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  <p:sldMasterId id="2147483948" r:id="rId2"/>
  </p:sldMasterIdLst>
  <p:notesMasterIdLst>
    <p:notesMasterId r:id="rId7"/>
  </p:notesMasterIdLst>
  <p:handoutMasterIdLst>
    <p:handoutMasterId r:id="rId8"/>
  </p:handoutMasterIdLst>
  <p:sldIdLst>
    <p:sldId id="801" r:id="rId3"/>
    <p:sldId id="799" r:id="rId4"/>
    <p:sldId id="777" r:id="rId5"/>
    <p:sldId id="781" r:id="rId6"/>
  </p:sldIdLst>
  <p:sldSz cx="9906000" cy="6858000" type="A4"/>
  <p:notesSz cx="6723063" cy="9853613"/>
  <p:custDataLst>
    <p:tags r:id="rId9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65">
          <p15:clr>
            <a:srgbClr val="A4A3A4"/>
          </p15:clr>
        </p15:guide>
        <p15:guide id="2" orient="horz" pos="74">
          <p15:clr>
            <a:srgbClr val="A4A3A4"/>
          </p15:clr>
        </p15:guide>
        <p15:guide id="3" orient="horz" pos="73">
          <p15:clr>
            <a:srgbClr val="A4A3A4"/>
          </p15:clr>
        </p15:guide>
        <p15:guide id="4" orient="horz" pos="72">
          <p15:clr>
            <a:srgbClr val="A4A3A4"/>
          </p15:clr>
        </p15:guide>
        <p15:guide id="5" orient="horz" pos="3698">
          <p15:clr>
            <a:srgbClr val="A4A3A4"/>
          </p15:clr>
        </p15:guide>
        <p15:guide id="6" pos="5585">
          <p15:clr>
            <a:srgbClr val="A4A3A4"/>
          </p15:clr>
        </p15:guide>
        <p15:guide id="7" pos="3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CC"/>
    <a:srgbClr val="EBF6FF"/>
    <a:srgbClr val="3192E3"/>
    <a:srgbClr val="FE6700"/>
    <a:srgbClr val="C5C5C5"/>
    <a:srgbClr val="C00000"/>
    <a:srgbClr val="FFCC66"/>
    <a:srgbClr val="D6D6F5"/>
    <a:srgbClr val="8C8CE8"/>
    <a:srgbClr val="CCC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88656" autoAdjust="0"/>
  </p:normalViewPr>
  <p:slideViewPr>
    <p:cSldViewPr snapToGrid="0" showGuides="1">
      <p:cViewPr varScale="1">
        <p:scale>
          <a:sx n="69" d="100"/>
          <a:sy n="69" d="100"/>
        </p:scale>
        <p:origin x="268" y="48"/>
      </p:cViewPr>
      <p:guideLst>
        <p:guide orient="horz" pos="765"/>
        <p:guide orient="horz" pos="74"/>
        <p:guide orient="horz" pos="73"/>
        <p:guide orient="horz" pos="72"/>
        <p:guide orient="horz" pos="3698"/>
        <p:guide pos="5585"/>
        <p:guide pos="3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146"/>
    </p:cViewPr>
  </p:sorterViewPr>
  <p:notesViewPr>
    <p:cSldViewPr snapToGrid="0" showGuides="1">
      <p:cViewPr varScale="1">
        <p:scale>
          <a:sx n="57" d="100"/>
          <a:sy n="57" d="100"/>
        </p:scale>
        <p:origin x="-2508" y="-84"/>
      </p:cViewPr>
      <p:guideLst>
        <p:guide orient="horz" pos="3104"/>
        <p:guide pos="211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Sheet1!$B$2:$B$9</c:f>
              <c:numCache>
                <c:formatCode>0</c:formatCode>
                <c:ptCount val="8"/>
                <c:pt idx="1">
                  <c:v>657890</c:v>
                </c:pt>
                <c:pt idx="2">
                  <c:v>645897</c:v>
                </c:pt>
                <c:pt idx="3">
                  <c:v>648960</c:v>
                </c:pt>
                <c:pt idx="4">
                  <c:v>647279</c:v>
                </c:pt>
                <c:pt idx="5">
                  <c:v>637365</c:v>
                </c:pt>
                <c:pt idx="6">
                  <c:v>622272</c:v>
                </c:pt>
                <c:pt idx="7">
                  <c:v>598942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220256"/>
        <c:axId val="287221936"/>
      </c:lineChart>
      <c:catAx>
        <c:axId val="28722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287221936"/>
        <c:crosses val="autoZero"/>
        <c:auto val="1"/>
        <c:lblAlgn val="ctr"/>
        <c:lblOffset val="100"/>
        <c:noMultiLvlLbl val="0"/>
      </c:catAx>
      <c:valAx>
        <c:axId val="28722193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87220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Sheet1!$B$2:$B$9</c:f>
              <c:numCache>
                <c:formatCode>0%</c:formatCode>
                <c:ptCount val="8"/>
                <c:pt idx="1">
                  <c:v>3.1792592952127641</c:v>
                </c:pt>
                <c:pt idx="2">
                  <c:v>0.46727866563975656</c:v>
                </c:pt>
                <c:pt idx="3">
                  <c:v>0.2220217565362432</c:v>
                </c:pt>
                <c:pt idx="4">
                  <c:v>0.12400119762738852</c:v>
                </c:pt>
                <c:pt idx="5">
                  <c:v>6.5695389670342288E-2</c:v>
                </c:pt>
                <c:pt idx="6">
                  <c:v>2.1996565568690358E-2</c:v>
                </c:pt>
                <c:pt idx="7">
                  <c:v>-1.3265384878469191E-2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224112"/>
        <c:axId val="288224672"/>
      </c:barChart>
      <c:catAx>
        <c:axId val="28822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288224672"/>
        <c:crosses val="autoZero"/>
        <c:auto val="1"/>
        <c:lblAlgn val="ctr"/>
        <c:lblOffset val="100"/>
        <c:noMultiLvlLbl val="0"/>
      </c:catAx>
      <c:valAx>
        <c:axId val="2882246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88224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2633" cy="49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829" y="0"/>
            <a:ext cx="2912633" cy="49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806"/>
            <a:ext cx="2912633" cy="493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829" y="9358806"/>
            <a:ext cx="2912633" cy="493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AF85D7-34FA-45FE-881F-5F80507302BF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6769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2633" cy="49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829" y="0"/>
            <a:ext cx="2912633" cy="49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2150" y="739775"/>
            <a:ext cx="5338763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146" y="4680191"/>
            <a:ext cx="5378771" cy="443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8806"/>
            <a:ext cx="2912633" cy="493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829" y="9358806"/>
            <a:ext cx="2912633" cy="493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D8A05D-F2AB-4A35-A93C-AF22B93C97D4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492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D8A05D-F2AB-4A35-A93C-AF22B93C97D4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9993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D8A05D-F2AB-4A35-A93C-AF22B93C97D4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9993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D8A05D-F2AB-4A35-A93C-AF22B93C97D4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999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11857" y="4496330"/>
            <a:ext cx="9594144" cy="1218671"/>
          </a:xfrm>
          <a:prstGeom prst="rect">
            <a:avLst/>
          </a:prstGeom>
          <a:gradFill flip="none" rotWithShape="1">
            <a:gsLst>
              <a:gs pos="43000">
                <a:srgbClr val="800000"/>
              </a:gs>
              <a:gs pos="100000">
                <a:srgbClr val="CD0921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11857" y="5757333"/>
            <a:ext cx="9594144" cy="719666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100000">
                <a:srgbClr val="CD092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884" y="5748867"/>
            <a:ext cx="6594827" cy="71966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39" y="4492626"/>
            <a:ext cx="8420100" cy="1230842"/>
          </a:xfrm>
          <a:prstGeom prst="rect">
            <a:avLst/>
          </a:prstGeom>
        </p:spPr>
        <p:txBody>
          <a:bodyPr anchor="ctr"/>
          <a:lstStyle>
            <a:lvl1pPr>
              <a:defRPr sz="280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gsma_logo_colour_rgb_sma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6352" y="148167"/>
            <a:ext cx="781932" cy="71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0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11857" y="6087533"/>
            <a:ext cx="9594144" cy="296332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100000">
                <a:srgbClr val="CD092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696005"/>
          </a:xfrm>
          <a:prstGeom prst="rect">
            <a:avLst/>
          </a:prstGeom>
        </p:spPr>
        <p:txBody>
          <a:bodyPr vert="horz"/>
          <a:lstStyle>
            <a:lvl1pPr>
              <a:defRPr sz="28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309562" y="963614"/>
            <a:ext cx="9596438" cy="0"/>
          </a:xfrm>
          <a:prstGeom prst="line">
            <a:avLst/>
          </a:prstGeom>
          <a:noFill/>
          <a:ln w="28575" cap="flat" cmpd="sng" algn="ctr">
            <a:solidFill>
              <a:srgbClr val="CD092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7" name="Picture 6" descr="gsma_logo_colour_rgb_sma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6352" y="148167"/>
            <a:ext cx="781932" cy="719548"/>
          </a:xfrm>
          <a:prstGeom prst="rect">
            <a:avLst/>
          </a:prstGeom>
        </p:spPr>
      </p:pic>
      <p:sp>
        <p:nvSpPr>
          <p:cNvPr id="8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81542" y="1342345"/>
            <a:ext cx="8942917" cy="3765550"/>
          </a:xfrm>
          <a:prstGeom prst="rect">
            <a:avLst/>
          </a:prstGeom>
        </p:spPr>
        <p:txBody>
          <a:bodyPr vert="horz"/>
          <a:lstStyle>
            <a:lvl1pPr>
              <a:defRPr sz="2000">
                <a:solidFill>
                  <a:srgbClr val="404040"/>
                </a:solidFill>
                <a:latin typeface="+mj-lt"/>
              </a:defRPr>
            </a:lvl1pPr>
            <a:lvl2pPr>
              <a:defRPr sz="2000">
                <a:solidFill>
                  <a:srgbClr val="404040"/>
                </a:solidFill>
                <a:latin typeface="+mj-lt"/>
              </a:defRPr>
            </a:lvl2pPr>
            <a:lvl3pPr>
              <a:defRPr sz="2000">
                <a:solidFill>
                  <a:srgbClr val="404040"/>
                </a:solidFill>
                <a:latin typeface="+mj-lt"/>
              </a:defRPr>
            </a:lvl3pPr>
            <a:lvl4pPr>
              <a:defRPr sz="2000">
                <a:solidFill>
                  <a:srgbClr val="404040"/>
                </a:solidFill>
                <a:latin typeface="+mj-lt"/>
              </a:defRPr>
            </a:lvl4pPr>
            <a:lvl5pPr>
              <a:defRPr sz="2000">
                <a:solidFill>
                  <a:srgbClr val="404040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727708" y="6050644"/>
            <a:ext cx="4725988" cy="561749"/>
          </a:xfrm>
          <a:prstGeom prst="rect">
            <a:avLst/>
          </a:prstGeom>
        </p:spPr>
        <p:txBody>
          <a:bodyPr vert="horz"/>
          <a:lstStyle>
            <a:lvl1pPr algn="r">
              <a:buClrTx/>
              <a:buFontTx/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 algn="r">
              <a:buClrTx/>
              <a:buFontTx/>
              <a:buNone/>
              <a:defRPr sz="1600" b="1">
                <a:solidFill>
                  <a:schemeClr val="bg1"/>
                </a:solidFill>
                <a:latin typeface="+mj-lt"/>
              </a:defRPr>
            </a:lvl2pPr>
            <a:lvl3pPr algn="r">
              <a:buClrTx/>
              <a:buFontTx/>
              <a:buNone/>
              <a:defRPr sz="1600" b="1">
                <a:solidFill>
                  <a:schemeClr val="bg1"/>
                </a:solidFill>
                <a:latin typeface="+mj-lt"/>
              </a:defRPr>
            </a:lvl3pPr>
            <a:lvl4pPr algn="r">
              <a:buClrTx/>
              <a:buFontTx/>
              <a:buNone/>
              <a:defRPr sz="1600" b="1">
                <a:solidFill>
                  <a:schemeClr val="bg1"/>
                </a:solidFill>
                <a:latin typeface="+mj-lt"/>
              </a:defRPr>
            </a:lvl4pPr>
            <a:lvl5pPr algn="r">
              <a:buClrTx/>
              <a:buFontTx/>
              <a:buNone/>
              <a:defRPr sz="1600" b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56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9562" y="6570663"/>
            <a:ext cx="1547813" cy="184150"/>
          </a:xfrm>
          <a:prstGeom prst="rect">
            <a:avLst/>
          </a:prstGeom>
          <a:noFill/>
        </p:spPr>
        <p:txBody>
          <a:bodyPr lIns="9144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 dirty="0">
                <a:solidFill>
                  <a:srgbClr val="404040"/>
                </a:solidFill>
                <a:latin typeface="Arial Narrow" pitchFamily="-110" charset="0"/>
                <a:cs typeface="Arial" pitchFamily="-110" charset="0"/>
              </a:rPr>
              <a:t>© </a:t>
            </a:r>
            <a:r>
              <a:rPr lang="en-GB" sz="600" dirty="0" smtClean="0">
                <a:solidFill>
                  <a:srgbClr val="404040"/>
                </a:solidFill>
                <a:latin typeface="Arial Narrow" pitchFamily="-110" charset="0"/>
                <a:cs typeface="Arial" pitchFamily="-110" charset="0"/>
              </a:rPr>
              <a:t>GSMA 2015</a:t>
            </a:r>
            <a:endParaRPr lang="en-GB" sz="600" dirty="0">
              <a:solidFill>
                <a:srgbClr val="404040"/>
              </a:solidFill>
              <a:latin typeface="Arial Narrow" pitchFamily="-110" charset="0"/>
              <a:cs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49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81000" indent="-3810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Wingdings 2" pitchFamily="-110" charset="2"/>
        <a:buChar char="¢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Arial" pitchFamily="-110" charset="0"/>
        <a:buChar char="–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2pPr>
      <a:lvl3pPr marL="1219200" indent="-3048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Arial" pitchFamily="-110" charset="0"/>
        <a:buChar char="•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3pPr>
      <a:lvl4pPr marL="1676400" indent="-3048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Arial" pitchFamily="-110" charset="0"/>
        <a:buChar char="–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4pPr>
      <a:lvl5pPr marL="20955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pitchFamily="-110" charset="0"/>
        <a:buAutoNum type="arabicPeriod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5pPr>
      <a:lvl6pPr marL="25527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6pPr>
      <a:lvl7pPr marL="30099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7pPr>
      <a:lvl8pPr marL="34671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8pPr>
      <a:lvl9pPr marL="39243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9562" y="6570663"/>
            <a:ext cx="1547813" cy="184150"/>
          </a:xfrm>
          <a:prstGeom prst="rect">
            <a:avLst/>
          </a:prstGeom>
          <a:noFill/>
        </p:spPr>
        <p:txBody>
          <a:bodyPr lIns="9144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 dirty="0">
                <a:solidFill>
                  <a:srgbClr val="404040"/>
                </a:solidFill>
                <a:latin typeface="Arial Narrow" pitchFamily="-110" charset="0"/>
                <a:cs typeface="Arial" pitchFamily="-110" charset="0"/>
              </a:rPr>
              <a:t>© </a:t>
            </a:r>
            <a:r>
              <a:rPr lang="en-GB" sz="600" dirty="0" smtClean="0">
                <a:solidFill>
                  <a:srgbClr val="404040"/>
                </a:solidFill>
                <a:latin typeface="Arial Narrow" pitchFamily="-110" charset="0"/>
                <a:cs typeface="Arial" pitchFamily="-110" charset="0"/>
              </a:rPr>
              <a:t>GSMA 2015</a:t>
            </a:r>
            <a:endParaRPr lang="en-GB" sz="600" dirty="0">
              <a:solidFill>
                <a:srgbClr val="404040"/>
              </a:solidFill>
              <a:latin typeface="Arial Narrow" pitchFamily="-110" charset="0"/>
              <a:cs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06060"/>
          </a:solidFill>
          <a:latin typeface="Arial Narrow" pitchFamily="34" charset="0"/>
          <a:ea typeface="Arial" pitchFamily="-110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81000" indent="-3810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Wingdings 2" pitchFamily="-110" charset="2"/>
        <a:buChar char="¢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Arial" pitchFamily="-110" charset="0"/>
        <a:buChar char="–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2pPr>
      <a:lvl3pPr marL="1219200" indent="-3048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Arial" pitchFamily="-110" charset="0"/>
        <a:buChar char="•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3pPr>
      <a:lvl4pPr marL="1676400" indent="-3048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SzPct val="50000"/>
        <a:buFont typeface="Arial" pitchFamily="-110" charset="0"/>
        <a:buChar char="–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4pPr>
      <a:lvl5pPr marL="20955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pitchFamily="-110" charset="0"/>
        <a:buAutoNum type="arabicPeriod"/>
        <a:defRPr sz="2000">
          <a:solidFill>
            <a:srgbClr val="606060"/>
          </a:solidFill>
          <a:latin typeface="Arial Narrow" pitchFamily="34" charset="0"/>
          <a:ea typeface="Arial" pitchFamily="-110" charset="0"/>
          <a:cs typeface="+mn-cs"/>
        </a:defRPr>
      </a:lvl5pPr>
      <a:lvl6pPr marL="25527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6pPr>
      <a:lvl7pPr marL="30099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7pPr>
      <a:lvl8pPr marL="34671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8pPr>
      <a:lvl9pPr marL="3924300" indent="-266700" algn="l" rtl="0" eaLnBrk="1" fontAlgn="base" hangingPunct="1">
        <a:spcBef>
          <a:spcPct val="20000"/>
        </a:spcBef>
        <a:spcAft>
          <a:spcPct val="0"/>
        </a:spcAft>
        <a:buClr>
          <a:srgbClr val="CD0921"/>
        </a:buClr>
        <a:buFont typeface="Arial" charset="0"/>
        <a:buAutoNum type="arabicPeriod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image" Target="../media/image7.png"/><Relationship Id="rId21" Type="http://schemas.openxmlformats.org/officeDocument/2006/relationships/tags" Target="../tags/tag21.xml"/><Relationship Id="rId34" Type="http://schemas.openxmlformats.org/officeDocument/2006/relationships/image" Target="../media/image2.emf"/><Relationship Id="rId42" Type="http://schemas.openxmlformats.org/officeDocument/2006/relationships/image" Target="../media/image10.png"/><Relationship Id="rId47" Type="http://schemas.openxmlformats.org/officeDocument/2006/relationships/image" Target="../media/image15.png"/><Relationship Id="rId50" Type="http://schemas.openxmlformats.org/officeDocument/2006/relationships/image" Target="../media/image18.jpg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notesSlide" Target="../notesSlides/notesSlide1.xml"/><Relationship Id="rId37" Type="http://schemas.openxmlformats.org/officeDocument/2006/relationships/image" Target="../media/image5.jpeg"/><Relationship Id="rId40" Type="http://schemas.openxmlformats.org/officeDocument/2006/relationships/image" Target="../media/image8.png"/><Relationship Id="rId45" Type="http://schemas.openxmlformats.org/officeDocument/2006/relationships/image" Target="../media/image13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image" Target="../media/image4.png"/><Relationship Id="rId49" Type="http://schemas.openxmlformats.org/officeDocument/2006/relationships/image" Target="../media/image17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slideLayout" Target="../slideLayouts/slideLayout2.xml"/><Relationship Id="rId44" Type="http://schemas.openxmlformats.org/officeDocument/2006/relationships/image" Target="../media/image12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image" Target="../media/image3.png"/><Relationship Id="rId43" Type="http://schemas.openxmlformats.org/officeDocument/2006/relationships/image" Target="../media/image11.png"/><Relationship Id="rId48" Type="http://schemas.openxmlformats.org/officeDocument/2006/relationships/image" Target="../media/image16.jpeg"/><Relationship Id="rId8" Type="http://schemas.openxmlformats.org/officeDocument/2006/relationships/tags" Target="../tags/tag8.xml"/><Relationship Id="rId51" Type="http://schemas.openxmlformats.org/officeDocument/2006/relationships/image" Target="../media/image19.jp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oleObject" Target="../embeddings/oleObject1.bin"/><Relationship Id="rId38" Type="http://schemas.openxmlformats.org/officeDocument/2006/relationships/image" Target="../media/image6.png"/><Relationship Id="rId46" Type="http://schemas.openxmlformats.org/officeDocument/2006/relationships/image" Target="../media/image14.png"/><Relationship Id="rId20" Type="http://schemas.openxmlformats.org/officeDocument/2006/relationships/tags" Target="../tags/tag20.xml"/><Relationship Id="rId41" Type="http://schemas.openxmlformats.org/officeDocument/2006/relationships/image" Target="../media/image9.jpeg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2.xml"/><Relationship Id="rId7" Type="http://schemas.openxmlformats.org/officeDocument/2006/relationships/oleObject" Target="../embeddings/oleObject2.bin"/><Relationship Id="rId2" Type="http://schemas.openxmlformats.org/officeDocument/2006/relationships/tags" Target="../tags/tag31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chart" Target="../charts/chart2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12" Type="http://schemas.openxmlformats.org/officeDocument/2006/relationships/chart" Target="../charts/chart1.xml"/><Relationship Id="rId2" Type="http://schemas.openxmlformats.org/officeDocument/2006/relationships/tags" Target="../tags/tag34.xml"/><Relationship Id="rId1" Type="http://schemas.openxmlformats.org/officeDocument/2006/relationships/vmlDrawing" Target="../drawings/vmlDrawing3.vml"/><Relationship Id="rId6" Type="http://schemas.openxmlformats.org/officeDocument/2006/relationships/tags" Target="../tags/tag38.xml"/><Relationship Id="rId11" Type="http://schemas.openxmlformats.org/officeDocument/2006/relationships/image" Target="../media/image2.emf"/><Relationship Id="rId5" Type="http://schemas.openxmlformats.org/officeDocument/2006/relationships/tags" Target="../tags/tag37.xml"/><Relationship Id="rId10" Type="http://schemas.openxmlformats.org/officeDocument/2006/relationships/oleObject" Target="../embeddings/oleObject3.bin"/><Relationship Id="rId4" Type="http://schemas.openxmlformats.org/officeDocument/2006/relationships/tags" Target="../tags/tag36.xml"/><Relationship Id="rId9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Retaining ubiquity whilst delighting customers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burning platform – the need for action</a:t>
            </a:r>
            <a:endParaRPr lang="en-US" dirty="0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7019926" y="5837768"/>
            <a:ext cx="2276475" cy="56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en-GB" sz="600" dirty="0">
                <a:solidFill>
                  <a:srgbClr val="FFFFFF"/>
                </a:solidFill>
                <a:latin typeface="Arial" pitchFamily="-110" charset="0"/>
                <a:cs typeface="Arial" pitchFamily="-110" charset="0"/>
              </a:rPr>
              <a:t>Restricted - Confidential Information</a:t>
            </a:r>
          </a:p>
          <a:p>
            <a:pPr>
              <a:lnSpc>
                <a:spcPct val="130000"/>
              </a:lnSpc>
            </a:pPr>
            <a:r>
              <a:rPr lang="en-GB" sz="600" dirty="0">
                <a:solidFill>
                  <a:srgbClr val="FFFFFF"/>
                </a:solidFill>
                <a:latin typeface="Arial" pitchFamily="-110" charset="0"/>
                <a:cs typeface="Arial" pitchFamily="-110" charset="0"/>
              </a:rPr>
              <a:t>© GSM Association 2015</a:t>
            </a:r>
          </a:p>
          <a:p>
            <a:pPr>
              <a:lnSpc>
                <a:spcPct val="130000"/>
              </a:lnSpc>
            </a:pPr>
            <a:r>
              <a:rPr lang="en-GB" sz="600" dirty="0">
                <a:solidFill>
                  <a:srgbClr val="FFFFFF"/>
                </a:solidFill>
                <a:latin typeface="Arial" pitchFamily="-110" charset="0"/>
                <a:cs typeface="Arial" pitchFamily="-110" charset="0"/>
              </a:rPr>
              <a:t>All GSMA meetings are conducted in full compliance with the </a:t>
            </a:r>
            <a:r>
              <a:rPr lang="en-GB" sz="600" dirty="0" err="1">
                <a:solidFill>
                  <a:srgbClr val="FFFFFF"/>
                </a:solidFill>
                <a:latin typeface="Arial" pitchFamily="-110" charset="0"/>
                <a:cs typeface="Arial" pitchFamily="-110" charset="0"/>
              </a:rPr>
              <a:t>GSMA’s</a:t>
            </a:r>
            <a:r>
              <a:rPr lang="en-GB" sz="600" dirty="0">
                <a:solidFill>
                  <a:srgbClr val="FFFFFF"/>
                </a:solidFill>
                <a:latin typeface="Arial" pitchFamily="-110" charset="0"/>
                <a:cs typeface="Arial" pitchFamily="-110" charset="0"/>
              </a:rPr>
              <a:t> anti-trust compliance policy </a:t>
            </a:r>
          </a:p>
        </p:txBody>
      </p:sp>
    </p:spTree>
    <p:extLst>
      <p:ext uri="{BB962C8B-B14F-4D97-AF65-F5344CB8AC3E}">
        <p14:creationId xmlns:p14="http://schemas.microsoft.com/office/powerpoint/2010/main" val="34857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07013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85" name="think-cell Slide" r:id="rId33" imgW="270" imgH="270" progId="TCLayout.ActiveDocument.1">
                  <p:embed/>
                </p:oleObj>
              </mc:Choice>
              <mc:Fallback>
                <p:oleObj name="think-cell Slide" r:id="rId3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245917" y="99154"/>
            <a:ext cx="8915400" cy="69600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US" sz="2200" dirty="0">
                <a:solidFill>
                  <a:schemeClr val="tx1"/>
                </a:solidFill>
                <a:latin typeface="Frutiger 45"/>
              </a:rPr>
              <a:t>Embark on a platform journey in which operators </a:t>
            </a:r>
            <a:r>
              <a:rPr lang="en-US" sz="2200" dirty="0">
                <a:solidFill>
                  <a:schemeClr val="tx1"/>
                </a:solidFill>
                <a:latin typeface="Frutiger 45"/>
              </a:rPr>
              <a:t>still have a right to retain ubiquity whilst delighting customers with rich </a:t>
            </a:r>
            <a:r>
              <a:rPr lang="en-US" sz="2200" dirty="0">
                <a:solidFill>
                  <a:schemeClr val="tx1"/>
                </a:solidFill>
                <a:latin typeface="Frutiger 45"/>
              </a:rPr>
              <a:t>IP services</a:t>
            </a:r>
            <a:endParaRPr lang="en-GB" sz="2200" dirty="0">
              <a:solidFill>
                <a:schemeClr val="tx1"/>
              </a:solidFill>
              <a:latin typeface="Frutiger 45"/>
            </a:endParaRPr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Rectangle 31"/>
          <p:cNvSpPr/>
          <p:nvPr>
            <p:custDataLst>
              <p:tags r:id="rId4"/>
            </p:custDataLst>
          </p:nvPr>
        </p:nvSpPr>
        <p:spPr bwMode="auto">
          <a:xfrm>
            <a:off x="1645061" y="5553047"/>
            <a:ext cx="3952918" cy="59599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latin typeface="Arial" charset="0"/>
                <a:cs typeface="Arial" charset="0"/>
              </a:rPr>
              <a:t>Numerous new innovating challengers are building both their features &amp; followings</a:t>
            </a:r>
          </a:p>
        </p:txBody>
      </p:sp>
      <p:sp>
        <p:nvSpPr>
          <p:cNvPr id="33" name="Rectangle 32"/>
          <p:cNvSpPr/>
          <p:nvPr>
            <p:custDataLst>
              <p:tags r:id="rId5"/>
            </p:custDataLst>
          </p:nvPr>
        </p:nvSpPr>
        <p:spPr bwMode="auto">
          <a:xfrm>
            <a:off x="5223700" y="5551375"/>
            <a:ext cx="4229995" cy="59599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latin typeface="Arial" charset="0"/>
                <a:cs typeface="Arial" charset="0"/>
              </a:rPr>
              <a:t>Some domestic leaders with strong features are working to extend their international customer base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042039" y="941968"/>
            <a:ext cx="8119421" cy="4707336"/>
            <a:chOff x="1042039" y="1246761"/>
            <a:chExt cx="8119421" cy="4707336"/>
          </a:xfrm>
        </p:grpSpPr>
        <p:sp>
          <p:nvSpPr>
            <p:cNvPr id="5" name="Rectangle 4"/>
            <p:cNvSpPr/>
            <p:nvPr>
              <p:custDataLst>
                <p:tags r:id="rId7"/>
              </p:custDataLst>
            </p:nvPr>
          </p:nvSpPr>
          <p:spPr bwMode="auto">
            <a:xfrm>
              <a:off x="5191018" y="2024699"/>
              <a:ext cx="3284190" cy="17605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" name="Rectangle 5"/>
            <p:cNvSpPr/>
            <p:nvPr>
              <p:custDataLst>
                <p:tags r:id="rId8"/>
              </p:custDataLst>
            </p:nvPr>
          </p:nvSpPr>
          <p:spPr bwMode="auto">
            <a:xfrm>
              <a:off x="5191018" y="3798909"/>
              <a:ext cx="3284190" cy="17605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" name="Rectangle 6"/>
            <p:cNvSpPr/>
            <p:nvPr>
              <p:custDataLst>
                <p:tags r:id="rId9"/>
              </p:custDataLst>
            </p:nvPr>
          </p:nvSpPr>
          <p:spPr bwMode="auto">
            <a:xfrm>
              <a:off x="1906826" y="2024698"/>
              <a:ext cx="3284190" cy="17605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tangle 8"/>
            <p:cNvSpPr/>
            <p:nvPr>
              <p:custDataLst>
                <p:tags r:id="rId10"/>
              </p:custDataLst>
            </p:nvPr>
          </p:nvSpPr>
          <p:spPr bwMode="auto">
            <a:xfrm>
              <a:off x="1906826" y="3798909"/>
              <a:ext cx="3284190" cy="17605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10" name="Group 9"/>
            <p:cNvGrpSpPr/>
            <p:nvPr>
              <p:custDataLst>
                <p:tags r:id="rId11"/>
              </p:custDataLst>
            </p:nvPr>
          </p:nvGrpSpPr>
          <p:grpSpPr>
            <a:xfrm>
              <a:off x="1906826" y="2011051"/>
              <a:ext cx="6568382" cy="3548418"/>
              <a:chOff x="1446663" y="2033516"/>
              <a:chExt cx="4244453" cy="2947917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446663" y="2033516"/>
                <a:ext cx="4244453" cy="2947917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0" lang="en-GB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" name="Straight Connector 11"/>
              <p:cNvCxnSpPr>
                <a:stCxn id="11" idx="1"/>
                <a:endCxn id="11" idx="3"/>
              </p:cNvCxnSpPr>
              <p:nvPr/>
            </p:nvCxnSpPr>
            <p:spPr bwMode="auto">
              <a:xfrm>
                <a:off x="1446663" y="3507475"/>
                <a:ext cx="4244453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>
                <a:stCxn id="11" idx="0"/>
                <a:endCxn id="11" idx="2"/>
              </p:cNvCxnSpPr>
              <p:nvPr/>
            </p:nvCxnSpPr>
            <p:spPr bwMode="auto">
              <a:xfrm>
                <a:off x="3568890" y="2033516"/>
                <a:ext cx="0" cy="294791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4" name="Straight Arrow Connector 13"/>
            <p:cNvCxnSpPr/>
            <p:nvPr>
              <p:custDataLst>
                <p:tags r:id="rId12"/>
              </p:custDataLst>
            </p:nvPr>
          </p:nvCxnSpPr>
          <p:spPr bwMode="auto">
            <a:xfrm>
              <a:off x="1972189" y="5682289"/>
              <a:ext cx="650302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" name="Rectangle 14"/>
            <p:cNvSpPr/>
            <p:nvPr>
              <p:custDataLst>
                <p:tags r:id="rId13"/>
              </p:custDataLst>
            </p:nvPr>
          </p:nvSpPr>
          <p:spPr bwMode="auto">
            <a:xfrm>
              <a:off x="3170769" y="5754504"/>
              <a:ext cx="4069914" cy="189931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GB" sz="1600" b="1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rPr>
                <a:t>Richness</a:t>
              </a:r>
              <a:r>
                <a:rPr kumimoji="0" lang="en-GB" sz="1600" b="1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rPr>
                <a:t> of features</a:t>
              </a:r>
              <a:endParaRPr kumimoji="0" lang="en-GB" sz="16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" name="Straight Arrow Connector 15"/>
            <p:cNvCxnSpPr/>
            <p:nvPr>
              <p:custDataLst>
                <p:tags r:id="rId14"/>
              </p:custDataLst>
            </p:nvPr>
          </p:nvCxnSpPr>
          <p:spPr bwMode="auto">
            <a:xfrm flipV="1">
              <a:off x="1788444" y="1983782"/>
              <a:ext cx="0" cy="357571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7" name="Rectangle 16"/>
            <p:cNvSpPr/>
            <p:nvPr>
              <p:custDataLst>
                <p:tags r:id="rId15"/>
              </p:custDataLst>
            </p:nvPr>
          </p:nvSpPr>
          <p:spPr bwMode="auto">
            <a:xfrm rot="16200000">
              <a:off x="-490915" y="3653575"/>
              <a:ext cx="3399494" cy="227388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GB" sz="1600" b="1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rPr>
                <a:t>Customer Reach</a:t>
              </a:r>
            </a:p>
          </p:txBody>
        </p:sp>
        <p:sp>
          <p:nvSpPr>
            <p:cNvPr id="18" name="Rectangle 17"/>
            <p:cNvSpPr/>
            <p:nvPr>
              <p:custDataLst>
                <p:tags r:id="rId16"/>
              </p:custDataLst>
            </p:nvPr>
          </p:nvSpPr>
          <p:spPr bwMode="auto">
            <a:xfrm rot="16200000">
              <a:off x="1115872" y="5199983"/>
              <a:ext cx="1021693" cy="243317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GB" sz="1600" b="1" i="1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rPr>
                <a:t>Low </a:t>
              </a:r>
            </a:p>
          </p:txBody>
        </p:sp>
        <p:sp>
          <p:nvSpPr>
            <p:cNvPr id="19" name="Rectangle 18"/>
            <p:cNvSpPr/>
            <p:nvPr>
              <p:custDataLst>
                <p:tags r:id="rId17"/>
              </p:custDataLst>
            </p:nvPr>
          </p:nvSpPr>
          <p:spPr bwMode="auto">
            <a:xfrm>
              <a:off x="7581305" y="5750861"/>
              <a:ext cx="1223183" cy="203236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GB" sz="1600" b="1" i="1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rPr>
                <a:t>Many</a:t>
              </a:r>
            </a:p>
          </p:txBody>
        </p:sp>
        <p:sp>
          <p:nvSpPr>
            <p:cNvPr id="20" name="Rectangle 19"/>
            <p:cNvSpPr/>
            <p:nvPr>
              <p:custDataLst>
                <p:tags r:id="rId18"/>
              </p:custDataLst>
            </p:nvPr>
          </p:nvSpPr>
          <p:spPr bwMode="auto">
            <a:xfrm>
              <a:off x="1829891" y="5723567"/>
              <a:ext cx="1223183" cy="203236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GB" sz="1600" b="1" i="1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rPr>
                <a:t>Few</a:t>
              </a:r>
            </a:p>
          </p:txBody>
        </p:sp>
        <p:sp>
          <p:nvSpPr>
            <p:cNvPr id="21" name="AutoShape 16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298982" y="2075744"/>
              <a:ext cx="604533" cy="506515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 wrap="square" lIns="0" tIns="0" rIns="0" bIns="0" anchor="ctr"/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+mj-lt"/>
                </a:rPr>
                <a:t> SMS &amp; Voice</a:t>
              </a:r>
              <a:endParaRPr lang="en-GB" sz="1400" b="1" dirty="0">
                <a:solidFill>
                  <a:srgbClr val="FF0000"/>
                </a:solidFill>
                <a:latin typeface="+mj-lt"/>
              </a:endParaRPr>
            </a:p>
          </p:txBody>
        </p:sp>
        <p:pic>
          <p:nvPicPr>
            <p:cNvPr id="22" name="Picture 19"/>
            <p:cNvPicPr>
              <a:picLocks noChangeAspect="1" noChangeArrowheads="1"/>
            </p:cNvPicPr>
            <p:nvPr>
              <p:custDataLst>
                <p:tags r:id="rId20"/>
              </p:custDataLst>
            </p:nvPr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7355" y="4940423"/>
              <a:ext cx="536641" cy="50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22"/>
            <p:cNvPicPr>
              <a:picLocks noChangeAspect="1" noChangeArrowheads="1"/>
            </p:cNvPicPr>
            <p:nvPr>
              <p:custDataLst>
                <p:tags r:id="rId21"/>
              </p:custDataLst>
            </p:nvPr>
          </p:nvPicPr>
          <p:blipFill rotWithShape="1"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85" t="9735" r="6825" b="8180"/>
            <a:stretch/>
          </p:blipFill>
          <p:spPr bwMode="auto">
            <a:xfrm>
              <a:off x="5852834" y="4148335"/>
              <a:ext cx="599647" cy="50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2" descr="http://1.bp.blogspot.com/-YuILGqoehPU/T-o0SgpEAXI/AAAAAAAAACw/JRWrXIsf9B8/s1600/ICQ-App-BB.jpg"/>
            <p:cNvPicPr>
              <a:picLocks noChangeAspect="1" noChangeArrowheads="1"/>
            </p:cNvPicPr>
            <p:nvPr/>
          </p:nvPicPr>
          <p:blipFill>
            <a:blip r:embed="rId37" cstate="print"/>
            <a:srcRect l="30648" t="11319" r="32551" b="21624"/>
            <a:stretch>
              <a:fillRect/>
            </a:stretch>
          </p:blipFill>
          <p:spPr bwMode="auto">
            <a:xfrm>
              <a:off x="5708818" y="5038590"/>
              <a:ext cx="603395" cy="483342"/>
            </a:xfrm>
            <a:prstGeom prst="rect">
              <a:avLst/>
            </a:prstGeom>
            <a:noFill/>
          </p:spPr>
        </p:pic>
        <p:pic>
          <p:nvPicPr>
            <p:cNvPr id="25" name="Picture 28" descr="http://upload.wikimedia.org/wikipedia/en/9/9c/Tencent_QQ.png"/>
            <p:cNvPicPr>
              <a:picLocks noChangeAspect="1" noChangeArrowheads="1"/>
            </p:cNvPicPr>
            <p:nvPr/>
          </p:nvPicPr>
          <p:blipFill>
            <a:blip r:embed="rId38" cstate="print"/>
            <a:srcRect/>
            <a:stretch>
              <a:fillRect/>
            </a:stretch>
          </p:blipFill>
          <p:spPr bwMode="auto">
            <a:xfrm>
              <a:off x="5276770" y="4652447"/>
              <a:ext cx="603395" cy="504000"/>
            </a:xfrm>
            <a:prstGeom prst="rect">
              <a:avLst/>
            </a:prstGeom>
            <a:noFill/>
          </p:spPr>
        </p:pic>
        <p:sp>
          <p:nvSpPr>
            <p:cNvPr id="26" name="Down Arrow 25"/>
            <p:cNvSpPr/>
            <p:nvPr/>
          </p:nvSpPr>
          <p:spPr bwMode="auto">
            <a:xfrm>
              <a:off x="2723790" y="1860916"/>
              <a:ext cx="392142" cy="150125"/>
            </a:xfrm>
            <a:prstGeom prst="downArrow">
              <a:avLst/>
            </a:prstGeom>
            <a:solidFill>
              <a:srgbClr val="D3012D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" name="Down Arrow 26"/>
            <p:cNvSpPr/>
            <p:nvPr/>
          </p:nvSpPr>
          <p:spPr bwMode="auto">
            <a:xfrm>
              <a:off x="7380479" y="1860916"/>
              <a:ext cx="392142" cy="150125"/>
            </a:xfrm>
            <a:prstGeom prst="downArrow">
              <a:avLst/>
            </a:prstGeom>
            <a:solidFill>
              <a:srgbClr val="D3012D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Down Arrow 27"/>
            <p:cNvSpPr/>
            <p:nvPr>
              <p:custDataLst>
                <p:tags r:id="rId22"/>
              </p:custDataLst>
            </p:nvPr>
          </p:nvSpPr>
          <p:spPr bwMode="auto">
            <a:xfrm flipV="1">
              <a:off x="2723790" y="5754528"/>
              <a:ext cx="375802" cy="150124"/>
            </a:xfrm>
            <a:prstGeom prst="downArrow">
              <a:avLst/>
            </a:prstGeom>
            <a:solidFill>
              <a:srgbClr val="D3012D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Down Arrow 28"/>
            <p:cNvSpPr/>
            <p:nvPr>
              <p:custDataLst>
                <p:tags r:id="rId23"/>
              </p:custDataLst>
            </p:nvPr>
          </p:nvSpPr>
          <p:spPr bwMode="auto">
            <a:xfrm flipV="1">
              <a:off x="7380479" y="5754528"/>
              <a:ext cx="375802" cy="150124"/>
            </a:xfrm>
            <a:prstGeom prst="downArrow">
              <a:avLst/>
            </a:prstGeom>
            <a:solidFill>
              <a:srgbClr val="D3012D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9"/>
            <p:cNvSpPr/>
            <p:nvPr>
              <p:custDataLst>
                <p:tags r:id="rId24"/>
              </p:custDataLst>
            </p:nvPr>
          </p:nvSpPr>
          <p:spPr bwMode="auto">
            <a:xfrm>
              <a:off x="1042039" y="1246761"/>
              <a:ext cx="3952918" cy="59599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latin typeface="Arial" charset="0"/>
                  <a:cs typeface="Arial" charset="0"/>
                </a:rPr>
                <a:t>Some simple and reliable messaging services have appealed to the masses around the globe</a:t>
              </a:r>
            </a:p>
          </p:txBody>
        </p:sp>
        <p:sp>
          <p:nvSpPr>
            <p:cNvPr id="31" name="Rectangle 30"/>
            <p:cNvSpPr/>
            <p:nvPr>
              <p:custDataLst>
                <p:tags r:id="rId25"/>
              </p:custDataLst>
            </p:nvPr>
          </p:nvSpPr>
          <p:spPr bwMode="auto">
            <a:xfrm>
              <a:off x="5208542" y="1246761"/>
              <a:ext cx="3952918" cy="59599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latin typeface="Arial" charset="0"/>
                  <a:cs typeface="Arial" charset="0"/>
                </a:rPr>
                <a:t>Chat &amp; VoIP provided by online players have formed new global communication systems</a:t>
              </a:r>
            </a:p>
          </p:txBody>
        </p:sp>
        <p:sp>
          <p:nvSpPr>
            <p:cNvPr id="34" name="Rectangle 33"/>
            <p:cNvSpPr/>
            <p:nvPr>
              <p:custDataLst>
                <p:tags r:id="rId26"/>
              </p:custDataLst>
            </p:nvPr>
          </p:nvSpPr>
          <p:spPr bwMode="auto">
            <a:xfrm rot="16200000">
              <a:off x="1115872" y="2101914"/>
              <a:ext cx="1021693" cy="243317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GB" sz="1600" b="1" i="1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cs typeface="Arial" charset="0"/>
                </a:rPr>
                <a:t>High </a:t>
              </a:r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6986" y="4148334"/>
              <a:ext cx="403840" cy="437493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0826" y="3679728"/>
              <a:ext cx="504056" cy="546060"/>
            </a:xfrm>
            <a:prstGeom prst="rect">
              <a:avLst/>
            </a:prstGeom>
          </p:spPr>
        </p:pic>
        <p:pic>
          <p:nvPicPr>
            <p:cNvPr id="37" name="Picture 10" descr="http://www.yourdealz.de/wp-content/uploads/Line_App_App_Icon.jpg"/>
            <p:cNvPicPr>
              <a:picLocks noChangeAspect="1" noChangeArrowheads="1"/>
            </p:cNvPicPr>
            <p:nvPr/>
          </p:nvPicPr>
          <p:blipFill>
            <a:blip r:embed="rId41" cstate="print"/>
            <a:srcRect/>
            <a:stretch>
              <a:fillRect/>
            </a:stretch>
          </p:blipFill>
          <p:spPr bwMode="auto">
            <a:xfrm>
              <a:off x="6212874" y="4652391"/>
              <a:ext cx="604552" cy="504967"/>
            </a:xfrm>
            <a:prstGeom prst="rect">
              <a:avLst/>
            </a:prstGeom>
            <a:noFill/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4325" y="3756219"/>
              <a:ext cx="366980" cy="397561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6930" y="3729001"/>
              <a:ext cx="437430" cy="424779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4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6570" y="3283582"/>
              <a:ext cx="438150" cy="438150"/>
            </a:xfrm>
            <a:prstGeom prst="rect">
              <a:avLst/>
            </a:prstGeom>
          </p:spPr>
        </p:pic>
        <p:pic>
          <p:nvPicPr>
            <p:cNvPr id="41" name="Picture 13"/>
            <p:cNvPicPr>
              <a:picLocks noChangeAspect="1" noChangeArrowheads="1"/>
            </p:cNvPicPr>
            <p:nvPr>
              <p:custDataLst>
                <p:tags r:id="rId27"/>
              </p:custDataLst>
            </p:nvPr>
          </p:nvPicPr>
          <p:blipFill rotWithShape="1">
            <a:blip r:embed="rId4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52" t="5901" r="24427" b="3800"/>
            <a:stretch/>
          </p:blipFill>
          <p:spPr bwMode="auto">
            <a:xfrm>
              <a:off x="3305223" y="4307522"/>
              <a:ext cx="603395" cy="511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38"/>
            <p:cNvPicPr>
              <a:picLocks noChangeAspect="1" noChangeArrowheads="1"/>
            </p:cNvPicPr>
            <p:nvPr>
              <p:custDataLst>
                <p:tags r:id="rId28"/>
              </p:custDataLst>
            </p:nvPr>
          </p:nvPicPr>
          <p:blipFill rotWithShape="1"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93" t="7861" r="10945" b="9545"/>
            <a:stretch/>
          </p:blipFill>
          <p:spPr bwMode="auto">
            <a:xfrm>
              <a:off x="2684482" y="4886368"/>
              <a:ext cx="499868" cy="491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25"/>
            <p:cNvPicPr>
              <a:picLocks noChangeAspect="1" noChangeArrowheads="1"/>
            </p:cNvPicPr>
            <p:nvPr>
              <p:custDataLst>
                <p:tags r:id="rId29"/>
              </p:custDataLst>
            </p:nvPr>
          </p:nvPicPr>
          <p:blipFill>
            <a:blip r:embed="rId4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4406" y="4285962"/>
              <a:ext cx="639097" cy="534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4" descr="https://encrypted-tbn2.gstatic.com/images?q=tbn:ANd9GcSHLoieQK-PpO1pZCTfu_NN1QN559tdOXPCJSIfNtRHKCwmQoqL"/>
            <p:cNvPicPr>
              <a:picLocks noChangeAspect="1" noChangeArrowheads="1"/>
            </p:cNvPicPr>
            <p:nvPr/>
          </p:nvPicPr>
          <p:blipFill>
            <a:blip r:embed="rId48" cstate="print"/>
            <a:srcRect/>
            <a:stretch>
              <a:fillRect/>
            </a:stretch>
          </p:blipFill>
          <p:spPr bwMode="auto">
            <a:xfrm>
              <a:off x="3967103" y="4319099"/>
              <a:ext cx="504000" cy="504000"/>
            </a:xfrm>
            <a:prstGeom prst="rect">
              <a:avLst/>
            </a:prstGeom>
            <a:noFill/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4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6349" y="3283582"/>
              <a:ext cx="404447" cy="43815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5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5177" y="4873860"/>
              <a:ext cx="685449" cy="447781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1189" y="4835111"/>
              <a:ext cx="459913" cy="456826"/>
            </a:xfrm>
            <a:prstGeom prst="rect">
              <a:avLst/>
            </a:prstGeom>
          </p:spPr>
        </p:pic>
        <p:sp>
          <p:nvSpPr>
            <p:cNvPr id="48" name="AutoShape 168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6775946" y="2092144"/>
              <a:ext cx="604533" cy="506515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 wrap="square" lIns="0" tIns="0" rIns="0" bIns="0" anchor="ctr"/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+mj-lt"/>
                </a:rPr>
                <a:t> RCS, IP Voice</a:t>
              </a:r>
              <a:endParaRPr lang="en-GB" sz="1400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49" name="Rectangle 48"/>
          <p:cNvSpPr/>
          <p:nvPr>
            <p:custDataLst>
              <p:tags r:id="rId6"/>
            </p:custDataLst>
          </p:nvPr>
        </p:nvSpPr>
        <p:spPr bwMode="auto">
          <a:xfrm>
            <a:off x="6515150" y="6396190"/>
            <a:ext cx="2263045" cy="259967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900" dirty="0" smtClean="0">
                <a:latin typeface="Arial" charset="0"/>
                <a:cs typeface="Arial" charset="0"/>
              </a:rPr>
              <a:t>Source: </a:t>
            </a:r>
            <a:r>
              <a:rPr lang="en-GB" sz="900" dirty="0">
                <a:latin typeface="Arial" charset="0"/>
                <a:cs typeface="Arial" charset="0"/>
              </a:rPr>
              <a:t>Greenwich Consulting </a:t>
            </a:r>
            <a:r>
              <a:rPr lang="en-GB" sz="900" dirty="0" smtClean="0">
                <a:latin typeface="Arial" charset="0"/>
                <a:cs typeface="Arial" charset="0"/>
              </a:rPr>
              <a:t>Analysis</a:t>
            </a:r>
            <a:endParaRPr lang="en-GB" sz="9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7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2385725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21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75217" y="62203"/>
            <a:ext cx="8915400" cy="696005"/>
          </a:xfrm>
        </p:spPr>
        <p:txBody>
          <a:bodyPr>
            <a:noAutofit/>
          </a:bodyPr>
          <a:lstStyle/>
          <a:p>
            <a:pPr lvl="0" fontAlgn="base"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US" sz="2200" dirty="0" smtClean="0">
                <a:solidFill>
                  <a:schemeClr val="tx1"/>
                </a:solidFill>
                <a:effectLst/>
                <a:latin typeface="Frutiger 45"/>
              </a:rPr>
              <a:t>With </a:t>
            </a:r>
            <a:r>
              <a:rPr lang="en-US" sz="2200" dirty="0">
                <a:solidFill>
                  <a:schemeClr val="tx1"/>
                </a:solidFill>
                <a:effectLst/>
                <a:latin typeface="Frutiger 45"/>
              </a:rPr>
              <a:t>low barriers to entry, the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Frutiger 45"/>
              </a:rPr>
              <a:t>IP communications services market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Frutiger 45"/>
              </a:rPr>
              <a:t/>
            </a:r>
            <a:br>
              <a:rPr lang="en-US" sz="2200" dirty="0" smtClean="0">
                <a:solidFill>
                  <a:schemeClr val="tx1"/>
                </a:solidFill>
                <a:effectLst/>
                <a:latin typeface="Frutiger 45"/>
              </a:rPr>
            </a:br>
            <a:r>
              <a:rPr lang="en-US" sz="2200" dirty="0" smtClean="0">
                <a:solidFill>
                  <a:schemeClr val="tx1"/>
                </a:solidFill>
                <a:effectLst/>
                <a:latin typeface="Frutiger 45"/>
              </a:rPr>
              <a:t>has </a:t>
            </a:r>
            <a:r>
              <a:rPr lang="en-US" sz="2200" dirty="0">
                <a:solidFill>
                  <a:schemeClr val="tx1"/>
                </a:solidFill>
                <a:effectLst/>
                <a:latin typeface="Frutiger 45"/>
              </a:rPr>
              <a:t>become very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Frutiger 45"/>
              </a:rPr>
              <a:t>crowded with globally relevant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Frutiger 45"/>
              </a:rPr>
              <a:t>players……</a:t>
            </a:r>
            <a:endParaRPr lang="en-GB" sz="2200" dirty="0">
              <a:solidFill>
                <a:schemeClr val="tx1"/>
              </a:solidFill>
              <a:effectLst/>
              <a:latin typeface="Frutiger 45"/>
              <a:ea typeface="+mn-ea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6" name="Rectangle 75"/>
          <p:cNvSpPr/>
          <p:nvPr>
            <p:custDataLst>
              <p:tags r:id="rId4"/>
            </p:custDataLst>
          </p:nvPr>
        </p:nvSpPr>
        <p:spPr bwMode="auto">
          <a:xfrm>
            <a:off x="7022474" y="6426364"/>
            <a:ext cx="2499055" cy="18602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900" dirty="0" smtClean="0">
                <a:latin typeface="Arial" charset="0"/>
                <a:cs typeface="Arial" charset="0"/>
              </a:rPr>
              <a:t>Source: Strategy Analytics, Company websites</a:t>
            </a:r>
            <a:endParaRPr lang="en-GB" sz="900" dirty="0">
              <a:cs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738526" y="4563668"/>
            <a:ext cx="91151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Viber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67839" y="1875040"/>
            <a:ext cx="1906254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Friendcaller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564242" y="1875040"/>
            <a:ext cx="144666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Parlingo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002150" y="1875040"/>
            <a:ext cx="1132764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26163" y="1875040"/>
            <a:ext cx="1132764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RebTel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250182" y="1875040"/>
            <a:ext cx="84760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MXit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089045" y="1875040"/>
            <a:ext cx="129653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Vonage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67842" y="2258040"/>
            <a:ext cx="1577081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TruPhone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220169" y="2258040"/>
            <a:ext cx="144406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MobiVox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739477" y="2258040"/>
            <a:ext cx="1248098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Raketu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062831" y="2258040"/>
            <a:ext cx="1044722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Mig33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182790" y="2258040"/>
            <a:ext cx="1760562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Sudaphone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767772" y="2258040"/>
            <a:ext cx="1614544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PingChat</a:t>
            </a: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!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67838" y="2638963"/>
            <a:ext cx="1135078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Skype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905221" y="2638963"/>
            <a:ext cx="1190262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eBuddy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297778" y="2638963"/>
            <a:ext cx="158604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Whatsapp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086118" y="2638963"/>
            <a:ext cx="919781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GTalk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208190" y="2638963"/>
            <a:ext cx="144666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iTim</a:t>
            </a: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text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592913" y="2638963"/>
            <a:ext cx="1922019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pMessenger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67840" y="3040770"/>
            <a:ext cx="1243191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HeyTell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996419" y="3040770"/>
            <a:ext cx="955344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Voxer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37156" y="3040770"/>
            <a:ext cx="1691255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KakaoTalk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013834" y="3040770"/>
            <a:ext cx="2497539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Yak Messenger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407732" y="3040770"/>
            <a:ext cx="682390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IMO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67681" y="3040770"/>
            <a:ext cx="1214650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TextMe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67840" y="3421681"/>
            <a:ext cx="1214650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MiFuse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835485" y="3421681"/>
            <a:ext cx="154219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CloudTalk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430683" y="3421681"/>
            <a:ext cx="111911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LifeGo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602796" y="3421681"/>
            <a:ext cx="2047165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iMessenger</a:t>
            </a: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!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702955" y="3421681"/>
            <a:ext cx="701391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IM+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67837" y="3802512"/>
            <a:ext cx="3635298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QiP</a:t>
            </a: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mobile messenger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229459" y="3802512"/>
            <a:ext cx="343239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MSN live messenger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475048" y="3802512"/>
            <a:ext cx="907268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Pinch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688164" y="3802512"/>
            <a:ext cx="1032341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Yiip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67837" y="4180611"/>
            <a:ext cx="1138748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Meebo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851067" y="4180611"/>
            <a:ext cx="1401719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Talkroom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97266" y="4180611"/>
            <a:ext cx="1530386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I-talk-You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072135" y="4180611"/>
            <a:ext cx="76519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ICQ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981806" y="4180611"/>
            <a:ext cx="1105930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Hello!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975685" y="4180611"/>
            <a:ext cx="120123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PalTalk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8323674" y="4180611"/>
            <a:ext cx="1058658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Hookt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67838" y="4558098"/>
            <a:ext cx="120123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IChatU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864588" y="4558098"/>
            <a:ext cx="2076269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VeryChatPro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036374" y="4558098"/>
            <a:ext cx="1606635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NapleOn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255605" y="4558098"/>
            <a:ext cx="303360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Goober Messenger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67840" y="4934276"/>
            <a:ext cx="2682389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Forex</a:t>
            </a: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Messenger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317994" y="4934276"/>
            <a:ext cx="3462700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Facebook Messenger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457342" y="3421681"/>
            <a:ext cx="1414552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WeChat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8528048" y="3421681"/>
            <a:ext cx="854272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QQ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150716" y="1878032"/>
            <a:ext cx="1201233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Weibo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955830" y="4924041"/>
            <a:ext cx="727182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860888" y="4924040"/>
            <a:ext cx="1157744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Trillian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464121" y="1648520"/>
            <a:ext cx="9093163" cy="2777510"/>
            <a:chOff x="148669" y="1461426"/>
            <a:chExt cx="9093163" cy="3703347"/>
          </a:xfrm>
        </p:grpSpPr>
        <p:sp>
          <p:nvSpPr>
            <p:cNvPr id="130" name="Rounded Rectangular Callout 129"/>
            <p:cNvSpPr/>
            <p:nvPr/>
          </p:nvSpPr>
          <p:spPr>
            <a:xfrm>
              <a:off x="1352691" y="4121929"/>
              <a:ext cx="2534992" cy="673151"/>
            </a:xfrm>
            <a:prstGeom prst="wedgeRoundRectCallout">
              <a:avLst>
                <a:gd name="adj1" fmla="val 35355"/>
                <a:gd name="adj2" fmla="val -12284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Arial" pitchFamily="34" charset="0"/>
                  <a:cs typeface="Arial" pitchFamily="34" charset="0"/>
                </a:rPr>
                <a:t>90% of messaging volumes within 1 year</a:t>
              </a:r>
            </a:p>
          </p:txBody>
        </p:sp>
        <p:sp>
          <p:nvSpPr>
            <p:cNvPr id="131" name="Rounded Rectangular Callout 130"/>
            <p:cNvSpPr/>
            <p:nvPr/>
          </p:nvSpPr>
          <p:spPr>
            <a:xfrm>
              <a:off x="3348783" y="1767443"/>
              <a:ext cx="3196653" cy="739384"/>
            </a:xfrm>
            <a:prstGeom prst="wedgeRoundRectCallout">
              <a:avLst>
                <a:gd name="adj1" fmla="val -30651"/>
                <a:gd name="adj2" fmla="val 96775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20 million+ users; 8 billon inbound; 12 billon outbound messages per day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ounded Rectangular Callout 131"/>
            <p:cNvSpPr/>
            <p:nvPr/>
          </p:nvSpPr>
          <p:spPr>
            <a:xfrm>
              <a:off x="148669" y="1461426"/>
              <a:ext cx="3038719" cy="739384"/>
            </a:xfrm>
            <a:prstGeom prst="wedgeRoundRectCallout">
              <a:avLst>
                <a:gd name="adj1" fmla="val -29613"/>
                <a:gd name="adj2" fmla="val 126627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250 million+ active users      </a:t>
              </a:r>
            </a:p>
            <a:p>
              <a:pPr algn="ctr"/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(6 – 10% paying subs). Microsoft &amp; Skype opportunity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ounded Rectangular Callout 132"/>
            <p:cNvSpPr/>
            <p:nvPr/>
          </p:nvSpPr>
          <p:spPr>
            <a:xfrm>
              <a:off x="6203113" y="4425389"/>
              <a:ext cx="3038719" cy="739384"/>
            </a:xfrm>
            <a:prstGeom prst="wedgeRoundRectCallout">
              <a:avLst>
                <a:gd name="adj1" fmla="val 40946"/>
                <a:gd name="adj2" fmla="val -7807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228 million+ users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ounded Rectangular Callout 133"/>
            <p:cNvSpPr/>
            <p:nvPr/>
          </p:nvSpPr>
          <p:spPr>
            <a:xfrm>
              <a:off x="5757126" y="2593605"/>
              <a:ext cx="3038719" cy="739384"/>
            </a:xfrm>
            <a:prstGeom prst="wedgeRoundRectCallout">
              <a:avLst>
                <a:gd name="adj1" fmla="val 22787"/>
                <a:gd name="adj2" fmla="val 124494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350 million+ users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83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8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100"/>
                            </p:stCondLst>
                            <p:childTnLst>
                              <p:par>
                                <p:cTn id="94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1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2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3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4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6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7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8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9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1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2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3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4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6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7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8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9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1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1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05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15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250"/>
                            </p:stCondLst>
                            <p:childTnLst>
                              <p:par>
                                <p:cTn id="198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9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0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1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2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350"/>
                            </p:stCondLst>
                            <p:childTnLst>
                              <p:par>
                                <p:cTn id="204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5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6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7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8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0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1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2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3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7" grpId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8" grpId="1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3" grpId="1"/>
      <p:bldP spid="124" grpId="0"/>
      <p:bldP spid="125" grpId="0"/>
      <p:bldP spid="126" grpId="0"/>
      <p:bldP spid="127" grpId="0"/>
      <p:bldP spid="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195115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67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65995" y="138034"/>
            <a:ext cx="8214586" cy="696005"/>
          </a:xfrm>
        </p:spPr>
        <p:txBody>
          <a:bodyPr>
            <a:noAutofit/>
          </a:bodyPr>
          <a:lstStyle/>
          <a:p>
            <a:pPr lvl="0" fontAlgn="base"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GB" sz="2200" dirty="0" smtClean="0">
                <a:solidFill>
                  <a:schemeClr val="tx1"/>
                </a:solidFill>
                <a:effectLst/>
                <a:latin typeface="Frutiger 45"/>
              </a:rPr>
              <a:t>…which </a:t>
            </a:r>
            <a:r>
              <a:rPr lang="en-GB" sz="2200" dirty="0" smtClean="0">
                <a:solidFill>
                  <a:schemeClr val="tx1"/>
                </a:solidFill>
                <a:effectLst/>
                <a:latin typeface="Frutiger 45"/>
              </a:rPr>
              <a:t>contributes </a:t>
            </a:r>
            <a:r>
              <a:rPr lang="en-GB" sz="2200" dirty="0" smtClean="0">
                <a:solidFill>
                  <a:schemeClr val="tx1"/>
                </a:solidFill>
                <a:effectLst/>
                <a:latin typeface="Frutiger 45"/>
              </a:rPr>
              <a:t>to a global slowdown in core MNO services</a:t>
            </a:r>
            <a:endParaRPr lang="en-GB" sz="2200" dirty="0">
              <a:solidFill>
                <a:schemeClr val="tx1"/>
              </a:solidFill>
              <a:effectLst/>
              <a:latin typeface="Frutiger 45"/>
              <a:ea typeface="+mn-ea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790574" y="5222288"/>
            <a:ext cx="8800105" cy="9779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accent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base"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GB" sz="1600" dirty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T</a:t>
            </a:r>
            <a:r>
              <a:rPr lang="en-GB" sz="16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here </a:t>
            </a:r>
            <a:r>
              <a:rPr lang="en-GB" sz="16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is evidence that this varies by MNO and by market e.g. India &amp; Australia still see 60% growth in SMS revenues</a:t>
            </a:r>
            <a:endParaRPr lang="en-GB" sz="1600" dirty="0">
              <a:solidFill>
                <a:schemeClr val="tx1"/>
              </a:solidFill>
              <a:effectLst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2" name="Rectangle 31"/>
          <p:cNvSpPr/>
          <p:nvPr>
            <p:custDataLst>
              <p:tags r:id="rId5"/>
            </p:custDataLst>
          </p:nvPr>
        </p:nvSpPr>
        <p:spPr bwMode="auto">
          <a:xfrm>
            <a:off x="5347959" y="1454223"/>
            <a:ext cx="3600000" cy="3877459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3" name="Chart 32"/>
          <p:cNvGraphicFramePr/>
          <p:nvPr>
            <p:extLst>
              <p:ext uri="{D42A27DB-BD31-4B8C-83A1-F6EECF244321}">
                <p14:modId xmlns:p14="http://schemas.microsoft.com/office/powerpoint/2010/main" val="3389003780"/>
              </p:ext>
            </p:extLst>
          </p:nvPr>
        </p:nvGraphicFramePr>
        <p:xfrm>
          <a:off x="5374417" y="1620510"/>
          <a:ext cx="3497342" cy="3320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357483" y="1476708"/>
            <a:ext cx="3707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Global Voice Revenues ($ Billions)</a:t>
            </a:r>
            <a:endParaRPr lang="en-GB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621907" y="489255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2012</a:t>
            </a:r>
            <a:endParaRPr lang="en-GB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850382" y="489255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2010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7441057" y="48830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2014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8241157" y="486397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2016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5977488" y="180525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/>
              <a:t>$658</a:t>
            </a:r>
            <a:endParaRPr lang="en-GB" sz="1400" i="1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432593" y="2130386"/>
            <a:ext cx="1984068" cy="272003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262627" y="2113030"/>
            <a:ext cx="324000" cy="324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GB" sz="1000" i="1" dirty="0" smtClean="0"/>
              <a:t>-1%</a:t>
            </a:r>
            <a:endParaRPr lang="en-GB" sz="1000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8261354" y="250549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/>
              <a:t>$572</a:t>
            </a:r>
            <a:endParaRPr lang="en-GB" sz="1400" i="1" dirty="0"/>
          </a:p>
        </p:txBody>
      </p:sp>
      <p:sp>
        <p:nvSpPr>
          <p:cNvPr id="45" name="Rectangle 44"/>
          <p:cNvSpPr/>
          <p:nvPr>
            <p:custDataLst>
              <p:tags r:id="rId6"/>
            </p:custDataLst>
          </p:nvPr>
        </p:nvSpPr>
        <p:spPr bwMode="auto">
          <a:xfrm>
            <a:off x="996543" y="1454224"/>
            <a:ext cx="3600000" cy="3877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46" name="Chart 45"/>
          <p:cNvGraphicFramePr/>
          <p:nvPr>
            <p:extLst>
              <p:ext uri="{D42A27DB-BD31-4B8C-83A1-F6EECF244321}">
                <p14:modId xmlns:p14="http://schemas.microsoft.com/office/powerpoint/2010/main" val="2163160153"/>
              </p:ext>
            </p:extLst>
          </p:nvPr>
        </p:nvGraphicFramePr>
        <p:xfrm>
          <a:off x="1023001" y="1620510"/>
          <a:ext cx="3497342" cy="3320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006082" y="1476709"/>
            <a:ext cx="3707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 smtClean="0"/>
              <a:t>YoY</a:t>
            </a:r>
            <a:r>
              <a:rPr lang="en-GB" sz="1600" b="1" dirty="0" smtClean="0"/>
              <a:t> growth rate for # of messages</a:t>
            </a:r>
            <a:endParaRPr lang="en-GB" sz="16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270515" y="4492569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2012</a:t>
            </a:r>
            <a:endParaRPr lang="en-GB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1498973" y="4492569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2010</a:t>
            </a:r>
            <a:endParaRPr lang="en-GB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3089667" y="4492569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2014</a:t>
            </a:r>
            <a:endParaRPr lang="en-GB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3889750" y="4492569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2016</a:t>
            </a:r>
            <a:endParaRPr lang="en-GB" sz="1400" dirty="0"/>
          </a:p>
        </p:txBody>
      </p:sp>
      <p:sp>
        <p:nvSpPr>
          <p:cNvPr id="52" name="Rectangle 51"/>
          <p:cNvSpPr/>
          <p:nvPr/>
        </p:nvSpPr>
        <p:spPr>
          <a:xfrm>
            <a:off x="3089661" y="2112970"/>
            <a:ext cx="252733" cy="124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3331445" y="197765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Global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033220" y="1907657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/>
              <a:t>318%</a:t>
            </a:r>
            <a:endParaRPr lang="en-GB" sz="14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1880375" y="2555112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/>
              <a:t>212%</a:t>
            </a:r>
            <a:endParaRPr lang="en-GB" sz="1400" i="1" dirty="0"/>
          </a:p>
        </p:txBody>
      </p:sp>
      <p:sp>
        <p:nvSpPr>
          <p:cNvPr id="29" name="Rectangle 28"/>
          <p:cNvSpPr/>
          <p:nvPr>
            <p:custDataLst>
              <p:tags r:id="rId7"/>
            </p:custDataLst>
          </p:nvPr>
        </p:nvSpPr>
        <p:spPr bwMode="auto">
          <a:xfrm>
            <a:off x="4443993" y="6381630"/>
            <a:ext cx="4620863" cy="23076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900" dirty="0" smtClean="0">
                <a:latin typeface="Arial" charset="0"/>
                <a:cs typeface="Arial" charset="0"/>
              </a:rPr>
              <a:t>Source: </a:t>
            </a:r>
            <a:r>
              <a:rPr lang="en-GB" sz="900" dirty="0">
                <a:latin typeface="Arial" charset="0"/>
                <a:cs typeface="Arial" charset="0"/>
              </a:rPr>
              <a:t>Greenwich Consulting Analysis, Wireless Intelligence &amp; Ovum, Strategy Analytics</a:t>
            </a:r>
            <a:endParaRPr lang="en-GB" sz="9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41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5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6&quot;&gt;&lt;elem m_fUsage=&quot;4.57378006167100000000E+000&quot;&gt;&lt;m_ppcolschidx val=&quot;0&quot;/&gt;&lt;m_rgb r=&quot;20&quot; g=&quot;d2&quot; b=&quot;0&quot;/&gt;&lt;/elem&gt;&lt;elem m_fUsage=&quot;2.45388690000000010000E+000&quot;&gt;&lt;m_ppcolschidx val=&quot;0&quot;/&gt;&lt;m_rgb r=&quot;fb&quot; g=&quot;ef&quot; b=&quot;9&quot;/&gt;&lt;/elem&gt;&lt;elem m_fUsage=&quot;8.70053739197932390000E-001&quot;&gt;&lt;m_ppcolschidx val=&quot;0&quot;/&gt;&lt;m_rgb r=&quot;f5&quot; g=&quot;f5&quot; b=&quot;f5&quot;/&gt;&lt;/elem&gt;&lt;elem m_fUsage=&quot;4.39488601718084180000E-001&quot;&gt;&lt;m_ppcolschidx val=&quot;0&quot;/&gt;&lt;m_rgb r=&quot;fa&quot; g=&quot;a9&quot; b=&quot;bf&quot;/&gt;&lt;/elem&gt;&lt;elem m_fUsage=&quot;4.34659056644259080000E-001&quot;&gt;&lt;m_ppcolschidx val=&quot;0&quot;/&gt;&lt;m_rgb r=&quot;ff&quot; g=&quot;46&quot; b=&quot;46&quot;/&gt;&lt;/elem&gt;&lt;elem m_fUsage=&quot;4.30467210000000160000E-001&quot;&gt;&lt;m_ppcolschidx val=&quot;0&quot;/&gt;&lt;m_rgb r=&quot;f9&quot; g=&quot;ff&quot; b=&quot;4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&gt;&lt;m_strFormatTime&gt;%#d %1 %Y&lt;/m_strFormatTime&gt;&lt;/m_precDefault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324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77k88KucU6.LgRlgnXNx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xHxqcelAU2JukFyaQM.M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7p1w9s4IkiBR.FP4tUAH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MsfQiup0ebo7LvDjZdz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T3aTvUfc0qDlDc6EOgPC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KDLKIXjx0Wbufo8owc8a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FD88SD7JEG7U4XmPtke9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iFJYNweUGHs9bV3i7m0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3qaU5fh0.fM8mNqrUid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g5XwWNQ0WMT16QUoMZv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SAqvGjZ_kKI8TUiDBGA.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ucUVHsbO02AXIWhzPvVy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K3CUzaUUiBIDMwxO58p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1sO_TGXR0iIYjSfjjJod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.aD6wS20GDg_bddY29d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GBD3hCtkyK0UuQoRc1K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zWYpMEm0SidIrArcqMk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islHQWCE.1HPmhxqK3B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AFf9rMB_Em04VF2CpCOE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0fqTRHtEWOUsG1YyWYQ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0Ab7ApJTkyonXKaKhftx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g5XwWNQ0WMT16QUoMZv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0Ab7ApJTkyonXKaKhftx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OdrlBdtZkypry_RdTVWP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0Ab7ApJTkyonXKaKhftx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0Ab7ApJTkyonXKaKhftx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PG67yuRxkWb.HoXzanu3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PG67yuRxkWb.HoXzanu3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OdrlBdtZkypry_RdTVWP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5QYnLFmtkaObgL7.mlW7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6TUimNMJUe7iT4f_72Kn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OdrlBdtZkypry_RdTVWP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xa5jyo8kKch0Wqm37FC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iv0SvDZhUKFSEmXYb22p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E2J14AZGUO3J2EsRsZvyA"/>
</p:tagLst>
</file>

<file path=ppt/theme/theme1.xml><?xml version="1.0" encoding="utf-8"?>
<a:theme xmlns:a="http://schemas.openxmlformats.org/drawingml/2006/main" name="gsma_white_template">
  <a:themeElements>
    <a:clrScheme name="GSMA PPT Template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MA PPT Template 2008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SMA PPT Template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gsma_white_template">
  <a:themeElements>
    <a:clrScheme name="GSMA PPT Template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MA PPT Template 2008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SMA PPT Template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MA PPT Template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MA PPT Template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58340</TotalTime>
  <Words>348</Words>
  <Application>Microsoft Office PowerPoint</Application>
  <PresentationFormat>A4 Paper (210x297 mm)</PresentationFormat>
  <Paragraphs>101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Frutiger 45</vt:lpstr>
      <vt:lpstr>Wingdings 2</vt:lpstr>
      <vt:lpstr>gsma_white_template</vt:lpstr>
      <vt:lpstr>1_gsma_white_template</vt:lpstr>
      <vt:lpstr>think-cell Slide</vt:lpstr>
      <vt:lpstr>A burning platform – the need for action</vt:lpstr>
      <vt:lpstr>Embark on a platform journey in which operators still have a right to retain ubiquity whilst delighting customers with rich IP services</vt:lpstr>
      <vt:lpstr>With low barriers to entry, the IP communications services market  has become very crowded with globally relevant players……</vt:lpstr>
      <vt:lpstr>…which contributes to a global slowdown in core MNO services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Bob Lovett</cp:lastModifiedBy>
  <cp:revision>2371</cp:revision>
  <cp:lastPrinted>2012-09-06T05:41:44Z</cp:lastPrinted>
  <dcterms:created xsi:type="dcterms:W3CDTF">2004-07-09T15:32:30Z</dcterms:created>
  <dcterms:modified xsi:type="dcterms:W3CDTF">2015-07-10T15:01:51Z</dcterms:modified>
</cp:coreProperties>
</file>