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1"/>
  </p:notesMasterIdLst>
  <p:sldIdLst>
    <p:sldId id="302" r:id="rId3"/>
    <p:sldId id="267" r:id="rId4"/>
    <p:sldId id="269" r:id="rId5"/>
    <p:sldId id="270" r:id="rId6"/>
    <p:sldId id="294" r:id="rId7"/>
    <p:sldId id="271" r:id="rId8"/>
    <p:sldId id="281" r:id="rId9"/>
    <p:sldId id="260" r:id="rId10"/>
    <p:sldId id="266" r:id="rId11"/>
    <p:sldId id="292" r:id="rId12"/>
    <p:sldId id="268" r:id="rId13"/>
    <p:sldId id="272" r:id="rId14"/>
    <p:sldId id="295" r:id="rId15"/>
    <p:sldId id="296" r:id="rId16"/>
    <p:sldId id="273" r:id="rId17"/>
    <p:sldId id="274" r:id="rId18"/>
    <p:sldId id="297" r:id="rId19"/>
    <p:sldId id="275" r:id="rId20"/>
    <p:sldId id="276" r:id="rId21"/>
    <p:sldId id="303" r:id="rId22"/>
    <p:sldId id="298" r:id="rId23"/>
    <p:sldId id="278" r:id="rId24"/>
    <p:sldId id="279" r:id="rId25"/>
    <p:sldId id="299" r:id="rId26"/>
    <p:sldId id="280" r:id="rId27"/>
    <p:sldId id="300" r:id="rId28"/>
    <p:sldId id="284" r:id="rId29"/>
    <p:sldId id="301" r:id="rId30"/>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2FA"/>
    <a:srgbClr val="FF9933"/>
    <a:srgbClr val="FFB061"/>
    <a:srgbClr val="CC99FF"/>
    <a:srgbClr val="E7C80F"/>
    <a:srgbClr val="CC66FF"/>
    <a:srgbClr val="69A1FB"/>
    <a:srgbClr val="F5E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6562" autoAdjust="0"/>
  </p:normalViewPr>
  <p:slideViewPr>
    <p:cSldViewPr>
      <p:cViewPr>
        <p:scale>
          <a:sx n="62" d="100"/>
          <a:sy n="62" d="100"/>
        </p:scale>
        <p:origin x="-2190" y="-8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38BB6-4E15-4DDD-85DE-A40B9D85331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PE"/>
        </a:p>
      </dgm:t>
    </dgm:pt>
    <dgm:pt modelId="{7BD54962-15A8-4685-B412-38B4A95B303E}">
      <dgm:prSet phldrT="[Texto]" custT="1"/>
      <dgm:spPr>
        <a:solidFill>
          <a:srgbClr val="1E82FA"/>
        </a:solidFill>
      </dgm:spPr>
      <dgm:t>
        <a:bodyPr/>
        <a:lstStyle/>
        <a:p>
          <a:r>
            <a:rPr lang="es-CL" sz="2000" b="1" dirty="0" smtClean="0">
              <a:latin typeface="Corbel" panose="020B0503020204020204" pitchFamily="34" charset="0"/>
            </a:rPr>
            <a:t>Elección de servicio</a:t>
          </a:r>
          <a:endParaRPr lang="es-PE" sz="2000" b="1" dirty="0">
            <a:latin typeface="Corbel" panose="020B0503020204020204" pitchFamily="34" charset="0"/>
          </a:endParaRPr>
        </a:p>
      </dgm:t>
    </dgm:pt>
    <dgm:pt modelId="{FE2261EA-C9FA-4247-A880-16DF819DEDB4}" type="parTrans" cxnId="{B0BE41E0-CB1E-4E6A-834C-CB91B21DD277}">
      <dgm:prSet/>
      <dgm:spPr/>
      <dgm:t>
        <a:bodyPr/>
        <a:lstStyle/>
        <a:p>
          <a:endParaRPr lang="es-PE"/>
        </a:p>
      </dgm:t>
    </dgm:pt>
    <dgm:pt modelId="{2EA2DE6F-E302-4E38-A2A8-8686769C8C36}" type="sibTrans" cxnId="{B0BE41E0-CB1E-4E6A-834C-CB91B21DD277}">
      <dgm:prSet/>
      <dgm:spPr/>
      <dgm:t>
        <a:bodyPr/>
        <a:lstStyle/>
        <a:p>
          <a:endParaRPr lang="es-PE"/>
        </a:p>
      </dgm:t>
    </dgm:pt>
    <dgm:pt modelId="{9C275AF9-BAA8-45B6-9D1E-E4DE5937E193}">
      <dgm:prSet phldrT="[Texto]"/>
      <dgm:spPr>
        <a:solidFill>
          <a:srgbClr val="FF9933"/>
        </a:solidFill>
      </dgm:spPr>
      <dgm:t>
        <a:bodyPr/>
        <a:lstStyle/>
        <a:p>
          <a:r>
            <a:rPr lang="es-MX" b="1" dirty="0" smtClean="0">
              <a:latin typeface="Corbel" panose="020B0503020204020204" pitchFamily="34" charset="0"/>
            </a:rPr>
            <a:t>Limitaciones Presupuestarias </a:t>
          </a:r>
          <a:endParaRPr lang="es-PE" b="1" dirty="0">
            <a:latin typeface="Corbel" panose="020B0503020204020204" pitchFamily="34" charset="0"/>
          </a:endParaRPr>
        </a:p>
      </dgm:t>
    </dgm:pt>
    <dgm:pt modelId="{422DCF5B-3ED6-4167-9B0E-EA3F2F30F9E5}" type="parTrans" cxnId="{40397075-8BA2-48C8-85CF-07A3073B88B1}">
      <dgm:prSet/>
      <dgm:spPr>
        <a:solidFill>
          <a:srgbClr val="FF9933"/>
        </a:solidFill>
      </dgm:spPr>
      <dgm:t>
        <a:bodyPr/>
        <a:lstStyle/>
        <a:p>
          <a:endParaRPr lang="es-PE"/>
        </a:p>
      </dgm:t>
    </dgm:pt>
    <dgm:pt modelId="{DAA5F800-AF0D-4B8A-93C0-B56B0BB259D5}" type="sibTrans" cxnId="{40397075-8BA2-48C8-85CF-07A3073B88B1}">
      <dgm:prSet/>
      <dgm:spPr/>
      <dgm:t>
        <a:bodyPr/>
        <a:lstStyle/>
        <a:p>
          <a:endParaRPr lang="es-PE"/>
        </a:p>
      </dgm:t>
    </dgm:pt>
    <dgm:pt modelId="{6081C264-C5E5-47A7-8468-A643F7683D6D}">
      <dgm:prSet phldrT="[Texto]"/>
      <dgm:spPr>
        <a:solidFill>
          <a:srgbClr val="FF9933"/>
        </a:solidFill>
      </dgm:spPr>
      <dgm:t>
        <a:bodyPr/>
        <a:lstStyle/>
        <a:p>
          <a:r>
            <a:rPr lang="es-CL" b="1" dirty="0" smtClean="0">
              <a:latin typeface="Corbel" panose="020B0503020204020204" pitchFamily="34" charset="0"/>
            </a:rPr>
            <a:t>Necesidades</a:t>
          </a:r>
          <a:endParaRPr lang="es-PE" b="1" dirty="0">
            <a:latin typeface="Corbel" panose="020B0503020204020204" pitchFamily="34" charset="0"/>
          </a:endParaRPr>
        </a:p>
      </dgm:t>
    </dgm:pt>
    <dgm:pt modelId="{87D5A8C8-2720-41CD-B80E-DC4F9EEEC2C6}" type="parTrans" cxnId="{0483BDCB-092F-414E-BBEA-10BDCC5A6E11}">
      <dgm:prSet/>
      <dgm:spPr>
        <a:solidFill>
          <a:srgbClr val="FF9933"/>
        </a:solidFill>
      </dgm:spPr>
      <dgm:t>
        <a:bodyPr/>
        <a:lstStyle/>
        <a:p>
          <a:endParaRPr lang="es-PE"/>
        </a:p>
      </dgm:t>
    </dgm:pt>
    <dgm:pt modelId="{1E309755-1251-4EA0-B027-E3F73CA929E0}" type="sibTrans" cxnId="{0483BDCB-092F-414E-BBEA-10BDCC5A6E11}">
      <dgm:prSet/>
      <dgm:spPr/>
      <dgm:t>
        <a:bodyPr/>
        <a:lstStyle/>
        <a:p>
          <a:endParaRPr lang="es-PE"/>
        </a:p>
      </dgm:t>
    </dgm:pt>
    <dgm:pt modelId="{20AFE43F-813A-4192-92A1-25FE13B0BD86}">
      <dgm:prSet phldrT="[Texto]"/>
      <dgm:spPr>
        <a:solidFill>
          <a:srgbClr val="FF9933"/>
        </a:solidFill>
      </dgm:spPr>
      <dgm:t>
        <a:bodyPr/>
        <a:lstStyle/>
        <a:p>
          <a:r>
            <a:rPr lang="es-CL" b="1" dirty="0" smtClean="0">
              <a:latin typeface="Corbel" panose="020B0503020204020204" pitchFamily="34" charset="0"/>
            </a:rPr>
            <a:t>Preferencias</a:t>
          </a:r>
          <a:endParaRPr lang="es-PE" b="1" dirty="0">
            <a:latin typeface="Corbel" panose="020B0503020204020204" pitchFamily="34" charset="0"/>
          </a:endParaRPr>
        </a:p>
      </dgm:t>
    </dgm:pt>
    <dgm:pt modelId="{C8595464-D0DA-4EDF-B938-45C3D74A66EE}" type="sibTrans" cxnId="{F5292C03-690C-4745-A69B-969FD1111633}">
      <dgm:prSet/>
      <dgm:spPr/>
      <dgm:t>
        <a:bodyPr/>
        <a:lstStyle/>
        <a:p>
          <a:endParaRPr lang="es-PE"/>
        </a:p>
      </dgm:t>
    </dgm:pt>
    <dgm:pt modelId="{3022B2A4-0443-4CFE-876E-D83DBC7F5071}" type="parTrans" cxnId="{F5292C03-690C-4745-A69B-969FD1111633}">
      <dgm:prSet/>
      <dgm:spPr>
        <a:solidFill>
          <a:srgbClr val="FF9933"/>
        </a:solidFill>
      </dgm:spPr>
      <dgm:t>
        <a:bodyPr/>
        <a:lstStyle/>
        <a:p>
          <a:endParaRPr lang="es-PE"/>
        </a:p>
      </dgm:t>
    </dgm:pt>
    <dgm:pt modelId="{25453C43-AE0E-4B2E-86FF-0B5D055089D0}" type="pres">
      <dgm:prSet presAssocID="{52D38BB6-4E15-4DDD-85DE-A40B9D853311}" presName="cycle" presStyleCnt="0">
        <dgm:presLayoutVars>
          <dgm:chMax val="1"/>
          <dgm:dir/>
          <dgm:animLvl val="ctr"/>
          <dgm:resizeHandles val="exact"/>
        </dgm:presLayoutVars>
      </dgm:prSet>
      <dgm:spPr/>
      <dgm:t>
        <a:bodyPr/>
        <a:lstStyle/>
        <a:p>
          <a:endParaRPr lang="es-PE"/>
        </a:p>
      </dgm:t>
    </dgm:pt>
    <dgm:pt modelId="{A8D7C28A-3805-4CA1-82AD-693ED8F7F200}" type="pres">
      <dgm:prSet presAssocID="{7BD54962-15A8-4685-B412-38B4A95B303E}" presName="centerShape" presStyleLbl="node0" presStyleIdx="0" presStyleCnt="1"/>
      <dgm:spPr/>
      <dgm:t>
        <a:bodyPr/>
        <a:lstStyle/>
        <a:p>
          <a:endParaRPr lang="es-PE"/>
        </a:p>
      </dgm:t>
    </dgm:pt>
    <dgm:pt modelId="{22C3156B-C6D0-4CB9-ADE1-0B980AA71D7F}" type="pres">
      <dgm:prSet presAssocID="{422DCF5B-3ED6-4167-9B0E-EA3F2F30F9E5}" presName="parTrans" presStyleLbl="bgSibTrans2D1" presStyleIdx="0" presStyleCnt="3"/>
      <dgm:spPr/>
      <dgm:t>
        <a:bodyPr/>
        <a:lstStyle/>
        <a:p>
          <a:endParaRPr lang="es-PE"/>
        </a:p>
      </dgm:t>
    </dgm:pt>
    <dgm:pt modelId="{0805CF9C-1B64-4038-89D0-A094F8BF5855}" type="pres">
      <dgm:prSet presAssocID="{9C275AF9-BAA8-45B6-9D1E-E4DE5937E193}" presName="node" presStyleLbl="node1" presStyleIdx="0" presStyleCnt="3">
        <dgm:presLayoutVars>
          <dgm:bulletEnabled val="1"/>
        </dgm:presLayoutVars>
      </dgm:prSet>
      <dgm:spPr/>
      <dgm:t>
        <a:bodyPr/>
        <a:lstStyle/>
        <a:p>
          <a:endParaRPr lang="es-PE"/>
        </a:p>
      </dgm:t>
    </dgm:pt>
    <dgm:pt modelId="{59A60FFC-DFD5-4D7E-9D0B-D1493C6489A7}" type="pres">
      <dgm:prSet presAssocID="{3022B2A4-0443-4CFE-876E-D83DBC7F5071}" presName="parTrans" presStyleLbl="bgSibTrans2D1" presStyleIdx="1" presStyleCnt="3"/>
      <dgm:spPr/>
      <dgm:t>
        <a:bodyPr/>
        <a:lstStyle/>
        <a:p>
          <a:endParaRPr lang="es-PE"/>
        </a:p>
      </dgm:t>
    </dgm:pt>
    <dgm:pt modelId="{06E573F8-7E9D-4E4C-B572-52F4F022A7FD}" type="pres">
      <dgm:prSet presAssocID="{20AFE43F-813A-4192-92A1-25FE13B0BD86}" presName="node" presStyleLbl="node1" presStyleIdx="1" presStyleCnt="3">
        <dgm:presLayoutVars>
          <dgm:bulletEnabled val="1"/>
        </dgm:presLayoutVars>
      </dgm:prSet>
      <dgm:spPr/>
      <dgm:t>
        <a:bodyPr/>
        <a:lstStyle/>
        <a:p>
          <a:endParaRPr lang="es-PE"/>
        </a:p>
      </dgm:t>
    </dgm:pt>
    <dgm:pt modelId="{EB05BCEC-1497-4070-9990-79D44E517D69}" type="pres">
      <dgm:prSet presAssocID="{87D5A8C8-2720-41CD-B80E-DC4F9EEEC2C6}" presName="parTrans" presStyleLbl="bgSibTrans2D1" presStyleIdx="2" presStyleCnt="3"/>
      <dgm:spPr/>
      <dgm:t>
        <a:bodyPr/>
        <a:lstStyle/>
        <a:p>
          <a:endParaRPr lang="es-PE"/>
        </a:p>
      </dgm:t>
    </dgm:pt>
    <dgm:pt modelId="{FDE1C318-38C8-4C76-9BFF-4FF69615FFC7}" type="pres">
      <dgm:prSet presAssocID="{6081C264-C5E5-47A7-8468-A643F7683D6D}" presName="node" presStyleLbl="node1" presStyleIdx="2" presStyleCnt="3">
        <dgm:presLayoutVars>
          <dgm:bulletEnabled val="1"/>
        </dgm:presLayoutVars>
      </dgm:prSet>
      <dgm:spPr/>
      <dgm:t>
        <a:bodyPr/>
        <a:lstStyle/>
        <a:p>
          <a:endParaRPr lang="es-PE"/>
        </a:p>
      </dgm:t>
    </dgm:pt>
  </dgm:ptLst>
  <dgm:cxnLst>
    <dgm:cxn modelId="{EAFE8532-D16F-44FA-838F-0A3833AECD49}" type="presOf" srcId="{7BD54962-15A8-4685-B412-38B4A95B303E}" destId="{A8D7C28A-3805-4CA1-82AD-693ED8F7F200}" srcOrd="0" destOrd="0" presId="urn:microsoft.com/office/officeart/2005/8/layout/radial4"/>
    <dgm:cxn modelId="{BC007266-F90D-4439-8E92-420D90932155}" type="presOf" srcId="{9C275AF9-BAA8-45B6-9D1E-E4DE5937E193}" destId="{0805CF9C-1B64-4038-89D0-A094F8BF5855}" srcOrd="0" destOrd="0" presId="urn:microsoft.com/office/officeart/2005/8/layout/radial4"/>
    <dgm:cxn modelId="{B0BE41E0-CB1E-4E6A-834C-CB91B21DD277}" srcId="{52D38BB6-4E15-4DDD-85DE-A40B9D853311}" destId="{7BD54962-15A8-4685-B412-38B4A95B303E}" srcOrd="0" destOrd="0" parTransId="{FE2261EA-C9FA-4247-A880-16DF819DEDB4}" sibTransId="{2EA2DE6F-E302-4E38-A2A8-8686769C8C36}"/>
    <dgm:cxn modelId="{F5292C03-690C-4745-A69B-969FD1111633}" srcId="{7BD54962-15A8-4685-B412-38B4A95B303E}" destId="{20AFE43F-813A-4192-92A1-25FE13B0BD86}" srcOrd="1" destOrd="0" parTransId="{3022B2A4-0443-4CFE-876E-D83DBC7F5071}" sibTransId="{C8595464-D0DA-4EDF-B938-45C3D74A66EE}"/>
    <dgm:cxn modelId="{B0CD216C-18A8-432B-AA93-0BDFCCBAAAAF}" type="presOf" srcId="{87D5A8C8-2720-41CD-B80E-DC4F9EEEC2C6}" destId="{EB05BCEC-1497-4070-9990-79D44E517D69}" srcOrd="0" destOrd="0" presId="urn:microsoft.com/office/officeart/2005/8/layout/radial4"/>
    <dgm:cxn modelId="{0483BDCB-092F-414E-BBEA-10BDCC5A6E11}" srcId="{7BD54962-15A8-4685-B412-38B4A95B303E}" destId="{6081C264-C5E5-47A7-8468-A643F7683D6D}" srcOrd="2" destOrd="0" parTransId="{87D5A8C8-2720-41CD-B80E-DC4F9EEEC2C6}" sibTransId="{1E309755-1251-4EA0-B027-E3F73CA929E0}"/>
    <dgm:cxn modelId="{5A3CF14D-9F84-4E91-977F-896FFF4A9726}" type="presOf" srcId="{20AFE43F-813A-4192-92A1-25FE13B0BD86}" destId="{06E573F8-7E9D-4E4C-B572-52F4F022A7FD}" srcOrd="0" destOrd="0" presId="urn:microsoft.com/office/officeart/2005/8/layout/radial4"/>
    <dgm:cxn modelId="{3C085CDE-8E3F-4DD6-8C00-32F13B4DC3BC}" type="presOf" srcId="{6081C264-C5E5-47A7-8468-A643F7683D6D}" destId="{FDE1C318-38C8-4C76-9BFF-4FF69615FFC7}" srcOrd="0" destOrd="0" presId="urn:microsoft.com/office/officeart/2005/8/layout/radial4"/>
    <dgm:cxn modelId="{B945DF04-F86C-4CF4-A493-ADB8A78A3595}" type="presOf" srcId="{52D38BB6-4E15-4DDD-85DE-A40B9D853311}" destId="{25453C43-AE0E-4B2E-86FF-0B5D055089D0}" srcOrd="0" destOrd="0" presId="urn:microsoft.com/office/officeart/2005/8/layout/radial4"/>
    <dgm:cxn modelId="{0BBD4B21-5136-474F-932D-4B9803709046}" type="presOf" srcId="{3022B2A4-0443-4CFE-876E-D83DBC7F5071}" destId="{59A60FFC-DFD5-4D7E-9D0B-D1493C6489A7}" srcOrd="0" destOrd="0" presId="urn:microsoft.com/office/officeart/2005/8/layout/radial4"/>
    <dgm:cxn modelId="{3AB9DAC4-1BA0-4D3A-AB34-9E259674E925}" type="presOf" srcId="{422DCF5B-3ED6-4167-9B0E-EA3F2F30F9E5}" destId="{22C3156B-C6D0-4CB9-ADE1-0B980AA71D7F}" srcOrd="0" destOrd="0" presId="urn:microsoft.com/office/officeart/2005/8/layout/radial4"/>
    <dgm:cxn modelId="{40397075-8BA2-48C8-85CF-07A3073B88B1}" srcId="{7BD54962-15A8-4685-B412-38B4A95B303E}" destId="{9C275AF9-BAA8-45B6-9D1E-E4DE5937E193}" srcOrd="0" destOrd="0" parTransId="{422DCF5B-3ED6-4167-9B0E-EA3F2F30F9E5}" sibTransId="{DAA5F800-AF0D-4B8A-93C0-B56B0BB259D5}"/>
    <dgm:cxn modelId="{1E01A9D9-7700-4097-A169-904265B15758}" type="presParOf" srcId="{25453C43-AE0E-4B2E-86FF-0B5D055089D0}" destId="{A8D7C28A-3805-4CA1-82AD-693ED8F7F200}" srcOrd="0" destOrd="0" presId="urn:microsoft.com/office/officeart/2005/8/layout/radial4"/>
    <dgm:cxn modelId="{78F4C181-A346-4B5D-9170-D29BA43A464E}" type="presParOf" srcId="{25453C43-AE0E-4B2E-86FF-0B5D055089D0}" destId="{22C3156B-C6D0-4CB9-ADE1-0B980AA71D7F}" srcOrd="1" destOrd="0" presId="urn:microsoft.com/office/officeart/2005/8/layout/radial4"/>
    <dgm:cxn modelId="{9C4119ED-C292-429A-90F3-868C8A6F4F8F}" type="presParOf" srcId="{25453C43-AE0E-4B2E-86FF-0B5D055089D0}" destId="{0805CF9C-1B64-4038-89D0-A094F8BF5855}" srcOrd="2" destOrd="0" presId="urn:microsoft.com/office/officeart/2005/8/layout/radial4"/>
    <dgm:cxn modelId="{0416E522-1702-4219-ADD3-9E056A35D521}" type="presParOf" srcId="{25453C43-AE0E-4B2E-86FF-0B5D055089D0}" destId="{59A60FFC-DFD5-4D7E-9D0B-D1493C6489A7}" srcOrd="3" destOrd="0" presId="urn:microsoft.com/office/officeart/2005/8/layout/radial4"/>
    <dgm:cxn modelId="{A515BDF9-CF8F-4AEF-B624-B6E1C23127E3}" type="presParOf" srcId="{25453C43-AE0E-4B2E-86FF-0B5D055089D0}" destId="{06E573F8-7E9D-4E4C-B572-52F4F022A7FD}" srcOrd="4" destOrd="0" presId="urn:microsoft.com/office/officeart/2005/8/layout/radial4"/>
    <dgm:cxn modelId="{48B5EF3B-91BE-4FBB-AC70-A3ABCFED9C84}" type="presParOf" srcId="{25453C43-AE0E-4B2E-86FF-0B5D055089D0}" destId="{EB05BCEC-1497-4070-9990-79D44E517D69}" srcOrd="5" destOrd="0" presId="urn:microsoft.com/office/officeart/2005/8/layout/radial4"/>
    <dgm:cxn modelId="{BBD2BD51-E3F1-475E-971E-001BCAEB22FC}" type="presParOf" srcId="{25453C43-AE0E-4B2E-86FF-0B5D055089D0}" destId="{FDE1C318-38C8-4C76-9BFF-4FF69615FF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38BB6-4E15-4DDD-85DE-A40B9D85331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PE"/>
        </a:p>
      </dgm:t>
    </dgm:pt>
    <dgm:pt modelId="{7BD54962-15A8-4685-B412-38B4A95B303E}">
      <dgm:prSet phldrT="[Texto]" custT="1"/>
      <dgm:spPr>
        <a:solidFill>
          <a:srgbClr val="1E82FA"/>
        </a:solidFill>
      </dgm:spPr>
      <dgm:t>
        <a:bodyPr/>
        <a:lstStyle/>
        <a:p>
          <a:r>
            <a:rPr lang="es-CL" sz="2000" b="1" dirty="0" smtClean="0">
              <a:latin typeface="Corbel" panose="020B0503020204020204" pitchFamily="34" charset="0"/>
            </a:rPr>
            <a:t>Decisión de producir</a:t>
          </a:r>
          <a:endParaRPr lang="es-PE" sz="2000" b="1" dirty="0">
            <a:latin typeface="Corbel" panose="020B0503020204020204" pitchFamily="34" charset="0"/>
          </a:endParaRPr>
        </a:p>
      </dgm:t>
    </dgm:pt>
    <dgm:pt modelId="{FE2261EA-C9FA-4247-A880-16DF819DEDB4}" type="parTrans" cxnId="{B0BE41E0-CB1E-4E6A-834C-CB91B21DD277}">
      <dgm:prSet/>
      <dgm:spPr/>
      <dgm:t>
        <a:bodyPr/>
        <a:lstStyle/>
        <a:p>
          <a:endParaRPr lang="es-PE"/>
        </a:p>
      </dgm:t>
    </dgm:pt>
    <dgm:pt modelId="{2EA2DE6F-E302-4E38-A2A8-8686769C8C36}" type="sibTrans" cxnId="{B0BE41E0-CB1E-4E6A-834C-CB91B21DD277}">
      <dgm:prSet/>
      <dgm:spPr/>
      <dgm:t>
        <a:bodyPr/>
        <a:lstStyle/>
        <a:p>
          <a:endParaRPr lang="es-PE"/>
        </a:p>
      </dgm:t>
    </dgm:pt>
    <dgm:pt modelId="{9C275AF9-BAA8-45B6-9D1E-E4DE5937E193}">
      <dgm:prSet phldrT="[Texto]"/>
      <dgm:spPr>
        <a:solidFill>
          <a:srgbClr val="FF9933"/>
        </a:solidFill>
      </dgm:spPr>
      <dgm:t>
        <a:bodyPr/>
        <a:lstStyle/>
        <a:p>
          <a:r>
            <a:rPr lang="es-MX" b="1" dirty="0" smtClean="0">
              <a:latin typeface="Corbel" panose="020B0503020204020204" pitchFamily="34" charset="0"/>
            </a:rPr>
            <a:t>Limitaciones Presupuestarias </a:t>
          </a:r>
          <a:endParaRPr lang="es-PE" b="1" dirty="0">
            <a:latin typeface="Corbel" panose="020B0503020204020204" pitchFamily="34" charset="0"/>
          </a:endParaRPr>
        </a:p>
      </dgm:t>
    </dgm:pt>
    <dgm:pt modelId="{422DCF5B-3ED6-4167-9B0E-EA3F2F30F9E5}" type="parTrans" cxnId="{40397075-8BA2-48C8-85CF-07A3073B88B1}">
      <dgm:prSet/>
      <dgm:spPr>
        <a:solidFill>
          <a:srgbClr val="FF9933"/>
        </a:solidFill>
      </dgm:spPr>
      <dgm:t>
        <a:bodyPr/>
        <a:lstStyle/>
        <a:p>
          <a:endParaRPr lang="es-PE"/>
        </a:p>
      </dgm:t>
    </dgm:pt>
    <dgm:pt modelId="{DAA5F800-AF0D-4B8A-93C0-B56B0BB259D5}" type="sibTrans" cxnId="{40397075-8BA2-48C8-85CF-07A3073B88B1}">
      <dgm:prSet/>
      <dgm:spPr/>
      <dgm:t>
        <a:bodyPr/>
        <a:lstStyle/>
        <a:p>
          <a:endParaRPr lang="es-PE"/>
        </a:p>
      </dgm:t>
    </dgm:pt>
    <dgm:pt modelId="{6081C264-C5E5-47A7-8468-A643F7683D6D}">
      <dgm:prSet phldrT="[Texto]"/>
      <dgm:spPr>
        <a:solidFill>
          <a:srgbClr val="FF9933"/>
        </a:solidFill>
      </dgm:spPr>
      <dgm:t>
        <a:bodyPr/>
        <a:lstStyle/>
        <a:p>
          <a:r>
            <a:rPr lang="es-CL" b="1" dirty="0" smtClean="0">
              <a:latin typeface="Corbel" panose="020B0503020204020204" pitchFamily="34" charset="0"/>
            </a:rPr>
            <a:t>Estructura de costos</a:t>
          </a:r>
          <a:endParaRPr lang="es-PE" b="1" dirty="0">
            <a:latin typeface="Corbel" panose="020B0503020204020204" pitchFamily="34" charset="0"/>
          </a:endParaRPr>
        </a:p>
      </dgm:t>
    </dgm:pt>
    <dgm:pt modelId="{87D5A8C8-2720-41CD-B80E-DC4F9EEEC2C6}" type="parTrans" cxnId="{0483BDCB-092F-414E-BBEA-10BDCC5A6E11}">
      <dgm:prSet/>
      <dgm:spPr>
        <a:solidFill>
          <a:srgbClr val="FF9933"/>
        </a:solidFill>
      </dgm:spPr>
      <dgm:t>
        <a:bodyPr/>
        <a:lstStyle/>
        <a:p>
          <a:endParaRPr lang="es-PE"/>
        </a:p>
      </dgm:t>
    </dgm:pt>
    <dgm:pt modelId="{1E309755-1251-4EA0-B027-E3F73CA929E0}" type="sibTrans" cxnId="{0483BDCB-092F-414E-BBEA-10BDCC5A6E11}">
      <dgm:prSet/>
      <dgm:spPr/>
      <dgm:t>
        <a:bodyPr/>
        <a:lstStyle/>
        <a:p>
          <a:endParaRPr lang="es-PE"/>
        </a:p>
      </dgm:t>
    </dgm:pt>
    <dgm:pt modelId="{20AFE43F-813A-4192-92A1-25FE13B0BD86}">
      <dgm:prSet phldrT="[Texto]"/>
      <dgm:spPr>
        <a:solidFill>
          <a:srgbClr val="FF9933"/>
        </a:solidFill>
      </dgm:spPr>
      <dgm:t>
        <a:bodyPr/>
        <a:lstStyle/>
        <a:p>
          <a:r>
            <a:rPr lang="es-CL" b="1" dirty="0" smtClean="0">
              <a:latin typeface="Corbel" panose="020B0503020204020204" pitchFamily="34" charset="0"/>
            </a:rPr>
            <a:t>Innovación</a:t>
          </a:r>
          <a:endParaRPr lang="es-PE" b="1" dirty="0">
            <a:latin typeface="Corbel" panose="020B0503020204020204" pitchFamily="34" charset="0"/>
          </a:endParaRPr>
        </a:p>
      </dgm:t>
    </dgm:pt>
    <dgm:pt modelId="{C8595464-D0DA-4EDF-B938-45C3D74A66EE}" type="sibTrans" cxnId="{F5292C03-690C-4745-A69B-969FD1111633}">
      <dgm:prSet/>
      <dgm:spPr/>
      <dgm:t>
        <a:bodyPr/>
        <a:lstStyle/>
        <a:p>
          <a:endParaRPr lang="es-PE"/>
        </a:p>
      </dgm:t>
    </dgm:pt>
    <dgm:pt modelId="{3022B2A4-0443-4CFE-876E-D83DBC7F5071}" type="parTrans" cxnId="{F5292C03-690C-4745-A69B-969FD1111633}">
      <dgm:prSet/>
      <dgm:spPr>
        <a:solidFill>
          <a:srgbClr val="FF9933"/>
        </a:solidFill>
      </dgm:spPr>
      <dgm:t>
        <a:bodyPr/>
        <a:lstStyle/>
        <a:p>
          <a:endParaRPr lang="es-PE"/>
        </a:p>
      </dgm:t>
    </dgm:pt>
    <dgm:pt modelId="{25453C43-AE0E-4B2E-86FF-0B5D055089D0}" type="pres">
      <dgm:prSet presAssocID="{52D38BB6-4E15-4DDD-85DE-A40B9D853311}" presName="cycle" presStyleCnt="0">
        <dgm:presLayoutVars>
          <dgm:chMax val="1"/>
          <dgm:dir/>
          <dgm:animLvl val="ctr"/>
          <dgm:resizeHandles val="exact"/>
        </dgm:presLayoutVars>
      </dgm:prSet>
      <dgm:spPr/>
      <dgm:t>
        <a:bodyPr/>
        <a:lstStyle/>
        <a:p>
          <a:endParaRPr lang="es-PE"/>
        </a:p>
      </dgm:t>
    </dgm:pt>
    <dgm:pt modelId="{A8D7C28A-3805-4CA1-82AD-693ED8F7F200}" type="pres">
      <dgm:prSet presAssocID="{7BD54962-15A8-4685-B412-38B4A95B303E}" presName="centerShape" presStyleLbl="node0" presStyleIdx="0" presStyleCnt="1"/>
      <dgm:spPr/>
      <dgm:t>
        <a:bodyPr/>
        <a:lstStyle/>
        <a:p>
          <a:endParaRPr lang="es-PE"/>
        </a:p>
      </dgm:t>
    </dgm:pt>
    <dgm:pt modelId="{22C3156B-C6D0-4CB9-ADE1-0B980AA71D7F}" type="pres">
      <dgm:prSet presAssocID="{422DCF5B-3ED6-4167-9B0E-EA3F2F30F9E5}" presName="parTrans" presStyleLbl="bgSibTrans2D1" presStyleIdx="0" presStyleCnt="3"/>
      <dgm:spPr/>
      <dgm:t>
        <a:bodyPr/>
        <a:lstStyle/>
        <a:p>
          <a:endParaRPr lang="es-PE"/>
        </a:p>
      </dgm:t>
    </dgm:pt>
    <dgm:pt modelId="{0805CF9C-1B64-4038-89D0-A094F8BF5855}" type="pres">
      <dgm:prSet presAssocID="{9C275AF9-BAA8-45B6-9D1E-E4DE5937E193}" presName="node" presStyleLbl="node1" presStyleIdx="0" presStyleCnt="3">
        <dgm:presLayoutVars>
          <dgm:bulletEnabled val="1"/>
        </dgm:presLayoutVars>
      </dgm:prSet>
      <dgm:spPr/>
      <dgm:t>
        <a:bodyPr/>
        <a:lstStyle/>
        <a:p>
          <a:endParaRPr lang="es-PE"/>
        </a:p>
      </dgm:t>
    </dgm:pt>
    <dgm:pt modelId="{59A60FFC-DFD5-4D7E-9D0B-D1493C6489A7}" type="pres">
      <dgm:prSet presAssocID="{3022B2A4-0443-4CFE-876E-D83DBC7F5071}" presName="parTrans" presStyleLbl="bgSibTrans2D1" presStyleIdx="1" presStyleCnt="3"/>
      <dgm:spPr/>
      <dgm:t>
        <a:bodyPr/>
        <a:lstStyle/>
        <a:p>
          <a:endParaRPr lang="es-PE"/>
        </a:p>
      </dgm:t>
    </dgm:pt>
    <dgm:pt modelId="{06E573F8-7E9D-4E4C-B572-52F4F022A7FD}" type="pres">
      <dgm:prSet presAssocID="{20AFE43F-813A-4192-92A1-25FE13B0BD86}" presName="node" presStyleLbl="node1" presStyleIdx="1" presStyleCnt="3">
        <dgm:presLayoutVars>
          <dgm:bulletEnabled val="1"/>
        </dgm:presLayoutVars>
      </dgm:prSet>
      <dgm:spPr/>
      <dgm:t>
        <a:bodyPr/>
        <a:lstStyle/>
        <a:p>
          <a:endParaRPr lang="es-PE"/>
        </a:p>
      </dgm:t>
    </dgm:pt>
    <dgm:pt modelId="{EB05BCEC-1497-4070-9990-79D44E517D69}" type="pres">
      <dgm:prSet presAssocID="{87D5A8C8-2720-41CD-B80E-DC4F9EEEC2C6}" presName="parTrans" presStyleLbl="bgSibTrans2D1" presStyleIdx="2" presStyleCnt="3"/>
      <dgm:spPr/>
      <dgm:t>
        <a:bodyPr/>
        <a:lstStyle/>
        <a:p>
          <a:endParaRPr lang="es-PE"/>
        </a:p>
      </dgm:t>
    </dgm:pt>
    <dgm:pt modelId="{FDE1C318-38C8-4C76-9BFF-4FF69615FFC7}" type="pres">
      <dgm:prSet presAssocID="{6081C264-C5E5-47A7-8468-A643F7683D6D}" presName="node" presStyleLbl="node1" presStyleIdx="2" presStyleCnt="3">
        <dgm:presLayoutVars>
          <dgm:bulletEnabled val="1"/>
        </dgm:presLayoutVars>
      </dgm:prSet>
      <dgm:spPr/>
      <dgm:t>
        <a:bodyPr/>
        <a:lstStyle/>
        <a:p>
          <a:endParaRPr lang="es-PE"/>
        </a:p>
      </dgm:t>
    </dgm:pt>
  </dgm:ptLst>
  <dgm:cxnLst>
    <dgm:cxn modelId="{6E7D65EF-F7F6-4383-B804-07D37318E0EE}" type="presOf" srcId="{3022B2A4-0443-4CFE-876E-D83DBC7F5071}" destId="{59A60FFC-DFD5-4D7E-9D0B-D1493C6489A7}" srcOrd="0" destOrd="0" presId="urn:microsoft.com/office/officeart/2005/8/layout/radial4"/>
    <dgm:cxn modelId="{D05AA0A6-D9C5-43A6-80FD-48C3F409248E}" type="presOf" srcId="{422DCF5B-3ED6-4167-9B0E-EA3F2F30F9E5}" destId="{22C3156B-C6D0-4CB9-ADE1-0B980AA71D7F}" srcOrd="0" destOrd="0" presId="urn:microsoft.com/office/officeart/2005/8/layout/radial4"/>
    <dgm:cxn modelId="{B0BE41E0-CB1E-4E6A-834C-CB91B21DD277}" srcId="{52D38BB6-4E15-4DDD-85DE-A40B9D853311}" destId="{7BD54962-15A8-4685-B412-38B4A95B303E}" srcOrd="0" destOrd="0" parTransId="{FE2261EA-C9FA-4247-A880-16DF819DEDB4}" sibTransId="{2EA2DE6F-E302-4E38-A2A8-8686769C8C36}"/>
    <dgm:cxn modelId="{BAFBEB3B-7C94-4726-89A2-F30D535BBE50}" type="presOf" srcId="{9C275AF9-BAA8-45B6-9D1E-E4DE5937E193}" destId="{0805CF9C-1B64-4038-89D0-A094F8BF5855}" srcOrd="0" destOrd="0" presId="urn:microsoft.com/office/officeart/2005/8/layout/radial4"/>
    <dgm:cxn modelId="{D385CAC0-BEDF-4D97-9703-E716A7D1CB9C}" type="presOf" srcId="{52D38BB6-4E15-4DDD-85DE-A40B9D853311}" destId="{25453C43-AE0E-4B2E-86FF-0B5D055089D0}" srcOrd="0" destOrd="0" presId="urn:microsoft.com/office/officeart/2005/8/layout/radial4"/>
    <dgm:cxn modelId="{14246409-4E7D-40C6-A9F9-8125DC537E2A}" type="presOf" srcId="{6081C264-C5E5-47A7-8468-A643F7683D6D}" destId="{FDE1C318-38C8-4C76-9BFF-4FF69615FFC7}" srcOrd="0" destOrd="0" presId="urn:microsoft.com/office/officeart/2005/8/layout/radial4"/>
    <dgm:cxn modelId="{F5292C03-690C-4745-A69B-969FD1111633}" srcId="{7BD54962-15A8-4685-B412-38B4A95B303E}" destId="{20AFE43F-813A-4192-92A1-25FE13B0BD86}" srcOrd="1" destOrd="0" parTransId="{3022B2A4-0443-4CFE-876E-D83DBC7F5071}" sibTransId="{C8595464-D0DA-4EDF-B938-45C3D74A66EE}"/>
    <dgm:cxn modelId="{0483BDCB-092F-414E-BBEA-10BDCC5A6E11}" srcId="{7BD54962-15A8-4685-B412-38B4A95B303E}" destId="{6081C264-C5E5-47A7-8468-A643F7683D6D}" srcOrd="2" destOrd="0" parTransId="{87D5A8C8-2720-41CD-B80E-DC4F9EEEC2C6}" sibTransId="{1E309755-1251-4EA0-B027-E3F73CA929E0}"/>
    <dgm:cxn modelId="{5B77D766-3C92-4D77-8E0C-523E811997E4}" type="presOf" srcId="{87D5A8C8-2720-41CD-B80E-DC4F9EEEC2C6}" destId="{EB05BCEC-1497-4070-9990-79D44E517D69}" srcOrd="0" destOrd="0" presId="urn:microsoft.com/office/officeart/2005/8/layout/radial4"/>
    <dgm:cxn modelId="{06D7FE6C-D96B-4985-B638-11D78E3DD934}" type="presOf" srcId="{7BD54962-15A8-4685-B412-38B4A95B303E}" destId="{A8D7C28A-3805-4CA1-82AD-693ED8F7F200}" srcOrd="0" destOrd="0" presId="urn:microsoft.com/office/officeart/2005/8/layout/radial4"/>
    <dgm:cxn modelId="{AF3F5C25-3ED6-420A-8414-C7F8E054CDF6}" type="presOf" srcId="{20AFE43F-813A-4192-92A1-25FE13B0BD86}" destId="{06E573F8-7E9D-4E4C-B572-52F4F022A7FD}" srcOrd="0" destOrd="0" presId="urn:microsoft.com/office/officeart/2005/8/layout/radial4"/>
    <dgm:cxn modelId="{40397075-8BA2-48C8-85CF-07A3073B88B1}" srcId="{7BD54962-15A8-4685-B412-38B4A95B303E}" destId="{9C275AF9-BAA8-45B6-9D1E-E4DE5937E193}" srcOrd="0" destOrd="0" parTransId="{422DCF5B-3ED6-4167-9B0E-EA3F2F30F9E5}" sibTransId="{DAA5F800-AF0D-4B8A-93C0-B56B0BB259D5}"/>
    <dgm:cxn modelId="{F5F19A0A-9268-444E-AF68-60824CBB8C15}" type="presParOf" srcId="{25453C43-AE0E-4B2E-86FF-0B5D055089D0}" destId="{A8D7C28A-3805-4CA1-82AD-693ED8F7F200}" srcOrd="0" destOrd="0" presId="urn:microsoft.com/office/officeart/2005/8/layout/radial4"/>
    <dgm:cxn modelId="{63625264-BF8E-449F-B20B-14A4C8D3AEB3}" type="presParOf" srcId="{25453C43-AE0E-4B2E-86FF-0B5D055089D0}" destId="{22C3156B-C6D0-4CB9-ADE1-0B980AA71D7F}" srcOrd="1" destOrd="0" presId="urn:microsoft.com/office/officeart/2005/8/layout/radial4"/>
    <dgm:cxn modelId="{5BCCD57F-99B6-4DED-BB76-C14536780C45}" type="presParOf" srcId="{25453C43-AE0E-4B2E-86FF-0B5D055089D0}" destId="{0805CF9C-1B64-4038-89D0-A094F8BF5855}" srcOrd="2" destOrd="0" presId="urn:microsoft.com/office/officeart/2005/8/layout/radial4"/>
    <dgm:cxn modelId="{5CB9B63E-EF5E-4DA7-9D99-D8B061CD4406}" type="presParOf" srcId="{25453C43-AE0E-4B2E-86FF-0B5D055089D0}" destId="{59A60FFC-DFD5-4D7E-9D0B-D1493C6489A7}" srcOrd="3" destOrd="0" presId="urn:microsoft.com/office/officeart/2005/8/layout/radial4"/>
    <dgm:cxn modelId="{981070CD-F441-46CD-A4BE-4140EEF15AA1}" type="presParOf" srcId="{25453C43-AE0E-4B2E-86FF-0B5D055089D0}" destId="{06E573F8-7E9D-4E4C-B572-52F4F022A7FD}" srcOrd="4" destOrd="0" presId="urn:microsoft.com/office/officeart/2005/8/layout/radial4"/>
    <dgm:cxn modelId="{E61F0DFD-F8D7-4E4F-9B6B-EC96066CE356}" type="presParOf" srcId="{25453C43-AE0E-4B2E-86FF-0B5D055089D0}" destId="{EB05BCEC-1497-4070-9990-79D44E517D69}" srcOrd="5" destOrd="0" presId="urn:microsoft.com/office/officeart/2005/8/layout/radial4"/>
    <dgm:cxn modelId="{D7B3B4CE-5118-4FB9-BF3F-4B8BC1B998B9}" type="presParOf" srcId="{25453C43-AE0E-4B2E-86FF-0B5D055089D0}" destId="{FDE1C318-38C8-4C76-9BFF-4FF69615FF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7C28A-3805-4CA1-82AD-693ED8F7F200}">
      <dsp:nvSpPr>
        <dsp:cNvPr id="0" name=""/>
        <dsp:cNvSpPr/>
      </dsp:nvSpPr>
      <dsp:spPr>
        <a:xfrm>
          <a:off x="4791737" y="1967829"/>
          <a:ext cx="1649773" cy="1649773"/>
        </a:xfrm>
        <a:prstGeom prst="ellipse">
          <a:avLst/>
        </a:prstGeom>
        <a:solidFill>
          <a:srgbClr val="1E82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L" sz="2000" b="1" kern="1200" dirty="0" smtClean="0">
              <a:latin typeface="Corbel" panose="020B0503020204020204" pitchFamily="34" charset="0"/>
            </a:rPr>
            <a:t>Elección de servicio</a:t>
          </a:r>
          <a:endParaRPr lang="es-PE" sz="2000" b="1" kern="1200" dirty="0">
            <a:latin typeface="Corbel" panose="020B0503020204020204" pitchFamily="34" charset="0"/>
          </a:endParaRPr>
        </a:p>
      </dsp:txBody>
      <dsp:txXfrm>
        <a:off x="5033341" y="2209433"/>
        <a:ext cx="1166565" cy="1166565"/>
      </dsp:txXfrm>
    </dsp:sp>
    <dsp:sp modelId="{22C3156B-C6D0-4CB9-ADE1-0B980AA71D7F}">
      <dsp:nvSpPr>
        <dsp:cNvPr id="0" name=""/>
        <dsp:cNvSpPr/>
      </dsp:nvSpPr>
      <dsp:spPr>
        <a:xfrm rot="12900000">
          <a:off x="3728642" y="1679020"/>
          <a:ext cx="1266410" cy="470185"/>
        </a:xfrm>
        <a:prstGeom prst="leftArrow">
          <a:avLst>
            <a:gd name="adj1" fmla="val 60000"/>
            <a:gd name="adj2" fmla="val 50000"/>
          </a:avLst>
        </a:prstGeom>
        <a:solidFill>
          <a:srgbClr val="FF9933"/>
        </a:solidFill>
        <a:ln>
          <a:noFill/>
        </a:ln>
        <a:effectLst/>
      </dsp:spPr>
      <dsp:style>
        <a:lnRef idx="0">
          <a:scrgbClr r="0" g="0" b="0"/>
        </a:lnRef>
        <a:fillRef idx="1">
          <a:scrgbClr r="0" g="0" b="0"/>
        </a:fillRef>
        <a:effectRef idx="0">
          <a:scrgbClr r="0" g="0" b="0"/>
        </a:effectRef>
        <a:fontRef idx="minor">
          <a:schemeClr val="lt1"/>
        </a:fontRef>
      </dsp:style>
    </dsp:sp>
    <dsp:sp modelId="{0805CF9C-1B64-4038-89D0-A094F8BF5855}">
      <dsp:nvSpPr>
        <dsp:cNvPr id="0" name=""/>
        <dsp:cNvSpPr/>
      </dsp:nvSpPr>
      <dsp:spPr>
        <a:xfrm>
          <a:off x="3059514" y="924007"/>
          <a:ext cx="1567284" cy="1253827"/>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latin typeface="Corbel" panose="020B0503020204020204" pitchFamily="34" charset="0"/>
            </a:rPr>
            <a:t>Limitaciones Presupuestarias </a:t>
          </a:r>
          <a:endParaRPr lang="es-PE" sz="1600" b="1" kern="1200" dirty="0">
            <a:latin typeface="Corbel" panose="020B0503020204020204" pitchFamily="34" charset="0"/>
          </a:endParaRPr>
        </a:p>
      </dsp:txBody>
      <dsp:txXfrm>
        <a:off x="3096237" y="960730"/>
        <a:ext cx="1493838" cy="1180381"/>
      </dsp:txXfrm>
    </dsp:sp>
    <dsp:sp modelId="{59A60FFC-DFD5-4D7E-9D0B-D1493C6489A7}">
      <dsp:nvSpPr>
        <dsp:cNvPr id="0" name=""/>
        <dsp:cNvSpPr/>
      </dsp:nvSpPr>
      <dsp:spPr>
        <a:xfrm rot="16200000">
          <a:off x="4983418" y="1025825"/>
          <a:ext cx="1266410" cy="470185"/>
        </a:xfrm>
        <a:prstGeom prst="leftArrow">
          <a:avLst>
            <a:gd name="adj1" fmla="val 60000"/>
            <a:gd name="adj2" fmla="val 50000"/>
          </a:avLst>
        </a:prstGeom>
        <a:solidFill>
          <a:srgbClr val="FF9933"/>
        </a:solidFill>
        <a:ln>
          <a:noFill/>
        </a:ln>
        <a:effectLst/>
      </dsp:spPr>
      <dsp:style>
        <a:lnRef idx="0">
          <a:scrgbClr r="0" g="0" b="0"/>
        </a:lnRef>
        <a:fillRef idx="1">
          <a:scrgbClr r="0" g="0" b="0"/>
        </a:fillRef>
        <a:effectRef idx="0">
          <a:scrgbClr r="0" g="0" b="0"/>
        </a:effectRef>
        <a:fontRef idx="minor">
          <a:schemeClr val="lt1"/>
        </a:fontRef>
      </dsp:style>
    </dsp:sp>
    <dsp:sp modelId="{06E573F8-7E9D-4E4C-B572-52F4F022A7FD}">
      <dsp:nvSpPr>
        <dsp:cNvPr id="0" name=""/>
        <dsp:cNvSpPr/>
      </dsp:nvSpPr>
      <dsp:spPr>
        <a:xfrm>
          <a:off x="4832981" y="798"/>
          <a:ext cx="1567284" cy="1253827"/>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CL" sz="1600" b="1" kern="1200" dirty="0" smtClean="0">
              <a:latin typeface="Corbel" panose="020B0503020204020204" pitchFamily="34" charset="0"/>
            </a:rPr>
            <a:t>Preferencias</a:t>
          </a:r>
          <a:endParaRPr lang="es-PE" sz="1600" b="1" kern="1200" dirty="0">
            <a:latin typeface="Corbel" panose="020B0503020204020204" pitchFamily="34" charset="0"/>
          </a:endParaRPr>
        </a:p>
      </dsp:txBody>
      <dsp:txXfrm>
        <a:off x="4869704" y="37521"/>
        <a:ext cx="1493838" cy="1180381"/>
      </dsp:txXfrm>
    </dsp:sp>
    <dsp:sp modelId="{EB05BCEC-1497-4070-9990-79D44E517D69}">
      <dsp:nvSpPr>
        <dsp:cNvPr id="0" name=""/>
        <dsp:cNvSpPr/>
      </dsp:nvSpPr>
      <dsp:spPr>
        <a:xfrm rot="19500000">
          <a:off x="6238194" y="1679020"/>
          <a:ext cx="1266410" cy="470185"/>
        </a:xfrm>
        <a:prstGeom prst="leftArrow">
          <a:avLst>
            <a:gd name="adj1" fmla="val 60000"/>
            <a:gd name="adj2" fmla="val 50000"/>
          </a:avLst>
        </a:prstGeom>
        <a:solidFill>
          <a:srgbClr val="FF9933"/>
        </a:solidFill>
        <a:ln>
          <a:noFill/>
        </a:ln>
        <a:effectLst/>
      </dsp:spPr>
      <dsp:style>
        <a:lnRef idx="0">
          <a:scrgbClr r="0" g="0" b="0"/>
        </a:lnRef>
        <a:fillRef idx="1">
          <a:scrgbClr r="0" g="0" b="0"/>
        </a:fillRef>
        <a:effectRef idx="0">
          <a:scrgbClr r="0" g="0" b="0"/>
        </a:effectRef>
        <a:fontRef idx="minor">
          <a:schemeClr val="lt1"/>
        </a:fontRef>
      </dsp:style>
    </dsp:sp>
    <dsp:sp modelId="{FDE1C318-38C8-4C76-9BFF-4FF69615FFC7}">
      <dsp:nvSpPr>
        <dsp:cNvPr id="0" name=""/>
        <dsp:cNvSpPr/>
      </dsp:nvSpPr>
      <dsp:spPr>
        <a:xfrm>
          <a:off x="6606448" y="924007"/>
          <a:ext cx="1567284" cy="1253827"/>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CL" sz="1600" b="1" kern="1200" dirty="0" smtClean="0">
              <a:latin typeface="Corbel" panose="020B0503020204020204" pitchFamily="34" charset="0"/>
            </a:rPr>
            <a:t>Necesidades</a:t>
          </a:r>
          <a:endParaRPr lang="es-PE" sz="1600" b="1" kern="1200" dirty="0">
            <a:latin typeface="Corbel" panose="020B0503020204020204" pitchFamily="34" charset="0"/>
          </a:endParaRPr>
        </a:p>
      </dsp:txBody>
      <dsp:txXfrm>
        <a:off x="6643171" y="960730"/>
        <a:ext cx="1493838" cy="1180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7C28A-3805-4CA1-82AD-693ED8F7F200}">
      <dsp:nvSpPr>
        <dsp:cNvPr id="0" name=""/>
        <dsp:cNvSpPr/>
      </dsp:nvSpPr>
      <dsp:spPr>
        <a:xfrm>
          <a:off x="4791737" y="1967829"/>
          <a:ext cx="1649773" cy="1649773"/>
        </a:xfrm>
        <a:prstGeom prst="ellipse">
          <a:avLst/>
        </a:prstGeom>
        <a:solidFill>
          <a:srgbClr val="1E82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L" sz="2000" b="1" kern="1200" dirty="0" smtClean="0">
              <a:latin typeface="Corbel" panose="020B0503020204020204" pitchFamily="34" charset="0"/>
            </a:rPr>
            <a:t>Decisión de producir</a:t>
          </a:r>
          <a:endParaRPr lang="es-PE" sz="2000" b="1" kern="1200" dirty="0">
            <a:latin typeface="Corbel" panose="020B0503020204020204" pitchFamily="34" charset="0"/>
          </a:endParaRPr>
        </a:p>
      </dsp:txBody>
      <dsp:txXfrm>
        <a:off x="5033341" y="2209433"/>
        <a:ext cx="1166565" cy="1166565"/>
      </dsp:txXfrm>
    </dsp:sp>
    <dsp:sp modelId="{22C3156B-C6D0-4CB9-ADE1-0B980AA71D7F}">
      <dsp:nvSpPr>
        <dsp:cNvPr id="0" name=""/>
        <dsp:cNvSpPr/>
      </dsp:nvSpPr>
      <dsp:spPr>
        <a:xfrm rot="12900000">
          <a:off x="3728642" y="1679020"/>
          <a:ext cx="1266410" cy="470185"/>
        </a:xfrm>
        <a:prstGeom prst="leftArrow">
          <a:avLst>
            <a:gd name="adj1" fmla="val 60000"/>
            <a:gd name="adj2" fmla="val 50000"/>
          </a:avLst>
        </a:prstGeom>
        <a:solidFill>
          <a:srgbClr val="FF9933"/>
        </a:solidFill>
        <a:ln>
          <a:noFill/>
        </a:ln>
        <a:effectLst/>
      </dsp:spPr>
      <dsp:style>
        <a:lnRef idx="0">
          <a:scrgbClr r="0" g="0" b="0"/>
        </a:lnRef>
        <a:fillRef idx="1">
          <a:scrgbClr r="0" g="0" b="0"/>
        </a:fillRef>
        <a:effectRef idx="0">
          <a:scrgbClr r="0" g="0" b="0"/>
        </a:effectRef>
        <a:fontRef idx="minor">
          <a:schemeClr val="lt1"/>
        </a:fontRef>
      </dsp:style>
    </dsp:sp>
    <dsp:sp modelId="{0805CF9C-1B64-4038-89D0-A094F8BF5855}">
      <dsp:nvSpPr>
        <dsp:cNvPr id="0" name=""/>
        <dsp:cNvSpPr/>
      </dsp:nvSpPr>
      <dsp:spPr>
        <a:xfrm>
          <a:off x="3059514" y="924007"/>
          <a:ext cx="1567284" cy="1253827"/>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latin typeface="Corbel" panose="020B0503020204020204" pitchFamily="34" charset="0"/>
            </a:rPr>
            <a:t>Limitaciones Presupuestarias </a:t>
          </a:r>
          <a:endParaRPr lang="es-PE" sz="1600" b="1" kern="1200" dirty="0">
            <a:latin typeface="Corbel" panose="020B0503020204020204" pitchFamily="34" charset="0"/>
          </a:endParaRPr>
        </a:p>
      </dsp:txBody>
      <dsp:txXfrm>
        <a:off x="3096237" y="960730"/>
        <a:ext cx="1493838" cy="1180381"/>
      </dsp:txXfrm>
    </dsp:sp>
    <dsp:sp modelId="{59A60FFC-DFD5-4D7E-9D0B-D1493C6489A7}">
      <dsp:nvSpPr>
        <dsp:cNvPr id="0" name=""/>
        <dsp:cNvSpPr/>
      </dsp:nvSpPr>
      <dsp:spPr>
        <a:xfrm rot="16200000">
          <a:off x="4983418" y="1025825"/>
          <a:ext cx="1266410" cy="470185"/>
        </a:xfrm>
        <a:prstGeom prst="leftArrow">
          <a:avLst>
            <a:gd name="adj1" fmla="val 60000"/>
            <a:gd name="adj2" fmla="val 50000"/>
          </a:avLst>
        </a:prstGeom>
        <a:solidFill>
          <a:srgbClr val="FF9933"/>
        </a:solidFill>
        <a:ln>
          <a:noFill/>
        </a:ln>
        <a:effectLst/>
      </dsp:spPr>
      <dsp:style>
        <a:lnRef idx="0">
          <a:scrgbClr r="0" g="0" b="0"/>
        </a:lnRef>
        <a:fillRef idx="1">
          <a:scrgbClr r="0" g="0" b="0"/>
        </a:fillRef>
        <a:effectRef idx="0">
          <a:scrgbClr r="0" g="0" b="0"/>
        </a:effectRef>
        <a:fontRef idx="minor">
          <a:schemeClr val="lt1"/>
        </a:fontRef>
      </dsp:style>
    </dsp:sp>
    <dsp:sp modelId="{06E573F8-7E9D-4E4C-B572-52F4F022A7FD}">
      <dsp:nvSpPr>
        <dsp:cNvPr id="0" name=""/>
        <dsp:cNvSpPr/>
      </dsp:nvSpPr>
      <dsp:spPr>
        <a:xfrm>
          <a:off x="4832981" y="798"/>
          <a:ext cx="1567284" cy="1253827"/>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CL" sz="1600" b="1" kern="1200" dirty="0" smtClean="0">
              <a:latin typeface="Corbel" panose="020B0503020204020204" pitchFamily="34" charset="0"/>
            </a:rPr>
            <a:t>Innovación</a:t>
          </a:r>
          <a:endParaRPr lang="es-PE" sz="1600" b="1" kern="1200" dirty="0">
            <a:latin typeface="Corbel" panose="020B0503020204020204" pitchFamily="34" charset="0"/>
          </a:endParaRPr>
        </a:p>
      </dsp:txBody>
      <dsp:txXfrm>
        <a:off x="4869704" y="37521"/>
        <a:ext cx="1493838" cy="1180381"/>
      </dsp:txXfrm>
    </dsp:sp>
    <dsp:sp modelId="{EB05BCEC-1497-4070-9990-79D44E517D69}">
      <dsp:nvSpPr>
        <dsp:cNvPr id="0" name=""/>
        <dsp:cNvSpPr/>
      </dsp:nvSpPr>
      <dsp:spPr>
        <a:xfrm rot="19500000">
          <a:off x="6238194" y="1679020"/>
          <a:ext cx="1266410" cy="470185"/>
        </a:xfrm>
        <a:prstGeom prst="leftArrow">
          <a:avLst>
            <a:gd name="adj1" fmla="val 60000"/>
            <a:gd name="adj2" fmla="val 50000"/>
          </a:avLst>
        </a:prstGeom>
        <a:solidFill>
          <a:srgbClr val="FF9933"/>
        </a:solidFill>
        <a:ln>
          <a:noFill/>
        </a:ln>
        <a:effectLst/>
      </dsp:spPr>
      <dsp:style>
        <a:lnRef idx="0">
          <a:scrgbClr r="0" g="0" b="0"/>
        </a:lnRef>
        <a:fillRef idx="1">
          <a:scrgbClr r="0" g="0" b="0"/>
        </a:fillRef>
        <a:effectRef idx="0">
          <a:scrgbClr r="0" g="0" b="0"/>
        </a:effectRef>
        <a:fontRef idx="minor">
          <a:schemeClr val="lt1"/>
        </a:fontRef>
      </dsp:style>
    </dsp:sp>
    <dsp:sp modelId="{FDE1C318-38C8-4C76-9BFF-4FF69615FFC7}">
      <dsp:nvSpPr>
        <dsp:cNvPr id="0" name=""/>
        <dsp:cNvSpPr/>
      </dsp:nvSpPr>
      <dsp:spPr>
        <a:xfrm>
          <a:off x="6606448" y="924007"/>
          <a:ext cx="1567284" cy="1253827"/>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CL" sz="1600" b="1" kern="1200" dirty="0" smtClean="0">
              <a:latin typeface="Corbel" panose="020B0503020204020204" pitchFamily="34" charset="0"/>
            </a:rPr>
            <a:t>Estructura de costos</a:t>
          </a:r>
          <a:endParaRPr lang="es-PE" sz="1600" b="1" kern="1200" dirty="0">
            <a:latin typeface="Corbel" panose="020B0503020204020204" pitchFamily="34" charset="0"/>
          </a:endParaRPr>
        </a:p>
      </dsp:txBody>
      <dsp:txXfrm>
        <a:off x="6643171" y="960730"/>
        <a:ext cx="1493838" cy="11803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C54FF-D1B8-4503-9D34-A2E5BB9CB5C5}" type="datetimeFigureOut">
              <a:rPr lang="es-ES" smtClean="0"/>
              <a:pPr/>
              <a:t>21/02/2014</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B5D28-914B-4FF6-B073-0057C78772B1}" type="slidenum">
              <a:rPr lang="es-ES" smtClean="0"/>
              <a:pPr/>
              <a:t>‹Nº›</a:t>
            </a:fld>
            <a:endParaRPr lang="es-ES"/>
          </a:p>
        </p:txBody>
      </p:sp>
    </p:spTree>
    <p:extLst>
      <p:ext uri="{BB962C8B-B14F-4D97-AF65-F5344CB8AC3E}">
        <p14:creationId xmlns:p14="http://schemas.microsoft.com/office/powerpoint/2010/main" val="137269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merican.com/archive/2012/september/the-internet-doesnt-need-more-regula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n-US" sz="1200" kern="1200" dirty="0" err="1" smtClean="0">
                <a:solidFill>
                  <a:schemeClr val="tx1"/>
                </a:solidFill>
                <a:effectLst/>
                <a:latin typeface="Arial" charset="0"/>
                <a:ea typeface="+mn-ea"/>
                <a:cs typeface="+mn-cs"/>
              </a:rPr>
              <a:t>Tomado</a:t>
            </a:r>
            <a:r>
              <a:rPr lang="en-US" sz="1200" kern="1200" dirty="0" smtClean="0">
                <a:solidFill>
                  <a:schemeClr val="tx1"/>
                </a:solidFill>
                <a:effectLst/>
                <a:latin typeface="Arial" charset="0"/>
                <a:ea typeface="+mn-ea"/>
                <a:cs typeface="+mn-cs"/>
              </a:rPr>
              <a:t> de la </a:t>
            </a:r>
            <a:r>
              <a:rPr lang="en-US" sz="1200" kern="1200" dirty="0" err="1" smtClean="0">
                <a:solidFill>
                  <a:schemeClr val="tx1"/>
                </a:solidFill>
                <a:effectLst/>
                <a:latin typeface="Arial" charset="0"/>
                <a:ea typeface="+mn-ea"/>
                <a:cs typeface="+mn-cs"/>
              </a:rPr>
              <a:t>entrevista</a:t>
            </a:r>
            <a:r>
              <a:rPr lang="en-US" sz="1200" kern="1200" dirty="0" smtClean="0">
                <a:solidFill>
                  <a:schemeClr val="tx1"/>
                </a:solidFill>
                <a:effectLst/>
                <a:latin typeface="Arial" charset="0"/>
                <a:ea typeface="+mn-ea"/>
                <a:cs typeface="+mn-cs"/>
              </a:rPr>
              <a:t> a Ronald</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Coase</a:t>
            </a:r>
            <a:r>
              <a:rPr lang="en-US" sz="1200" kern="1200" baseline="0" dirty="0" smtClean="0">
                <a:solidFill>
                  <a:schemeClr val="tx1"/>
                </a:solidFill>
                <a:effectLst/>
                <a:latin typeface="Arial" charset="0"/>
                <a:ea typeface="+mn-ea"/>
                <a:cs typeface="+mn-cs"/>
              </a:rPr>
              <a:t> en 1997, http://www.coase.org/coaseinterview.htm</a:t>
            </a:r>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3</a:t>
            </a:fld>
            <a:endParaRPr lang="es-ES"/>
          </a:p>
        </p:txBody>
      </p:sp>
    </p:spTree>
    <p:extLst>
      <p:ext uri="{BB962C8B-B14F-4D97-AF65-F5344CB8AC3E}">
        <p14:creationId xmlns:p14="http://schemas.microsoft.com/office/powerpoint/2010/main" val="1256737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Experiencia</a:t>
            </a:r>
            <a:r>
              <a:rPr lang="es-MX" baseline="0" dirty="0" smtClean="0"/>
              <a:t> personal con regulaciones de construcción y afectación de cobertura de vivienda. Obligar a tener escaleras amplias a la azotea reduce espacio de vivienda y no contribuye con nada útil (rescates de incendios por helicóptero)</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12</a:t>
            </a:fld>
            <a:endParaRPr lang="es-ES"/>
          </a:p>
        </p:txBody>
      </p:sp>
    </p:spTree>
    <p:extLst>
      <p:ext uri="{BB962C8B-B14F-4D97-AF65-F5344CB8AC3E}">
        <p14:creationId xmlns:p14="http://schemas.microsoft.com/office/powerpoint/2010/main" val="384293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Que a un funcionario</a:t>
            </a:r>
            <a:r>
              <a:rPr lang="es-MX" baseline="0" dirty="0" smtClean="0"/>
              <a:t> se le corte la llamada una vez, no implica que “se tiene que hacer algo para mejorar la calidad”.</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13</a:t>
            </a:fld>
            <a:endParaRPr lang="es-ES"/>
          </a:p>
        </p:txBody>
      </p:sp>
    </p:spTree>
    <p:extLst>
      <p:ext uri="{BB962C8B-B14F-4D97-AF65-F5344CB8AC3E}">
        <p14:creationId xmlns:p14="http://schemas.microsoft.com/office/powerpoint/2010/main" val="384293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Caso</a:t>
            </a:r>
            <a:r>
              <a:rPr lang="es-MX" baseline="0" dirty="0" smtClean="0"/>
              <a:t> de desastres naturales. Regulación anecdótica.</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14</a:t>
            </a:fld>
            <a:endParaRPr lang="es-ES"/>
          </a:p>
        </p:txBody>
      </p:sp>
    </p:spTree>
    <p:extLst>
      <p:ext uri="{BB962C8B-B14F-4D97-AF65-F5344CB8AC3E}">
        <p14:creationId xmlns:p14="http://schemas.microsoft.com/office/powerpoint/2010/main" val="384293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La cita viene de “</a:t>
            </a:r>
            <a:r>
              <a:rPr lang="es-CL" dirty="0" err="1" smtClean="0"/>
              <a:t>Breaking</a:t>
            </a:r>
            <a:r>
              <a:rPr lang="es-CL" dirty="0" smtClean="0"/>
              <a:t> </a:t>
            </a:r>
            <a:r>
              <a:rPr lang="es-CL" dirty="0" err="1" smtClean="0"/>
              <a:t>the</a:t>
            </a:r>
            <a:r>
              <a:rPr lang="es-CL" dirty="0" smtClean="0"/>
              <a:t> </a:t>
            </a:r>
            <a:r>
              <a:rPr lang="es-CL" dirty="0" err="1" smtClean="0"/>
              <a:t>Vicious</a:t>
            </a:r>
            <a:r>
              <a:rPr lang="es-CL" dirty="0" smtClean="0"/>
              <a:t> </a:t>
            </a:r>
            <a:r>
              <a:rPr lang="es-CL" dirty="0" err="1" smtClean="0"/>
              <a:t>Circle</a:t>
            </a:r>
            <a:r>
              <a:rPr lang="es-CL" dirty="0" smtClean="0"/>
              <a:t>”, </a:t>
            </a:r>
            <a:r>
              <a:rPr lang="es-CL" dirty="0" err="1" smtClean="0"/>
              <a:t>Breyer</a:t>
            </a:r>
            <a:r>
              <a:rPr lang="es-CL" dirty="0" smtClean="0"/>
              <a:t>, Stephen.</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15</a:t>
            </a:fld>
            <a:endParaRPr lang="es-ES"/>
          </a:p>
        </p:txBody>
      </p:sp>
    </p:spTree>
    <p:extLst>
      <p:ext uri="{BB962C8B-B14F-4D97-AF65-F5344CB8AC3E}">
        <p14:creationId xmlns:p14="http://schemas.microsoft.com/office/powerpoint/2010/main" val="95480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CL" sz="1200" dirty="0" smtClean="0">
                <a:latin typeface="+mn-lt"/>
              </a:rPr>
              <a:t>Ejemplo: </a:t>
            </a:r>
            <a:r>
              <a:rPr lang="es-CL" sz="1200" dirty="0" err="1" smtClean="0">
                <a:latin typeface="+mn-lt"/>
              </a:rPr>
              <a:t>United</a:t>
            </a:r>
            <a:r>
              <a:rPr lang="es-CL" sz="1200" dirty="0" smtClean="0">
                <a:latin typeface="+mn-lt"/>
              </a:rPr>
              <a:t> </a:t>
            </a:r>
            <a:r>
              <a:rPr lang="es-CL" sz="1200" dirty="0" err="1" smtClean="0">
                <a:latin typeface="+mn-lt"/>
              </a:rPr>
              <a:t>States</a:t>
            </a:r>
            <a:r>
              <a:rPr lang="es-CL" sz="1200" dirty="0" smtClean="0">
                <a:latin typeface="+mn-lt"/>
              </a:rPr>
              <a:t> v. </a:t>
            </a:r>
            <a:r>
              <a:rPr lang="es-CL" sz="1200" dirty="0" err="1" smtClean="0">
                <a:latin typeface="+mn-lt"/>
              </a:rPr>
              <a:t>Ottain</a:t>
            </a:r>
            <a:r>
              <a:rPr lang="es-CL" sz="1200" dirty="0" smtClean="0">
                <a:latin typeface="+mn-lt"/>
              </a:rPr>
              <a:t> &amp; </a:t>
            </a:r>
            <a:r>
              <a:rPr lang="es-CL" sz="1200" dirty="0" err="1" smtClean="0">
                <a:latin typeface="+mn-lt"/>
              </a:rPr>
              <a:t>Goss</a:t>
            </a:r>
            <a:r>
              <a:rPr lang="es-CL" sz="1200" dirty="0" smtClean="0">
                <a:latin typeface="+mn-lt"/>
              </a:rPr>
              <a:t>, </a:t>
            </a:r>
            <a:r>
              <a:rPr lang="es-CL" sz="1200" dirty="0" err="1" smtClean="0">
                <a:latin typeface="+mn-lt"/>
              </a:rPr>
              <a:t>arising</a:t>
            </a:r>
            <a:r>
              <a:rPr lang="es-CL" sz="1200" dirty="0" smtClean="0">
                <a:latin typeface="+mn-lt"/>
              </a:rPr>
              <a:t> </a:t>
            </a:r>
            <a:r>
              <a:rPr lang="es-CL" sz="1200" dirty="0" err="1" smtClean="0">
                <a:latin typeface="+mn-lt"/>
              </a:rPr>
              <a:t>out</a:t>
            </a:r>
            <a:r>
              <a:rPr lang="es-CL" sz="1200" dirty="0" smtClean="0">
                <a:latin typeface="+mn-lt"/>
              </a:rPr>
              <a:t> of ten-</a:t>
            </a:r>
            <a:r>
              <a:rPr lang="es-CL" sz="1200" dirty="0" err="1" smtClean="0">
                <a:latin typeface="+mn-lt"/>
              </a:rPr>
              <a:t>year</a:t>
            </a:r>
            <a:r>
              <a:rPr lang="es-CL" sz="1200" baseline="0" dirty="0" smtClean="0">
                <a:latin typeface="+mn-lt"/>
              </a:rPr>
              <a:t> </a:t>
            </a:r>
            <a:r>
              <a:rPr lang="es-CL" sz="1200" baseline="0" dirty="0" err="1" smtClean="0">
                <a:latin typeface="+mn-lt"/>
              </a:rPr>
              <a:t>effort</a:t>
            </a:r>
            <a:r>
              <a:rPr lang="es-CL" sz="1200" baseline="0" dirty="0" smtClean="0">
                <a:latin typeface="+mn-lt"/>
              </a:rPr>
              <a:t> to </a:t>
            </a:r>
            <a:r>
              <a:rPr lang="es-CL" sz="1200" baseline="0" dirty="0" err="1" smtClean="0">
                <a:latin typeface="+mn-lt"/>
              </a:rPr>
              <a:t>force</a:t>
            </a:r>
            <a:r>
              <a:rPr lang="es-CL" sz="1200" baseline="0" dirty="0" smtClean="0">
                <a:latin typeface="+mn-lt"/>
              </a:rPr>
              <a:t> </a:t>
            </a:r>
            <a:r>
              <a:rPr lang="es-CL" sz="1200" baseline="0" dirty="0" err="1" smtClean="0">
                <a:latin typeface="+mn-lt"/>
              </a:rPr>
              <a:t>cleanup</a:t>
            </a:r>
            <a:r>
              <a:rPr lang="es-CL" sz="1200" baseline="0" dirty="0" smtClean="0">
                <a:latin typeface="+mn-lt"/>
              </a:rPr>
              <a:t> of a </a:t>
            </a:r>
            <a:r>
              <a:rPr lang="es-CL" sz="1200" baseline="0" dirty="0" err="1" smtClean="0">
                <a:latin typeface="+mn-lt"/>
              </a:rPr>
              <a:t>toxic</a:t>
            </a:r>
            <a:r>
              <a:rPr lang="es-CL" sz="1200" baseline="0" dirty="0" smtClean="0">
                <a:latin typeface="+mn-lt"/>
              </a:rPr>
              <a:t> </a:t>
            </a:r>
            <a:r>
              <a:rPr lang="es-CL" sz="1200" baseline="0" dirty="0" err="1" smtClean="0">
                <a:latin typeface="+mn-lt"/>
              </a:rPr>
              <a:t>waste</a:t>
            </a:r>
            <a:r>
              <a:rPr lang="es-CL" sz="1200" baseline="0" dirty="0" smtClean="0">
                <a:latin typeface="+mn-lt"/>
              </a:rPr>
              <a:t> </a:t>
            </a:r>
            <a:r>
              <a:rPr lang="es-CL" sz="1200" baseline="0" dirty="0" err="1" smtClean="0">
                <a:latin typeface="+mn-lt"/>
              </a:rPr>
              <a:t>dump</a:t>
            </a:r>
            <a:r>
              <a:rPr lang="es-CL" sz="1200" baseline="0" dirty="0" smtClean="0">
                <a:latin typeface="+mn-lt"/>
              </a:rPr>
              <a:t> in </a:t>
            </a:r>
            <a:r>
              <a:rPr lang="es-CL" sz="1200" baseline="0" dirty="0" err="1" smtClean="0">
                <a:latin typeface="+mn-lt"/>
              </a:rPr>
              <a:t>southern</a:t>
            </a:r>
            <a:r>
              <a:rPr lang="es-CL" sz="1200" baseline="0" dirty="0" smtClean="0">
                <a:latin typeface="+mn-lt"/>
              </a:rPr>
              <a:t> New Hampshire. </a:t>
            </a:r>
            <a:r>
              <a:rPr lang="es-CL" sz="1200" baseline="0" dirty="0" err="1" smtClean="0">
                <a:latin typeface="+mn-lt"/>
              </a:rPr>
              <a:t>The</a:t>
            </a:r>
            <a:r>
              <a:rPr lang="es-CL" sz="1200" baseline="0" dirty="0" smtClean="0">
                <a:latin typeface="+mn-lt"/>
              </a:rPr>
              <a:t> </a:t>
            </a:r>
            <a:r>
              <a:rPr lang="es-CL" sz="1200" baseline="0" dirty="0" err="1" smtClean="0">
                <a:latin typeface="+mn-lt"/>
              </a:rPr>
              <a:t>site</a:t>
            </a:r>
            <a:r>
              <a:rPr lang="es-CL" sz="1200" baseline="0" dirty="0" smtClean="0">
                <a:latin typeface="+mn-lt"/>
              </a:rPr>
              <a:t> </a:t>
            </a:r>
            <a:r>
              <a:rPr lang="es-CL" sz="1200" baseline="0" dirty="0" err="1" smtClean="0">
                <a:latin typeface="+mn-lt"/>
              </a:rPr>
              <a:t>was</a:t>
            </a:r>
            <a:r>
              <a:rPr lang="es-CL" sz="1200" baseline="0" dirty="0" smtClean="0">
                <a:latin typeface="+mn-lt"/>
              </a:rPr>
              <a:t> </a:t>
            </a:r>
            <a:r>
              <a:rPr lang="es-CL" sz="1200" baseline="0" dirty="0" err="1" smtClean="0">
                <a:latin typeface="+mn-lt"/>
              </a:rPr>
              <a:t>mostly</a:t>
            </a:r>
            <a:r>
              <a:rPr lang="es-CL" sz="1200" baseline="0" dirty="0" smtClean="0">
                <a:latin typeface="+mn-lt"/>
              </a:rPr>
              <a:t> </a:t>
            </a:r>
            <a:r>
              <a:rPr lang="es-CL" sz="1200" baseline="0" dirty="0" err="1" smtClean="0">
                <a:latin typeface="+mn-lt"/>
              </a:rPr>
              <a:t>cleaned</a:t>
            </a:r>
            <a:r>
              <a:rPr lang="es-CL" sz="1200" baseline="0" dirty="0" smtClean="0">
                <a:latin typeface="+mn-lt"/>
              </a:rPr>
              <a:t> up. </a:t>
            </a:r>
            <a:r>
              <a:rPr lang="es-CL" sz="1200" baseline="0" dirty="0" err="1" smtClean="0">
                <a:latin typeface="+mn-lt"/>
              </a:rPr>
              <a:t>All</a:t>
            </a:r>
            <a:r>
              <a:rPr lang="es-CL" sz="1200" baseline="0" dirty="0" smtClean="0">
                <a:latin typeface="+mn-lt"/>
              </a:rPr>
              <a:t> </a:t>
            </a:r>
            <a:r>
              <a:rPr lang="es-CL" sz="1200" baseline="0" dirty="0" err="1" smtClean="0">
                <a:latin typeface="+mn-lt"/>
              </a:rPr>
              <a:t>but</a:t>
            </a:r>
            <a:r>
              <a:rPr lang="es-CL" sz="1200" baseline="0" dirty="0" smtClean="0">
                <a:latin typeface="+mn-lt"/>
              </a:rPr>
              <a:t> </a:t>
            </a:r>
            <a:r>
              <a:rPr lang="es-CL" sz="1200" baseline="0" dirty="0" err="1" smtClean="0">
                <a:latin typeface="+mn-lt"/>
              </a:rPr>
              <a:t>one</a:t>
            </a:r>
            <a:r>
              <a:rPr lang="es-CL" sz="1200" baseline="0" dirty="0" smtClean="0">
                <a:latin typeface="+mn-lt"/>
              </a:rPr>
              <a:t> of </a:t>
            </a:r>
            <a:r>
              <a:rPr lang="es-CL" sz="1200" baseline="0" dirty="0" err="1" smtClean="0">
                <a:latin typeface="+mn-lt"/>
              </a:rPr>
              <a:t>the</a:t>
            </a:r>
            <a:r>
              <a:rPr lang="es-CL" sz="1200" baseline="0" dirty="0" smtClean="0">
                <a:latin typeface="+mn-lt"/>
              </a:rPr>
              <a:t> </a:t>
            </a:r>
            <a:r>
              <a:rPr lang="es-CL" sz="1200" baseline="0" dirty="0" err="1" smtClean="0">
                <a:latin typeface="+mn-lt"/>
              </a:rPr>
              <a:t>private</a:t>
            </a:r>
            <a:r>
              <a:rPr lang="es-CL" sz="1200" baseline="0" dirty="0" smtClean="0">
                <a:latin typeface="+mn-lt"/>
              </a:rPr>
              <a:t> </a:t>
            </a:r>
            <a:r>
              <a:rPr lang="es-CL" sz="1200" baseline="0" dirty="0" err="1" smtClean="0">
                <a:latin typeface="+mn-lt"/>
              </a:rPr>
              <a:t>parties</a:t>
            </a:r>
            <a:r>
              <a:rPr lang="es-CL" sz="1200" baseline="0" dirty="0" smtClean="0">
                <a:latin typeface="+mn-lt"/>
              </a:rPr>
              <a:t> has </a:t>
            </a:r>
            <a:r>
              <a:rPr lang="es-CL" sz="1200" baseline="0" dirty="0" err="1" smtClean="0">
                <a:latin typeface="+mn-lt"/>
              </a:rPr>
              <a:t>settled</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remaining</a:t>
            </a:r>
            <a:r>
              <a:rPr lang="es-CL" sz="1200" baseline="0" dirty="0" smtClean="0">
                <a:latin typeface="+mn-lt"/>
              </a:rPr>
              <a:t> </a:t>
            </a:r>
            <a:r>
              <a:rPr lang="es-CL" sz="1200" baseline="0" dirty="0" err="1" smtClean="0">
                <a:latin typeface="+mn-lt"/>
              </a:rPr>
              <a:t>private</a:t>
            </a:r>
            <a:r>
              <a:rPr lang="es-CL" sz="1200" baseline="0" dirty="0" smtClean="0">
                <a:latin typeface="+mn-lt"/>
              </a:rPr>
              <a:t> </a:t>
            </a:r>
            <a:r>
              <a:rPr lang="es-CL" sz="1200" baseline="0" dirty="0" err="1" smtClean="0">
                <a:latin typeface="+mn-lt"/>
              </a:rPr>
              <a:t>party</a:t>
            </a:r>
            <a:r>
              <a:rPr lang="es-CL" sz="1200" baseline="0" dirty="0" smtClean="0">
                <a:latin typeface="+mn-lt"/>
              </a:rPr>
              <a:t> </a:t>
            </a:r>
            <a:r>
              <a:rPr lang="es-CL" sz="1200" baseline="0" dirty="0" err="1" smtClean="0">
                <a:latin typeface="+mn-lt"/>
              </a:rPr>
              <a:t>litigated</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cost</a:t>
            </a:r>
            <a:r>
              <a:rPr lang="es-CL" sz="1200" baseline="0" dirty="0" smtClean="0">
                <a:latin typeface="+mn-lt"/>
              </a:rPr>
              <a:t> of </a:t>
            </a:r>
            <a:r>
              <a:rPr lang="es-CL" sz="1200" baseline="0" dirty="0" err="1" smtClean="0">
                <a:latin typeface="+mn-lt"/>
              </a:rPr>
              <a:t>cleaning</a:t>
            </a:r>
            <a:r>
              <a:rPr lang="es-CL" sz="1200" baseline="0" dirty="0" smtClean="0">
                <a:latin typeface="+mn-lt"/>
              </a:rPr>
              <a:t> up </a:t>
            </a:r>
            <a:r>
              <a:rPr lang="es-CL" sz="1200" baseline="0" dirty="0" err="1" smtClean="0">
                <a:latin typeface="+mn-lt"/>
              </a:rPr>
              <a:t>the</a:t>
            </a:r>
            <a:r>
              <a:rPr lang="es-CL" sz="1200" baseline="0" dirty="0" smtClean="0">
                <a:latin typeface="+mn-lt"/>
              </a:rPr>
              <a:t> </a:t>
            </a:r>
            <a:r>
              <a:rPr lang="es-CL" sz="1200" baseline="0" dirty="0" err="1" smtClean="0">
                <a:latin typeface="+mn-lt"/>
              </a:rPr>
              <a:t>last</a:t>
            </a:r>
            <a:r>
              <a:rPr lang="es-CL" sz="1200" baseline="0" dirty="0" smtClean="0">
                <a:latin typeface="+mn-lt"/>
              </a:rPr>
              <a:t> </a:t>
            </a:r>
            <a:r>
              <a:rPr lang="es-CL" sz="1200" baseline="0" dirty="0" err="1" smtClean="0">
                <a:latin typeface="+mn-lt"/>
              </a:rPr>
              <a:t>little</a:t>
            </a:r>
            <a:r>
              <a:rPr lang="es-CL" sz="1200" baseline="0" dirty="0" smtClean="0">
                <a:latin typeface="+mn-lt"/>
              </a:rPr>
              <a:t> bit, a </a:t>
            </a:r>
            <a:r>
              <a:rPr lang="es-CL" sz="1200" baseline="0" dirty="0" err="1" smtClean="0">
                <a:latin typeface="+mn-lt"/>
              </a:rPr>
              <a:t>cost</a:t>
            </a:r>
            <a:r>
              <a:rPr lang="es-CL" sz="1200" baseline="0" dirty="0" smtClean="0">
                <a:latin typeface="+mn-lt"/>
              </a:rPr>
              <a:t> of </a:t>
            </a:r>
            <a:r>
              <a:rPr lang="es-CL" sz="1200" baseline="0" dirty="0" err="1" smtClean="0">
                <a:latin typeface="+mn-lt"/>
              </a:rPr>
              <a:t>about</a:t>
            </a:r>
            <a:r>
              <a:rPr lang="es-CL" sz="1200" baseline="0" dirty="0" smtClean="0">
                <a:latin typeface="+mn-lt"/>
              </a:rPr>
              <a:t> $9,3 </a:t>
            </a:r>
            <a:r>
              <a:rPr lang="es-CL" sz="1200" baseline="0" dirty="0" err="1" smtClean="0">
                <a:latin typeface="+mn-lt"/>
              </a:rPr>
              <a:t>million</a:t>
            </a:r>
            <a:r>
              <a:rPr lang="es-CL" sz="1200" baseline="0" dirty="0" smtClean="0">
                <a:latin typeface="+mn-lt"/>
              </a:rPr>
              <a:t> to </a:t>
            </a:r>
            <a:r>
              <a:rPr lang="es-CL" sz="1200" baseline="0" dirty="0" err="1" smtClean="0">
                <a:latin typeface="+mn-lt"/>
              </a:rPr>
              <a:t>remove</a:t>
            </a:r>
            <a:r>
              <a:rPr lang="es-CL" sz="1200" baseline="0" dirty="0" smtClean="0">
                <a:latin typeface="+mn-lt"/>
              </a:rPr>
              <a:t> a </a:t>
            </a:r>
            <a:r>
              <a:rPr lang="es-CL" sz="1200" baseline="0" dirty="0" err="1" smtClean="0">
                <a:latin typeface="+mn-lt"/>
              </a:rPr>
              <a:t>small</a:t>
            </a:r>
            <a:r>
              <a:rPr lang="es-CL" sz="1200" baseline="0" dirty="0" smtClean="0">
                <a:latin typeface="+mn-lt"/>
              </a:rPr>
              <a:t> </a:t>
            </a:r>
            <a:r>
              <a:rPr lang="es-CL" sz="1200" baseline="0" dirty="0" err="1" smtClean="0">
                <a:latin typeface="+mn-lt"/>
              </a:rPr>
              <a:t>amount</a:t>
            </a:r>
            <a:r>
              <a:rPr lang="es-CL" sz="1200" baseline="0" dirty="0" smtClean="0">
                <a:latin typeface="+mn-lt"/>
              </a:rPr>
              <a:t> of </a:t>
            </a:r>
            <a:r>
              <a:rPr lang="es-CL" sz="1200" baseline="0" dirty="0" err="1" smtClean="0">
                <a:latin typeface="+mn-lt"/>
              </a:rPr>
              <a:t>highly</a:t>
            </a:r>
            <a:r>
              <a:rPr lang="es-CL" sz="1200" baseline="0" dirty="0" smtClean="0">
                <a:latin typeface="+mn-lt"/>
              </a:rPr>
              <a:t> </a:t>
            </a:r>
            <a:r>
              <a:rPr lang="es-CL" sz="1200" baseline="0" dirty="0" err="1" smtClean="0">
                <a:latin typeface="+mn-lt"/>
              </a:rPr>
              <a:t>diluted</a:t>
            </a:r>
            <a:r>
              <a:rPr lang="es-CL" sz="1200" baseline="0" dirty="0" smtClean="0">
                <a:latin typeface="+mn-lt"/>
              </a:rPr>
              <a:t> </a:t>
            </a:r>
            <a:r>
              <a:rPr lang="es-CL" sz="1200" baseline="0" dirty="0" err="1" smtClean="0">
                <a:latin typeface="+mn-lt"/>
              </a:rPr>
              <a:t>PCBs</a:t>
            </a:r>
            <a:r>
              <a:rPr lang="es-CL" sz="1200" baseline="0" dirty="0" smtClean="0">
                <a:latin typeface="+mn-lt"/>
              </a:rPr>
              <a:t> and “</a:t>
            </a:r>
            <a:r>
              <a:rPr lang="es-CL" sz="1200" baseline="0" dirty="0" err="1" smtClean="0">
                <a:latin typeface="+mn-lt"/>
              </a:rPr>
              <a:t>volatile</a:t>
            </a:r>
            <a:r>
              <a:rPr lang="es-CL" sz="1200" baseline="0" dirty="0" smtClean="0">
                <a:latin typeface="+mn-lt"/>
              </a:rPr>
              <a:t> </a:t>
            </a:r>
            <a:r>
              <a:rPr lang="es-CL" sz="1200" baseline="0" dirty="0" err="1" smtClean="0">
                <a:latin typeface="+mn-lt"/>
              </a:rPr>
              <a:t>quimic</a:t>
            </a:r>
            <a:r>
              <a:rPr lang="es-CL" sz="1200" baseline="0" dirty="0" smtClean="0">
                <a:latin typeface="+mn-lt"/>
              </a:rPr>
              <a:t> </a:t>
            </a:r>
            <a:r>
              <a:rPr lang="es-CL" sz="1200" baseline="0" dirty="0" err="1" smtClean="0">
                <a:latin typeface="+mn-lt"/>
              </a:rPr>
              <a:t>compounds</a:t>
            </a:r>
            <a:r>
              <a:rPr lang="es-CL" sz="1200" baseline="0" dirty="0" smtClean="0">
                <a:latin typeface="+mn-lt"/>
              </a:rPr>
              <a:t>” (</a:t>
            </a:r>
            <a:r>
              <a:rPr lang="es-CL" sz="1200" baseline="0" dirty="0" err="1" smtClean="0">
                <a:latin typeface="+mn-lt"/>
              </a:rPr>
              <a:t>benzene</a:t>
            </a:r>
            <a:r>
              <a:rPr lang="es-CL" sz="1200" baseline="0" dirty="0" smtClean="0">
                <a:latin typeface="+mn-lt"/>
              </a:rPr>
              <a:t> and </a:t>
            </a:r>
            <a:r>
              <a:rPr lang="es-CL" sz="1200" baseline="0" dirty="0" err="1" smtClean="0">
                <a:latin typeface="+mn-lt"/>
              </a:rPr>
              <a:t>gasoline</a:t>
            </a:r>
            <a:r>
              <a:rPr lang="es-CL" sz="1200" baseline="0" dirty="0" smtClean="0">
                <a:latin typeface="+mn-lt"/>
              </a:rPr>
              <a:t> </a:t>
            </a:r>
            <a:r>
              <a:rPr lang="es-CL" sz="1200" baseline="0" dirty="0" err="1" smtClean="0">
                <a:latin typeface="+mn-lt"/>
              </a:rPr>
              <a:t>componets</a:t>
            </a:r>
            <a:r>
              <a:rPr lang="es-CL" sz="1200" baseline="0" dirty="0" smtClean="0">
                <a:latin typeface="+mn-lt"/>
              </a:rPr>
              <a:t>) </a:t>
            </a:r>
            <a:r>
              <a:rPr lang="es-CL" sz="1200" baseline="0" dirty="0" err="1" smtClean="0">
                <a:latin typeface="+mn-lt"/>
              </a:rPr>
              <a:t>by</a:t>
            </a:r>
            <a:r>
              <a:rPr lang="es-CL" sz="1200" baseline="0" dirty="0" smtClean="0">
                <a:latin typeface="+mn-lt"/>
              </a:rPr>
              <a:t> </a:t>
            </a:r>
            <a:r>
              <a:rPr lang="es-CL" sz="1200" baseline="0" dirty="0" err="1" smtClean="0">
                <a:latin typeface="+mn-lt"/>
              </a:rPr>
              <a:t>incinerating</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dirt</a:t>
            </a:r>
            <a:r>
              <a:rPr lang="es-CL" sz="1200" baseline="0" dirty="0" smtClean="0">
                <a:latin typeface="+mn-lt"/>
              </a:rPr>
              <a:t>. </a:t>
            </a:r>
            <a:r>
              <a:rPr lang="es-CL" sz="1200" baseline="0" dirty="0" err="1" smtClean="0">
                <a:latin typeface="+mn-lt"/>
              </a:rPr>
              <a:t>How</a:t>
            </a:r>
            <a:r>
              <a:rPr lang="es-CL" sz="1200" baseline="0" dirty="0" smtClean="0">
                <a:latin typeface="+mn-lt"/>
              </a:rPr>
              <a:t> </a:t>
            </a:r>
            <a:r>
              <a:rPr lang="es-CL" sz="1200" baseline="0" dirty="0" err="1" smtClean="0">
                <a:latin typeface="+mn-lt"/>
              </a:rPr>
              <a:t>much</a:t>
            </a:r>
            <a:r>
              <a:rPr lang="es-CL" sz="1200" baseline="0" dirty="0" smtClean="0">
                <a:latin typeface="+mn-lt"/>
              </a:rPr>
              <a:t> extra safety </a:t>
            </a:r>
            <a:r>
              <a:rPr lang="es-CL" sz="1200" baseline="0" dirty="0" err="1" smtClean="0">
                <a:latin typeface="+mn-lt"/>
              </a:rPr>
              <a:t>did</a:t>
            </a:r>
            <a:r>
              <a:rPr lang="es-CL" sz="1200" baseline="0" dirty="0" smtClean="0">
                <a:latin typeface="+mn-lt"/>
              </a:rPr>
              <a:t> </a:t>
            </a:r>
            <a:r>
              <a:rPr lang="es-CL" sz="1200" baseline="0" dirty="0" err="1" smtClean="0">
                <a:latin typeface="+mn-lt"/>
              </a:rPr>
              <a:t>this</a:t>
            </a:r>
            <a:r>
              <a:rPr lang="es-CL" sz="1200" baseline="0" dirty="0" smtClean="0">
                <a:latin typeface="+mn-lt"/>
              </a:rPr>
              <a:t> $9,3 </a:t>
            </a:r>
            <a:r>
              <a:rPr lang="es-CL" sz="1200" baseline="0" dirty="0" err="1" smtClean="0">
                <a:latin typeface="+mn-lt"/>
              </a:rPr>
              <a:t>million</a:t>
            </a:r>
            <a:r>
              <a:rPr lang="es-CL" sz="1200" baseline="0" dirty="0" smtClean="0">
                <a:latin typeface="+mn-lt"/>
              </a:rPr>
              <a:t> </a:t>
            </a:r>
            <a:r>
              <a:rPr lang="es-CL" sz="1200" baseline="0" dirty="0" err="1" smtClean="0">
                <a:latin typeface="+mn-lt"/>
              </a:rPr>
              <a:t>buy</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forty-thousand</a:t>
            </a:r>
            <a:r>
              <a:rPr lang="es-CL" sz="1200" baseline="0" dirty="0" smtClean="0">
                <a:latin typeface="+mn-lt"/>
              </a:rPr>
              <a:t> page record of </a:t>
            </a:r>
            <a:r>
              <a:rPr lang="es-CL" sz="1200" baseline="0" dirty="0" err="1" smtClean="0">
                <a:latin typeface="+mn-lt"/>
              </a:rPr>
              <a:t>this</a:t>
            </a:r>
            <a:r>
              <a:rPr lang="es-CL" sz="1200" baseline="0" dirty="0" smtClean="0">
                <a:latin typeface="+mn-lt"/>
              </a:rPr>
              <a:t> ten </a:t>
            </a:r>
            <a:r>
              <a:rPr lang="es-CL" sz="1200" baseline="0" dirty="0" err="1" smtClean="0">
                <a:latin typeface="+mn-lt"/>
              </a:rPr>
              <a:t>year</a:t>
            </a:r>
            <a:r>
              <a:rPr lang="es-CL" sz="1200" baseline="0" dirty="0" smtClean="0">
                <a:latin typeface="+mn-lt"/>
              </a:rPr>
              <a:t> </a:t>
            </a:r>
            <a:r>
              <a:rPr lang="es-CL" sz="1200" baseline="0" dirty="0" err="1" smtClean="0">
                <a:latin typeface="+mn-lt"/>
              </a:rPr>
              <a:t>effort</a:t>
            </a:r>
            <a:r>
              <a:rPr lang="es-CL" sz="1200" baseline="0" dirty="0" smtClean="0">
                <a:latin typeface="+mn-lt"/>
              </a:rPr>
              <a:t> </a:t>
            </a:r>
            <a:r>
              <a:rPr lang="es-CL" sz="1200" baseline="0" dirty="0" err="1" smtClean="0">
                <a:latin typeface="+mn-lt"/>
              </a:rPr>
              <a:t>indicated</a:t>
            </a:r>
            <a:r>
              <a:rPr lang="es-CL" sz="1200" baseline="0" dirty="0" smtClean="0">
                <a:latin typeface="+mn-lt"/>
              </a:rPr>
              <a:t> </a:t>
            </a:r>
            <a:r>
              <a:rPr lang="es-CL" sz="1200" baseline="0" dirty="0" err="1" smtClean="0">
                <a:latin typeface="+mn-lt"/>
              </a:rPr>
              <a:t>that</a:t>
            </a:r>
            <a:r>
              <a:rPr lang="es-CL" sz="1200" baseline="0" dirty="0" smtClean="0">
                <a:latin typeface="+mn-lt"/>
              </a:rPr>
              <a:t>, </a:t>
            </a:r>
            <a:r>
              <a:rPr lang="es-CL" sz="1200" baseline="0" dirty="0" err="1" smtClean="0">
                <a:latin typeface="+mn-lt"/>
              </a:rPr>
              <a:t>without</a:t>
            </a:r>
            <a:r>
              <a:rPr lang="es-CL" sz="1200" baseline="0" dirty="0" smtClean="0">
                <a:latin typeface="+mn-lt"/>
              </a:rPr>
              <a:t> extra </a:t>
            </a:r>
            <a:r>
              <a:rPr lang="es-CL" sz="1200" baseline="0" dirty="0" err="1" smtClean="0">
                <a:latin typeface="+mn-lt"/>
              </a:rPr>
              <a:t>expenditure</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waste</a:t>
            </a:r>
            <a:r>
              <a:rPr lang="es-CL" sz="1200" baseline="0" dirty="0" smtClean="0">
                <a:latin typeface="+mn-lt"/>
              </a:rPr>
              <a:t> </a:t>
            </a:r>
            <a:r>
              <a:rPr lang="es-CL" sz="1200" baseline="0" dirty="0" err="1" smtClean="0">
                <a:latin typeface="+mn-lt"/>
              </a:rPr>
              <a:t>dump</a:t>
            </a:r>
            <a:r>
              <a:rPr lang="es-CL" sz="1200" baseline="0" dirty="0" smtClean="0">
                <a:latin typeface="+mn-lt"/>
              </a:rPr>
              <a:t> </a:t>
            </a:r>
            <a:r>
              <a:rPr lang="es-CL" sz="1200" baseline="0" dirty="0" err="1" smtClean="0">
                <a:latin typeface="+mn-lt"/>
              </a:rPr>
              <a:t>was</a:t>
            </a:r>
            <a:r>
              <a:rPr lang="es-CL" sz="1200" baseline="0" dirty="0" smtClean="0">
                <a:latin typeface="+mn-lt"/>
              </a:rPr>
              <a:t> </a:t>
            </a:r>
            <a:r>
              <a:rPr lang="es-CL" sz="1200" baseline="0" dirty="0" err="1" smtClean="0">
                <a:latin typeface="+mn-lt"/>
              </a:rPr>
              <a:t>clean</a:t>
            </a:r>
            <a:r>
              <a:rPr lang="es-CL" sz="1200" baseline="0" dirty="0" smtClean="0">
                <a:latin typeface="+mn-lt"/>
              </a:rPr>
              <a:t> </a:t>
            </a:r>
            <a:r>
              <a:rPr lang="es-CL" sz="1200" baseline="0" dirty="0" err="1" smtClean="0">
                <a:latin typeface="+mn-lt"/>
              </a:rPr>
              <a:t>enough</a:t>
            </a:r>
            <a:r>
              <a:rPr lang="es-CL" sz="1200" baseline="0" dirty="0" smtClean="0">
                <a:latin typeface="+mn-lt"/>
              </a:rPr>
              <a:t> </a:t>
            </a:r>
            <a:r>
              <a:rPr lang="es-CL" sz="1200" baseline="0" dirty="0" err="1" smtClean="0">
                <a:latin typeface="+mn-lt"/>
              </a:rPr>
              <a:t>for</a:t>
            </a:r>
            <a:r>
              <a:rPr lang="es-CL" sz="1200" baseline="0" dirty="0" smtClean="0">
                <a:latin typeface="+mn-lt"/>
              </a:rPr>
              <a:t> </a:t>
            </a:r>
            <a:r>
              <a:rPr lang="es-CL" sz="1200" baseline="0" dirty="0" err="1" smtClean="0">
                <a:latin typeface="+mn-lt"/>
              </a:rPr>
              <a:t>children</a:t>
            </a:r>
            <a:r>
              <a:rPr lang="es-CL" sz="1200" baseline="0" dirty="0" smtClean="0">
                <a:latin typeface="+mn-lt"/>
              </a:rPr>
              <a:t> </a:t>
            </a:r>
            <a:r>
              <a:rPr lang="es-CL" sz="1200" baseline="0" dirty="0" err="1" smtClean="0">
                <a:latin typeface="+mn-lt"/>
              </a:rPr>
              <a:t>playing</a:t>
            </a:r>
            <a:r>
              <a:rPr lang="es-CL" sz="1200" baseline="0" dirty="0" smtClean="0">
                <a:latin typeface="+mn-lt"/>
              </a:rPr>
              <a:t> </a:t>
            </a:r>
            <a:r>
              <a:rPr lang="es-CL" sz="1200" baseline="0" dirty="0" err="1" smtClean="0">
                <a:latin typeface="+mn-lt"/>
              </a:rPr>
              <a:t>on</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site</a:t>
            </a:r>
            <a:r>
              <a:rPr lang="es-CL" sz="1200" baseline="0" dirty="0" smtClean="0">
                <a:latin typeface="+mn-lt"/>
              </a:rPr>
              <a:t> to </a:t>
            </a:r>
            <a:r>
              <a:rPr lang="es-CL" sz="1200" baseline="0" dirty="0" err="1" smtClean="0">
                <a:latin typeface="+mn-lt"/>
              </a:rPr>
              <a:t>eat</a:t>
            </a:r>
            <a:r>
              <a:rPr lang="es-CL" sz="1200" baseline="0" dirty="0" smtClean="0">
                <a:latin typeface="+mn-lt"/>
              </a:rPr>
              <a:t> </a:t>
            </a:r>
            <a:r>
              <a:rPr lang="es-CL" sz="1200" baseline="0" dirty="0" err="1" smtClean="0">
                <a:latin typeface="+mn-lt"/>
              </a:rPr>
              <a:t>small</a:t>
            </a:r>
            <a:r>
              <a:rPr lang="es-CL" sz="1200" baseline="0" dirty="0" smtClean="0">
                <a:latin typeface="+mn-lt"/>
              </a:rPr>
              <a:t> </a:t>
            </a:r>
            <a:r>
              <a:rPr lang="es-CL" sz="1200" baseline="0" dirty="0" err="1" smtClean="0">
                <a:latin typeface="+mn-lt"/>
              </a:rPr>
              <a:t>amounts</a:t>
            </a:r>
            <a:r>
              <a:rPr lang="es-CL" sz="1200" baseline="0" dirty="0" smtClean="0">
                <a:latin typeface="+mn-lt"/>
              </a:rPr>
              <a:t> of </a:t>
            </a:r>
            <a:r>
              <a:rPr lang="es-CL" sz="1200" baseline="0" dirty="0" err="1" smtClean="0">
                <a:latin typeface="+mn-lt"/>
              </a:rPr>
              <a:t>dirty</a:t>
            </a:r>
            <a:r>
              <a:rPr lang="es-CL" sz="1200" baseline="0" dirty="0" smtClean="0">
                <a:latin typeface="+mn-lt"/>
              </a:rPr>
              <a:t> </a:t>
            </a:r>
            <a:r>
              <a:rPr lang="es-CL" sz="1200" baseline="0" dirty="0" err="1" smtClean="0">
                <a:latin typeface="+mn-lt"/>
              </a:rPr>
              <a:t>daily</a:t>
            </a:r>
            <a:r>
              <a:rPr lang="es-CL" sz="1200" baseline="0" dirty="0" smtClean="0">
                <a:latin typeface="+mn-lt"/>
              </a:rPr>
              <a:t> </a:t>
            </a:r>
            <a:r>
              <a:rPr lang="es-CL" sz="1200" baseline="0" dirty="0" err="1" smtClean="0">
                <a:latin typeface="+mn-lt"/>
              </a:rPr>
              <a:t>for</a:t>
            </a:r>
            <a:r>
              <a:rPr lang="es-CL" sz="1200" baseline="0" dirty="0" smtClean="0">
                <a:latin typeface="+mn-lt"/>
              </a:rPr>
              <a:t> 70 </a:t>
            </a:r>
            <a:r>
              <a:rPr lang="es-CL" sz="1200" baseline="0" dirty="0" err="1" smtClean="0">
                <a:latin typeface="+mn-lt"/>
              </a:rPr>
              <a:t>days</a:t>
            </a:r>
            <a:r>
              <a:rPr lang="es-CL" sz="1200" baseline="0" dirty="0" smtClean="0">
                <a:latin typeface="+mn-lt"/>
              </a:rPr>
              <a:t> </a:t>
            </a:r>
            <a:r>
              <a:rPr lang="es-CL" sz="1200" baseline="0" dirty="0" err="1" smtClean="0">
                <a:latin typeface="+mn-lt"/>
              </a:rPr>
              <a:t>each</a:t>
            </a:r>
            <a:r>
              <a:rPr lang="es-CL" sz="1200" baseline="0" dirty="0" smtClean="0">
                <a:latin typeface="+mn-lt"/>
              </a:rPr>
              <a:t> </a:t>
            </a:r>
            <a:r>
              <a:rPr lang="es-CL" sz="1200" baseline="0" dirty="0" err="1" smtClean="0">
                <a:latin typeface="+mn-lt"/>
              </a:rPr>
              <a:t>year</a:t>
            </a:r>
            <a:r>
              <a:rPr lang="es-CL" sz="1200" baseline="0" dirty="0" smtClean="0">
                <a:latin typeface="+mn-lt"/>
              </a:rPr>
              <a:t> </a:t>
            </a:r>
            <a:r>
              <a:rPr lang="es-CL" sz="1200" baseline="0" dirty="0" err="1" smtClean="0">
                <a:latin typeface="+mn-lt"/>
              </a:rPr>
              <a:t>withouth</a:t>
            </a:r>
            <a:r>
              <a:rPr lang="es-CL" sz="1200" baseline="0" dirty="0" smtClean="0">
                <a:latin typeface="+mn-lt"/>
              </a:rPr>
              <a:t> </a:t>
            </a:r>
            <a:r>
              <a:rPr lang="es-CL" sz="1200" baseline="0" dirty="0" err="1" smtClean="0">
                <a:latin typeface="+mn-lt"/>
              </a:rPr>
              <a:t>significant</a:t>
            </a:r>
            <a:r>
              <a:rPr lang="es-CL" sz="1200" baseline="0" dirty="0" smtClean="0">
                <a:latin typeface="+mn-lt"/>
              </a:rPr>
              <a:t> </a:t>
            </a:r>
            <a:r>
              <a:rPr lang="es-CL" sz="1200" baseline="0" dirty="0" err="1" smtClean="0">
                <a:latin typeface="+mn-lt"/>
              </a:rPr>
              <a:t>harm</a:t>
            </a:r>
            <a:r>
              <a:rPr lang="es-CL" sz="1200" baseline="0" dirty="0" smtClean="0">
                <a:latin typeface="+mn-lt"/>
              </a:rPr>
              <a:t>. </a:t>
            </a:r>
            <a:r>
              <a:rPr lang="es-CL" sz="1200" baseline="0" dirty="0" err="1" smtClean="0">
                <a:latin typeface="+mn-lt"/>
              </a:rPr>
              <a:t>Burning</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soild</a:t>
            </a:r>
            <a:r>
              <a:rPr lang="es-CL" sz="1200" baseline="0" dirty="0" smtClean="0">
                <a:latin typeface="+mn-lt"/>
              </a:rPr>
              <a:t> </a:t>
            </a:r>
            <a:r>
              <a:rPr lang="es-CL" sz="1200" baseline="0" dirty="0" err="1" smtClean="0">
                <a:latin typeface="+mn-lt"/>
              </a:rPr>
              <a:t>would</a:t>
            </a:r>
            <a:r>
              <a:rPr lang="es-CL" sz="1200" baseline="0" dirty="0" smtClean="0">
                <a:latin typeface="+mn-lt"/>
              </a:rPr>
              <a:t> </a:t>
            </a:r>
            <a:r>
              <a:rPr lang="es-CL" sz="1200" baseline="0" dirty="0" err="1" smtClean="0">
                <a:latin typeface="+mn-lt"/>
              </a:rPr>
              <a:t>have</a:t>
            </a:r>
            <a:r>
              <a:rPr lang="es-CL" sz="1200" baseline="0" dirty="0" smtClean="0">
                <a:latin typeface="+mn-lt"/>
              </a:rPr>
              <a:t> </a:t>
            </a:r>
            <a:r>
              <a:rPr lang="es-CL" sz="1200" baseline="0" dirty="0" err="1" smtClean="0">
                <a:latin typeface="+mn-lt"/>
              </a:rPr>
              <a:t>made</a:t>
            </a:r>
            <a:r>
              <a:rPr lang="es-CL" sz="1200" baseline="0" dirty="0" smtClean="0">
                <a:latin typeface="+mn-lt"/>
              </a:rPr>
              <a:t> </a:t>
            </a:r>
            <a:r>
              <a:rPr lang="es-CL" sz="1200" baseline="0" dirty="0" err="1" smtClean="0">
                <a:latin typeface="+mn-lt"/>
              </a:rPr>
              <a:t>it</a:t>
            </a:r>
            <a:r>
              <a:rPr lang="es-CL" sz="1200" baseline="0" dirty="0" smtClean="0">
                <a:latin typeface="+mn-lt"/>
              </a:rPr>
              <a:t> </a:t>
            </a:r>
            <a:r>
              <a:rPr lang="es-CL" sz="1200" baseline="0" dirty="0" err="1" smtClean="0">
                <a:latin typeface="+mn-lt"/>
              </a:rPr>
              <a:t>clean</a:t>
            </a:r>
            <a:r>
              <a:rPr lang="es-CL" sz="1200" baseline="0" dirty="0" smtClean="0">
                <a:latin typeface="+mn-lt"/>
              </a:rPr>
              <a:t> </a:t>
            </a:r>
            <a:r>
              <a:rPr lang="es-CL" sz="1200" baseline="0" dirty="0" err="1" smtClean="0">
                <a:latin typeface="+mn-lt"/>
              </a:rPr>
              <a:t>enough</a:t>
            </a:r>
            <a:r>
              <a:rPr lang="es-CL" sz="1200" baseline="0" dirty="0" smtClean="0">
                <a:latin typeface="+mn-lt"/>
              </a:rPr>
              <a:t> </a:t>
            </a:r>
            <a:r>
              <a:rPr lang="es-CL" sz="1200" baseline="0" dirty="0" err="1" smtClean="0">
                <a:latin typeface="+mn-lt"/>
              </a:rPr>
              <a:t>for</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children</a:t>
            </a:r>
            <a:r>
              <a:rPr lang="es-CL" sz="1200" baseline="0" dirty="0" smtClean="0">
                <a:latin typeface="+mn-lt"/>
              </a:rPr>
              <a:t> to </a:t>
            </a:r>
            <a:r>
              <a:rPr lang="es-CL" sz="1200" baseline="0" dirty="0" err="1" smtClean="0">
                <a:latin typeface="+mn-lt"/>
              </a:rPr>
              <a:t>eat</a:t>
            </a:r>
            <a:r>
              <a:rPr lang="es-CL" sz="1200" baseline="0" dirty="0" smtClean="0">
                <a:latin typeface="+mn-lt"/>
              </a:rPr>
              <a:t> </a:t>
            </a:r>
            <a:r>
              <a:rPr lang="es-CL" sz="1200" baseline="0" dirty="0" err="1" smtClean="0">
                <a:latin typeface="+mn-lt"/>
              </a:rPr>
              <a:t>small</a:t>
            </a:r>
            <a:r>
              <a:rPr lang="es-CL" sz="1200" baseline="0" dirty="0" smtClean="0">
                <a:latin typeface="+mn-lt"/>
              </a:rPr>
              <a:t> </a:t>
            </a:r>
            <a:r>
              <a:rPr lang="es-CL" sz="1200" baseline="0" dirty="0" err="1" smtClean="0">
                <a:latin typeface="+mn-lt"/>
              </a:rPr>
              <a:t>aoumnts</a:t>
            </a:r>
            <a:r>
              <a:rPr lang="es-CL" sz="1200" baseline="0" dirty="0" smtClean="0">
                <a:latin typeface="+mn-lt"/>
              </a:rPr>
              <a:t> </a:t>
            </a:r>
            <a:r>
              <a:rPr lang="es-CL" sz="1200" baseline="0" dirty="0" err="1" smtClean="0">
                <a:latin typeface="+mn-lt"/>
              </a:rPr>
              <a:t>daily</a:t>
            </a:r>
            <a:r>
              <a:rPr lang="es-CL" sz="1200" baseline="0" dirty="0" smtClean="0">
                <a:latin typeface="+mn-lt"/>
              </a:rPr>
              <a:t> </a:t>
            </a:r>
            <a:r>
              <a:rPr lang="es-CL" sz="1200" baseline="0" dirty="0" err="1" smtClean="0">
                <a:latin typeface="+mn-lt"/>
              </a:rPr>
              <a:t>for</a:t>
            </a:r>
            <a:r>
              <a:rPr lang="es-CL" sz="1200" baseline="0" dirty="0" smtClean="0">
                <a:latin typeface="+mn-lt"/>
              </a:rPr>
              <a:t> 245 </a:t>
            </a:r>
            <a:r>
              <a:rPr lang="es-CL" sz="1200" baseline="0" dirty="0" err="1" smtClean="0">
                <a:latin typeface="+mn-lt"/>
              </a:rPr>
              <a:t>days</a:t>
            </a:r>
            <a:r>
              <a:rPr lang="es-CL" sz="1200" baseline="0" dirty="0" smtClean="0">
                <a:latin typeface="+mn-lt"/>
              </a:rPr>
              <a:t> per </a:t>
            </a:r>
            <a:r>
              <a:rPr lang="es-CL" sz="1200" baseline="0" dirty="0" err="1" smtClean="0">
                <a:latin typeface="+mn-lt"/>
              </a:rPr>
              <a:t>year</a:t>
            </a:r>
            <a:r>
              <a:rPr lang="es-CL" sz="1200" baseline="0" dirty="0" smtClean="0">
                <a:latin typeface="+mn-lt"/>
              </a:rPr>
              <a:t> </a:t>
            </a:r>
            <a:r>
              <a:rPr lang="es-CL" sz="1200" baseline="0" dirty="0" err="1" smtClean="0">
                <a:latin typeface="+mn-lt"/>
              </a:rPr>
              <a:t>withouth</a:t>
            </a:r>
            <a:r>
              <a:rPr lang="es-CL" sz="1200" baseline="0" dirty="0" smtClean="0">
                <a:latin typeface="+mn-lt"/>
              </a:rPr>
              <a:t> </a:t>
            </a:r>
            <a:r>
              <a:rPr lang="es-CL" sz="1200" baseline="0" dirty="0" err="1" smtClean="0">
                <a:latin typeface="+mn-lt"/>
              </a:rPr>
              <a:t>significant</a:t>
            </a:r>
            <a:r>
              <a:rPr lang="es-CL" sz="1200" baseline="0" dirty="0" smtClean="0">
                <a:latin typeface="+mn-lt"/>
              </a:rPr>
              <a:t> </a:t>
            </a:r>
            <a:r>
              <a:rPr lang="es-CL" sz="1200" baseline="0" dirty="0" err="1" smtClean="0">
                <a:latin typeface="+mn-lt"/>
              </a:rPr>
              <a:t>harm</a:t>
            </a:r>
            <a:r>
              <a:rPr lang="es-CL" sz="1200" baseline="0" dirty="0" smtClean="0">
                <a:latin typeface="+mn-lt"/>
              </a:rPr>
              <a:t>. </a:t>
            </a:r>
            <a:r>
              <a:rPr lang="es-CL" sz="1200" baseline="0" dirty="0" err="1" smtClean="0">
                <a:latin typeface="+mn-lt"/>
              </a:rPr>
              <a:t>But</a:t>
            </a:r>
            <a:r>
              <a:rPr lang="es-CL" sz="1200" baseline="0" dirty="0" smtClean="0">
                <a:latin typeface="+mn-lt"/>
              </a:rPr>
              <a:t> </a:t>
            </a:r>
            <a:r>
              <a:rPr lang="es-CL" sz="1200" baseline="0" dirty="0" err="1" smtClean="0">
                <a:latin typeface="+mn-lt"/>
              </a:rPr>
              <a:t>there</a:t>
            </a:r>
            <a:r>
              <a:rPr lang="es-CL" sz="1200" baseline="0" dirty="0" smtClean="0">
                <a:latin typeface="+mn-lt"/>
              </a:rPr>
              <a:t> </a:t>
            </a:r>
            <a:r>
              <a:rPr lang="es-CL" sz="1200" baseline="0" dirty="0" err="1" smtClean="0">
                <a:latin typeface="+mn-lt"/>
              </a:rPr>
              <a:t>were</a:t>
            </a:r>
            <a:r>
              <a:rPr lang="es-CL" sz="1200" baseline="0" dirty="0" smtClean="0">
                <a:latin typeface="+mn-lt"/>
              </a:rPr>
              <a:t> no </a:t>
            </a:r>
            <a:r>
              <a:rPr lang="es-CL" sz="1200" baseline="0" dirty="0" err="1" smtClean="0">
                <a:latin typeface="+mn-lt"/>
              </a:rPr>
              <a:t>dirt-eating</a:t>
            </a:r>
            <a:r>
              <a:rPr lang="es-CL" sz="1200" baseline="0" dirty="0" smtClean="0">
                <a:latin typeface="+mn-lt"/>
              </a:rPr>
              <a:t> </a:t>
            </a:r>
            <a:r>
              <a:rPr lang="es-CL" sz="1200" baseline="0" dirty="0" err="1" smtClean="0">
                <a:latin typeface="+mn-lt"/>
              </a:rPr>
              <a:t>children</a:t>
            </a:r>
            <a:r>
              <a:rPr lang="es-CL" sz="1200" baseline="0" dirty="0" smtClean="0">
                <a:latin typeface="+mn-lt"/>
              </a:rPr>
              <a:t> </a:t>
            </a:r>
            <a:r>
              <a:rPr lang="es-CL" sz="1200" baseline="0" dirty="0" err="1" smtClean="0">
                <a:latin typeface="+mn-lt"/>
              </a:rPr>
              <a:t>playing</a:t>
            </a:r>
            <a:r>
              <a:rPr lang="es-CL" sz="1200" baseline="0" dirty="0" smtClean="0">
                <a:latin typeface="+mn-lt"/>
              </a:rPr>
              <a:t> in </a:t>
            </a:r>
            <a:r>
              <a:rPr lang="es-CL" sz="1200" baseline="0" dirty="0" err="1" smtClean="0">
                <a:latin typeface="+mn-lt"/>
              </a:rPr>
              <a:t>this</a:t>
            </a:r>
            <a:r>
              <a:rPr lang="es-CL" sz="1200" baseline="0" dirty="0" smtClean="0">
                <a:latin typeface="+mn-lt"/>
              </a:rPr>
              <a:t> </a:t>
            </a:r>
            <a:r>
              <a:rPr lang="es-CL" sz="1200" baseline="0" dirty="0" err="1" smtClean="0">
                <a:latin typeface="+mn-lt"/>
              </a:rPr>
              <a:t>area</a:t>
            </a:r>
            <a:r>
              <a:rPr lang="es-CL" sz="1200" baseline="0" dirty="0" smtClean="0">
                <a:latin typeface="+mn-lt"/>
              </a:rPr>
              <a:t> </a:t>
            </a:r>
            <a:r>
              <a:rPr lang="es-CL" sz="1200" baseline="0" dirty="0" err="1" smtClean="0">
                <a:latin typeface="+mn-lt"/>
              </a:rPr>
              <a:t>for</a:t>
            </a:r>
            <a:r>
              <a:rPr lang="es-CL" sz="1200" baseline="0" dirty="0" smtClean="0">
                <a:latin typeface="+mn-lt"/>
              </a:rPr>
              <a:t> </a:t>
            </a:r>
            <a:r>
              <a:rPr lang="es-CL" sz="1200" baseline="0" dirty="0" err="1" smtClean="0">
                <a:latin typeface="+mn-lt"/>
              </a:rPr>
              <a:t>it</a:t>
            </a:r>
            <a:r>
              <a:rPr lang="es-CL" sz="1200" baseline="0" dirty="0" smtClean="0">
                <a:latin typeface="+mn-lt"/>
              </a:rPr>
              <a:t> </a:t>
            </a:r>
            <a:r>
              <a:rPr lang="es-CL" sz="1200" baseline="0" dirty="0" err="1" smtClean="0">
                <a:latin typeface="+mn-lt"/>
              </a:rPr>
              <a:t>was</a:t>
            </a:r>
            <a:r>
              <a:rPr lang="es-CL" sz="1200" baseline="0" dirty="0" smtClean="0">
                <a:latin typeface="+mn-lt"/>
              </a:rPr>
              <a:t> a </a:t>
            </a:r>
            <a:r>
              <a:rPr lang="es-CL" sz="1200" baseline="0" dirty="0" err="1" smtClean="0">
                <a:latin typeface="+mn-lt"/>
              </a:rPr>
              <a:t>swamp</a:t>
            </a:r>
            <a:r>
              <a:rPr lang="es-CL" sz="1200" baseline="0" dirty="0" smtClean="0">
                <a:latin typeface="+mn-lt"/>
              </a:rPr>
              <a:t>.</a:t>
            </a:r>
            <a:endParaRPr lang="es-PE" dirty="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16</a:t>
            </a:fld>
            <a:endParaRPr lang="es-ES"/>
          </a:p>
        </p:txBody>
      </p:sp>
    </p:spTree>
    <p:extLst>
      <p:ext uri="{BB962C8B-B14F-4D97-AF65-F5344CB8AC3E}">
        <p14:creationId xmlns:p14="http://schemas.microsoft.com/office/powerpoint/2010/main" val="316765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CL" sz="1200" dirty="0" smtClean="0">
                <a:latin typeface="+mn-lt"/>
              </a:rPr>
              <a:t>Ejemplo: </a:t>
            </a:r>
            <a:r>
              <a:rPr lang="es-CL" sz="1200" dirty="0" err="1" smtClean="0">
                <a:latin typeface="+mn-lt"/>
              </a:rPr>
              <a:t>United</a:t>
            </a:r>
            <a:r>
              <a:rPr lang="es-CL" sz="1200" dirty="0" smtClean="0">
                <a:latin typeface="+mn-lt"/>
              </a:rPr>
              <a:t> </a:t>
            </a:r>
            <a:r>
              <a:rPr lang="es-CL" sz="1200" dirty="0" err="1" smtClean="0">
                <a:latin typeface="+mn-lt"/>
              </a:rPr>
              <a:t>States</a:t>
            </a:r>
            <a:r>
              <a:rPr lang="es-CL" sz="1200" dirty="0" smtClean="0">
                <a:latin typeface="+mn-lt"/>
              </a:rPr>
              <a:t> v. </a:t>
            </a:r>
            <a:r>
              <a:rPr lang="es-CL" sz="1200" dirty="0" err="1" smtClean="0">
                <a:latin typeface="+mn-lt"/>
              </a:rPr>
              <a:t>Ottain</a:t>
            </a:r>
            <a:r>
              <a:rPr lang="es-CL" sz="1200" dirty="0" smtClean="0">
                <a:latin typeface="+mn-lt"/>
              </a:rPr>
              <a:t> &amp; </a:t>
            </a:r>
            <a:r>
              <a:rPr lang="es-CL" sz="1200" dirty="0" err="1" smtClean="0">
                <a:latin typeface="+mn-lt"/>
              </a:rPr>
              <a:t>Goss</a:t>
            </a:r>
            <a:r>
              <a:rPr lang="es-CL" sz="1200" dirty="0" smtClean="0">
                <a:latin typeface="+mn-lt"/>
              </a:rPr>
              <a:t>, </a:t>
            </a:r>
            <a:r>
              <a:rPr lang="es-CL" sz="1200" dirty="0" err="1" smtClean="0">
                <a:latin typeface="+mn-lt"/>
              </a:rPr>
              <a:t>arising</a:t>
            </a:r>
            <a:r>
              <a:rPr lang="es-CL" sz="1200" dirty="0" smtClean="0">
                <a:latin typeface="+mn-lt"/>
              </a:rPr>
              <a:t> </a:t>
            </a:r>
            <a:r>
              <a:rPr lang="es-CL" sz="1200" dirty="0" err="1" smtClean="0">
                <a:latin typeface="+mn-lt"/>
              </a:rPr>
              <a:t>out</a:t>
            </a:r>
            <a:r>
              <a:rPr lang="es-CL" sz="1200" dirty="0" smtClean="0">
                <a:latin typeface="+mn-lt"/>
              </a:rPr>
              <a:t> of ten-</a:t>
            </a:r>
            <a:r>
              <a:rPr lang="es-CL" sz="1200" dirty="0" err="1" smtClean="0">
                <a:latin typeface="+mn-lt"/>
              </a:rPr>
              <a:t>year</a:t>
            </a:r>
            <a:r>
              <a:rPr lang="es-CL" sz="1200" baseline="0" dirty="0" smtClean="0">
                <a:latin typeface="+mn-lt"/>
              </a:rPr>
              <a:t> </a:t>
            </a:r>
            <a:r>
              <a:rPr lang="es-CL" sz="1200" baseline="0" dirty="0" err="1" smtClean="0">
                <a:latin typeface="+mn-lt"/>
              </a:rPr>
              <a:t>effort</a:t>
            </a:r>
            <a:r>
              <a:rPr lang="es-CL" sz="1200" baseline="0" dirty="0" smtClean="0">
                <a:latin typeface="+mn-lt"/>
              </a:rPr>
              <a:t> to </a:t>
            </a:r>
            <a:r>
              <a:rPr lang="es-CL" sz="1200" baseline="0" dirty="0" err="1" smtClean="0">
                <a:latin typeface="+mn-lt"/>
              </a:rPr>
              <a:t>force</a:t>
            </a:r>
            <a:r>
              <a:rPr lang="es-CL" sz="1200" baseline="0" dirty="0" smtClean="0">
                <a:latin typeface="+mn-lt"/>
              </a:rPr>
              <a:t> </a:t>
            </a:r>
            <a:r>
              <a:rPr lang="es-CL" sz="1200" baseline="0" dirty="0" err="1" smtClean="0">
                <a:latin typeface="+mn-lt"/>
              </a:rPr>
              <a:t>cleanup</a:t>
            </a:r>
            <a:r>
              <a:rPr lang="es-CL" sz="1200" baseline="0" dirty="0" smtClean="0">
                <a:latin typeface="+mn-lt"/>
              </a:rPr>
              <a:t> of a </a:t>
            </a:r>
            <a:r>
              <a:rPr lang="es-CL" sz="1200" baseline="0" dirty="0" err="1" smtClean="0">
                <a:latin typeface="+mn-lt"/>
              </a:rPr>
              <a:t>toxic</a:t>
            </a:r>
            <a:r>
              <a:rPr lang="es-CL" sz="1200" baseline="0" dirty="0" smtClean="0">
                <a:latin typeface="+mn-lt"/>
              </a:rPr>
              <a:t> </a:t>
            </a:r>
            <a:r>
              <a:rPr lang="es-CL" sz="1200" baseline="0" dirty="0" err="1" smtClean="0">
                <a:latin typeface="+mn-lt"/>
              </a:rPr>
              <a:t>waste</a:t>
            </a:r>
            <a:r>
              <a:rPr lang="es-CL" sz="1200" baseline="0" dirty="0" smtClean="0">
                <a:latin typeface="+mn-lt"/>
              </a:rPr>
              <a:t> </a:t>
            </a:r>
            <a:r>
              <a:rPr lang="es-CL" sz="1200" baseline="0" dirty="0" err="1" smtClean="0">
                <a:latin typeface="+mn-lt"/>
              </a:rPr>
              <a:t>dump</a:t>
            </a:r>
            <a:r>
              <a:rPr lang="es-CL" sz="1200" baseline="0" dirty="0" smtClean="0">
                <a:latin typeface="+mn-lt"/>
              </a:rPr>
              <a:t> in </a:t>
            </a:r>
            <a:r>
              <a:rPr lang="es-CL" sz="1200" baseline="0" dirty="0" err="1" smtClean="0">
                <a:latin typeface="+mn-lt"/>
              </a:rPr>
              <a:t>southern</a:t>
            </a:r>
            <a:r>
              <a:rPr lang="es-CL" sz="1200" baseline="0" dirty="0" smtClean="0">
                <a:latin typeface="+mn-lt"/>
              </a:rPr>
              <a:t> New Hampshire. </a:t>
            </a:r>
            <a:r>
              <a:rPr lang="es-CL" sz="1200" baseline="0" dirty="0" err="1" smtClean="0">
                <a:latin typeface="+mn-lt"/>
              </a:rPr>
              <a:t>The</a:t>
            </a:r>
            <a:r>
              <a:rPr lang="es-CL" sz="1200" baseline="0" dirty="0" smtClean="0">
                <a:latin typeface="+mn-lt"/>
              </a:rPr>
              <a:t> </a:t>
            </a:r>
            <a:r>
              <a:rPr lang="es-CL" sz="1200" baseline="0" dirty="0" err="1" smtClean="0">
                <a:latin typeface="+mn-lt"/>
              </a:rPr>
              <a:t>site</a:t>
            </a:r>
            <a:r>
              <a:rPr lang="es-CL" sz="1200" baseline="0" dirty="0" smtClean="0">
                <a:latin typeface="+mn-lt"/>
              </a:rPr>
              <a:t> </a:t>
            </a:r>
            <a:r>
              <a:rPr lang="es-CL" sz="1200" baseline="0" dirty="0" err="1" smtClean="0">
                <a:latin typeface="+mn-lt"/>
              </a:rPr>
              <a:t>was</a:t>
            </a:r>
            <a:r>
              <a:rPr lang="es-CL" sz="1200" baseline="0" dirty="0" smtClean="0">
                <a:latin typeface="+mn-lt"/>
              </a:rPr>
              <a:t> </a:t>
            </a:r>
            <a:r>
              <a:rPr lang="es-CL" sz="1200" baseline="0" dirty="0" err="1" smtClean="0">
                <a:latin typeface="+mn-lt"/>
              </a:rPr>
              <a:t>mostly</a:t>
            </a:r>
            <a:r>
              <a:rPr lang="es-CL" sz="1200" baseline="0" dirty="0" smtClean="0">
                <a:latin typeface="+mn-lt"/>
              </a:rPr>
              <a:t> </a:t>
            </a:r>
            <a:r>
              <a:rPr lang="es-CL" sz="1200" baseline="0" dirty="0" err="1" smtClean="0">
                <a:latin typeface="+mn-lt"/>
              </a:rPr>
              <a:t>cleaned</a:t>
            </a:r>
            <a:r>
              <a:rPr lang="es-CL" sz="1200" baseline="0" dirty="0" smtClean="0">
                <a:latin typeface="+mn-lt"/>
              </a:rPr>
              <a:t> up. </a:t>
            </a:r>
            <a:r>
              <a:rPr lang="es-CL" sz="1200" baseline="0" dirty="0" err="1" smtClean="0">
                <a:latin typeface="+mn-lt"/>
              </a:rPr>
              <a:t>All</a:t>
            </a:r>
            <a:r>
              <a:rPr lang="es-CL" sz="1200" baseline="0" dirty="0" smtClean="0">
                <a:latin typeface="+mn-lt"/>
              </a:rPr>
              <a:t> </a:t>
            </a:r>
            <a:r>
              <a:rPr lang="es-CL" sz="1200" baseline="0" dirty="0" err="1" smtClean="0">
                <a:latin typeface="+mn-lt"/>
              </a:rPr>
              <a:t>but</a:t>
            </a:r>
            <a:r>
              <a:rPr lang="es-CL" sz="1200" baseline="0" dirty="0" smtClean="0">
                <a:latin typeface="+mn-lt"/>
              </a:rPr>
              <a:t> </a:t>
            </a:r>
            <a:r>
              <a:rPr lang="es-CL" sz="1200" baseline="0" dirty="0" err="1" smtClean="0">
                <a:latin typeface="+mn-lt"/>
              </a:rPr>
              <a:t>one</a:t>
            </a:r>
            <a:r>
              <a:rPr lang="es-CL" sz="1200" baseline="0" dirty="0" smtClean="0">
                <a:latin typeface="+mn-lt"/>
              </a:rPr>
              <a:t> of </a:t>
            </a:r>
            <a:r>
              <a:rPr lang="es-CL" sz="1200" baseline="0" dirty="0" err="1" smtClean="0">
                <a:latin typeface="+mn-lt"/>
              </a:rPr>
              <a:t>the</a:t>
            </a:r>
            <a:r>
              <a:rPr lang="es-CL" sz="1200" baseline="0" dirty="0" smtClean="0">
                <a:latin typeface="+mn-lt"/>
              </a:rPr>
              <a:t> </a:t>
            </a:r>
            <a:r>
              <a:rPr lang="es-CL" sz="1200" baseline="0" dirty="0" err="1" smtClean="0">
                <a:latin typeface="+mn-lt"/>
              </a:rPr>
              <a:t>private</a:t>
            </a:r>
            <a:r>
              <a:rPr lang="es-CL" sz="1200" baseline="0" dirty="0" smtClean="0">
                <a:latin typeface="+mn-lt"/>
              </a:rPr>
              <a:t> </a:t>
            </a:r>
            <a:r>
              <a:rPr lang="es-CL" sz="1200" baseline="0" dirty="0" err="1" smtClean="0">
                <a:latin typeface="+mn-lt"/>
              </a:rPr>
              <a:t>parties</a:t>
            </a:r>
            <a:r>
              <a:rPr lang="es-CL" sz="1200" baseline="0" dirty="0" smtClean="0">
                <a:latin typeface="+mn-lt"/>
              </a:rPr>
              <a:t> has </a:t>
            </a:r>
            <a:r>
              <a:rPr lang="es-CL" sz="1200" baseline="0" dirty="0" err="1" smtClean="0">
                <a:latin typeface="+mn-lt"/>
              </a:rPr>
              <a:t>settled</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remaining</a:t>
            </a:r>
            <a:r>
              <a:rPr lang="es-CL" sz="1200" baseline="0" dirty="0" smtClean="0">
                <a:latin typeface="+mn-lt"/>
              </a:rPr>
              <a:t> </a:t>
            </a:r>
            <a:r>
              <a:rPr lang="es-CL" sz="1200" baseline="0" dirty="0" err="1" smtClean="0">
                <a:latin typeface="+mn-lt"/>
              </a:rPr>
              <a:t>private</a:t>
            </a:r>
            <a:r>
              <a:rPr lang="es-CL" sz="1200" baseline="0" dirty="0" smtClean="0">
                <a:latin typeface="+mn-lt"/>
              </a:rPr>
              <a:t> </a:t>
            </a:r>
            <a:r>
              <a:rPr lang="es-CL" sz="1200" baseline="0" dirty="0" err="1" smtClean="0">
                <a:latin typeface="+mn-lt"/>
              </a:rPr>
              <a:t>party</a:t>
            </a:r>
            <a:r>
              <a:rPr lang="es-CL" sz="1200" baseline="0" dirty="0" smtClean="0">
                <a:latin typeface="+mn-lt"/>
              </a:rPr>
              <a:t> </a:t>
            </a:r>
            <a:r>
              <a:rPr lang="es-CL" sz="1200" baseline="0" dirty="0" err="1" smtClean="0">
                <a:latin typeface="+mn-lt"/>
              </a:rPr>
              <a:t>litigated</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cost</a:t>
            </a:r>
            <a:r>
              <a:rPr lang="es-CL" sz="1200" baseline="0" dirty="0" smtClean="0">
                <a:latin typeface="+mn-lt"/>
              </a:rPr>
              <a:t> of </a:t>
            </a:r>
            <a:r>
              <a:rPr lang="es-CL" sz="1200" baseline="0" dirty="0" err="1" smtClean="0">
                <a:latin typeface="+mn-lt"/>
              </a:rPr>
              <a:t>cleaning</a:t>
            </a:r>
            <a:r>
              <a:rPr lang="es-CL" sz="1200" baseline="0" dirty="0" smtClean="0">
                <a:latin typeface="+mn-lt"/>
              </a:rPr>
              <a:t> up </a:t>
            </a:r>
            <a:r>
              <a:rPr lang="es-CL" sz="1200" baseline="0" dirty="0" err="1" smtClean="0">
                <a:latin typeface="+mn-lt"/>
              </a:rPr>
              <a:t>the</a:t>
            </a:r>
            <a:r>
              <a:rPr lang="es-CL" sz="1200" baseline="0" dirty="0" smtClean="0">
                <a:latin typeface="+mn-lt"/>
              </a:rPr>
              <a:t> </a:t>
            </a:r>
            <a:r>
              <a:rPr lang="es-CL" sz="1200" baseline="0" dirty="0" err="1" smtClean="0">
                <a:latin typeface="+mn-lt"/>
              </a:rPr>
              <a:t>last</a:t>
            </a:r>
            <a:r>
              <a:rPr lang="es-CL" sz="1200" baseline="0" dirty="0" smtClean="0">
                <a:latin typeface="+mn-lt"/>
              </a:rPr>
              <a:t> </a:t>
            </a:r>
            <a:r>
              <a:rPr lang="es-CL" sz="1200" baseline="0" dirty="0" err="1" smtClean="0">
                <a:latin typeface="+mn-lt"/>
              </a:rPr>
              <a:t>little</a:t>
            </a:r>
            <a:r>
              <a:rPr lang="es-CL" sz="1200" baseline="0" dirty="0" smtClean="0">
                <a:latin typeface="+mn-lt"/>
              </a:rPr>
              <a:t> bit, a </a:t>
            </a:r>
            <a:r>
              <a:rPr lang="es-CL" sz="1200" baseline="0" dirty="0" err="1" smtClean="0">
                <a:latin typeface="+mn-lt"/>
              </a:rPr>
              <a:t>cost</a:t>
            </a:r>
            <a:r>
              <a:rPr lang="es-CL" sz="1200" baseline="0" dirty="0" smtClean="0">
                <a:latin typeface="+mn-lt"/>
              </a:rPr>
              <a:t> of </a:t>
            </a:r>
            <a:r>
              <a:rPr lang="es-CL" sz="1200" baseline="0" dirty="0" err="1" smtClean="0">
                <a:latin typeface="+mn-lt"/>
              </a:rPr>
              <a:t>about</a:t>
            </a:r>
            <a:r>
              <a:rPr lang="es-CL" sz="1200" baseline="0" dirty="0" smtClean="0">
                <a:latin typeface="+mn-lt"/>
              </a:rPr>
              <a:t> $9,3 </a:t>
            </a:r>
            <a:r>
              <a:rPr lang="es-CL" sz="1200" baseline="0" dirty="0" err="1" smtClean="0">
                <a:latin typeface="+mn-lt"/>
              </a:rPr>
              <a:t>million</a:t>
            </a:r>
            <a:r>
              <a:rPr lang="es-CL" sz="1200" baseline="0" dirty="0" smtClean="0">
                <a:latin typeface="+mn-lt"/>
              </a:rPr>
              <a:t> to </a:t>
            </a:r>
            <a:r>
              <a:rPr lang="es-CL" sz="1200" baseline="0" dirty="0" err="1" smtClean="0">
                <a:latin typeface="+mn-lt"/>
              </a:rPr>
              <a:t>remove</a:t>
            </a:r>
            <a:r>
              <a:rPr lang="es-CL" sz="1200" baseline="0" dirty="0" smtClean="0">
                <a:latin typeface="+mn-lt"/>
              </a:rPr>
              <a:t> a </a:t>
            </a:r>
            <a:r>
              <a:rPr lang="es-CL" sz="1200" baseline="0" dirty="0" err="1" smtClean="0">
                <a:latin typeface="+mn-lt"/>
              </a:rPr>
              <a:t>small</a:t>
            </a:r>
            <a:r>
              <a:rPr lang="es-CL" sz="1200" baseline="0" dirty="0" smtClean="0">
                <a:latin typeface="+mn-lt"/>
              </a:rPr>
              <a:t> </a:t>
            </a:r>
            <a:r>
              <a:rPr lang="es-CL" sz="1200" baseline="0" dirty="0" err="1" smtClean="0">
                <a:latin typeface="+mn-lt"/>
              </a:rPr>
              <a:t>amount</a:t>
            </a:r>
            <a:r>
              <a:rPr lang="es-CL" sz="1200" baseline="0" dirty="0" smtClean="0">
                <a:latin typeface="+mn-lt"/>
              </a:rPr>
              <a:t> of </a:t>
            </a:r>
            <a:r>
              <a:rPr lang="es-CL" sz="1200" baseline="0" dirty="0" err="1" smtClean="0">
                <a:latin typeface="+mn-lt"/>
              </a:rPr>
              <a:t>highly</a:t>
            </a:r>
            <a:r>
              <a:rPr lang="es-CL" sz="1200" baseline="0" dirty="0" smtClean="0">
                <a:latin typeface="+mn-lt"/>
              </a:rPr>
              <a:t> </a:t>
            </a:r>
            <a:r>
              <a:rPr lang="es-CL" sz="1200" baseline="0" dirty="0" err="1" smtClean="0">
                <a:latin typeface="+mn-lt"/>
              </a:rPr>
              <a:t>diluted</a:t>
            </a:r>
            <a:r>
              <a:rPr lang="es-CL" sz="1200" baseline="0" dirty="0" smtClean="0">
                <a:latin typeface="+mn-lt"/>
              </a:rPr>
              <a:t> </a:t>
            </a:r>
            <a:r>
              <a:rPr lang="es-CL" sz="1200" baseline="0" dirty="0" err="1" smtClean="0">
                <a:latin typeface="+mn-lt"/>
              </a:rPr>
              <a:t>PCBs</a:t>
            </a:r>
            <a:r>
              <a:rPr lang="es-CL" sz="1200" baseline="0" dirty="0" smtClean="0">
                <a:latin typeface="+mn-lt"/>
              </a:rPr>
              <a:t> and “</a:t>
            </a:r>
            <a:r>
              <a:rPr lang="es-CL" sz="1200" baseline="0" dirty="0" err="1" smtClean="0">
                <a:latin typeface="+mn-lt"/>
              </a:rPr>
              <a:t>volatile</a:t>
            </a:r>
            <a:r>
              <a:rPr lang="es-CL" sz="1200" baseline="0" dirty="0" smtClean="0">
                <a:latin typeface="+mn-lt"/>
              </a:rPr>
              <a:t> </a:t>
            </a:r>
            <a:r>
              <a:rPr lang="es-CL" sz="1200" baseline="0" dirty="0" err="1" smtClean="0">
                <a:latin typeface="+mn-lt"/>
              </a:rPr>
              <a:t>quimic</a:t>
            </a:r>
            <a:r>
              <a:rPr lang="es-CL" sz="1200" baseline="0" dirty="0" smtClean="0">
                <a:latin typeface="+mn-lt"/>
              </a:rPr>
              <a:t> </a:t>
            </a:r>
            <a:r>
              <a:rPr lang="es-CL" sz="1200" baseline="0" dirty="0" err="1" smtClean="0">
                <a:latin typeface="+mn-lt"/>
              </a:rPr>
              <a:t>compounds</a:t>
            </a:r>
            <a:r>
              <a:rPr lang="es-CL" sz="1200" baseline="0" dirty="0" smtClean="0">
                <a:latin typeface="+mn-lt"/>
              </a:rPr>
              <a:t>” (</a:t>
            </a:r>
            <a:r>
              <a:rPr lang="es-CL" sz="1200" baseline="0" dirty="0" err="1" smtClean="0">
                <a:latin typeface="+mn-lt"/>
              </a:rPr>
              <a:t>benzene</a:t>
            </a:r>
            <a:r>
              <a:rPr lang="es-CL" sz="1200" baseline="0" dirty="0" smtClean="0">
                <a:latin typeface="+mn-lt"/>
              </a:rPr>
              <a:t> and </a:t>
            </a:r>
            <a:r>
              <a:rPr lang="es-CL" sz="1200" baseline="0" dirty="0" err="1" smtClean="0">
                <a:latin typeface="+mn-lt"/>
              </a:rPr>
              <a:t>gasoline</a:t>
            </a:r>
            <a:r>
              <a:rPr lang="es-CL" sz="1200" baseline="0" dirty="0" smtClean="0">
                <a:latin typeface="+mn-lt"/>
              </a:rPr>
              <a:t> </a:t>
            </a:r>
            <a:r>
              <a:rPr lang="es-CL" sz="1200" baseline="0" dirty="0" err="1" smtClean="0">
                <a:latin typeface="+mn-lt"/>
              </a:rPr>
              <a:t>componets</a:t>
            </a:r>
            <a:r>
              <a:rPr lang="es-CL" sz="1200" baseline="0" dirty="0" smtClean="0">
                <a:latin typeface="+mn-lt"/>
              </a:rPr>
              <a:t>) </a:t>
            </a:r>
            <a:r>
              <a:rPr lang="es-CL" sz="1200" baseline="0" dirty="0" err="1" smtClean="0">
                <a:latin typeface="+mn-lt"/>
              </a:rPr>
              <a:t>by</a:t>
            </a:r>
            <a:r>
              <a:rPr lang="es-CL" sz="1200" baseline="0" dirty="0" smtClean="0">
                <a:latin typeface="+mn-lt"/>
              </a:rPr>
              <a:t> </a:t>
            </a:r>
            <a:r>
              <a:rPr lang="es-CL" sz="1200" baseline="0" dirty="0" err="1" smtClean="0">
                <a:latin typeface="+mn-lt"/>
              </a:rPr>
              <a:t>incinerating</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dirt</a:t>
            </a:r>
            <a:r>
              <a:rPr lang="es-CL" sz="1200" baseline="0" dirty="0" smtClean="0">
                <a:latin typeface="+mn-lt"/>
              </a:rPr>
              <a:t>. </a:t>
            </a:r>
            <a:r>
              <a:rPr lang="es-CL" sz="1200" baseline="0" dirty="0" err="1" smtClean="0">
                <a:latin typeface="+mn-lt"/>
              </a:rPr>
              <a:t>How</a:t>
            </a:r>
            <a:r>
              <a:rPr lang="es-CL" sz="1200" baseline="0" dirty="0" smtClean="0">
                <a:latin typeface="+mn-lt"/>
              </a:rPr>
              <a:t> </a:t>
            </a:r>
            <a:r>
              <a:rPr lang="es-CL" sz="1200" baseline="0" dirty="0" err="1" smtClean="0">
                <a:latin typeface="+mn-lt"/>
              </a:rPr>
              <a:t>much</a:t>
            </a:r>
            <a:r>
              <a:rPr lang="es-CL" sz="1200" baseline="0" dirty="0" smtClean="0">
                <a:latin typeface="+mn-lt"/>
              </a:rPr>
              <a:t> extra safety </a:t>
            </a:r>
            <a:r>
              <a:rPr lang="es-CL" sz="1200" baseline="0" dirty="0" err="1" smtClean="0">
                <a:latin typeface="+mn-lt"/>
              </a:rPr>
              <a:t>did</a:t>
            </a:r>
            <a:r>
              <a:rPr lang="es-CL" sz="1200" baseline="0" dirty="0" smtClean="0">
                <a:latin typeface="+mn-lt"/>
              </a:rPr>
              <a:t> </a:t>
            </a:r>
            <a:r>
              <a:rPr lang="es-CL" sz="1200" baseline="0" dirty="0" err="1" smtClean="0">
                <a:latin typeface="+mn-lt"/>
              </a:rPr>
              <a:t>this</a:t>
            </a:r>
            <a:r>
              <a:rPr lang="es-CL" sz="1200" baseline="0" dirty="0" smtClean="0">
                <a:latin typeface="+mn-lt"/>
              </a:rPr>
              <a:t> $9,3 </a:t>
            </a:r>
            <a:r>
              <a:rPr lang="es-CL" sz="1200" baseline="0" dirty="0" err="1" smtClean="0">
                <a:latin typeface="+mn-lt"/>
              </a:rPr>
              <a:t>million</a:t>
            </a:r>
            <a:r>
              <a:rPr lang="es-CL" sz="1200" baseline="0" dirty="0" smtClean="0">
                <a:latin typeface="+mn-lt"/>
              </a:rPr>
              <a:t> </a:t>
            </a:r>
            <a:r>
              <a:rPr lang="es-CL" sz="1200" baseline="0" dirty="0" err="1" smtClean="0">
                <a:latin typeface="+mn-lt"/>
              </a:rPr>
              <a:t>buy</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forty-thousand</a:t>
            </a:r>
            <a:r>
              <a:rPr lang="es-CL" sz="1200" baseline="0" dirty="0" smtClean="0">
                <a:latin typeface="+mn-lt"/>
              </a:rPr>
              <a:t> page record of </a:t>
            </a:r>
            <a:r>
              <a:rPr lang="es-CL" sz="1200" baseline="0" dirty="0" err="1" smtClean="0">
                <a:latin typeface="+mn-lt"/>
              </a:rPr>
              <a:t>this</a:t>
            </a:r>
            <a:r>
              <a:rPr lang="es-CL" sz="1200" baseline="0" dirty="0" smtClean="0">
                <a:latin typeface="+mn-lt"/>
              </a:rPr>
              <a:t> ten </a:t>
            </a:r>
            <a:r>
              <a:rPr lang="es-CL" sz="1200" baseline="0" dirty="0" err="1" smtClean="0">
                <a:latin typeface="+mn-lt"/>
              </a:rPr>
              <a:t>year</a:t>
            </a:r>
            <a:r>
              <a:rPr lang="es-CL" sz="1200" baseline="0" dirty="0" smtClean="0">
                <a:latin typeface="+mn-lt"/>
              </a:rPr>
              <a:t> </a:t>
            </a:r>
            <a:r>
              <a:rPr lang="es-CL" sz="1200" baseline="0" dirty="0" err="1" smtClean="0">
                <a:latin typeface="+mn-lt"/>
              </a:rPr>
              <a:t>effort</a:t>
            </a:r>
            <a:r>
              <a:rPr lang="es-CL" sz="1200" baseline="0" dirty="0" smtClean="0">
                <a:latin typeface="+mn-lt"/>
              </a:rPr>
              <a:t> </a:t>
            </a:r>
            <a:r>
              <a:rPr lang="es-CL" sz="1200" baseline="0" dirty="0" err="1" smtClean="0">
                <a:latin typeface="+mn-lt"/>
              </a:rPr>
              <a:t>indicated</a:t>
            </a:r>
            <a:r>
              <a:rPr lang="es-CL" sz="1200" baseline="0" dirty="0" smtClean="0">
                <a:latin typeface="+mn-lt"/>
              </a:rPr>
              <a:t> </a:t>
            </a:r>
            <a:r>
              <a:rPr lang="es-CL" sz="1200" baseline="0" dirty="0" err="1" smtClean="0">
                <a:latin typeface="+mn-lt"/>
              </a:rPr>
              <a:t>that</a:t>
            </a:r>
            <a:r>
              <a:rPr lang="es-CL" sz="1200" baseline="0" dirty="0" smtClean="0">
                <a:latin typeface="+mn-lt"/>
              </a:rPr>
              <a:t>, </a:t>
            </a:r>
            <a:r>
              <a:rPr lang="es-CL" sz="1200" baseline="0" dirty="0" err="1" smtClean="0">
                <a:latin typeface="+mn-lt"/>
              </a:rPr>
              <a:t>without</a:t>
            </a:r>
            <a:r>
              <a:rPr lang="es-CL" sz="1200" baseline="0" dirty="0" smtClean="0">
                <a:latin typeface="+mn-lt"/>
              </a:rPr>
              <a:t> extra </a:t>
            </a:r>
            <a:r>
              <a:rPr lang="es-CL" sz="1200" baseline="0" dirty="0" err="1" smtClean="0">
                <a:latin typeface="+mn-lt"/>
              </a:rPr>
              <a:t>expenditure</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waste</a:t>
            </a:r>
            <a:r>
              <a:rPr lang="es-CL" sz="1200" baseline="0" dirty="0" smtClean="0">
                <a:latin typeface="+mn-lt"/>
              </a:rPr>
              <a:t> </a:t>
            </a:r>
            <a:r>
              <a:rPr lang="es-CL" sz="1200" baseline="0" dirty="0" err="1" smtClean="0">
                <a:latin typeface="+mn-lt"/>
              </a:rPr>
              <a:t>dump</a:t>
            </a:r>
            <a:r>
              <a:rPr lang="es-CL" sz="1200" baseline="0" dirty="0" smtClean="0">
                <a:latin typeface="+mn-lt"/>
              </a:rPr>
              <a:t> </a:t>
            </a:r>
            <a:r>
              <a:rPr lang="es-CL" sz="1200" baseline="0" dirty="0" err="1" smtClean="0">
                <a:latin typeface="+mn-lt"/>
              </a:rPr>
              <a:t>was</a:t>
            </a:r>
            <a:r>
              <a:rPr lang="es-CL" sz="1200" baseline="0" dirty="0" smtClean="0">
                <a:latin typeface="+mn-lt"/>
              </a:rPr>
              <a:t> </a:t>
            </a:r>
            <a:r>
              <a:rPr lang="es-CL" sz="1200" baseline="0" dirty="0" err="1" smtClean="0">
                <a:latin typeface="+mn-lt"/>
              </a:rPr>
              <a:t>clean</a:t>
            </a:r>
            <a:r>
              <a:rPr lang="es-CL" sz="1200" baseline="0" dirty="0" smtClean="0">
                <a:latin typeface="+mn-lt"/>
              </a:rPr>
              <a:t> </a:t>
            </a:r>
            <a:r>
              <a:rPr lang="es-CL" sz="1200" baseline="0" dirty="0" err="1" smtClean="0">
                <a:latin typeface="+mn-lt"/>
              </a:rPr>
              <a:t>enough</a:t>
            </a:r>
            <a:r>
              <a:rPr lang="es-CL" sz="1200" baseline="0" dirty="0" smtClean="0">
                <a:latin typeface="+mn-lt"/>
              </a:rPr>
              <a:t> </a:t>
            </a:r>
            <a:r>
              <a:rPr lang="es-CL" sz="1200" baseline="0" dirty="0" err="1" smtClean="0">
                <a:latin typeface="+mn-lt"/>
              </a:rPr>
              <a:t>for</a:t>
            </a:r>
            <a:r>
              <a:rPr lang="es-CL" sz="1200" baseline="0" dirty="0" smtClean="0">
                <a:latin typeface="+mn-lt"/>
              </a:rPr>
              <a:t> </a:t>
            </a:r>
            <a:r>
              <a:rPr lang="es-CL" sz="1200" baseline="0" dirty="0" err="1" smtClean="0">
                <a:latin typeface="+mn-lt"/>
              </a:rPr>
              <a:t>children</a:t>
            </a:r>
            <a:r>
              <a:rPr lang="es-CL" sz="1200" baseline="0" dirty="0" smtClean="0">
                <a:latin typeface="+mn-lt"/>
              </a:rPr>
              <a:t> </a:t>
            </a:r>
            <a:r>
              <a:rPr lang="es-CL" sz="1200" baseline="0" dirty="0" err="1" smtClean="0">
                <a:latin typeface="+mn-lt"/>
              </a:rPr>
              <a:t>playing</a:t>
            </a:r>
            <a:r>
              <a:rPr lang="es-CL" sz="1200" baseline="0" dirty="0" smtClean="0">
                <a:latin typeface="+mn-lt"/>
              </a:rPr>
              <a:t> </a:t>
            </a:r>
            <a:r>
              <a:rPr lang="es-CL" sz="1200" baseline="0" dirty="0" err="1" smtClean="0">
                <a:latin typeface="+mn-lt"/>
              </a:rPr>
              <a:t>on</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site</a:t>
            </a:r>
            <a:r>
              <a:rPr lang="es-CL" sz="1200" baseline="0" dirty="0" smtClean="0">
                <a:latin typeface="+mn-lt"/>
              </a:rPr>
              <a:t> to </a:t>
            </a:r>
            <a:r>
              <a:rPr lang="es-CL" sz="1200" baseline="0" dirty="0" err="1" smtClean="0">
                <a:latin typeface="+mn-lt"/>
              </a:rPr>
              <a:t>eat</a:t>
            </a:r>
            <a:r>
              <a:rPr lang="es-CL" sz="1200" baseline="0" dirty="0" smtClean="0">
                <a:latin typeface="+mn-lt"/>
              </a:rPr>
              <a:t> </a:t>
            </a:r>
            <a:r>
              <a:rPr lang="es-CL" sz="1200" baseline="0" dirty="0" err="1" smtClean="0">
                <a:latin typeface="+mn-lt"/>
              </a:rPr>
              <a:t>small</a:t>
            </a:r>
            <a:r>
              <a:rPr lang="es-CL" sz="1200" baseline="0" dirty="0" smtClean="0">
                <a:latin typeface="+mn-lt"/>
              </a:rPr>
              <a:t> </a:t>
            </a:r>
            <a:r>
              <a:rPr lang="es-CL" sz="1200" baseline="0" dirty="0" err="1" smtClean="0">
                <a:latin typeface="+mn-lt"/>
              </a:rPr>
              <a:t>amounts</a:t>
            </a:r>
            <a:r>
              <a:rPr lang="es-CL" sz="1200" baseline="0" dirty="0" smtClean="0">
                <a:latin typeface="+mn-lt"/>
              </a:rPr>
              <a:t> of </a:t>
            </a:r>
            <a:r>
              <a:rPr lang="es-CL" sz="1200" baseline="0" dirty="0" err="1" smtClean="0">
                <a:latin typeface="+mn-lt"/>
              </a:rPr>
              <a:t>dirty</a:t>
            </a:r>
            <a:r>
              <a:rPr lang="es-CL" sz="1200" baseline="0" dirty="0" smtClean="0">
                <a:latin typeface="+mn-lt"/>
              </a:rPr>
              <a:t> </a:t>
            </a:r>
            <a:r>
              <a:rPr lang="es-CL" sz="1200" baseline="0" dirty="0" err="1" smtClean="0">
                <a:latin typeface="+mn-lt"/>
              </a:rPr>
              <a:t>daily</a:t>
            </a:r>
            <a:r>
              <a:rPr lang="es-CL" sz="1200" baseline="0" dirty="0" smtClean="0">
                <a:latin typeface="+mn-lt"/>
              </a:rPr>
              <a:t> </a:t>
            </a:r>
            <a:r>
              <a:rPr lang="es-CL" sz="1200" baseline="0" dirty="0" err="1" smtClean="0">
                <a:latin typeface="+mn-lt"/>
              </a:rPr>
              <a:t>for</a:t>
            </a:r>
            <a:r>
              <a:rPr lang="es-CL" sz="1200" baseline="0" dirty="0" smtClean="0">
                <a:latin typeface="+mn-lt"/>
              </a:rPr>
              <a:t> 70 </a:t>
            </a:r>
            <a:r>
              <a:rPr lang="es-CL" sz="1200" baseline="0" dirty="0" err="1" smtClean="0">
                <a:latin typeface="+mn-lt"/>
              </a:rPr>
              <a:t>days</a:t>
            </a:r>
            <a:r>
              <a:rPr lang="es-CL" sz="1200" baseline="0" dirty="0" smtClean="0">
                <a:latin typeface="+mn-lt"/>
              </a:rPr>
              <a:t> </a:t>
            </a:r>
            <a:r>
              <a:rPr lang="es-CL" sz="1200" baseline="0" dirty="0" err="1" smtClean="0">
                <a:latin typeface="+mn-lt"/>
              </a:rPr>
              <a:t>each</a:t>
            </a:r>
            <a:r>
              <a:rPr lang="es-CL" sz="1200" baseline="0" dirty="0" smtClean="0">
                <a:latin typeface="+mn-lt"/>
              </a:rPr>
              <a:t> </a:t>
            </a:r>
            <a:r>
              <a:rPr lang="es-CL" sz="1200" baseline="0" dirty="0" err="1" smtClean="0">
                <a:latin typeface="+mn-lt"/>
              </a:rPr>
              <a:t>year</a:t>
            </a:r>
            <a:r>
              <a:rPr lang="es-CL" sz="1200" baseline="0" dirty="0" smtClean="0">
                <a:latin typeface="+mn-lt"/>
              </a:rPr>
              <a:t> </a:t>
            </a:r>
            <a:r>
              <a:rPr lang="es-CL" sz="1200" baseline="0" dirty="0" err="1" smtClean="0">
                <a:latin typeface="+mn-lt"/>
              </a:rPr>
              <a:t>withouth</a:t>
            </a:r>
            <a:r>
              <a:rPr lang="es-CL" sz="1200" baseline="0" dirty="0" smtClean="0">
                <a:latin typeface="+mn-lt"/>
              </a:rPr>
              <a:t> </a:t>
            </a:r>
            <a:r>
              <a:rPr lang="es-CL" sz="1200" baseline="0" dirty="0" err="1" smtClean="0">
                <a:latin typeface="+mn-lt"/>
              </a:rPr>
              <a:t>significant</a:t>
            </a:r>
            <a:r>
              <a:rPr lang="es-CL" sz="1200" baseline="0" dirty="0" smtClean="0">
                <a:latin typeface="+mn-lt"/>
              </a:rPr>
              <a:t> </a:t>
            </a:r>
            <a:r>
              <a:rPr lang="es-CL" sz="1200" baseline="0" dirty="0" err="1" smtClean="0">
                <a:latin typeface="+mn-lt"/>
              </a:rPr>
              <a:t>harm</a:t>
            </a:r>
            <a:r>
              <a:rPr lang="es-CL" sz="1200" baseline="0" dirty="0" smtClean="0">
                <a:latin typeface="+mn-lt"/>
              </a:rPr>
              <a:t>. </a:t>
            </a:r>
            <a:r>
              <a:rPr lang="es-CL" sz="1200" baseline="0" dirty="0" err="1" smtClean="0">
                <a:latin typeface="+mn-lt"/>
              </a:rPr>
              <a:t>Burning</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soild</a:t>
            </a:r>
            <a:r>
              <a:rPr lang="es-CL" sz="1200" baseline="0" dirty="0" smtClean="0">
                <a:latin typeface="+mn-lt"/>
              </a:rPr>
              <a:t> </a:t>
            </a:r>
            <a:r>
              <a:rPr lang="es-CL" sz="1200" baseline="0" dirty="0" err="1" smtClean="0">
                <a:latin typeface="+mn-lt"/>
              </a:rPr>
              <a:t>would</a:t>
            </a:r>
            <a:r>
              <a:rPr lang="es-CL" sz="1200" baseline="0" dirty="0" smtClean="0">
                <a:latin typeface="+mn-lt"/>
              </a:rPr>
              <a:t> </a:t>
            </a:r>
            <a:r>
              <a:rPr lang="es-CL" sz="1200" baseline="0" dirty="0" err="1" smtClean="0">
                <a:latin typeface="+mn-lt"/>
              </a:rPr>
              <a:t>have</a:t>
            </a:r>
            <a:r>
              <a:rPr lang="es-CL" sz="1200" baseline="0" dirty="0" smtClean="0">
                <a:latin typeface="+mn-lt"/>
              </a:rPr>
              <a:t> </a:t>
            </a:r>
            <a:r>
              <a:rPr lang="es-CL" sz="1200" baseline="0" dirty="0" err="1" smtClean="0">
                <a:latin typeface="+mn-lt"/>
              </a:rPr>
              <a:t>made</a:t>
            </a:r>
            <a:r>
              <a:rPr lang="es-CL" sz="1200" baseline="0" dirty="0" smtClean="0">
                <a:latin typeface="+mn-lt"/>
              </a:rPr>
              <a:t> </a:t>
            </a:r>
            <a:r>
              <a:rPr lang="es-CL" sz="1200" baseline="0" dirty="0" err="1" smtClean="0">
                <a:latin typeface="+mn-lt"/>
              </a:rPr>
              <a:t>it</a:t>
            </a:r>
            <a:r>
              <a:rPr lang="es-CL" sz="1200" baseline="0" dirty="0" smtClean="0">
                <a:latin typeface="+mn-lt"/>
              </a:rPr>
              <a:t> </a:t>
            </a:r>
            <a:r>
              <a:rPr lang="es-CL" sz="1200" baseline="0" dirty="0" err="1" smtClean="0">
                <a:latin typeface="+mn-lt"/>
              </a:rPr>
              <a:t>clean</a:t>
            </a:r>
            <a:r>
              <a:rPr lang="es-CL" sz="1200" baseline="0" dirty="0" smtClean="0">
                <a:latin typeface="+mn-lt"/>
              </a:rPr>
              <a:t> </a:t>
            </a:r>
            <a:r>
              <a:rPr lang="es-CL" sz="1200" baseline="0" dirty="0" err="1" smtClean="0">
                <a:latin typeface="+mn-lt"/>
              </a:rPr>
              <a:t>enough</a:t>
            </a:r>
            <a:r>
              <a:rPr lang="es-CL" sz="1200" baseline="0" dirty="0" smtClean="0">
                <a:latin typeface="+mn-lt"/>
              </a:rPr>
              <a:t> </a:t>
            </a:r>
            <a:r>
              <a:rPr lang="es-CL" sz="1200" baseline="0" dirty="0" err="1" smtClean="0">
                <a:latin typeface="+mn-lt"/>
              </a:rPr>
              <a:t>for</a:t>
            </a:r>
            <a:r>
              <a:rPr lang="es-CL" sz="1200" baseline="0" dirty="0" smtClean="0">
                <a:latin typeface="+mn-lt"/>
              </a:rPr>
              <a:t> </a:t>
            </a:r>
            <a:r>
              <a:rPr lang="es-CL" sz="1200" baseline="0" dirty="0" err="1" smtClean="0">
                <a:latin typeface="+mn-lt"/>
              </a:rPr>
              <a:t>the</a:t>
            </a:r>
            <a:r>
              <a:rPr lang="es-CL" sz="1200" baseline="0" dirty="0" smtClean="0">
                <a:latin typeface="+mn-lt"/>
              </a:rPr>
              <a:t> </a:t>
            </a:r>
            <a:r>
              <a:rPr lang="es-CL" sz="1200" baseline="0" dirty="0" err="1" smtClean="0">
                <a:latin typeface="+mn-lt"/>
              </a:rPr>
              <a:t>children</a:t>
            </a:r>
            <a:r>
              <a:rPr lang="es-CL" sz="1200" baseline="0" dirty="0" smtClean="0">
                <a:latin typeface="+mn-lt"/>
              </a:rPr>
              <a:t> to </a:t>
            </a:r>
            <a:r>
              <a:rPr lang="es-CL" sz="1200" baseline="0" dirty="0" err="1" smtClean="0">
                <a:latin typeface="+mn-lt"/>
              </a:rPr>
              <a:t>eat</a:t>
            </a:r>
            <a:r>
              <a:rPr lang="es-CL" sz="1200" baseline="0" dirty="0" smtClean="0">
                <a:latin typeface="+mn-lt"/>
              </a:rPr>
              <a:t> </a:t>
            </a:r>
            <a:r>
              <a:rPr lang="es-CL" sz="1200" baseline="0" dirty="0" err="1" smtClean="0">
                <a:latin typeface="+mn-lt"/>
              </a:rPr>
              <a:t>small</a:t>
            </a:r>
            <a:r>
              <a:rPr lang="es-CL" sz="1200" baseline="0" dirty="0" smtClean="0">
                <a:latin typeface="+mn-lt"/>
              </a:rPr>
              <a:t> </a:t>
            </a:r>
            <a:r>
              <a:rPr lang="es-CL" sz="1200" baseline="0" dirty="0" err="1" smtClean="0">
                <a:latin typeface="+mn-lt"/>
              </a:rPr>
              <a:t>aoumnts</a:t>
            </a:r>
            <a:r>
              <a:rPr lang="es-CL" sz="1200" baseline="0" dirty="0" smtClean="0">
                <a:latin typeface="+mn-lt"/>
              </a:rPr>
              <a:t> </a:t>
            </a:r>
            <a:r>
              <a:rPr lang="es-CL" sz="1200" baseline="0" dirty="0" err="1" smtClean="0">
                <a:latin typeface="+mn-lt"/>
              </a:rPr>
              <a:t>daily</a:t>
            </a:r>
            <a:r>
              <a:rPr lang="es-CL" sz="1200" baseline="0" dirty="0" smtClean="0">
                <a:latin typeface="+mn-lt"/>
              </a:rPr>
              <a:t> </a:t>
            </a:r>
            <a:r>
              <a:rPr lang="es-CL" sz="1200" baseline="0" dirty="0" err="1" smtClean="0">
                <a:latin typeface="+mn-lt"/>
              </a:rPr>
              <a:t>for</a:t>
            </a:r>
            <a:r>
              <a:rPr lang="es-CL" sz="1200" baseline="0" dirty="0" smtClean="0">
                <a:latin typeface="+mn-lt"/>
              </a:rPr>
              <a:t> 245 </a:t>
            </a:r>
            <a:r>
              <a:rPr lang="es-CL" sz="1200" baseline="0" dirty="0" err="1" smtClean="0">
                <a:latin typeface="+mn-lt"/>
              </a:rPr>
              <a:t>days</a:t>
            </a:r>
            <a:r>
              <a:rPr lang="es-CL" sz="1200" baseline="0" dirty="0" smtClean="0">
                <a:latin typeface="+mn-lt"/>
              </a:rPr>
              <a:t> per </a:t>
            </a:r>
            <a:r>
              <a:rPr lang="es-CL" sz="1200" baseline="0" dirty="0" err="1" smtClean="0">
                <a:latin typeface="+mn-lt"/>
              </a:rPr>
              <a:t>year</a:t>
            </a:r>
            <a:r>
              <a:rPr lang="es-CL" sz="1200" baseline="0" dirty="0" smtClean="0">
                <a:latin typeface="+mn-lt"/>
              </a:rPr>
              <a:t> </a:t>
            </a:r>
            <a:r>
              <a:rPr lang="es-CL" sz="1200" baseline="0" dirty="0" err="1" smtClean="0">
                <a:latin typeface="+mn-lt"/>
              </a:rPr>
              <a:t>withouth</a:t>
            </a:r>
            <a:r>
              <a:rPr lang="es-CL" sz="1200" baseline="0" dirty="0" smtClean="0">
                <a:latin typeface="+mn-lt"/>
              </a:rPr>
              <a:t> </a:t>
            </a:r>
            <a:r>
              <a:rPr lang="es-CL" sz="1200" baseline="0" dirty="0" err="1" smtClean="0">
                <a:latin typeface="+mn-lt"/>
              </a:rPr>
              <a:t>significant</a:t>
            </a:r>
            <a:r>
              <a:rPr lang="es-CL" sz="1200" baseline="0" dirty="0" smtClean="0">
                <a:latin typeface="+mn-lt"/>
              </a:rPr>
              <a:t> </a:t>
            </a:r>
            <a:r>
              <a:rPr lang="es-CL" sz="1200" baseline="0" dirty="0" err="1" smtClean="0">
                <a:latin typeface="+mn-lt"/>
              </a:rPr>
              <a:t>harm</a:t>
            </a:r>
            <a:r>
              <a:rPr lang="es-CL" sz="1200" baseline="0" dirty="0" smtClean="0">
                <a:latin typeface="+mn-lt"/>
              </a:rPr>
              <a:t>. </a:t>
            </a:r>
            <a:r>
              <a:rPr lang="es-CL" sz="1200" baseline="0" dirty="0" err="1" smtClean="0">
                <a:latin typeface="+mn-lt"/>
              </a:rPr>
              <a:t>But</a:t>
            </a:r>
            <a:r>
              <a:rPr lang="es-CL" sz="1200" baseline="0" dirty="0" smtClean="0">
                <a:latin typeface="+mn-lt"/>
              </a:rPr>
              <a:t> </a:t>
            </a:r>
            <a:r>
              <a:rPr lang="es-CL" sz="1200" baseline="0" dirty="0" err="1" smtClean="0">
                <a:latin typeface="+mn-lt"/>
              </a:rPr>
              <a:t>there</a:t>
            </a:r>
            <a:r>
              <a:rPr lang="es-CL" sz="1200" baseline="0" dirty="0" smtClean="0">
                <a:latin typeface="+mn-lt"/>
              </a:rPr>
              <a:t> </a:t>
            </a:r>
            <a:r>
              <a:rPr lang="es-CL" sz="1200" baseline="0" dirty="0" err="1" smtClean="0">
                <a:latin typeface="+mn-lt"/>
              </a:rPr>
              <a:t>were</a:t>
            </a:r>
            <a:r>
              <a:rPr lang="es-CL" sz="1200" baseline="0" dirty="0" smtClean="0">
                <a:latin typeface="+mn-lt"/>
              </a:rPr>
              <a:t> no </a:t>
            </a:r>
            <a:r>
              <a:rPr lang="es-CL" sz="1200" baseline="0" dirty="0" err="1" smtClean="0">
                <a:latin typeface="+mn-lt"/>
              </a:rPr>
              <a:t>dirt-eating</a:t>
            </a:r>
            <a:r>
              <a:rPr lang="es-CL" sz="1200" baseline="0" dirty="0" smtClean="0">
                <a:latin typeface="+mn-lt"/>
              </a:rPr>
              <a:t> </a:t>
            </a:r>
            <a:r>
              <a:rPr lang="es-CL" sz="1200" baseline="0" dirty="0" err="1" smtClean="0">
                <a:latin typeface="+mn-lt"/>
              </a:rPr>
              <a:t>children</a:t>
            </a:r>
            <a:r>
              <a:rPr lang="es-CL" sz="1200" baseline="0" dirty="0" smtClean="0">
                <a:latin typeface="+mn-lt"/>
              </a:rPr>
              <a:t> </a:t>
            </a:r>
            <a:r>
              <a:rPr lang="es-CL" sz="1200" baseline="0" dirty="0" err="1" smtClean="0">
                <a:latin typeface="+mn-lt"/>
              </a:rPr>
              <a:t>playing</a:t>
            </a:r>
            <a:r>
              <a:rPr lang="es-CL" sz="1200" baseline="0" dirty="0" smtClean="0">
                <a:latin typeface="+mn-lt"/>
              </a:rPr>
              <a:t> in </a:t>
            </a:r>
            <a:r>
              <a:rPr lang="es-CL" sz="1200" baseline="0" dirty="0" err="1" smtClean="0">
                <a:latin typeface="+mn-lt"/>
              </a:rPr>
              <a:t>this</a:t>
            </a:r>
            <a:r>
              <a:rPr lang="es-CL" sz="1200" baseline="0" dirty="0" smtClean="0">
                <a:latin typeface="+mn-lt"/>
              </a:rPr>
              <a:t> </a:t>
            </a:r>
            <a:r>
              <a:rPr lang="es-CL" sz="1200" baseline="0" dirty="0" err="1" smtClean="0">
                <a:latin typeface="+mn-lt"/>
              </a:rPr>
              <a:t>area</a:t>
            </a:r>
            <a:r>
              <a:rPr lang="es-CL" sz="1200" baseline="0" dirty="0" smtClean="0">
                <a:latin typeface="+mn-lt"/>
              </a:rPr>
              <a:t> </a:t>
            </a:r>
            <a:r>
              <a:rPr lang="es-CL" sz="1200" baseline="0" dirty="0" err="1" smtClean="0">
                <a:latin typeface="+mn-lt"/>
              </a:rPr>
              <a:t>for</a:t>
            </a:r>
            <a:r>
              <a:rPr lang="es-CL" sz="1200" baseline="0" dirty="0" smtClean="0">
                <a:latin typeface="+mn-lt"/>
              </a:rPr>
              <a:t> </a:t>
            </a:r>
            <a:r>
              <a:rPr lang="es-CL" sz="1200" baseline="0" dirty="0" err="1" smtClean="0">
                <a:latin typeface="+mn-lt"/>
              </a:rPr>
              <a:t>it</a:t>
            </a:r>
            <a:r>
              <a:rPr lang="es-CL" sz="1200" baseline="0" dirty="0" smtClean="0">
                <a:latin typeface="+mn-lt"/>
              </a:rPr>
              <a:t> </a:t>
            </a:r>
            <a:r>
              <a:rPr lang="es-CL" sz="1200" baseline="0" dirty="0" err="1" smtClean="0">
                <a:latin typeface="+mn-lt"/>
              </a:rPr>
              <a:t>was</a:t>
            </a:r>
            <a:r>
              <a:rPr lang="es-CL" sz="1200" baseline="0" dirty="0" smtClean="0">
                <a:latin typeface="+mn-lt"/>
              </a:rPr>
              <a:t> a </a:t>
            </a:r>
            <a:r>
              <a:rPr lang="es-CL" sz="1200" baseline="0" dirty="0" err="1" smtClean="0">
                <a:latin typeface="+mn-lt"/>
              </a:rPr>
              <a:t>swamp</a:t>
            </a:r>
            <a:r>
              <a:rPr lang="es-CL" sz="1200" baseline="0" dirty="0" smtClean="0">
                <a:latin typeface="+mn-lt"/>
              </a:rPr>
              <a:t>.</a:t>
            </a:r>
            <a:endParaRPr lang="es-PE" dirty="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17</a:t>
            </a:fld>
            <a:endParaRPr lang="es-ES"/>
          </a:p>
        </p:txBody>
      </p:sp>
    </p:spTree>
    <p:extLst>
      <p:ext uri="{BB962C8B-B14F-4D97-AF65-F5344CB8AC3E}">
        <p14:creationId xmlns:p14="http://schemas.microsoft.com/office/powerpoint/2010/main" val="316765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dirty="0" smtClean="0"/>
              <a:t>La cita viene de “</a:t>
            </a:r>
            <a:r>
              <a:rPr lang="es-CL" sz="1200" dirty="0" err="1" smtClean="0"/>
              <a:t>Breaking</a:t>
            </a:r>
            <a:r>
              <a:rPr lang="es-CL" sz="1200" dirty="0" smtClean="0"/>
              <a:t> </a:t>
            </a:r>
            <a:r>
              <a:rPr lang="es-CL" sz="1200" dirty="0" err="1" smtClean="0"/>
              <a:t>the</a:t>
            </a:r>
            <a:r>
              <a:rPr lang="es-CL" sz="1200" dirty="0" smtClean="0"/>
              <a:t> </a:t>
            </a:r>
            <a:r>
              <a:rPr lang="es-CL" sz="1200" dirty="0" err="1" smtClean="0"/>
              <a:t>Vicious</a:t>
            </a:r>
            <a:r>
              <a:rPr lang="es-CL" sz="1200" dirty="0" smtClean="0"/>
              <a:t> </a:t>
            </a:r>
            <a:r>
              <a:rPr lang="es-CL" sz="1200" dirty="0" err="1" smtClean="0"/>
              <a:t>Circle</a:t>
            </a:r>
            <a:r>
              <a:rPr lang="es-CL" sz="1200" dirty="0" smtClean="0"/>
              <a:t>”, </a:t>
            </a:r>
            <a:r>
              <a:rPr lang="es-CL" sz="1200" dirty="0" err="1" smtClean="0"/>
              <a:t>Breyer</a:t>
            </a:r>
            <a:r>
              <a:rPr lang="es-CL" sz="1200" dirty="0" smtClean="0"/>
              <a:t>, Stephen.</a:t>
            </a:r>
            <a:endParaRPr lang="es-PE" sz="1200"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18</a:t>
            </a:fld>
            <a:endParaRPr lang="es-ES"/>
          </a:p>
        </p:txBody>
      </p:sp>
    </p:spTree>
    <p:extLst>
      <p:ext uri="{BB962C8B-B14F-4D97-AF65-F5344CB8AC3E}">
        <p14:creationId xmlns:p14="http://schemas.microsoft.com/office/powerpoint/2010/main" val="32199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smtClean="0">
                <a:solidFill>
                  <a:schemeClr val="tx1"/>
                </a:solidFill>
                <a:effectLst/>
                <a:latin typeface="Arial" charset="0"/>
                <a:ea typeface="+mn-ea"/>
                <a:cs typeface="+mn-cs"/>
              </a:rPr>
              <a:t>En América Latina aún existe una importante brecha de acceso. De acuerdo a </a:t>
            </a:r>
            <a:r>
              <a:rPr lang="es-CL" sz="1200" kern="1200" dirty="0" err="1" smtClean="0">
                <a:solidFill>
                  <a:schemeClr val="tx1"/>
                </a:solidFill>
                <a:effectLst/>
                <a:latin typeface="Arial" charset="0"/>
                <a:ea typeface="+mn-ea"/>
                <a:cs typeface="+mn-cs"/>
              </a:rPr>
              <a:t>Telecoms</a:t>
            </a:r>
            <a:r>
              <a:rPr lang="es-CL" sz="1200" kern="1200" dirty="0" smtClean="0">
                <a:solidFill>
                  <a:schemeClr val="tx1"/>
                </a:solidFill>
                <a:effectLst/>
                <a:latin typeface="Arial" charset="0"/>
                <a:ea typeface="+mn-ea"/>
                <a:cs typeface="+mn-cs"/>
              </a:rPr>
              <a:t> &amp; Media, pese a que muchos países de América Latina presentan una tasa de penetración superior al 100%, aún existen 178 millones de latino americanos sin acceso a servicios móviles. Esta brecha de acceso se explica por dos razones. Por una parte existe una baja cobertura en zonas de difícil acceso (por ejemplo: selva, sierra y otras localidades aisladas) y por otra parte, incluso en zonas urbanas hay segmentos de la población que debido a sus bajos ingresos no pueden acceder a los servicios.</a:t>
            </a:r>
            <a:r>
              <a:rPr lang="es-PE" dirty="0" smtClean="0">
                <a:effectLst/>
              </a:rPr>
              <a:t> </a:t>
            </a:r>
            <a:r>
              <a:rPr lang="es-CL" sz="1200" kern="1200" dirty="0" smtClean="0">
                <a:solidFill>
                  <a:schemeClr val="tx1"/>
                </a:solidFill>
                <a:effectLst/>
                <a:latin typeface="Arial" charset="0"/>
                <a:ea typeface="+mn-ea"/>
                <a:cs typeface="+mn-cs"/>
              </a:rPr>
              <a:t>GSMA, “Observatorio Móvil de América Latina”, 2011.</a:t>
            </a:r>
            <a:endParaRPr lang="es-PE" sz="1200" kern="1200" dirty="0" smtClean="0">
              <a:solidFill>
                <a:schemeClr val="tx1"/>
              </a:solidFill>
              <a:effectLst/>
              <a:latin typeface="Arial" charset="0"/>
              <a:ea typeface="+mn-ea"/>
              <a:cs typeface="+mn-cs"/>
            </a:endParaRPr>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19</a:t>
            </a:fld>
            <a:endParaRPr lang="es-ES"/>
          </a:p>
        </p:txBody>
      </p:sp>
    </p:spTree>
    <p:extLst>
      <p:ext uri="{BB962C8B-B14F-4D97-AF65-F5344CB8AC3E}">
        <p14:creationId xmlns:p14="http://schemas.microsoft.com/office/powerpoint/2010/main" val="23078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dirty="0" smtClean="0">
              <a:solidFill>
                <a:schemeClr val="tx1"/>
              </a:solidFill>
              <a:effectLst/>
              <a:latin typeface="Arial" charset="0"/>
              <a:ea typeface="+mn-ea"/>
              <a:cs typeface="+mn-cs"/>
            </a:endParaRPr>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20</a:t>
            </a:fld>
            <a:endParaRPr lang="es-ES"/>
          </a:p>
        </p:txBody>
      </p:sp>
    </p:spTree>
    <p:extLst>
      <p:ext uri="{BB962C8B-B14F-4D97-AF65-F5344CB8AC3E}">
        <p14:creationId xmlns:p14="http://schemas.microsoft.com/office/powerpoint/2010/main" val="23078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MX" sz="1200" b="1" dirty="0" smtClean="0">
                <a:latin typeface="Corbel" panose="020B0503020204020204" pitchFamily="34" charset="0"/>
              </a:rPr>
              <a:t>1er acto: </a:t>
            </a:r>
          </a:p>
          <a:p>
            <a:r>
              <a:rPr lang="es-MX" sz="1200" dirty="0" smtClean="0">
                <a:latin typeface="Corbel" panose="020B0503020204020204" pitchFamily="34" charset="0"/>
              </a:rPr>
              <a:t>Regulador fuerza a las operadoras a invertir en telefonía fija para las zonas rurales.</a:t>
            </a:r>
          </a:p>
          <a:p>
            <a:endParaRPr lang="es-MX" sz="1200" dirty="0" smtClean="0">
              <a:latin typeface="Corbel" panose="020B0503020204020204" pitchFamily="34" charset="0"/>
            </a:endParaRPr>
          </a:p>
          <a:p>
            <a:r>
              <a:rPr lang="es-MX" sz="1200" b="1" dirty="0" smtClean="0">
                <a:latin typeface="Corbel" panose="020B0503020204020204" pitchFamily="34" charset="0"/>
              </a:rPr>
              <a:t>2do acto:</a:t>
            </a:r>
          </a:p>
          <a:p>
            <a:r>
              <a:rPr lang="es-MX" sz="1200" dirty="0" smtClean="0">
                <a:latin typeface="Corbel" panose="020B0503020204020204" pitchFamily="34" charset="0"/>
              </a:rPr>
              <a:t>Se inventa y masifica el celular.</a:t>
            </a:r>
          </a:p>
          <a:p>
            <a:endParaRPr lang="es-MX" sz="1200" dirty="0" smtClean="0">
              <a:latin typeface="Corbel" panose="020B0503020204020204" pitchFamily="34" charset="0"/>
            </a:endParaRPr>
          </a:p>
          <a:p>
            <a:r>
              <a:rPr lang="es-MX" sz="1200" b="1" dirty="0" smtClean="0">
                <a:latin typeface="Corbel" panose="020B0503020204020204" pitchFamily="34" charset="0"/>
              </a:rPr>
              <a:t>3er acto:</a:t>
            </a:r>
          </a:p>
          <a:p>
            <a:r>
              <a:rPr lang="es-MX" sz="1200" dirty="0" smtClean="0">
                <a:latin typeface="Corbel" panose="020B0503020204020204" pitchFamily="34" charset="0"/>
              </a:rPr>
              <a:t>Mayor costo de oportunidad y menores incentivos a llevar telefonía móvil a las zonas rurales.</a:t>
            </a:r>
          </a:p>
          <a:p>
            <a:endParaRPr lang="es-MX" sz="1200" dirty="0" smtClean="0">
              <a:latin typeface="Corbel" panose="020B0503020204020204" pitchFamily="34" charset="0"/>
            </a:endParaRPr>
          </a:p>
          <a:p>
            <a:r>
              <a:rPr lang="es-MX" sz="1200" b="1" dirty="0" smtClean="0">
                <a:latin typeface="Corbel" panose="020B0503020204020204" pitchFamily="34" charset="0"/>
              </a:rPr>
              <a:t>4to acto:</a:t>
            </a:r>
          </a:p>
          <a:p>
            <a:r>
              <a:rPr lang="es-MX" sz="1200" dirty="0" smtClean="0">
                <a:latin typeface="Corbel" panose="020B0503020204020204" pitchFamily="34" charset="0"/>
              </a:rPr>
              <a:t>Eventualmente, los incentivos alcanzan para llevar telefonía móvil a zonas rurales. Inversión realizada en telefonía fija desperdiciada.</a:t>
            </a:r>
          </a:p>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dirty="0" smtClean="0">
              <a:solidFill>
                <a:schemeClr val="tx1"/>
              </a:solidFill>
              <a:effectLst/>
              <a:latin typeface="Arial" charset="0"/>
              <a:ea typeface="+mn-ea"/>
              <a:cs typeface="+mn-cs"/>
            </a:endParaRPr>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21</a:t>
            </a:fld>
            <a:endParaRPr lang="es-ES"/>
          </a:p>
        </p:txBody>
      </p:sp>
    </p:spTree>
    <p:extLst>
      <p:ext uri="{BB962C8B-B14F-4D97-AF65-F5344CB8AC3E}">
        <p14:creationId xmlns:p14="http://schemas.microsoft.com/office/powerpoint/2010/main" val="23078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La elección del </a:t>
            </a:r>
            <a:r>
              <a:rPr lang="es-MX" dirty="0" err="1" smtClean="0"/>
              <a:t>ususario</a:t>
            </a:r>
            <a:r>
              <a:rPr lang="es-MX" dirty="0" smtClean="0"/>
              <a:t> depende de diversos factores correlacionados</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4</a:t>
            </a:fld>
            <a:endParaRPr lang="es-ES"/>
          </a:p>
        </p:txBody>
      </p:sp>
    </p:spTree>
    <p:extLst>
      <p:ext uri="{BB962C8B-B14F-4D97-AF65-F5344CB8AC3E}">
        <p14:creationId xmlns:p14="http://schemas.microsoft.com/office/powerpoint/2010/main" val="699857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Fuente: “Regulación y Calidad de los Servicios Públicos Liberalizados”,</a:t>
            </a:r>
            <a:r>
              <a:rPr lang="es-CL" baseline="0" dirty="0" smtClean="0"/>
              <a:t> Costas, </a:t>
            </a:r>
            <a:r>
              <a:rPr lang="es-CL" baseline="0" dirty="0" err="1" smtClean="0"/>
              <a:t>Anton</a:t>
            </a:r>
            <a:r>
              <a:rPr lang="es-CL" baseline="0" dirty="0" smtClean="0"/>
              <a:t>, 2006.</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22</a:t>
            </a:fld>
            <a:endParaRPr lang="es-ES"/>
          </a:p>
        </p:txBody>
      </p:sp>
    </p:spTree>
    <p:extLst>
      <p:ext uri="{BB962C8B-B14F-4D97-AF65-F5344CB8AC3E}">
        <p14:creationId xmlns:p14="http://schemas.microsoft.com/office/powerpoint/2010/main" val="59746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Tratar</a:t>
            </a:r>
            <a:r>
              <a:rPr lang="es-MX" baseline="0" dirty="0" smtClean="0"/>
              <a:t> de regular un aspecto puede generar impacto en otro. Imposibilidad de previsión del efecto final total.</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23</a:t>
            </a:fld>
            <a:endParaRPr lang="es-ES"/>
          </a:p>
        </p:txBody>
      </p:sp>
    </p:spTree>
    <p:extLst>
      <p:ext uri="{BB962C8B-B14F-4D97-AF65-F5344CB8AC3E}">
        <p14:creationId xmlns:p14="http://schemas.microsoft.com/office/powerpoint/2010/main" val="66239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24</a:t>
            </a:fld>
            <a:endParaRPr lang="es-ES"/>
          </a:p>
        </p:txBody>
      </p:sp>
    </p:spTree>
    <p:extLst>
      <p:ext uri="{BB962C8B-B14F-4D97-AF65-F5344CB8AC3E}">
        <p14:creationId xmlns:p14="http://schemas.microsoft.com/office/powerpoint/2010/main" val="662397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CL" dirty="0" smtClean="0"/>
              <a:t>En Junio de 2005 se </a:t>
            </a:r>
            <a:r>
              <a:rPr lang="es-CL" sz="1200" kern="1200" dirty="0" smtClean="0">
                <a:solidFill>
                  <a:schemeClr val="tx1"/>
                </a:solidFill>
                <a:effectLst/>
                <a:latin typeface="Arial" charset="0"/>
                <a:ea typeface="+mn-ea"/>
                <a:cs typeface="+mn-cs"/>
              </a:rPr>
              <a:t>eliminó el régimen sancionador por incumplimiento de indicadores mínimos pero mantuvo la exigencia de medir y publicar los indicadores. Luego, en julio de 2008, se reinstaura el régimen sancionador.</a:t>
            </a:r>
            <a:r>
              <a:rPr lang="es-CL" sz="1200" kern="1200" baseline="0" dirty="0" smtClean="0">
                <a:solidFill>
                  <a:schemeClr val="tx1"/>
                </a:solidFill>
                <a:effectLst/>
                <a:latin typeface="Arial" charset="0"/>
                <a:ea typeface="+mn-ea"/>
                <a:cs typeface="+mn-cs"/>
              </a:rPr>
              <a:t> Se observa si existe algún efecto (correlación) con las tasas de crecimiento del número de líneas en servicio (telefonía móvil). Efectivamente se observa que la cobertura crece más en período sin sanción, las empresas están mas libres de ofrecer la calidad- servicio que los consumidores quieren y así amplían cobertura. OJO: No se puede atribuir totalmente causalidad.</a:t>
            </a:r>
            <a:endParaRPr lang="es-PE" dirty="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25</a:t>
            </a:fld>
            <a:endParaRPr lang="es-ES"/>
          </a:p>
        </p:txBody>
      </p:sp>
    </p:spTree>
    <p:extLst>
      <p:ext uri="{BB962C8B-B14F-4D97-AF65-F5344CB8AC3E}">
        <p14:creationId xmlns:p14="http://schemas.microsoft.com/office/powerpoint/2010/main" val="3167654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CL" sz="1200" kern="1200" dirty="0" smtClean="0">
                <a:solidFill>
                  <a:schemeClr val="tx1"/>
                </a:solidFill>
                <a:effectLst/>
                <a:latin typeface="Arial" charset="0"/>
                <a:ea typeface="+mn-ea"/>
                <a:cs typeface="+mn-cs"/>
              </a:rPr>
              <a:t>Se compara la evolución de los indicadores de calidad de los operadores nacionales (Telefónica del Perú, América Móvil y Nextel) en el período sin régimen sancionatorio (2006-2007) con la evolución mostrada en el período donde se reinstaura el régimen sancionador (2009-2010). Cabe mencionar que en julio de 2008 junto con reactivar el régimen sancionador se modificaron las fórmulas de los indicadores por lo que no es posible observar directamente la evolución de los indicadores durante todo el período. No se observa una</a:t>
            </a:r>
            <a:r>
              <a:rPr lang="es-CL" sz="1200" kern="1200" baseline="0" dirty="0" smtClean="0">
                <a:solidFill>
                  <a:schemeClr val="tx1"/>
                </a:solidFill>
                <a:effectLst/>
                <a:latin typeface="Arial" charset="0"/>
                <a:ea typeface="+mn-ea"/>
                <a:cs typeface="+mn-cs"/>
              </a:rPr>
              <a:t> clara relación entre calidad y regulación, la calidad de los operadores no siempre es peor sin sanciones (los que bajan mejoran), y con sanción, los operadores también muestran deterioros en la calidad.</a:t>
            </a:r>
          </a:p>
          <a:p>
            <a:r>
              <a:rPr lang="es-CL" sz="1200" kern="1200" dirty="0" smtClean="0">
                <a:solidFill>
                  <a:schemeClr val="tx1"/>
                </a:solidFill>
                <a:effectLst/>
                <a:latin typeface="Arial" charset="0"/>
                <a:ea typeface="+mn-ea"/>
                <a:cs typeface="+mn-cs"/>
              </a:rPr>
              <a:t>TLLI: tasa de llamadas interrumpidas </a:t>
            </a:r>
          </a:p>
          <a:p>
            <a:r>
              <a:rPr lang="es-CL" sz="1200" kern="1200" dirty="0" smtClean="0">
                <a:solidFill>
                  <a:schemeClr val="tx1"/>
                </a:solidFill>
                <a:effectLst/>
                <a:latin typeface="Arial" charset="0"/>
                <a:ea typeface="+mn-ea"/>
                <a:cs typeface="+mn-cs"/>
              </a:rPr>
              <a:t>TIE:</a:t>
            </a:r>
            <a:r>
              <a:rPr lang="es-CL" sz="1200" kern="1200" baseline="0" dirty="0" smtClean="0">
                <a:solidFill>
                  <a:schemeClr val="tx1"/>
                </a:solidFill>
                <a:effectLst/>
                <a:latin typeface="Arial" charset="0"/>
                <a:ea typeface="+mn-ea"/>
                <a:cs typeface="+mn-cs"/>
              </a:rPr>
              <a:t> </a:t>
            </a:r>
            <a:r>
              <a:rPr lang="es-CL" sz="1200" kern="1200" dirty="0" smtClean="0">
                <a:solidFill>
                  <a:schemeClr val="tx1"/>
                </a:solidFill>
                <a:effectLst/>
                <a:latin typeface="Arial" charset="0"/>
                <a:ea typeface="+mn-ea"/>
                <a:cs typeface="+mn-cs"/>
              </a:rPr>
              <a:t>tasa de intentos no establecidos</a:t>
            </a:r>
            <a:endParaRPr lang="es-PE" dirty="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26</a:t>
            </a:fld>
            <a:endParaRPr lang="es-ES"/>
          </a:p>
        </p:txBody>
      </p:sp>
    </p:spTree>
    <p:extLst>
      <p:ext uri="{BB962C8B-B14F-4D97-AF65-F5344CB8AC3E}">
        <p14:creationId xmlns:p14="http://schemas.microsoft.com/office/powerpoint/2010/main" val="3167654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CL" sz="1200" kern="1200" dirty="0" smtClean="0">
                <a:solidFill>
                  <a:schemeClr val="tx1"/>
                </a:solidFill>
                <a:effectLst/>
                <a:latin typeface="Arial" charset="0"/>
                <a:ea typeface="+mn-ea"/>
                <a:cs typeface="+mn-cs"/>
              </a:rPr>
              <a:t>La regulación europea busca promover la entrada a través de regular el acceso a las redes a una tarifa regulada. No obstante, mientras la competencia fuerza los precios a la baja, los incentivos a invertir son muy reducidos, ¿para qué invertir en infraestructura que puede ser utilizada por los competidores?, ¿por qué los competidores quisieran invertir en sus propias redes si pueden utilizar las que se encuentran reguladas?.</a:t>
            </a:r>
            <a:endParaRPr lang="es-PE" sz="1200" kern="1200" dirty="0" smtClean="0">
              <a:solidFill>
                <a:schemeClr val="tx1"/>
              </a:solidFill>
              <a:effectLst/>
              <a:latin typeface="Arial" charset="0"/>
              <a:ea typeface="+mn-ea"/>
              <a:cs typeface="+mn-cs"/>
            </a:endParaRPr>
          </a:p>
          <a:p>
            <a:r>
              <a:rPr lang="es-CL" sz="1200" kern="1200" dirty="0" smtClean="0">
                <a:solidFill>
                  <a:schemeClr val="tx1"/>
                </a:solidFill>
                <a:effectLst/>
                <a:latin typeface="Arial" charset="0"/>
                <a:ea typeface="+mn-ea"/>
                <a:cs typeface="+mn-cs"/>
              </a:rPr>
              <a:t>En Estados Unidos en cambio, los operadores que invierten en redes mantienen el control del flujo de internet sobre ellas. De esta forma se entregan incentivos para invertir, resultando en una competencia por infraestructura.</a:t>
            </a:r>
            <a:endParaRPr lang="es-PE" sz="1200" kern="1200" dirty="0" smtClean="0">
              <a:solidFill>
                <a:schemeClr val="tx1"/>
              </a:solidFill>
              <a:effectLst/>
              <a:latin typeface="Arial" charset="0"/>
              <a:ea typeface="+mn-ea"/>
              <a:cs typeface="+mn-cs"/>
            </a:endParaRPr>
          </a:p>
          <a:p>
            <a:r>
              <a:rPr lang="es-CL" sz="1200" kern="1200" dirty="0" smtClean="0">
                <a:solidFill>
                  <a:schemeClr val="tx1"/>
                </a:solidFill>
                <a:effectLst/>
                <a:latin typeface="Arial" charset="0"/>
                <a:ea typeface="+mn-ea"/>
                <a:cs typeface="+mn-cs"/>
              </a:rPr>
              <a:t>Los resultados en calidad e infraestructura son elocuentes. En Estados unidos: (i) existen más hogares conectados a fibra óptica en EE.UU que en cualquier otro país de Occidente y  EE.UU lidera el número de suscritos a internet móvil 3G y 4G </a:t>
            </a:r>
            <a:r>
              <a:rPr lang="es-CL" sz="1200" kern="1200" dirty="0" err="1" smtClean="0">
                <a:solidFill>
                  <a:schemeClr val="tx1"/>
                </a:solidFill>
                <a:effectLst/>
                <a:latin typeface="Arial" charset="0"/>
                <a:ea typeface="+mn-ea"/>
                <a:cs typeface="+mn-cs"/>
              </a:rPr>
              <a:t>wireless</a:t>
            </a:r>
            <a:r>
              <a:rPr lang="es-CL" sz="1200" kern="1200" dirty="0" smtClean="0">
                <a:solidFill>
                  <a:schemeClr val="tx1"/>
                </a:solidFill>
                <a:effectLst/>
                <a:latin typeface="Arial" charset="0"/>
                <a:ea typeface="+mn-ea"/>
                <a:cs typeface="+mn-cs"/>
              </a:rPr>
              <a:t>; (ii) EE.UU cuenta con la red más extensa y rápida de red de cable modem; (iii) 93% de los consumidores están satisfechos con los servicios de banda ancha, (iv) los precios de EE.UU por unidades de consumo (voz y datos) son menores que en Europa.</a:t>
            </a:r>
            <a:endParaRPr lang="es-PE" sz="1200" kern="1200" dirty="0" smtClean="0">
              <a:solidFill>
                <a:schemeClr val="tx1"/>
              </a:solidFill>
              <a:effectLst/>
              <a:latin typeface="Arial" charset="0"/>
              <a:ea typeface="+mn-ea"/>
              <a:cs typeface="+mn-cs"/>
            </a:endParaRPr>
          </a:p>
          <a:p>
            <a:r>
              <a:rPr lang="es-CL" sz="1200" kern="1200" dirty="0" smtClean="0">
                <a:solidFill>
                  <a:schemeClr val="tx1"/>
                </a:solidFill>
                <a:effectLst/>
                <a:latin typeface="Arial" charset="0"/>
                <a:ea typeface="+mn-ea"/>
                <a:cs typeface="+mn-cs"/>
              </a:rPr>
              <a:t>En el caso de Europa en cambio los hechos son los siguientes: (i) la penetración de la fibra y LTE es 20 y 35 veces menor (respectivamente) que en Estados Unidos y Asia; (ii) la velocidad de conexión en internet móvil es 75% inferior a la de EE.UU; (iii) los consumidores de servicios móviles están menos satisfechos que los norteamericanos. La desventajosa situación de Europa podría empeorar considerando que la inversión en infraestructura ha caído a una tasa aproximada de 2% anual en los últimos 5 años mientras que en otros países aumenta.</a:t>
            </a:r>
            <a:endParaRPr lang="es-PE" sz="1200" kern="1200" dirty="0" smtClean="0">
              <a:solidFill>
                <a:schemeClr val="tx1"/>
              </a:solidFill>
              <a:effectLst/>
              <a:latin typeface="Arial" charset="0"/>
              <a:ea typeface="+mn-ea"/>
              <a:cs typeface="+mn-cs"/>
            </a:endParaRPr>
          </a:p>
          <a:p>
            <a:r>
              <a:rPr lang="es-CL" sz="1200" kern="1200" dirty="0" smtClean="0">
                <a:solidFill>
                  <a:schemeClr val="tx1"/>
                </a:solidFill>
                <a:effectLst/>
                <a:latin typeface="Arial" charset="0"/>
                <a:ea typeface="+mn-ea"/>
                <a:cs typeface="+mn-cs"/>
              </a:rPr>
              <a:t>Estos resultados dan cuenta que una regulación que puede ser beneficiosa para los consumidores en el corto plazo (en este caso menores precios) puede resultar perjudicial en el largo plazo si no se están considerando los posibles desincentivos a la inversión e innovación.</a:t>
            </a:r>
            <a:endParaRPr lang="es-PE" sz="1200" kern="1200" dirty="0" smtClean="0">
              <a:solidFill>
                <a:schemeClr val="tx1"/>
              </a:solidFill>
              <a:effectLst/>
              <a:latin typeface="Arial" charset="0"/>
              <a:ea typeface="+mn-ea"/>
              <a:cs typeface="+mn-cs"/>
            </a:endParaRPr>
          </a:p>
          <a:p>
            <a:r>
              <a:rPr lang="es-CL" sz="1200" kern="1200" dirty="0" smtClean="0">
                <a:solidFill>
                  <a:schemeClr val="tx1"/>
                </a:solidFill>
                <a:effectLst/>
                <a:latin typeface="Arial" charset="0"/>
                <a:ea typeface="+mn-ea"/>
                <a:cs typeface="+mn-cs"/>
              </a:rPr>
              <a:t>En el caso de la regulación de calidad ocurre lo mismo, asegurar un nivel mínimo de calidad a los usuarios parece positivo en el corto plazo, no obstante no se está considerando que se limita la inversión para ampliar la cobertura lo que resultará en un mercado más reducido con menores incentivos a la innovación y diferenciación.</a:t>
            </a:r>
            <a:endParaRPr lang="es-PE" sz="1200" kern="1200" dirty="0" smtClean="0">
              <a:solidFill>
                <a:schemeClr val="tx1"/>
              </a:solidFill>
              <a:effectLst/>
              <a:latin typeface="Arial" charset="0"/>
              <a:ea typeface="+mn-ea"/>
              <a:cs typeface="+mn-cs"/>
            </a:endParaRPr>
          </a:p>
          <a:p>
            <a:r>
              <a:rPr lang="es-PE" sz="1200" u="sng" kern="1200" dirty="0" smtClean="0">
                <a:solidFill>
                  <a:schemeClr val="tx1"/>
                </a:solidFill>
                <a:effectLst/>
                <a:latin typeface="Arial" charset="0"/>
                <a:ea typeface="+mn-ea"/>
                <a:cs typeface="+mn-cs"/>
                <a:hlinkClick r:id="rId3"/>
              </a:rPr>
              <a:t>http://american.com/archive/2012/september/the-internet-doesnt-need-more-regulation</a:t>
            </a:r>
            <a:r>
              <a:rPr lang="es-PE" sz="1200" kern="1200" dirty="0" smtClean="0">
                <a:solidFill>
                  <a:schemeClr val="tx1"/>
                </a:solidFill>
                <a:effectLst/>
                <a:latin typeface="Arial" charset="0"/>
                <a:ea typeface="+mn-ea"/>
                <a:cs typeface="+mn-cs"/>
              </a:rPr>
              <a:t> (corresponde a (i); (ii) y (iii))</a:t>
            </a:r>
          </a:p>
          <a:p>
            <a:r>
              <a:rPr lang="es-PE" sz="1200" kern="1200" dirty="0" smtClean="0">
                <a:solidFill>
                  <a:schemeClr val="tx1"/>
                </a:solidFill>
                <a:effectLst/>
                <a:latin typeface="Arial" charset="0"/>
                <a:ea typeface="+mn-ea"/>
                <a:cs typeface="+mn-cs"/>
              </a:rPr>
              <a:t>http://www.gsmamobilewirelessperformance.com/</a:t>
            </a:r>
          </a:p>
          <a:p>
            <a:r>
              <a:rPr lang="es-PE" sz="1200" kern="1200" dirty="0" smtClean="0">
                <a:solidFill>
                  <a:schemeClr val="tx1"/>
                </a:solidFill>
                <a:effectLst/>
                <a:latin typeface="Arial" charset="0"/>
                <a:ea typeface="+mn-ea"/>
                <a:cs typeface="+mn-cs"/>
              </a:rPr>
              <a:t>http://www.gsmamobilewirelessperformance.com/</a:t>
            </a:r>
          </a:p>
          <a:p>
            <a:r>
              <a:rPr lang="es-PE" sz="1200" kern="1200" dirty="0" smtClean="0">
                <a:solidFill>
                  <a:schemeClr val="tx1"/>
                </a:solidFill>
                <a:effectLst/>
                <a:latin typeface="Arial" charset="0"/>
                <a:ea typeface="+mn-ea"/>
                <a:cs typeface="+mn-cs"/>
              </a:rPr>
              <a:t>http://www.etno.be/datas/publications/studies/BCG_ETNO_REPORT_2013.pdf</a:t>
            </a:r>
          </a:p>
          <a:p>
            <a:r>
              <a:rPr lang="es-PE" sz="1200" kern="1200" dirty="0" smtClean="0">
                <a:solidFill>
                  <a:schemeClr val="tx1"/>
                </a:solidFill>
                <a:effectLst/>
                <a:latin typeface="Arial" charset="0"/>
                <a:ea typeface="+mn-ea"/>
                <a:cs typeface="+mn-cs"/>
              </a:rPr>
              <a:t>http://american.com/archive/2012/september/the-internet-doesnt-need-more-regulation</a:t>
            </a:r>
          </a:p>
          <a:p>
            <a:r>
              <a:rPr lang="es-PE" sz="1200" kern="1200" dirty="0" smtClean="0">
                <a:solidFill>
                  <a:schemeClr val="tx1"/>
                </a:solidFill>
                <a:effectLst/>
                <a:latin typeface="Arial" charset="0"/>
                <a:ea typeface="+mn-ea"/>
                <a:cs typeface="+mn-cs"/>
              </a:rPr>
              <a:t>http://www.etno.be/datas/publications/studies/BCG_ETNO_REPORT_2013.pdf</a:t>
            </a:r>
          </a:p>
          <a:p>
            <a:endParaRPr lang="es-PE" dirty="0" smtClean="0"/>
          </a:p>
          <a:p>
            <a:endParaRPr lang="es-PE" dirty="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27</a:t>
            </a:fld>
            <a:endParaRPr lang="es-ES"/>
          </a:p>
        </p:txBody>
      </p:sp>
    </p:spTree>
    <p:extLst>
      <p:ext uri="{BB962C8B-B14F-4D97-AF65-F5344CB8AC3E}">
        <p14:creationId xmlns:p14="http://schemas.microsoft.com/office/powerpoint/2010/main" val="316765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La elección del </a:t>
            </a:r>
            <a:r>
              <a:rPr lang="es-MX" dirty="0" err="1" smtClean="0"/>
              <a:t>ususario</a:t>
            </a:r>
            <a:r>
              <a:rPr lang="es-MX" dirty="0" smtClean="0"/>
              <a:t> depende de diversos factores correlacionados</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5</a:t>
            </a:fld>
            <a:endParaRPr lang="es-ES"/>
          </a:p>
        </p:txBody>
      </p:sp>
    </p:spTree>
    <p:extLst>
      <p:ext uri="{BB962C8B-B14F-4D97-AF65-F5344CB8AC3E}">
        <p14:creationId xmlns:p14="http://schemas.microsoft.com/office/powerpoint/2010/main" val="69985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La información esta descentralizada y no es posible centralizarla en el regulador a bajo costo y de manera precisa. El mercado</a:t>
            </a:r>
            <a:r>
              <a:rPr lang="es-MX" baseline="0" dirty="0" smtClean="0"/>
              <a:t> genera estándares y segmentación sin necesidad de centralización, a través de un proceso continuo de ensayo error. Revalorizar importancia del proceso de error para generar información. Destacar estándar de ignorancia racional e irracionalidad racional.</a:t>
            </a:r>
            <a:endParaRPr lang="es-PE" dirty="0" smtClean="0"/>
          </a:p>
          <a:p>
            <a:endParaRPr lang="es-PE" dirty="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6</a:t>
            </a:fld>
            <a:endParaRPr lang="es-ES"/>
          </a:p>
        </p:txBody>
      </p:sp>
    </p:spTree>
    <p:extLst>
      <p:ext uri="{BB962C8B-B14F-4D97-AF65-F5344CB8AC3E}">
        <p14:creationId xmlns:p14="http://schemas.microsoft.com/office/powerpoint/2010/main" val="306599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El regulador requiere centralizar enormes cantidades de información para tomar decisiones regulatorias</a:t>
            </a:r>
            <a:r>
              <a:rPr lang="es-MX" baseline="0" dirty="0" smtClean="0"/>
              <a:t> óptimas</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7</a:t>
            </a:fld>
            <a:endParaRPr lang="es-ES"/>
          </a:p>
        </p:txBody>
      </p:sp>
    </p:spTree>
    <p:extLst>
      <p:ext uri="{BB962C8B-B14F-4D97-AF65-F5344CB8AC3E}">
        <p14:creationId xmlns:p14="http://schemas.microsoft.com/office/powerpoint/2010/main" val="25960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Para</a:t>
            </a:r>
            <a:r>
              <a:rPr lang="es-MX" baseline="0" dirty="0" smtClean="0"/>
              <a:t> introducir el problema de espiral regulatoria se usa la figura de un rey que cada día reaccionaba a la reacción de los comerciantes con nuevas regulaciones más omnicomprensivas. Y siguió haciéndolo hasta que se harto y estatizo a los comerciantes.</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8</a:t>
            </a:fld>
            <a:endParaRPr lang="es-ES"/>
          </a:p>
        </p:txBody>
      </p:sp>
    </p:spTree>
    <p:extLst>
      <p:ext uri="{BB962C8B-B14F-4D97-AF65-F5344CB8AC3E}">
        <p14:creationId xmlns:p14="http://schemas.microsoft.com/office/powerpoint/2010/main" val="195702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La cita viene</a:t>
            </a:r>
            <a:r>
              <a:rPr lang="es-CL" baseline="0" dirty="0" smtClean="0"/>
              <a:t> del </a:t>
            </a:r>
            <a:r>
              <a:rPr lang="es-CL" baseline="0" dirty="0" err="1" smtClean="0"/>
              <a:t>paper</a:t>
            </a:r>
            <a:r>
              <a:rPr lang="es-CL" baseline="0" dirty="0" smtClean="0"/>
              <a:t>: “</a:t>
            </a:r>
            <a:r>
              <a:rPr lang="es-CL" baseline="0" dirty="0" err="1" smtClean="0"/>
              <a:t>What</a:t>
            </a:r>
            <a:r>
              <a:rPr lang="es-CL" baseline="0" dirty="0" smtClean="0"/>
              <a:t> Can </a:t>
            </a:r>
            <a:r>
              <a:rPr lang="es-CL" baseline="0" dirty="0" err="1" smtClean="0"/>
              <a:t>Regulators</a:t>
            </a:r>
            <a:r>
              <a:rPr lang="es-CL" baseline="0" dirty="0" smtClean="0"/>
              <a:t> </a:t>
            </a:r>
            <a:r>
              <a:rPr lang="es-CL" baseline="0" dirty="0" err="1" smtClean="0"/>
              <a:t>Regulate</a:t>
            </a:r>
            <a:r>
              <a:rPr lang="es-CL" baseline="0" dirty="0" smtClean="0"/>
              <a:t>? </a:t>
            </a:r>
            <a:r>
              <a:rPr lang="es-CL" baseline="0" dirty="0" err="1" smtClean="0"/>
              <a:t>The</a:t>
            </a:r>
            <a:r>
              <a:rPr lang="es-CL" baseline="0" dirty="0" smtClean="0"/>
              <a:t> Case of </a:t>
            </a:r>
            <a:r>
              <a:rPr lang="es-CL" baseline="0" dirty="0" err="1" smtClean="0"/>
              <a:t>Electricity</a:t>
            </a:r>
            <a:r>
              <a:rPr lang="es-CL" baseline="0" dirty="0" smtClean="0"/>
              <a:t>” , </a:t>
            </a:r>
            <a:r>
              <a:rPr lang="es-CL" baseline="0" dirty="0" err="1" smtClean="0"/>
              <a:t>Stigler</a:t>
            </a:r>
            <a:r>
              <a:rPr lang="es-CL" baseline="0" dirty="0" smtClean="0"/>
              <a:t> George, Claire </a:t>
            </a:r>
            <a:r>
              <a:rPr lang="es-CL" baseline="0" dirty="0" err="1" smtClean="0"/>
              <a:t>Friedland</a:t>
            </a:r>
            <a:r>
              <a:rPr lang="es-CL" baseline="0" dirty="0" smtClean="0"/>
              <a:t>.</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9</a:t>
            </a:fld>
            <a:endParaRPr lang="es-ES"/>
          </a:p>
        </p:txBody>
      </p:sp>
    </p:spTree>
    <p:extLst>
      <p:ext uri="{BB962C8B-B14F-4D97-AF65-F5344CB8AC3E}">
        <p14:creationId xmlns:p14="http://schemas.microsoft.com/office/powerpoint/2010/main" val="110176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La cita viene</a:t>
            </a:r>
            <a:r>
              <a:rPr lang="es-CL" baseline="0" dirty="0" smtClean="0"/>
              <a:t> del </a:t>
            </a:r>
            <a:r>
              <a:rPr lang="es-CL" baseline="0" dirty="0" err="1" smtClean="0"/>
              <a:t>paper</a:t>
            </a:r>
            <a:r>
              <a:rPr lang="es-CL" baseline="0" dirty="0" smtClean="0"/>
              <a:t>: “</a:t>
            </a:r>
            <a:r>
              <a:rPr lang="es-CL" baseline="0" dirty="0" err="1" smtClean="0"/>
              <a:t>What</a:t>
            </a:r>
            <a:r>
              <a:rPr lang="es-CL" baseline="0" dirty="0" smtClean="0"/>
              <a:t> Can </a:t>
            </a:r>
            <a:r>
              <a:rPr lang="es-CL" baseline="0" dirty="0" err="1" smtClean="0"/>
              <a:t>Regulators</a:t>
            </a:r>
            <a:r>
              <a:rPr lang="es-CL" baseline="0" dirty="0" smtClean="0"/>
              <a:t> </a:t>
            </a:r>
            <a:r>
              <a:rPr lang="es-CL" baseline="0" dirty="0" err="1" smtClean="0"/>
              <a:t>Regulate</a:t>
            </a:r>
            <a:r>
              <a:rPr lang="es-CL" baseline="0" dirty="0" smtClean="0"/>
              <a:t>? </a:t>
            </a:r>
            <a:r>
              <a:rPr lang="es-CL" baseline="0" dirty="0" err="1" smtClean="0"/>
              <a:t>The</a:t>
            </a:r>
            <a:r>
              <a:rPr lang="es-CL" baseline="0" dirty="0" smtClean="0"/>
              <a:t> Case of </a:t>
            </a:r>
            <a:r>
              <a:rPr lang="es-CL" baseline="0" dirty="0" err="1" smtClean="0"/>
              <a:t>Electricity</a:t>
            </a:r>
            <a:r>
              <a:rPr lang="es-CL" baseline="0" dirty="0" smtClean="0"/>
              <a:t>” , </a:t>
            </a:r>
            <a:r>
              <a:rPr lang="es-CL" baseline="0" dirty="0" err="1" smtClean="0"/>
              <a:t>Stigler</a:t>
            </a:r>
            <a:r>
              <a:rPr lang="es-CL" baseline="0" dirty="0" smtClean="0"/>
              <a:t> George, Claire </a:t>
            </a:r>
            <a:r>
              <a:rPr lang="es-CL" baseline="0" dirty="0" err="1" smtClean="0"/>
              <a:t>Friedland</a:t>
            </a:r>
            <a:r>
              <a:rPr lang="es-CL" baseline="0" dirty="0" smtClean="0"/>
              <a:t>.</a:t>
            </a:r>
            <a:endParaRPr lang="es-PE" dirty="0" smtClean="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10</a:t>
            </a:fld>
            <a:endParaRPr lang="es-ES"/>
          </a:p>
        </p:txBody>
      </p:sp>
    </p:spTree>
    <p:extLst>
      <p:ext uri="{BB962C8B-B14F-4D97-AF65-F5344CB8AC3E}">
        <p14:creationId xmlns:p14="http://schemas.microsoft.com/office/powerpoint/2010/main" val="110176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MX" dirty="0" smtClean="0"/>
              <a:t>¿Por qué se regula más la industria aeronáutica</a:t>
            </a:r>
            <a:r>
              <a:rPr lang="es-MX" baseline="0" dirty="0" smtClean="0"/>
              <a:t> que la circulación de automóviles? Los aviones son muchos más seguros pero los accidentes generan reacciones regulatorias muy distintas. Ello genera diferentes reacciones regulatorias según el interés de los medios y de la opinión pública. </a:t>
            </a:r>
          </a:p>
          <a:p>
            <a:r>
              <a:rPr lang="es-MX" baseline="0" dirty="0" smtClean="0"/>
              <a:t>De la misma manera a un funcionario se le corta una llamada e inmediatamente cree que es necesario regular para evitar que vuelva a pasar.</a:t>
            </a:r>
            <a:endParaRPr lang="es-PE" dirty="0" smtClean="0"/>
          </a:p>
          <a:p>
            <a:endParaRPr lang="es-PE" dirty="0"/>
          </a:p>
        </p:txBody>
      </p:sp>
      <p:sp>
        <p:nvSpPr>
          <p:cNvPr id="4" name="3 Marcador de número de diapositiva"/>
          <p:cNvSpPr>
            <a:spLocks noGrp="1"/>
          </p:cNvSpPr>
          <p:nvPr>
            <p:ph type="sldNum" sz="quarter" idx="10"/>
          </p:nvPr>
        </p:nvSpPr>
        <p:spPr/>
        <p:txBody>
          <a:bodyPr/>
          <a:lstStyle/>
          <a:p>
            <a:fld id="{2B9B5D28-914B-4FF6-B073-0057C78772B1}" type="slidenum">
              <a:rPr lang="es-ES" smtClean="0"/>
              <a:pPr/>
              <a:t>11</a:t>
            </a:fld>
            <a:endParaRPr lang="es-ES"/>
          </a:p>
        </p:txBody>
      </p:sp>
    </p:spTree>
    <p:extLst>
      <p:ext uri="{BB962C8B-B14F-4D97-AF65-F5344CB8AC3E}">
        <p14:creationId xmlns:p14="http://schemas.microsoft.com/office/powerpoint/2010/main" val="29409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229421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412425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983225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6857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2543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0617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2644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848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0075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8901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2415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119675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71834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1115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4408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3102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105106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137394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426488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400082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183735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89F47A-494B-4BFE-A6DB-4DB13CFC13BB}" type="datetimeFigureOut">
              <a:rPr lang="es-ES" smtClean="0"/>
              <a:pPr/>
              <a:t>21/02/2014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2191A1-367F-4415-82A7-1F2B60F3DEBA}" type="slidenum">
              <a:rPr lang="es-ES" smtClean="0"/>
              <a:pPr/>
              <a:t>‹Nº›</a:t>
            </a:fld>
            <a:endParaRPr lang="es-ES"/>
          </a:p>
        </p:txBody>
      </p:sp>
    </p:spTree>
    <p:extLst>
      <p:ext uri="{BB962C8B-B14F-4D97-AF65-F5344CB8AC3E}">
        <p14:creationId xmlns:p14="http://schemas.microsoft.com/office/powerpoint/2010/main" val="207611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89F47A-494B-4BFE-A6DB-4DB13CFC13BB}" type="datetimeFigureOut">
              <a:rPr lang="es-ES" smtClean="0"/>
              <a:pPr/>
              <a:t>21/02/2014</a:t>
            </a:fld>
            <a:endParaRPr lang="es-ES"/>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1A1-367F-4415-82A7-1F2B60F3DEBA}" type="slidenum">
              <a:rPr lang="es-ES" smtClean="0"/>
              <a:pPr/>
              <a:t>‹Nº›</a:t>
            </a:fld>
            <a:endParaRPr lang="es-ES"/>
          </a:p>
        </p:txBody>
      </p:sp>
    </p:spTree>
    <p:extLst>
      <p:ext uri="{BB962C8B-B14F-4D97-AF65-F5344CB8AC3E}">
        <p14:creationId xmlns:p14="http://schemas.microsoft.com/office/powerpoint/2010/main" val="29094528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9A1FB">
            <a:alpha val="70980"/>
          </a:srgb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89F47A-494B-4BFE-A6DB-4DB13CFC13BB}" type="datetimeFigureOut">
              <a:rPr lang="es-ES" smtClean="0">
                <a:solidFill>
                  <a:prstClr val="black">
                    <a:tint val="75000"/>
                  </a:prstClr>
                </a:solidFill>
              </a:rPr>
              <a:pPr/>
              <a:t>21/02/2014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1A1-367F-4415-82A7-1F2B60F3DEB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709952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gif"/><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gif"/><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a:p>
        </p:txBody>
      </p:sp>
      <p:pic>
        <p:nvPicPr>
          <p:cNvPr id="4" name="Picture 6" descr="ppt1"/>
          <p:cNvPicPr>
            <a:picLocks noChangeAspect="1" noChangeArrowheads="1"/>
          </p:cNvPicPr>
          <p:nvPr/>
        </p:nvPicPr>
        <p:blipFill>
          <a:blip r:embed="rId2" cstate="print"/>
          <a:srcRect/>
          <a:stretch>
            <a:fillRect/>
          </a:stretch>
        </p:blipFill>
        <p:spPr bwMode="auto">
          <a:xfrm>
            <a:off x="-36513" y="0"/>
            <a:ext cx="9180513" cy="5163741"/>
          </a:xfrm>
          <a:prstGeom prst="rect">
            <a:avLst/>
          </a:prstGeom>
          <a:noFill/>
          <a:ln w="9525">
            <a:noFill/>
            <a:miter lim="800000"/>
            <a:headEnd/>
            <a:tailEnd/>
          </a:ln>
        </p:spPr>
      </p:pic>
      <p:pic>
        <p:nvPicPr>
          <p:cNvPr id="5" name="Picture 6" descr="ppt1"/>
          <p:cNvPicPr>
            <a:picLocks noChangeAspect="1" noChangeArrowheads="1"/>
          </p:cNvPicPr>
          <p:nvPr/>
        </p:nvPicPr>
        <p:blipFill rotWithShape="1">
          <a:blip r:embed="rId2" cstate="print"/>
          <a:srcRect r="70884" b="61632"/>
          <a:stretch/>
        </p:blipFill>
        <p:spPr bwMode="auto">
          <a:xfrm>
            <a:off x="-36513" y="1591270"/>
            <a:ext cx="2673033" cy="1981200"/>
          </a:xfrm>
          <a:prstGeom prst="rect">
            <a:avLst/>
          </a:prstGeom>
          <a:noFill/>
          <a:ln w="9525">
            <a:noFill/>
            <a:miter lim="800000"/>
            <a:headEnd/>
            <a:tailEnd/>
          </a:ln>
        </p:spPr>
      </p:pic>
      <p:sp>
        <p:nvSpPr>
          <p:cNvPr id="6" name="5 CuadroTexto"/>
          <p:cNvSpPr txBox="1"/>
          <p:nvPr/>
        </p:nvSpPr>
        <p:spPr>
          <a:xfrm>
            <a:off x="35496" y="1707654"/>
            <a:ext cx="3456384" cy="1477328"/>
          </a:xfrm>
          <a:prstGeom prst="rect">
            <a:avLst/>
          </a:prstGeom>
          <a:noFill/>
        </p:spPr>
        <p:txBody>
          <a:bodyPr wrap="square" rtlCol="0">
            <a:spAutoFit/>
          </a:bodyPr>
          <a:lstStyle/>
          <a:p>
            <a:r>
              <a:rPr lang="es-PE" sz="9000" dirty="0" smtClean="0">
                <a:solidFill>
                  <a:schemeClr val="bg1"/>
                </a:solidFill>
                <a:latin typeface="Corbel" panose="020B0503020204020204" pitchFamily="34" charset="0"/>
              </a:rPr>
              <a:t>2014</a:t>
            </a:r>
            <a:endParaRPr lang="es-PE" sz="9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1409433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La espiral regulatoria</a:t>
            </a:r>
            <a:endParaRPr lang="es-ES" sz="2600" dirty="0">
              <a:solidFill>
                <a:schemeClr val="bg1"/>
              </a:solidFill>
              <a:latin typeface="Corbel" pitchFamily="34" charset="0"/>
            </a:endParaRPr>
          </a:p>
        </p:txBody>
      </p:sp>
      <p:sp>
        <p:nvSpPr>
          <p:cNvPr id="7" name="6 CuadroTexto"/>
          <p:cNvSpPr txBox="1"/>
          <p:nvPr/>
        </p:nvSpPr>
        <p:spPr>
          <a:xfrm>
            <a:off x="323528" y="1764053"/>
            <a:ext cx="8496944" cy="2754600"/>
          </a:xfrm>
          <a:prstGeom prst="rect">
            <a:avLst/>
          </a:prstGeom>
          <a:noFill/>
        </p:spPr>
        <p:txBody>
          <a:bodyPr wrap="square" rtlCol="0">
            <a:spAutoFit/>
          </a:bodyPr>
          <a:lstStyle/>
          <a:p>
            <a:r>
              <a:rPr lang="es-MX" sz="2600" i="1" dirty="0">
                <a:solidFill>
                  <a:schemeClr val="accent6">
                    <a:lumMod val="75000"/>
                  </a:schemeClr>
                </a:solidFill>
                <a:latin typeface="Corbel" panose="020B0503020204020204" pitchFamily="34" charset="0"/>
              </a:rPr>
              <a:t>“Las innumerables acciones regulatorias son prueba concluyente, no de regulación efectiva, sino del deseo de regular</a:t>
            </a:r>
            <a:r>
              <a:rPr lang="es-MX" sz="2600" i="1" dirty="0" smtClean="0">
                <a:solidFill>
                  <a:schemeClr val="accent6">
                    <a:lumMod val="75000"/>
                  </a:schemeClr>
                </a:solidFill>
                <a:latin typeface="Corbel" panose="020B0503020204020204" pitchFamily="34" charset="0"/>
              </a:rPr>
              <a:t>”</a:t>
            </a:r>
          </a:p>
          <a:p>
            <a:pPr algn="just"/>
            <a:endParaRPr lang="es-MX" sz="3000" i="1" dirty="0" smtClean="0">
              <a:solidFill>
                <a:schemeClr val="accent6">
                  <a:lumMod val="75000"/>
                </a:schemeClr>
              </a:solidFill>
              <a:latin typeface="Corbel" panose="020B0503020204020204" pitchFamily="34" charset="0"/>
            </a:endParaRPr>
          </a:p>
          <a:p>
            <a:pPr algn="r"/>
            <a:r>
              <a:rPr lang="es-MX" sz="2000" b="1" dirty="0" smtClean="0">
                <a:solidFill>
                  <a:schemeClr val="accent6">
                    <a:lumMod val="75000"/>
                  </a:schemeClr>
                </a:solidFill>
                <a:latin typeface="Corbel" panose="020B0503020204020204" pitchFamily="34" charset="0"/>
              </a:rPr>
              <a:t>George </a:t>
            </a:r>
            <a:r>
              <a:rPr lang="es-MX" sz="2000" b="1" dirty="0" err="1" smtClean="0">
                <a:solidFill>
                  <a:schemeClr val="accent6">
                    <a:lumMod val="75000"/>
                  </a:schemeClr>
                </a:solidFill>
                <a:latin typeface="Corbel" panose="020B0503020204020204" pitchFamily="34" charset="0"/>
              </a:rPr>
              <a:t>Stigler</a:t>
            </a:r>
            <a:endParaRPr lang="es-MX" sz="2000" b="1" dirty="0">
              <a:solidFill>
                <a:schemeClr val="accent6">
                  <a:lumMod val="75000"/>
                </a:schemeClr>
              </a:solidFill>
              <a:latin typeface="Corbel" panose="020B0503020204020204" pitchFamily="34" charset="0"/>
            </a:endParaRPr>
          </a:p>
          <a:p>
            <a:pPr algn="r"/>
            <a:r>
              <a:rPr lang="es-MX" sz="2000" b="1" dirty="0">
                <a:solidFill>
                  <a:schemeClr val="accent6">
                    <a:lumMod val="75000"/>
                  </a:schemeClr>
                </a:solidFill>
                <a:latin typeface="Corbel" panose="020B0503020204020204" pitchFamily="34" charset="0"/>
              </a:rPr>
              <a:t>Claire </a:t>
            </a:r>
            <a:r>
              <a:rPr lang="es-MX" sz="2000" b="1" dirty="0" err="1">
                <a:solidFill>
                  <a:schemeClr val="accent6">
                    <a:lumMod val="75000"/>
                  </a:schemeClr>
                </a:solidFill>
                <a:latin typeface="Corbel" panose="020B0503020204020204" pitchFamily="34" charset="0"/>
              </a:rPr>
              <a:t>Friedland</a:t>
            </a:r>
            <a:endParaRPr lang="es-PE" sz="2000" b="1" dirty="0">
              <a:solidFill>
                <a:schemeClr val="accent6">
                  <a:lumMod val="75000"/>
                </a:schemeClr>
              </a:solidFill>
              <a:latin typeface="Corbel" panose="020B0503020204020204" pitchFamily="34" charset="0"/>
            </a:endParaRPr>
          </a:p>
          <a:p>
            <a:pPr algn="just"/>
            <a:endParaRPr lang="es-PE" sz="2500" i="1" dirty="0">
              <a:solidFill>
                <a:schemeClr val="accent6">
                  <a:lumMod val="75000"/>
                </a:schemeClr>
              </a:solidFill>
              <a:latin typeface="Corbel" panose="020B0503020204020204" pitchFamily="34" charset="0"/>
            </a:endParaRPr>
          </a:p>
        </p:txBody>
      </p:sp>
    </p:spTree>
    <p:extLst>
      <p:ext uri="{BB962C8B-B14F-4D97-AF65-F5344CB8AC3E}">
        <p14:creationId xmlns:p14="http://schemas.microsoft.com/office/powerpoint/2010/main" val="3090813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jamesspann.com/wordpress/wp-content/uploads/2012/05/2012-05-20_07-57-4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 t="-3067" r="-227" b="69905"/>
          <a:stretch/>
        </p:blipFill>
        <p:spPr bwMode="auto">
          <a:xfrm rot="21251357">
            <a:off x="3225605" y="1144853"/>
            <a:ext cx="4564013" cy="68087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staceyreid.com/news/wp-content/uploads/2011/07/plane_airplane_144363.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6134" y="2087295"/>
            <a:ext cx="4320122" cy="192461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23528" y="195487"/>
            <a:ext cx="7848872"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2" name="1 CuadroTexto"/>
          <p:cNvSpPr txBox="1"/>
          <p:nvPr/>
        </p:nvSpPr>
        <p:spPr>
          <a:xfrm>
            <a:off x="302694" y="781342"/>
            <a:ext cx="3821880" cy="400110"/>
          </a:xfrm>
          <a:prstGeom prst="rect">
            <a:avLst/>
          </a:prstGeom>
          <a:noFill/>
        </p:spPr>
        <p:txBody>
          <a:bodyPr wrap="none" rtlCol="0">
            <a:spAutoFit/>
          </a:bodyPr>
          <a:lstStyle/>
          <a:p>
            <a:r>
              <a:rPr lang="es-MX" sz="2000" b="1" dirty="0" smtClean="0">
                <a:latin typeface="Corbel" panose="020B0503020204020204" pitchFamily="34" charset="0"/>
              </a:rPr>
              <a:t>1. Evitar la regulación anecdótica</a:t>
            </a:r>
            <a:endParaRPr lang="es-PE" sz="2000" b="1" dirty="0">
              <a:latin typeface="Corbel" panose="020B0503020204020204" pitchFamily="34" charset="0"/>
            </a:endParaRPr>
          </a:p>
        </p:txBody>
      </p:sp>
      <p:pic>
        <p:nvPicPr>
          <p:cNvPr id="7172" name="Picture 4" descr="https://www.nationallifegroup.com/public/histarchive/events/plane_crash/images/gb-0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647">
            <a:off x="261098" y="2131080"/>
            <a:ext cx="2823432" cy="11273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resources0.news.com.au/images/2012/10/02/1226486/543132-plane-crash-doboy-creek-1954.jpg"/>
          <p:cNvPicPr>
            <a:picLocks noChangeAspect="1" noChangeArrowheads="1"/>
          </p:cNvPicPr>
          <p:nvPr/>
        </p:nvPicPr>
        <p:blipFill rotWithShape="1">
          <a:blip r:embed="rId6">
            <a:extLst>
              <a:ext uri="{28A0092B-C50C-407E-A947-70E740481C1C}">
                <a14:useLocalDpi xmlns:a14="http://schemas.microsoft.com/office/drawing/2010/main" val="0"/>
              </a:ext>
            </a:extLst>
          </a:blip>
          <a:srcRect r="34648" b="29452"/>
          <a:stretch/>
        </p:blipFill>
        <p:spPr bwMode="auto">
          <a:xfrm rot="21260509">
            <a:off x="5489857" y="3637137"/>
            <a:ext cx="2682986" cy="122313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thestormking.com/tahoe_nuggets/Nugget_145/Nugget__145_D_Crash_Headlines.jpg"/>
          <p:cNvPicPr>
            <a:picLocks noChangeAspect="1" noChangeArrowheads="1"/>
          </p:cNvPicPr>
          <p:nvPr/>
        </p:nvPicPr>
        <p:blipFill rotWithShape="1">
          <a:blip r:embed="rId7">
            <a:extLst>
              <a:ext uri="{28A0092B-C50C-407E-A947-70E740481C1C}">
                <a14:useLocalDpi xmlns:a14="http://schemas.microsoft.com/office/drawing/2010/main" val="0"/>
              </a:ext>
            </a:extLst>
          </a:blip>
          <a:srcRect b="69227"/>
          <a:stretch/>
        </p:blipFill>
        <p:spPr bwMode="auto">
          <a:xfrm rot="777648">
            <a:off x="6155564" y="2269995"/>
            <a:ext cx="2716734" cy="9452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bc.ca/daybreaknorth/flight%2021%20b.jpg"/>
          <p:cNvPicPr>
            <a:picLocks noChangeAspect="1" noChangeArrowheads="1"/>
          </p:cNvPicPr>
          <p:nvPr/>
        </p:nvPicPr>
        <p:blipFill rotWithShape="1">
          <a:blip r:embed="rId8">
            <a:extLst>
              <a:ext uri="{28A0092B-C50C-407E-A947-70E740481C1C}">
                <a14:useLocalDpi xmlns:a14="http://schemas.microsoft.com/office/drawing/2010/main" val="0"/>
              </a:ext>
            </a:extLst>
          </a:blip>
          <a:srcRect b="58960"/>
          <a:stretch/>
        </p:blipFill>
        <p:spPr bwMode="auto">
          <a:xfrm rot="370027">
            <a:off x="294081" y="4063576"/>
            <a:ext cx="4037616" cy="66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4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p:cTn id="7" dur="500" fill="hold"/>
                                        <p:tgtEl>
                                          <p:spTgt spid="7180"/>
                                        </p:tgtEl>
                                        <p:attrNameLst>
                                          <p:attrName>ppt_w</p:attrName>
                                        </p:attrNameLst>
                                      </p:cBhvr>
                                      <p:tavLst>
                                        <p:tav tm="0">
                                          <p:val>
                                            <p:fltVal val="0"/>
                                          </p:val>
                                        </p:tav>
                                        <p:tav tm="100000">
                                          <p:val>
                                            <p:strVal val="#ppt_w"/>
                                          </p:val>
                                        </p:tav>
                                      </p:tavLst>
                                    </p:anim>
                                    <p:anim calcmode="lin" valueType="num">
                                      <p:cBhvr>
                                        <p:cTn id="8" dur="500" fill="hold"/>
                                        <p:tgtEl>
                                          <p:spTgt spid="7180"/>
                                        </p:tgtEl>
                                        <p:attrNameLst>
                                          <p:attrName>ppt_h</p:attrName>
                                        </p:attrNameLst>
                                      </p:cBhvr>
                                      <p:tavLst>
                                        <p:tav tm="0">
                                          <p:val>
                                            <p:fltVal val="0"/>
                                          </p:val>
                                        </p:tav>
                                        <p:tav tm="100000">
                                          <p:val>
                                            <p:strVal val="#ppt_h"/>
                                          </p:val>
                                        </p:tav>
                                      </p:tavLst>
                                    </p:anim>
                                    <p:animEffect transition="in" filter="fade">
                                      <p:cBhvr>
                                        <p:cTn id="9" dur="500"/>
                                        <p:tgtEl>
                                          <p:spTgt spid="718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500" fill="hold"/>
                                        <p:tgtEl>
                                          <p:spTgt spid="7172"/>
                                        </p:tgtEl>
                                        <p:attrNameLst>
                                          <p:attrName>ppt_w</p:attrName>
                                        </p:attrNameLst>
                                      </p:cBhvr>
                                      <p:tavLst>
                                        <p:tav tm="0">
                                          <p:val>
                                            <p:fltVal val="0"/>
                                          </p:val>
                                        </p:tav>
                                        <p:tav tm="100000">
                                          <p:val>
                                            <p:strVal val="#ppt_w"/>
                                          </p:val>
                                        </p:tav>
                                      </p:tavLst>
                                    </p:anim>
                                    <p:anim calcmode="lin" valueType="num">
                                      <p:cBhvr>
                                        <p:cTn id="15" dur="500" fill="hold"/>
                                        <p:tgtEl>
                                          <p:spTgt spid="7172"/>
                                        </p:tgtEl>
                                        <p:attrNameLst>
                                          <p:attrName>ppt_h</p:attrName>
                                        </p:attrNameLst>
                                      </p:cBhvr>
                                      <p:tavLst>
                                        <p:tav tm="0">
                                          <p:val>
                                            <p:fltVal val="0"/>
                                          </p:val>
                                        </p:tav>
                                        <p:tav tm="100000">
                                          <p:val>
                                            <p:strVal val="#ppt_h"/>
                                          </p:val>
                                        </p:tav>
                                      </p:tavLst>
                                    </p:anim>
                                    <p:animEffect transition="in" filter="fade">
                                      <p:cBhvr>
                                        <p:cTn id="16" dur="500"/>
                                        <p:tgtEl>
                                          <p:spTgt spid="7172"/>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176"/>
                                        </p:tgtEl>
                                        <p:attrNameLst>
                                          <p:attrName>style.visibility</p:attrName>
                                        </p:attrNameLst>
                                      </p:cBhvr>
                                      <p:to>
                                        <p:strVal val="visible"/>
                                      </p:to>
                                    </p:set>
                                    <p:anim calcmode="lin" valueType="num">
                                      <p:cBhvr>
                                        <p:cTn id="20" dur="500" fill="hold"/>
                                        <p:tgtEl>
                                          <p:spTgt spid="7176"/>
                                        </p:tgtEl>
                                        <p:attrNameLst>
                                          <p:attrName>ppt_w</p:attrName>
                                        </p:attrNameLst>
                                      </p:cBhvr>
                                      <p:tavLst>
                                        <p:tav tm="0">
                                          <p:val>
                                            <p:fltVal val="0"/>
                                          </p:val>
                                        </p:tav>
                                        <p:tav tm="100000">
                                          <p:val>
                                            <p:strVal val="#ppt_w"/>
                                          </p:val>
                                        </p:tav>
                                      </p:tavLst>
                                    </p:anim>
                                    <p:anim calcmode="lin" valueType="num">
                                      <p:cBhvr>
                                        <p:cTn id="21" dur="500" fill="hold"/>
                                        <p:tgtEl>
                                          <p:spTgt spid="7176"/>
                                        </p:tgtEl>
                                        <p:attrNameLst>
                                          <p:attrName>ppt_h</p:attrName>
                                        </p:attrNameLst>
                                      </p:cBhvr>
                                      <p:tavLst>
                                        <p:tav tm="0">
                                          <p:val>
                                            <p:fltVal val="0"/>
                                          </p:val>
                                        </p:tav>
                                        <p:tav tm="100000">
                                          <p:val>
                                            <p:strVal val="#ppt_h"/>
                                          </p:val>
                                        </p:tav>
                                      </p:tavLst>
                                    </p:anim>
                                    <p:animEffect transition="in" filter="fade">
                                      <p:cBhvr>
                                        <p:cTn id="22" dur="500"/>
                                        <p:tgtEl>
                                          <p:spTgt spid="717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7170"/>
                                        </p:tgtEl>
                                        <p:attrNameLst>
                                          <p:attrName>style.visibility</p:attrName>
                                        </p:attrNameLst>
                                      </p:cBhvr>
                                      <p:to>
                                        <p:strVal val="visible"/>
                                      </p:to>
                                    </p:set>
                                    <p:anim calcmode="lin" valueType="num">
                                      <p:cBhvr>
                                        <p:cTn id="32" dur="500" fill="hold"/>
                                        <p:tgtEl>
                                          <p:spTgt spid="7170"/>
                                        </p:tgtEl>
                                        <p:attrNameLst>
                                          <p:attrName>ppt_w</p:attrName>
                                        </p:attrNameLst>
                                      </p:cBhvr>
                                      <p:tavLst>
                                        <p:tav tm="0">
                                          <p:val>
                                            <p:fltVal val="0"/>
                                          </p:val>
                                        </p:tav>
                                        <p:tav tm="100000">
                                          <p:val>
                                            <p:strVal val="#ppt_w"/>
                                          </p:val>
                                        </p:tav>
                                      </p:tavLst>
                                    </p:anim>
                                    <p:anim calcmode="lin" valueType="num">
                                      <p:cBhvr>
                                        <p:cTn id="33" dur="500" fill="hold"/>
                                        <p:tgtEl>
                                          <p:spTgt spid="7170"/>
                                        </p:tgtEl>
                                        <p:attrNameLst>
                                          <p:attrName>ppt_h</p:attrName>
                                        </p:attrNameLst>
                                      </p:cBhvr>
                                      <p:tavLst>
                                        <p:tav tm="0">
                                          <p:val>
                                            <p:fltVal val="0"/>
                                          </p:val>
                                        </p:tav>
                                        <p:tav tm="100000">
                                          <p:val>
                                            <p:strVal val="#ppt_h"/>
                                          </p:val>
                                        </p:tav>
                                      </p:tavLst>
                                    </p:anim>
                                    <p:animEffect transition="in" filter="fade">
                                      <p:cBhvr>
                                        <p:cTn id="34" dur="500"/>
                                        <p:tgtEl>
                                          <p:spTgt spid="7170"/>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7174"/>
                                        </p:tgtEl>
                                        <p:attrNameLst>
                                          <p:attrName>style.visibility</p:attrName>
                                        </p:attrNameLst>
                                      </p:cBhvr>
                                      <p:to>
                                        <p:strVal val="visible"/>
                                      </p:to>
                                    </p:set>
                                    <p:anim calcmode="lin" valueType="num">
                                      <p:cBhvr>
                                        <p:cTn id="38" dur="500" fill="hold"/>
                                        <p:tgtEl>
                                          <p:spTgt spid="7174"/>
                                        </p:tgtEl>
                                        <p:attrNameLst>
                                          <p:attrName>ppt_w</p:attrName>
                                        </p:attrNameLst>
                                      </p:cBhvr>
                                      <p:tavLst>
                                        <p:tav tm="0">
                                          <p:val>
                                            <p:fltVal val="0"/>
                                          </p:val>
                                        </p:tav>
                                        <p:tav tm="100000">
                                          <p:val>
                                            <p:strVal val="#ppt_w"/>
                                          </p:val>
                                        </p:tav>
                                      </p:tavLst>
                                    </p:anim>
                                    <p:anim calcmode="lin" valueType="num">
                                      <p:cBhvr>
                                        <p:cTn id="39" dur="500" fill="hold"/>
                                        <p:tgtEl>
                                          <p:spTgt spid="7174"/>
                                        </p:tgtEl>
                                        <p:attrNameLst>
                                          <p:attrName>ppt_h</p:attrName>
                                        </p:attrNameLst>
                                      </p:cBhvr>
                                      <p:tavLst>
                                        <p:tav tm="0">
                                          <p:val>
                                            <p:fltVal val="0"/>
                                          </p:val>
                                        </p:tav>
                                        <p:tav tm="100000">
                                          <p:val>
                                            <p:strVal val="#ppt_h"/>
                                          </p:val>
                                        </p:tav>
                                      </p:tavLst>
                                    </p:anim>
                                    <p:animEffect transition="in" filter="fade">
                                      <p:cBhvr>
                                        <p:cTn id="4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3" name="AutoShape 10" descr="data:image/jpeg;base64,/9j/4AAQSkZJRgABAQAAAQABAAD/2wCEAAkGBhAQDRQUEBQWDw8UEBUWGBIVEhUQGxEXGBAbFRcTFhQYHCYgFxovHBYVHzsgIycpLCwsFSAxOzIsOiYrLCkBCQoKDgwOGg8PGjUkHyMpKSosLywsLCwvKSwsLC8sLCwwLCwvLCwpLCwpLCwsLCwsLCwsLCwsLCwsLCwsLCwpKv/AABEIAGcBAAMBIgACEQEDEQH/xAAcAAEAAgMBAQEAAAAAAAAAAAAABgcBBAUIAwL/xABGEAABAwIDAwcGCgkEAwAAAAABAAIDBBEFEiEGBzETFEFRYXSzIjQ1cZGyCDIzNkJSc4ShsRYXI4GSk8HR4hVUY6IkQ2L/xAAZAQEAAwEBAAAAAAAAAAAAAAAAAQIDBAX/xAAmEQACAgECBQUBAQAAAAAAAAAAAQIRAxIxBCEyQXETM1GBsQVS/9oADAMBAAIRAxEAPwC8EREAREQBFWm93batw6SnFI9rBIyQuzRtfctc0Djw4lRXHN6uKRSwNZKwB9JTyOvCw3dJGHOPDTXoVlFmUssU6L1REVTUIiIAiIgCIiAIiIAiIgCIiAIiIAiIgCIiAIiIAiIgCIiAIiIAiIgKX+ED8tR/Zze+xQTajzim7hR+CFO/hA/LUf2c3vsUE2o84pu4UfgharY4cnU/o9RhECLI7giIgCIiAIiIAiIgCIiAIiIAiIgCIiAIiIAiIgCIiAIiIAiKH1m9KgilfG/lc7HuYbR3F2uymxv1hWjCUuUVZSeSMOcnRMEUJ/W5h/8Azfyv8l38C2spK0fsJA5wFywgsc3tLT0dourSxTiraKxzY5OoyRV3wgflqP7Ob32KCbUecU3cKPwQp38IH5aj+zm99igm1HnFN3Cj8EKVsc2Tqf0eowi+VRUsjYXyODGNBJc42DR1kngonU71sOY8gOkkt9JkRI/cSRdVjCUulWdc8kIdTomKKE/rcw//AJv5X+SkmAY/FWwcrDmyZi3ym5TccdL9qmWKcVckVhmhN1F2dJERZmoRFEsY3lUlLiAo5GymZzomgtaC28pAbqT2joQhtLclqIiEhERAEREAREQBERAEWvV4jDDblZGRZr2zvay9rXtmIvxHtX1hma9ocwh7HC4c0hwcOsEaEID9oiIAiIgCKJYPvKpKrEDRxtlEzXStJc0Bt4iQ7UHsPQpahCaewXnPaTz+p7zN4rl6MXnPaTz+p7zN4rl6HAdb8Hl/0+iPk5y+1HWSQytkicWSMN2uHEH+3Z0r4ovWavkzxE2naJDvaxnnlPh01gC+GbMB0OD2NcPaCoxtR5xTdwo/BC3tr/RuH/e/HatHajzim7hR+CF4Mlpk0vlnvKTkrfdL8J7vS2kfNWOp2m0EJALR9OS1y49dr2A7CVCF2NsvSlV3l/5rjr2cEVHGkvg8fiJueWTfyFdG6T0X94l/oqXV0bpPRf3iX+i5+O9v7Or+d7v0bG8va2bDKJk0DWPe6drCJA5wsWON/JcDfyR0qEyb9JebRcnAyaqLXOmsHtjjs42DRcuPk2JN7C/s7e/j0TH3tnhvW1uWwqKPCGStDTLM95e8cTleWtYT1ADh2leTyqz2W5OelMzu/wB6kWJP5GVnIVViQAczJQNTlJ1BA1sfaVAt4Xztj+2oveYtTamJlDtUDTAMDamB4a3QAyZS9gA4A5naf/S294Xztj+2oveYprmUcm1T7MmW1+9GagxbmohjljIis4uc1wLzr1j8FO8arjBSTytAc6KCSQA8CWRlwBt0aKj97Pzjb6qb3lc+1voyr7nUeA5Va2NIybciM7tN4UuKc45aOOEQiMgsLtc+e9y46WyLgYlvwlfUOjw+l5djeDnZ3OeAdXCOMaN4cSubuNohPDiMTiWtkhhYSOID2zNJHbquPTyYrs5PKGxB0TyAZHRF8coaTlcJGkZTYnyb9PDgrUrM9ctKZYGx+99lVUimq4TSVDnZW6ktc/6hBAcx3Yb+tfbbXen/AKbXNp+biUOjY7lDNydszyDpkPQL3uodhO3GEV2IMkr6MQVLnx2qWzOcwOaRkc8aZdQNdeAuufvy9MDusfvOSlYeR6LTJVju/eOKpLKaDnETHlplMuQSWNiYwGnTjqeKnGx+2VPidOZIbtc02fG740brXANuIPQRxXzotiaNuGtpTEx0XJAElrSXOLdZM1r5r63VObrcVko62ra03tR1B4EgugBc11uJ4O/iUUnsX1Si1fcsLbDfJT0NSYIYzVSMNpCHiNrD9QOynM7r0sOCxslvmpq2obDNEaWR5swl4kY519GZrAgn1cVVWwm00VFVSTzU7q2RzbNNx5Bc7M55u03cev19azt1jzMQqWTQUr6R4ZlfbXOQ67XeS0WOpF+wdSnSjL1Xvf0d/fXtKKmpZAInxmlklaZHWtLmEerOzyfyUr2Q3hNiwF7+byf+DDA05iGCbMS27HWNhp1dK4G+WpfLh+FySfKPhe53R5ToYSdOjUlSHGvmUO5weI1OxZXrk77GGb86bmjpXQubLypYyASNcXAMDjI51hlb5QHA6qU/p1Tx4XFW1P7BkrGuDAeUcSfoN0GY6dQVdblNk6SphqJqiJs72yiNoeMwaOTDiQOs5uPZ61y98jgMRgpIrRwQwMDIwLNYZHm5A9Qb7FFK6J1yUdTJM74QFPylhSymP63KMDvXk4f9lYGzO1FNiNPytM7M29nNIyujd9Vzejr6itL9X2H8x5tyDMmTLnyNz3tblM9r5763VYbjJXx4rURZrsMDrgcC5kzQHfi7+JKTXIspSjJKXc+G7352yfbVvvPV9Kgdg3kbWut01NYP3ZpFfyiROHZ+QqMx7Y6vfWzuZTSuY6olcHBosQZCQRr1K80WmHM8TtFc/DxzpKR59/QjEf8Aay/wj+65uIYZNTvyTxuhfa9nty3HWOsepelFAt8UDTQROt5TagAHqDmOuPwHsXbi4yUpqLW552b+fCEHKL2Ko2v9G4f978dq0NqPOKbuFH4IW/tf6Nw/7347VobUecU3cKPwQuXJ1vyzaHQvC/DvbZelKrvD/wA0i2NxB7Q5tNKWkXByWuOux1XaEDX7UFrhmaa91wemxLh+ICutdmTiXiUUl2OfDwkc0pyk+7PPv6EYj/tZf4R/dWtu0wyanw/JOx0T+WkOVwsbG1ipYi5MvEyyx0tHdg4OGGWqLK338eiY+9s8N6g2ye21fg9C39gJqScufE9xcA118rhmaOtt8psem+qsPfPhc9RhkbKeJ87xVMcWxsdIQOTeL2A4aj2rqbtMOfFgtPHPG6N4D80cjS0i8rjq13YsL5Gri3kdFV7vtnqrFcX55UNPJNm5Z8haWte8G7I2ddiG8OAaujt3gtTJtRHIyCV8QloyZGxPc0AOZcl4FtNelXYG2WVGossSqilt9mzNQKxlbCxz4+TaHuaC7knMddrnW4CxGvC7Vrv3o4niVJJTQ0zM5gk5WZoe60fJkvIadGEgEcTqdArxsvxHC1vxQG3N9ABc9eiag8bttPcp3clhs4jr22fTvfFCGPcwtyutMA4ZhrYkHpWtRbxMTwuqkixeOSpY5tgDlbax+PG62V7SD+XDUK7l+ZImuFnAOHUQCPYU1D06SSex50xKH/XcTaMPpOaxkBriGgAakullLBlboeHTYdJW1vsiDcVY0ahtJELnsLhqvQEUDWCzWho6gAP32Co7fHhcsuNMyxyPYYImktY5w+O4HUDtVk7Znkhpifao3uVtHRmjnpzHXxs5LlXOtYBtmyZLeU61tQbHj2Ld3PbByCOaoqmljJ4HQxtN2ucx/wAeSx4AiwHXqepWzLh8TyC+Nj3N0DnMa4jXoJGi2FXUaLHztuzz/g1fVbNYjK2eF0lPJ5Nx5Ala1xLJY3cCbE+ST9I3topBR7wMYxatazDWc0phYPkdG2YMF9Xve4Wvbgxup/EW5PTse0te0PaeLXAOB9YOiQwNY3KxoY0cGtAaB+4JYWNrknyKo390MppqR9i9kbpGvksBZzmsykgcL5HdntWvFtE2s2QnjjY9rqaKGEk2Oc5mm7QOj1q4ZI2uaQ4BzSLEEXBHUQeK/FPSRxttGxsbb3s1oYL9dgl8iXj5t3uVruFjc2hqcwLTzocQR/6W9a0N92yE0kkdZA10jWx5JQ0ElgDi5slhrbUgnosFbyJfOyfTWnSUhJv3mNDyYhtVmPJy2fyQctuUDLXzdNr2v7F2NyWx80HKVc7TGZGBkbXCxLMwc6Qg6gEhoHXYnqVlMwSmEmcQRCT64iYHcb/GtdbqX8FVjd3J2URsTh8zdqnOdG9rOc1ZzFjgLEyWOYi3SFe6IobsvCOkIiKC4UF3w+jWd5Z7j1OlCN7kLn4cwNaXHnLTYAu+g7qWuD3I+TDifal4Ki2v9G4f978dq0NqPOKbuFH4IXW2soJTh1ABG8kc7uMjja87bX0WjtNh0xqKa0bzahpBoxxsRELjgtMnW/LOOPQvC/CaU/zqPf3/AJFXOqcgpZP0ozZHZefOObI61rHW9rK41bimnp8I14NNa7/0wiIuQ7gsoiAIiIAsFZWAgMrFllEAWFlYQBERAEREAREQBERAEREAREQBERAEREAREQBERAEREAREQC6IiAXREQBERAEREAREQBERAEREAREQBERAERE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84" y="766407"/>
            <a:ext cx="4803488" cy="418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709"/>
          <a:stretch/>
        </p:blipFill>
        <p:spPr bwMode="auto">
          <a:xfrm>
            <a:off x="2184716" y="766407"/>
            <a:ext cx="4835556" cy="418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10" y="766407"/>
            <a:ext cx="7919639" cy="418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8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3" name="AutoShape 10" descr="data:image/jpeg;base64,/9j/4AAQSkZJRgABAQAAAQABAAD/2wCEAAkGBhAQDRQUEBQWDw8UEBUWGBIVEhUQGxEXGBAbFRcTFhQYHCYgFxovHBYVHzsgIycpLCwsFSAxOzIsOiYrLCkBCQoKDgwOGg8PGjUkHyMpKSosLywsLCwvKSwsLC8sLCwwLCwvLCwpLCwpLCwsLCwsLCwsLCwsLCwsLCwsLCwpKv/AABEIAGcBAAMBIgACEQEDEQH/xAAcAAEAAgMBAQEAAAAAAAAAAAAABgcBBAUIAwL/xABGEAABAwIDAwcGCgkEAwAAAAABAAIDBBEFEiEGBzETFEFRYXSzIjQ1cZGyCDIzNkJSc4ShsRYXI4GSk8HR4hVUY6IkQ2L/xAAZAQEAAwEBAAAAAAAAAAAAAAAAAQIDBAX/xAAmEQACAgECBQUBAQAAAAAAAAAAAQIRAxIxBCEyQXETM1GBsQVS/9oADAMBAAIRAxEAPwC8EREAREQBFWm93batw6SnFI9rBIyQuzRtfctc0Djw4lRXHN6uKRSwNZKwB9JTyOvCw3dJGHOPDTXoVlFmUssU6L1REVTUIiIAiIgCIiAIiIAiIgCIiAIiIAiIgCIiAIiIAiIgCIiAIiIAiIgKX+ED8tR/Zze+xQTajzim7hR+CFO/hA/LUf2c3vsUE2o84pu4UfgharY4cnU/o9RhECLI7giIgCIiAIiIAiIgCIiAIiIAiIgCIiAIiIAiIgCIiAIiIAiKH1m9KgilfG/lc7HuYbR3F2uymxv1hWjCUuUVZSeSMOcnRMEUJ/W5h/8Azfyv8l38C2spK0fsJA5wFywgsc3tLT0dourSxTiraKxzY5OoyRV3wgflqP7Ob32KCbUecU3cKPwQp38IH5aj+zm99igm1HnFN3Cj8EKVsc2Tqf0eowi+VRUsjYXyODGNBJc42DR1kngonU71sOY8gOkkt9JkRI/cSRdVjCUulWdc8kIdTomKKE/rcw//AJv5X+SkmAY/FWwcrDmyZi3ym5TccdL9qmWKcVckVhmhN1F2dJERZmoRFEsY3lUlLiAo5GymZzomgtaC28pAbqT2joQhtLclqIiEhERAEREAREQBERAEWvV4jDDblZGRZr2zvay9rXtmIvxHtX1hma9ocwh7HC4c0hwcOsEaEID9oiIAiIgCKJYPvKpKrEDRxtlEzXStJc0Bt4iQ7UHsPQpahCaewXnPaTz+p7zN4rl6MXnPaTz+p7zN4rl6HAdb8Hl/0+iPk5y+1HWSQytkicWSMN2uHEH+3Z0r4ovWavkzxE2naJDvaxnnlPh01gC+GbMB0OD2NcPaCoxtR5xTdwo/BC3tr/RuH/e/HatHajzim7hR+CF4Mlpk0vlnvKTkrfdL8J7vS2kfNWOp2m0EJALR9OS1y49dr2A7CVCF2NsvSlV3l/5rjr2cEVHGkvg8fiJueWTfyFdG6T0X94l/oqXV0bpPRf3iX+i5+O9v7Or+d7v0bG8va2bDKJk0DWPe6drCJA5wsWON/JcDfyR0qEyb9JebRcnAyaqLXOmsHtjjs42DRcuPk2JN7C/s7e/j0TH3tnhvW1uWwqKPCGStDTLM95e8cTleWtYT1ADh2leTyqz2W5OelMzu/wB6kWJP5GVnIVViQAczJQNTlJ1BA1sfaVAt4Xztj+2oveYtTamJlDtUDTAMDamB4a3QAyZS9gA4A5naf/S294Xztj+2oveYprmUcm1T7MmW1+9GagxbmohjljIis4uc1wLzr1j8FO8arjBSTytAc6KCSQA8CWRlwBt0aKj97Pzjb6qb3lc+1voyr7nUeA5Va2NIybciM7tN4UuKc45aOOEQiMgsLtc+e9y46WyLgYlvwlfUOjw+l5djeDnZ3OeAdXCOMaN4cSubuNohPDiMTiWtkhhYSOID2zNJHbquPTyYrs5PKGxB0TyAZHRF8coaTlcJGkZTYnyb9PDgrUrM9ctKZYGx+99lVUimq4TSVDnZW6ktc/6hBAcx3Yb+tfbbXen/AKbXNp+biUOjY7lDNydszyDpkPQL3uodhO3GEV2IMkr6MQVLnx2qWzOcwOaRkc8aZdQNdeAuufvy9MDusfvOSlYeR6LTJVju/eOKpLKaDnETHlplMuQSWNiYwGnTjqeKnGx+2VPidOZIbtc02fG740brXANuIPQRxXzotiaNuGtpTEx0XJAElrSXOLdZM1r5r63VObrcVko62ra03tR1B4EgugBc11uJ4O/iUUnsX1Si1fcsLbDfJT0NSYIYzVSMNpCHiNrD9QOynM7r0sOCxslvmpq2obDNEaWR5swl4kY519GZrAgn1cVVWwm00VFVSTzU7q2RzbNNx5Bc7M55u03cev19azt1jzMQqWTQUr6R4ZlfbXOQ67XeS0WOpF+wdSnSjL1Xvf0d/fXtKKmpZAInxmlklaZHWtLmEerOzyfyUr2Q3hNiwF7+byf+DDA05iGCbMS27HWNhp1dK4G+WpfLh+FySfKPhe53R5ToYSdOjUlSHGvmUO5weI1OxZXrk77GGb86bmjpXQubLypYyASNcXAMDjI51hlb5QHA6qU/p1Tx4XFW1P7BkrGuDAeUcSfoN0GY6dQVdblNk6SphqJqiJs72yiNoeMwaOTDiQOs5uPZ61y98jgMRgpIrRwQwMDIwLNYZHm5A9Qb7FFK6J1yUdTJM74QFPylhSymP63KMDvXk4f9lYGzO1FNiNPytM7M29nNIyujd9Vzejr6itL9X2H8x5tyDMmTLnyNz3tblM9r5763VYbjJXx4rURZrsMDrgcC5kzQHfi7+JKTXIspSjJKXc+G7352yfbVvvPV9Kgdg3kbWut01NYP3ZpFfyiROHZ+QqMx7Y6vfWzuZTSuY6olcHBosQZCQRr1K80WmHM8TtFc/DxzpKR59/QjEf8Aay/wj+65uIYZNTvyTxuhfa9nty3HWOsepelFAt8UDTQROt5TagAHqDmOuPwHsXbi4yUpqLW552b+fCEHKL2Ko2v9G4f978dq0NqPOKbuFH4IW/tf6Nw/7347VobUecU3cKPwQuXJ1vyzaHQvC/DvbZelKrvD/wA0i2NxB7Q5tNKWkXByWuOux1XaEDX7UFrhmaa91wemxLh+ICutdmTiXiUUl2OfDwkc0pyk+7PPv6EYj/tZf4R/dWtu0wyanw/JOx0T+WkOVwsbG1ipYi5MvEyyx0tHdg4OGGWqLK338eiY+9s8N6g2ye21fg9C39gJqScufE9xcA118rhmaOtt8psem+qsPfPhc9RhkbKeJ87xVMcWxsdIQOTeL2A4aj2rqbtMOfFgtPHPG6N4D80cjS0i8rjq13YsL5Gri3kdFV7vtnqrFcX55UNPJNm5Z8haWte8G7I2ddiG8OAaujt3gtTJtRHIyCV8QloyZGxPc0AOZcl4FtNelXYG2WVGossSqilt9mzNQKxlbCxz4+TaHuaC7knMddrnW4CxGvC7Vrv3o4niVJJTQ0zM5gk5WZoe60fJkvIadGEgEcTqdArxsvxHC1vxQG3N9ABc9eiag8bttPcp3clhs4jr22fTvfFCGPcwtyutMA4ZhrYkHpWtRbxMTwuqkixeOSpY5tgDlbax+PG62V7SD+XDUK7l+ZImuFnAOHUQCPYU1D06SSex50xKH/XcTaMPpOaxkBriGgAakullLBlboeHTYdJW1vsiDcVY0ahtJELnsLhqvQEUDWCzWho6gAP32Co7fHhcsuNMyxyPYYImktY5w+O4HUDtVk7Znkhpifao3uVtHRmjnpzHXxs5LlXOtYBtmyZLeU61tQbHj2Ld3PbByCOaoqmljJ4HQxtN2ucx/wAeSx4AiwHXqepWzLh8TyC+Nj3N0DnMa4jXoJGi2FXUaLHztuzz/g1fVbNYjK2eF0lPJ5Nx5Ala1xLJY3cCbE+ST9I3topBR7wMYxatazDWc0phYPkdG2YMF9Xve4Wvbgxup/EW5PTse0te0PaeLXAOB9YOiQwNY3KxoY0cGtAaB+4JYWNrknyKo390MppqR9i9kbpGvksBZzmsykgcL5HdntWvFtE2s2QnjjY9rqaKGEk2Oc5mm7QOj1q4ZI2uaQ4BzSLEEXBHUQeK/FPSRxttGxsbb3s1oYL9dgl8iXj5t3uVruFjc2hqcwLTzocQR/6W9a0N92yE0kkdZA10jWx5JQ0ElgDi5slhrbUgnosFbyJfOyfTWnSUhJv3mNDyYhtVmPJy2fyQctuUDLXzdNr2v7F2NyWx80HKVc7TGZGBkbXCxLMwc6Qg6gEhoHXYnqVlMwSmEmcQRCT64iYHcb/GtdbqX8FVjd3J2URsTh8zdqnOdG9rOc1ZzFjgLEyWOYi3SFe6IobsvCOkIiKC4UF3w+jWd5Z7j1OlCN7kLn4cwNaXHnLTYAu+g7qWuD3I+TDifal4Ki2v9G4f978dq0NqPOKbuFH4IXW2soJTh1ABG8kc7uMjja87bX0WjtNh0xqKa0bzahpBoxxsRELjgtMnW/LOOPQvC/CaU/zqPf3/AJFXOqcgpZP0ozZHZefOObI61rHW9rK41bimnp8I14NNa7/0wiIuQ7gsoiAIiIAsFZWAgMrFllEAWFlYQBERAEREAREQBERAEREAREQBERAEREAREQBERAEREAREQC6IiAXREQBERAEREAREQBERAEREAREQBERAERE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983" t="2892" r="27955" b="21692"/>
          <a:stretch/>
        </p:blipFill>
        <p:spPr bwMode="auto">
          <a:xfrm>
            <a:off x="460374" y="789553"/>
            <a:ext cx="2023393" cy="282751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96" r="12787"/>
          <a:stretch/>
        </p:blipFill>
        <p:spPr bwMode="auto">
          <a:xfrm>
            <a:off x="3504808" y="803833"/>
            <a:ext cx="1859280" cy="282751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892" r="11508"/>
          <a:stretch/>
        </p:blipFill>
        <p:spPr bwMode="auto">
          <a:xfrm>
            <a:off x="6302424" y="789552"/>
            <a:ext cx="1941985" cy="282751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040" y="4040518"/>
            <a:ext cx="1299728" cy="81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771800" y="3939902"/>
            <a:ext cx="5616624" cy="1015663"/>
          </a:xfrm>
          <a:prstGeom prst="rect">
            <a:avLst/>
          </a:prstGeom>
          <a:noFill/>
        </p:spPr>
        <p:txBody>
          <a:bodyPr wrap="square" rtlCol="0">
            <a:spAutoFit/>
          </a:bodyPr>
          <a:lstStyle/>
          <a:p>
            <a:pPr algn="ctr"/>
            <a:r>
              <a:rPr lang="es-MX" sz="2000" dirty="0" smtClean="0">
                <a:latin typeface="Corbel" panose="020B0503020204020204" pitchFamily="34" charset="0"/>
              </a:rPr>
              <a:t>¿Qué pesa más, el corte de la llamada de un funcionario, o estadísticas confiables de una sección de la población que no puede acceder al servicio?</a:t>
            </a:r>
            <a:endParaRPr lang="es-PE" sz="2000" dirty="0">
              <a:latin typeface="Corbel" panose="020B0503020204020204" pitchFamily="34" charset="0"/>
            </a:endParaRPr>
          </a:p>
        </p:txBody>
      </p:sp>
    </p:spTree>
    <p:extLst>
      <p:ext uri="{BB962C8B-B14F-4D97-AF65-F5344CB8AC3E}">
        <p14:creationId xmlns:p14="http://schemas.microsoft.com/office/powerpoint/2010/main" val="9807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1000"/>
                                        <p:tgtEl>
                                          <p:spTgt spid="1031"/>
                                        </p:tgtEl>
                                      </p:cBhvr>
                                    </p:animEffect>
                                    <p:anim calcmode="lin" valueType="num">
                                      <p:cBhvr>
                                        <p:cTn id="22" dur="1000" fill="hold"/>
                                        <p:tgtEl>
                                          <p:spTgt spid="1031"/>
                                        </p:tgtEl>
                                        <p:attrNameLst>
                                          <p:attrName>ppt_x</p:attrName>
                                        </p:attrNameLst>
                                      </p:cBhvr>
                                      <p:tavLst>
                                        <p:tav tm="0">
                                          <p:val>
                                            <p:strVal val="#ppt_x"/>
                                          </p:val>
                                        </p:tav>
                                        <p:tav tm="100000">
                                          <p:val>
                                            <p:strVal val="#ppt_x"/>
                                          </p:val>
                                        </p:tav>
                                      </p:tavLst>
                                    </p:anim>
                                    <p:anim calcmode="lin" valueType="num">
                                      <p:cBhvr>
                                        <p:cTn id="23" dur="1000" fill="hold"/>
                                        <p:tgtEl>
                                          <p:spTgt spid="103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3" name="AutoShape 10" descr="data:image/jpeg;base64,/9j/4AAQSkZJRgABAQAAAQABAAD/2wCEAAkGBhAQDRQUEBQWDw8UEBUWGBIVEhUQGxEXGBAbFRcTFhQYHCYgFxovHBYVHzsgIycpLCwsFSAxOzIsOiYrLCkBCQoKDgwOGg8PGjUkHyMpKSosLywsLCwvKSwsLC8sLCwwLCwvLCwpLCwpLCwsLCwsLCwsLCwsLCwsLCwsLCwpKv/AABEIAGcBAAMBIgACEQEDEQH/xAAcAAEAAgMBAQEAAAAAAAAAAAAABgcBBAUIAwL/xABGEAABAwIDAwcGCgkEAwAAAAABAAIDBBEFEiEGBzETFEFRYXSzIjQ1cZGyCDIzNkJSc4ShsRYXI4GSk8HR4hVUY6IkQ2L/xAAZAQEAAwEBAAAAAAAAAAAAAAAAAQIDBAX/xAAmEQACAgECBQUBAQAAAAAAAAAAAQIRAxIxBCEyQXETM1GBsQVS/9oADAMBAAIRAxEAPwC8EREAREQBFWm93batw6SnFI9rBIyQuzRtfctc0Djw4lRXHN6uKRSwNZKwB9JTyOvCw3dJGHOPDTXoVlFmUssU6L1REVTUIiIAiIgCIiAIiIAiIgCIiAIiIAiIgCIiAIiIAiIgCIiAIiIAiIgKX+ED8tR/Zze+xQTajzim7hR+CFO/hA/LUf2c3vsUE2o84pu4UfgharY4cnU/o9RhECLI7giIgCIiAIiIAiIgCIiAIiIAiIgCIiAIiIAiIgCIiAIiIAiKH1m9KgilfG/lc7HuYbR3F2uymxv1hWjCUuUVZSeSMOcnRMEUJ/W5h/8Azfyv8l38C2spK0fsJA5wFywgsc3tLT0dourSxTiraKxzY5OoyRV3wgflqP7Ob32KCbUecU3cKPwQp38IH5aj+zm99igm1HnFN3Cj8EKVsc2Tqf0eowi+VRUsjYXyODGNBJc42DR1kngonU71sOY8gOkkt9JkRI/cSRdVjCUulWdc8kIdTomKKE/rcw//AJv5X+SkmAY/FWwcrDmyZi3ym5TccdL9qmWKcVckVhmhN1F2dJERZmoRFEsY3lUlLiAo5GymZzomgtaC28pAbqT2joQhtLclqIiEhERAEREAREQBERAEWvV4jDDblZGRZr2zvay9rXtmIvxHtX1hma9ocwh7HC4c0hwcOsEaEID9oiIAiIgCKJYPvKpKrEDRxtlEzXStJc0Bt4iQ7UHsPQpahCaewXnPaTz+p7zN4rl6MXnPaTz+p7zN4rl6HAdb8Hl/0+iPk5y+1HWSQytkicWSMN2uHEH+3Z0r4ovWavkzxE2naJDvaxnnlPh01gC+GbMB0OD2NcPaCoxtR5xTdwo/BC3tr/RuH/e/HatHajzim7hR+CF4Mlpk0vlnvKTkrfdL8J7vS2kfNWOp2m0EJALR9OS1y49dr2A7CVCF2NsvSlV3l/5rjr2cEVHGkvg8fiJueWTfyFdG6T0X94l/oqXV0bpPRf3iX+i5+O9v7Or+d7v0bG8va2bDKJk0DWPe6drCJA5wsWON/JcDfyR0qEyb9JebRcnAyaqLXOmsHtjjs42DRcuPk2JN7C/s7e/j0TH3tnhvW1uWwqKPCGStDTLM95e8cTleWtYT1ADh2leTyqz2W5OelMzu/wB6kWJP5GVnIVViQAczJQNTlJ1BA1sfaVAt4Xztj+2oveYtTamJlDtUDTAMDamB4a3QAyZS9gA4A5naf/S294Xztj+2oveYprmUcm1T7MmW1+9GagxbmohjljIis4uc1wLzr1j8FO8arjBSTytAc6KCSQA8CWRlwBt0aKj97Pzjb6qb3lc+1voyr7nUeA5Va2NIybciM7tN4UuKc45aOOEQiMgsLtc+e9y46WyLgYlvwlfUOjw+l5djeDnZ3OeAdXCOMaN4cSubuNohPDiMTiWtkhhYSOID2zNJHbquPTyYrs5PKGxB0TyAZHRF8coaTlcJGkZTYnyb9PDgrUrM9ctKZYGx+99lVUimq4TSVDnZW6ktc/6hBAcx3Yb+tfbbXen/AKbXNp+biUOjY7lDNydszyDpkPQL3uodhO3GEV2IMkr6MQVLnx2qWzOcwOaRkc8aZdQNdeAuufvy9MDusfvOSlYeR6LTJVju/eOKpLKaDnETHlplMuQSWNiYwGnTjqeKnGx+2VPidOZIbtc02fG740brXANuIPQRxXzotiaNuGtpTEx0XJAElrSXOLdZM1r5r63VObrcVko62ra03tR1B4EgugBc11uJ4O/iUUnsX1Si1fcsLbDfJT0NSYIYzVSMNpCHiNrD9QOynM7r0sOCxslvmpq2obDNEaWR5swl4kY519GZrAgn1cVVWwm00VFVSTzU7q2RzbNNx5Bc7M55u03cev19azt1jzMQqWTQUr6R4ZlfbXOQ67XeS0WOpF+wdSnSjL1Xvf0d/fXtKKmpZAInxmlklaZHWtLmEerOzyfyUr2Q3hNiwF7+byf+DDA05iGCbMS27HWNhp1dK4G+WpfLh+FySfKPhe53R5ToYSdOjUlSHGvmUO5weI1OxZXrk77GGb86bmjpXQubLypYyASNcXAMDjI51hlb5QHA6qU/p1Tx4XFW1P7BkrGuDAeUcSfoN0GY6dQVdblNk6SphqJqiJs72yiNoeMwaOTDiQOs5uPZ61y98jgMRgpIrRwQwMDIwLNYZHm5A9Qb7FFK6J1yUdTJM74QFPylhSymP63KMDvXk4f9lYGzO1FNiNPytM7M29nNIyujd9Vzejr6itL9X2H8x5tyDMmTLnyNz3tblM9r5763VYbjJXx4rURZrsMDrgcC5kzQHfi7+JKTXIspSjJKXc+G7352yfbVvvPV9Kgdg3kbWut01NYP3ZpFfyiROHZ+QqMx7Y6vfWzuZTSuY6olcHBosQZCQRr1K80WmHM8TtFc/DxzpKR59/QjEf8Aay/wj+65uIYZNTvyTxuhfa9nty3HWOsepelFAt8UDTQROt5TagAHqDmOuPwHsXbi4yUpqLW552b+fCEHKL2Ko2v9G4f978dq0NqPOKbuFH4IW/tf6Nw/7347VobUecU3cKPwQuXJ1vyzaHQvC/DvbZelKrvD/wA0i2NxB7Q5tNKWkXByWuOux1XaEDX7UFrhmaa91wemxLh+ICutdmTiXiUUl2OfDwkc0pyk+7PPv6EYj/tZf4R/dWtu0wyanw/JOx0T+WkOVwsbG1ipYi5MvEyyx0tHdg4OGGWqLK338eiY+9s8N6g2ye21fg9C39gJqScufE9xcA118rhmaOtt8psem+qsPfPhc9RhkbKeJ87xVMcWxsdIQOTeL2A4aj2rqbtMOfFgtPHPG6N4D80cjS0i8rjq13YsL5Gri3kdFV7vtnqrFcX55UNPJNm5Z8haWte8G7I2ddiG8OAaujt3gtTJtRHIyCV8QloyZGxPc0AOZcl4FtNelXYG2WVGossSqilt9mzNQKxlbCxz4+TaHuaC7knMddrnW4CxGvC7Vrv3o4niVJJTQ0zM5gk5WZoe60fJkvIadGEgEcTqdArxsvxHC1vxQG3N9ABc9eiag8bttPcp3clhs4jr22fTvfFCGPcwtyutMA4ZhrYkHpWtRbxMTwuqkixeOSpY5tgDlbax+PG62V7SD+XDUK7l+ZImuFnAOHUQCPYU1D06SSex50xKH/XcTaMPpOaxkBriGgAakullLBlboeHTYdJW1vsiDcVY0ahtJELnsLhqvQEUDWCzWho6gAP32Co7fHhcsuNMyxyPYYImktY5w+O4HUDtVk7Znkhpifao3uVtHRmjnpzHXxs5LlXOtYBtmyZLeU61tQbHj2Ld3PbByCOaoqmljJ4HQxtN2ucx/wAeSx4AiwHXqepWzLh8TyC+Nj3N0DnMa4jXoJGi2FXUaLHztuzz/g1fVbNYjK2eF0lPJ5Nx5Ala1xLJY3cCbE+ST9I3topBR7wMYxatazDWc0phYPkdG2YMF9Xve4Wvbgxup/EW5PTse0te0PaeLXAOB9YOiQwNY3KxoY0cGtAaB+4JYWNrknyKo390MppqR9i9kbpGvksBZzmsykgcL5HdntWvFtE2s2QnjjY9rqaKGEk2Oc5mm7QOj1q4ZI2uaQ4BzSLEEXBHUQeK/FPSRxttGxsbb3s1oYL9dgl8iXj5t3uVruFjc2hqcwLTzocQR/6W9a0N92yE0kkdZA10jWx5JQ0ElgDi5slhrbUgnosFbyJfOyfTWnSUhJv3mNDyYhtVmPJy2fyQctuUDLXzdNr2v7F2NyWx80HKVc7TGZGBkbXCxLMwc6Qg6gEhoHXYnqVlMwSmEmcQRCT64iYHcb/GtdbqX8FVjd3J2URsTh8zdqnOdG9rOc1ZzFjgLEyWOYi3SFe6IobsvCOkIiKC4UF3w+jWd5Z7j1OlCN7kLn4cwNaXHnLTYAu+g7qWuD3I+TDifal4Ki2v9G4f978dq0NqPOKbuFH4IXW2soJTh1ABG8kc7uMjja87bX0WjtNh0xqKa0bzahpBoxxsRELjgtMnW/LOOPQvC/CaU/zqPf3/AJFXOqcgpZP0ozZHZefOObI61rHW9rK41bimnp8I14NNa7/0wiIuQ7gsoiAIiIAsFZWAgMrFllEAWFlYQBERAEREAREQBERAEREAREQBERAEREAREQBERAEREAREQC6IiAXREQBERAEREAREQBERAEREAREQBERAERE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01487"/>
            <a:ext cx="7344816" cy="298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2856"/>
          <a:stretch/>
        </p:blipFill>
        <p:spPr bwMode="auto">
          <a:xfrm>
            <a:off x="386954" y="1581640"/>
            <a:ext cx="8370092" cy="307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23528" y="843558"/>
            <a:ext cx="4205447" cy="400110"/>
          </a:xfrm>
          <a:prstGeom prst="rect">
            <a:avLst/>
          </a:prstGeom>
          <a:noFill/>
        </p:spPr>
        <p:txBody>
          <a:bodyPr wrap="none" rtlCol="0">
            <a:spAutoFit/>
          </a:bodyPr>
          <a:lstStyle/>
          <a:p>
            <a:r>
              <a:rPr lang="es-MX" sz="2000" b="1" dirty="0" smtClean="0">
                <a:latin typeface="Corbel" panose="020B0503020204020204" pitchFamily="34" charset="0"/>
              </a:rPr>
              <a:t>¿Y en el caso de desastres naturales?</a:t>
            </a:r>
            <a:endParaRPr lang="es-PE" sz="2000" b="1" dirty="0">
              <a:latin typeface="Corbel" panose="020B0503020204020204" pitchFamily="34" charset="0"/>
            </a:endParaRPr>
          </a:p>
        </p:txBody>
      </p:sp>
    </p:spTree>
    <p:extLst>
      <p:ext uri="{BB962C8B-B14F-4D97-AF65-F5344CB8AC3E}">
        <p14:creationId xmlns:p14="http://schemas.microsoft.com/office/powerpoint/2010/main" val="37448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xit" presetSubtype="0" fill="hold" nodeType="withEffect">
                                  <p:stCondLst>
                                    <p:cond delay="0"/>
                                  </p:stCondLst>
                                  <p:childTnLst>
                                    <p:animEffect transition="out" filter="fade">
                                      <p:cBhvr>
                                        <p:cTn id="9" dur="500"/>
                                        <p:tgtEl>
                                          <p:spTgt spid="2051"/>
                                        </p:tgtEl>
                                      </p:cBhvr>
                                    </p:animEffect>
                                    <p:set>
                                      <p:cBhvr>
                                        <p:cTn id="10"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2" name="1 CuadroTexto"/>
          <p:cNvSpPr txBox="1"/>
          <p:nvPr/>
        </p:nvSpPr>
        <p:spPr>
          <a:xfrm>
            <a:off x="395536" y="1797807"/>
            <a:ext cx="8299176" cy="2062103"/>
          </a:xfrm>
          <a:prstGeom prst="rect">
            <a:avLst/>
          </a:prstGeom>
          <a:noFill/>
        </p:spPr>
        <p:txBody>
          <a:bodyPr wrap="square" rtlCol="0">
            <a:spAutoFit/>
          </a:bodyPr>
          <a:lstStyle/>
          <a:p>
            <a:r>
              <a:rPr lang="es-CL" sz="2600" i="1" dirty="0">
                <a:solidFill>
                  <a:schemeClr val="accent6">
                    <a:lumMod val="75000"/>
                  </a:schemeClr>
                </a:solidFill>
                <a:latin typeface="Corbel" panose="020B0503020204020204" pitchFamily="34" charset="0"/>
              </a:rPr>
              <a:t>“Las prioridades y agendas de las agencias regulatorias podrían reflejar rankings públicos, política, historia o incluso meras casualidades…”     </a:t>
            </a:r>
          </a:p>
          <a:p>
            <a:pPr algn="r"/>
            <a:endParaRPr lang="es-CL" sz="3000" b="1" dirty="0">
              <a:solidFill>
                <a:schemeClr val="accent6">
                  <a:lumMod val="75000"/>
                </a:schemeClr>
              </a:solidFill>
              <a:latin typeface="Corbel" panose="020B0503020204020204" pitchFamily="34" charset="0"/>
            </a:endParaRPr>
          </a:p>
          <a:p>
            <a:pPr algn="r"/>
            <a:r>
              <a:rPr lang="es-CL" sz="2000" b="1" dirty="0" smtClean="0">
                <a:solidFill>
                  <a:schemeClr val="accent6">
                    <a:lumMod val="75000"/>
                  </a:schemeClr>
                </a:solidFill>
                <a:latin typeface="Corbel" panose="020B0503020204020204" pitchFamily="34" charset="0"/>
              </a:rPr>
              <a:t>S</a:t>
            </a:r>
            <a:r>
              <a:rPr lang="es-CL" sz="2000" b="1" dirty="0">
                <a:solidFill>
                  <a:schemeClr val="accent6">
                    <a:lumMod val="75000"/>
                  </a:schemeClr>
                </a:solidFill>
                <a:latin typeface="Corbel" panose="020B0503020204020204" pitchFamily="34" charset="0"/>
              </a:rPr>
              <a:t>. </a:t>
            </a:r>
            <a:r>
              <a:rPr lang="es-CL" sz="2000" b="1" dirty="0" err="1">
                <a:solidFill>
                  <a:schemeClr val="accent6">
                    <a:lumMod val="75000"/>
                  </a:schemeClr>
                </a:solidFill>
                <a:latin typeface="Corbel" panose="020B0503020204020204" pitchFamily="34" charset="0"/>
              </a:rPr>
              <a:t>Breyer</a:t>
            </a:r>
            <a:endParaRPr lang="es-PE" sz="2000" b="1" dirty="0">
              <a:solidFill>
                <a:schemeClr val="accent6">
                  <a:lumMod val="75000"/>
                </a:schemeClr>
              </a:solidFill>
              <a:latin typeface="Corbel" panose="020B0503020204020204" pitchFamily="34" charset="0"/>
            </a:endParaRPr>
          </a:p>
        </p:txBody>
      </p:sp>
    </p:spTree>
    <p:extLst>
      <p:ext uri="{BB962C8B-B14F-4D97-AF65-F5344CB8AC3E}">
        <p14:creationId xmlns:p14="http://schemas.microsoft.com/office/powerpoint/2010/main" val="2173240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23528" y="195487"/>
            <a:ext cx="7848872"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2" name="1 CuadroTexto"/>
          <p:cNvSpPr txBox="1"/>
          <p:nvPr/>
        </p:nvSpPr>
        <p:spPr>
          <a:xfrm>
            <a:off x="323529" y="781342"/>
            <a:ext cx="5530553" cy="400110"/>
          </a:xfrm>
          <a:prstGeom prst="rect">
            <a:avLst/>
          </a:prstGeom>
          <a:noFill/>
        </p:spPr>
        <p:txBody>
          <a:bodyPr wrap="none" rtlCol="0">
            <a:spAutoFit/>
          </a:bodyPr>
          <a:lstStyle/>
          <a:p>
            <a:r>
              <a:rPr lang="es-MX" sz="2000" b="1" dirty="0">
                <a:latin typeface="Corbel" panose="020B0503020204020204" pitchFamily="34" charset="0"/>
              </a:rPr>
              <a:t>2</a:t>
            </a:r>
            <a:r>
              <a:rPr lang="es-MX" sz="2000" b="1" dirty="0" smtClean="0">
                <a:latin typeface="Corbel" panose="020B0503020204020204" pitchFamily="34" charset="0"/>
              </a:rPr>
              <a:t>. El último 10%: </a:t>
            </a:r>
            <a:r>
              <a:rPr lang="es-MX" sz="2000" b="1" dirty="0" err="1" smtClean="0">
                <a:latin typeface="Corbel" panose="020B0503020204020204" pitchFamily="34" charset="0"/>
              </a:rPr>
              <a:t>United</a:t>
            </a:r>
            <a:r>
              <a:rPr lang="es-MX" sz="2000" b="1" dirty="0" smtClean="0">
                <a:latin typeface="Corbel" panose="020B0503020204020204" pitchFamily="34" charset="0"/>
              </a:rPr>
              <a:t> </a:t>
            </a:r>
            <a:r>
              <a:rPr lang="es-MX" sz="2000" b="1" dirty="0" err="1" smtClean="0">
                <a:latin typeface="Corbel" panose="020B0503020204020204" pitchFamily="34" charset="0"/>
              </a:rPr>
              <a:t>States</a:t>
            </a:r>
            <a:r>
              <a:rPr lang="es-MX" sz="2000" b="1" dirty="0" smtClean="0">
                <a:latin typeface="Corbel" panose="020B0503020204020204" pitchFamily="34" charset="0"/>
              </a:rPr>
              <a:t> vs. </a:t>
            </a:r>
            <a:r>
              <a:rPr lang="es-MX" sz="2000" b="1" dirty="0" err="1" smtClean="0">
                <a:latin typeface="Corbel" panose="020B0503020204020204" pitchFamily="34" charset="0"/>
              </a:rPr>
              <a:t>Ottain</a:t>
            </a:r>
            <a:r>
              <a:rPr lang="es-MX" sz="2000" b="1" dirty="0" smtClean="0">
                <a:latin typeface="Corbel" panose="020B0503020204020204" pitchFamily="34" charset="0"/>
              </a:rPr>
              <a:t> &amp; </a:t>
            </a:r>
            <a:r>
              <a:rPr lang="es-MX" sz="2000" b="1" dirty="0" err="1" smtClean="0">
                <a:latin typeface="Corbel" panose="020B0503020204020204" pitchFamily="34" charset="0"/>
              </a:rPr>
              <a:t>Goss</a:t>
            </a:r>
            <a:endParaRPr lang="es-PE" sz="2000" b="1" dirty="0">
              <a:latin typeface="Corbel" panose="020B0503020204020204" pitchFamily="34" charset="0"/>
            </a:endParaRPr>
          </a:p>
        </p:txBody>
      </p:sp>
      <p:sp>
        <p:nvSpPr>
          <p:cNvPr id="9" name="8 Rectángulo"/>
          <p:cNvSpPr/>
          <p:nvPr/>
        </p:nvSpPr>
        <p:spPr>
          <a:xfrm>
            <a:off x="6588224" y="1167594"/>
            <a:ext cx="1152128" cy="31764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CuadroTexto"/>
          <p:cNvSpPr txBox="1"/>
          <p:nvPr/>
        </p:nvSpPr>
        <p:spPr>
          <a:xfrm>
            <a:off x="5148064" y="4507255"/>
            <a:ext cx="3707904" cy="584775"/>
          </a:xfrm>
          <a:prstGeom prst="rect">
            <a:avLst/>
          </a:prstGeom>
          <a:noFill/>
        </p:spPr>
        <p:txBody>
          <a:bodyPr wrap="square" rtlCol="0">
            <a:spAutoFit/>
          </a:bodyPr>
          <a:lstStyle/>
          <a:p>
            <a:pPr algn="ctr"/>
            <a:r>
              <a:rPr lang="es-MX" sz="1600" dirty="0" smtClean="0">
                <a:latin typeface="Corbel" panose="020B0503020204020204" pitchFamily="34" charset="0"/>
              </a:rPr>
              <a:t>Número de días que un niño podría comer un poco de tierra sin ser contaminado</a:t>
            </a:r>
            <a:endParaRPr lang="es-PE" sz="1600" dirty="0">
              <a:latin typeface="Corbel" panose="020B0503020204020204" pitchFamily="34" charset="0"/>
            </a:endParaRPr>
          </a:p>
        </p:txBody>
      </p:sp>
      <p:sp>
        <p:nvSpPr>
          <p:cNvPr id="25" name="24 Rectángulo"/>
          <p:cNvSpPr/>
          <p:nvPr/>
        </p:nvSpPr>
        <p:spPr>
          <a:xfrm>
            <a:off x="6444208" y="2366762"/>
            <a:ext cx="1440160" cy="1705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68 Rectángulo"/>
          <p:cNvSpPr/>
          <p:nvPr/>
        </p:nvSpPr>
        <p:spPr>
          <a:xfrm>
            <a:off x="1907704" y="1167594"/>
            <a:ext cx="1152128" cy="31764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0" name="69 CuadroTexto"/>
          <p:cNvSpPr txBox="1"/>
          <p:nvPr/>
        </p:nvSpPr>
        <p:spPr>
          <a:xfrm>
            <a:off x="1115616" y="4515966"/>
            <a:ext cx="2664296" cy="338554"/>
          </a:xfrm>
          <a:prstGeom prst="rect">
            <a:avLst/>
          </a:prstGeom>
          <a:noFill/>
        </p:spPr>
        <p:txBody>
          <a:bodyPr wrap="square" rtlCol="0">
            <a:spAutoFit/>
          </a:bodyPr>
          <a:lstStyle/>
          <a:p>
            <a:pPr algn="ctr"/>
            <a:r>
              <a:rPr lang="es-MX" sz="1600" dirty="0" smtClean="0">
                <a:latin typeface="Corbel" panose="020B0503020204020204" pitchFamily="34" charset="0"/>
              </a:rPr>
              <a:t>Nivel de contaminación</a:t>
            </a:r>
            <a:endParaRPr lang="es-PE" sz="1600" dirty="0">
              <a:latin typeface="Corbel" panose="020B0503020204020204" pitchFamily="34" charset="0"/>
            </a:endParaRPr>
          </a:p>
        </p:txBody>
      </p:sp>
      <p:sp>
        <p:nvSpPr>
          <p:cNvPr id="71" name="70 Rectángulo"/>
          <p:cNvSpPr/>
          <p:nvPr/>
        </p:nvSpPr>
        <p:spPr>
          <a:xfrm>
            <a:off x="1763688" y="1167595"/>
            <a:ext cx="1440160" cy="74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Rectángulo"/>
          <p:cNvSpPr/>
          <p:nvPr/>
        </p:nvSpPr>
        <p:spPr>
          <a:xfrm>
            <a:off x="6457880" y="1637195"/>
            <a:ext cx="1440160" cy="778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Rectángulo"/>
          <p:cNvSpPr/>
          <p:nvPr/>
        </p:nvSpPr>
        <p:spPr>
          <a:xfrm>
            <a:off x="6495176" y="1319295"/>
            <a:ext cx="1440160" cy="31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Rectángulo"/>
          <p:cNvSpPr/>
          <p:nvPr/>
        </p:nvSpPr>
        <p:spPr>
          <a:xfrm>
            <a:off x="6457880" y="1167594"/>
            <a:ext cx="1440160" cy="15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5" name="74 Rectángulo"/>
          <p:cNvSpPr/>
          <p:nvPr/>
        </p:nvSpPr>
        <p:spPr>
          <a:xfrm>
            <a:off x="1763688" y="1907819"/>
            <a:ext cx="1440160" cy="699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75 Rectángulo"/>
          <p:cNvSpPr/>
          <p:nvPr/>
        </p:nvSpPr>
        <p:spPr>
          <a:xfrm>
            <a:off x="1750760" y="2607433"/>
            <a:ext cx="1440160" cy="734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7" name="76 Rectángulo"/>
          <p:cNvSpPr/>
          <p:nvPr/>
        </p:nvSpPr>
        <p:spPr>
          <a:xfrm>
            <a:off x="1763688" y="3321846"/>
            <a:ext cx="1440160" cy="74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Nube"/>
          <p:cNvSpPr/>
          <p:nvPr/>
        </p:nvSpPr>
        <p:spPr>
          <a:xfrm>
            <a:off x="3779912" y="2133148"/>
            <a:ext cx="1858146" cy="948569"/>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Corbel" panose="020B0503020204020204" pitchFamily="34" charset="0"/>
              </a:rPr>
              <a:t>Efecto Marginal</a:t>
            </a:r>
            <a:endParaRPr lang="es-CL" dirty="0">
              <a:solidFill>
                <a:schemeClr val="tx1"/>
              </a:solidFill>
              <a:latin typeface="Corbel" panose="020B0503020204020204" pitchFamily="34" charset="0"/>
            </a:endParaRPr>
          </a:p>
        </p:txBody>
      </p:sp>
    </p:spTree>
    <p:extLst>
      <p:ext uri="{BB962C8B-B14F-4D97-AF65-F5344CB8AC3E}">
        <p14:creationId xmlns:p14="http://schemas.microsoft.com/office/powerpoint/2010/main" val="41052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7" presetClass="exit" presetSubtype="0" fill="hold" grpId="0" nodeType="withEffect">
                                  <p:stCondLst>
                                    <p:cond delay="0"/>
                                  </p:stCondLst>
                                  <p:childTnLst>
                                    <p:animEffect transition="out" filter="fade">
                                      <p:cBhvr>
                                        <p:cTn id="11" dur="1000"/>
                                        <p:tgtEl>
                                          <p:spTgt spid="25"/>
                                        </p:tgtEl>
                                      </p:cBhvr>
                                    </p:animEffect>
                                    <p:anim calcmode="lin" valueType="num">
                                      <p:cBhvr>
                                        <p:cTn id="12" dur="1000"/>
                                        <p:tgtEl>
                                          <p:spTgt spid="25"/>
                                        </p:tgtEl>
                                        <p:attrNameLst>
                                          <p:attrName>ppt_x</p:attrName>
                                        </p:attrNameLst>
                                      </p:cBhvr>
                                      <p:tavLst>
                                        <p:tav tm="0">
                                          <p:val>
                                            <p:strVal val="ppt_x"/>
                                          </p:val>
                                        </p:tav>
                                        <p:tav tm="100000">
                                          <p:val>
                                            <p:strVal val="ppt_x"/>
                                          </p:val>
                                        </p:tav>
                                      </p:tavLst>
                                    </p:anim>
                                    <p:anim calcmode="lin" valueType="num">
                                      <p:cBhvr>
                                        <p:cTn id="13" dur="1000"/>
                                        <p:tgtEl>
                                          <p:spTgt spid="25"/>
                                        </p:tgtEl>
                                        <p:attrNameLst>
                                          <p:attrName>ppt_y</p:attrName>
                                        </p:attrNameLst>
                                      </p:cBhvr>
                                      <p:tavLst>
                                        <p:tav tm="0">
                                          <p:val>
                                            <p:strVal val="ppt_y"/>
                                          </p:val>
                                        </p:tav>
                                        <p:tav tm="100000">
                                          <p:val>
                                            <p:strVal val="ppt_y-.1"/>
                                          </p:val>
                                        </p:tav>
                                      </p:tavLst>
                                    </p:anim>
                                    <p:set>
                                      <p:cBhvr>
                                        <p:cTn id="14" dur="1" fill="hold">
                                          <p:stCondLst>
                                            <p:cond delay="999"/>
                                          </p:stCondLst>
                                        </p:cTn>
                                        <p:tgtEl>
                                          <p:spTgt spid="25"/>
                                        </p:tgtEl>
                                        <p:attrNameLst>
                                          <p:attrName>style.visibility</p:attrName>
                                        </p:attrNameLst>
                                      </p:cBhvr>
                                      <p:to>
                                        <p:strVal val="hidden"/>
                                      </p:to>
                                    </p:set>
                                  </p:childTnLst>
                                </p:cTn>
                              </p:par>
                            </p:childTnLst>
                          </p:cTn>
                        </p:par>
                        <p:par>
                          <p:cTn id="15" fill="hold">
                            <p:stCondLst>
                              <p:cond delay="1000"/>
                            </p:stCondLst>
                            <p:childTnLst>
                              <p:par>
                                <p:cTn id="16" presetID="47" presetClass="entr" presetSubtype="0" fill="hold" grpId="0" nodeType="afterEffect">
                                  <p:stCondLst>
                                    <p:cond delay="100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par>
                                <p:cTn id="21" presetID="47" presetClass="exit" presetSubtype="0" fill="hold" grpId="0" nodeType="withEffect">
                                  <p:stCondLst>
                                    <p:cond delay="1000"/>
                                  </p:stCondLst>
                                  <p:childTnLst>
                                    <p:animEffect transition="out" filter="fade">
                                      <p:cBhvr>
                                        <p:cTn id="22" dur="1000"/>
                                        <p:tgtEl>
                                          <p:spTgt spid="72"/>
                                        </p:tgtEl>
                                      </p:cBhvr>
                                    </p:animEffect>
                                    <p:anim calcmode="lin" valueType="num">
                                      <p:cBhvr>
                                        <p:cTn id="23" dur="1000"/>
                                        <p:tgtEl>
                                          <p:spTgt spid="72"/>
                                        </p:tgtEl>
                                        <p:attrNameLst>
                                          <p:attrName>ppt_x</p:attrName>
                                        </p:attrNameLst>
                                      </p:cBhvr>
                                      <p:tavLst>
                                        <p:tav tm="0">
                                          <p:val>
                                            <p:strVal val="ppt_x"/>
                                          </p:val>
                                        </p:tav>
                                        <p:tav tm="100000">
                                          <p:val>
                                            <p:strVal val="ppt_x"/>
                                          </p:val>
                                        </p:tav>
                                      </p:tavLst>
                                    </p:anim>
                                    <p:anim calcmode="lin" valueType="num">
                                      <p:cBhvr>
                                        <p:cTn id="24" dur="1000"/>
                                        <p:tgtEl>
                                          <p:spTgt spid="72"/>
                                        </p:tgtEl>
                                        <p:attrNameLst>
                                          <p:attrName>ppt_y</p:attrName>
                                        </p:attrNameLst>
                                      </p:cBhvr>
                                      <p:tavLst>
                                        <p:tav tm="0">
                                          <p:val>
                                            <p:strVal val="ppt_y"/>
                                          </p:val>
                                        </p:tav>
                                        <p:tav tm="100000">
                                          <p:val>
                                            <p:strVal val="ppt_y-.1"/>
                                          </p:val>
                                        </p:tav>
                                      </p:tavLst>
                                    </p:anim>
                                    <p:set>
                                      <p:cBhvr>
                                        <p:cTn id="25" dur="1" fill="hold">
                                          <p:stCondLst>
                                            <p:cond delay="999"/>
                                          </p:stCondLst>
                                        </p:cTn>
                                        <p:tgtEl>
                                          <p:spTgt spid="72"/>
                                        </p:tgtEl>
                                        <p:attrNameLst>
                                          <p:attrName>style.visibility</p:attrName>
                                        </p:attrNameLst>
                                      </p:cBhvr>
                                      <p:to>
                                        <p:strVal val="hidden"/>
                                      </p:to>
                                    </p:set>
                                  </p:childTnLst>
                                </p:cTn>
                              </p:par>
                            </p:childTnLst>
                          </p:cTn>
                        </p:par>
                        <p:par>
                          <p:cTn id="26" fill="hold">
                            <p:stCondLst>
                              <p:cond delay="3000"/>
                            </p:stCondLst>
                            <p:childTnLst>
                              <p:par>
                                <p:cTn id="27" presetID="47" presetClass="entr" presetSubtype="0" fill="hold" grpId="0" nodeType="afterEffect">
                                  <p:stCondLst>
                                    <p:cond delay="100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par>
                                <p:cTn id="32" presetID="47" presetClass="exit" presetSubtype="0" fill="hold" grpId="0" nodeType="withEffect">
                                  <p:stCondLst>
                                    <p:cond delay="1000"/>
                                  </p:stCondLst>
                                  <p:childTnLst>
                                    <p:animEffect transition="out" filter="fade">
                                      <p:cBhvr>
                                        <p:cTn id="33" dur="1000"/>
                                        <p:tgtEl>
                                          <p:spTgt spid="73"/>
                                        </p:tgtEl>
                                      </p:cBhvr>
                                    </p:animEffect>
                                    <p:anim calcmode="lin" valueType="num">
                                      <p:cBhvr>
                                        <p:cTn id="34" dur="1000"/>
                                        <p:tgtEl>
                                          <p:spTgt spid="73"/>
                                        </p:tgtEl>
                                        <p:attrNameLst>
                                          <p:attrName>ppt_x</p:attrName>
                                        </p:attrNameLst>
                                      </p:cBhvr>
                                      <p:tavLst>
                                        <p:tav tm="0">
                                          <p:val>
                                            <p:strVal val="ppt_x"/>
                                          </p:val>
                                        </p:tav>
                                        <p:tav tm="100000">
                                          <p:val>
                                            <p:strVal val="ppt_x"/>
                                          </p:val>
                                        </p:tav>
                                      </p:tavLst>
                                    </p:anim>
                                    <p:anim calcmode="lin" valueType="num">
                                      <p:cBhvr>
                                        <p:cTn id="35" dur="1000"/>
                                        <p:tgtEl>
                                          <p:spTgt spid="73"/>
                                        </p:tgtEl>
                                        <p:attrNameLst>
                                          <p:attrName>ppt_y</p:attrName>
                                        </p:attrNameLst>
                                      </p:cBhvr>
                                      <p:tavLst>
                                        <p:tav tm="0">
                                          <p:val>
                                            <p:strVal val="ppt_y"/>
                                          </p:val>
                                        </p:tav>
                                        <p:tav tm="100000">
                                          <p:val>
                                            <p:strVal val="ppt_y-.1"/>
                                          </p:val>
                                        </p:tav>
                                      </p:tavLst>
                                    </p:anim>
                                    <p:set>
                                      <p:cBhvr>
                                        <p:cTn id="36" dur="1" fill="hold">
                                          <p:stCondLst>
                                            <p:cond delay="999"/>
                                          </p:stCondLst>
                                        </p:cTn>
                                        <p:tgtEl>
                                          <p:spTgt spid="73"/>
                                        </p:tgtEl>
                                        <p:attrNameLst>
                                          <p:attrName>style.visibility</p:attrName>
                                        </p:attrNameLst>
                                      </p:cBhvr>
                                      <p:to>
                                        <p:strVal val="hidden"/>
                                      </p:to>
                                    </p:set>
                                  </p:childTnLst>
                                </p:cTn>
                              </p:par>
                            </p:childTnLst>
                          </p:cTn>
                        </p:par>
                        <p:par>
                          <p:cTn id="37" fill="hold">
                            <p:stCondLst>
                              <p:cond delay="5000"/>
                            </p:stCondLst>
                            <p:childTnLst>
                              <p:par>
                                <p:cTn id="38" presetID="47" presetClass="entr" presetSubtype="0" fill="hold" grpId="0" nodeType="afterEffect">
                                  <p:stCondLst>
                                    <p:cond delay="100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1000"/>
                                        <p:tgtEl>
                                          <p:spTgt spid="77"/>
                                        </p:tgtEl>
                                      </p:cBhvr>
                                    </p:animEffect>
                                    <p:anim calcmode="lin" valueType="num">
                                      <p:cBhvr>
                                        <p:cTn id="41" dur="1000" fill="hold"/>
                                        <p:tgtEl>
                                          <p:spTgt spid="77"/>
                                        </p:tgtEl>
                                        <p:attrNameLst>
                                          <p:attrName>ppt_x</p:attrName>
                                        </p:attrNameLst>
                                      </p:cBhvr>
                                      <p:tavLst>
                                        <p:tav tm="0">
                                          <p:val>
                                            <p:strVal val="#ppt_x"/>
                                          </p:val>
                                        </p:tav>
                                        <p:tav tm="100000">
                                          <p:val>
                                            <p:strVal val="#ppt_x"/>
                                          </p:val>
                                        </p:tav>
                                      </p:tavLst>
                                    </p:anim>
                                    <p:anim calcmode="lin" valueType="num">
                                      <p:cBhvr>
                                        <p:cTn id="42" dur="1000" fill="hold"/>
                                        <p:tgtEl>
                                          <p:spTgt spid="77"/>
                                        </p:tgtEl>
                                        <p:attrNameLst>
                                          <p:attrName>ppt_y</p:attrName>
                                        </p:attrNameLst>
                                      </p:cBhvr>
                                      <p:tavLst>
                                        <p:tav tm="0">
                                          <p:val>
                                            <p:strVal val="#ppt_y-.1"/>
                                          </p:val>
                                        </p:tav>
                                        <p:tav tm="100000">
                                          <p:val>
                                            <p:strVal val="#ppt_y"/>
                                          </p:val>
                                        </p:tav>
                                      </p:tavLst>
                                    </p:anim>
                                  </p:childTnLst>
                                </p:cTn>
                              </p:par>
                              <p:par>
                                <p:cTn id="43" presetID="47" presetClass="exit" presetSubtype="0" fill="hold" grpId="0" nodeType="withEffect">
                                  <p:stCondLst>
                                    <p:cond delay="1000"/>
                                  </p:stCondLst>
                                  <p:childTnLst>
                                    <p:animEffect transition="out" filter="fade">
                                      <p:cBhvr>
                                        <p:cTn id="44" dur="1000"/>
                                        <p:tgtEl>
                                          <p:spTgt spid="74"/>
                                        </p:tgtEl>
                                      </p:cBhvr>
                                    </p:animEffect>
                                    <p:anim calcmode="lin" valueType="num">
                                      <p:cBhvr>
                                        <p:cTn id="45" dur="1000"/>
                                        <p:tgtEl>
                                          <p:spTgt spid="74"/>
                                        </p:tgtEl>
                                        <p:attrNameLst>
                                          <p:attrName>ppt_x</p:attrName>
                                        </p:attrNameLst>
                                      </p:cBhvr>
                                      <p:tavLst>
                                        <p:tav tm="0">
                                          <p:val>
                                            <p:strVal val="ppt_x"/>
                                          </p:val>
                                        </p:tav>
                                        <p:tav tm="100000">
                                          <p:val>
                                            <p:strVal val="ppt_x"/>
                                          </p:val>
                                        </p:tav>
                                      </p:tavLst>
                                    </p:anim>
                                    <p:anim calcmode="lin" valueType="num">
                                      <p:cBhvr>
                                        <p:cTn id="46" dur="1000"/>
                                        <p:tgtEl>
                                          <p:spTgt spid="74"/>
                                        </p:tgtEl>
                                        <p:attrNameLst>
                                          <p:attrName>ppt_y</p:attrName>
                                        </p:attrNameLst>
                                      </p:cBhvr>
                                      <p:tavLst>
                                        <p:tav tm="0">
                                          <p:val>
                                            <p:strVal val="ppt_y"/>
                                          </p:val>
                                        </p:tav>
                                        <p:tav tm="100000">
                                          <p:val>
                                            <p:strVal val="ppt_y-.1"/>
                                          </p:val>
                                        </p:tav>
                                      </p:tavLst>
                                    </p:anim>
                                    <p:set>
                                      <p:cBhvr>
                                        <p:cTn id="47" dur="1" fill="hold">
                                          <p:stCondLst>
                                            <p:cond delay="9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1" grpId="0" animBg="1"/>
      <p:bldP spid="72" grpId="0" animBg="1"/>
      <p:bldP spid="73" grpId="0" animBg="1"/>
      <p:bldP spid="74" grpId="0" animBg="1"/>
      <p:bldP spid="75" grpId="0" animBg="1"/>
      <p:bldP spid="76" grpId="0" animBg="1"/>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23528" y="195487"/>
            <a:ext cx="7848872"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2" name="1 CuadroTexto"/>
          <p:cNvSpPr txBox="1"/>
          <p:nvPr/>
        </p:nvSpPr>
        <p:spPr>
          <a:xfrm>
            <a:off x="323529" y="781342"/>
            <a:ext cx="5530553" cy="400110"/>
          </a:xfrm>
          <a:prstGeom prst="rect">
            <a:avLst/>
          </a:prstGeom>
          <a:noFill/>
        </p:spPr>
        <p:txBody>
          <a:bodyPr wrap="none" rtlCol="0">
            <a:spAutoFit/>
          </a:bodyPr>
          <a:lstStyle/>
          <a:p>
            <a:r>
              <a:rPr lang="es-MX" sz="2000" b="1" dirty="0">
                <a:latin typeface="Corbel" panose="020B0503020204020204" pitchFamily="34" charset="0"/>
              </a:rPr>
              <a:t>2</a:t>
            </a:r>
            <a:r>
              <a:rPr lang="es-MX" sz="2000" b="1" dirty="0" smtClean="0">
                <a:latin typeface="Corbel" panose="020B0503020204020204" pitchFamily="34" charset="0"/>
              </a:rPr>
              <a:t>. El último 10</a:t>
            </a:r>
            <a:r>
              <a:rPr lang="es-MX" sz="2000" b="1" dirty="0">
                <a:latin typeface="Corbel" panose="020B0503020204020204" pitchFamily="34" charset="0"/>
              </a:rPr>
              <a:t>%: </a:t>
            </a:r>
            <a:r>
              <a:rPr lang="es-MX" sz="2000" b="1" dirty="0" err="1">
                <a:latin typeface="Corbel" panose="020B0503020204020204" pitchFamily="34" charset="0"/>
              </a:rPr>
              <a:t>United</a:t>
            </a:r>
            <a:r>
              <a:rPr lang="es-MX" sz="2000" b="1" dirty="0">
                <a:latin typeface="Corbel" panose="020B0503020204020204" pitchFamily="34" charset="0"/>
              </a:rPr>
              <a:t> </a:t>
            </a:r>
            <a:r>
              <a:rPr lang="es-MX" sz="2000" b="1" dirty="0" err="1">
                <a:latin typeface="Corbel" panose="020B0503020204020204" pitchFamily="34" charset="0"/>
              </a:rPr>
              <a:t>States</a:t>
            </a:r>
            <a:r>
              <a:rPr lang="es-MX" sz="2000" b="1" dirty="0">
                <a:latin typeface="Corbel" panose="020B0503020204020204" pitchFamily="34" charset="0"/>
              </a:rPr>
              <a:t> vs. </a:t>
            </a:r>
            <a:r>
              <a:rPr lang="es-MX" sz="2000" b="1" dirty="0" err="1">
                <a:latin typeface="Corbel" panose="020B0503020204020204" pitchFamily="34" charset="0"/>
              </a:rPr>
              <a:t>Ottain</a:t>
            </a:r>
            <a:r>
              <a:rPr lang="es-MX" sz="2000" b="1" dirty="0">
                <a:latin typeface="Corbel" panose="020B0503020204020204" pitchFamily="34" charset="0"/>
              </a:rPr>
              <a:t> &amp; </a:t>
            </a:r>
            <a:r>
              <a:rPr lang="es-MX" sz="2000" b="1" dirty="0" err="1">
                <a:latin typeface="Corbel" panose="020B0503020204020204" pitchFamily="34" charset="0"/>
              </a:rPr>
              <a:t>Goss</a:t>
            </a:r>
            <a:endParaRPr lang="es-PE" sz="2000" b="1" dirty="0">
              <a:latin typeface="Corbel" panose="020B0503020204020204" pitchFamily="34" charset="0"/>
            </a:endParaRPr>
          </a:p>
        </p:txBody>
      </p:sp>
      <p:pic>
        <p:nvPicPr>
          <p:cNvPr id="11" name="Picture 3" descr="C:\Users\nroldan\Desktop\niño arena.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834"/>
          <a:stretch/>
        </p:blipFill>
        <p:spPr bwMode="auto">
          <a:xfrm>
            <a:off x="1403648" y="1329612"/>
            <a:ext cx="6552728" cy="345274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28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Principios regulatorios</a:t>
            </a:r>
            <a:endParaRPr lang="es-ES" sz="2600" dirty="0">
              <a:solidFill>
                <a:schemeClr val="bg1"/>
              </a:solidFill>
              <a:latin typeface="Corbel" pitchFamily="34" charset="0"/>
            </a:endParaRPr>
          </a:p>
        </p:txBody>
      </p:sp>
      <p:sp>
        <p:nvSpPr>
          <p:cNvPr id="3" name="AutoShape 10" descr="data:image/jpeg;base64,/9j/4AAQSkZJRgABAQAAAQABAAD/2wCEAAkGBhAQDRQUEBQWDw8UEBUWGBIVEhUQGxEXGBAbFRcTFhQYHCYgFxovHBYVHzsgIycpLCwsFSAxOzIsOiYrLCkBCQoKDgwOGg8PGjUkHyMpKSosLywsLCwvKSwsLC8sLCwwLCwvLCwpLCwpLCwsLCwsLCwsLCwsLCwsLCwsLCwpKv/AABEIAGcBAAMBIgACEQEDEQH/xAAcAAEAAgMBAQEAAAAAAAAAAAAABgcBBAUIAwL/xABGEAABAwIDAwcGCgkEAwAAAAABAAIDBBEFEiEGBzETFEFRYXSzIjQ1cZGyCDIzNkJSc4ShsRYXI4GSk8HR4hVUY6IkQ2L/xAAZAQEAAwEBAAAAAAAAAAAAAAAAAQIDBAX/xAAmEQACAgECBQUBAQAAAAAAAAAAAQIRAxIxBCEyQXETM1GBsQVS/9oADAMBAAIRAxEAPwC8EREAREQBFWm93batw6SnFI9rBIyQuzRtfctc0Djw4lRXHN6uKRSwNZKwB9JTyOvCw3dJGHOPDTXoVlFmUssU6L1REVTUIiIAiIgCIiAIiIAiIgCIiAIiIAiIgCIiAIiIAiIgCIiAIiIAiIgKX+ED8tR/Zze+xQTajzim7hR+CFO/hA/LUf2c3vsUE2o84pu4UfgharY4cnU/o9RhECLI7giIgCIiAIiIAiIgCIiAIiIAiIgCIiAIiIAiIgCIiAIiIAiKH1m9KgilfG/lc7HuYbR3F2uymxv1hWjCUuUVZSeSMOcnRMEUJ/W5h/8Azfyv8l38C2spK0fsJA5wFywgsc3tLT0dourSxTiraKxzY5OoyRV3wgflqP7Ob32KCbUecU3cKPwQp38IH5aj+zm99igm1HnFN3Cj8EKVsc2Tqf0eowi+VRUsjYXyODGNBJc42DR1kngonU71sOY8gOkkt9JkRI/cSRdVjCUulWdc8kIdTomKKE/rcw//AJv5X+SkmAY/FWwcrDmyZi3ym5TccdL9qmWKcVckVhmhN1F2dJERZmoRFEsY3lUlLiAo5GymZzomgtaC28pAbqT2joQhtLclqIiEhERAEREAREQBERAEWvV4jDDblZGRZr2zvay9rXtmIvxHtX1hma9ocwh7HC4c0hwcOsEaEID9oiIAiIgCKJYPvKpKrEDRxtlEzXStJc0Bt4iQ7UHsPQpahCaewXnPaTz+p7zN4rl6MXnPaTz+p7zN4rl6HAdb8Hl/0+iPk5y+1HWSQytkicWSMN2uHEH+3Z0r4ovWavkzxE2naJDvaxnnlPh01gC+GbMB0OD2NcPaCoxtR5xTdwo/BC3tr/RuH/e/HatHajzim7hR+CF4Mlpk0vlnvKTkrfdL8J7vS2kfNWOp2m0EJALR9OS1y49dr2A7CVCF2NsvSlV3l/5rjr2cEVHGkvg8fiJueWTfyFdG6T0X94l/oqXV0bpPRf3iX+i5+O9v7Or+d7v0bG8va2bDKJk0DWPe6drCJA5wsWON/JcDfyR0qEyb9JebRcnAyaqLXOmsHtjjs42DRcuPk2JN7C/s7e/j0TH3tnhvW1uWwqKPCGStDTLM95e8cTleWtYT1ADh2leTyqz2W5OelMzu/wB6kWJP5GVnIVViQAczJQNTlJ1BA1sfaVAt4Xztj+2oveYtTamJlDtUDTAMDamB4a3QAyZS9gA4A5naf/S294Xztj+2oveYprmUcm1T7MmW1+9GagxbmohjljIis4uc1wLzr1j8FO8arjBSTytAc6KCSQA8CWRlwBt0aKj97Pzjb6qb3lc+1voyr7nUeA5Va2NIybciM7tN4UuKc45aOOEQiMgsLtc+e9y46WyLgYlvwlfUOjw+l5djeDnZ3OeAdXCOMaN4cSubuNohPDiMTiWtkhhYSOID2zNJHbquPTyYrs5PKGxB0TyAZHRF8coaTlcJGkZTYnyb9PDgrUrM9ctKZYGx+99lVUimq4TSVDnZW6ktc/6hBAcx3Yb+tfbbXen/AKbXNp+biUOjY7lDNydszyDpkPQL3uodhO3GEV2IMkr6MQVLnx2qWzOcwOaRkc8aZdQNdeAuufvy9MDusfvOSlYeR6LTJVju/eOKpLKaDnETHlplMuQSWNiYwGnTjqeKnGx+2VPidOZIbtc02fG740brXANuIPQRxXzotiaNuGtpTEx0XJAElrSXOLdZM1r5r63VObrcVko62ra03tR1B4EgugBc11uJ4O/iUUnsX1Si1fcsLbDfJT0NSYIYzVSMNpCHiNrD9QOynM7r0sOCxslvmpq2obDNEaWR5swl4kY519GZrAgn1cVVWwm00VFVSTzU7q2RzbNNx5Bc7M55u03cev19azt1jzMQqWTQUr6R4ZlfbXOQ67XeS0WOpF+wdSnSjL1Xvf0d/fXtKKmpZAInxmlklaZHWtLmEerOzyfyUr2Q3hNiwF7+byf+DDA05iGCbMS27HWNhp1dK4G+WpfLh+FySfKPhe53R5ToYSdOjUlSHGvmUO5weI1OxZXrk77GGb86bmjpXQubLypYyASNcXAMDjI51hlb5QHA6qU/p1Tx4XFW1P7BkrGuDAeUcSfoN0GY6dQVdblNk6SphqJqiJs72yiNoeMwaOTDiQOs5uPZ61y98jgMRgpIrRwQwMDIwLNYZHm5A9Qb7FFK6J1yUdTJM74QFPylhSymP63KMDvXk4f9lYGzO1FNiNPytM7M29nNIyujd9Vzejr6itL9X2H8x5tyDMmTLnyNz3tblM9r5763VYbjJXx4rURZrsMDrgcC5kzQHfi7+JKTXIspSjJKXc+G7352yfbVvvPV9Kgdg3kbWut01NYP3ZpFfyiROHZ+QqMx7Y6vfWzuZTSuY6olcHBosQZCQRr1K80WmHM8TtFc/DxzpKR59/QjEf8Aay/wj+65uIYZNTvyTxuhfa9nty3HWOsepelFAt8UDTQROt5TagAHqDmOuPwHsXbi4yUpqLW552b+fCEHKL2Ko2v9G4f978dq0NqPOKbuFH4IW/tf6Nw/7347VobUecU3cKPwQuXJ1vyzaHQvC/DvbZelKrvD/wA0i2NxB7Q5tNKWkXByWuOux1XaEDX7UFrhmaa91wemxLh+ICutdmTiXiUUl2OfDwkc0pyk+7PPv6EYj/tZf4R/dWtu0wyanw/JOx0T+WkOVwsbG1ipYi5MvEyyx0tHdg4OGGWqLK338eiY+9s8N6g2ye21fg9C39gJqScufE9xcA118rhmaOtt8psem+qsPfPhc9RhkbKeJ87xVMcWxsdIQOTeL2A4aj2rqbtMOfFgtPHPG6N4D80cjS0i8rjq13YsL5Gri3kdFV7vtnqrFcX55UNPJNm5Z8haWte8G7I2ddiG8OAaujt3gtTJtRHIyCV8QloyZGxPc0AOZcl4FtNelXYG2WVGossSqilt9mzNQKxlbCxz4+TaHuaC7knMddrnW4CxGvC7Vrv3o4niVJJTQ0zM5gk5WZoe60fJkvIadGEgEcTqdArxsvxHC1vxQG3N9ABc9eiag8bttPcp3clhs4jr22fTvfFCGPcwtyutMA4ZhrYkHpWtRbxMTwuqkixeOSpY5tgDlbax+PG62V7SD+XDUK7l+ZImuFnAOHUQCPYU1D06SSex50xKH/XcTaMPpOaxkBriGgAakullLBlboeHTYdJW1vsiDcVY0ahtJELnsLhqvQEUDWCzWho6gAP32Co7fHhcsuNMyxyPYYImktY5w+O4HUDtVk7Znkhpifao3uVtHRmjnpzHXxs5LlXOtYBtmyZLeU61tQbHj2Ld3PbByCOaoqmljJ4HQxtN2ucx/wAeSx4AiwHXqepWzLh8TyC+Nj3N0DnMa4jXoJGi2FXUaLHztuzz/g1fVbNYjK2eF0lPJ5Nx5Ala1xLJY3cCbE+ST9I3topBR7wMYxatazDWc0phYPkdG2YMF9Xve4Wvbgxup/EW5PTse0te0PaeLXAOB9YOiQwNY3KxoY0cGtAaB+4JYWNrknyKo390MppqR9i9kbpGvksBZzmsykgcL5HdntWvFtE2s2QnjjY9rqaKGEk2Oc5mm7QOj1q4ZI2uaQ4BzSLEEXBHUQeK/FPSRxttGxsbb3s1oYL9dgl8iXj5t3uVruFjc2hqcwLTzocQR/6W9a0N92yE0kkdZA10jWx5JQ0ElgDi5slhrbUgnosFbyJfOyfTWnSUhJv3mNDyYhtVmPJy2fyQctuUDLXzdNr2v7F2NyWx80HKVc7TGZGBkbXCxLMwc6Qg6gEhoHXYnqVlMwSmEmcQRCT64iYHcb/GtdbqX8FVjd3J2URsTh8zdqnOdG9rOc1ZzFjgLEyWOYi3SFe6IobsvCOkIiKC4UF3w+jWd5Z7j1OlCN7kLn4cwNaXHnLTYAu+g7qWuD3I+TDifal4Ki2v9G4f978dq0NqPOKbuFH4IXW2soJTh1ABG8kc7uMjja87bX0WjtNh0xqKa0bzahpBoxxsRELjgtMnW/LOOPQvC/CaU/zqPf3/AJFXOqcgpZP0ozZHZefOObI61rHW9rK41bimnp8I14NNa7/0wiIuQ7gsoiAIiIAsFZWAgMrFllEAWFlYQBERAEREAREQBERAEREAREQBERAEREAREQBERAEREAREQC6IiAXREQBERAEREAREQBERAEREAREQBERAERE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0" name="9 CuadroTexto"/>
          <p:cNvSpPr txBox="1"/>
          <p:nvPr/>
        </p:nvSpPr>
        <p:spPr>
          <a:xfrm>
            <a:off x="323528" y="1707654"/>
            <a:ext cx="8371183" cy="2462213"/>
          </a:xfrm>
          <a:prstGeom prst="rect">
            <a:avLst/>
          </a:prstGeom>
          <a:noFill/>
        </p:spPr>
        <p:txBody>
          <a:bodyPr wrap="square" rtlCol="0">
            <a:spAutoFit/>
          </a:bodyPr>
          <a:lstStyle/>
          <a:p>
            <a:r>
              <a:rPr lang="es-CL" sz="2600" i="1" dirty="0">
                <a:solidFill>
                  <a:schemeClr val="accent6">
                    <a:lumMod val="75000"/>
                  </a:schemeClr>
                </a:solidFill>
                <a:latin typeface="Corbel" panose="020B0503020204020204" pitchFamily="34" charset="0"/>
              </a:rPr>
              <a:t>“Resolver el último pedacito puede implicar opciones tecnológicas limitadas, alto costo, compromiso de recursos considerables de la agencia, altos honorarios legales y una argumentación sin fin.”     </a:t>
            </a:r>
          </a:p>
          <a:p>
            <a:pPr algn="r"/>
            <a:endParaRPr lang="es-CL" sz="3000" b="1" dirty="0" smtClean="0">
              <a:solidFill>
                <a:schemeClr val="accent6">
                  <a:lumMod val="75000"/>
                </a:schemeClr>
              </a:solidFill>
              <a:latin typeface="Corbel" panose="020B0503020204020204" pitchFamily="34" charset="0"/>
            </a:endParaRPr>
          </a:p>
          <a:p>
            <a:pPr algn="r"/>
            <a:r>
              <a:rPr lang="es-CL" sz="2000" b="1" dirty="0" smtClean="0">
                <a:solidFill>
                  <a:schemeClr val="accent6">
                    <a:lumMod val="75000"/>
                  </a:schemeClr>
                </a:solidFill>
                <a:latin typeface="Corbel" panose="020B0503020204020204" pitchFamily="34" charset="0"/>
              </a:rPr>
              <a:t>S</a:t>
            </a:r>
            <a:r>
              <a:rPr lang="es-CL" sz="2000" b="1" dirty="0">
                <a:solidFill>
                  <a:schemeClr val="accent6">
                    <a:lumMod val="75000"/>
                  </a:schemeClr>
                </a:solidFill>
                <a:latin typeface="Corbel" panose="020B0503020204020204" pitchFamily="34" charset="0"/>
              </a:rPr>
              <a:t>. </a:t>
            </a:r>
            <a:r>
              <a:rPr lang="es-CL" sz="2000" b="1" dirty="0" err="1">
                <a:solidFill>
                  <a:schemeClr val="accent6">
                    <a:lumMod val="75000"/>
                  </a:schemeClr>
                </a:solidFill>
                <a:latin typeface="Corbel" panose="020B0503020204020204" pitchFamily="34" charset="0"/>
              </a:rPr>
              <a:t>Breyer</a:t>
            </a:r>
            <a:endParaRPr lang="es-PE" sz="2000" b="1" dirty="0">
              <a:solidFill>
                <a:schemeClr val="accent6">
                  <a:lumMod val="75000"/>
                </a:schemeClr>
              </a:solidFill>
              <a:latin typeface="Corbel" panose="020B0503020204020204" pitchFamily="34" charset="0"/>
            </a:endParaRPr>
          </a:p>
        </p:txBody>
      </p:sp>
    </p:spTree>
    <p:extLst>
      <p:ext uri="{BB962C8B-B14F-4D97-AF65-F5344CB8AC3E}">
        <p14:creationId xmlns:p14="http://schemas.microsoft.com/office/powerpoint/2010/main" val="4115995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¿Cómo está América Latina?</a:t>
            </a:r>
            <a:endParaRPr lang="es-ES" sz="2600" dirty="0">
              <a:solidFill>
                <a:schemeClr val="bg1"/>
              </a:solidFill>
              <a:latin typeface="Corbel"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792274"/>
            <a:ext cx="7848873" cy="399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3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 name="4 CuadroTexto"/>
          <p:cNvSpPr txBox="1"/>
          <p:nvPr/>
        </p:nvSpPr>
        <p:spPr>
          <a:xfrm>
            <a:off x="755576" y="1411491"/>
            <a:ext cx="7776864" cy="800219"/>
          </a:xfrm>
          <a:prstGeom prst="rect">
            <a:avLst/>
          </a:prstGeom>
          <a:noFill/>
        </p:spPr>
        <p:txBody>
          <a:bodyPr wrap="square" rtlCol="0">
            <a:spAutoFit/>
          </a:bodyPr>
          <a:lstStyle/>
          <a:p>
            <a:pPr algn="ctr"/>
            <a:r>
              <a:rPr lang="es-ES_tradnl" sz="2400" b="1" dirty="0" smtClean="0">
                <a:solidFill>
                  <a:prstClr val="white"/>
                </a:solidFill>
                <a:latin typeface="Corbel" pitchFamily="34" charset="0"/>
              </a:rPr>
              <a:t>La paradoja de la calidad</a:t>
            </a:r>
          </a:p>
          <a:p>
            <a:pPr algn="ctr"/>
            <a:r>
              <a:rPr lang="es-ES_tradnl" sz="2200" b="1" dirty="0" smtClean="0">
                <a:solidFill>
                  <a:prstClr val="white"/>
                </a:solidFill>
                <a:latin typeface="Corbel" pitchFamily="34" charset="0"/>
              </a:rPr>
              <a:t>Un modelo sostenible para la telefonía móvil en América Latina</a:t>
            </a:r>
            <a:endParaRPr lang="es-ES" sz="2200" b="1" dirty="0">
              <a:solidFill>
                <a:prstClr val="white"/>
              </a:solidFill>
              <a:latin typeface="Corbel" pitchFamily="34" charset="0"/>
            </a:endParaRPr>
          </a:p>
        </p:txBody>
      </p:sp>
      <p:sp>
        <p:nvSpPr>
          <p:cNvPr id="9" name="8 Más"/>
          <p:cNvSpPr/>
          <p:nvPr/>
        </p:nvSpPr>
        <p:spPr>
          <a:xfrm>
            <a:off x="8388424" y="87474"/>
            <a:ext cx="612576" cy="452586"/>
          </a:xfrm>
          <a:prstGeom prst="mathPlus">
            <a:avLst>
              <a:gd name="adj1" fmla="val 5434"/>
            </a:avLst>
          </a:prstGeom>
          <a:solidFill>
            <a:srgbClr val="1E8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6" name="5 CuadroTexto"/>
          <p:cNvSpPr txBox="1"/>
          <p:nvPr/>
        </p:nvSpPr>
        <p:spPr>
          <a:xfrm>
            <a:off x="755576" y="3075806"/>
            <a:ext cx="7776864" cy="1785104"/>
          </a:xfrm>
          <a:prstGeom prst="rect">
            <a:avLst/>
          </a:prstGeom>
          <a:noFill/>
        </p:spPr>
        <p:txBody>
          <a:bodyPr wrap="square" rtlCol="0">
            <a:spAutoFit/>
          </a:bodyPr>
          <a:lstStyle/>
          <a:p>
            <a:pPr algn="ctr"/>
            <a:r>
              <a:rPr lang="es-ES_tradnl" sz="2200" dirty="0" smtClean="0">
                <a:solidFill>
                  <a:prstClr val="white"/>
                </a:solidFill>
                <a:latin typeface="Corbel" pitchFamily="34" charset="0"/>
              </a:rPr>
              <a:t>Mobile </a:t>
            </a:r>
            <a:r>
              <a:rPr lang="es-ES_tradnl" sz="2200" dirty="0" err="1" smtClean="0">
                <a:solidFill>
                  <a:prstClr val="white"/>
                </a:solidFill>
                <a:latin typeface="Corbel" pitchFamily="34" charset="0"/>
              </a:rPr>
              <a:t>World</a:t>
            </a:r>
            <a:r>
              <a:rPr lang="es-ES_tradnl" sz="2200" dirty="0" smtClean="0">
                <a:solidFill>
                  <a:prstClr val="white"/>
                </a:solidFill>
                <a:latin typeface="Corbel" pitchFamily="34" charset="0"/>
              </a:rPr>
              <a:t> </a:t>
            </a:r>
            <a:r>
              <a:rPr lang="es-ES_tradnl" sz="2200" dirty="0" err="1" smtClean="0">
                <a:solidFill>
                  <a:prstClr val="white"/>
                </a:solidFill>
                <a:latin typeface="Corbel" pitchFamily="34" charset="0"/>
              </a:rPr>
              <a:t>Congress</a:t>
            </a:r>
            <a:r>
              <a:rPr lang="es-ES_tradnl" sz="2200" dirty="0" smtClean="0">
                <a:solidFill>
                  <a:prstClr val="white"/>
                </a:solidFill>
                <a:latin typeface="Corbel" pitchFamily="34" charset="0"/>
              </a:rPr>
              <a:t> 2014</a:t>
            </a:r>
          </a:p>
          <a:p>
            <a:pPr algn="ctr"/>
            <a:r>
              <a:rPr lang="es-ES_tradnl" sz="2200" dirty="0" err="1" smtClean="0">
                <a:solidFill>
                  <a:prstClr val="white"/>
                </a:solidFill>
                <a:latin typeface="Corbel" pitchFamily="34" charset="0"/>
              </a:rPr>
              <a:t>Latin</a:t>
            </a:r>
            <a:r>
              <a:rPr lang="es-ES_tradnl" sz="2200" dirty="0" smtClean="0">
                <a:solidFill>
                  <a:prstClr val="white"/>
                </a:solidFill>
                <a:latin typeface="Corbel" pitchFamily="34" charset="0"/>
              </a:rPr>
              <a:t> </a:t>
            </a:r>
            <a:r>
              <a:rPr lang="es-ES_tradnl" sz="2200" dirty="0" err="1" smtClean="0">
                <a:solidFill>
                  <a:prstClr val="white"/>
                </a:solidFill>
                <a:latin typeface="Corbel" pitchFamily="34" charset="0"/>
              </a:rPr>
              <a:t>America</a:t>
            </a:r>
            <a:r>
              <a:rPr lang="es-ES_tradnl" sz="2200" dirty="0" smtClean="0">
                <a:solidFill>
                  <a:prstClr val="white"/>
                </a:solidFill>
                <a:latin typeface="Corbel" pitchFamily="34" charset="0"/>
              </a:rPr>
              <a:t> Regional Summit</a:t>
            </a:r>
          </a:p>
          <a:p>
            <a:pPr algn="ctr"/>
            <a:endParaRPr lang="es-ES_tradnl" sz="2200" dirty="0">
              <a:solidFill>
                <a:prstClr val="white"/>
              </a:solidFill>
              <a:latin typeface="Corbel" pitchFamily="34" charset="0"/>
            </a:endParaRPr>
          </a:p>
          <a:p>
            <a:pPr algn="ctr"/>
            <a:r>
              <a:rPr lang="es-ES_tradnl" sz="2000" dirty="0" smtClean="0">
                <a:solidFill>
                  <a:prstClr val="white"/>
                </a:solidFill>
                <a:latin typeface="Corbel" pitchFamily="34" charset="0"/>
              </a:rPr>
              <a:t>25 de febrero de 2014</a:t>
            </a:r>
          </a:p>
          <a:p>
            <a:pPr algn="ctr"/>
            <a:r>
              <a:rPr lang="es-ES_tradnl" sz="2000" dirty="0" smtClean="0">
                <a:solidFill>
                  <a:prstClr val="white"/>
                </a:solidFill>
                <a:latin typeface="Corbel" pitchFamily="34" charset="0"/>
              </a:rPr>
              <a:t>Barcelona, España</a:t>
            </a:r>
            <a:endParaRPr lang="es-ES" sz="2000" dirty="0">
              <a:solidFill>
                <a:prstClr val="white"/>
              </a:solidFill>
              <a:latin typeface="Corbel" pitchFamily="34" charset="0"/>
            </a:endParaRPr>
          </a:p>
        </p:txBody>
      </p:sp>
    </p:spTree>
    <p:extLst>
      <p:ext uri="{BB962C8B-B14F-4D97-AF65-F5344CB8AC3E}">
        <p14:creationId xmlns:p14="http://schemas.microsoft.com/office/powerpoint/2010/main" val="1510716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t.depositphotos.com/1061780/1223/v/950/depositphotos_12234711-Daft-Chicken-Cartoo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00" y="1059582"/>
            <a:ext cx="1125056" cy="112505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Para dejarlo aun más claro…</a:t>
            </a:r>
            <a:endParaRPr lang="es-ES" sz="2600" dirty="0">
              <a:solidFill>
                <a:schemeClr val="bg1"/>
              </a:solidFill>
              <a:latin typeface="Corbel" pitchFamily="34" charset="0"/>
            </a:endParaRPr>
          </a:p>
        </p:txBody>
      </p:sp>
      <p:pic>
        <p:nvPicPr>
          <p:cNvPr id="1029" name="Picture 5" descr="http://talentbitsandbytes.com/wp-content/uploads/2013/04/thumbs-up-cartoon-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45" y="1340486"/>
            <a:ext cx="2622309" cy="30199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ttp://st.depositphotos.com/1061780/1223/v/950/depositphotos_12234711-Daft-Chicken-Cartoo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165" y="1059582"/>
            <a:ext cx="1125056" cy="112505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4016" y="703944"/>
            <a:ext cx="3635896" cy="42762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74" y="703944"/>
            <a:ext cx="29527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822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http://pasionaescala.files.wordpress.com/2007/06/24wl2001_002.jpg"/>
          <p:cNvPicPr>
            <a:picLocks noChangeAspect="1" noChangeArrowheads="1"/>
          </p:cNvPicPr>
          <p:nvPr/>
        </p:nvPicPr>
        <p:blipFill rotWithShape="1">
          <a:blip r:embed="rId3">
            <a:extLst>
              <a:ext uri="{28A0092B-C50C-407E-A947-70E740481C1C}">
                <a14:useLocalDpi xmlns:a14="http://schemas.microsoft.com/office/drawing/2010/main" val="0"/>
              </a:ext>
            </a:extLst>
          </a:blip>
          <a:srcRect t="19472" b="29787"/>
          <a:stretch/>
        </p:blipFill>
        <p:spPr bwMode="auto">
          <a:xfrm>
            <a:off x="3176179" y="3439636"/>
            <a:ext cx="5983021" cy="1707654"/>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El sesgo que genera la regulación</a:t>
            </a:r>
            <a:endParaRPr lang="es-ES" sz="2600" dirty="0">
              <a:solidFill>
                <a:schemeClr val="bg1"/>
              </a:solidFill>
              <a:latin typeface="Corbel" pitchFamily="34" charset="0"/>
            </a:endParaRPr>
          </a:p>
        </p:txBody>
      </p:sp>
      <p:pic>
        <p:nvPicPr>
          <p:cNvPr id="2050" name="Picture 2" descr="http://www.fitel.gob.pe/archivos/FI507f05bf1a84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0400"/>
            <a:ext cx="3232936" cy="4313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pucp.edu.pe/media/811/20110314-telefonia%20rur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936" y="627534"/>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entertainment.ie/images_content/rectangle/620x372/MartyMcFlyDocBrow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5495" y="657198"/>
            <a:ext cx="2018297" cy="121097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126088" y="2031690"/>
            <a:ext cx="1907704" cy="1384995"/>
          </a:xfrm>
          <a:prstGeom prst="rect">
            <a:avLst/>
          </a:prstGeom>
          <a:noFill/>
        </p:spPr>
        <p:txBody>
          <a:bodyPr wrap="square" rtlCol="0">
            <a:spAutoFit/>
          </a:bodyPr>
          <a:lstStyle/>
          <a:p>
            <a:pPr algn="ctr"/>
            <a:r>
              <a:rPr lang="es-MX" sz="2800" dirty="0" smtClean="0">
                <a:latin typeface="Corbel" panose="020B0503020204020204" pitchFamily="34" charset="0"/>
              </a:rPr>
              <a:t>Nadie conoce el futuro</a:t>
            </a:r>
            <a:endParaRPr lang="es-CL" sz="2800" dirty="0">
              <a:latin typeface="Corbel" panose="020B0503020204020204" pitchFamily="34" charset="0"/>
            </a:endParaRPr>
          </a:p>
        </p:txBody>
      </p:sp>
    </p:spTree>
    <p:extLst>
      <p:ext uri="{BB962C8B-B14F-4D97-AF65-F5344CB8AC3E}">
        <p14:creationId xmlns:p14="http://schemas.microsoft.com/office/powerpoint/2010/main" val="160566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¿Qué es la calidad?</a:t>
            </a:r>
            <a:endParaRPr lang="es-ES" sz="2600" dirty="0">
              <a:solidFill>
                <a:schemeClr val="bg1"/>
              </a:solidFill>
              <a:latin typeface="Corbel" pitchFamily="34" charset="0"/>
            </a:endParaRPr>
          </a:p>
        </p:txBody>
      </p:sp>
      <p:sp>
        <p:nvSpPr>
          <p:cNvPr id="3" name="AutoShape 10" descr="data:image/jpeg;base64,/9j/4AAQSkZJRgABAQAAAQABAAD/2wCEAAkGBhAQDRQUEBQWDw8UEBUWGBIVEhUQGxEXGBAbFRcTFhQYHCYgFxovHBYVHzsgIycpLCwsFSAxOzIsOiYrLCkBCQoKDgwOGg8PGjUkHyMpKSosLywsLCwvKSwsLC8sLCwwLCwvLCwpLCwpLCwsLCwsLCwsLCwsLCwsLCwsLCwpKv/AABEIAGcBAAMBIgACEQEDEQH/xAAcAAEAAgMBAQEAAAAAAAAAAAAABgcBBAUIAwL/xABGEAABAwIDAwcGCgkEAwAAAAABAAIDBBEFEiEGBzETFEFRYXSzIjQ1cZGyCDIzNkJSc4ShsRYXI4GSk8HR4hVUY6IkQ2L/xAAZAQEAAwEBAAAAAAAAAAAAAAAAAQIDBAX/xAAmEQACAgECBQUBAQAAAAAAAAAAAQIRAxIxBCEyQXETM1GBsQVS/9oADAMBAAIRAxEAPwC8EREAREQBFWm93batw6SnFI9rBIyQuzRtfctc0Djw4lRXHN6uKRSwNZKwB9JTyOvCw3dJGHOPDTXoVlFmUssU6L1REVTUIiIAiIgCIiAIiIAiIgCIiAIiIAiIgCIiAIiIAiIgCIiAIiIAiIgKX+ED8tR/Zze+xQTajzim7hR+CFO/hA/LUf2c3vsUE2o84pu4UfgharY4cnU/o9RhECLI7giIgCIiAIiIAiIgCIiAIiIAiIgCIiAIiIAiIgCIiAIiIAiKH1m9KgilfG/lc7HuYbR3F2uymxv1hWjCUuUVZSeSMOcnRMEUJ/W5h/8Azfyv8l38C2spK0fsJA5wFywgsc3tLT0dourSxTiraKxzY5OoyRV3wgflqP7Ob32KCbUecU3cKPwQp38IH5aj+zm99igm1HnFN3Cj8EKVsc2Tqf0eowi+VRUsjYXyODGNBJc42DR1kngonU71sOY8gOkkt9JkRI/cSRdVjCUulWdc8kIdTomKKE/rcw//AJv5X+SkmAY/FWwcrDmyZi3ym5TccdL9qmWKcVckVhmhN1F2dJERZmoRFEsY3lUlLiAo5GymZzomgtaC28pAbqT2joQhtLclqIiEhERAEREAREQBERAEWvV4jDDblZGRZr2zvay9rXtmIvxHtX1hma9ocwh7HC4c0hwcOsEaEID9oiIAiIgCKJYPvKpKrEDRxtlEzXStJc0Bt4iQ7UHsPQpahCaewXnPaTz+p7zN4rl6MXnPaTz+p7zN4rl6HAdb8Hl/0+iPk5y+1HWSQytkicWSMN2uHEH+3Z0r4ovWavkzxE2naJDvaxnnlPh01gC+GbMB0OD2NcPaCoxtR5xTdwo/BC3tr/RuH/e/HatHajzim7hR+CF4Mlpk0vlnvKTkrfdL8J7vS2kfNWOp2m0EJALR9OS1y49dr2A7CVCF2NsvSlV3l/5rjr2cEVHGkvg8fiJueWTfyFdG6T0X94l/oqXV0bpPRf3iX+i5+O9v7Or+d7v0bG8va2bDKJk0DWPe6drCJA5wsWON/JcDfyR0qEyb9JebRcnAyaqLXOmsHtjjs42DRcuPk2JN7C/s7e/j0TH3tnhvW1uWwqKPCGStDTLM95e8cTleWtYT1ADh2leTyqz2W5OelMzu/wB6kWJP5GVnIVViQAczJQNTlJ1BA1sfaVAt4Xztj+2oveYtTamJlDtUDTAMDamB4a3QAyZS9gA4A5naf/S294Xztj+2oveYprmUcm1T7MmW1+9GagxbmohjljIis4uc1wLzr1j8FO8arjBSTytAc6KCSQA8CWRlwBt0aKj97Pzjb6qb3lc+1voyr7nUeA5Va2NIybciM7tN4UuKc45aOOEQiMgsLtc+e9y46WyLgYlvwlfUOjw+l5djeDnZ3OeAdXCOMaN4cSubuNohPDiMTiWtkhhYSOID2zNJHbquPTyYrs5PKGxB0TyAZHRF8coaTlcJGkZTYnyb9PDgrUrM9ctKZYGx+99lVUimq4TSVDnZW6ktc/6hBAcx3Yb+tfbbXen/AKbXNp+biUOjY7lDNydszyDpkPQL3uodhO3GEV2IMkr6MQVLnx2qWzOcwOaRkc8aZdQNdeAuufvy9MDusfvOSlYeR6LTJVju/eOKpLKaDnETHlplMuQSWNiYwGnTjqeKnGx+2VPidOZIbtc02fG740brXANuIPQRxXzotiaNuGtpTEx0XJAElrSXOLdZM1r5r63VObrcVko62ra03tR1B4EgugBc11uJ4O/iUUnsX1Si1fcsLbDfJT0NSYIYzVSMNpCHiNrD9QOynM7r0sOCxslvmpq2obDNEaWR5swl4kY519GZrAgn1cVVWwm00VFVSTzU7q2RzbNNx5Bc7M55u03cev19azt1jzMQqWTQUr6R4ZlfbXOQ67XeS0WOpF+wdSnSjL1Xvf0d/fXtKKmpZAInxmlklaZHWtLmEerOzyfyUr2Q3hNiwF7+byf+DDA05iGCbMS27HWNhp1dK4G+WpfLh+FySfKPhe53R5ToYSdOjUlSHGvmUO5weI1OxZXrk77GGb86bmjpXQubLypYyASNcXAMDjI51hlb5QHA6qU/p1Tx4XFW1P7BkrGuDAeUcSfoN0GY6dQVdblNk6SphqJqiJs72yiNoeMwaOTDiQOs5uPZ61y98jgMRgpIrRwQwMDIwLNYZHm5A9Qb7FFK6J1yUdTJM74QFPylhSymP63KMDvXk4f9lYGzO1FNiNPytM7M29nNIyujd9Vzejr6itL9X2H8x5tyDMmTLnyNz3tblM9r5763VYbjJXx4rURZrsMDrgcC5kzQHfi7+JKTXIspSjJKXc+G7352yfbVvvPV9Kgdg3kbWut01NYP3ZpFfyiROHZ+QqMx7Y6vfWzuZTSuY6olcHBosQZCQRr1K80WmHM8TtFc/DxzpKR59/QjEf8Aay/wj+65uIYZNTvyTxuhfa9nty3HWOsepelFAt8UDTQROt5TagAHqDmOuPwHsXbi4yUpqLW552b+fCEHKL2Ko2v9G4f978dq0NqPOKbuFH4IW/tf6Nw/7347VobUecU3cKPwQuXJ1vyzaHQvC/DvbZelKrvD/wA0i2NxB7Q5tNKWkXByWuOux1XaEDX7UFrhmaa91wemxLh+ICutdmTiXiUUl2OfDwkc0pyk+7PPv6EYj/tZf4R/dWtu0wyanw/JOx0T+WkOVwsbG1ipYi5MvEyyx0tHdg4OGGWqLK338eiY+9s8N6g2ye21fg9C39gJqScufE9xcA118rhmaOtt8psem+qsPfPhc9RhkbKeJ87xVMcWxsdIQOTeL2A4aj2rqbtMOfFgtPHPG6N4D80cjS0i8rjq13YsL5Gri3kdFV7vtnqrFcX55UNPJNm5Z8haWte8G7I2ddiG8OAaujt3gtTJtRHIyCV8QloyZGxPc0AOZcl4FtNelXYG2WVGossSqilt9mzNQKxlbCxz4+TaHuaC7knMddrnW4CxGvC7Vrv3o4niVJJTQ0zM5gk5WZoe60fJkvIadGEgEcTqdArxsvxHC1vxQG3N9ABc9eiag8bttPcp3clhs4jr22fTvfFCGPcwtyutMA4ZhrYkHpWtRbxMTwuqkixeOSpY5tgDlbax+PG62V7SD+XDUK7l+ZImuFnAOHUQCPYU1D06SSex50xKH/XcTaMPpOaxkBriGgAakullLBlboeHTYdJW1vsiDcVY0ahtJELnsLhqvQEUDWCzWho6gAP32Co7fHhcsuNMyxyPYYImktY5w+O4HUDtVk7Znkhpifao3uVtHRmjnpzHXxs5LlXOtYBtmyZLeU61tQbHj2Ld3PbByCOaoqmljJ4HQxtN2ucx/wAeSx4AiwHXqepWzLh8TyC+Nj3N0DnMa4jXoJGi2FXUaLHztuzz/g1fVbNYjK2eF0lPJ5Nx5Ala1xLJY3cCbE+ST9I3topBR7wMYxatazDWc0phYPkdG2YMF9Xve4Wvbgxup/EW5PTse0te0PaeLXAOB9YOiQwNY3KxoY0cGtAaB+4JYWNrknyKo390MppqR9i9kbpGvksBZzmsykgcL5HdntWvFtE2s2QnjjY9rqaKGEk2Oc5mm7QOj1q4ZI2uaQ4BzSLEEXBHUQeK/FPSRxttGxsbb3s1oYL9dgl8iXj5t3uVruFjc2hqcwLTzocQR/6W9a0N92yE0kkdZA10jWx5JQ0ElgDi5slhrbUgnosFbyJfOyfTWnSUhJv3mNDyYhtVmPJy2fyQctuUDLXzdNr2v7F2NyWx80HKVc7TGZGBkbXCxLMwc6Qg6gEhoHXYnqVlMwSmEmcQRCT64iYHcb/GtdbqX8FVjd3J2URsTh8zdqnOdG9rOc1ZzFjgLEyWOYi3SFe6IobsvCOkIiKC4UF3w+jWd5Z7j1OlCN7kLn4cwNaXHnLTYAu+g7qWuD3I+TDifal4Ki2v9G4f978dq0NqPOKbuFH4IXW2soJTh1ABG8kc7uMjja87bX0WjtNh0xqKa0bzahpBoxxsRELjgtMnW/LOOPQvC/CaU/zqPf3/AJFXOqcgpZP0ozZHZefOObI61rHW9rK41bimnp8I14NNa7/0wiIuQ7gsoiAIiIAsFZWAgMrFllEAWFlYQBERAEREAREQBERAEREAREQBERAEREAREQBERAEREAREQC6IiAXREQBERAEREAREQBERAEREAREQBERAERE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 name="8 Forma libre"/>
          <p:cNvSpPr/>
          <p:nvPr/>
        </p:nvSpPr>
        <p:spPr>
          <a:xfrm>
            <a:off x="3184993" y="1068988"/>
            <a:ext cx="5203431" cy="842498"/>
          </a:xfrm>
          <a:custGeom>
            <a:avLst/>
            <a:gdLst>
              <a:gd name="connsiteX0" fmla="*/ 241746 w 1450449"/>
              <a:gd name="connsiteY0" fmla="*/ 0 h 5438044"/>
              <a:gd name="connsiteX1" fmla="*/ 1208703 w 1450449"/>
              <a:gd name="connsiteY1" fmla="*/ 0 h 5438044"/>
              <a:gd name="connsiteX2" fmla="*/ 1450449 w 1450449"/>
              <a:gd name="connsiteY2" fmla="*/ 241746 h 5438044"/>
              <a:gd name="connsiteX3" fmla="*/ 1450449 w 1450449"/>
              <a:gd name="connsiteY3" fmla="*/ 5438044 h 5438044"/>
              <a:gd name="connsiteX4" fmla="*/ 1450449 w 1450449"/>
              <a:gd name="connsiteY4" fmla="*/ 5438044 h 5438044"/>
              <a:gd name="connsiteX5" fmla="*/ 0 w 1450449"/>
              <a:gd name="connsiteY5" fmla="*/ 5438044 h 5438044"/>
              <a:gd name="connsiteX6" fmla="*/ 0 w 1450449"/>
              <a:gd name="connsiteY6" fmla="*/ 5438044 h 5438044"/>
              <a:gd name="connsiteX7" fmla="*/ 0 w 1450449"/>
              <a:gd name="connsiteY7" fmla="*/ 241746 h 5438044"/>
              <a:gd name="connsiteX8" fmla="*/ 241746 w 1450449"/>
              <a:gd name="connsiteY8" fmla="*/ 0 h 543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449" h="5438044">
                <a:moveTo>
                  <a:pt x="1450449" y="906359"/>
                </a:moveTo>
                <a:lnTo>
                  <a:pt x="1450449" y="4531685"/>
                </a:lnTo>
                <a:cubicBezTo>
                  <a:pt x="1450449" y="5032254"/>
                  <a:pt x="1421581" y="5438042"/>
                  <a:pt x="1385970" y="5438042"/>
                </a:cubicBezTo>
                <a:lnTo>
                  <a:pt x="0" y="5438042"/>
                </a:lnTo>
                <a:lnTo>
                  <a:pt x="0" y="5438042"/>
                </a:lnTo>
                <a:lnTo>
                  <a:pt x="0" y="2"/>
                </a:lnTo>
                <a:lnTo>
                  <a:pt x="0" y="2"/>
                </a:lnTo>
                <a:lnTo>
                  <a:pt x="1385970" y="2"/>
                </a:lnTo>
                <a:cubicBezTo>
                  <a:pt x="1421581" y="2"/>
                  <a:pt x="1450449" y="405790"/>
                  <a:pt x="1450449" y="906359"/>
                </a:cubicBezTo>
                <a:close/>
              </a:path>
            </a:pathLst>
          </a:custGeom>
          <a:noFill/>
          <a:ln w="31750">
            <a:solidFill>
              <a:srgbClr val="0070C0">
                <a:alpha val="90000"/>
              </a:srgbClr>
            </a:solidFill>
            <a:prstDash val="dash"/>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4630" rIns="318455" bIns="194631" numCol="1" spcCol="1270" anchor="ctr" anchorCtr="0">
            <a:noAutofit/>
          </a:bodyPr>
          <a:lstStyle/>
          <a:p>
            <a:pPr marL="228600" lvl="1" indent="-228600" algn="l" defTabSz="889000">
              <a:lnSpc>
                <a:spcPct val="90000"/>
              </a:lnSpc>
              <a:spcBef>
                <a:spcPct val="0"/>
              </a:spcBef>
              <a:spcAft>
                <a:spcPct val="15000"/>
              </a:spcAft>
              <a:buChar char="••"/>
            </a:pPr>
            <a:r>
              <a:rPr lang="es-PE" sz="1600" kern="1200" dirty="0" smtClean="0">
                <a:latin typeface="Corbel" panose="020B0503020204020204" pitchFamily="34" charset="0"/>
              </a:rPr>
              <a:t>Accesibilidad o integridad en telecomunicaciones</a:t>
            </a:r>
            <a:endParaRPr lang="es-PE" sz="1600" kern="1200" dirty="0">
              <a:latin typeface="Corbel" panose="020B0503020204020204" pitchFamily="34" charset="0"/>
            </a:endParaRPr>
          </a:p>
        </p:txBody>
      </p:sp>
      <p:sp>
        <p:nvSpPr>
          <p:cNvPr id="12" name="11 Forma libre"/>
          <p:cNvSpPr/>
          <p:nvPr/>
        </p:nvSpPr>
        <p:spPr>
          <a:xfrm>
            <a:off x="808993" y="1005849"/>
            <a:ext cx="2273492" cy="940295"/>
          </a:xfrm>
          <a:custGeom>
            <a:avLst/>
            <a:gdLst>
              <a:gd name="connsiteX0" fmla="*/ 0 w 2376000"/>
              <a:gd name="connsiteY0" fmla="*/ 269809 h 1618820"/>
              <a:gd name="connsiteX1" fmla="*/ 269809 w 2376000"/>
              <a:gd name="connsiteY1" fmla="*/ 0 h 1618820"/>
              <a:gd name="connsiteX2" fmla="*/ 2106191 w 2376000"/>
              <a:gd name="connsiteY2" fmla="*/ 0 h 1618820"/>
              <a:gd name="connsiteX3" fmla="*/ 2376000 w 2376000"/>
              <a:gd name="connsiteY3" fmla="*/ 269809 h 1618820"/>
              <a:gd name="connsiteX4" fmla="*/ 2376000 w 2376000"/>
              <a:gd name="connsiteY4" fmla="*/ 1349011 h 1618820"/>
              <a:gd name="connsiteX5" fmla="*/ 2106191 w 2376000"/>
              <a:gd name="connsiteY5" fmla="*/ 1618820 h 1618820"/>
              <a:gd name="connsiteX6" fmla="*/ 269809 w 2376000"/>
              <a:gd name="connsiteY6" fmla="*/ 1618820 h 1618820"/>
              <a:gd name="connsiteX7" fmla="*/ 0 w 2376000"/>
              <a:gd name="connsiteY7" fmla="*/ 1349011 h 1618820"/>
              <a:gd name="connsiteX8" fmla="*/ 0 w 2376000"/>
              <a:gd name="connsiteY8" fmla="*/ 269809 h 161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000" h="1618820">
                <a:moveTo>
                  <a:pt x="0" y="269809"/>
                </a:moveTo>
                <a:cubicBezTo>
                  <a:pt x="0" y="120798"/>
                  <a:pt x="120798" y="0"/>
                  <a:pt x="269809" y="0"/>
                </a:cubicBezTo>
                <a:lnTo>
                  <a:pt x="2106191" y="0"/>
                </a:lnTo>
                <a:cubicBezTo>
                  <a:pt x="2255202" y="0"/>
                  <a:pt x="2376000" y="120798"/>
                  <a:pt x="2376000" y="269809"/>
                </a:cubicBezTo>
                <a:lnTo>
                  <a:pt x="2376000" y="1349011"/>
                </a:lnTo>
                <a:cubicBezTo>
                  <a:pt x="2376000" y="1498022"/>
                  <a:pt x="2255202" y="1618820"/>
                  <a:pt x="2106191" y="1618820"/>
                </a:cubicBezTo>
                <a:lnTo>
                  <a:pt x="269809" y="1618820"/>
                </a:lnTo>
                <a:cubicBezTo>
                  <a:pt x="120798" y="1618820"/>
                  <a:pt x="0" y="1498022"/>
                  <a:pt x="0" y="1349011"/>
                </a:cubicBezTo>
                <a:lnTo>
                  <a:pt x="0" y="269809"/>
                </a:lnTo>
                <a:close/>
              </a:path>
            </a:pathLst>
          </a:custGeom>
          <a:solidFill>
            <a:srgbClr val="1E82F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8564" tIns="143794" rIns="208564" bIns="143794" numCol="1" spcCol="1270" anchor="ctr" anchorCtr="0">
            <a:noAutofit/>
          </a:bodyPr>
          <a:lstStyle/>
          <a:p>
            <a:pPr algn="ctr" defTabSz="1511300">
              <a:lnSpc>
                <a:spcPct val="90000"/>
              </a:lnSpc>
              <a:spcBef>
                <a:spcPct val="0"/>
              </a:spcBef>
              <a:spcAft>
                <a:spcPct val="35000"/>
              </a:spcAft>
            </a:pPr>
            <a:r>
              <a:rPr lang="es-PE" b="1" dirty="0">
                <a:latin typeface="Corbel" panose="020B0503020204020204" pitchFamily="34" charset="0"/>
              </a:rPr>
              <a:t>Calidad del Producto</a:t>
            </a:r>
          </a:p>
        </p:txBody>
      </p:sp>
      <p:sp>
        <p:nvSpPr>
          <p:cNvPr id="13" name="12 Forma libre"/>
          <p:cNvSpPr/>
          <p:nvPr/>
        </p:nvSpPr>
        <p:spPr>
          <a:xfrm>
            <a:off x="3184993" y="2283718"/>
            <a:ext cx="5203431" cy="1080121"/>
          </a:xfrm>
          <a:custGeom>
            <a:avLst/>
            <a:gdLst>
              <a:gd name="connsiteX0" fmla="*/ 252033 w 1512169"/>
              <a:gd name="connsiteY0" fmla="*/ 0 h 5438044"/>
              <a:gd name="connsiteX1" fmla="*/ 1260136 w 1512169"/>
              <a:gd name="connsiteY1" fmla="*/ 0 h 5438044"/>
              <a:gd name="connsiteX2" fmla="*/ 1512169 w 1512169"/>
              <a:gd name="connsiteY2" fmla="*/ 252033 h 5438044"/>
              <a:gd name="connsiteX3" fmla="*/ 1512169 w 1512169"/>
              <a:gd name="connsiteY3" fmla="*/ 5438044 h 5438044"/>
              <a:gd name="connsiteX4" fmla="*/ 1512169 w 1512169"/>
              <a:gd name="connsiteY4" fmla="*/ 5438044 h 5438044"/>
              <a:gd name="connsiteX5" fmla="*/ 0 w 1512169"/>
              <a:gd name="connsiteY5" fmla="*/ 5438044 h 5438044"/>
              <a:gd name="connsiteX6" fmla="*/ 0 w 1512169"/>
              <a:gd name="connsiteY6" fmla="*/ 5438044 h 5438044"/>
              <a:gd name="connsiteX7" fmla="*/ 0 w 1512169"/>
              <a:gd name="connsiteY7" fmla="*/ 252033 h 5438044"/>
              <a:gd name="connsiteX8" fmla="*/ 252033 w 1512169"/>
              <a:gd name="connsiteY8" fmla="*/ 0 h 543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169" h="5438044">
                <a:moveTo>
                  <a:pt x="1512169" y="906359"/>
                </a:moveTo>
                <a:lnTo>
                  <a:pt x="1512169" y="4531685"/>
                </a:lnTo>
                <a:cubicBezTo>
                  <a:pt x="1512169" y="5032252"/>
                  <a:pt x="1480791" y="5438042"/>
                  <a:pt x="1442085" y="5438042"/>
                </a:cubicBezTo>
                <a:lnTo>
                  <a:pt x="0" y="5438042"/>
                </a:lnTo>
                <a:lnTo>
                  <a:pt x="0" y="5438042"/>
                </a:lnTo>
                <a:lnTo>
                  <a:pt x="0" y="2"/>
                </a:lnTo>
                <a:lnTo>
                  <a:pt x="0" y="2"/>
                </a:lnTo>
                <a:lnTo>
                  <a:pt x="1442085" y="2"/>
                </a:lnTo>
                <a:cubicBezTo>
                  <a:pt x="1480791" y="2"/>
                  <a:pt x="1512169" y="405792"/>
                  <a:pt x="1512169" y="906359"/>
                </a:cubicBezTo>
                <a:close/>
              </a:path>
            </a:pathLst>
          </a:custGeom>
          <a:noFill/>
          <a:ln w="31750">
            <a:solidFill>
              <a:srgbClr val="0070C0">
                <a:alpha val="90000"/>
              </a:srgbClr>
            </a:solidFill>
            <a:prstDash val="dash"/>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7643" rIns="321468" bIns="197644" numCol="1" spcCol="1270" anchor="ctr" anchorCtr="0">
            <a:noAutofit/>
          </a:bodyPr>
          <a:lstStyle/>
          <a:p>
            <a:pPr marL="228600" lvl="1" indent="-228600" algn="l" defTabSz="889000">
              <a:lnSpc>
                <a:spcPct val="90000"/>
              </a:lnSpc>
              <a:spcBef>
                <a:spcPct val="0"/>
              </a:spcBef>
              <a:spcAft>
                <a:spcPct val="15000"/>
              </a:spcAft>
              <a:buChar char="••"/>
            </a:pPr>
            <a:r>
              <a:rPr lang="es-PE" sz="1600" kern="1200" dirty="0" smtClean="0">
                <a:latin typeface="Corbel" panose="020B0503020204020204" pitchFamily="34" charset="0"/>
              </a:rPr>
              <a:t>Condiciones contractuales</a:t>
            </a:r>
            <a:endParaRPr lang="es-PE" sz="1600" kern="1200" dirty="0">
              <a:latin typeface="Corbel" panose="020B0503020204020204" pitchFamily="34" charset="0"/>
            </a:endParaRPr>
          </a:p>
          <a:p>
            <a:pPr marL="228600" lvl="1" indent="-228600" algn="l" defTabSz="889000">
              <a:lnSpc>
                <a:spcPct val="90000"/>
              </a:lnSpc>
              <a:spcBef>
                <a:spcPct val="0"/>
              </a:spcBef>
              <a:spcAft>
                <a:spcPct val="15000"/>
              </a:spcAft>
              <a:buChar char="••"/>
            </a:pPr>
            <a:r>
              <a:rPr lang="es-PE" sz="1600" kern="1200" dirty="0" smtClean="0">
                <a:latin typeface="Corbel" panose="020B0503020204020204" pitchFamily="34" charset="0"/>
              </a:rPr>
              <a:t>Libertad para escoger medio de pago</a:t>
            </a:r>
            <a:endParaRPr lang="es-PE" sz="1600" kern="1200" dirty="0">
              <a:latin typeface="Corbel" panose="020B0503020204020204" pitchFamily="34" charset="0"/>
            </a:endParaRPr>
          </a:p>
          <a:p>
            <a:pPr marL="228600" lvl="1" indent="-228600" algn="l" defTabSz="889000">
              <a:lnSpc>
                <a:spcPct val="90000"/>
              </a:lnSpc>
              <a:spcBef>
                <a:spcPct val="0"/>
              </a:spcBef>
              <a:spcAft>
                <a:spcPct val="15000"/>
              </a:spcAft>
              <a:buChar char="••"/>
            </a:pPr>
            <a:r>
              <a:rPr lang="es-PE" sz="1600" kern="1200" dirty="0" smtClean="0">
                <a:latin typeface="Corbel" panose="020B0503020204020204" pitchFamily="34" charset="0"/>
              </a:rPr>
              <a:t>Tiempo de Instalación o conexión</a:t>
            </a:r>
            <a:endParaRPr lang="es-PE" sz="1600" kern="1200" dirty="0">
              <a:latin typeface="Corbel" panose="020B0503020204020204" pitchFamily="34" charset="0"/>
            </a:endParaRPr>
          </a:p>
          <a:p>
            <a:pPr marL="228600" lvl="1" indent="-228600" algn="l" defTabSz="889000">
              <a:lnSpc>
                <a:spcPct val="90000"/>
              </a:lnSpc>
              <a:spcBef>
                <a:spcPct val="0"/>
              </a:spcBef>
              <a:spcAft>
                <a:spcPct val="15000"/>
              </a:spcAft>
              <a:buChar char="••"/>
            </a:pPr>
            <a:r>
              <a:rPr lang="es-PE" sz="1600" kern="1200" dirty="0" smtClean="0">
                <a:latin typeface="Corbel" panose="020B0503020204020204" pitchFamily="34" charset="0"/>
              </a:rPr>
              <a:t>Eficiencia y transparencia en la facturación</a:t>
            </a:r>
            <a:endParaRPr lang="es-PE" sz="1600" kern="1200" dirty="0">
              <a:latin typeface="Corbel" panose="020B0503020204020204" pitchFamily="34" charset="0"/>
            </a:endParaRPr>
          </a:p>
        </p:txBody>
      </p:sp>
      <p:sp>
        <p:nvSpPr>
          <p:cNvPr id="14" name="13 Forma libre"/>
          <p:cNvSpPr/>
          <p:nvPr/>
        </p:nvSpPr>
        <p:spPr>
          <a:xfrm>
            <a:off x="808993" y="2315731"/>
            <a:ext cx="2273492" cy="940295"/>
          </a:xfrm>
          <a:custGeom>
            <a:avLst/>
            <a:gdLst>
              <a:gd name="connsiteX0" fmla="*/ 0 w 2376000"/>
              <a:gd name="connsiteY0" fmla="*/ 269809 h 1618820"/>
              <a:gd name="connsiteX1" fmla="*/ 269809 w 2376000"/>
              <a:gd name="connsiteY1" fmla="*/ 0 h 1618820"/>
              <a:gd name="connsiteX2" fmla="*/ 2106191 w 2376000"/>
              <a:gd name="connsiteY2" fmla="*/ 0 h 1618820"/>
              <a:gd name="connsiteX3" fmla="*/ 2376000 w 2376000"/>
              <a:gd name="connsiteY3" fmla="*/ 269809 h 1618820"/>
              <a:gd name="connsiteX4" fmla="*/ 2376000 w 2376000"/>
              <a:gd name="connsiteY4" fmla="*/ 1349011 h 1618820"/>
              <a:gd name="connsiteX5" fmla="*/ 2106191 w 2376000"/>
              <a:gd name="connsiteY5" fmla="*/ 1618820 h 1618820"/>
              <a:gd name="connsiteX6" fmla="*/ 269809 w 2376000"/>
              <a:gd name="connsiteY6" fmla="*/ 1618820 h 1618820"/>
              <a:gd name="connsiteX7" fmla="*/ 0 w 2376000"/>
              <a:gd name="connsiteY7" fmla="*/ 1349011 h 1618820"/>
              <a:gd name="connsiteX8" fmla="*/ 0 w 2376000"/>
              <a:gd name="connsiteY8" fmla="*/ 269809 h 161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000" h="1618820">
                <a:moveTo>
                  <a:pt x="0" y="269809"/>
                </a:moveTo>
                <a:cubicBezTo>
                  <a:pt x="0" y="120798"/>
                  <a:pt x="120798" y="0"/>
                  <a:pt x="269809" y="0"/>
                </a:cubicBezTo>
                <a:lnTo>
                  <a:pt x="2106191" y="0"/>
                </a:lnTo>
                <a:cubicBezTo>
                  <a:pt x="2255202" y="0"/>
                  <a:pt x="2376000" y="120798"/>
                  <a:pt x="2376000" y="269809"/>
                </a:cubicBezTo>
                <a:lnTo>
                  <a:pt x="2376000" y="1349011"/>
                </a:lnTo>
                <a:cubicBezTo>
                  <a:pt x="2376000" y="1498022"/>
                  <a:pt x="2255202" y="1618820"/>
                  <a:pt x="2106191" y="1618820"/>
                </a:cubicBezTo>
                <a:lnTo>
                  <a:pt x="269809" y="1618820"/>
                </a:lnTo>
                <a:cubicBezTo>
                  <a:pt x="120798" y="1618820"/>
                  <a:pt x="0" y="1498022"/>
                  <a:pt x="0" y="1349011"/>
                </a:cubicBezTo>
                <a:lnTo>
                  <a:pt x="0" y="269809"/>
                </a:lnTo>
                <a:close/>
              </a:path>
            </a:pathLst>
          </a:custGeom>
          <a:solidFill>
            <a:srgbClr val="1E82F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8564" tIns="143794" rIns="208564" bIns="143794" numCol="1" spcCol="1270" anchor="ctr" anchorCtr="0">
            <a:noAutofit/>
          </a:bodyPr>
          <a:lstStyle/>
          <a:p>
            <a:pPr algn="ctr" defTabSz="1511300">
              <a:spcBef>
                <a:spcPct val="0"/>
              </a:spcBef>
            </a:pPr>
            <a:r>
              <a:rPr lang="es-PE" b="1" dirty="0">
                <a:latin typeface="Corbel" panose="020B0503020204020204" pitchFamily="34" charset="0"/>
              </a:rPr>
              <a:t>Calidad </a:t>
            </a:r>
            <a:endParaRPr lang="es-PE" b="1" dirty="0" smtClean="0">
              <a:latin typeface="Corbel" panose="020B0503020204020204" pitchFamily="34" charset="0"/>
            </a:endParaRPr>
          </a:p>
          <a:p>
            <a:pPr algn="ctr" defTabSz="1511300">
              <a:spcBef>
                <a:spcPct val="0"/>
              </a:spcBef>
            </a:pPr>
            <a:r>
              <a:rPr lang="es-PE" b="1" dirty="0" smtClean="0">
                <a:latin typeface="Corbel" panose="020B0503020204020204" pitchFamily="34" charset="0"/>
              </a:rPr>
              <a:t>Comercial</a:t>
            </a:r>
            <a:endParaRPr lang="es-PE" b="1" dirty="0">
              <a:latin typeface="Corbel" panose="020B0503020204020204" pitchFamily="34" charset="0"/>
            </a:endParaRPr>
          </a:p>
        </p:txBody>
      </p:sp>
      <p:sp>
        <p:nvSpPr>
          <p:cNvPr id="15" name="14 Forma libre"/>
          <p:cNvSpPr/>
          <p:nvPr/>
        </p:nvSpPr>
        <p:spPr>
          <a:xfrm>
            <a:off x="3184993" y="3716593"/>
            <a:ext cx="5203431" cy="799373"/>
          </a:xfrm>
          <a:custGeom>
            <a:avLst/>
            <a:gdLst>
              <a:gd name="connsiteX0" fmla="*/ 229372 w 1376205"/>
              <a:gd name="connsiteY0" fmla="*/ 0 h 5438044"/>
              <a:gd name="connsiteX1" fmla="*/ 1146833 w 1376205"/>
              <a:gd name="connsiteY1" fmla="*/ 0 h 5438044"/>
              <a:gd name="connsiteX2" fmla="*/ 1376205 w 1376205"/>
              <a:gd name="connsiteY2" fmla="*/ 229372 h 5438044"/>
              <a:gd name="connsiteX3" fmla="*/ 1376205 w 1376205"/>
              <a:gd name="connsiteY3" fmla="*/ 5438044 h 5438044"/>
              <a:gd name="connsiteX4" fmla="*/ 1376205 w 1376205"/>
              <a:gd name="connsiteY4" fmla="*/ 5438044 h 5438044"/>
              <a:gd name="connsiteX5" fmla="*/ 0 w 1376205"/>
              <a:gd name="connsiteY5" fmla="*/ 5438044 h 5438044"/>
              <a:gd name="connsiteX6" fmla="*/ 0 w 1376205"/>
              <a:gd name="connsiteY6" fmla="*/ 5438044 h 5438044"/>
              <a:gd name="connsiteX7" fmla="*/ 0 w 1376205"/>
              <a:gd name="connsiteY7" fmla="*/ 229372 h 5438044"/>
              <a:gd name="connsiteX8" fmla="*/ 229372 w 1376205"/>
              <a:gd name="connsiteY8" fmla="*/ 0 h 543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205" h="5438044">
                <a:moveTo>
                  <a:pt x="1376205" y="906360"/>
                </a:moveTo>
                <a:lnTo>
                  <a:pt x="1376205" y="4531684"/>
                </a:lnTo>
                <a:cubicBezTo>
                  <a:pt x="1376205" y="5032253"/>
                  <a:pt x="1350216" y="5438042"/>
                  <a:pt x="1318158" y="5438042"/>
                </a:cubicBezTo>
                <a:lnTo>
                  <a:pt x="0" y="5438042"/>
                </a:lnTo>
                <a:lnTo>
                  <a:pt x="0" y="5438042"/>
                </a:lnTo>
                <a:lnTo>
                  <a:pt x="0" y="2"/>
                </a:lnTo>
                <a:lnTo>
                  <a:pt x="0" y="2"/>
                </a:lnTo>
                <a:lnTo>
                  <a:pt x="1318158" y="2"/>
                </a:lnTo>
                <a:cubicBezTo>
                  <a:pt x="1350216" y="2"/>
                  <a:pt x="1376205" y="405791"/>
                  <a:pt x="1376205" y="906360"/>
                </a:cubicBezTo>
                <a:close/>
              </a:path>
            </a:pathLst>
          </a:custGeom>
          <a:noFill/>
          <a:ln w="31750">
            <a:solidFill>
              <a:srgbClr val="0070C0">
                <a:alpha val="90000"/>
              </a:srgbClr>
            </a:solidFill>
            <a:prstDash val="dash"/>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1007" rIns="314831" bIns="191006" numCol="1" spcCol="1270" anchor="ctr" anchorCtr="0">
            <a:noAutofit/>
          </a:bodyPr>
          <a:lstStyle/>
          <a:p>
            <a:pPr marL="228600" lvl="1" indent="-228600" algn="l" defTabSz="889000">
              <a:lnSpc>
                <a:spcPct val="90000"/>
              </a:lnSpc>
              <a:spcBef>
                <a:spcPct val="0"/>
              </a:spcBef>
              <a:spcAft>
                <a:spcPct val="15000"/>
              </a:spcAft>
              <a:buChar char="••"/>
            </a:pPr>
            <a:r>
              <a:rPr lang="es-PE" sz="1600" kern="1200" dirty="0" smtClean="0">
                <a:latin typeface="Corbel" panose="020B0503020204020204" pitchFamily="34" charset="0"/>
              </a:rPr>
              <a:t>Procedimientos transparentes, sencillos y oportunos</a:t>
            </a:r>
            <a:endParaRPr lang="es-PE" sz="1600" kern="1200" dirty="0">
              <a:latin typeface="Corbel" panose="020B0503020204020204" pitchFamily="34" charset="0"/>
            </a:endParaRPr>
          </a:p>
          <a:p>
            <a:pPr marL="228600" lvl="1" indent="-228600" algn="l" defTabSz="889000">
              <a:lnSpc>
                <a:spcPct val="90000"/>
              </a:lnSpc>
              <a:spcBef>
                <a:spcPct val="0"/>
              </a:spcBef>
              <a:spcAft>
                <a:spcPct val="15000"/>
              </a:spcAft>
              <a:buChar char="••"/>
            </a:pPr>
            <a:r>
              <a:rPr lang="es-PE" sz="1600" kern="1200" dirty="0" smtClean="0">
                <a:latin typeface="Corbel" panose="020B0503020204020204" pitchFamily="34" charset="0"/>
              </a:rPr>
              <a:t>Entrega de información</a:t>
            </a:r>
            <a:endParaRPr lang="es-PE" sz="1600" kern="1200" dirty="0">
              <a:latin typeface="Corbel" panose="020B0503020204020204" pitchFamily="34" charset="0"/>
            </a:endParaRPr>
          </a:p>
        </p:txBody>
      </p:sp>
      <p:sp>
        <p:nvSpPr>
          <p:cNvPr id="16" name="15 Forma libre"/>
          <p:cNvSpPr/>
          <p:nvPr/>
        </p:nvSpPr>
        <p:spPr>
          <a:xfrm>
            <a:off x="808993" y="3625614"/>
            <a:ext cx="2273492" cy="940295"/>
          </a:xfrm>
          <a:custGeom>
            <a:avLst/>
            <a:gdLst>
              <a:gd name="connsiteX0" fmla="*/ 0 w 2376000"/>
              <a:gd name="connsiteY0" fmla="*/ 269809 h 1618820"/>
              <a:gd name="connsiteX1" fmla="*/ 269809 w 2376000"/>
              <a:gd name="connsiteY1" fmla="*/ 0 h 1618820"/>
              <a:gd name="connsiteX2" fmla="*/ 2106191 w 2376000"/>
              <a:gd name="connsiteY2" fmla="*/ 0 h 1618820"/>
              <a:gd name="connsiteX3" fmla="*/ 2376000 w 2376000"/>
              <a:gd name="connsiteY3" fmla="*/ 269809 h 1618820"/>
              <a:gd name="connsiteX4" fmla="*/ 2376000 w 2376000"/>
              <a:gd name="connsiteY4" fmla="*/ 1349011 h 1618820"/>
              <a:gd name="connsiteX5" fmla="*/ 2106191 w 2376000"/>
              <a:gd name="connsiteY5" fmla="*/ 1618820 h 1618820"/>
              <a:gd name="connsiteX6" fmla="*/ 269809 w 2376000"/>
              <a:gd name="connsiteY6" fmla="*/ 1618820 h 1618820"/>
              <a:gd name="connsiteX7" fmla="*/ 0 w 2376000"/>
              <a:gd name="connsiteY7" fmla="*/ 1349011 h 1618820"/>
              <a:gd name="connsiteX8" fmla="*/ 0 w 2376000"/>
              <a:gd name="connsiteY8" fmla="*/ 269809 h 161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000" h="1618820">
                <a:moveTo>
                  <a:pt x="0" y="269809"/>
                </a:moveTo>
                <a:cubicBezTo>
                  <a:pt x="0" y="120798"/>
                  <a:pt x="120798" y="0"/>
                  <a:pt x="269809" y="0"/>
                </a:cubicBezTo>
                <a:lnTo>
                  <a:pt x="2106191" y="0"/>
                </a:lnTo>
                <a:cubicBezTo>
                  <a:pt x="2255202" y="0"/>
                  <a:pt x="2376000" y="120798"/>
                  <a:pt x="2376000" y="269809"/>
                </a:cubicBezTo>
                <a:lnTo>
                  <a:pt x="2376000" y="1349011"/>
                </a:lnTo>
                <a:cubicBezTo>
                  <a:pt x="2376000" y="1498022"/>
                  <a:pt x="2255202" y="1618820"/>
                  <a:pt x="2106191" y="1618820"/>
                </a:cubicBezTo>
                <a:lnTo>
                  <a:pt x="269809" y="1618820"/>
                </a:lnTo>
                <a:cubicBezTo>
                  <a:pt x="120798" y="1618820"/>
                  <a:pt x="0" y="1498022"/>
                  <a:pt x="0" y="1349011"/>
                </a:cubicBezTo>
                <a:lnTo>
                  <a:pt x="0" y="269809"/>
                </a:lnTo>
                <a:close/>
              </a:path>
            </a:pathLst>
          </a:custGeom>
          <a:solidFill>
            <a:srgbClr val="1E82F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8564" tIns="143794" rIns="208564" bIns="143794" numCol="1" spcCol="1270" anchor="ctr" anchorCtr="0">
            <a:noAutofit/>
          </a:bodyPr>
          <a:lstStyle/>
          <a:p>
            <a:pPr algn="ctr" defTabSz="1511300">
              <a:lnSpc>
                <a:spcPct val="90000"/>
              </a:lnSpc>
              <a:spcBef>
                <a:spcPct val="0"/>
              </a:spcBef>
              <a:spcAft>
                <a:spcPct val="35000"/>
              </a:spcAft>
            </a:pPr>
            <a:r>
              <a:rPr lang="es-PE" b="1" dirty="0">
                <a:latin typeface="Corbel" panose="020B0503020204020204" pitchFamily="34" charset="0"/>
              </a:rPr>
              <a:t>Calidad de atención</a:t>
            </a:r>
          </a:p>
        </p:txBody>
      </p:sp>
    </p:spTree>
    <p:extLst>
      <p:ext uri="{BB962C8B-B14F-4D97-AF65-F5344CB8AC3E}">
        <p14:creationId xmlns:p14="http://schemas.microsoft.com/office/powerpoint/2010/main" val="281752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Efecto en múltiples variables</a:t>
            </a:r>
            <a:endParaRPr lang="es-ES" sz="2600" dirty="0">
              <a:solidFill>
                <a:schemeClr val="bg1"/>
              </a:solidFill>
              <a:latin typeface="Corbel" pitchFamily="34" charset="0"/>
            </a:endParaRPr>
          </a:p>
        </p:txBody>
      </p:sp>
      <p:sp>
        <p:nvSpPr>
          <p:cNvPr id="2" name="1 CuadroTexto"/>
          <p:cNvSpPr txBox="1"/>
          <p:nvPr/>
        </p:nvSpPr>
        <p:spPr>
          <a:xfrm>
            <a:off x="323528" y="897564"/>
            <a:ext cx="8677472" cy="1446550"/>
          </a:xfrm>
          <a:prstGeom prst="rect">
            <a:avLst/>
          </a:prstGeom>
          <a:noFill/>
        </p:spPr>
        <p:txBody>
          <a:bodyPr wrap="square" rtlCol="0">
            <a:spAutoFit/>
          </a:bodyPr>
          <a:lstStyle/>
          <a:p>
            <a:r>
              <a:rPr lang="es-MX" sz="2200" b="1" dirty="0" smtClean="0">
                <a:latin typeface="Corbel" panose="020B0503020204020204" pitchFamily="34" charset="0"/>
              </a:rPr>
              <a:t>Falacia común: </a:t>
            </a:r>
          </a:p>
          <a:p>
            <a:endParaRPr lang="es-MX" sz="2200" b="1" dirty="0" smtClean="0">
              <a:latin typeface="Corbel" panose="020B0503020204020204" pitchFamily="34" charset="0"/>
            </a:endParaRPr>
          </a:p>
          <a:p>
            <a:endParaRPr lang="es-MX" sz="2200" b="1" dirty="0" smtClean="0">
              <a:latin typeface="Corbel" panose="020B0503020204020204" pitchFamily="34" charset="0"/>
            </a:endParaRPr>
          </a:p>
          <a:p>
            <a:pPr algn="ctr"/>
            <a:r>
              <a:rPr lang="es-MX" sz="2200" b="1" dirty="0" smtClean="0">
                <a:latin typeface="Corbel" panose="020B0503020204020204" pitchFamily="34" charset="0"/>
              </a:rPr>
              <a:t>“Si queremos mejorar la calidad, ¡regulémosla!”</a:t>
            </a:r>
            <a:endParaRPr lang="es-PE" sz="2200" b="1" dirty="0">
              <a:latin typeface="Corbel" panose="020B0503020204020204" pitchFamily="34" charset="0"/>
            </a:endParaRPr>
          </a:p>
        </p:txBody>
      </p:sp>
      <p:pic>
        <p:nvPicPr>
          <p:cNvPr id="7" name="Picture 2" descr="http://fnoschese.files.wordpress.com/2010/08/cropped-newtons-cradle-1280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7" r="2728"/>
          <a:stretch/>
        </p:blipFill>
        <p:spPr bwMode="auto">
          <a:xfrm>
            <a:off x="1134735" y="2571750"/>
            <a:ext cx="7124496" cy="1009948"/>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563503" y="3669186"/>
            <a:ext cx="1286250" cy="369332"/>
          </a:xfrm>
          <a:prstGeom prst="rect">
            <a:avLst/>
          </a:prstGeom>
          <a:noFill/>
        </p:spPr>
        <p:txBody>
          <a:bodyPr wrap="none" rtlCol="0">
            <a:spAutoFit/>
          </a:bodyPr>
          <a:lstStyle/>
          <a:p>
            <a:r>
              <a:rPr lang="es-PE" sz="1800" b="1" dirty="0" smtClean="0">
                <a:latin typeface="Corbel" panose="020B0503020204020204" pitchFamily="34" charset="0"/>
              </a:rPr>
              <a:t>Regulación</a:t>
            </a:r>
            <a:endParaRPr lang="es-PE" sz="1800" b="1" dirty="0">
              <a:latin typeface="Corbel" panose="020B0503020204020204" pitchFamily="34" charset="0"/>
            </a:endParaRPr>
          </a:p>
        </p:txBody>
      </p:sp>
      <p:sp>
        <p:nvSpPr>
          <p:cNvPr id="10" name="9 CuadroTexto"/>
          <p:cNvSpPr txBox="1"/>
          <p:nvPr/>
        </p:nvSpPr>
        <p:spPr>
          <a:xfrm>
            <a:off x="5103045" y="3669186"/>
            <a:ext cx="928459" cy="369332"/>
          </a:xfrm>
          <a:prstGeom prst="rect">
            <a:avLst/>
          </a:prstGeom>
          <a:noFill/>
        </p:spPr>
        <p:txBody>
          <a:bodyPr wrap="none" rtlCol="0">
            <a:spAutoFit/>
          </a:bodyPr>
          <a:lstStyle/>
          <a:p>
            <a:r>
              <a:rPr lang="es-PE" sz="1800" b="1" dirty="0" smtClean="0">
                <a:latin typeface="Corbel" panose="020B0503020204020204" pitchFamily="34" charset="0"/>
              </a:rPr>
              <a:t>Calidad</a:t>
            </a:r>
            <a:endParaRPr lang="es-PE" sz="1800" b="1" dirty="0">
              <a:latin typeface="Corbel" panose="020B0503020204020204" pitchFamily="34" charset="0"/>
            </a:endParaRPr>
          </a:p>
        </p:txBody>
      </p:sp>
      <p:sp>
        <p:nvSpPr>
          <p:cNvPr id="11" name="10 CuadroTexto"/>
          <p:cNvSpPr txBox="1"/>
          <p:nvPr/>
        </p:nvSpPr>
        <p:spPr>
          <a:xfrm>
            <a:off x="1763688" y="3669186"/>
            <a:ext cx="1101584" cy="369332"/>
          </a:xfrm>
          <a:prstGeom prst="rect">
            <a:avLst/>
          </a:prstGeom>
          <a:noFill/>
        </p:spPr>
        <p:txBody>
          <a:bodyPr wrap="none" rtlCol="0">
            <a:spAutoFit/>
          </a:bodyPr>
          <a:lstStyle/>
          <a:p>
            <a:r>
              <a:rPr lang="es-PE" sz="1800" b="1" dirty="0" smtClean="0">
                <a:latin typeface="Corbel" panose="020B0503020204020204" pitchFamily="34" charset="0"/>
              </a:rPr>
              <a:t>Inversión</a:t>
            </a:r>
            <a:endParaRPr lang="es-PE" sz="1800" b="1" dirty="0">
              <a:latin typeface="Corbel" panose="020B0503020204020204" pitchFamily="34" charset="0"/>
            </a:endParaRPr>
          </a:p>
        </p:txBody>
      </p:sp>
      <p:sp>
        <p:nvSpPr>
          <p:cNvPr id="12" name="11 CuadroTexto"/>
          <p:cNvSpPr txBox="1"/>
          <p:nvPr/>
        </p:nvSpPr>
        <p:spPr>
          <a:xfrm>
            <a:off x="3385458" y="3669186"/>
            <a:ext cx="1186543" cy="369332"/>
          </a:xfrm>
          <a:prstGeom prst="rect">
            <a:avLst/>
          </a:prstGeom>
          <a:noFill/>
        </p:spPr>
        <p:txBody>
          <a:bodyPr wrap="none" rtlCol="0">
            <a:spAutoFit/>
          </a:bodyPr>
          <a:lstStyle/>
          <a:p>
            <a:r>
              <a:rPr lang="es-PE" sz="1800" b="1" dirty="0" smtClean="0">
                <a:latin typeface="Corbel" panose="020B0503020204020204" pitchFamily="34" charset="0"/>
              </a:rPr>
              <a:t>Cobertura</a:t>
            </a:r>
            <a:endParaRPr lang="es-PE" sz="1800" b="1" dirty="0">
              <a:latin typeface="Corbel" panose="020B0503020204020204" pitchFamily="34" charset="0"/>
            </a:endParaRPr>
          </a:p>
        </p:txBody>
      </p:sp>
    </p:spTree>
    <p:extLst>
      <p:ext uri="{BB962C8B-B14F-4D97-AF65-F5344CB8AC3E}">
        <p14:creationId xmlns:p14="http://schemas.microsoft.com/office/powerpoint/2010/main" val="1572818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Efecto en múltiples variables</a:t>
            </a:r>
            <a:endParaRPr lang="es-ES" sz="2600" dirty="0">
              <a:solidFill>
                <a:schemeClr val="bg1"/>
              </a:solidFill>
              <a:latin typeface="Corbel" pitchFamily="34" charset="0"/>
            </a:endParaRPr>
          </a:p>
        </p:txBody>
      </p:sp>
      <p:pic>
        <p:nvPicPr>
          <p:cNvPr id="13" name="Picture 4" descr="http://us.123rf.com/400wm/400/400/maurus/maurus1201/maurus120100092/12232222-el-inicio-de-la-partida-de-billar-billar--episodio-de-juego-de-billar-del-jue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91" y="1113588"/>
            <a:ext cx="709001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23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23528" y="195487"/>
            <a:ext cx="7848872" cy="492443"/>
          </a:xfrm>
          <a:prstGeom prst="rect">
            <a:avLst/>
          </a:prstGeom>
          <a:noFill/>
        </p:spPr>
        <p:txBody>
          <a:bodyPr wrap="square" rtlCol="0">
            <a:spAutoFit/>
          </a:bodyPr>
          <a:lstStyle/>
          <a:p>
            <a:r>
              <a:rPr lang="es-ES_tradnl" sz="2600" dirty="0" smtClean="0">
                <a:solidFill>
                  <a:schemeClr val="bg1"/>
                </a:solidFill>
                <a:latin typeface="Corbel" pitchFamily="34" charset="0"/>
              </a:rPr>
              <a:t>Efectos no deseados en otras variables</a:t>
            </a:r>
            <a:endParaRPr lang="es-ES" sz="2600" dirty="0">
              <a:solidFill>
                <a:schemeClr val="bg1"/>
              </a:solidFill>
              <a:latin typeface="Corbel" pitchFamily="34" charset="0"/>
            </a:endParaRPr>
          </a:p>
        </p:txBody>
      </p:sp>
      <p:grpSp>
        <p:nvGrpSpPr>
          <p:cNvPr id="3" name="2 Grupo"/>
          <p:cNvGrpSpPr/>
          <p:nvPr/>
        </p:nvGrpSpPr>
        <p:grpSpPr>
          <a:xfrm>
            <a:off x="755576" y="789552"/>
            <a:ext cx="7632848" cy="4116174"/>
            <a:chOff x="755576" y="1052736"/>
            <a:chExt cx="7632848" cy="5488232"/>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632848" cy="54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rot="2567375">
              <a:off x="5487362" y="3571034"/>
              <a:ext cx="357332" cy="926945"/>
            </a:xfrm>
            <a:prstGeom prst="ellipse">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cxnSp>
        <p:nvCxnSpPr>
          <p:cNvPr id="8" name="7 Conector recto de flecha"/>
          <p:cNvCxnSpPr/>
          <p:nvPr/>
        </p:nvCxnSpPr>
        <p:spPr>
          <a:xfrm>
            <a:off x="4932040" y="2393160"/>
            <a:ext cx="432048" cy="594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4103948" y="1696701"/>
            <a:ext cx="1656184" cy="830997"/>
          </a:xfrm>
          <a:prstGeom prst="rect">
            <a:avLst/>
          </a:prstGeom>
          <a:noFill/>
        </p:spPr>
        <p:txBody>
          <a:bodyPr wrap="square" rtlCol="0">
            <a:spAutoFit/>
          </a:bodyPr>
          <a:lstStyle/>
          <a:p>
            <a:pPr algn="ctr"/>
            <a:r>
              <a:rPr lang="es-MX" sz="1600" dirty="0" smtClean="0"/>
              <a:t>Eliminación de régimen sancionador</a:t>
            </a:r>
            <a:endParaRPr lang="es-PE" sz="1600" dirty="0"/>
          </a:p>
        </p:txBody>
      </p:sp>
      <p:cxnSp>
        <p:nvCxnSpPr>
          <p:cNvPr id="12" name="11 Conector recto de flecha"/>
          <p:cNvCxnSpPr/>
          <p:nvPr/>
        </p:nvCxnSpPr>
        <p:spPr>
          <a:xfrm flipH="1">
            <a:off x="6271984" y="2393160"/>
            <a:ext cx="460256" cy="563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904148" y="1696701"/>
            <a:ext cx="1656184" cy="830997"/>
          </a:xfrm>
          <a:prstGeom prst="rect">
            <a:avLst/>
          </a:prstGeom>
          <a:noFill/>
        </p:spPr>
        <p:txBody>
          <a:bodyPr wrap="square" rtlCol="0">
            <a:spAutoFit/>
          </a:bodyPr>
          <a:lstStyle/>
          <a:p>
            <a:pPr algn="ctr"/>
            <a:r>
              <a:rPr lang="es-MX" sz="1600" dirty="0" smtClean="0"/>
              <a:t>Reinserción de régimen sancionador</a:t>
            </a:r>
            <a:endParaRPr lang="es-PE" sz="1600" dirty="0"/>
          </a:p>
        </p:txBody>
      </p:sp>
    </p:spTree>
    <p:extLst>
      <p:ext uri="{BB962C8B-B14F-4D97-AF65-F5344CB8AC3E}">
        <p14:creationId xmlns:p14="http://schemas.microsoft.com/office/powerpoint/2010/main" val="3489290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23528" y="195487"/>
            <a:ext cx="7848872" cy="492443"/>
          </a:xfrm>
          <a:prstGeom prst="rect">
            <a:avLst/>
          </a:prstGeom>
          <a:noFill/>
        </p:spPr>
        <p:txBody>
          <a:bodyPr wrap="square" rtlCol="0">
            <a:spAutoFit/>
          </a:bodyPr>
          <a:lstStyle/>
          <a:p>
            <a:r>
              <a:rPr lang="es-ES_tradnl" sz="2600" dirty="0" smtClean="0">
                <a:solidFill>
                  <a:schemeClr val="bg1"/>
                </a:solidFill>
                <a:latin typeface="Corbel" pitchFamily="34" charset="0"/>
              </a:rPr>
              <a:t>Efecto ambiguo sobre calidad</a:t>
            </a:r>
            <a:endParaRPr lang="es-ES" sz="2600" dirty="0">
              <a:solidFill>
                <a:schemeClr val="bg1"/>
              </a:solidFill>
              <a:latin typeface="Corbel"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98598258"/>
              </p:ext>
            </p:extLst>
          </p:nvPr>
        </p:nvGraphicFramePr>
        <p:xfrm>
          <a:off x="683570" y="1599639"/>
          <a:ext cx="3339105" cy="1998227"/>
        </p:xfrm>
        <a:graphic>
          <a:graphicData uri="http://schemas.openxmlformats.org/drawingml/2006/table">
            <a:tbl>
              <a:tblPr/>
              <a:tblGrid>
                <a:gridCol w="826344"/>
                <a:gridCol w="922711"/>
                <a:gridCol w="763706"/>
                <a:gridCol w="826344"/>
              </a:tblGrid>
              <a:tr h="307709">
                <a:tc>
                  <a:txBody>
                    <a:bodyPr/>
                    <a:lstStyle/>
                    <a:p>
                      <a:pPr algn="ctr" fontAlgn="b"/>
                      <a:r>
                        <a:rPr lang="es-PE" sz="1400" b="1" i="0" u="none" strike="noStrike" dirty="0">
                          <a:solidFill>
                            <a:srgbClr val="FFFFFF"/>
                          </a:solidFill>
                          <a:effectLst/>
                          <a:latin typeface="Arial Narrow"/>
                        </a:rPr>
                        <a:t>Año</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s-MX" sz="1400" b="1" i="0" u="none" strike="noStrike" dirty="0" smtClean="0">
                          <a:solidFill>
                            <a:srgbClr val="FFFFFF"/>
                          </a:solidFill>
                          <a:effectLst/>
                          <a:latin typeface="Arial Narrow"/>
                        </a:rPr>
                        <a:t>Claro</a:t>
                      </a:r>
                      <a:endParaRPr lang="es-PE" sz="1400" b="1" i="0" u="none" strike="noStrike" dirty="0">
                        <a:solidFill>
                          <a:srgbClr val="FFFFFF"/>
                        </a:solidFill>
                        <a:effectLst/>
                        <a:latin typeface="Arial Narrow"/>
                      </a:endParaRP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s-PE" sz="1400" b="1" i="0" u="none" strike="noStrike" dirty="0" err="1" smtClean="0">
                          <a:solidFill>
                            <a:srgbClr val="FFFFFF"/>
                          </a:solidFill>
                          <a:effectLst/>
                          <a:latin typeface="Arial Narrow"/>
                        </a:rPr>
                        <a:t>Telef</a:t>
                      </a:r>
                      <a:r>
                        <a:rPr lang="es-PE" sz="1400" b="1" i="0" u="none" strike="noStrike" dirty="0" smtClean="0">
                          <a:solidFill>
                            <a:srgbClr val="FFFFFF"/>
                          </a:solidFill>
                          <a:effectLst/>
                          <a:latin typeface="Arial Narrow"/>
                        </a:rPr>
                        <a:t>.</a:t>
                      </a:r>
                      <a:endParaRPr lang="es-PE" sz="1400" b="1" i="0" u="none" strike="noStrike" dirty="0">
                        <a:solidFill>
                          <a:srgbClr val="FFFFFF"/>
                        </a:solidFill>
                        <a:effectLst/>
                        <a:latin typeface="Arial Narrow"/>
                      </a:endParaRP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s-MX" sz="1400" b="1" i="0" u="none" strike="noStrike" dirty="0" smtClean="0">
                          <a:solidFill>
                            <a:srgbClr val="FFFFFF"/>
                          </a:solidFill>
                          <a:effectLst/>
                          <a:latin typeface="Arial Narrow"/>
                        </a:rPr>
                        <a:t>Nextel</a:t>
                      </a:r>
                      <a:endParaRPr lang="es-PE" sz="1400" b="1" i="0" u="none" strike="noStrike" dirty="0">
                        <a:solidFill>
                          <a:srgbClr val="FFFFFF"/>
                        </a:solidFill>
                        <a:effectLst/>
                        <a:latin typeface="Arial Narrow"/>
                      </a:endParaRP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07709">
                <a:tc>
                  <a:txBody>
                    <a:bodyPr/>
                    <a:lstStyle/>
                    <a:p>
                      <a:pPr algn="ctr" fontAlgn="b"/>
                      <a:r>
                        <a:rPr lang="es-PE" sz="1400" b="1" i="0" u="none" strike="noStrike">
                          <a:solidFill>
                            <a:srgbClr val="000000"/>
                          </a:solidFill>
                          <a:effectLst/>
                          <a:latin typeface="Calibri"/>
                        </a:rPr>
                        <a:t>2006</a:t>
                      </a:r>
                    </a:p>
                  </a:txBody>
                  <a:tcPr marL="9525" marR="952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PE" sz="1400" b="0" i="0" u="none" strike="noStrike">
                          <a:solidFill>
                            <a:srgbClr val="000000"/>
                          </a:solidFill>
                          <a:effectLst/>
                          <a:latin typeface="Calibri"/>
                        </a:rPr>
                        <a:t>-5,7%</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PE" sz="1400" b="0" i="0" u="none" strike="noStrike" dirty="0">
                          <a:solidFill>
                            <a:srgbClr val="000000"/>
                          </a:solidFill>
                          <a:effectLst/>
                          <a:latin typeface="Calibri"/>
                        </a:rPr>
                        <a:t>-5,8%</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PE" sz="1400" b="0" i="0" u="none" strike="noStrike">
                          <a:solidFill>
                            <a:srgbClr val="000000"/>
                          </a:solidFill>
                          <a:effectLst/>
                          <a:latin typeface="Calibri"/>
                        </a:rPr>
                        <a:t>76,0%</a:t>
                      </a:r>
                    </a:p>
                  </a:txBody>
                  <a:tcPr marL="9525" marR="9525"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r>
              <a:tr h="435070">
                <a:tc>
                  <a:txBody>
                    <a:bodyPr/>
                    <a:lstStyle/>
                    <a:p>
                      <a:pPr algn="ctr" fontAlgn="b"/>
                      <a:r>
                        <a:rPr lang="es-PE" sz="1400" b="1" i="0" u="none" strike="noStrike" dirty="0">
                          <a:solidFill>
                            <a:srgbClr val="000000"/>
                          </a:solidFill>
                          <a:effectLst/>
                          <a:latin typeface="Calibri"/>
                        </a:rPr>
                        <a:t>2007</a:t>
                      </a:r>
                    </a:p>
                  </a:txBody>
                  <a:tcPr marL="9525" marR="9525" marT="714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PE" sz="1400" b="0" i="0" u="none" strike="noStrike" dirty="0">
                          <a:solidFill>
                            <a:srgbClr val="000000"/>
                          </a:solidFill>
                          <a:effectLst/>
                          <a:latin typeface="Calibri"/>
                        </a:rPr>
                        <a:t>-19,6%</a:t>
                      </a:r>
                    </a:p>
                  </a:txBody>
                  <a:tcPr marL="9525" marR="9525" marT="7144" marB="0" anchor="ctr">
                    <a:lnL>
                      <a:noFill/>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PE" sz="1400" b="0" i="0" u="none" strike="noStrike" dirty="0">
                          <a:solidFill>
                            <a:srgbClr val="000000"/>
                          </a:solidFill>
                          <a:effectLst/>
                          <a:latin typeface="Calibri"/>
                        </a:rPr>
                        <a:t>116,8%</a:t>
                      </a:r>
                    </a:p>
                  </a:txBody>
                  <a:tcPr marL="9525" marR="9525" marT="7144" marB="0" anchor="ctr">
                    <a:lnL>
                      <a:noFill/>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PE" sz="1400" b="0" i="0" u="none" strike="noStrike" dirty="0">
                          <a:solidFill>
                            <a:srgbClr val="000000"/>
                          </a:solidFill>
                          <a:effectLst/>
                          <a:latin typeface="Calibri"/>
                        </a:rPr>
                        <a:t>63,6%</a:t>
                      </a:r>
                    </a:p>
                  </a:txBody>
                  <a:tcPr marL="9525" marR="9525"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r h="320015">
                <a:tc>
                  <a:txBody>
                    <a:bodyPr/>
                    <a:lstStyle/>
                    <a:p>
                      <a:pPr algn="ctr" fontAlgn="b"/>
                      <a:r>
                        <a:rPr lang="es-PE" sz="1400" b="1" i="0" u="none" strike="noStrike">
                          <a:solidFill>
                            <a:srgbClr val="000000"/>
                          </a:solidFill>
                          <a:effectLst/>
                          <a:latin typeface="Calibri"/>
                        </a:rPr>
                        <a:t>2008</a:t>
                      </a:r>
                    </a:p>
                  </a:txBody>
                  <a:tcPr marL="9525" marR="952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400" b="0" i="0" u="none" strike="noStrike">
                          <a:solidFill>
                            <a:srgbClr val="000000"/>
                          </a:solidFill>
                          <a:effectLst/>
                          <a:latin typeface="Calibri"/>
                        </a:rPr>
                        <a:t>23,7%</a:t>
                      </a:r>
                    </a:p>
                  </a:txBody>
                  <a:tcPr marL="9525" marR="952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400" b="0" i="0" u="none" strike="noStrike">
                          <a:solidFill>
                            <a:srgbClr val="000000"/>
                          </a:solidFill>
                          <a:effectLst/>
                          <a:latin typeface="Calibri"/>
                        </a:rPr>
                        <a:t>12,2%</a:t>
                      </a:r>
                    </a:p>
                  </a:txBody>
                  <a:tcPr marL="9525" marR="952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400" b="0" i="0" u="none" strike="noStrike">
                          <a:solidFill>
                            <a:srgbClr val="000000"/>
                          </a:solidFill>
                          <a:effectLst/>
                          <a:latin typeface="Calibri"/>
                        </a:rPr>
                        <a:t>-76,4%</a:t>
                      </a:r>
                    </a:p>
                  </a:txBody>
                  <a:tcPr marL="9525" marR="9525"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7709">
                <a:tc>
                  <a:txBody>
                    <a:bodyPr/>
                    <a:lstStyle/>
                    <a:p>
                      <a:pPr algn="ctr" fontAlgn="b"/>
                      <a:r>
                        <a:rPr lang="es-PE" sz="1400" b="1" i="0" u="none" strike="noStrike">
                          <a:solidFill>
                            <a:srgbClr val="000000"/>
                          </a:solidFill>
                          <a:effectLst/>
                          <a:latin typeface="Calibri"/>
                        </a:rPr>
                        <a:t>2009</a:t>
                      </a:r>
                    </a:p>
                  </a:txBody>
                  <a:tcPr marL="9525" marR="952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s-PE" sz="1400" b="0" i="0" u="none" strike="noStrike">
                          <a:solidFill>
                            <a:srgbClr val="000000"/>
                          </a:solidFill>
                          <a:effectLst/>
                          <a:latin typeface="Calibri"/>
                        </a:rPr>
                        <a:t>-14,6%</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s-PE" sz="1400" b="0" i="0" u="none" strike="noStrike" dirty="0">
                          <a:solidFill>
                            <a:srgbClr val="000000"/>
                          </a:solidFill>
                          <a:effectLst/>
                          <a:latin typeface="Calibri"/>
                        </a:rPr>
                        <a:t>-14,6%</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s-PE" sz="1400" b="0" i="0" u="none" strike="noStrike">
                          <a:solidFill>
                            <a:srgbClr val="000000"/>
                          </a:solidFill>
                          <a:effectLst/>
                          <a:latin typeface="Calibri"/>
                        </a:rPr>
                        <a:t>58,0%</a:t>
                      </a:r>
                    </a:p>
                  </a:txBody>
                  <a:tcPr marL="9525" marR="9525"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r>
              <a:tr h="320015">
                <a:tc>
                  <a:txBody>
                    <a:bodyPr/>
                    <a:lstStyle/>
                    <a:p>
                      <a:pPr algn="ctr" fontAlgn="b"/>
                      <a:r>
                        <a:rPr lang="es-PE" sz="1400" b="1" i="0" u="none" strike="noStrike">
                          <a:solidFill>
                            <a:srgbClr val="000000"/>
                          </a:solidFill>
                          <a:effectLst/>
                          <a:latin typeface="Calibri"/>
                        </a:rPr>
                        <a:t>2010</a:t>
                      </a:r>
                    </a:p>
                  </a:txBody>
                  <a:tcPr marL="9525" marR="9525" marT="71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s-PE" sz="1400" b="0" i="0" u="none" strike="noStrike">
                          <a:solidFill>
                            <a:srgbClr val="000000"/>
                          </a:solidFill>
                          <a:effectLst/>
                          <a:latin typeface="Calibri"/>
                        </a:rPr>
                        <a:t>-27,9%</a:t>
                      </a: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s-PE" sz="1400" b="0" i="0" u="none" strike="noStrike">
                          <a:solidFill>
                            <a:srgbClr val="000000"/>
                          </a:solidFill>
                          <a:effectLst/>
                          <a:latin typeface="Calibri"/>
                        </a:rPr>
                        <a:t>-6,4%</a:t>
                      </a: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s-PE" sz="1400" b="0" i="0" u="none" strike="noStrike" dirty="0">
                          <a:solidFill>
                            <a:srgbClr val="000000"/>
                          </a:solidFill>
                          <a:effectLst/>
                          <a:latin typeface="Calibri"/>
                        </a:rPr>
                        <a:t>69,0%</a:t>
                      </a:r>
                    </a:p>
                  </a:txBody>
                  <a:tcPr marL="9525" marR="9525"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132738796"/>
              </p:ext>
            </p:extLst>
          </p:nvPr>
        </p:nvGraphicFramePr>
        <p:xfrm>
          <a:off x="4716015" y="1599643"/>
          <a:ext cx="3456385" cy="1998222"/>
        </p:xfrm>
        <a:graphic>
          <a:graphicData uri="http://schemas.openxmlformats.org/drawingml/2006/table">
            <a:tbl>
              <a:tblPr/>
              <a:tblGrid>
                <a:gridCol w="838429"/>
                <a:gridCol w="872652"/>
                <a:gridCol w="872652"/>
                <a:gridCol w="872652"/>
              </a:tblGrid>
              <a:tr h="326507">
                <a:tc>
                  <a:txBody>
                    <a:bodyPr/>
                    <a:lstStyle/>
                    <a:p>
                      <a:pPr algn="ctr" fontAlgn="b"/>
                      <a:r>
                        <a:rPr lang="es-PE" sz="1400" b="1" i="0" u="none" strike="noStrike" dirty="0">
                          <a:solidFill>
                            <a:srgbClr val="FFFFFF"/>
                          </a:solidFill>
                          <a:effectLst/>
                          <a:latin typeface="Arial Narrow"/>
                        </a:rPr>
                        <a:t>Año</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s-PE" sz="1400" b="1" i="0" u="none" strike="noStrike" dirty="0" smtClean="0">
                          <a:solidFill>
                            <a:srgbClr val="FFFFFF"/>
                          </a:solidFill>
                          <a:effectLst/>
                          <a:latin typeface="Arial Narrow"/>
                        </a:rPr>
                        <a:t>Claro</a:t>
                      </a:r>
                      <a:endParaRPr lang="es-PE" sz="1400" b="1" i="0" u="none" strike="noStrike" dirty="0">
                        <a:solidFill>
                          <a:srgbClr val="FFFFFF"/>
                        </a:solidFill>
                        <a:effectLst/>
                        <a:latin typeface="Arial Narrow"/>
                      </a:endParaRP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s-PE" sz="1400" b="1" i="0" u="none" strike="noStrike" dirty="0" err="1" smtClean="0">
                          <a:solidFill>
                            <a:srgbClr val="FFFFFF"/>
                          </a:solidFill>
                          <a:effectLst/>
                          <a:latin typeface="Arial Narrow"/>
                        </a:rPr>
                        <a:t>Telef</a:t>
                      </a:r>
                      <a:r>
                        <a:rPr lang="es-PE" sz="1400" b="1" i="0" u="none" strike="noStrike" dirty="0" smtClean="0">
                          <a:solidFill>
                            <a:srgbClr val="FFFFFF"/>
                          </a:solidFill>
                          <a:effectLst/>
                          <a:latin typeface="Arial Narrow"/>
                        </a:rPr>
                        <a:t>.</a:t>
                      </a:r>
                      <a:endParaRPr lang="es-PE" sz="1400" b="1" i="0" u="none" strike="noStrike" dirty="0">
                        <a:solidFill>
                          <a:srgbClr val="FFFFFF"/>
                        </a:solidFill>
                        <a:effectLst/>
                        <a:latin typeface="Arial Narrow"/>
                      </a:endParaRP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s-PE" sz="1400" b="1" i="0" u="none" strike="noStrike" dirty="0" smtClean="0">
                          <a:solidFill>
                            <a:srgbClr val="FFFFFF"/>
                          </a:solidFill>
                          <a:effectLst/>
                          <a:latin typeface="Arial Narrow"/>
                        </a:rPr>
                        <a:t>Nextel</a:t>
                      </a:r>
                      <a:endParaRPr lang="es-PE" sz="1400" b="1" i="0" u="none" strike="noStrike" dirty="0">
                        <a:solidFill>
                          <a:srgbClr val="FFFFFF"/>
                        </a:solidFill>
                        <a:effectLst/>
                        <a:latin typeface="Arial Narrow"/>
                      </a:endParaRP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26507">
                <a:tc>
                  <a:txBody>
                    <a:bodyPr/>
                    <a:lstStyle/>
                    <a:p>
                      <a:pPr algn="ctr" fontAlgn="b"/>
                      <a:r>
                        <a:rPr lang="es-PE" sz="1400" b="1" i="0" u="none" strike="noStrike">
                          <a:solidFill>
                            <a:srgbClr val="000000"/>
                          </a:solidFill>
                          <a:effectLst/>
                          <a:latin typeface="Calibri"/>
                        </a:rPr>
                        <a:t>2006</a:t>
                      </a:r>
                    </a:p>
                  </a:txBody>
                  <a:tcPr marL="9525" marR="952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PE" sz="1400" b="0" i="0" u="none" strike="noStrike">
                          <a:solidFill>
                            <a:srgbClr val="000000"/>
                          </a:solidFill>
                          <a:effectLst/>
                          <a:latin typeface="Calibri"/>
                        </a:rPr>
                        <a:t>879,1%</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PE" sz="1400" b="0" i="0" u="none" strike="noStrike">
                          <a:solidFill>
                            <a:srgbClr val="000000"/>
                          </a:solidFill>
                          <a:effectLst/>
                          <a:latin typeface="Calibri"/>
                        </a:rPr>
                        <a:t>59,7%</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PE" sz="1400" b="0" i="0" u="none" strike="noStrike">
                          <a:solidFill>
                            <a:srgbClr val="000000"/>
                          </a:solidFill>
                          <a:effectLst/>
                          <a:latin typeface="Calibri"/>
                        </a:rPr>
                        <a:t>125,7%</a:t>
                      </a:r>
                    </a:p>
                  </a:txBody>
                  <a:tcPr marL="9525" marR="9525"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r>
              <a:tr h="339567">
                <a:tc>
                  <a:txBody>
                    <a:bodyPr/>
                    <a:lstStyle/>
                    <a:p>
                      <a:pPr algn="ctr" fontAlgn="b"/>
                      <a:r>
                        <a:rPr lang="es-PE" sz="1400" b="1" i="0" u="none" strike="noStrike">
                          <a:solidFill>
                            <a:srgbClr val="000000"/>
                          </a:solidFill>
                          <a:effectLst/>
                          <a:latin typeface="Calibri"/>
                        </a:rPr>
                        <a:t>2007</a:t>
                      </a:r>
                    </a:p>
                  </a:txBody>
                  <a:tcPr marL="9525" marR="9525" marT="71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PE" sz="1400" b="0" i="0" u="none" strike="noStrike">
                          <a:solidFill>
                            <a:srgbClr val="000000"/>
                          </a:solidFill>
                          <a:effectLst/>
                          <a:latin typeface="Calibri"/>
                        </a:rPr>
                        <a:t>-11,3%</a:t>
                      </a: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PE" sz="1400" b="0" i="0" u="none" strike="noStrike">
                          <a:solidFill>
                            <a:srgbClr val="000000"/>
                          </a:solidFill>
                          <a:effectLst/>
                          <a:latin typeface="Calibri"/>
                        </a:rPr>
                        <a:t>60,3%</a:t>
                      </a: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PE" sz="1400" b="0" i="0" u="none" strike="noStrike">
                          <a:solidFill>
                            <a:srgbClr val="000000"/>
                          </a:solidFill>
                          <a:effectLst/>
                          <a:latin typeface="Calibri"/>
                        </a:rPr>
                        <a:t>-28,2%</a:t>
                      </a:r>
                    </a:p>
                  </a:txBody>
                  <a:tcPr marL="9525" marR="9525"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r h="339567">
                <a:tc>
                  <a:txBody>
                    <a:bodyPr/>
                    <a:lstStyle/>
                    <a:p>
                      <a:pPr algn="ctr" fontAlgn="b"/>
                      <a:r>
                        <a:rPr lang="es-PE" sz="1400" b="1" i="0" u="none" strike="noStrike">
                          <a:solidFill>
                            <a:srgbClr val="000000"/>
                          </a:solidFill>
                          <a:effectLst/>
                          <a:latin typeface="Calibri"/>
                        </a:rPr>
                        <a:t>2008</a:t>
                      </a:r>
                    </a:p>
                  </a:txBody>
                  <a:tcPr marL="9525" marR="952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400" b="0" i="0" u="none" strike="noStrike">
                          <a:solidFill>
                            <a:srgbClr val="000000"/>
                          </a:solidFill>
                          <a:effectLst/>
                          <a:latin typeface="Calibri"/>
                        </a:rPr>
                        <a:t>3,9%</a:t>
                      </a:r>
                    </a:p>
                  </a:txBody>
                  <a:tcPr marL="9525" marR="952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400" b="0" i="0" u="none" strike="noStrike">
                          <a:solidFill>
                            <a:srgbClr val="000000"/>
                          </a:solidFill>
                          <a:effectLst/>
                          <a:latin typeface="Calibri"/>
                        </a:rPr>
                        <a:t>-91,0%</a:t>
                      </a:r>
                    </a:p>
                  </a:txBody>
                  <a:tcPr marL="9525" marR="952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400" b="0" i="0" u="none" strike="noStrike">
                          <a:solidFill>
                            <a:srgbClr val="000000"/>
                          </a:solidFill>
                          <a:effectLst/>
                          <a:latin typeface="Calibri"/>
                        </a:rPr>
                        <a:t>-85,1%</a:t>
                      </a:r>
                    </a:p>
                  </a:txBody>
                  <a:tcPr marL="9525" marR="9525"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6507">
                <a:tc>
                  <a:txBody>
                    <a:bodyPr/>
                    <a:lstStyle/>
                    <a:p>
                      <a:pPr algn="ctr" fontAlgn="b"/>
                      <a:r>
                        <a:rPr lang="es-PE" sz="1400" b="1" i="0" u="none" strike="noStrike">
                          <a:solidFill>
                            <a:srgbClr val="000000"/>
                          </a:solidFill>
                          <a:effectLst/>
                          <a:latin typeface="Calibri"/>
                        </a:rPr>
                        <a:t>2009</a:t>
                      </a:r>
                    </a:p>
                  </a:txBody>
                  <a:tcPr marL="9525" marR="952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s-PE" sz="1400" b="0" i="0" u="none" strike="noStrike">
                          <a:solidFill>
                            <a:srgbClr val="000000"/>
                          </a:solidFill>
                          <a:effectLst/>
                          <a:latin typeface="Calibri"/>
                        </a:rPr>
                        <a:t>5,5%</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s-PE" sz="1400" b="0" i="0" u="none" strike="noStrike">
                          <a:solidFill>
                            <a:srgbClr val="000000"/>
                          </a:solidFill>
                          <a:effectLst/>
                          <a:latin typeface="Calibri"/>
                        </a:rPr>
                        <a:t>203,8%</a:t>
                      </a: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s-PE" sz="1400" b="0" i="0" u="none" strike="noStrike">
                          <a:solidFill>
                            <a:srgbClr val="000000"/>
                          </a:solidFill>
                          <a:effectLst/>
                          <a:latin typeface="Calibri"/>
                        </a:rPr>
                        <a:t>-18,9%</a:t>
                      </a:r>
                    </a:p>
                  </a:txBody>
                  <a:tcPr marL="9525" marR="9525"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r>
              <a:tr h="339567">
                <a:tc>
                  <a:txBody>
                    <a:bodyPr/>
                    <a:lstStyle/>
                    <a:p>
                      <a:pPr algn="ctr" fontAlgn="b"/>
                      <a:r>
                        <a:rPr lang="es-PE" sz="1400" b="1" i="0" u="none" strike="noStrike">
                          <a:solidFill>
                            <a:srgbClr val="000000"/>
                          </a:solidFill>
                          <a:effectLst/>
                          <a:latin typeface="Calibri"/>
                        </a:rPr>
                        <a:t>2010</a:t>
                      </a:r>
                    </a:p>
                  </a:txBody>
                  <a:tcPr marL="9525" marR="9525" marT="71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s-PE" sz="1400" b="0" i="0" u="none" strike="noStrike">
                          <a:solidFill>
                            <a:srgbClr val="000000"/>
                          </a:solidFill>
                          <a:effectLst/>
                          <a:latin typeface="Calibri"/>
                        </a:rPr>
                        <a:t>176,6%</a:t>
                      </a: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s-PE" sz="1400" b="0" i="0" u="none" strike="noStrike" dirty="0">
                          <a:solidFill>
                            <a:srgbClr val="000000"/>
                          </a:solidFill>
                          <a:effectLst/>
                          <a:latin typeface="Calibri"/>
                        </a:rPr>
                        <a:t>93,4%</a:t>
                      </a: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s-PE" sz="1400" b="0" i="0" u="none" strike="noStrike" dirty="0">
                          <a:solidFill>
                            <a:srgbClr val="000000"/>
                          </a:solidFill>
                          <a:effectLst/>
                          <a:latin typeface="Calibri"/>
                        </a:rPr>
                        <a:t>128,7%</a:t>
                      </a:r>
                    </a:p>
                  </a:txBody>
                  <a:tcPr marL="9525" marR="9525"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r>
            </a:tbl>
          </a:graphicData>
        </a:graphic>
      </p:graphicFrame>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201" y="3867918"/>
            <a:ext cx="5129143"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932947"/>
            <a:ext cx="3195091" cy="646331"/>
          </a:xfrm>
          <a:prstGeom prst="rect">
            <a:avLst/>
          </a:prstGeom>
          <a:noFill/>
        </p:spPr>
        <p:txBody>
          <a:bodyPr wrap="square" rtlCol="0">
            <a:spAutoFit/>
          </a:bodyPr>
          <a:lstStyle/>
          <a:p>
            <a:pPr algn="ctr"/>
            <a:r>
              <a:rPr lang="es-MX" dirty="0" smtClean="0"/>
              <a:t>Variación anual tasa de llamadas interrumpidas</a:t>
            </a:r>
            <a:endParaRPr lang="es-PE" dirty="0"/>
          </a:p>
        </p:txBody>
      </p:sp>
      <p:sp>
        <p:nvSpPr>
          <p:cNvPr id="19" name="18 CuadroTexto"/>
          <p:cNvSpPr txBox="1"/>
          <p:nvPr/>
        </p:nvSpPr>
        <p:spPr>
          <a:xfrm>
            <a:off x="4832176" y="932947"/>
            <a:ext cx="3124200" cy="646331"/>
          </a:xfrm>
          <a:prstGeom prst="rect">
            <a:avLst/>
          </a:prstGeom>
          <a:noFill/>
        </p:spPr>
        <p:txBody>
          <a:bodyPr wrap="square" rtlCol="0">
            <a:spAutoFit/>
          </a:bodyPr>
          <a:lstStyle/>
          <a:p>
            <a:pPr algn="ctr"/>
            <a:r>
              <a:rPr lang="es-MX" dirty="0" smtClean="0"/>
              <a:t>Variación anual tasa de intentos no establecidos</a:t>
            </a:r>
            <a:endParaRPr lang="es-PE" dirty="0"/>
          </a:p>
        </p:txBody>
      </p:sp>
    </p:spTree>
    <p:extLst>
      <p:ext uri="{BB962C8B-B14F-4D97-AF65-F5344CB8AC3E}">
        <p14:creationId xmlns:p14="http://schemas.microsoft.com/office/powerpoint/2010/main" val="2338169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23528" y="195487"/>
            <a:ext cx="7848872" cy="492443"/>
          </a:xfrm>
          <a:prstGeom prst="rect">
            <a:avLst/>
          </a:prstGeom>
          <a:noFill/>
        </p:spPr>
        <p:txBody>
          <a:bodyPr wrap="square" rtlCol="0">
            <a:spAutoFit/>
          </a:bodyPr>
          <a:lstStyle/>
          <a:p>
            <a:r>
              <a:rPr lang="es-ES_tradnl" sz="2600" dirty="0" smtClean="0">
                <a:solidFill>
                  <a:schemeClr val="bg1"/>
                </a:solidFill>
                <a:latin typeface="Corbel" pitchFamily="34" charset="0"/>
              </a:rPr>
              <a:t>¿Hacia dónde apuntamos?</a:t>
            </a:r>
            <a:endParaRPr lang="es-ES" sz="2600" dirty="0">
              <a:solidFill>
                <a:schemeClr val="bg1"/>
              </a:solidFill>
              <a:latin typeface="Corbel" pitchFamily="34" charset="0"/>
            </a:endParaRPr>
          </a:p>
        </p:txBody>
      </p:sp>
      <p:pic>
        <p:nvPicPr>
          <p:cNvPr id="8" name="Picture 6" descr="http://upload.wikimedia.org/wikipedia/commons/thumb/3/36/Silueta_de_la_Uni%C3%B3n_Europea.png/597px-Silueta_de_la_Uni%C3%B3n_Europe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621" y="687930"/>
            <a:ext cx="2368747" cy="1785488"/>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737" y="904410"/>
            <a:ext cx="2918724" cy="1440160"/>
          </a:xfrm>
          <a:prstGeom prst="rect">
            <a:avLst/>
          </a:prstGeom>
        </p:spPr>
      </p:pic>
      <p:sp>
        <p:nvSpPr>
          <p:cNvPr id="10" name="9 Rectángulo"/>
          <p:cNvSpPr/>
          <p:nvPr/>
        </p:nvSpPr>
        <p:spPr>
          <a:xfrm>
            <a:off x="1014573" y="2643758"/>
            <a:ext cx="3024336" cy="2235002"/>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Competencia de infraestructura</a:t>
            </a:r>
          </a:p>
          <a:p>
            <a:pPr marL="285750" indent="-285750">
              <a:buFont typeface="Arial" panose="020B0604020202020204" pitchFamily="34" charset="0"/>
              <a:buChar char="•"/>
            </a:pPr>
            <a:endParaRPr lang="es-PE" sz="1400"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 1 en conexión a fibra óptica</a:t>
            </a:r>
          </a:p>
          <a:p>
            <a:pPr marL="285750" indent="-285750">
              <a:buFont typeface="Arial" panose="020B0604020202020204" pitchFamily="34" charset="0"/>
              <a:buChar char="•"/>
            </a:pPr>
            <a:endParaRPr lang="es-PE" sz="1400"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 1 en suscritos a 3G y 4G</a:t>
            </a:r>
          </a:p>
          <a:p>
            <a:pPr marL="285750" indent="-285750">
              <a:buFont typeface="Arial" panose="020B0604020202020204" pitchFamily="34" charset="0"/>
              <a:buChar char="•"/>
            </a:pPr>
            <a:endParaRPr lang="es-PE" sz="1400"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93% de satisfacción con banda ancha</a:t>
            </a:r>
          </a:p>
          <a:p>
            <a:pPr marL="285750" indent="-285750">
              <a:buFont typeface="Arial" panose="020B0604020202020204" pitchFamily="34" charset="0"/>
              <a:buChar char="•"/>
            </a:pPr>
            <a:endParaRPr lang="es-PE" sz="1400"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Precios menores a Europa</a:t>
            </a:r>
            <a:endParaRPr lang="es-PE" sz="1400" dirty="0">
              <a:solidFill>
                <a:schemeClr val="tx1"/>
              </a:solidFill>
              <a:latin typeface="Corbel" panose="020B0503020204020204" pitchFamily="34" charset="0"/>
            </a:endParaRPr>
          </a:p>
        </p:txBody>
      </p:sp>
      <p:sp>
        <p:nvSpPr>
          <p:cNvPr id="11" name="10 Rectángulo"/>
          <p:cNvSpPr/>
          <p:nvPr/>
        </p:nvSpPr>
        <p:spPr>
          <a:xfrm>
            <a:off x="4943561" y="2643758"/>
            <a:ext cx="3300847" cy="2235002"/>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s-PE" sz="1600" dirty="0" smtClean="0">
              <a:solidFill>
                <a:schemeClr val="tx1"/>
              </a:solidFill>
              <a:latin typeface="Corbel" panose="020B0503020204020204" pitchFamily="34" charset="0"/>
            </a:endParaRPr>
          </a:p>
          <a:p>
            <a:pPr marL="285750" indent="-285750">
              <a:buFont typeface="Arial" panose="020B0604020202020204" pitchFamily="34" charset="0"/>
              <a:buChar char="•"/>
            </a:pPr>
            <a:endParaRPr lang="es-PE" sz="1600" dirty="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Regulación al servicio</a:t>
            </a:r>
          </a:p>
          <a:p>
            <a:pPr marL="285750" indent="-285750">
              <a:buFont typeface="Arial" panose="020B0604020202020204" pitchFamily="34" charset="0"/>
              <a:buChar char="•"/>
            </a:pPr>
            <a:endParaRPr lang="es-PE" sz="1400" dirty="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Precios bajos, pero pocos incentivos para invertir</a:t>
            </a:r>
          </a:p>
          <a:p>
            <a:pPr marL="285750" indent="-285750">
              <a:buFont typeface="Arial" panose="020B0604020202020204" pitchFamily="34" charset="0"/>
              <a:buChar char="•"/>
            </a:pPr>
            <a:endParaRPr lang="es-PE" sz="1400" dirty="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Penetración de fibra óptica y LTE entre 20 y 35 veces menor, respectivamente</a:t>
            </a:r>
          </a:p>
          <a:p>
            <a:pPr marL="285750" indent="-285750">
              <a:buFont typeface="Arial" panose="020B0604020202020204" pitchFamily="34" charset="0"/>
              <a:buChar char="•"/>
            </a:pPr>
            <a:endParaRPr lang="es-PE" sz="1400" dirty="0">
              <a:solidFill>
                <a:schemeClr val="tx1"/>
              </a:solidFill>
              <a:latin typeface="Corbel" panose="020B0503020204020204" pitchFamily="34" charset="0"/>
            </a:endParaRPr>
          </a:p>
          <a:p>
            <a:pPr marL="285750" indent="-285750">
              <a:buFont typeface="Arial" panose="020B0604020202020204" pitchFamily="34" charset="0"/>
              <a:buChar char="•"/>
            </a:pPr>
            <a:r>
              <a:rPr lang="es-PE" sz="1400" dirty="0" smtClean="0">
                <a:solidFill>
                  <a:schemeClr val="tx1"/>
                </a:solidFill>
                <a:latin typeface="Corbel" panose="020B0503020204020204" pitchFamily="34" charset="0"/>
              </a:rPr>
              <a:t>Satisfacción de servicio menor que en EEUU</a:t>
            </a:r>
          </a:p>
          <a:p>
            <a:pPr marL="285750" indent="-285750">
              <a:buFont typeface="Arial" panose="020B0604020202020204" pitchFamily="34" charset="0"/>
              <a:buChar char="•"/>
            </a:pPr>
            <a:endParaRPr lang="es-PE" sz="1600" dirty="0">
              <a:solidFill>
                <a:schemeClr val="tx1"/>
              </a:solidFill>
              <a:latin typeface="Corbel" panose="020B0503020204020204" pitchFamily="34" charset="0"/>
            </a:endParaRPr>
          </a:p>
          <a:p>
            <a:pPr marL="285750" indent="-285750">
              <a:buFont typeface="Arial" panose="020B0604020202020204" pitchFamily="34" charset="0"/>
              <a:buChar char="•"/>
            </a:pPr>
            <a:endParaRPr lang="es-PE" sz="1600" dirty="0">
              <a:solidFill>
                <a:schemeClr val="tx1"/>
              </a:solidFill>
              <a:latin typeface="Corbel" panose="020B0503020204020204" pitchFamily="34" charset="0"/>
            </a:endParaRPr>
          </a:p>
        </p:txBody>
      </p:sp>
    </p:spTree>
    <p:extLst>
      <p:ext uri="{BB962C8B-B14F-4D97-AF65-F5344CB8AC3E}">
        <p14:creationId xmlns:p14="http://schemas.microsoft.com/office/powerpoint/2010/main" val="515219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 name="4 CuadroTexto"/>
          <p:cNvSpPr txBox="1"/>
          <p:nvPr/>
        </p:nvSpPr>
        <p:spPr>
          <a:xfrm>
            <a:off x="755576" y="1411491"/>
            <a:ext cx="7776864" cy="800219"/>
          </a:xfrm>
          <a:prstGeom prst="rect">
            <a:avLst/>
          </a:prstGeom>
          <a:noFill/>
        </p:spPr>
        <p:txBody>
          <a:bodyPr wrap="square" rtlCol="0">
            <a:spAutoFit/>
          </a:bodyPr>
          <a:lstStyle/>
          <a:p>
            <a:pPr algn="ctr"/>
            <a:r>
              <a:rPr lang="es-ES_tradnl" sz="2400" b="1" dirty="0" smtClean="0">
                <a:solidFill>
                  <a:prstClr val="white"/>
                </a:solidFill>
                <a:latin typeface="Corbel" pitchFamily="34" charset="0"/>
              </a:rPr>
              <a:t>La paradoja de la calidad</a:t>
            </a:r>
          </a:p>
          <a:p>
            <a:pPr algn="ctr"/>
            <a:r>
              <a:rPr lang="es-ES_tradnl" sz="2200" b="1" dirty="0" smtClean="0">
                <a:solidFill>
                  <a:prstClr val="white"/>
                </a:solidFill>
                <a:latin typeface="Corbel" pitchFamily="34" charset="0"/>
              </a:rPr>
              <a:t>Un modelo sostenible para la telefonía móvil en América Latina</a:t>
            </a:r>
            <a:endParaRPr lang="es-ES" sz="2200" b="1" dirty="0">
              <a:solidFill>
                <a:prstClr val="white"/>
              </a:solidFill>
              <a:latin typeface="Corbel" pitchFamily="34" charset="0"/>
            </a:endParaRPr>
          </a:p>
        </p:txBody>
      </p:sp>
      <p:sp>
        <p:nvSpPr>
          <p:cNvPr id="9" name="8 Más"/>
          <p:cNvSpPr/>
          <p:nvPr/>
        </p:nvSpPr>
        <p:spPr>
          <a:xfrm>
            <a:off x="8388424" y="87474"/>
            <a:ext cx="612576" cy="452586"/>
          </a:xfrm>
          <a:prstGeom prst="mathPlus">
            <a:avLst>
              <a:gd name="adj1" fmla="val 5434"/>
            </a:avLst>
          </a:prstGeom>
          <a:solidFill>
            <a:srgbClr val="1E8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6" name="5 CuadroTexto"/>
          <p:cNvSpPr txBox="1"/>
          <p:nvPr/>
        </p:nvSpPr>
        <p:spPr>
          <a:xfrm>
            <a:off x="755576" y="3075806"/>
            <a:ext cx="7776864" cy="1785104"/>
          </a:xfrm>
          <a:prstGeom prst="rect">
            <a:avLst/>
          </a:prstGeom>
          <a:noFill/>
        </p:spPr>
        <p:txBody>
          <a:bodyPr wrap="square" rtlCol="0">
            <a:spAutoFit/>
          </a:bodyPr>
          <a:lstStyle/>
          <a:p>
            <a:pPr algn="ctr"/>
            <a:r>
              <a:rPr lang="es-ES_tradnl" sz="2200" dirty="0" smtClean="0">
                <a:solidFill>
                  <a:prstClr val="white"/>
                </a:solidFill>
                <a:latin typeface="Corbel" pitchFamily="34" charset="0"/>
              </a:rPr>
              <a:t>Mobile </a:t>
            </a:r>
            <a:r>
              <a:rPr lang="es-ES_tradnl" sz="2200" dirty="0" err="1" smtClean="0">
                <a:solidFill>
                  <a:prstClr val="white"/>
                </a:solidFill>
                <a:latin typeface="Corbel" pitchFamily="34" charset="0"/>
              </a:rPr>
              <a:t>World</a:t>
            </a:r>
            <a:r>
              <a:rPr lang="es-ES_tradnl" sz="2200" dirty="0" smtClean="0">
                <a:solidFill>
                  <a:prstClr val="white"/>
                </a:solidFill>
                <a:latin typeface="Corbel" pitchFamily="34" charset="0"/>
              </a:rPr>
              <a:t> </a:t>
            </a:r>
            <a:r>
              <a:rPr lang="es-ES_tradnl" sz="2200" dirty="0" err="1" smtClean="0">
                <a:solidFill>
                  <a:prstClr val="white"/>
                </a:solidFill>
                <a:latin typeface="Corbel" pitchFamily="34" charset="0"/>
              </a:rPr>
              <a:t>Congress</a:t>
            </a:r>
            <a:r>
              <a:rPr lang="es-ES_tradnl" sz="2200" dirty="0" smtClean="0">
                <a:solidFill>
                  <a:prstClr val="white"/>
                </a:solidFill>
                <a:latin typeface="Corbel" pitchFamily="34" charset="0"/>
              </a:rPr>
              <a:t> 2014</a:t>
            </a:r>
          </a:p>
          <a:p>
            <a:pPr algn="ctr"/>
            <a:r>
              <a:rPr lang="es-ES_tradnl" sz="2200" dirty="0" err="1" smtClean="0">
                <a:solidFill>
                  <a:prstClr val="white"/>
                </a:solidFill>
                <a:latin typeface="Corbel" pitchFamily="34" charset="0"/>
              </a:rPr>
              <a:t>Latin</a:t>
            </a:r>
            <a:r>
              <a:rPr lang="es-ES_tradnl" sz="2200" dirty="0" smtClean="0">
                <a:solidFill>
                  <a:prstClr val="white"/>
                </a:solidFill>
                <a:latin typeface="Corbel" pitchFamily="34" charset="0"/>
              </a:rPr>
              <a:t> </a:t>
            </a:r>
            <a:r>
              <a:rPr lang="es-ES_tradnl" sz="2200" dirty="0" err="1" smtClean="0">
                <a:solidFill>
                  <a:prstClr val="white"/>
                </a:solidFill>
                <a:latin typeface="Corbel" pitchFamily="34" charset="0"/>
              </a:rPr>
              <a:t>America</a:t>
            </a:r>
            <a:r>
              <a:rPr lang="es-ES_tradnl" sz="2200" dirty="0" smtClean="0">
                <a:solidFill>
                  <a:prstClr val="white"/>
                </a:solidFill>
                <a:latin typeface="Corbel" pitchFamily="34" charset="0"/>
              </a:rPr>
              <a:t> Regional Summit</a:t>
            </a:r>
          </a:p>
          <a:p>
            <a:pPr algn="ctr"/>
            <a:endParaRPr lang="es-ES_tradnl" sz="2200" dirty="0">
              <a:solidFill>
                <a:prstClr val="white"/>
              </a:solidFill>
              <a:latin typeface="Corbel" pitchFamily="34" charset="0"/>
            </a:endParaRPr>
          </a:p>
          <a:p>
            <a:pPr algn="ctr"/>
            <a:r>
              <a:rPr lang="es-ES_tradnl" sz="2000" dirty="0" smtClean="0">
                <a:solidFill>
                  <a:prstClr val="white"/>
                </a:solidFill>
                <a:latin typeface="Corbel" pitchFamily="34" charset="0"/>
              </a:rPr>
              <a:t>25 de febrero de 2014</a:t>
            </a:r>
          </a:p>
          <a:p>
            <a:pPr algn="ctr"/>
            <a:r>
              <a:rPr lang="es-ES_tradnl" sz="2000" dirty="0" smtClean="0">
                <a:solidFill>
                  <a:prstClr val="white"/>
                </a:solidFill>
                <a:latin typeface="Corbel" pitchFamily="34" charset="0"/>
              </a:rPr>
              <a:t>Barcelona, España</a:t>
            </a:r>
            <a:endParaRPr lang="es-ES" sz="2000" dirty="0">
              <a:solidFill>
                <a:prstClr val="white"/>
              </a:solidFill>
              <a:latin typeface="Corbel" pitchFamily="34" charset="0"/>
            </a:endParaRPr>
          </a:p>
        </p:txBody>
      </p:sp>
    </p:spTree>
    <p:extLst>
      <p:ext uri="{BB962C8B-B14F-4D97-AF65-F5344CB8AC3E}">
        <p14:creationId xmlns:p14="http://schemas.microsoft.com/office/powerpoint/2010/main" val="332492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R. Coase y los zapatos de cartón</a:t>
            </a:r>
            <a:endParaRPr lang="es-ES" sz="2600" dirty="0">
              <a:solidFill>
                <a:schemeClr val="bg1"/>
              </a:solidFill>
              <a:latin typeface="Corbel" pitchFamily="34" charset="0"/>
            </a:endParaRPr>
          </a:p>
        </p:txBody>
      </p:sp>
      <p:sp>
        <p:nvSpPr>
          <p:cNvPr id="3" name="AutoShape 10" descr="data:image/jpeg;base64,/9j/4AAQSkZJRgABAQAAAQABAAD/2wCEAAkGBhAQDRQUEBQWDw8UEBUWGBIVEhUQGxEXGBAbFRcTFhQYHCYgFxovHBYVHzsgIycpLCwsFSAxOzIsOiYrLCkBCQoKDgwOGg8PGjUkHyMpKSosLywsLCwvKSwsLC8sLCwwLCwvLCwpLCwpLCwsLCwsLCwsLCwsLCwsLCwsLCwpKv/AABEIAGcBAAMBIgACEQEDEQH/xAAcAAEAAgMBAQEAAAAAAAAAAAAABgcBBAUIAwL/xABGEAABAwIDAwcGCgkEAwAAAAABAAIDBBEFEiEGBzETFEFRYXSzIjQ1cZGyCDIzNkJSc4ShsRYXI4GSk8HR4hVUY6IkQ2L/xAAZAQEAAwEBAAAAAAAAAAAAAAAAAQIDBAX/xAAmEQACAgECBQUBAQAAAAAAAAAAAQIRAxIxBCEyQXETM1GBsQVS/9oADAMBAAIRAxEAPwC8EREAREQBFWm93batw6SnFI9rBIyQuzRtfctc0Djw4lRXHN6uKRSwNZKwB9JTyOvCw3dJGHOPDTXoVlFmUssU6L1REVTUIiIAiIgCIiAIiIAiIgCIiAIiIAiIgCIiAIiIAiIgCIiAIiIAiIgKX+ED8tR/Zze+xQTajzim7hR+CFO/hA/LUf2c3vsUE2o84pu4UfgharY4cnU/o9RhECLI7giIgCIiAIiIAiIgCIiAIiIAiIgCIiAIiIAiIgCIiAIiIAiKH1m9KgilfG/lc7HuYbR3F2uymxv1hWjCUuUVZSeSMOcnRMEUJ/W5h/8Azfyv8l38C2spK0fsJA5wFywgsc3tLT0dourSxTiraKxzY5OoyRV3wgflqP7Ob32KCbUecU3cKPwQp38IH5aj+zm99igm1HnFN3Cj8EKVsc2Tqf0eowi+VRUsjYXyODGNBJc42DR1kngonU71sOY8gOkkt9JkRI/cSRdVjCUulWdc8kIdTomKKE/rcw//AJv5X+SkmAY/FWwcrDmyZi3ym5TccdL9qmWKcVckVhmhN1F2dJERZmoRFEsY3lUlLiAo5GymZzomgtaC28pAbqT2joQhtLclqIiEhERAEREAREQBERAEWvV4jDDblZGRZr2zvay9rXtmIvxHtX1hma9ocwh7HC4c0hwcOsEaEID9oiIAiIgCKJYPvKpKrEDRxtlEzXStJc0Bt4iQ7UHsPQpahCaewXnPaTz+p7zN4rl6MXnPaTz+p7zN4rl6HAdb8Hl/0+iPk5y+1HWSQytkicWSMN2uHEH+3Z0r4ovWavkzxE2naJDvaxnnlPh01gC+GbMB0OD2NcPaCoxtR5xTdwo/BC3tr/RuH/e/HatHajzim7hR+CF4Mlpk0vlnvKTkrfdL8J7vS2kfNWOp2m0EJALR9OS1y49dr2A7CVCF2NsvSlV3l/5rjr2cEVHGkvg8fiJueWTfyFdG6T0X94l/oqXV0bpPRf3iX+i5+O9v7Or+d7v0bG8va2bDKJk0DWPe6drCJA5wsWON/JcDfyR0qEyb9JebRcnAyaqLXOmsHtjjs42DRcuPk2JN7C/s7e/j0TH3tnhvW1uWwqKPCGStDTLM95e8cTleWtYT1ADh2leTyqz2W5OelMzu/wB6kWJP5GVnIVViQAczJQNTlJ1BA1sfaVAt4Xztj+2oveYtTamJlDtUDTAMDamB4a3QAyZS9gA4A5naf/S294Xztj+2oveYprmUcm1T7MmW1+9GagxbmohjljIis4uc1wLzr1j8FO8arjBSTytAc6KCSQA8CWRlwBt0aKj97Pzjb6qb3lc+1voyr7nUeA5Va2NIybciM7tN4UuKc45aOOEQiMgsLtc+e9y46WyLgYlvwlfUOjw+l5djeDnZ3OeAdXCOMaN4cSubuNohPDiMTiWtkhhYSOID2zNJHbquPTyYrs5PKGxB0TyAZHRF8coaTlcJGkZTYnyb9PDgrUrM9ctKZYGx+99lVUimq4TSVDnZW6ktc/6hBAcx3Yb+tfbbXen/AKbXNp+biUOjY7lDNydszyDpkPQL3uodhO3GEV2IMkr6MQVLnx2qWzOcwOaRkc8aZdQNdeAuufvy9MDusfvOSlYeR6LTJVju/eOKpLKaDnETHlplMuQSWNiYwGnTjqeKnGx+2VPidOZIbtc02fG740brXANuIPQRxXzotiaNuGtpTEx0XJAElrSXOLdZM1r5r63VObrcVko62ra03tR1B4EgugBc11uJ4O/iUUnsX1Si1fcsLbDfJT0NSYIYzVSMNpCHiNrD9QOynM7r0sOCxslvmpq2obDNEaWR5swl4kY519GZrAgn1cVVWwm00VFVSTzU7q2RzbNNx5Bc7M55u03cev19azt1jzMQqWTQUr6R4ZlfbXOQ67XeS0WOpF+wdSnSjL1Xvf0d/fXtKKmpZAInxmlklaZHWtLmEerOzyfyUr2Q3hNiwF7+byf+DDA05iGCbMS27HWNhp1dK4G+WpfLh+FySfKPhe53R5ToYSdOjUlSHGvmUO5weI1OxZXrk77GGb86bmjpXQubLypYyASNcXAMDjI51hlb5QHA6qU/p1Tx4XFW1P7BkrGuDAeUcSfoN0GY6dQVdblNk6SphqJqiJs72yiNoeMwaOTDiQOs5uPZ61y98jgMRgpIrRwQwMDIwLNYZHm5A9Qb7FFK6J1yUdTJM74QFPylhSymP63KMDvXk4f9lYGzO1FNiNPytM7M29nNIyujd9Vzejr6itL9X2H8x5tyDMmTLnyNz3tblM9r5763VYbjJXx4rURZrsMDrgcC5kzQHfi7+JKTXIspSjJKXc+G7352yfbVvvPV9Kgdg3kbWut01NYP3ZpFfyiROHZ+QqMx7Y6vfWzuZTSuY6olcHBosQZCQRr1K80WmHM8TtFc/DxzpKR59/QjEf8Aay/wj+65uIYZNTvyTxuhfa9nty3HWOsepelFAt8UDTQROt5TagAHqDmOuPwHsXbi4yUpqLW552b+fCEHKL2Ko2v9G4f978dq0NqPOKbuFH4IW/tf6Nw/7347VobUecU3cKPwQuXJ1vyzaHQvC/DvbZelKrvD/wA0i2NxB7Q5tNKWkXByWuOux1XaEDX7UFrhmaa91wemxLh+ICutdmTiXiUUl2OfDwkc0pyk+7PPv6EYj/tZf4R/dWtu0wyanw/JOx0T+WkOVwsbG1ipYi5MvEyyx0tHdg4OGGWqLK338eiY+9s8N6g2ye21fg9C39gJqScufE9xcA118rhmaOtt8psem+qsPfPhc9RhkbKeJ87xVMcWxsdIQOTeL2A4aj2rqbtMOfFgtPHPG6N4D80cjS0i8rjq13YsL5Gri3kdFV7vtnqrFcX55UNPJNm5Z8haWte8G7I2ddiG8OAaujt3gtTJtRHIyCV8QloyZGxPc0AOZcl4FtNelXYG2WVGossSqilt9mzNQKxlbCxz4+TaHuaC7knMddrnW4CxGvC7Vrv3o4niVJJTQ0zM5gk5WZoe60fJkvIadGEgEcTqdArxsvxHC1vxQG3N9ABc9eiag8bttPcp3clhs4jr22fTvfFCGPcwtyutMA4ZhrYkHpWtRbxMTwuqkixeOSpY5tgDlbax+PG62V7SD+XDUK7l+ZImuFnAOHUQCPYU1D06SSex50xKH/XcTaMPpOaxkBriGgAakullLBlboeHTYdJW1vsiDcVY0ahtJELnsLhqvQEUDWCzWho6gAP32Co7fHhcsuNMyxyPYYImktY5w+O4HUDtVk7Znkhpifao3uVtHRmjnpzHXxs5LlXOtYBtmyZLeU61tQbHj2Ld3PbByCOaoqmljJ4HQxtN2ucx/wAeSx4AiwHXqepWzLh8TyC+Nj3N0DnMa4jXoJGi2FXUaLHztuzz/g1fVbNYjK2eF0lPJ5Nx5Ala1xLJY3cCbE+ST9I3topBR7wMYxatazDWc0phYPkdG2YMF9Xve4Wvbgxup/EW5PTse0te0PaeLXAOB9YOiQwNY3KxoY0cGtAaB+4JYWNrknyKo390MppqR9i9kbpGvksBZzmsykgcL5HdntWvFtE2s2QnjjY9rqaKGEk2Oc5mm7QOj1q4ZI2uaQ4BzSLEEXBHUQeK/FPSRxttGxsbb3s1oYL9dgl8iXj5t3uVruFjc2hqcwLTzocQR/6W9a0N92yE0kkdZA10jWx5JQ0ElgDi5slhrbUgnosFbyJfOyfTWnSUhJv3mNDyYhtVmPJy2fyQctuUDLXzdNr2v7F2NyWx80HKVc7TGZGBkbXCxLMwc6Qg6gEhoHXYnqVlMwSmEmcQRCT64iYHcb/GtdbqX8FVjd3J2URsTh8zdqnOdG9rOc1ZzFjgLEyWOYi3SFe6IobsvCOkIiKC4UF3w+jWd5Z7j1OlCN7kLn4cwNaXHnLTYAu+g7qWuD3I+TDifal4Ki2v9G4f978dq0NqPOKbuFH4IXW2soJTh1ABG8kc7uMjja87bX0WjtNh0xqKa0bzahpBoxxsRELjgtMnW/LOOPQvC/CaU/zqPf3/AJFXOqcgpZP0ozZHZefOObI61rHW9rK41bimnp8I14NNa7/0wiIuQ7gsoiAIiIAsFZWAgMrFllEAWFlYQBERAEREAREQBERAEREAREQBERAEREAREQBERAEREAREQC6IiAXREQBERAEREAREQBERAEREAREQBERAERE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2" name="1 CuadroTexto"/>
          <p:cNvSpPr txBox="1"/>
          <p:nvPr/>
        </p:nvSpPr>
        <p:spPr>
          <a:xfrm>
            <a:off x="251521" y="2859782"/>
            <a:ext cx="8693025" cy="1938992"/>
          </a:xfrm>
          <a:prstGeom prst="rect">
            <a:avLst/>
          </a:prstGeom>
          <a:noFill/>
        </p:spPr>
        <p:txBody>
          <a:bodyPr wrap="square" rtlCol="0">
            <a:spAutoFit/>
          </a:bodyPr>
          <a:lstStyle/>
          <a:p>
            <a:pPr algn="just"/>
            <a:r>
              <a:rPr lang="es-CL" sz="2000" i="1" dirty="0" smtClean="0">
                <a:solidFill>
                  <a:schemeClr val="accent6">
                    <a:lumMod val="75000"/>
                  </a:schemeClr>
                </a:solidFill>
                <a:latin typeface="Corbel" panose="020B0503020204020204" pitchFamily="34" charset="0"/>
              </a:rPr>
              <a:t>“En </a:t>
            </a:r>
            <a:r>
              <a:rPr lang="es-CL" sz="2000" i="1" dirty="0">
                <a:solidFill>
                  <a:schemeClr val="accent6">
                    <a:lumMod val="75000"/>
                  </a:schemeClr>
                </a:solidFill>
                <a:latin typeface="Corbel" panose="020B0503020204020204" pitchFamily="34" charset="0"/>
              </a:rPr>
              <a:t>general, la gente es bastante buena en juzgar que es apropiado para ellos. Naturalmente, si eres pobre, no quieres gastar la mayor parte de tu dinero en productos de alta calidad porque eso implica que no podrás gastar dinero en otras cosas. </a:t>
            </a:r>
            <a:r>
              <a:rPr lang="es-MX" sz="2000" i="1" dirty="0">
                <a:solidFill>
                  <a:schemeClr val="accent6">
                    <a:lumMod val="75000"/>
                  </a:schemeClr>
                </a:solidFill>
                <a:latin typeface="Corbel" panose="020B0503020204020204" pitchFamily="34" charset="0"/>
              </a:rPr>
              <a:t>El significado de ser pobre es que tendrás que comprar zapatos de cartón</a:t>
            </a:r>
            <a:r>
              <a:rPr lang="es-MX" sz="2000" i="1" dirty="0" smtClean="0">
                <a:solidFill>
                  <a:schemeClr val="accent6">
                    <a:lumMod val="75000"/>
                  </a:schemeClr>
                </a:solidFill>
                <a:latin typeface="Corbel" panose="020B0503020204020204" pitchFamily="34" charset="0"/>
              </a:rPr>
              <a:t>.”</a:t>
            </a:r>
            <a:endParaRPr lang="es-MX" sz="2000" dirty="0" smtClean="0">
              <a:solidFill>
                <a:schemeClr val="accent6">
                  <a:lumMod val="75000"/>
                </a:schemeClr>
              </a:solidFill>
              <a:latin typeface="Corbel" panose="020B0503020204020204" pitchFamily="34" charset="0"/>
            </a:endParaRPr>
          </a:p>
          <a:p>
            <a:pPr algn="r"/>
            <a:endParaRPr lang="es-MX" sz="2000" b="1" dirty="0" smtClean="0">
              <a:solidFill>
                <a:schemeClr val="accent6">
                  <a:lumMod val="75000"/>
                </a:schemeClr>
              </a:solidFill>
              <a:latin typeface="Corbel" panose="020B0503020204020204" pitchFamily="34" charset="0"/>
            </a:endParaRPr>
          </a:p>
          <a:p>
            <a:pPr algn="r"/>
            <a:r>
              <a:rPr lang="es-MX" sz="2000" b="1" dirty="0" smtClean="0">
                <a:solidFill>
                  <a:schemeClr val="accent6">
                    <a:lumMod val="75000"/>
                  </a:schemeClr>
                </a:solidFill>
                <a:latin typeface="Corbel" panose="020B0503020204020204" pitchFamily="34" charset="0"/>
              </a:rPr>
              <a:t>Ronald </a:t>
            </a:r>
            <a:r>
              <a:rPr lang="es-MX" sz="2000" b="1" dirty="0" err="1" smtClean="0">
                <a:solidFill>
                  <a:schemeClr val="accent6">
                    <a:lumMod val="75000"/>
                  </a:schemeClr>
                </a:solidFill>
                <a:latin typeface="Corbel" panose="020B0503020204020204" pitchFamily="34" charset="0"/>
              </a:rPr>
              <a:t>Coase</a:t>
            </a:r>
            <a:endParaRPr lang="es-PE" sz="2000" b="1" dirty="0">
              <a:solidFill>
                <a:schemeClr val="accent6">
                  <a:lumMod val="75000"/>
                </a:schemeClr>
              </a:solidFill>
              <a:latin typeface="Corbel" panose="020B0503020204020204"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30489"/>
            <a:ext cx="2520279" cy="158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583" y="1016651"/>
            <a:ext cx="2571045" cy="147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4vector.com/i/free-vector-rain-cloud-clip-art_109955_Rain_Cloud_clip_art_high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78" y="1193023"/>
            <a:ext cx="1907729" cy="121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0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La función de demanda</a:t>
            </a:r>
            <a:endParaRPr lang="es-ES" sz="2600" dirty="0">
              <a:solidFill>
                <a:schemeClr val="bg1"/>
              </a:solidFill>
              <a:latin typeface="Corbel" pitchFamily="34" charset="0"/>
            </a:endParaRPr>
          </a:p>
        </p:txBody>
      </p:sp>
      <p:graphicFrame>
        <p:nvGraphicFramePr>
          <p:cNvPr id="10" name="1 Marcador de contenido"/>
          <p:cNvGraphicFramePr>
            <a:graphicFrameLocks noGrp="1"/>
          </p:cNvGraphicFramePr>
          <p:nvPr>
            <p:ph idx="1"/>
            <p:extLst>
              <p:ext uri="{D42A27DB-BD31-4B8C-83A1-F6EECF244321}">
                <p14:modId xmlns:p14="http://schemas.microsoft.com/office/powerpoint/2010/main" val="2156047202"/>
              </p:ext>
            </p:extLst>
          </p:nvPr>
        </p:nvGraphicFramePr>
        <p:xfrm>
          <a:off x="-1116631" y="1167594"/>
          <a:ext cx="11233248"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168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La función de oferta</a:t>
            </a:r>
            <a:endParaRPr lang="es-ES" sz="2600" dirty="0">
              <a:solidFill>
                <a:schemeClr val="bg1"/>
              </a:solidFill>
              <a:latin typeface="Corbel" pitchFamily="34" charset="0"/>
            </a:endParaRPr>
          </a:p>
        </p:txBody>
      </p:sp>
      <p:graphicFrame>
        <p:nvGraphicFramePr>
          <p:cNvPr id="10" name="1 Marcador de contenido"/>
          <p:cNvGraphicFramePr>
            <a:graphicFrameLocks noGrp="1"/>
          </p:cNvGraphicFramePr>
          <p:nvPr>
            <p:ph idx="1"/>
            <p:extLst>
              <p:ext uri="{D42A27DB-BD31-4B8C-83A1-F6EECF244321}">
                <p14:modId xmlns:p14="http://schemas.microsoft.com/office/powerpoint/2010/main" val="1518242032"/>
              </p:ext>
            </p:extLst>
          </p:nvPr>
        </p:nvGraphicFramePr>
        <p:xfrm>
          <a:off x="-1116631" y="1167594"/>
          <a:ext cx="11233248"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7384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23528" y="195487"/>
            <a:ext cx="7848872" cy="492443"/>
          </a:xfrm>
          <a:prstGeom prst="rect">
            <a:avLst/>
          </a:prstGeom>
          <a:noFill/>
        </p:spPr>
        <p:txBody>
          <a:bodyPr wrap="square" rtlCol="0">
            <a:spAutoFit/>
          </a:bodyPr>
          <a:lstStyle/>
          <a:p>
            <a:r>
              <a:rPr lang="es-ES_tradnl" sz="2600" dirty="0" smtClean="0">
                <a:solidFill>
                  <a:schemeClr val="bg1"/>
                </a:solidFill>
                <a:latin typeface="Corbel" pitchFamily="34" charset="0"/>
              </a:rPr>
              <a:t>La información está descentralizada</a:t>
            </a:r>
            <a:endParaRPr lang="es-ES" sz="2600" dirty="0">
              <a:solidFill>
                <a:schemeClr val="bg1"/>
              </a:solidFill>
              <a:latin typeface="Corbel" pitchFamily="34" charset="0"/>
            </a:endParaRPr>
          </a:p>
        </p:txBody>
      </p:sp>
      <p:pic>
        <p:nvPicPr>
          <p:cNvPr id="8" name="Picture 20" descr="http://us.cdn1.123rf.com/168nwm/iko/iko1204/iko120400023/13359315-beautiful-african-american-woman-talking-on-cell-phone-isolated-on-white-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23" y="1458515"/>
            <a:ext cx="837630" cy="6282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imagen.pixmac.es/4/ingeniero-asertivo-hombre-hablando-por-telefono-caucasian-pixmac-imagen-4684356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409"/>
          <a:stretch/>
        </p:blipFill>
        <p:spPr bwMode="auto">
          <a:xfrm>
            <a:off x="2663485" y="1036685"/>
            <a:ext cx="1055487" cy="6299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cdn1.123rf.com/168nwm/krimar/krimar0912/krimar091200065/6090823-hombre-guapo-hablando-por-telefono-celular-sobre-fondo-blan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793" y="898606"/>
            <a:ext cx="554603" cy="618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us.cdn4.123rf.com/168nwm/andresr/andresr0911/andresr091101848/5980238-woman-talking-on-the-phone-isolated-over-a-white-backgrou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4839" y="1538945"/>
            <a:ext cx="777885" cy="5834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imagen.pixmac.es/4/negro-de-negocios-hablando-por-un-telefono-celular-africa-pixmac-imagen-7395186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766" y="1141291"/>
            <a:ext cx="485072" cy="567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http://us.cdn2.123rf.com/168nwm/andresr/andresr1004/andresr100400268/6824908-retrato-de-mujer-hablando-por-telefono-aislado-sobre-un-fondo-blanc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2723" y="952612"/>
            <a:ext cx="1024165" cy="548660"/>
          </a:xfrm>
          <a:prstGeom prst="rect">
            <a:avLst/>
          </a:prstGeom>
          <a:noFill/>
          <a:extLst>
            <a:ext uri="{909E8E84-426E-40DD-AFC4-6F175D3DCCD1}">
              <a14:hiddenFill xmlns:a14="http://schemas.microsoft.com/office/drawing/2010/main">
                <a:solidFill>
                  <a:srgbClr val="FFFFFF"/>
                </a:solidFill>
              </a14:hiddenFill>
            </a:ext>
          </a:extLst>
        </p:spPr>
      </p:pic>
      <p:sp>
        <p:nvSpPr>
          <p:cNvPr id="17" name="16 Elipse"/>
          <p:cNvSpPr/>
          <p:nvPr/>
        </p:nvSpPr>
        <p:spPr>
          <a:xfrm>
            <a:off x="3270276" y="2269789"/>
            <a:ext cx="2752457" cy="1167099"/>
          </a:xfrm>
          <a:prstGeom prst="ellipse">
            <a:avLst/>
          </a:prstGeom>
          <a:solidFill>
            <a:srgbClr val="1E8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600" b="1" dirty="0" smtClean="0">
                <a:latin typeface="Corbel" panose="020B0503020204020204" pitchFamily="34" charset="0"/>
              </a:rPr>
              <a:t>Información</a:t>
            </a:r>
            <a:endParaRPr lang="es-PE" sz="2600" b="1" dirty="0">
              <a:latin typeface="Corbel" panose="020B0503020204020204" pitchFamily="34" charset="0"/>
            </a:endParaRPr>
          </a:p>
        </p:txBody>
      </p:sp>
      <p:sp>
        <p:nvSpPr>
          <p:cNvPr id="22" name="21 Flecha abajo"/>
          <p:cNvSpPr/>
          <p:nvPr/>
        </p:nvSpPr>
        <p:spPr>
          <a:xfrm rot="10800000">
            <a:off x="4494412" y="1619910"/>
            <a:ext cx="379305" cy="389344"/>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22 Flecha abajo"/>
          <p:cNvSpPr/>
          <p:nvPr/>
        </p:nvSpPr>
        <p:spPr>
          <a:xfrm rot="8017698">
            <a:off x="3326804" y="1898472"/>
            <a:ext cx="289196" cy="510658"/>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23 Flecha abajo"/>
          <p:cNvSpPr/>
          <p:nvPr/>
        </p:nvSpPr>
        <p:spPr>
          <a:xfrm rot="13605221">
            <a:off x="5841660" y="1934252"/>
            <a:ext cx="265531" cy="505360"/>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Flecha abajo"/>
          <p:cNvSpPr/>
          <p:nvPr/>
        </p:nvSpPr>
        <p:spPr>
          <a:xfrm rot="10800000" flipV="1">
            <a:off x="4547155" y="3760924"/>
            <a:ext cx="379305" cy="426359"/>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25 Flecha abajo"/>
          <p:cNvSpPr/>
          <p:nvPr/>
        </p:nvSpPr>
        <p:spPr>
          <a:xfrm rot="2395789" flipH="1">
            <a:off x="3288775" y="3530290"/>
            <a:ext cx="383058" cy="452924"/>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26 Flecha abajo"/>
          <p:cNvSpPr/>
          <p:nvPr/>
        </p:nvSpPr>
        <p:spPr>
          <a:xfrm rot="18803461" flipH="1">
            <a:off x="5745287" y="3452194"/>
            <a:ext cx="316692" cy="676880"/>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1" name="Picture 26" descr="http://mercadoenergia.com/mercado/wp-content/uploads/2008/09/movista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27555"/>
          <a:stretch/>
        </p:blipFill>
        <p:spPr bwMode="auto">
          <a:xfrm>
            <a:off x="1540988" y="3574687"/>
            <a:ext cx="1165408" cy="63320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http://upload.wikimedia.org/wikipedia/commons/5/5b/Claro.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4388" y="4107904"/>
            <a:ext cx="718691" cy="7186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http://www.dipaola.cl/wp-content/uploads/2013/04/logo-azu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02160" y="4378349"/>
            <a:ext cx="645804" cy="6458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http://upload.wikimedia.org/wikipedia/commons/b/b3/Viettel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14312" y="4315457"/>
            <a:ext cx="1019095" cy="7715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www.dsgdar.org/dsgdar.org/wp-content/uploads/2010/11/tigo-logo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74676" y="4138201"/>
            <a:ext cx="700325" cy="7038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67885" y="3687458"/>
            <a:ext cx="869677" cy="40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33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10800000">
                                      <p:cBhvr>
                                        <p:cTn id="6" dur="2000" fill="hold"/>
                                        <p:tgtEl>
                                          <p:spTgt spid="23"/>
                                        </p:tgtEl>
                                        <p:attrNameLst>
                                          <p:attrName>r</p:attrName>
                                        </p:attrNameLst>
                                      </p:cBhvr>
                                    </p:animRot>
                                  </p:childTnLst>
                                </p:cTn>
                              </p:par>
                              <p:par>
                                <p:cTn id="7" presetID="8" presetClass="emph" presetSubtype="0" fill="hold" grpId="0" nodeType="withEffect">
                                  <p:stCondLst>
                                    <p:cond delay="0"/>
                                  </p:stCondLst>
                                  <p:childTnLst>
                                    <p:animRot by="10800000">
                                      <p:cBhvr>
                                        <p:cTn id="8" dur="2000" fill="hold"/>
                                        <p:tgtEl>
                                          <p:spTgt spid="22"/>
                                        </p:tgtEl>
                                        <p:attrNameLst>
                                          <p:attrName>r</p:attrName>
                                        </p:attrNameLst>
                                      </p:cBhvr>
                                    </p:animRot>
                                  </p:childTnLst>
                                </p:cTn>
                              </p:par>
                              <p:par>
                                <p:cTn id="9" presetID="8" presetClass="emph" presetSubtype="0" fill="hold" grpId="0" nodeType="withEffect">
                                  <p:stCondLst>
                                    <p:cond delay="0"/>
                                  </p:stCondLst>
                                  <p:childTnLst>
                                    <p:animRot by="10800000">
                                      <p:cBhvr>
                                        <p:cTn id="10" dur="2000" fill="hold"/>
                                        <p:tgtEl>
                                          <p:spTgt spid="24"/>
                                        </p:tgtEl>
                                        <p:attrNameLst>
                                          <p:attrName>r</p:attrName>
                                        </p:attrNameLst>
                                      </p:cBhvr>
                                    </p:animRot>
                                  </p:childTnLst>
                                </p:cTn>
                              </p:par>
                              <p:par>
                                <p:cTn id="11" presetID="8" presetClass="emph" presetSubtype="0" fill="hold" grpId="0" nodeType="withEffect">
                                  <p:stCondLst>
                                    <p:cond delay="0"/>
                                  </p:stCondLst>
                                  <p:childTnLst>
                                    <p:animRot by="10800000">
                                      <p:cBhvr>
                                        <p:cTn id="12" dur="2000" fill="hold"/>
                                        <p:tgtEl>
                                          <p:spTgt spid="26"/>
                                        </p:tgtEl>
                                        <p:attrNameLst>
                                          <p:attrName>r</p:attrName>
                                        </p:attrNameLst>
                                      </p:cBhvr>
                                    </p:animRot>
                                  </p:childTnLst>
                                </p:cTn>
                              </p:par>
                              <p:par>
                                <p:cTn id="13" presetID="8" presetClass="emph" presetSubtype="0" fill="hold" grpId="0" nodeType="withEffect">
                                  <p:stCondLst>
                                    <p:cond delay="0"/>
                                  </p:stCondLst>
                                  <p:childTnLst>
                                    <p:animRot by="10800000">
                                      <p:cBhvr>
                                        <p:cTn id="14" dur="2000" fill="hold"/>
                                        <p:tgtEl>
                                          <p:spTgt spid="25"/>
                                        </p:tgtEl>
                                        <p:attrNameLst>
                                          <p:attrName>r</p:attrName>
                                        </p:attrNameLst>
                                      </p:cBhvr>
                                    </p:animRot>
                                  </p:childTnLst>
                                </p:cTn>
                              </p:par>
                              <p:par>
                                <p:cTn id="15" presetID="8" presetClass="emph" presetSubtype="0" fill="hold" grpId="0" nodeType="withEffect">
                                  <p:stCondLst>
                                    <p:cond delay="0"/>
                                  </p:stCondLst>
                                  <p:childTnLst>
                                    <p:animRot by="10800000">
                                      <p:cBhvr>
                                        <p:cTn id="1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La información está descentralizada</a:t>
            </a:r>
            <a:endParaRPr lang="es-ES" sz="2600" dirty="0">
              <a:solidFill>
                <a:schemeClr val="bg1"/>
              </a:solidFill>
              <a:latin typeface="Corbel" pitchFamily="34" charset="0"/>
            </a:endParaRPr>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50" name="Picture 2" descr="http://phenomena.nationalgeographic.com/files/2013/04/Professor-X.jpg"/>
          <p:cNvPicPr>
            <a:picLocks noChangeAspect="1" noChangeArrowheads="1"/>
          </p:cNvPicPr>
          <p:nvPr/>
        </p:nvPicPr>
        <p:blipFill rotWithShape="1">
          <a:blip r:embed="rId3">
            <a:extLst>
              <a:ext uri="{28A0092B-C50C-407E-A947-70E740481C1C}">
                <a14:useLocalDpi xmlns:a14="http://schemas.microsoft.com/office/drawing/2010/main" val="0"/>
              </a:ext>
            </a:extLst>
          </a:blip>
          <a:srcRect l="1147" t="660" r="3606" b="1"/>
          <a:stretch/>
        </p:blipFill>
        <p:spPr bwMode="auto">
          <a:xfrm>
            <a:off x="27589" y="1514629"/>
            <a:ext cx="9116411" cy="362887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51520" y="1050051"/>
            <a:ext cx="2448272" cy="1052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latin typeface="Corbel" panose="020B0503020204020204" pitchFamily="34" charset="0"/>
              </a:rPr>
              <a:t>Regulador no conoce las funciones de demanda individuales ni las de oferta</a:t>
            </a:r>
            <a:endParaRPr lang="es-PE" b="1" dirty="0">
              <a:solidFill>
                <a:schemeClr val="bg1"/>
              </a:solidFill>
              <a:latin typeface="Corbel" panose="020B0503020204020204" pitchFamily="34" charset="0"/>
            </a:endParaRPr>
          </a:p>
        </p:txBody>
      </p:sp>
      <p:sp>
        <p:nvSpPr>
          <p:cNvPr id="13" name="12 Rectángulo"/>
          <p:cNvSpPr/>
          <p:nvPr/>
        </p:nvSpPr>
        <p:spPr>
          <a:xfrm>
            <a:off x="6516216" y="1059582"/>
            <a:ext cx="2448272" cy="1052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Corbel" panose="020B0503020204020204" pitchFamily="34" charset="0"/>
              </a:rPr>
              <a:t>No contamos con una manera de centralizar la información</a:t>
            </a:r>
            <a:endParaRPr lang="es-PE"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70950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6768752" cy="492443"/>
          </a:xfrm>
          <a:prstGeom prst="rect">
            <a:avLst/>
          </a:prstGeom>
          <a:noFill/>
        </p:spPr>
        <p:txBody>
          <a:bodyPr wrap="square" rtlCol="0">
            <a:spAutoFit/>
          </a:bodyPr>
          <a:lstStyle/>
          <a:p>
            <a:r>
              <a:rPr lang="es-ES_tradnl" sz="2600" dirty="0" smtClean="0">
                <a:solidFill>
                  <a:schemeClr val="bg1"/>
                </a:solidFill>
                <a:latin typeface="Corbel" pitchFamily="34" charset="0"/>
              </a:rPr>
              <a:t>La regulación llama a más regulación</a:t>
            </a:r>
            <a:endParaRPr lang="es-ES" sz="2600" dirty="0">
              <a:solidFill>
                <a:schemeClr val="bg1"/>
              </a:solidFill>
              <a:latin typeface="Corbel" pitchFamily="34" charset="0"/>
            </a:endParaRPr>
          </a:p>
        </p:txBody>
      </p:sp>
      <p:sp>
        <p:nvSpPr>
          <p:cNvPr id="3" name="AutoShape 10" descr="data:image/jpeg;base64,/9j/4AAQSkZJRgABAQAAAQABAAD/2wCEAAkGBhAQDRQUEBQWDw8UEBUWGBIVEhUQGxEXGBAbFRcTFhQYHCYgFxovHBYVHzsgIycpLCwsFSAxOzIsOiYrLCkBCQoKDgwOGg8PGjUkHyMpKSosLywsLCwvKSwsLC8sLCwwLCwvLCwpLCwpLCwsLCwsLCwsLCwsLCwsLCwsLCwpKv/AABEIAGcBAAMBIgACEQEDEQH/xAAcAAEAAgMBAQEAAAAAAAAAAAAABgcBBAUIAwL/xABGEAABAwIDAwcGCgkEAwAAAAABAAIDBBEFEiEGBzETFEFRYXSzIjQ1cZGyCDIzNkJSc4ShsRYXI4GSk8HR4hVUY6IkQ2L/xAAZAQEAAwEBAAAAAAAAAAAAAAAAAQIDBAX/xAAmEQACAgECBQUBAQAAAAAAAAAAAQIRAxIxBCEyQXETM1GBsQVS/9oADAMBAAIRAxEAPwC8EREAREQBFWm93batw6SnFI9rBIyQuzRtfctc0Djw4lRXHN6uKRSwNZKwB9JTyOvCw3dJGHOPDTXoVlFmUssU6L1REVTUIiIAiIgCIiAIiIAiIgCIiAIiIAiIgCIiAIiIAiIgCIiAIiIAiIgKX+ED8tR/Zze+xQTajzim7hR+CFO/hA/LUf2c3vsUE2o84pu4UfgharY4cnU/o9RhECLI7giIgCIiAIiIAiIgCIiAIiIAiIgCIiAIiIAiIgCIiAIiIAiKH1m9KgilfG/lc7HuYbR3F2uymxv1hWjCUuUVZSeSMOcnRMEUJ/W5h/8Azfyv8l38C2spK0fsJA5wFywgsc3tLT0dourSxTiraKxzY5OoyRV3wgflqP7Ob32KCbUecU3cKPwQp38IH5aj+zm99igm1HnFN3Cj8EKVsc2Tqf0eowi+VRUsjYXyODGNBJc42DR1kngonU71sOY8gOkkt9JkRI/cSRdVjCUulWdc8kIdTomKKE/rcw//AJv5X+SkmAY/FWwcrDmyZi3ym5TccdL9qmWKcVckVhmhN1F2dJERZmoRFEsY3lUlLiAo5GymZzomgtaC28pAbqT2joQhtLclqIiEhERAEREAREQBERAEWvV4jDDblZGRZr2zvay9rXtmIvxHtX1hma9ocwh7HC4c0hwcOsEaEID9oiIAiIgCKJYPvKpKrEDRxtlEzXStJc0Bt4iQ7UHsPQpahCaewXnPaTz+p7zN4rl6MXnPaTz+p7zN4rl6HAdb8Hl/0+iPk5y+1HWSQytkicWSMN2uHEH+3Z0r4ovWavkzxE2naJDvaxnnlPh01gC+GbMB0OD2NcPaCoxtR5xTdwo/BC3tr/RuH/e/HatHajzim7hR+CF4Mlpk0vlnvKTkrfdL8J7vS2kfNWOp2m0EJALR9OS1y49dr2A7CVCF2NsvSlV3l/5rjr2cEVHGkvg8fiJueWTfyFdG6T0X94l/oqXV0bpPRf3iX+i5+O9v7Or+d7v0bG8va2bDKJk0DWPe6drCJA5wsWON/JcDfyR0qEyb9JebRcnAyaqLXOmsHtjjs42DRcuPk2JN7C/s7e/j0TH3tnhvW1uWwqKPCGStDTLM95e8cTleWtYT1ADh2leTyqz2W5OelMzu/wB6kWJP5GVnIVViQAczJQNTlJ1BA1sfaVAt4Xztj+2oveYtTamJlDtUDTAMDamB4a3QAyZS9gA4A5naf/S294Xztj+2oveYprmUcm1T7MmW1+9GagxbmohjljIis4uc1wLzr1j8FO8arjBSTytAc6KCSQA8CWRlwBt0aKj97Pzjb6qb3lc+1voyr7nUeA5Va2NIybciM7tN4UuKc45aOOEQiMgsLtc+e9y46WyLgYlvwlfUOjw+l5djeDnZ3OeAdXCOMaN4cSubuNohPDiMTiWtkhhYSOID2zNJHbquPTyYrs5PKGxB0TyAZHRF8coaTlcJGkZTYnyb9PDgrUrM9ctKZYGx+99lVUimq4TSVDnZW6ktc/6hBAcx3Yb+tfbbXen/AKbXNp+biUOjY7lDNydszyDpkPQL3uodhO3GEV2IMkr6MQVLnx2qWzOcwOaRkc8aZdQNdeAuufvy9MDusfvOSlYeR6LTJVju/eOKpLKaDnETHlplMuQSWNiYwGnTjqeKnGx+2VPidOZIbtc02fG740brXANuIPQRxXzotiaNuGtpTEx0XJAElrSXOLdZM1r5r63VObrcVko62ra03tR1B4EgugBc11uJ4O/iUUnsX1Si1fcsLbDfJT0NSYIYzVSMNpCHiNrD9QOynM7r0sOCxslvmpq2obDNEaWR5swl4kY519GZrAgn1cVVWwm00VFVSTzU7q2RzbNNx5Bc7M55u03cev19azt1jzMQqWTQUr6R4ZlfbXOQ67XeS0WOpF+wdSnSjL1Xvf0d/fXtKKmpZAInxmlklaZHWtLmEerOzyfyUr2Q3hNiwF7+byf+DDA05iGCbMS27HWNhp1dK4G+WpfLh+FySfKPhe53R5ToYSdOjUlSHGvmUO5weI1OxZXrk77GGb86bmjpXQubLypYyASNcXAMDjI51hlb5QHA6qU/p1Tx4XFW1P7BkrGuDAeUcSfoN0GY6dQVdblNk6SphqJqiJs72yiNoeMwaOTDiQOs5uPZ61y98jgMRgpIrRwQwMDIwLNYZHm5A9Qb7FFK6J1yUdTJM74QFPylhSymP63KMDvXk4f9lYGzO1FNiNPytM7M29nNIyujd9Vzejr6itL9X2H8x5tyDMmTLnyNz3tblM9r5763VYbjJXx4rURZrsMDrgcC5kzQHfi7+JKTXIspSjJKXc+G7352yfbVvvPV9Kgdg3kbWut01NYP3ZpFfyiROHZ+QqMx7Y6vfWzuZTSuY6olcHBosQZCQRr1K80WmHM8TtFc/DxzpKR59/QjEf8Aay/wj+65uIYZNTvyTxuhfa9nty3HWOsepelFAt8UDTQROt5TagAHqDmOuPwHsXbi4yUpqLW552b+fCEHKL2Ko2v9G4f978dq0NqPOKbuFH4IW/tf6Nw/7347VobUecU3cKPwQuXJ1vyzaHQvC/DvbZelKrvD/wA0i2NxB7Q5tNKWkXByWuOux1XaEDX7UFrhmaa91wemxLh+ICutdmTiXiUUl2OfDwkc0pyk+7PPv6EYj/tZf4R/dWtu0wyanw/JOx0T+WkOVwsbG1ipYi5MvEyyx0tHdg4OGGWqLK338eiY+9s8N6g2ye21fg9C39gJqScufE9xcA118rhmaOtt8psem+qsPfPhc9RhkbKeJ87xVMcWxsdIQOTeL2A4aj2rqbtMOfFgtPHPG6N4D80cjS0i8rjq13YsL5Gri3kdFV7vtnqrFcX55UNPJNm5Z8haWte8G7I2ddiG8OAaujt3gtTJtRHIyCV8QloyZGxPc0AOZcl4FtNelXYG2WVGossSqilt9mzNQKxlbCxz4+TaHuaC7knMddrnW4CxGvC7Vrv3o4niVJJTQ0zM5gk5WZoe60fJkvIadGEgEcTqdArxsvxHC1vxQG3N9ABc9eiag8bttPcp3clhs4jr22fTvfFCGPcwtyutMA4ZhrYkHpWtRbxMTwuqkixeOSpY5tgDlbax+PG62V7SD+XDUK7l+ZImuFnAOHUQCPYU1D06SSex50xKH/XcTaMPpOaxkBriGgAakullLBlboeHTYdJW1vsiDcVY0ahtJELnsLhqvQEUDWCzWho6gAP32Co7fHhcsuNMyxyPYYImktY5w+O4HUDtVk7Znkhpifao3uVtHRmjnpzHXxs5LlXOtYBtmyZLeU61tQbHj2Ld3PbByCOaoqmljJ4HQxtN2ucx/wAeSx4AiwHXqepWzLh8TyC+Nj3N0DnMa4jXoJGi2FXUaLHztuzz/g1fVbNYjK2eF0lPJ5Nx5Ala1xLJY3cCbE+ST9I3topBR7wMYxatazDWc0phYPkdG2YMF9Xve4Wvbgxup/EW5PTse0te0PaeLXAOB9YOiQwNY3KxoY0cGtAaB+4JYWNrknyKo390MppqR9i9kbpGvksBZzmsykgcL5HdntWvFtE2s2QnjjY9rqaKGEk2Oc5mm7QOj1q4ZI2uaQ4BzSLEEXBHUQeK/FPSRxttGxsbb3s1oYL9dgl8iXj5t3uVruFjc2hqcwLTzocQR/6W9a0N92yE0kkdZA10jWx5JQ0ElgDi5slhrbUgnosFbyJfOyfTWnSUhJv3mNDyYhtVmPJy2fyQctuUDLXzdNr2v7F2NyWx80HKVc7TGZGBkbXCxLMwc6Qg6gEhoHXYnqVlMwSmEmcQRCT64iYHcb/GtdbqX8FVjd3J2URsTh8zdqnOdG9rOc1ZzFjgLEyWOYi3SFe6IobsvCOkIiKC4UF3w+jWd5Z7j1OlCN7kLn4cwNaXHnLTYAu+g7qWuD3I+TDifal4Ki2v9G4f978dq0NqPOKbuFH4IXW2soJTh1ABG8kc7uMjja87bX0WjtNh0xqKa0bzahpBoxxsRELjgtMnW/LOOPQvC/CaU/zqPf3/AJFXOqcgpZP0ozZHZefOObI61rHW9rK41bimnp8I14NNa7/0wiIuQ7gsoiAIiIAsFZWAgMrFllEAWFlYQBERAEREAREQBERAEREAREQBERAEREAREQBERAEREAREQC6IiAXREQBERAEREAREQBERAEREAREQBERAERE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3" descr="data:image/jpeg;base64,/9j/4AAQSkZJRgABAQAAAQABAAD/2wCEAAkGBw8QDxAPDRAPDQ0NDQ0NDQ8PDw8NDQ0NFBEWFhQRFBQYHCggGBolHRQUITEhJSkrLi4uFx8zODUsNygtLisBCgoKBQUFDgUFDisZExkrKysrKysrKysrKysrKysrKysrKysrKysrKysrKysrKysrKysrKysrKysrKysrKysrK//AABEIALcBEwMBIgACEQEDEQH/xAAbAAACAwEBAQAAAAAAAAAAAAAAAQIDBAUGB//EAD8QAAIBAwEEBgYHBQkAAAAAAAABAgMEETEFEiFBBlFhcZGhIkJSgbHRExQyM2KCkiMkcqLBFRZDU2OywuHw/8QAFAEBAAAAAAAAAAAAAAAAAAAAAP/EABQRAQAAAAAAAAAAAAAAAAAAAAD/2gAMAwEAAhEDEQA/APuAAAAAAAAAAAAAAIAAYAIBgIAGAgAYCABgIAGAgAYAIBgIAGIYAIBgAAAAIYAAAIAABiABiAAABAPICABgIAGAgAYCABgIMgMQDwAsjDAYAADAYAMhkMA0AAIAGAgAYCABgIAGAAAAAAACABiAAABAAwEAAMiADAWRZAkCQQRMBKI8AAAAAAAAAAAAAAAAA0AARcREwaAhkBNBkBjIjAYCDIDABAMBAAAIWQGAsibAeQyRyLIEshkg5EXICxyFvFTkRcwNNrXjNPdedycoS7JLl4NeJefPqm3J2l/XeN+jUnH6SGfwr0o9TPa7O2lRuIb9Gakua0nB9UlyA2AQnNJZZX9ZXVLwQF4FH1ldUvBB9ZXVLwQF4FMbiLeOK70WgMBAAwEADAQAMQGW/v6VCDnWkoRWntSfVFc2BdVmuC5vLXcsZ+KIJnl9h7YldXdao1u04UVClD2YuaeX2vHkejUgLsjyVKRJMCwCCY8gTELIAMBCyAxZE2JsB5ItiyRbAk2RciLkVuQE3Ig5lcplMqgF0qhXKqEaE3xfort1Kbi24Y4geG6QvN1VfJtYfJ+ismK2uJ05KVKUqc1pKLcWem2jsreT4HnriznTemV5gegsumFVbv1iKrRjq4+hP5PyPSWXSyzqYTm6UuqpFxX6tPM+Zbw4gfZKN1TmswnCa64yUvgW5PjKljiuD61wZst9r3MPsV6kfztrzA+rXEMxfXqhUKqaSz6WmD5rT6V30f8AG3uyVOk/PGS5dLrp6/RNrnuNPyYH0oD53/fa79mj+mXzIy6a3nJUV+ST/wCQH0YD5nU6X3z0qRh/DTh/VMx1ukF5P7VxU/K1D/bgD6tOaisyailq20kjk3vSWzpa1lN+zT/aN+HDzPl9atKbzOUpvrk3J+ZDIHsdo9OZvMbamoL26npS90Vw+J5W8vKlaW/WnKpLrk9OxLl7jOmDYHp+g7xKs+ymvOR6+NQ8X0SnhVX1ygvJ/M9NTrAdNTJKRihULozA1KRJMzxkWKQFuQIbwgLmLIEWAZE2JkWwBsg5BJlcmASkVSmE5GecwI3dfdhKWM7sZSxnGcLQx7M6V2jwqkZ0Z+1JKpH9S4+RK9n6E11wkvI8A+HB8GB9dt7mlVWaVSFRfhkpY78aEp0z5FTqyi96DcWucW4te9Haseld3T4Smq0VyqrLx/EuIHuqtsmcu92em4rGrf8AQosumdCXCvCVF9cf2kPLj5HVheUa0qbo1IVOLyk/SWmq1QHnLzYEXosHIudi1IJuOWs8z6PKgjLWoQ0ePDIHzOdvUWsc9xX6XNPwPoNXZlF82u5f9Ff9l0Vp44YHgGxxl8D2l9YW9KO/VcIR5N6vuWrPI7SvqbyqMN2PtSS337uQFLYZMNKq8vj6zNEZAXZFkjkMgSyBFsMgMWRZBsDt7AqYjLtkvgd+jWPKbLqYT/i+R3beoB2qdU005nMozNlOQG+Ey2MjJTkXwYF6YEEIDWRZJkWBFkGyTK5MCMmVSkSmyicgIVKiWrSy0llpLL04s0wsOc37lp4nnekzzbT74P8AmR5iw2vcUPuqs4r2W96H6XwA+j17NNYS4HDvthQlyM1l02elzSUuuVLg/wBLf9TvWW2bWvhQqxUn6k/2c/B6+4Dxt10flHO7k5layqQ1i33H1Cpap8jFX2bF8gPmuevh3hl5TjwlF5T0w+89rd7BjLkcDaOw5Qw4cE3h5AVn0nvKXBTc4+zUxNeOq8TqWvSxP7+nKLesoPeTfXjU83cWFeLfBYMyk2up5w8gfRKO1KE4uUasMRWZZe64rtT4nD2p0oxmNtHP+pJcPdH5nlnNrG9h5fLVEN6Tbw0sdYF1e5qTk5VG5yfNv4dRmqNvlj3kvpHiWdY8O8pkpY1Xg/kBXTlxfezXCRjptZ8fiaIMC9MkmVpkgJ5AjkAHkQNllGi5PsA07Pidu2RjtbfGDqUKYGmibaRnowNdOIF9MvgUwRfACxMAADWyLJMhICEiuTJyKKkgK6kjPJt8Em2Zr/bFGhOEa6nuzUnvQw8Ya1WvPkdWxvbesv3epCfXFPEl3xfEDg7XtZTpyh7S8Dx9xY1IPis9x9QrW+TnXGzk+QHzdgewvNhxfI4t1sSUfsgU2O27mj93Vlur1JPfh4PT3HorHpqnhXNLH46Tz/K/meSq2046xZTkD6lZbTtq/wB1Vi5P1H6E/BkNrWy3Y8PXR8xOlZ7cuaWFGo5wXqVEqkPPivdgD1deyhOc1Uluxi2kuv8A9gy3uybSNNyqTjCnlx3m8ZfV2syy6Y5g/wB2p/TPSecw73HGc+883e3U60t6rLfeqWkY9yXBAV7QdupxVtvNZ4yk857lyMiWXLDawy5RS0SQuAGfPoS60+JBw4J5fJ6miSXHguOvaU1HyXgBnhr7zTBlNKhI107WQDiySZfTsmaaez/eBhLIUZPRHVpWK6jZStAOTQsPa4nToWuORup2xpp0AM9GgbKVItp0jRCmBCnA0QiOEC6MQCCLYoIxLEgDAizAAXshIswRaAomY7hm6cTJXgB4npdPMqfZvr4Hn4yaeU2mtGm00ex23s76X8uh5i42dUh2oDo2HSq6pYUpKvBcqvGWOyWvjk9HYdLrapwqqVCXW/Sp/qXHxR4BprVYAD61T3Kkd6nKNSL0lCSkn70U1bNPkfMba6qUnvUpzpy64ScfHrPQ7P6Z1o4VeEa0ecl6FTy4PwA71xstPkca82CnojvWHSK0r4Sn9FN+pV9Dwej8TqSt0wPm1zsacfs8TBUoTj9qL8D6hUsU+R5/bV1a0MxeKtX/AC44eH+J8viB4rImy67uXUlndjBcoxWEvmZwBsi2TjBvQ1ULJvUDEqblpwNFGy7Dq0bLsN1K0A5VKy7DXSs+w6lO1NELYDm07Q0QtTowoFsaAGCFsXwtzbGiWKkBljRLY0jSqZONMCmNMsjAuUCaiBXGBNRJqJJRASRJIaRJIBDJYEBaDRIQFbiUzpmki0Bza1smc+42enyO+4FUqQHjrvYyfI411saS+yfQ6luZK1mnyA+a1bacdUVHvrnZafI413sRckB5s3bP2vcUPuasopeq8Sh+l8AuNlzjpxMU6clqmgO5tDpZdVYKGY0ljE3TTjKfv1S7jgga7awnPk0gMkU3pxNdCxk9TtWeyccjq0LDHIDiW+z+w6FGz7Dr07TsL424HNp2pohbm+NEmqIGONAtjSNSpk1TAyqkWKmaFAaiBSqZJQLt0aiBUoE1EmokkgK8ElEmkPAEMEsDSJYAikPBJIeAIgSwAEwYwAiJokAEMCaJiwBW4kHTL8BugY5UCmdqnyOjui3QONU2cnyM09iU3rFM9C4kdwDz0NhUVpTin14WTRDZkVojsbgbgHOhaJciyNA27gbgGVUiSpmjdDdAp3BqBduhugVbg90twGAK90e6WYDAEN0eCWB4AikGCQ8ARwPAx4AjgeB4ABYGGBgIYYACQAAALAAA8CwAAGAAAAWBgAsBgAAWBYAADAYAADAMAAMBgAAMBgAAMBgYAIYAAAAAPAAAAAwAAwAAAAAH/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3074" name="Picture 2" descr="http://3.bp.blogspot.com/-ReGyv8aFLqQ/UGcfUtms3iI/AAAAAAAACbM/A_hqAw_4vKY/s1600/panade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24129" y="1383618"/>
            <a:ext cx="1761269" cy="1933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3.bp.blogspot.com/-ReGyv8aFLqQ/UGcfUtms3iI/AAAAAAAACbM/A_hqAw_4vKY/s1600/panade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76257" y="2571750"/>
            <a:ext cx="1761269" cy="19339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3.bp.blogspot.com/-ReGyv8aFLqQ/UGcfUtms3iI/AAAAAAAACbM/A_hqAw_4vKY/s1600/panade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64089" y="3003798"/>
            <a:ext cx="1761269" cy="193394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402" y="1515015"/>
            <a:ext cx="3457575" cy="337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151948" y="789552"/>
            <a:ext cx="7092460" cy="461665"/>
          </a:xfrm>
          <a:prstGeom prst="rect">
            <a:avLst/>
          </a:prstGeom>
          <a:noFill/>
        </p:spPr>
        <p:txBody>
          <a:bodyPr wrap="square" rtlCol="0">
            <a:spAutoFit/>
          </a:bodyPr>
          <a:lstStyle/>
          <a:p>
            <a:pPr algn="ctr"/>
            <a:r>
              <a:rPr lang="es-MX" sz="2400" b="1" dirty="0" smtClean="0">
                <a:latin typeface="Corbel" panose="020B0503020204020204" pitchFamily="34" charset="0"/>
              </a:rPr>
              <a:t>La fábula del “Rey Regulador”</a:t>
            </a:r>
            <a:endParaRPr lang="es-PE" sz="2400" b="1" dirty="0">
              <a:latin typeface="Corbel" panose="020B0503020204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elcajondesastre.blogcindario.com/ficheros/gifs/espira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15666"/>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0"/>
            <a:ext cx="9144000" cy="627534"/>
          </a:xfrm>
          <a:prstGeom prst="rect">
            <a:avLst/>
          </a:prstGeom>
          <a:solidFill>
            <a:srgbClr val="1E82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Más"/>
          <p:cNvSpPr/>
          <p:nvPr/>
        </p:nvSpPr>
        <p:spPr>
          <a:xfrm>
            <a:off x="8388424" y="87474"/>
            <a:ext cx="612576" cy="452586"/>
          </a:xfrm>
          <a:prstGeom prst="mathPlus">
            <a:avLst>
              <a:gd name="adj1" fmla="val 5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23528" y="195487"/>
            <a:ext cx="7560840" cy="492443"/>
          </a:xfrm>
          <a:prstGeom prst="rect">
            <a:avLst/>
          </a:prstGeom>
          <a:noFill/>
        </p:spPr>
        <p:txBody>
          <a:bodyPr wrap="square" rtlCol="0">
            <a:spAutoFit/>
          </a:bodyPr>
          <a:lstStyle/>
          <a:p>
            <a:r>
              <a:rPr lang="es-ES_tradnl" sz="2600" dirty="0" smtClean="0">
                <a:solidFill>
                  <a:schemeClr val="bg1"/>
                </a:solidFill>
                <a:latin typeface="Corbel" pitchFamily="34" charset="0"/>
              </a:rPr>
              <a:t>La espiral regulatoria</a:t>
            </a:r>
            <a:endParaRPr lang="es-ES" sz="2600" dirty="0">
              <a:solidFill>
                <a:schemeClr val="bg1"/>
              </a:solidFill>
              <a:latin typeface="Corbel" pitchFamily="34" charset="0"/>
            </a:endParaRPr>
          </a:p>
        </p:txBody>
      </p:sp>
      <p:sp>
        <p:nvSpPr>
          <p:cNvPr id="8" name="7 Rectángulo"/>
          <p:cNvSpPr/>
          <p:nvPr/>
        </p:nvSpPr>
        <p:spPr>
          <a:xfrm>
            <a:off x="827584" y="843558"/>
            <a:ext cx="7651104" cy="830997"/>
          </a:xfrm>
          <a:prstGeom prst="rect">
            <a:avLst/>
          </a:prstGeom>
          <a:noFill/>
        </p:spPr>
        <p:txBody>
          <a:bodyPr wrap="square" rtlCol="0">
            <a:spAutoFit/>
          </a:bodyPr>
          <a:lstStyle/>
          <a:p>
            <a:pPr algn="ctr"/>
            <a:r>
              <a:rPr lang="es-MX" sz="2400" b="1" dirty="0" smtClean="0">
                <a:solidFill>
                  <a:schemeClr val="tx1"/>
                </a:solidFill>
                <a:latin typeface="Corbel" panose="020B0503020204020204" pitchFamily="34" charset="0"/>
              </a:rPr>
              <a:t>“Si </a:t>
            </a:r>
            <a:r>
              <a:rPr lang="es-MX" sz="2400" b="1" dirty="0">
                <a:solidFill>
                  <a:schemeClr val="tx1"/>
                </a:solidFill>
                <a:latin typeface="Corbel" panose="020B0503020204020204" pitchFamily="34" charset="0"/>
              </a:rPr>
              <a:t>en la espiral regulatoria atrapado no quieres quedar, abstente de regular</a:t>
            </a:r>
            <a:r>
              <a:rPr lang="es-MX" sz="2400" b="1" dirty="0" smtClean="0">
                <a:solidFill>
                  <a:schemeClr val="tx1"/>
                </a:solidFill>
                <a:latin typeface="Corbel" panose="020B0503020204020204" pitchFamily="34" charset="0"/>
              </a:rPr>
              <a:t>.”</a:t>
            </a:r>
            <a:endParaRPr lang="es-PE" sz="2400" b="1" dirty="0">
              <a:solidFill>
                <a:schemeClr val="tx1"/>
              </a:solidFill>
              <a:latin typeface="Corbel" panose="020B0503020204020204" pitchFamily="34" charset="0"/>
            </a:endParaRPr>
          </a:p>
        </p:txBody>
      </p:sp>
    </p:spTree>
    <p:extLst>
      <p:ext uri="{BB962C8B-B14F-4D97-AF65-F5344CB8AC3E}">
        <p14:creationId xmlns:p14="http://schemas.microsoft.com/office/powerpoint/2010/main" val="3908017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Personalizado 1">
      <a:dk1>
        <a:srgbClr val="0070C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14667</TotalTime>
  <Words>2406</Words>
  <Application>Microsoft Office PowerPoint</Application>
  <PresentationFormat>Presentación en pantalla (16:9)</PresentationFormat>
  <Paragraphs>236</Paragraphs>
  <Slides>28</Slides>
  <Notes>25</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practicante09</dc:creator>
  <cp:lastModifiedBy>abullard</cp:lastModifiedBy>
  <cp:revision>208</cp:revision>
  <dcterms:created xsi:type="dcterms:W3CDTF">2013-09-30T20:30:21Z</dcterms:created>
  <dcterms:modified xsi:type="dcterms:W3CDTF">2014-02-21T19:41:48Z</dcterms:modified>
</cp:coreProperties>
</file>