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2" r:id="rId2"/>
    <p:sldMasterId id="2147483654" r:id="rId3"/>
  </p:sldMasterIdLst>
  <p:notesMasterIdLst>
    <p:notesMasterId r:id="rId11"/>
  </p:notesMasterIdLst>
  <p:handoutMasterIdLst>
    <p:handoutMasterId r:id="rId12"/>
  </p:handoutMasterIdLst>
  <p:sldIdLst>
    <p:sldId id="317" r:id="rId4"/>
    <p:sldId id="338" r:id="rId5"/>
    <p:sldId id="341" r:id="rId6"/>
    <p:sldId id="339" r:id="rId7"/>
    <p:sldId id="321" r:id="rId8"/>
    <p:sldId id="324" r:id="rId9"/>
    <p:sldId id="325" r:id="rId10"/>
  </p:sldIdLst>
  <p:sldSz cx="9144000" cy="6858000" type="screen4x3"/>
  <p:notesSz cx="6805613" cy="9939338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  <a:srgbClr val="004B8D"/>
    <a:srgbClr val="8CC63F"/>
    <a:srgbClr val="D11939"/>
    <a:srgbClr val="777777"/>
    <a:srgbClr val="474747"/>
    <a:srgbClr val="1F1F1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9475" autoAdjust="0"/>
  </p:normalViewPr>
  <p:slideViewPr>
    <p:cSldViewPr snapToGrid="0">
      <p:cViewPr varScale="1">
        <p:scale>
          <a:sx n="83" d="100"/>
          <a:sy n="83" d="100"/>
        </p:scale>
        <p:origin x="-7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1C01DD5-3FF7-4D74-B7D4-6ED3C62C3B3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7288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3537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0639AC1-9741-4FA0-970C-18DDD224244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639AC1-9741-4FA0-970C-18DDD224244B}" type="slidenum">
              <a:rPr lang="sv-SE" smtClean="0"/>
              <a:pPr>
                <a:defRPr/>
              </a:pPr>
              <a:t>1</a:t>
            </a:fld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noProof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639AC1-9741-4FA0-970C-18DDD224244B}" type="slidenum">
              <a:rPr lang="sv-SE" smtClean="0"/>
              <a:pPr>
                <a:defRPr/>
              </a:pPr>
              <a:t>2</a:t>
            </a:fld>
            <a:endParaRPr 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23C46F-98A8-4A71-B277-1D38E1CEAF8D}" type="slidenum">
              <a:rPr lang="sv-SE"/>
              <a:pPr/>
              <a:t>3</a:t>
            </a:fld>
            <a:endParaRPr lang="sv-SE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7288" cy="3725863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noProof="0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A52AB5-767B-49E6-97F9-42481CA9DD93}" type="slidenum">
              <a:rPr lang="sv-SE" smtClean="0"/>
              <a:pPr/>
              <a:t>4</a:t>
            </a:fld>
            <a:endParaRPr lang="sv-SE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noProof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639AC1-9741-4FA0-970C-18DDD224244B}" type="slidenum">
              <a:rPr lang="sv-SE" smtClean="0"/>
              <a:pPr>
                <a:defRPr/>
              </a:pPr>
              <a:t>5</a:t>
            </a:fld>
            <a:endParaRPr lang="sv-S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noProof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639AC1-9741-4FA0-970C-18DDD224244B}" type="slidenum">
              <a:rPr lang="sv-SE" smtClean="0"/>
              <a:pPr>
                <a:defRPr/>
              </a:pPr>
              <a:t>6</a:t>
            </a:fld>
            <a:endParaRPr lang="sv-S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639AC1-9741-4FA0-970C-18DDD224244B}" type="slidenum">
              <a:rPr lang="sv-SE" smtClean="0"/>
              <a:pPr>
                <a:defRPr/>
              </a:pPr>
              <a:t>7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2" name="Picture 6" descr="http://www.pts.se/upload/Bilder/Pressbilder/PTS_logotype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5228" y="6076157"/>
            <a:ext cx="1072766" cy="558006"/>
          </a:xfrm>
          <a:prstGeom prst="rect">
            <a:avLst/>
          </a:prstGeom>
          <a:noFill/>
        </p:spPr>
      </p:pic>
      <p:pic>
        <p:nvPicPr>
          <p:cNvPr id="4" name="Picture 10" descr="PTS_element_300px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7075" y="3246438"/>
            <a:ext cx="5876925" cy="361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908050"/>
            <a:ext cx="7343775" cy="1295400"/>
          </a:xfrm>
        </p:spPr>
        <p:txBody>
          <a:bodyPr tIns="36000"/>
          <a:lstStyle>
            <a:lvl1pPr>
              <a:lnSpc>
                <a:spcPts val="4200"/>
              </a:lnSpc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98525" y="2349500"/>
            <a:ext cx="6400800" cy="1752600"/>
          </a:xfrm>
        </p:spPr>
        <p:txBody>
          <a:bodyPr tIns="36000"/>
          <a:lstStyle>
            <a:lvl1pPr marL="0" indent="0">
              <a:lnSpc>
                <a:spcPts val="2400"/>
              </a:lnSpc>
              <a:spcAft>
                <a:spcPts val="3200"/>
              </a:spcAft>
              <a:buFontTx/>
              <a:buNone/>
              <a:defRPr sz="1700"/>
            </a:lvl1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68538" y="6237288"/>
            <a:ext cx="1700212" cy="431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2010-10-14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211638" y="6237288"/>
            <a:ext cx="2247900" cy="47625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01CACC64-6586-4852-9E66-C2AE1F8E118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89372-D2C2-4BD2-BC78-51B86A78FE7F}" type="datetime1">
              <a:rPr lang="sv-SE"/>
              <a:pPr>
                <a:defRPr/>
              </a:pPr>
              <a:t>2011-02-12</a:t>
            </a:fld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290BF-3097-4DD7-B35A-EA028DD5596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08738" y="790575"/>
            <a:ext cx="1835150" cy="515937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98525" y="790575"/>
            <a:ext cx="5357813" cy="515937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5B650-26B6-43C8-A9B5-40D7317F4234}" type="datetime1">
              <a:rPr lang="sv-SE"/>
              <a:pPr>
                <a:defRPr/>
              </a:pPr>
              <a:t>2011-02-12</a:t>
            </a:fld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1426B-A6D4-438D-B8B5-92898EBC402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PTS_element_300px_r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7075" y="3246438"/>
            <a:ext cx="5876925" cy="361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00113" y="908050"/>
            <a:ext cx="7343775" cy="1295400"/>
          </a:xfrm>
        </p:spPr>
        <p:txBody>
          <a:bodyPr tIns="36000"/>
          <a:lstStyle>
            <a:lvl1pPr>
              <a:lnSpc>
                <a:spcPts val="4300"/>
              </a:lnSpc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98525" y="2349500"/>
            <a:ext cx="6400800" cy="1752600"/>
          </a:xfrm>
        </p:spPr>
        <p:txBody>
          <a:bodyPr tIns="36000"/>
          <a:lstStyle>
            <a:lvl1pPr marL="0" indent="0">
              <a:lnSpc>
                <a:spcPct val="120000"/>
              </a:lnSpc>
              <a:spcAft>
                <a:spcPts val="3200"/>
              </a:spcAft>
              <a:buFontTx/>
              <a:buNone/>
              <a:defRPr sz="1700"/>
            </a:lvl1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366963" y="6237288"/>
            <a:ext cx="1700212" cy="431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6572B-D27A-4DAA-9F9C-876F0615968A}" type="datetime1">
              <a:rPr lang="sv-SE"/>
              <a:pPr>
                <a:defRPr/>
              </a:pPr>
              <a:t>2011-02-12</a:t>
            </a:fld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211638" y="6237288"/>
            <a:ext cx="2247900" cy="47625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545CB25B-8C90-48E2-AF47-313328E3CF9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9" name="Picture 6" descr="http://www.pts.se/upload/Bilder/Pressbilder/PTS_logotype_RGB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5228" y="6076157"/>
            <a:ext cx="1072766" cy="55800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F7540-56E6-4032-8042-97D4AFC6F291}" type="datetime1">
              <a:rPr lang="sv-SE"/>
              <a:pPr>
                <a:defRPr/>
              </a:pPr>
              <a:t>2011-02-12</a:t>
            </a:fld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24FD6-DC47-4BF9-9493-C63DD34ABDC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3F2A7-6C98-46DF-B5A1-E07CF871F8F6}" type="datetime1">
              <a:rPr lang="sv-SE"/>
              <a:pPr>
                <a:defRPr/>
              </a:pPr>
              <a:t>2011-02-12</a:t>
            </a:fld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11F02-202E-48E9-90AF-AF1FF6A2B94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98525" y="1960563"/>
            <a:ext cx="3595688" cy="3989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6613" y="1960563"/>
            <a:ext cx="3597275" cy="3989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4849A-7553-4CFB-9535-97DB91753D17}" type="datetime1">
              <a:rPr lang="sv-SE"/>
              <a:pPr>
                <a:defRPr/>
              </a:pPr>
              <a:t>2011-02-12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0E145-C1FB-485A-97FB-1A394C268FB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69630-50A5-4A19-A977-AA015F601160}" type="datetime1">
              <a:rPr lang="sv-SE"/>
              <a:pPr>
                <a:defRPr/>
              </a:pPr>
              <a:t>2011-02-12</a:t>
            </a:fld>
            <a:endParaRPr lang="sv-S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AEC3A-E616-4BD6-A538-8E7FEB75B9F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C504C-C13B-4567-9A34-6AF9D6B03395}" type="datetime1">
              <a:rPr lang="sv-SE"/>
              <a:pPr>
                <a:defRPr/>
              </a:pPr>
              <a:t>2011-02-12</a:t>
            </a:fld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68B55-56C4-4524-94DB-1BD995C929C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A4B59-DD6B-4FE0-84EA-7FE1CD4AD500}" type="datetime1">
              <a:rPr lang="sv-SE"/>
              <a:pPr>
                <a:defRPr/>
              </a:pPr>
              <a:t>2011-02-12</a:t>
            </a:fld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499EA-094A-4FC0-9263-A113277A0AD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968D4-F5F1-4D46-B60F-551AF8B8CEB7}" type="datetime1">
              <a:rPr lang="sv-SE"/>
              <a:pPr>
                <a:defRPr/>
              </a:pPr>
              <a:t>2011-02-12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07027-D874-4BA3-BF34-49F4923375D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496A5-0E96-4C21-96C1-25194E247738}" type="datetime1">
              <a:rPr lang="sv-SE"/>
              <a:pPr>
                <a:defRPr/>
              </a:pPr>
              <a:t>2011-02-12</a:t>
            </a:fld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E38AD-C2CE-45CC-AE57-D34A400101D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48F80-133B-45A9-9DCF-B78E27F376BA}" type="datetime1">
              <a:rPr lang="sv-SE"/>
              <a:pPr>
                <a:defRPr/>
              </a:pPr>
              <a:t>2011-02-12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DF661-DBCD-46B5-ABA7-037E1C484D9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A4BA5-8AA4-4876-A643-D161EFBA16EA}" type="datetime1">
              <a:rPr lang="sv-SE"/>
              <a:pPr>
                <a:defRPr/>
              </a:pPr>
              <a:t>2011-02-12</a:t>
            </a:fld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4E132-0EA0-459A-872A-D6740808665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08738" y="790575"/>
            <a:ext cx="1835150" cy="515937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98525" y="790575"/>
            <a:ext cx="5357813" cy="515937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18C71-8F3A-4228-BEC3-6E4A5F408773}" type="datetime1">
              <a:rPr lang="sv-SE"/>
              <a:pPr>
                <a:defRPr/>
              </a:pPr>
              <a:t>2011-02-12</a:t>
            </a:fld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B3808-B21F-46CE-81D4-BA7DCFC9896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PTS_element_300px_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7075" y="3246438"/>
            <a:ext cx="5876925" cy="361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00113" y="908050"/>
            <a:ext cx="7343775" cy="1296988"/>
          </a:xfrm>
        </p:spPr>
        <p:txBody>
          <a:bodyPr tIns="36000"/>
          <a:lstStyle>
            <a:lvl1pPr>
              <a:lnSpc>
                <a:spcPts val="4300"/>
              </a:lnSpc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98525" y="2349500"/>
            <a:ext cx="6400800" cy="1752600"/>
          </a:xfrm>
        </p:spPr>
        <p:txBody>
          <a:bodyPr tIns="36000"/>
          <a:lstStyle>
            <a:lvl1pPr marL="0" indent="0">
              <a:lnSpc>
                <a:spcPct val="120000"/>
              </a:lnSpc>
              <a:spcAft>
                <a:spcPts val="3200"/>
              </a:spcAft>
              <a:buFontTx/>
              <a:buNone/>
              <a:defRPr sz="1700"/>
            </a:lvl1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366963" y="6237288"/>
            <a:ext cx="1700212" cy="431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17E7B-7A18-41CA-9C03-58EE584B7B16}" type="datetime1">
              <a:rPr lang="sv-SE"/>
              <a:pPr>
                <a:defRPr/>
              </a:pPr>
              <a:t>2011-02-12</a:t>
            </a:fld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211638" y="6237288"/>
            <a:ext cx="2247900" cy="47625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67AC5FC-05BA-495A-B32E-A68663462F4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9" name="Picture 6" descr="http://www.pts.se/upload/Bilder/Pressbilder/PTS_logotype_RGB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5228" y="6076157"/>
            <a:ext cx="1072766" cy="55800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BA56E-A015-41A9-9BE4-8537E0A4483E}" type="datetime1">
              <a:rPr lang="sv-SE"/>
              <a:pPr>
                <a:defRPr/>
              </a:pPr>
              <a:t>2011-02-12</a:t>
            </a:fld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E6EE7-4FBC-4C83-8D05-233E8B2CEAC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AC59E-CA43-404B-B05F-890017E37EEB}" type="datetime1">
              <a:rPr lang="sv-SE"/>
              <a:pPr>
                <a:defRPr/>
              </a:pPr>
              <a:t>2011-02-12</a:t>
            </a:fld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96BF8-78C5-46BA-97AF-501E5617756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98525" y="1960563"/>
            <a:ext cx="3595688" cy="3989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6613" y="1960563"/>
            <a:ext cx="3597275" cy="3989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C9056-397B-4833-A2AA-4468A1910BEA}" type="datetime1">
              <a:rPr lang="sv-SE"/>
              <a:pPr>
                <a:defRPr/>
              </a:pPr>
              <a:t>2011-02-12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620C2-6F9D-4DE7-A49A-D51FD845C7B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A260D-3D42-4FDD-8B5C-465D2E467A4E}" type="datetime1">
              <a:rPr lang="sv-SE"/>
              <a:pPr>
                <a:defRPr/>
              </a:pPr>
              <a:t>2011-02-12</a:t>
            </a:fld>
            <a:endParaRPr lang="sv-S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3EA6E-BAC2-4A0D-8CE3-D353C7E9B4C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B64C1-C058-4C28-9371-2ED31A4A28FC}" type="datetime1">
              <a:rPr lang="sv-SE"/>
              <a:pPr>
                <a:defRPr/>
              </a:pPr>
              <a:t>2011-02-12</a:t>
            </a:fld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3556C-C6E0-4A20-862F-B49F1C18570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5B563-240D-4C23-B080-3FED4046C702}" type="datetime1">
              <a:rPr lang="sv-SE"/>
              <a:pPr>
                <a:defRPr/>
              </a:pPr>
              <a:t>2011-02-12</a:t>
            </a:fld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7D7F9-8E47-477D-94FC-0820E6C7D20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699F1-1D57-4113-8646-C90FB2343BC3}" type="datetime1">
              <a:rPr lang="sv-SE"/>
              <a:pPr>
                <a:defRPr/>
              </a:pPr>
              <a:t>2011-02-12</a:t>
            </a:fld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66256-4044-4DDA-B9BF-47DF1A90FE5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5B243-A3F9-43DB-A7FA-A6BD2B6B22AB}" type="datetime1">
              <a:rPr lang="sv-SE"/>
              <a:pPr>
                <a:defRPr/>
              </a:pPr>
              <a:t>2011-02-12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83E05-B0ED-424B-8253-75D7BCA8F00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8923B-105C-430D-9B92-DA1BD2385F11}" type="datetime1">
              <a:rPr lang="sv-SE"/>
              <a:pPr>
                <a:defRPr/>
              </a:pPr>
              <a:t>2011-02-12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AB697-C215-4F16-88BC-F65BB3A5843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6720A-B8F5-40A9-A141-5506384BE6D7}" type="datetime1">
              <a:rPr lang="sv-SE"/>
              <a:pPr>
                <a:defRPr/>
              </a:pPr>
              <a:t>2011-02-12</a:t>
            </a:fld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15490-FEC3-45F7-9E27-DE59BC54CF0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08738" y="790575"/>
            <a:ext cx="1835150" cy="515937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98525" y="790575"/>
            <a:ext cx="5357813" cy="515937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99AE0-DA19-45D9-A436-2A504A57A46A}" type="datetime1">
              <a:rPr lang="sv-SE"/>
              <a:pPr>
                <a:defRPr/>
              </a:pPr>
              <a:t>2011-02-12</a:t>
            </a:fld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0C2C0-02D1-4D39-B0B8-8C4AB64D660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98525" y="1960563"/>
            <a:ext cx="3595688" cy="3989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6613" y="1960563"/>
            <a:ext cx="3597275" cy="3989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B2680-E826-4A9C-AA36-283E9CCE3755}" type="datetime1">
              <a:rPr lang="sv-SE"/>
              <a:pPr>
                <a:defRPr/>
              </a:pPr>
              <a:t>2011-02-12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6CE9D-C62F-4C23-9477-C6399F20765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165C7-410D-4FF7-B246-C78D153DFA8D}" type="datetime1">
              <a:rPr lang="sv-SE"/>
              <a:pPr>
                <a:defRPr/>
              </a:pPr>
              <a:t>2011-02-12</a:t>
            </a:fld>
            <a:endParaRPr lang="sv-S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95E80-673E-4DCE-9FEA-09C2A4D0AB7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EB1AE-6AB0-4197-A136-5A8B60A8085A}" type="datetime1">
              <a:rPr lang="sv-SE"/>
              <a:pPr>
                <a:defRPr/>
              </a:pPr>
              <a:t>2011-02-12</a:t>
            </a:fld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4A69D-B767-458E-A897-39A5C72626E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196F5-BFF7-4385-B02B-55316889338E}" type="datetime1">
              <a:rPr lang="sv-SE"/>
              <a:pPr>
                <a:defRPr/>
              </a:pPr>
              <a:t>2011-02-12</a:t>
            </a:fld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2735F-3145-431B-8D7A-6AA7FE95385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1F87A-B940-4423-8A4B-E9A0CF3A74F8}" type="datetime1">
              <a:rPr lang="sv-SE"/>
              <a:pPr>
                <a:defRPr/>
              </a:pPr>
              <a:t>2011-02-12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AEE02-C151-45C9-9663-6073BCA2CC3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E999D-FF55-4092-B682-2FDD5CA1A99C}" type="datetime1">
              <a:rPr lang="sv-SE"/>
              <a:pPr>
                <a:defRPr/>
              </a:pPr>
              <a:t>2011-02-12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A7A69-ECA3-4254-A18A-C335C0075B7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8525" y="790575"/>
            <a:ext cx="7345363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45720" rIns="36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525" y="1960563"/>
            <a:ext cx="7345363" cy="398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45720" rIns="36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68538" y="6330950"/>
            <a:ext cx="16668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ts val="1000"/>
              </a:lnSpc>
              <a:defRPr sz="900">
                <a:solidFill>
                  <a:srgbClr val="777777"/>
                </a:solidFill>
              </a:defRPr>
            </a:lvl1pPr>
          </a:lstStyle>
          <a:p>
            <a:pPr>
              <a:defRPr/>
            </a:pPr>
            <a:fld id="{84682FEC-A74D-4D15-A26F-7A6076B3C585}" type="datetime1">
              <a:rPr lang="sv-SE"/>
              <a:pPr>
                <a:defRPr/>
              </a:pPr>
              <a:t>2011-02-12</a:t>
            </a:fld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52913" y="6330950"/>
            <a:ext cx="2406650" cy="360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ts val="1000"/>
              </a:lnSpc>
              <a:defRPr sz="900">
                <a:solidFill>
                  <a:srgbClr val="777777"/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13563" y="6330950"/>
            <a:ext cx="1773237" cy="360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ts val="1000"/>
              </a:lnSpc>
              <a:defRPr sz="900">
                <a:solidFill>
                  <a:srgbClr val="777777"/>
                </a:solidFill>
              </a:defRPr>
            </a:lvl1pPr>
          </a:lstStyle>
          <a:p>
            <a:pPr>
              <a:defRPr/>
            </a:pPr>
            <a:fld id="{BDC07900-DF56-4279-A9B4-042C9EA1C0D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8" name="Picture 6" descr="http://www.pts.se/upload/Bilder/Pressbilder/PTS_logotype_RGB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05228" y="6076157"/>
            <a:ext cx="1072766" cy="55800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lnSpc>
          <a:spcPts val="2600"/>
        </a:lnSpc>
        <a:spcBef>
          <a:spcPct val="0"/>
        </a:spcBef>
        <a:spcAft>
          <a:spcPts val="80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85750" algn="l" rtl="0" eaLnBrk="0" fontAlgn="base" hangingPunct="0">
        <a:lnSpc>
          <a:spcPct val="110000"/>
        </a:lnSpc>
        <a:spcBef>
          <a:spcPct val="0"/>
        </a:spcBef>
        <a:spcAft>
          <a:spcPts val="60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</a:defRPr>
      </a:lvl2pPr>
      <a:lvl3pPr marL="1035050" indent="-228600" algn="l" rtl="0" eaLnBrk="0" fontAlgn="base" hangingPunct="0">
        <a:lnSpc>
          <a:spcPct val="110000"/>
        </a:lnSpc>
        <a:spcBef>
          <a:spcPct val="0"/>
        </a:spcBef>
        <a:spcAft>
          <a:spcPts val="60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</a:defRPr>
      </a:lvl3pPr>
      <a:lvl4pPr marL="1397000" indent="-228600" algn="l" rtl="0" eaLnBrk="0" fontAlgn="base" hangingPunct="0">
        <a:lnSpc>
          <a:spcPct val="110000"/>
        </a:lnSpc>
        <a:spcBef>
          <a:spcPct val="0"/>
        </a:spcBef>
        <a:spcAft>
          <a:spcPts val="60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4pPr>
      <a:lvl5pPr marL="1765300" indent="-228600" algn="l" rtl="0" eaLnBrk="0" fontAlgn="base" hangingPunct="0">
        <a:lnSpc>
          <a:spcPct val="110000"/>
        </a:lnSpc>
        <a:spcBef>
          <a:spcPct val="0"/>
        </a:spcBef>
        <a:spcAft>
          <a:spcPts val="60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5pPr>
      <a:lvl6pPr marL="2222500" indent="-228600" algn="l" rtl="0" fontAlgn="base">
        <a:lnSpc>
          <a:spcPct val="110000"/>
        </a:lnSpc>
        <a:spcBef>
          <a:spcPct val="0"/>
        </a:spcBef>
        <a:spcAft>
          <a:spcPts val="60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6pPr>
      <a:lvl7pPr marL="2679700" indent="-228600" algn="l" rtl="0" fontAlgn="base">
        <a:lnSpc>
          <a:spcPct val="110000"/>
        </a:lnSpc>
        <a:spcBef>
          <a:spcPct val="0"/>
        </a:spcBef>
        <a:spcAft>
          <a:spcPts val="60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7pPr>
      <a:lvl8pPr marL="3136900" indent="-228600" algn="l" rtl="0" fontAlgn="base">
        <a:lnSpc>
          <a:spcPct val="110000"/>
        </a:lnSpc>
        <a:spcBef>
          <a:spcPct val="0"/>
        </a:spcBef>
        <a:spcAft>
          <a:spcPts val="60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8pPr>
      <a:lvl9pPr marL="3594100" indent="-228600" algn="l" rtl="0" fontAlgn="base">
        <a:lnSpc>
          <a:spcPct val="110000"/>
        </a:lnSpc>
        <a:spcBef>
          <a:spcPct val="0"/>
        </a:spcBef>
        <a:spcAft>
          <a:spcPts val="60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8525" y="790575"/>
            <a:ext cx="7345363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45720" rIns="36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525" y="1960563"/>
            <a:ext cx="7345363" cy="398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45720" rIns="36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68538" y="6330950"/>
            <a:ext cx="16668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ts val="1000"/>
              </a:lnSpc>
              <a:defRPr sz="900">
                <a:solidFill>
                  <a:srgbClr val="777777"/>
                </a:solidFill>
              </a:defRPr>
            </a:lvl1pPr>
          </a:lstStyle>
          <a:p>
            <a:pPr>
              <a:defRPr/>
            </a:pPr>
            <a:fld id="{F4DB7359-C83E-4813-91E6-5D0FA6A6C2F9}" type="datetime1">
              <a:rPr lang="sv-SE"/>
              <a:pPr>
                <a:defRPr/>
              </a:pPr>
              <a:t>2011-02-12</a:t>
            </a:fld>
            <a:endParaRPr lang="sv-SE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52913" y="6330950"/>
            <a:ext cx="2406650" cy="360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ts val="1000"/>
              </a:lnSpc>
              <a:defRPr sz="900">
                <a:solidFill>
                  <a:srgbClr val="777777"/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13563" y="6330950"/>
            <a:ext cx="1773237" cy="360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ts val="1000"/>
              </a:lnSpc>
              <a:defRPr sz="900">
                <a:solidFill>
                  <a:srgbClr val="777777"/>
                </a:solidFill>
              </a:defRPr>
            </a:lvl1pPr>
          </a:lstStyle>
          <a:p>
            <a:pPr>
              <a:defRPr/>
            </a:pPr>
            <a:fld id="{05479864-B5C8-43DA-8C0B-EA8D72D3CB3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8" name="Picture 6" descr="http://www.pts.se/upload/Bilder/Pressbilder/PTS_logotype_RGB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05228" y="6076157"/>
            <a:ext cx="1072766" cy="55800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D1193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D11939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D11939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D11939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D11939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D1193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D1193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D1193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D1193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lnSpc>
          <a:spcPts val="2600"/>
        </a:lnSpc>
        <a:spcBef>
          <a:spcPct val="0"/>
        </a:spcBef>
        <a:spcAft>
          <a:spcPts val="800"/>
        </a:spcAft>
        <a:buClr>
          <a:srgbClr val="D11939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85750" algn="l" rtl="0" eaLnBrk="0" fontAlgn="base" hangingPunct="0">
        <a:lnSpc>
          <a:spcPct val="110000"/>
        </a:lnSpc>
        <a:spcBef>
          <a:spcPct val="0"/>
        </a:spcBef>
        <a:spcAft>
          <a:spcPts val="600"/>
        </a:spcAft>
        <a:buClr>
          <a:srgbClr val="D11939"/>
        </a:buClr>
        <a:buChar char="•"/>
        <a:defRPr>
          <a:solidFill>
            <a:schemeClr val="tx1"/>
          </a:solidFill>
          <a:latin typeface="+mn-lt"/>
        </a:defRPr>
      </a:lvl2pPr>
      <a:lvl3pPr marL="1035050" indent="-228600" algn="l" rtl="0" eaLnBrk="0" fontAlgn="base" hangingPunct="0">
        <a:lnSpc>
          <a:spcPct val="110000"/>
        </a:lnSpc>
        <a:spcBef>
          <a:spcPct val="0"/>
        </a:spcBef>
        <a:spcAft>
          <a:spcPts val="600"/>
        </a:spcAft>
        <a:buClr>
          <a:srgbClr val="D11939"/>
        </a:buClr>
        <a:buChar char="•"/>
        <a:defRPr>
          <a:solidFill>
            <a:schemeClr val="tx1"/>
          </a:solidFill>
          <a:latin typeface="+mn-lt"/>
        </a:defRPr>
      </a:lvl3pPr>
      <a:lvl4pPr marL="1397000" indent="-228600" algn="l" rtl="0" eaLnBrk="0" fontAlgn="base" hangingPunct="0">
        <a:lnSpc>
          <a:spcPct val="110000"/>
        </a:lnSpc>
        <a:spcBef>
          <a:spcPct val="0"/>
        </a:spcBef>
        <a:spcAft>
          <a:spcPts val="600"/>
        </a:spcAft>
        <a:buClr>
          <a:srgbClr val="D11939"/>
        </a:buClr>
        <a:buChar char="•"/>
        <a:defRPr sz="1600">
          <a:solidFill>
            <a:schemeClr val="tx1"/>
          </a:solidFill>
          <a:latin typeface="+mn-lt"/>
        </a:defRPr>
      </a:lvl4pPr>
      <a:lvl5pPr marL="1765300" indent="-228600" algn="l" rtl="0" eaLnBrk="0" fontAlgn="base" hangingPunct="0">
        <a:lnSpc>
          <a:spcPct val="110000"/>
        </a:lnSpc>
        <a:spcBef>
          <a:spcPct val="0"/>
        </a:spcBef>
        <a:spcAft>
          <a:spcPts val="600"/>
        </a:spcAft>
        <a:buClr>
          <a:srgbClr val="D11939"/>
        </a:buClr>
        <a:buChar char="•"/>
        <a:defRPr sz="1600">
          <a:solidFill>
            <a:schemeClr val="tx1"/>
          </a:solidFill>
          <a:latin typeface="+mn-lt"/>
        </a:defRPr>
      </a:lvl5pPr>
      <a:lvl6pPr marL="2222500" indent="-228600" algn="l" rtl="0" fontAlgn="base">
        <a:lnSpc>
          <a:spcPct val="110000"/>
        </a:lnSpc>
        <a:spcBef>
          <a:spcPct val="0"/>
        </a:spcBef>
        <a:spcAft>
          <a:spcPts val="600"/>
        </a:spcAft>
        <a:buClr>
          <a:srgbClr val="D11939"/>
        </a:buClr>
        <a:buChar char="•"/>
        <a:defRPr sz="1600">
          <a:solidFill>
            <a:schemeClr val="tx1"/>
          </a:solidFill>
          <a:latin typeface="+mn-lt"/>
        </a:defRPr>
      </a:lvl6pPr>
      <a:lvl7pPr marL="2679700" indent="-228600" algn="l" rtl="0" fontAlgn="base">
        <a:lnSpc>
          <a:spcPct val="110000"/>
        </a:lnSpc>
        <a:spcBef>
          <a:spcPct val="0"/>
        </a:spcBef>
        <a:spcAft>
          <a:spcPts val="600"/>
        </a:spcAft>
        <a:buClr>
          <a:srgbClr val="D11939"/>
        </a:buClr>
        <a:buChar char="•"/>
        <a:defRPr sz="1600">
          <a:solidFill>
            <a:schemeClr val="tx1"/>
          </a:solidFill>
          <a:latin typeface="+mn-lt"/>
        </a:defRPr>
      </a:lvl7pPr>
      <a:lvl8pPr marL="3136900" indent="-228600" algn="l" rtl="0" fontAlgn="base">
        <a:lnSpc>
          <a:spcPct val="110000"/>
        </a:lnSpc>
        <a:spcBef>
          <a:spcPct val="0"/>
        </a:spcBef>
        <a:spcAft>
          <a:spcPts val="600"/>
        </a:spcAft>
        <a:buClr>
          <a:srgbClr val="D11939"/>
        </a:buClr>
        <a:buChar char="•"/>
        <a:defRPr sz="1600">
          <a:solidFill>
            <a:schemeClr val="tx1"/>
          </a:solidFill>
          <a:latin typeface="+mn-lt"/>
        </a:defRPr>
      </a:lvl8pPr>
      <a:lvl9pPr marL="3594100" indent="-228600" algn="l" rtl="0" fontAlgn="base">
        <a:lnSpc>
          <a:spcPct val="110000"/>
        </a:lnSpc>
        <a:spcBef>
          <a:spcPct val="0"/>
        </a:spcBef>
        <a:spcAft>
          <a:spcPts val="600"/>
        </a:spcAft>
        <a:buClr>
          <a:srgbClr val="D11939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8525" y="790575"/>
            <a:ext cx="7345363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45720" rIns="36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525" y="1960563"/>
            <a:ext cx="7345363" cy="398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45720" rIns="36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68538" y="6330950"/>
            <a:ext cx="16668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ts val="1000"/>
              </a:lnSpc>
              <a:defRPr sz="900">
                <a:solidFill>
                  <a:srgbClr val="777777"/>
                </a:solidFill>
              </a:defRPr>
            </a:lvl1pPr>
          </a:lstStyle>
          <a:p>
            <a:pPr>
              <a:defRPr/>
            </a:pPr>
            <a:fld id="{0FE87B33-10A2-42A6-B964-A18C87AE619F}" type="datetime1">
              <a:rPr lang="sv-SE"/>
              <a:pPr>
                <a:defRPr/>
              </a:pPr>
              <a:t>2011-02-12</a:t>
            </a:fld>
            <a:endParaRPr lang="sv-SE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52913" y="6330950"/>
            <a:ext cx="2406650" cy="360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ts val="1000"/>
              </a:lnSpc>
              <a:defRPr sz="900">
                <a:solidFill>
                  <a:srgbClr val="777777"/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13563" y="6330950"/>
            <a:ext cx="1773237" cy="360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ts val="1000"/>
              </a:lnSpc>
              <a:defRPr sz="900">
                <a:solidFill>
                  <a:srgbClr val="777777"/>
                </a:solidFill>
              </a:defRPr>
            </a:lvl1pPr>
          </a:lstStyle>
          <a:p>
            <a:pPr>
              <a:defRPr/>
            </a:pPr>
            <a:fld id="{AFB40241-A9CC-48A5-849B-6EF7B2CDC79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8" name="Picture 6" descr="http://www.pts.se/upload/Bilder/Pressbilder/PTS_logotype_RGB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05228" y="6076157"/>
            <a:ext cx="1072766" cy="55800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B8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B8D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B8D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B8D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B8D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004B8D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004B8D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004B8D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004B8D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lnSpc>
          <a:spcPts val="2600"/>
        </a:lnSpc>
        <a:spcBef>
          <a:spcPct val="0"/>
        </a:spcBef>
        <a:spcAft>
          <a:spcPts val="800"/>
        </a:spcAft>
        <a:buClr>
          <a:srgbClr val="004B8D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85750" algn="l" rtl="0" eaLnBrk="0" fontAlgn="base" hangingPunct="0">
        <a:lnSpc>
          <a:spcPct val="110000"/>
        </a:lnSpc>
        <a:spcBef>
          <a:spcPct val="0"/>
        </a:spcBef>
        <a:spcAft>
          <a:spcPts val="600"/>
        </a:spcAft>
        <a:buClr>
          <a:srgbClr val="004B8D"/>
        </a:buClr>
        <a:buChar char="•"/>
        <a:defRPr>
          <a:solidFill>
            <a:schemeClr val="tx1"/>
          </a:solidFill>
          <a:latin typeface="+mn-lt"/>
        </a:defRPr>
      </a:lvl2pPr>
      <a:lvl3pPr marL="1035050" indent="-228600" algn="l" rtl="0" eaLnBrk="0" fontAlgn="base" hangingPunct="0">
        <a:lnSpc>
          <a:spcPct val="110000"/>
        </a:lnSpc>
        <a:spcBef>
          <a:spcPct val="0"/>
        </a:spcBef>
        <a:spcAft>
          <a:spcPts val="600"/>
        </a:spcAft>
        <a:buClr>
          <a:srgbClr val="004B8D"/>
        </a:buClr>
        <a:buChar char="•"/>
        <a:defRPr>
          <a:solidFill>
            <a:schemeClr val="tx1"/>
          </a:solidFill>
          <a:latin typeface="+mn-lt"/>
        </a:defRPr>
      </a:lvl3pPr>
      <a:lvl4pPr marL="1397000" indent="-228600" algn="l" rtl="0" eaLnBrk="0" fontAlgn="base" hangingPunct="0">
        <a:lnSpc>
          <a:spcPct val="110000"/>
        </a:lnSpc>
        <a:spcBef>
          <a:spcPct val="0"/>
        </a:spcBef>
        <a:spcAft>
          <a:spcPts val="600"/>
        </a:spcAft>
        <a:buClr>
          <a:srgbClr val="004B8D"/>
        </a:buClr>
        <a:buChar char="•"/>
        <a:defRPr sz="1600">
          <a:solidFill>
            <a:schemeClr val="tx1"/>
          </a:solidFill>
          <a:latin typeface="+mn-lt"/>
        </a:defRPr>
      </a:lvl4pPr>
      <a:lvl5pPr marL="1765300" indent="-228600" algn="l" rtl="0" eaLnBrk="0" fontAlgn="base" hangingPunct="0">
        <a:spcBef>
          <a:spcPct val="0"/>
        </a:spcBef>
        <a:spcAft>
          <a:spcPts val="600"/>
        </a:spcAft>
        <a:buClr>
          <a:srgbClr val="004B8D"/>
        </a:buClr>
        <a:buChar char="•"/>
        <a:defRPr sz="1600">
          <a:solidFill>
            <a:schemeClr val="tx1"/>
          </a:solidFill>
          <a:latin typeface="+mn-lt"/>
        </a:defRPr>
      </a:lvl5pPr>
      <a:lvl6pPr marL="2222500" indent="-228600" algn="l" rtl="0" fontAlgn="base">
        <a:spcBef>
          <a:spcPct val="0"/>
        </a:spcBef>
        <a:spcAft>
          <a:spcPts val="600"/>
        </a:spcAft>
        <a:buClr>
          <a:srgbClr val="004B8D"/>
        </a:buClr>
        <a:buChar char="•"/>
        <a:defRPr sz="1600">
          <a:solidFill>
            <a:schemeClr val="tx1"/>
          </a:solidFill>
          <a:latin typeface="+mn-lt"/>
        </a:defRPr>
      </a:lvl6pPr>
      <a:lvl7pPr marL="2679700" indent="-228600" algn="l" rtl="0" fontAlgn="base">
        <a:spcBef>
          <a:spcPct val="0"/>
        </a:spcBef>
        <a:spcAft>
          <a:spcPts val="600"/>
        </a:spcAft>
        <a:buClr>
          <a:srgbClr val="004B8D"/>
        </a:buClr>
        <a:buChar char="•"/>
        <a:defRPr sz="1600">
          <a:solidFill>
            <a:schemeClr val="tx1"/>
          </a:solidFill>
          <a:latin typeface="+mn-lt"/>
        </a:defRPr>
      </a:lvl7pPr>
      <a:lvl8pPr marL="3136900" indent="-228600" algn="l" rtl="0" fontAlgn="base">
        <a:spcBef>
          <a:spcPct val="0"/>
        </a:spcBef>
        <a:spcAft>
          <a:spcPts val="600"/>
        </a:spcAft>
        <a:buClr>
          <a:srgbClr val="004B8D"/>
        </a:buClr>
        <a:buChar char="•"/>
        <a:defRPr sz="1600">
          <a:solidFill>
            <a:schemeClr val="tx1"/>
          </a:solidFill>
          <a:latin typeface="+mn-lt"/>
        </a:defRPr>
      </a:lvl8pPr>
      <a:lvl9pPr marL="3594100" indent="-228600" algn="l" rtl="0" fontAlgn="base">
        <a:spcBef>
          <a:spcPct val="0"/>
        </a:spcBef>
        <a:spcAft>
          <a:spcPts val="600"/>
        </a:spcAft>
        <a:buClr>
          <a:srgbClr val="004B8D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Kakn%C3%A4stornet_2005.jpg?uselang=sv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Licensing the 800 MHz band in Sweden</a:t>
            </a:r>
            <a:br>
              <a:rPr lang="en-GB" smtClean="0"/>
            </a:br>
            <a:endParaRPr lang="en-GB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98525" y="3763963"/>
            <a:ext cx="6400800" cy="1752600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en-GB" smtClean="0"/>
              <a:t>Göran Marby </a:t>
            </a:r>
          </a:p>
          <a:p>
            <a:pPr>
              <a:spcAft>
                <a:spcPct val="0"/>
              </a:spcAft>
            </a:pPr>
            <a:r>
              <a:rPr lang="en-GB" smtClean="0"/>
              <a:t>Director General, PTS</a:t>
            </a:r>
          </a:p>
          <a:p>
            <a:pPr>
              <a:spcAft>
                <a:spcPct val="0"/>
              </a:spcAft>
            </a:pPr>
            <a:r>
              <a:rPr lang="en-GB" smtClean="0"/>
              <a:t>Regional Seminar Africa</a:t>
            </a:r>
          </a:p>
          <a:p>
            <a:pPr>
              <a:spcAft>
                <a:spcPct val="0"/>
              </a:spcAft>
            </a:pPr>
            <a:r>
              <a:rPr lang="en-GB" smtClean="0"/>
              <a:t>Barcelona</a:t>
            </a:r>
          </a:p>
          <a:p>
            <a:pPr>
              <a:spcAft>
                <a:spcPct val="0"/>
              </a:spcAft>
            </a:pPr>
            <a:r>
              <a:rPr lang="en-GB" smtClean="0"/>
              <a:t>February 16,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548680"/>
            <a:ext cx="7345363" cy="982663"/>
          </a:xfrm>
        </p:spPr>
        <p:txBody>
          <a:bodyPr/>
          <a:lstStyle/>
          <a:p>
            <a:r>
              <a:rPr lang="en-GB" dirty="0" smtClean="0"/>
              <a:t>Broadband Strategy for Sweden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412777"/>
            <a:ext cx="4608512" cy="4537174"/>
          </a:xfrm>
        </p:spPr>
        <p:txBody>
          <a:bodyPr/>
          <a:lstStyle/>
          <a:p>
            <a:r>
              <a:rPr lang="en-GB" dirty="0" smtClean="0"/>
              <a:t>Adopted in November 2009 by the Swedish Government</a:t>
            </a:r>
          </a:p>
          <a:p>
            <a:r>
              <a:rPr lang="en-GB" dirty="0" smtClean="0"/>
              <a:t>Key targets in the strategy:</a:t>
            </a:r>
          </a:p>
          <a:p>
            <a:pPr lvl="1"/>
            <a:r>
              <a:rPr lang="en-GB" dirty="0" smtClean="0"/>
              <a:t>World Class Broadband</a:t>
            </a:r>
          </a:p>
          <a:p>
            <a:pPr lvl="1"/>
            <a:r>
              <a:rPr lang="en-GB" dirty="0" smtClean="0"/>
              <a:t>By 2015: 40% of households and businesses access to 100 </a:t>
            </a:r>
            <a:r>
              <a:rPr lang="en-GB" dirty="0" err="1" smtClean="0"/>
              <a:t>MBps</a:t>
            </a:r>
            <a:endParaRPr lang="en-GB" dirty="0" smtClean="0"/>
          </a:p>
          <a:p>
            <a:pPr lvl="1"/>
            <a:r>
              <a:rPr lang="en-GB" dirty="0" smtClean="0"/>
              <a:t>By 2020: 90% of households and businesses access to 100 </a:t>
            </a:r>
            <a:r>
              <a:rPr lang="en-GB" dirty="0" err="1" smtClean="0"/>
              <a:t>MBps</a:t>
            </a:r>
            <a:endParaRPr lang="en-GB" dirty="0" smtClean="0"/>
          </a:p>
          <a:p>
            <a:pPr lvl="1"/>
            <a:r>
              <a:rPr lang="en-GB" dirty="0" smtClean="0"/>
              <a:t>All households and businesses should have good possibilities to use electronic public services and broadband services</a:t>
            </a:r>
          </a:p>
          <a:p>
            <a:endParaRPr lang="en-GB" dirty="0" smtClean="0"/>
          </a:p>
          <a:p>
            <a:pPr lvl="1"/>
            <a:endParaRPr lang="en-GB" dirty="0" smtClean="0"/>
          </a:p>
        </p:txBody>
      </p:sp>
      <p:sp>
        <p:nvSpPr>
          <p:cNvPr id="4" name="textruta 3"/>
          <p:cNvSpPr txBox="1"/>
          <p:nvPr/>
        </p:nvSpPr>
        <p:spPr>
          <a:xfrm>
            <a:off x="6703678" y="6685329"/>
            <a:ext cx="246253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700" dirty="0" smtClean="0"/>
              <a:t>*http://www.regeringen.se/sb/d/11345/a/134979</a:t>
            </a:r>
            <a:endParaRPr lang="sv-SE" sz="7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440160"/>
            <a:ext cx="3555810" cy="4437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/>
        </p:nvSpPr>
        <p:spPr>
          <a:xfrm>
            <a:off x="411480" y="434340"/>
            <a:ext cx="4046220" cy="56121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ktangel 16"/>
          <p:cNvSpPr/>
          <p:nvPr/>
        </p:nvSpPr>
        <p:spPr>
          <a:xfrm>
            <a:off x="4686300" y="434340"/>
            <a:ext cx="4046220" cy="56121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266" name="Platshållare för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023F44A-792B-4BAD-A3DA-D70FEC4D5966}" type="datetime1">
              <a:rPr lang="en-GB" smtClean="0"/>
              <a:pPr/>
              <a:t>12/02/2011</a:t>
            </a:fld>
            <a:endParaRPr lang="en-GB"/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7597775" y="6597352"/>
            <a:ext cx="1511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200" dirty="0" smtClean="0"/>
              <a:t>PTS, 2009</a:t>
            </a:r>
            <a:endParaRPr lang="en-GB" sz="1200" dirty="0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70218" y="539998"/>
            <a:ext cx="3850322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1" dirty="0" smtClean="0">
                <a:solidFill>
                  <a:schemeClr val="tx2"/>
                </a:solidFill>
              </a:rPr>
              <a:t>Broadband quality and coverage based on </a:t>
            </a:r>
            <a:r>
              <a:rPr lang="en-GB" sz="1600" b="1" u="sng" dirty="0" smtClean="0">
                <a:solidFill>
                  <a:schemeClr val="tx2"/>
                </a:solidFill>
              </a:rPr>
              <a:t>current</a:t>
            </a:r>
            <a:r>
              <a:rPr lang="en-GB" sz="1600" b="1" dirty="0" smtClean="0">
                <a:solidFill>
                  <a:schemeClr val="tx2"/>
                </a:solidFill>
              </a:rPr>
              <a:t> user patterns</a:t>
            </a:r>
            <a:endParaRPr lang="en-GB" sz="1600" b="1" dirty="0">
              <a:solidFill>
                <a:schemeClr val="tx2"/>
              </a:solidFill>
            </a:endParaRPr>
          </a:p>
        </p:txBody>
      </p:sp>
      <p:grpSp>
        <p:nvGrpSpPr>
          <p:cNvPr id="14" name="Grupp 13"/>
          <p:cNvGrpSpPr/>
          <p:nvPr/>
        </p:nvGrpSpPr>
        <p:grpSpPr>
          <a:xfrm>
            <a:off x="1043624" y="1349323"/>
            <a:ext cx="2924036" cy="4643961"/>
            <a:chOff x="906463" y="765175"/>
            <a:chExt cx="3400425" cy="5300663"/>
          </a:xfrm>
        </p:grpSpPr>
        <p:pic>
          <p:nvPicPr>
            <p:cNvPr id="1126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06463" y="765175"/>
              <a:ext cx="3089275" cy="5300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3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27313" y="2852738"/>
              <a:ext cx="1679575" cy="2239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Grupp 14"/>
          <p:cNvGrpSpPr/>
          <p:nvPr/>
        </p:nvGrpSpPr>
        <p:grpSpPr>
          <a:xfrm>
            <a:off x="5429886" y="1196206"/>
            <a:ext cx="3225948" cy="4770254"/>
            <a:chOff x="5292725" y="576263"/>
            <a:chExt cx="3851275" cy="5589587"/>
          </a:xfrm>
        </p:grpSpPr>
        <p:pic>
          <p:nvPicPr>
            <p:cNvPr id="11267" name="Picture 2" descr="MINST_50_MBIT_09"/>
            <p:cNvPicPr>
              <a:picLocks noChangeAspect="1" noChangeArrowheads="1"/>
            </p:cNvPicPr>
            <p:nvPr/>
          </p:nvPicPr>
          <p:blipFill>
            <a:blip r:embed="rId5" cstate="print"/>
            <a:srcRect l="32108" r="34148" b="2802"/>
            <a:stretch>
              <a:fillRect/>
            </a:stretch>
          </p:blipFill>
          <p:spPr bwMode="auto">
            <a:xfrm>
              <a:off x="5292725" y="576263"/>
              <a:ext cx="2395538" cy="5589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ktangel 11"/>
            <p:cNvSpPr/>
            <p:nvPr/>
          </p:nvSpPr>
          <p:spPr>
            <a:xfrm>
              <a:off x="7019925" y="3573463"/>
              <a:ext cx="360363" cy="142875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" name="Rektangel 12"/>
            <p:cNvSpPr/>
            <p:nvPr/>
          </p:nvSpPr>
          <p:spPr>
            <a:xfrm>
              <a:off x="7019925" y="3860800"/>
              <a:ext cx="360363" cy="144463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276" name="textruta 13"/>
            <p:cNvSpPr txBox="1">
              <a:spLocks noChangeArrowheads="1"/>
            </p:cNvSpPr>
            <p:nvPr/>
          </p:nvSpPr>
          <p:spPr bwMode="auto">
            <a:xfrm>
              <a:off x="7524750" y="3429000"/>
              <a:ext cx="1619250" cy="35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00" smtClean="0"/>
                <a:t>&gt; 50 Mbps</a:t>
              </a:r>
              <a:endParaRPr lang="en-GB" sz="1400"/>
            </a:p>
          </p:txBody>
        </p:sp>
        <p:sp>
          <p:nvSpPr>
            <p:cNvPr id="11277" name="Rektangel 14"/>
            <p:cNvSpPr>
              <a:spLocks noChangeArrowheads="1"/>
            </p:cNvSpPr>
            <p:nvPr/>
          </p:nvSpPr>
          <p:spPr bwMode="auto">
            <a:xfrm>
              <a:off x="7451725" y="3716338"/>
              <a:ext cx="1413412" cy="35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400" smtClean="0"/>
                <a:t> &lt; 50 Mbps</a:t>
              </a:r>
              <a:endParaRPr lang="en-GB" sz="1400"/>
            </a:p>
          </p:txBody>
        </p:sp>
      </p:grp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709160" y="539998"/>
            <a:ext cx="3966210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1" dirty="0" smtClean="0">
                <a:solidFill>
                  <a:schemeClr val="tx2"/>
                </a:solidFill>
              </a:rPr>
              <a:t>Broadband quality and coverage based on </a:t>
            </a:r>
            <a:r>
              <a:rPr lang="en-GB" sz="1600" b="1" u="sng" dirty="0" smtClean="0">
                <a:solidFill>
                  <a:schemeClr val="tx2"/>
                </a:solidFill>
              </a:rPr>
              <a:t>future</a:t>
            </a:r>
            <a:r>
              <a:rPr lang="en-GB" sz="1600" b="1" dirty="0" smtClean="0">
                <a:solidFill>
                  <a:schemeClr val="tx2"/>
                </a:solidFill>
              </a:rPr>
              <a:t> user patterns (2020)</a:t>
            </a:r>
            <a:endParaRPr lang="en-GB" sz="1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latshållare för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E6176A5-901C-4649-902D-4917CAEDAC15}" type="datetime1">
              <a:rPr lang="sv-SE" smtClean="0"/>
              <a:pPr/>
              <a:t>2011-02-12</a:t>
            </a:fld>
            <a:endParaRPr lang="sv-SE" smtClean="0"/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title"/>
          </p:nvPr>
        </p:nvSpPr>
        <p:spPr>
          <a:xfrm>
            <a:off x="594420" y="548680"/>
            <a:ext cx="5473675" cy="982663"/>
          </a:xfrm>
        </p:spPr>
        <p:txBody>
          <a:bodyPr/>
          <a:lstStyle/>
          <a:p>
            <a:r>
              <a:rPr lang="en-GB" dirty="0" smtClean="0"/>
              <a:t>Digital switchover in Sweden</a:t>
            </a:r>
            <a:endParaRPr lang="sv-SE" dirty="0" smtClean="0"/>
          </a:p>
        </p:txBody>
      </p:sp>
      <p:sp>
        <p:nvSpPr>
          <p:cNvPr id="922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24205" y="1680528"/>
            <a:ext cx="5776595" cy="3989387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altLang="sv-SE" dirty="0" smtClean="0"/>
              <a:t>Start of digital terrestrial TV services 1999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altLang="sv-SE" dirty="0" smtClean="0"/>
              <a:t>Government Bill on switch-over and analogue switch-off March 2003</a:t>
            </a:r>
            <a:endParaRPr lang="en-GB" dirty="0" smtClean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dirty="0" smtClean="0"/>
              <a:t>Analogue transmissions closed down in stages, finalised by October 2007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dirty="0" smtClean="0"/>
              <a:t>Government Decision 19 December 2007 to use the 800 MHz band for other services than TV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dirty="0" smtClean="0"/>
              <a:t>PTS given the task to fit all TV transmission sub 790 MHz</a:t>
            </a:r>
            <a:endParaRPr lang="sv-SE" dirty="0" smtClean="0"/>
          </a:p>
        </p:txBody>
      </p:sp>
      <p:pic>
        <p:nvPicPr>
          <p:cNvPr id="11266" name="Picture 2" descr="http://upload.wikimedia.org/wikipedia/commons/thumb/c/c1/Kakn%C3%A4stornet_2005.jpg/250px-Kakn%C3%A4stornet_2005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548680"/>
            <a:ext cx="2381250" cy="57816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2765" y="539115"/>
            <a:ext cx="7345363" cy="982663"/>
          </a:xfrm>
        </p:spPr>
        <p:txBody>
          <a:bodyPr/>
          <a:lstStyle/>
          <a:p>
            <a:r>
              <a:rPr lang="en-GB" smtClean="0"/>
              <a:t>Timetable award of 800 MHz in Sweden</a:t>
            </a:r>
          </a:p>
        </p:txBody>
      </p:sp>
      <p:sp>
        <p:nvSpPr>
          <p:cNvPr id="37" name="Platshållare för innehåll 36"/>
          <p:cNvSpPr>
            <a:spLocks noGrp="1"/>
          </p:cNvSpPr>
          <p:nvPr>
            <p:ph idx="1"/>
          </p:nvPr>
        </p:nvSpPr>
        <p:spPr>
          <a:xfrm>
            <a:off x="601345" y="1960563"/>
            <a:ext cx="8142605" cy="3989387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GB" sz="2400" dirty="0" smtClean="0"/>
              <a:t>2007 – Government decision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GB" sz="2400" dirty="0" smtClean="0"/>
              <a:t>2008 – </a:t>
            </a:r>
            <a:r>
              <a:rPr lang="en-GB" sz="2400" dirty="0" err="1" smtClean="0"/>
              <a:t>Replanning</a:t>
            </a:r>
            <a:r>
              <a:rPr lang="en-GB" sz="2400" dirty="0" smtClean="0"/>
              <a:t> and harmonisation work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GB" sz="2400" dirty="0" smtClean="0"/>
              <a:t>2009 – Two hearings and one consultation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GB" sz="2400" dirty="0" smtClean="0"/>
              <a:t>2010 – One hearing and consultation of final rules and invitation, public invitation to participate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GB" sz="2400" dirty="0" smtClean="0"/>
              <a:t>2011 – Auction starting February 28, licensing and access to spectrum at end of auction 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78485" y="539115"/>
            <a:ext cx="8245475" cy="982663"/>
          </a:xfrm>
        </p:spPr>
        <p:txBody>
          <a:bodyPr/>
          <a:lstStyle/>
          <a:p>
            <a:r>
              <a:rPr lang="en-GB" dirty="0" smtClean="0"/>
              <a:t>The 800 award in Sweden</a:t>
            </a:r>
            <a:br>
              <a:rPr lang="en-GB" dirty="0" smtClean="0"/>
            </a:br>
            <a:r>
              <a:rPr lang="en-GB" sz="2400" dirty="0" smtClean="0"/>
              <a:t>- License packaging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2785" y="1597343"/>
            <a:ext cx="7777163" cy="398938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400" dirty="0" smtClean="0"/>
              <a:t>National licenses</a:t>
            </a:r>
          </a:p>
          <a:p>
            <a:pPr>
              <a:lnSpc>
                <a:spcPct val="100000"/>
              </a:lnSpc>
            </a:pPr>
            <a:r>
              <a:rPr lang="en-GB" sz="2400" dirty="0" smtClean="0"/>
              <a:t>Six licenses (2x5 MHz)</a:t>
            </a:r>
          </a:p>
          <a:p>
            <a:pPr>
              <a:lnSpc>
                <a:spcPct val="100000"/>
              </a:lnSpc>
            </a:pPr>
            <a:r>
              <a:rPr lang="en-GB" sz="2400" dirty="0" smtClean="0"/>
              <a:t>Duration of licenses: 25 years</a:t>
            </a:r>
          </a:p>
          <a:p>
            <a:pPr>
              <a:lnSpc>
                <a:spcPct val="100000"/>
              </a:lnSpc>
            </a:pPr>
            <a:r>
              <a:rPr lang="en-GB" sz="2400" dirty="0" smtClean="0"/>
              <a:t>Service and technology neutral conditions</a:t>
            </a:r>
          </a:p>
          <a:p>
            <a:pPr>
              <a:lnSpc>
                <a:spcPct val="100000"/>
              </a:lnSpc>
            </a:pPr>
            <a:r>
              <a:rPr lang="en-GB" sz="2400" dirty="0" smtClean="0"/>
              <a:t>Technical conditions in line with international harmonisation</a:t>
            </a:r>
          </a:p>
          <a:p>
            <a:pPr>
              <a:lnSpc>
                <a:spcPct val="100000"/>
              </a:lnSpc>
            </a:pPr>
            <a:r>
              <a:rPr lang="en-GB" sz="2400" dirty="0" smtClean="0"/>
              <a:t>Spectrum Cap: One bidder can buy a maximum of two licenses</a:t>
            </a:r>
          </a:p>
          <a:p>
            <a:pPr>
              <a:lnSpc>
                <a:spcPct val="100000"/>
              </a:lnSpc>
            </a:pPr>
            <a:r>
              <a:rPr lang="en-GB" sz="2400" dirty="0" smtClean="0"/>
              <a:t>License conditions to not cause interference to reception of terrestrial TV below 790 MHz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4441139" y="6685329"/>
            <a:ext cx="47195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" dirty="0" smtClean="0"/>
              <a:t>http://www.pts.se/en-gb/Industry/Radio/Autctions/Ansokan-tillstand-800-MHz-bandet/</a:t>
            </a:r>
            <a:endParaRPr lang="sv-SE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78485" y="539115"/>
            <a:ext cx="8137525" cy="982663"/>
          </a:xfrm>
        </p:spPr>
        <p:txBody>
          <a:bodyPr/>
          <a:lstStyle/>
          <a:p>
            <a:r>
              <a:rPr lang="en-GB" dirty="0" smtClean="0"/>
              <a:t>The 800 award in Sweden</a:t>
            </a:r>
            <a:br>
              <a:rPr lang="en-GB" dirty="0" smtClean="0"/>
            </a:br>
            <a:r>
              <a:rPr lang="en-GB" sz="2400" dirty="0" smtClean="0"/>
              <a:t>- Auction format and coverage obligation</a:t>
            </a:r>
            <a:endParaRPr lang="en-GB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065" y="1800543"/>
            <a:ext cx="7731125" cy="418877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400" dirty="0" smtClean="0"/>
              <a:t>Auction format is a Simultaneous Multiple Round Auction with Switching</a:t>
            </a:r>
          </a:p>
          <a:p>
            <a:pPr>
              <a:lnSpc>
                <a:spcPct val="100000"/>
              </a:lnSpc>
            </a:pPr>
            <a:r>
              <a:rPr lang="en-GB" sz="2400" dirty="0" smtClean="0"/>
              <a:t>Starting bid proposed at SEK 150 M per license</a:t>
            </a:r>
          </a:p>
          <a:p>
            <a:pPr>
              <a:lnSpc>
                <a:spcPct val="100000"/>
              </a:lnSpc>
            </a:pPr>
            <a:r>
              <a:rPr lang="en-GB" sz="2400" dirty="0" smtClean="0"/>
              <a:t>Coverage obligations for one of the licenses:</a:t>
            </a:r>
          </a:p>
          <a:p>
            <a:pPr lvl="1">
              <a:lnSpc>
                <a:spcPct val="100000"/>
              </a:lnSpc>
              <a:spcAft>
                <a:spcPts val="800"/>
              </a:spcAft>
            </a:pPr>
            <a:r>
              <a:rPr lang="en-GB" sz="2000" dirty="0" smtClean="0"/>
              <a:t>License holder shall cover households and working places that do not today have basic possibilities for broadband (today approx. 1000 - 1500)</a:t>
            </a:r>
          </a:p>
          <a:p>
            <a:pPr lvl="1">
              <a:lnSpc>
                <a:spcPct val="100000"/>
              </a:lnSpc>
              <a:spcAft>
                <a:spcPts val="800"/>
              </a:spcAft>
            </a:pPr>
            <a:r>
              <a:rPr lang="en-GB" sz="2000" dirty="0" smtClean="0"/>
              <a:t>License holder promises to invest in coverage up to a certain level (in the range SEK 150 – 300 M)</a:t>
            </a:r>
          </a:p>
          <a:p>
            <a:pPr>
              <a:lnSpc>
                <a:spcPct val="100000"/>
              </a:lnSpc>
            </a:pPr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formgivning">
  <a:themeElements>
    <a:clrScheme name="Standardformgivning 13">
      <a:dk1>
        <a:srgbClr val="000000"/>
      </a:dk1>
      <a:lt1>
        <a:srgbClr val="FFFFFF"/>
      </a:lt1>
      <a:dk2>
        <a:srgbClr val="652D89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formgivnin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3">
        <a:dk1>
          <a:srgbClr val="000000"/>
        </a:dk1>
        <a:lt1>
          <a:srgbClr val="FFFFFF"/>
        </a:lt1>
        <a:dk2>
          <a:srgbClr val="652D89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rdformgivning">
  <a:themeElements>
    <a:clrScheme name="1_Standardformgivning 13">
      <a:dk1>
        <a:srgbClr val="000000"/>
      </a:dk1>
      <a:lt1>
        <a:srgbClr val="FFFFFF"/>
      </a:lt1>
      <a:dk2>
        <a:srgbClr val="652D89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formgivnin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13">
        <a:dk1>
          <a:srgbClr val="000000"/>
        </a:dk1>
        <a:lt1>
          <a:srgbClr val="FFFFFF"/>
        </a:lt1>
        <a:dk2>
          <a:srgbClr val="652D89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tandardformgivning">
  <a:themeElements>
    <a:clrScheme name="2_Standardformgivning 13">
      <a:dk1>
        <a:srgbClr val="000000"/>
      </a:dk1>
      <a:lt1>
        <a:srgbClr val="FFFFFF"/>
      </a:lt1>
      <a:dk2>
        <a:srgbClr val="652D89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formgivnin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formgivning 13">
        <a:dk1>
          <a:srgbClr val="000000"/>
        </a:dk1>
        <a:lt1>
          <a:srgbClr val="FFFFFF"/>
        </a:lt1>
        <a:dk2>
          <a:srgbClr val="652D89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1536</TotalTime>
  <Words>383</Words>
  <Application>Microsoft Office PowerPoint</Application>
  <PresentationFormat>Bildspel på skärmen (4:3)</PresentationFormat>
  <Paragraphs>55</Paragraphs>
  <Slides>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Bildrubriker</vt:lpstr>
      </vt:variant>
      <vt:variant>
        <vt:i4>7</vt:i4>
      </vt:variant>
    </vt:vector>
  </HeadingPairs>
  <TitlesOfParts>
    <vt:vector size="10" baseType="lpstr">
      <vt:lpstr>Standardformgivning</vt:lpstr>
      <vt:lpstr>1_Standardformgivning</vt:lpstr>
      <vt:lpstr>2_Standardformgivning</vt:lpstr>
      <vt:lpstr>Licensing the 800 MHz band in Sweden </vt:lpstr>
      <vt:lpstr>Broadband Strategy for Sweden</vt:lpstr>
      <vt:lpstr>Bild 3</vt:lpstr>
      <vt:lpstr>Digital switchover in Sweden</vt:lpstr>
      <vt:lpstr>Timetable award of 800 MHz in Sweden</vt:lpstr>
      <vt:lpstr>The 800 award in Sweden - License packaging</vt:lpstr>
      <vt:lpstr>The 800 award in Sweden - Auction format and coverage obligation</vt:lpstr>
    </vt:vector>
  </TitlesOfParts>
  <Company>Spider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carina</dc:creator>
  <cp:lastModifiedBy>jowe</cp:lastModifiedBy>
  <cp:revision>150</cp:revision>
  <dcterms:created xsi:type="dcterms:W3CDTF">2007-12-12T07:53:18Z</dcterms:created>
  <dcterms:modified xsi:type="dcterms:W3CDTF">2011-02-12T18:21:17Z</dcterms:modified>
</cp:coreProperties>
</file>