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26" autoAdjust="0"/>
  </p:normalViewPr>
  <p:slideViewPr>
    <p:cSldViewPr snapToGrid="0" snapToObjects="1">
      <p:cViewPr>
        <p:scale>
          <a:sx n="77" d="100"/>
          <a:sy n="77" d="100"/>
        </p:scale>
        <p:origin x="-9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2/10/2012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2/10/2012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package" Target="../embeddings/Microsoft_Word_Document10.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package" Target="../embeddings/Microsoft_Word_Document3.docx"/></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4.bin"/><Relationship Id="rId7"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package" Target="../embeddings/Microsoft_Word_Document4.docx"/></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6.bin"/><Relationship Id="rId7"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png"/><Relationship Id="rId4" Type="http://schemas.openxmlformats.org/officeDocument/2006/relationships/package" Target="../embeddings/Microsoft_Word_Document6.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package" Target="../embeddings/Microsoft_Word_Document8.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package" Target="../embeddings/Microsoft_Word_Document9.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sz="1800" b="1" dirty="0">
                <a:solidFill>
                  <a:srgbClr val="4F82BD"/>
                </a:solidFill>
                <a:latin typeface="Cambria"/>
                <a:ea typeface="Cambria"/>
              </a:rPr>
              <a:t>African Telecommunications Union (ATU) </a:t>
            </a:r>
            <a:r>
              <a:rPr lang="en-US" sz="1800" b="1" u="sng" dirty="0">
                <a:solidFill>
                  <a:srgbClr val="4F82BD"/>
                </a:solidFill>
                <a:latin typeface="Cambria"/>
                <a:ea typeface="Cambria"/>
              </a:rPr>
              <a:t>Digital</a:t>
            </a:r>
            <a:r>
              <a:rPr lang="en-US" sz="1800" u="sng" dirty="0">
                <a:solidFill>
                  <a:srgbClr val="4F82BD"/>
                </a:solidFill>
                <a:latin typeface="Times New Roman"/>
                <a:ea typeface="Calibri"/>
              </a:rPr>
              <a:t> </a:t>
            </a:r>
            <a:r>
              <a:rPr lang="en-US" sz="1800" b="1" u="sng" dirty="0">
                <a:solidFill>
                  <a:srgbClr val="4F82BD"/>
                </a:solidFill>
                <a:latin typeface="Cambria"/>
                <a:ea typeface="Cambria"/>
              </a:rPr>
              <a:t>Migration</a:t>
            </a:r>
            <a:r>
              <a:rPr lang="en-US" sz="1800" u="sng" dirty="0">
                <a:solidFill>
                  <a:srgbClr val="4F82BD"/>
                </a:solidFill>
                <a:latin typeface="Times New Roman"/>
                <a:ea typeface="Calibri"/>
              </a:rPr>
              <a:t> </a:t>
            </a:r>
            <a:r>
              <a:rPr lang="en-US" sz="1800" b="1" u="sng" dirty="0">
                <a:solidFill>
                  <a:srgbClr val="4F82BD"/>
                </a:solidFill>
                <a:latin typeface="Cambria"/>
                <a:ea typeface="Cambria"/>
              </a:rPr>
              <a:t>and</a:t>
            </a:r>
            <a:r>
              <a:rPr lang="en-US" sz="1800" u="sng" dirty="0">
                <a:solidFill>
                  <a:srgbClr val="4F82BD"/>
                </a:solidFill>
                <a:latin typeface="Times New Roman"/>
                <a:ea typeface="Calibri"/>
              </a:rPr>
              <a:t> </a:t>
            </a:r>
            <a:r>
              <a:rPr lang="en-US" sz="1800" b="1" u="sng" dirty="0">
                <a:solidFill>
                  <a:srgbClr val="4F82BD"/>
                </a:solidFill>
                <a:latin typeface="Cambria"/>
                <a:ea typeface="Cambria"/>
              </a:rPr>
              <a:t>Spectrum</a:t>
            </a:r>
            <a:r>
              <a:rPr lang="en-US" sz="1800" u="sng" dirty="0">
                <a:solidFill>
                  <a:srgbClr val="4F82BD"/>
                </a:solidFill>
                <a:latin typeface="Times New Roman"/>
                <a:ea typeface="Calibri"/>
              </a:rPr>
              <a:t> </a:t>
            </a:r>
            <a:r>
              <a:rPr lang="en-US" sz="1800" b="1" u="sng" dirty="0">
                <a:solidFill>
                  <a:srgbClr val="4F82BD"/>
                </a:solidFill>
                <a:latin typeface="Cambria"/>
                <a:ea typeface="Cambria"/>
              </a:rPr>
              <a:t>Policy</a:t>
            </a:r>
            <a:r>
              <a:rPr lang="en-US" sz="1800" u="sng" dirty="0">
                <a:solidFill>
                  <a:srgbClr val="4F82BD"/>
                </a:solidFill>
                <a:latin typeface="Times New Roman"/>
                <a:ea typeface="Calibri"/>
              </a:rPr>
              <a:t> </a:t>
            </a:r>
            <a:r>
              <a:rPr lang="en-US" sz="1800" b="1" u="sng" dirty="0">
                <a:solidFill>
                  <a:srgbClr val="4F82BD"/>
                </a:solidFill>
                <a:latin typeface="Cambria"/>
                <a:ea typeface="Cambria"/>
              </a:rPr>
              <a:t>Summit</a:t>
            </a:r>
            <a:r>
              <a:rPr lang="en-US" sz="1800" b="1" dirty="0">
                <a:solidFill>
                  <a:srgbClr val="4F82BD"/>
                </a:solidFill>
                <a:latin typeface="Cambria"/>
                <a:ea typeface="Cambria"/>
              </a:rPr>
              <a:t> </a:t>
            </a:r>
            <a:endParaRPr lang="en-US" sz="1800" b="1" dirty="0" smtClean="0">
              <a:solidFill>
                <a:srgbClr val="4F82BD"/>
              </a:solidFill>
              <a:latin typeface="Cambria"/>
              <a:ea typeface="Cambria"/>
            </a:endParaRPr>
          </a:p>
          <a:p>
            <a:r>
              <a:rPr lang="en-US" sz="1800" b="1" dirty="0" smtClean="0">
                <a:solidFill>
                  <a:srgbClr val="4F82BD"/>
                </a:solidFill>
                <a:latin typeface="Cambria"/>
                <a:ea typeface="Cambria"/>
              </a:rPr>
              <a:t>Russell Southwood</a:t>
            </a:r>
          </a:p>
          <a:p>
            <a:r>
              <a:rPr lang="en-US" sz="1800" b="1" dirty="0" smtClean="0">
                <a:solidFill>
                  <a:srgbClr val="4F82BD"/>
                </a:solidFill>
                <a:latin typeface="Cambria"/>
                <a:ea typeface="Cambria"/>
              </a:rPr>
              <a:t>Balancing Act</a:t>
            </a:r>
          </a:p>
          <a:p>
            <a:r>
              <a:rPr lang="en-US" sz="1800" b="1" dirty="0" err="1" smtClean="0">
                <a:solidFill>
                  <a:srgbClr val="4F82BD"/>
                </a:solidFill>
                <a:latin typeface="Cambria"/>
                <a:ea typeface="Cambria"/>
              </a:rPr>
              <a:t>www.balancingact-africa.com</a:t>
            </a:r>
            <a:endParaRPr lang="en-US" sz="1800" b="1" dirty="0">
              <a:solidFill>
                <a:srgbClr val="4F82BD"/>
              </a:solidFill>
              <a:latin typeface="Cambria"/>
              <a:ea typeface="Cambria"/>
            </a:endParaRPr>
          </a:p>
          <a:p>
            <a:endParaRPr lang="en-US" dirty="0"/>
          </a:p>
        </p:txBody>
      </p:sp>
      <p:sp>
        <p:nvSpPr>
          <p:cNvPr id="3" name="Title 2"/>
          <p:cNvSpPr>
            <a:spLocks noGrp="1"/>
          </p:cNvSpPr>
          <p:nvPr>
            <p:ph type="ctrTitle"/>
          </p:nvPr>
        </p:nvSpPr>
        <p:spPr/>
        <p:txBody>
          <a:bodyPr/>
          <a:lstStyle/>
          <a:p>
            <a:r>
              <a:rPr lang="en-US" i="1" dirty="0">
                <a:latin typeface="Calibri"/>
                <a:ea typeface="Calibri"/>
              </a:rPr>
              <a:t>Snapshot of Progress of Analogue to Digital Migration in Africa: Outcome of ATU Survey</a:t>
            </a:r>
            <a:r>
              <a:rPr lang="en-US" dirty="0">
                <a:latin typeface="Calibri"/>
                <a:ea typeface="Calibri"/>
              </a:rPr>
              <a:t> </a:t>
            </a:r>
            <a:endParaRPr lang="en-US" dirty="0"/>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75" y="280987"/>
            <a:ext cx="14382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8288" y="478826"/>
            <a:ext cx="2449627" cy="10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1790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a:t>
            </a:r>
            <a:r>
              <a:rPr lang="en-US" dirty="0" err="1" smtClean="0"/>
              <a:t>TIMETable</a:t>
            </a:r>
            <a:r>
              <a:rPr lang="en-US" dirty="0" smtClean="0"/>
              <a:t> for switchover</a:t>
            </a:r>
            <a:endParaRPr lang="en-US" dirty="0"/>
          </a:p>
        </p:txBody>
      </p:sp>
      <p:sp>
        <p:nvSpPr>
          <p:cNvPr id="3" name="Content Placeholder 2"/>
          <p:cNvSpPr>
            <a:spLocks noGrp="1"/>
          </p:cNvSpPr>
          <p:nvPr>
            <p:ph sz="quarter" idx="13"/>
          </p:nvPr>
        </p:nvSpPr>
        <p:spPr/>
        <p:txBody>
          <a:bodyPr>
            <a:normAutofit/>
          </a:bodyPr>
          <a:lstStyle/>
          <a:p>
            <a:r>
              <a:rPr lang="en-US" sz="2000" dirty="0" smtClean="0"/>
              <a:t>43 </a:t>
            </a:r>
            <a:r>
              <a:rPr lang="en-US" sz="2000" dirty="0"/>
              <a:t>countries look unlikely to meet the ITU’s 2015 deadline: Angola, Benin, Botswana, Burkina Faso, Burundi, Cameroon, Cape Verde, Central African Republic, Chad, Comoros, Congo-Brazzaville, Cote d’Ivoire, Djibouti, DRC, Egypt. Equatorial Guinea, Eritrea, Ethiopia, Gambia, Ghana, Guinea, Guinea-Bissau, Lesotho, Liberia, Libya, Madagascar, Malawi, Mali, Mauritania, Mozambique, Namibia, Niger, Senegal, Seychelles, Sierra Leone, Somalia, South Africa, South Sudan, Swaziland, Uganda, Zambia and Zimbabwe.</a:t>
            </a:r>
          </a:p>
        </p:txBody>
      </p:sp>
      <p:graphicFrame>
        <p:nvGraphicFramePr>
          <p:cNvPr id="4" name="Object 3"/>
          <p:cNvGraphicFramePr>
            <a:graphicFrameLocks noChangeAspect="1"/>
          </p:cNvGraphicFramePr>
          <p:nvPr>
            <p:extLst>
              <p:ext uri="{D42A27DB-BD31-4B8C-83A1-F6EECF244321}">
                <p14:modId xmlns:p14="http://schemas.microsoft.com/office/powerpoint/2010/main" val="1317818452"/>
              </p:ext>
            </p:extLst>
          </p:nvPr>
        </p:nvGraphicFramePr>
        <p:xfrm>
          <a:off x="609600" y="4025849"/>
          <a:ext cx="8347570" cy="1487877"/>
        </p:xfrm>
        <a:graphic>
          <a:graphicData uri="http://schemas.openxmlformats.org/presentationml/2006/ole">
            <mc:AlternateContent xmlns:mc="http://schemas.openxmlformats.org/markup-compatibility/2006">
              <mc:Choice xmlns:v="urn:schemas-microsoft-com:vml" Requires="v">
                <p:oleObj spid="_x0000_s8196" name="Document" r:id="rId4" imgW="5486400" imgH="977900" progId="Word.Document.12">
                  <p:embed/>
                </p:oleObj>
              </mc:Choice>
              <mc:Fallback>
                <p:oleObj name="Document" r:id="rId4" imgW="5486400" imgH="977900" progId="Word.Document.12">
                  <p:embed/>
                  <p:pic>
                    <p:nvPicPr>
                      <p:cNvPr id="0" name=""/>
                      <p:cNvPicPr/>
                      <p:nvPr/>
                    </p:nvPicPr>
                    <p:blipFill>
                      <a:blip r:embed="rId5"/>
                      <a:stretch>
                        <a:fillRect/>
                      </a:stretch>
                    </p:blipFill>
                    <p:spPr>
                      <a:xfrm>
                        <a:off x="609600" y="4025849"/>
                        <a:ext cx="8347570" cy="1487877"/>
                      </a:xfrm>
                      <a:prstGeom prst="rect">
                        <a:avLst/>
                      </a:prstGeom>
                    </p:spPr>
                  </p:pic>
                </p:oleObj>
              </mc:Fallback>
            </mc:AlternateContent>
          </a:graphicData>
        </a:graphic>
      </p:graphicFrame>
    </p:spTree>
    <p:extLst>
      <p:ext uri="{BB962C8B-B14F-4D97-AF65-F5344CB8AC3E}">
        <p14:creationId xmlns:p14="http://schemas.microsoft.com/office/powerpoint/2010/main" val="2990417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- 1</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07565554"/>
              </p:ext>
            </p:extLst>
          </p:nvPr>
        </p:nvGraphicFramePr>
        <p:xfrm>
          <a:off x="434975" y="1584326"/>
          <a:ext cx="7924800" cy="4389119"/>
        </p:xfrm>
        <a:graphic>
          <a:graphicData uri="http://schemas.openxmlformats.org/drawingml/2006/table">
            <a:tbl>
              <a:tblPr firstRow="1" bandRow="1">
                <a:tableStyleId>{5C22544A-7EE6-4342-B048-85BDC9FD1C3A}</a:tableStyleId>
              </a:tblPr>
              <a:tblGrid>
                <a:gridCol w="1981200"/>
                <a:gridCol w="1981200"/>
                <a:gridCol w="1981200"/>
                <a:gridCol w="1981200"/>
              </a:tblGrid>
              <a:tr h="343323">
                <a:tc>
                  <a:txBody>
                    <a:bodyPr/>
                    <a:lstStyle/>
                    <a:p>
                      <a:r>
                        <a:rPr lang="en-US" dirty="0" smtClean="0"/>
                        <a:t>Status</a:t>
                      </a:r>
                      <a:endParaRPr lang="en-US" dirty="0"/>
                    </a:p>
                  </a:txBody>
                  <a:tcPr/>
                </a:tc>
                <a:tc>
                  <a:txBody>
                    <a:bodyPr/>
                    <a:lstStyle/>
                    <a:p>
                      <a:r>
                        <a:rPr lang="en-US" dirty="0" smtClean="0"/>
                        <a:t>Number</a:t>
                      </a:r>
                      <a:endParaRPr lang="en-US" dirty="0"/>
                    </a:p>
                  </a:txBody>
                  <a:tcPr/>
                </a:tc>
                <a:tc>
                  <a:txBody>
                    <a:bodyPr/>
                    <a:lstStyle/>
                    <a:p>
                      <a:r>
                        <a:rPr lang="en-US" dirty="0" smtClean="0"/>
                        <a:t>Countries</a:t>
                      </a:r>
                      <a:endParaRPr lang="en-US" dirty="0"/>
                    </a:p>
                  </a:txBody>
                  <a:tcPr/>
                </a:tc>
                <a:tc>
                  <a:txBody>
                    <a:bodyPr/>
                    <a:lstStyle/>
                    <a:p>
                      <a:r>
                        <a:rPr lang="en-US" dirty="0" smtClean="0"/>
                        <a:t>Notes</a:t>
                      </a:r>
                      <a:endParaRPr lang="en-US" dirty="0"/>
                    </a:p>
                  </a:txBody>
                  <a:tcPr/>
                </a:tc>
              </a:tr>
              <a:tr h="343323">
                <a:tc>
                  <a:txBody>
                    <a:bodyPr/>
                    <a:lstStyle/>
                    <a:p>
                      <a:r>
                        <a:rPr lang="en-US" dirty="0" smtClean="0"/>
                        <a:t>Total countries</a:t>
                      </a:r>
                      <a:endParaRPr lang="en-US" dirty="0"/>
                    </a:p>
                  </a:txBody>
                  <a:tcPr/>
                </a:tc>
                <a:tc>
                  <a:txBody>
                    <a:bodyPr/>
                    <a:lstStyle/>
                    <a:p>
                      <a:r>
                        <a:rPr lang="en-US" dirty="0" smtClean="0"/>
                        <a:t>54</a:t>
                      </a:r>
                      <a:endParaRPr lang="en-US" dirty="0"/>
                    </a:p>
                  </a:txBody>
                  <a:tcPr/>
                </a:tc>
                <a:tc>
                  <a:txBody>
                    <a:bodyPr/>
                    <a:lstStyle/>
                    <a:p>
                      <a:endParaRPr lang="en-US"/>
                    </a:p>
                  </a:txBody>
                  <a:tcPr/>
                </a:tc>
                <a:tc>
                  <a:txBody>
                    <a:bodyPr/>
                    <a:lstStyle/>
                    <a:p>
                      <a:endParaRPr lang="en-US"/>
                    </a:p>
                  </a:txBody>
                  <a:tcPr/>
                </a:tc>
              </a:tr>
              <a:tr h="600816">
                <a:tc>
                  <a:txBody>
                    <a:bodyPr/>
                    <a:lstStyle/>
                    <a:p>
                      <a:r>
                        <a:rPr lang="en-US" dirty="0" smtClean="0"/>
                        <a:t>No announced timetable</a:t>
                      </a:r>
                      <a:endParaRPr lang="en-US" dirty="0"/>
                    </a:p>
                  </a:txBody>
                  <a:tcPr/>
                </a:tc>
                <a:tc>
                  <a:txBody>
                    <a:bodyPr/>
                    <a:lstStyle/>
                    <a:p>
                      <a:r>
                        <a:rPr lang="en-US" dirty="0" smtClean="0"/>
                        <a:t>35</a:t>
                      </a:r>
                      <a:endParaRPr lang="en-US" dirty="0"/>
                    </a:p>
                  </a:txBody>
                  <a:tcPr/>
                </a:tc>
                <a:tc>
                  <a:txBody>
                    <a:bodyPr/>
                    <a:lstStyle/>
                    <a:p>
                      <a:r>
                        <a:rPr lang="en-US" dirty="0" smtClean="0"/>
                        <a:t>See table in appendix</a:t>
                      </a:r>
                      <a:endParaRPr lang="en-US" dirty="0"/>
                    </a:p>
                  </a:txBody>
                  <a:tcPr/>
                </a:tc>
                <a:tc>
                  <a:txBody>
                    <a:bodyPr/>
                    <a:lstStyle/>
                    <a:p>
                      <a:r>
                        <a:rPr lang="en-US" dirty="0" smtClean="0"/>
                        <a:t>Specific national timetable</a:t>
                      </a:r>
                      <a:endParaRPr lang="en-US" dirty="0"/>
                    </a:p>
                  </a:txBody>
                  <a:tcPr/>
                </a:tc>
              </a:tr>
              <a:tr h="858308">
                <a:tc>
                  <a:txBody>
                    <a:bodyPr/>
                    <a:lstStyle/>
                    <a:p>
                      <a:r>
                        <a:rPr lang="en-US" dirty="0" smtClean="0"/>
                        <a:t>Affected by civil disturbance</a:t>
                      </a:r>
                      <a:endParaRPr lang="en-US" dirty="0"/>
                    </a:p>
                  </a:txBody>
                  <a:tcPr/>
                </a:tc>
                <a:tc>
                  <a:txBody>
                    <a:bodyPr/>
                    <a:lstStyle/>
                    <a:p>
                      <a:r>
                        <a:rPr lang="en-US" dirty="0" smtClean="0"/>
                        <a:t>4</a:t>
                      </a:r>
                      <a:endParaRPr lang="en-US" dirty="0"/>
                    </a:p>
                  </a:txBody>
                  <a:tcPr/>
                </a:tc>
                <a:tc>
                  <a:txBody>
                    <a:bodyPr/>
                    <a:lstStyle/>
                    <a:p>
                      <a:r>
                        <a:rPr lang="en-US" dirty="0" smtClean="0"/>
                        <a:t>Cote d’Ivoire, Libya, Somalia and South Sudan</a:t>
                      </a:r>
                      <a:endParaRPr lang="en-US" dirty="0"/>
                    </a:p>
                  </a:txBody>
                  <a:tcPr/>
                </a:tc>
                <a:tc>
                  <a:txBody>
                    <a:bodyPr/>
                    <a:lstStyle/>
                    <a:p>
                      <a:endParaRPr lang="en-US"/>
                    </a:p>
                  </a:txBody>
                  <a:tcPr/>
                </a:tc>
              </a:tr>
              <a:tr h="1115801">
                <a:tc>
                  <a:txBody>
                    <a:bodyPr/>
                    <a:lstStyle/>
                    <a:p>
                      <a:r>
                        <a:rPr lang="en-US" dirty="0" smtClean="0"/>
                        <a:t>Policy Paper/Task Force/Committee</a:t>
                      </a:r>
                      <a:endParaRPr lang="en-US" dirty="0"/>
                    </a:p>
                  </a:txBody>
                  <a:tcPr/>
                </a:tc>
                <a:tc>
                  <a:txBody>
                    <a:bodyPr/>
                    <a:lstStyle/>
                    <a:p>
                      <a:r>
                        <a:rPr lang="en-US" dirty="0" smtClean="0"/>
                        <a:t>7</a:t>
                      </a:r>
                      <a:endParaRPr lang="en-US" dirty="0"/>
                    </a:p>
                  </a:txBody>
                  <a:tcPr/>
                </a:tc>
                <a:tc>
                  <a:txBody>
                    <a:bodyPr/>
                    <a:lstStyle/>
                    <a:p>
                      <a:r>
                        <a:rPr lang="en-GB" sz="1800" kern="1200" dirty="0" smtClean="0">
                          <a:solidFill>
                            <a:schemeClr val="dk1"/>
                          </a:solidFill>
                          <a:effectLst/>
                          <a:latin typeface="+mn-lt"/>
                          <a:ea typeface="+mn-ea"/>
                          <a:cs typeface="+mn-cs"/>
                        </a:rPr>
                        <a:t>Benin, Botswana, Cameroon, Ghana, Mali, Senegal, Zambia</a:t>
                      </a:r>
                      <a:r>
                        <a:rPr lang="en-US" dirty="0" smtClean="0">
                          <a:effectLst/>
                        </a:rPr>
                        <a:t> </a:t>
                      </a:r>
                      <a:endParaRPr lang="en-US" dirty="0"/>
                    </a:p>
                  </a:txBody>
                  <a:tcPr/>
                </a:tc>
                <a:tc>
                  <a:txBody>
                    <a:bodyPr/>
                    <a:lstStyle/>
                    <a:p>
                      <a:endParaRPr lang="en-US"/>
                    </a:p>
                  </a:txBody>
                  <a:tcPr/>
                </a:tc>
              </a:tr>
              <a:tr h="858308">
                <a:tc>
                  <a:txBody>
                    <a:bodyPr/>
                    <a:lstStyle/>
                    <a:p>
                      <a:r>
                        <a:rPr lang="en-US" dirty="0" smtClean="0"/>
                        <a:t>Above within 6 </a:t>
                      </a:r>
                      <a:r>
                        <a:rPr lang="en-US" dirty="0" err="1" smtClean="0"/>
                        <a:t>mths</a:t>
                      </a:r>
                      <a:endParaRPr lang="en-US" dirty="0"/>
                    </a:p>
                  </a:txBody>
                  <a:tcPr/>
                </a:tc>
                <a:tc>
                  <a:txBody>
                    <a:bodyPr/>
                    <a:lstStyle/>
                    <a:p>
                      <a:r>
                        <a:rPr lang="en-US" dirty="0" smtClean="0"/>
                        <a:t>4</a:t>
                      </a:r>
                      <a:endParaRPr lang="en-US" dirty="0"/>
                    </a:p>
                  </a:txBody>
                  <a:tcPr/>
                </a:tc>
                <a:tc>
                  <a:txBody>
                    <a:bodyPr/>
                    <a:lstStyle/>
                    <a:p>
                      <a:r>
                        <a:rPr lang="en-GB" sz="1800" kern="1200" dirty="0" smtClean="0">
                          <a:solidFill>
                            <a:schemeClr val="dk1"/>
                          </a:solidFill>
                          <a:effectLst/>
                          <a:latin typeface="+mn-lt"/>
                          <a:ea typeface="+mn-ea"/>
                          <a:cs typeface="+mn-cs"/>
                        </a:rPr>
                        <a:t>Congo-B, Mozambique, Namibia, Niger</a:t>
                      </a:r>
                      <a:r>
                        <a:rPr lang="en-US" dirty="0" smtClean="0">
                          <a:effectLst/>
                        </a:rPr>
                        <a:t>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16207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- 2</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61900078"/>
              </p:ext>
            </p:extLst>
          </p:nvPr>
        </p:nvGraphicFramePr>
        <p:xfrm>
          <a:off x="434975" y="1584326"/>
          <a:ext cx="7924800" cy="4663439"/>
        </p:xfrm>
        <a:graphic>
          <a:graphicData uri="http://schemas.openxmlformats.org/drawingml/2006/table">
            <a:tbl>
              <a:tblPr firstRow="1" bandRow="1">
                <a:tableStyleId>{5C22544A-7EE6-4342-B048-85BDC9FD1C3A}</a:tableStyleId>
              </a:tblPr>
              <a:tblGrid>
                <a:gridCol w="1981200"/>
                <a:gridCol w="1981200"/>
                <a:gridCol w="1981200"/>
                <a:gridCol w="1981200"/>
              </a:tblGrid>
              <a:tr h="343323">
                <a:tc>
                  <a:txBody>
                    <a:bodyPr/>
                    <a:lstStyle/>
                    <a:p>
                      <a:r>
                        <a:rPr lang="en-US" dirty="0" smtClean="0"/>
                        <a:t>Status</a:t>
                      </a:r>
                      <a:endParaRPr lang="en-US" dirty="0"/>
                    </a:p>
                  </a:txBody>
                  <a:tcPr/>
                </a:tc>
                <a:tc>
                  <a:txBody>
                    <a:bodyPr/>
                    <a:lstStyle/>
                    <a:p>
                      <a:r>
                        <a:rPr lang="en-US" dirty="0" smtClean="0"/>
                        <a:t>Number</a:t>
                      </a:r>
                      <a:endParaRPr lang="en-US" dirty="0"/>
                    </a:p>
                  </a:txBody>
                  <a:tcPr/>
                </a:tc>
                <a:tc>
                  <a:txBody>
                    <a:bodyPr/>
                    <a:lstStyle/>
                    <a:p>
                      <a:r>
                        <a:rPr lang="en-US" dirty="0" smtClean="0"/>
                        <a:t>Countries</a:t>
                      </a:r>
                      <a:endParaRPr lang="en-US" dirty="0"/>
                    </a:p>
                  </a:txBody>
                  <a:tcPr/>
                </a:tc>
                <a:tc>
                  <a:txBody>
                    <a:bodyPr/>
                    <a:lstStyle/>
                    <a:p>
                      <a:r>
                        <a:rPr lang="en-US" dirty="0" smtClean="0"/>
                        <a:t>Notes</a:t>
                      </a:r>
                      <a:endParaRPr lang="en-US" dirty="0"/>
                    </a:p>
                  </a:txBody>
                  <a:tcPr/>
                </a:tc>
              </a:tr>
              <a:tr h="600816">
                <a:tc>
                  <a:txBody>
                    <a:bodyPr/>
                    <a:lstStyle/>
                    <a:p>
                      <a:r>
                        <a:rPr lang="en-US" dirty="0" smtClean="0"/>
                        <a:t>Pilots</a:t>
                      </a:r>
                      <a:endParaRPr lang="en-US" dirty="0"/>
                    </a:p>
                  </a:txBody>
                  <a:tcPr/>
                </a:tc>
                <a:tc>
                  <a:txBody>
                    <a:bodyPr/>
                    <a:lstStyle/>
                    <a:p>
                      <a:r>
                        <a:rPr lang="en-US" dirty="0" smtClean="0"/>
                        <a:t>6</a:t>
                      </a:r>
                      <a:endParaRPr lang="en-US" dirty="0"/>
                    </a:p>
                  </a:txBody>
                  <a:tcPr/>
                </a:tc>
                <a:tc>
                  <a:txBody>
                    <a:bodyPr/>
                    <a:lstStyle/>
                    <a:p>
                      <a:r>
                        <a:rPr lang="en-GB" sz="1800" kern="1200" dirty="0" smtClean="0">
                          <a:solidFill>
                            <a:schemeClr val="dk1"/>
                          </a:solidFill>
                          <a:effectLst/>
                          <a:latin typeface="+mn-lt"/>
                          <a:ea typeface="+mn-ea"/>
                          <a:cs typeface="+mn-cs"/>
                        </a:rPr>
                        <a:t>Angola (short one), Burundi (commercial), CAR (small-scale), DRC (small-scale), Guinea (small-scale), South Africa</a:t>
                      </a:r>
                      <a:r>
                        <a:rPr lang="en-US"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Only 2 of which (Angola and South Africa) look likely to lead to public transition process</a:t>
                      </a:r>
                      <a:r>
                        <a:rPr lang="en-US" dirty="0" smtClean="0">
                          <a:effectLst/>
                        </a:rPr>
                        <a:t> </a:t>
                      </a:r>
                      <a:endParaRPr lang="en-US" dirty="0"/>
                    </a:p>
                  </a:txBody>
                  <a:tcPr/>
                </a:tc>
              </a:tr>
              <a:tr h="858308">
                <a:tc>
                  <a:txBody>
                    <a:bodyPr/>
                    <a:lstStyle/>
                    <a:p>
                      <a:r>
                        <a:rPr lang="en-US" dirty="0" smtClean="0"/>
                        <a:t>Launched </a:t>
                      </a:r>
                      <a:endParaRPr lang="en-US" dirty="0"/>
                    </a:p>
                  </a:txBody>
                  <a:tcPr/>
                </a:tc>
                <a:tc>
                  <a:txBody>
                    <a:bodyPr/>
                    <a:lstStyle/>
                    <a:p>
                      <a:r>
                        <a:rPr lang="en-US" dirty="0" smtClean="0"/>
                        <a:t>9</a:t>
                      </a:r>
                      <a:endParaRPr lang="en-US" dirty="0"/>
                    </a:p>
                  </a:txBody>
                  <a:tcPr/>
                </a:tc>
                <a:tc>
                  <a:txBody>
                    <a:bodyPr/>
                    <a:lstStyle/>
                    <a:p>
                      <a:r>
                        <a:rPr lang="en-GB" sz="1800" kern="1200" dirty="0" smtClean="0">
                          <a:solidFill>
                            <a:schemeClr val="dk1"/>
                          </a:solidFill>
                          <a:effectLst/>
                          <a:latin typeface="+mn-lt"/>
                          <a:ea typeface="+mn-ea"/>
                          <a:cs typeface="+mn-cs"/>
                        </a:rPr>
                        <a:t>Algeria, Gabon (private), Kenya, Morocco, Nigeria (Star Times/NTA), Rwanda (Star Times), Tanzania (Star Times/TBC), Tunisia, Uganda</a:t>
                      </a:r>
                      <a:r>
                        <a:rPr lang="en-US"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No policy yet announced in Nigeria</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296257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- 3</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63396958"/>
              </p:ext>
            </p:extLst>
          </p:nvPr>
        </p:nvGraphicFramePr>
        <p:xfrm>
          <a:off x="434975" y="1584326"/>
          <a:ext cx="7924800" cy="966576"/>
        </p:xfrm>
        <a:graphic>
          <a:graphicData uri="http://schemas.openxmlformats.org/drawingml/2006/table">
            <a:tbl>
              <a:tblPr firstRow="1" bandRow="1">
                <a:tableStyleId>{5C22544A-7EE6-4342-B048-85BDC9FD1C3A}</a:tableStyleId>
              </a:tblPr>
              <a:tblGrid>
                <a:gridCol w="1981200"/>
                <a:gridCol w="1981200"/>
                <a:gridCol w="1981200"/>
                <a:gridCol w="1981200"/>
              </a:tblGrid>
              <a:tr h="343323">
                <a:tc>
                  <a:txBody>
                    <a:bodyPr/>
                    <a:lstStyle/>
                    <a:p>
                      <a:r>
                        <a:rPr lang="en-US" dirty="0" smtClean="0"/>
                        <a:t>Status</a:t>
                      </a:r>
                      <a:endParaRPr lang="en-US" dirty="0"/>
                    </a:p>
                  </a:txBody>
                  <a:tcPr/>
                </a:tc>
                <a:tc>
                  <a:txBody>
                    <a:bodyPr/>
                    <a:lstStyle/>
                    <a:p>
                      <a:r>
                        <a:rPr lang="en-US" dirty="0" smtClean="0"/>
                        <a:t>Number</a:t>
                      </a:r>
                      <a:endParaRPr lang="en-US" dirty="0"/>
                    </a:p>
                  </a:txBody>
                  <a:tcPr/>
                </a:tc>
                <a:tc>
                  <a:txBody>
                    <a:bodyPr/>
                    <a:lstStyle/>
                    <a:p>
                      <a:r>
                        <a:rPr lang="en-US" dirty="0" smtClean="0"/>
                        <a:t>Countries</a:t>
                      </a:r>
                      <a:endParaRPr lang="en-US" dirty="0"/>
                    </a:p>
                  </a:txBody>
                  <a:tcPr/>
                </a:tc>
                <a:tc>
                  <a:txBody>
                    <a:bodyPr/>
                    <a:lstStyle/>
                    <a:p>
                      <a:r>
                        <a:rPr lang="en-US" dirty="0" smtClean="0"/>
                        <a:t>Notes</a:t>
                      </a:r>
                      <a:endParaRPr lang="en-US" dirty="0"/>
                    </a:p>
                  </a:txBody>
                  <a:tcPr/>
                </a:tc>
              </a:tr>
              <a:tr h="600816">
                <a:tc>
                  <a:txBody>
                    <a:bodyPr/>
                    <a:lstStyle/>
                    <a:p>
                      <a:r>
                        <a:rPr lang="en-US" dirty="0" smtClean="0"/>
                        <a:t>Completed</a:t>
                      </a:r>
                      <a:endParaRPr lang="en-US" dirty="0"/>
                    </a:p>
                  </a:txBody>
                  <a:tcPr/>
                </a:tc>
                <a:tc>
                  <a:txBody>
                    <a:bodyPr/>
                    <a:lstStyle/>
                    <a:p>
                      <a:r>
                        <a:rPr lang="en-US" dirty="0" smtClean="0"/>
                        <a:t>1</a:t>
                      </a:r>
                      <a:endParaRPr lang="en-US" dirty="0"/>
                    </a:p>
                  </a:txBody>
                  <a:tcPr/>
                </a:tc>
                <a:tc>
                  <a:txBody>
                    <a:bodyPr/>
                    <a:lstStyle/>
                    <a:p>
                      <a:r>
                        <a:rPr lang="en-US" sz="1800" kern="1200" dirty="0" smtClean="0">
                          <a:solidFill>
                            <a:schemeClr val="dk1"/>
                          </a:solidFill>
                          <a:effectLst/>
                          <a:latin typeface="+mn-lt"/>
                          <a:ea typeface="+mn-ea"/>
                          <a:cs typeface="+mn-cs"/>
                        </a:rPr>
                        <a:t>Mauritius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5135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3"/>
          </p:nvPr>
        </p:nvSpPr>
        <p:spPr/>
        <p:txBody>
          <a:bodyPr>
            <a:normAutofit lnSpcReduction="10000"/>
          </a:bodyPr>
          <a:lstStyle/>
          <a:p>
            <a:r>
              <a:rPr lang="en-GB" dirty="0" smtClean="0"/>
              <a:t>Case </a:t>
            </a:r>
            <a:r>
              <a:rPr lang="en-GB" dirty="0"/>
              <a:t>for extending </a:t>
            </a:r>
            <a:r>
              <a:rPr lang="en-GB" dirty="0" smtClean="0"/>
              <a:t>current </a:t>
            </a:r>
            <a:r>
              <a:rPr lang="en-GB" dirty="0"/>
              <a:t>digital </a:t>
            </a:r>
            <a:r>
              <a:rPr lang="en-GB" dirty="0" smtClean="0"/>
              <a:t>dividend </a:t>
            </a:r>
            <a:r>
              <a:rPr lang="en-GB" dirty="0"/>
              <a:t>between 790-862MHz to a larger band between 700-862MHz. This recommendation would apply to all countries with a very low and low spectrum </a:t>
            </a:r>
            <a:endParaRPr lang="en-GB" dirty="0" smtClean="0"/>
          </a:p>
          <a:p>
            <a:r>
              <a:rPr lang="en-GB" dirty="0" smtClean="0"/>
              <a:t>More independent signal carriers, </a:t>
            </a:r>
            <a:r>
              <a:rPr lang="en-GB" smtClean="0"/>
              <a:t>&amp; extended </a:t>
            </a:r>
            <a:r>
              <a:rPr lang="en-GB" dirty="0" smtClean="0"/>
              <a:t>national coverage. Greater pressures in high occupancy countries</a:t>
            </a:r>
          </a:p>
          <a:p>
            <a:r>
              <a:rPr lang="en-GB" dirty="0"/>
              <a:t>For smaller, poorer African countries (like Liberia and Sierra Leone), the cost of building a terrestrial digital transmission network with any significant reach is going to be substantial. Satellite coverage may provide a cheaper short to medium term alternative</a:t>
            </a:r>
            <a:r>
              <a:rPr lang="en-US" dirty="0"/>
              <a:t> </a:t>
            </a:r>
            <a:endParaRPr lang="en-US" dirty="0" smtClean="0"/>
          </a:p>
          <a:p>
            <a:r>
              <a:rPr lang="en-US" dirty="0" smtClean="0"/>
              <a:t>Decoder cost a significant barrier. Few subsidy schemes in place.</a:t>
            </a:r>
          </a:p>
          <a:p>
            <a:r>
              <a:rPr lang="en-US" dirty="0" smtClean="0"/>
              <a:t>Many countries have opportunity to open up their TV industry as others have done with telecoms</a:t>
            </a:r>
          </a:p>
          <a:p>
            <a:r>
              <a:rPr lang="en-US" dirty="0" smtClean="0"/>
              <a:t>Making spectrum available for voice and data cheaply to reach 20-40% uncovered populations</a:t>
            </a:r>
          </a:p>
          <a:p>
            <a:endParaRPr lang="en-US" dirty="0"/>
          </a:p>
        </p:txBody>
      </p:sp>
    </p:spTree>
    <p:extLst>
      <p:ext uri="{BB962C8B-B14F-4D97-AF65-F5344CB8AC3E}">
        <p14:creationId xmlns:p14="http://schemas.microsoft.com/office/powerpoint/2010/main" val="85280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OverAll</a:t>
            </a:r>
            <a:r>
              <a:rPr lang="en-US" dirty="0" smtClean="0"/>
              <a:t> Impact OF the Transition</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2400" dirty="0" smtClean="0"/>
              <a:t>Better </a:t>
            </a:r>
            <a:r>
              <a:rPr lang="en-US" sz="2400" dirty="0"/>
              <a:t>use </a:t>
            </a:r>
            <a:r>
              <a:rPr lang="en-US" sz="2400" dirty="0" smtClean="0"/>
              <a:t>of frequencies </a:t>
            </a:r>
            <a:r>
              <a:rPr lang="en-US" sz="2400" dirty="0"/>
              <a:t>currently used for </a:t>
            </a:r>
            <a:r>
              <a:rPr lang="en-US" sz="2400" dirty="0" smtClean="0"/>
              <a:t>analogue. </a:t>
            </a:r>
            <a:r>
              <a:rPr lang="en-US" sz="2400" dirty="0"/>
              <a:t>Digital </a:t>
            </a:r>
            <a:r>
              <a:rPr lang="en-US" sz="2400" dirty="0" smtClean="0"/>
              <a:t>a </a:t>
            </a:r>
            <a:r>
              <a:rPr lang="en-US" sz="2400" dirty="0"/>
              <a:t>minimum of 6 digital TV channels in one analogue channel equivalent to one “8MHz slot” </a:t>
            </a:r>
            <a:r>
              <a:rPr lang="en-US" sz="2400" dirty="0" smtClean="0"/>
              <a:t>.</a:t>
            </a:r>
          </a:p>
          <a:p>
            <a:r>
              <a:rPr lang="en-US" sz="2400" dirty="0"/>
              <a:t> F</a:t>
            </a:r>
            <a:r>
              <a:rPr lang="en-US" sz="2400" dirty="0" smtClean="0"/>
              <a:t>reeing </a:t>
            </a:r>
            <a:r>
              <a:rPr lang="en-US" sz="2400" dirty="0"/>
              <a:t>up of frequencies for other uses - </a:t>
            </a:r>
            <a:r>
              <a:rPr lang="en-US" sz="2400" dirty="0" smtClean="0"/>
              <a:t>the </a:t>
            </a:r>
            <a:r>
              <a:rPr lang="en-US" sz="2400" dirty="0"/>
              <a:t>“digital dividend”. </a:t>
            </a:r>
            <a:r>
              <a:rPr lang="en-US" sz="2400" dirty="0" smtClean="0"/>
              <a:t>(Discuss)</a:t>
            </a:r>
          </a:p>
          <a:p>
            <a:r>
              <a:rPr lang="en-US" sz="2400" dirty="0"/>
              <a:t>W</a:t>
            </a:r>
            <a:r>
              <a:rPr lang="en-US" sz="2400" dirty="0" smtClean="0"/>
              <a:t>ell</a:t>
            </a:r>
            <a:r>
              <a:rPr lang="en-US" sz="2400" dirty="0"/>
              <a:t>-developed analogue TV broadcasting industry </a:t>
            </a:r>
            <a:r>
              <a:rPr lang="en-US" sz="2400" dirty="0" smtClean="0"/>
              <a:t>(4</a:t>
            </a:r>
            <a:r>
              <a:rPr lang="en-US" sz="2400" dirty="0"/>
              <a:t>-5 TV channels with good national coverage) </a:t>
            </a:r>
            <a:r>
              <a:rPr lang="en-US" sz="2400" dirty="0" smtClean="0"/>
              <a:t>needs 400MHz </a:t>
            </a:r>
            <a:r>
              <a:rPr lang="en-US" sz="2400" dirty="0"/>
              <a:t>spectrum but </a:t>
            </a:r>
            <a:r>
              <a:rPr lang="en-US" sz="2400" dirty="0" smtClean="0"/>
              <a:t>can </a:t>
            </a:r>
            <a:r>
              <a:rPr lang="en-US" sz="2400" dirty="0"/>
              <a:t>increase to 500 or 600MHz depending on </a:t>
            </a:r>
            <a:r>
              <a:rPr lang="en-US" sz="2400" dirty="0" smtClean="0"/>
              <a:t>how </a:t>
            </a:r>
            <a:r>
              <a:rPr lang="en-US" sz="2400" dirty="0"/>
              <a:t>spectrum </a:t>
            </a:r>
            <a:r>
              <a:rPr lang="en-US" sz="2400" dirty="0" smtClean="0"/>
              <a:t>managed</a:t>
            </a:r>
            <a:r>
              <a:rPr lang="en-US" sz="2400" dirty="0"/>
              <a:t>. According to </a:t>
            </a:r>
            <a:r>
              <a:rPr lang="en-US" sz="2400" dirty="0" err="1"/>
              <a:t>Ofcom</a:t>
            </a:r>
            <a:r>
              <a:rPr lang="en-US" sz="2400" dirty="0"/>
              <a:t>, the UK’s communications regulator, nearly half of the spectrum between 200MHz and 1GHz or the equivalent of 368 MHz was used to broadcast analogue television across the country</a:t>
            </a:r>
          </a:p>
          <a:p>
            <a:endParaRPr lang="en-US" sz="2400" dirty="0"/>
          </a:p>
          <a:p>
            <a:endParaRPr lang="en-US" sz="2000" dirty="0"/>
          </a:p>
        </p:txBody>
      </p:sp>
    </p:spTree>
    <p:extLst>
      <p:ext uri="{BB962C8B-B14F-4D97-AF65-F5344CB8AC3E}">
        <p14:creationId xmlns:p14="http://schemas.microsoft.com/office/powerpoint/2010/main" val="229523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and After</a:t>
            </a:r>
            <a:endParaRPr lang="en-US" dirty="0"/>
          </a:p>
        </p:txBody>
      </p:sp>
      <p:sp>
        <p:nvSpPr>
          <p:cNvPr id="3" name="Content Placeholder 2"/>
          <p:cNvSpPr>
            <a:spLocks noGrp="1"/>
          </p:cNvSpPr>
          <p:nvPr>
            <p:ph sz="quarter" idx="13"/>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94585548"/>
              </p:ext>
            </p:extLst>
          </p:nvPr>
        </p:nvGraphicFramePr>
        <p:xfrm>
          <a:off x="609600" y="1700814"/>
          <a:ext cx="7975600" cy="1826611"/>
        </p:xfrm>
        <a:graphic>
          <a:graphicData uri="http://schemas.openxmlformats.org/presentationml/2006/ole">
            <mc:AlternateContent xmlns:mc="http://schemas.openxmlformats.org/markup-compatibility/2006">
              <mc:Choice xmlns:v="urn:schemas-microsoft-com:vml" Requires="v">
                <p:oleObj spid="_x0000_s2055" name="Document" r:id="rId4" imgW="5600700" imgH="1282700" progId="Word.Document.12">
                  <p:embed/>
                </p:oleObj>
              </mc:Choice>
              <mc:Fallback>
                <p:oleObj name="Document" r:id="rId4" imgW="5600700" imgH="1282700" progId="Word.Document.12">
                  <p:embed/>
                  <p:pic>
                    <p:nvPicPr>
                      <p:cNvPr id="0" name=""/>
                      <p:cNvPicPr/>
                      <p:nvPr/>
                    </p:nvPicPr>
                    <p:blipFill>
                      <a:blip r:embed="rId5"/>
                      <a:stretch>
                        <a:fillRect/>
                      </a:stretch>
                    </p:blipFill>
                    <p:spPr>
                      <a:xfrm>
                        <a:off x="609600" y="1700814"/>
                        <a:ext cx="7975600" cy="182661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35620978"/>
              </p:ext>
            </p:extLst>
          </p:nvPr>
        </p:nvGraphicFramePr>
        <p:xfrm>
          <a:off x="584200" y="3714750"/>
          <a:ext cx="8001000" cy="2222500"/>
        </p:xfrm>
        <a:graphic>
          <a:graphicData uri="http://schemas.openxmlformats.org/presentationml/2006/ole">
            <mc:AlternateContent xmlns:mc="http://schemas.openxmlformats.org/markup-compatibility/2006">
              <mc:Choice xmlns:v="urn:schemas-microsoft-com:vml" Requires="v">
                <p:oleObj spid="_x0000_s2056" name="Document" r:id="rId7" imgW="5715000" imgH="1587500" progId="Word.Document.12">
                  <p:embed/>
                </p:oleObj>
              </mc:Choice>
              <mc:Fallback>
                <p:oleObj name="Document" r:id="rId7" imgW="5715000" imgH="1587500" progId="Word.Document.12">
                  <p:embed/>
                  <p:pic>
                    <p:nvPicPr>
                      <p:cNvPr id="0" name=""/>
                      <p:cNvPicPr/>
                      <p:nvPr/>
                    </p:nvPicPr>
                    <p:blipFill>
                      <a:blip r:embed="rId8"/>
                      <a:stretch>
                        <a:fillRect/>
                      </a:stretch>
                    </p:blipFill>
                    <p:spPr>
                      <a:xfrm>
                        <a:off x="584200" y="3714750"/>
                        <a:ext cx="8001000" cy="2222500"/>
                      </a:xfrm>
                      <a:prstGeom prst="rect">
                        <a:avLst/>
                      </a:prstGeom>
                    </p:spPr>
                  </p:pic>
                </p:oleObj>
              </mc:Fallback>
            </mc:AlternateContent>
          </a:graphicData>
        </a:graphic>
      </p:graphicFrame>
    </p:spTree>
    <p:extLst>
      <p:ext uri="{BB962C8B-B14F-4D97-AF65-F5344CB8AC3E}">
        <p14:creationId xmlns:p14="http://schemas.microsoft.com/office/powerpoint/2010/main" val="3726162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Analogue Channels BY CTRY</a:t>
            </a:r>
            <a:endParaRPr lang="en-US" dirty="0"/>
          </a:p>
        </p:txBody>
      </p:sp>
      <p:sp>
        <p:nvSpPr>
          <p:cNvPr id="3" name="Content Placeholder 2"/>
          <p:cNvSpPr>
            <a:spLocks noGrp="1"/>
          </p:cNvSpPr>
          <p:nvPr>
            <p:ph sz="quarter" idx="13"/>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25775477"/>
              </p:ext>
            </p:extLst>
          </p:nvPr>
        </p:nvGraphicFramePr>
        <p:xfrm>
          <a:off x="609600" y="1609725"/>
          <a:ext cx="7924800" cy="3860800"/>
        </p:xfrm>
        <a:graphic>
          <a:graphicData uri="http://schemas.openxmlformats.org/presentationml/2006/ole">
            <mc:AlternateContent xmlns:mc="http://schemas.openxmlformats.org/markup-compatibility/2006">
              <mc:Choice xmlns:v="urn:schemas-microsoft-com:vml" Requires="v">
                <p:oleObj spid="_x0000_s3076" name="Document" r:id="rId4" imgW="5486400" imgH="3860800" progId="Word.Document.12">
                  <p:embed/>
                </p:oleObj>
              </mc:Choice>
              <mc:Fallback>
                <p:oleObj name="Document" r:id="rId4" imgW="5486400" imgH="3860800" progId="Word.Document.12">
                  <p:embed/>
                  <p:pic>
                    <p:nvPicPr>
                      <p:cNvPr id="0" name=""/>
                      <p:cNvPicPr/>
                      <p:nvPr/>
                    </p:nvPicPr>
                    <p:blipFill>
                      <a:blip r:embed="rId5"/>
                      <a:stretch>
                        <a:fillRect/>
                      </a:stretch>
                    </p:blipFill>
                    <p:spPr>
                      <a:xfrm>
                        <a:off x="609600" y="1609725"/>
                        <a:ext cx="7924800" cy="3860800"/>
                      </a:xfrm>
                      <a:prstGeom prst="rect">
                        <a:avLst/>
                      </a:prstGeom>
                    </p:spPr>
                  </p:pic>
                </p:oleObj>
              </mc:Fallback>
            </mc:AlternateContent>
          </a:graphicData>
        </a:graphic>
      </p:graphicFrame>
      <p:sp>
        <p:nvSpPr>
          <p:cNvPr id="5" name="TextBox 4"/>
          <p:cNvSpPr txBox="1"/>
          <p:nvPr/>
        </p:nvSpPr>
        <p:spPr>
          <a:xfrm>
            <a:off x="825500" y="6365875"/>
            <a:ext cx="4478623" cy="369332"/>
          </a:xfrm>
          <a:prstGeom prst="rect">
            <a:avLst/>
          </a:prstGeom>
          <a:noFill/>
        </p:spPr>
        <p:txBody>
          <a:bodyPr wrap="none" rtlCol="0">
            <a:spAutoFit/>
          </a:bodyPr>
          <a:lstStyle/>
          <a:p>
            <a:r>
              <a:rPr lang="en-US" dirty="0" smtClean="0"/>
              <a:t>43% of countries only have 1-2 analogue channels.</a:t>
            </a:r>
            <a:endParaRPr lang="en-US" dirty="0"/>
          </a:p>
        </p:txBody>
      </p:sp>
    </p:spTree>
    <p:extLst>
      <p:ext uri="{BB962C8B-B14F-4D97-AF65-F5344CB8AC3E}">
        <p14:creationId xmlns:p14="http://schemas.microsoft.com/office/powerpoint/2010/main" val="159932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(SA) AND MEDIUM (KE) occupancy</a:t>
            </a:r>
            <a:endParaRPr lang="en-US" dirty="0"/>
          </a:p>
        </p:txBody>
      </p:sp>
      <p:sp>
        <p:nvSpPr>
          <p:cNvPr id="3" name="Content Placeholder 2"/>
          <p:cNvSpPr>
            <a:spLocks noGrp="1"/>
          </p:cNvSpPr>
          <p:nvPr>
            <p:ph sz="quarter" idx="13"/>
          </p:nvPr>
        </p:nvSpPr>
        <p:spPr/>
        <p:txBody>
          <a:bodyPr/>
          <a:lstStyle/>
          <a:p>
            <a:r>
              <a:rPr lang="en-US" dirty="0" smtClean="0"/>
              <a:t>K</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7476330"/>
              </p:ext>
            </p:extLst>
          </p:nvPr>
        </p:nvGraphicFramePr>
        <p:xfrm>
          <a:off x="685800" y="1600200"/>
          <a:ext cx="7772400" cy="2114550"/>
        </p:xfrm>
        <a:graphic>
          <a:graphicData uri="http://schemas.openxmlformats.org/presentationml/2006/ole">
            <mc:AlternateContent xmlns:mc="http://schemas.openxmlformats.org/markup-compatibility/2006">
              <mc:Choice xmlns:v="urn:schemas-microsoft-com:vml" Requires="v">
                <p:oleObj spid="_x0000_s4103" name="Document" r:id="rId4" imgW="7772400" imgH="1714500" progId="Word.Document.12">
                  <p:embed/>
                </p:oleObj>
              </mc:Choice>
              <mc:Fallback>
                <p:oleObj name="Document" r:id="rId4" imgW="7772400" imgH="1714500" progId="Word.Document.12">
                  <p:embed/>
                  <p:pic>
                    <p:nvPicPr>
                      <p:cNvPr id="0" name=""/>
                      <p:cNvPicPr/>
                      <p:nvPr/>
                    </p:nvPicPr>
                    <p:blipFill>
                      <a:blip r:embed="rId5"/>
                      <a:stretch>
                        <a:fillRect/>
                      </a:stretch>
                    </p:blipFill>
                    <p:spPr>
                      <a:xfrm>
                        <a:off x="685800" y="1600200"/>
                        <a:ext cx="7772400" cy="21145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88268166"/>
              </p:ext>
            </p:extLst>
          </p:nvPr>
        </p:nvGraphicFramePr>
        <p:xfrm>
          <a:off x="685800" y="4572000"/>
          <a:ext cx="7772400" cy="1016000"/>
        </p:xfrm>
        <a:graphic>
          <a:graphicData uri="http://schemas.openxmlformats.org/presentationml/2006/ole">
            <mc:AlternateContent xmlns:mc="http://schemas.openxmlformats.org/markup-compatibility/2006">
              <mc:Choice xmlns:v="urn:schemas-microsoft-com:vml" Requires="v">
                <p:oleObj spid="_x0000_s4104" name="Document" r:id="rId7" imgW="8013700" imgH="1028700" progId="Word.Document.12">
                  <p:embed/>
                </p:oleObj>
              </mc:Choice>
              <mc:Fallback>
                <p:oleObj name="Document" r:id="rId7" imgW="8013700" imgH="1028700" progId="Word.Document.12">
                  <p:embed/>
                  <p:pic>
                    <p:nvPicPr>
                      <p:cNvPr id="0" name=""/>
                      <p:cNvPicPr/>
                      <p:nvPr/>
                    </p:nvPicPr>
                    <p:blipFill>
                      <a:blip r:embed="rId8"/>
                      <a:stretch>
                        <a:fillRect/>
                      </a:stretch>
                    </p:blipFill>
                    <p:spPr>
                      <a:xfrm>
                        <a:off x="685800" y="4572000"/>
                        <a:ext cx="7772400" cy="1016000"/>
                      </a:xfrm>
                      <a:prstGeom prst="rect">
                        <a:avLst/>
                      </a:prstGeom>
                    </p:spPr>
                  </p:pic>
                </p:oleObj>
              </mc:Fallback>
            </mc:AlternateContent>
          </a:graphicData>
        </a:graphic>
      </p:graphicFrame>
    </p:spTree>
    <p:extLst>
      <p:ext uri="{BB962C8B-B14F-4D97-AF65-F5344CB8AC3E}">
        <p14:creationId xmlns:p14="http://schemas.microsoft.com/office/powerpoint/2010/main" val="3072084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(RW) AND VERY LOW (LR) OCCUPANCY</a:t>
            </a:r>
            <a:endParaRPr lang="en-US" dirty="0"/>
          </a:p>
        </p:txBody>
      </p:sp>
      <p:sp>
        <p:nvSpPr>
          <p:cNvPr id="3" name="Content Placeholder 2"/>
          <p:cNvSpPr>
            <a:spLocks noGrp="1"/>
          </p:cNvSpPr>
          <p:nvPr>
            <p:ph sz="quarter" idx="13"/>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92764595"/>
              </p:ext>
            </p:extLst>
          </p:nvPr>
        </p:nvGraphicFramePr>
        <p:xfrm>
          <a:off x="520700" y="1600200"/>
          <a:ext cx="7839529" cy="1486201"/>
        </p:xfrm>
        <a:graphic>
          <a:graphicData uri="http://schemas.openxmlformats.org/presentationml/2006/ole">
            <mc:AlternateContent xmlns:mc="http://schemas.openxmlformats.org/markup-compatibility/2006">
              <mc:Choice xmlns:v="urn:schemas-microsoft-com:vml" Requires="v">
                <p:oleObj spid="_x0000_s5127" name="Document" r:id="rId4" imgW="8013700" imgH="1003300" progId="Word.Document.12">
                  <p:embed/>
                </p:oleObj>
              </mc:Choice>
              <mc:Fallback>
                <p:oleObj name="Document" r:id="rId4" imgW="8013700" imgH="1003300" progId="Word.Document.12">
                  <p:embed/>
                  <p:pic>
                    <p:nvPicPr>
                      <p:cNvPr id="0" name=""/>
                      <p:cNvPicPr/>
                      <p:nvPr/>
                    </p:nvPicPr>
                    <p:blipFill>
                      <a:blip r:embed="rId5"/>
                      <a:stretch>
                        <a:fillRect/>
                      </a:stretch>
                    </p:blipFill>
                    <p:spPr>
                      <a:xfrm>
                        <a:off x="520700" y="1600200"/>
                        <a:ext cx="7839529" cy="148620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92314500"/>
              </p:ext>
            </p:extLst>
          </p:nvPr>
        </p:nvGraphicFramePr>
        <p:xfrm>
          <a:off x="565150" y="3375752"/>
          <a:ext cx="8013700" cy="1098073"/>
        </p:xfrm>
        <a:graphic>
          <a:graphicData uri="http://schemas.openxmlformats.org/presentationml/2006/ole">
            <mc:AlternateContent xmlns:mc="http://schemas.openxmlformats.org/markup-compatibility/2006">
              <mc:Choice xmlns:v="urn:schemas-microsoft-com:vml" Requires="v">
                <p:oleObj spid="_x0000_s5128" name="Document" r:id="rId7" imgW="8013700" imgH="1028700" progId="Word.Document.12">
                  <p:embed/>
                </p:oleObj>
              </mc:Choice>
              <mc:Fallback>
                <p:oleObj name="Document" r:id="rId7" imgW="8013700" imgH="1028700" progId="Word.Document.12">
                  <p:embed/>
                  <p:pic>
                    <p:nvPicPr>
                      <p:cNvPr id="0" name=""/>
                      <p:cNvPicPr/>
                      <p:nvPr/>
                    </p:nvPicPr>
                    <p:blipFill>
                      <a:blip r:embed="rId8"/>
                      <a:stretch>
                        <a:fillRect/>
                      </a:stretch>
                    </p:blipFill>
                    <p:spPr>
                      <a:xfrm>
                        <a:off x="565150" y="3375752"/>
                        <a:ext cx="8013700" cy="1098073"/>
                      </a:xfrm>
                      <a:prstGeom prst="rect">
                        <a:avLst/>
                      </a:prstGeom>
                    </p:spPr>
                  </p:pic>
                </p:oleObj>
              </mc:Fallback>
            </mc:AlternateContent>
          </a:graphicData>
        </a:graphic>
      </p:graphicFrame>
    </p:spTree>
    <p:extLst>
      <p:ext uri="{BB962C8B-B14F-4D97-AF65-F5344CB8AC3E}">
        <p14:creationId xmlns:p14="http://schemas.microsoft.com/office/powerpoint/2010/main" val="39707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Red = High; Yellow = Medium; Green = Low</a:t>
            </a:r>
          </a:p>
          <a:p>
            <a:r>
              <a:rPr lang="en-US" dirty="0" smtClean="0"/>
              <a:t>DRC and Uganda (152 MHz) – only high in capitals</a:t>
            </a:r>
          </a:p>
          <a:p>
            <a:r>
              <a:rPr lang="en-US" dirty="0" smtClean="0"/>
              <a:t>Same is true for Medium countries except Ghana</a:t>
            </a:r>
          </a:p>
          <a:p>
            <a:r>
              <a:rPr lang="en-GB" dirty="0" smtClean="0"/>
              <a:t>Majority </a:t>
            </a:r>
            <a:r>
              <a:rPr lang="en-GB" dirty="0"/>
              <a:t>of African countries, analogue TV broadcasting doesn’t use up much spectrum and therefore doesn’t occupy much in the band 790-862MHz</a:t>
            </a:r>
            <a:r>
              <a:rPr lang="en-US" dirty="0"/>
              <a:t> </a:t>
            </a:r>
            <a:endParaRPr lang="en-US" dirty="0" smtClean="0"/>
          </a:p>
          <a:p>
            <a:endParaRPr lang="en-US" dirty="0"/>
          </a:p>
        </p:txBody>
      </p:sp>
      <p:sp>
        <p:nvSpPr>
          <p:cNvPr id="7" name="Content Placeholder 6"/>
          <p:cNvSpPr>
            <a:spLocks noGrp="1"/>
          </p:cNvSpPr>
          <p:nvPr>
            <p:ph sz="quarter" idx="13"/>
          </p:nvPr>
        </p:nvSpPr>
        <p:spPr/>
        <p:txBody>
          <a:bodyPr/>
          <a:lstStyle/>
          <a:p>
            <a:endParaRPr lang="en-US"/>
          </a:p>
        </p:txBody>
      </p:sp>
      <p:sp>
        <p:nvSpPr>
          <p:cNvPr id="2" name="Title 1"/>
          <p:cNvSpPr>
            <a:spLocks noGrp="1"/>
          </p:cNvSpPr>
          <p:nvPr>
            <p:ph type="title"/>
          </p:nvPr>
        </p:nvSpPr>
        <p:spPr/>
        <p:txBody>
          <a:bodyPr/>
          <a:lstStyle/>
          <a:p>
            <a:r>
              <a:rPr lang="en-US" dirty="0" smtClean="0"/>
              <a:t>OVERVIEW OF HIGH, MEDIUM AND LOW</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quarter" idx="3"/>
          </p:nvPr>
        </p:nvSpPr>
        <p:spPr/>
        <p:txBody>
          <a:bodyPr>
            <a:normAutofit/>
          </a:bodyPr>
          <a:lstStyle/>
          <a:p>
            <a:r>
              <a:rPr lang="en-US" sz="2400" dirty="0" smtClean="0"/>
              <a:t>Below the headlines</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1346977259"/>
              </p:ext>
            </p:extLst>
          </p:nvPr>
        </p:nvGraphicFramePr>
        <p:xfrm>
          <a:off x="613632" y="1417639"/>
          <a:ext cx="3940407" cy="4297362"/>
        </p:xfrm>
        <a:graphic>
          <a:graphicData uri="http://schemas.openxmlformats.org/presentationml/2006/ole">
            <mc:AlternateContent xmlns:mc="http://schemas.openxmlformats.org/markup-compatibility/2006">
              <mc:Choice xmlns:v="urn:schemas-microsoft-com:vml" Requires="v">
                <p:oleObj spid="_x0000_s6148" name="Document" r:id="rId4" imgW="3340100" imgH="3340100" progId="Word.Document.12">
                  <p:embed/>
                </p:oleObj>
              </mc:Choice>
              <mc:Fallback>
                <p:oleObj name="Document" r:id="rId4" imgW="3340100" imgH="3340100" progId="Word.Document.12">
                  <p:embed/>
                  <p:pic>
                    <p:nvPicPr>
                      <p:cNvPr id="0" name=""/>
                      <p:cNvPicPr/>
                      <p:nvPr/>
                    </p:nvPicPr>
                    <p:blipFill>
                      <a:blip r:embed="rId5"/>
                      <a:stretch>
                        <a:fillRect/>
                      </a:stretch>
                    </p:blipFill>
                    <p:spPr>
                      <a:xfrm>
                        <a:off x="613632" y="1417639"/>
                        <a:ext cx="3940407" cy="4297362"/>
                      </a:xfrm>
                      <a:prstGeom prst="rect">
                        <a:avLst/>
                      </a:prstGeom>
                    </p:spPr>
                  </p:pic>
                </p:oleObj>
              </mc:Fallback>
            </mc:AlternateContent>
          </a:graphicData>
        </a:graphic>
      </p:graphicFrame>
    </p:spTree>
    <p:extLst>
      <p:ext uri="{BB962C8B-B14F-4D97-AF65-F5344CB8AC3E}">
        <p14:creationId xmlns:p14="http://schemas.microsoft.com/office/powerpoint/2010/main" val="324816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Forecast </a:t>
            </a:r>
            <a:r>
              <a:rPr lang="en-US" dirty="0" err="1" smtClean="0"/>
              <a:t>ChannelS</a:t>
            </a:r>
            <a:r>
              <a:rPr lang="en-US" dirty="0" smtClean="0"/>
              <a:t> - EXTRACT</a:t>
            </a:r>
            <a:endParaRPr lang="en-US" dirty="0"/>
          </a:p>
        </p:txBody>
      </p:sp>
      <p:sp>
        <p:nvSpPr>
          <p:cNvPr id="10" name="Content Placeholder 9"/>
          <p:cNvSpPr>
            <a:spLocks noGrp="1"/>
          </p:cNvSpPr>
          <p:nvPr>
            <p:ph sz="quarter" idx="13"/>
          </p:nvPr>
        </p:nvSpPr>
        <p:spPr/>
        <p:txBody>
          <a:bodyPr/>
          <a:lstStyle/>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831782290"/>
              </p:ext>
            </p:extLst>
          </p:nvPr>
        </p:nvGraphicFramePr>
        <p:xfrm>
          <a:off x="609600" y="1495488"/>
          <a:ext cx="8256766" cy="4029012"/>
        </p:xfrm>
        <a:graphic>
          <a:graphicData uri="http://schemas.openxmlformats.org/presentationml/2006/ole">
            <mc:AlternateContent xmlns:mc="http://schemas.openxmlformats.org/markup-compatibility/2006">
              <mc:Choice xmlns:v="urn:schemas-microsoft-com:vml" Requires="v">
                <p:oleObj spid="_x0000_s7172" name="Document" r:id="rId4" imgW="5803900" imgH="2832100" progId="Word.Document.12">
                  <p:embed/>
                </p:oleObj>
              </mc:Choice>
              <mc:Fallback>
                <p:oleObj name="Document" r:id="rId4" imgW="5803900" imgH="2832100" progId="Word.Document.12">
                  <p:embed/>
                  <p:pic>
                    <p:nvPicPr>
                      <p:cNvPr id="0" name=""/>
                      <p:cNvPicPr/>
                      <p:nvPr/>
                    </p:nvPicPr>
                    <p:blipFill>
                      <a:blip r:embed="rId5"/>
                      <a:stretch>
                        <a:fillRect/>
                      </a:stretch>
                    </p:blipFill>
                    <p:spPr>
                      <a:xfrm>
                        <a:off x="609600" y="1495488"/>
                        <a:ext cx="8256766" cy="4029012"/>
                      </a:xfrm>
                      <a:prstGeom prst="rect">
                        <a:avLst/>
                      </a:prstGeom>
                    </p:spPr>
                  </p:pic>
                </p:oleObj>
              </mc:Fallback>
            </mc:AlternateContent>
          </a:graphicData>
        </a:graphic>
      </p:graphicFrame>
    </p:spTree>
    <p:extLst>
      <p:ext uri="{BB962C8B-B14F-4D97-AF65-F5344CB8AC3E}">
        <p14:creationId xmlns:p14="http://schemas.microsoft.com/office/powerpoint/2010/main" val="330459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LIKELY TO HAPPEN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sz="2400" dirty="0" smtClean="0"/>
              <a:t>2</a:t>
            </a:r>
            <a:r>
              <a:rPr lang="en-US" sz="2400" dirty="0"/>
              <a:t>% of </a:t>
            </a:r>
            <a:r>
              <a:rPr lang="en-US" sz="2400" dirty="0" smtClean="0"/>
              <a:t>countries </a:t>
            </a:r>
            <a:r>
              <a:rPr lang="en-US" sz="2400" dirty="0"/>
              <a:t>will incur </a:t>
            </a:r>
            <a:r>
              <a:rPr lang="en-US" sz="2400" dirty="0" smtClean="0"/>
              <a:t>increase </a:t>
            </a:r>
            <a:r>
              <a:rPr lang="en-US" sz="2400" dirty="0"/>
              <a:t>in spectrum occupancy when digital </a:t>
            </a:r>
            <a:r>
              <a:rPr lang="en-US" sz="2400" dirty="0" smtClean="0"/>
              <a:t>broadcasting </a:t>
            </a:r>
            <a:r>
              <a:rPr lang="en-US" sz="2400" dirty="0"/>
              <a:t>introduced (Ethiopia)</a:t>
            </a:r>
            <a:r>
              <a:rPr lang="en-US" sz="2400" dirty="0" smtClean="0"/>
              <a:t>.</a:t>
            </a:r>
          </a:p>
          <a:p>
            <a:r>
              <a:rPr lang="en-US" sz="2400" dirty="0"/>
              <a:t>37% of </a:t>
            </a:r>
            <a:r>
              <a:rPr lang="en-US" sz="2400" dirty="0" smtClean="0"/>
              <a:t>countries </a:t>
            </a:r>
            <a:r>
              <a:rPr lang="en-US" sz="2400" dirty="0"/>
              <a:t>no change </a:t>
            </a:r>
            <a:r>
              <a:rPr lang="en-US" sz="2400" dirty="0" smtClean="0"/>
              <a:t>(</a:t>
            </a:r>
            <a:r>
              <a:rPr lang="en-US" sz="2400" dirty="0"/>
              <a:t>Algeria, Libya, Rwanda, Southern Sudan, Zimbabwe, Central Africa Republic, Chad, Comoros, Djibouti, Equatorial Guinea, Eritrea, Gambia, Guinea, Guinea-Bissau, Lesotho, Mali, Mauritania, Mauritius, Sao Tome and Seychelles</a:t>
            </a:r>
            <a:r>
              <a:rPr lang="en-US" sz="2400" dirty="0" smtClean="0"/>
              <a:t>)</a:t>
            </a:r>
          </a:p>
          <a:p>
            <a:r>
              <a:rPr lang="en-US" sz="2400" dirty="0"/>
              <a:t>61% of African countries will incur a decrease in spectrum occupancy when digital broadcasting is introduced (Angola, Benin, Botswana, Burkina Faso, Egypt, Gabon, Ghana, Kenya, Liberia, Madagascar, Mozambique, Namibia, Niger, Nigeria, Senegal, South Africa, Sudan, Swaziland, Tanzania, Togo, Tunisia, Uganda, Zambia, Burundi, Cape Verde, Congo-B, DRC, Côte d'Ivoire, Malawi, Morocco, Sierra Leone and Somalia)</a:t>
            </a:r>
          </a:p>
          <a:p>
            <a:endParaRPr lang="en-US" sz="2400" dirty="0"/>
          </a:p>
          <a:p>
            <a:endParaRPr lang="en-US" sz="2400" dirty="0"/>
          </a:p>
        </p:txBody>
      </p:sp>
    </p:spTree>
    <p:extLst>
      <p:ext uri="{BB962C8B-B14F-4D97-AF65-F5344CB8AC3E}">
        <p14:creationId xmlns:p14="http://schemas.microsoft.com/office/powerpoint/2010/main" val="1142863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71</TotalTime>
  <Words>817</Words>
  <Application>Microsoft Office PowerPoint</Application>
  <PresentationFormat>On-screen Show (4:3)</PresentationFormat>
  <Paragraphs>76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Horizon</vt:lpstr>
      <vt:lpstr>Document</vt:lpstr>
      <vt:lpstr>Snapshot of Progress of Analogue to Digital Migration in Africa: Outcome of ATU Survey </vt:lpstr>
      <vt:lpstr>OverAll Impact OF the Transition</vt:lpstr>
      <vt:lpstr>Before and After</vt:lpstr>
      <vt:lpstr>Number of Analogue Channels BY CTRY</vt:lpstr>
      <vt:lpstr>High (SA) AND MEDIUM (KE) occupancy</vt:lpstr>
      <vt:lpstr>LOW (RW) AND VERY LOW (LR) OCCUPANCY</vt:lpstr>
      <vt:lpstr>OVERVIEW OF HIGH, MEDIUM AND LOW</vt:lpstr>
      <vt:lpstr>Forecast ChannelS - EXTRACT</vt:lpstr>
      <vt:lpstr>WHAT IS LIKELY TO HAPPEN</vt:lpstr>
      <vt:lpstr>PROJECTED TIMETable for switchover</vt:lpstr>
      <vt:lpstr>Current Status - 1</vt:lpstr>
      <vt:lpstr>Current Status - 2</vt:lpstr>
      <vt:lpstr>Current Status - 3</vt:lpstr>
      <vt:lpstr>Recommendations</vt:lpstr>
    </vt:vector>
  </TitlesOfParts>
  <Company>Balancing Act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Snapshot of Progress of Analogue to Digital Migration in Africa: Outcome of ATU Survey</dc:title>
  <dc:creator>Russell Southwood</dc:creator>
  <cp:lastModifiedBy>Bella Blake</cp:lastModifiedBy>
  <cp:revision>8</cp:revision>
  <dcterms:created xsi:type="dcterms:W3CDTF">2011-11-29T03:20:51Z</dcterms:created>
  <dcterms:modified xsi:type="dcterms:W3CDTF">2012-02-10T13:13:28Z</dcterms:modified>
</cp:coreProperties>
</file>