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3"/>
    <p:sldMasterId id="2147483712" r:id="rId4"/>
    <p:sldMasterId id="2147483721" r:id="rId5"/>
    <p:sldMasterId id="2147483747" r:id="rId6"/>
    <p:sldMasterId id="2147483786" r:id="rId7"/>
    <p:sldMasterId id="2147483799" r:id="rId8"/>
    <p:sldMasterId id="2147483813" r:id="rId9"/>
    <p:sldMasterId id="2147483826" r:id="rId10"/>
    <p:sldMasterId id="2147483839" r:id="rId11"/>
    <p:sldMasterId id="2147483852" r:id="rId12"/>
  </p:sldMasterIdLst>
  <p:notesMasterIdLst>
    <p:notesMasterId r:id="rId36"/>
  </p:notesMasterIdLst>
  <p:handoutMasterIdLst>
    <p:handoutMasterId r:id="rId37"/>
  </p:handoutMasterIdLst>
  <p:sldIdLst>
    <p:sldId id="679" r:id="rId13"/>
    <p:sldId id="680" r:id="rId14"/>
    <p:sldId id="701" r:id="rId15"/>
    <p:sldId id="682" r:id="rId16"/>
    <p:sldId id="656" r:id="rId17"/>
    <p:sldId id="678" r:id="rId18"/>
    <p:sldId id="664" r:id="rId19"/>
    <p:sldId id="670" r:id="rId20"/>
    <p:sldId id="702" r:id="rId21"/>
    <p:sldId id="697" r:id="rId22"/>
    <p:sldId id="685" r:id="rId23"/>
    <p:sldId id="693" r:id="rId24"/>
    <p:sldId id="686" r:id="rId25"/>
    <p:sldId id="691" r:id="rId26"/>
    <p:sldId id="689" r:id="rId27"/>
    <p:sldId id="700" r:id="rId28"/>
    <p:sldId id="687" r:id="rId29"/>
    <p:sldId id="688" r:id="rId30"/>
    <p:sldId id="690" r:id="rId31"/>
    <p:sldId id="699" r:id="rId32"/>
    <p:sldId id="694" r:id="rId33"/>
    <p:sldId id="695" r:id="rId34"/>
    <p:sldId id="692" r:id="rId3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1pPr>
    <a:lvl2pPr marL="4572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2pPr>
    <a:lvl3pPr marL="9144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3pPr>
    <a:lvl4pPr marL="13716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4pPr>
    <a:lvl5pPr marL="18288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kern="1200">
        <a:solidFill>
          <a:schemeClr val="tx1"/>
        </a:solidFill>
        <a:latin typeface="Arial" pitchFamily="-110" charset="0"/>
        <a:ea typeface="Arial" pitchFamily="-110" charset="0"/>
        <a:cs typeface="Arial" pitchFamily="-110" charset="0"/>
      </a:defRPr>
    </a:lvl6pPr>
    <a:lvl7pPr marL="2743200" algn="l" defTabSz="457200" rtl="0" eaLnBrk="1" latinLnBrk="0" hangingPunct="1">
      <a:defRPr kern="1200">
        <a:solidFill>
          <a:schemeClr val="tx1"/>
        </a:solidFill>
        <a:latin typeface="Arial" pitchFamily="-110" charset="0"/>
        <a:ea typeface="Arial" pitchFamily="-110" charset="0"/>
        <a:cs typeface="Arial" pitchFamily="-110" charset="0"/>
      </a:defRPr>
    </a:lvl7pPr>
    <a:lvl8pPr marL="3200400" algn="l" defTabSz="457200" rtl="0" eaLnBrk="1" latinLnBrk="0" hangingPunct="1">
      <a:defRPr kern="1200">
        <a:solidFill>
          <a:schemeClr val="tx1"/>
        </a:solidFill>
        <a:latin typeface="Arial" pitchFamily="-110" charset="0"/>
        <a:ea typeface="Arial" pitchFamily="-110" charset="0"/>
        <a:cs typeface="Arial" pitchFamily="-110" charset="0"/>
      </a:defRPr>
    </a:lvl8pPr>
    <a:lvl9pPr marL="3657600" algn="l" defTabSz="457200" rtl="0" eaLnBrk="1" latinLnBrk="0" hangingPunct="1">
      <a:defRPr kern="1200">
        <a:solidFill>
          <a:schemeClr val="tx1"/>
        </a:solidFill>
        <a:latin typeface="Arial" pitchFamily="-110" charset="0"/>
        <a:ea typeface="Arial" pitchFamily="-110" charset="0"/>
        <a:cs typeface="Arial" pitchFamily="-110"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ine Vos" initials="JV"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A80000"/>
    <a:srgbClr val="F4DEBE"/>
    <a:srgbClr val="EFD0A3"/>
    <a:srgbClr val="E3575A"/>
    <a:srgbClr val="F7E8D1"/>
    <a:srgbClr val="00FF00"/>
    <a:srgbClr val="00CC00"/>
    <a:srgbClr val="B9C9CF"/>
    <a:srgbClr val="6B8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88482" autoAdjust="0"/>
  </p:normalViewPr>
  <p:slideViewPr>
    <p:cSldViewPr snapToGrid="0" showGuides="1">
      <p:cViewPr varScale="1">
        <p:scale>
          <a:sx n="66" d="100"/>
          <a:sy n="66" d="100"/>
        </p:scale>
        <p:origin x="-1614" y="-102"/>
      </p:cViewPr>
      <p:guideLst>
        <p:guide orient="horz" pos="2251"/>
        <p:guide pos="2880"/>
      </p:guideLst>
    </p:cSldViewPr>
  </p:slideViewPr>
  <p:outlineViewPr>
    <p:cViewPr>
      <p:scale>
        <a:sx n="33" d="100"/>
        <a:sy n="33" d="100"/>
      </p:scale>
      <p:origin x="216" y="0"/>
    </p:cViewPr>
  </p:outlineViewPr>
  <p:notesTextViewPr>
    <p:cViewPr>
      <p:scale>
        <a:sx n="100" d="100"/>
        <a:sy n="100" d="100"/>
      </p:scale>
      <p:origin x="0" y="702"/>
    </p:cViewPr>
  </p:notesTextViewPr>
  <p:sorterViewPr>
    <p:cViewPr>
      <p:scale>
        <a:sx n="66" d="100"/>
        <a:sy n="66" d="100"/>
      </p:scale>
      <p:origin x="0" y="1872"/>
    </p:cViewPr>
  </p:sorterViewPr>
  <p:notesViewPr>
    <p:cSldViewPr snapToGrid="0" showGuides="1">
      <p:cViewPr varScale="1">
        <p:scale>
          <a:sx n="52" d="100"/>
          <a:sy n="52" d="100"/>
        </p:scale>
        <p:origin x="-2934"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8.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D:\Kaushal\9.%20GSMA%20mHealth\Worksheets\Bottom-Up%20Model\01Nov2011\Charts%20-%20v5%20-%2004Feb2012.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67651832700173E-2"/>
          <c:y val="7.8459404876762492E-2"/>
          <c:w val="0.85910267838548837"/>
          <c:h val="0.79449808579247694"/>
        </c:manualLayout>
      </c:layout>
      <c:barChart>
        <c:barDir val="col"/>
        <c:grouping val="clustered"/>
        <c:varyColors val="0"/>
        <c:ser>
          <c:idx val="0"/>
          <c:order val="0"/>
          <c:tx>
            <c:strRef>
              <c:f>Sheet1!$B$1</c:f>
              <c:strCache>
                <c:ptCount val="1"/>
                <c:pt idx="0">
                  <c:v>Series 1</c:v>
                </c:pt>
              </c:strCache>
            </c:strRef>
          </c:tx>
          <c:spPr>
            <a:solidFill>
              <a:srgbClr val="E3575A"/>
            </a:solidFill>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4.5</c:v>
                </c:pt>
                <c:pt idx="1">
                  <c:v>6.9</c:v>
                </c:pt>
                <c:pt idx="2">
                  <c:v>10.199999999999999</c:v>
                </c:pt>
                <c:pt idx="3">
                  <c:v>15.4</c:v>
                </c:pt>
                <c:pt idx="4">
                  <c:v>23</c:v>
                </c:pt>
              </c:numCache>
            </c:numRef>
          </c:val>
        </c:ser>
        <c:dLbls>
          <c:showLegendKey val="0"/>
          <c:showVal val="0"/>
          <c:showCatName val="0"/>
          <c:showSerName val="0"/>
          <c:showPercent val="0"/>
          <c:showBubbleSize val="0"/>
        </c:dLbls>
        <c:gapWidth val="150"/>
        <c:axId val="24139264"/>
        <c:axId val="24140800"/>
      </c:barChart>
      <c:catAx>
        <c:axId val="24139264"/>
        <c:scaling>
          <c:orientation val="minMax"/>
        </c:scaling>
        <c:delete val="0"/>
        <c:axPos val="b"/>
        <c:numFmt formatCode="General" sourceLinked="1"/>
        <c:majorTickMark val="out"/>
        <c:minorTickMark val="none"/>
        <c:tickLblPos val="nextTo"/>
        <c:txPr>
          <a:bodyPr/>
          <a:lstStyle/>
          <a:p>
            <a:pPr>
              <a:defRPr sz="1400" b="1">
                <a:solidFill>
                  <a:schemeClr val="bg1"/>
                </a:solidFill>
              </a:defRPr>
            </a:pPr>
            <a:endParaRPr lang="en-US"/>
          </a:p>
        </c:txPr>
        <c:crossAx val="24140800"/>
        <c:crosses val="autoZero"/>
        <c:auto val="1"/>
        <c:lblAlgn val="ctr"/>
        <c:lblOffset val="100"/>
        <c:noMultiLvlLbl val="0"/>
      </c:catAx>
      <c:valAx>
        <c:axId val="24140800"/>
        <c:scaling>
          <c:orientation val="minMax"/>
        </c:scaling>
        <c:delete val="1"/>
        <c:axPos val="l"/>
        <c:numFmt formatCode="General" sourceLinked="1"/>
        <c:majorTickMark val="out"/>
        <c:minorTickMark val="none"/>
        <c:tickLblPos val="nextTo"/>
        <c:crossAx val="241392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c:spPr>
          </c:dPt>
          <c:dPt>
            <c:idx val="1"/>
            <c:bubble3D val="0"/>
            <c:spPr>
              <a:solidFill>
                <a:srgbClr val="FF0000"/>
              </a:solidFill>
            </c:spPr>
          </c:dPt>
          <c:dPt>
            <c:idx val="2"/>
            <c:bubble3D val="0"/>
            <c:spPr>
              <a:solidFill>
                <a:srgbClr val="FFC000"/>
              </a:solidFill>
            </c:spPr>
          </c:dPt>
          <c:dPt>
            <c:idx val="3"/>
            <c:bubble3D val="0"/>
            <c:spPr>
              <a:solidFill>
                <a:srgbClr val="E3575A"/>
              </a:solidFill>
            </c:spPr>
          </c:dPt>
          <c:dPt>
            <c:idx val="4"/>
            <c:bubble3D val="0"/>
            <c:spPr>
              <a:solidFill>
                <a:schemeClr val="bg2"/>
              </a:solidFill>
            </c:spPr>
          </c:dPt>
          <c:dPt>
            <c:idx val="5"/>
            <c:bubble3D val="0"/>
            <c:spPr>
              <a:solidFill>
                <a:srgbClr val="EFD0A3"/>
              </a:solidFill>
            </c:spPr>
          </c:dPt>
          <c:dLbls>
            <c:dLbl>
              <c:idx val="0"/>
              <c:layout>
                <c:manualLayout>
                  <c:x val="-0.20026392806121823"/>
                  <c:y val="-0.18990396598324677"/>
                </c:manualLayout>
              </c:layout>
              <c:showLegendKey val="0"/>
              <c:showVal val="1"/>
              <c:showCatName val="1"/>
              <c:showSerName val="0"/>
              <c:showPercent val="0"/>
              <c:showBubbleSize val="0"/>
            </c:dLbl>
            <c:dLbl>
              <c:idx val="3"/>
              <c:layout>
                <c:manualLayout>
                  <c:x val="-1.3072700968235573E-2"/>
                  <c:y val="6.2592921268666279E-3"/>
                </c:manualLayout>
              </c:layout>
              <c:numFmt formatCode="0%" sourceLinked="0"/>
              <c:spPr/>
              <c:txPr>
                <a:bodyPr/>
                <a:lstStyle/>
                <a:p>
                  <a:pPr>
                    <a:defRPr sz="1100" b="1">
                      <a:solidFill>
                        <a:schemeClr val="bg1"/>
                      </a:solidFill>
                    </a:defRPr>
                  </a:pPr>
                  <a:endParaRPr lang="en-US"/>
                </a:p>
              </c:txPr>
              <c:showLegendKey val="0"/>
              <c:showVal val="1"/>
              <c:showCatName val="1"/>
              <c:showSerName val="0"/>
              <c:showPercent val="0"/>
              <c:showBubbleSize val="0"/>
            </c:dLbl>
            <c:dLbl>
              <c:idx val="4"/>
              <c:layout>
                <c:manualLayout>
                  <c:x val="4.8120794980010193E-2"/>
                  <c:y val="4.4709229477618772E-3"/>
                </c:manualLayout>
              </c:layout>
              <c:numFmt formatCode="0%" sourceLinked="0"/>
              <c:spPr/>
              <c:txPr>
                <a:bodyPr/>
                <a:lstStyle/>
                <a:p>
                  <a:pPr>
                    <a:defRPr sz="1100" b="1">
                      <a:solidFill>
                        <a:schemeClr val="bg1"/>
                      </a:solidFill>
                    </a:defRPr>
                  </a:pPr>
                  <a:endParaRPr lang="en-US"/>
                </a:p>
              </c:txPr>
              <c:showLegendKey val="0"/>
              <c:showVal val="1"/>
              <c:showCatName val="1"/>
              <c:showSerName val="0"/>
              <c:showPercent val="0"/>
              <c:showBubbleSize val="0"/>
            </c:dLbl>
            <c:dLbl>
              <c:idx val="5"/>
              <c:layout>
                <c:manualLayout>
                  <c:x val="7.1483467272057899E-2"/>
                  <c:y val="3.7744446832065899E-3"/>
                </c:manualLayout>
              </c:layout>
              <c:tx>
                <c:rich>
                  <a:bodyPr/>
                  <a:lstStyle/>
                  <a:p>
                    <a:pPr>
                      <a:defRPr sz="1100" b="1">
                        <a:solidFill>
                          <a:schemeClr val="bg1"/>
                        </a:solidFill>
                      </a:defRPr>
                    </a:pPr>
                    <a:r>
                      <a:rPr lang="en-GB" sz="1100" b="1" dirty="0">
                        <a:solidFill>
                          <a:schemeClr val="bg1"/>
                        </a:solidFill>
                      </a:rPr>
                      <a:t>Other </a:t>
                    </a:r>
                    <a:endParaRPr lang="en-GB" sz="1100" dirty="0"/>
                  </a:p>
                </c:rich>
              </c:tx>
              <c:numFmt formatCode="0%" sourceLinked="0"/>
              <c:spPr/>
              <c:showLegendKey val="0"/>
              <c:showVal val="1"/>
              <c:showCatName val="1"/>
              <c:showSerName val="0"/>
              <c:showPercent val="0"/>
              <c:showBubbleSize val="0"/>
            </c:dLbl>
            <c:dLbl>
              <c:idx val="6"/>
              <c:delete val="1"/>
            </c:dLbl>
            <c:numFmt formatCode="0%" sourceLinked="0"/>
            <c:txPr>
              <a:bodyPr/>
              <a:lstStyle/>
              <a:p>
                <a:pPr>
                  <a:defRPr sz="1200" b="1">
                    <a:solidFill>
                      <a:schemeClr val="bg1"/>
                    </a:solidFill>
                  </a:defRPr>
                </a:pPr>
                <a:endParaRPr lang="en-US"/>
              </a:p>
            </c:txPr>
            <c:showLegendKey val="0"/>
            <c:showVal val="1"/>
            <c:showCatName val="1"/>
            <c:showSerName val="0"/>
            <c:showPercent val="0"/>
            <c:showBubbleSize val="0"/>
            <c:showLeaderLines val="1"/>
          </c:dLbls>
          <c:cat>
            <c:strRef>
              <c:f>Sheet1!$A$2:$A$8</c:f>
              <c:strCache>
                <c:ptCount val="6"/>
                <c:pt idx="0">
                  <c:v>Monitoring</c:v>
                </c:pt>
                <c:pt idx="1">
                  <c:v>Treatment</c:v>
                </c:pt>
                <c:pt idx="2">
                  <c:v>Diagnosis</c:v>
                </c:pt>
                <c:pt idx="3">
                  <c:v>Healthcare Practitioner support</c:v>
                </c:pt>
                <c:pt idx="4">
                  <c:v>Wellness</c:v>
                </c:pt>
                <c:pt idx="5">
                  <c:v>Other (Prevention, Administration and Emergency response)</c:v>
                </c:pt>
              </c:strCache>
            </c:strRef>
          </c:cat>
          <c:val>
            <c:numRef>
              <c:f>Sheet1!$B$2:$B$8</c:f>
              <c:numCache>
                <c:formatCode>General</c:formatCode>
                <c:ptCount val="7"/>
                <c:pt idx="0">
                  <c:v>0.65</c:v>
                </c:pt>
                <c:pt idx="1">
                  <c:v>0.1</c:v>
                </c:pt>
                <c:pt idx="2">
                  <c:v>0.15</c:v>
                </c:pt>
                <c:pt idx="3">
                  <c:v>0.05</c:v>
                </c:pt>
                <c:pt idx="4">
                  <c:v>0.03</c:v>
                </c:pt>
                <c:pt idx="5">
                  <c:v>0.02</c:v>
                </c:pt>
                <c:pt idx="6">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C00000"/>
              </a:solidFill>
            </c:spPr>
          </c:dPt>
          <c:dPt>
            <c:idx val="2"/>
            <c:bubble3D val="0"/>
            <c:spPr>
              <a:solidFill>
                <a:srgbClr val="FFC000"/>
              </a:solidFill>
            </c:spPr>
          </c:dPt>
          <c:dPt>
            <c:idx val="3"/>
            <c:bubble3D val="0"/>
            <c:spPr>
              <a:solidFill>
                <a:srgbClr val="92D050"/>
              </a:solidFill>
            </c:spPr>
          </c:dPt>
          <c:dLbls>
            <c:dLbl>
              <c:idx val="0"/>
              <c:layout>
                <c:manualLayout>
                  <c:x val="-8.2617711460100419E-3"/>
                  <c:y val="-0.16344801727370298"/>
                </c:manualLayout>
              </c:layout>
              <c:spPr/>
              <c:txPr>
                <a:bodyPr/>
                <a:lstStyle/>
                <a:p>
                  <a:pPr>
                    <a:defRPr/>
                  </a:pPr>
                  <a:endParaRPr lang="en-US"/>
                </a:p>
              </c:txPr>
              <c:showLegendKey val="0"/>
              <c:showVal val="1"/>
              <c:showCatName val="1"/>
              <c:showSerName val="0"/>
              <c:showPercent val="1"/>
              <c:showBubbleSize val="0"/>
            </c:dLbl>
            <c:dLbl>
              <c:idx val="1"/>
              <c:layout>
                <c:manualLayout>
                  <c:x val="-0.15997317002041495"/>
                  <c:y val="2.7600849256900366E-2"/>
                </c:manualLayout>
              </c:layout>
              <c:showLegendKey val="0"/>
              <c:showVal val="1"/>
              <c:showCatName val="1"/>
              <c:showSerName val="0"/>
              <c:showPercent val="1"/>
              <c:showBubbleSize val="0"/>
            </c:dLbl>
            <c:dLbl>
              <c:idx val="2"/>
              <c:layout>
                <c:manualLayout>
                  <c:x val="0.16456286886791116"/>
                  <c:y val="1.5259299484116208E-2"/>
                </c:manualLayout>
              </c:layout>
              <c:showLegendKey val="0"/>
              <c:showVal val="1"/>
              <c:showCatName val="1"/>
              <c:showSerName val="0"/>
              <c:showPercent val="1"/>
              <c:showBubbleSize val="0"/>
            </c:dLbl>
            <c:dLbl>
              <c:idx val="3"/>
              <c:layout>
                <c:manualLayout>
                  <c:x val="0.10489842084656546"/>
                  <c:y val="0.28571169983062544"/>
                </c:manualLayout>
              </c:layout>
              <c:showLegendKey val="0"/>
              <c:showVal val="1"/>
              <c:showCatName val="1"/>
              <c:showSerName val="0"/>
              <c:showPercent val="1"/>
              <c:showBubbleSize val="0"/>
            </c:dLbl>
            <c:showLegendKey val="0"/>
            <c:showVal val="1"/>
            <c:showCatName val="1"/>
            <c:showSerName val="0"/>
            <c:showPercent val="1"/>
            <c:showBubbleSize val="0"/>
            <c:showLeaderLines val="1"/>
            <c:leaderLines>
              <c:spPr>
                <a:ln>
                  <a:solidFill>
                    <a:srgbClr val="FFFFFF"/>
                  </a:solidFill>
                </a:ln>
              </c:spPr>
            </c:leaderLines>
          </c:dLbls>
          <c:cat>
            <c:strRef>
              <c:f>Sheet1!$B$345:$B$348</c:f>
              <c:strCache>
                <c:ptCount val="4"/>
                <c:pt idx="0">
                  <c:v>Mobile Operators</c:v>
                </c:pt>
                <c:pt idx="1">
                  <c:v>Device Vendors</c:v>
                </c:pt>
                <c:pt idx="2">
                  <c:v>Content/ Application Players</c:v>
                </c:pt>
                <c:pt idx="3">
                  <c:v>Healthcare Providers</c:v>
                </c:pt>
              </c:strCache>
            </c:strRef>
          </c:cat>
          <c:val>
            <c:numRef>
              <c:f>Sheet1!$C$345:$C$348</c:f>
              <c:numCache>
                <c:formatCode>_(* #,##0.0_);_(* \(#,##0.0\);_(* "-"??_);_(@_)</c:formatCode>
                <c:ptCount val="4"/>
                <c:pt idx="0">
                  <c:v>11.474009177609595</c:v>
                </c:pt>
                <c:pt idx="1">
                  <c:v>6.5500801815508884</c:v>
                </c:pt>
                <c:pt idx="2">
                  <c:v>2.6231548690237454</c:v>
                </c:pt>
                <c:pt idx="3">
                  <c:v>2.3500458033954623</c:v>
                </c:pt>
              </c:numCache>
            </c:numRef>
          </c:val>
        </c:ser>
        <c:dLbls>
          <c:showLegendKey val="0"/>
          <c:showVal val="0"/>
          <c:showCatName val="0"/>
          <c:showSerName val="0"/>
          <c:showPercent val="0"/>
          <c:showBubbleSize val="0"/>
          <c:showLeaderLines val="1"/>
        </c:dLbls>
        <c:firstSliceAng val="90"/>
      </c:pieChart>
    </c:plotArea>
    <c:plotVisOnly val="1"/>
    <c:dispBlanksAs val="gap"/>
    <c:showDLblsOverMax val="0"/>
  </c:chart>
  <c:txPr>
    <a:bodyPr/>
    <a:lstStyle/>
    <a:p>
      <a:pPr>
        <a:defRPr sz="1200" baseline="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gradFill flip="none" rotWithShape="1">
                <a:gsLst>
                  <a:gs pos="0">
                    <a:srgbClr val="800000"/>
                  </a:gs>
                  <a:gs pos="100000">
                    <a:srgbClr val="FF0000"/>
                  </a:gs>
                </a:gsLst>
                <a:lin ang="8760000" scaled="0"/>
                <a:tileRect/>
              </a:gradFill>
              <a:ln>
                <a:solidFill>
                  <a:schemeClr val="bg1"/>
                </a:solidFill>
              </a:ln>
            </c:spPr>
          </c:dPt>
          <c:dPt>
            <c:idx val="1"/>
            <c:bubble3D val="0"/>
            <c:spPr>
              <a:gradFill flip="none" rotWithShape="1">
                <a:gsLst>
                  <a:gs pos="0">
                    <a:srgbClr val="800000"/>
                  </a:gs>
                  <a:gs pos="100000">
                    <a:srgbClr val="FF0000"/>
                  </a:gs>
                </a:gsLst>
                <a:lin ang="16200000" scaled="0"/>
                <a:tileRect/>
              </a:gradFill>
              <a:ln>
                <a:solidFill>
                  <a:schemeClr val="bg1"/>
                </a:solidFill>
              </a:ln>
            </c:spPr>
          </c:dPt>
          <c:dPt>
            <c:idx val="2"/>
            <c:bubble3D val="0"/>
            <c:spPr>
              <a:gradFill flip="none" rotWithShape="1">
                <a:gsLst>
                  <a:gs pos="0">
                    <a:srgbClr val="800000"/>
                  </a:gs>
                  <a:gs pos="100000">
                    <a:srgbClr val="FF0000"/>
                  </a:gs>
                </a:gsLst>
                <a:lin ang="1440000" scaled="0"/>
                <a:tileRect/>
              </a:gradFill>
              <a:ln>
                <a:solidFill>
                  <a:schemeClr val="bg1"/>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33.33</c:v>
                </c:pt>
                <c:pt idx="1">
                  <c:v>33.33</c:v>
                </c:pt>
                <c:pt idx="2">
                  <c:v>33.33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83431-5A6F-45EE-A68C-0009E589A42C}" type="doc">
      <dgm:prSet loTypeId="urn:microsoft.com/office/officeart/2005/8/layout/equation1" loCatId="process" qsTypeId="urn:microsoft.com/office/officeart/2005/8/quickstyle/simple1" qsCatId="simple" csTypeId="urn:microsoft.com/office/officeart/2005/8/colors/accent1_2" csCatId="accent1" phldr="1"/>
      <dgm:spPr/>
    </dgm:pt>
    <dgm:pt modelId="{B5886485-A821-4757-B720-E4BEEDA171FA}">
      <dgm:prSet phldrT="[Text]" phldr="1"/>
      <dgm:spPr>
        <a:solidFill>
          <a:schemeClr val="accent4">
            <a:lumMod val="20000"/>
            <a:lumOff val="80000"/>
          </a:schemeClr>
        </a:solidFill>
        <a:ln>
          <a:noFill/>
        </a:ln>
      </dgm:spPr>
      <dgm:t>
        <a:bodyPr/>
        <a:lstStyle/>
        <a:p>
          <a:endParaRPr lang="en-GB" dirty="0"/>
        </a:p>
      </dgm:t>
    </dgm:pt>
    <dgm:pt modelId="{396AD3B3-439B-4839-9132-162DE096AF72}" type="parTrans" cxnId="{21FF74B4-3B19-4F5F-85E9-265F56F69688}">
      <dgm:prSet/>
      <dgm:spPr/>
      <dgm:t>
        <a:bodyPr/>
        <a:lstStyle/>
        <a:p>
          <a:endParaRPr lang="en-GB"/>
        </a:p>
      </dgm:t>
    </dgm:pt>
    <dgm:pt modelId="{F1ED31E7-16E1-49A4-81F9-8848C1E95E2D}" type="sibTrans" cxnId="{21FF74B4-3B19-4F5F-85E9-265F56F69688}">
      <dgm:prSet/>
      <dgm:spPr>
        <a:solidFill>
          <a:schemeClr val="accent4">
            <a:lumMod val="40000"/>
            <a:lumOff val="60000"/>
          </a:schemeClr>
        </a:solidFill>
      </dgm:spPr>
      <dgm:t>
        <a:bodyPr/>
        <a:lstStyle/>
        <a:p>
          <a:endParaRPr lang="en-GB"/>
        </a:p>
      </dgm:t>
    </dgm:pt>
    <dgm:pt modelId="{ED996F0D-E32C-49CE-B53F-258FEB900CDC}">
      <dgm:prSet phldrT="[Text]" phldr="1"/>
      <dgm:spPr>
        <a:solidFill>
          <a:schemeClr val="accent4">
            <a:lumMod val="20000"/>
            <a:lumOff val="80000"/>
          </a:schemeClr>
        </a:solidFill>
        <a:ln>
          <a:noFill/>
        </a:ln>
      </dgm:spPr>
      <dgm:t>
        <a:bodyPr/>
        <a:lstStyle/>
        <a:p>
          <a:endParaRPr lang="en-GB" dirty="0"/>
        </a:p>
      </dgm:t>
    </dgm:pt>
    <dgm:pt modelId="{1A7E13F1-F1A3-4E55-9133-43E70AA61A8F}" type="parTrans" cxnId="{9CD8B30E-B4B2-4A1F-9393-5569F07DADBB}">
      <dgm:prSet/>
      <dgm:spPr/>
      <dgm:t>
        <a:bodyPr/>
        <a:lstStyle/>
        <a:p>
          <a:endParaRPr lang="en-GB"/>
        </a:p>
      </dgm:t>
    </dgm:pt>
    <dgm:pt modelId="{E70F1AA8-69DF-40E8-A675-6468B1F612A6}" type="sibTrans" cxnId="{9CD8B30E-B4B2-4A1F-9393-5569F07DADBB}">
      <dgm:prSet/>
      <dgm:spPr>
        <a:solidFill>
          <a:schemeClr val="accent4">
            <a:lumMod val="40000"/>
            <a:lumOff val="60000"/>
          </a:schemeClr>
        </a:solidFill>
      </dgm:spPr>
      <dgm:t>
        <a:bodyPr/>
        <a:lstStyle/>
        <a:p>
          <a:endParaRPr lang="en-GB"/>
        </a:p>
      </dgm:t>
    </dgm:pt>
    <dgm:pt modelId="{83110AEB-5914-44B0-B0D9-523195FB2199}">
      <dgm:prSet phldrT="[Text]" phldr="1"/>
      <dgm:spPr>
        <a:solidFill>
          <a:schemeClr val="accent4">
            <a:lumMod val="20000"/>
            <a:lumOff val="80000"/>
          </a:schemeClr>
        </a:solidFill>
        <a:ln>
          <a:noFill/>
        </a:ln>
      </dgm:spPr>
      <dgm:t>
        <a:bodyPr/>
        <a:lstStyle/>
        <a:p>
          <a:endParaRPr lang="en-GB" dirty="0"/>
        </a:p>
      </dgm:t>
    </dgm:pt>
    <dgm:pt modelId="{D1CF21F4-277D-43D3-9637-1B7C0D22A628}" type="parTrans" cxnId="{8C46DC1D-03A9-4B43-9157-E8B609CD486C}">
      <dgm:prSet/>
      <dgm:spPr/>
      <dgm:t>
        <a:bodyPr/>
        <a:lstStyle/>
        <a:p>
          <a:endParaRPr lang="en-GB"/>
        </a:p>
      </dgm:t>
    </dgm:pt>
    <dgm:pt modelId="{AF133BE1-955D-43A0-AABD-9B12574C806B}" type="sibTrans" cxnId="{8C46DC1D-03A9-4B43-9157-E8B609CD486C}">
      <dgm:prSet/>
      <dgm:spPr/>
      <dgm:t>
        <a:bodyPr/>
        <a:lstStyle/>
        <a:p>
          <a:endParaRPr lang="en-GB"/>
        </a:p>
      </dgm:t>
    </dgm:pt>
    <dgm:pt modelId="{6778FF05-FEF3-4B48-A50A-DF6C33D6D860}">
      <dgm:prSet/>
      <dgm:spPr>
        <a:solidFill>
          <a:schemeClr val="accent4">
            <a:lumMod val="20000"/>
            <a:lumOff val="80000"/>
          </a:schemeClr>
        </a:solidFill>
        <a:ln>
          <a:noFill/>
        </a:ln>
      </dgm:spPr>
      <dgm:t>
        <a:bodyPr/>
        <a:lstStyle/>
        <a:p>
          <a:endParaRPr lang="en-GB" dirty="0"/>
        </a:p>
      </dgm:t>
    </dgm:pt>
    <dgm:pt modelId="{FA74634F-0F9E-45CC-AD7F-7F0B09968AA4}" type="parTrans" cxnId="{9D733F57-6366-474F-A4EE-FB6961DD0733}">
      <dgm:prSet/>
      <dgm:spPr/>
      <dgm:t>
        <a:bodyPr/>
        <a:lstStyle/>
        <a:p>
          <a:endParaRPr lang="en-GB"/>
        </a:p>
      </dgm:t>
    </dgm:pt>
    <dgm:pt modelId="{6480B8B5-85BC-42E3-A99D-103F573DCBA7}" type="sibTrans" cxnId="{9D733F57-6366-474F-A4EE-FB6961DD0733}">
      <dgm:prSet/>
      <dgm:spPr>
        <a:solidFill>
          <a:schemeClr val="accent4">
            <a:lumMod val="40000"/>
            <a:lumOff val="60000"/>
          </a:schemeClr>
        </a:solidFill>
      </dgm:spPr>
      <dgm:t>
        <a:bodyPr/>
        <a:lstStyle/>
        <a:p>
          <a:endParaRPr lang="en-GB"/>
        </a:p>
      </dgm:t>
    </dgm:pt>
    <dgm:pt modelId="{343FC264-5BBC-4FB3-8A41-502A1A5F731D}">
      <dgm:prSet/>
      <dgm:spPr>
        <a:solidFill>
          <a:schemeClr val="accent4">
            <a:lumMod val="20000"/>
            <a:lumOff val="80000"/>
          </a:schemeClr>
        </a:solidFill>
        <a:ln>
          <a:noFill/>
        </a:ln>
      </dgm:spPr>
      <dgm:t>
        <a:bodyPr/>
        <a:lstStyle/>
        <a:p>
          <a:endParaRPr lang="en-GB" dirty="0"/>
        </a:p>
      </dgm:t>
    </dgm:pt>
    <dgm:pt modelId="{E1EC20A8-264E-4AEA-9CDF-A6251F9DC784}" type="parTrans" cxnId="{6D611FB3-77CB-4B67-8184-528E7C3D90B8}">
      <dgm:prSet/>
      <dgm:spPr/>
      <dgm:t>
        <a:bodyPr/>
        <a:lstStyle/>
        <a:p>
          <a:endParaRPr lang="en-GB"/>
        </a:p>
      </dgm:t>
    </dgm:pt>
    <dgm:pt modelId="{63E84598-3013-4118-AB52-22EC28A66B89}" type="sibTrans" cxnId="{6D611FB3-77CB-4B67-8184-528E7C3D90B8}">
      <dgm:prSet/>
      <dgm:spPr>
        <a:solidFill>
          <a:schemeClr val="accent4">
            <a:lumMod val="40000"/>
            <a:lumOff val="60000"/>
          </a:schemeClr>
        </a:solidFill>
      </dgm:spPr>
      <dgm:t>
        <a:bodyPr/>
        <a:lstStyle/>
        <a:p>
          <a:endParaRPr lang="en-GB"/>
        </a:p>
      </dgm:t>
    </dgm:pt>
    <dgm:pt modelId="{E2C4821B-1E48-4E30-97C6-90E48E4769BA}" type="pres">
      <dgm:prSet presAssocID="{CF983431-5A6F-45EE-A68C-0009E589A42C}" presName="linearFlow" presStyleCnt="0">
        <dgm:presLayoutVars>
          <dgm:dir/>
          <dgm:resizeHandles val="exact"/>
        </dgm:presLayoutVars>
      </dgm:prSet>
      <dgm:spPr/>
    </dgm:pt>
    <dgm:pt modelId="{36C0748E-C428-4A12-ADF1-1868C363F82F}" type="pres">
      <dgm:prSet presAssocID="{B5886485-A821-4757-B720-E4BEEDA171FA}" presName="node" presStyleLbl="node1" presStyleIdx="0" presStyleCnt="5" custLinFactNeighborX="57170" custLinFactNeighborY="-69600">
        <dgm:presLayoutVars>
          <dgm:bulletEnabled val="1"/>
        </dgm:presLayoutVars>
      </dgm:prSet>
      <dgm:spPr/>
      <dgm:t>
        <a:bodyPr/>
        <a:lstStyle/>
        <a:p>
          <a:endParaRPr lang="en-GB"/>
        </a:p>
      </dgm:t>
    </dgm:pt>
    <dgm:pt modelId="{5C7506DB-CB5B-414B-8156-4D594D391CEC}" type="pres">
      <dgm:prSet presAssocID="{F1ED31E7-16E1-49A4-81F9-8848C1E95E2D}" presName="spacerL" presStyleCnt="0"/>
      <dgm:spPr/>
    </dgm:pt>
    <dgm:pt modelId="{1E413FE1-2A4F-424D-A642-9A51D21D1CFD}" type="pres">
      <dgm:prSet presAssocID="{F1ED31E7-16E1-49A4-81F9-8848C1E95E2D}" presName="sibTrans" presStyleLbl="sibTrans2D1" presStyleIdx="0" presStyleCnt="4" custLinFactY="-20075" custLinFactNeighborY="-100000"/>
      <dgm:spPr/>
      <dgm:t>
        <a:bodyPr/>
        <a:lstStyle/>
        <a:p>
          <a:endParaRPr lang="en-GB"/>
        </a:p>
      </dgm:t>
    </dgm:pt>
    <dgm:pt modelId="{66D58831-D399-4280-89E0-1B4800058CEE}" type="pres">
      <dgm:prSet presAssocID="{F1ED31E7-16E1-49A4-81F9-8848C1E95E2D}" presName="spacerR" presStyleCnt="0"/>
      <dgm:spPr/>
    </dgm:pt>
    <dgm:pt modelId="{B771D580-56D8-4F8D-B9F8-7AF9D1B682A5}" type="pres">
      <dgm:prSet presAssocID="{ED996F0D-E32C-49CE-B53F-258FEB900CDC}" presName="node" presStyleLbl="node1" presStyleIdx="1" presStyleCnt="5" custLinFactNeighborY="-69600">
        <dgm:presLayoutVars>
          <dgm:bulletEnabled val="1"/>
        </dgm:presLayoutVars>
      </dgm:prSet>
      <dgm:spPr/>
      <dgm:t>
        <a:bodyPr/>
        <a:lstStyle/>
        <a:p>
          <a:endParaRPr lang="en-GB"/>
        </a:p>
      </dgm:t>
    </dgm:pt>
    <dgm:pt modelId="{382C7215-C257-4D6B-855E-124D82806274}" type="pres">
      <dgm:prSet presAssocID="{E70F1AA8-69DF-40E8-A675-6468B1F612A6}" presName="spacerL" presStyleCnt="0"/>
      <dgm:spPr/>
    </dgm:pt>
    <dgm:pt modelId="{4A59DF48-643F-4C55-AE22-5A11EFE511B8}" type="pres">
      <dgm:prSet presAssocID="{E70F1AA8-69DF-40E8-A675-6468B1F612A6}" presName="sibTrans" presStyleLbl="sibTrans2D1" presStyleIdx="1" presStyleCnt="4" custLinFactY="-20075" custLinFactNeighborY="-100000"/>
      <dgm:spPr/>
      <dgm:t>
        <a:bodyPr/>
        <a:lstStyle/>
        <a:p>
          <a:endParaRPr lang="en-GB"/>
        </a:p>
      </dgm:t>
    </dgm:pt>
    <dgm:pt modelId="{DA3CC417-5947-4728-B60E-9C07FE6FD8C7}" type="pres">
      <dgm:prSet presAssocID="{E70F1AA8-69DF-40E8-A675-6468B1F612A6}" presName="spacerR" presStyleCnt="0"/>
      <dgm:spPr/>
    </dgm:pt>
    <dgm:pt modelId="{2A9EFC07-937C-4863-9C67-D4EB2773FEF3}" type="pres">
      <dgm:prSet presAssocID="{6778FF05-FEF3-4B48-A50A-DF6C33D6D860}" presName="node" presStyleLbl="node1" presStyleIdx="2" presStyleCnt="5" custLinFactNeighborY="-69600">
        <dgm:presLayoutVars>
          <dgm:bulletEnabled val="1"/>
        </dgm:presLayoutVars>
      </dgm:prSet>
      <dgm:spPr/>
      <dgm:t>
        <a:bodyPr/>
        <a:lstStyle/>
        <a:p>
          <a:endParaRPr lang="en-GB"/>
        </a:p>
      </dgm:t>
    </dgm:pt>
    <dgm:pt modelId="{421910EC-0289-4353-A4C1-AEE91AF9595B}" type="pres">
      <dgm:prSet presAssocID="{6480B8B5-85BC-42E3-A99D-103F573DCBA7}" presName="spacerL" presStyleCnt="0"/>
      <dgm:spPr/>
    </dgm:pt>
    <dgm:pt modelId="{E02249D1-866B-494D-8AB4-AAC1DCC3D044}" type="pres">
      <dgm:prSet presAssocID="{6480B8B5-85BC-42E3-A99D-103F573DCBA7}" presName="sibTrans" presStyleLbl="sibTrans2D1" presStyleIdx="2" presStyleCnt="4" custLinFactY="-20075" custLinFactNeighborY="-100000"/>
      <dgm:spPr/>
      <dgm:t>
        <a:bodyPr/>
        <a:lstStyle/>
        <a:p>
          <a:endParaRPr lang="en-GB"/>
        </a:p>
      </dgm:t>
    </dgm:pt>
    <dgm:pt modelId="{48C1DD93-288C-4DD1-888D-9130E5687073}" type="pres">
      <dgm:prSet presAssocID="{6480B8B5-85BC-42E3-A99D-103F573DCBA7}" presName="spacerR" presStyleCnt="0"/>
      <dgm:spPr/>
    </dgm:pt>
    <dgm:pt modelId="{CC3E6F8C-D7BA-4355-B18C-198CC7EB2924}" type="pres">
      <dgm:prSet presAssocID="{343FC264-5BBC-4FB3-8A41-502A1A5F731D}" presName="node" presStyleLbl="node1" presStyleIdx="3" presStyleCnt="5" custLinFactNeighborY="-69600">
        <dgm:presLayoutVars>
          <dgm:bulletEnabled val="1"/>
        </dgm:presLayoutVars>
      </dgm:prSet>
      <dgm:spPr/>
      <dgm:t>
        <a:bodyPr/>
        <a:lstStyle/>
        <a:p>
          <a:endParaRPr lang="en-GB"/>
        </a:p>
      </dgm:t>
    </dgm:pt>
    <dgm:pt modelId="{02998E29-4135-4F35-B85B-44DFC55F49E4}" type="pres">
      <dgm:prSet presAssocID="{63E84598-3013-4118-AB52-22EC28A66B89}" presName="spacerL" presStyleCnt="0"/>
      <dgm:spPr/>
    </dgm:pt>
    <dgm:pt modelId="{BE4AAAD3-1B11-4965-AFA7-2111590DFF57}" type="pres">
      <dgm:prSet presAssocID="{63E84598-3013-4118-AB52-22EC28A66B89}" presName="sibTrans" presStyleLbl="sibTrans2D1" presStyleIdx="3" presStyleCnt="4" custLinFactY="-20075" custLinFactNeighborY="-100000"/>
      <dgm:spPr/>
      <dgm:t>
        <a:bodyPr/>
        <a:lstStyle/>
        <a:p>
          <a:endParaRPr lang="en-GB"/>
        </a:p>
      </dgm:t>
    </dgm:pt>
    <dgm:pt modelId="{43889E59-BD36-41A9-9565-D9AA07210BEC}" type="pres">
      <dgm:prSet presAssocID="{63E84598-3013-4118-AB52-22EC28A66B89}" presName="spacerR" presStyleCnt="0"/>
      <dgm:spPr/>
    </dgm:pt>
    <dgm:pt modelId="{7678085F-CE32-4E28-99B4-871C94AAD05D}" type="pres">
      <dgm:prSet presAssocID="{83110AEB-5914-44B0-B0D9-523195FB2199}" presName="node" presStyleLbl="node1" presStyleIdx="4" presStyleCnt="5" custLinFactNeighborX="-57170" custLinFactNeighborY="-69600">
        <dgm:presLayoutVars>
          <dgm:bulletEnabled val="1"/>
        </dgm:presLayoutVars>
      </dgm:prSet>
      <dgm:spPr/>
      <dgm:t>
        <a:bodyPr/>
        <a:lstStyle/>
        <a:p>
          <a:endParaRPr lang="en-GB"/>
        </a:p>
      </dgm:t>
    </dgm:pt>
  </dgm:ptLst>
  <dgm:cxnLst>
    <dgm:cxn modelId="{A4860F76-B414-4301-A8BA-A017AFBD1CEC}" type="presOf" srcId="{CF983431-5A6F-45EE-A68C-0009E589A42C}" destId="{E2C4821B-1E48-4E30-97C6-90E48E4769BA}" srcOrd="0" destOrd="0" presId="urn:microsoft.com/office/officeart/2005/8/layout/equation1"/>
    <dgm:cxn modelId="{5F442AE5-9EDE-4547-ABD5-837A91098C08}" type="presOf" srcId="{F1ED31E7-16E1-49A4-81F9-8848C1E95E2D}" destId="{1E413FE1-2A4F-424D-A642-9A51D21D1CFD}" srcOrd="0" destOrd="0" presId="urn:microsoft.com/office/officeart/2005/8/layout/equation1"/>
    <dgm:cxn modelId="{9CD8B30E-B4B2-4A1F-9393-5569F07DADBB}" srcId="{CF983431-5A6F-45EE-A68C-0009E589A42C}" destId="{ED996F0D-E32C-49CE-B53F-258FEB900CDC}" srcOrd="1" destOrd="0" parTransId="{1A7E13F1-F1A3-4E55-9133-43E70AA61A8F}" sibTransId="{E70F1AA8-69DF-40E8-A675-6468B1F612A6}"/>
    <dgm:cxn modelId="{D138208B-025E-4641-974D-382F4CB3AA3A}" type="presOf" srcId="{E70F1AA8-69DF-40E8-A675-6468B1F612A6}" destId="{4A59DF48-643F-4C55-AE22-5A11EFE511B8}" srcOrd="0" destOrd="0" presId="urn:microsoft.com/office/officeart/2005/8/layout/equation1"/>
    <dgm:cxn modelId="{4D61A6DC-C596-4329-8FBD-A92EDA4632D4}" type="presOf" srcId="{6778FF05-FEF3-4B48-A50A-DF6C33D6D860}" destId="{2A9EFC07-937C-4863-9C67-D4EB2773FEF3}" srcOrd="0" destOrd="0" presId="urn:microsoft.com/office/officeart/2005/8/layout/equation1"/>
    <dgm:cxn modelId="{E42893F2-2E47-4397-9154-5EF3B18D7312}" type="presOf" srcId="{ED996F0D-E32C-49CE-B53F-258FEB900CDC}" destId="{B771D580-56D8-4F8D-B9F8-7AF9D1B682A5}" srcOrd="0" destOrd="0" presId="urn:microsoft.com/office/officeart/2005/8/layout/equation1"/>
    <dgm:cxn modelId="{742B2EFD-D894-4896-BEC4-14D4D1664DDD}" type="presOf" srcId="{6480B8B5-85BC-42E3-A99D-103F573DCBA7}" destId="{E02249D1-866B-494D-8AB4-AAC1DCC3D044}" srcOrd="0" destOrd="0" presId="urn:microsoft.com/office/officeart/2005/8/layout/equation1"/>
    <dgm:cxn modelId="{18FF2320-20F8-4823-BE8B-DAEE9D8D14FD}" type="presOf" srcId="{B5886485-A821-4757-B720-E4BEEDA171FA}" destId="{36C0748E-C428-4A12-ADF1-1868C363F82F}" srcOrd="0" destOrd="0" presId="urn:microsoft.com/office/officeart/2005/8/layout/equation1"/>
    <dgm:cxn modelId="{21FF74B4-3B19-4F5F-85E9-265F56F69688}" srcId="{CF983431-5A6F-45EE-A68C-0009E589A42C}" destId="{B5886485-A821-4757-B720-E4BEEDA171FA}" srcOrd="0" destOrd="0" parTransId="{396AD3B3-439B-4839-9132-162DE096AF72}" sibTransId="{F1ED31E7-16E1-49A4-81F9-8848C1E95E2D}"/>
    <dgm:cxn modelId="{6D611FB3-77CB-4B67-8184-528E7C3D90B8}" srcId="{CF983431-5A6F-45EE-A68C-0009E589A42C}" destId="{343FC264-5BBC-4FB3-8A41-502A1A5F731D}" srcOrd="3" destOrd="0" parTransId="{E1EC20A8-264E-4AEA-9CDF-A6251F9DC784}" sibTransId="{63E84598-3013-4118-AB52-22EC28A66B89}"/>
    <dgm:cxn modelId="{9D733F57-6366-474F-A4EE-FB6961DD0733}" srcId="{CF983431-5A6F-45EE-A68C-0009E589A42C}" destId="{6778FF05-FEF3-4B48-A50A-DF6C33D6D860}" srcOrd="2" destOrd="0" parTransId="{FA74634F-0F9E-45CC-AD7F-7F0B09968AA4}" sibTransId="{6480B8B5-85BC-42E3-A99D-103F573DCBA7}"/>
    <dgm:cxn modelId="{88B9FBEF-27E7-4495-B5C0-FACE4514FFE7}" type="presOf" srcId="{63E84598-3013-4118-AB52-22EC28A66B89}" destId="{BE4AAAD3-1B11-4965-AFA7-2111590DFF57}" srcOrd="0" destOrd="0" presId="urn:microsoft.com/office/officeart/2005/8/layout/equation1"/>
    <dgm:cxn modelId="{C2EB718E-12EE-463E-A986-C0EB0F4608B6}" type="presOf" srcId="{83110AEB-5914-44B0-B0D9-523195FB2199}" destId="{7678085F-CE32-4E28-99B4-871C94AAD05D}" srcOrd="0" destOrd="0" presId="urn:microsoft.com/office/officeart/2005/8/layout/equation1"/>
    <dgm:cxn modelId="{D93CD645-534F-42C4-936B-5830F138374F}" type="presOf" srcId="{343FC264-5BBC-4FB3-8A41-502A1A5F731D}" destId="{CC3E6F8C-D7BA-4355-B18C-198CC7EB2924}" srcOrd="0" destOrd="0" presId="urn:microsoft.com/office/officeart/2005/8/layout/equation1"/>
    <dgm:cxn modelId="{8C46DC1D-03A9-4B43-9157-E8B609CD486C}" srcId="{CF983431-5A6F-45EE-A68C-0009E589A42C}" destId="{83110AEB-5914-44B0-B0D9-523195FB2199}" srcOrd="4" destOrd="0" parTransId="{D1CF21F4-277D-43D3-9637-1B7C0D22A628}" sibTransId="{AF133BE1-955D-43A0-AABD-9B12574C806B}"/>
    <dgm:cxn modelId="{A82F984C-0AFA-4614-B42D-13A0CDCF7A94}" type="presParOf" srcId="{E2C4821B-1E48-4E30-97C6-90E48E4769BA}" destId="{36C0748E-C428-4A12-ADF1-1868C363F82F}" srcOrd="0" destOrd="0" presId="urn:microsoft.com/office/officeart/2005/8/layout/equation1"/>
    <dgm:cxn modelId="{C9264D72-2DB3-444B-AC7A-6A5B6E8911A6}" type="presParOf" srcId="{E2C4821B-1E48-4E30-97C6-90E48E4769BA}" destId="{5C7506DB-CB5B-414B-8156-4D594D391CEC}" srcOrd="1" destOrd="0" presId="urn:microsoft.com/office/officeart/2005/8/layout/equation1"/>
    <dgm:cxn modelId="{3C092B72-2068-4B8C-A125-52C1E096184C}" type="presParOf" srcId="{E2C4821B-1E48-4E30-97C6-90E48E4769BA}" destId="{1E413FE1-2A4F-424D-A642-9A51D21D1CFD}" srcOrd="2" destOrd="0" presId="urn:microsoft.com/office/officeart/2005/8/layout/equation1"/>
    <dgm:cxn modelId="{CD9DB3DD-83F4-41B6-ACED-10CF3E05BE4A}" type="presParOf" srcId="{E2C4821B-1E48-4E30-97C6-90E48E4769BA}" destId="{66D58831-D399-4280-89E0-1B4800058CEE}" srcOrd="3" destOrd="0" presId="urn:microsoft.com/office/officeart/2005/8/layout/equation1"/>
    <dgm:cxn modelId="{CA26D169-773E-408E-9395-57CC3C5D60C6}" type="presParOf" srcId="{E2C4821B-1E48-4E30-97C6-90E48E4769BA}" destId="{B771D580-56D8-4F8D-B9F8-7AF9D1B682A5}" srcOrd="4" destOrd="0" presId="urn:microsoft.com/office/officeart/2005/8/layout/equation1"/>
    <dgm:cxn modelId="{C96B82F5-84CE-4479-89F9-24D7CBC4F9E4}" type="presParOf" srcId="{E2C4821B-1E48-4E30-97C6-90E48E4769BA}" destId="{382C7215-C257-4D6B-855E-124D82806274}" srcOrd="5" destOrd="0" presId="urn:microsoft.com/office/officeart/2005/8/layout/equation1"/>
    <dgm:cxn modelId="{AC1E7907-5552-4D29-9E2A-48BE14B89674}" type="presParOf" srcId="{E2C4821B-1E48-4E30-97C6-90E48E4769BA}" destId="{4A59DF48-643F-4C55-AE22-5A11EFE511B8}" srcOrd="6" destOrd="0" presId="urn:microsoft.com/office/officeart/2005/8/layout/equation1"/>
    <dgm:cxn modelId="{B9AFB613-6B15-4462-9CC2-57E9387EC5E4}" type="presParOf" srcId="{E2C4821B-1E48-4E30-97C6-90E48E4769BA}" destId="{DA3CC417-5947-4728-B60E-9C07FE6FD8C7}" srcOrd="7" destOrd="0" presId="urn:microsoft.com/office/officeart/2005/8/layout/equation1"/>
    <dgm:cxn modelId="{7214A188-B3D5-4E47-BAC3-33798DC445DD}" type="presParOf" srcId="{E2C4821B-1E48-4E30-97C6-90E48E4769BA}" destId="{2A9EFC07-937C-4863-9C67-D4EB2773FEF3}" srcOrd="8" destOrd="0" presId="urn:microsoft.com/office/officeart/2005/8/layout/equation1"/>
    <dgm:cxn modelId="{C8A15C1A-A5A1-4045-9E52-EEC424151141}" type="presParOf" srcId="{E2C4821B-1E48-4E30-97C6-90E48E4769BA}" destId="{421910EC-0289-4353-A4C1-AEE91AF9595B}" srcOrd="9" destOrd="0" presId="urn:microsoft.com/office/officeart/2005/8/layout/equation1"/>
    <dgm:cxn modelId="{BC50BFE6-8621-402A-AD5A-ECFCBDE9A7B7}" type="presParOf" srcId="{E2C4821B-1E48-4E30-97C6-90E48E4769BA}" destId="{E02249D1-866B-494D-8AB4-AAC1DCC3D044}" srcOrd="10" destOrd="0" presId="urn:microsoft.com/office/officeart/2005/8/layout/equation1"/>
    <dgm:cxn modelId="{70E4A062-30E4-4619-99A0-37E498F13D12}" type="presParOf" srcId="{E2C4821B-1E48-4E30-97C6-90E48E4769BA}" destId="{48C1DD93-288C-4DD1-888D-9130E5687073}" srcOrd="11" destOrd="0" presId="urn:microsoft.com/office/officeart/2005/8/layout/equation1"/>
    <dgm:cxn modelId="{6B8906D4-B805-46BA-A232-C77D2BBDCCC1}" type="presParOf" srcId="{E2C4821B-1E48-4E30-97C6-90E48E4769BA}" destId="{CC3E6F8C-D7BA-4355-B18C-198CC7EB2924}" srcOrd="12" destOrd="0" presId="urn:microsoft.com/office/officeart/2005/8/layout/equation1"/>
    <dgm:cxn modelId="{A0AA331A-2908-4DC2-B5DC-D7758CD4822A}" type="presParOf" srcId="{E2C4821B-1E48-4E30-97C6-90E48E4769BA}" destId="{02998E29-4135-4F35-B85B-44DFC55F49E4}" srcOrd="13" destOrd="0" presId="urn:microsoft.com/office/officeart/2005/8/layout/equation1"/>
    <dgm:cxn modelId="{5EB387CB-14C4-4208-914C-5DF247D4B224}" type="presParOf" srcId="{E2C4821B-1E48-4E30-97C6-90E48E4769BA}" destId="{BE4AAAD3-1B11-4965-AFA7-2111590DFF57}" srcOrd="14" destOrd="0" presId="urn:microsoft.com/office/officeart/2005/8/layout/equation1"/>
    <dgm:cxn modelId="{45CF2F79-0C0C-4928-909C-48479B4117B2}" type="presParOf" srcId="{E2C4821B-1E48-4E30-97C6-90E48E4769BA}" destId="{43889E59-BD36-41A9-9565-D9AA07210BEC}" srcOrd="15" destOrd="0" presId="urn:microsoft.com/office/officeart/2005/8/layout/equation1"/>
    <dgm:cxn modelId="{34D3B353-D5EC-4B70-90A2-14041A8EFEE2}" type="presParOf" srcId="{E2C4821B-1E48-4E30-97C6-90E48E4769BA}" destId="{7678085F-CE32-4E28-99B4-871C94AAD05D}" srcOrd="16" destOrd="0" presId="urn:microsoft.com/office/officeart/2005/8/layout/equation1"/>
  </dgm:cxnLst>
  <dgm:bg>
    <a:solidFill>
      <a:srgbClr val="A800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0748E-C428-4A12-ADF1-1868C363F82F}">
      <dsp:nvSpPr>
        <dsp:cNvPr id="0" name=""/>
        <dsp:cNvSpPr/>
      </dsp:nvSpPr>
      <dsp:spPr>
        <a:xfrm>
          <a:off x="61638" y="221934"/>
          <a:ext cx="1145169" cy="1145169"/>
        </a:xfrm>
        <a:prstGeom prst="ellipse">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dirty="0"/>
        </a:p>
      </dsp:txBody>
      <dsp:txXfrm>
        <a:off x="229344" y="389640"/>
        <a:ext cx="809757" cy="809757"/>
      </dsp:txXfrm>
    </dsp:sp>
    <dsp:sp modelId="{1E413FE1-2A4F-424D-A642-9A51D21D1CFD}">
      <dsp:nvSpPr>
        <dsp:cNvPr id="0" name=""/>
        <dsp:cNvSpPr/>
      </dsp:nvSpPr>
      <dsp:spPr>
        <a:xfrm>
          <a:off x="1246634" y="461922"/>
          <a:ext cx="664198" cy="664198"/>
        </a:xfrm>
        <a:prstGeom prst="mathPlus">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334673" y="715911"/>
        <a:ext cx="488120" cy="156220"/>
      </dsp:txXfrm>
    </dsp:sp>
    <dsp:sp modelId="{B771D580-56D8-4F8D-B9F8-7AF9D1B682A5}">
      <dsp:nvSpPr>
        <dsp:cNvPr id="0" name=""/>
        <dsp:cNvSpPr/>
      </dsp:nvSpPr>
      <dsp:spPr>
        <a:xfrm>
          <a:off x="2003820" y="221934"/>
          <a:ext cx="1145169" cy="1145169"/>
        </a:xfrm>
        <a:prstGeom prst="ellipse">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dirty="0"/>
        </a:p>
      </dsp:txBody>
      <dsp:txXfrm>
        <a:off x="2171526" y="389640"/>
        <a:ext cx="809757" cy="809757"/>
      </dsp:txXfrm>
    </dsp:sp>
    <dsp:sp modelId="{4A59DF48-643F-4C55-AE22-5A11EFE511B8}">
      <dsp:nvSpPr>
        <dsp:cNvPr id="0" name=""/>
        <dsp:cNvSpPr/>
      </dsp:nvSpPr>
      <dsp:spPr>
        <a:xfrm>
          <a:off x="3241977" y="461922"/>
          <a:ext cx="664198" cy="664198"/>
        </a:xfrm>
        <a:prstGeom prst="mathPlus">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330016" y="715911"/>
        <a:ext cx="488120" cy="156220"/>
      </dsp:txXfrm>
    </dsp:sp>
    <dsp:sp modelId="{2A9EFC07-937C-4863-9C67-D4EB2773FEF3}">
      <dsp:nvSpPr>
        <dsp:cNvPr id="0" name=""/>
        <dsp:cNvSpPr/>
      </dsp:nvSpPr>
      <dsp:spPr>
        <a:xfrm>
          <a:off x="3999162" y="221934"/>
          <a:ext cx="1145169" cy="1145169"/>
        </a:xfrm>
        <a:prstGeom prst="ellipse">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p>
      </dsp:txBody>
      <dsp:txXfrm>
        <a:off x="4166868" y="389640"/>
        <a:ext cx="809757" cy="809757"/>
      </dsp:txXfrm>
    </dsp:sp>
    <dsp:sp modelId="{E02249D1-866B-494D-8AB4-AAC1DCC3D044}">
      <dsp:nvSpPr>
        <dsp:cNvPr id="0" name=""/>
        <dsp:cNvSpPr/>
      </dsp:nvSpPr>
      <dsp:spPr>
        <a:xfrm>
          <a:off x="5237319" y="461922"/>
          <a:ext cx="664198" cy="664198"/>
        </a:xfrm>
        <a:prstGeom prst="mathPlus">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5325358" y="715911"/>
        <a:ext cx="488120" cy="156220"/>
      </dsp:txXfrm>
    </dsp:sp>
    <dsp:sp modelId="{CC3E6F8C-D7BA-4355-B18C-198CC7EB2924}">
      <dsp:nvSpPr>
        <dsp:cNvPr id="0" name=""/>
        <dsp:cNvSpPr/>
      </dsp:nvSpPr>
      <dsp:spPr>
        <a:xfrm>
          <a:off x="5994505" y="221934"/>
          <a:ext cx="1145169" cy="1145169"/>
        </a:xfrm>
        <a:prstGeom prst="ellipse">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GB" sz="5100" kern="1200" dirty="0"/>
        </a:p>
      </dsp:txBody>
      <dsp:txXfrm>
        <a:off x="6162211" y="389640"/>
        <a:ext cx="809757" cy="809757"/>
      </dsp:txXfrm>
    </dsp:sp>
    <dsp:sp modelId="{BE4AAAD3-1B11-4965-AFA7-2111590DFF57}">
      <dsp:nvSpPr>
        <dsp:cNvPr id="0" name=""/>
        <dsp:cNvSpPr/>
      </dsp:nvSpPr>
      <dsp:spPr>
        <a:xfrm>
          <a:off x="7232662" y="461922"/>
          <a:ext cx="664198" cy="664198"/>
        </a:xfrm>
        <a:prstGeom prst="mathEqual">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GB" sz="2900" kern="1200"/>
        </a:p>
      </dsp:txBody>
      <dsp:txXfrm>
        <a:off x="7320701" y="598747"/>
        <a:ext cx="488120" cy="390548"/>
      </dsp:txXfrm>
    </dsp:sp>
    <dsp:sp modelId="{7678085F-CE32-4E28-99B4-871C94AAD05D}">
      <dsp:nvSpPr>
        <dsp:cNvPr id="0" name=""/>
        <dsp:cNvSpPr/>
      </dsp:nvSpPr>
      <dsp:spPr>
        <a:xfrm>
          <a:off x="7936687" y="221934"/>
          <a:ext cx="1145169" cy="1145169"/>
        </a:xfrm>
        <a:prstGeom prst="ellipse">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dirty="0"/>
        </a:p>
      </dsp:txBody>
      <dsp:txXfrm>
        <a:off x="8104393" y="389640"/>
        <a:ext cx="809757" cy="8097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endParaRPr lang="en-US" dirty="0"/>
          </a:p>
        </p:txBody>
      </p:sp>
      <p:sp>
        <p:nvSpPr>
          <p:cNvPr id="18435" name="Rectangle 3"/>
          <p:cNvSpPr>
            <a:spLocks noGrp="1" noChangeArrowheads="1"/>
          </p:cNvSpPr>
          <p:nvPr>
            <p:ph type="dt" sz="quarter" idx="1"/>
          </p:nvPr>
        </p:nvSpPr>
        <p:spPr bwMode="auto">
          <a:xfrm>
            <a:off x="3851530"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endParaRPr lang="en-US" dirty="0"/>
          </a:p>
        </p:txBody>
      </p:sp>
      <p:sp>
        <p:nvSpPr>
          <p:cNvPr id="18436" name="Rectangle 4"/>
          <p:cNvSpPr>
            <a:spLocks noGrp="1" noChangeArrowheads="1"/>
          </p:cNvSpPr>
          <p:nvPr>
            <p:ph type="ftr" sz="quarter" idx="2"/>
          </p:nvPr>
        </p:nvSpPr>
        <p:spPr bwMode="auto">
          <a:xfrm>
            <a:off x="1"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endParaRPr lang="en-US" dirty="0"/>
          </a:p>
        </p:txBody>
      </p:sp>
      <p:sp>
        <p:nvSpPr>
          <p:cNvPr id="18437" name="Rectangle 5"/>
          <p:cNvSpPr>
            <a:spLocks noGrp="1" noChangeArrowheads="1"/>
          </p:cNvSpPr>
          <p:nvPr>
            <p:ph type="sldNum" sz="quarter" idx="3"/>
          </p:nvPr>
        </p:nvSpPr>
        <p:spPr bwMode="auto">
          <a:xfrm>
            <a:off x="3851530"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fld id="{EC7A70BD-D2C6-2E4A-9C3A-95A25AA63F83}" type="slidenum">
              <a:rPr lang="en-GB"/>
              <a:pPr/>
              <a:t>‹#›</a:t>
            </a:fld>
            <a:endParaRPr lang="en-GB" dirty="0"/>
          </a:p>
        </p:txBody>
      </p:sp>
    </p:spTree>
    <p:extLst>
      <p:ext uri="{BB962C8B-B14F-4D97-AF65-F5344CB8AC3E}">
        <p14:creationId xmlns:p14="http://schemas.microsoft.com/office/powerpoint/2010/main" val="10435691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endParaRPr lang="en-US" dirty="0"/>
          </a:p>
        </p:txBody>
      </p:sp>
      <p:sp>
        <p:nvSpPr>
          <p:cNvPr id="12291" name="Rectangle 3"/>
          <p:cNvSpPr>
            <a:spLocks noGrp="1" noChangeArrowheads="1"/>
          </p:cNvSpPr>
          <p:nvPr>
            <p:ph type="dt" idx="1"/>
          </p:nvPr>
        </p:nvSpPr>
        <p:spPr bwMode="auto">
          <a:xfrm>
            <a:off x="3851530" y="0"/>
            <a:ext cx="2946145"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endParaRPr lang="en-US" dirty="0"/>
          </a:p>
        </p:txBody>
      </p:sp>
      <p:sp>
        <p:nvSpPr>
          <p:cNvPr id="37892"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7005" y="4716464"/>
            <a:ext cx="4983666" cy="4465637"/>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294" name="Rectangle 6"/>
          <p:cNvSpPr>
            <a:spLocks noGrp="1" noChangeArrowheads="1"/>
          </p:cNvSpPr>
          <p:nvPr>
            <p:ph type="ftr" sz="quarter" idx="4"/>
          </p:nvPr>
        </p:nvSpPr>
        <p:spPr bwMode="auto">
          <a:xfrm>
            <a:off x="1"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endParaRPr lang="en-US" dirty="0"/>
          </a:p>
        </p:txBody>
      </p:sp>
      <p:sp>
        <p:nvSpPr>
          <p:cNvPr id="12295" name="Rectangle 7"/>
          <p:cNvSpPr>
            <a:spLocks noGrp="1" noChangeArrowheads="1"/>
          </p:cNvSpPr>
          <p:nvPr>
            <p:ph type="sldNum" sz="quarter" idx="5"/>
          </p:nvPr>
        </p:nvSpPr>
        <p:spPr bwMode="auto">
          <a:xfrm>
            <a:off x="3851530" y="9429750"/>
            <a:ext cx="2946145"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fld id="{3FB8CE71-6E8F-BB44-9D0F-879BCEC63C1B}" type="slidenum">
              <a:rPr lang="en-GB"/>
              <a:pPr/>
              <a:t>‹#›</a:t>
            </a:fld>
            <a:endParaRPr lang="en-GB" dirty="0"/>
          </a:p>
        </p:txBody>
      </p:sp>
    </p:spTree>
    <p:extLst>
      <p:ext uri="{BB962C8B-B14F-4D97-AF65-F5344CB8AC3E}">
        <p14:creationId xmlns:p14="http://schemas.microsoft.com/office/powerpoint/2010/main" val="12222908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0"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p6gszNbKAgt6Aw_ZqOL2DJqzDfGsZGhgEUjslAHD80M/ed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ontinuaalliance.org/about-the-alliance/company-showcas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obinil.com/aboutMobinil/socialresponsibility/EventDetails.aspx?MYID=509&amp;id=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a:t>
            </a:r>
            <a:r>
              <a:rPr lang="en-GB" baseline="0" dirty="0" smtClean="0"/>
              <a:t> like to welcome you to this Mobile Health session and am very happy to see so many people here.</a:t>
            </a:r>
          </a:p>
          <a:p>
            <a:r>
              <a:rPr lang="en-GB" baseline="0" dirty="0" smtClean="0"/>
              <a:t>My name is Anna Campbell and I work as a Project Manager in the Mobile Health project team at the GSMA.</a:t>
            </a:r>
          </a:p>
          <a:p>
            <a:r>
              <a:rPr lang="en-GB" baseline="0" dirty="0" smtClean="0"/>
              <a:t>I am very honoured to be here and given this opportunity to talk about the great and important subject of mobile health.</a:t>
            </a:r>
          </a:p>
          <a:p>
            <a:r>
              <a:rPr lang="en-GB" baseline="0" dirty="0" smtClean="0"/>
              <a:t>Firstly, I would like to thank the GSMA Arab world regional interest </a:t>
            </a:r>
            <a:r>
              <a:rPr lang="en-GB" baseline="0" dirty="0" smtClean="0"/>
              <a:t>group and MACH </a:t>
            </a:r>
            <a:r>
              <a:rPr lang="en-GB" baseline="0" dirty="0" smtClean="0"/>
              <a:t>for setting up this event in such a great place. I have been here since Monday and I really don’t want to leave!</a:t>
            </a:r>
          </a:p>
          <a:p>
            <a:endParaRPr lang="en-GB" baseline="0" dirty="0" smtClean="0"/>
          </a:p>
          <a:p>
            <a:r>
              <a:rPr lang="en-GB" baseline="0" dirty="0" smtClean="0"/>
              <a:t>We have a whole morning dedicated to mHealth but I will not be alone in talking on this subject – with me I have a number of co speakers that will help me out.</a:t>
            </a:r>
          </a:p>
          <a:p>
            <a:r>
              <a:rPr lang="en-GB" baseline="0" dirty="0" smtClean="0"/>
              <a:t> </a:t>
            </a:r>
            <a:endParaRPr lang="en-GB" baseline="0" dirty="0" smtClean="0"/>
          </a:p>
          <a:p>
            <a:endParaRPr lang="en-GB" baseline="0" dirty="0" smtClean="0"/>
          </a:p>
          <a:p>
            <a:r>
              <a:rPr lang="en-GB" baseline="0" dirty="0" smtClean="0"/>
              <a:t>Dr Al </a:t>
            </a:r>
            <a:r>
              <a:rPr lang="en-GB" baseline="0" dirty="0" err="1" smtClean="0"/>
              <a:t>Orifi</a:t>
            </a:r>
            <a:r>
              <a:rPr lang="en-GB" baseline="0" dirty="0" smtClean="0"/>
              <a:t> is </a:t>
            </a:r>
            <a:r>
              <a:rPr lang="en-GB" sz="1200" kern="1200" dirty="0" smtClean="0">
                <a:solidFill>
                  <a:schemeClr val="tx1"/>
                </a:solidFill>
                <a:effectLst/>
                <a:latin typeface="Arial" charset="0"/>
                <a:ea typeface="Arial" pitchFamily="-110" charset="0"/>
                <a:cs typeface="Arial" charset="0"/>
              </a:rPr>
              <a:t>the Director of Health Outreach Services Department at the King Faisal Specialist Hospital &amp; Research </a:t>
            </a:r>
            <a:r>
              <a:rPr lang="en-GB" sz="1200" kern="1200" dirty="0" err="1" smtClean="0">
                <a:solidFill>
                  <a:schemeClr val="tx1"/>
                </a:solidFill>
                <a:effectLst/>
                <a:latin typeface="Arial" charset="0"/>
                <a:ea typeface="Arial" pitchFamily="-110" charset="0"/>
                <a:cs typeface="Arial" charset="0"/>
              </a:rPr>
              <a:t>Center</a:t>
            </a:r>
            <a:r>
              <a:rPr lang="en-GB" sz="1200" kern="1200" dirty="0" smtClean="0">
                <a:solidFill>
                  <a:schemeClr val="tx1"/>
                </a:solidFill>
                <a:effectLst/>
                <a:latin typeface="Arial" charset="0"/>
                <a:ea typeface="Arial" pitchFamily="-110" charset="0"/>
                <a:cs typeface="Arial" charset="0"/>
              </a:rPr>
              <a:t> in Riyadh, Kingdom of Saudi Arabia. He also chairs the Examination for Saudi Board of Emergency Medicine. He brings</a:t>
            </a:r>
            <a:r>
              <a:rPr lang="en-GB" sz="1200" kern="1200" baseline="0" dirty="0" smtClean="0">
                <a:solidFill>
                  <a:schemeClr val="tx1"/>
                </a:solidFill>
                <a:effectLst/>
                <a:latin typeface="Arial" charset="0"/>
                <a:ea typeface="Arial" pitchFamily="-110" charset="0"/>
                <a:cs typeface="Arial" charset="0"/>
              </a:rPr>
              <a:t> with him a wide experience in Mobile health and will provide insight into this subject from a healthcare perspective.</a:t>
            </a:r>
            <a:endParaRPr lang="en-GB" sz="1200" kern="1200" dirty="0" smtClean="0">
              <a:solidFill>
                <a:schemeClr val="tx1"/>
              </a:solidFill>
              <a:effectLst/>
              <a:latin typeface="Arial" charset="0"/>
              <a:ea typeface="Arial" pitchFamily="-110" charset="0"/>
              <a:cs typeface="Arial" charset="0"/>
            </a:endParaRPr>
          </a:p>
          <a:p>
            <a:endParaRPr lang="en-GB" baseline="0" dirty="0" smtClean="0"/>
          </a:p>
          <a:p>
            <a:r>
              <a:rPr lang="en-GB" baseline="0" dirty="0" smtClean="0"/>
              <a:t>Mr Faisal Bin </a:t>
            </a:r>
            <a:r>
              <a:rPr lang="en-GB" baseline="0" dirty="0" err="1" smtClean="0"/>
              <a:t>Zarah</a:t>
            </a:r>
            <a:r>
              <a:rPr lang="en-GB" baseline="0" dirty="0" smtClean="0"/>
              <a:t>  is in charge of</a:t>
            </a:r>
            <a:r>
              <a:rPr lang="en-US" sz="1200" kern="1200" dirty="0" smtClean="0">
                <a:solidFill>
                  <a:schemeClr val="tx1"/>
                </a:solidFill>
                <a:effectLst/>
                <a:latin typeface="Arial" charset="0"/>
                <a:ea typeface="Arial" pitchFamily="-110" charset="0"/>
                <a:cs typeface="Arial" charset="0"/>
              </a:rPr>
              <a:t> the Adjacent Services at </a:t>
            </a:r>
            <a:r>
              <a:rPr lang="en-US" sz="1200" kern="1200" dirty="0" err="1" smtClean="0">
                <a:solidFill>
                  <a:schemeClr val="tx1"/>
                </a:solidFill>
                <a:effectLst/>
                <a:latin typeface="Arial" charset="0"/>
                <a:ea typeface="Arial" pitchFamily="-110" charset="0"/>
                <a:cs typeface="Arial" charset="0"/>
              </a:rPr>
              <a:t>Mobily</a:t>
            </a:r>
            <a:r>
              <a:rPr lang="en-US" sz="1200" kern="1200" dirty="0" smtClean="0">
                <a:solidFill>
                  <a:schemeClr val="tx1"/>
                </a:solidFill>
                <a:effectLst/>
                <a:latin typeface="Arial" charset="0"/>
                <a:ea typeface="Arial" pitchFamily="-110" charset="0"/>
                <a:cs typeface="Arial" charset="0"/>
              </a:rPr>
              <a:t>, with main focus on Mobile Health where </a:t>
            </a:r>
            <a:r>
              <a:rPr lang="en-US" sz="1200" kern="1200" dirty="0" smtClean="0">
                <a:solidFill>
                  <a:schemeClr val="tx1"/>
                </a:solidFill>
                <a:effectLst/>
                <a:latin typeface="Arial" charset="0"/>
                <a:ea typeface="Arial" pitchFamily="-110" charset="0"/>
                <a:cs typeface="Arial" charset="0"/>
              </a:rPr>
              <a:t>he works to improve the </a:t>
            </a:r>
            <a:r>
              <a:rPr lang="en-US" sz="1200" kern="1200" dirty="0" smtClean="0">
                <a:solidFill>
                  <a:schemeClr val="tx1"/>
                </a:solidFill>
                <a:effectLst/>
                <a:latin typeface="Arial" charset="0"/>
                <a:ea typeface="Arial" pitchFamily="-110" charset="0"/>
                <a:cs typeface="Arial" charset="0"/>
              </a:rPr>
              <a:t>quality of consumer lives by increasing health and wellness awareness, and provide products and services for chronic disease </a:t>
            </a:r>
            <a:r>
              <a:rPr lang="en-US" sz="1200" kern="1200" dirty="0" smtClean="0">
                <a:solidFill>
                  <a:schemeClr val="tx1"/>
                </a:solidFill>
                <a:effectLst/>
                <a:latin typeface="Arial" charset="0"/>
                <a:ea typeface="Arial" pitchFamily="-110" charset="0"/>
                <a:cs typeface="Arial" charset="0"/>
              </a:rPr>
              <a:t>management.</a:t>
            </a:r>
            <a:r>
              <a:rPr lang="en-US" sz="1200" kern="1200" baseline="0" dirty="0" smtClean="0">
                <a:solidFill>
                  <a:schemeClr val="tx1"/>
                </a:solidFill>
                <a:effectLst/>
                <a:latin typeface="Arial" charset="0"/>
                <a:ea typeface="Arial" pitchFamily="-110" charset="0"/>
                <a:cs typeface="Arial" charset="0"/>
              </a:rPr>
              <a:t> He is going to talk about the </a:t>
            </a:r>
            <a:r>
              <a:rPr lang="en-US" sz="1200" kern="1200" baseline="0" dirty="0" err="1" smtClean="0">
                <a:solidFill>
                  <a:schemeClr val="tx1"/>
                </a:solidFill>
                <a:effectLst/>
                <a:latin typeface="Arial" charset="0"/>
                <a:ea typeface="Arial" pitchFamily="-110" charset="0"/>
                <a:cs typeface="Arial" charset="0"/>
              </a:rPr>
              <a:t>Mobily</a:t>
            </a:r>
            <a:r>
              <a:rPr lang="en-US" sz="1200" kern="1200" baseline="0" dirty="0" smtClean="0">
                <a:solidFill>
                  <a:schemeClr val="tx1"/>
                </a:solidFill>
                <a:effectLst/>
                <a:latin typeface="Arial" charset="0"/>
                <a:ea typeface="Arial" pitchFamily="-110" charset="0"/>
                <a:cs typeface="Arial" charset="0"/>
              </a:rPr>
              <a:t> mHealth experience.</a:t>
            </a:r>
            <a:endParaRPr lang="en-GB" baseline="0" dirty="0" smtClean="0"/>
          </a:p>
          <a:p>
            <a:endParaRPr lang="en-GB" baseline="0" dirty="0" smtClean="0"/>
          </a:p>
          <a:p>
            <a:r>
              <a:rPr lang="en-GB" baseline="0" dirty="0" smtClean="0"/>
              <a:t>VF Egypt</a:t>
            </a:r>
            <a:r>
              <a:rPr lang="en-GB" baseline="0" dirty="0" smtClean="0"/>
              <a:t>:</a:t>
            </a:r>
          </a:p>
          <a:p>
            <a:endParaRPr lang="en-GB" baseline="0" dirty="0" smtClean="0"/>
          </a:p>
          <a:p>
            <a:endParaRPr lang="en-GB" baseline="0" dirty="0" smtClean="0"/>
          </a:p>
          <a:p>
            <a:endParaRPr lang="en-GB" baseline="0" dirty="0" smtClean="0"/>
          </a:p>
        </p:txBody>
      </p:sp>
    </p:spTree>
    <p:extLst>
      <p:ext uri="{BB962C8B-B14F-4D97-AF65-F5344CB8AC3E}">
        <p14:creationId xmlns:p14="http://schemas.microsoft.com/office/powerpoint/2010/main" val="295341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Collaboration</a:t>
            </a:r>
            <a:r>
              <a:rPr lang="en-GB" baseline="0" dirty="0" smtClean="0"/>
              <a:t> is the key. </a:t>
            </a:r>
          </a:p>
          <a:p>
            <a:r>
              <a:rPr lang="en-GB" baseline="0" dirty="0" smtClean="0"/>
              <a:t>Grabbing the opportunity for mobile health will depend on all the players in the ecosystem being able to work together for the benefits of all. </a:t>
            </a:r>
          </a:p>
          <a:p>
            <a:endParaRPr lang="en-GB" baseline="0" dirty="0" smtClean="0"/>
          </a:p>
          <a:p>
            <a:r>
              <a:rPr lang="en-GB" baseline="0" dirty="0" smtClean="0"/>
              <a:t>There needs to be a push by the healthcare industry and the vendors (</a:t>
            </a:r>
            <a:r>
              <a:rPr lang="en-GB" baseline="0" dirty="0" err="1" smtClean="0"/>
              <a:t>ie</a:t>
            </a:r>
            <a:r>
              <a:rPr lang="en-GB" baseline="0" dirty="0" smtClean="0"/>
              <a:t> the operators and device manufacturers) and at the same time there has to be a pull by the patients and the healthcare providers, they must show a need and a want of these products. If healthcare providers such as doctors are willing to use </a:t>
            </a:r>
            <a:r>
              <a:rPr lang="en-GB" baseline="0" dirty="0" err="1" smtClean="0"/>
              <a:t>mhealth</a:t>
            </a:r>
            <a:r>
              <a:rPr lang="en-GB" baseline="0" dirty="0" smtClean="0"/>
              <a:t> solutions then the patients will follow.</a:t>
            </a:r>
          </a:p>
          <a:p>
            <a:endParaRPr lang="en-GB" baseline="0" dirty="0" smtClean="0"/>
          </a:p>
          <a:p>
            <a:r>
              <a:rPr lang="en-GB" baseline="0" dirty="0" smtClean="0"/>
              <a:t>As mentioned in the previous slide, the regulators and governments must create a friendly regulatory environment for </a:t>
            </a:r>
            <a:r>
              <a:rPr lang="en-GB" baseline="0" dirty="0" err="1" smtClean="0"/>
              <a:t>mhealth</a:t>
            </a:r>
            <a:r>
              <a:rPr lang="en-GB" baseline="0" dirty="0" smtClean="0"/>
              <a:t> to flourish in. vendors and providers will produce and create services that have quick to market possibility and can be pushed through the regulatory approvals with relative ease.</a:t>
            </a:r>
          </a:p>
          <a:p>
            <a:endParaRPr lang="en-GB" baseline="0" dirty="0" smtClean="0"/>
          </a:p>
          <a:p>
            <a:r>
              <a:rPr lang="en-GB" baseline="0" dirty="0" smtClean="0"/>
              <a:t>Finally the </a:t>
            </a:r>
            <a:r>
              <a:rPr lang="en-GB" baseline="0" dirty="0" err="1" smtClean="0"/>
              <a:t>payors</a:t>
            </a:r>
            <a:r>
              <a:rPr lang="en-GB" baseline="0" dirty="0" smtClean="0"/>
              <a:t> need to be on board – reimbursement must be part of the solution in the same way as governments and insurers today reimburses other health solutions.</a:t>
            </a:r>
            <a:endParaRPr lang="en-GB" dirty="0"/>
          </a:p>
        </p:txBody>
      </p:sp>
    </p:spTree>
    <p:extLst>
      <p:ext uri="{BB962C8B-B14F-4D97-AF65-F5344CB8AC3E}">
        <p14:creationId xmlns:p14="http://schemas.microsoft.com/office/powerpoint/2010/main" val="155706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as part</a:t>
            </a:r>
            <a:r>
              <a:rPr lang="en-GB" baseline="0" dirty="0" smtClean="0"/>
              <a:t> of this ecosystem and to play a part in the acceleration of </a:t>
            </a:r>
            <a:r>
              <a:rPr lang="en-GB" baseline="0" dirty="0" err="1" smtClean="0"/>
              <a:t>mhealth</a:t>
            </a:r>
            <a:r>
              <a:rPr lang="en-GB" baseline="0" dirty="0" smtClean="0"/>
              <a:t> solutions, what can the operators bring to the table?</a:t>
            </a:r>
          </a:p>
          <a:p>
            <a:r>
              <a:rPr lang="en-GB" baseline="0" dirty="0" smtClean="0"/>
              <a:t>Operators have 25 years of experience in delivering customer centric solutions over mobile and have proven capabilities in areas such as</a:t>
            </a:r>
          </a:p>
          <a:p>
            <a:r>
              <a:rPr lang="en-GB" dirty="0" smtClean="0">
                <a:solidFill>
                  <a:schemeClr val="bg1"/>
                </a:solidFill>
                <a:effectLst>
                  <a:outerShdw blurRad="50800" dist="38100" dir="2700000">
                    <a:srgbClr val="000000">
                      <a:alpha val="43000"/>
                    </a:srgbClr>
                  </a:outerShdw>
                </a:effectLst>
              </a:rPr>
              <a:t>Established billing relationships and processes </a:t>
            </a:r>
          </a:p>
          <a:p>
            <a:r>
              <a:rPr lang="en-GB" dirty="0" smtClean="0">
                <a:solidFill>
                  <a:schemeClr val="bg1"/>
                </a:solidFill>
                <a:effectLst>
                  <a:outerShdw blurRad="50800" dist="38100" dir="2700000">
                    <a:srgbClr val="000000">
                      <a:alpha val="43000"/>
                    </a:srgbClr>
                  </a:outerShdw>
                </a:effectLst>
              </a:rPr>
              <a:t>High level of security </a:t>
            </a:r>
          </a:p>
          <a:p>
            <a:r>
              <a:rPr lang="en-GB" dirty="0" smtClean="0">
                <a:solidFill>
                  <a:schemeClr val="bg1"/>
                </a:solidFill>
                <a:effectLst>
                  <a:outerShdw blurRad="50800" dist="38100" dir="2700000">
                    <a:srgbClr val="000000">
                      <a:alpha val="43000"/>
                    </a:srgbClr>
                  </a:outerShdw>
                </a:effectLst>
              </a:rPr>
              <a:t>Secure solutions</a:t>
            </a:r>
          </a:p>
          <a:p>
            <a:r>
              <a:rPr lang="en-GB" dirty="0" smtClean="0">
                <a:solidFill>
                  <a:schemeClr val="bg1"/>
                </a:solidFill>
                <a:effectLst>
                  <a:outerShdw blurRad="50800" dist="38100" dir="2700000">
                    <a:srgbClr val="000000">
                      <a:alpha val="43000"/>
                    </a:srgbClr>
                  </a:outerShdw>
                </a:effectLst>
              </a:rPr>
              <a:t>Remote device management  </a:t>
            </a:r>
          </a:p>
          <a:p>
            <a:r>
              <a:rPr lang="en-GB" dirty="0" smtClean="0">
                <a:solidFill>
                  <a:schemeClr val="bg1"/>
                </a:solidFill>
                <a:effectLst>
                  <a:outerShdw blurRad="50800" dist="38100" dir="2700000">
                    <a:srgbClr val="000000">
                      <a:alpha val="43000"/>
                    </a:srgbClr>
                  </a:outerShdw>
                </a:effectLst>
              </a:rPr>
              <a:t>Customer support </a:t>
            </a:r>
          </a:p>
          <a:p>
            <a:r>
              <a:rPr lang="en-GB" dirty="0" smtClean="0">
                <a:solidFill>
                  <a:schemeClr val="bg1"/>
                </a:solidFill>
                <a:effectLst>
                  <a:outerShdw blurRad="50800" dist="38100" dir="2700000">
                    <a:srgbClr val="000000">
                      <a:alpha val="43000"/>
                    </a:srgbClr>
                  </a:outerShdw>
                </a:effectLst>
              </a:rPr>
              <a:t>Hosting of data centres </a:t>
            </a:r>
          </a:p>
          <a:p>
            <a:r>
              <a:rPr lang="en-GB" dirty="0" smtClean="0">
                <a:solidFill>
                  <a:schemeClr val="bg1"/>
                </a:solidFill>
                <a:effectLst>
                  <a:outerShdw blurRad="50800" dist="38100" dir="2700000">
                    <a:srgbClr val="000000">
                      <a:alpha val="43000"/>
                    </a:srgbClr>
                  </a:outerShdw>
                </a:effectLst>
              </a:rPr>
              <a:t>Large established distribution channels </a:t>
            </a:r>
          </a:p>
          <a:p>
            <a:endParaRPr lang="en-GB" baseline="0" dirty="0" smtClean="0"/>
          </a:p>
        </p:txBody>
      </p:sp>
    </p:spTree>
    <p:extLst>
      <p:ext uri="{BB962C8B-B14F-4D97-AF65-F5344CB8AC3E}">
        <p14:creationId xmlns:p14="http://schemas.microsoft.com/office/powerpoint/2010/main" val="299050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a:t>
            </a:r>
            <a:r>
              <a:rPr lang="en-GB" baseline="0" dirty="0" smtClean="0"/>
              <a:t> a huge range of services that operators can provide across the patient pathway. </a:t>
            </a:r>
          </a:p>
          <a:p>
            <a:r>
              <a:rPr lang="en-GB" baseline="0" dirty="0" smtClean="0"/>
              <a:t>These are across different areas such as business integration; examples of this could be data records, or payments integration, remote monitoring and health applications</a:t>
            </a:r>
          </a:p>
          <a:p>
            <a:r>
              <a:rPr lang="en-GB" baseline="0" dirty="0" smtClean="0"/>
              <a:t>Enterprise </a:t>
            </a:r>
            <a:r>
              <a:rPr lang="en-GB" baseline="0" dirty="0" err="1" smtClean="0"/>
              <a:t>ict</a:t>
            </a:r>
            <a:r>
              <a:rPr lang="en-GB" baseline="0" dirty="0" smtClean="0"/>
              <a:t> for example managed service, hosting and storage</a:t>
            </a:r>
          </a:p>
          <a:p>
            <a:r>
              <a:rPr lang="en-GB" baseline="0" dirty="0" smtClean="0"/>
              <a:t>Voice and data such as health hotlines and health messaging.</a:t>
            </a:r>
          </a:p>
          <a:p>
            <a:r>
              <a:rPr lang="en-GB" baseline="0" dirty="0" smtClean="0"/>
              <a:t>All these services leverage the capabilities and the assets that mobile currently has.</a:t>
            </a:r>
            <a:endParaRPr lang="en-GB" dirty="0"/>
          </a:p>
        </p:txBody>
      </p:sp>
    </p:spTree>
    <p:extLst>
      <p:ext uri="{BB962C8B-B14F-4D97-AF65-F5344CB8AC3E}">
        <p14:creationId xmlns:p14="http://schemas.microsoft.com/office/powerpoint/2010/main" val="310310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what is the GSMA doing to enable </a:t>
            </a:r>
            <a:r>
              <a:rPr lang="en-GB" baseline="0" dirty="0" err="1" smtClean="0"/>
              <a:t>mhealth</a:t>
            </a:r>
            <a:r>
              <a:rPr lang="en-GB" baseline="0" dirty="0" smtClean="0"/>
              <a:t> to happen?</a:t>
            </a:r>
          </a:p>
          <a:p>
            <a:r>
              <a:rPr lang="en-GB" baseline="0" dirty="0" smtClean="0"/>
              <a:t>GSMA are in its 3</a:t>
            </a:r>
            <a:r>
              <a:rPr lang="en-GB" baseline="30000" dirty="0" smtClean="0"/>
              <a:t>rd</a:t>
            </a:r>
            <a:r>
              <a:rPr lang="en-GB" baseline="0" dirty="0" smtClean="0"/>
              <a:t> year running an </a:t>
            </a:r>
            <a:r>
              <a:rPr lang="en-GB" baseline="0" dirty="0" err="1" smtClean="0"/>
              <a:t>mhealth</a:t>
            </a:r>
            <a:r>
              <a:rPr lang="en-GB" baseline="0" dirty="0" smtClean="0"/>
              <a:t> programme.</a:t>
            </a:r>
          </a:p>
          <a:p>
            <a:r>
              <a:rPr lang="en-GB" baseline="0" dirty="0" smtClean="0"/>
              <a:t>Actually the programme is divided into 2 so to speak:</a:t>
            </a:r>
          </a:p>
          <a:p>
            <a:endParaRPr lang="en-GB" baseline="0" dirty="0" smtClean="0"/>
          </a:p>
          <a:p>
            <a:r>
              <a:rPr lang="en-GB" baseline="0" dirty="0" smtClean="0"/>
              <a:t>1 </a:t>
            </a:r>
            <a:r>
              <a:rPr lang="en-GB" baseline="0" dirty="0" err="1" smtClean="0"/>
              <a:t>mhealth</a:t>
            </a:r>
            <a:r>
              <a:rPr lang="en-GB" baseline="0" dirty="0" smtClean="0"/>
              <a:t> programme is run under the umbrella of one of our major programmes called Connected Living. </a:t>
            </a:r>
            <a:r>
              <a:rPr lang="en-GB" sz="1200" kern="1200" dirty="0" smtClean="0">
                <a:solidFill>
                  <a:schemeClr val="tx1"/>
                </a:solidFill>
                <a:effectLst/>
                <a:latin typeface="Arial" charset="0"/>
                <a:ea typeface="Arial" pitchFamily="-110" charset="0"/>
                <a:cs typeface="Arial" charset="0"/>
              </a:rPr>
              <a:t>The Connected Living programme is a market development programme</a:t>
            </a:r>
            <a:r>
              <a:rPr lang="en-GB" sz="1200" kern="1200" baseline="0" dirty="0" smtClean="0">
                <a:solidFill>
                  <a:schemeClr val="tx1"/>
                </a:solidFill>
                <a:effectLst/>
                <a:latin typeface="Arial" charset="0"/>
                <a:ea typeface="Arial" pitchFamily="-110" charset="0"/>
                <a:cs typeface="Arial" charset="0"/>
              </a:rPr>
              <a:t> </a:t>
            </a:r>
            <a:r>
              <a:rPr lang="en-GB" sz="1200" kern="1200" dirty="0" smtClean="0">
                <a:solidFill>
                  <a:schemeClr val="tx1"/>
                </a:solidFill>
                <a:effectLst/>
                <a:latin typeface="Arial" charset="0"/>
                <a:ea typeface="Arial" pitchFamily="-110" charset="0"/>
                <a:cs typeface="Arial" charset="0"/>
              </a:rPr>
              <a:t>designed to help operators accelerate the usage of wireless connectivity through a wide range of devices and services in different vertical ecosystems such as education, automotive,</a:t>
            </a:r>
            <a:r>
              <a:rPr lang="en-GB" sz="1200" kern="1200" baseline="0" dirty="0" smtClean="0">
                <a:solidFill>
                  <a:schemeClr val="tx1"/>
                </a:solidFill>
                <a:effectLst/>
                <a:latin typeface="Arial" charset="0"/>
                <a:ea typeface="Arial" pitchFamily="-110" charset="0"/>
                <a:cs typeface="Arial" charset="0"/>
              </a:rPr>
              <a:t> utilities and health</a:t>
            </a:r>
            <a:r>
              <a:rPr lang="en-GB" sz="1200" kern="1200" dirty="0" smtClean="0">
                <a:solidFill>
                  <a:schemeClr val="tx1"/>
                </a:solidFill>
                <a:effectLst/>
                <a:latin typeface="Arial" charset="0"/>
                <a:ea typeface="Arial" pitchFamily="-110" charset="0"/>
                <a:cs typeface="Arial" charset="0"/>
              </a:rPr>
              <a:t>.</a:t>
            </a:r>
          </a:p>
          <a:p>
            <a:r>
              <a:rPr lang="en-GB" sz="1200" kern="1200" dirty="0" smtClean="0">
                <a:solidFill>
                  <a:schemeClr val="tx1"/>
                </a:solidFill>
                <a:effectLst/>
                <a:latin typeface="Arial" charset="0"/>
                <a:cs typeface="Arial" charset="0"/>
              </a:rPr>
              <a:t>The other </a:t>
            </a:r>
            <a:r>
              <a:rPr lang="en-GB" sz="1200" kern="1200" dirty="0" err="1" smtClean="0">
                <a:solidFill>
                  <a:schemeClr val="tx1"/>
                </a:solidFill>
                <a:effectLst/>
                <a:latin typeface="Arial" charset="0"/>
                <a:cs typeface="Arial" charset="0"/>
              </a:rPr>
              <a:t>mhealth</a:t>
            </a:r>
            <a:r>
              <a:rPr lang="en-GB" sz="1200" kern="1200" baseline="0" dirty="0" smtClean="0">
                <a:solidFill>
                  <a:schemeClr val="tx1"/>
                </a:solidFill>
                <a:effectLst/>
                <a:latin typeface="Arial" charset="0"/>
                <a:cs typeface="Arial" charset="0"/>
              </a:rPr>
              <a:t> programme is run in the GSMA development fund and is more focused on how to roll out </a:t>
            </a:r>
            <a:r>
              <a:rPr lang="en-GB" sz="1200" kern="1200" baseline="0" dirty="0" err="1" smtClean="0">
                <a:solidFill>
                  <a:schemeClr val="tx1"/>
                </a:solidFill>
                <a:effectLst/>
                <a:latin typeface="Arial" charset="0"/>
                <a:cs typeface="Arial" charset="0"/>
              </a:rPr>
              <a:t>mhealth</a:t>
            </a:r>
            <a:r>
              <a:rPr lang="en-GB" sz="1200" kern="1200" baseline="0" dirty="0" smtClean="0">
                <a:solidFill>
                  <a:schemeClr val="tx1"/>
                </a:solidFill>
                <a:effectLst/>
                <a:latin typeface="Arial" charset="0"/>
                <a:cs typeface="Arial" charset="0"/>
              </a:rPr>
              <a:t> in the developing world, focusing on low income countries in Africa and Asia.</a:t>
            </a:r>
          </a:p>
          <a:p>
            <a:endParaRPr lang="en-GB" sz="1200" kern="1200" baseline="0" dirty="0" smtClean="0">
              <a:solidFill>
                <a:schemeClr val="tx1"/>
              </a:solidFill>
              <a:effectLst/>
              <a:latin typeface="Arial" charset="0"/>
              <a:cs typeface="Arial" charset="0"/>
            </a:endParaRPr>
          </a:p>
          <a:p>
            <a:r>
              <a:rPr lang="en-GB" sz="1200" kern="1200" baseline="0" dirty="0" smtClean="0">
                <a:solidFill>
                  <a:schemeClr val="tx1"/>
                </a:solidFill>
                <a:effectLst/>
                <a:latin typeface="Arial" charset="0"/>
                <a:cs typeface="Arial" charset="0"/>
              </a:rPr>
              <a:t>Overall, the GSMA </a:t>
            </a:r>
            <a:r>
              <a:rPr lang="en-GB" sz="1200" kern="1200" baseline="0" dirty="0" err="1" smtClean="0">
                <a:solidFill>
                  <a:schemeClr val="tx1"/>
                </a:solidFill>
                <a:effectLst/>
                <a:latin typeface="Arial" charset="0"/>
                <a:cs typeface="Arial" charset="0"/>
              </a:rPr>
              <a:t>mhealth</a:t>
            </a:r>
            <a:r>
              <a:rPr lang="en-GB" sz="1200" kern="1200" baseline="0" dirty="0" smtClean="0">
                <a:solidFill>
                  <a:schemeClr val="tx1"/>
                </a:solidFill>
                <a:effectLst/>
                <a:latin typeface="Arial" charset="0"/>
                <a:cs typeface="Arial" charset="0"/>
              </a:rPr>
              <a:t> agenda has a number of objectives that we believe are the right things to do in order to help the operators get into the world of mHealth:</a:t>
            </a:r>
          </a:p>
          <a:p>
            <a:endParaRPr lang="en-GB" sz="1200" kern="1200" baseline="0" dirty="0" smtClean="0">
              <a:solidFill>
                <a:schemeClr val="tx1"/>
              </a:solidFill>
              <a:effectLst/>
              <a:latin typeface="Arial" charset="0"/>
              <a:cs typeface="Arial" charset="0"/>
            </a:endParaRPr>
          </a:p>
          <a:p>
            <a:pPr marL="381000" indent="-381000" eaLnBrk="0" hangingPunct="0">
              <a:spcBef>
                <a:spcPts val="400"/>
              </a:spcBef>
              <a:spcAft>
                <a:spcPts val="400"/>
              </a:spcAft>
              <a:buClr>
                <a:srgbClr val="CD0921"/>
              </a:buClr>
              <a:buSzPct val="50000"/>
              <a:buFont typeface="Wingdings 2" pitchFamily="18" charset="2"/>
              <a:buChar char="¢"/>
              <a:defRPr/>
            </a:pPr>
            <a:r>
              <a:rPr lang="en-GB" sz="1200" kern="0" dirty="0" smtClean="0">
                <a:solidFill>
                  <a:srgbClr val="FFFFFF"/>
                </a:solidFill>
                <a:latin typeface="Arial"/>
                <a:cs typeface="Arial"/>
              </a:rPr>
              <a:t>Showcase mobile health solutions and catalyse cross-industry awareness and knowledge – attending</a:t>
            </a:r>
            <a:r>
              <a:rPr lang="en-GB" sz="1200" kern="0" baseline="0" dirty="0" smtClean="0">
                <a:solidFill>
                  <a:srgbClr val="FFFFFF"/>
                </a:solidFill>
                <a:latin typeface="Arial"/>
                <a:cs typeface="Arial"/>
              </a:rPr>
              <a:t> events and seminars and showcasing mobile to the healthcare industry</a:t>
            </a: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r>
              <a:rPr lang="en-GB" sz="1200" kern="0" dirty="0" smtClean="0">
                <a:solidFill>
                  <a:srgbClr val="FFFFFF"/>
                </a:solidFill>
                <a:latin typeface="Arial"/>
                <a:cs typeface="Arial"/>
              </a:rPr>
              <a:t>Demonstrate outcomes and impacts on individuals, healthcare systems and society – running trials</a:t>
            </a:r>
            <a:r>
              <a:rPr lang="en-GB" sz="1200" kern="0" baseline="0" dirty="0" smtClean="0">
                <a:solidFill>
                  <a:srgbClr val="FFFFFF"/>
                </a:solidFill>
                <a:latin typeface="Arial"/>
                <a:cs typeface="Arial"/>
              </a:rPr>
              <a:t> and producing evidence that show the benefits of </a:t>
            </a:r>
            <a:r>
              <a:rPr lang="en-GB" sz="1200" kern="0" baseline="0" dirty="0" err="1" smtClean="0">
                <a:solidFill>
                  <a:srgbClr val="FFFFFF"/>
                </a:solidFill>
                <a:latin typeface="Arial"/>
                <a:cs typeface="Arial"/>
              </a:rPr>
              <a:t>mhealth</a:t>
            </a:r>
            <a:endParaRPr lang="en-GB" sz="1200" kern="0" baseline="0" dirty="0" smtClean="0">
              <a:solidFill>
                <a:srgbClr val="FFFFFF"/>
              </a:solidFill>
              <a:latin typeface="Arial"/>
              <a:cs typeface="Arial"/>
            </a:endParaRP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r>
              <a:rPr lang="en-GB" sz="1200" kern="0" dirty="0" smtClean="0">
                <a:solidFill>
                  <a:srgbClr val="FFFFFF"/>
                </a:solidFill>
                <a:latin typeface="Arial"/>
                <a:cs typeface="Arial"/>
              </a:rPr>
              <a:t>Foster new relationships and partnering with the healthcare sector and mobile industry – as mentioned, collaboration is the key</a:t>
            </a:r>
            <a:r>
              <a:rPr lang="en-GB" sz="1200" kern="0" baseline="0" dirty="0" smtClean="0">
                <a:solidFill>
                  <a:srgbClr val="FFFFFF"/>
                </a:solidFill>
                <a:latin typeface="Arial"/>
                <a:cs typeface="Arial"/>
              </a:rPr>
              <a:t> and GSMA are working on facilitating these relationships</a:t>
            </a: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r>
              <a:rPr lang="en-GB" sz="1200" kern="0" dirty="0" smtClean="0">
                <a:solidFill>
                  <a:srgbClr val="FFFFFF"/>
                </a:solidFill>
                <a:latin typeface="Arial"/>
                <a:cs typeface="Arial"/>
              </a:rPr>
              <a:t>Stimulate scalable, replicable solutions to drive towards interoperability – working</a:t>
            </a:r>
            <a:r>
              <a:rPr lang="en-GB" sz="1200" kern="0" baseline="0" dirty="0" smtClean="0">
                <a:solidFill>
                  <a:srgbClr val="FFFFFF"/>
                </a:solidFill>
                <a:latin typeface="Arial"/>
                <a:cs typeface="Arial"/>
              </a:rPr>
              <a:t> with operators and device vendors to produce scalable solutions to achieve economies of scale</a:t>
            </a: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r>
              <a:rPr lang="en-GB" sz="1200" kern="0" dirty="0" smtClean="0">
                <a:solidFill>
                  <a:srgbClr val="FFFFFF"/>
                </a:solidFill>
                <a:latin typeface="Arial"/>
                <a:cs typeface="Arial"/>
              </a:rPr>
              <a:t>Promote supportive policy and regulatory principles for growth and innovation – we lobby</a:t>
            </a:r>
            <a:r>
              <a:rPr lang="en-GB" sz="1200" kern="0" baseline="0" dirty="0" smtClean="0">
                <a:solidFill>
                  <a:srgbClr val="FFFFFF"/>
                </a:solidFill>
                <a:latin typeface="Arial"/>
                <a:cs typeface="Arial"/>
              </a:rPr>
              <a:t> governments and regulators to try and encourage a regulatory environment that is innovation friendly and that encourages providers to produce </a:t>
            </a:r>
            <a:r>
              <a:rPr lang="en-GB" sz="1200" kern="0" baseline="0" dirty="0" err="1" smtClean="0">
                <a:solidFill>
                  <a:srgbClr val="FFFFFF"/>
                </a:solidFill>
                <a:latin typeface="Arial"/>
                <a:cs typeface="Arial"/>
              </a:rPr>
              <a:t>mhealth</a:t>
            </a:r>
            <a:r>
              <a:rPr lang="en-GB" sz="1200" kern="0" baseline="0" dirty="0" smtClean="0">
                <a:solidFill>
                  <a:srgbClr val="FFFFFF"/>
                </a:solidFill>
                <a:latin typeface="Arial"/>
                <a:cs typeface="Arial"/>
              </a:rPr>
              <a:t> solutions</a:t>
            </a:r>
            <a:endParaRPr lang="en-GB" sz="1200" kern="0" dirty="0" smtClean="0">
              <a:solidFill>
                <a:srgbClr val="FFFFFF"/>
              </a:solidFill>
              <a:latin typeface="Arial"/>
              <a:cs typeface="Arial"/>
            </a:endParaRP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endParaRPr lang="en-GB" sz="1200" kern="0" dirty="0" smtClean="0">
              <a:solidFill>
                <a:srgbClr val="FFFFFF"/>
              </a:solidFill>
              <a:latin typeface="Arial"/>
              <a:cs typeface="Arial"/>
            </a:endParaRP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endParaRPr lang="en-GB" sz="1200" kern="0" dirty="0" smtClean="0">
              <a:solidFill>
                <a:srgbClr val="FFFFFF"/>
              </a:solidFill>
              <a:latin typeface="Arial"/>
              <a:cs typeface="Arial"/>
            </a:endParaRPr>
          </a:p>
          <a:p>
            <a:pPr marL="381000" marR="0" indent="-381000" algn="l" defTabSz="914400" rtl="0" eaLnBrk="0" fontAlgn="base" latinLnBrk="0" hangingPunct="0">
              <a:lnSpc>
                <a:spcPct val="100000"/>
              </a:lnSpc>
              <a:spcBef>
                <a:spcPts val="400"/>
              </a:spcBef>
              <a:spcAft>
                <a:spcPts val="400"/>
              </a:spcAft>
              <a:buClr>
                <a:srgbClr val="CD0921"/>
              </a:buClr>
              <a:buSzPct val="50000"/>
              <a:buFont typeface="Wingdings 2" pitchFamily="18" charset="2"/>
              <a:buChar char="¢"/>
              <a:tabLst/>
              <a:defRPr/>
            </a:pPr>
            <a:endParaRPr lang="en-GB" sz="1200" kern="0" dirty="0" smtClean="0">
              <a:solidFill>
                <a:srgbClr val="FFFFFF"/>
              </a:solidFill>
              <a:latin typeface="Arial"/>
              <a:cs typeface="Arial"/>
            </a:endParaRPr>
          </a:p>
          <a:p>
            <a:pPr marL="381000" indent="-381000" eaLnBrk="0" hangingPunct="0">
              <a:spcBef>
                <a:spcPts val="400"/>
              </a:spcBef>
              <a:spcAft>
                <a:spcPts val="400"/>
              </a:spcAft>
              <a:buClr>
                <a:srgbClr val="CD0921"/>
              </a:buClr>
              <a:buSzPct val="50000"/>
              <a:buFont typeface="Wingdings 2" pitchFamily="18" charset="2"/>
              <a:buChar char="¢"/>
              <a:defRPr/>
            </a:pPr>
            <a:endParaRPr lang="en-GB" sz="1200" kern="0" dirty="0">
              <a:solidFill>
                <a:srgbClr val="FFFFFF"/>
              </a:solidFill>
              <a:latin typeface="Arial"/>
              <a:cs typeface="Arial"/>
            </a:endParaRPr>
          </a:p>
        </p:txBody>
      </p:sp>
    </p:spTree>
    <p:extLst>
      <p:ext uri="{BB962C8B-B14F-4D97-AF65-F5344CB8AC3E}">
        <p14:creationId xmlns:p14="http://schemas.microsoft.com/office/powerpoint/2010/main" val="219652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GSMA</a:t>
            </a:r>
            <a:r>
              <a:rPr lang="en-GB" baseline="0" dirty="0" smtClean="0"/>
              <a:t> realises that all operators are not at the same stage of development and we also recognise the difference in region, culture and state of development. Hence we support operators at different stages of their development and support them through the different stages towards  successful deployments.</a:t>
            </a:r>
            <a:endParaRPr lang="en-GB" dirty="0"/>
          </a:p>
        </p:txBody>
      </p:sp>
    </p:spTree>
    <p:extLst>
      <p:ext uri="{BB962C8B-B14F-4D97-AF65-F5344CB8AC3E}">
        <p14:creationId xmlns:p14="http://schemas.microsoft.com/office/powerpoint/2010/main" val="240763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year we have started</a:t>
            </a:r>
            <a:r>
              <a:rPr lang="en-GB" baseline="0" dirty="0" smtClean="0"/>
              <a:t> 2 major pieces of work within our </a:t>
            </a:r>
            <a:r>
              <a:rPr lang="en-GB" baseline="0" dirty="0" err="1" smtClean="0"/>
              <a:t>mhealth</a:t>
            </a:r>
            <a:r>
              <a:rPr lang="en-GB" baseline="0" dirty="0" smtClean="0"/>
              <a:t> programme.</a:t>
            </a:r>
          </a:p>
          <a:p>
            <a:r>
              <a:rPr lang="en-GB" baseline="0" dirty="0" smtClean="0"/>
              <a:t>One is the diabetes programme.  Realising that diabetes is a major disease that affects all parts of the world and is becoming an increasing burden on health resources, we deduced this is a sensible area where to encourage trials and deployments of </a:t>
            </a:r>
            <a:r>
              <a:rPr lang="en-GB" baseline="0" dirty="0" err="1" smtClean="0"/>
              <a:t>mhealth</a:t>
            </a:r>
            <a:r>
              <a:rPr lang="en-GB" baseline="0" dirty="0" smtClean="0"/>
              <a:t> solutions.</a:t>
            </a:r>
          </a:p>
          <a:p>
            <a:pPr marL="0" indent="0">
              <a:spcAft>
                <a:spcPts val="600"/>
              </a:spcAft>
              <a:buSzPct val="100000"/>
              <a:buNone/>
            </a:pPr>
            <a:r>
              <a:rPr lang="en-GB" sz="1200" dirty="0" smtClean="0">
                <a:solidFill>
                  <a:schemeClr val="bg1"/>
                </a:solidFill>
                <a:effectLst>
                  <a:outerShdw blurRad="50800" dist="38100" dir="2700000">
                    <a:srgbClr val="000000">
                      <a:alpha val="43000"/>
                    </a:srgbClr>
                  </a:outerShdw>
                </a:effectLst>
              </a:rPr>
              <a:t>Diabetes is a major disease that is growing, with huge impact on resources:</a:t>
            </a:r>
          </a:p>
          <a:p>
            <a:pPr>
              <a:spcAft>
                <a:spcPts val="600"/>
              </a:spcAft>
              <a:buSzPct val="100000"/>
              <a:buFont typeface="Wingdings" pitchFamily="2" charset="2"/>
              <a:buChar char="§"/>
            </a:pPr>
            <a:r>
              <a:rPr lang="en-GB" sz="1200" kern="1200" dirty="0" smtClean="0">
                <a:solidFill>
                  <a:schemeClr val="bg1"/>
                </a:solidFill>
                <a:latin typeface="Arial" charset="0"/>
                <a:ea typeface="Arial" pitchFamily="-110" charset="0"/>
                <a:cs typeface="Arial" charset="0"/>
              </a:rPr>
              <a:t>360 million people worldwide have diabetes, 8.5% of the world’s population</a:t>
            </a:r>
          </a:p>
          <a:p>
            <a:pPr>
              <a:spcAft>
                <a:spcPts val="600"/>
              </a:spcAft>
              <a:buSzPct val="100000"/>
              <a:buFont typeface="Wingdings" pitchFamily="2" charset="2"/>
              <a:buChar char="§"/>
            </a:pPr>
            <a:r>
              <a:rPr lang="en-GB" sz="1200" kern="1200" dirty="0" smtClean="0">
                <a:solidFill>
                  <a:schemeClr val="bg1"/>
                </a:solidFill>
                <a:latin typeface="Arial" charset="0"/>
                <a:ea typeface="Arial" pitchFamily="-110" charset="0"/>
                <a:cs typeface="Arial" charset="0"/>
              </a:rPr>
              <a:t>Diabetes cases will rise 90% in the next 20 years according to WHO</a:t>
            </a:r>
          </a:p>
          <a:p>
            <a:pPr>
              <a:spcAft>
                <a:spcPts val="600"/>
              </a:spcAft>
              <a:buSzPct val="100000"/>
              <a:buFont typeface="Wingdings" pitchFamily="2" charset="2"/>
              <a:buChar char="§"/>
            </a:pPr>
            <a:r>
              <a:rPr lang="en-GB" b="0" dirty="0" smtClean="0"/>
              <a:t>Diabetes prevalence in the Middle East is among the highest in the world. </a:t>
            </a:r>
            <a:r>
              <a:rPr lang="en-GB" dirty="0" smtClean="0"/>
              <a:t>Rapid economic development and tremendous changes in lifestyle, have resulted in less exercise, more smoking, unhealthy nutrition and increased obesity. (World diabetes foundation)</a:t>
            </a:r>
          </a:p>
          <a:p>
            <a:pPr>
              <a:spcAft>
                <a:spcPts val="600"/>
              </a:spcAft>
              <a:buSzPct val="100000"/>
              <a:buFont typeface="Wingdings" pitchFamily="2" charset="2"/>
              <a:buChar char="§"/>
            </a:pPr>
            <a:endParaRPr lang="en-GB" b="0" dirty="0" smtClean="0"/>
          </a:p>
          <a:p>
            <a:pPr>
              <a:spcAft>
                <a:spcPts val="600"/>
              </a:spcAft>
              <a:buSzPct val="100000"/>
              <a:buFont typeface="Wingdings" pitchFamily="2" charset="2"/>
              <a:buNone/>
            </a:pPr>
            <a:r>
              <a:rPr lang="en-GB" b="0" dirty="0" smtClean="0"/>
              <a:t>We are looking</a:t>
            </a:r>
            <a:r>
              <a:rPr lang="en-GB" b="0" baseline="0" dirty="0" smtClean="0"/>
              <a:t> for operators to join this programme so if this is something you would be interested in, please come see me after the seminar or send me an email – we are planning a “diabetes summit” in the middle east region which I believe will happen in October so again, if I have your details I can forward information on this.</a:t>
            </a:r>
            <a:endParaRPr lang="en-GB" b="0" dirty="0" smtClean="0"/>
          </a:p>
          <a:p>
            <a:pPr>
              <a:spcAft>
                <a:spcPts val="600"/>
              </a:spcAft>
              <a:buSzPct val="100000"/>
              <a:buFont typeface="Wingdings" pitchFamily="2" charset="2"/>
              <a:buChar char="§"/>
            </a:pPr>
            <a:endParaRPr lang="en-GB" b="0" dirty="0" smtClean="0"/>
          </a:p>
          <a:p>
            <a:pPr>
              <a:spcAft>
                <a:spcPts val="600"/>
              </a:spcAft>
              <a:buSzPct val="100000"/>
              <a:buFont typeface="Wingdings" pitchFamily="2" charset="2"/>
              <a:buNone/>
            </a:pPr>
            <a:endParaRPr lang="en-GB" b="0" dirty="0"/>
          </a:p>
        </p:txBody>
      </p:sp>
    </p:spTree>
    <p:extLst>
      <p:ext uri="{BB962C8B-B14F-4D97-AF65-F5344CB8AC3E}">
        <p14:creationId xmlns:p14="http://schemas.microsoft.com/office/powerpoint/2010/main" val="385859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project run</a:t>
            </a:r>
            <a:r>
              <a:rPr lang="en-GB" baseline="0" dirty="0" smtClean="0"/>
              <a:t> by the GSMA development fund </a:t>
            </a:r>
            <a:r>
              <a:rPr lang="en-GB" baseline="0" dirty="0" err="1" smtClean="0"/>
              <a:t>mhealth</a:t>
            </a:r>
            <a:r>
              <a:rPr lang="en-GB" baseline="0" dirty="0" smtClean="0"/>
              <a:t> programme – the purpose and aim is to </a:t>
            </a:r>
            <a:r>
              <a:rPr lang="en-GB" baseline="0" dirty="0" smtClean="0">
                <a:solidFill>
                  <a:srgbClr val="58595B"/>
                </a:solidFill>
                <a:latin typeface="Arial Narrow" pitchFamily="34" charset="0"/>
              </a:rPr>
              <a:t>c</a:t>
            </a:r>
            <a:r>
              <a:rPr lang="en-GB" dirty="0" smtClean="0">
                <a:solidFill>
                  <a:srgbClr val="58595B"/>
                </a:solidFill>
                <a:latin typeface="Arial Narrow" pitchFamily="34" charset="0"/>
              </a:rPr>
              <a:t>reate innovative ways</a:t>
            </a:r>
            <a:r>
              <a:rPr lang="en-GB" dirty="0" smtClean="0">
                <a:solidFill>
                  <a:srgbClr val="58595B"/>
                </a:solidFill>
                <a:latin typeface="Arial Narrow" pitchFamily="34" charset="0"/>
                <a:hlinkClick r:id="rId3"/>
              </a:rPr>
              <a:t> </a:t>
            </a:r>
            <a:r>
              <a:rPr lang="en-GB" dirty="0" smtClean="0">
                <a:solidFill>
                  <a:srgbClr val="58595B"/>
                </a:solidFill>
                <a:latin typeface="Arial Narrow" pitchFamily="34" charset="0"/>
              </a:rPr>
              <a:t>for member mobile operators across Africa to </a:t>
            </a:r>
            <a:r>
              <a:rPr lang="en-GB" b="1" dirty="0" smtClean="0">
                <a:solidFill>
                  <a:srgbClr val="58595B"/>
                </a:solidFill>
                <a:latin typeface="Arial Narrow" pitchFamily="34" charset="0"/>
              </a:rPr>
              <a:t>collaborate</a:t>
            </a:r>
            <a:r>
              <a:rPr lang="en-GB" dirty="0" smtClean="0">
                <a:solidFill>
                  <a:srgbClr val="58595B"/>
                </a:solidFill>
                <a:latin typeface="Arial Narrow" pitchFamily="34" charset="0"/>
              </a:rPr>
              <a:t> and </a:t>
            </a:r>
            <a:r>
              <a:rPr lang="en-GB" b="1" dirty="0" smtClean="0">
                <a:solidFill>
                  <a:srgbClr val="58595B"/>
                </a:solidFill>
                <a:latin typeface="Arial Narrow" pitchFamily="34" charset="0"/>
              </a:rPr>
              <a:t>partner</a:t>
            </a:r>
            <a:r>
              <a:rPr lang="en-GB" dirty="0" smtClean="0">
                <a:solidFill>
                  <a:srgbClr val="58595B"/>
                </a:solidFill>
                <a:latin typeface="Arial Narrow" pitchFamily="34" charset="0"/>
              </a:rPr>
              <a:t> with governments, civil society and private healthcare providers to significantly impact universal access of health services. </a:t>
            </a:r>
          </a:p>
          <a:p>
            <a:r>
              <a:rPr lang="en-GB" dirty="0" smtClean="0">
                <a:solidFill>
                  <a:srgbClr val="58595B"/>
                </a:solidFill>
                <a:latin typeface="Arial Narrow" pitchFamily="34" charset="0"/>
              </a:rPr>
              <a:t>This is done</a:t>
            </a:r>
            <a:r>
              <a:rPr lang="en-GB" baseline="0" dirty="0" smtClean="0">
                <a:solidFill>
                  <a:srgbClr val="58595B"/>
                </a:solidFill>
                <a:latin typeface="Arial Narrow" pitchFamily="34" charset="0"/>
              </a:rPr>
              <a:t> using </a:t>
            </a:r>
            <a:r>
              <a:rPr lang="en-GB" baseline="0" dirty="0" smtClean="0">
                <a:solidFill>
                  <a:srgbClr val="58595B"/>
                </a:solidFill>
                <a:latin typeface="Arial Narrow" pitchFamily="34" charset="0"/>
              </a:rPr>
              <a:t>an </a:t>
            </a:r>
            <a:r>
              <a:rPr lang="en-GB" baseline="0" smtClean="0">
                <a:solidFill>
                  <a:srgbClr val="58595B"/>
                </a:solidFill>
                <a:latin typeface="Arial Narrow" pitchFamily="34" charset="0"/>
              </a:rPr>
              <a:t>engagement framework </a:t>
            </a:r>
            <a:r>
              <a:rPr lang="en-GB" baseline="0" smtClean="0">
                <a:solidFill>
                  <a:srgbClr val="58595B"/>
                </a:solidFill>
                <a:latin typeface="Arial Narrow" pitchFamily="34" charset="0"/>
              </a:rPr>
              <a:t>as </a:t>
            </a:r>
            <a:r>
              <a:rPr lang="en-GB" baseline="0" smtClean="0">
                <a:solidFill>
                  <a:srgbClr val="58595B"/>
                </a:solidFill>
                <a:latin typeface="Arial Narrow" pitchFamily="34" charset="0"/>
              </a:rPr>
              <a:t>described here:</a:t>
            </a:r>
            <a:endParaRPr lang="en-GB" baseline="0" dirty="0" smtClean="0">
              <a:solidFill>
                <a:srgbClr val="58595B"/>
              </a:solidFill>
              <a:latin typeface="Arial Narrow" pitchFamily="34" charset="0"/>
            </a:endParaRPr>
          </a:p>
          <a:p>
            <a:r>
              <a:rPr lang="en-GB" baseline="0" dirty="0" smtClean="0">
                <a:solidFill>
                  <a:srgbClr val="58595B"/>
                </a:solidFill>
                <a:latin typeface="Arial Narrow" pitchFamily="34" charset="0"/>
              </a:rPr>
              <a:t>Identify opportunity</a:t>
            </a:r>
          </a:p>
          <a:p>
            <a:r>
              <a:rPr lang="en-GB" baseline="0" dirty="0" smtClean="0">
                <a:solidFill>
                  <a:srgbClr val="58595B"/>
                </a:solidFill>
                <a:latin typeface="Arial Narrow" pitchFamily="34" charset="0"/>
              </a:rPr>
              <a:t>Diagnose</a:t>
            </a:r>
          </a:p>
          <a:p>
            <a:r>
              <a:rPr lang="en-GB" baseline="0" dirty="0" smtClean="0">
                <a:solidFill>
                  <a:srgbClr val="58595B"/>
                </a:solidFill>
                <a:latin typeface="Arial Narrow" pitchFamily="34" charset="0"/>
              </a:rPr>
              <a:t>Partner</a:t>
            </a:r>
          </a:p>
          <a:p>
            <a:r>
              <a:rPr lang="en-GB" baseline="0" dirty="0" smtClean="0">
                <a:solidFill>
                  <a:srgbClr val="58595B"/>
                </a:solidFill>
                <a:latin typeface="Arial Narrow" pitchFamily="34" charset="0"/>
              </a:rPr>
              <a:t>Support implementation</a:t>
            </a:r>
          </a:p>
          <a:p>
            <a:r>
              <a:rPr lang="en-GB" baseline="0" dirty="0" smtClean="0">
                <a:solidFill>
                  <a:srgbClr val="58595B"/>
                </a:solidFill>
                <a:latin typeface="Arial Narrow" pitchFamily="34" charset="0"/>
              </a:rPr>
              <a:t>Share learning</a:t>
            </a:r>
            <a:endParaRPr lang="en-GB" dirty="0"/>
          </a:p>
        </p:txBody>
      </p:sp>
    </p:spTree>
    <p:extLst>
      <p:ext uri="{BB962C8B-B14F-4D97-AF65-F5344CB8AC3E}">
        <p14:creationId xmlns:p14="http://schemas.microsoft.com/office/powerpoint/2010/main" val="375657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finish</a:t>
            </a:r>
            <a:r>
              <a:rPr lang="en-GB" baseline="0" dirty="0" smtClean="0"/>
              <a:t> off, I just wanted to share with you some events and tools that we are using in the GSMA in order to showcase </a:t>
            </a:r>
            <a:r>
              <a:rPr lang="en-GB" baseline="0" dirty="0" err="1" smtClean="0"/>
              <a:t>mhealth</a:t>
            </a:r>
            <a:r>
              <a:rPr lang="en-GB" baseline="0" dirty="0" smtClean="0"/>
              <a:t> and give the whole health ecosystem a view of </a:t>
            </a:r>
            <a:r>
              <a:rPr lang="en-GB" baseline="0" dirty="0" err="1" smtClean="0"/>
              <a:t>mhealth</a:t>
            </a:r>
            <a:r>
              <a:rPr lang="en-GB" baseline="0" dirty="0" smtClean="0"/>
              <a:t>.</a:t>
            </a:r>
          </a:p>
          <a:p>
            <a:r>
              <a:rPr lang="en-GB" baseline="0" dirty="0" smtClean="0"/>
              <a:t>These are the major events coming up this year:</a:t>
            </a:r>
          </a:p>
          <a:p>
            <a:r>
              <a:rPr lang="en-GB" baseline="0" dirty="0" err="1" smtClean="0"/>
              <a:t>Medtech</a:t>
            </a:r>
            <a:r>
              <a:rPr lang="en-GB" baseline="0" dirty="0" smtClean="0"/>
              <a:t> forum in Brussels which is </a:t>
            </a:r>
            <a:r>
              <a:rPr lang="en-GB" dirty="0" smtClean="0"/>
              <a:t>the largest health and medical technology industry conference in Europe. We are doing a speaker slot</a:t>
            </a:r>
            <a:r>
              <a:rPr lang="en-GB" baseline="0" dirty="0" smtClean="0"/>
              <a:t> </a:t>
            </a:r>
          </a:p>
          <a:p>
            <a:r>
              <a:rPr lang="en-GB" baseline="0" dirty="0" err="1" smtClean="0"/>
              <a:t>Medica</a:t>
            </a:r>
            <a:r>
              <a:rPr lang="en-GB" baseline="0" dirty="0" smtClean="0"/>
              <a:t> in Dusseldorf in </a:t>
            </a:r>
            <a:r>
              <a:rPr lang="en-GB" baseline="0" dirty="0" err="1" smtClean="0"/>
              <a:t>november</a:t>
            </a:r>
            <a:r>
              <a:rPr lang="en-GB" baseline="0" dirty="0" smtClean="0"/>
              <a:t> is the worlds largest event and </a:t>
            </a:r>
            <a:r>
              <a:rPr lang="en-GB" baseline="0" dirty="0" err="1" smtClean="0"/>
              <a:t>tradefair</a:t>
            </a:r>
            <a:r>
              <a:rPr lang="en-GB" baseline="0" dirty="0" smtClean="0"/>
              <a:t> for the medical sector</a:t>
            </a:r>
          </a:p>
          <a:p>
            <a:r>
              <a:rPr lang="en-GB" baseline="0" dirty="0" err="1" smtClean="0"/>
              <a:t>Mhealth</a:t>
            </a:r>
            <a:r>
              <a:rPr lang="en-GB" baseline="0" dirty="0" smtClean="0"/>
              <a:t> summit in Washington is t</a:t>
            </a:r>
            <a:r>
              <a:rPr lang="en-GB" sz="1200" kern="1200" dirty="0" smtClean="0">
                <a:solidFill>
                  <a:schemeClr val="tx1"/>
                </a:solidFill>
                <a:effectLst/>
                <a:latin typeface="Arial" charset="0"/>
                <a:ea typeface="Arial" pitchFamily="-110" charset="0"/>
                <a:cs typeface="Arial" charset="0"/>
              </a:rPr>
              <a:t>he largest event of its kind, it brings together leaders in government, the private sector, industry, academia, providers and not-for-profit organizations from across the mHealth ecosystem to advance collaboration in the use of wireless technology to improve health outcomes in the United States and abroad</a:t>
            </a:r>
          </a:p>
          <a:p>
            <a:r>
              <a:rPr lang="en-GB" sz="1200" kern="1200" dirty="0" smtClean="0">
                <a:solidFill>
                  <a:schemeClr val="tx1"/>
                </a:solidFill>
                <a:effectLst/>
                <a:latin typeface="Arial" charset="0"/>
                <a:cs typeface="Arial" charset="0"/>
              </a:rPr>
              <a:t>The MWC in Barcelona is GSMA’s yearly congress,</a:t>
            </a:r>
            <a:r>
              <a:rPr lang="en-GB" sz="1200" kern="1200" baseline="0" dirty="0" smtClean="0">
                <a:solidFill>
                  <a:schemeClr val="tx1"/>
                </a:solidFill>
                <a:effectLst/>
                <a:latin typeface="Arial" charset="0"/>
                <a:cs typeface="Arial" charset="0"/>
              </a:rPr>
              <a:t> it is the worlds premier mobile event, last year attracting close to 70,000 people</a:t>
            </a:r>
            <a:endParaRPr lang="en-GB" dirty="0"/>
          </a:p>
        </p:txBody>
      </p:sp>
    </p:spTree>
    <p:extLst>
      <p:ext uri="{BB962C8B-B14F-4D97-AF65-F5344CB8AC3E}">
        <p14:creationId xmlns:p14="http://schemas.microsoft.com/office/powerpoint/2010/main" val="227078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have</a:t>
            </a:r>
            <a:r>
              <a:rPr lang="en-GB" baseline="0" dirty="0" smtClean="0"/>
              <a:t> a number of online tools where we share information on mHealth that can be used by all ecosystem players which can all be found via the GSMA web site</a:t>
            </a:r>
            <a:endParaRPr lang="en-GB" dirty="0"/>
          </a:p>
        </p:txBody>
      </p:sp>
    </p:spTree>
    <p:extLst>
      <p:ext uri="{BB962C8B-B14F-4D97-AF65-F5344CB8AC3E}">
        <p14:creationId xmlns:p14="http://schemas.microsoft.com/office/powerpoint/2010/main" val="2941647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Continua Health Alliance is a non-profit, open industry organization of healthcare and technology companies joining together in collaboration to improve the quality of personal healthcare.  With more than 220 </a:t>
            </a:r>
            <a:r>
              <a:rPr lang="en-GB" dirty="0" smtClean="0">
                <a:hlinkClick r:id="rId3"/>
              </a:rPr>
              <a:t>member companies</a:t>
            </a:r>
            <a:r>
              <a:rPr lang="en-GB" dirty="0" smtClean="0"/>
              <a:t> around the world, Continua is dedicated to establishing a system of interoperable personal connected health solutions with the knowledge that extending those solutions into the home fosters independence, empowers individuals and provides the opportunity for truly personalized health and wellness management.</a:t>
            </a:r>
            <a:endParaRPr lang="en-GB" dirty="0"/>
          </a:p>
        </p:txBody>
      </p:sp>
    </p:spTree>
    <p:extLst>
      <p:ext uri="{BB962C8B-B14F-4D97-AF65-F5344CB8AC3E}">
        <p14:creationId xmlns:p14="http://schemas.microsoft.com/office/powerpoint/2010/main" val="29219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Arial" pitchFamily="-110" charset="0"/>
                <a:cs typeface="Arial" charset="0"/>
              </a:rPr>
              <a:t>I think it is suitable to start this session with asking ourselves the question: what is mobile health?</a:t>
            </a:r>
          </a:p>
          <a:p>
            <a:r>
              <a:rPr lang="en-GB" sz="1200" b="0" i="0" u="none" strike="noStrike" kern="1200" baseline="0" dirty="0" smtClean="0">
                <a:solidFill>
                  <a:schemeClr val="tx1"/>
                </a:solidFill>
                <a:latin typeface="Arial" charset="0"/>
                <a:ea typeface="Arial" pitchFamily="-110" charset="0"/>
                <a:cs typeface="Arial" charset="0"/>
              </a:rPr>
              <a:t>Well I have done a bit of research and there seems to be no definite agreed definition around. However,</a:t>
            </a:r>
          </a:p>
          <a:p>
            <a:r>
              <a:rPr lang="en-GB" sz="1200" b="0" i="0" u="none" strike="noStrike" kern="1200" baseline="0" dirty="0" smtClean="0">
                <a:solidFill>
                  <a:schemeClr val="tx1"/>
                </a:solidFill>
                <a:latin typeface="Arial" charset="0"/>
                <a:ea typeface="Arial" pitchFamily="-110" charset="0"/>
                <a:cs typeface="Arial" charset="0"/>
              </a:rPr>
              <a:t>WHO says it is “The use of mobile and wireless technologies to support the achievement of health objectives” – I think this is as good a definition as any.</a:t>
            </a:r>
          </a:p>
          <a:p>
            <a:endParaRPr lang="en-GB" sz="1200" b="0" i="0" u="none" strike="noStrike" kern="1200" baseline="0" dirty="0" smtClean="0">
              <a:solidFill>
                <a:schemeClr val="tx1"/>
              </a:solidFill>
              <a:latin typeface="Arial" charset="0"/>
              <a:ea typeface="Arial" pitchFamily="-110" charset="0"/>
              <a:cs typeface="Arial" charset="0"/>
            </a:endParaRPr>
          </a:p>
          <a:p>
            <a:r>
              <a:rPr lang="en-GB" sz="1200" b="0" i="0" u="none" strike="noStrike" kern="1200" baseline="0" dirty="0" smtClean="0">
                <a:solidFill>
                  <a:schemeClr val="tx1"/>
                </a:solidFill>
                <a:latin typeface="Arial" charset="0"/>
                <a:ea typeface="Arial" pitchFamily="-110" charset="0"/>
                <a:cs typeface="Arial" charset="0"/>
              </a:rPr>
              <a:t>Mobile health services can be categorised into two broad areas: Solutions across the Patient Pathway and Healthcare Systems Strengthening. </a:t>
            </a:r>
          </a:p>
          <a:p>
            <a:r>
              <a:rPr lang="en-GB" sz="1200" b="0" i="0" u="none" strike="noStrike" kern="1200" baseline="0" dirty="0" smtClean="0">
                <a:solidFill>
                  <a:schemeClr val="tx1"/>
                </a:solidFill>
                <a:latin typeface="Arial" charset="0"/>
                <a:ea typeface="Arial" pitchFamily="-110" charset="0"/>
                <a:cs typeface="Arial" charset="0"/>
              </a:rPr>
              <a:t>Solutions across the Patient Pathway can again be defined by 4 areas - Wellness, Prevention, Diagnosis, Treatment and Monitoring, these are areas that entail direct touch-points with patients. </a:t>
            </a:r>
          </a:p>
          <a:p>
            <a:r>
              <a:rPr lang="en-GB" sz="1200" b="0" i="0" u="none" strike="noStrike" kern="1200" baseline="0" dirty="0" smtClean="0">
                <a:solidFill>
                  <a:schemeClr val="tx1"/>
                </a:solidFill>
                <a:latin typeface="Arial" charset="0"/>
                <a:ea typeface="Arial" pitchFamily="-110" charset="0"/>
                <a:cs typeface="Arial" charset="0"/>
              </a:rPr>
              <a:t>Healthcare Systems Strengthening solutions are things like Emergency Response, Healthcare Practitioner Support, Healthcare Surveillance and Healthcare Administration, things that do not involve direct interactions with patients, but are primarily aimed at improving the efficiency of healthcare providers in delivering patient care.</a:t>
            </a:r>
            <a:endParaRPr lang="en-GB" dirty="0" smtClean="0"/>
          </a:p>
          <a:p>
            <a:endParaRPr lang="en-GB" dirty="0"/>
          </a:p>
        </p:txBody>
      </p:sp>
    </p:spTree>
    <p:extLst>
      <p:ext uri="{BB962C8B-B14F-4D97-AF65-F5344CB8AC3E}">
        <p14:creationId xmlns:p14="http://schemas.microsoft.com/office/powerpoint/2010/main" val="1547303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Connected</a:t>
            </a:r>
            <a:r>
              <a:rPr lang="en-GB" baseline="0" dirty="0" smtClean="0"/>
              <a:t> Living is one of the </a:t>
            </a:r>
            <a:r>
              <a:rPr lang="en-GB" dirty="0" smtClean="0"/>
              <a:t>GSMA’s strategic</a:t>
            </a:r>
            <a:r>
              <a:rPr lang="en-GB" baseline="0" dirty="0" smtClean="0"/>
              <a:t> projects </a:t>
            </a:r>
            <a:r>
              <a:rPr lang="en-GB" dirty="0" smtClean="0"/>
              <a:t> -  it used to be called Embedded</a:t>
            </a:r>
            <a:r>
              <a:rPr lang="en-GB" baseline="0" dirty="0" smtClean="0"/>
              <a:t> Mobile.</a:t>
            </a:r>
            <a:r>
              <a:rPr lang="en-GB" dirty="0" smtClean="0"/>
              <a:t> </a:t>
            </a:r>
          </a:p>
          <a:p>
            <a:endParaRPr lang="en-GB" dirty="0" smtClean="0"/>
          </a:p>
          <a:p>
            <a:r>
              <a:rPr lang="en-GB" dirty="0" smtClean="0"/>
              <a:t>Connected Living is a 3 year market development initiative whose mission is to help mobile operators accelerate the delivery of new connected devices and services.   Our target is to assist in the creation of 700 million new mobile connections, whilst stimulating a number of service trials and launches in the Automotive, Education and Healthcare sectors. The Connected Living programme is also working with the city of Barcelona, the Mobile World Capital, to develop and showcase smart city services. </a:t>
            </a:r>
            <a:endParaRPr lang="en-GB" dirty="0"/>
          </a:p>
        </p:txBody>
      </p:sp>
    </p:spTree>
    <p:extLst>
      <p:ext uri="{BB962C8B-B14F-4D97-AF65-F5344CB8AC3E}">
        <p14:creationId xmlns:p14="http://schemas.microsoft.com/office/powerpoint/2010/main" val="232010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do</a:t>
            </a:r>
            <a:r>
              <a:rPr lang="en-GB" baseline="0" dirty="0" smtClean="0"/>
              <a:t> we see a need and an opportunity for mobile health?</a:t>
            </a:r>
          </a:p>
          <a:p>
            <a:r>
              <a:rPr lang="en-GB" baseline="0" dirty="0" smtClean="0"/>
              <a:t>There are numerous reasons based on the situation of health systems both in the developed and the developing world</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Reduce Pressure on Resources</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More self management and self care results in less visits to the doctor, enables better prevention and delivers other efficiency improvements</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Increase Patient Reach</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err="1" smtClean="0">
                <a:effectLst>
                  <a:outerShdw blurRad="50800" dist="38100" dir="2700000">
                    <a:srgbClr val="000000">
                      <a:alpha val="43000"/>
                    </a:srgbClr>
                  </a:outerShdw>
                </a:effectLst>
                <a:latin typeface="Arial" charset="0"/>
                <a:ea typeface="SimSun" pitchFamily="2" charset="-122"/>
                <a:cs typeface="Arial" charset="0"/>
              </a:rPr>
              <a:t>Telecare</a:t>
            </a:r>
            <a:r>
              <a:rPr lang="en-US" altLang="zh-CN" dirty="0" smtClean="0">
                <a:effectLst>
                  <a:outerShdw blurRad="50800" dist="38100" dir="2700000">
                    <a:srgbClr val="000000">
                      <a:alpha val="43000"/>
                    </a:srgbClr>
                  </a:outerShdw>
                </a:effectLst>
                <a:latin typeface="Arial" charset="0"/>
                <a:ea typeface="SimSun" pitchFamily="2" charset="-122"/>
                <a:cs typeface="Arial" charset="0"/>
              </a:rPr>
              <a:t> and Telemedicine are enabling healthcare to be reached by entire populations, even those living in remote areas</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More Effective &amp; Efficient Chronic Disease Management</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Prevention &amp; wellness solutions, including remote monitoring &amp; self managements for at risk groups will reduce the growing financial burden and improve disease outcomes</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Improving Elderly Independence</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Enabling the elderly to live at home and independently for longer  </a:t>
            </a:r>
          </a:p>
          <a:p>
            <a:pPr marL="230188" indent="-230188">
              <a:lnSpc>
                <a:spcPct val="115000"/>
              </a:lnSpc>
              <a:spcBef>
                <a:spcPct val="30000"/>
              </a:spcBef>
              <a:spcAft>
                <a:spcPts val="0"/>
              </a:spcAft>
              <a:buClr>
                <a:srgbClr val="AF1115"/>
              </a:buClr>
              <a:buFont typeface="Wingdings 2" pitchFamily="18" charset="2"/>
              <a:buChar char="¢"/>
              <a:defRPr/>
            </a:pPr>
            <a:endParaRPr lang="en-US" altLang="zh-CN" dirty="0" smtClean="0">
              <a:effectLst>
                <a:outerShdw blurRad="50800" dist="38100" dir="2700000">
                  <a:srgbClr val="000000">
                    <a:alpha val="43000"/>
                  </a:srgbClr>
                </a:outerShdw>
              </a:effectLst>
              <a:latin typeface="Arial" charset="0"/>
              <a:ea typeface="SimSun" pitchFamily="2" charset="-122"/>
              <a:cs typeface="Arial" charset="0"/>
            </a:endParaRPr>
          </a:p>
          <a:p>
            <a:pPr marL="0" indent="0">
              <a:lnSpc>
                <a:spcPct val="115000"/>
              </a:lnSpc>
              <a:spcBef>
                <a:spcPct val="30000"/>
              </a:spcBef>
              <a:spcAft>
                <a:spcPts val="0"/>
              </a:spcAft>
              <a:buClr>
                <a:srgbClr val="AF1115"/>
              </a:buClr>
              <a:buFont typeface="Wingdings 2" pitchFamily="18" charset="2"/>
              <a:buNone/>
              <a:defRPr/>
            </a:pPr>
            <a:r>
              <a:rPr lang="en-US" altLang="zh-CN" dirty="0" smtClean="0">
                <a:effectLst>
                  <a:outerShdw blurRad="50800" dist="38100" dir="2700000">
                    <a:srgbClr val="000000">
                      <a:alpha val="43000"/>
                    </a:srgbClr>
                  </a:outerShdw>
                </a:effectLst>
                <a:latin typeface="Arial" charset="0"/>
                <a:ea typeface="SimSun" pitchFamily="2" charset="-122"/>
                <a:cs typeface="Arial" charset="0"/>
              </a:rPr>
              <a:t>All of these areas are where</a:t>
            </a:r>
            <a:r>
              <a:rPr lang="en-US" altLang="zh-CN" baseline="0" dirty="0" smtClean="0">
                <a:effectLst>
                  <a:outerShdw blurRad="50800" dist="38100" dir="2700000">
                    <a:srgbClr val="000000">
                      <a:alpha val="43000"/>
                    </a:srgbClr>
                  </a:outerShdw>
                </a:effectLst>
                <a:latin typeface="Arial" charset="0"/>
                <a:ea typeface="SimSun" pitchFamily="2" charset="-122"/>
                <a:cs typeface="Arial" charset="0"/>
              </a:rPr>
              <a:t> mHealth can be at its most efficient for all stakeholders, including the healthcare providers and patients</a:t>
            </a:r>
            <a:endParaRPr lang="en-US" altLang="zh-CN" dirty="0" smtClean="0">
              <a:effectLst>
                <a:outerShdw blurRad="50800" dist="38100" dir="2700000">
                  <a:srgbClr val="000000">
                    <a:alpha val="43000"/>
                  </a:srgbClr>
                </a:outerShdw>
              </a:effectLst>
              <a:latin typeface="Arial" charset="0"/>
              <a:ea typeface="SimSun" pitchFamily="2" charset="-122"/>
              <a:cs typeface="Arial" charset="0"/>
            </a:endParaRPr>
          </a:p>
          <a:p>
            <a:endParaRPr lang="en-GB" baseline="0" dirty="0" smtClean="0"/>
          </a:p>
        </p:txBody>
      </p:sp>
    </p:spTree>
    <p:extLst>
      <p:ext uri="{BB962C8B-B14F-4D97-AF65-F5344CB8AC3E}">
        <p14:creationId xmlns:p14="http://schemas.microsoft.com/office/powerpoint/2010/main" val="370196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actually a large number of mobile health services already existing in the world. These figures are taken from the GSMA mHealth tracker which is a tool that tracks live and planned </a:t>
            </a:r>
            <a:r>
              <a:rPr lang="en-GB" baseline="0" dirty="0" err="1" smtClean="0"/>
              <a:t>mhealth</a:t>
            </a:r>
            <a:r>
              <a:rPr lang="en-GB" baseline="0" dirty="0" smtClean="0"/>
              <a:t> deployments globally. There are currently over 800 deployments and this figure rises every month.</a:t>
            </a:r>
            <a:endParaRPr lang="en-GB" dirty="0"/>
          </a:p>
        </p:txBody>
      </p:sp>
    </p:spTree>
    <p:extLst>
      <p:ext uri="{BB962C8B-B14F-4D97-AF65-F5344CB8AC3E}">
        <p14:creationId xmlns:p14="http://schemas.microsoft.com/office/powerpoint/2010/main" val="52301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a:t>
            </a:r>
            <a:r>
              <a:rPr lang="en-GB" baseline="0" dirty="0" smtClean="0"/>
              <a:t> to the tracker, there are around 240 deployments in the African and ME areas. </a:t>
            </a:r>
            <a:endParaRPr lang="en-GB" dirty="0"/>
          </a:p>
        </p:txBody>
      </p:sp>
    </p:spTree>
    <p:extLst>
      <p:ext uri="{BB962C8B-B14F-4D97-AF65-F5344CB8AC3E}">
        <p14:creationId xmlns:p14="http://schemas.microsoft.com/office/powerpoint/2010/main" val="269159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Arial" pitchFamily="-110" charset="0"/>
                <a:cs typeface="Arial" charset="0"/>
              </a:rPr>
              <a:t>There are already some examples of</a:t>
            </a:r>
            <a:r>
              <a:rPr lang="en-GB" sz="1200" kern="1200" baseline="0" dirty="0" smtClean="0">
                <a:solidFill>
                  <a:schemeClr val="tx1"/>
                </a:solidFill>
                <a:effectLst/>
                <a:latin typeface="Arial" charset="0"/>
                <a:ea typeface="Arial" pitchFamily="-110" charset="0"/>
                <a:cs typeface="Arial" charset="0"/>
              </a:rPr>
              <a:t> mobile health services in the middle east and </a:t>
            </a:r>
            <a:r>
              <a:rPr lang="en-GB" sz="1200" kern="1200" baseline="0" dirty="0" err="1" smtClean="0">
                <a:solidFill>
                  <a:schemeClr val="tx1"/>
                </a:solidFill>
                <a:effectLst/>
                <a:latin typeface="Arial" charset="0"/>
                <a:ea typeface="Arial" pitchFamily="-110" charset="0"/>
                <a:cs typeface="Arial" charset="0"/>
              </a:rPr>
              <a:t>asia</a:t>
            </a:r>
            <a:r>
              <a:rPr lang="en-GB" sz="1200" kern="1200" baseline="0" dirty="0" smtClean="0">
                <a:solidFill>
                  <a:schemeClr val="tx1"/>
                </a:solidFill>
                <a:effectLst/>
                <a:latin typeface="Arial" charset="0"/>
                <a:ea typeface="Arial" pitchFamily="-110" charset="0"/>
                <a:cs typeface="Arial" charset="0"/>
              </a:rPr>
              <a:t> region that cover the spectrum of the different health categories.</a:t>
            </a:r>
          </a:p>
          <a:p>
            <a:r>
              <a:rPr lang="en-GB" sz="1200" kern="1200" baseline="0" dirty="0" smtClean="0">
                <a:solidFill>
                  <a:schemeClr val="tx1"/>
                </a:solidFill>
                <a:effectLst/>
                <a:latin typeface="Arial" charset="0"/>
                <a:ea typeface="Arial" pitchFamily="-110" charset="0"/>
                <a:cs typeface="Arial" charset="0"/>
              </a:rPr>
              <a:t>Some examples are:</a:t>
            </a:r>
          </a:p>
          <a:p>
            <a:endParaRPr lang="en-GB" sz="1200" kern="1200" dirty="0" smtClean="0">
              <a:solidFill>
                <a:schemeClr val="tx1"/>
              </a:solidFill>
              <a:effectLst/>
              <a:latin typeface="Arial" charset="0"/>
              <a:ea typeface="Arial" pitchFamily="-110" charset="0"/>
              <a:cs typeface="Arial" charset="0"/>
            </a:endParaRPr>
          </a:p>
          <a:p>
            <a:r>
              <a:rPr lang="en-GB" sz="1200" kern="1200" dirty="0" smtClean="0">
                <a:solidFill>
                  <a:schemeClr val="tx1"/>
                </a:solidFill>
                <a:effectLst/>
                <a:latin typeface="Arial" charset="0"/>
                <a:ea typeface="Arial" pitchFamily="-110" charset="0"/>
                <a:cs typeface="Arial" charset="0"/>
              </a:rPr>
              <a:t>In</a:t>
            </a:r>
            <a:r>
              <a:rPr lang="en-GB" sz="1200" kern="1200" baseline="0" dirty="0" smtClean="0">
                <a:solidFill>
                  <a:schemeClr val="tx1"/>
                </a:solidFill>
                <a:effectLst/>
                <a:latin typeface="Arial" charset="0"/>
                <a:ea typeface="Arial" pitchFamily="-110" charset="0"/>
                <a:cs typeface="Arial" charset="0"/>
              </a:rPr>
              <a:t> wellness</a:t>
            </a:r>
            <a:endParaRPr lang="en-GB" sz="1200" kern="1200" dirty="0" smtClean="0">
              <a:solidFill>
                <a:schemeClr val="tx1"/>
              </a:solidFill>
              <a:effectLst/>
              <a:latin typeface="Arial" charset="0"/>
              <a:ea typeface="Arial" pitchFamily="-110" charset="0"/>
              <a:cs typeface="Arial" charset="0"/>
            </a:endParaRPr>
          </a:p>
          <a:p>
            <a:r>
              <a:rPr lang="en-GB" sz="1200" b="1" u="sng" kern="1200" dirty="0" err="1" smtClean="0">
                <a:solidFill>
                  <a:schemeClr val="tx1"/>
                </a:solidFill>
                <a:effectLst/>
                <a:latin typeface="Arial" charset="0"/>
                <a:ea typeface="Arial" pitchFamily="-110" charset="0"/>
                <a:cs typeface="Arial" charset="0"/>
              </a:rPr>
              <a:t>Sehhatak</a:t>
            </a:r>
            <a:r>
              <a:rPr lang="en-GB" sz="1200" b="1" u="sng" kern="1200" dirty="0" smtClean="0">
                <a:solidFill>
                  <a:schemeClr val="tx1"/>
                </a:solidFill>
                <a:effectLst/>
                <a:latin typeface="Arial" charset="0"/>
                <a:ea typeface="Arial" pitchFamily="-110" charset="0"/>
                <a:cs typeface="Arial" charset="0"/>
              </a:rPr>
              <a:t> Mobile Services</a:t>
            </a:r>
          </a:p>
          <a:p>
            <a:r>
              <a:rPr lang="en-GB" sz="1200" kern="1200" dirty="0" smtClean="0">
                <a:solidFill>
                  <a:schemeClr val="tx1"/>
                </a:solidFill>
                <a:effectLst/>
                <a:latin typeface="Arial" charset="0"/>
                <a:ea typeface="Arial" pitchFamily="-110" charset="0"/>
                <a:cs typeface="Arial" charset="0"/>
              </a:rPr>
              <a:t>Organisation: VIVA Telecom Kuwait and mHealth Company</a:t>
            </a:r>
          </a:p>
          <a:p>
            <a:r>
              <a:rPr lang="en-GB" sz="1200" kern="1200" dirty="0" smtClean="0">
                <a:solidFill>
                  <a:schemeClr val="tx1"/>
                </a:solidFill>
                <a:effectLst/>
                <a:latin typeface="Arial" charset="0"/>
                <a:ea typeface="Arial" pitchFamily="-110" charset="0"/>
                <a:cs typeface="Arial" charset="0"/>
              </a:rPr>
              <a:t>Country: Kuwait</a:t>
            </a:r>
          </a:p>
          <a:p>
            <a:r>
              <a:rPr lang="en-GB" sz="1200" kern="1200" dirty="0" smtClean="0">
                <a:solidFill>
                  <a:schemeClr val="tx1"/>
                </a:solidFill>
                <a:effectLst/>
                <a:latin typeface="Arial" charset="0"/>
                <a:ea typeface="Arial" pitchFamily="-110" charset="0"/>
                <a:cs typeface="Arial" charset="0"/>
              </a:rPr>
              <a:t>Year: 2011</a:t>
            </a:r>
          </a:p>
          <a:p>
            <a:r>
              <a:rPr lang="en-GB" sz="1200" kern="1200" dirty="0" smtClean="0">
                <a:solidFill>
                  <a:schemeClr val="tx1"/>
                </a:solidFill>
                <a:effectLst/>
                <a:latin typeface="Arial" charset="0"/>
                <a:ea typeface="Arial" pitchFamily="-110" charset="0"/>
                <a:cs typeface="Arial" charset="0"/>
              </a:rPr>
              <a:t>Description: The service provides daily SMS and MMS on a diverse selection of important health issues, chronic diseases and prevention. The service also provides several free interactive services to its subscribers including instant Glucose Level Analysis, BMI calculation and Daily Calorie Requirements, Nutrition Information, and an electronic Personal Medical Record. Pay per request services include Personalized Medical Consultation in the form of questions and answers and access to a diverse library of reference topics that provide a total summary of specific health issues in 5 consecutive SMS. All Services, with the exception of the online Personal Medical Record are completely accessible and operable through Mobile Phone without the need to purchase any additional devices or installations.</a:t>
            </a:r>
          </a:p>
          <a:p>
            <a:endParaRPr lang="en-GB" b="1" u="sng" dirty="0" smtClean="0"/>
          </a:p>
          <a:p>
            <a:r>
              <a:rPr lang="en-GB" b="0" u="none" dirty="0" smtClean="0"/>
              <a:t>In</a:t>
            </a:r>
            <a:r>
              <a:rPr lang="en-GB" b="0" u="none" baseline="0" dirty="0" smtClean="0"/>
              <a:t> prevention</a:t>
            </a:r>
            <a:endParaRPr lang="en-GB" b="0" u="none" dirty="0" smtClean="0"/>
          </a:p>
          <a:p>
            <a:r>
              <a:rPr lang="en-GB" b="1" u="sng" dirty="0" smtClean="0"/>
              <a:t>MTN Care Connect Nurses Line:</a:t>
            </a:r>
          </a:p>
          <a:p>
            <a:r>
              <a:rPr lang="en-GB" dirty="0" smtClean="0"/>
              <a:t>Launched: 2011</a:t>
            </a:r>
          </a:p>
          <a:p>
            <a:r>
              <a:rPr lang="en-GB" dirty="0" smtClean="0"/>
              <a:t>Country: South Africa</a:t>
            </a:r>
          </a:p>
          <a:p>
            <a:r>
              <a:rPr lang="en-GB" dirty="0" smtClean="0"/>
              <a:t>Status: Live</a:t>
            </a:r>
          </a:p>
          <a:p>
            <a:r>
              <a:rPr lang="en-GB" dirty="0" smtClean="0"/>
              <a:t>Organisation: MTN, Sanlam</a:t>
            </a:r>
          </a:p>
          <a:p>
            <a:r>
              <a:rPr lang="en-GB" dirty="0" smtClean="0"/>
              <a:t>Category: Health Worker Empowerment</a:t>
            </a:r>
          </a:p>
          <a:p>
            <a:r>
              <a:rPr lang="en-GB" dirty="0" smtClean="0"/>
              <a:t>Description: </a:t>
            </a:r>
            <a:r>
              <a:rPr lang="en-GB" sz="1200" b="0" i="0" u="none" strike="noStrike" kern="1200" dirty="0" smtClean="0">
                <a:solidFill>
                  <a:schemeClr val="tx1"/>
                </a:solidFill>
                <a:effectLst/>
                <a:latin typeface="Arial" charset="0"/>
                <a:ea typeface="Arial" pitchFamily="-110" charset="0"/>
                <a:cs typeface="Arial" charset="0"/>
              </a:rPr>
              <a:t>A nurses’ advisory line that will assist the public with everyday health queries.</a:t>
            </a:r>
            <a:r>
              <a:rPr lang="en-GB" dirty="0" smtClean="0"/>
              <a:t> </a:t>
            </a:r>
            <a:r>
              <a:rPr lang="en-GB" sz="1200" b="0" i="0" u="none" strike="noStrike" kern="1200" dirty="0" smtClean="0">
                <a:solidFill>
                  <a:schemeClr val="tx1"/>
                </a:solidFill>
                <a:effectLst/>
                <a:latin typeface="Arial" charset="0"/>
                <a:ea typeface="Arial" pitchFamily="-110" charset="0"/>
                <a:cs typeface="Arial" charset="0"/>
              </a:rPr>
              <a:t>MTN </a:t>
            </a:r>
            <a:r>
              <a:rPr lang="en-GB" sz="1200" b="0" i="0" u="none" strike="noStrike" kern="1200" dirty="0" err="1" smtClean="0">
                <a:solidFill>
                  <a:schemeClr val="tx1"/>
                </a:solidFill>
                <a:effectLst/>
                <a:latin typeface="Arial" charset="0"/>
                <a:ea typeface="Arial" pitchFamily="-110" charset="0"/>
                <a:cs typeface="Arial" charset="0"/>
              </a:rPr>
              <a:t>CareConnect</a:t>
            </a:r>
            <a:r>
              <a:rPr lang="en-GB" sz="1200" b="0" i="0" u="none" strike="noStrike" kern="1200" dirty="0" smtClean="0">
                <a:solidFill>
                  <a:schemeClr val="tx1"/>
                </a:solidFill>
                <a:effectLst/>
                <a:latin typeface="Arial" charset="0"/>
                <a:ea typeface="Arial" pitchFamily="-110" charset="0"/>
                <a:cs typeface="Arial" charset="0"/>
              </a:rPr>
              <a:t> is designed to offer a professional nurse-assisted service for any day-to-day health-related enquiries from the general public. It aims to make basic healthcare guidance about ailments such as stomach aches, fevers, potential poisoning and general parenting tips related to children’s health, among others, available to all South Africans.</a:t>
            </a:r>
            <a:r>
              <a:rPr lang="en-GB" dirty="0" smtClean="0"/>
              <a:t> </a:t>
            </a:r>
            <a:endParaRPr lang="en-GB" b="1" u="sng" dirty="0" smtClean="0"/>
          </a:p>
          <a:p>
            <a:endParaRPr lang="en-GB" b="1" u="sng" dirty="0" smtClean="0"/>
          </a:p>
          <a:p>
            <a:r>
              <a:rPr lang="en-GB" b="0" u="none" dirty="0" smtClean="0"/>
              <a:t>In diagnosis</a:t>
            </a:r>
          </a:p>
          <a:p>
            <a:r>
              <a:rPr lang="en-GB" b="1" u="sng" dirty="0" smtClean="0"/>
              <a:t>Tele-Derma:</a:t>
            </a:r>
          </a:p>
          <a:p>
            <a:r>
              <a:rPr lang="en-GB" dirty="0" smtClean="0"/>
              <a:t>Launched: 2010</a:t>
            </a:r>
          </a:p>
          <a:p>
            <a:r>
              <a:rPr lang="en-GB" dirty="0" smtClean="0"/>
              <a:t>Country: Egypt</a:t>
            </a:r>
          </a:p>
          <a:p>
            <a:r>
              <a:rPr lang="en-GB" dirty="0" smtClean="0"/>
              <a:t>Status: Live</a:t>
            </a:r>
          </a:p>
          <a:p>
            <a:r>
              <a:rPr lang="en-GB" dirty="0" smtClean="0"/>
              <a:t>Organisation: </a:t>
            </a:r>
            <a:r>
              <a:rPr lang="en-GB" dirty="0" err="1" smtClean="0"/>
              <a:t>Mobinil</a:t>
            </a:r>
            <a:endParaRPr lang="en-GB" dirty="0" smtClean="0"/>
          </a:p>
          <a:p>
            <a:r>
              <a:rPr lang="en-GB" dirty="0" smtClean="0"/>
              <a:t>Category: Diagnosis</a:t>
            </a:r>
          </a:p>
          <a:p>
            <a:r>
              <a:rPr lang="en-GB" dirty="0" smtClean="0"/>
              <a:t>Description: </a:t>
            </a:r>
            <a:r>
              <a:rPr lang="en-GB" sz="1200" b="0" i="0" u="none" strike="noStrike" kern="1200" dirty="0" smtClean="0">
                <a:solidFill>
                  <a:schemeClr val="tx1"/>
                </a:solidFill>
                <a:effectLst/>
                <a:latin typeface="Arial" charset="0"/>
                <a:ea typeface="Arial" pitchFamily="-110" charset="0"/>
                <a:cs typeface="Arial" charset="0"/>
              </a:rPr>
              <a:t>Medical advice</a:t>
            </a:r>
            <a:r>
              <a:rPr lang="en-GB" sz="1200" b="0" i="0" u="none" strike="noStrike" kern="1200" baseline="0" dirty="0" smtClean="0">
                <a:solidFill>
                  <a:schemeClr val="tx1"/>
                </a:solidFill>
                <a:effectLst/>
                <a:latin typeface="Arial" charset="0"/>
                <a:ea typeface="Arial" pitchFamily="-110" charset="0"/>
                <a:cs typeface="Arial" charset="0"/>
              </a:rPr>
              <a:t> and d</a:t>
            </a:r>
            <a:r>
              <a:rPr lang="en-GB" sz="1200" b="0" i="0" u="none" strike="noStrike" kern="1200" dirty="0" smtClean="0">
                <a:solidFill>
                  <a:schemeClr val="tx1"/>
                </a:solidFill>
                <a:effectLst/>
                <a:latin typeface="Arial" charset="0"/>
                <a:ea typeface="Arial" pitchFamily="-110" charset="0"/>
                <a:cs typeface="Arial" charset="0"/>
              </a:rPr>
              <a:t>iagnose by examining photographs of the patient; the diagnoses can be improved further by collecting patient medical history and symptom descriptions.</a:t>
            </a:r>
            <a:r>
              <a:rPr lang="en-GB" dirty="0" smtClean="0"/>
              <a:t> </a:t>
            </a:r>
            <a:r>
              <a:rPr lang="en-GB" sz="1200" b="0" i="0" u="sng" strike="noStrike" kern="1200" dirty="0" smtClean="0">
                <a:solidFill>
                  <a:schemeClr val="tx1"/>
                </a:solidFill>
                <a:effectLst/>
                <a:latin typeface="Arial" charset="0"/>
                <a:ea typeface="Arial" pitchFamily="-110" charset="0"/>
                <a:cs typeface="Arial" charset="0"/>
                <a:hlinkClick r:id="rId3"/>
              </a:rPr>
              <a:t>http://www.mobinil.com/aboutMobinil/socialresponsibility/EventDetails.aspx?MYID=509&amp;id=health</a:t>
            </a:r>
            <a:r>
              <a:rPr lang="en-GB" dirty="0" smtClean="0"/>
              <a:t> </a:t>
            </a:r>
          </a:p>
          <a:p>
            <a:endParaRPr lang="en-GB" b="1" u="sng" dirty="0" smtClean="0"/>
          </a:p>
          <a:p>
            <a:r>
              <a:rPr lang="en-GB" b="0" i="0" u="none" dirty="0" smtClean="0"/>
              <a:t>In</a:t>
            </a:r>
            <a:r>
              <a:rPr lang="en-GB" b="0" i="0" u="none" baseline="0" dirty="0" smtClean="0"/>
              <a:t> monitoring</a:t>
            </a:r>
            <a:endParaRPr lang="en-GB" b="0" i="0" u="none" dirty="0" smtClean="0"/>
          </a:p>
          <a:p>
            <a:r>
              <a:rPr lang="en-GB" b="1" u="sng" dirty="0" smtClean="0"/>
              <a:t>Mobile Baby</a:t>
            </a:r>
            <a:r>
              <a:rPr lang="en-GB" dirty="0" smtClean="0"/>
              <a:t>:</a:t>
            </a:r>
          </a:p>
          <a:p>
            <a:r>
              <a:rPr lang="en-GB" dirty="0" smtClean="0"/>
              <a:t>Country: Saudi Arabia</a:t>
            </a:r>
          </a:p>
          <a:p>
            <a:r>
              <a:rPr lang="en-GB" dirty="0" smtClean="0"/>
              <a:t>Launched: 2011</a:t>
            </a:r>
          </a:p>
          <a:p>
            <a:r>
              <a:rPr lang="en-GB" dirty="0" smtClean="0"/>
              <a:t>Status: Live</a:t>
            </a:r>
          </a:p>
          <a:p>
            <a:r>
              <a:rPr lang="en-GB" dirty="0" smtClean="0"/>
              <a:t>Organisation: </a:t>
            </a:r>
            <a:r>
              <a:rPr lang="en-GB" dirty="0" err="1" smtClean="0"/>
              <a:t>Etisalat</a:t>
            </a:r>
            <a:endParaRPr lang="en-GB" dirty="0" smtClean="0"/>
          </a:p>
          <a:p>
            <a:r>
              <a:rPr lang="en-GB" dirty="0" smtClean="0"/>
              <a:t>Category: Monitoring</a:t>
            </a:r>
          </a:p>
          <a:p>
            <a:r>
              <a:rPr lang="en-GB" dirty="0" smtClean="0"/>
              <a:t>Description: </a:t>
            </a:r>
            <a:r>
              <a:rPr lang="en-GB" sz="1200" b="0" i="0" u="none" strike="noStrike" kern="1200" dirty="0" smtClean="0">
                <a:solidFill>
                  <a:schemeClr val="tx1"/>
                </a:solidFill>
                <a:effectLst/>
                <a:latin typeface="Arial" charset="0"/>
                <a:ea typeface="Arial" pitchFamily="-110" charset="0"/>
                <a:cs typeface="Arial" charset="0"/>
              </a:rPr>
              <a:t>Tool enabling practitioners to send media to referring physicians for remote monitoring. Complete suite of services enabling birth attendants and midwives to ensure safer pregnancies/deliveries by enabling them to quickly and accurately identify, communicate and act on obstetric emergencies including: Ultrasound based remote monitoring of pregnancy evolution; Step by step protocol to identify and report; Danger signs during labour and delivery; Money on the phone to pay for emergency transportation; and Communication with referral facility.</a:t>
            </a:r>
            <a:r>
              <a:rPr lang="en-GB" dirty="0" smtClean="0"/>
              <a:t> http://www.etisalat.ae/eportal/en/corporate/press-releases-details-04-03-2012.html  </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39178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However,</a:t>
            </a:r>
            <a:r>
              <a:rPr lang="en-GB" baseline="0" dirty="0" smtClean="0"/>
              <a:t> these are small figures compared to what we believe the mobile health opportunity will be in the future.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In 2011 GSMA commissioned </a:t>
            </a:r>
            <a:r>
              <a:rPr lang="en-GB" baseline="0" dirty="0" err="1" smtClean="0"/>
              <a:t>pwC</a:t>
            </a:r>
            <a:r>
              <a:rPr lang="en-GB" baseline="0" dirty="0" smtClean="0"/>
              <a:t> to produce a report on the potential future opportunity for mobile health and the results came to a staggering 23 </a:t>
            </a:r>
            <a:r>
              <a:rPr lang="en-GB" baseline="0" dirty="0" err="1" smtClean="0"/>
              <a:t>bn</a:t>
            </a:r>
            <a:r>
              <a:rPr lang="en-GB" baseline="0" dirty="0" smtClean="0"/>
              <a:t> us dollars by 2017. that is what the mobile health market will be worth based on this research.</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As you</a:t>
            </a:r>
            <a:r>
              <a:rPr lang="en-GB" baseline="0" dirty="0" smtClean="0"/>
              <a:t> can see, </a:t>
            </a:r>
            <a:r>
              <a:rPr lang="en-GB" dirty="0" smtClean="0"/>
              <a:t>Monitoring represents 65% of global revenue opportunity</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And certainly</a:t>
            </a:r>
            <a:r>
              <a:rPr lang="en-GB" baseline="0" dirty="0" smtClean="0"/>
              <a:t> with the rise of chronic diseases such as diabetes and cardiovascular diseases in the ME region, this is expected to drive the take-up of mHealth in the region</a:t>
            </a:r>
            <a:endParaRPr lang="en-GB" dirty="0" smtClean="0"/>
          </a:p>
          <a:p>
            <a:endParaRPr lang="en-GB" dirty="0"/>
          </a:p>
        </p:txBody>
      </p:sp>
    </p:spTree>
    <p:extLst>
      <p:ext uri="{BB962C8B-B14F-4D97-AF65-F5344CB8AC3E}">
        <p14:creationId xmlns:p14="http://schemas.microsoft.com/office/powerpoint/2010/main" val="301610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latin typeface="Arial" charset="0"/>
                <a:ea typeface="Arial" pitchFamily="-110" charset="0"/>
                <a:cs typeface="Arial" charset="0"/>
              </a:rPr>
              <a:t>Mobile operators are expected to be the key beneficiaries of the expected growth in the mobile health market and command about 50% share of the overall market, corresponding to US$ 11.5 billion, in 2017. Further, the pie is large enough to incentivise other ecosystem players to innovate and participate</a:t>
            </a:r>
          </a:p>
          <a:p>
            <a:r>
              <a:rPr lang="en-GB" sz="1000" b="0" i="0" u="none" strike="noStrike" kern="1200" baseline="0" dirty="0" smtClean="0">
                <a:solidFill>
                  <a:schemeClr val="tx1"/>
                </a:solidFill>
                <a:latin typeface="Arial" charset="0"/>
                <a:ea typeface="Arial" pitchFamily="-110" charset="0"/>
                <a:cs typeface="Arial" charset="0"/>
              </a:rPr>
              <a:t>in the mobile health market and drive it forward. Device vendors, content /application players and healthcare providers can all expect to garner revenues from the </a:t>
            </a:r>
            <a:r>
              <a:rPr lang="en-GB" sz="1000" b="0" i="0" u="none" strike="noStrike" kern="1200" baseline="0" dirty="0" err="1" smtClean="0">
                <a:solidFill>
                  <a:schemeClr val="tx1"/>
                </a:solidFill>
                <a:latin typeface="Arial" charset="0"/>
                <a:ea typeface="Arial" pitchFamily="-110" charset="0"/>
                <a:cs typeface="Arial" charset="0"/>
              </a:rPr>
              <a:t>mhealth</a:t>
            </a:r>
            <a:r>
              <a:rPr lang="en-GB" sz="1000" b="0" i="0" u="none" strike="noStrike" kern="1200" baseline="0" dirty="0" smtClean="0">
                <a:solidFill>
                  <a:schemeClr val="tx1"/>
                </a:solidFill>
                <a:latin typeface="Arial" charset="0"/>
                <a:ea typeface="Arial" pitchFamily="-110" charset="0"/>
                <a:cs typeface="Arial" charset="0"/>
              </a:rPr>
              <a:t> market</a:t>
            </a:r>
          </a:p>
          <a:p>
            <a:r>
              <a:rPr lang="en-GB" sz="1000" b="0" i="0" u="none" strike="noStrike" kern="1200" baseline="0" dirty="0" smtClean="0">
                <a:solidFill>
                  <a:schemeClr val="tx1"/>
                </a:solidFill>
                <a:latin typeface="Arial" charset="0"/>
                <a:ea typeface="Arial" pitchFamily="-110" charset="0"/>
                <a:cs typeface="Arial" charset="0"/>
              </a:rPr>
              <a:t>(approximately US$ 6.6 billion, US$ 2.6 billion and US$ 2.4 billion</a:t>
            </a:r>
          </a:p>
          <a:p>
            <a:r>
              <a:rPr lang="en-GB" sz="1000" b="0" i="0" u="none" strike="noStrike" kern="1200" baseline="0" dirty="0" smtClean="0">
                <a:solidFill>
                  <a:schemeClr val="tx1"/>
                </a:solidFill>
                <a:latin typeface="Arial" charset="0"/>
                <a:ea typeface="Arial" pitchFamily="-110" charset="0"/>
                <a:cs typeface="Arial" charset="0"/>
              </a:rPr>
              <a:t>respectively, in 2017.)</a:t>
            </a:r>
            <a:endParaRPr lang="en-GB" sz="1000" dirty="0"/>
          </a:p>
        </p:txBody>
      </p:sp>
    </p:spTree>
    <p:extLst>
      <p:ext uri="{BB962C8B-B14F-4D97-AF65-F5344CB8AC3E}">
        <p14:creationId xmlns:p14="http://schemas.microsoft.com/office/powerpoint/2010/main" val="204372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there is a huge</a:t>
            </a:r>
            <a:r>
              <a:rPr lang="en-GB" baseline="0" dirty="0" smtClean="0"/>
              <a:t> opportunity here for mobile health to explode and a possible large revenue earner for operators.</a:t>
            </a:r>
          </a:p>
          <a:p>
            <a:r>
              <a:rPr lang="en-GB" baseline="0" dirty="0" smtClean="0"/>
              <a:t>However, in order to unlock this opportunity and accelerate the adoption of mHealth services, there are a number of issues that we need to overcome</a:t>
            </a:r>
          </a:p>
          <a:p>
            <a:endParaRPr lang="en-GB" baseline="0" dirty="0" smtClean="0"/>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rPr>
              <a:t>Harmonised Regulation </a:t>
            </a:r>
            <a:r>
              <a:rPr lang="en-GB" sz="2000" kern="0" dirty="0" smtClean="0">
                <a:solidFill>
                  <a:srgbClr val="FFFFFF"/>
                </a:solidFill>
                <a:effectLst>
                  <a:outerShdw blurRad="50800" dist="38100" dir="2700000">
                    <a:srgbClr val="000000">
                      <a:alpha val="43000"/>
                    </a:srgbClr>
                  </a:outerShdw>
                </a:effectLst>
                <a:latin typeface="Arial"/>
                <a:ea typeface="Arial" pitchFamily="-110" charset="0"/>
                <a:cs typeface="Arial"/>
              </a:rPr>
              <a:t>- </a:t>
            </a:r>
            <a:r>
              <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rPr>
              <a:t> </a:t>
            </a:r>
            <a:r>
              <a:rPr lang="en-GB" sz="2000" kern="0" dirty="0" smtClean="0">
                <a:solidFill>
                  <a:srgbClr val="FFFFFF"/>
                </a:solidFill>
                <a:effectLst>
                  <a:outerShdw blurRad="50800" dist="38100" dir="2700000">
                    <a:srgbClr val="000000">
                      <a:alpha val="43000"/>
                    </a:srgbClr>
                  </a:outerShdw>
                </a:effectLst>
                <a:latin typeface="Arial"/>
                <a:cs typeface="Arial"/>
              </a:rPr>
              <a:t>Healthcare &amp; Telecoms have distinct policies and regulation.  Clarity is needed on how these combine when applies to mobile health</a:t>
            </a:r>
          </a:p>
          <a:p>
            <a:pPr marL="381000" indent="-381000" eaLnBrk="0" hangingPunct="0">
              <a:spcBef>
                <a:spcPct val="20000"/>
              </a:spcBef>
              <a:buClr>
                <a:srgbClr val="CD0921"/>
              </a:buClr>
              <a:buSzPct val="50000"/>
              <a:buFont typeface="Wingdings 2" pitchFamily="18" charset="2"/>
              <a:buChar char="¢"/>
              <a:defRPr/>
            </a:pPr>
            <a:endPar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cs typeface="Arial"/>
              </a:rPr>
              <a:t>Achieving Scalability</a:t>
            </a:r>
            <a:r>
              <a:rPr lang="en-GB" sz="2000" kern="0" dirty="0" smtClean="0">
                <a:solidFill>
                  <a:srgbClr val="FFFFFF"/>
                </a:solidFill>
                <a:effectLst>
                  <a:outerShdw blurRad="50800" dist="38100" dir="2700000">
                    <a:srgbClr val="000000">
                      <a:alpha val="43000"/>
                    </a:srgbClr>
                  </a:outerShdw>
                </a:effectLst>
                <a:latin typeface="Arial"/>
                <a:cs typeface="Arial"/>
              </a:rPr>
              <a:t>  -  can only be done with better systems integration, interoperability and simple “plug and play” solutions </a:t>
            </a:r>
          </a:p>
          <a:p>
            <a:pPr marL="800100" lvl="1" indent="-342900" eaLnBrk="0" hangingPunct="0">
              <a:spcBef>
                <a:spcPct val="20000"/>
              </a:spcBef>
              <a:buClr>
                <a:srgbClr val="CD0921"/>
              </a:buClr>
              <a:buSzPct val="50000"/>
              <a:buFont typeface="Arial" pitchFamily="34" charset="0"/>
              <a:buChar char="–"/>
              <a:defRPr/>
            </a:pPr>
            <a:endParaRPr lang="en-GB" sz="2000" kern="0" dirty="0" smtClean="0">
              <a:solidFill>
                <a:srgbClr val="FFFFFF"/>
              </a:solidFill>
              <a:effectLst>
                <a:outerShdw blurRad="50800" dist="38100" dir="2700000">
                  <a:srgbClr val="000000">
                    <a:alpha val="43000"/>
                  </a:srgbClr>
                </a:outerShdw>
              </a:effectLst>
              <a:latin typeface="Arial"/>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rPr>
              <a:t>Lack of evidence </a:t>
            </a:r>
            <a:r>
              <a:rPr lang="en-GB" sz="2000" kern="0" dirty="0" smtClean="0">
                <a:solidFill>
                  <a:srgbClr val="FFFFFF"/>
                </a:solidFill>
                <a:effectLst>
                  <a:outerShdw blurRad="50800" dist="38100" dir="2700000">
                    <a:srgbClr val="000000">
                      <a:alpha val="43000"/>
                    </a:srgbClr>
                  </a:outerShdw>
                </a:effectLst>
                <a:latin typeface="Arial"/>
                <a:ea typeface="Arial" pitchFamily="-110" charset="0"/>
                <a:cs typeface="Arial"/>
              </a:rPr>
              <a:t>- need for more evidence to convince healthcare stakeholders of economic and healthcare outcomes to be achieved</a:t>
            </a:r>
          </a:p>
          <a:p>
            <a:pPr marL="381000" indent="-381000" eaLnBrk="0" hangingPunct="0">
              <a:spcBef>
                <a:spcPct val="20000"/>
              </a:spcBef>
              <a:buClr>
                <a:srgbClr val="CD0921"/>
              </a:buClr>
              <a:buSzPct val="50000"/>
              <a:buFont typeface="Wingdings 2" pitchFamily="18" charset="2"/>
              <a:buChar char="¢"/>
              <a:defRPr/>
            </a:pPr>
            <a:endParaRPr lang="en-GB" sz="2000" kern="0" dirty="0" smtClean="0">
              <a:solidFill>
                <a:srgbClr val="FFFFFF"/>
              </a:solidFill>
              <a:effectLst>
                <a:outerShdw blurRad="50800" dist="38100" dir="2700000">
                  <a:srgbClr val="000000">
                    <a:alpha val="43000"/>
                  </a:srgbClr>
                </a:outerShdw>
              </a:effectLst>
              <a:latin typeface="Arial"/>
              <a:ea typeface="Arial" pitchFamily="-110" charset="0"/>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rPr>
              <a:t>Reimbursement </a:t>
            </a:r>
            <a:r>
              <a:rPr lang="en-GB" sz="2000" kern="0" dirty="0" smtClean="0">
                <a:solidFill>
                  <a:srgbClr val="FFFFFF"/>
                </a:solidFill>
                <a:effectLst>
                  <a:outerShdw blurRad="50800" dist="38100" dir="2700000">
                    <a:srgbClr val="000000">
                      <a:alpha val="43000"/>
                    </a:srgbClr>
                  </a:outerShdw>
                </a:effectLst>
                <a:latin typeface="Arial"/>
                <a:ea typeface="Arial" pitchFamily="-110" charset="0"/>
                <a:cs typeface="Arial"/>
              </a:rPr>
              <a:t>- </a:t>
            </a:r>
            <a:r>
              <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rPr>
              <a:t> </a:t>
            </a:r>
            <a:r>
              <a:rPr lang="en-GB" sz="2000" kern="0" dirty="0" smtClean="0">
                <a:solidFill>
                  <a:srgbClr val="FFFFFF"/>
                </a:solidFill>
                <a:effectLst>
                  <a:outerShdw blurRad="50800" dist="38100" dir="2700000">
                    <a:srgbClr val="000000">
                      <a:alpha val="43000"/>
                    </a:srgbClr>
                  </a:outerShdw>
                </a:effectLst>
                <a:latin typeface="Arial"/>
                <a:ea typeface="Arial" pitchFamily="-110" charset="0"/>
                <a:cs typeface="Arial"/>
              </a:rPr>
              <a:t>there is a need for clear business models that include how mHealth solutions are reimbursed and paid for </a:t>
            </a:r>
            <a:endParaRPr lang="en-GB" sz="2000" b="1" kern="0" dirty="0" smtClean="0">
              <a:solidFill>
                <a:srgbClr val="FFFFFF"/>
              </a:solidFill>
              <a:effectLst>
                <a:outerShdw blurRad="50800" dist="38100" dir="2700000">
                  <a:srgbClr val="000000">
                    <a:alpha val="43000"/>
                  </a:srgbClr>
                </a:outerShdw>
              </a:effectLst>
              <a:latin typeface="Arial"/>
              <a:ea typeface="Arial" pitchFamily="-110" charset="0"/>
              <a:cs typeface="Arial"/>
            </a:endParaRPr>
          </a:p>
        </p:txBody>
      </p:sp>
    </p:spTree>
    <p:extLst>
      <p:ext uri="{BB962C8B-B14F-4D97-AF65-F5344CB8AC3E}">
        <p14:creationId xmlns:p14="http://schemas.microsoft.com/office/powerpoint/2010/main" val="323308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7501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448" y="267112"/>
            <a:ext cx="7772400" cy="762000"/>
          </a:xfrm>
          <a:prstGeom prst="rect">
            <a:avLst/>
          </a:prstGeom>
        </p:spPr>
        <p:txBody>
          <a:bodyPr/>
          <a:lstStyle>
            <a:lvl1pPr>
              <a:defRPr>
                <a:solidFill>
                  <a:schemeClr val="bg2">
                    <a:lumMod val="20000"/>
                    <a:lumOff val="80000"/>
                  </a:schemeClr>
                </a:solidFill>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685800" y="1371600"/>
            <a:ext cx="7772400" cy="4572000"/>
          </a:xfrm>
          <a:prstGeom prst="rect">
            <a:avLst/>
          </a:prstGeom>
        </p:spPr>
        <p:txBody>
          <a:bodyPr/>
          <a:lstStyle>
            <a:lvl1pPr>
              <a:defRPr>
                <a:solidFill>
                  <a:schemeClr val="bg2">
                    <a:lumMod val="20000"/>
                    <a:lumOff val="80000"/>
                  </a:schemeClr>
                </a:solidFill>
              </a:defRPr>
            </a:lvl1pPr>
          </a:lstStyle>
          <a:p>
            <a:pPr lvl="0"/>
            <a:endParaRPr lang="en-GB" noProof="0" dirty="0" smtClean="0"/>
          </a:p>
        </p:txBody>
      </p:sp>
    </p:spTree>
    <p:extLst>
      <p:ext uri="{BB962C8B-B14F-4D97-AF65-F5344CB8AC3E}">
        <p14:creationId xmlns:p14="http://schemas.microsoft.com/office/powerpoint/2010/main" val="10483057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3535955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791206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639264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824066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42025724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306965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27043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5562096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8461614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7860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
        <p:nvSpPr>
          <p:cNvPr id="3" name="Chart Placeholder 2"/>
          <p:cNvSpPr>
            <a:spLocks noGrp="1"/>
          </p:cNvSpPr>
          <p:nvPr>
            <p:ph type="chart" idx="1"/>
          </p:nvPr>
        </p:nvSpPr>
        <p:spPr>
          <a:xfrm>
            <a:off x="457200" y="1557338"/>
            <a:ext cx="8382000" cy="4386262"/>
          </a:xfrm>
          <a:prstGeom prst="rect">
            <a:avLst/>
          </a:prstGeom>
        </p:spPr>
        <p:txBody>
          <a:bodyPr/>
          <a:lstStyle>
            <a:lvl1pPr>
              <a:defRPr>
                <a:solidFill>
                  <a:schemeClr val="bg2">
                    <a:lumMod val="20000"/>
                    <a:lumOff val="80000"/>
                  </a:schemeClr>
                </a:solidFill>
              </a:defRPr>
            </a:lvl1pPr>
          </a:lstStyle>
          <a:p>
            <a:pPr lvl="0"/>
            <a:endParaRPr lang="en-GB" noProof="0" dirty="0" smtClean="0"/>
          </a:p>
        </p:txBody>
      </p:sp>
    </p:spTree>
    <p:extLst>
      <p:ext uri="{BB962C8B-B14F-4D97-AF65-F5344CB8AC3E}">
        <p14:creationId xmlns:p14="http://schemas.microsoft.com/office/powerpoint/2010/main" val="1458960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24102264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8408787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3404614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9726357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86319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539115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14333279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56130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75417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2">
                    <a:lumMod val="20000"/>
                    <a:lumOff val="8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939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557338"/>
            <a:ext cx="4114800" cy="4386262"/>
          </a:xfrm>
          <a:prstGeom prst="rect">
            <a:avLst/>
          </a:prstGeom>
        </p:spPr>
        <p:txBody>
          <a:bodyPr/>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57338"/>
            <a:ext cx="4114800" cy="4386262"/>
          </a:xfrm>
          <a:prstGeom prst="rect">
            <a:avLst/>
          </a:prstGeom>
        </p:spPr>
        <p:txBody>
          <a:bodyPr/>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06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pPr/>
              <a:t>‹#›</a:t>
            </a:fld>
            <a:endParaRPr lang="en-US" dirty="0"/>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53898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6" name="Rectangle 15"/>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pic>
        <p:nvPicPr>
          <p:cNvPr id="21" name="Picture 20" descr="iStock_000010355130M_72dpi.jpg"/>
          <p:cNvPicPr>
            <a:picLocks noChangeAspect="1"/>
          </p:cNvPicPr>
          <p:nvPr userDrawn="1"/>
        </p:nvPicPr>
        <p:blipFill>
          <a:blip r:embed="rId3" cstate="print"/>
          <a:stretch>
            <a:fillRect/>
          </a:stretch>
        </p:blipFill>
        <p:spPr>
          <a:xfrm>
            <a:off x="4691424" y="3412066"/>
            <a:ext cx="1643759" cy="1090083"/>
          </a:xfrm>
          <a:prstGeom prst="rect">
            <a:avLst/>
          </a:prstGeom>
        </p:spPr>
      </p:pic>
      <p:pic>
        <p:nvPicPr>
          <p:cNvPr id="22" name="Picture 21" descr="iStock_000016246002_72dpi.jpg"/>
          <p:cNvPicPr>
            <a:picLocks noChangeAspect="1"/>
          </p:cNvPicPr>
          <p:nvPr userDrawn="1"/>
        </p:nvPicPr>
        <p:blipFill>
          <a:blip r:embed="rId4" cstate="print"/>
          <a:srcRect r="7802"/>
          <a:stretch>
            <a:fillRect/>
          </a:stretch>
        </p:blipFill>
        <p:spPr>
          <a:xfrm>
            <a:off x="1733550" y="3413125"/>
            <a:ext cx="1500717" cy="1085850"/>
          </a:xfrm>
          <a:prstGeom prst="rect">
            <a:avLst/>
          </a:prstGeom>
        </p:spPr>
      </p:pic>
      <p:pic>
        <p:nvPicPr>
          <p:cNvPr id="23" name="Picture 22" descr="iStock_000015704083_72dpi.jpg"/>
          <p:cNvPicPr>
            <a:picLocks noChangeAspect="1"/>
          </p:cNvPicPr>
          <p:nvPr userDrawn="1"/>
        </p:nvPicPr>
        <p:blipFill>
          <a:blip r:embed="rId5" cstate="print"/>
          <a:srcRect l="4862" r="5782"/>
          <a:stretch>
            <a:fillRect/>
          </a:stretch>
        </p:blipFill>
        <p:spPr>
          <a:xfrm>
            <a:off x="296333" y="3413124"/>
            <a:ext cx="1439334" cy="1085851"/>
          </a:xfrm>
          <a:prstGeom prst="rect">
            <a:avLst/>
          </a:prstGeom>
        </p:spPr>
      </p:pic>
      <p:pic>
        <p:nvPicPr>
          <p:cNvPr id="24" name="Picture 23" descr="iStock_000016857501_72dpi.jpg"/>
          <p:cNvPicPr>
            <a:picLocks noChangeAspect="1"/>
          </p:cNvPicPr>
          <p:nvPr userDrawn="1"/>
        </p:nvPicPr>
        <p:blipFill>
          <a:blip r:embed="rId6" cstate="print"/>
          <a:srcRect t="8317"/>
          <a:stretch>
            <a:fillRect/>
          </a:stretch>
        </p:blipFill>
        <p:spPr>
          <a:xfrm>
            <a:off x="6248399" y="3413125"/>
            <a:ext cx="1407583" cy="1089025"/>
          </a:xfrm>
          <a:prstGeom prst="rect">
            <a:avLst/>
          </a:prstGeom>
        </p:spPr>
      </p:pic>
      <p:pic>
        <p:nvPicPr>
          <p:cNvPr id="26" name="Picture 25" descr="iStock_000010675491_72dpi.jpg"/>
          <p:cNvPicPr>
            <a:picLocks noChangeAspect="1"/>
          </p:cNvPicPr>
          <p:nvPr userDrawn="1"/>
        </p:nvPicPr>
        <p:blipFill>
          <a:blip r:embed="rId7" cstate="print"/>
          <a:srcRect l="7727"/>
          <a:stretch>
            <a:fillRect/>
          </a:stretch>
        </p:blipFill>
        <p:spPr>
          <a:xfrm>
            <a:off x="7651750" y="3413674"/>
            <a:ext cx="1492251" cy="1088475"/>
          </a:xfrm>
          <a:prstGeom prst="rect">
            <a:avLst/>
          </a:prstGeom>
        </p:spPr>
      </p:pic>
      <p:pic>
        <p:nvPicPr>
          <p:cNvPr id="33" name="Picture 32" descr="mobisante_72dpi.jpg"/>
          <p:cNvPicPr>
            <a:picLocks noChangeAspect="1"/>
          </p:cNvPicPr>
          <p:nvPr userDrawn="1"/>
        </p:nvPicPr>
        <p:blipFill>
          <a:blip r:embed="rId8" cstate="print"/>
          <a:srcRect t="4758"/>
          <a:stretch>
            <a:fillRect/>
          </a:stretch>
        </p:blipFill>
        <p:spPr>
          <a:xfrm>
            <a:off x="3217332" y="3412067"/>
            <a:ext cx="1478493" cy="1086908"/>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3490" y="329959"/>
            <a:ext cx="2201420" cy="778449"/>
          </a:xfrm>
          <a:prstGeom prst="rect">
            <a:avLst/>
          </a:prstGeom>
        </p:spPr>
      </p:pic>
    </p:spTree>
    <p:extLst>
      <p:ext uri="{BB962C8B-B14F-4D97-AF65-F5344CB8AC3E}">
        <p14:creationId xmlns:p14="http://schemas.microsoft.com/office/powerpoint/2010/main" val="3852157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490" y="329959"/>
            <a:ext cx="2201420" cy="778449"/>
          </a:xfrm>
          <a:prstGeom prst="rect">
            <a:avLst/>
          </a:prstGeom>
        </p:spPr>
      </p:pic>
    </p:spTree>
    <p:extLst>
      <p:ext uri="{BB962C8B-B14F-4D97-AF65-F5344CB8AC3E}">
        <p14:creationId xmlns:p14="http://schemas.microsoft.com/office/powerpoint/2010/main" val="175234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883955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4711700" y="1346200"/>
            <a:ext cx="4140200" cy="4584700"/>
          </a:xfrm>
          <a:prstGeom prst="rect">
            <a:avLst/>
          </a:prstGeom>
        </p:spPr>
        <p:txBody>
          <a:bodyPr vert="horz"/>
          <a:lstStyle>
            <a:lvl1pPr marL="381000" marR="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1pPr>
            <a:lvl2pPr marL="800100" marR="0"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2pPr>
            <a:lvl3pPr marL="12192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3pPr>
            <a:lvl4pPr marL="16764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4pPr>
            <a:lvl5pPr marL="2095500" marR="0"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kumimoji="0" lang="en-GB"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5pPr>
          </a:lstStyle>
          <a:p>
            <a:pPr marL="381000" marR="0" lvl="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Click to edit Master text styles</a:t>
            </a:r>
          </a:p>
          <a:p>
            <a:pPr marL="800100" marR="0" lvl="1"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Second level</a:t>
            </a:r>
          </a:p>
          <a:p>
            <a:pPr marL="1219200" marR="0" lvl="2"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Third level</a:t>
            </a:r>
          </a:p>
          <a:p>
            <a:pPr marL="1676400" marR="0" lvl="3"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Fourth level</a:t>
            </a:r>
          </a:p>
          <a:p>
            <a:pPr marL="2095500" marR="0" lvl="4"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Fifth level</a:t>
            </a:r>
            <a:endParaRPr kumimoji="0" lang="en-GB" sz="2000" b="0" i="0" u="none" strike="noStrike" kern="0" cap="none" spc="0" normalizeH="0" baseline="0" noProof="0" dirty="0">
              <a:ln>
                <a:noFill/>
              </a:ln>
              <a:solidFill>
                <a:schemeClr val="bg2">
                  <a:lumMod val="20000"/>
                  <a:lumOff val="80000"/>
                </a:schemeClr>
              </a:solidFill>
              <a:effectLst/>
              <a:uLnTx/>
              <a:uFillTx/>
              <a:latin typeface="+mn-lt"/>
              <a:ea typeface="Arial" pitchFamily="-110" charset="0"/>
              <a:cs typeface="+mn-cs"/>
            </a:endParaRPr>
          </a:p>
        </p:txBody>
      </p:sp>
      <p:sp>
        <p:nvSpPr>
          <p:cNvPr id="13" name="Text Placeholder 12"/>
          <p:cNvSpPr>
            <a:spLocks noGrp="1"/>
          </p:cNvSpPr>
          <p:nvPr>
            <p:ph type="body" sz="quarter" idx="13"/>
          </p:nvPr>
        </p:nvSpPr>
        <p:spPr>
          <a:xfrm>
            <a:off x="444500" y="1346200"/>
            <a:ext cx="4114800" cy="4559300"/>
          </a:xfrm>
          <a:prstGeom prst="rect">
            <a:avLst/>
          </a:prstGeom>
        </p:spPr>
        <p:txBody>
          <a:bodyPr vert="horz"/>
          <a:lstStyle>
            <a:lvl1pPr marL="381000" marR="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1pPr>
            <a:lvl2pPr marL="800100" marR="0"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2pPr>
            <a:lvl3pPr marL="12192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3pPr>
            <a:lvl4pPr marL="1676400" marR="0"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kumimoji="0" lang="en-US"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4pPr>
            <a:lvl5pPr marL="2095500" marR="0"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kumimoji="0" lang="en-GB" sz="2000" b="0" i="0" u="none" strike="noStrike" kern="0" cap="none" spc="0" normalizeH="0" baseline="0" noProof="0">
                <a:ln>
                  <a:noFill/>
                </a:ln>
                <a:solidFill>
                  <a:schemeClr val="bg2">
                    <a:lumMod val="20000"/>
                    <a:lumOff val="80000"/>
                  </a:schemeClr>
                </a:solidFill>
                <a:effectLst/>
                <a:uLnTx/>
                <a:uFillTx/>
                <a:latin typeface="+mj-lt"/>
                <a:ea typeface="Arial" pitchFamily="-110" charset="0"/>
              </a:defRPr>
            </a:lvl5pPr>
          </a:lstStyle>
          <a:p>
            <a:pPr marL="381000" marR="0" lvl="0" indent="-381000" algn="l" defTabSz="914400" rtl="0" eaLnBrk="0" fontAlgn="base" latinLnBrk="0" hangingPunct="0">
              <a:lnSpc>
                <a:spcPct val="100000"/>
              </a:lnSpc>
              <a:spcBef>
                <a:spcPct val="20000"/>
              </a:spcBef>
              <a:spcAft>
                <a:spcPct val="0"/>
              </a:spcAft>
              <a:buClr>
                <a:srgbClr val="CD0921"/>
              </a:buClr>
              <a:buSzPct val="50000"/>
              <a:buFont typeface="Wingdings 2" pitchFamily="-110" charset="2"/>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Click to edit Master text styles</a:t>
            </a:r>
          </a:p>
          <a:p>
            <a:pPr marL="800100" marR="0" lvl="1" indent="-3429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Second level</a:t>
            </a:r>
          </a:p>
          <a:p>
            <a:pPr marL="1219200" marR="0" lvl="2"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Third level</a:t>
            </a:r>
          </a:p>
          <a:p>
            <a:pPr marL="1676400" marR="0" lvl="3" indent="-304800" algn="l" defTabSz="914400" rtl="0" eaLnBrk="0" fontAlgn="base" latinLnBrk="0" hangingPunct="0">
              <a:lnSpc>
                <a:spcPct val="100000"/>
              </a:lnSpc>
              <a:spcBef>
                <a:spcPct val="20000"/>
              </a:spcBef>
              <a:spcAft>
                <a:spcPct val="0"/>
              </a:spcAft>
              <a:buClr>
                <a:srgbClr val="CD0921"/>
              </a:buClr>
              <a:buSzPct val="50000"/>
              <a:buFont typeface="Arial" pitchFamily="-110" charset="0"/>
              <a:buChar char="–"/>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Fourth level</a:t>
            </a:r>
          </a:p>
          <a:p>
            <a:pPr marL="2095500" marR="0" lvl="4" indent="-266700" algn="l" defTabSz="914400" rtl="0" eaLnBrk="0" fontAlgn="base" latinLnBrk="0" hangingPunct="0">
              <a:lnSpc>
                <a:spcPct val="100000"/>
              </a:lnSpc>
              <a:spcBef>
                <a:spcPct val="20000"/>
              </a:spcBef>
              <a:spcAft>
                <a:spcPct val="0"/>
              </a:spcAft>
              <a:buClr>
                <a:srgbClr val="CD0921"/>
              </a:buClr>
              <a:buSzTx/>
              <a:buFont typeface="Arial" pitchFamily="-110" charset="0"/>
              <a:buAutoNum type="arabicPeriod"/>
              <a:tabLst/>
              <a:defRPr/>
            </a:pPr>
            <a:r>
              <a:rPr kumimoji="0" lang="en-US" sz="2000" b="0" i="0" u="none" strike="noStrike" kern="0" cap="none" spc="0" normalizeH="0" baseline="0" noProof="0" dirty="0" smtClean="0">
                <a:ln>
                  <a:noFill/>
                </a:ln>
                <a:solidFill>
                  <a:schemeClr val="bg2">
                    <a:lumMod val="20000"/>
                    <a:lumOff val="80000"/>
                  </a:schemeClr>
                </a:solidFill>
                <a:effectLst/>
                <a:uLnTx/>
                <a:uFillTx/>
                <a:latin typeface="+mn-lt"/>
                <a:ea typeface="Arial" pitchFamily="-110" charset="0"/>
                <a:cs typeface="+mn-cs"/>
              </a:rPr>
              <a:t>Fifth level</a:t>
            </a:r>
            <a:endParaRPr kumimoji="0" lang="en-GB" sz="2000" b="0" i="0" u="none" strike="noStrike" kern="0" cap="none" spc="0" normalizeH="0" baseline="0" noProof="0" dirty="0">
              <a:ln>
                <a:noFill/>
              </a:ln>
              <a:solidFill>
                <a:schemeClr val="bg2">
                  <a:lumMod val="20000"/>
                  <a:lumOff val="80000"/>
                </a:schemeClr>
              </a:solidFill>
              <a:effectLst/>
              <a:uLnTx/>
              <a:uFillTx/>
              <a:latin typeface="+mn-lt"/>
              <a:ea typeface="Arial" pitchFamily="-110" charset="0"/>
              <a:cs typeface="+mn-cs"/>
            </a:endParaRPr>
          </a:p>
        </p:txBody>
      </p:sp>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46222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324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07803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315839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963549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745035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344028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99886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0593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1777917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843058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3830755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96280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5573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5573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3911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31678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29854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2798822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25972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86749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799894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87386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935972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3813990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410370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1904610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2617595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886903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6496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60667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4220072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61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6870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4179464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2042828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6171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75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2794069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517938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2117323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980076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67235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76850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1424144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71321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09677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238703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2">
                    <a:lumMod val="20000"/>
                    <a:lumOff val="80000"/>
                  </a:schemeClr>
                </a:solidFill>
              </a:defRPr>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2">
                    <a:lumMod val="20000"/>
                    <a:lumOff val="80000"/>
                  </a:schemeClr>
                </a:solidFill>
              </a:defRPr>
            </a:lvl1pPr>
            <a:lvl2pPr>
              <a:defRPr sz="2800">
                <a:solidFill>
                  <a:schemeClr val="bg2">
                    <a:lumMod val="20000"/>
                    <a:lumOff val="80000"/>
                  </a:schemeClr>
                </a:solidFill>
              </a:defRPr>
            </a:lvl2pPr>
            <a:lvl3pPr>
              <a:defRPr sz="2400">
                <a:solidFill>
                  <a:schemeClr val="bg2">
                    <a:lumMod val="20000"/>
                    <a:lumOff val="80000"/>
                  </a:schemeClr>
                </a:solidFill>
              </a:defRPr>
            </a:lvl3pPr>
            <a:lvl4pPr>
              <a:defRPr sz="2000">
                <a:solidFill>
                  <a:schemeClr val="bg2">
                    <a:lumMod val="20000"/>
                    <a:lumOff val="80000"/>
                  </a:schemeClr>
                </a:solidFill>
              </a:defRPr>
            </a:lvl4pPr>
            <a:lvl5pPr>
              <a:defRPr sz="2000">
                <a:solidFill>
                  <a:schemeClr val="bg2">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5801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145255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997641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1393762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144447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2589194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231844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35457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47635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721180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184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2">
                    <a:lumMod val="20000"/>
                    <a:lumOff val="80000"/>
                  </a:schemeClr>
                </a:solidFill>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868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29102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1346862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1334272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59521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2100778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2315056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28419052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339384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741078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0665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57338"/>
            <a:ext cx="8382000" cy="4386262"/>
          </a:xfrm>
          <a:prstGeom prst="rect">
            <a:avLst/>
          </a:prstGeom>
        </p:spPr>
        <p:txBody>
          <a:bodyPr vert="eaVert"/>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5670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2446876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17613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72895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644706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2912905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769854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1290692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0156773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hasCustomPrompt="1"/>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Palette Options</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8067156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Rectangle 1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35108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333375"/>
            <a:ext cx="2112962" cy="5610225"/>
          </a:xfrm>
          <a:prstGeom prst="rect">
            <a:avLst/>
          </a:prstGeom>
        </p:spPr>
        <p:txBody>
          <a:bodyPr vert="eaVert"/>
          <a:lstStyle>
            <a:lvl1pPr>
              <a:defRPr>
                <a:solidFill>
                  <a:schemeClr val="bg2">
                    <a:lumMod val="20000"/>
                    <a:lumOff val="80000"/>
                  </a:schemeClr>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33375"/>
            <a:ext cx="6189663" cy="5610225"/>
          </a:xfrm>
          <a:prstGeom prst="rect">
            <a:avLst/>
          </a:prstGeom>
        </p:spPr>
        <p:txBody>
          <a:bodyPr vert="eaVert"/>
          <a:lstStyle>
            <a:lvl1pPr>
              <a:defRPr>
                <a:solidFill>
                  <a:schemeClr val="bg2">
                    <a:lumMod val="20000"/>
                    <a:lumOff val="80000"/>
                  </a:schemeClr>
                </a:solidFill>
              </a:defRPr>
            </a:lvl1pPr>
            <a:lvl2pPr>
              <a:defRPr>
                <a:solidFill>
                  <a:schemeClr val="bg2">
                    <a:lumMod val="20000"/>
                    <a:lumOff val="80000"/>
                  </a:schemeClr>
                </a:solidFill>
              </a:defRPr>
            </a:lvl2pPr>
            <a:lvl3pPr>
              <a:defRPr>
                <a:solidFill>
                  <a:schemeClr val="bg2">
                    <a:lumMod val="20000"/>
                    <a:lumOff val="80000"/>
                  </a:schemeClr>
                </a:solidFill>
              </a:defRPr>
            </a:lvl3pPr>
            <a:lvl4pPr>
              <a:defRPr>
                <a:solidFill>
                  <a:schemeClr val="bg2">
                    <a:lumMod val="20000"/>
                    <a:lumOff val="80000"/>
                  </a:schemeClr>
                </a:solidFill>
              </a:defRPr>
            </a:lvl4pPr>
            <a:lvl5pPr>
              <a:defRPr>
                <a:solidFill>
                  <a:schemeClr val="bg2">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94110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9" name="Picture 8"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506886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7"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8" name="Picture 7"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20537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extLst>
      <p:ext uri="{BB962C8B-B14F-4D97-AF65-F5344CB8AC3E}">
        <p14:creationId xmlns:p14="http://schemas.microsoft.com/office/powerpoint/2010/main" val="30878472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TextBox 5"/>
          <p:cNvSpPr txBox="1"/>
          <p:nvPr userDrawn="1"/>
        </p:nvSpPr>
        <p:spPr>
          <a:xfrm>
            <a:off x="3643313" y="6488113"/>
            <a:ext cx="1719262" cy="307975"/>
          </a:xfrm>
          <a:prstGeom prst="rect">
            <a:avLst/>
          </a:prstGeom>
          <a:noFill/>
        </p:spPr>
        <p:txBody>
          <a:bodyPr wrap="none">
            <a:prstTxWarp prst="textNoShape">
              <a:avLst/>
            </a:prstTxWarp>
            <a:spAutoFit/>
          </a:bodyPr>
          <a:lstStyle/>
          <a:p>
            <a:r>
              <a:rPr lang="en-US" sz="1400" dirty="0">
                <a:solidFill>
                  <a:srgbClr val="FFFFFF"/>
                </a:solidFill>
              </a:rPr>
              <a:t>Strictly Confidential</a:t>
            </a:r>
            <a:endParaRPr lang="en-GB" sz="1400" dirty="0">
              <a:solidFill>
                <a:srgbClr val="FFFFFF"/>
              </a:solidFill>
            </a:endParaRPr>
          </a:p>
        </p:txBody>
      </p:sp>
      <p:sp>
        <p:nvSpPr>
          <p:cNvPr id="4" name="Title 1"/>
          <p:cNvSpPr>
            <a:spLocks noGrp="1"/>
          </p:cNvSpPr>
          <p:nvPr>
            <p:ph type="title"/>
          </p:nvPr>
        </p:nvSpPr>
        <p:spPr>
          <a:xfrm>
            <a:off x="384175" y="333375"/>
            <a:ext cx="6707188" cy="777875"/>
          </a:xfrm>
          <a:prstGeom prst="rect">
            <a:avLst/>
          </a:prstGeom>
        </p:spPr>
        <p:txBody>
          <a:bodyPr/>
          <a:lstStyle>
            <a:lvl1pPr>
              <a:defRPr sz="3200">
                <a:solidFill>
                  <a:schemeClr val="bg2">
                    <a:lumMod val="20000"/>
                    <a:lumOff val="80000"/>
                  </a:schemeClr>
                </a:solidFill>
                <a:latin typeface="Arial Narrow" pitchFamily="34" charset="0"/>
              </a:defRPr>
            </a:lvl1pPr>
          </a:lstStyle>
          <a:p>
            <a:r>
              <a:rPr lang="en-US" dirty="0" smtClean="0"/>
              <a:t>Click to edit Master title style</a:t>
            </a:r>
            <a:endParaRPr lang="en-GB" dirty="0"/>
          </a:p>
        </p:txBody>
      </p:sp>
      <p:sp>
        <p:nvSpPr>
          <p:cNvPr id="5"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Arial Narrow" pitchFamily="34" charset="0"/>
              </a:defRPr>
            </a:lvl1pPr>
            <a:lvl2pPr>
              <a:defRPr sz="2000">
                <a:solidFill>
                  <a:schemeClr val="bg2">
                    <a:lumMod val="20000"/>
                    <a:lumOff val="80000"/>
                  </a:schemeClr>
                </a:solidFill>
                <a:latin typeface="Arial Narrow" pitchFamily="34" charset="0"/>
              </a:defRPr>
            </a:lvl2pPr>
            <a:lvl3pPr>
              <a:defRPr sz="2000">
                <a:solidFill>
                  <a:schemeClr val="bg2">
                    <a:lumMod val="20000"/>
                    <a:lumOff val="80000"/>
                  </a:schemeClr>
                </a:solidFill>
                <a:latin typeface="Arial Narrow" pitchFamily="34" charset="0"/>
              </a:defRPr>
            </a:lvl3pPr>
            <a:lvl4pPr>
              <a:defRPr sz="2000">
                <a:solidFill>
                  <a:schemeClr val="bg2">
                    <a:lumMod val="20000"/>
                    <a:lumOff val="80000"/>
                  </a:schemeClr>
                </a:solidFill>
                <a:latin typeface="Arial Narrow" pitchFamily="34" charset="0"/>
              </a:defRPr>
            </a:lvl4pPr>
            <a:lvl5pPr>
              <a:defRPr sz="2000">
                <a:solidFill>
                  <a:schemeClr val="bg2">
                    <a:lumMod val="20000"/>
                    <a:lumOff val="80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8998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effectLst>
                  <a:outerShdw blurRad="50800" dist="38100" dir="2700000">
                    <a:srgbClr val="000000">
                      <a:alpha val="43000"/>
                    </a:srgbClr>
                  </a:outerShdw>
                </a:effectLst>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4755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7" name="Rectangle 16"/>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8" name="Picture 17" descr="gsma_m_health_rgb_rev.png"/>
          <p:cNvPicPr>
            <a:picLocks noChangeAspect="1"/>
          </p:cNvPicPr>
          <p:nvPr userDrawn="1"/>
        </p:nvPicPr>
        <p:blipFill>
          <a:blip r:embed="rId3"/>
          <a:stretch>
            <a:fillRect/>
          </a:stretch>
        </p:blipFill>
        <p:spPr>
          <a:xfrm>
            <a:off x="290573" y="309371"/>
            <a:ext cx="2249428" cy="796182"/>
          </a:xfrm>
          <a:prstGeom prst="rect">
            <a:avLst/>
          </a:prstGeom>
        </p:spPr>
      </p:pic>
      <p:sp>
        <p:nvSpPr>
          <p:cNvPr id="19"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21" name="Rectangle 20"/>
          <p:cNvSpPr/>
          <p:nvPr userDrawn="1"/>
        </p:nvSpPr>
        <p:spPr>
          <a:xfrm>
            <a:off x="287867" y="4496329"/>
            <a:ext cx="8856133" cy="1218671"/>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pic>
        <p:nvPicPr>
          <p:cNvPr id="33" name="Picture 32" descr="iStock_000010355130M_72dpi.jpg"/>
          <p:cNvPicPr>
            <a:picLocks noChangeAspect="1"/>
          </p:cNvPicPr>
          <p:nvPr userDrawn="1"/>
        </p:nvPicPr>
        <p:blipFill>
          <a:blip r:embed="rId4" cstate="print"/>
          <a:stretch>
            <a:fillRect/>
          </a:stretch>
        </p:blipFill>
        <p:spPr>
          <a:xfrm>
            <a:off x="4691424" y="3412066"/>
            <a:ext cx="1643759" cy="1090083"/>
          </a:xfrm>
          <a:prstGeom prst="rect">
            <a:avLst/>
          </a:prstGeom>
        </p:spPr>
      </p:pic>
      <p:pic>
        <p:nvPicPr>
          <p:cNvPr id="34" name="Picture 33" descr="iStock_000016246002_72dpi.jpg"/>
          <p:cNvPicPr>
            <a:picLocks noChangeAspect="1"/>
          </p:cNvPicPr>
          <p:nvPr userDrawn="1"/>
        </p:nvPicPr>
        <p:blipFill>
          <a:blip r:embed="rId5" cstate="print"/>
          <a:srcRect r="7802"/>
          <a:stretch>
            <a:fillRect/>
          </a:stretch>
        </p:blipFill>
        <p:spPr>
          <a:xfrm>
            <a:off x="1733550" y="3413125"/>
            <a:ext cx="1500717" cy="1085850"/>
          </a:xfrm>
          <a:prstGeom prst="rect">
            <a:avLst/>
          </a:prstGeom>
        </p:spPr>
      </p:pic>
      <p:pic>
        <p:nvPicPr>
          <p:cNvPr id="35" name="Picture 34" descr="iStock_000015704083_72dpi.jpg"/>
          <p:cNvPicPr>
            <a:picLocks noChangeAspect="1"/>
          </p:cNvPicPr>
          <p:nvPr userDrawn="1"/>
        </p:nvPicPr>
        <p:blipFill>
          <a:blip r:embed="rId6" cstate="print"/>
          <a:srcRect l="4862" r="5782"/>
          <a:stretch>
            <a:fillRect/>
          </a:stretch>
        </p:blipFill>
        <p:spPr>
          <a:xfrm>
            <a:off x="296333" y="3413124"/>
            <a:ext cx="1439334" cy="1085851"/>
          </a:xfrm>
          <a:prstGeom prst="rect">
            <a:avLst/>
          </a:prstGeom>
        </p:spPr>
      </p:pic>
      <p:pic>
        <p:nvPicPr>
          <p:cNvPr id="36" name="Picture 35" descr="iStock_000016857501_72dpi.jpg"/>
          <p:cNvPicPr>
            <a:picLocks noChangeAspect="1"/>
          </p:cNvPicPr>
          <p:nvPr userDrawn="1"/>
        </p:nvPicPr>
        <p:blipFill>
          <a:blip r:embed="rId7" cstate="print"/>
          <a:srcRect t="8317"/>
          <a:stretch>
            <a:fillRect/>
          </a:stretch>
        </p:blipFill>
        <p:spPr>
          <a:xfrm>
            <a:off x="6248399" y="3413125"/>
            <a:ext cx="1407583" cy="1089025"/>
          </a:xfrm>
          <a:prstGeom prst="rect">
            <a:avLst/>
          </a:prstGeom>
        </p:spPr>
      </p:pic>
      <p:pic>
        <p:nvPicPr>
          <p:cNvPr id="37" name="Picture 36" descr="iStock_000010675491_72dpi.jpg"/>
          <p:cNvPicPr>
            <a:picLocks noChangeAspect="1"/>
          </p:cNvPicPr>
          <p:nvPr userDrawn="1"/>
        </p:nvPicPr>
        <p:blipFill>
          <a:blip r:embed="rId8" cstate="print"/>
          <a:srcRect l="7727"/>
          <a:stretch>
            <a:fillRect/>
          </a:stretch>
        </p:blipFill>
        <p:spPr>
          <a:xfrm>
            <a:off x="7651750" y="3413674"/>
            <a:ext cx="1492251" cy="1088475"/>
          </a:xfrm>
          <a:prstGeom prst="rect">
            <a:avLst/>
          </a:prstGeom>
        </p:spPr>
      </p:pic>
      <p:pic>
        <p:nvPicPr>
          <p:cNvPr id="38" name="Picture 37" descr="mobisante_72dpi.jpg"/>
          <p:cNvPicPr>
            <a:picLocks noChangeAspect="1"/>
          </p:cNvPicPr>
          <p:nvPr userDrawn="1"/>
        </p:nvPicPr>
        <p:blipFill>
          <a:blip r:embed="rId9" cstate="print"/>
          <a:srcRect t="4758"/>
          <a:stretch>
            <a:fillRect/>
          </a:stretch>
        </p:blipFill>
        <p:spPr>
          <a:xfrm>
            <a:off x="3217332" y="3412067"/>
            <a:ext cx="1478493" cy="1086908"/>
          </a:xfrm>
          <a:prstGeom prst="rect">
            <a:avLst/>
          </a:prstGeom>
        </p:spPr>
      </p:pic>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7777983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13606974grey.jpg"/>
          <p:cNvPicPr>
            <a:picLocks noChangeAspect="1"/>
          </p:cNvPicPr>
          <p:nvPr userDrawn="1"/>
        </p:nvPicPr>
        <p:blipFill>
          <a:blip r:embed="rId2" cstate="print"/>
          <a:stretch>
            <a:fillRect/>
          </a:stretch>
        </p:blipFill>
        <p:spPr>
          <a:xfrm>
            <a:off x="1682482" y="0"/>
            <a:ext cx="7461517" cy="4351867"/>
          </a:xfrm>
          <a:prstGeom prst="rect">
            <a:avLst/>
          </a:prstGeom>
        </p:spPr>
      </p:pic>
      <p:sp>
        <p:nvSpPr>
          <p:cNvPr id="10" name="Rectangle 9"/>
          <p:cNvSpPr/>
          <p:nvPr userDrawn="1"/>
        </p:nvSpPr>
        <p:spPr>
          <a:xfrm>
            <a:off x="0" y="0"/>
            <a:ext cx="324273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gsma_mob_health_rgb_rev.gif"/>
          <p:cNvPicPr>
            <a:picLocks noChangeAspect="1"/>
          </p:cNvPicPr>
          <p:nvPr userDrawn="1"/>
        </p:nvPicPr>
        <p:blipFill>
          <a:blip r:embed="rId3" cstate="print"/>
          <a:stretch>
            <a:fillRect/>
          </a:stretch>
        </p:blipFill>
        <p:spPr>
          <a:xfrm>
            <a:off x="303489" y="296334"/>
            <a:ext cx="2007911" cy="796351"/>
          </a:xfrm>
          <a:prstGeom prst="rect">
            <a:avLst/>
          </a:prstGeom>
        </p:spPr>
      </p:pic>
      <p:sp>
        <p:nvSpPr>
          <p:cNvPr id="20" name="Rectangle 19"/>
          <p:cNvSpPr/>
          <p:nvPr userDrawn="1"/>
        </p:nvSpPr>
        <p:spPr>
          <a:xfrm>
            <a:off x="287867" y="4496329"/>
            <a:ext cx="8856133" cy="1218671"/>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a:off x="287867" y="5757333"/>
            <a:ext cx="8856133" cy="719666"/>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hasCustomPrompt="1"/>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algn="l"/>
            <a:r>
              <a:rPr lang="en-US" sz="2000" dirty="0" smtClean="0">
                <a:solidFill>
                  <a:schemeClr val="bg1"/>
                </a:solidFill>
              </a:rPr>
              <a:t>Click to edit Master slide subtitle style</a:t>
            </a:r>
            <a:endParaRPr lang="en-US" sz="2000" dirty="0">
              <a:solidFill>
                <a:schemeClr val="bg1"/>
              </a:solidFill>
            </a:endParaRPr>
          </a:p>
        </p:txBody>
      </p:sp>
    </p:spTree>
    <p:extLst>
      <p:ext uri="{BB962C8B-B14F-4D97-AF65-F5344CB8AC3E}">
        <p14:creationId xmlns:p14="http://schemas.microsoft.com/office/powerpoint/2010/main" val="39110672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595807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0"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
        <p:nvSpPr>
          <p:cNvPr id="11"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Arial"/>
                <a:cs typeface="Arial"/>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Arial"/>
                <a:cs typeface="Arial"/>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Arial"/>
                <a:cs typeface="Arial"/>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Arial"/>
                <a:cs typeface="Arial"/>
              </a:rPr>
              <a:t>Fifth level</a:t>
            </a:r>
            <a:endParaRPr lang="en-GB" sz="2000" kern="0" dirty="0">
              <a:solidFill>
                <a:srgbClr val="808080">
                  <a:lumMod val="20000"/>
                  <a:lumOff val="80000"/>
                </a:srgbClr>
              </a:solidFill>
              <a:latin typeface="Arial"/>
              <a:cs typeface="Arial"/>
            </a:endParaRPr>
          </a:p>
        </p:txBody>
      </p:sp>
    </p:spTree>
    <p:extLst>
      <p:ext uri="{BB962C8B-B14F-4D97-AF65-F5344CB8AC3E}">
        <p14:creationId xmlns:p14="http://schemas.microsoft.com/office/powerpoint/2010/main" val="16657992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Arial" charset="0"/>
              <a:ea typeface="+mn-ea"/>
              <a:cs typeface="Arial" charset="0"/>
            </a:endParaRPr>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02395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dirty="0">
              <a:solidFill>
                <a:srgbClr val="FFFFFF"/>
              </a:solidFill>
            </a:endParaRPr>
          </a:p>
        </p:txBody>
      </p:sp>
      <p:sp>
        <p:nvSpPr>
          <p:cNvPr id="11" name="TextBox 10"/>
          <p:cNvSpPr txBox="1"/>
          <p:nvPr userDrawn="1"/>
        </p:nvSpPr>
        <p:spPr>
          <a:xfrm>
            <a:off x="285750" y="6570663"/>
            <a:ext cx="1428750" cy="184150"/>
          </a:xfrm>
          <a:prstGeom prst="rect">
            <a:avLst/>
          </a:prstGeom>
          <a:noFill/>
        </p:spPr>
        <p:txBody>
          <a:bodyPr lIns="9144">
            <a:spAutoFit/>
          </a:bodyPr>
          <a:lstStyle/>
          <a:p>
            <a:pPr>
              <a:spcBef>
                <a:spcPct val="50000"/>
              </a:spcBef>
              <a:defRPr/>
            </a:pPr>
            <a:r>
              <a:rPr lang="en-GB" sz="600" dirty="0">
                <a:solidFill>
                  <a:srgbClr val="DDDDDD"/>
                </a:solidFill>
                <a:latin typeface="Arial Narrow" pitchFamily="-123" charset="0"/>
                <a:ea typeface="+mn-ea"/>
                <a:cs typeface="Arial" pitchFamily="34" charset="0"/>
              </a:rPr>
              <a:t>© GSM Association </a:t>
            </a:r>
            <a:r>
              <a:rPr lang="en-GB" sz="600" dirty="0" smtClean="0">
                <a:solidFill>
                  <a:srgbClr val="DDDDDD"/>
                </a:solidFill>
                <a:latin typeface="Arial Narrow" pitchFamily="-123" charset="0"/>
                <a:ea typeface="+mn-ea"/>
                <a:cs typeface="Arial" pitchFamily="34" charset="0"/>
              </a:rPr>
              <a:t>2012</a:t>
            </a:r>
            <a:endParaRPr lang="en-GB" sz="600" dirty="0">
              <a:solidFill>
                <a:srgbClr val="DDDDDD"/>
              </a:solidFill>
              <a:latin typeface="Arial Narrow" pitchFamily="-123" charset="0"/>
              <a:ea typeface="+mn-ea"/>
              <a:cs typeface="Arial" pitchFamily="34" charset="0"/>
            </a:endParaRPr>
          </a:p>
        </p:txBody>
      </p:sp>
      <p:sp>
        <p:nvSpPr>
          <p:cNvPr id="24" name="Line 7"/>
          <p:cNvSpPr>
            <a:spLocks noChangeShapeType="1"/>
          </p:cNvSpPr>
          <p:nvPr userDrawn="1"/>
        </p:nvSpPr>
        <p:spPr bwMode="auto">
          <a:xfrm>
            <a:off x="285750" y="785813"/>
            <a:ext cx="8858250" cy="0"/>
          </a:xfrm>
          <a:prstGeom prst="line">
            <a:avLst/>
          </a:prstGeom>
          <a:noFill/>
          <a:ln w="47625">
            <a:solidFill>
              <a:srgbClr val="CD0921"/>
            </a:solidFill>
            <a:round/>
            <a:headEnd/>
            <a:tailEnd/>
          </a:ln>
        </p:spPr>
        <p:txBody>
          <a:bodyPr wrap="none" anchor="ctr"/>
          <a:lstStyle/>
          <a:p>
            <a:pPr>
              <a:defRPr/>
            </a:pPr>
            <a:endParaRPr lang="en-GB" dirty="0">
              <a:solidFill>
                <a:srgbClr val="000000"/>
              </a:solidFill>
              <a:latin typeface="Arial" charset="0"/>
              <a:ea typeface="+mn-ea"/>
              <a:cs typeface="Arial" charset="0"/>
            </a:endParaRPr>
          </a:p>
        </p:txBody>
      </p:sp>
      <p:pic>
        <p:nvPicPr>
          <p:cNvPr id="2053" name="Picture 3" descr="gsma_logo+glow.png"/>
          <p:cNvPicPr>
            <a:picLocks noChangeAspect="1"/>
          </p:cNvPicPr>
          <p:nvPr userDrawn="1"/>
        </p:nvPicPr>
        <p:blipFill>
          <a:blip r:embed="rId16" cstate="print"/>
          <a:srcRect t="6253"/>
          <a:stretch>
            <a:fillRect/>
          </a:stretch>
        </p:blipFill>
        <p:spPr bwMode="auto">
          <a:xfrm>
            <a:off x="8072438" y="0"/>
            <a:ext cx="785812" cy="728663"/>
          </a:xfrm>
          <a:prstGeom prst="rect">
            <a:avLst/>
          </a:prstGeom>
          <a:noFill/>
          <a:ln w="9525">
            <a:noFill/>
            <a:miter lim="800000"/>
            <a:headEnd/>
            <a:tailEnd/>
          </a:ln>
        </p:spPr>
      </p:pic>
    </p:spTree>
    <p:extLst>
      <p:ext uri="{BB962C8B-B14F-4D97-AF65-F5344CB8AC3E}">
        <p14:creationId xmlns:p14="http://schemas.microsoft.com/office/powerpoint/2010/main" val="31772339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812" r:id="rId14"/>
  </p:sldLayoutIdLst>
  <p:hf sldNum="0" hdr="0" dt="0"/>
  <p:txStyles>
    <p:titleStyle>
      <a:lvl1pPr algn="l" rtl="0" eaLnBrk="0" fontAlgn="base" hangingPunct="0">
        <a:spcBef>
          <a:spcPct val="0"/>
        </a:spcBef>
        <a:spcAft>
          <a:spcPct val="0"/>
        </a:spcAft>
        <a:defRPr sz="3200">
          <a:solidFill>
            <a:srgbClr val="606060"/>
          </a:solidFill>
          <a:latin typeface="Arial Narrow" pitchFamily="34" charset="0"/>
          <a:ea typeface="+mj-ea"/>
          <a:cs typeface="+mj-cs"/>
        </a:defRPr>
      </a:lvl1pPr>
      <a:lvl2pPr algn="l" rtl="0" eaLnBrk="0" fontAlgn="base" hangingPunct="0">
        <a:spcBef>
          <a:spcPct val="0"/>
        </a:spcBef>
        <a:spcAft>
          <a:spcPct val="0"/>
        </a:spcAft>
        <a:defRPr sz="3200">
          <a:solidFill>
            <a:srgbClr val="606060"/>
          </a:solidFill>
          <a:latin typeface="Arial Narrow" pitchFamily="34" charset="0"/>
          <a:cs typeface="Arial" charset="0"/>
        </a:defRPr>
      </a:lvl2pPr>
      <a:lvl3pPr algn="l" rtl="0" eaLnBrk="0" fontAlgn="base" hangingPunct="0">
        <a:spcBef>
          <a:spcPct val="0"/>
        </a:spcBef>
        <a:spcAft>
          <a:spcPct val="0"/>
        </a:spcAft>
        <a:defRPr sz="3200">
          <a:solidFill>
            <a:srgbClr val="606060"/>
          </a:solidFill>
          <a:latin typeface="Arial Narrow" pitchFamily="34" charset="0"/>
          <a:cs typeface="Arial" charset="0"/>
        </a:defRPr>
      </a:lvl3pPr>
      <a:lvl4pPr algn="l" rtl="0" eaLnBrk="0" fontAlgn="base" hangingPunct="0">
        <a:spcBef>
          <a:spcPct val="0"/>
        </a:spcBef>
        <a:spcAft>
          <a:spcPct val="0"/>
        </a:spcAft>
        <a:defRPr sz="3200">
          <a:solidFill>
            <a:srgbClr val="606060"/>
          </a:solidFill>
          <a:latin typeface="Arial Narrow" pitchFamily="34" charset="0"/>
          <a:cs typeface="Arial" charset="0"/>
        </a:defRPr>
      </a:lvl4pPr>
      <a:lvl5pPr algn="l" rtl="0" eaLnBrk="0" fontAlgn="base" hangingPunct="0">
        <a:spcBef>
          <a:spcPct val="0"/>
        </a:spcBef>
        <a:spcAft>
          <a:spcPct val="0"/>
        </a:spcAft>
        <a:defRPr sz="3200">
          <a:solidFill>
            <a:srgbClr val="606060"/>
          </a:solidFill>
          <a:latin typeface="Arial Narrow" pitchFamily="34"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8" charset="2"/>
        <a:buChar char="¢"/>
        <a:defRPr sz="2000">
          <a:solidFill>
            <a:srgbClr val="606060"/>
          </a:solidFill>
          <a:latin typeface="Arial Narrow" pitchFamily="34" charset="0"/>
          <a:ea typeface="+mn-ea"/>
          <a:cs typeface="+mn-cs"/>
        </a:defRPr>
      </a:lvl1pPr>
      <a:lvl2pPr marL="800100" indent="-342900" algn="l" rtl="0" eaLnBrk="0" fontAlgn="base" hangingPunct="0">
        <a:spcBef>
          <a:spcPct val="20000"/>
        </a:spcBef>
        <a:spcAft>
          <a:spcPct val="0"/>
        </a:spcAft>
        <a:buClr>
          <a:srgbClr val="CD0921"/>
        </a:buClr>
        <a:buSzPct val="50000"/>
        <a:buFont typeface="Arial" pitchFamily="34" charset="0"/>
        <a:buChar char="–"/>
        <a:defRPr sz="2000">
          <a:solidFill>
            <a:srgbClr val="606060"/>
          </a:solidFill>
          <a:latin typeface="Arial Narrow" pitchFamily="34" charset="0"/>
          <a:cs typeface="+mn-cs"/>
        </a:defRPr>
      </a:lvl2pPr>
      <a:lvl3pPr marL="1219200" indent="-304800" algn="l" rtl="0" eaLnBrk="0" fontAlgn="base" hangingPunct="0">
        <a:spcBef>
          <a:spcPct val="20000"/>
        </a:spcBef>
        <a:spcAft>
          <a:spcPct val="0"/>
        </a:spcAft>
        <a:buClr>
          <a:srgbClr val="CD0921"/>
        </a:buClr>
        <a:buSzPct val="50000"/>
        <a:buFont typeface="Arial" pitchFamily="34" charset="0"/>
        <a:buChar char="•"/>
        <a:defRPr sz="2000">
          <a:solidFill>
            <a:srgbClr val="606060"/>
          </a:solidFill>
          <a:latin typeface="Arial Narrow" pitchFamily="34" charset="0"/>
          <a:cs typeface="+mn-cs"/>
        </a:defRPr>
      </a:lvl3pPr>
      <a:lvl4pPr marL="1676400" indent="-304800" algn="l" rtl="0" eaLnBrk="0" fontAlgn="base" hangingPunct="0">
        <a:spcBef>
          <a:spcPct val="20000"/>
        </a:spcBef>
        <a:spcAft>
          <a:spcPct val="0"/>
        </a:spcAft>
        <a:buClr>
          <a:srgbClr val="CD0921"/>
        </a:buClr>
        <a:buSzPct val="50000"/>
        <a:buFont typeface="Arial" pitchFamily="34" charset="0"/>
        <a:buChar char="–"/>
        <a:defRPr sz="2000">
          <a:solidFill>
            <a:srgbClr val="606060"/>
          </a:solidFill>
          <a:latin typeface="Arial Narrow" pitchFamily="34" charset="0"/>
          <a:cs typeface="+mn-cs"/>
        </a:defRPr>
      </a:lvl4pPr>
      <a:lvl5pPr marL="2095500" indent="-266700" algn="l" rtl="0" eaLnBrk="0" fontAlgn="base" hangingPunct="0">
        <a:spcBef>
          <a:spcPct val="20000"/>
        </a:spcBef>
        <a:spcAft>
          <a:spcPct val="0"/>
        </a:spcAft>
        <a:buClr>
          <a:srgbClr val="CD0921"/>
        </a:buClr>
        <a:buFont typeface="Arial" pitchFamily="34" charset="0"/>
        <a:buAutoNum type="arabicPeriod"/>
        <a:defRPr sz="2000">
          <a:solidFill>
            <a:srgbClr val="606060"/>
          </a:solidFill>
          <a:latin typeface="Arial Narrow" pitchFamily="34"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135437728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2011</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9306086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1944715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138199349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156261660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20025262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dirty="0">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404841304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383499014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spcBef>
                <a:spcPct val="50000"/>
              </a:spcBef>
            </a:pPr>
            <a:endParaRPr lang="en-US">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prstTxWarp prst="textNoShape">
              <a:avLst/>
            </a:prstTxWarp>
            <a:spAutoFit/>
          </a:bodyPr>
          <a:lstStyle/>
          <a:p>
            <a:pPr>
              <a:spcBef>
                <a:spcPct val="50000"/>
              </a:spcBef>
            </a:pPr>
            <a:r>
              <a:rPr lang="en-GB" sz="600" dirty="0">
                <a:solidFill>
                  <a:srgbClr val="DDDDDD"/>
                </a:solidFill>
                <a:latin typeface="Arial Narrow" pitchFamily="-110" charset="0"/>
              </a:rPr>
              <a:t>© GSM Association</a:t>
            </a:r>
            <a:r>
              <a:rPr lang="en-GB" sz="600" dirty="0" smtClean="0">
                <a:solidFill>
                  <a:srgbClr val="DDDDDD"/>
                </a:solidFill>
                <a:latin typeface="Arial Narrow" pitchFamily="-110" charset="0"/>
              </a:rPr>
              <a:t> 2012</a:t>
            </a:r>
            <a:endParaRPr lang="en-GB" sz="600" dirty="0">
              <a:solidFill>
                <a:srgbClr val="DDDDDD"/>
              </a:solidFill>
              <a:latin typeface="Arial Narrow" pitchFamily="-110" charset="0"/>
            </a:endParaRPr>
          </a:p>
        </p:txBody>
      </p:sp>
    </p:spTree>
    <p:extLst>
      <p:ext uri="{BB962C8B-B14F-4D97-AF65-F5344CB8AC3E}">
        <p14:creationId xmlns:p14="http://schemas.microsoft.com/office/powerpoint/2010/main" val="40237696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2.png"/><Relationship Id="rId3" Type="http://schemas.openxmlformats.org/officeDocument/2006/relationships/hyperlink" Target="https://docs.google.com/document/d/1p6gszNbKAgt6Aw_ZqOL2DJqzDfGsZGhgEUjslAHD80M/edit" TargetMode="External"/><Relationship Id="rId7" Type="http://schemas.openxmlformats.org/officeDocument/2006/relationships/diagramColors" Target="../diagrams/colors1.xml"/><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30.png"/><Relationship Id="rId5" Type="http://schemas.openxmlformats.org/officeDocument/2006/relationships/diagramLayout" Target="../diagrams/layout1.xml"/><Relationship Id="rId10" Type="http://schemas.openxmlformats.org/officeDocument/2006/relationships/image" Target="../media/image29.png"/><Relationship Id="rId4" Type="http://schemas.openxmlformats.org/officeDocument/2006/relationships/diagramData" Target="../diagrams/data1.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hyperlink" Target="http://www.mobilehealthlive.org/" TargetMode="External"/><Relationship Id="rId3" Type="http://schemas.openxmlformats.org/officeDocument/2006/relationships/image" Target="../media/image37.png"/><Relationship Id="rId7" Type="http://schemas.openxmlformats.org/officeDocument/2006/relationships/hyperlink" Target="http://www.gsma.com/documents/Mobile-Health-Device-Listing-January-2011/21537"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0.tiff"/><Relationship Id="rId5" Type="http://schemas.openxmlformats.org/officeDocument/2006/relationships/image" Target="../media/image39.png"/><Relationship Id="rId10" Type="http://schemas.openxmlformats.org/officeDocument/2006/relationships/hyperlink" Target="http://www.gsma.com/connectedliving-mhealth-evidence-knowledge-bank/" TargetMode="External"/><Relationship Id="rId4" Type="http://schemas.openxmlformats.org/officeDocument/2006/relationships/image" Target="../media/image38.png"/><Relationship Id="rId9" Type="http://schemas.openxmlformats.org/officeDocument/2006/relationships/hyperlink" Target="http://www.mobilehealthlive.org/mhealth-track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09.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9.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9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3.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a:t>mHealth opportunity in the Middle East</a:t>
            </a:r>
            <a:endParaRPr lang="en-US" dirty="0"/>
          </a:p>
        </p:txBody>
      </p:sp>
      <p:sp>
        <p:nvSpPr>
          <p:cNvPr id="6" name="Text Placeholder 5"/>
          <p:cNvSpPr>
            <a:spLocks noGrp="1"/>
          </p:cNvSpPr>
          <p:nvPr>
            <p:ph type="body" sz="quarter" idx="10"/>
          </p:nvPr>
        </p:nvSpPr>
        <p:spPr>
          <a:xfrm>
            <a:off x="558799" y="5753100"/>
            <a:ext cx="7661747" cy="723900"/>
          </a:xfrm>
        </p:spPr>
        <p:txBody>
          <a:bodyPr/>
          <a:lstStyle/>
          <a:p>
            <a:r>
              <a:rPr lang="en-US" dirty="0"/>
              <a:t>Anna Campbell, Project Manager mHealth </a:t>
            </a:r>
            <a:r>
              <a:rPr lang="en-US" dirty="0" err="1"/>
              <a:t>Programme</a:t>
            </a:r>
            <a:r>
              <a:rPr lang="en-US" dirty="0"/>
              <a:t> GSMA</a:t>
            </a:r>
          </a:p>
        </p:txBody>
      </p:sp>
    </p:spTree>
    <p:extLst>
      <p:ext uri="{BB962C8B-B14F-4D97-AF65-F5344CB8AC3E}">
        <p14:creationId xmlns:p14="http://schemas.microsoft.com/office/powerpoint/2010/main" val="18555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entagon 47"/>
          <p:cNvSpPr/>
          <p:nvPr/>
        </p:nvSpPr>
        <p:spPr>
          <a:xfrm>
            <a:off x="2094684" y="3014796"/>
            <a:ext cx="1188244" cy="472097"/>
          </a:xfrm>
          <a:prstGeom prst="homePlate">
            <a:avLst/>
          </a:prstGeom>
          <a:solidFill>
            <a:srgbClr val="F7E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FFFFFF"/>
              </a:solidFill>
            </a:endParaRPr>
          </a:p>
        </p:txBody>
      </p:sp>
      <p:sp>
        <p:nvSpPr>
          <p:cNvPr id="2" name="Title 1"/>
          <p:cNvSpPr>
            <a:spLocks noGrp="1"/>
          </p:cNvSpPr>
          <p:nvPr>
            <p:ph type="title"/>
          </p:nvPr>
        </p:nvSpPr>
        <p:spPr/>
        <p:txBody>
          <a:bodyPr/>
          <a:lstStyle/>
          <a:p>
            <a:r>
              <a:rPr lang="en-GB" sz="2400" dirty="0" smtClean="0">
                <a:solidFill>
                  <a:schemeClr val="bg1"/>
                </a:solidFill>
                <a:latin typeface="+mj-lt"/>
              </a:rPr>
              <a:t>Collaboration </a:t>
            </a:r>
            <a:r>
              <a:rPr lang="en-GB" sz="2400" dirty="0">
                <a:solidFill>
                  <a:schemeClr val="bg1"/>
                </a:solidFill>
                <a:latin typeface="+mj-lt"/>
              </a:rPr>
              <a:t>i</a:t>
            </a:r>
            <a:r>
              <a:rPr lang="en-GB" sz="2400" dirty="0" smtClean="0">
                <a:solidFill>
                  <a:schemeClr val="bg1"/>
                </a:solidFill>
                <a:latin typeface="+mj-lt"/>
              </a:rPr>
              <a:t>s the key to success</a:t>
            </a:r>
            <a:endParaRPr lang="en-GB" sz="2400" dirty="0">
              <a:solidFill>
                <a:schemeClr val="bg1"/>
              </a:solidFill>
              <a:latin typeface="+mj-lt"/>
            </a:endParaRPr>
          </a:p>
        </p:txBody>
      </p:sp>
      <p:sp>
        <p:nvSpPr>
          <p:cNvPr id="3" name="Content Placeholder 2"/>
          <p:cNvSpPr>
            <a:spLocks noGrp="1"/>
          </p:cNvSpPr>
          <p:nvPr>
            <p:ph idx="1"/>
          </p:nvPr>
        </p:nvSpPr>
        <p:spPr>
          <a:xfrm>
            <a:off x="457200" y="1818588"/>
            <a:ext cx="8382000" cy="4386262"/>
          </a:xfrm>
          <a:prstGeom prst="rect">
            <a:avLst/>
          </a:prstGeom>
        </p:spPr>
        <p:txBody>
          <a:bodyPr/>
          <a:lstStyle/>
          <a:p>
            <a:pPr>
              <a:buNone/>
            </a:pPr>
            <a:endParaRPr lang="en-GB" dirty="0" smtClean="0">
              <a:solidFill>
                <a:schemeClr val="bg1"/>
              </a:solidFill>
              <a:latin typeface="+mn-lt"/>
            </a:endParaRPr>
          </a:p>
          <a:p>
            <a:endParaRPr lang="en-GB" dirty="0">
              <a:solidFill>
                <a:schemeClr val="bg1"/>
              </a:solidFill>
              <a:latin typeface="+mn-lt"/>
            </a:endParaRPr>
          </a:p>
        </p:txBody>
      </p:sp>
      <p:sp>
        <p:nvSpPr>
          <p:cNvPr id="7" name="Rectangle 6"/>
          <p:cNvSpPr/>
          <p:nvPr/>
        </p:nvSpPr>
        <p:spPr>
          <a:xfrm>
            <a:off x="266130" y="6293560"/>
            <a:ext cx="8856133" cy="479417"/>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GSMA WORKS TO BRING ALLTHE ECOSYSTEM STAKEHOLDERS TOGETHER</a:t>
            </a:r>
            <a:endParaRPr lang="en-US" sz="1600" b="1" dirty="0">
              <a:solidFill>
                <a:srgbClr val="FFFFFF"/>
              </a:solidFill>
            </a:endParaRPr>
          </a:p>
        </p:txBody>
      </p:sp>
      <p:grpSp>
        <p:nvGrpSpPr>
          <p:cNvPr id="6" name="Group 5"/>
          <p:cNvGrpSpPr/>
          <p:nvPr/>
        </p:nvGrpSpPr>
        <p:grpSpPr>
          <a:xfrm>
            <a:off x="452839" y="1177210"/>
            <a:ext cx="8338782" cy="4792505"/>
            <a:chOff x="0" y="483940"/>
            <a:chExt cx="9143999" cy="6014329"/>
          </a:xfrm>
        </p:grpSpPr>
        <p:sp>
          <p:nvSpPr>
            <p:cNvPr id="8" name="Flowchart: Process 7"/>
            <p:cNvSpPr/>
            <p:nvPr/>
          </p:nvSpPr>
          <p:spPr>
            <a:xfrm>
              <a:off x="0" y="6004047"/>
              <a:ext cx="9143999" cy="494222"/>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Flowchart: Process 11"/>
            <p:cNvSpPr/>
            <p:nvPr/>
          </p:nvSpPr>
          <p:spPr>
            <a:xfrm>
              <a:off x="125467" y="4241046"/>
              <a:ext cx="8941026" cy="991968"/>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4" name="Flowchart: Process 13"/>
            <p:cNvSpPr/>
            <p:nvPr/>
          </p:nvSpPr>
          <p:spPr>
            <a:xfrm>
              <a:off x="181064" y="710548"/>
              <a:ext cx="8937211" cy="201297"/>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7" name="Oval 5"/>
            <p:cNvSpPr>
              <a:spLocks noChangeArrowheads="1"/>
            </p:cNvSpPr>
            <p:nvPr>
              <p:custDataLst>
                <p:tags r:id="rId1"/>
              </p:custDataLst>
            </p:nvPr>
          </p:nvSpPr>
          <p:spPr bwMode="auto">
            <a:xfrm>
              <a:off x="3417227" y="2519949"/>
              <a:ext cx="2077007" cy="1175659"/>
            </a:xfrm>
            <a:prstGeom prst="ellipse">
              <a:avLst/>
            </a:prstGeom>
            <a:solidFill>
              <a:srgbClr val="C00000"/>
            </a:solidFill>
            <a:ln>
              <a:noFill/>
            </a:ln>
            <a:effectLst/>
          </p:spPr>
          <p:txBody>
            <a:bodyPr wrap="none" lIns="54000" tIns="54000" rIns="54000" bIns="54000" anchor="ctr"/>
            <a:lstStyle/>
            <a:p>
              <a:pPr algn="ctr" eaLnBrk="0" hangingPunct="0"/>
              <a:r>
                <a:rPr lang="de-DE" sz="1600" b="1" dirty="0">
                  <a:solidFill>
                    <a:srgbClr val="FFFFFF"/>
                  </a:solidFill>
                  <a:latin typeface="Arial"/>
                  <a:ea typeface="+mn-ea"/>
                  <a:cs typeface="Arial"/>
                </a:rPr>
                <a:t>mHealth </a:t>
              </a:r>
              <a:r>
                <a:rPr lang="de-DE" sz="1600" b="1" dirty="0" smtClean="0">
                  <a:solidFill>
                    <a:srgbClr val="FFFFFF"/>
                  </a:solidFill>
                  <a:latin typeface="Arial"/>
                  <a:ea typeface="+mn-ea"/>
                  <a:cs typeface="Arial"/>
                </a:rPr>
                <a:t>Solution</a:t>
              </a:r>
              <a:endParaRPr lang="de-DE" sz="1600" b="1" dirty="0">
                <a:solidFill>
                  <a:srgbClr val="FFFFFF"/>
                </a:solidFill>
                <a:latin typeface="Arial"/>
                <a:ea typeface="+mn-ea"/>
                <a:cs typeface="Arial"/>
              </a:endParaRPr>
            </a:p>
            <a:p>
              <a:pPr algn="ctr" eaLnBrk="0" hangingPunct="0"/>
              <a:r>
                <a:rPr lang="de-DE" sz="1600" b="1" dirty="0">
                  <a:solidFill>
                    <a:srgbClr val="FFFFFF"/>
                  </a:solidFill>
                  <a:latin typeface="Arial"/>
                  <a:ea typeface="+mn-ea"/>
                  <a:cs typeface="Arial"/>
                </a:rPr>
                <a:t>Products</a:t>
              </a:r>
            </a:p>
          </p:txBody>
        </p:sp>
        <p:sp>
          <p:nvSpPr>
            <p:cNvPr id="18" name="Oval 8"/>
            <p:cNvSpPr>
              <a:spLocks noChangeArrowheads="1"/>
            </p:cNvSpPr>
            <p:nvPr>
              <p:custDataLst>
                <p:tags r:id="rId2"/>
              </p:custDataLst>
            </p:nvPr>
          </p:nvSpPr>
          <p:spPr bwMode="auto">
            <a:xfrm>
              <a:off x="6833283" y="1629491"/>
              <a:ext cx="2122779" cy="695075"/>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4150" lvl="1" indent="-182563" algn="ctr" eaLnBrk="0" hangingPunct="0">
                <a:spcBef>
                  <a:spcPct val="50000"/>
                </a:spcBef>
                <a:buClr>
                  <a:srgbClr val="00337D"/>
                </a:buClr>
                <a:buSzPct val="80000"/>
                <a:buFont typeface="Monotype Sorts" pitchFamily="2" charset="2"/>
                <a:buNone/>
                <a:tabLst>
                  <a:tab pos="1231900" algn="l"/>
                </a:tabLst>
              </a:pPr>
              <a:r>
                <a:rPr lang="de-DE" sz="1050" b="1" dirty="0" err="1">
                  <a:solidFill>
                    <a:srgbClr val="000000"/>
                  </a:solidFill>
                  <a:latin typeface="Arial"/>
                  <a:ea typeface="+mn-ea"/>
                  <a:cs typeface="Arial"/>
                </a:rPr>
                <a:t>Healthcare</a:t>
              </a:r>
              <a:endParaRPr lang="de-DE" sz="1050" b="1" dirty="0">
                <a:solidFill>
                  <a:srgbClr val="000000"/>
                </a:solidFill>
                <a:latin typeface="Arial"/>
                <a:ea typeface="+mn-ea"/>
                <a:cs typeface="Arial"/>
              </a:endParaRPr>
            </a:p>
            <a:p>
              <a:pPr marL="184150" lvl="1" indent="-182563" algn="ctr" eaLnBrk="0" hangingPunct="0">
                <a:spcBef>
                  <a:spcPct val="50000"/>
                </a:spcBef>
                <a:buClr>
                  <a:srgbClr val="00337D"/>
                </a:buClr>
                <a:buSzPct val="80000"/>
                <a:buFont typeface="Monotype Sorts" pitchFamily="2" charset="2"/>
                <a:buNone/>
                <a:tabLst>
                  <a:tab pos="1231900" algn="l"/>
                </a:tabLst>
              </a:pPr>
              <a:r>
                <a:rPr lang="de-DE" sz="1050" b="1" dirty="0">
                  <a:solidFill>
                    <a:srgbClr val="000000"/>
                  </a:solidFill>
                  <a:latin typeface="Arial"/>
                  <a:ea typeface="+mn-ea"/>
                  <a:cs typeface="Arial"/>
                </a:rPr>
                <a:t>Providers</a:t>
              </a:r>
            </a:p>
          </p:txBody>
        </p:sp>
        <p:sp>
          <p:nvSpPr>
            <p:cNvPr id="19" name="Oval 9"/>
            <p:cNvSpPr>
              <a:spLocks noChangeArrowheads="1"/>
            </p:cNvSpPr>
            <p:nvPr>
              <p:custDataLst>
                <p:tags r:id="rId3"/>
              </p:custDataLst>
            </p:nvPr>
          </p:nvSpPr>
          <p:spPr bwMode="auto">
            <a:xfrm>
              <a:off x="6794218" y="3890701"/>
              <a:ext cx="2122779" cy="695075"/>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4150" lvl="1" indent="-182563" algn="ctr" eaLnBrk="0" hangingPunct="0">
                <a:spcBef>
                  <a:spcPct val="50000"/>
                </a:spcBef>
                <a:buClr>
                  <a:srgbClr val="00337D"/>
                </a:buClr>
                <a:buSzPct val="80000"/>
                <a:buFont typeface="Monotype Sorts" pitchFamily="2" charset="2"/>
                <a:buNone/>
                <a:tabLst>
                  <a:tab pos="1231900" algn="l"/>
                </a:tabLst>
              </a:pPr>
              <a:r>
                <a:rPr lang="de-DE" sz="1050" b="1" dirty="0" err="1">
                  <a:solidFill>
                    <a:srgbClr val="000000"/>
                  </a:solidFill>
                  <a:latin typeface="Arial"/>
                  <a:ea typeface="+mn-ea"/>
                  <a:cs typeface="Arial"/>
                </a:rPr>
                <a:t>Patients</a:t>
              </a:r>
              <a:endParaRPr lang="de-DE" sz="1050" b="1" dirty="0">
                <a:solidFill>
                  <a:srgbClr val="000000"/>
                </a:solidFill>
                <a:latin typeface="Arial"/>
                <a:ea typeface="+mn-ea"/>
                <a:cs typeface="Arial"/>
              </a:endParaRPr>
            </a:p>
          </p:txBody>
        </p:sp>
        <p:sp>
          <p:nvSpPr>
            <p:cNvPr id="20" name="Oval 10"/>
            <p:cNvSpPr>
              <a:spLocks noChangeArrowheads="1"/>
            </p:cNvSpPr>
            <p:nvPr>
              <p:custDataLst>
                <p:tags r:id="rId4"/>
              </p:custDataLst>
            </p:nvPr>
          </p:nvSpPr>
          <p:spPr bwMode="auto">
            <a:xfrm>
              <a:off x="211151" y="3845993"/>
              <a:ext cx="2122779" cy="695075"/>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4150" lvl="1" indent="-182563" algn="ctr" eaLnBrk="0" hangingPunct="0">
                <a:spcBef>
                  <a:spcPct val="50000"/>
                </a:spcBef>
                <a:buClr>
                  <a:srgbClr val="00337D"/>
                </a:buClr>
                <a:buSzPct val="80000"/>
                <a:buFont typeface="Monotype Sorts" pitchFamily="2" charset="2"/>
                <a:buNone/>
                <a:tabLst>
                  <a:tab pos="1231900" algn="l"/>
                </a:tabLst>
              </a:pPr>
              <a:r>
                <a:rPr lang="de-DE" sz="1050" b="1" dirty="0" err="1">
                  <a:solidFill>
                    <a:srgbClr val="000000"/>
                  </a:solidFill>
                  <a:latin typeface="Arial"/>
                  <a:ea typeface="+mn-ea"/>
                  <a:cs typeface="Arial"/>
                </a:rPr>
                <a:t>Healthcare</a:t>
              </a:r>
              <a:endParaRPr lang="de-DE" sz="1050" b="1" dirty="0">
                <a:solidFill>
                  <a:srgbClr val="000000"/>
                </a:solidFill>
                <a:latin typeface="Arial"/>
                <a:ea typeface="+mn-ea"/>
                <a:cs typeface="Arial"/>
              </a:endParaRPr>
            </a:p>
            <a:p>
              <a:pPr marL="184150" lvl="1" indent="-182563" algn="ctr" eaLnBrk="0" hangingPunct="0">
                <a:spcBef>
                  <a:spcPct val="50000"/>
                </a:spcBef>
                <a:buClr>
                  <a:srgbClr val="00337D"/>
                </a:buClr>
                <a:buSzPct val="80000"/>
                <a:buFont typeface="Monotype Sorts" pitchFamily="2" charset="2"/>
                <a:buNone/>
                <a:tabLst>
                  <a:tab pos="1231900" algn="l"/>
                </a:tabLst>
              </a:pPr>
              <a:r>
                <a:rPr lang="de-DE" sz="1050" b="1" dirty="0" err="1">
                  <a:solidFill>
                    <a:srgbClr val="000000"/>
                  </a:solidFill>
                  <a:latin typeface="Arial"/>
                  <a:ea typeface="+mn-ea"/>
                  <a:cs typeface="Arial"/>
                </a:rPr>
                <a:t>Industry</a:t>
              </a:r>
              <a:endParaRPr lang="de-DE" sz="1050" b="1" dirty="0">
                <a:solidFill>
                  <a:srgbClr val="000000"/>
                </a:solidFill>
                <a:latin typeface="Arial"/>
                <a:ea typeface="+mn-ea"/>
                <a:cs typeface="Arial"/>
              </a:endParaRPr>
            </a:p>
          </p:txBody>
        </p:sp>
        <p:sp>
          <p:nvSpPr>
            <p:cNvPr id="21" name="Oval 11"/>
            <p:cNvSpPr>
              <a:spLocks noChangeArrowheads="1"/>
            </p:cNvSpPr>
            <p:nvPr>
              <p:custDataLst>
                <p:tags r:id="rId5"/>
              </p:custDataLst>
            </p:nvPr>
          </p:nvSpPr>
          <p:spPr bwMode="auto">
            <a:xfrm>
              <a:off x="226799" y="1646953"/>
              <a:ext cx="2122779" cy="695075"/>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spcBef>
                  <a:spcPct val="50000"/>
                </a:spcBef>
                <a:buClr>
                  <a:srgbClr val="00337D"/>
                </a:buClr>
                <a:buSzPct val="80000"/>
                <a:buFont typeface="Monotype Sorts" pitchFamily="2" charset="2"/>
                <a:buNone/>
                <a:tabLst>
                  <a:tab pos="1231900" algn="l"/>
                </a:tabLst>
              </a:pPr>
              <a:r>
                <a:rPr lang="de-DE" sz="1050" b="1" dirty="0">
                  <a:solidFill>
                    <a:srgbClr val="000000"/>
                  </a:solidFill>
                  <a:latin typeface="Arial"/>
                  <a:ea typeface="+mn-ea"/>
                  <a:cs typeface="Arial"/>
                </a:rPr>
                <a:t>Mobile Operators/        </a:t>
              </a:r>
              <a:r>
                <a:rPr lang="de-DE" sz="1050" b="1" dirty="0" err="1">
                  <a:solidFill>
                    <a:srgbClr val="000000"/>
                  </a:solidFill>
                  <a:latin typeface="Arial"/>
                  <a:ea typeface="+mn-ea"/>
                  <a:cs typeface="Arial"/>
                </a:rPr>
                <a:t>Vendors</a:t>
              </a:r>
              <a:endParaRPr lang="de-DE" sz="1050" dirty="0">
                <a:solidFill>
                  <a:srgbClr val="000000"/>
                </a:solidFill>
                <a:latin typeface="Arial"/>
                <a:ea typeface="+mn-ea"/>
                <a:cs typeface="Arial"/>
              </a:endParaRPr>
            </a:p>
          </p:txBody>
        </p:sp>
        <p:sp>
          <p:nvSpPr>
            <p:cNvPr id="22" name="Rectangle 30"/>
            <p:cNvSpPr>
              <a:spLocks noChangeArrowheads="1"/>
            </p:cNvSpPr>
            <p:nvPr>
              <p:custDataLst>
                <p:tags r:id="rId6"/>
              </p:custDataLst>
            </p:nvPr>
          </p:nvSpPr>
          <p:spPr bwMode="blackGray">
            <a:xfrm>
              <a:off x="194511" y="1095859"/>
              <a:ext cx="2133823" cy="247688"/>
            </a:xfrm>
            <a:prstGeom prst="rect">
              <a:avLst/>
            </a:prstGeom>
            <a:solidFill>
              <a:srgbClr val="CD0921"/>
            </a:solidFill>
            <a:ln w="9525">
              <a:solidFill>
                <a:schemeClr val="tx1"/>
              </a:solidFill>
              <a:miter lim="800000"/>
              <a:headEnd/>
              <a:tailEnd/>
            </a:ln>
            <a:effectLst/>
          </p:spPr>
          <p:txBody>
            <a:bodyPr lIns="72000" tIns="0" rIns="0" bIns="0" anchor="ctr"/>
            <a:lstStyle/>
            <a:p>
              <a:pPr algn="ctr" eaLnBrk="0" hangingPunct="0"/>
              <a:r>
                <a:rPr lang="en-US" sz="1500" b="1" dirty="0">
                  <a:solidFill>
                    <a:srgbClr val="FFFFFF"/>
                  </a:solidFill>
                  <a:latin typeface="Arial"/>
                  <a:ea typeface="SimSun" pitchFamily="2" charset="-122"/>
                  <a:cs typeface="Arial"/>
                </a:rPr>
                <a:t>Providers</a:t>
              </a:r>
              <a:endParaRPr lang="de-DE" sz="1500" b="1" dirty="0">
                <a:solidFill>
                  <a:srgbClr val="FFFFFF"/>
                </a:solidFill>
                <a:latin typeface="Arial"/>
                <a:ea typeface="+mn-ea"/>
                <a:cs typeface="Arial"/>
              </a:endParaRPr>
            </a:p>
          </p:txBody>
        </p:sp>
        <p:sp>
          <p:nvSpPr>
            <p:cNvPr id="23" name="Rectangle 30"/>
            <p:cNvSpPr>
              <a:spLocks noChangeArrowheads="1"/>
            </p:cNvSpPr>
            <p:nvPr>
              <p:custDataLst>
                <p:tags r:id="rId7"/>
              </p:custDataLst>
            </p:nvPr>
          </p:nvSpPr>
          <p:spPr bwMode="blackGray">
            <a:xfrm>
              <a:off x="6905957" y="1088078"/>
              <a:ext cx="2133823" cy="247688"/>
            </a:xfrm>
            <a:prstGeom prst="rect">
              <a:avLst/>
            </a:prstGeom>
            <a:solidFill>
              <a:srgbClr val="CD0921"/>
            </a:solidFill>
            <a:ln w="9525">
              <a:solidFill>
                <a:schemeClr val="tx1"/>
              </a:solidFill>
              <a:miter lim="800000"/>
              <a:headEnd/>
              <a:tailEnd/>
            </a:ln>
            <a:effectLst/>
          </p:spPr>
          <p:txBody>
            <a:bodyPr lIns="72000" tIns="0" rIns="0" bIns="0" anchor="ctr"/>
            <a:lstStyle/>
            <a:p>
              <a:pPr algn="ctr" eaLnBrk="0" hangingPunct="0"/>
              <a:r>
                <a:rPr lang="en-US" sz="1500" b="1" dirty="0">
                  <a:solidFill>
                    <a:srgbClr val="FFFFFF"/>
                  </a:solidFill>
                  <a:latin typeface="Arial"/>
                  <a:ea typeface="SimSun" pitchFamily="2" charset="-122"/>
                  <a:cs typeface="Arial"/>
                </a:rPr>
                <a:t>End User groups</a:t>
              </a:r>
              <a:endParaRPr lang="de-DE" sz="1500" b="1" dirty="0">
                <a:solidFill>
                  <a:srgbClr val="FFFFFF"/>
                </a:solidFill>
                <a:latin typeface="Arial"/>
                <a:ea typeface="+mn-ea"/>
                <a:cs typeface="Arial"/>
              </a:endParaRPr>
            </a:p>
          </p:txBody>
        </p:sp>
        <p:sp>
          <p:nvSpPr>
            <p:cNvPr id="24" name="Rectangle 30"/>
            <p:cNvSpPr>
              <a:spLocks noChangeArrowheads="1"/>
            </p:cNvSpPr>
            <p:nvPr>
              <p:custDataLst>
                <p:tags r:id="rId8"/>
              </p:custDataLst>
            </p:nvPr>
          </p:nvSpPr>
          <p:spPr bwMode="blackGray">
            <a:xfrm>
              <a:off x="3417229" y="4623510"/>
              <a:ext cx="2133823" cy="247688"/>
            </a:xfrm>
            <a:prstGeom prst="rect">
              <a:avLst/>
            </a:prstGeom>
            <a:solidFill>
              <a:srgbClr val="CD0921"/>
            </a:solidFill>
            <a:ln w="9525">
              <a:solidFill>
                <a:schemeClr val="tx1"/>
              </a:solidFill>
              <a:miter lim="800000"/>
              <a:headEnd/>
              <a:tailEnd/>
            </a:ln>
            <a:effectLst/>
          </p:spPr>
          <p:txBody>
            <a:bodyPr lIns="72000" tIns="0" rIns="0" bIns="0" anchor="ctr"/>
            <a:lstStyle/>
            <a:p>
              <a:pPr algn="ctr" eaLnBrk="0" hangingPunct="0"/>
              <a:r>
                <a:rPr lang="en-US" sz="1500" b="1" dirty="0">
                  <a:solidFill>
                    <a:srgbClr val="FFFFFF"/>
                  </a:solidFill>
                  <a:latin typeface="Arial"/>
                  <a:ea typeface="SimSun" pitchFamily="2" charset="-122"/>
                  <a:cs typeface="Arial"/>
                </a:rPr>
                <a:t>Payers</a:t>
              </a:r>
              <a:endParaRPr lang="de-DE" sz="1500" b="1" dirty="0">
                <a:solidFill>
                  <a:srgbClr val="FFFFFF"/>
                </a:solidFill>
                <a:latin typeface="Arial"/>
                <a:ea typeface="+mn-ea"/>
                <a:cs typeface="Arial"/>
              </a:endParaRPr>
            </a:p>
          </p:txBody>
        </p:sp>
        <p:sp>
          <p:nvSpPr>
            <p:cNvPr id="27" name="Down Arrow 26"/>
            <p:cNvSpPr/>
            <p:nvPr/>
          </p:nvSpPr>
          <p:spPr>
            <a:xfrm rot="10800000">
              <a:off x="4294268" y="3725413"/>
              <a:ext cx="295939" cy="699957"/>
            </a:xfrm>
            <a:prstGeom prst="downArrow">
              <a:avLst/>
            </a:prstGeom>
            <a:solidFill>
              <a:srgbClr val="DFE3BB"/>
            </a:solidFill>
            <a:ln>
              <a:solidFill>
                <a:srgbClr val="EFD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8" name="Down Arrow 27"/>
            <p:cNvSpPr/>
            <p:nvPr/>
          </p:nvSpPr>
          <p:spPr>
            <a:xfrm>
              <a:off x="4292317" y="1750091"/>
              <a:ext cx="295939" cy="699957"/>
            </a:xfrm>
            <a:prstGeom prst="downArrow">
              <a:avLst/>
            </a:prstGeom>
            <a:solidFill>
              <a:srgbClr val="DFE3BB"/>
            </a:solidFill>
            <a:ln>
              <a:solidFill>
                <a:srgbClr val="EFD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2" name="Left-Right Arrow 31"/>
            <p:cNvSpPr/>
            <p:nvPr/>
          </p:nvSpPr>
          <p:spPr>
            <a:xfrm rot="5400000">
              <a:off x="855716" y="2979230"/>
              <a:ext cx="833533" cy="244073"/>
            </a:xfrm>
            <a:prstGeom prst="leftRightArrow">
              <a:avLst/>
            </a:prstGeom>
            <a:solidFill>
              <a:srgbClr val="DFE3BB"/>
            </a:solidFill>
            <a:ln>
              <a:solidFill>
                <a:srgbClr val="EFD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7" name="Rectangle 36"/>
            <p:cNvSpPr/>
            <p:nvPr/>
          </p:nvSpPr>
          <p:spPr>
            <a:xfrm>
              <a:off x="2071476" y="2832553"/>
              <a:ext cx="916146" cy="434110"/>
            </a:xfrm>
            <a:prstGeom prst="rect">
              <a:avLst/>
            </a:prstGeom>
          </p:spPr>
          <p:txBody>
            <a:bodyPr wrap="square">
              <a:spAutoFit/>
            </a:bodyPr>
            <a:lstStyle/>
            <a:p>
              <a:r>
                <a:rPr lang="pt-PT" sz="1600" b="1" dirty="0" smtClean="0">
                  <a:solidFill>
                    <a:srgbClr val="000000">
                      <a:lumMod val="95000"/>
                      <a:lumOff val="5000"/>
                    </a:srgbClr>
                  </a:solidFill>
                  <a:latin typeface="Arial"/>
                  <a:ea typeface="+mn-ea"/>
                  <a:cs typeface="Arial"/>
                </a:rPr>
                <a:t>Push</a:t>
              </a:r>
              <a:endParaRPr lang="en-GB" sz="1600" b="1" dirty="0">
                <a:solidFill>
                  <a:srgbClr val="000000">
                    <a:lumMod val="95000"/>
                    <a:lumOff val="5000"/>
                  </a:srgbClr>
                </a:solidFill>
                <a:latin typeface="Arial"/>
                <a:ea typeface="+mn-ea"/>
                <a:cs typeface="Arial"/>
              </a:endParaRPr>
            </a:p>
          </p:txBody>
        </p:sp>
        <p:sp>
          <p:nvSpPr>
            <p:cNvPr id="38" name="Pentagon 37"/>
            <p:cNvSpPr/>
            <p:nvPr/>
          </p:nvSpPr>
          <p:spPr>
            <a:xfrm>
              <a:off x="5608838" y="2810127"/>
              <a:ext cx="1302984" cy="592456"/>
            </a:xfrm>
            <a:prstGeom prst="homePlate">
              <a:avLst/>
            </a:prstGeom>
            <a:solidFill>
              <a:srgbClr val="F7E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FFFFFF"/>
                </a:solidFill>
              </a:endParaRPr>
            </a:p>
          </p:txBody>
        </p:sp>
        <p:sp>
          <p:nvSpPr>
            <p:cNvPr id="39" name="Rectangle 38"/>
            <p:cNvSpPr/>
            <p:nvPr/>
          </p:nvSpPr>
          <p:spPr>
            <a:xfrm>
              <a:off x="5857299" y="2896773"/>
              <a:ext cx="695511" cy="434110"/>
            </a:xfrm>
            <a:prstGeom prst="rect">
              <a:avLst/>
            </a:prstGeom>
          </p:spPr>
          <p:txBody>
            <a:bodyPr wrap="none">
              <a:spAutoFit/>
            </a:bodyPr>
            <a:lstStyle/>
            <a:p>
              <a:r>
                <a:rPr lang="en-GB" sz="1600" b="1" dirty="0">
                  <a:solidFill>
                    <a:srgbClr val="000000">
                      <a:lumMod val="95000"/>
                      <a:lumOff val="5000"/>
                    </a:srgbClr>
                  </a:solidFill>
                  <a:latin typeface="Arial"/>
                  <a:ea typeface="+mn-ea"/>
                  <a:cs typeface="Arial"/>
                </a:rPr>
                <a:t>Pull</a:t>
              </a:r>
            </a:p>
          </p:txBody>
        </p:sp>
        <p:sp>
          <p:nvSpPr>
            <p:cNvPr id="41" name="Flowchart: Process 40"/>
            <p:cNvSpPr/>
            <p:nvPr/>
          </p:nvSpPr>
          <p:spPr>
            <a:xfrm>
              <a:off x="187739" y="819523"/>
              <a:ext cx="8937211" cy="201297"/>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3" name="Rectangle 30"/>
            <p:cNvSpPr>
              <a:spLocks noChangeArrowheads="1"/>
            </p:cNvSpPr>
            <p:nvPr>
              <p:custDataLst>
                <p:tags r:id="rId9"/>
              </p:custDataLst>
            </p:nvPr>
          </p:nvSpPr>
          <p:spPr bwMode="blackGray">
            <a:xfrm>
              <a:off x="3417228" y="483940"/>
              <a:ext cx="2133823" cy="247688"/>
            </a:xfrm>
            <a:prstGeom prst="rect">
              <a:avLst/>
            </a:prstGeom>
            <a:solidFill>
              <a:srgbClr val="CD0921"/>
            </a:solidFill>
            <a:ln w="9525">
              <a:solidFill>
                <a:schemeClr val="tx1"/>
              </a:solidFill>
              <a:miter lim="800000"/>
              <a:headEnd/>
              <a:tailEnd/>
            </a:ln>
            <a:effectLst/>
          </p:spPr>
          <p:txBody>
            <a:bodyPr lIns="72000" tIns="0" rIns="0" bIns="0" anchor="ctr"/>
            <a:lstStyle/>
            <a:p>
              <a:pPr algn="ctr" eaLnBrk="0" hangingPunct="0"/>
              <a:r>
                <a:rPr lang="en-US" sz="1500" b="1" dirty="0">
                  <a:solidFill>
                    <a:srgbClr val="FFFFFF"/>
                  </a:solidFill>
                  <a:latin typeface="Arial"/>
                  <a:ea typeface="SimSun" pitchFamily="2" charset="-122"/>
                  <a:cs typeface="Arial"/>
                </a:rPr>
                <a:t>Regulators</a:t>
              </a:r>
              <a:endParaRPr lang="de-DE" sz="1500" b="1" dirty="0">
                <a:solidFill>
                  <a:srgbClr val="FFFFFF"/>
                </a:solidFill>
                <a:latin typeface="Arial"/>
                <a:ea typeface="+mn-ea"/>
                <a:cs typeface="Arial"/>
              </a:endParaRPr>
            </a:p>
          </p:txBody>
        </p:sp>
        <p:sp>
          <p:nvSpPr>
            <p:cNvPr id="44" name="Oval 6"/>
            <p:cNvSpPr>
              <a:spLocks noChangeArrowheads="1"/>
            </p:cNvSpPr>
            <p:nvPr>
              <p:custDataLst>
                <p:tags r:id="rId10"/>
              </p:custDataLst>
            </p:nvPr>
          </p:nvSpPr>
          <p:spPr bwMode="auto">
            <a:xfrm>
              <a:off x="3371456" y="864385"/>
              <a:ext cx="2122779" cy="695075"/>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4150" lvl="1" indent="-182563" algn="ctr" eaLnBrk="0" hangingPunct="0">
                <a:spcBef>
                  <a:spcPts val="0"/>
                </a:spcBef>
                <a:buClr>
                  <a:srgbClr val="00337D"/>
                </a:buClr>
                <a:buSzPct val="80000"/>
                <a:buFont typeface="Monotype Sorts" pitchFamily="2" charset="2"/>
                <a:buNone/>
                <a:tabLst>
                  <a:tab pos="1231900" algn="l"/>
                </a:tabLst>
              </a:pPr>
              <a:r>
                <a:rPr lang="de-DE" sz="1050" b="1" dirty="0" smtClean="0">
                  <a:solidFill>
                    <a:srgbClr val="000000"/>
                  </a:solidFill>
                  <a:latin typeface="Arial"/>
                  <a:ea typeface="+mn-ea"/>
                  <a:cs typeface="Arial"/>
                </a:rPr>
                <a:t>Transnational/</a:t>
              </a:r>
            </a:p>
            <a:p>
              <a:pPr marL="184150" lvl="1" indent="-182563" algn="ctr" eaLnBrk="0" hangingPunct="0">
                <a:spcBef>
                  <a:spcPts val="0"/>
                </a:spcBef>
                <a:buClr>
                  <a:srgbClr val="00337D"/>
                </a:buClr>
                <a:buSzPct val="80000"/>
                <a:buFont typeface="Monotype Sorts" pitchFamily="2" charset="2"/>
                <a:buNone/>
                <a:tabLst>
                  <a:tab pos="1231900" algn="l"/>
                </a:tabLst>
              </a:pPr>
              <a:r>
                <a:rPr lang="de-DE" sz="1050" b="1" dirty="0" smtClean="0">
                  <a:solidFill>
                    <a:srgbClr val="000000"/>
                  </a:solidFill>
                  <a:latin typeface="Arial"/>
                  <a:ea typeface="+mn-ea"/>
                  <a:cs typeface="Arial"/>
                </a:rPr>
                <a:t>National Health</a:t>
              </a:r>
            </a:p>
            <a:p>
              <a:pPr marL="184150" lvl="1" indent="-182563" algn="ctr" eaLnBrk="0" hangingPunct="0">
                <a:spcBef>
                  <a:spcPts val="0"/>
                </a:spcBef>
                <a:buClr>
                  <a:srgbClr val="00337D"/>
                </a:buClr>
                <a:buSzPct val="80000"/>
                <a:buFont typeface="Monotype Sorts" pitchFamily="2" charset="2"/>
                <a:buNone/>
                <a:tabLst>
                  <a:tab pos="1231900" algn="l"/>
                </a:tabLst>
              </a:pPr>
              <a:r>
                <a:rPr lang="de-DE" sz="1050" b="1" dirty="0" smtClean="0">
                  <a:solidFill>
                    <a:srgbClr val="000000"/>
                  </a:solidFill>
                  <a:latin typeface="Arial"/>
                  <a:ea typeface="+mn-ea"/>
                  <a:cs typeface="Arial"/>
                </a:rPr>
                <a:t>approvers</a:t>
              </a:r>
              <a:endParaRPr lang="de-DE" sz="1050" dirty="0">
                <a:solidFill>
                  <a:srgbClr val="000000"/>
                </a:solidFill>
                <a:latin typeface="Arial"/>
                <a:ea typeface="+mn-ea"/>
                <a:cs typeface="Arial"/>
              </a:endParaRPr>
            </a:p>
          </p:txBody>
        </p:sp>
        <p:sp>
          <p:nvSpPr>
            <p:cNvPr id="45" name="Oval 7"/>
            <p:cNvSpPr>
              <a:spLocks noChangeArrowheads="1"/>
            </p:cNvSpPr>
            <p:nvPr>
              <p:custDataLst>
                <p:tags r:id="rId11"/>
              </p:custDataLst>
            </p:nvPr>
          </p:nvSpPr>
          <p:spPr bwMode="auto">
            <a:xfrm>
              <a:off x="3260976" y="4987647"/>
              <a:ext cx="2446327" cy="695075"/>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4150" lvl="1" indent="-182563" algn="ctr" eaLnBrk="0" hangingPunct="0">
                <a:spcBef>
                  <a:spcPct val="50000"/>
                </a:spcBef>
                <a:buClr>
                  <a:srgbClr val="00337D"/>
                </a:buClr>
                <a:buSzPct val="80000"/>
                <a:buFont typeface="Monotype Sorts" pitchFamily="2" charset="2"/>
                <a:buNone/>
                <a:tabLst>
                  <a:tab pos="1231900" algn="l"/>
                </a:tabLst>
              </a:pPr>
              <a:r>
                <a:rPr lang="de-DE" sz="1050" b="1" dirty="0" smtClean="0">
                  <a:solidFill>
                    <a:srgbClr val="000000"/>
                  </a:solidFill>
                  <a:latin typeface="Arial"/>
                  <a:ea typeface="+mn-ea"/>
                  <a:cs typeface="Arial"/>
                </a:rPr>
                <a:t>Governments</a:t>
              </a:r>
              <a:br>
                <a:rPr lang="de-DE" sz="1050" b="1" dirty="0" smtClean="0">
                  <a:solidFill>
                    <a:srgbClr val="000000"/>
                  </a:solidFill>
                  <a:latin typeface="Arial"/>
                  <a:ea typeface="+mn-ea"/>
                  <a:cs typeface="Arial"/>
                </a:rPr>
              </a:br>
              <a:r>
                <a:rPr lang="de-DE" sz="1050" b="1" dirty="0" smtClean="0">
                  <a:solidFill>
                    <a:srgbClr val="000000"/>
                  </a:solidFill>
                  <a:latin typeface="Arial"/>
                  <a:ea typeface="+mn-ea"/>
                  <a:cs typeface="Arial"/>
                </a:rPr>
                <a:t>Insurance companies</a:t>
              </a:r>
              <a:endParaRPr lang="de-DE" sz="1050" b="1" dirty="0">
                <a:solidFill>
                  <a:srgbClr val="000000"/>
                </a:solidFill>
                <a:latin typeface="Arial"/>
                <a:ea typeface="+mn-ea"/>
                <a:cs typeface="Arial"/>
              </a:endParaRPr>
            </a:p>
          </p:txBody>
        </p:sp>
      </p:grpSp>
      <p:sp>
        <p:nvSpPr>
          <p:cNvPr id="47" name="Left-Right Arrow 46"/>
          <p:cNvSpPr/>
          <p:nvPr/>
        </p:nvSpPr>
        <p:spPr>
          <a:xfrm rot="5400000">
            <a:off x="7276325" y="3180977"/>
            <a:ext cx="664199" cy="222580"/>
          </a:xfrm>
          <a:prstGeom prst="leftRightArrow">
            <a:avLst/>
          </a:prstGeom>
          <a:solidFill>
            <a:srgbClr val="DFE3BB"/>
          </a:solidFill>
          <a:ln>
            <a:solidFill>
              <a:srgbClr val="EFD0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56208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alphaModFix amt="25000"/>
            <a:extLst>
              <a:ext uri="{28A0092B-C50C-407E-A947-70E740481C1C}">
                <a14:useLocalDpi xmlns:a14="http://schemas.microsoft.com/office/drawing/2010/main" val="0"/>
              </a:ext>
            </a:extLst>
          </a:blip>
          <a:stretch>
            <a:fillRect/>
          </a:stretch>
        </p:blipFill>
        <p:spPr>
          <a:xfrm>
            <a:off x="1910404" y="977900"/>
            <a:ext cx="7233596" cy="5101895"/>
          </a:xfrm>
          <a:prstGeom prst="rect">
            <a:avLst/>
          </a:prstGeom>
        </p:spPr>
      </p:pic>
      <p:sp>
        <p:nvSpPr>
          <p:cNvPr id="6" name="Rectangle 5"/>
          <p:cNvSpPr/>
          <p:nvPr/>
        </p:nvSpPr>
        <p:spPr>
          <a:xfrm>
            <a:off x="1854200" y="977900"/>
            <a:ext cx="2921000" cy="50927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GB" sz="2400" dirty="0" smtClean="0"/>
              <a:t>What ‘value add’ does an Operator bring?</a:t>
            </a:r>
            <a:endParaRPr lang="en-US" sz="2400" dirty="0"/>
          </a:p>
        </p:txBody>
      </p:sp>
      <p:sp>
        <p:nvSpPr>
          <p:cNvPr id="3" name="Text Placeholder 2"/>
          <p:cNvSpPr>
            <a:spLocks noGrp="1"/>
          </p:cNvSpPr>
          <p:nvPr>
            <p:ph type="body" sz="quarter" idx="11"/>
          </p:nvPr>
        </p:nvSpPr>
        <p:spPr/>
        <p:txBody>
          <a:bodyPr/>
          <a:lstStyle/>
          <a:p>
            <a:pPr marL="0" indent="0">
              <a:buNone/>
            </a:pPr>
            <a:r>
              <a:rPr lang="en-GB" dirty="0" smtClean="0">
                <a:solidFill>
                  <a:schemeClr val="bg1"/>
                </a:solidFill>
                <a:effectLst>
                  <a:outerShdw blurRad="50800" dist="38100" dir="2700000">
                    <a:srgbClr val="000000">
                      <a:alpha val="43000"/>
                    </a:srgbClr>
                  </a:outerShdw>
                </a:effectLst>
              </a:rPr>
              <a:t>Operators have 25 years experience delivering customer centric solutions over a mobile connection, with core capabilities that enhance a device user’s experience: </a:t>
            </a:r>
          </a:p>
          <a:p>
            <a:endParaRPr lang="en-GB" dirty="0" smtClean="0">
              <a:solidFill>
                <a:schemeClr val="bg1"/>
              </a:solidFill>
              <a:effectLst>
                <a:outerShdw blurRad="50800" dist="38100" dir="2700000">
                  <a:srgbClr val="000000">
                    <a:alpha val="43000"/>
                  </a:srgbClr>
                </a:outerShdw>
              </a:effectLst>
            </a:endParaRPr>
          </a:p>
          <a:p>
            <a:r>
              <a:rPr lang="en-GB" dirty="0" smtClean="0">
                <a:solidFill>
                  <a:schemeClr val="bg1"/>
                </a:solidFill>
                <a:effectLst>
                  <a:outerShdw blurRad="50800" dist="38100" dir="2700000">
                    <a:srgbClr val="000000">
                      <a:alpha val="43000"/>
                    </a:srgbClr>
                  </a:outerShdw>
                </a:effectLst>
              </a:rPr>
              <a:t>Established billing relationships and processes </a:t>
            </a:r>
          </a:p>
          <a:p>
            <a:r>
              <a:rPr lang="en-GB" dirty="0" smtClean="0">
                <a:solidFill>
                  <a:schemeClr val="bg1"/>
                </a:solidFill>
                <a:effectLst>
                  <a:outerShdw blurRad="50800" dist="38100" dir="2700000">
                    <a:srgbClr val="000000">
                      <a:alpha val="43000"/>
                    </a:srgbClr>
                  </a:outerShdw>
                </a:effectLst>
              </a:rPr>
              <a:t>High level of security </a:t>
            </a:r>
          </a:p>
          <a:p>
            <a:r>
              <a:rPr lang="en-GB" dirty="0" smtClean="0">
                <a:solidFill>
                  <a:schemeClr val="bg1"/>
                </a:solidFill>
                <a:effectLst>
                  <a:outerShdw blurRad="50800" dist="38100" dir="2700000">
                    <a:srgbClr val="000000">
                      <a:alpha val="43000"/>
                    </a:srgbClr>
                  </a:outerShdw>
                </a:effectLst>
              </a:rPr>
              <a:t>Secure solutions</a:t>
            </a:r>
          </a:p>
          <a:p>
            <a:r>
              <a:rPr lang="en-GB" dirty="0" smtClean="0">
                <a:solidFill>
                  <a:schemeClr val="bg1"/>
                </a:solidFill>
                <a:effectLst>
                  <a:outerShdw blurRad="50800" dist="38100" dir="2700000">
                    <a:srgbClr val="000000">
                      <a:alpha val="43000"/>
                    </a:srgbClr>
                  </a:outerShdw>
                </a:effectLst>
              </a:rPr>
              <a:t>Remote device management  </a:t>
            </a:r>
          </a:p>
          <a:p>
            <a:r>
              <a:rPr lang="en-GB" dirty="0" smtClean="0">
                <a:solidFill>
                  <a:schemeClr val="bg1"/>
                </a:solidFill>
                <a:effectLst>
                  <a:outerShdw blurRad="50800" dist="38100" dir="2700000">
                    <a:srgbClr val="000000">
                      <a:alpha val="43000"/>
                    </a:srgbClr>
                  </a:outerShdw>
                </a:effectLst>
              </a:rPr>
              <a:t>Customer support </a:t>
            </a:r>
          </a:p>
          <a:p>
            <a:r>
              <a:rPr lang="en-GB" dirty="0" smtClean="0">
                <a:solidFill>
                  <a:schemeClr val="bg1"/>
                </a:solidFill>
                <a:effectLst>
                  <a:outerShdw blurRad="50800" dist="38100" dir="2700000">
                    <a:srgbClr val="000000">
                      <a:alpha val="43000"/>
                    </a:srgbClr>
                  </a:outerShdw>
                </a:effectLst>
              </a:rPr>
              <a:t>Hosting of data centres </a:t>
            </a:r>
          </a:p>
          <a:p>
            <a:r>
              <a:rPr lang="en-GB" dirty="0" smtClean="0">
                <a:solidFill>
                  <a:schemeClr val="bg1"/>
                </a:solidFill>
                <a:effectLst>
                  <a:outerShdw blurRad="50800" dist="38100" dir="2700000">
                    <a:srgbClr val="000000">
                      <a:alpha val="43000"/>
                    </a:srgbClr>
                  </a:outerShdw>
                </a:effectLst>
              </a:rPr>
              <a:t>Large established distribution channels </a:t>
            </a:r>
          </a:p>
          <a:p>
            <a:endParaRPr lang="en-GB" dirty="0" smtClean="0">
              <a:solidFill>
                <a:schemeClr val="bg1"/>
              </a:solidFill>
              <a:effectLst>
                <a:outerShdw blurRad="50800" dist="38100" dir="2700000">
                  <a:srgbClr val="000000">
                    <a:alpha val="43000"/>
                  </a:srgbClr>
                </a:outerShdw>
              </a:effectLst>
            </a:endParaRPr>
          </a:p>
          <a:p>
            <a:pPr>
              <a:buNone/>
            </a:pPr>
            <a:endParaRPr lang="en-GB" sz="1800" dirty="0" smtClean="0">
              <a:solidFill>
                <a:schemeClr val="bg1"/>
              </a:solidFill>
              <a:effectLst>
                <a:outerShdw blurRad="50800" dist="38100" dir="2700000">
                  <a:srgbClr val="000000">
                    <a:alpha val="43000"/>
                  </a:srgbClr>
                </a:outerShdw>
              </a:effectLst>
            </a:endParaRPr>
          </a:p>
          <a:p>
            <a:endParaRPr lang="en-GB" sz="1800" dirty="0">
              <a:solidFill>
                <a:schemeClr val="bg1"/>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1122706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304800" y="5181600"/>
            <a:ext cx="8483600" cy="1100667"/>
          </a:xfrm>
          <a:prstGeom prst="rect">
            <a:avLst/>
          </a:prstGeom>
          <a:gradFill rotWithShape="0">
            <a:gsLst>
              <a:gs pos="0">
                <a:srgbClr val="7F7F7F"/>
              </a:gs>
              <a:gs pos="100000">
                <a:srgbClr val="D9D9D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5" name="Rectangle 4"/>
          <p:cNvSpPr/>
          <p:nvPr/>
        </p:nvSpPr>
        <p:spPr>
          <a:xfrm>
            <a:off x="317499" y="1152524"/>
            <a:ext cx="8487833" cy="3813176"/>
          </a:xfrm>
          <a:prstGeom prst="rect">
            <a:avLst/>
          </a:prstGeom>
          <a:gradFill rotWithShape="0">
            <a:gsLst>
              <a:gs pos="0">
                <a:srgbClr val="51626F"/>
              </a:gs>
              <a:gs pos="100000">
                <a:schemeClr val="tx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grpSp>
        <p:nvGrpSpPr>
          <p:cNvPr id="53" name="Group 52"/>
          <p:cNvGrpSpPr/>
          <p:nvPr/>
        </p:nvGrpSpPr>
        <p:grpSpPr>
          <a:xfrm>
            <a:off x="376766" y="2116667"/>
            <a:ext cx="8246534" cy="2730500"/>
            <a:chOff x="376767" y="2307167"/>
            <a:chExt cx="1041399" cy="2730500"/>
          </a:xfrm>
        </p:grpSpPr>
        <p:sp>
          <p:nvSpPr>
            <p:cNvPr id="50" name="Rectangle 49"/>
            <p:cNvSpPr/>
            <p:nvPr/>
          </p:nvSpPr>
          <p:spPr>
            <a:xfrm>
              <a:off x="376767" y="2307167"/>
              <a:ext cx="1041399" cy="1062566"/>
            </a:xfrm>
            <a:prstGeom prst="rect">
              <a:avLst/>
            </a:prstGeom>
            <a:solidFill>
              <a:schemeClr val="bg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1" name="Rectangle 50"/>
            <p:cNvSpPr/>
            <p:nvPr/>
          </p:nvSpPr>
          <p:spPr>
            <a:xfrm>
              <a:off x="376767" y="3412068"/>
              <a:ext cx="1041399" cy="791632"/>
            </a:xfrm>
            <a:prstGeom prst="rect">
              <a:avLst/>
            </a:prstGeom>
            <a:solidFill>
              <a:schemeClr val="bg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2" name="Rectangle 51"/>
            <p:cNvSpPr/>
            <p:nvPr/>
          </p:nvSpPr>
          <p:spPr>
            <a:xfrm>
              <a:off x="376767" y="4246035"/>
              <a:ext cx="1041399" cy="791632"/>
            </a:xfrm>
            <a:prstGeom prst="rect">
              <a:avLst/>
            </a:prstGeom>
            <a:solidFill>
              <a:schemeClr val="bg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a:lstStyle/>
          <a:p>
            <a:r>
              <a:rPr lang="en-GB" sz="2400" dirty="0" smtClean="0"/>
              <a:t>A huge range of different service</a:t>
            </a:r>
            <a:endParaRPr lang="en-US" sz="2400" dirty="0"/>
          </a:p>
        </p:txBody>
      </p:sp>
      <p:grpSp>
        <p:nvGrpSpPr>
          <p:cNvPr id="16" name="Group 15"/>
          <p:cNvGrpSpPr/>
          <p:nvPr/>
        </p:nvGrpSpPr>
        <p:grpSpPr>
          <a:xfrm>
            <a:off x="1490132" y="1236133"/>
            <a:ext cx="7196668" cy="840303"/>
            <a:chOff x="1490132" y="1426633"/>
            <a:chExt cx="7722490" cy="901699"/>
          </a:xfrm>
        </p:grpSpPr>
        <p:sp>
          <p:nvSpPr>
            <p:cNvPr id="6" name="Chevron 5"/>
            <p:cNvSpPr/>
            <p:nvPr/>
          </p:nvSpPr>
          <p:spPr>
            <a:xfrm>
              <a:off x="2843910"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7" name="Pentagon 6"/>
            <p:cNvSpPr/>
            <p:nvPr/>
          </p:nvSpPr>
          <p:spPr>
            <a:xfrm>
              <a:off x="1490132" y="1426633"/>
              <a:ext cx="1662501" cy="901698"/>
            </a:xfrm>
            <a:prstGeom prst="homePlate">
              <a:avLst>
                <a:gd name="adj" fmla="val 41720"/>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Chevron 12"/>
            <p:cNvSpPr/>
            <p:nvPr/>
          </p:nvSpPr>
          <p:spPr>
            <a:xfrm>
              <a:off x="4360334"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4" name="Chevron 13"/>
            <p:cNvSpPr/>
            <p:nvPr/>
          </p:nvSpPr>
          <p:spPr>
            <a:xfrm>
              <a:off x="5875867"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5" name="Chevron 14"/>
            <p:cNvSpPr/>
            <p:nvPr/>
          </p:nvSpPr>
          <p:spPr>
            <a:xfrm>
              <a:off x="7391400"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26" name="TextBox 25"/>
          <p:cNvSpPr txBox="1"/>
          <p:nvPr/>
        </p:nvSpPr>
        <p:spPr>
          <a:xfrm>
            <a:off x="1473200" y="2120901"/>
            <a:ext cx="7086600" cy="230832"/>
          </a:xfrm>
          <a:prstGeom prst="rect">
            <a:avLst/>
          </a:prstGeom>
          <a:gradFill flip="none" rotWithShape="1">
            <a:gsLst>
              <a:gs pos="0">
                <a:srgbClr val="CD0921"/>
              </a:gs>
              <a:gs pos="100000">
                <a:srgbClr val="FF6600"/>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Chronic Disease Management/Remote Monitoring</a:t>
            </a:r>
            <a:endParaRPr lang="en-US" sz="900" b="1" dirty="0">
              <a:solidFill>
                <a:srgbClr val="FFFFFF"/>
              </a:solidFill>
            </a:endParaRPr>
          </a:p>
        </p:txBody>
      </p:sp>
      <p:sp>
        <p:nvSpPr>
          <p:cNvPr id="38" name="TextBox 37"/>
          <p:cNvSpPr txBox="1"/>
          <p:nvPr/>
        </p:nvSpPr>
        <p:spPr>
          <a:xfrm>
            <a:off x="2717800" y="2397489"/>
            <a:ext cx="5842000" cy="230832"/>
          </a:xfrm>
          <a:prstGeom prst="rect">
            <a:avLst/>
          </a:prstGeom>
          <a:gradFill flip="none" rotWithShape="1">
            <a:gsLst>
              <a:gs pos="0">
                <a:srgbClr val="CD0921"/>
              </a:gs>
              <a:gs pos="100000">
                <a:srgbClr val="FF6600"/>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Payments Integration</a:t>
            </a:r>
            <a:endParaRPr lang="en-US" sz="900" b="1" dirty="0">
              <a:solidFill>
                <a:srgbClr val="FFFFFF"/>
              </a:solidFill>
            </a:endParaRPr>
          </a:p>
        </p:txBody>
      </p:sp>
      <p:sp>
        <p:nvSpPr>
          <p:cNvPr id="39" name="TextBox 38"/>
          <p:cNvSpPr txBox="1"/>
          <p:nvPr/>
        </p:nvSpPr>
        <p:spPr>
          <a:xfrm>
            <a:off x="2717800" y="2674076"/>
            <a:ext cx="5842000" cy="230832"/>
          </a:xfrm>
          <a:prstGeom prst="rect">
            <a:avLst/>
          </a:prstGeom>
          <a:gradFill flip="none" rotWithShape="1">
            <a:gsLst>
              <a:gs pos="0">
                <a:srgbClr val="CD0921"/>
              </a:gs>
              <a:gs pos="100000">
                <a:srgbClr val="FF6600"/>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Cloud Based Health Records/Imaging/Applications</a:t>
            </a:r>
            <a:endParaRPr lang="en-US" sz="900" b="1" dirty="0">
              <a:solidFill>
                <a:srgbClr val="FFFFFF"/>
              </a:solidFill>
            </a:endParaRPr>
          </a:p>
        </p:txBody>
      </p:sp>
      <p:sp>
        <p:nvSpPr>
          <p:cNvPr id="40" name="TextBox 39"/>
          <p:cNvSpPr txBox="1"/>
          <p:nvPr/>
        </p:nvSpPr>
        <p:spPr>
          <a:xfrm>
            <a:off x="4165600" y="2950664"/>
            <a:ext cx="2751667" cy="230832"/>
          </a:xfrm>
          <a:prstGeom prst="rect">
            <a:avLst/>
          </a:prstGeom>
          <a:gradFill flip="none" rotWithShape="1">
            <a:gsLst>
              <a:gs pos="0">
                <a:srgbClr val="CD0921"/>
              </a:gs>
              <a:gs pos="100000">
                <a:srgbClr val="FF6600"/>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Tele-health</a:t>
            </a:r>
            <a:endParaRPr lang="en-US" sz="900" b="1" dirty="0">
              <a:solidFill>
                <a:srgbClr val="FFFFFF"/>
              </a:solidFill>
            </a:endParaRPr>
          </a:p>
        </p:txBody>
      </p:sp>
      <p:sp>
        <p:nvSpPr>
          <p:cNvPr id="41" name="TextBox 40"/>
          <p:cNvSpPr txBox="1"/>
          <p:nvPr/>
        </p:nvSpPr>
        <p:spPr>
          <a:xfrm>
            <a:off x="4165600" y="3227252"/>
            <a:ext cx="2751667" cy="230832"/>
          </a:xfrm>
          <a:prstGeom prst="rect">
            <a:avLst/>
          </a:prstGeom>
          <a:gradFill flip="none" rotWithShape="1">
            <a:gsLst>
              <a:gs pos="0">
                <a:srgbClr val="51626F"/>
              </a:gs>
              <a:gs pos="100000">
                <a:srgbClr val="9DAEC6"/>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Managed Services</a:t>
            </a:r>
            <a:endParaRPr lang="en-US" sz="900" b="1" dirty="0">
              <a:solidFill>
                <a:srgbClr val="FFFFFF"/>
              </a:solidFill>
            </a:endParaRPr>
          </a:p>
        </p:txBody>
      </p:sp>
      <p:sp>
        <p:nvSpPr>
          <p:cNvPr id="42" name="TextBox 41"/>
          <p:cNvSpPr txBox="1"/>
          <p:nvPr/>
        </p:nvSpPr>
        <p:spPr>
          <a:xfrm>
            <a:off x="4165600" y="3503840"/>
            <a:ext cx="2751667" cy="230832"/>
          </a:xfrm>
          <a:prstGeom prst="rect">
            <a:avLst/>
          </a:prstGeom>
          <a:gradFill flip="none" rotWithShape="1">
            <a:gsLst>
              <a:gs pos="0">
                <a:srgbClr val="51626F"/>
              </a:gs>
              <a:gs pos="100000">
                <a:srgbClr val="9DAEC6"/>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Enterprise Collaboration</a:t>
            </a:r>
            <a:endParaRPr lang="en-US" sz="900" b="1" dirty="0">
              <a:solidFill>
                <a:srgbClr val="FFFFFF"/>
              </a:solidFill>
            </a:endParaRPr>
          </a:p>
        </p:txBody>
      </p:sp>
      <p:sp>
        <p:nvSpPr>
          <p:cNvPr id="43" name="TextBox 42"/>
          <p:cNvSpPr txBox="1"/>
          <p:nvPr/>
        </p:nvSpPr>
        <p:spPr>
          <a:xfrm>
            <a:off x="4165600" y="3780427"/>
            <a:ext cx="2751667" cy="230832"/>
          </a:xfrm>
          <a:prstGeom prst="rect">
            <a:avLst/>
          </a:prstGeom>
          <a:gradFill flip="none" rotWithShape="1">
            <a:gsLst>
              <a:gs pos="0">
                <a:srgbClr val="51626F"/>
              </a:gs>
              <a:gs pos="100000">
                <a:srgbClr val="9DAEC6"/>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Enterprise Hosting and Storage</a:t>
            </a:r>
            <a:endParaRPr lang="en-US" sz="900" b="1" dirty="0">
              <a:solidFill>
                <a:srgbClr val="FFFFFF"/>
              </a:solidFill>
            </a:endParaRPr>
          </a:p>
        </p:txBody>
      </p:sp>
      <p:sp>
        <p:nvSpPr>
          <p:cNvPr id="44" name="TextBox 43"/>
          <p:cNvSpPr txBox="1"/>
          <p:nvPr/>
        </p:nvSpPr>
        <p:spPr>
          <a:xfrm>
            <a:off x="2717800" y="4057015"/>
            <a:ext cx="2823633" cy="230832"/>
          </a:xfrm>
          <a:prstGeom prst="rect">
            <a:avLst/>
          </a:prstGeom>
          <a:gradFill flip="none" rotWithShape="1">
            <a:gsLst>
              <a:gs pos="0">
                <a:srgbClr val="55517B"/>
              </a:gs>
              <a:gs pos="100000">
                <a:srgbClr val="AFADC3"/>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Consumer Health Hotline</a:t>
            </a:r>
            <a:endParaRPr lang="en-US" sz="900" b="1" dirty="0">
              <a:solidFill>
                <a:srgbClr val="FFFFFF"/>
              </a:solidFill>
            </a:endParaRPr>
          </a:p>
        </p:txBody>
      </p:sp>
      <p:sp>
        <p:nvSpPr>
          <p:cNvPr id="45" name="TextBox 44"/>
          <p:cNvSpPr txBox="1"/>
          <p:nvPr/>
        </p:nvSpPr>
        <p:spPr>
          <a:xfrm>
            <a:off x="2167467" y="4333603"/>
            <a:ext cx="1976966" cy="230832"/>
          </a:xfrm>
          <a:prstGeom prst="rect">
            <a:avLst/>
          </a:prstGeom>
          <a:gradFill flip="none" rotWithShape="1">
            <a:gsLst>
              <a:gs pos="0">
                <a:srgbClr val="55517B"/>
              </a:gs>
              <a:gs pos="100000">
                <a:srgbClr val="AFADC3"/>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err="1" smtClean="0">
                <a:solidFill>
                  <a:srgbClr val="FFFFFF"/>
                </a:solidFill>
              </a:rPr>
              <a:t>Personalised</a:t>
            </a:r>
            <a:r>
              <a:rPr lang="en-US" sz="900" b="1" dirty="0" smtClean="0">
                <a:solidFill>
                  <a:srgbClr val="FFFFFF"/>
                </a:solidFill>
              </a:rPr>
              <a:t> Health Tips</a:t>
            </a:r>
            <a:endParaRPr lang="en-US" sz="900" b="1" dirty="0">
              <a:solidFill>
                <a:srgbClr val="FFFFFF"/>
              </a:solidFill>
            </a:endParaRPr>
          </a:p>
        </p:txBody>
      </p:sp>
      <p:sp>
        <p:nvSpPr>
          <p:cNvPr id="46" name="TextBox 45"/>
          <p:cNvSpPr txBox="1"/>
          <p:nvPr/>
        </p:nvSpPr>
        <p:spPr>
          <a:xfrm>
            <a:off x="1473200" y="4610191"/>
            <a:ext cx="1303867" cy="230832"/>
          </a:xfrm>
          <a:prstGeom prst="rect">
            <a:avLst/>
          </a:prstGeom>
          <a:gradFill flip="none" rotWithShape="1">
            <a:gsLst>
              <a:gs pos="0">
                <a:srgbClr val="55517B"/>
              </a:gs>
              <a:gs pos="100000">
                <a:srgbClr val="AFADC3"/>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Health Messaging</a:t>
            </a:r>
            <a:endParaRPr lang="en-US" sz="900" b="1" dirty="0">
              <a:solidFill>
                <a:srgbClr val="FFFFFF"/>
              </a:solidFill>
            </a:endParaRPr>
          </a:p>
        </p:txBody>
      </p:sp>
      <p:sp>
        <p:nvSpPr>
          <p:cNvPr id="48" name="TextBox 47"/>
          <p:cNvSpPr txBox="1"/>
          <p:nvPr/>
        </p:nvSpPr>
        <p:spPr>
          <a:xfrm>
            <a:off x="6989233" y="2949984"/>
            <a:ext cx="1583268" cy="230832"/>
          </a:xfrm>
          <a:prstGeom prst="rect">
            <a:avLst/>
          </a:prstGeom>
          <a:gradFill flip="none" rotWithShape="1">
            <a:gsLst>
              <a:gs pos="0">
                <a:srgbClr val="CD0921"/>
              </a:gs>
              <a:gs pos="100000">
                <a:srgbClr val="FF6600"/>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Tele-care</a:t>
            </a:r>
            <a:endParaRPr lang="en-US" sz="900" b="1" dirty="0">
              <a:solidFill>
                <a:srgbClr val="FFFFFF"/>
              </a:solidFill>
            </a:endParaRPr>
          </a:p>
        </p:txBody>
      </p:sp>
      <p:sp>
        <p:nvSpPr>
          <p:cNvPr id="54" name="Rectangle 53"/>
          <p:cNvSpPr/>
          <p:nvPr/>
        </p:nvSpPr>
        <p:spPr>
          <a:xfrm>
            <a:off x="376767" y="2116667"/>
            <a:ext cx="1041399" cy="1062566"/>
          </a:xfrm>
          <a:prstGeom prst="rect">
            <a:avLst/>
          </a:prstGeom>
          <a:gradFill>
            <a:gsLst>
              <a:gs pos="0">
                <a:srgbClr val="AB130C"/>
              </a:gs>
              <a:gs pos="100000">
                <a:srgbClr val="FF6600"/>
              </a:gs>
            </a:gsLst>
            <a:lin ang="5400000" scaled="0"/>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5" name="Rectangle 54"/>
          <p:cNvSpPr/>
          <p:nvPr/>
        </p:nvSpPr>
        <p:spPr>
          <a:xfrm>
            <a:off x="376767" y="3221568"/>
            <a:ext cx="1041399" cy="791632"/>
          </a:xfrm>
          <a:prstGeom prst="rect">
            <a:avLst/>
          </a:prstGeom>
          <a:gradFill>
            <a:gsLst>
              <a:gs pos="0">
                <a:srgbClr val="51626F"/>
              </a:gs>
              <a:gs pos="100000">
                <a:srgbClr val="ACC0C6"/>
              </a:gs>
            </a:gsLst>
            <a:lin ang="5400000" scaled="0"/>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6" name="Rectangle 55"/>
          <p:cNvSpPr/>
          <p:nvPr/>
        </p:nvSpPr>
        <p:spPr>
          <a:xfrm>
            <a:off x="376767" y="4055535"/>
            <a:ext cx="1041399" cy="791632"/>
          </a:xfrm>
          <a:prstGeom prst="rect">
            <a:avLst/>
          </a:prstGeom>
          <a:gradFill>
            <a:gsLst>
              <a:gs pos="0">
                <a:srgbClr val="55517B"/>
              </a:gs>
              <a:gs pos="100000">
                <a:srgbClr val="AFADC3"/>
              </a:gs>
            </a:gsLst>
            <a:lin ang="5400000" scaled="0"/>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7" name="TextBox 56"/>
          <p:cNvSpPr txBox="1"/>
          <p:nvPr/>
        </p:nvSpPr>
        <p:spPr>
          <a:xfrm>
            <a:off x="381001" y="2300621"/>
            <a:ext cx="1041399" cy="646331"/>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Global</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Business</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Integration</a:t>
            </a:r>
          </a:p>
        </p:txBody>
      </p:sp>
      <p:sp>
        <p:nvSpPr>
          <p:cNvPr id="58" name="TextBox 57"/>
          <p:cNvSpPr txBox="1"/>
          <p:nvPr/>
        </p:nvSpPr>
        <p:spPr>
          <a:xfrm>
            <a:off x="381001" y="3399370"/>
            <a:ext cx="1041399" cy="461665"/>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Enterprise</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ICT</a:t>
            </a:r>
          </a:p>
        </p:txBody>
      </p:sp>
      <p:sp>
        <p:nvSpPr>
          <p:cNvPr id="59" name="TextBox 58"/>
          <p:cNvSpPr txBox="1"/>
          <p:nvPr/>
        </p:nvSpPr>
        <p:spPr>
          <a:xfrm>
            <a:off x="381001" y="4161364"/>
            <a:ext cx="1041399" cy="646331"/>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Consumer</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Voice and</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Data</a:t>
            </a:r>
          </a:p>
        </p:txBody>
      </p:sp>
      <p:sp>
        <p:nvSpPr>
          <p:cNvPr id="60" name="TextBox 59"/>
          <p:cNvSpPr txBox="1"/>
          <p:nvPr/>
        </p:nvSpPr>
        <p:spPr>
          <a:xfrm>
            <a:off x="1473201" y="148782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Wellness</a:t>
            </a:r>
          </a:p>
        </p:txBody>
      </p:sp>
      <p:sp>
        <p:nvSpPr>
          <p:cNvPr id="61" name="TextBox 60"/>
          <p:cNvSpPr txBox="1"/>
          <p:nvPr/>
        </p:nvSpPr>
        <p:spPr>
          <a:xfrm>
            <a:off x="2971800" y="148782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Prevention</a:t>
            </a:r>
          </a:p>
        </p:txBody>
      </p:sp>
      <p:sp>
        <p:nvSpPr>
          <p:cNvPr id="62" name="TextBox 61"/>
          <p:cNvSpPr txBox="1"/>
          <p:nvPr/>
        </p:nvSpPr>
        <p:spPr>
          <a:xfrm>
            <a:off x="4343400" y="148782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Diagnosis</a:t>
            </a:r>
          </a:p>
        </p:txBody>
      </p:sp>
      <p:sp>
        <p:nvSpPr>
          <p:cNvPr id="69" name="TextBox 68"/>
          <p:cNvSpPr txBox="1"/>
          <p:nvPr/>
        </p:nvSpPr>
        <p:spPr>
          <a:xfrm>
            <a:off x="5791200" y="148782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Treatment</a:t>
            </a:r>
          </a:p>
        </p:txBody>
      </p:sp>
      <p:sp>
        <p:nvSpPr>
          <p:cNvPr id="70" name="TextBox 69"/>
          <p:cNvSpPr txBox="1"/>
          <p:nvPr/>
        </p:nvSpPr>
        <p:spPr>
          <a:xfrm>
            <a:off x="7213602" y="148782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Monitoring</a:t>
            </a:r>
          </a:p>
        </p:txBody>
      </p:sp>
      <p:sp>
        <p:nvSpPr>
          <p:cNvPr id="71" name="Rectangle 70"/>
          <p:cNvSpPr/>
          <p:nvPr/>
        </p:nvSpPr>
        <p:spPr>
          <a:xfrm>
            <a:off x="304800" y="5064125"/>
            <a:ext cx="8483600" cy="295275"/>
          </a:xfrm>
          <a:prstGeom prst="rect">
            <a:avLst/>
          </a:prstGeom>
          <a:gradFill rotWithShape="0">
            <a:gsLst>
              <a:gs pos="0">
                <a:srgbClr val="800000"/>
              </a:gs>
              <a:gs pos="100000">
                <a:srgbClr val="C9170F"/>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72" name="Content Placeholder 2"/>
          <p:cNvSpPr txBox="1">
            <a:spLocks/>
          </p:cNvSpPr>
          <p:nvPr/>
        </p:nvSpPr>
        <p:spPr>
          <a:xfrm>
            <a:off x="508000" y="5029200"/>
            <a:ext cx="8064500" cy="342900"/>
          </a:xfrm>
          <a:prstGeom prst="rect">
            <a:avLst/>
          </a:prstGeom>
          <a:ln>
            <a:noFill/>
          </a:ln>
          <a:effectLst>
            <a:outerShdw blurRad="50800" dist="38100" dir="2700000">
              <a:srgbClr val="000000">
                <a:alpha val="43000"/>
              </a:srgbClr>
            </a:outerShdw>
          </a:effectLst>
        </p:spPr>
        <p:txBody>
          <a:bodyPr/>
          <a:lstStyle/>
          <a:p>
            <a:pPr algn="ctr"/>
            <a:r>
              <a:rPr lang="en-GB" sz="1400" b="1" dirty="0" smtClean="0">
                <a:solidFill>
                  <a:srgbClr val="FFFFFF"/>
                </a:solidFill>
                <a:latin typeface="Arial"/>
              </a:rPr>
              <a:t>Leveraging  mobile current capabilities</a:t>
            </a:r>
            <a:endParaRPr lang="en-GB" sz="1400" kern="0" dirty="0">
              <a:solidFill>
                <a:srgbClr val="FFFFFF"/>
              </a:solidFill>
              <a:latin typeface="Arial"/>
              <a:cs typeface="Arial"/>
            </a:endParaRPr>
          </a:p>
        </p:txBody>
      </p:sp>
      <p:sp>
        <p:nvSpPr>
          <p:cNvPr id="75" name="TextBox 74"/>
          <p:cNvSpPr txBox="1"/>
          <p:nvPr/>
        </p:nvSpPr>
        <p:spPr>
          <a:xfrm>
            <a:off x="279401" y="5410200"/>
            <a:ext cx="3953933" cy="835613"/>
          </a:xfrm>
          <a:prstGeom prst="rect">
            <a:avLst/>
          </a:prstGeom>
          <a:noFill/>
        </p:spPr>
        <p:txBody>
          <a:bodyPr wrap="square" rtlCol="0">
            <a:spAutoFit/>
          </a:bodyPr>
          <a:lstStyle/>
          <a:p>
            <a:pPr marL="534988" lvl="1" indent="-177800" eaLnBrk="0" hangingPunct="0">
              <a:lnSpc>
                <a:spcPct val="115000"/>
              </a:lnSpc>
              <a:spcBef>
                <a:spcPct val="30000"/>
              </a:spcBef>
              <a:spcAft>
                <a:spcPts val="0"/>
              </a:spcAft>
              <a:buClr>
                <a:srgbClr val="AF1115"/>
              </a:buClr>
              <a:buSzPct val="50000"/>
              <a:buFont typeface="Wingdings 2" pitchFamily="18" charset="2"/>
              <a:buChar char="¢"/>
              <a:defRPr/>
            </a:pPr>
            <a:r>
              <a:rPr lang="en-US" altLang="zh-CN" sz="1200" dirty="0" smtClean="0">
                <a:solidFill>
                  <a:srgbClr val="808080">
                    <a:lumMod val="50000"/>
                  </a:srgbClr>
                </a:solidFill>
                <a:latin typeface="Arial" charset="0"/>
                <a:ea typeface="SimSun" pitchFamily="2" charset="-122"/>
                <a:cs typeface="Arial" charset="0"/>
              </a:rPr>
              <a:t>Security, reliability, authentication </a:t>
            </a:r>
          </a:p>
          <a:p>
            <a:pPr marL="534988" lvl="1" indent="-177800" eaLnBrk="0" hangingPunct="0">
              <a:lnSpc>
                <a:spcPct val="115000"/>
              </a:lnSpc>
              <a:spcBef>
                <a:spcPct val="30000"/>
              </a:spcBef>
              <a:spcAft>
                <a:spcPts val="0"/>
              </a:spcAft>
              <a:buClr>
                <a:srgbClr val="AF1115"/>
              </a:buClr>
              <a:buSzPct val="50000"/>
              <a:buFont typeface="Wingdings 2" pitchFamily="18" charset="2"/>
              <a:buChar char="¢"/>
              <a:defRPr/>
            </a:pPr>
            <a:r>
              <a:rPr lang="en-US" altLang="zh-CN" sz="1200" dirty="0" smtClean="0">
                <a:solidFill>
                  <a:srgbClr val="808080">
                    <a:lumMod val="50000"/>
                  </a:srgbClr>
                </a:solidFill>
                <a:latin typeface="Arial" charset="0"/>
                <a:ea typeface="SimSun" pitchFamily="2" charset="-122"/>
                <a:cs typeface="Arial" charset="0"/>
              </a:rPr>
              <a:t>Data storage and processing</a:t>
            </a:r>
          </a:p>
          <a:p>
            <a:pPr marL="534988" lvl="1" indent="-177800" eaLnBrk="0" hangingPunct="0">
              <a:lnSpc>
                <a:spcPct val="115000"/>
              </a:lnSpc>
              <a:spcBef>
                <a:spcPct val="30000"/>
              </a:spcBef>
              <a:spcAft>
                <a:spcPts val="0"/>
              </a:spcAft>
              <a:buClr>
                <a:srgbClr val="AF1115"/>
              </a:buClr>
              <a:buSzPct val="50000"/>
              <a:buFont typeface="Wingdings 2" pitchFamily="18" charset="2"/>
              <a:buChar char="¢"/>
              <a:defRPr/>
            </a:pPr>
            <a:r>
              <a:rPr lang="en-US" altLang="zh-CN" sz="1200" dirty="0" smtClean="0">
                <a:solidFill>
                  <a:srgbClr val="808080">
                    <a:lumMod val="50000"/>
                  </a:srgbClr>
                </a:solidFill>
                <a:latin typeface="Arial" charset="0"/>
                <a:ea typeface="SimSun" pitchFamily="2" charset="-122"/>
                <a:cs typeface="Arial" charset="0"/>
              </a:rPr>
              <a:t>Billing and revenue mechanisms</a:t>
            </a:r>
          </a:p>
        </p:txBody>
      </p:sp>
      <p:sp>
        <p:nvSpPr>
          <p:cNvPr id="76" name="TextBox 75"/>
          <p:cNvSpPr txBox="1"/>
          <p:nvPr/>
        </p:nvSpPr>
        <p:spPr>
          <a:xfrm>
            <a:off x="3437466" y="5410200"/>
            <a:ext cx="3953933" cy="835613"/>
          </a:xfrm>
          <a:prstGeom prst="rect">
            <a:avLst/>
          </a:prstGeom>
          <a:noFill/>
        </p:spPr>
        <p:txBody>
          <a:bodyPr wrap="square" rtlCol="0">
            <a:spAutoFit/>
          </a:bodyPr>
          <a:lstStyle/>
          <a:p>
            <a:pPr marL="534988" lvl="1" indent="-177800" eaLnBrk="0" hangingPunct="0">
              <a:lnSpc>
                <a:spcPct val="115000"/>
              </a:lnSpc>
              <a:spcBef>
                <a:spcPct val="30000"/>
              </a:spcBef>
              <a:spcAft>
                <a:spcPts val="0"/>
              </a:spcAft>
              <a:buClr>
                <a:srgbClr val="AF1115"/>
              </a:buClr>
              <a:buSzPct val="50000"/>
              <a:buFont typeface="Wingdings 2" pitchFamily="18" charset="2"/>
              <a:buChar char="¢"/>
              <a:defRPr/>
            </a:pPr>
            <a:r>
              <a:rPr lang="en-US" altLang="zh-CN" sz="1200" dirty="0" smtClean="0">
                <a:solidFill>
                  <a:srgbClr val="808080">
                    <a:lumMod val="50000"/>
                  </a:srgbClr>
                </a:solidFill>
                <a:latin typeface="Arial" charset="0"/>
                <a:ea typeface="SimSun" pitchFamily="2" charset="-122"/>
                <a:cs typeface="Arial" charset="0"/>
              </a:rPr>
              <a:t>Customer care</a:t>
            </a:r>
          </a:p>
          <a:p>
            <a:pPr marL="534988" lvl="1" indent="-177800" eaLnBrk="0" hangingPunct="0">
              <a:lnSpc>
                <a:spcPct val="115000"/>
              </a:lnSpc>
              <a:spcBef>
                <a:spcPct val="30000"/>
              </a:spcBef>
              <a:spcAft>
                <a:spcPts val="0"/>
              </a:spcAft>
              <a:buClr>
                <a:srgbClr val="AF1115"/>
              </a:buClr>
              <a:buSzPct val="50000"/>
              <a:buFont typeface="Wingdings 2" pitchFamily="18" charset="2"/>
              <a:buChar char="¢"/>
              <a:defRPr/>
            </a:pPr>
            <a:r>
              <a:rPr lang="en-US" altLang="zh-CN" sz="1200" dirty="0" smtClean="0">
                <a:solidFill>
                  <a:srgbClr val="404040"/>
                </a:solidFill>
                <a:latin typeface="Arial" charset="0"/>
                <a:ea typeface="SimSun" pitchFamily="2" charset="-122"/>
                <a:cs typeface="Arial" charset="0"/>
              </a:rPr>
              <a:t>Device management </a:t>
            </a:r>
          </a:p>
          <a:p>
            <a:pPr marL="534988" lvl="1" indent="-177800" eaLnBrk="0" hangingPunct="0">
              <a:lnSpc>
                <a:spcPct val="115000"/>
              </a:lnSpc>
              <a:spcBef>
                <a:spcPct val="30000"/>
              </a:spcBef>
              <a:spcAft>
                <a:spcPts val="0"/>
              </a:spcAft>
              <a:buClr>
                <a:srgbClr val="AF1115"/>
              </a:buClr>
              <a:buSzPct val="50000"/>
              <a:buFont typeface="Wingdings 2" pitchFamily="18" charset="2"/>
              <a:buChar char="¢"/>
              <a:defRPr/>
            </a:pPr>
            <a:r>
              <a:rPr lang="en-US" altLang="zh-CN" sz="1200" dirty="0" smtClean="0">
                <a:solidFill>
                  <a:srgbClr val="404040"/>
                </a:solidFill>
                <a:latin typeface="Arial" charset="0"/>
                <a:ea typeface="SimSun" pitchFamily="2" charset="-122"/>
                <a:cs typeface="Arial" charset="0"/>
              </a:rPr>
              <a:t>Distribution network </a:t>
            </a:r>
            <a:endParaRPr lang="en-US" altLang="zh-CN" sz="1200" dirty="0">
              <a:solidFill>
                <a:srgbClr val="404040"/>
              </a:solidFill>
              <a:latin typeface="Arial" charset="0"/>
              <a:ea typeface="SimSun" pitchFamily="2" charset="-122"/>
              <a:cs typeface="Arial" charset="0"/>
            </a:endParaRPr>
          </a:p>
        </p:txBody>
      </p:sp>
      <p:sp>
        <p:nvSpPr>
          <p:cNvPr id="77" name="TextBox 76"/>
          <p:cNvSpPr txBox="1"/>
          <p:nvPr/>
        </p:nvSpPr>
        <p:spPr>
          <a:xfrm>
            <a:off x="6002866" y="5410200"/>
            <a:ext cx="3953933" cy="512448"/>
          </a:xfrm>
          <a:prstGeom prst="rect">
            <a:avLst/>
          </a:prstGeom>
          <a:noFill/>
        </p:spPr>
        <p:txBody>
          <a:bodyPr wrap="square" rtlCol="0">
            <a:spAutoFit/>
          </a:bodyPr>
          <a:lstStyle/>
          <a:p>
            <a:pPr marL="534988" lvl="1" indent="-177800" eaLnBrk="0" hangingPunct="0">
              <a:lnSpc>
                <a:spcPct val="115000"/>
              </a:lnSpc>
              <a:spcBef>
                <a:spcPct val="30000"/>
              </a:spcBef>
              <a:buClr>
                <a:srgbClr val="AF1115"/>
              </a:buClr>
              <a:buSzPct val="50000"/>
              <a:buFont typeface="Wingdings 2" pitchFamily="18" charset="2"/>
              <a:buChar char="¢"/>
              <a:defRPr/>
            </a:pPr>
            <a:r>
              <a:rPr lang="en-US" altLang="zh-CN" sz="1200" dirty="0" smtClean="0">
                <a:solidFill>
                  <a:srgbClr val="404040"/>
                </a:solidFill>
                <a:latin typeface="Arial" charset="0"/>
                <a:ea typeface="SimSun" pitchFamily="2" charset="-122"/>
                <a:cs typeface="Arial" charset="0"/>
              </a:rPr>
              <a:t>End to end service </a:t>
            </a:r>
            <a:br>
              <a:rPr lang="en-US" altLang="zh-CN" sz="1200" dirty="0" smtClean="0">
                <a:solidFill>
                  <a:srgbClr val="404040"/>
                </a:solidFill>
                <a:latin typeface="Arial" charset="0"/>
                <a:ea typeface="SimSun" pitchFamily="2" charset="-122"/>
                <a:cs typeface="Arial" charset="0"/>
              </a:rPr>
            </a:br>
            <a:r>
              <a:rPr lang="en-US" altLang="zh-CN" sz="1200" dirty="0" smtClean="0">
                <a:solidFill>
                  <a:srgbClr val="404040"/>
                </a:solidFill>
                <a:latin typeface="Arial" charset="0"/>
                <a:ea typeface="SimSun" pitchFamily="2" charset="-122"/>
                <a:cs typeface="Arial" charset="0"/>
              </a:rPr>
              <a:t>management</a:t>
            </a:r>
            <a:endParaRPr lang="en-US" altLang="zh-CN" sz="1200" dirty="0">
              <a:solidFill>
                <a:srgbClr val="404040"/>
              </a:solidFill>
              <a:latin typeface="Arial" charset="0"/>
              <a:ea typeface="SimSun" pitchFamily="2" charset="-122"/>
              <a:cs typeface="Arial" charset="0"/>
            </a:endParaRPr>
          </a:p>
        </p:txBody>
      </p:sp>
    </p:spTree>
    <p:extLst>
      <p:ext uri="{BB962C8B-B14F-4D97-AF65-F5344CB8AC3E}">
        <p14:creationId xmlns:p14="http://schemas.microsoft.com/office/powerpoint/2010/main" val="2970534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alphaModFix amt="25000"/>
            <a:extLst>
              <a:ext uri="{28A0092B-C50C-407E-A947-70E740481C1C}">
                <a14:useLocalDpi xmlns:a14="http://schemas.microsoft.com/office/drawing/2010/main" val="0"/>
              </a:ext>
            </a:extLst>
          </a:blip>
          <a:stretch>
            <a:fillRect/>
          </a:stretch>
        </p:blipFill>
        <p:spPr>
          <a:xfrm>
            <a:off x="1910404" y="977900"/>
            <a:ext cx="7233596" cy="5101895"/>
          </a:xfrm>
          <a:prstGeom prst="rect">
            <a:avLst/>
          </a:prstGeom>
        </p:spPr>
      </p:pic>
      <p:sp>
        <p:nvSpPr>
          <p:cNvPr id="6" name="Rectangle 5"/>
          <p:cNvSpPr/>
          <p:nvPr/>
        </p:nvSpPr>
        <p:spPr>
          <a:xfrm>
            <a:off x="1854200" y="977900"/>
            <a:ext cx="2921000" cy="50927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z="2400" dirty="0" smtClean="0"/>
              <a:t>GSMA mHealth Programme Objectives</a:t>
            </a:r>
            <a:endParaRPr lang="en-US" sz="2400" dirty="0"/>
          </a:p>
        </p:txBody>
      </p:sp>
      <p:sp>
        <p:nvSpPr>
          <p:cNvPr id="3" name="Text Placeholder 2"/>
          <p:cNvSpPr>
            <a:spLocks noGrp="1"/>
          </p:cNvSpPr>
          <p:nvPr>
            <p:ph type="body" sz="quarter" idx="11"/>
          </p:nvPr>
        </p:nvSpPr>
        <p:spPr/>
        <p:txBody>
          <a:bodyPr/>
          <a:lstStyle/>
          <a:p>
            <a:endParaRPr lang="en-GB" sz="1800" dirty="0" smtClean="0">
              <a:solidFill>
                <a:schemeClr val="bg1"/>
              </a:solidFill>
              <a:effectLst>
                <a:outerShdw blurRad="50800" dist="38100" dir="2700000">
                  <a:srgbClr val="000000">
                    <a:alpha val="43000"/>
                  </a:srgbClr>
                </a:outerShdw>
              </a:effectLst>
            </a:endParaRPr>
          </a:p>
          <a:p>
            <a:pPr>
              <a:buNone/>
            </a:pPr>
            <a:endParaRPr lang="en-GB" sz="1800" dirty="0" smtClean="0">
              <a:solidFill>
                <a:schemeClr val="bg1"/>
              </a:solidFill>
              <a:effectLst>
                <a:outerShdw blurRad="50800" dist="38100" dir="2700000">
                  <a:srgbClr val="000000">
                    <a:alpha val="43000"/>
                  </a:srgbClr>
                </a:outerShdw>
              </a:effectLst>
            </a:endParaRPr>
          </a:p>
          <a:p>
            <a:endParaRPr lang="en-GB" sz="1800" dirty="0">
              <a:solidFill>
                <a:schemeClr val="bg1"/>
              </a:solidFill>
              <a:effectLst>
                <a:outerShdw blurRad="50800" dist="38100" dir="2700000">
                  <a:srgbClr val="000000">
                    <a:alpha val="43000"/>
                  </a:srgbClr>
                </a:outerShdw>
              </a:effectLst>
            </a:endParaRPr>
          </a:p>
        </p:txBody>
      </p:sp>
      <p:sp>
        <p:nvSpPr>
          <p:cNvPr id="7" name="Rectangle 6"/>
          <p:cNvSpPr/>
          <p:nvPr/>
        </p:nvSpPr>
        <p:spPr>
          <a:xfrm>
            <a:off x="618564" y="1135231"/>
            <a:ext cx="6239435" cy="4267835"/>
          </a:xfrm>
          <a:prstGeom prst="rect">
            <a:avLst/>
          </a:prstGeom>
        </p:spPr>
        <p:txBody>
          <a:bodyPr wrap="square">
            <a:spAutoFit/>
          </a:bodyPr>
          <a:lstStyle/>
          <a:p>
            <a:endParaRPr lang="en-GB" sz="2000" dirty="0">
              <a:solidFill>
                <a:srgbClr val="FFFFFF"/>
              </a:solidFill>
            </a:endParaRPr>
          </a:p>
          <a:p>
            <a:pPr marL="381000" indent="-381000" eaLnBrk="0" hangingPunct="0">
              <a:spcBef>
                <a:spcPts val="400"/>
              </a:spcBef>
              <a:spcAft>
                <a:spcPts val="400"/>
              </a:spcAft>
              <a:buClr>
                <a:srgbClr val="CD0921"/>
              </a:buClr>
              <a:buSzPct val="50000"/>
              <a:buFont typeface="Wingdings 2" pitchFamily="18" charset="2"/>
              <a:buChar char="¢"/>
              <a:defRPr/>
            </a:pPr>
            <a:r>
              <a:rPr lang="en-GB" sz="2000" kern="0" dirty="0" smtClean="0">
                <a:solidFill>
                  <a:srgbClr val="FFFFFF"/>
                </a:solidFill>
                <a:latin typeface="Arial"/>
                <a:cs typeface="Arial"/>
              </a:rPr>
              <a:t>Showcase </a:t>
            </a:r>
            <a:r>
              <a:rPr lang="en-GB" sz="2000" kern="0" dirty="0">
                <a:solidFill>
                  <a:srgbClr val="FFFFFF"/>
                </a:solidFill>
                <a:latin typeface="Arial"/>
                <a:cs typeface="Arial"/>
              </a:rPr>
              <a:t>mobile health solutions and catalyse cross-industry awareness and knowledge</a:t>
            </a:r>
          </a:p>
          <a:p>
            <a:pPr marL="381000" indent="-381000" eaLnBrk="0" hangingPunct="0">
              <a:spcBef>
                <a:spcPts val="400"/>
              </a:spcBef>
              <a:spcAft>
                <a:spcPts val="400"/>
              </a:spcAft>
              <a:buClr>
                <a:srgbClr val="CD0921"/>
              </a:buClr>
              <a:buSzPct val="50000"/>
              <a:buFont typeface="Wingdings 2" pitchFamily="18" charset="2"/>
              <a:buChar char="¢"/>
              <a:defRPr/>
            </a:pPr>
            <a:r>
              <a:rPr lang="en-GB" sz="2000" kern="0" dirty="0">
                <a:solidFill>
                  <a:srgbClr val="FFFFFF"/>
                </a:solidFill>
                <a:latin typeface="Arial"/>
                <a:cs typeface="Arial"/>
              </a:rPr>
              <a:t>Demonstrate outcomes and impacts on individuals, healthcare systems and society</a:t>
            </a:r>
          </a:p>
          <a:p>
            <a:pPr marL="381000" indent="-381000" eaLnBrk="0" hangingPunct="0">
              <a:spcBef>
                <a:spcPts val="400"/>
              </a:spcBef>
              <a:spcAft>
                <a:spcPts val="400"/>
              </a:spcAft>
              <a:buClr>
                <a:srgbClr val="CD0921"/>
              </a:buClr>
              <a:buSzPct val="50000"/>
              <a:buFont typeface="Wingdings 2" pitchFamily="18" charset="2"/>
              <a:buChar char="¢"/>
              <a:defRPr/>
            </a:pPr>
            <a:r>
              <a:rPr lang="en-GB" sz="2000" kern="0" dirty="0">
                <a:solidFill>
                  <a:srgbClr val="FFFFFF"/>
                </a:solidFill>
                <a:latin typeface="Arial"/>
                <a:cs typeface="Arial"/>
              </a:rPr>
              <a:t>Foster new relationships and partnering with the healthcare sector and mobile industry</a:t>
            </a:r>
          </a:p>
          <a:p>
            <a:pPr marL="381000" indent="-381000" eaLnBrk="0" hangingPunct="0">
              <a:spcBef>
                <a:spcPts val="400"/>
              </a:spcBef>
              <a:spcAft>
                <a:spcPts val="400"/>
              </a:spcAft>
              <a:buClr>
                <a:srgbClr val="CD0921"/>
              </a:buClr>
              <a:buSzPct val="50000"/>
              <a:buFont typeface="Wingdings 2" pitchFamily="18" charset="2"/>
              <a:buChar char="¢"/>
              <a:defRPr/>
            </a:pPr>
            <a:r>
              <a:rPr lang="en-GB" sz="2000" kern="0" dirty="0">
                <a:solidFill>
                  <a:srgbClr val="FFFFFF"/>
                </a:solidFill>
                <a:latin typeface="Arial"/>
                <a:cs typeface="Arial"/>
              </a:rPr>
              <a:t>Stimulate scalable, replicable solutions to drive towards interoperability </a:t>
            </a:r>
          </a:p>
          <a:p>
            <a:pPr marL="381000" indent="-381000" eaLnBrk="0" hangingPunct="0">
              <a:spcBef>
                <a:spcPts val="400"/>
              </a:spcBef>
              <a:spcAft>
                <a:spcPts val="400"/>
              </a:spcAft>
              <a:buClr>
                <a:srgbClr val="CD0921"/>
              </a:buClr>
              <a:buSzPct val="50000"/>
              <a:buFont typeface="Wingdings 2" pitchFamily="18" charset="2"/>
              <a:buChar char="¢"/>
              <a:defRPr/>
            </a:pPr>
            <a:r>
              <a:rPr lang="en-GB" sz="2000" kern="0" dirty="0" smtClean="0">
                <a:solidFill>
                  <a:srgbClr val="FFFFFF"/>
                </a:solidFill>
                <a:latin typeface="Arial"/>
                <a:cs typeface="Arial"/>
              </a:rPr>
              <a:t>Promote </a:t>
            </a:r>
            <a:r>
              <a:rPr lang="en-GB" sz="2000" kern="0" dirty="0">
                <a:solidFill>
                  <a:srgbClr val="FFFFFF"/>
                </a:solidFill>
                <a:latin typeface="Arial"/>
                <a:cs typeface="Arial"/>
              </a:rPr>
              <a:t>supportive policy and regulatory principles for growth and innovation</a:t>
            </a:r>
          </a:p>
          <a:p>
            <a:endParaRPr lang="en-GB" dirty="0">
              <a:solidFill>
                <a:srgbClr val="FFFFFF"/>
              </a:solidFill>
            </a:endParaRPr>
          </a:p>
        </p:txBody>
      </p:sp>
      <p:sp>
        <p:nvSpPr>
          <p:cNvPr id="8" name="Text Placeholder 3"/>
          <p:cNvSpPr>
            <a:spLocks noGrp="1"/>
          </p:cNvSpPr>
          <p:nvPr>
            <p:ph type="body" sz="quarter" idx="12"/>
          </p:nvPr>
        </p:nvSpPr>
        <p:spPr>
          <a:xfrm>
            <a:off x="1155700" y="6050643"/>
            <a:ext cx="7570788" cy="561749"/>
          </a:xfrm>
        </p:spPr>
        <p:txBody>
          <a:bodyPr/>
          <a:lstStyle/>
          <a:p>
            <a:r>
              <a:rPr lang="en-US" dirty="0" smtClean="0"/>
              <a:t>Mission: reduce cost to serve, extend reach and improve quality of care</a:t>
            </a:r>
            <a:endParaRPr lang="en-US" dirty="0"/>
          </a:p>
        </p:txBody>
      </p:sp>
    </p:spTree>
    <p:extLst>
      <p:ext uri="{BB962C8B-B14F-4D97-AF65-F5344CB8AC3E}">
        <p14:creationId xmlns:p14="http://schemas.microsoft.com/office/powerpoint/2010/main" val="4079362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17500" y="1343024"/>
            <a:ext cx="6540500" cy="4511676"/>
          </a:xfrm>
          <a:prstGeom prst="rect">
            <a:avLst/>
          </a:prstGeom>
          <a:gradFill rotWithShape="0">
            <a:gsLst>
              <a:gs pos="0">
                <a:srgbClr val="51626F"/>
              </a:gs>
              <a:gs pos="100000">
                <a:srgbClr val="ACC0C6">
                  <a:alpha val="0"/>
                </a:srgbClr>
              </a:gs>
            </a:gsLst>
            <a:lin ang="5400000" scaled="1"/>
          </a:gradFill>
          <a:ln w="9525">
            <a:gradFill flip="none" rotWithShape="1">
              <a:gsLst>
                <a:gs pos="0">
                  <a:schemeClr val="bg1"/>
                </a:gs>
                <a:gs pos="56000">
                  <a:srgbClr val="000000">
                    <a:alpha val="0"/>
                  </a:srgbClr>
                </a:gs>
              </a:gsLst>
              <a:lin ang="5400000" scaled="0"/>
              <a:tileRect/>
            </a:gra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2" name="Title 1"/>
          <p:cNvSpPr>
            <a:spLocks noGrp="1"/>
          </p:cNvSpPr>
          <p:nvPr>
            <p:ph type="title"/>
          </p:nvPr>
        </p:nvSpPr>
        <p:spPr/>
        <p:txBody>
          <a:bodyPr/>
          <a:lstStyle/>
          <a:p>
            <a:r>
              <a:rPr lang="en-GB" sz="2400" dirty="0" smtClean="0"/>
              <a:t>Focus on Operator Value Added Services</a:t>
            </a:r>
            <a:endParaRPr lang="en-US" sz="2400" dirty="0"/>
          </a:p>
        </p:txBody>
      </p:sp>
      <p:sp>
        <p:nvSpPr>
          <p:cNvPr id="4" name="Text Placeholder 3"/>
          <p:cNvSpPr>
            <a:spLocks noGrp="1"/>
          </p:cNvSpPr>
          <p:nvPr>
            <p:ph type="body" sz="quarter" idx="12"/>
          </p:nvPr>
        </p:nvSpPr>
        <p:spPr>
          <a:xfrm>
            <a:off x="1155700" y="6050643"/>
            <a:ext cx="7570788" cy="561749"/>
          </a:xfrm>
        </p:spPr>
        <p:txBody>
          <a:bodyPr/>
          <a:lstStyle/>
          <a:p>
            <a:endParaRPr lang="en-US" dirty="0"/>
          </a:p>
        </p:txBody>
      </p:sp>
      <p:pic>
        <p:nvPicPr>
          <p:cNvPr id="11" name="Picture 10" descr="curve.png"/>
          <p:cNvPicPr>
            <a:picLocks noChangeAspect="1"/>
          </p:cNvPicPr>
          <p:nvPr/>
        </p:nvPicPr>
        <p:blipFill>
          <a:blip r:embed="rId3">
            <a:alphaModFix/>
          </a:blip>
          <a:stretch>
            <a:fillRect/>
          </a:stretch>
        </p:blipFill>
        <p:spPr>
          <a:xfrm>
            <a:off x="1858259" y="1046674"/>
            <a:ext cx="4580641" cy="4628389"/>
          </a:xfrm>
          <a:prstGeom prst="rect">
            <a:avLst/>
          </a:prstGeom>
          <a:effectLst>
            <a:outerShdw blurRad="50800" dist="38100" dir="2700000">
              <a:srgbClr val="000000">
                <a:alpha val="43000"/>
              </a:srgbClr>
            </a:outerShdw>
          </a:effectLst>
        </p:spPr>
      </p:pic>
      <p:sp>
        <p:nvSpPr>
          <p:cNvPr id="22" name="Rectangle 21"/>
          <p:cNvSpPr/>
          <p:nvPr/>
        </p:nvSpPr>
        <p:spPr>
          <a:xfrm>
            <a:off x="4965700" y="2869300"/>
            <a:ext cx="1422400" cy="704163"/>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4913524" y="3055681"/>
            <a:ext cx="1499975" cy="307777"/>
          </a:xfrm>
          <a:prstGeom prst="rect">
            <a:avLst/>
          </a:prstGeom>
          <a:noFill/>
        </p:spPr>
        <p:txBody>
          <a:bodyPr wrap="square" rtlCol="0">
            <a:spAutoFit/>
          </a:bodyPr>
          <a:lstStyle/>
          <a:p>
            <a:pPr algn="ctr"/>
            <a:r>
              <a:rPr lang="en-GB" sz="1400" dirty="0" smtClean="0">
                <a:solidFill>
                  <a:srgbClr val="FFFFFF"/>
                </a:solidFill>
              </a:rPr>
              <a:t>Reimbursement</a:t>
            </a:r>
            <a:endParaRPr lang="en-GB" sz="1400" dirty="0">
              <a:solidFill>
                <a:srgbClr val="FFFFFF"/>
              </a:solidFill>
            </a:endParaRPr>
          </a:p>
        </p:txBody>
      </p:sp>
      <p:sp>
        <p:nvSpPr>
          <p:cNvPr id="28" name="Rectangle 27"/>
          <p:cNvSpPr/>
          <p:nvPr/>
        </p:nvSpPr>
        <p:spPr>
          <a:xfrm>
            <a:off x="5308600" y="1943100"/>
            <a:ext cx="1422400" cy="704163"/>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TextBox 28"/>
          <p:cNvSpPr txBox="1"/>
          <p:nvPr/>
        </p:nvSpPr>
        <p:spPr>
          <a:xfrm>
            <a:off x="5256424" y="2129481"/>
            <a:ext cx="1499975" cy="307777"/>
          </a:xfrm>
          <a:prstGeom prst="rect">
            <a:avLst/>
          </a:prstGeom>
          <a:noFill/>
        </p:spPr>
        <p:txBody>
          <a:bodyPr wrap="square" rtlCol="0">
            <a:spAutoFit/>
          </a:bodyPr>
          <a:lstStyle/>
          <a:p>
            <a:pPr algn="ctr"/>
            <a:r>
              <a:rPr lang="en-GB" sz="1400" dirty="0" smtClean="0">
                <a:solidFill>
                  <a:srgbClr val="FFFFFF"/>
                </a:solidFill>
              </a:rPr>
              <a:t>Use</a:t>
            </a:r>
            <a:endParaRPr lang="en-GB" sz="1400" dirty="0">
              <a:solidFill>
                <a:srgbClr val="FFFFFF"/>
              </a:solidFill>
            </a:endParaRPr>
          </a:p>
        </p:txBody>
      </p:sp>
      <p:sp>
        <p:nvSpPr>
          <p:cNvPr id="30" name="Rectangle 29"/>
          <p:cNvSpPr/>
          <p:nvPr/>
        </p:nvSpPr>
        <p:spPr>
          <a:xfrm>
            <a:off x="4560676" y="3733800"/>
            <a:ext cx="1422400" cy="704163"/>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4508500" y="3920181"/>
            <a:ext cx="1499975" cy="307777"/>
          </a:xfrm>
          <a:prstGeom prst="rect">
            <a:avLst/>
          </a:prstGeom>
          <a:noFill/>
        </p:spPr>
        <p:txBody>
          <a:bodyPr wrap="square" rtlCol="0">
            <a:spAutoFit/>
          </a:bodyPr>
          <a:lstStyle/>
          <a:p>
            <a:pPr algn="ctr"/>
            <a:r>
              <a:rPr lang="en-GB" sz="1400" dirty="0" smtClean="0">
                <a:solidFill>
                  <a:srgbClr val="FFFFFF"/>
                </a:solidFill>
              </a:rPr>
              <a:t>Evidence</a:t>
            </a:r>
            <a:endParaRPr lang="en-GB" sz="1400" dirty="0">
              <a:solidFill>
                <a:srgbClr val="FFFFFF"/>
              </a:solidFill>
            </a:endParaRPr>
          </a:p>
        </p:txBody>
      </p:sp>
      <p:sp>
        <p:nvSpPr>
          <p:cNvPr id="32" name="Rectangle 31"/>
          <p:cNvSpPr/>
          <p:nvPr/>
        </p:nvSpPr>
        <p:spPr>
          <a:xfrm>
            <a:off x="3646276" y="4572000"/>
            <a:ext cx="1422400" cy="704163"/>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3594100" y="4758381"/>
            <a:ext cx="1499975" cy="307777"/>
          </a:xfrm>
          <a:prstGeom prst="rect">
            <a:avLst/>
          </a:prstGeom>
          <a:noFill/>
        </p:spPr>
        <p:txBody>
          <a:bodyPr wrap="square" rtlCol="0">
            <a:spAutoFit/>
          </a:bodyPr>
          <a:lstStyle/>
          <a:p>
            <a:pPr algn="ctr"/>
            <a:r>
              <a:rPr lang="en-GB" sz="1400" dirty="0" smtClean="0">
                <a:solidFill>
                  <a:srgbClr val="FFFFFF"/>
                </a:solidFill>
              </a:rPr>
              <a:t>Certification</a:t>
            </a:r>
            <a:endParaRPr lang="en-GB" sz="1400" dirty="0">
              <a:solidFill>
                <a:srgbClr val="FFFFFF"/>
              </a:solidFill>
            </a:endParaRPr>
          </a:p>
        </p:txBody>
      </p:sp>
      <p:sp>
        <p:nvSpPr>
          <p:cNvPr id="34" name="Rectangle 33"/>
          <p:cNvSpPr/>
          <p:nvPr/>
        </p:nvSpPr>
        <p:spPr>
          <a:xfrm>
            <a:off x="2057400" y="5003800"/>
            <a:ext cx="1422400" cy="704163"/>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p:nvSpPr>
        <p:spPr>
          <a:xfrm>
            <a:off x="2005224" y="5190181"/>
            <a:ext cx="1499975" cy="307777"/>
          </a:xfrm>
          <a:prstGeom prst="rect">
            <a:avLst/>
          </a:prstGeom>
          <a:noFill/>
        </p:spPr>
        <p:txBody>
          <a:bodyPr wrap="square" rtlCol="0">
            <a:spAutoFit/>
          </a:bodyPr>
          <a:lstStyle/>
          <a:p>
            <a:pPr algn="ctr"/>
            <a:r>
              <a:rPr lang="en-GB" sz="1400" dirty="0" smtClean="0">
                <a:solidFill>
                  <a:srgbClr val="FFFFFF"/>
                </a:solidFill>
              </a:rPr>
              <a:t>Technology</a:t>
            </a:r>
            <a:endParaRPr lang="en-GB" sz="1400" dirty="0">
              <a:solidFill>
                <a:srgbClr val="FFFFFF"/>
              </a:solidFill>
            </a:endParaRPr>
          </a:p>
        </p:txBody>
      </p:sp>
      <p:sp>
        <p:nvSpPr>
          <p:cNvPr id="36" name="Rectangle 35"/>
          <p:cNvSpPr/>
          <p:nvPr/>
        </p:nvSpPr>
        <p:spPr>
          <a:xfrm>
            <a:off x="457200" y="5143500"/>
            <a:ext cx="1422400" cy="704163"/>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405024" y="5232400"/>
            <a:ext cx="1499975" cy="523220"/>
          </a:xfrm>
          <a:prstGeom prst="rect">
            <a:avLst/>
          </a:prstGeom>
          <a:noFill/>
        </p:spPr>
        <p:txBody>
          <a:bodyPr wrap="square" rtlCol="0">
            <a:spAutoFit/>
          </a:bodyPr>
          <a:lstStyle/>
          <a:p>
            <a:pPr algn="ctr"/>
            <a:r>
              <a:rPr lang="en-GB" sz="1400" dirty="0" smtClean="0">
                <a:solidFill>
                  <a:srgbClr val="FFFFFF"/>
                </a:solidFill>
              </a:rPr>
              <a:t>Identify market demand </a:t>
            </a:r>
            <a:endParaRPr lang="en-GB" sz="1400" dirty="0">
              <a:solidFill>
                <a:srgbClr val="FFFFFF"/>
              </a:solidFill>
            </a:endParaRPr>
          </a:p>
        </p:txBody>
      </p:sp>
      <p:sp>
        <p:nvSpPr>
          <p:cNvPr id="38" name="TextBox 37"/>
          <p:cNvSpPr txBox="1"/>
          <p:nvPr/>
        </p:nvSpPr>
        <p:spPr>
          <a:xfrm>
            <a:off x="559234" y="1569688"/>
            <a:ext cx="4354290" cy="707886"/>
          </a:xfrm>
          <a:prstGeom prst="rect">
            <a:avLst/>
          </a:prstGeom>
          <a:noFill/>
        </p:spPr>
        <p:txBody>
          <a:bodyPr wrap="square" rtlCol="0">
            <a:spAutoFit/>
          </a:bodyPr>
          <a:lstStyle/>
          <a:p>
            <a:r>
              <a:rPr lang="en-GB" sz="2000" b="1" dirty="0" smtClean="0">
                <a:solidFill>
                  <a:srgbClr val="FFFFFF"/>
                </a:solidFill>
                <a:latin typeface="Arial"/>
                <a:cs typeface="Calibri" pitchFamily="34" charset="0"/>
              </a:rPr>
              <a:t>The Operator Roadmap to successful </a:t>
            </a:r>
            <a:r>
              <a:rPr lang="en-GB" sz="2000" b="1" dirty="0" err="1" smtClean="0">
                <a:solidFill>
                  <a:srgbClr val="FFFFFF"/>
                </a:solidFill>
                <a:latin typeface="Arial"/>
                <a:cs typeface="Calibri" pitchFamily="34" charset="0"/>
              </a:rPr>
              <a:t>mHealth</a:t>
            </a:r>
            <a:r>
              <a:rPr lang="en-GB" sz="2000" b="1" dirty="0" smtClean="0">
                <a:solidFill>
                  <a:srgbClr val="FFFFFF"/>
                </a:solidFill>
                <a:latin typeface="Arial"/>
                <a:cs typeface="Calibri" pitchFamily="34" charset="0"/>
              </a:rPr>
              <a:t> deployments</a:t>
            </a:r>
          </a:p>
        </p:txBody>
      </p:sp>
      <p:sp>
        <p:nvSpPr>
          <p:cNvPr id="40" name="Rectangle 39"/>
          <p:cNvSpPr/>
          <p:nvPr/>
        </p:nvSpPr>
        <p:spPr>
          <a:xfrm>
            <a:off x="6959600" y="1343024"/>
            <a:ext cx="1816100" cy="1641476"/>
          </a:xfrm>
          <a:prstGeom prst="rect">
            <a:avLst/>
          </a:prstGeom>
          <a:gradFill rotWithShape="0">
            <a:gsLst>
              <a:gs pos="0">
                <a:srgbClr val="51626F"/>
              </a:gs>
              <a:gs pos="100000">
                <a:srgbClr val="ACC0C6">
                  <a:alpha val="75000"/>
                </a:srgb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41" name="Rectangle 40"/>
          <p:cNvSpPr/>
          <p:nvPr/>
        </p:nvSpPr>
        <p:spPr>
          <a:xfrm>
            <a:off x="6959600" y="4191000"/>
            <a:ext cx="1816100" cy="1641476"/>
          </a:xfrm>
          <a:prstGeom prst="rect">
            <a:avLst/>
          </a:prstGeom>
          <a:gradFill rotWithShape="0">
            <a:gsLst>
              <a:gs pos="0">
                <a:srgbClr val="51626F"/>
              </a:gs>
              <a:gs pos="100000">
                <a:srgbClr val="ACC0C6">
                  <a:alpha val="75000"/>
                </a:srgb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42" name="Down Arrow 41"/>
          <p:cNvSpPr/>
          <p:nvPr/>
        </p:nvSpPr>
        <p:spPr>
          <a:xfrm>
            <a:off x="7366000" y="3126686"/>
            <a:ext cx="914400" cy="893553"/>
          </a:xfrm>
          <a:prstGeom prst="downArrow">
            <a:avLst/>
          </a:prstGeom>
          <a:gradFill>
            <a:gsLst>
              <a:gs pos="0">
                <a:srgbClr val="800000"/>
              </a:gs>
              <a:gs pos="100000">
                <a:srgbClr val="CD0921"/>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3" name="TextBox 42"/>
          <p:cNvSpPr txBox="1"/>
          <p:nvPr/>
        </p:nvSpPr>
        <p:spPr>
          <a:xfrm>
            <a:off x="6959601" y="1627522"/>
            <a:ext cx="1765296" cy="954107"/>
          </a:xfrm>
          <a:prstGeom prst="rect">
            <a:avLst/>
          </a:prstGeom>
          <a:noFill/>
        </p:spPr>
        <p:txBody>
          <a:bodyPr wrap="square" rtlCol="0">
            <a:spAutoFit/>
          </a:bodyPr>
          <a:lstStyle/>
          <a:p>
            <a:pPr algn="ctr"/>
            <a:r>
              <a:rPr lang="en-GB" sz="1400" dirty="0" smtClean="0">
                <a:solidFill>
                  <a:srgbClr val="FFFFFF"/>
                </a:solidFill>
                <a:effectLst>
                  <a:outerShdw blurRad="50800" dist="38100" dir="2700000">
                    <a:srgbClr val="000000">
                      <a:alpha val="43000"/>
                    </a:srgbClr>
                  </a:outerShdw>
                </a:effectLst>
              </a:rPr>
              <a:t>Operators are at different </a:t>
            </a:r>
          </a:p>
          <a:p>
            <a:pPr algn="ctr"/>
            <a:r>
              <a:rPr lang="en-GB" sz="1400" dirty="0" smtClean="0">
                <a:solidFill>
                  <a:srgbClr val="FFFFFF"/>
                </a:solidFill>
                <a:effectLst>
                  <a:outerShdw blurRad="50800" dist="38100" dir="2700000">
                    <a:srgbClr val="000000">
                      <a:alpha val="43000"/>
                    </a:srgbClr>
                  </a:outerShdw>
                </a:effectLst>
              </a:rPr>
              <a:t>stages in their development</a:t>
            </a:r>
            <a:endParaRPr lang="en-GB" sz="1400" dirty="0">
              <a:solidFill>
                <a:srgbClr val="FFFFFF"/>
              </a:solidFill>
              <a:effectLst>
                <a:outerShdw blurRad="50800" dist="38100" dir="2700000">
                  <a:srgbClr val="000000">
                    <a:alpha val="43000"/>
                  </a:srgbClr>
                </a:outerShdw>
              </a:effectLst>
            </a:endParaRPr>
          </a:p>
        </p:txBody>
      </p:sp>
      <p:sp>
        <p:nvSpPr>
          <p:cNvPr id="44" name="TextBox 43"/>
          <p:cNvSpPr txBox="1"/>
          <p:nvPr/>
        </p:nvSpPr>
        <p:spPr>
          <a:xfrm>
            <a:off x="6934201" y="4216400"/>
            <a:ext cx="1790696" cy="1384995"/>
          </a:xfrm>
          <a:prstGeom prst="rect">
            <a:avLst/>
          </a:prstGeom>
          <a:noFill/>
        </p:spPr>
        <p:txBody>
          <a:bodyPr wrap="square" rtlCol="0">
            <a:spAutoFit/>
          </a:bodyPr>
          <a:lstStyle/>
          <a:p>
            <a:pPr algn="ctr"/>
            <a:r>
              <a:rPr lang="en-GB" sz="1400" dirty="0" smtClean="0">
                <a:solidFill>
                  <a:srgbClr val="FFFFFF"/>
                </a:solidFill>
                <a:effectLst>
                  <a:outerShdw blurRad="50800" dist="38100" dir="2700000">
                    <a:srgbClr val="000000">
                      <a:alpha val="43000"/>
                    </a:srgbClr>
                  </a:outerShdw>
                </a:effectLst>
              </a:rPr>
              <a:t>Operators will require different types of support depending where they are in the development cycle</a:t>
            </a:r>
          </a:p>
        </p:txBody>
      </p:sp>
    </p:spTree>
    <p:extLst>
      <p:ext uri="{BB962C8B-B14F-4D97-AF65-F5344CB8AC3E}">
        <p14:creationId xmlns:p14="http://schemas.microsoft.com/office/powerpoint/2010/main" val="4123933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10729664Large.jpg"/>
          <p:cNvPicPr>
            <a:picLocks noChangeAspect="1"/>
          </p:cNvPicPr>
          <p:nvPr/>
        </p:nvPicPr>
        <p:blipFill>
          <a:blip r:embed="rId3">
            <a:alphaModFix amt="25000"/>
          </a:blip>
          <a:srcRect r="18828"/>
          <a:stretch>
            <a:fillRect/>
          </a:stretch>
        </p:blipFill>
        <p:spPr>
          <a:xfrm>
            <a:off x="3340100" y="983034"/>
            <a:ext cx="5803900" cy="5100266"/>
          </a:xfrm>
          <a:prstGeom prst="rect">
            <a:avLst/>
          </a:prstGeom>
        </p:spPr>
      </p:pic>
      <p:sp>
        <p:nvSpPr>
          <p:cNvPr id="6" name="Rectangle 5"/>
          <p:cNvSpPr/>
          <p:nvPr/>
        </p:nvSpPr>
        <p:spPr>
          <a:xfrm>
            <a:off x="3149600" y="977900"/>
            <a:ext cx="2921000" cy="51054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GB" sz="2400" dirty="0" smtClean="0"/>
              <a:t>GSMA Diabetes Programme</a:t>
            </a:r>
            <a:endParaRPr lang="en-US" sz="2400" dirty="0"/>
          </a:p>
        </p:txBody>
      </p:sp>
      <p:sp>
        <p:nvSpPr>
          <p:cNvPr id="3" name="Text Placeholder 2"/>
          <p:cNvSpPr>
            <a:spLocks noGrp="1"/>
          </p:cNvSpPr>
          <p:nvPr>
            <p:ph type="body" sz="quarter" idx="11"/>
          </p:nvPr>
        </p:nvSpPr>
        <p:spPr>
          <a:xfrm>
            <a:off x="444500" y="1002707"/>
            <a:ext cx="8255000" cy="3765550"/>
          </a:xfrm>
        </p:spPr>
        <p:txBody>
          <a:bodyPr/>
          <a:lstStyle/>
          <a:p>
            <a:pPr marL="0" indent="0">
              <a:spcAft>
                <a:spcPts val="600"/>
              </a:spcAft>
              <a:buSzPct val="100000"/>
              <a:buNone/>
            </a:pPr>
            <a:endParaRPr lang="en-GB" sz="1800" dirty="0" smtClean="0">
              <a:solidFill>
                <a:schemeClr val="bg1"/>
              </a:solidFill>
              <a:effectLst>
                <a:outerShdw blurRad="50800" dist="38100" dir="2700000">
                  <a:srgbClr val="000000">
                    <a:alpha val="43000"/>
                  </a:srgbClr>
                </a:outerShdw>
              </a:effectLst>
            </a:endParaRPr>
          </a:p>
          <a:p>
            <a:pPr marL="0" indent="0">
              <a:spcAft>
                <a:spcPts val="600"/>
              </a:spcAft>
              <a:buSzPct val="100000"/>
              <a:buNone/>
            </a:pPr>
            <a:r>
              <a:rPr lang="en-GB" sz="1800" dirty="0" smtClean="0">
                <a:solidFill>
                  <a:schemeClr val="bg1"/>
                </a:solidFill>
                <a:effectLst>
                  <a:outerShdw blurRad="50800" dist="38100" dir="2700000">
                    <a:srgbClr val="000000">
                      <a:alpha val="43000"/>
                    </a:srgbClr>
                  </a:outerShdw>
                </a:effectLst>
              </a:rPr>
              <a:t>Diabetes </a:t>
            </a:r>
            <a:r>
              <a:rPr lang="en-GB" sz="1800" dirty="0">
                <a:solidFill>
                  <a:schemeClr val="bg1"/>
                </a:solidFill>
                <a:effectLst>
                  <a:outerShdw blurRad="50800" dist="38100" dir="2700000">
                    <a:srgbClr val="000000">
                      <a:alpha val="43000"/>
                    </a:srgbClr>
                  </a:outerShdw>
                </a:effectLst>
              </a:rPr>
              <a:t>is a major disease that is growing, with huge impact on resources:</a:t>
            </a:r>
          </a:p>
          <a:p>
            <a:pPr>
              <a:spcAft>
                <a:spcPts val="600"/>
              </a:spcAft>
              <a:buSzPct val="100000"/>
              <a:buFont typeface="Wingdings" pitchFamily="2" charset="2"/>
              <a:buChar char="§"/>
            </a:pPr>
            <a:r>
              <a:rPr lang="en-GB" sz="1800" dirty="0">
                <a:solidFill>
                  <a:schemeClr val="bg1"/>
                </a:solidFill>
                <a:latin typeface="+mn-lt"/>
              </a:rPr>
              <a:t>360 million people worldwide have diabetes, 8.5% of the world’s population</a:t>
            </a:r>
          </a:p>
          <a:p>
            <a:pPr>
              <a:spcAft>
                <a:spcPts val="600"/>
              </a:spcAft>
              <a:buSzPct val="100000"/>
              <a:buFont typeface="Wingdings" pitchFamily="2" charset="2"/>
              <a:buChar char="§"/>
            </a:pPr>
            <a:r>
              <a:rPr lang="en-GB" sz="1800" dirty="0">
                <a:solidFill>
                  <a:schemeClr val="bg1"/>
                </a:solidFill>
                <a:latin typeface="+mn-lt"/>
              </a:rPr>
              <a:t>Diabetes cases will rise 90% in the next 20 years according to WHO</a:t>
            </a:r>
          </a:p>
          <a:p>
            <a:pPr>
              <a:spcAft>
                <a:spcPts val="600"/>
              </a:spcAft>
              <a:buSzPct val="100000"/>
              <a:buFont typeface="Wingdings" pitchFamily="2" charset="2"/>
              <a:buChar char="§"/>
            </a:pPr>
            <a:r>
              <a:rPr lang="en-GB" sz="1800" dirty="0"/>
              <a:t>Diabetes prevalence in the Middle East is among the highest in the </a:t>
            </a:r>
            <a:r>
              <a:rPr lang="en-GB" sz="1800" dirty="0" smtClean="0"/>
              <a:t>world</a:t>
            </a:r>
          </a:p>
          <a:p>
            <a:pPr marL="0" indent="0">
              <a:spcAft>
                <a:spcPts val="600"/>
              </a:spcAft>
              <a:buSzPct val="100000"/>
              <a:buNone/>
            </a:pPr>
            <a:endParaRPr lang="en-GB" sz="1800" dirty="0">
              <a:solidFill>
                <a:schemeClr val="bg1"/>
              </a:solidFill>
              <a:effectLst>
                <a:outerShdw blurRad="50800" dist="38100" dir="2700000">
                  <a:srgbClr val="000000">
                    <a:alpha val="43000"/>
                  </a:srgbClr>
                </a:outerShdw>
              </a:effectLst>
            </a:endParaRPr>
          </a:p>
          <a:p>
            <a:pPr marL="0" indent="0">
              <a:spcAft>
                <a:spcPts val="600"/>
              </a:spcAft>
              <a:buSzPct val="100000"/>
              <a:buNone/>
            </a:pPr>
            <a:r>
              <a:rPr lang="en-GB" sz="1800" dirty="0" smtClean="0">
                <a:solidFill>
                  <a:schemeClr val="bg1"/>
                </a:solidFill>
                <a:effectLst>
                  <a:outerShdw blurRad="50800" dist="38100" dir="2700000">
                    <a:srgbClr val="000000">
                      <a:alpha val="43000"/>
                    </a:srgbClr>
                  </a:outerShdw>
                </a:effectLst>
                <a:latin typeface="+mn-lt"/>
              </a:rPr>
              <a:t>The GSMA </a:t>
            </a:r>
            <a:r>
              <a:rPr lang="en-GB" sz="1800" dirty="0">
                <a:solidFill>
                  <a:schemeClr val="bg1"/>
                </a:solidFill>
                <a:effectLst>
                  <a:outerShdw blurRad="50800" dist="38100" dir="2700000">
                    <a:srgbClr val="000000">
                      <a:alpha val="43000"/>
                    </a:srgbClr>
                  </a:outerShdw>
                </a:effectLst>
                <a:latin typeface="+mn-lt"/>
              </a:rPr>
              <a:t>has started a </a:t>
            </a:r>
            <a:r>
              <a:rPr lang="en-GB" sz="1800" dirty="0" smtClean="0">
                <a:solidFill>
                  <a:schemeClr val="bg1"/>
                </a:solidFill>
                <a:effectLst>
                  <a:outerShdw blurRad="50800" dist="38100" dir="2700000">
                    <a:srgbClr val="000000">
                      <a:alpha val="43000"/>
                    </a:srgbClr>
                  </a:outerShdw>
                </a:effectLst>
                <a:latin typeface="+mn-lt"/>
              </a:rPr>
              <a:t>diabetes </a:t>
            </a:r>
            <a:r>
              <a:rPr lang="en-GB" sz="1800" dirty="0">
                <a:solidFill>
                  <a:schemeClr val="bg1"/>
                </a:solidFill>
                <a:effectLst>
                  <a:outerShdw blurRad="50800" dist="38100" dir="2700000">
                    <a:srgbClr val="000000">
                      <a:alpha val="43000"/>
                    </a:srgbClr>
                  </a:outerShdw>
                </a:effectLst>
                <a:latin typeface="+mn-lt"/>
              </a:rPr>
              <a:t>programme to accelerate mHealth solutions in the diabetes area:</a:t>
            </a:r>
          </a:p>
          <a:p>
            <a:pPr>
              <a:spcAft>
                <a:spcPts val="600"/>
              </a:spcAft>
              <a:buSzPct val="100000"/>
              <a:buFont typeface="Wingdings" pitchFamily="2" charset="2"/>
              <a:buChar char="§"/>
            </a:pPr>
            <a:r>
              <a:rPr lang="en-GB" sz="1800" dirty="0">
                <a:solidFill>
                  <a:schemeClr val="bg1"/>
                </a:solidFill>
                <a:effectLst>
                  <a:outerShdw blurRad="50800" dist="38100" dir="2700000">
                    <a:srgbClr val="000000">
                      <a:alpha val="43000"/>
                    </a:srgbClr>
                  </a:outerShdw>
                </a:effectLst>
                <a:latin typeface="+mn-lt"/>
              </a:rPr>
              <a:t>Creation of </a:t>
            </a:r>
            <a:r>
              <a:rPr lang="en-GB" sz="1800" dirty="0" smtClean="0">
                <a:solidFill>
                  <a:schemeClr val="bg1"/>
                </a:solidFill>
                <a:effectLst>
                  <a:outerShdw blurRad="50800" dist="38100" dir="2700000">
                    <a:srgbClr val="000000">
                      <a:alpha val="43000"/>
                    </a:srgbClr>
                  </a:outerShdw>
                </a:effectLst>
                <a:latin typeface="+mn-lt"/>
              </a:rPr>
              <a:t>mHealth interest </a:t>
            </a:r>
            <a:r>
              <a:rPr lang="en-GB" sz="1800" dirty="0">
                <a:solidFill>
                  <a:schemeClr val="bg1"/>
                </a:solidFill>
                <a:effectLst>
                  <a:outerShdw blurRad="50800" dist="38100" dir="2700000">
                    <a:srgbClr val="000000">
                      <a:alpha val="43000"/>
                    </a:srgbClr>
                  </a:outerShdw>
                </a:effectLst>
                <a:latin typeface="+mn-lt"/>
              </a:rPr>
              <a:t>groups in </a:t>
            </a:r>
            <a:r>
              <a:rPr lang="en-GB" sz="1800" dirty="0" smtClean="0">
                <a:solidFill>
                  <a:schemeClr val="bg1"/>
                </a:solidFill>
                <a:effectLst>
                  <a:outerShdw blurRad="50800" dist="38100" dir="2700000">
                    <a:srgbClr val="000000">
                      <a:alpha val="43000"/>
                    </a:srgbClr>
                  </a:outerShdw>
                </a:effectLst>
                <a:latin typeface="+mn-lt"/>
              </a:rPr>
              <a:t>Asia &amp; the Middle </a:t>
            </a:r>
            <a:r>
              <a:rPr lang="en-GB" sz="1800" dirty="0">
                <a:solidFill>
                  <a:schemeClr val="bg1"/>
                </a:solidFill>
                <a:effectLst>
                  <a:outerShdw blurRad="50800" dist="38100" dir="2700000">
                    <a:srgbClr val="000000">
                      <a:alpha val="43000"/>
                    </a:srgbClr>
                  </a:outerShdw>
                </a:effectLst>
                <a:latin typeface="+mn-lt"/>
              </a:rPr>
              <a:t>East to develop collaboration communities </a:t>
            </a:r>
          </a:p>
          <a:p>
            <a:pPr>
              <a:spcAft>
                <a:spcPts val="600"/>
              </a:spcAft>
              <a:buSzPct val="100000"/>
              <a:buFont typeface="Wingdings" pitchFamily="2" charset="2"/>
              <a:buChar char="§"/>
            </a:pPr>
            <a:r>
              <a:rPr lang="en-GB" sz="1800" dirty="0" smtClean="0">
                <a:solidFill>
                  <a:schemeClr val="bg1"/>
                </a:solidFill>
                <a:effectLst>
                  <a:outerShdw blurRad="50800" dist="38100" dir="2700000">
                    <a:srgbClr val="000000">
                      <a:alpha val="43000"/>
                    </a:srgbClr>
                  </a:outerShdw>
                </a:effectLst>
                <a:latin typeface="+mn-lt"/>
              </a:rPr>
              <a:t>Development </a:t>
            </a:r>
            <a:r>
              <a:rPr lang="en-GB" sz="1800" dirty="0">
                <a:solidFill>
                  <a:schemeClr val="bg1"/>
                </a:solidFill>
                <a:effectLst>
                  <a:outerShdw blurRad="50800" dist="38100" dir="2700000">
                    <a:srgbClr val="000000">
                      <a:alpha val="43000"/>
                    </a:srgbClr>
                  </a:outerShdw>
                </a:effectLst>
                <a:latin typeface="+mn-lt"/>
              </a:rPr>
              <a:t>of industry tools to support the industry to develop        </a:t>
            </a:r>
            <a:r>
              <a:rPr lang="en-GB" sz="1800" dirty="0" smtClean="0">
                <a:solidFill>
                  <a:schemeClr val="bg1"/>
                </a:solidFill>
                <a:effectLst>
                  <a:outerShdw blurRad="50800" dist="38100" dir="2700000">
                    <a:srgbClr val="000000">
                      <a:alpha val="43000"/>
                    </a:srgbClr>
                  </a:outerShdw>
                </a:effectLst>
                <a:latin typeface="+mn-lt"/>
              </a:rPr>
              <a:t>successful solutions</a:t>
            </a:r>
            <a:endParaRPr lang="en-GB" sz="1800" dirty="0">
              <a:solidFill>
                <a:schemeClr val="bg1"/>
              </a:solidFill>
              <a:effectLst>
                <a:outerShdw blurRad="50800" dist="38100" dir="2700000">
                  <a:srgbClr val="000000">
                    <a:alpha val="43000"/>
                  </a:srgbClr>
                </a:outerShdw>
              </a:effectLst>
              <a:latin typeface="+mn-lt"/>
            </a:endParaRPr>
          </a:p>
          <a:p>
            <a:pPr>
              <a:spcAft>
                <a:spcPts val="600"/>
              </a:spcAft>
              <a:buSzPct val="100000"/>
              <a:buFont typeface="Wingdings" pitchFamily="2" charset="2"/>
              <a:buChar char="§"/>
            </a:pPr>
            <a:r>
              <a:rPr lang="en-GB" sz="1800" dirty="0" smtClean="0">
                <a:solidFill>
                  <a:schemeClr val="bg1"/>
                </a:solidFill>
                <a:effectLst>
                  <a:outerShdw blurRad="50800" dist="38100" dir="2700000">
                    <a:srgbClr val="000000">
                      <a:alpha val="43000"/>
                    </a:srgbClr>
                  </a:outerShdw>
                </a:effectLst>
                <a:latin typeface="+mn-lt"/>
              </a:rPr>
              <a:t>Showcase </a:t>
            </a:r>
            <a:r>
              <a:rPr lang="en-GB" sz="1800" dirty="0">
                <a:solidFill>
                  <a:schemeClr val="bg1"/>
                </a:solidFill>
                <a:effectLst>
                  <a:outerShdw blurRad="50800" dist="38100" dir="2700000">
                    <a:srgbClr val="000000">
                      <a:alpha val="43000"/>
                    </a:srgbClr>
                  </a:outerShdw>
                </a:effectLst>
                <a:latin typeface="+mn-lt"/>
              </a:rPr>
              <a:t>the mobile </a:t>
            </a:r>
            <a:r>
              <a:rPr lang="en-GB" sz="1800" dirty="0" smtClean="0">
                <a:solidFill>
                  <a:schemeClr val="bg1"/>
                </a:solidFill>
                <a:effectLst>
                  <a:outerShdw blurRad="50800" dist="38100" dir="2700000">
                    <a:srgbClr val="000000">
                      <a:alpha val="43000"/>
                    </a:srgbClr>
                  </a:outerShdw>
                </a:effectLst>
                <a:latin typeface="+mn-lt"/>
              </a:rPr>
              <a:t>industry’s ability to </a:t>
            </a:r>
            <a:r>
              <a:rPr lang="en-GB" sz="1800" dirty="0">
                <a:solidFill>
                  <a:schemeClr val="bg1"/>
                </a:solidFill>
                <a:effectLst>
                  <a:outerShdw blurRad="50800" dist="38100" dir="2700000">
                    <a:srgbClr val="000000">
                      <a:alpha val="43000"/>
                    </a:srgbClr>
                  </a:outerShdw>
                </a:effectLst>
                <a:latin typeface="+mn-lt"/>
              </a:rPr>
              <a:t>provide best in class mobile </a:t>
            </a:r>
            <a:r>
              <a:rPr lang="en-GB" sz="1800" dirty="0" smtClean="0">
                <a:solidFill>
                  <a:schemeClr val="bg1"/>
                </a:solidFill>
                <a:effectLst>
                  <a:outerShdw blurRad="50800" dist="38100" dir="2700000">
                    <a:srgbClr val="000000">
                      <a:alpha val="43000"/>
                    </a:srgbClr>
                  </a:outerShdw>
                </a:effectLst>
                <a:latin typeface="+mn-lt"/>
              </a:rPr>
              <a:t>health solutions</a:t>
            </a:r>
            <a:endParaRPr lang="en-GB" sz="1800" dirty="0">
              <a:solidFill>
                <a:schemeClr val="bg1"/>
              </a:solidFill>
              <a:effectLst>
                <a:outerShdw blurRad="50800" dist="38100" dir="2700000">
                  <a:srgbClr val="000000">
                    <a:alpha val="43000"/>
                  </a:srgbClr>
                </a:outerShdw>
              </a:effectLst>
              <a:latin typeface="+mn-lt"/>
            </a:endParaRPr>
          </a:p>
          <a:p>
            <a:pPr marL="0" indent="0">
              <a:spcAft>
                <a:spcPts val="600"/>
              </a:spcAft>
              <a:buSzPct val="100000"/>
              <a:buNone/>
            </a:pPr>
            <a:endParaRPr lang="en-GB" sz="1800" dirty="0">
              <a:solidFill>
                <a:schemeClr val="bg1"/>
              </a:solidFill>
              <a:effectLst>
                <a:outerShdw blurRad="50800" dist="38100" dir="2700000">
                  <a:srgbClr val="000000">
                    <a:alpha val="43000"/>
                  </a:srgbClr>
                </a:outerShdw>
              </a:effectLst>
            </a:endParaRPr>
          </a:p>
        </p:txBody>
      </p:sp>
      <p:sp>
        <p:nvSpPr>
          <p:cNvPr id="4" name="Text Placeholder 3"/>
          <p:cNvSpPr>
            <a:spLocks noGrp="1"/>
          </p:cNvSpPr>
          <p:nvPr>
            <p:ph type="body" sz="quarter" idx="12"/>
          </p:nvPr>
        </p:nvSpPr>
        <p:spPr>
          <a:xfrm>
            <a:off x="1155700" y="6050643"/>
            <a:ext cx="7570788" cy="561749"/>
          </a:xfrm>
        </p:spPr>
        <p:txBody>
          <a:bodyPr/>
          <a:lstStyle/>
          <a:p>
            <a:r>
              <a:rPr lang="en-GB" dirty="0"/>
              <a:t>A major disease that is growing, with huge impact on resources</a:t>
            </a:r>
          </a:p>
          <a:p>
            <a:endParaRPr lang="en-US" dirty="0"/>
          </a:p>
        </p:txBody>
      </p:sp>
    </p:spTree>
    <p:extLst>
      <p:ext uri="{BB962C8B-B14F-4D97-AF65-F5344CB8AC3E}">
        <p14:creationId xmlns:p14="http://schemas.microsoft.com/office/powerpoint/2010/main" val="3242495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47650"/>
            <a:ext cx="6707188" cy="777875"/>
          </a:xfrm>
        </p:spPr>
        <p:txBody>
          <a:bodyPr/>
          <a:lstStyle/>
          <a:p>
            <a:r>
              <a:rPr lang="en-GB" sz="2400" dirty="0" smtClean="0">
                <a:solidFill>
                  <a:schemeClr val="bg1"/>
                </a:solidFill>
                <a:latin typeface="+mn-lt"/>
              </a:rPr>
              <a:t>PAN African mHealth Initiative</a:t>
            </a:r>
            <a:endParaRPr lang="en-GB" sz="2400" dirty="0">
              <a:solidFill>
                <a:schemeClr val="bg1"/>
              </a:solidFill>
              <a:latin typeface="+mn-lt"/>
            </a:endParaRPr>
          </a:p>
        </p:txBody>
      </p:sp>
      <p:sp>
        <p:nvSpPr>
          <p:cNvPr id="4" name="Rectangle 3"/>
          <p:cNvSpPr/>
          <p:nvPr/>
        </p:nvSpPr>
        <p:spPr>
          <a:xfrm>
            <a:off x="422910" y="941546"/>
            <a:ext cx="8183880" cy="830997"/>
          </a:xfrm>
          <a:prstGeom prst="rect">
            <a:avLst/>
          </a:prstGeom>
        </p:spPr>
        <p:txBody>
          <a:bodyPr wrap="square">
            <a:spAutoFit/>
          </a:bodyPr>
          <a:lstStyle/>
          <a:p>
            <a:pPr marL="285750" indent="-285750">
              <a:buClr>
                <a:srgbClr val="C00000"/>
              </a:buClr>
              <a:buFont typeface="Wingdings" pitchFamily="2" charset="2"/>
              <a:buChar char="§"/>
            </a:pPr>
            <a:r>
              <a:rPr lang="en-GB" sz="1600" dirty="0">
                <a:solidFill>
                  <a:srgbClr val="FFFFFF"/>
                </a:solidFill>
                <a:latin typeface="Arial"/>
              </a:rPr>
              <a:t>Creating innovative ways</a:t>
            </a:r>
            <a:r>
              <a:rPr lang="en-GB" sz="1600" dirty="0">
                <a:solidFill>
                  <a:srgbClr val="FFFFFF"/>
                </a:solidFill>
                <a:latin typeface="Arial"/>
                <a:hlinkClick r:id="rId3"/>
              </a:rPr>
              <a:t> </a:t>
            </a:r>
            <a:r>
              <a:rPr lang="en-GB" sz="1600" dirty="0">
                <a:solidFill>
                  <a:srgbClr val="FFFFFF"/>
                </a:solidFill>
                <a:latin typeface="Arial"/>
              </a:rPr>
              <a:t>for </a:t>
            </a:r>
            <a:r>
              <a:rPr lang="en-GB" sz="1600" dirty="0" smtClean="0">
                <a:solidFill>
                  <a:srgbClr val="FFFFFF"/>
                </a:solidFill>
                <a:latin typeface="Arial"/>
              </a:rPr>
              <a:t>Operators across Africa </a:t>
            </a:r>
            <a:r>
              <a:rPr lang="en-GB" sz="1600" dirty="0">
                <a:solidFill>
                  <a:srgbClr val="FFFFFF"/>
                </a:solidFill>
                <a:latin typeface="Arial"/>
              </a:rPr>
              <a:t>to </a:t>
            </a:r>
            <a:r>
              <a:rPr lang="en-GB" sz="1600" b="1" dirty="0">
                <a:solidFill>
                  <a:srgbClr val="FFFFFF"/>
                </a:solidFill>
                <a:latin typeface="Arial"/>
              </a:rPr>
              <a:t>collaborate</a:t>
            </a:r>
            <a:r>
              <a:rPr lang="en-GB" sz="1600" dirty="0">
                <a:solidFill>
                  <a:srgbClr val="FFFFFF"/>
                </a:solidFill>
                <a:latin typeface="Arial"/>
              </a:rPr>
              <a:t> and </a:t>
            </a:r>
            <a:r>
              <a:rPr lang="en-GB" sz="1600" b="1" dirty="0">
                <a:solidFill>
                  <a:srgbClr val="FFFFFF"/>
                </a:solidFill>
                <a:latin typeface="Arial"/>
              </a:rPr>
              <a:t>partner</a:t>
            </a:r>
            <a:r>
              <a:rPr lang="en-GB" sz="1600" dirty="0">
                <a:solidFill>
                  <a:srgbClr val="FFFFFF"/>
                </a:solidFill>
                <a:latin typeface="Arial"/>
              </a:rPr>
              <a:t> with governments, civil society and private healthcare providers to significantly impact universal access </a:t>
            </a:r>
            <a:r>
              <a:rPr lang="en-GB" sz="1600" dirty="0" smtClean="0">
                <a:solidFill>
                  <a:srgbClr val="FFFFFF"/>
                </a:solidFill>
                <a:latin typeface="Arial"/>
              </a:rPr>
              <a:t>to </a:t>
            </a:r>
            <a:r>
              <a:rPr lang="en-GB" sz="1600" dirty="0">
                <a:solidFill>
                  <a:srgbClr val="FFFFFF"/>
                </a:solidFill>
                <a:latin typeface="Arial"/>
              </a:rPr>
              <a:t>health </a:t>
            </a:r>
            <a:r>
              <a:rPr lang="en-GB" sz="1600" dirty="0" smtClean="0">
                <a:solidFill>
                  <a:srgbClr val="FFFFFF"/>
                </a:solidFill>
                <a:latin typeface="Arial"/>
              </a:rPr>
              <a:t>services </a:t>
            </a:r>
            <a:endParaRPr lang="en-GB" sz="1600" dirty="0">
              <a:solidFill>
                <a:srgbClr val="FFFFFF"/>
              </a:solidFill>
              <a:latin typeface="Arial"/>
            </a:endParaRPr>
          </a:p>
        </p:txBody>
      </p:sp>
      <p:grpSp>
        <p:nvGrpSpPr>
          <p:cNvPr id="5" name="Group 44"/>
          <p:cNvGrpSpPr>
            <a:grpSpLocks/>
          </p:cNvGrpSpPr>
          <p:nvPr/>
        </p:nvGrpSpPr>
        <p:grpSpPr bwMode="auto">
          <a:xfrm>
            <a:off x="-20638" y="1974850"/>
            <a:ext cx="9256704" cy="4210050"/>
            <a:chOff x="-21279" y="1314481"/>
            <a:chExt cx="9257215" cy="4210019"/>
          </a:xfrm>
        </p:grpSpPr>
        <p:grpSp>
          <p:nvGrpSpPr>
            <p:cNvPr id="6" name="Group 40"/>
            <p:cNvGrpSpPr>
              <a:grpSpLocks/>
            </p:cNvGrpSpPr>
            <p:nvPr/>
          </p:nvGrpSpPr>
          <p:grpSpPr bwMode="auto">
            <a:xfrm>
              <a:off x="-21279" y="1314481"/>
              <a:ext cx="9257215" cy="3183091"/>
              <a:chOff x="-21279" y="1314481"/>
              <a:chExt cx="9257215" cy="3183091"/>
            </a:xfrm>
          </p:grpSpPr>
          <p:graphicFrame>
            <p:nvGraphicFramePr>
              <p:cNvPr id="8" name="Diagram 7"/>
              <p:cNvGraphicFramePr/>
              <p:nvPr>
                <p:extLst>
                  <p:ext uri="{D42A27DB-BD31-4B8C-83A1-F6EECF244321}">
                    <p14:modId xmlns:p14="http://schemas.microsoft.com/office/powerpoint/2010/main" val="3910564932"/>
                  </p:ext>
                </p:extLst>
              </p:nvPr>
            </p:nvGraphicFramePr>
            <p:xfrm>
              <a:off x="0" y="1314481"/>
              <a:ext cx="9144000" cy="3183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G:\Development Fund\Marketing\Templates &amp; Icons\Mobile Health\Icons\Mobilehealth\Mobilehealth_ICONS\MobileHealth_Doctors-kit.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3087" y="1573388"/>
                <a:ext cx="876558" cy="87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G:\Development Fund\Marketing\Templates &amp; Icons\Mobile Health\Icons\Mobilehealth\Mobilehealth_ICONS\population.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7886" y="1528494"/>
                <a:ext cx="932085" cy="93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G:\Development Fund\Marketing\Templates &amp; Icons\Mobile Health\Icons\Mobilehealth\Mobilehealth_ICONS\MobileHealth_Field.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950" y="1562754"/>
                <a:ext cx="1049049" cy="104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G:\Development Fund\Marketing\Templates &amp; Icons\Mobile Health\Icons\Mobilehealth\Mobilehealth_ICONS\MobileHealth_Doctor.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09441" y="1637184"/>
                <a:ext cx="930385" cy="93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Development Fund\Marketing\Templates &amp; Icons\Mobile Health\Icons\Mobilehealth\Mobilehealth_ICONS\MobileHealth_Apps-on-mobil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45393" y="1679717"/>
                <a:ext cx="868287" cy="8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0"/>
              <p:cNvSpPr txBox="1">
                <a:spLocks noChangeArrowheads="1"/>
              </p:cNvSpPr>
              <p:nvPr/>
            </p:nvSpPr>
            <p:spPr bwMode="auto">
              <a:xfrm>
                <a:off x="-21279" y="2700662"/>
                <a:ext cx="1350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sz="1400" b="1" dirty="0">
                    <a:solidFill>
                      <a:srgbClr val="FFFFFF"/>
                    </a:solidFill>
                  </a:rPr>
                  <a:t>IDENTIFY OPPORTUNITY</a:t>
                </a:r>
              </a:p>
            </p:txBody>
          </p:sp>
          <p:sp>
            <p:nvSpPr>
              <p:cNvPr id="15" name="TextBox 31"/>
              <p:cNvSpPr txBox="1">
                <a:spLocks noChangeArrowheads="1"/>
              </p:cNvSpPr>
              <p:nvPr/>
            </p:nvSpPr>
            <p:spPr bwMode="auto">
              <a:xfrm>
                <a:off x="-17742" y="3246483"/>
                <a:ext cx="16870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sz="1200" b="1" dirty="0">
                    <a:solidFill>
                      <a:srgbClr val="FFFFFF"/>
                    </a:solidFill>
                  </a:rPr>
                  <a:t>PRIORITISE </a:t>
                </a:r>
                <a:r>
                  <a:rPr lang="en-GB" sz="1200" b="1" dirty="0" smtClean="0">
                    <a:solidFill>
                      <a:srgbClr val="FFFFFF"/>
                    </a:solidFill>
                  </a:rPr>
                  <a:t>operators</a:t>
                </a:r>
                <a:r>
                  <a:rPr lang="en-GB" sz="1200" b="1" dirty="0">
                    <a:solidFill>
                      <a:srgbClr val="FFFFFF"/>
                    </a:solidFill>
                  </a:rPr>
                  <a:t>:</a:t>
                </a:r>
              </a:p>
              <a:p>
                <a:pPr eaLnBrk="1" hangingPunct="1">
                  <a:buFontTx/>
                  <a:buAutoNum type="arabicPeriod"/>
                </a:pPr>
                <a:r>
                  <a:rPr lang="en-GB" sz="1200" b="1" dirty="0">
                    <a:solidFill>
                      <a:srgbClr val="FFFFFF"/>
                    </a:solidFill>
                  </a:rPr>
                  <a:t>Open to collaborate</a:t>
                </a:r>
              </a:p>
              <a:p>
                <a:pPr eaLnBrk="1" hangingPunct="1">
                  <a:buFontTx/>
                  <a:buAutoNum type="arabicPeriod"/>
                </a:pPr>
                <a:r>
                  <a:rPr lang="en-GB" sz="1200" b="1" dirty="0">
                    <a:solidFill>
                      <a:srgbClr val="FFFFFF"/>
                    </a:solidFill>
                  </a:rPr>
                  <a:t>Likely to scale</a:t>
                </a:r>
              </a:p>
              <a:p>
                <a:pPr eaLnBrk="1" hangingPunct="1">
                  <a:buFontTx/>
                  <a:buAutoNum type="arabicPeriod"/>
                </a:pPr>
                <a:r>
                  <a:rPr lang="en-GB" sz="1200" b="1" dirty="0">
                    <a:solidFill>
                      <a:srgbClr val="FFFFFF"/>
                    </a:solidFill>
                  </a:rPr>
                  <a:t>Viable regulation</a:t>
                </a:r>
              </a:p>
              <a:p>
                <a:pPr eaLnBrk="1" hangingPunct="1">
                  <a:buFontTx/>
                  <a:buAutoNum type="arabicPeriod"/>
                </a:pPr>
                <a:r>
                  <a:rPr lang="en-GB" sz="1200" b="1" dirty="0">
                    <a:solidFill>
                      <a:srgbClr val="FFFFFF"/>
                    </a:solidFill>
                  </a:rPr>
                  <a:t>Sizable market</a:t>
                </a:r>
              </a:p>
            </p:txBody>
          </p:sp>
          <p:sp>
            <p:nvSpPr>
              <p:cNvPr id="16" name="TextBox 32"/>
              <p:cNvSpPr txBox="1">
                <a:spLocks noChangeArrowheads="1"/>
              </p:cNvSpPr>
              <p:nvPr/>
            </p:nvSpPr>
            <p:spPr bwMode="auto">
              <a:xfrm>
                <a:off x="1917465" y="2693567"/>
                <a:ext cx="1350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sz="1400" b="1">
                    <a:solidFill>
                      <a:srgbClr val="FFFFFF"/>
                    </a:solidFill>
                  </a:rPr>
                  <a:t>DIAGNOSE </a:t>
                </a:r>
              </a:p>
            </p:txBody>
          </p:sp>
          <p:sp>
            <p:nvSpPr>
              <p:cNvPr id="17" name="TextBox 33"/>
              <p:cNvSpPr txBox="1">
                <a:spLocks noChangeArrowheads="1"/>
              </p:cNvSpPr>
              <p:nvPr/>
            </p:nvSpPr>
            <p:spPr bwMode="auto">
              <a:xfrm>
                <a:off x="1921002" y="3239388"/>
                <a:ext cx="19599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Tx/>
                  <a:buAutoNum type="arabicPeriod"/>
                </a:pPr>
                <a:r>
                  <a:rPr lang="en-GB" sz="1200" b="1">
                    <a:solidFill>
                      <a:srgbClr val="FFFFFF"/>
                    </a:solidFill>
                  </a:rPr>
                  <a:t>Identify barriers to universal access</a:t>
                </a:r>
              </a:p>
              <a:p>
                <a:pPr eaLnBrk="1" hangingPunct="1">
                  <a:buFontTx/>
                  <a:buAutoNum type="arabicPeriod"/>
                </a:pPr>
                <a:r>
                  <a:rPr lang="en-GB" sz="1200" b="1">
                    <a:solidFill>
                      <a:srgbClr val="FFFFFF"/>
                    </a:solidFill>
                  </a:rPr>
                  <a:t>Recommendations</a:t>
                </a:r>
              </a:p>
              <a:p>
                <a:pPr eaLnBrk="1" hangingPunct="1">
                  <a:buFontTx/>
                  <a:buAutoNum type="arabicPeriod"/>
                </a:pPr>
                <a:r>
                  <a:rPr lang="en-GB" sz="1200" b="1">
                    <a:solidFill>
                      <a:srgbClr val="FFFFFF"/>
                    </a:solidFill>
                  </a:rPr>
                  <a:t>Action planning</a:t>
                </a:r>
              </a:p>
            </p:txBody>
          </p:sp>
          <p:sp>
            <p:nvSpPr>
              <p:cNvPr id="18" name="TextBox 34"/>
              <p:cNvSpPr txBox="1">
                <a:spLocks noChangeArrowheads="1"/>
              </p:cNvSpPr>
              <p:nvPr/>
            </p:nvSpPr>
            <p:spPr bwMode="auto">
              <a:xfrm>
                <a:off x="3880972" y="2698459"/>
                <a:ext cx="1350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sz="1400" b="1">
                    <a:solidFill>
                      <a:srgbClr val="FFFFFF"/>
                    </a:solidFill>
                  </a:rPr>
                  <a:t>PARTNER</a:t>
                </a:r>
              </a:p>
            </p:txBody>
          </p:sp>
          <p:sp>
            <p:nvSpPr>
              <p:cNvPr id="19" name="TextBox 35"/>
              <p:cNvSpPr txBox="1">
                <a:spLocks noChangeArrowheads="1"/>
              </p:cNvSpPr>
              <p:nvPr/>
            </p:nvSpPr>
            <p:spPr bwMode="auto">
              <a:xfrm>
                <a:off x="3873876" y="3244280"/>
                <a:ext cx="20238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Tx/>
                  <a:buAutoNum type="arabicPeriod"/>
                </a:pPr>
                <a:r>
                  <a:rPr lang="en-GB" sz="1200" b="1">
                    <a:solidFill>
                      <a:srgbClr val="FFFFFF"/>
                    </a:solidFill>
                  </a:rPr>
                  <a:t>Identify credible health partner(s)</a:t>
                </a:r>
              </a:p>
              <a:p>
                <a:pPr eaLnBrk="1" hangingPunct="1">
                  <a:buFontTx/>
                  <a:buAutoNum type="arabicPeriod"/>
                </a:pPr>
                <a:r>
                  <a:rPr lang="en-GB" sz="1200" b="1">
                    <a:solidFill>
                      <a:srgbClr val="FFFFFF"/>
                    </a:solidFill>
                  </a:rPr>
                  <a:t>Define mHealth service</a:t>
                </a:r>
              </a:p>
              <a:p>
                <a:pPr eaLnBrk="1" hangingPunct="1">
                  <a:buFontTx/>
                  <a:buAutoNum type="arabicPeriod"/>
                </a:pPr>
                <a:r>
                  <a:rPr lang="en-GB" sz="1200" b="1">
                    <a:solidFill>
                      <a:srgbClr val="FFFFFF"/>
                    </a:solidFill>
                  </a:rPr>
                  <a:t>Validate with global and national stakeholders</a:t>
                </a:r>
              </a:p>
            </p:txBody>
          </p:sp>
          <p:sp>
            <p:nvSpPr>
              <p:cNvPr id="20" name="TextBox 36"/>
              <p:cNvSpPr txBox="1">
                <a:spLocks noChangeArrowheads="1"/>
              </p:cNvSpPr>
              <p:nvPr/>
            </p:nvSpPr>
            <p:spPr bwMode="auto">
              <a:xfrm>
                <a:off x="5745284" y="2691364"/>
                <a:ext cx="1676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sz="1400" b="1">
                    <a:solidFill>
                      <a:srgbClr val="FFFFFF"/>
                    </a:solidFill>
                  </a:rPr>
                  <a:t>SUPPORT IMPLEMENTATION</a:t>
                </a:r>
              </a:p>
            </p:txBody>
          </p:sp>
          <p:sp>
            <p:nvSpPr>
              <p:cNvPr id="21" name="TextBox 37"/>
              <p:cNvSpPr txBox="1">
                <a:spLocks noChangeArrowheads="1"/>
              </p:cNvSpPr>
              <p:nvPr/>
            </p:nvSpPr>
            <p:spPr bwMode="auto">
              <a:xfrm>
                <a:off x="5908317" y="3237185"/>
                <a:ext cx="19134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Tx/>
                  <a:buAutoNum type="arabicPeriod"/>
                </a:pPr>
                <a:r>
                  <a:rPr lang="en-GB" sz="1200" b="1" dirty="0">
                    <a:solidFill>
                      <a:srgbClr val="FFFFFF"/>
                    </a:solidFill>
                  </a:rPr>
                  <a:t>GSMA expertise to embed best practices with </a:t>
                </a:r>
                <a:r>
                  <a:rPr lang="en-GB" sz="1200" b="1" dirty="0" smtClean="0">
                    <a:solidFill>
                      <a:srgbClr val="FFFFFF"/>
                    </a:solidFill>
                  </a:rPr>
                  <a:t>operators</a:t>
                </a:r>
                <a:endParaRPr lang="en-GB" sz="1200" b="1" dirty="0">
                  <a:solidFill>
                    <a:srgbClr val="FFFFFF"/>
                  </a:solidFill>
                </a:endParaRPr>
              </a:p>
              <a:p>
                <a:pPr eaLnBrk="1" hangingPunct="1">
                  <a:buFontTx/>
                  <a:buAutoNum type="arabicPeriod"/>
                </a:pPr>
                <a:r>
                  <a:rPr lang="en-GB" sz="1200" b="1" dirty="0">
                    <a:solidFill>
                      <a:srgbClr val="FFFFFF"/>
                    </a:solidFill>
                  </a:rPr>
                  <a:t>Build internal capacity</a:t>
                </a:r>
              </a:p>
              <a:p>
                <a:pPr eaLnBrk="1" hangingPunct="1">
                  <a:buFontTx/>
                  <a:buAutoNum type="arabicPeriod"/>
                </a:pPr>
                <a:r>
                  <a:rPr lang="en-GB" sz="1200" b="1" dirty="0">
                    <a:solidFill>
                      <a:srgbClr val="FFFFFF"/>
                    </a:solidFill>
                  </a:rPr>
                  <a:t>C-level advocacy</a:t>
                </a:r>
              </a:p>
            </p:txBody>
          </p:sp>
          <p:sp>
            <p:nvSpPr>
              <p:cNvPr id="22" name="TextBox 38"/>
              <p:cNvSpPr txBox="1">
                <a:spLocks noChangeArrowheads="1"/>
              </p:cNvSpPr>
              <p:nvPr/>
            </p:nvSpPr>
            <p:spPr bwMode="auto">
              <a:xfrm>
                <a:off x="7821788" y="2691364"/>
                <a:ext cx="1350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sz="1400" b="1">
                    <a:solidFill>
                      <a:srgbClr val="FFFFFF"/>
                    </a:solidFill>
                  </a:rPr>
                  <a:t>SHARE LEARNING</a:t>
                </a:r>
              </a:p>
            </p:txBody>
          </p:sp>
          <p:sp>
            <p:nvSpPr>
              <p:cNvPr id="23" name="TextBox 39"/>
              <p:cNvSpPr txBox="1">
                <a:spLocks noChangeArrowheads="1"/>
              </p:cNvSpPr>
              <p:nvPr/>
            </p:nvSpPr>
            <p:spPr bwMode="auto">
              <a:xfrm>
                <a:off x="7761527" y="3237185"/>
                <a:ext cx="14744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Tx/>
                  <a:buAutoNum type="arabicPeriod"/>
                </a:pPr>
                <a:r>
                  <a:rPr lang="en-GB" sz="1200" b="1">
                    <a:solidFill>
                      <a:srgbClr val="FFFFFF"/>
                    </a:solidFill>
                  </a:rPr>
                  <a:t>Track results</a:t>
                </a:r>
              </a:p>
              <a:p>
                <a:pPr eaLnBrk="1" hangingPunct="1">
                  <a:buFontTx/>
                  <a:buAutoNum type="arabicPeriod"/>
                </a:pPr>
                <a:r>
                  <a:rPr lang="en-GB" sz="1200" b="1">
                    <a:solidFill>
                      <a:srgbClr val="FFFFFF"/>
                    </a:solidFill>
                  </a:rPr>
                  <a:t>Leverage &amp; share learning’s with industry</a:t>
                </a:r>
              </a:p>
            </p:txBody>
          </p:sp>
        </p:grpSp>
        <p:sp>
          <p:nvSpPr>
            <p:cNvPr id="7" name="Rectangle 6"/>
            <p:cNvSpPr/>
            <p:nvPr/>
          </p:nvSpPr>
          <p:spPr>
            <a:xfrm>
              <a:off x="388002" y="4497396"/>
              <a:ext cx="8755864" cy="1027104"/>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285750" indent="-285750">
                <a:buClr>
                  <a:srgbClr val="C00000"/>
                </a:buClr>
                <a:buFont typeface="Wingdings" pitchFamily="2" charset="2"/>
                <a:buChar char="§"/>
                <a:defRPr/>
              </a:pPr>
              <a:r>
                <a:rPr lang="en-GB" sz="1600" dirty="0" smtClean="0">
                  <a:solidFill>
                    <a:srgbClr val="FFFFFF"/>
                  </a:solidFill>
                </a:rPr>
                <a:t>The GSMA is helping to </a:t>
              </a:r>
              <a:r>
                <a:rPr lang="en-GB" sz="1600" dirty="0">
                  <a:solidFill>
                    <a:srgbClr val="FFFFFF"/>
                  </a:solidFill>
                </a:rPr>
                <a:t>e</a:t>
              </a:r>
              <a:r>
                <a:rPr lang="en-GB" sz="1600" dirty="0" smtClean="0">
                  <a:solidFill>
                    <a:srgbClr val="FFFFFF"/>
                  </a:solidFill>
                </a:rPr>
                <a:t>nsure </a:t>
              </a:r>
              <a:r>
                <a:rPr lang="en-GB" sz="1600" dirty="0">
                  <a:solidFill>
                    <a:srgbClr val="FFFFFF"/>
                  </a:solidFill>
                </a:rPr>
                <a:t>harmonisation of </a:t>
              </a:r>
              <a:r>
                <a:rPr lang="en-GB" sz="1600" dirty="0" smtClean="0">
                  <a:solidFill>
                    <a:srgbClr val="FFFFFF"/>
                  </a:solidFill>
                </a:rPr>
                <a:t>operator </a:t>
              </a:r>
              <a:r>
                <a:rPr lang="en-GB" sz="1600" dirty="0">
                  <a:solidFill>
                    <a:srgbClr val="FFFFFF"/>
                  </a:solidFill>
                </a:rPr>
                <a:t>Health solutions with local and </a:t>
              </a:r>
              <a:endParaRPr lang="en-GB" sz="1600" dirty="0" smtClean="0">
                <a:solidFill>
                  <a:srgbClr val="FFFFFF"/>
                </a:solidFill>
              </a:endParaRPr>
            </a:p>
            <a:p>
              <a:pPr>
                <a:buClr>
                  <a:srgbClr val="C00000"/>
                </a:buClr>
                <a:defRPr/>
              </a:pPr>
              <a:r>
                <a:rPr lang="en-GB" sz="1600" dirty="0">
                  <a:solidFill>
                    <a:srgbClr val="FFFFFF"/>
                  </a:solidFill>
                </a:rPr>
                <a:t> </a:t>
              </a:r>
              <a:r>
                <a:rPr lang="en-GB" sz="1600" dirty="0" smtClean="0">
                  <a:solidFill>
                    <a:srgbClr val="FFFFFF"/>
                  </a:solidFill>
                </a:rPr>
                <a:t>    international </a:t>
              </a:r>
              <a:r>
                <a:rPr lang="en-GB" sz="1600" dirty="0">
                  <a:solidFill>
                    <a:srgbClr val="FFFFFF"/>
                  </a:solidFill>
                </a:rPr>
                <a:t>regulators, Governments, technical groups and health </a:t>
              </a:r>
              <a:r>
                <a:rPr lang="en-GB" sz="1600" dirty="0" smtClean="0">
                  <a:solidFill>
                    <a:srgbClr val="FFFFFF"/>
                  </a:solidFill>
                </a:rPr>
                <a:t>authorities</a:t>
              </a:r>
            </a:p>
            <a:p>
              <a:pPr>
                <a:buClr>
                  <a:srgbClr val="C00000"/>
                </a:buClr>
                <a:defRPr/>
              </a:pPr>
              <a:endParaRPr lang="en-GB" sz="1600" dirty="0">
                <a:solidFill>
                  <a:srgbClr val="FFFFFF"/>
                </a:solidFill>
              </a:endParaRPr>
            </a:p>
            <a:p>
              <a:pPr marL="285750" indent="-285750">
                <a:buClr>
                  <a:srgbClr val="C00000"/>
                </a:buClr>
                <a:buFont typeface="Wingdings" pitchFamily="2" charset="2"/>
                <a:buChar char="§"/>
                <a:defRPr/>
              </a:pPr>
              <a:r>
                <a:rPr lang="en-GB" sz="1600" dirty="0" smtClean="0">
                  <a:solidFill>
                    <a:srgbClr val="FFFFFF"/>
                  </a:solidFill>
                </a:rPr>
                <a:t>The GSMA is working with both </a:t>
              </a:r>
              <a:r>
                <a:rPr lang="en-GB" sz="1600" dirty="0">
                  <a:solidFill>
                    <a:srgbClr val="FFFFFF"/>
                  </a:solidFill>
                </a:rPr>
                <a:t>health and </a:t>
              </a:r>
              <a:r>
                <a:rPr lang="en-GB" sz="1600" dirty="0" smtClean="0">
                  <a:solidFill>
                    <a:srgbClr val="FFFFFF"/>
                  </a:solidFill>
                </a:rPr>
                <a:t>donor industries </a:t>
              </a:r>
              <a:r>
                <a:rPr lang="en-GB" sz="1600" dirty="0">
                  <a:solidFill>
                    <a:srgbClr val="FFFFFF"/>
                  </a:solidFill>
                </a:rPr>
                <a:t>to identify opportunities to leverage </a:t>
              </a:r>
              <a:r>
                <a:rPr lang="en-GB" sz="1600" dirty="0" smtClean="0">
                  <a:solidFill>
                    <a:srgbClr val="FFFFFF"/>
                  </a:solidFill>
                </a:rPr>
                <a:t>operator </a:t>
              </a:r>
              <a:r>
                <a:rPr lang="en-GB" sz="1600" dirty="0">
                  <a:solidFill>
                    <a:srgbClr val="FFFFFF"/>
                  </a:solidFill>
                </a:rPr>
                <a:t>collaborations to achieve universal health access</a:t>
              </a:r>
            </a:p>
          </p:txBody>
        </p:sp>
      </p:grpSp>
    </p:spTree>
    <p:extLst>
      <p:ext uri="{BB962C8B-B14F-4D97-AF65-F5344CB8AC3E}">
        <p14:creationId xmlns:p14="http://schemas.microsoft.com/office/powerpoint/2010/main" val="1622860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 y="3573463"/>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21" name="Rectangle 20"/>
          <p:cNvSpPr/>
          <p:nvPr/>
        </p:nvSpPr>
        <p:spPr>
          <a:xfrm>
            <a:off x="4724400" y="3573463"/>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8" name="Rectangle 7"/>
          <p:cNvSpPr/>
          <p:nvPr/>
        </p:nvSpPr>
        <p:spPr>
          <a:xfrm>
            <a:off x="457200" y="1127125"/>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19" name="Rectangle 18"/>
          <p:cNvSpPr/>
          <p:nvPr/>
        </p:nvSpPr>
        <p:spPr>
          <a:xfrm>
            <a:off x="4737100" y="1133475"/>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2" name="Title 1"/>
          <p:cNvSpPr>
            <a:spLocks noGrp="1"/>
          </p:cNvSpPr>
          <p:nvPr>
            <p:ph type="title"/>
          </p:nvPr>
        </p:nvSpPr>
        <p:spPr/>
        <p:txBody>
          <a:bodyPr/>
          <a:lstStyle/>
          <a:p>
            <a:r>
              <a:rPr lang="en-GB" sz="2400" dirty="0" smtClean="0"/>
              <a:t>GSMA presence at upcoming events </a:t>
            </a:r>
            <a:endParaRPr lang="en-US" sz="2400" dirty="0"/>
          </a:p>
        </p:txBody>
      </p:sp>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115" t="5669" r="9120" b="12835"/>
          <a:stretch>
            <a:fillRect/>
          </a:stretch>
        </p:blipFill>
        <p:spPr>
          <a:xfrm>
            <a:off x="1270000" y="1181100"/>
            <a:ext cx="2207259" cy="1257300"/>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5134" y="1293333"/>
            <a:ext cx="1100066" cy="114506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761" y="3789364"/>
            <a:ext cx="2698739" cy="96012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0360" y="3784527"/>
            <a:ext cx="2667640" cy="1019980"/>
          </a:xfrm>
          <a:prstGeom prst="rect">
            <a:avLst/>
          </a:prstGeom>
        </p:spPr>
      </p:pic>
      <p:sp>
        <p:nvSpPr>
          <p:cNvPr id="17" name="Rectangle 16"/>
          <p:cNvSpPr/>
          <p:nvPr/>
        </p:nvSpPr>
        <p:spPr>
          <a:xfrm>
            <a:off x="515304" y="2685534"/>
            <a:ext cx="4056695" cy="646331"/>
          </a:xfrm>
          <a:prstGeom prst="rect">
            <a:avLst/>
          </a:prstGeom>
        </p:spPr>
        <p:txBody>
          <a:bodyPr wrap="square">
            <a:spAutoFit/>
          </a:bodyPr>
          <a:lstStyle/>
          <a:p>
            <a:pPr algn="ctr"/>
            <a:r>
              <a:rPr lang="en-GB" b="1" dirty="0" smtClean="0">
                <a:solidFill>
                  <a:schemeClr val="bg2">
                    <a:lumMod val="50000"/>
                  </a:schemeClr>
                </a:solidFill>
              </a:rPr>
              <a:t>Medtech Forum, </a:t>
            </a:r>
            <a:br>
              <a:rPr lang="en-GB" b="1" dirty="0" smtClean="0">
                <a:solidFill>
                  <a:schemeClr val="bg2">
                    <a:lumMod val="50000"/>
                  </a:schemeClr>
                </a:solidFill>
              </a:rPr>
            </a:br>
            <a:r>
              <a:rPr lang="en-GB" dirty="0" smtClean="0">
                <a:solidFill>
                  <a:schemeClr val="bg2">
                    <a:lumMod val="50000"/>
                  </a:schemeClr>
                </a:solidFill>
              </a:rPr>
              <a:t>Brussels 10-12 October</a:t>
            </a:r>
            <a:endParaRPr lang="en-GB" dirty="0">
              <a:solidFill>
                <a:schemeClr val="bg2">
                  <a:lumMod val="50000"/>
                </a:schemeClr>
              </a:solidFill>
            </a:endParaRPr>
          </a:p>
        </p:txBody>
      </p:sp>
      <p:sp>
        <p:nvSpPr>
          <p:cNvPr id="22" name="Rectangle 21"/>
          <p:cNvSpPr/>
          <p:nvPr/>
        </p:nvSpPr>
        <p:spPr>
          <a:xfrm>
            <a:off x="4749800" y="2685534"/>
            <a:ext cx="4056695" cy="646331"/>
          </a:xfrm>
          <a:prstGeom prst="rect">
            <a:avLst/>
          </a:prstGeom>
        </p:spPr>
        <p:txBody>
          <a:bodyPr wrap="square">
            <a:spAutoFit/>
          </a:bodyPr>
          <a:lstStyle/>
          <a:p>
            <a:pPr algn="ctr"/>
            <a:r>
              <a:rPr lang="en-GB" b="1" dirty="0" smtClean="0">
                <a:solidFill>
                  <a:srgbClr val="404040"/>
                </a:solidFill>
              </a:rPr>
              <a:t>Medica, </a:t>
            </a:r>
            <a:r>
              <a:rPr lang="en-GB" dirty="0" smtClean="0">
                <a:solidFill>
                  <a:srgbClr val="404040"/>
                </a:solidFill>
              </a:rPr>
              <a:t/>
            </a:r>
            <a:br>
              <a:rPr lang="en-GB" dirty="0" smtClean="0">
                <a:solidFill>
                  <a:srgbClr val="404040"/>
                </a:solidFill>
              </a:rPr>
            </a:br>
            <a:r>
              <a:rPr lang="en-GB" dirty="0" smtClean="0">
                <a:solidFill>
                  <a:srgbClr val="404040"/>
                </a:solidFill>
              </a:rPr>
              <a:t>Dusseldorf 14-17 November</a:t>
            </a:r>
          </a:p>
        </p:txBody>
      </p:sp>
      <p:sp>
        <p:nvSpPr>
          <p:cNvPr id="23" name="Rectangle 22"/>
          <p:cNvSpPr/>
          <p:nvPr/>
        </p:nvSpPr>
        <p:spPr>
          <a:xfrm>
            <a:off x="515304" y="5181600"/>
            <a:ext cx="4056695" cy="646331"/>
          </a:xfrm>
          <a:prstGeom prst="rect">
            <a:avLst/>
          </a:prstGeom>
        </p:spPr>
        <p:txBody>
          <a:bodyPr wrap="square">
            <a:spAutoFit/>
          </a:bodyPr>
          <a:lstStyle/>
          <a:p>
            <a:pPr algn="ctr"/>
            <a:r>
              <a:rPr lang="en-GB" b="1" dirty="0" smtClean="0">
                <a:solidFill>
                  <a:srgbClr val="404040"/>
                </a:solidFill>
              </a:rPr>
              <a:t>mHealth Summit, </a:t>
            </a:r>
          </a:p>
          <a:p>
            <a:pPr algn="ctr"/>
            <a:r>
              <a:rPr lang="en-GB" dirty="0" smtClean="0">
                <a:solidFill>
                  <a:srgbClr val="404040"/>
                </a:solidFill>
              </a:rPr>
              <a:t>Washington 3-5 December</a:t>
            </a:r>
          </a:p>
        </p:txBody>
      </p:sp>
      <p:sp>
        <p:nvSpPr>
          <p:cNvPr id="24" name="Rectangle 23"/>
          <p:cNvSpPr/>
          <p:nvPr/>
        </p:nvSpPr>
        <p:spPr>
          <a:xfrm>
            <a:off x="4749800" y="5181600"/>
            <a:ext cx="4056695" cy="646331"/>
          </a:xfrm>
          <a:prstGeom prst="rect">
            <a:avLst/>
          </a:prstGeom>
        </p:spPr>
        <p:txBody>
          <a:bodyPr wrap="square">
            <a:spAutoFit/>
          </a:bodyPr>
          <a:lstStyle/>
          <a:p>
            <a:pPr algn="ctr"/>
            <a:r>
              <a:rPr lang="en-GB" dirty="0" smtClean="0">
                <a:solidFill>
                  <a:srgbClr val="404040"/>
                </a:solidFill>
              </a:rPr>
              <a:t>Mobile World </a:t>
            </a:r>
            <a:r>
              <a:rPr lang="en-GB" b="1" dirty="0" smtClean="0">
                <a:solidFill>
                  <a:srgbClr val="404040"/>
                </a:solidFill>
              </a:rPr>
              <a:t>Congress, </a:t>
            </a:r>
            <a:r>
              <a:rPr lang="en-GB" dirty="0" smtClean="0">
                <a:solidFill>
                  <a:srgbClr val="404040"/>
                </a:solidFill>
              </a:rPr>
              <a:t/>
            </a:r>
            <a:br>
              <a:rPr lang="en-GB" dirty="0" smtClean="0">
                <a:solidFill>
                  <a:srgbClr val="404040"/>
                </a:solidFill>
              </a:rPr>
            </a:br>
            <a:r>
              <a:rPr lang="en-GB" dirty="0" smtClean="0">
                <a:solidFill>
                  <a:srgbClr val="404040"/>
                </a:solidFill>
              </a:rPr>
              <a:t>Barcelona 25-28 February 2013</a:t>
            </a:r>
          </a:p>
        </p:txBody>
      </p:sp>
    </p:spTree>
    <p:extLst>
      <p:ext uri="{BB962C8B-B14F-4D97-AF65-F5344CB8AC3E}">
        <p14:creationId xmlns:p14="http://schemas.microsoft.com/office/powerpoint/2010/main" val="2854879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 y="3573463"/>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21" name="Rectangle 20"/>
          <p:cNvSpPr/>
          <p:nvPr/>
        </p:nvSpPr>
        <p:spPr>
          <a:xfrm>
            <a:off x="4724400" y="3573463"/>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8" name="Rectangle 7"/>
          <p:cNvSpPr/>
          <p:nvPr/>
        </p:nvSpPr>
        <p:spPr>
          <a:xfrm>
            <a:off x="457200" y="1127125"/>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19" name="Rectangle 18"/>
          <p:cNvSpPr/>
          <p:nvPr/>
        </p:nvSpPr>
        <p:spPr>
          <a:xfrm>
            <a:off x="4737100" y="1133475"/>
            <a:ext cx="4114800" cy="2289175"/>
          </a:xfrm>
          <a:prstGeom prst="rect">
            <a:avLst/>
          </a:prstGeom>
          <a:gradFill rotWithShape="0">
            <a:gsLst>
              <a:gs pos="49000">
                <a:schemeClr val="bg1"/>
              </a:gs>
              <a:gs pos="100000">
                <a:srgbClr val="ACC0C6"/>
              </a:gs>
            </a:gsLst>
            <a:lin ang="5400000" scaled="0"/>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chemeClr val="tx1"/>
              </a:solidFill>
              <a:latin typeface="Arial" pitchFamily="-111" charset="0"/>
              <a:ea typeface="Arial" pitchFamily="-111" charset="0"/>
              <a:cs typeface="Arial" pitchFamily="-111" charset="0"/>
            </a:endParaRPr>
          </a:p>
        </p:txBody>
      </p:sp>
      <p:sp>
        <p:nvSpPr>
          <p:cNvPr id="2" name="Title 1"/>
          <p:cNvSpPr>
            <a:spLocks noGrp="1"/>
          </p:cNvSpPr>
          <p:nvPr>
            <p:ph type="title"/>
          </p:nvPr>
        </p:nvSpPr>
        <p:spPr/>
        <p:txBody>
          <a:bodyPr/>
          <a:lstStyle/>
          <a:p>
            <a:r>
              <a:rPr lang="en-GB" sz="2400" dirty="0" smtClean="0"/>
              <a:t>GSMA </a:t>
            </a:r>
            <a:r>
              <a:rPr lang="en-GB" sz="2400" dirty="0" err="1" smtClean="0"/>
              <a:t>mHealth</a:t>
            </a:r>
            <a:r>
              <a:rPr lang="en-GB" sz="2400" dirty="0" smtClean="0"/>
              <a:t> Support Tools</a:t>
            </a:r>
            <a:endParaRPr lang="en-US" sz="2400" dirty="0"/>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4" t="11538" r="15336" b="4418"/>
          <a:stretch/>
        </p:blipFill>
        <p:spPr bwMode="auto">
          <a:xfrm>
            <a:off x="1595518" y="1340162"/>
            <a:ext cx="1885070" cy="1269377"/>
          </a:xfrm>
          <a:prstGeom prst="rect">
            <a:avLst/>
          </a:prstGeom>
          <a:noFill/>
          <a:ln w="6350" cap="flat" cmpd="sng" algn="ctr">
            <a:solidFill>
              <a:schemeClr val="tx1"/>
            </a:solidFill>
            <a:prstDash val="solid"/>
            <a:round/>
            <a:headEnd type="none" w="med" len="med"/>
            <a:tailEnd type="none" w="med" len="med"/>
          </a:ln>
          <a:effectLst>
            <a:glow rad="63500">
              <a:schemeClr val="bg2">
                <a:lumMod val="75000"/>
                <a:alpha val="75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14" t="11346" r="14795" b="5384"/>
          <a:stretch/>
        </p:blipFill>
        <p:spPr bwMode="auto">
          <a:xfrm>
            <a:off x="5850018" y="1381748"/>
            <a:ext cx="1885070" cy="1229269"/>
          </a:xfrm>
          <a:prstGeom prst="rect">
            <a:avLst/>
          </a:prstGeom>
          <a:noFill/>
          <a:ln w="6350" cap="flat" cmpd="sng" algn="ctr">
            <a:solidFill>
              <a:srgbClr val="000000"/>
            </a:solidFill>
            <a:prstDash val="solid"/>
            <a:round/>
            <a:headEnd type="none" w="med" len="med"/>
            <a:tailEnd type="none" w="med" len="med"/>
          </a:ln>
          <a:effectLst>
            <a:glow rad="63500">
              <a:schemeClr val="bg2">
                <a:lumMod val="75000"/>
                <a:alpha val="75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10" t="11310" r="15889" b="4038"/>
          <a:stretch/>
        </p:blipFill>
        <p:spPr bwMode="auto">
          <a:xfrm>
            <a:off x="1570118" y="3726097"/>
            <a:ext cx="1885070" cy="1272560"/>
          </a:xfrm>
          <a:prstGeom prst="rect">
            <a:avLst/>
          </a:prstGeom>
          <a:noFill/>
          <a:ln w="6350" cap="flat" cmpd="sng" algn="ctr">
            <a:solidFill>
              <a:srgbClr val="000000"/>
            </a:solidFill>
            <a:prstDash val="solid"/>
            <a:round/>
            <a:headEnd type="none" w="med" len="med"/>
            <a:tailEnd type="none" w="med" len="med"/>
          </a:ln>
          <a:effectLst>
            <a:glow rad="63500">
              <a:schemeClr val="bg2">
                <a:lumMod val="75000"/>
                <a:alpha val="75000"/>
              </a:schemeClr>
            </a:glo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descr="Snapshot 2012-08-14 19-29-57.tiff"/>
          <p:cNvPicPr>
            <a:picLocks noChangeAspect="1"/>
          </p:cNvPicPr>
          <p:nvPr/>
        </p:nvPicPr>
        <p:blipFill>
          <a:blip r:embed="rId6"/>
          <a:srcRect l="941" t="6296" r="2199" b="24956"/>
          <a:stretch>
            <a:fillRect/>
          </a:stretch>
        </p:blipFill>
        <p:spPr>
          <a:xfrm>
            <a:off x="5803900" y="3725863"/>
            <a:ext cx="1892300" cy="1303337"/>
          </a:xfrm>
          <a:prstGeom prst="rect">
            <a:avLst/>
          </a:prstGeom>
          <a:ln w="6350" cap="flat" cmpd="sng" algn="ctr">
            <a:solidFill>
              <a:srgbClr val="000000"/>
            </a:solidFill>
            <a:prstDash val="solid"/>
            <a:round/>
            <a:headEnd type="none" w="med" len="med"/>
            <a:tailEnd type="none" w="med" len="med"/>
          </a:ln>
          <a:effectLst>
            <a:glow rad="63500">
              <a:schemeClr val="bg2">
                <a:lumMod val="75000"/>
                <a:alpha val="75000"/>
              </a:schemeClr>
            </a:glow>
          </a:effectLst>
        </p:spPr>
      </p:pic>
      <p:sp>
        <p:nvSpPr>
          <p:cNvPr id="17" name="Rectangle 16"/>
          <p:cNvSpPr/>
          <p:nvPr/>
        </p:nvSpPr>
        <p:spPr>
          <a:xfrm>
            <a:off x="515304" y="2685534"/>
            <a:ext cx="4056695" cy="738664"/>
          </a:xfrm>
          <a:prstGeom prst="rect">
            <a:avLst/>
          </a:prstGeom>
        </p:spPr>
        <p:txBody>
          <a:bodyPr wrap="square">
            <a:spAutoFit/>
          </a:bodyPr>
          <a:lstStyle/>
          <a:p>
            <a:pPr algn="ctr"/>
            <a:r>
              <a:rPr lang="en-GB" sz="1400" b="1" dirty="0" smtClean="0">
                <a:solidFill>
                  <a:srgbClr val="404040"/>
                </a:solidFill>
              </a:rPr>
              <a:t>GSMA Device Listing </a:t>
            </a:r>
          </a:p>
          <a:p>
            <a:pPr marL="0" indent="0" algn="ctr">
              <a:buNone/>
            </a:pPr>
            <a:r>
              <a:rPr lang="en-GB" sz="1400" dirty="0" smtClean="0">
                <a:solidFill>
                  <a:schemeClr val="accent1">
                    <a:lumMod val="25000"/>
                  </a:schemeClr>
                </a:solidFill>
                <a:hlinkClick r:id="rId7"/>
              </a:rPr>
              <a:t>www.gsma.com/documents/Mobile-Health-Device-Listing-January-2011/21537</a:t>
            </a:r>
            <a:endParaRPr lang="en-GB" sz="1400" dirty="0" smtClean="0">
              <a:solidFill>
                <a:schemeClr val="accent1">
                  <a:lumMod val="25000"/>
                </a:schemeClr>
              </a:solidFill>
            </a:endParaRPr>
          </a:p>
        </p:txBody>
      </p:sp>
      <p:sp>
        <p:nvSpPr>
          <p:cNvPr id="22" name="Rectangle 21"/>
          <p:cNvSpPr/>
          <p:nvPr/>
        </p:nvSpPr>
        <p:spPr>
          <a:xfrm>
            <a:off x="4749800" y="2685534"/>
            <a:ext cx="4056695" cy="738664"/>
          </a:xfrm>
          <a:prstGeom prst="rect">
            <a:avLst/>
          </a:prstGeom>
        </p:spPr>
        <p:txBody>
          <a:bodyPr wrap="square">
            <a:spAutoFit/>
          </a:bodyPr>
          <a:lstStyle/>
          <a:p>
            <a:pPr algn="ctr"/>
            <a:r>
              <a:rPr lang="en-GB" sz="1400" b="1" dirty="0" smtClean="0">
                <a:solidFill>
                  <a:srgbClr val="404040"/>
                </a:solidFill>
              </a:rPr>
              <a:t>Industry Portal</a:t>
            </a:r>
            <a:r>
              <a:rPr lang="en-GB" sz="1400" dirty="0" smtClean="0">
                <a:solidFill>
                  <a:srgbClr val="404040"/>
                </a:solidFill>
              </a:rPr>
              <a:t>, including latest news, publications and industry insights</a:t>
            </a:r>
            <a:r>
              <a:rPr lang="en-GB" sz="1400" dirty="0" smtClean="0"/>
              <a:t/>
            </a:r>
            <a:br>
              <a:rPr lang="en-GB" sz="1400" dirty="0" smtClean="0"/>
            </a:br>
            <a:r>
              <a:rPr lang="en-GB" sz="1400" dirty="0" smtClean="0">
                <a:hlinkClick r:id="rId8"/>
              </a:rPr>
              <a:t>www.mobilehealthlive.org</a:t>
            </a:r>
            <a:endParaRPr lang="en-GB" sz="1400" dirty="0" smtClean="0"/>
          </a:p>
        </p:txBody>
      </p:sp>
      <p:sp>
        <p:nvSpPr>
          <p:cNvPr id="23" name="Rectangle 22"/>
          <p:cNvSpPr/>
          <p:nvPr/>
        </p:nvSpPr>
        <p:spPr>
          <a:xfrm>
            <a:off x="515304" y="5105400"/>
            <a:ext cx="4056695" cy="523220"/>
          </a:xfrm>
          <a:prstGeom prst="rect">
            <a:avLst/>
          </a:prstGeom>
        </p:spPr>
        <p:txBody>
          <a:bodyPr wrap="square">
            <a:spAutoFit/>
          </a:bodyPr>
          <a:lstStyle/>
          <a:p>
            <a:pPr algn="ctr"/>
            <a:r>
              <a:rPr lang="en-GB" sz="1400" b="1" dirty="0" smtClean="0">
                <a:solidFill>
                  <a:srgbClr val="404040"/>
                </a:solidFill>
              </a:rPr>
              <a:t>GSMA </a:t>
            </a:r>
            <a:r>
              <a:rPr lang="en-GB" sz="1400" b="1" dirty="0" err="1" smtClean="0">
                <a:solidFill>
                  <a:srgbClr val="404040"/>
                </a:solidFill>
              </a:rPr>
              <a:t>mHealth</a:t>
            </a:r>
            <a:r>
              <a:rPr lang="en-GB" sz="1400" b="1" dirty="0" smtClean="0">
                <a:solidFill>
                  <a:srgbClr val="404040"/>
                </a:solidFill>
              </a:rPr>
              <a:t> Tracker,</a:t>
            </a:r>
            <a:r>
              <a:rPr lang="en-GB" sz="1400" dirty="0" smtClean="0"/>
              <a:t/>
            </a:r>
            <a:br>
              <a:rPr lang="en-GB" sz="1400" dirty="0" smtClean="0"/>
            </a:br>
            <a:r>
              <a:rPr lang="en-GB" sz="1400" dirty="0" smtClean="0">
                <a:hlinkClick r:id="rId9"/>
              </a:rPr>
              <a:t>http://www.mobilehealthlive.org/mhealth-tracker/</a:t>
            </a:r>
            <a:endParaRPr lang="en-GB" sz="1400" dirty="0" smtClean="0">
              <a:solidFill>
                <a:srgbClr val="404040"/>
              </a:solidFill>
            </a:endParaRPr>
          </a:p>
        </p:txBody>
      </p:sp>
      <p:sp>
        <p:nvSpPr>
          <p:cNvPr id="24" name="Rectangle 23"/>
          <p:cNvSpPr/>
          <p:nvPr/>
        </p:nvSpPr>
        <p:spPr>
          <a:xfrm>
            <a:off x="4749800" y="5105400"/>
            <a:ext cx="4056695" cy="738664"/>
          </a:xfrm>
          <a:prstGeom prst="rect">
            <a:avLst/>
          </a:prstGeom>
        </p:spPr>
        <p:txBody>
          <a:bodyPr wrap="square">
            <a:spAutoFit/>
          </a:bodyPr>
          <a:lstStyle/>
          <a:p>
            <a:pPr marL="0" indent="0" algn="ctr">
              <a:buNone/>
            </a:pPr>
            <a:r>
              <a:rPr lang="en-GB" sz="1400" b="1" dirty="0" smtClean="0">
                <a:solidFill>
                  <a:srgbClr val="404040"/>
                </a:solidFill>
              </a:rPr>
              <a:t>Evidence Knowledge Bank, </a:t>
            </a:r>
            <a:r>
              <a:rPr lang="en-GB" sz="1400" dirty="0" smtClean="0">
                <a:solidFill>
                  <a:srgbClr val="404040"/>
                </a:solidFill>
              </a:rPr>
              <a:t/>
            </a:r>
            <a:br>
              <a:rPr lang="en-GB" sz="1400" dirty="0" smtClean="0">
                <a:solidFill>
                  <a:srgbClr val="404040"/>
                </a:solidFill>
              </a:rPr>
            </a:br>
            <a:r>
              <a:rPr lang="en-GB" sz="1400" dirty="0" smtClean="0">
                <a:solidFill>
                  <a:srgbClr val="404040"/>
                </a:solidFill>
                <a:hlinkClick r:id="rId10"/>
              </a:rPr>
              <a:t>http://www.gsma.com/connectedliving-mhealth-evidence-knowledge-bank/</a:t>
            </a:r>
            <a:endParaRPr lang="en-GB" sz="1400" dirty="0" smtClean="0">
              <a:solidFill>
                <a:srgbClr val="404040"/>
              </a:solidFill>
            </a:endParaRPr>
          </a:p>
        </p:txBody>
      </p:sp>
    </p:spTree>
    <p:extLst>
      <p:ext uri="{BB962C8B-B14F-4D97-AF65-F5344CB8AC3E}">
        <p14:creationId xmlns:p14="http://schemas.microsoft.com/office/powerpoint/2010/main" val="3252775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7267" y="4492626"/>
            <a:ext cx="7772400" cy="1230842"/>
          </a:xfrm>
          <a:prstGeom prst="rect">
            <a:avLst/>
          </a:prstGeom>
        </p:spPr>
        <p:txBody>
          <a:bodyPr/>
          <a:lstStyle/>
          <a:p>
            <a:r>
              <a:rPr lang="en-US" dirty="0" smtClean="0"/>
              <a:t>Thank You!</a:t>
            </a:r>
            <a:endParaRPr lang="en-US" dirty="0"/>
          </a:p>
        </p:txBody>
      </p:sp>
      <p:sp>
        <p:nvSpPr>
          <p:cNvPr id="6" name="Text Placeholder 5"/>
          <p:cNvSpPr>
            <a:spLocks noGrp="1"/>
          </p:cNvSpPr>
          <p:nvPr>
            <p:ph type="body" sz="quarter" idx="10"/>
          </p:nvPr>
        </p:nvSpPr>
        <p:spPr/>
        <p:txBody>
          <a:bodyPr/>
          <a:lstStyle/>
          <a:p>
            <a:r>
              <a:rPr lang="en-US" dirty="0" smtClean="0"/>
              <a:t>www.gsma.com/connectedliving/mhealth</a:t>
            </a:r>
            <a:r>
              <a:rPr lang="en-US" dirty="0"/>
              <a:t>/</a:t>
            </a:r>
          </a:p>
        </p:txBody>
      </p:sp>
    </p:spTree>
    <p:extLst>
      <p:ext uri="{BB962C8B-B14F-4D97-AF65-F5344CB8AC3E}">
        <p14:creationId xmlns:p14="http://schemas.microsoft.com/office/powerpoint/2010/main" val="1865002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114425"/>
            <a:ext cx="8509000" cy="2009776"/>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2" name="Title 1"/>
          <p:cNvSpPr>
            <a:spLocks noGrp="1"/>
          </p:cNvSpPr>
          <p:nvPr>
            <p:ph type="title"/>
          </p:nvPr>
        </p:nvSpPr>
        <p:spPr/>
        <p:txBody>
          <a:bodyPr/>
          <a:lstStyle/>
          <a:p>
            <a:r>
              <a:rPr lang="en-GB" sz="2400" dirty="0" smtClean="0">
                <a:solidFill>
                  <a:srgbClr val="FFFFFF"/>
                </a:solidFill>
              </a:rPr>
              <a:t>What is </a:t>
            </a:r>
            <a:r>
              <a:rPr lang="en-GB" sz="2400" dirty="0">
                <a:solidFill>
                  <a:srgbClr val="FFFFFF"/>
                </a:solidFill>
              </a:rPr>
              <a:t>m</a:t>
            </a:r>
            <a:r>
              <a:rPr lang="en-GB" sz="2400" dirty="0" smtClean="0">
                <a:solidFill>
                  <a:srgbClr val="FFFFFF"/>
                </a:solidFill>
              </a:rPr>
              <a:t>Health?</a:t>
            </a:r>
            <a:endParaRPr lang="en-GB" sz="2400" dirty="0">
              <a:solidFill>
                <a:srgbClr val="FFFFFF"/>
              </a:solidFill>
            </a:endParaRPr>
          </a:p>
        </p:txBody>
      </p:sp>
      <p:sp>
        <p:nvSpPr>
          <p:cNvPr id="3" name="Text Placeholder 2"/>
          <p:cNvSpPr>
            <a:spLocks noGrp="1"/>
          </p:cNvSpPr>
          <p:nvPr>
            <p:ph type="body" sz="quarter" idx="12"/>
          </p:nvPr>
        </p:nvSpPr>
        <p:spPr>
          <a:xfrm>
            <a:off x="1574800" y="6076043"/>
            <a:ext cx="7151688" cy="561749"/>
          </a:xfrm>
        </p:spPr>
        <p:txBody>
          <a:bodyPr/>
          <a:lstStyle/>
          <a:p>
            <a:r>
              <a:rPr lang="en-US" sz="1000" b="0" dirty="0" smtClean="0"/>
              <a:t>Source: GSMA  PwC February 2012</a:t>
            </a:r>
            <a:endParaRPr lang="en-US" sz="1000" b="0" dirty="0"/>
          </a:p>
        </p:txBody>
      </p:sp>
      <p:sp>
        <p:nvSpPr>
          <p:cNvPr id="6" name="TextBox 5"/>
          <p:cNvSpPr txBox="1"/>
          <p:nvPr/>
        </p:nvSpPr>
        <p:spPr>
          <a:xfrm>
            <a:off x="787400" y="1193800"/>
            <a:ext cx="7581900" cy="461665"/>
          </a:xfrm>
          <a:prstGeom prst="rect">
            <a:avLst/>
          </a:prstGeom>
          <a:noFill/>
          <a:effectLst>
            <a:outerShdw blurRad="50800" dist="38100" dir="2700000">
              <a:srgbClr val="000000">
                <a:alpha val="43000"/>
              </a:srgbClr>
            </a:outerShdw>
          </a:effectLst>
        </p:spPr>
        <p:txBody>
          <a:bodyPr wrap="square" rtlCol="0">
            <a:spAutoFit/>
          </a:bodyPr>
          <a:lstStyle/>
          <a:p>
            <a:pPr indent="-274320" algn="ctr" fontAlgn="auto">
              <a:spcBef>
                <a:spcPts val="0"/>
              </a:spcBef>
              <a:spcAft>
                <a:spcPts val="900"/>
              </a:spcAft>
              <a:defRPr/>
            </a:pPr>
            <a:r>
              <a:rPr lang="en-US" sz="2400" b="1" kern="0" dirty="0" smtClean="0">
                <a:solidFill>
                  <a:srgbClr val="FFFFFF"/>
                </a:solidFill>
              </a:rPr>
              <a:t>Solutions across the Patient Pathway</a:t>
            </a:r>
          </a:p>
        </p:txBody>
      </p:sp>
      <p:sp>
        <p:nvSpPr>
          <p:cNvPr id="13" name="Rectangle 12"/>
          <p:cNvSpPr/>
          <p:nvPr/>
        </p:nvSpPr>
        <p:spPr>
          <a:xfrm>
            <a:off x="304800" y="3294064"/>
            <a:ext cx="8509000" cy="2573336"/>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14" name="TextBox 13"/>
          <p:cNvSpPr txBox="1"/>
          <p:nvPr/>
        </p:nvSpPr>
        <p:spPr>
          <a:xfrm>
            <a:off x="787400" y="3381376"/>
            <a:ext cx="7581900" cy="461665"/>
          </a:xfrm>
          <a:prstGeom prst="rect">
            <a:avLst/>
          </a:prstGeom>
          <a:noFill/>
          <a:effectLst>
            <a:outerShdw blurRad="50800" dist="38100" dir="2700000">
              <a:srgbClr val="000000">
                <a:alpha val="43000"/>
              </a:srgbClr>
            </a:outerShdw>
          </a:effectLst>
        </p:spPr>
        <p:txBody>
          <a:bodyPr wrap="square" rtlCol="0">
            <a:spAutoFit/>
          </a:bodyPr>
          <a:lstStyle/>
          <a:p>
            <a:pPr algn="ctr"/>
            <a:r>
              <a:rPr lang="en-US" sz="2400" b="1" dirty="0" smtClean="0">
                <a:solidFill>
                  <a:srgbClr val="FFFFFF"/>
                </a:solidFill>
              </a:rPr>
              <a:t>Healthcare Systems Strengthening</a:t>
            </a:r>
            <a:endParaRPr lang="en-US" sz="2400" b="1" dirty="0">
              <a:solidFill>
                <a:srgbClr val="FFFFFF"/>
              </a:solidFill>
            </a:endParaRPr>
          </a:p>
        </p:txBody>
      </p:sp>
      <p:sp>
        <p:nvSpPr>
          <p:cNvPr id="8" name="Pentagon 7"/>
          <p:cNvSpPr/>
          <p:nvPr/>
        </p:nvSpPr>
        <p:spPr>
          <a:xfrm>
            <a:off x="679449" y="1843669"/>
            <a:ext cx="2267090" cy="1064630"/>
          </a:xfrm>
          <a:prstGeom prst="homePlate">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Chevron 8"/>
          <p:cNvSpPr/>
          <p:nvPr/>
        </p:nvSpPr>
        <p:spPr>
          <a:xfrm>
            <a:off x="2575820" y="1824658"/>
            <a:ext cx="2195798" cy="1083641"/>
          </a:xfrm>
          <a:prstGeom prst="chevron">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Chevron 9"/>
          <p:cNvSpPr/>
          <p:nvPr/>
        </p:nvSpPr>
        <p:spPr>
          <a:xfrm>
            <a:off x="4429415" y="1824658"/>
            <a:ext cx="2195798" cy="1083641"/>
          </a:xfrm>
          <a:prstGeom prst="chevron">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 name="Chevron 10"/>
          <p:cNvSpPr/>
          <p:nvPr/>
        </p:nvSpPr>
        <p:spPr>
          <a:xfrm>
            <a:off x="6268752" y="1824658"/>
            <a:ext cx="2195798" cy="1083641"/>
          </a:xfrm>
          <a:prstGeom prst="chevron">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5" name="TextBox 14"/>
          <p:cNvSpPr txBox="1"/>
          <p:nvPr/>
        </p:nvSpPr>
        <p:spPr>
          <a:xfrm>
            <a:off x="781050" y="2159000"/>
            <a:ext cx="1720850" cy="369332"/>
          </a:xfrm>
          <a:prstGeom prst="rect">
            <a:avLst/>
          </a:prstGeom>
          <a:noFill/>
          <a:effectLst>
            <a:outerShdw blurRad="50800" dist="38100" dir="2700000">
              <a:srgbClr val="000000">
                <a:alpha val="43000"/>
              </a:srgbClr>
            </a:outerShdw>
          </a:effectLst>
        </p:spPr>
        <p:txBody>
          <a:bodyPr wrap="square" rtlCol="0">
            <a:spAutoFit/>
          </a:bodyPr>
          <a:lstStyle/>
          <a:p>
            <a:pPr indent="-274320" algn="ctr" fontAlgn="auto">
              <a:spcBef>
                <a:spcPts val="0"/>
              </a:spcBef>
              <a:spcAft>
                <a:spcPts val="900"/>
              </a:spcAft>
              <a:defRPr/>
            </a:pPr>
            <a:r>
              <a:rPr lang="en-US" kern="0" dirty="0" smtClean="0">
                <a:solidFill>
                  <a:srgbClr val="FFFFFF"/>
                </a:solidFill>
              </a:rPr>
              <a:t>Prevention</a:t>
            </a:r>
          </a:p>
        </p:txBody>
      </p:sp>
      <p:sp>
        <p:nvSpPr>
          <p:cNvPr id="16" name="TextBox 15"/>
          <p:cNvSpPr txBox="1"/>
          <p:nvPr/>
        </p:nvSpPr>
        <p:spPr>
          <a:xfrm>
            <a:off x="2971800" y="2159000"/>
            <a:ext cx="1720850" cy="369332"/>
          </a:xfrm>
          <a:prstGeom prst="rect">
            <a:avLst/>
          </a:prstGeom>
          <a:noFill/>
          <a:effectLst>
            <a:outerShdw blurRad="50800" dist="38100" dir="2700000">
              <a:srgbClr val="000000">
                <a:alpha val="43000"/>
              </a:srgbClr>
            </a:outerShdw>
          </a:effectLst>
        </p:spPr>
        <p:txBody>
          <a:bodyPr wrap="square" rtlCol="0">
            <a:spAutoFit/>
          </a:bodyPr>
          <a:lstStyle/>
          <a:p>
            <a:pPr indent="-274320" algn="ctr" fontAlgn="auto">
              <a:spcBef>
                <a:spcPts val="0"/>
              </a:spcBef>
              <a:spcAft>
                <a:spcPts val="900"/>
              </a:spcAft>
              <a:defRPr/>
            </a:pPr>
            <a:r>
              <a:rPr lang="en-US" kern="0" dirty="0" smtClean="0">
                <a:solidFill>
                  <a:srgbClr val="FFFFFF"/>
                </a:solidFill>
              </a:rPr>
              <a:t>Diagnosis</a:t>
            </a:r>
          </a:p>
        </p:txBody>
      </p:sp>
      <p:sp>
        <p:nvSpPr>
          <p:cNvPr id="17" name="TextBox 16"/>
          <p:cNvSpPr txBox="1"/>
          <p:nvPr/>
        </p:nvSpPr>
        <p:spPr>
          <a:xfrm>
            <a:off x="4876800" y="2159000"/>
            <a:ext cx="1720850" cy="369332"/>
          </a:xfrm>
          <a:prstGeom prst="rect">
            <a:avLst/>
          </a:prstGeom>
          <a:noFill/>
          <a:effectLst>
            <a:outerShdw blurRad="50800" dist="38100" dir="2700000">
              <a:srgbClr val="000000">
                <a:alpha val="43000"/>
              </a:srgbClr>
            </a:outerShdw>
          </a:effectLst>
        </p:spPr>
        <p:txBody>
          <a:bodyPr wrap="square" rtlCol="0">
            <a:spAutoFit/>
          </a:bodyPr>
          <a:lstStyle/>
          <a:p>
            <a:pPr indent="-274320" algn="ctr" fontAlgn="auto">
              <a:spcBef>
                <a:spcPts val="0"/>
              </a:spcBef>
              <a:spcAft>
                <a:spcPts val="900"/>
              </a:spcAft>
              <a:defRPr/>
            </a:pPr>
            <a:r>
              <a:rPr lang="en-US" kern="0" dirty="0" smtClean="0">
                <a:solidFill>
                  <a:srgbClr val="FFFFFF"/>
                </a:solidFill>
              </a:rPr>
              <a:t>Treatment</a:t>
            </a:r>
          </a:p>
        </p:txBody>
      </p:sp>
      <p:sp>
        <p:nvSpPr>
          <p:cNvPr id="18" name="TextBox 17"/>
          <p:cNvSpPr txBox="1"/>
          <p:nvPr/>
        </p:nvSpPr>
        <p:spPr>
          <a:xfrm>
            <a:off x="6705600" y="2159000"/>
            <a:ext cx="1720850" cy="369332"/>
          </a:xfrm>
          <a:prstGeom prst="rect">
            <a:avLst/>
          </a:prstGeom>
          <a:noFill/>
          <a:effectLst>
            <a:outerShdw blurRad="50800" dist="38100" dir="2700000">
              <a:srgbClr val="000000">
                <a:alpha val="43000"/>
              </a:srgbClr>
            </a:outerShdw>
          </a:effectLst>
        </p:spPr>
        <p:txBody>
          <a:bodyPr wrap="square" rtlCol="0">
            <a:spAutoFit/>
          </a:bodyPr>
          <a:lstStyle/>
          <a:p>
            <a:pPr indent="-274320" algn="ctr" fontAlgn="auto">
              <a:spcBef>
                <a:spcPts val="0"/>
              </a:spcBef>
              <a:spcAft>
                <a:spcPts val="900"/>
              </a:spcAft>
              <a:defRPr/>
            </a:pPr>
            <a:r>
              <a:rPr lang="en-US" kern="0" dirty="0" smtClean="0">
                <a:solidFill>
                  <a:srgbClr val="FFFFFF"/>
                </a:solidFill>
              </a:rPr>
              <a:t>Monitoring</a:t>
            </a:r>
          </a:p>
        </p:txBody>
      </p:sp>
      <p:grpSp>
        <p:nvGrpSpPr>
          <p:cNvPr id="24" name="Group 23"/>
          <p:cNvGrpSpPr/>
          <p:nvPr/>
        </p:nvGrpSpPr>
        <p:grpSpPr>
          <a:xfrm>
            <a:off x="673100" y="3975100"/>
            <a:ext cx="7797800" cy="1727200"/>
            <a:chOff x="558800" y="4203700"/>
            <a:chExt cx="8026400" cy="1727200"/>
          </a:xfrm>
        </p:grpSpPr>
        <p:sp>
          <p:nvSpPr>
            <p:cNvPr id="20" name="Rectangle 19"/>
            <p:cNvSpPr/>
            <p:nvPr/>
          </p:nvSpPr>
          <p:spPr>
            <a:xfrm>
              <a:off x="558800" y="4203700"/>
              <a:ext cx="8026400" cy="3683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21" name="Rectangle 20"/>
            <p:cNvSpPr/>
            <p:nvPr/>
          </p:nvSpPr>
          <p:spPr>
            <a:xfrm>
              <a:off x="558800" y="4648200"/>
              <a:ext cx="8026400" cy="3683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22" name="Rectangle 21"/>
            <p:cNvSpPr/>
            <p:nvPr/>
          </p:nvSpPr>
          <p:spPr>
            <a:xfrm>
              <a:off x="558800" y="5105400"/>
              <a:ext cx="8026400" cy="3683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sp>
          <p:nvSpPr>
            <p:cNvPr id="23" name="Rectangle 22"/>
            <p:cNvSpPr/>
            <p:nvPr/>
          </p:nvSpPr>
          <p:spPr>
            <a:xfrm>
              <a:off x="558800" y="5562600"/>
              <a:ext cx="8026400" cy="3683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dirty="0">
                <a:solidFill>
                  <a:srgbClr val="000000"/>
                </a:solidFill>
                <a:latin typeface="Arial" pitchFamily="-111" charset="0"/>
                <a:ea typeface="Arial" pitchFamily="-111" charset="0"/>
                <a:cs typeface="Arial" pitchFamily="-111" charset="0"/>
              </a:endParaRPr>
            </a:p>
          </p:txBody>
        </p:sp>
      </p:grpSp>
      <p:sp>
        <p:nvSpPr>
          <p:cNvPr id="25" name="TextBox 24"/>
          <p:cNvSpPr txBox="1"/>
          <p:nvPr/>
        </p:nvSpPr>
        <p:spPr>
          <a:xfrm>
            <a:off x="673100" y="3956050"/>
            <a:ext cx="7810500" cy="369332"/>
          </a:xfrm>
          <a:prstGeom prst="rect">
            <a:avLst/>
          </a:prstGeom>
          <a:noFill/>
        </p:spPr>
        <p:txBody>
          <a:bodyPr wrap="square" rtlCol="0">
            <a:spAutoFit/>
          </a:bodyPr>
          <a:lstStyle/>
          <a:p>
            <a:pPr algn="ctr">
              <a:spcBef>
                <a:spcPct val="50000"/>
              </a:spcBef>
            </a:pPr>
            <a:r>
              <a:rPr lang="en-US" dirty="0" smtClean="0">
                <a:solidFill>
                  <a:srgbClr val="FFFFFF">
                    <a:lumMod val="95000"/>
                  </a:srgbClr>
                </a:solidFill>
              </a:rPr>
              <a:t>Emergency Response</a:t>
            </a:r>
            <a:endParaRPr lang="en-US" dirty="0">
              <a:solidFill>
                <a:srgbClr val="FFFFFF">
                  <a:lumMod val="95000"/>
                </a:srgbClr>
              </a:solidFill>
            </a:endParaRPr>
          </a:p>
        </p:txBody>
      </p:sp>
      <p:sp>
        <p:nvSpPr>
          <p:cNvPr id="26" name="TextBox 25"/>
          <p:cNvSpPr txBox="1"/>
          <p:nvPr/>
        </p:nvSpPr>
        <p:spPr>
          <a:xfrm>
            <a:off x="673100" y="4394200"/>
            <a:ext cx="7810500" cy="369332"/>
          </a:xfrm>
          <a:prstGeom prst="rect">
            <a:avLst/>
          </a:prstGeom>
          <a:noFill/>
        </p:spPr>
        <p:txBody>
          <a:bodyPr wrap="square" rtlCol="0">
            <a:spAutoFit/>
          </a:bodyPr>
          <a:lstStyle/>
          <a:p>
            <a:pPr algn="ctr">
              <a:spcBef>
                <a:spcPct val="50000"/>
              </a:spcBef>
            </a:pPr>
            <a:r>
              <a:rPr lang="en-US" dirty="0" smtClean="0">
                <a:solidFill>
                  <a:srgbClr val="FFFFFF">
                    <a:lumMod val="95000"/>
                  </a:srgbClr>
                </a:solidFill>
              </a:rPr>
              <a:t>Healthcare Practitioner Support </a:t>
            </a:r>
            <a:endParaRPr lang="en-US" dirty="0">
              <a:solidFill>
                <a:srgbClr val="FFFFFF">
                  <a:lumMod val="95000"/>
                </a:srgbClr>
              </a:solidFill>
            </a:endParaRPr>
          </a:p>
        </p:txBody>
      </p:sp>
      <p:sp>
        <p:nvSpPr>
          <p:cNvPr id="27" name="TextBox 26"/>
          <p:cNvSpPr txBox="1"/>
          <p:nvPr/>
        </p:nvSpPr>
        <p:spPr>
          <a:xfrm>
            <a:off x="673100" y="4857750"/>
            <a:ext cx="7810500" cy="369332"/>
          </a:xfrm>
          <a:prstGeom prst="rect">
            <a:avLst/>
          </a:prstGeom>
          <a:noFill/>
        </p:spPr>
        <p:txBody>
          <a:bodyPr wrap="square" rtlCol="0">
            <a:spAutoFit/>
          </a:bodyPr>
          <a:lstStyle/>
          <a:p>
            <a:pPr algn="ctr">
              <a:spcBef>
                <a:spcPct val="50000"/>
              </a:spcBef>
            </a:pPr>
            <a:r>
              <a:rPr lang="en-US" dirty="0" smtClean="0">
                <a:solidFill>
                  <a:srgbClr val="FFFFFF">
                    <a:lumMod val="95000"/>
                  </a:srgbClr>
                </a:solidFill>
              </a:rPr>
              <a:t>Healthcare Surveillance</a:t>
            </a:r>
            <a:endParaRPr lang="en-US" dirty="0">
              <a:solidFill>
                <a:srgbClr val="FFFFFF">
                  <a:lumMod val="95000"/>
                </a:srgbClr>
              </a:solidFill>
            </a:endParaRPr>
          </a:p>
        </p:txBody>
      </p:sp>
      <p:sp>
        <p:nvSpPr>
          <p:cNvPr id="28" name="TextBox 27"/>
          <p:cNvSpPr txBox="1"/>
          <p:nvPr/>
        </p:nvSpPr>
        <p:spPr>
          <a:xfrm>
            <a:off x="673100" y="5314950"/>
            <a:ext cx="7810500" cy="369332"/>
          </a:xfrm>
          <a:prstGeom prst="rect">
            <a:avLst/>
          </a:prstGeom>
          <a:noFill/>
        </p:spPr>
        <p:txBody>
          <a:bodyPr wrap="square" rtlCol="0">
            <a:spAutoFit/>
          </a:bodyPr>
          <a:lstStyle/>
          <a:p>
            <a:pPr algn="ctr">
              <a:spcBef>
                <a:spcPct val="50000"/>
              </a:spcBef>
            </a:pPr>
            <a:r>
              <a:rPr lang="en-US" dirty="0" smtClean="0">
                <a:solidFill>
                  <a:srgbClr val="FFFFFF">
                    <a:lumMod val="95000"/>
                  </a:srgbClr>
                </a:solidFill>
              </a:rPr>
              <a:t>Healthcare Administration</a:t>
            </a:r>
            <a:endParaRPr lang="en-US" dirty="0">
              <a:solidFill>
                <a:srgbClr val="FFFFFF">
                  <a:lumMod val="95000"/>
                </a:srgbClr>
              </a:solidFill>
            </a:endParaRPr>
          </a:p>
        </p:txBody>
      </p:sp>
      <p:sp>
        <p:nvSpPr>
          <p:cNvPr id="29" name="Rectangle 28"/>
          <p:cNvSpPr/>
          <p:nvPr/>
        </p:nvSpPr>
        <p:spPr>
          <a:xfrm>
            <a:off x="10083800" y="152400"/>
            <a:ext cx="660400" cy="825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89071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GB" dirty="0" smtClean="0"/>
          </a:p>
          <a:p>
            <a:endParaRPr lang="en-GB" dirty="0"/>
          </a:p>
          <a:p>
            <a:endParaRPr lang="en-GB" dirty="0" smtClean="0"/>
          </a:p>
          <a:p>
            <a:pPr marL="0" indent="0" algn="ctr">
              <a:buNone/>
            </a:pPr>
            <a:r>
              <a:rPr lang="en-GB" dirty="0" smtClean="0"/>
              <a:t>BACK UP SLIDES</a:t>
            </a:r>
            <a:endParaRPr lang="en-GB" dirty="0"/>
          </a:p>
        </p:txBody>
      </p:sp>
    </p:spTree>
    <p:extLst>
      <p:ext uri="{BB962C8B-B14F-4D97-AF65-F5344CB8AC3E}">
        <p14:creationId xmlns:p14="http://schemas.microsoft.com/office/powerpoint/2010/main" val="100722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Trial programmes </a:t>
            </a:r>
            <a:endParaRPr lang="en-GB" sz="2400" dirty="0">
              <a:solidFill>
                <a:srgbClr val="FFFFFF"/>
              </a:solidFill>
            </a:endParaRPr>
          </a:p>
        </p:txBody>
      </p:sp>
      <p:sp>
        <p:nvSpPr>
          <p:cNvPr id="4" name="Text Placeholder 3"/>
          <p:cNvSpPr>
            <a:spLocks noGrp="1"/>
          </p:cNvSpPr>
          <p:nvPr>
            <p:ph type="body" sz="quarter" idx="12"/>
          </p:nvPr>
        </p:nvSpPr>
        <p:spPr>
          <a:xfrm>
            <a:off x="2806700" y="6088743"/>
            <a:ext cx="5919788" cy="561749"/>
          </a:xfrm>
        </p:spPr>
        <p:txBody>
          <a:bodyPr/>
          <a:lstStyle/>
          <a:p>
            <a:endParaRPr lang="en-GB" sz="1000" b="0" dirty="0" smtClean="0"/>
          </a:p>
        </p:txBody>
      </p:sp>
      <p:pic>
        <p:nvPicPr>
          <p:cNvPr id="6" name="Picture 5" descr="map.png"/>
          <p:cNvPicPr>
            <a:picLocks noChangeAspect="1"/>
          </p:cNvPicPr>
          <p:nvPr/>
        </p:nvPicPr>
        <p:blipFill>
          <a:blip r:embed="rId2"/>
          <a:stretch>
            <a:fillRect/>
          </a:stretch>
        </p:blipFill>
        <p:spPr>
          <a:xfrm>
            <a:off x="-215900" y="1820673"/>
            <a:ext cx="9608747" cy="5037327"/>
          </a:xfrm>
          <a:prstGeom prst="rect">
            <a:avLst/>
          </a:prstGeom>
        </p:spPr>
      </p:pic>
      <p:sp>
        <p:nvSpPr>
          <p:cNvPr id="7" name="Rectangle 6"/>
          <p:cNvSpPr/>
          <p:nvPr/>
        </p:nvSpPr>
        <p:spPr>
          <a:xfrm>
            <a:off x="1499975" y="3210924"/>
            <a:ext cx="1070404" cy="1070405"/>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4036798" y="4089400"/>
            <a:ext cx="1070404" cy="1070405"/>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9" name="Group 12"/>
          <p:cNvGrpSpPr/>
          <p:nvPr/>
        </p:nvGrpSpPr>
        <p:grpSpPr>
          <a:xfrm>
            <a:off x="3971925" y="2063677"/>
            <a:ext cx="1200150" cy="1070403"/>
            <a:chOff x="5200650" y="4238339"/>
            <a:chExt cx="704850" cy="628650"/>
          </a:xfrm>
        </p:grpSpPr>
        <p:sp>
          <p:nvSpPr>
            <p:cNvPr id="14" name="Rectangle 13"/>
            <p:cNvSpPr/>
            <p:nvPr/>
          </p:nvSpPr>
          <p:spPr>
            <a:xfrm>
              <a:off x="5238751" y="4238339"/>
              <a:ext cx="628650" cy="628650"/>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5200650" y="4264488"/>
              <a:ext cx="704850" cy="560349"/>
            </a:xfrm>
            <a:prstGeom prst="rect">
              <a:avLst/>
            </a:prstGeom>
            <a:noFill/>
          </p:spPr>
          <p:txBody>
            <a:bodyPr wrap="square" rtlCol="0">
              <a:spAutoFit/>
            </a:bodyPr>
            <a:lstStyle/>
            <a:p>
              <a:pPr algn="ctr"/>
              <a:r>
                <a:rPr lang="en-GB" sz="800" b="1" dirty="0" smtClean="0">
                  <a:solidFill>
                    <a:srgbClr val="FFFFFF"/>
                  </a:solidFill>
                </a:rPr>
                <a:t>Member of a Pan EU </a:t>
              </a:r>
              <a:r>
                <a:rPr lang="en-GB" sz="800" b="1" dirty="0" err="1" smtClean="0">
                  <a:solidFill>
                    <a:srgbClr val="FFFFFF"/>
                  </a:solidFill>
                </a:rPr>
                <a:t>telehealth</a:t>
              </a:r>
              <a:r>
                <a:rPr lang="en-GB" sz="800" b="1" dirty="0" smtClean="0">
                  <a:solidFill>
                    <a:srgbClr val="FFFFFF"/>
                  </a:solidFill>
                </a:rPr>
                <a:t> programme to generate clinical evidence for </a:t>
              </a:r>
              <a:r>
                <a:rPr lang="en-GB" sz="800" b="1" dirty="0" err="1" smtClean="0">
                  <a:solidFill>
                    <a:srgbClr val="FFFFFF"/>
                  </a:solidFill>
                </a:rPr>
                <a:t>mHealth</a:t>
              </a:r>
              <a:r>
                <a:rPr lang="en-GB" sz="800" b="1" dirty="0" smtClean="0">
                  <a:solidFill>
                    <a:srgbClr val="FFFFFF"/>
                  </a:solidFill>
                </a:rPr>
                <a:t> in 9 countries </a:t>
              </a:r>
              <a:endParaRPr lang="en-GB" sz="800" b="1" dirty="0">
                <a:solidFill>
                  <a:srgbClr val="FFFFFF"/>
                </a:solidFill>
              </a:endParaRPr>
            </a:p>
          </p:txBody>
        </p:sp>
      </p:grpSp>
      <p:sp>
        <p:nvSpPr>
          <p:cNvPr id="23" name="Rectangle 22"/>
          <p:cNvSpPr/>
          <p:nvPr/>
        </p:nvSpPr>
        <p:spPr>
          <a:xfrm>
            <a:off x="5195675" y="3212770"/>
            <a:ext cx="1070404" cy="1070405"/>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a:off x="6427576" y="2503058"/>
            <a:ext cx="1070404" cy="1070405"/>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extBox 26"/>
          <p:cNvSpPr txBox="1"/>
          <p:nvPr/>
        </p:nvSpPr>
        <p:spPr>
          <a:xfrm>
            <a:off x="6362701" y="2556934"/>
            <a:ext cx="1200150" cy="954107"/>
          </a:xfrm>
          <a:prstGeom prst="rect">
            <a:avLst/>
          </a:prstGeom>
          <a:noFill/>
        </p:spPr>
        <p:txBody>
          <a:bodyPr wrap="square" rtlCol="0">
            <a:spAutoFit/>
          </a:bodyPr>
          <a:lstStyle/>
          <a:p>
            <a:pPr algn="ctr"/>
            <a:r>
              <a:rPr lang="en-GB" sz="800" b="1" dirty="0" smtClean="0">
                <a:solidFill>
                  <a:srgbClr val="FFFFFF"/>
                </a:solidFill>
              </a:rPr>
              <a:t>Supporting </a:t>
            </a:r>
            <a:r>
              <a:rPr lang="en-GB" sz="800" b="1" dirty="0" err="1" smtClean="0">
                <a:solidFill>
                  <a:srgbClr val="FFFFFF"/>
                </a:solidFill>
              </a:rPr>
              <a:t>MNOs</a:t>
            </a:r>
            <a:r>
              <a:rPr lang="en-GB" sz="800" b="1" dirty="0" smtClean="0">
                <a:solidFill>
                  <a:srgbClr val="FFFFFF"/>
                </a:solidFill>
              </a:rPr>
              <a:t> in the region to develop </a:t>
            </a:r>
            <a:r>
              <a:rPr lang="en-GB" sz="800" b="1" dirty="0" err="1" smtClean="0">
                <a:solidFill>
                  <a:srgbClr val="FFFFFF"/>
                </a:solidFill>
              </a:rPr>
              <a:t>mHeath</a:t>
            </a:r>
            <a:r>
              <a:rPr lang="en-GB" sz="800" b="1" dirty="0" smtClean="0">
                <a:solidFill>
                  <a:srgbClr val="FFFFFF"/>
                </a:solidFill>
              </a:rPr>
              <a:t> services inc. EHR platforms, Remote monitoring service, Health info services </a:t>
            </a:r>
            <a:endParaRPr lang="en-GB" sz="800" b="1" dirty="0">
              <a:solidFill>
                <a:srgbClr val="FFFFFF"/>
              </a:solidFill>
            </a:endParaRPr>
          </a:p>
        </p:txBody>
      </p:sp>
      <p:sp>
        <p:nvSpPr>
          <p:cNvPr id="19" name="Rectangle 18"/>
          <p:cNvSpPr/>
          <p:nvPr/>
        </p:nvSpPr>
        <p:spPr>
          <a:xfrm>
            <a:off x="304800" y="1114425"/>
            <a:ext cx="8509000" cy="841375"/>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20" name="TextBox 19"/>
          <p:cNvSpPr txBox="1"/>
          <p:nvPr/>
        </p:nvSpPr>
        <p:spPr>
          <a:xfrm>
            <a:off x="787400" y="1193800"/>
            <a:ext cx="7581900"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GB" b="1" dirty="0" smtClean="0">
                <a:solidFill>
                  <a:srgbClr val="FFFFFF"/>
                </a:solidFill>
              </a:rPr>
              <a:t>Accelerating the </a:t>
            </a:r>
            <a:r>
              <a:rPr lang="en-GB" b="1" dirty="0" err="1" smtClean="0">
                <a:solidFill>
                  <a:srgbClr val="FFFFFF"/>
                </a:solidFill>
              </a:rPr>
              <a:t>mHealth</a:t>
            </a:r>
            <a:r>
              <a:rPr lang="en-GB" b="1" dirty="0" smtClean="0">
                <a:solidFill>
                  <a:srgbClr val="FFFFFF"/>
                </a:solidFill>
              </a:rPr>
              <a:t> market by supporting members to initiate clinically relevant trials and share knowledge. </a:t>
            </a:r>
            <a:endParaRPr lang="en-GB" b="1" dirty="0">
              <a:solidFill>
                <a:srgbClr val="FFFFFF"/>
              </a:solidFill>
            </a:endParaRPr>
          </a:p>
        </p:txBody>
      </p:sp>
      <p:sp>
        <p:nvSpPr>
          <p:cNvPr id="21" name="TextBox 20"/>
          <p:cNvSpPr txBox="1"/>
          <p:nvPr/>
        </p:nvSpPr>
        <p:spPr>
          <a:xfrm>
            <a:off x="5130800" y="3310468"/>
            <a:ext cx="1200150" cy="830997"/>
          </a:xfrm>
          <a:prstGeom prst="rect">
            <a:avLst/>
          </a:prstGeom>
          <a:noFill/>
        </p:spPr>
        <p:txBody>
          <a:bodyPr wrap="square" rtlCol="0">
            <a:spAutoFit/>
          </a:bodyPr>
          <a:lstStyle/>
          <a:p>
            <a:pPr algn="ctr"/>
            <a:r>
              <a:rPr lang="en-GB" sz="800" b="1" dirty="0" smtClean="0">
                <a:solidFill>
                  <a:srgbClr val="FFFFFF"/>
                </a:solidFill>
              </a:rPr>
              <a:t>In the Middle East - Creation of a regional Diabetes campaign, launch Health hotline services </a:t>
            </a:r>
            <a:endParaRPr lang="en-GB" sz="800" b="1" dirty="0">
              <a:solidFill>
                <a:srgbClr val="FFFFFF"/>
              </a:solidFill>
            </a:endParaRPr>
          </a:p>
        </p:txBody>
      </p:sp>
      <p:sp>
        <p:nvSpPr>
          <p:cNvPr id="22" name="TextBox 21"/>
          <p:cNvSpPr txBox="1"/>
          <p:nvPr/>
        </p:nvSpPr>
        <p:spPr>
          <a:xfrm>
            <a:off x="3971923" y="4080934"/>
            <a:ext cx="1200150" cy="1077218"/>
          </a:xfrm>
          <a:prstGeom prst="rect">
            <a:avLst/>
          </a:prstGeom>
          <a:noFill/>
        </p:spPr>
        <p:txBody>
          <a:bodyPr wrap="square" rtlCol="0">
            <a:spAutoFit/>
          </a:bodyPr>
          <a:lstStyle/>
          <a:p>
            <a:pPr algn="ctr"/>
            <a:r>
              <a:rPr lang="en-GB" sz="800" b="1" dirty="0" smtClean="0">
                <a:solidFill>
                  <a:srgbClr val="FFFFFF"/>
                </a:solidFill>
              </a:rPr>
              <a:t>Pan Africa Programme working with MNO across Africa to collaborate and partner in Maternal and Child and HIV/AIDS management </a:t>
            </a:r>
            <a:endParaRPr lang="en-GB" sz="800" b="1" dirty="0">
              <a:solidFill>
                <a:srgbClr val="FFFFFF"/>
              </a:solidFill>
            </a:endParaRPr>
          </a:p>
        </p:txBody>
      </p:sp>
      <p:sp>
        <p:nvSpPr>
          <p:cNvPr id="25" name="TextBox 24"/>
          <p:cNvSpPr txBox="1"/>
          <p:nvPr/>
        </p:nvSpPr>
        <p:spPr>
          <a:xfrm>
            <a:off x="1439336" y="3462867"/>
            <a:ext cx="1200150" cy="584776"/>
          </a:xfrm>
          <a:prstGeom prst="rect">
            <a:avLst/>
          </a:prstGeom>
          <a:noFill/>
        </p:spPr>
        <p:txBody>
          <a:bodyPr wrap="square" rtlCol="0">
            <a:spAutoFit/>
          </a:bodyPr>
          <a:lstStyle/>
          <a:p>
            <a:pPr algn="ctr"/>
            <a:r>
              <a:rPr lang="en-GB" sz="800" b="1" dirty="0" smtClean="0">
                <a:solidFill>
                  <a:srgbClr val="FFFFFF"/>
                </a:solidFill>
              </a:rPr>
              <a:t>Working with ATT to sharing learning from their </a:t>
            </a:r>
            <a:r>
              <a:rPr lang="en-GB" sz="800" b="1" dirty="0" err="1" smtClean="0">
                <a:solidFill>
                  <a:srgbClr val="FFFFFF"/>
                </a:solidFill>
              </a:rPr>
              <a:t>mHealth</a:t>
            </a:r>
            <a:r>
              <a:rPr lang="en-GB" sz="800" b="1" dirty="0" smtClean="0">
                <a:solidFill>
                  <a:srgbClr val="FFFFFF"/>
                </a:solidFill>
              </a:rPr>
              <a:t>  programme </a:t>
            </a:r>
            <a:endParaRPr lang="en-GB" sz="800" b="1" dirty="0">
              <a:solidFill>
                <a:srgbClr val="FFFFFF"/>
              </a:solidFill>
            </a:endParaRPr>
          </a:p>
        </p:txBody>
      </p:sp>
    </p:spTree>
    <p:extLst>
      <p:ext uri="{BB962C8B-B14F-4D97-AF65-F5344CB8AC3E}">
        <p14:creationId xmlns:p14="http://schemas.microsoft.com/office/powerpoint/2010/main" val="315362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Promoting Mobile Assets : The Power of the SIM</a:t>
            </a:r>
            <a:endParaRPr lang="en-US" sz="2400" dirty="0"/>
          </a:p>
        </p:txBody>
      </p:sp>
      <p:sp>
        <p:nvSpPr>
          <p:cNvPr id="9" name="Rectangle 8"/>
          <p:cNvSpPr/>
          <p:nvPr/>
        </p:nvSpPr>
        <p:spPr>
          <a:xfrm>
            <a:off x="301625" y="1300689"/>
            <a:ext cx="3394074" cy="2314576"/>
          </a:xfrm>
          <a:prstGeom prst="rect">
            <a:avLst/>
          </a:prstGeom>
          <a:gradFill rotWithShape="0">
            <a:gsLst>
              <a:gs pos="45000">
                <a:srgbClr val="51626F"/>
              </a:gs>
              <a:gs pos="100000">
                <a:srgbClr val="ACC0C6">
                  <a:alpha val="0"/>
                </a:srgb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0" name="Rectangle 9"/>
          <p:cNvSpPr/>
          <p:nvPr/>
        </p:nvSpPr>
        <p:spPr>
          <a:xfrm>
            <a:off x="304800" y="1300691"/>
            <a:ext cx="3390900" cy="570442"/>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1" name="Content Placeholder 2"/>
          <p:cNvSpPr txBox="1">
            <a:spLocks/>
          </p:cNvSpPr>
          <p:nvPr/>
        </p:nvSpPr>
        <p:spPr>
          <a:xfrm>
            <a:off x="292100" y="1388533"/>
            <a:ext cx="3416300" cy="541866"/>
          </a:xfrm>
          <a:prstGeom prst="rect">
            <a:avLst/>
          </a:prstGeom>
          <a:ln>
            <a:noFill/>
          </a:ln>
          <a:effectLst>
            <a:outerShdw blurRad="50800" dist="38100" dir="2700000">
              <a:srgbClr val="000000">
                <a:alpha val="43000"/>
              </a:srgbClr>
            </a:outerShdw>
          </a:effectLst>
        </p:spPr>
        <p:txBody>
          <a:bodyPr/>
          <a:lstStyle/>
          <a:p>
            <a:pPr algn="ctr"/>
            <a:r>
              <a:rPr lang="en-GB" b="1" dirty="0" smtClean="0">
                <a:solidFill>
                  <a:srgbClr val="FFFFFF"/>
                </a:solidFill>
                <a:effectLst>
                  <a:outerShdw blurRad="50800" dist="38100" dir="2700000">
                    <a:srgbClr val="000000">
                      <a:alpha val="43000"/>
                    </a:srgbClr>
                  </a:outerShdw>
                </a:effectLst>
                <a:latin typeface="Arial"/>
              </a:rPr>
              <a:t>Dialog – Sri Lanka</a:t>
            </a:r>
          </a:p>
          <a:p>
            <a:pPr algn="ctr" eaLnBrk="0" hangingPunct="0">
              <a:spcBef>
                <a:spcPct val="20000"/>
              </a:spcBef>
              <a:buClr>
                <a:srgbClr val="CD0921"/>
              </a:buClr>
              <a:buSzPct val="50000"/>
              <a:buFont typeface="Wingdings 2" pitchFamily="-110" charset="2"/>
              <a:buNone/>
              <a:defRPr/>
            </a:pPr>
            <a:r>
              <a:rPr lang="en-GB" kern="0" dirty="0" smtClean="0">
                <a:solidFill>
                  <a:srgbClr val="606060"/>
                </a:solidFill>
                <a:latin typeface="Arial"/>
                <a:cs typeface="Arial"/>
              </a:rPr>
              <a:t> </a:t>
            </a:r>
            <a:endParaRPr lang="en-GB" kern="0" dirty="0">
              <a:solidFill>
                <a:srgbClr val="606060"/>
              </a:solidFill>
              <a:latin typeface="Arial"/>
              <a:cs typeface="Arial"/>
            </a:endParaRPr>
          </a:p>
        </p:txBody>
      </p:sp>
      <p:sp>
        <p:nvSpPr>
          <p:cNvPr id="12" name="Content Placeholder 2"/>
          <p:cNvSpPr txBox="1">
            <a:spLocks/>
          </p:cNvSpPr>
          <p:nvPr/>
        </p:nvSpPr>
        <p:spPr>
          <a:xfrm>
            <a:off x="412750" y="1972732"/>
            <a:ext cx="3200400" cy="975783"/>
          </a:xfrm>
          <a:prstGeom prst="rect">
            <a:avLst/>
          </a:prstGeom>
          <a:ln>
            <a:noFill/>
          </a:ln>
          <a:effectLst>
            <a:outerShdw blurRad="50800" dist="38100" dir="2700000">
              <a:srgbClr val="000000">
                <a:alpha val="43000"/>
              </a:srgbClr>
            </a:outerShdw>
          </a:effectLst>
        </p:spPr>
        <p:txBody>
          <a:bodyPr/>
          <a:lstStyle/>
          <a:p>
            <a:pPr>
              <a:spcBef>
                <a:spcPts val="300"/>
              </a:spcBef>
            </a:pPr>
            <a:r>
              <a:rPr lang="en-GB" sz="1400" dirty="0" smtClean="0">
                <a:solidFill>
                  <a:srgbClr val="FFFFFF"/>
                </a:solidFill>
                <a:latin typeface="Arial"/>
              </a:rPr>
              <a:t>Development of a healthcare record that can be accessed via USSD containing basic healthcare information like blood type, allergies, medication</a:t>
            </a:r>
          </a:p>
          <a:p>
            <a:pPr eaLnBrk="0" hangingPunct="0">
              <a:spcBef>
                <a:spcPct val="20000"/>
              </a:spcBef>
              <a:buClr>
                <a:srgbClr val="CD0921"/>
              </a:buClr>
              <a:buSzPct val="50000"/>
              <a:buFont typeface="Wingdings 2" pitchFamily="-110" charset="2"/>
              <a:buNone/>
              <a:defRPr/>
            </a:pPr>
            <a:r>
              <a:rPr lang="en-GB" sz="1400" kern="0" dirty="0" smtClean="0">
                <a:solidFill>
                  <a:srgbClr val="FFFFFF"/>
                </a:solidFill>
                <a:latin typeface="Arial"/>
                <a:cs typeface="Arial"/>
              </a:rPr>
              <a:t> </a:t>
            </a:r>
            <a:endParaRPr lang="en-GB" sz="1400" kern="0" dirty="0">
              <a:solidFill>
                <a:srgbClr val="FFFFFF"/>
              </a:solidFill>
              <a:latin typeface="Arial"/>
              <a:cs typeface="Arial"/>
            </a:endParaRPr>
          </a:p>
        </p:txBody>
      </p:sp>
      <p:sp>
        <p:nvSpPr>
          <p:cNvPr id="13" name="Rectangle 12"/>
          <p:cNvSpPr/>
          <p:nvPr/>
        </p:nvSpPr>
        <p:spPr>
          <a:xfrm>
            <a:off x="5407025" y="1300689"/>
            <a:ext cx="3394074" cy="2314576"/>
          </a:xfrm>
          <a:prstGeom prst="rect">
            <a:avLst/>
          </a:prstGeom>
          <a:gradFill rotWithShape="0">
            <a:gsLst>
              <a:gs pos="45000">
                <a:srgbClr val="51626F"/>
              </a:gs>
              <a:gs pos="100000">
                <a:srgbClr val="ACC0C6">
                  <a:alpha val="0"/>
                </a:srgb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4" name="Rectangle 13"/>
          <p:cNvSpPr/>
          <p:nvPr/>
        </p:nvSpPr>
        <p:spPr>
          <a:xfrm>
            <a:off x="5410200" y="1300691"/>
            <a:ext cx="3390900" cy="570442"/>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5" name="Content Placeholder 2"/>
          <p:cNvSpPr txBox="1">
            <a:spLocks/>
          </p:cNvSpPr>
          <p:nvPr/>
        </p:nvSpPr>
        <p:spPr>
          <a:xfrm>
            <a:off x="5397500" y="1388533"/>
            <a:ext cx="3416300" cy="541866"/>
          </a:xfrm>
          <a:prstGeom prst="rect">
            <a:avLst/>
          </a:prstGeom>
          <a:ln>
            <a:noFill/>
          </a:ln>
          <a:effectLst>
            <a:outerShdw blurRad="50800" dist="38100" dir="2700000">
              <a:srgbClr val="000000">
                <a:alpha val="43000"/>
              </a:srgbClr>
            </a:outerShdw>
          </a:effectLst>
        </p:spPr>
        <p:txBody>
          <a:bodyPr/>
          <a:lstStyle/>
          <a:p>
            <a:pPr algn="ctr"/>
            <a:r>
              <a:rPr lang="en-GB" b="1" dirty="0" smtClean="0">
                <a:solidFill>
                  <a:srgbClr val="FFFFFF"/>
                </a:solidFill>
                <a:effectLst>
                  <a:outerShdw blurRad="50800" dist="38100" dir="2700000">
                    <a:srgbClr val="000000">
                      <a:alpha val="43000"/>
                    </a:srgbClr>
                  </a:outerShdw>
                </a:effectLst>
                <a:latin typeface="Arial"/>
              </a:rPr>
              <a:t>Continua Health Alliance</a:t>
            </a:r>
            <a:r>
              <a:rPr lang="en-GB" kern="0" dirty="0" smtClean="0">
                <a:solidFill>
                  <a:srgbClr val="FFFFFF"/>
                </a:solidFill>
                <a:effectLst>
                  <a:outerShdw blurRad="50800" dist="38100" dir="2700000">
                    <a:srgbClr val="000000">
                      <a:alpha val="43000"/>
                    </a:srgbClr>
                  </a:outerShdw>
                </a:effectLst>
                <a:latin typeface="Arial"/>
                <a:cs typeface="Arial"/>
              </a:rPr>
              <a:t> </a:t>
            </a:r>
            <a:endParaRPr lang="en-GB" kern="0" dirty="0">
              <a:solidFill>
                <a:srgbClr val="FFFFFF"/>
              </a:solidFill>
              <a:effectLst>
                <a:outerShdw blurRad="50800" dist="38100" dir="2700000">
                  <a:srgbClr val="000000">
                    <a:alpha val="43000"/>
                  </a:srgbClr>
                </a:outerShdw>
              </a:effectLst>
              <a:latin typeface="Arial"/>
              <a:cs typeface="Arial"/>
            </a:endParaRPr>
          </a:p>
        </p:txBody>
      </p:sp>
      <p:sp>
        <p:nvSpPr>
          <p:cNvPr id="16" name="Content Placeholder 2"/>
          <p:cNvSpPr txBox="1">
            <a:spLocks/>
          </p:cNvSpPr>
          <p:nvPr/>
        </p:nvSpPr>
        <p:spPr>
          <a:xfrm>
            <a:off x="5518150" y="1972732"/>
            <a:ext cx="3270250" cy="975783"/>
          </a:xfrm>
          <a:prstGeom prst="rect">
            <a:avLst/>
          </a:prstGeom>
          <a:ln>
            <a:noFill/>
          </a:ln>
          <a:effectLst>
            <a:outerShdw blurRad="50800" dist="38100" dir="2700000">
              <a:srgbClr val="000000">
                <a:alpha val="43000"/>
              </a:srgbClr>
            </a:outerShdw>
          </a:effectLst>
        </p:spPr>
        <p:txBody>
          <a:bodyPr/>
          <a:lstStyle/>
          <a:p>
            <a:pPr>
              <a:spcBef>
                <a:spcPts val="300"/>
              </a:spcBef>
            </a:pPr>
            <a:r>
              <a:rPr lang="en-GB" sz="1400" dirty="0" smtClean="0">
                <a:solidFill>
                  <a:srgbClr val="FFFFFF"/>
                </a:solidFill>
                <a:latin typeface="Arial"/>
              </a:rPr>
              <a:t>Creation of SIM based application that will the transform a medical device reading into a Continua Health Alliance certified message. Enabling the standardisation and interoperability of healthcare devices without the need to redesign the medical sensor.  </a:t>
            </a:r>
            <a:endParaRPr lang="en-GB" sz="1400" dirty="0">
              <a:solidFill>
                <a:srgbClr val="FFFFFF"/>
              </a:solidFill>
              <a:latin typeface="Arial"/>
            </a:endParaRPr>
          </a:p>
        </p:txBody>
      </p:sp>
      <p:sp>
        <p:nvSpPr>
          <p:cNvPr id="17" name="Rectangle 16"/>
          <p:cNvSpPr/>
          <p:nvPr/>
        </p:nvSpPr>
        <p:spPr>
          <a:xfrm>
            <a:off x="301625" y="3733798"/>
            <a:ext cx="3394074" cy="2314576"/>
          </a:xfrm>
          <a:prstGeom prst="rect">
            <a:avLst/>
          </a:prstGeom>
          <a:gradFill rotWithShape="0">
            <a:gsLst>
              <a:gs pos="45000">
                <a:srgbClr val="51626F"/>
              </a:gs>
              <a:gs pos="100000">
                <a:srgbClr val="ACC0C6">
                  <a:alpha val="0"/>
                </a:srgb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8" name="Rectangle 17"/>
          <p:cNvSpPr/>
          <p:nvPr/>
        </p:nvSpPr>
        <p:spPr>
          <a:xfrm>
            <a:off x="304800" y="3733800"/>
            <a:ext cx="3390900" cy="570442"/>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9" name="Content Placeholder 2"/>
          <p:cNvSpPr txBox="1">
            <a:spLocks/>
          </p:cNvSpPr>
          <p:nvPr/>
        </p:nvSpPr>
        <p:spPr>
          <a:xfrm>
            <a:off x="292100" y="3821642"/>
            <a:ext cx="3416300" cy="541866"/>
          </a:xfrm>
          <a:prstGeom prst="rect">
            <a:avLst/>
          </a:prstGeom>
          <a:ln>
            <a:noFill/>
          </a:ln>
          <a:effectLst>
            <a:outerShdw blurRad="50800" dist="38100" dir="2700000">
              <a:srgbClr val="000000">
                <a:alpha val="43000"/>
              </a:srgbClr>
            </a:outerShdw>
          </a:effectLst>
        </p:spPr>
        <p:txBody>
          <a:bodyPr/>
          <a:lstStyle/>
          <a:p>
            <a:pPr algn="ctr"/>
            <a:r>
              <a:rPr lang="en-GB" b="1" dirty="0" err="1" smtClean="0">
                <a:solidFill>
                  <a:srgbClr val="FFFFFF"/>
                </a:solidFill>
                <a:effectLst>
                  <a:outerShdw blurRad="50800" dist="38100" dir="2700000">
                    <a:srgbClr val="000000">
                      <a:alpha val="43000"/>
                    </a:srgbClr>
                  </a:outerShdw>
                </a:effectLst>
                <a:latin typeface="Arial"/>
              </a:rPr>
              <a:t>MoH</a:t>
            </a:r>
            <a:r>
              <a:rPr lang="en-GB" b="1" dirty="0" smtClean="0">
                <a:solidFill>
                  <a:srgbClr val="FFFFFF"/>
                </a:solidFill>
                <a:effectLst>
                  <a:outerShdw blurRad="50800" dist="38100" dir="2700000">
                    <a:srgbClr val="000000">
                      <a:alpha val="43000"/>
                    </a:srgbClr>
                  </a:outerShdw>
                </a:effectLst>
                <a:latin typeface="Arial"/>
              </a:rPr>
              <a:t> in Catalonia</a:t>
            </a:r>
          </a:p>
          <a:p>
            <a:pPr algn="ctr" eaLnBrk="0" hangingPunct="0">
              <a:spcBef>
                <a:spcPct val="20000"/>
              </a:spcBef>
              <a:buClr>
                <a:srgbClr val="CD0921"/>
              </a:buClr>
              <a:buSzPct val="50000"/>
              <a:buFont typeface="Wingdings 2" pitchFamily="-110" charset="2"/>
              <a:buNone/>
              <a:defRPr/>
            </a:pPr>
            <a:r>
              <a:rPr lang="en-GB" kern="0" dirty="0" smtClean="0">
                <a:solidFill>
                  <a:srgbClr val="FFFFFF"/>
                </a:solidFill>
                <a:effectLst>
                  <a:outerShdw blurRad="50800" dist="38100" dir="2700000">
                    <a:srgbClr val="000000">
                      <a:alpha val="43000"/>
                    </a:srgbClr>
                  </a:outerShdw>
                </a:effectLst>
                <a:latin typeface="Arial"/>
                <a:cs typeface="Arial"/>
              </a:rPr>
              <a:t> </a:t>
            </a:r>
            <a:endParaRPr lang="en-GB" kern="0" dirty="0">
              <a:solidFill>
                <a:srgbClr val="FFFFFF"/>
              </a:solidFill>
              <a:effectLst>
                <a:outerShdw blurRad="50800" dist="38100" dir="2700000">
                  <a:srgbClr val="000000">
                    <a:alpha val="43000"/>
                  </a:srgbClr>
                </a:outerShdw>
              </a:effectLst>
              <a:latin typeface="Arial"/>
              <a:cs typeface="Arial"/>
            </a:endParaRPr>
          </a:p>
        </p:txBody>
      </p:sp>
      <p:sp>
        <p:nvSpPr>
          <p:cNvPr id="20" name="Content Placeholder 2"/>
          <p:cNvSpPr txBox="1">
            <a:spLocks/>
          </p:cNvSpPr>
          <p:nvPr/>
        </p:nvSpPr>
        <p:spPr>
          <a:xfrm>
            <a:off x="412750" y="4405841"/>
            <a:ext cx="3200400" cy="975783"/>
          </a:xfrm>
          <a:prstGeom prst="rect">
            <a:avLst/>
          </a:prstGeom>
          <a:ln>
            <a:noFill/>
          </a:ln>
          <a:effectLst>
            <a:outerShdw blurRad="50800" dist="38100" dir="2700000">
              <a:srgbClr val="000000">
                <a:alpha val="43000"/>
              </a:srgbClr>
            </a:outerShdw>
          </a:effectLst>
        </p:spPr>
        <p:txBody>
          <a:bodyPr/>
          <a:lstStyle/>
          <a:p>
            <a:pPr>
              <a:spcBef>
                <a:spcPts val="300"/>
              </a:spcBef>
            </a:pPr>
            <a:r>
              <a:rPr lang="en-GB" sz="1400" dirty="0" smtClean="0">
                <a:solidFill>
                  <a:srgbClr val="FFFFFF"/>
                </a:solidFill>
                <a:latin typeface="Arial"/>
              </a:rPr>
              <a:t>Development of an identity and authentication solution that will enable patients direct access into their personal healthcare record without need secure PC access </a:t>
            </a:r>
          </a:p>
          <a:p>
            <a:pPr eaLnBrk="0" hangingPunct="0">
              <a:spcBef>
                <a:spcPct val="20000"/>
              </a:spcBef>
              <a:buClr>
                <a:srgbClr val="CD0921"/>
              </a:buClr>
              <a:buSzPct val="50000"/>
              <a:buFont typeface="Wingdings 2" pitchFamily="-110" charset="2"/>
              <a:buNone/>
              <a:defRPr/>
            </a:pPr>
            <a:r>
              <a:rPr lang="en-GB" sz="1400" kern="0" dirty="0" smtClean="0">
                <a:solidFill>
                  <a:srgbClr val="FFFFFF"/>
                </a:solidFill>
                <a:latin typeface="Arial"/>
                <a:cs typeface="Arial"/>
              </a:rPr>
              <a:t> </a:t>
            </a:r>
            <a:endParaRPr lang="en-GB" sz="1400" kern="0" dirty="0">
              <a:solidFill>
                <a:srgbClr val="FFFFFF"/>
              </a:solidFill>
              <a:latin typeface="Arial"/>
              <a:cs typeface="Arial"/>
            </a:endParaRPr>
          </a:p>
        </p:txBody>
      </p:sp>
      <p:sp>
        <p:nvSpPr>
          <p:cNvPr id="21" name="Rectangle 20"/>
          <p:cNvSpPr/>
          <p:nvPr/>
        </p:nvSpPr>
        <p:spPr>
          <a:xfrm>
            <a:off x="5407025" y="3733798"/>
            <a:ext cx="3394074" cy="2314576"/>
          </a:xfrm>
          <a:prstGeom prst="rect">
            <a:avLst/>
          </a:prstGeom>
          <a:gradFill rotWithShape="0">
            <a:gsLst>
              <a:gs pos="45000">
                <a:srgbClr val="51626F"/>
              </a:gs>
              <a:gs pos="100000">
                <a:srgbClr val="ACC0C6">
                  <a:alpha val="0"/>
                </a:srgb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22" name="Rectangle 21"/>
          <p:cNvSpPr/>
          <p:nvPr/>
        </p:nvSpPr>
        <p:spPr>
          <a:xfrm>
            <a:off x="5410200" y="3733800"/>
            <a:ext cx="3390900" cy="570442"/>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23" name="Content Placeholder 2"/>
          <p:cNvSpPr txBox="1">
            <a:spLocks/>
          </p:cNvSpPr>
          <p:nvPr/>
        </p:nvSpPr>
        <p:spPr>
          <a:xfrm>
            <a:off x="5397500" y="3821642"/>
            <a:ext cx="3416300" cy="541866"/>
          </a:xfrm>
          <a:prstGeom prst="rect">
            <a:avLst/>
          </a:prstGeom>
          <a:ln>
            <a:noFill/>
          </a:ln>
          <a:effectLst>
            <a:outerShdw blurRad="50800" dist="38100" dir="2700000">
              <a:srgbClr val="000000">
                <a:alpha val="43000"/>
              </a:srgbClr>
            </a:outerShdw>
          </a:effectLst>
        </p:spPr>
        <p:txBody>
          <a:bodyPr/>
          <a:lstStyle/>
          <a:p>
            <a:pPr algn="ctr"/>
            <a:r>
              <a:rPr lang="en-GB" b="1" dirty="0" smtClean="0">
                <a:solidFill>
                  <a:srgbClr val="FFFFFF"/>
                </a:solidFill>
                <a:effectLst>
                  <a:outerShdw blurRad="50800" dist="38100" dir="2700000">
                    <a:srgbClr val="000000">
                      <a:alpha val="43000"/>
                    </a:srgbClr>
                  </a:outerShdw>
                </a:effectLst>
                <a:latin typeface="Arial"/>
              </a:rPr>
              <a:t>Orange – France</a:t>
            </a:r>
            <a:endParaRPr lang="en-GB" b="1" dirty="0">
              <a:solidFill>
                <a:srgbClr val="FFFFFF"/>
              </a:solidFill>
              <a:effectLst>
                <a:outerShdw blurRad="50800" dist="38100" dir="2700000">
                  <a:srgbClr val="000000">
                    <a:alpha val="43000"/>
                  </a:srgbClr>
                </a:outerShdw>
              </a:effectLst>
              <a:latin typeface="Arial"/>
            </a:endParaRPr>
          </a:p>
        </p:txBody>
      </p:sp>
      <p:sp>
        <p:nvSpPr>
          <p:cNvPr id="24" name="Content Placeholder 2"/>
          <p:cNvSpPr txBox="1">
            <a:spLocks/>
          </p:cNvSpPr>
          <p:nvPr/>
        </p:nvSpPr>
        <p:spPr>
          <a:xfrm>
            <a:off x="5518150" y="4405841"/>
            <a:ext cx="3270250" cy="975783"/>
          </a:xfrm>
          <a:prstGeom prst="rect">
            <a:avLst/>
          </a:prstGeom>
          <a:ln>
            <a:noFill/>
          </a:ln>
          <a:effectLst>
            <a:outerShdw blurRad="50800" dist="38100" dir="2700000">
              <a:srgbClr val="000000">
                <a:alpha val="43000"/>
              </a:srgbClr>
            </a:outerShdw>
          </a:effectLst>
        </p:spPr>
        <p:txBody>
          <a:bodyPr/>
          <a:lstStyle/>
          <a:p>
            <a:pPr>
              <a:spcBef>
                <a:spcPts val="300"/>
              </a:spcBef>
            </a:pPr>
            <a:r>
              <a:rPr lang="en-GB" sz="1400" dirty="0" smtClean="0">
                <a:solidFill>
                  <a:srgbClr val="FFFFFF"/>
                </a:solidFill>
                <a:latin typeface="Arial"/>
              </a:rPr>
              <a:t>Implementation of France Healthcare Smartcard used in the healthcare system for authentication and healthcare payment on to the SIM card</a:t>
            </a:r>
            <a:endParaRPr lang="en-GB" sz="1400" dirty="0">
              <a:solidFill>
                <a:srgbClr val="FFFFFF"/>
              </a:solidFill>
              <a:latin typeface="Arial"/>
            </a:endParaRPr>
          </a:p>
        </p:txBody>
      </p:sp>
      <p:graphicFrame>
        <p:nvGraphicFramePr>
          <p:cNvPr id="25" name="Chart 24"/>
          <p:cNvGraphicFramePr/>
          <p:nvPr/>
        </p:nvGraphicFramePr>
        <p:xfrm>
          <a:off x="2675466" y="2746022"/>
          <a:ext cx="3793067" cy="2528711"/>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5" descr="sim.png"/>
          <p:cNvPicPr>
            <a:picLocks noChangeAspect="1"/>
          </p:cNvPicPr>
          <p:nvPr/>
        </p:nvPicPr>
        <p:blipFill>
          <a:blip r:embed="rId4"/>
          <a:stretch>
            <a:fillRect/>
          </a:stretch>
        </p:blipFill>
        <p:spPr>
          <a:xfrm>
            <a:off x="4019687" y="3576260"/>
            <a:ext cx="1104626" cy="893917"/>
          </a:xfrm>
          <a:prstGeom prst="rect">
            <a:avLst/>
          </a:prstGeom>
          <a:effectLst>
            <a:outerShdw blurRad="50800" dist="38100" dir="2700000">
              <a:srgbClr val="000000">
                <a:alpha val="43000"/>
              </a:srgbClr>
            </a:outerShdw>
          </a:effectLst>
        </p:spPr>
      </p:pic>
      <p:sp>
        <p:nvSpPr>
          <p:cNvPr id="27" name="TextBox 26"/>
          <p:cNvSpPr txBox="1"/>
          <p:nvPr/>
        </p:nvSpPr>
        <p:spPr>
          <a:xfrm rot="18322299">
            <a:off x="3265154" y="3401368"/>
            <a:ext cx="1253067" cy="461665"/>
          </a:xfrm>
          <a:prstGeom prst="rect">
            <a:avLst/>
          </a:prstGeom>
          <a:noFill/>
        </p:spPr>
        <p:txBody>
          <a:bodyPr wrap="square" rtlCol="0">
            <a:spAutoFit/>
          </a:bodyPr>
          <a:lstStyle/>
          <a:p>
            <a:pPr algn="ctr"/>
            <a:r>
              <a:rPr lang="en-US" sz="1200" b="1" dirty="0" smtClean="0">
                <a:solidFill>
                  <a:srgbClr val="FFFFFF"/>
                </a:solidFill>
                <a:effectLst>
                  <a:outerShdw blurRad="50800" dist="38100" dir="2700000">
                    <a:srgbClr val="000000">
                      <a:alpha val="43000"/>
                    </a:srgbClr>
                  </a:outerShdw>
                </a:effectLst>
              </a:rPr>
              <a:t>Identity and Authentication</a:t>
            </a:r>
            <a:endParaRPr lang="en-US" sz="1200" b="1" dirty="0">
              <a:solidFill>
                <a:srgbClr val="FFFFFF"/>
              </a:solidFill>
              <a:effectLst>
                <a:outerShdw blurRad="50800" dist="38100" dir="2700000">
                  <a:srgbClr val="000000">
                    <a:alpha val="43000"/>
                  </a:srgbClr>
                </a:outerShdw>
              </a:effectLst>
            </a:endParaRPr>
          </a:p>
        </p:txBody>
      </p:sp>
      <p:sp>
        <p:nvSpPr>
          <p:cNvPr id="28" name="TextBox 27"/>
          <p:cNvSpPr txBox="1"/>
          <p:nvPr/>
        </p:nvSpPr>
        <p:spPr>
          <a:xfrm rot="3098402">
            <a:off x="4546600" y="3488267"/>
            <a:ext cx="1337733" cy="276999"/>
          </a:xfrm>
          <a:prstGeom prst="rect">
            <a:avLst/>
          </a:prstGeom>
          <a:noFill/>
        </p:spPr>
        <p:txBody>
          <a:bodyPr wrap="square" rtlCol="0">
            <a:spAutoFit/>
          </a:bodyPr>
          <a:lstStyle/>
          <a:p>
            <a:pPr algn="ctr"/>
            <a:r>
              <a:rPr lang="en-US" sz="1200" b="1" dirty="0" err="1" smtClean="0">
                <a:solidFill>
                  <a:srgbClr val="FFFFFF"/>
                </a:solidFill>
                <a:effectLst>
                  <a:outerShdw blurRad="50800" dist="38100" dir="2700000">
                    <a:srgbClr val="000000">
                      <a:alpha val="43000"/>
                    </a:srgbClr>
                  </a:outerShdw>
                </a:effectLst>
              </a:rPr>
              <a:t>mHealth</a:t>
            </a:r>
            <a:r>
              <a:rPr lang="en-US" sz="1200" b="1" dirty="0" smtClean="0">
                <a:solidFill>
                  <a:srgbClr val="FFFFFF"/>
                </a:solidFill>
                <a:effectLst>
                  <a:outerShdw blurRad="50800" dist="38100" dir="2700000">
                    <a:srgbClr val="000000">
                      <a:alpha val="43000"/>
                    </a:srgbClr>
                  </a:outerShdw>
                </a:effectLst>
              </a:rPr>
              <a:t> App</a:t>
            </a:r>
            <a:endParaRPr lang="en-US" sz="1200" b="1" dirty="0">
              <a:solidFill>
                <a:srgbClr val="FFFFFF"/>
              </a:solidFill>
              <a:effectLst>
                <a:outerShdw blurRad="50800" dist="38100" dir="2700000">
                  <a:srgbClr val="000000">
                    <a:alpha val="43000"/>
                  </a:srgbClr>
                </a:outerShdw>
              </a:effectLst>
            </a:endParaRPr>
          </a:p>
        </p:txBody>
      </p:sp>
      <p:sp>
        <p:nvSpPr>
          <p:cNvPr id="29" name="TextBox 28"/>
          <p:cNvSpPr txBox="1"/>
          <p:nvPr/>
        </p:nvSpPr>
        <p:spPr>
          <a:xfrm>
            <a:off x="3903133" y="4495800"/>
            <a:ext cx="1337733" cy="461665"/>
          </a:xfrm>
          <a:prstGeom prst="rect">
            <a:avLst/>
          </a:prstGeom>
          <a:noFill/>
        </p:spPr>
        <p:txBody>
          <a:bodyPr wrap="square" rtlCol="0">
            <a:spAutoFit/>
          </a:bodyPr>
          <a:lstStyle/>
          <a:p>
            <a:pPr algn="ctr"/>
            <a:r>
              <a:rPr lang="en-US" sz="1200" b="1" dirty="0" smtClean="0">
                <a:solidFill>
                  <a:srgbClr val="FFFFFF"/>
                </a:solidFill>
                <a:effectLst>
                  <a:outerShdw blurRad="50800" dist="38100" dir="2700000">
                    <a:srgbClr val="000000">
                      <a:alpha val="43000"/>
                    </a:srgbClr>
                  </a:outerShdw>
                </a:effectLst>
              </a:rPr>
              <a:t>Individual Health Records</a:t>
            </a:r>
            <a:endParaRPr lang="en-US" sz="1200" b="1" dirty="0">
              <a:solidFill>
                <a:srgbClr val="FFFFFF"/>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4276356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4800" y="1346200"/>
            <a:ext cx="8483600" cy="2743200"/>
            <a:chOff x="304800" y="1346200"/>
            <a:chExt cx="7340600" cy="4533900"/>
          </a:xfrm>
        </p:grpSpPr>
        <p:sp>
          <p:nvSpPr>
            <p:cNvPr id="23" name="Rectangle 22"/>
            <p:cNvSpPr/>
            <p:nvPr/>
          </p:nvSpPr>
          <p:spPr>
            <a:xfrm>
              <a:off x="304800" y="1346200"/>
              <a:ext cx="2362200" cy="4533900"/>
            </a:xfrm>
            <a:prstGeom prst="rect">
              <a:avLst/>
            </a:prstGeom>
            <a:gradFill rotWithShape="0">
              <a:gsLst>
                <a:gs pos="0">
                  <a:schemeClr val="bg1">
                    <a:lumMod val="50000"/>
                  </a:schemeClr>
                </a:gs>
                <a:gs pos="100000">
                  <a:schemeClr val="bg1">
                    <a:lumMod val="85000"/>
                    <a:alpha val="0"/>
                  </a:schemeClr>
                </a:gs>
              </a:gsLst>
              <a:lin ang="5400000" scaled="1"/>
            </a:gradFill>
            <a:ln w="9525">
              <a:gradFill flip="none" rotWithShape="1">
                <a:gsLst>
                  <a:gs pos="0">
                    <a:schemeClr val="bg1"/>
                  </a:gs>
                  <a:gs pos="100000">
                    <a:srgbClr val="000000">
                      <a:alpha val="0"/>
                    </a:srgbClr>
                  </a:gs>
                </a:gsLst>
                <a:lin ang="5400000" scaled="0"/>
                <a:tileRect/>
              </a:gra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7" name="Rectangle 16"/>
            <p:cNvSpPr/>
            <p:nvPr/>
          </p:nvSpPr>
          <p:spPr>
            <a:xfrm>
              <a:off x="2794000" y="1346200"/>
              <a:ext cx="2362200" cy="4533900"/>
            </a:xfrm>
            <a:prstGeom prst="rect">
              <a:avLst/>
            </a:prstGeom>
            <a:gradFill rotWithShape="0">
              <a:gsLst>
                <a:gs pos="0">
                  <a:schemeClr val="bg1">
                    <a:lumMod val="50000"/>
                  </a:schemeClr>
                </a:gs>
                <a:gs pos="100000">
                  <a:schemeClr val="bg1">
                    <a:lumMod val="85000"/>
                    <a:alpha val="0"/>
                  </a:schemeClr>
                </a:gs>
              </a:gsLst>
              <a:lin ang="5400000" scaled="1"/>
            </a:gradFill>
            <a:ln w="9525">
              <a:gradFill flip="none" rotWithShape="1">
                <a:gsLst>
                  <a:gs pos="0">
                    <a:schemeClr val="bg1"/>
                  </a:gs>
                  <a:gs pos="100000">
                    <a:srgbClr val="000000">
                      <a:alpha val="0"/>
                    </a:srgbClr>
                  </a:gs>
                </a:gsLst>
                <a:lin ang="5400000" scaled="0"/>
                <a:tileRect/>
              </a:gra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18" name="Rectangle 17"/>
            <p:cNvSpPr/>
            <p:nvPr/>
          </p:nvSpPr>
          <p:spPr>
            <a:xfrm>
              <a:off x="5283200" y="1346200"/>
              <a:ext cx="2362200" cy="4533900"/>
            </a:xfrm>
            <a:prstGeom prst="rect">
              <a:avLst/>
            </a:prstGeom>
            <a:gradFill rotWithShape="0">
              <a:gsLst>
                <a:gs pos="0">
                  <a:schemeClr val="bg1">
                    <a:lumMod val="50000"/>
                  </a:schemeClr>
                </a:gs>
                <a:gs pos="100000">
                  <a:schemeClr val="bg1">
                    <a:alpha val="0"/>
                  </a:schemeClr>
                </a:gs>
              </a:gsLst>
              <a:lin ang="5400000" scaled="1"/>
            </a:gradFill>
            <a:ln w="9525">
              <a:gradFill flip="none" rotWithShape="1">
                <a:gsLst>
                  <a:gs pos="0">
                    <a:schemeClr val="bg1"/>
                  </a:gs>
                  <a:gs pos="100000">
                    <a:srgbClr val="000000">
                      <a:alpha val="0"/>
                    </a:srgbClr>
                  </a:gs>
                </a:gsLst>
                <a:lin ang="5400000" scaled="0"/>
                <a:tileRect/>
              </a:gra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grpSp>
      <p:sp>
        <p:nvSpPr>
          <p:cNvPr id="2" name="Title 1"/>
          <p:cNvSpPr>
            <a:spLocks noGrp="1"/>
          </p:cNvSpPr>
          <p:nvPr>
            <p:ph type="title"/>
          </p:nvPr>
        </p:nvSpPr>
        <p:spPr/>
        <p:txBody>
          <a:bodyPr/>
          <a:lstStyle/>
          <a:p>
            <a:r>
              <a:rPr lang="en-US" sz="2400" dirty="0" smtClean="0"/>
              <a:t>What is Connected Living?</a:t>
            </a:r>
            <a:endParaRPr lang="en-US" sz="2400" dirty="0"/>
          </a:p>
        </p:txBody>
      </p:sp>
      <p:sp>
        <p:nvSpPr>
          <p:cNvPr id="6" name="Text Placeholder 5"/>
          <p:cNvSpPr>
            <a:spLocks noGrp="1"/>
          </p:cNvSpPr>
          <p:nvPr>
            <p:ph type="body" sz="quarter" idx="12"/>
          </p:nvPr>
        </p:nvSpPr>
        <p:spPr/>
        <p:txBody>
          <a:bodyPr/>
          <a:lstStyle/>
          <a:p>
            <a:endParaRPr lang="en-GB"/>
          </a:p>
        </p:txBody>
      </p:sp>
      <p:sp>
        <p:nvSpPr>
          <p:cNvPr id="24" name="Rectangle 23"/>
          <p:cNvSpPr/>
          <p:nvPr/>
        </p:nvSpPr>
        <p:spPr>
          <a:xfrm>
            <a:off x="304800" y="1343025"/>
            <a:ext cx="8483600" cy="7620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spcBef>
                <a:spcPct val="50000"/>
              </a:spcBef>
              <a:defRPr/>
            </a:pPr>
            <a:endParaRPr lang="en-US">
              <a:solidFill>
                <a:srgbClr val="000000"/>
              </a:solidFill>
              <a:latin typeface="Arial" pitchFamily="-111" charset="0"/>
              <a:ea typeface="Arial" pitchFamily="-111" charset="0"/>
              <a:cs typeface="Arial" pitchFamily="-111" charset="0"/>
            </a:endParaRPr>
          </a:p>
        </p:txBody>
      </p:sp>
      <p:sp>
        <p:nvSpPr>
          <p:cNvPr id="25" name="Content Placeholder 2"/>
          <p:cNvSpPr txBox="1">
            <a:spLocks/>
          </p:cNvSpPr>
          <p:nvPr/>
        </p:nvSpPr>
        <p:spPr>
          <a:xfrm>
            <a:off x="508000" y="1485900"/>
            <a:ext cx="8064500" cy="558800"/>
          </a:xfrm>
          <a:prstGeom prst="rect">
            <a:avLst/>
          </a:prstGeom>
          <a:ln>
            <a:noFill/>
          </a:ln>
          <a:effectLst>
            <a:outerShdw blurRad="50800" dist="38100" dir="2700000">
              <a:srgbClr val="000000">
                <a:alpha val="43000"/>
              </a:srgbClr>
            </a:outerShdw>
          </a:effectLst>
        </p:spPr>
        <p:txBody>
          <a:bodyPr/>
          <a:lstStyle/>
          <a:p>
            <a:pPr algn="ctr" eaLnBrk="0" hangingPunct="0">
              <a:spcBef>
                <a:spcPct val="20000"/>
              </a:spcBef>
              <a:buClr>
                <a:srgbClr val="CD0921"/>
              </a:buClr>
              <a:buSzPct val="50000"/>
              <a:buFont typeface="Wingdings 2" pitchFamily="-110" charset="2"/>
              <a:buNone/>
              <a:defRPr/>
            </a:pPr>
            <a:r>
              <a:rPr lang="en-GB" sz="2000" b="1" kern="0" dirty="0" smtClean="0">
                <a:solidFill>
                  <a:srgbClr val="FFFFFF"/>
                </a:solidFill>
                <a:latin typeface="Arial"/>
                <a:cs typeface="Arial"/>
              </a:rPr>
              <a:t>Connected Living</a:t>
            </a:r>
            <a:endParaRPr lang="en-GB" sz="2000" b="1" kern="0" dirty="0" smtClean="0">
              <a:solidFill>
                <a:srgbClr val="606060"/>
              </a:solidFill>
              <a:latin typeface="Arial Narrow" pitchFamily="34" charset="0"/>
              <a:cs typeface="Arial"/>
            </a:endParaRPr>
          </a:p>
          <a:p>
            <a:pPr eaLnBrk="0" hangingPunct="0">
              <a:spcBef>
                <a:spcPct val="20000"/>
              </a:spcBef>
              <a:buClr>
                <a:srgbClr val="CD0921"/>
              </a:buClr>
              <a:buSzPct val="50000"/>
              <a:buFont typeface="Wingdings 2" pitchFamily="-110" charset="2"/>
              <a:buNone/>
              <a:defRPr/>
            </a:pPr>
            <a:r>
              <a:rPr lang="en-GB" sz="2000" kern="0" dirty="0" smtClean="0">
                <a:solidFill>
                  <a:srgbClr val="606060"/>
                </a:solidFill>
                <a:latin typeface="Arial Narrow" pitchFamily="34" charset="0"/>
                <a:cs typeface="Arial"/>
              </a:rPr>
              <a:t> </a:t>
            </a:r>
            <a:endParaRPr lang="en-GB" sz="2000" kern="0" dirty="0">
              <a:solidFill>
                <a:srgbClr val="606060"/>
              </a:solidFill>
              <a:latin typeface="Arial Narrow" pitchFamily="34" charset="0"/>
              <a:cs typeface="Arial"/>
            </a:endParaRPr>
          </a:p>
        </p:txBody>
      </p:sp>
      <p:sp>
        <p:nvSpPr>
          <p:cNvPr id="20" name="Content Placeholder 2"/>
          <p:cNvSpPr txBox="1">
            <a:spLocks/>
          </p:cNvSpPr>
          <p:nvPr/>
        </p:nvSpPr>
        <p:spPr>
          <a:xfrm>
            <a:off x="508000" y="2432050"/>
            <a:ext cx="2311400" cy="558800"/>
          </a:xfrm>
          <a:prstGeom prst="rect">
            <a:avLst/>
          </a:prstGeom>
          <a:ln>
            <a:noFill/>
          </a:ln>
          <a:effectLst>
            <a:outerShdw blurRad="50800" dist="38100" dir="2700000">
              <a:srgbClr val="000000">
                <a:alpha val="43000"/>
              </a:srgbClr>
            </a:outerShdw>
          </a:effectLst>
        </p:spPr>
        <p:txBody>
          <a:bodyPr/>
          <a:lstStyle/>
          <a:p>
            <a:pPr algn="ctr" eaLnBrk="0" hangingPunct="0">
              <a:spcBef>
                <a:spcPct val="20000"/>
              </a:spcBef>
              <a:buClr>
                <a:srgbClr val="CD0921"/>
              </a:buClr>
              <a:buSzPct val="50000"/>
              <a:buFont typeface="Wingdings 2" pitchFamily="-110" charset="2"/>
              <a:buNone/>
              <a:defRPr/>
            </a:pPr>
            <a:r>
              <a:rPr lang="en-GB" sz="2000" kern="0" dirty="0" smtClean="0">
                <a:solidFill>
                  <a:srgbClr val="FFFFFF"/>
                </a:solidFill>
                <a:latin typeface="Arial"/>
                <a:cs typeface="Arial"/>
              </a:rPr>
              <a:t>M2M</a:t>
            </a:r>
            <a:endParaRPr lang="en-GB" sz="2000" kern="0" dirty="0" smtClean="0">
              <a:solidFill>
                <a:srgbClr val="606060"/>
              </a:solidFill>
              <a:latin typeface="Arial Narrow" pitchFamily="34" charset="0"/>
              <a:cs typeface="Arial"/>
            </a:endParaRPr>
          </a:p>
          <a:p>
            <a:pPr eaLnBrk="0" hangingPunct="0">
              <a:spcBef>
                <a:spcPct val="20000"/>
              </a:spcBef>
              <a:buClr>
                <a:srgbClr val="CD0921"/>
              </a:buClr>
              <a:buSzPct val="50000"/>
              <a:buFont typeface="Wingdings 2" pitchFamily="-110" charset="2"/>
              <a:buNone/>
              <a:defRPr/>
            </a:pPr>
            <a:r>
              <a:rPr lang="en-GB" sz="2000" kern="0" dirty="0" smtClean="0">
                <a:solidFill>
                  <a:srgbClr val="606060"/>
                </a:solidFill>
                <a:latin typeface="Arial Narrow" pitchFamily="34" charset="0"/>
                <a:cs typeface="Arial"/>
              </a:rPr>
              <a:t> </a:t>
            </a:r>
            <a:endParaRPr lang="en-GB" sz="2000" kern="0" dirty="0">
              <a:solidFill>
                <a:srgbClr val="606060"/>
              </a:solidFill>
              <a:latin typeface="Arial Narrow" pitchFamily="34" charset="0"/>
              <a:cs typeface="Arial"/>
            </a:endParaRPr>
          </a:p>
        </p:txBody>
      </p:sp>
      <p:sp>
        <p:nvSpPr>
          <p:cNvPr id="21" name="Content Placeholder 2"/>
          <p:cNvSpPr txBox="1">
            <a:spLocks/>
          </p:cNvSpPr>
          <p:nvPr/>
        </p:nvSpPr>
        <p:spPr>
          <a:xfrm>
            <a:off x="3429000" y="2432050"/>
            <a:ext cx="2311400" cy="558800"/>
          </a:xfrm>
          <a:prstGeom prst="rect">
            <a:avLst/>
          </a:prstGeom>
          <a:ln>
            <a:noFill/>
          </a:ln>
          <a:effectLst>
            <a:outerShdw blurRad="50800" dist="38100" dir="2700000">
              <a:srgbClr val="000000">
                <a:alpha val="43000"/>
              </a:srgbClr>
            </a:outerShdw>
          </a:effectLst>
        </p:spPr>
        <p:txBody>
          <a:bodyPr/>
          <a:lstStyle/>
          <a:p>
            <a:pPr algn="ctr" eaLnBrk="0" hangingPunct="0">
              <a:spcBef>
                <a:spcPct val="20000"/>
              </a:spcBef>
              <a:buClr>
                <a:srgbClr val="CD0921"/>
              </a:buClr>
              <a:buSzPct val="50000"/>
              <a:buFont typeface="Wingdings 2" pitchFamily="-110" charset="2"/>
              <a:buNone/>
              <a:defRPr/>
            </a:pPr>
            <a:r>
              <a:rPr lang="en-GB" sz="2000" kern="0" dirty="0" smtClean="0">
                <a:solidFill>
                  <a:srgbClr val="FFFFFF"/>
                </a:solidFill>
                <a:latin typeface="Arial"/>
                <a:cs typeface="Arial"/>
              </a:rPr>
              <a:t>Internet </a:t>
            </a:r>
            <a:br>
              <a:rPr lang="en-GB" sz="2000" kern="0" dirty="0" smtClean="0">
                <a:solidFill>
                  <a:srgbClr val="FFFFFF"/>
                </a:solidFill>
                <a:latin typeface="Arial"/>
                <a:cs typeface="Arial"/>
              </a:rPr>
            </a:br>
            <a:r>
              <a:rPr lang="en-GB" sz="2000" kern="0" dirty="0" smtClean="0">
                <a:solidFill>
                  <a:srgbClr val="FFFFFF"/>
                </a:solidFill>
                <a:latin typeface="Arial"/>
                <a:cs typeface="Arial"/>
              </a:rPr>
              <a:t>of Things</a:t>
            </a:r>
            <a:endParaRPr lang="en-GB" sz="2000" kern="0" dirty="0" smtClean="0">
              <a:solidFill>
                <a:srgbClr val="606060"/>
              </a:solidFill>
              <a:latin typeface="Arial Narrow" pitchFamily="34" charset="0"/>
              <a:cs typeface="Arial"/>
            </a:endParaRPr>
          </a:p>
          <a:p>
            <a:pPr eaLnBrk="0" hangingPunct="0">
              <a:spcBef>
                <a:spcPct val="20000"/>
              </a:spcBef>
              <a:buClr>
                <a:srgbClr val="CD0921"/>
              </a:buClr>
              <a:buSzPct val="50000"/>
              <a:buFont typeface="Wingdings 2" pitchFamily="-110" charset="2"/>
              <a:buNone/>
              <a:defRPr/>
            </a:pPr>
            <a:r>
              <a:rPr lang="en-GB" sz="2000" kern="0" dirty="0" smtClean="0">
                <a:solidFill>
                  <a:srgbClr val="606060"/>
                </a:solidFill>
                <a:latin typeface="Arial Narrow" pitchFamily="34" charset="0"/>
                <a:cs typeface="Arial"/>
              </a:rPr>
              <a:t> </a:t>
            </a:r>
            <a:endParaRPr lang="en-GB" sz="2000" kern="0" dirty="0">
              <a:solidFill>
                <a:srgbClr val="606060"/>
              </a:solidFill>
              <a:latin typeface="Arial Narrow" pitchFamily="34" charset="0"/>
              <a:cs typeface="Arial"/>
            </a:endParaRPr>
          </a:p>
        </p:txBody>
      </p:sp>
      <p:sp>
        <p:nvSpPr>
          <p:cNvPr id="29" name="Content Placeholder 2"/>
          <p:cNvSpPr txBox="1">
            <a:spLocks/>
          </p:cNvSpPr>
          <p:nvPr/>
        </p:nvSpPr>
        <p:spPr>
          <a:xfrm>
            <a:off x="6070600" y="2432050"/>
            <a:ext cx="2705100" cy="558800"/>
          </a:xfrm>
          <a:prstGeom prst="rect">
            <a:avLst/>
          </a:prstGeom>
          <a:ln>
            <a:noFill/>
          </a:ln>
          <a:effectLst>
            <a:outerShdw blurRad="50800" dist="38100" dir="2700000">
              <a:srgbClr val="000000">
                <a:alpha val="43000"/>
              </a:srgbClr>
            </a:outerShdw>
          </a:effectLst>
        </p:spPr>
        <p:txBody>
          <a:bodyPr/>
          <a:lstStyle/>
          <a:p>
            <a:pPr algn="ctr" eaLnBrk="0" hangingPunct="0">
              <a:spcBef>
                <a:spcPct val="20000"/>
              </a:spcBef>
              <a:buClr>
                <a:srgbClr val="CD0921"/>
              </a:buClr>
              <a:buSzPct val="50000"/>
              <a:buFont typeface="Wingdings 2" pitchFamily="-110" charset="2"/>
              <a:buNone/>
              <a:defRPr/>
            </a:pPr>
            <a:r>
              <a:rPr lang="en-GB" sz="2000" kern="0" dirty="0" smtClean="0">
                <a:solidFill>
                  <a:srgbClr val="FFFFFF"/>
                </a:solidFill>
                <a:latin typeface="Arial"/>
                <a:cs typeface="Arial"/>
              </a:rPr>
              <a:t>Embedded</a:t>
            </a:r>
          </a:p>
          <a:p>
            <a:pPr algn="ctr" eaLnBrk="0" hangingPunct="0">
              <a:spcBef>
                <a:spcPct val="20000"/>
              </a:spcBef>
              <a:buClr>
                <a:srgbClr val="CD0921"/>
              </a:buClr>
              <a:buSzPct val="50000"/>
              <a:buFont typeface="Wingdings 2" pitchFamily="-110" charset="2"/>
              <a:buNone/>
              <a:defRPr/>
            </a:pPr>
            <a:r>
              <a:rPr lang="en-GB" sz="2000" kern="0" dirty="0" smtClean="0">
                <a:solidFill>
                  <a:srgbClr val="FFFFFF"/>
                </a:solidFill>
                <a:latin typeface="Arial"/>
                <a:cs typeface="Arial"/>
              </a:rPr>
              <a:t>Mobile</a:t>
            </a:r>
            <a:endParaRPr lang="en-GB" sz="2000" kern="0" dirty="0" smtClean="0">
              <a:solidFill>
                <a:srgbClr val="606060"/>
              </a:solidFill>
              <a:latin typeface="Arial Narrow" pitchFamily="34" charset="0"/>
              <a:cs typeface="Arial"/>
            </a:endParaRPr>
          </a:p>
          <a:p>
            <a:pPr eaLnBrk="0" hangingPunct="0">
              <a:spcBef>
                <a:spcPct val="20000"/>
              </a:spcBef>
              <a:buClr>
                <a:srgbClr val="CD0921"/>
              </a:buClr>
              <a:buSzPct val="50000"/>
              <a:buFont typeface="Wingdings 2" pitchFamily="-110" charset="2"/>
              <a:buNone/>
              <a:defRPr/>
            </a:pPr>
            <a:r>
              <a:rPr lang="en-GB" sz="2000" kern="0" dirty="0" smtClean="0">
                <a:solidFill>
                  <a:srgbClr val="606060"/>
                </a:solidFill>
                <a:latin typeface="Arial Narrow" pitchFamily="34" charset="0"/>
                <a:cs typeface="Arial"/>
              </a:rPr>
              <a:t> </a:t>
            </a:r>
            <a:endParaRPr lang="en-GB" sz="2000" kern="0" dirty="0">
              <a:solidFill>
                <a:srgbClr val="606060"/>
              </a:solidFill>
              <a:latin typeface="Arial Narrow" pitchFamily="34" charset="0"/>
              <a:cs typeface="Arial"/>
            </a:endParaRPr>
          </a:p>
        </p:txBody>
      </p:sp>
      <p:pic>
        <p:nvPicPr>
          <p:cNvPr id="30" name="Picture 29" descr="iStock_000002732222_72dpi.jpg"/>
          <p:cNvPicPr>
            <a:picLocks noChangeAspect="1"/>
          </p:cNvPicPr>
          <p:nvPr/>
        </p:nvPicPr>
        <p:blipFill>
          <a:blip r:embed="rId3"/>
          <a:stretch>
            <a:fillRect/>
          </a:stretch>
        </p:blipFill>
        <p:spPr>
          <a:xfrm>
            <a:off x="2774950" y="4686300"/>
            <a:ext cx="1327150" cy="1022349"/>
          </a:xfrm>
          <a:prstGeom prst="rect">
            <a:avLst/>
          </a:prstGeom>
        </p:spPr>
      </p:pic>
      <p:pic>
        <p:nvPicPr>
          <p:cNvPr id="31" name="Picture 30" descr="iStock_000005417609_72dpi.jpg"/>
          <p:cNvPicPr>
            <a:picLocks noChangeAspect="1"/>
          </p:cNvPicPr>
          <p:nvPr/>
        </p:nvPicPr>
        <p:blipFill>
          <a:blip r:embed="rId4"/>
          <a:srcRect t="19550"/>
          <a:stretch>
            <a:fillRect/>
          </a:stretch>
        </p:blipFill>
        <p:spPr>
          <a:xfrm>
            <a:off x="4969798" y="3573463"/>
            <a:ext cx="1488152" cy="1112837"/>
          </a:xfrm>
          <a:prstGeom prst="rect">
            <a:avLst/>
          </a:prstGeom>
        </p:spPr>
      </p:pic>
      <p:pic>
        <p:nvPicPr>
          <p:cNvPr id="32" name="Picture 31" descr="iStock_000011993260_72dpi.jpg"/>
          <p:cNvPicPr>
            <a:picLocks noChangeAspect="1"/>
          </p:cNvPicPr>
          <p:nvPr/>
        </p:nvPicPr>
        <p:blipFill>
          <a:blip r:embed="rId5"/>
          <a:stretch>
            <a:fillRect/>
          </a:stretch>
        </p:blipFill>
        <p:spPr>
          <a:xfrm>
            <a:off x="1809751" y="3573463"/>
            <a:ext cx="1670050" cy="1110914"/>
          </a:xfrm>
          <a:prstGeom prst="rect">
            <a:avLst/>
          </a:prstGeom>
        </p:spPr>
      </p:pic>
      <p:pic>
        <p:nvPicPr>
          <p:cNvPr id="33" name="Picture 32" descr="iStock_000015285016_72dpi.jpg"/>
          <p:cNvPicPr>
            <a:picLocks noChangeAspect="1"/>
          </p:cNvPicPr>
          <p:nvPr/>
        </p:nvPicPr>
        <p:blipFill>
          <a:blip r:embed="rId6"/>
          <a:stretch>
            <a:fillRect/>
          </a:stretch>
        </p:blipFill>
        <p:spPr>
          <a:xfrm>
            <a:off x="1203881" y="4678363"/>
            <a:ext cx="1548843" cy="1030287"/>
          </a:xfrm>
          <a:prstGeom prst="rect">
            <a:avLst/>
          </a:prstGeom>
        </p:spPr>
      </p:pic>
      <p:pic>
        <p:nvPicPr>
          <p:cNvPr id="34" name="Picture 33" descr="iStock_000002809232_72dpi.jpg"/>
          <p:cNvPicPr>
            <a:picLocks noChangeAspect="1"/>
          </p:cNvPicPr>
          <p:nvPr/>
        </p:nvPicPr>
        <p:blipFill>
          <a:blip r:embed="rId7"/>
          <a:stretch>
            <a:fillRect/>
          </a:stretch>
        </p:blipFill>
        <p:spPr>
          <a:xfrm>
            <a:off x="304800" y="3573463"/>
            <a:ext cx="1524001" cy="992642"/>
          </a:xfrm>
          <a:prstGeom prst="rect">
            <a:avLst/>
          </a:prstGeom>
        </p:spPr>
      </p:pic>
      <p:pic>
        <p:nvPicPr>
          <p:cNvPr id="35" name="Picture 34" descr="109723483_75_72dpi.jpg"/>
          <p:cNvPicPr>
            <a:picLocks noChangeAspect="1"/>
          </p:cNvPicPr>
          <p:nvPr/>
        </p:nvPicPr>
        <p:blipFill>
          <a:blip r:embed="rId8"/>
          <a:stretch>
            <a:fillRect/>
          </a:stretch>
        </p:blipFill>
        <p:spPr>
          <a:xfrm>
            <a:off x="4108451" y="4686300"/>
            <a:ext cx="1530350" cy="1023937"/>
          </a:xfrm>
          <a:prstGeom prst="rect">
            <a:avLst/>
          </a:prstGeom>
        </p:spPr>
      </p:pic>
      <p:pic>
        <p:nvPicPr>
          <p:cNvPr id="36" name="Picture 35" descr="Asian kids_72dpi.jpg"/>
          <p:cNvPicPr>
            <a:picLocks noChangeAspect="1"/>
          </p:cNvPicPr>
          <p:nvPr/>
        </p:nvPicPr>
        <p:blipFill>
          <a:blip r:embed="rId9"/>
          <a:stretch>
            <a:fillRect/>
          </a:stretch>
        </p:blipFill>
        <p:spPr>
          <a:xfrm>
            <a:off x="6451600" y="3573463"/>
            <a:ext cx="1270000" cy="1118943"/>
          </a:xfrm>
          <a:prstGeom prst="rect">
            <a:avLst/>
          </a:prstGeom>
        </p:spPr>
      </p:pic>
      <p:pic>
        <p:nvPicPr>
          <p:cNvPr id="37" name="Picture 36" descr="Devices.jpg"/>
          <p:cNvPicPr>
            <a:picLocks noChangeAspect="1"/>
          </p:cNvPicPr>
          <p:nvPr/>
        </p:nvPicPr>
        <p:blipFill>
          <a:blip r:embed="rId10"/>
          <a:stretch>
            <a:fillRect/>
          </a:stretch>
        </p:blipFill>
        <p:spPr>
          <a:xfrm>
            <a:off x="5638800" y="4686301"/>
            <a:ext cx="1352550" cy="1019456"/>
          </a:xfrm>
          <a:prstGeom prst="rect">
            <a:avLst/>
          </a:prstGeom>
        </p:spPr>
      </p:pic>
      <p:pic>
        <p:nvPicPr>
          <p:cNvPr id="38" name="Picture 37" descr="iStock_000004393369XXLarge_72dpi.jpg"/>
          <p:cNvPicPr>
            <a:picLocks noChangeAspect="1"/>
          </p:cNvPicPr>
          <p:nvPr/>
        </p:nvPicPr>
        <p:blipFill>
          <a:blip r:embed="rId11"/>
          <a:stretch>
            <a:fillRect/>
          </a:stretch>
        </p:blipFill>
        <p:spPr>
          <a:xfrm>
            <a:off x="3479800" y="3573462"/>
            <a:ext cx="1494445" cy="1119188"/>
          </a:xfrm>
          <a:prstGeom prst="rect">
            <a:avLst/>
          </a:prstGeom>
        </p:spPr>
      </p:pic>
      <p:pic>
        <p:nvPicPr>
          <p:cNvPr id="39" name="Picture 38" descr="iStock_000013701231Large_72dpi.jpg"/>
          <p:cNvPicPr>
            <a:picLocks noChangeAspect="1"/>
          </p:cNvPicPr>
          <p:nvPr/>
        </p:nvPicPr>
        <p:blipFill>
          <a:blip r:embed="rId12"/>
          <a:srcRect l="22057"/>
          <a:stretch>
            <a:fillRect/>
          </a:stretch>
        </p:blipFill>
        <p:spPr>
          <a:xfrm>
            <a:off x="6991350" y="4686300"/>
            <a:ext cx="1189248" cy="1022350"/>
          </a:xfrm>
          <a:prstGeom prst="rect">
            <a:avLst/>
          </a:prstGeom>
        </p:spPr>
      </p:pic>
      <p:pic>
        <p:nvPicPr>
          <p:cNvPr id="40" name="Picture 39" descr="mobisante_72dpi.jpg"/>
          <p:cNvPicPr>
            <a:picLocks noChangeAspect="1"/>
          </p:cNvPicPr>
          <p:nvPr/>
        </p:nvPicPr>
        <p:blipFill>
          <a:blip r:embed="rId13"/>
          <a:srcRect l="9923"/>
          <a:stretch>
            <a:fillRect/>
          </a:stretch>
        </p:blipFill>
        <p:spPr>
          <a:xfrm>
            <a:off x="7708900" y="3573462"/>
            <a:ext cx="1079500" cy="1114572"/>
          </a:xfrm>
          <a:prstGeom prst="rect">
            <a:avLst/>
          </a:prstGeom>
        </p:spPr>
      </p:pic>
      <p:pic>
        <p:nvPicPr>
          <p:cNvPr id="42" name="Picture 41" descr="iStock_000010501374Large_72dpi.jpg"/>
          <p:cNvPicPr>
            <a:picLocks noChangeAspect="1"/>
          </p:cNvPicPr>
          <p:nvPr/>
        </p:nvPicPr>
        <p:blipFill>
          <a:blip r:embed="rId14"/>
          <a:srcRect l="40790" r="1240"/>
          <a:stretch>
            <a:fillRect/>
          </a:stretch>
        </p:blipFill>
        <p:spPr>
          <a:xfrm>
            <a:off x="298450" y="4679950"/>
            <a:ext cx="1187450" cy="1028700"/>
          </a:xfrm>
          <a:prstGeom prst="rect">
            <a:avLst/>
          </a:prstGeom>
        </p:spPr>
      </p:pic>
      <p:pic>
        <p:nvPicPr>
          <p:cNvPr id="44" name="Picture 43" descr="iStock_000006676370_72dpi.jpg"/>
          <p:cNvPicPr>
            <a:picLocks noChangeAspect="1"/>
          </p:cNvPicPr>
          <p:nvPr/>
        </p:nvPicPr>
        <p:blipFill>
          <a:blip r:embed="rId15"/>
          <a:srcRect r="22051" b="11631"/>
          <a:stretch>
            <a:fillRect/>
          </a:stretch>
        </p:blipFill>
        <p:spPr>
          <a:xfrm>
            <a:off x="8178800" y="4679950"/>
            <a:ext cx="616121" cy="1028700"/>
          </a:xfrm>
          <a:prstGeom prst="rect">
            <a:avLst/>
          </a:prstGeom>
        </p:spPr>
      </p:pic>
    </p:spTree>
    <p:extLst>
      <p:ext uri="{BB962C8B-B14F-4D97-AF65-F5344CB8AC3E}">
        <p14:creationId xmlns:p14="http://schemas.microsoft.com/office/powerpoint/2010/main" val="2337203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alphaModFix amt="30000"/>
            <a:extLst>
              <a:ext uri="{28A0092B-C50C-407E-A947-70E740481C1C}">
                <a14:useLocalDpi xmlns:a14="http://schemas.microsoft.com/office/drawing/2010/main" val="0"/>
              </a:ext>
            </a:extLst>
          </a:blip>
          <a:srcRect r="50000"/>
          <a:stretch>
            <a:fillRect/>
          </a:stretch>
        </p:blipFill>
        <p:spPr>
          <a:xfrm>
            <a:off x="5309108" y="990600"/>
            <a:ext cx="3834892" cy="5098607"/>
          </a:xfrm>
          <a:prstGeom prst="rect">
            <a:avLst/>
          </a:prstGeom>
        </p:spPr>
      </p:pic>
      <p:sp>
        <p:nvSpPr>
          <p:cNvPr id="7" name="Rectangle 6"/>
          <p:cNvSpPr/>
          <p:nvPr/>
        </p:nvSpPr>
        <p:spPr>
          <a:xfrm>
            <a:off x="5232400" y="977900"/>
            <a:ext cx="1231900" cy="50927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GB" sz="2400" dirty="0" smtClean="0">
                <a:solidFill>
                  <a:srgbClr val="FFFFFF"/>
                </a:solidFill>
              </a:rPr>
              <a:t>Why Is There a Need for </a:t>
            </a:r>
            <a:r>
              <a:rPr lang="en-GB" sz="2400" dirty="0">
                <a:solidFill>
                  <a:srgbClr val="FFFFFF"/>
                </a:solidFill>
              </a:rPr>
              <a:t>m</a:t>
            </a:r>
            <a:r>
              <a:rPr lang="en-GB" sz="2400" dirty="0" smtClean="0">
                <a:solidFill>
                  <a:srgbClr val="FFFFFF"/>
                </a:solidFill>
              </a:rPr>
              <a:t>Health?</a:t>
            </a:r>
            <a:endParaRPr lang="en-GB" sz="2400" dirty="0">
              <a:solidFill>
                <a:srgbClr val="FFFFFF"/>
              </a:solidFill>
            </a:endParaRPr>
          </a:p>
        </p:txBody>
      </p:sp>
      <p:sp>
        <p:nvSpPr>
          <p:cNvPr id="4" name="Text Placeholder 3"/>
          <p:cNvSpPr>
            <a:spLocks noGrp="1"/>
          </p:cNvSpPr>
          <p:nvPr>
            <p:ph type="body" sz="quarter" idx="11"/>
          </p:nvPr>
        </p:nvSpPr>
        <p:spPr>
          <a:xfrm>
            <a:off x="444500" y="1342345"/>
            <a:ext cx="8407400" cy="3765550"/>
          </a:xfrm>
        </p:spPr>
        <p:txBody>
          <a:bodyPr/>
          <a:lstStyle/>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Reduce Pressure on Resources</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More self management and self care results in less visits to the doctor, enables better prevention and delivers other efficiency improvements</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Increase Patient </a:t>
            </a:r>
            <a:r>
              <a:rPr lang="en-US" altLang="zh-CN" b="1" dirty="0">
                <a:effectLst>
                  <a:outerShdw blurRad="50800" dist="38100" dir="2700000">
                    <a:srgbClr val="000000">
                      <a:alpha val="43000"/>
                    </a:srgbClr>
                  </a:outerShdw>
                </a:effectLst>
                <a:latin typeface="Arial" charset="0"/>
                <a:ea typeface="SimSun" pitchFamily="2" charset="-122"/>
                <a:cs typeface="Arial" charset="0"/>
              </a:rPr>
              <a:t>R</a:t>
            </a: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each</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err="1" smtClean="0">
                <a:effectLst>
                  <a:outerShdw blurRad="50800" dist="38100" dir="2700000">
                    <a:srgbClr val="000000">
                      <a:alpha val="43000"/>
                    </a:srgbClr>
                  </a:outerShdw>
                </a:effectLst>
                <a:latin typeface="Arial" charset="0"/>
                <a:ea typeface="SimSun" pitchFamily="2" charset="-122"/>
                <a:cs typeface="Arial" charset="0"/>
              </a:rPr>
              <a:t>Telecare</a:t>
            </a:r>
            <a:r>
              <a:rPr lang="en-US" altLang="zh-CN" dirty="0" smtClean="0">
                <a:effectLst>
                  <a:outerShdw blurRad="50800" dist="38100" dir="2700000">
                    <a:srgbClr val="000000">
                      <a:alpha val="43000"/>
                    </a:srgbClr>
                  </a:outerShdw>
                </a:effectLst>
                <a:latin typeface="Arial" charset="0"/>
                <a:ea typeface="SimSun" pitchFamily="2" charset="-122"/>
                <a:cs typeface="Arial" charset="0"/>
              </a:rPr>
              <a:t> and Telemedicine are enabling healthcare to be reached by entire populations, even those living in remote areas</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More Effective &amp; Efficient Chronic Disease </a:t>
            </a:r>
            <a:r>
              <a:rPr lang="en-US" altLang="zh-CN" b="1" dirty="0">
                <a:effectLst>
                  <a:outerShdw blurRad="50800" dist="38100" dir="2700000">
                    <a:srgbClr val="000000">
                      <a:alpha val="43000"/>
                    </a:srgbClr>
                  </a:outerShdw>
                </a:effectLst>
                <a:latin typeface="Arial" charset="0"/>
                <a:ea typeface="SimSun" pitchFamily="2" charset="-122"/>
                <a:cs typeface="Arial" charset="0"/>
              </a:rPr>
              <a:t>M</a:t>
            </a: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anagement</a:t>
            </a:r>
            <a:br>
              <a:rPr lang="en-US" altLang="zh-CN" b="1" dirty="0" smtClean="0">
                <a:effectLst>
                  <a:outerShdw blurRad="50800" dist="38100" dir="2700000">
                    <a:srgbClr val="000000">
                      <a:alpha val="43000"/>
                    </a:srgbClr>
                  </a:outerShdw>
                </a:effectLst>
                <a:latin typeface="Arial" charset="0"/>
                <a:ea typeface="SimSun" pitchFamily="2" charset="-122"/>
                <a:cs typeface="Arial" charset="0"/>
              </a:rPr>
            </a:br>
            <a:r>
              <a:rPr lang="en-US" altLang="zh-CN" dirty="0" smtClean="0">
                <a:effectLst>
                  <a:outerShdw blurRad="50800" dist="38100" dir="2700000">
                    <a:srgbClr val="000000">
                      <a:alpha val="43000"/>
                    </a:srgbClr>
                  </a:outerShdw>
                </a:effectLst>
                <a:latin typeface="Arial" charset="0"/>
                <a:ea typeface="SimSun" pitchFamily="2" charset="-122"/>
                <a:cs typeface="Arial" charset="0"/>
              </a:rPr>
              <a:t>Prevention &amp; wellness solutions, including remote monitoring &amp; self managements for at risk groups will reduce the growing financial burden and improve disease outcomes</a:t>
            </a:r>
          </a:p>
          <a:p>
            <a:pPr marL="230188" indent="-230188">
              <a:lnSpc>
                <a:spcPct val="115000"/>
              </a:lnSpc>
              <a:spcBef>
                <a:spcPct val="30000"/>
              </a:spcBef>
              <a:spcAft>
                <a:spcPts val="0"/>
              </a:spcAft>
              <a:buClr>
                <a:srgbClr val="AF1115"/>
              </a:buClr>
              <a:buFont typeface="Wingdings 2" pitchFamily="18" charset="2"/>
              <a:buChar char="¢"/>
              <a:defRPr/>
            </a:pPr>
            <a:r>
              <a:rPr lang="en-US" altLang="zh-CN" b="1" dirty="0" smtClean="0">
                <a:effectLst>
                  <a:outerShdw blurRad="50800" dist="38100" dir="2700000">
                    <a:srgbClr val="000000">
                      <a:alpha val="43000"/>
                    </a:srgbClr>
                  </a:outerShdw>
                </a:effectLst>
                <a:latin typeface="Arial" charset="0"/>
                <a:ea typeface="SimSun" pitchFamily="2" charset="-122"/>
                <a:cs typeface="Arial" charset="0"/>
              </a:rPr>
              <a:t>Improving </a:t>
            </a:r>
            <a:r>
              <a:rPr lang="en-US" altLang="zh-CN" b="1" dirty="0">
                <a:effectLst>
                  <a:outerShdw blurRad="50800" dist="38100" dir="2700000">
                    <a:srgbClr val="000000">
                      <a:alpha val="43000"/>
                    </a:srgbClr>
                  </a:outerShdw>
                </a:effectLst>
                <a:latin typeface="Arial" charset="0"/>
                <a:ea typeface="SimSun" pitchFamily="2" charset="-122"/>
                <a:cs typeface="Arial" charset="0"/>
              </a:rPr>
              <a:t>Elderly Independence</a:t>
            </a:r>
            <a:br>
              <a:rPr lang="en-US" altLang="zh-CN" b="1" dirty="0">
                <a:effectLst>
                  <a:outerShdw blurRad="50800" dist="38100" dir="2700000">
                    <a:srgbClr val="000000">
                      <a:alpha val="43000"/>
                    </a:srgbClr>
                  </a:outerShdw>
                </a:effectLst>
                <a:latin typeface="Arial" charset="0"/>
                <a:ea typeface="SimSun" pitchFamily="2" charset="-122"/>
                <a:cs typeface="Arial" charset="0"/>
              </a:rPr>
            </a:br>
            <a:r>
              <a:rPr lang="en-US" altLang="zh-CN" dirty="0">
                <a:effectLst>
                  <a:outerShdw blurRad="50800" dist="38100" dir="2700000">
                    <a:srgbClr val="000000">
                      <a:alpha val="43000"/>
                    </a:srgbClr>
                  </a:outerShdw>
                </a:effectLst>
                <a:latin typeface="Arial" charset="0"/>
                <a:ea typeface="SimSun" pitchFamily="2" charset="-122"/>
                <a:cs typeface="Arial" charset="0"/>
              </a:rPr>
              <a:t>Enabling the elderly to live at home and independently for longer  </a:t>
            </a:r>
          </a:p>
          <a:p>
            <a:pPr marL="230188" indent="-230188">
              <a:lnSpc>
                <a:spcPct val="115000"/>
              </a:lnSpc>
              <a:spcBef>
                <a:spcPct val="30000"/>
              </a:spcBef>
              <a:spcAft>
                <a:spcPts val="0"/>
              </a:spcAft>
              <a:buClr>
                <a:srgbClr val="AF1115"/>
              </a:buClr>
              <a:buFont typeface="Wingdings 2" pitchFamily="18" charset="2"/>
              <a:buChar char="¢"/>
              <a:defRPr/>
            </a:pPr>
            <a:endParaRPr lang="en-US" altLang="zh-CN" dirty="0" smtClean="0">
              <a:effectLst>
                <a:outerShdw blurRad="50800" dist="38100" dir="2700000">
                  <a:srgbClr val="000000">
                    <a:alpha val="43000"/>
                  </a:srgbClr>
                </a:outerShdw>
              </a:effectLst>
              <a:latin typeface="Arial" charset="0"/>
              <a:ea typeface="SimSun" pitchFamily="2" charset="-122"/>
              <a:cs typeface="Arial" charset="0"/>
            </a:endParaRPr>
          </a:p>
        </p:txBody>
      </p:sp>
    </p:spTree>
    <p:extLst>
      <p:ext uri="{BB962C8B-B14F-4D97-AF65-F5344CB8AC3E}">
        <p14:creationId xmlns:p14="http://schemas.microsoft.com/office/powerpoint/2010/main" val="160675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FFFFFF"/>
                </a:solidFill>
              </a:rPr>
              <a:t>m</a:t>
            </a:r>
            <a:r>
              <a:rPr lang="en-GB" sz="2400" dirty="0" smtClean="0">
                <a:solidFill>
                  <a:srgbClr val="FFFFFF"/>
                </a:solidFill>
              </a:rPr>
              <a:t>Health is Here – 800 deployments worldwide</a:t>
            </a:r>
            <a:endParaRPr lang="en-GB" sz="2400" dirty="0">
              <a:solidFill>
                <a:srgbClr val="FFFFFF"/>
              </a:solidFill>
            </a:endParaRPr>
          </a:p>
        </p:txBody>
      </p:sp>
      <p:sp>
        <p:nvSpPr>
          <p:cNvPr id="4" name="Text Placeholder 3"/>
          <p:cNvSpPr>
            <a:spLocks noGrp="1"/>
          </p:cNvSpPr>
          <p:nvPr>
            <p:ph type="body" sz="quarter" idx="12"/>
          </p:nvPr>
        </p:nvSpPr>
        <p:spPr>
          <a:xfrm>
            <a:off x="2806700" y="6088743"/>
            <a:ext cx="5919788" cy="561749"/>
          </a:xfrm>
        </p:spPr>
        <p:txBody>
          <a:bodyPr/>
          <a:lstStyle/>
          <a:p>
            <a:r>
              <a:rPr lang="en-GB" sz="1000" b="0" dirty="0" smtClean="0"/>
              <a:t>Source: GSMA mHealth Tracker, August 2012</a:t>
            </a:r>
          </a:p>
        </p:txBody>
      </p:sp>
      <p:pic>
        <p:nvPicPr>
          <p:cNvPr id="6" name="Picture 5" descr="map.png"/>
          <p:cNvPicPr>
            <a:picLocks noChangeAspect="1"/>
          </p:cNvPicPr>
          <p:nvPr/>
        </p:nvPicPr>
        <p:blipFill>
          <a:blip r:embed="rId3"/>
          <a:stretch>
            <a:fillRect/>
          </a:stretch>
        </p:blipFill>
        <p:spPr>
          <a:xfrm>
            <a:off x="-215900" y="1032157"/>
            <a:ext cx="9608747" cy="5037327"/>
          </a:xfrm>
          <a:prstGeom prst="rect">
            <a:avLst/>
          </a:prstGeom>
        </p:spPr>
      </p:pic>
      <p:grpSp>
        <p:nvGrpSpPr>
          <p:cNvPr id="9" name="Group 8"/>
          <p:cNvGrpSpPr/>
          <p:nvPr/>
        </p:nvGrpSpPr>
        <p:grpSpPr>
          <a:xfrm>
            <a:off x="1435100" y="2059458"/>
            <a:ext cx="1200150" cy="1070405"/>
            <a:chOff x="5200650" y="4019549"/>
            <a:chExt cx="704850" cy="628650"/>
          </a:xfrm>
        </p:grpSpPr>
        <p:sp>
          <p:nvSpPr>
            <p:cNvPr id="7" name="Rectangle 6"/>
            <p:cNvSpPr/>
            <p:nvPr/>
          </p:nvSpPr>
          <p:spPr>
            <a:xfrm>
              <a:off x="5238751" y="4019549"/>
              <a:ext cx="628650" cy="628650"/>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5200650" y="4102101"/>
              <a:ext cx="704850" cy="433818"/>
            </a:xfrm>
            <a:prstGeom prst="rect">
              <a:avLst/>
            </a:prstGeom>
            <a:noFill/>
          </p:spPr>
          <p:txBody>
            <a:bodyPr wrap="square" rtlCol="0">
              <a:spAutoFit/>
            </a:bodyPr>
            <a:lstStyle/>
            <a:p>
              <a:pPr algn="ctr"/>
              <a:r>
                <a:rPr lang="en-US" sz="1400" dirty="0" smtClean="0">
                  <a:solidFill>
                    <a:srgbClr val="FFFFFF"/>
                  </a:solidFill>
                </a:rPr>
                <a:t>North</a:t>
              </a:r>
            </a:p>
            <a:p>
              <a:pPr algn="ctr"/>
              <a:r>
                <a:rPr lang="en-US" sz="1400" dirty="0" smtClean="0">
                  <a:solidFill>
                    <a:srgbClr val="FFFFFF"/>
                  </a:solidFill>
                </a:rPr>
                <a:t>America</a:t>
              </a:r>
            </a:p>
            <a:p>
              <a:pPr algn="ctr"/>
              <a:r>
                <a:rPr lang="en-US" sz="1400" dirty="0" smtClean="0">
                  <a:solidFill>
                    <a:srgbClr val="FFFFFF"/>
                  </a:solidFill>
                </a:rPr>
                <a:t>168</a:t>
              </a:r>
              <a:endParaRPr lang="en-US" sz="1400" dirty="0">
                <a:solidFill>
                  <a:srgbClr val="FFFFFF"/>
                </a:solidFill>
              </a:endParaRPr>
            </a:p>
          </p:txBody>
        </p:sp>
      </p:grpSp>
      <p:grpSp>
        <p:nvGrpSpPr>
          <p:cNvPr id="10" name="Group 9"/>
          <p:cNvGrpSpPr/>
          <p:nvPr/>
        </p:nvGrpSpPr>
        <p:grpSpPr>
          <a:xfrm>
            <a:off x="2133600" y="3810000"/>
            <a:ext cx="1200150" cy="1070405"/>
            <a:chOff x="5200650" y="4019549"/>
            <a:chExt cx="704850" cy="628650"/>
          </a:xfrm>
        </p:grpSpPr>
        <p:sp>
          <p:nvSpPr>
            <p:cNvPr id="11" name="Rectangle 10"/>
            <p:cNvSpPr/>
            <p:nvPr/>
          </p:nvSpPr>
          <p:spPr>
            <a:xfrm>
              <a:off x="5238751" y="4019549"/>
              <a:ext cx="628650" cy="628650"/>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5200650" y="4102100"/>
              <a:ext cx="704850" cy="433818"/>
            </a:xfrm>
            <a:prstGeom prst="rect">
              <a:avLst/>
            </a:prstGeom>
            <a:noFill/>
          </p:spPr>
          <p:txBody>
            <a:bodyPr wrap="square" rtlCol="0">
              <a:spAutoFit/>
            </a:bodyPr>
            <a:lstStyle/>
            <a:p>
              <a:pPr algn="ctr"/>
              <a:r>
                <a:rPr lang="en-US" sz="1400" dirty="0" smtClean="0">
                  <a:solidFill>
                    <a:srgbClr val="FFFFFF"/>
                  </a:solidFill>
                </a:rPr>
                <a:t>Latin</a:t>
              </a:r>
            </a:p>
            <a:p>
              <a:pPr algn="ctr"/>
              <a:r>
                <a:rPr lang="en-US" sz="1400" dirty="0" smtClean="0">
                  <a:solidFill>
                    <a:srgbClr val="FFFFFF"/>
                  </a:solidFill>
                </a:rPr>
                <a:t>America</a:t>
              </a:r>
            </a:p>
            <a:p>
              <a:pPr algn="ctr"/>
              <a:r>
                <a:rPr lang="en-US" sz="1400" dirty="0" smtClean="0">
                  <a:solidFill>
                    <a:srgbClr val="FFFFFF"/>
                  </a:solidFill>
                </a:rPr>
                <a:t>76</a:t>
              </a:r>
              <a:endParaRPr lang="en-US" sz="1400" dirty="0">
                <a:solidFill>
                  <a:srgbClr val="FFFFFF"/>
                </a:solidFill>
              </a:endParaRPr>
            </a:p>
          </p:txBody>
        </p:sp>
      </p:grpSp>
      <p:grpSp>
        <p:nvGrpSpPr>
          <p:cNvPr id="13" name="Group 12"/>
          <p:cNvGrpSpPr/>
          <p:nvPr/>
        </p:nvGrpSpPr>
        <p:grpSpPr>
          <a:xfrm>
            <a:off x="3971925" y="1691150"/>
            <a:ext cx="1200150" cy="1070404"/>
            <a:chOff x="5200650" y="4019549"/>
            <a:chExt cx="704850" cy="628650"/>
          </a:xfrm>
        </p:grpSpPr>
        <p:sp>
          <p:nvSpPr>
            <p:cNvPr id="14" name="Rectangle 13"/>
            <p:cNvSpPr/>
            <p:nvPr/>
          </p:nvSpPr>
          <p:spPr>
            <a:xfrm>
              <a:off x="5238751" y="4019549"/>
              <a:ext cx="628650" cy="628650"/>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5200650" y="4176687"/>
              <a:ext cx="704850" cy="307288"/>
            </a:xfrm>
            <a:prstGeom prst="rect">
              <a:avLst/>
            </a:prstGeom>
            <a:noFill/>
          </p:spPr>
          <p:txBody>
            <a:bodyPr wrap="square" rtlCol="0">
              <a:spAutoFit/>
            </a:bodyPr>
            <a:lstStyle/>
            <a:p>
              <a:pPr algn="ctr"/>
              <a:r>
                <a:rPr lang="en-US" sz="1400" dirty="0" smtClean="0">
                  <a:solidFill>
                    <a:srgbClr val="FFFFFF"/>
                  </a:solidFill>
                </a:rPr>
                <a:t>Europe</a:t>
              </a:r>
            </a:p>
            <a:p>
              <a:pPr algn="ctr"/>
              <a:r>
                <a:rPr lang="en-US" sz="1400" dirty="0" smtClean="0">
                  <a:solidFill>
                    <a:srgbClr val="FFFFFF"/>
                  </a:solidFill>
                </a:rPr>
                <a:t>119</a:t>
              </a:r>
              <a:endParaRPr lang="en-US" sz="1400" dirty="0">
                <a:solidFill>
                  <a:srgbClr val="FFFFFF"/>
                </a:solidFill>
              </a:endParaRPr>
            </a:p>
          </p:txBody>
        </p:sp>
      </p:grpSp>
      <p:sp>
        <p:nvSpPr>
          <p:cNvPr id="23" name="Rectangle 22"/>
          <p:cNvSpPr/>
          <p:nvPr/>
        </p:nvSpPr>
        <p:spPr>
          <a:xfrm>
            <a:off x="4636875" y="3432903"/>
            <a:ext cx="1070404" cy="1070405"/>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p:cNvSpPr txBox="1"/>
          <p:nvPr/>
        </p:nvSpPr>
        <p:spPr>
          <a:xfrm>
            <a:off x="4572000" y="3721100"/>
            <a:ext cx="1200150" cy="523220"/>
          </a:xfrm>
          <a:prstGeom prst="rect">
            <a:avLst/>
          </a:prstGeom>
          <a:noFill/>
        </p:spPr>
        <p:txBody>
          <a:bodyPr wrap="square" rtlCol="0">
            <a:spAutoFit/>
          </a:bodyPr>
          <a:lstStyle/>
          <a:p>
            <a:pPr algn="ctr"/>
            <a:r>
              <a:rPr lang="en-US" sz="1400" dirty="0" smtClean="0">
                <a:solidFill>
                  <a:srgbClr val="FFFFFF"/>
                </a:solidFill>
              </a:rPr>
              <a:t>Africa</a:t>
            </a:r>
          </a:p>
          <a:p>
            <a:pPr algn="ctr"/>
            <a:r>
              <a:rPr lang="en-US" sz="1400" dirty="0" smtClean="0">
                <a:solidFill>
                  <a:srgbClr val="FFFFFF"/>
                </a:solidFill>
              </a:rPr>
              <a:t>257</a:t>
            </a:r>
          </a:p>
        </p:txBody>
      </p:sp>
      <p:sp>
        <p:nvSpPr>
          <p:cNvPr id="26" name="Rectangle 25"/>
          <p:cNvSpPr/>
          <p:nvPr/>
        </p:nvSpPr>
        <p:spPr>
          <a:xfrm>
            <a:off x="6427576" y="2503058"/>
            <a:ext cx="1070404" cy="1070405"/>
          </a:xfrm>
          <a:prstGeom prst="rect">
            <a:avLst/>
          </a:prstGeom>
          <a:gradFill flip="none" rotWithShape="1">
            <a:gsLst>
              <a:gs pos="0">
                <a:srgbClr val="AB130C">
                  <a:alpha val="78000"/>
                </a:srgbClr>
              </a:gs>
              <a:gs pos="100000">
                <a:srgbClr val="800000">
                  <a:alpha val="78000"/>
                </a:srgbClr>
              </a:gs>
            </a:gsLst>
            <a:lin ang="16200000" scaled="0"/>
            <a:tileRect/>
          </a:gradFill>
          <a:ln>
            <a:solidFill>
              <a:schemeClr val="bg1"/>
            </a:solidFill>
          </a:ln>
          <a:effectLst>
            <a:outerShdw blurRad="400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7" name="TextBox 26"/>
          <p:cNvSpPr txBox="1"/>
          <p:nvPr/>
        </p:nvSpPr>
        <p:spPr>
          <a:xfrm>
            <a:off x="6362701" y="2643618"/>
            <a:ext cx="1200150" cy="738664"/>
          </a:xfrm>
          <a:prstGeom prst="rect">
            <a:avLst/>
          </a:prstGeom>
          <a:noFill/>
        </p:spPr>
        <p:txBody>
          <a:bodyPr wrap="square" rtlCol="0">
            <a:spAutoFit/>
          </a:bodyPr>
          <a:lstStyle/>
          <a:p>
            <a:pPr algn="ctr"/>
            <a:r>
              <a:rPr lang="en-US" sz="1400" dirty="0" smtClean="0">
                <a:solidFill>
                  <a:srgbClr val="FFFFFF"/>
                </a:solidFill>
              </a:rPr>
              <a:t>Asia</a:t>
            </a:r>
            <a:br>
              <a:rPr lang="en-US" sz="1400" dirty="0" smtClean="0">
                <a:solidFill>
                  <a:srgbClr val="FFFFFF"/>
                </a:solidFill>
              </a:rPr>
            </a:br>
            <a:r>
              <a:rPr lang="en-US" sz="1400" dirty="0" smtClean="0">
                <a:solidFill>
                  <a:srgbClr val="FFFFFF"/>
                </a:solidFill>
              </a:rPr>
              <a:t>Pacific</a:t>
            </a:r>
            <a:br>
              <a:rPr lang="en-US" sz="1400" dirty="0" smtClean="0">
                <a:solidFill>
                  <a:srgbClr val="FFFFFF"/>
                </a:solidFill>
              </a:rPr>
            </a:br>
            <a:r>
              <a:rPr lang="en-US" sz="1400" dirty="0" smtClean="0">
                <a:solidFill>
                  <a:srgbClr val="FFFFFF"/>
                </a:solidFill>
              </a:rPr>
              <a:t>180*</a:t>
            </a:r>
            <a:endParaRPr lang="en-US" sz="1400" dirty="0">
              <a:solidFill>
                <a:srgbClr val="FFFFFF"/>
              </a:solidFill>
            </a:endParaRPr>
          </a:p>
        </p:txBody>
      </p:sp>
      <p:sp>
        <p:nvSpPr>
          <p:cNvPr id="30" name="Text Placeholder 3"/>
          <p:cNvSpPr>
            <a:spLocks noGrp="1"/>
          </p:cNvSpPr>
          <p:nvPr>
            <p:ph type="body" sz="quarter" idx="12"/>
          </p:nvPr>
        </p:nvSpPr>
        <p:spPr>
          <a:xfrm>
            <a:off x="4364038" y="5606143"/>
            <a:ext cx="4362450" cy="561749"/>
          </a:xfrm>
        </p:spPr>
        <p:txBody>
          <a:bodyPr/>
          <a:lstStyle/>
          <a:p>
            <a:r>
              <a:rPr lang="en-GB" sz="1000" b="0" dirty="0" smtClean="0"/>
              <a:t>*Including Middle East</a:t>
            </a:r>
            <a:endParaRPr lang="en-GB" sz="1000" b="0" dirty="0"/>
          </a:p>
        </p:txBody>
      </p:sp>
    </p:spTree>
    <p:extLst>
      <p:ext uri="{BB962C8B-B14F-4D97-AF65-F5344CB8AC3E}">
        <p14:creationId xmlns:p14="http://schemas.microsoft.com/office/powerpoint/2010/main" val="3630021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
          <p:cNvSpPr>
            <a:spLocks noChangeArrowheads="1"/>
          </p:cNvSpPr>
          <p:nvPr/>
        </p:nvSpPr>
        <p:spPr bwMode="auto">
          <a:xfrm>
            <a:off x="152400" y="23433"/>
            <a:ext cx="8991600" cy="738567"/>
          </a:xfrm>
          <a:prstGeom prst="rect">
            <a:avLst/>
          </a:prstGeom>
          <a:noFill/>
          <a:ln w="9525">
            <a:noFill/>
            <a:miter lim="800000"/>
            <a:headEnd/>
            <a:tailEnd/>
          </a:ln>
          <a:effectLst/>
        </p:spPr>
        <p:txBody>
          <a:bodyPr vert="horz" wrap="square" lIns="228528" tIns="0" rIns="0" bIns="30470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GB" sz="1600" b="1" i="1" dirty="0" smtClean="0">
                <a:latin typeface="Georgia" pitchFamily="18" charset="0"/>
              </a:rPr>
              <a:t>Under </a:t>
            </a:r>
            <a:r>
              <a:rPr kumimoji="0" lang="en-GB" sz="1600" b="1" i="1" u="none" strike="noStrike" cap="none" normalizeH="0" baseline="0" dirty="0" smtClean="0">
                <a:ln>
                  <a:noFill/>
                </a:ln>
                <a:solidFill>
                  <a:schemeClr val="tx1"/>
                </a:solidFill>
                <a:effectLst/>
                <a:latin typeface="Georgia" pitchFamily="18" charset="0"/>
              </a:rPr>
              <a:t>T</a:t>
            </a:r>
            <a:r>
              <a:rPr kumimoji="0" lang="en-GB" sz="1600" b="1" i="1" u="none" strike="noStrike" cap="none" normalizeH="0" baseline="0" dirty="0" smtClean="0" bmk="">
                <a:ln>
                  <a:noFill/>
                </a:ln>
                <a:solidFill>
                  <a:schemeClr val="tx1"/>
                </a:solidFill>
                <a:effectLst/>
                <a:latin typeface="Georgia" pitchFamily="18" charset="0"/>
              </a:rPr>
              <a:t>he global mobile health market has started taking shape-&gt; Latin America</a:t>
            </a:r>
            <a:endParaRPr kumimoji="0" lang="en-GB" sz="1600" b="1" i="1" u="none" strike="noStrike" cap="none" normalizeH="0" baseline="0" dirty="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1200" b="0" i="0" u="none" strike="noStrike" cap="none" normalizeH="0" baseline="0" dirty="0" smtClean="0">
              <a:ln>
                <a:noFill/>
              </a:ln>
              <a:solidFill>
                <a:schemeClr val="tx1"/>
              </a:solidFill>
              <a:effectLst/>
              <a:latin typeface="Arial" pitchFamily="34" charset="0"/>
            </a:endParaRPr>
          </a:p>
        </p:txBody>
      </p:sp>
      <p:sp>
        <p:nvSpPr>
          <p:cNvPr id="176" name="Rectangle 175"/>
          <p:cNvSpPr/>
          <p:nvPr/>
        </p:nvSpPr>
        <p:spPr>
          <a:xfrm>
            <a:off x="266129" y="212510"/>
            <a:ext cx="8667805" cy="461665"/>
          </a:xfrm>
          <a:prstGeom prst="rect">
            <a:avLst/>
          </a:prstGeom>
        </p:spPr>
        <p:txBody>
          <a:bodyPr wrap="square">
            <a:spAutoFit/>
          </a:bodyPr>
          <a:lstStyle/>
          <a:p>
            <a:r>
              <a:rPr lang="en-GB" sz="2400" kern="0" dirty="0" smtClean="0">
                <a:solidFill>
                  <a:schemeClr val="bg1"/>
                </a:solidFill>
                <a:latin typeface="Arial"/>
                <a:ea typeface="+mn-ea"/>
                <a:cs typeface="Arial"/>
              </a:rPr>
              <a:t>With over 250 deployments In Middle East  and Africa</a:t>
            </a:r>
            <a:endParaRPr lang="en-GB" sz="2400" kern="0" dirty="0">
              <a:solidFill>
                <a:schemeClr val="bg1"/>
              </a:solidFill>
              <a:latin typeface="Arial"/>
              <a:ea typeface="+mn-ea"/>
              <a:cs typeface="Arial"/>
            </a:endParaRPr>
          </a:p>
        </p:txBody>
      </p:sp>
      <p:sp>
        <p:nvSpPr>
          <p:cNvPr id="6" name="TextBox 5"/>
          <p:cNvSpPr txBox="1"/>
          <p:nvPr/>
        </p:nvSpPr>
        <p:spPr>
          <a:xfrm>
            <a:off x="6518365" y="1695476"/>
            <a:ext cx="1907178" cy="2031325"/>
          </a:xfrm>
          <a:prstGeom prst="rect">
            <a:avLst/>
          </a:prstGeom>
          <a:solidFill>
            <a:srgbClr val="8E0000"/>
          </a:solidFill>
          <a:ln>
            <a:solidFill>
              <a:schemeClr val="bg1"/>
            </a:solidFill>
          </a:ln>
        </p:spPr>
        <p:txBody>
          <a:bodyPr wrap="square" rtlCol="0">
            <a:spAutoFit/>
          </a:bodyPr>
          <a:lstStyle/>
          <a:p>
            <a:endParaRPr lang="en-GB" sz="1400" dirty="0" smtClean="0">
              <a:solidFill>
                <a:schemeClr val="bg1"/>
              </a:solidFill>
            </a:endParaRPr>
          </a:p>
          <a:p>
            <a:pPr algn="ctr"/>
            <a:r>
              <a:rPr lang="en-GB" sz="1400" dirty="0" smtClean="0">
                <a:solidFill>
                  <a:schemeClr val="bg1"/>
                </a:solidFill>
              </a:rPr>
              <a:t>South Africa: 49</a:t>
            </a:r>
          </a:p>
          <a:p>
            <a:pPr algn="ctr"/>
            <a:r>
              <a:rPr lang="en-GB" sz="1400" dirty="0" smtClean="0">
                <a:solidFill>
                  <a:schemeClr val="bg1"/>
                </a:solidFill>
              </a:rPr>
              <a:t>Kenya: 38</a:t>
            </a:r>
          </a:p>
          <a:p>
            <a:pPr algn="ctr"/>
            <a:r>
              <a:rPr lang="en-GB" sz="1400" dirty="0" smtClean="0">
                <a:solidFill>
                  <a:schemeClr val="bg1"/>
                </a:solidFill>
              </a:rPr>
              <a:t>UAE: 5</a:t>
            </a:r>
          </a:p>
          <a:p>
            <a:pPr algn="ctr"/>
            <a:r>
              <a:rPr lang="en-GB" sz="1400" dirty="0" smtClean="0">
                <a:solidFill>
                  <a:schemeClr val="bg1"/>
                </a:solidFill>
              </a:rPr>
              <a:t>Saudi Arabia: 5</a:t>
            </a:r>
          </a:p>
          <a:p>
            <a:pPr algn="ctr"/>
            <a:r>
              <a:rPr lang="en-GB" sz="1400" dirty="0" smtClean="0">
                <a:solidFill>
                  <a:schemeClr val="bg1"/>
                </a:solidFill>
              </a:rPr>
              <a:t>Qatar: 4</a:t>
            </a:r>
          </a:p>
          <a:p>
            <a:pPr algn="ctr"/>
            <a:r>
              <a:rPr lang="en-GB" sz="1400" dirty="0">
                <a:solidFill>
                  <a:schemeClr val="bg1"/>
                </a:solidFill>
              </a:rPr>
              <a:t>Egypt: </a:t>
            </a:r>
            <a:r>
              <a:rPr lang="en-GB" sz="1400" dirty="0" smtClean="0">
                <a:solidFill>
                  <a:schemeClr val="bg1"/>
                </a:solidFill>
              </a:rPr>
              <a:t>5</a:t>
            </a:r>
            <a:endParaRPr lang="en-GB" sz="1400" dirty="0">
              <a:solidFill>
                <a:schemeClr val="bg1"/>
              </a:solidFill>
            </a:endParaRPr>
          </a:p>
          <a:p>
            <a:pPr algn="ctr"/>
            <a:r>
              <a:rPr lang="en-GB" sz="1400" dirty="0">
                <a:solidFill>
                  <a:schemeClr val="bg1"/>
                </a:solidFill>
              </a:rPr>
              <a:t>Morocco: 3</a:t>
            </a:r>
          </a:p>
          <a:p>
            <a:endParaRPr lang="en-GB" sz="1400" dirty="0" smtClean="0">
              <a:solidFill>
                <a:schemeClr val="bg1"/>
              </a:solidFill>
            </a:endParaRPr>
          </a:p>
        </p:txBody>
      </p:sp>
      <p:sp>
        <p:nvSpPr>
          <p:cNvPr id="86" name="Rectangle 85"/>
          <p:cNvSpPr/>
          <p:nvPr/>
        </p:nvSpPr>
        <p:spPr>
          <a:xfrm>
            <a:off x="266130" y="6215395"/>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00" b="1" dirty="0" smtClean="0">
                <a:solidFill>
                  <a:srgbClr val="FFFFFF"/>
                </a:solidFill>
              </a:rPr>
              <a:t>Source: GSMA m Health Tracker, August 2012</a:t>
            </a:r>
            <a:endParaRPr lang="en-US" sz="1000" b="1" dirty="0">
              <a:solidFill>
                <a:srgbClr val="FFFFFF"/>
              </a:solidFill>
            </a:endParaRPr>
          </a:p>
        </p:txBody>
      </p:sp>
      <p:grpSp>
        <p:nvGrpSpPr>
          <p:cNvPr id="7" name="Group 6"/>
          <p:cNvGrpSpPr/>
          <p:nvPr/>
        </p:nvGrpSpPr>
        <p:grpSpPr>
          <a:xfrm>
            <a:off x="4224667" y="1122719"/>
            <a:ext cx="1802372" cy="1679363"/>
            <a:chOff x="685801" y="1859571"/>
            <a:chExt cx="1802372" cy="1679363"/>
          </a:xfrm>
          <a:solidFill>
            <a:schemeClr val="bg1">
              <a:lumMod val="65000"/>
            </a:schemeClr>
          </a:solidFill>
        </p:grpSpPr>
        <p:sp>
          <p:nvSpPr>
            <p:cNvPr id="9" name="Freeform 13"/>
            <p:cNvSpPr>
              <a:spLocks/>
            </p:cNvSpPr>
            <p:nvPr/>
          </p:nvSpPr>
          <p:spPr bwMode="auto">
            <a:xfrm>
              <a:off x="685801" y="1930742"/>
              <a:ext cx="993683" cy="366805"/>
            </a:xfrm>
            <a:custGeom>
              <a:avLst/>
              <a:gdLst/>
              <a:ahLst/>
              <a:cxnLst>
                <a:cxn ang="0">
                  <a:pos x="91" y="9"/>
                </a:cxn>
                <a:cxn ang="0">
                  <a:pos x="92" y="12"/>
                </a:cxn>
                <a:cxn ang="0">
                  <a:pos x="92" y="15"/>
                </a:cxn>
                <a:cxn ang="0">
                  <a:pos x="96" y="17"/>
                </a:cxn>
                <a:cxn ang="0">
                  <a:pos x="97" y="19"/>
                </a:cxn>
                <a:cxn ang="0">
                  <a:pos x="93" y="21"/>
                </a:cxn>
                <a:cxn ang="0">
                  <a:pos x="94" y="24"/>
                </a:cxn>
                <a:cxn ang="0">
                  <a:pos x="95" y="28"/>
                </a:cxn>
                <a:cxn ang="0">
                  <a:pos x="94" y="31"/>
                </a:cxn>
                <a:cxn ang="0">
                  <a:pos x="97" y="37"/>
                </a:cxn>
                <a:cxn ang="0">
                  <a:pos x="95" y="38"/>
                </a:cxn>
                <a:cxn ang="0">
                  <a:pos x="91" y="36"/>
                </a:cxn>
                <a:cxn ang="0">
                  <a:pos x="88" y="35"/>
                </a:cxn>
                <a:cxn ang="0">
                  <a:pos x="87" y="35"/>
                </a:cxn>
                <a:cxn ang="0">
                  <a:pos x="87" y="35"/>
                </a:cxn>
                <a:cxn ang="0">
                  <a:pos x="85" y="36"/>
                </a:cxn>
                <a:cxn ang="0">
                  <a:pos x="81" y="37"/>
                </a:cxn>
                <a:cxn ang="0">
                  <a:pos x="68" y="40"/>
                </a:cxn>
                <a:cxn ang="0">
                  <a:pos x="59" y="40"/>
                </a:cxn>
                <a:cxn ang="0">
                  <a:pos x="55" y="39"/>
                </a:cxn>
                <a:cxn ang="0">
                  <a:pos x="55" y="43"/>
                </a:cxn>
                <a:cxn ang="0">
                  <a:pos x="52" y="46"/>
                </a:cxn>
                <a:cxn ang="0">
                  <a:pos x="51" y="43"/>
                </a:cxn>
                <a:cxn ang="0">
                  <a:pos x="49" y="40"/>
                </a:cxn>
                <a:cxn ang="0">
                  <a:pos x="36" y="45"/>
                </a:cxn>
                <a:cxn ang="0">
                  <a:pos x="23" y="43"/>
                </a:cxn>
                <a:cxn ang="0">
                  <a:pos x="16" y="41"/>
                </a:cxn>
                <a:cxn ang="0">
                  <a:pos x="10" y="40"/>
                </a:cxn>
                <a:cxn ang="0">
                  <a:pos x="10" y="38"/>
                </a:cxn>
                <a:cxn ang="0">
                  <a:pos x="7" y="36"/>
                </a:cxn>
                <a:cxn ang="0">
                  <a:pos x="6" y="32"/>
                </a:cxn>
                <a:cxn ang="0">
                  <a:pos x="2" y="29"/>
                </a:cxn>
                <a:cxn ang="0">
                  <a:pos x="4" y="27"/>
                </a:cxn>
                <a:cxn ang="0">
                  <a:pos x="3" y="22"/>
                </a:cxn>
                <a:cxn ang="0">
                  <a:pos x="0" y="18"/>
                </a:cxn>
                <a:cxn ang="0">
                  <a:pos x="7" y="14"/>
                </a:cxn>
                <a:cxn ang="0">
                  <a:pos x="10" y="13"/>
                </a:cxn>
                <a:cxn ang="0">
                  <a:pos x="17" y="12"/>
                </a:cxn>
                <a:cxn ang="0">
                  <a:pos x="16" y="9"/>
                </a:cxn>
                <a:cxn ang="0">
                  <a:pos x="24" y="8"/>
                </a:cxn>
                <a:cxn ang="0">
                  <a:pos x="36" y="3"/>
                </a:cxn>
                <a:cxn ang="0">
                  <a:pos x="50" y="4"/>
                </a:cxn>
                <a:cxn ang="0">
                  <a:pos x="58" y="9"/>
                </a:cxn>
                <a:cxn ang="0">
                  <a:pos x="71" y="9"/>
                </a:cxn>
                <a:cxn ang="0">
                  <a:pos x="83" y="6"/>
                </a:cxn>
                <a:cxn ang="0">
                  <a:pos x="86" y="5"/>
                </a:cxn>
                <a:cxn ang="0">
                  <a:pos x="89" y="7"/>
                </a:cxn>
                <a:cxn ang="0">
                  <a:pos x="91" y="8"/>
                </a:cxn>
              </a:cxnLst>
              <a:rect l="0" t="0" r="r" b="b"/>
              <a:pathLst>
                <a:path w="97" h="46">
                  <a:moveTo>
                    <a:pt x="91" y="9"/>
                  </a:moveTo>
                  <a:cubicBezTo>
                    <a:pt x="91" y="9"/>
                    <a:pt x="91" y="9"/>
                    <a:pt x="91" y="9"/>
                  </a:cubicBezTo>
                  <a:cubicBezTo>
                    <a:pt x="91" y="9"/>
                    <a:pt x="90" y="9"/>
                    <a:pt x="91" y="9"/>
                  </a:cubicBezTo>
                  <a:cubicBezTo>
                    <a:pt x="91" y="10"/>
                    <a:pt x="92" y="11"/>
                    <a:pt x="92" y="12"/>
                  </a:cubicBezTo>
                  <a:cubicBezTo>
                    <a:pt x="92" y="13"/>
                    <a:pt x="91" y="13"/>
                    <a:pt x="91" y="14"/>
                  </a:cubicBezTo>
                  <a:cubicBezTo>
                    <a:pt x="91" y="15"/>
                    <a:pt x="92" y="15"/>
                    <a:pt x="92" y="15"/>
                  </a:cubicBezTo>
                  <a:cubicBezTo>
                    <a:pt x="92" y="16"/>
                    <a:pt x="91" y="16"/>
                    <a:pt x="91" y="16"/>
                  </a:cubicBezTo>
                  <a:cubicBezTo>
                    <a:pt x="93" y="17"/>
                    <a:pt x="95" y="16"/>
                    <a:pt x="96" y="17"/>
                  </a:cubicBezTo>
                  <a:cubicBezTo>
                    <a:pt x="97" y="18"/>
                    <a:pt x="97" y="18"/>
                    <a:pt x="97" y="19"/>
                  </a:cubicBezTo>
                  <a:cubicBezTo>
                    <a:pt x="97" y="19"/>
                    <a:pt x="97" y="19"/>
                    <a:pt x="97" y="19"/>
                  </a:cubicBezTo>
                  <a:cubicBezTo>
                    <a:pt x="95" y="17"/>
                    <a:pt x="96" y="20"/>
                    <a:pt x="95" y="21"/>
                  </a:cubicBezTo>
                  <a:cubicBezTo>
                    <a:pt x="95" y="21"/>
                    <a:pt x="93" y="20"/>
                    <a:pt x="93" y="21"/>
                  </a:cubicBezTo>
                  <a:cubicBezTo>
                    <a:pt x="93" y="22"/>
                    <a:pt x="94" y="22"/>
                    <a:pt x="94" y="23"/>
                  </a:cubicBezTo>
                  <a:cubicBezTo>
                    <a:pt x="94" y="24"/>
                    <a:pt x="94" y="24"/>
                    <a:pt x="94" y="24"/>
                  </a:cubicBezTo>
                  <a:cubicBezTo>
                    <a:pt x="94" y="24"/>
                    <a:pt x="95" y="24"/>
                    <a:pt x="95" y="25"/>
                  </a:cubicBezTo>
                  <a:cubicBezTo>
                    <a:pt x="95" y="26"/>
                    <a:pt x="95" y="27"/>
                    <a:pt x="95" y="28"/>
                  </a:cubicBezTo>
                  <a:cubicBezTo>
                    <a:pt x="95" y="28"/>
                    <a:pt x="96" y="28"/>
                    <a:pt x="96" y="29"/>
                  </a:cubicBezTo>
                  <a:cubicBezTo>
                    <a:pt x="96" y="30"/>
                    <a:pt x="94" y="30"/>
                    <a:pt x="94" y="31"/>
                  </a:cubicBezTo>
                  <a:cubicBezTo>
                    <a:pt x="94" y="32"/>
                    <a:pt x="97" y="32"/>
                    <a:pt x="96" y="33"/>
                  </a:cubicBezTo>
                  <a:cubicBezTo>
                    <a:pt x="96" y="35"/>
                    <a:pt x="97" y="35"/>
                    <a:pt x="97" y="37"/>
                  </a:cubicBezTo>
                  <a:cubicBezTo>
                    <a:pt x="97" y="37"/>
                    <a:pt x="97" y="37"/>
                    <a:pt x="96" y="37"/>
                  </a:cubicBezTo>
                  <a:cubicBezTo>
                    <a:pt x="96" y="37"/>
                    <a:pt x="95" y="38"/>
                    <a:pt x="95" y="38"/>
                  </a:cubicBezTo>
                  <a:cubicBezTo>
                    <a:pt x="94" y="37"/>
                    <a:pt x="95" y="36"/>
                    <a:pt x="94" y="36"/>
                  </a:cubicBezTo>
                  <a:cubicBezTo>
                    <a:pt x="93" y="35"/>
                    <a:pt x="93" y="37"/>
                    <a:pt x="91" y="36"/>
                  </a:cubicBezTo>
                  <a:cubicBezTo>
                    <a:pt x="90" y="36"/>
                    <a:pt x="90" y="35"/>
                    <a:pt x="89" y="35"/>
                  </a:cubicBezTo>
                  <a:cubicBezTo>
                    <a:pt x="89" y="35"/>
                    <a:pt x="89" y="35"/>
                    <a:pt x="88" y="35"/>
                  </a:cubicBezTo>
                  <a:cubicBezTo>
                    <a:pt x="88" y="35"/>
                    <a:pt x="88" y="36"/>
                    <a:pt x="88" y="36"/>
                  </a:cubicBezTo>
                  <a:cubicBezTo>
                    <a:pt x="88" y="36"/>
                    <a:pt x="88" y="35"/>
                    <a:pt x="87" y="35"/>
                  </a:cubicBezTo>
                  <a:cubicBezTo>
                    <a:pt x="87" y="35"/>
                    <a:pt x="87" y="35"/>
                    <a:pt x="87" y="35"/>
                  </a:cubicBezTo>
                  <a:cubicBezTo>
                    <a:pt x="87" y="35"/>
                    <a:pt x="87" y="35"/>
                    <a:pt x="87" y="35"/>
                  </a:cubicBezTo>
                  <a:cubicBezTo>
                    <a:pt x="86" y="36"/>
                    <a:pt x="86" y="37"/>
                    <a:pt x="85" y="37"/>
                  </a:cubicBezTo>
                  <a:cubicBezTo>
                    <a:pt x="85" y="37"/>
                    <a:pt x="85" y="36"/>
                    <a:pt x="85" y="36"/>
                  </a:cubicBezTo>
                  <a:cubicBezTo>
                    <a:pt x="85" y="36"/>
                    <a:pt x="84" y="35"/>
                    <a:pt x="84" y="36"/>
                  </a:cubicBezTo>
                  <a:cubicBezTo>
                    <a:pt x="83" y="37"/>
                    <a:pt x="82" y="37"/>
                    <a:pt x="81" y="37"/>
                  </a:cubicBezTo>
                  <a:cubicBezTo>
                    <a:pt x="79" y="37"/>
                    <a:pt x="78" y="37"/>
                    <a:pt x="77" y="37"/>
                  </a:cubicBezTo>
                  <a:cubicBezTo>
                    <a:pt x="74" y="38"/>
                    <a:pt x="72" y="40"/>
                    <a:pt x="68" y="40"/>
                  </a:cubicBezTo>
                  <a:cubicBezTo>
                    <a:pt x="66" y="40"/>
                    <a:pt x="66" y="39"/>
                    <a:pt x="64" y="38"/>
                  </a:cubicBezTo>
                  <a:cubicBezTo>
                    <a:pt x="62" y="38"/>
                    <a:pt x="61" y="40"/>
                    <a:pt x="59" y="40"/>
                  </a:cubicBezTo>
                  <a:cubicBezTo>
                    <a:pt x="59" y="40"/>
                    <a:pt x="58" y="40"/>
                    <a:pt x="58" y="40"/>
                  </a:cubicBezTo>
                  <a:cubicBezTo>
                    <a:pt x="57" y="40"/>
                    <a:pt x="55" y="39"/>
                    <a:pt x="55" y="39"/>
                  </a:cubicBezTo>
                  <a:cubicBezTo>
                    <a:pt x="55" y="39"/>
                    <a:pt x="54" y="41"/>
                    <a:pt x="55" y="42"/>
                  </a:cubicBezTo>
                  <a:cubicBezTo>
                    <a:pt x="55" y="42"/>
                    <a:pt x="55" y="43"/>
                    <a:pt x="55" y="43"/>
                  </a:cubicBezTo>
                  <a:cubicBezTo>
                    <a:pt x="55" y="43"/>
                    <a:pt x="54" y="43"/>
                    <a:pt x="54" y="43"/>
                  </a:cubicBezTo>
                  <a:cubicBezTo>
                    <a:pt x="53" y="43"/>
                    <a:pt x="53" y="46"/>
                    <a:pt x="52" y="46"/>
                  </a:cubicBezTo>
                  <a:cubicBezTo>
                    <a:pt x="52" y="46"/>
                    <a:pt x="52" y="45"/>
                    <a:pt x="51" y="45"/>
                  </a:cubicBezTo>
                  <a:cubicBezTo>
                    <a:pt x="52" y="44"/>
                    <a:pt x="51" y="44"/>
                    <a:pt x="51" y="43"/>
                  </a:cubicBezTo>
                  <a:cubicBezTo>
                    <a:pt x="50" y="42"/>
                    <a:pt x="53" y="41"/>
                    <a:pt x="53" y="39"/>
                  </a:cubicBezTo>
                  <a:cubicBezTo>
                    <a:pt x="52" y="38"/>
                    <a:pt x="52" y="38"/>
                    <a:pt x="49" y="40"/>
                  </a:cubicBezTo>
                  <a:cubicBezTo>
                    <a:pt x="47" y="43"/>
                    <a:pt x="47" y="36"/>
                    <a:pt x="42" y="41"/>
                  </a:cubicBezTo>
                  <a:cubicBezTo>
                    <a:pt x="39" y="45"/>
                    <a:pt x="39" y="43"/>
                    <a:pt x="36" y="45"/>
                  </a:cubicBezTo>
                  <a:cubicBezTo>
                    <a:pt x="33" y="46"/>
                    <a:pt x="33" y="41"/>
                    <a:pt x="27" y="39"/>
                  </a:cubicBezTo>
                  <a:cubicBezTo>
                    <a:pt x="21" y="37"/>
                    <a:pt x="24" y="42"/>
                    <a:pt x="23" y="43"/>
                  </a:cubicBezTo>
                  <a:cubicBezTo>
                    <a:pt x="22" y="44"/>
                    <a:pt x="22" y="42"/>
                    <a:pt x="20" y="44"/>
                  </a:cubicBezTo>
                  <a:cubicBezTo>
                    <a:pt x="19" y="45"/>
                    <a:pt x="16" y="43"/>
                    <a:pt x="16" y="41"/>
                  </a:cubicBezTo>
                  <a:cubicBezTo>
                    <a:pt x="15" y="38"/>
                    <a:pt x="15" y="41"/>
                    <a:pt x="13" y="40"/>
                  </a:cubicBezTo>
                  <a:cubicBezTo>
                    <a:pt x="12" y="38"/>
                    <a:pt x="10" y="42"/>
                    <a:pt x="10" y="40"/>
                  </a:cubicBezTo>
                  <a:cubicBezTo>
                    <a:pt x="10" y="39"/>
                    <a:pt x="7" y="41"/>
                    <a:pt x="7" y="40"/>
                  </a:cubicBezTo>
                  <a:cubicBezTo>
                    <a:pt x="6" y="39"/>
                    <a:pt x="9" y="40"/>
                    <a:pt x="10" y="38"/>
                  </a:cubicBezTo>
                  <a:cubicBezTo>
                    <a:pt x="11" y="37"/>
                    <a:pt x="7" y="39"/>
                    <a:pt x="6" y="38"/>
                  </a:cubicBezTo>
                  <a:cubicBezTo>
                    <a:pt x="5" y="36"/>
                    <a:pt x="8" y="38"/>
                    <a:pt x="7" y="36"/>
                  </a:cubicBezTo>
                  <a:cubicBezTo>
                    <a:pt x="7" y="35"/>
                    <a:pt x="6" y="36"/>
                    <a:pt x="6" y="35"/>
                  </a:cubicBezTo>
                  <a:cubicBezTo>
                    <a:pt x="6" y="33"/>
                    <a:pt x="5" y="34"/>
                    <a:pt x="6" y="32"/>
                  </a:cubicBezTo>
                  <a:cubicBezTo>
                    <a:pt x="7" y="30"/>
                    <a:pt x="5" y="31"/>
                    <a:pt x="4" y="30"/>
                  </a:cubicBezTo>
                  <a:cubicBezTo>
                    <a:pt x="3" y="29"/>
                    <a:pt x="3" y="31"/>
                    <a:pt x="2" y="29"/>
                  </a:cubicBezTo>
                  <a:cubicBezTo>
                    <a:pt x="1" y="28"/>
                    <a:pt x="2" y="25"/>
                    <a:pt x="3" y="27"/>
                  </a:cubicBezTo>
                  <a:cubicBezTo>
                    <a:pt x="3" y="30"/>
                    <a:pt x="6" y="28"/>
                    <a:pt x="4" y="27"/>
                  </a:cubicBezTo>
                  <a:cubicBezTo>
                    <a:pt x="2" y="26"/>
                    <a:pt x="6" y="25"/>
                    <a:pt x="4" y="24"/>
                  </a:cubicBezTo>
                  <a:cubicBezTo>
                    <a:pt x="3" y="24"/>
                    <a:pt x="5" y="23"/>
                    <a:pt x="3" y="22"/>
                  </a:cubicBezTo>
                  <a:cubicBezTo>
                    <a:pt x="2" y="21"/>
                    <a:pt x="6" y="19"/>
                    <a:pt x="3" y="20"/>
                  </a:cubicBezTo>
                  <a:cubicBezTo>
                    <a:pt x="0" y="21"/>
                    <a:pt x="0" y="21"/>
                    <a:pt x="0" y="18"/>
                  </a:cubicBezTo>
                  <a:cubicBezTo>
                    <a:pt x="1" y="16"/>
                    <a:pt x="1" y="17"/>
                    <a:pt x="2" y="16"/>
                  </a:cubicBezTo>
                  <a:cubicBezTo>
                    <a:pt x="4" y="13"/>
                    <a:pt x="6" y="13"/>
                    <a:pt x="7" y="14"/>
                  </a:cubicBezTo>
                  <a:cubicBezTo>
                    <a:pt x="7" y="15"/>
                    <a:pt x="9" y="15"/>
                    <a:pt x="8" y="14"/>
                  </a:cubicBezTo>
                  <a:cubicBezTo>
                    <a:pt x="7" y="13"/>
                    <a:pt x="11" y="12"/>
                    <a:pt x="10" y="13"/>
                  </a:cubicBezTo>
                  <a:cubicBezTo>
                    <a:pt x="10" y="14"/>
                    <a:pt x="15" y="14"/>
                    <a:pt x="15" y="14"/>
                  </a:cubicBezTo>
                  <a:cubicBezTo>
                    <a:pt x="16" y="13"/>
                    <a:pt x="11" y="13"/>
                    <a:pt x="17" y="12"/>
                  </a:cubicBezTo>
                  <a:cubicBezTo>
                    <a:pt x="22" y="11"/>
                    <a:pt x="18" y="12"/>
                    <a:pt x="17" y="11"/>
                  </a:cubicBezTo>
                  <a:cubicBezTo>
                    <a:pt x="16" y="10"/>
                    <a:pt x="15" y="10"/>
                    <a:pt x="16" y="9"/>
                  </a:cubicBezTo>
                  <a:cubicBezTo>
                    <a:pt x="16" y="8"/>
                    <a:pt x="16" y="8"/>
                    <a:pt x="19" y="8"/>
                  </a:cubicBezTo>
                  <a:cubicBezTo>
                    <a:pt x="21" y="9"/>
                    <a:pt x="21" y="7"/>
                    <a:pt x="24" y="8"/>
                  </a:cubicBezTo>
                  <a:cubicBezTo>
                    <a:pt x="26" y="9"/>
                    <a:pt x="27" y="9"/>
                    <a:pt x="28" y="8"/>
                  </a:cubicBezTo>
                  <a:cubicBezTo>
                    <a:pt x="28" y="7"/>
                    <a:pt x="30" y="5"/>
                    <a:pt x="36" y="3"/>
                  </a:cubicBezTo>
                  <a:cubicBezTo>
                    <a:pt x="41" y="1"/>
                    <a:pt x="43" y="4"/>
                    <a:pt x="46" y="2"/>
                  </a:cubicBezTo>
                  <a:cubicBezTo>
                    <a:pt x="49" y="0"/>
                    <a:pt x="46" y="6"/>
                    <a:pt x="50" y="4"/>
                  </a:cubicBezTo>
                  <a:cubicBezTo>
                    <a:pt x="54" y="3"/>
                    <a:pt x="52" y="8"/>
                    <a:pt x="55" y="7"/>
                  </a:cubicBezTo>
                  <a:cubicBezTo>
                    <a:pt x="57" y="6"/>
                    <a:pt x="55" y="7"/>
                    <a:pt x="58" y="9"/>
                  </a:cubicBezTo>
                  <a:cubicBezTo>
                    <a:pt x="61" y="10"/>
                    <a:pt x="59" y="7"/>
                    <a:pt x="62" y="9"/>
                  </a:cubicBezTo>
                  <a:cubicBezTo>
                    <a:pt x="64" y="12"/>
                    <a:pt x="68" y="7"/>
                    <a:pt x="71" y="9"/>
                  </a:cubicBezTo>
                  <a:cubicBezTo>
                    <a:pt x="74" y="12"/>
                    <a:pt x="80" y="7"/>
                    <a:pt x="80" y="6"/>
                  </a:cubicBezTo>
                  <a:cubicBezTo>
                    <a:pt x="82" y="7"/>
                    <a:pt x="81" y="6"/>
                    <a:pt x="83" y="6"/>
                  </a:cubicBezTo>
                  <a:cubicBezTo>
                    <a:pt x="83" y="6"/>
                    <a:pt x="85" y="7"/>
                    <a:pt x="85" y="6"/>
                  </a:cubicBezTo>
                  <a:cubicBezTo>
                    <a:pt x="85" y="6"/>
                    <a:pt x="86" y="5"/>
                    <a:pt x="86" y="5"/>
                  </a:cubicBezTo>
                  <a:cubicBezTo>
                    <a:pt x="86" y="5"/>
                    <a:pt x="87" y="5"/>
                    <a:pt x="89" y="7"/>
                  </a:cubicBezTo>
                  <a:cubicBezTo>
                    <a:pt x="89" y="7"/>
                    <a:pt x="89" y="7"/>
                    <a:pt x="89" y="7"/>
                  </a:cubicBezTo>
                  <a:cubicBezTo>
                    <a:pt x="89" y="8"/>
                    <a:pt x="89" y="8"/>
                    <a:pt x="89" y="8"/>
                  </a:cubicBezTo>
                  <a:cubicBezTo>
                    <a:pt x="90" y="9"/>
                    <a:pt x="90" y="8"/>
                    <a:pt x="91" y="8"/>
                  </a:cubicBezTo>
                  <a:cubicBezTo>
                    <a:pt x="91" y="8"/>
                    <a:pt x="91" y="9"/>
                    <a:pt x="91" y="9"/>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Freeform 43"/>
            <p:cNvSpPr>
              <a:spLocks/>
            </p:cNvSpPr>
            <p:nvPr/>
          </p:nvSpPr>
          <p:spPr bwMode="auto">
            <a:xfrm>
              <a:off x="1136834" y="2496004"/>
              <a:ext cx="1125822" cy="867739"/>
            </a:xfrm>
            <a:custGeom>
              <a:avLst/>
              <a:gdLst/>
              <a:ahLst/>
              <a:cxnLst>
                <a:cxn ang="0">
                  <a:pos x="83" y="90"/>
                </a:cxn>
                <a:cxn ang="0">
                  <a:pos x="71" y="97"/>
                </a:cxn>
                <a:cxn ang="0">
                  <a:pos x="61" y="104"/>
                </a:cxn>
                <a:cxn ang="0">
                  <a:pos x="50" y="98"/>
                </a:cxn>
                <a:cxn ang="0">
                  <a:pos x="49" y="98"/>
                </a:cxn>
                <a:cxn ang="0">
                  <a:pos x="48" y="98"/>
                </a:cxn>
                <a:cxn ang="0">
                  <a:pos x="45" y="98"/>
                </a:cxn>
                <a:cxn ang="0">
                  <a:pos x="45" y="101"/>
                </a:cxn>
                <a:cxn ang="0">
                  <a:pos x="43" y="104"/>
                </a:cxn>
                <a:cxn ang="0">
                  <a:pos x="36" y="92"/>
                </a:cxn>
                <a:cxn ang="0">
                  <a:pos x="33" y="85"/>
                </a:cxn>
                <a:cxn ang="0">
                  <a:pos x="24" y="75"/>
                </a:cxn>
                <a:cxn ang="0">
                  <a:pos x="23" y="64"/>
                </a:cxn>
                <a:cxn ang="0">
                  <a:pos x="14" y="49"/>
                </a:cxn>
                <a:cxn ang="0">
                  <a:pos x="10" y="41"/>
                </a:cxn>
                <a:cxn ang="0">
                  <a:pos x="1" y="26"/>
                </a:cxn>
                <a:cxn ang="0">
                  <a:pos x="8" y="20"/>
                </a:cxn>
                <a:cxn ang="0">
                  <a:pos x="16" y="15"/>
                </a:cxn>
                <a:cxn ang="0">
                  <a:pos x="18" y="11"/>
                </a:cxn>
                <a:cxn ang="0">
                  <a:pos x="16" y="4"/>
                </a:cxn>
                <a:cxn ang="0">
                  <a:pos x="31" y="2"/>
                </a:cxn>
                <a:cxn ang="0">
                  <a:pos x="39" y="7"/>
                </a:cxn>
                <a:cxn ang="0">
                  <a:pos x="53" y="20"/>
                </a:cxn>
                <a:cxn ang="0">
                  <a:pos x="67" y="22"/>
                </a:cxn>
                <a:cxn ang="0">
                  <a:pos x="72" y="25"/>
                </a:cxn>
                <a:cxn ang="0">
                  <a:pos x="77" y="32"/>
                </a:cxn>
                <a:cxn ang="0">
                  <a:pos x="81" y="38"/>
                </a:cxn>
                <a:cxn ang="0">
                  <a:pos x="82" y="45"/>
                </a:cxn>
                <a:cxn ang="0">
                  <a:pos x="86" y="51"/>
                </a:cxn>
                <a:cxn ang="0">
                  <a:pos x="90" y="59"/>
                </a:cxn>
                <a:cxn ang="0">
                  <a:pos x="108" y="63"/>
                </a:cxn>
                <a:cxn ang="0">
                  <a:pos x="109" y="72"/>
                </a:cxn>
                <a:cxn ang="0">
                  <a:pos x="99" y="84"/>
                </a:cxn>
              </a:cxnLst>
              <a:rect l="0" t="0" r="r" b="b"/>
              <a:pathLst>
                <a:path w="110" h="109">
                  <a:moveTo>
                    <a:pt x="91" y="87"/>
                  </a:moveTo>
                  <a:cubicBezTo>
                    <a:pt x="88" y="88"/>
                    <a:pt x="86" y="89"/>
                    <a:pt x="83" y="90"/>
                  </a:cubicBezTo>
                  <a:cubicBezTo>
                    <a:pt x="81" y="90"/>
                    <a:pt x="76" y="91"/>
                    <a:pt x="74" y="92"/>
                  </a:cubicBezTo>
                  <a:cubicBezTo>
                    <a:pt x="73" y="93"/>
                    <a:pt x="71" y="96"/>
                    <a:pt x="71" y="97"/>
                  </a:cubicBezTo>
                  <a:cubicBezTo>
                    <a:pt x="68" y="101"/>
                    <a:pt x="64" y="105"/>
                    <a:pt x="61" y="109"/>
                  </a:cubicBezTo>
                  <a:cubicBezTo>
                    <a:pt x="61" y="107"/>
                    <a:pt x="61" y="105"/>
                    <a:pt x="61" y="104"/>
                  </a:cubicBezTo>
                  <a:cubicBezTo>
                    <a:pt x="61" y="103"/>
                    <a:pt x="61" y="102"/>
                    <a:pt x="61" y="102"/>
                  </a:cubicBezTo>
                  <a:cubicBezTo>
                    <a:pt x="61" y="102"/>
                    <a:pt x="51" y="97"/>
                    <a:pt x="50" y="98"/>
                  </a:cubicBezTo>
                  <a:cubicBezTo>
                    <a:pt x="50" y="98"/>
                    <a:pt x="50" y="98"/>
                    <a:pt x="49" y="98"/>
                  </a:cubicBezTo>
                  <a:cubicBezTo>
                    <a:pt x="49" y="98"/>
                    <a:pt x="49" y="98"/>
                    <a:pt x="49" y="98"/>
                  </a:cubicBezTo>
                  <a:cubicBezTo>
                    <a:pt x="49" y="98"/>
                    <a:pt x="49" y="98"/>
                    <a:pt x="49" y="98"/>
                  </a:cubicBezTo>
                  <a:cubicBezTo>
                    <a:pt x="49" y="98"/>
                    <a:pt x="48" y="98"/>
                    <a:pt x="48" y="98"/>
                  </a:cubicBezTo>
                  <a:cubicBezTo>
                    <a:pt x="48" y="98"/>
                    <a:pt x="47" y="97"/>
                    <a:pt x="46" y="97"/>
                  </a:cubicBezTo>
                  <a:cubicBezTo>
                    <a:pt x="46" y="97"/>
                    <a:pt x="45" y="98"/>
                    <a:pt x="45" y="98"/>
                  </a:cubicBezTo>
                  <a:cubicBezTo>
                    <a:pt x="45" y="98"/>
                    <a:pt x="46" y="98"/>
                    <a:pt x="45" y="98"/>
                  </a:cubicBezTo>
                  <a:cubicBezTo>
                    <a:pt x="45" y="99"/>
                    <a:pt x="45" y="100"/>
                    <a:pt x="45" y="101"/>
                  </a:cubicBezTo>
                  <a:cubicBezTo>
                    <a:pt x="45" y="101"/>
                    <a:pt x="45" y="101"/>
                    <a:pt x="45" y="102"/>
                  </a:cubicBezTo>
                  <a:cubicBezTo>
                    <a:pt x="45" y="102"/>
                    <a:pt x="44" y="103"/>
                    <a:pt x="43" y="104"/>
                  </a:cubicBezTo>
                  <a:cubicBezTo>
                    <a:pt x="41" y="97"/>
                    <a:pt x="41" y="102"/>
                    <a:pt x="40" y="99"/>
                  </a:cubicBezTo>
                  <a:cubicBezTo>
                    <a:pt x="40" y="96"/>
                    <a:pt x="36" y="94"/>
                    <a:pt x="36" y="92"/>
                  </a:cubicBezTo>
                  <a:cubicBezTo>
                    <a:pt x="36" y="90"/>
                    <a:pt x="35" y="90"/>
                    <a:pt x="35" y="88"/>
                  </a:cubicBezTo>
                  <a:cubicBezTo>
                    <a:pt x="35" y="86"/>
                    <a:pt x="34" y="87"/>
                    <a:pt x="33" y="85"/>
                  </a:cubicBezTo>
                  <a:cubicBezTo>
                    <a:pt x="32" y="83"/>
                    <a:pt x="31" y="80"/>
                    <a:pt x="29" y="79"/>
                  </a:cubicBezTo>
                  <a:cubicBezTo>
                    <a:pt x="26" y="79"/>
                    <a:pt x="27" y="78"/>
                    <a:pt x="24" y="75"/>
                  </a:cubicBezTo>
                  <a:cubicBezTo>
                    <a:pt x="22" y="71"/>
                    <a:pt x="25" y="73"/>
                    <a:pt x="23" y="70"/>
                  </a:cubicBezTo>
                  <a:cubicBezTo>
                    <a:pt x="22" y="67"/>
                    <a:pt x="25" y="68"/>
                    <a:pt x="23" y="64"/>
                  </a:cubicBezTo>
                  <a:cubicBezTo>
                    <a:pt x="22" y="61"/>
                    <a:pt x="20" y="54"/>
                    <a:pt x="18" y="54"/>
                  </a:cubicBezTo>
                  <a:cubicBezTo>
                    <a:pt x="15" y="53"/>
                    <a:pt x="13" y="50"/>
                    <a:pt x="14" y="49"/>
                  </a:cubicBezTo>
                  <a:cubicBezTo>
                    <a:pt x="15" y="47"/>
                    <a:pt x="14" y="45"/>
                    <a:pt x="12" y="44"/>
                  </a:cubicBezTo>
                  <a:cubicBezTo>
                    <a:pt x="11" y="42"/>
                    <a:pt x="12" y="42"/>
                    <a:pt x="10" y="41"/>
                  </a:cubicBezTo>
                  <a:cubicBezTo>
                    <a:pt x="8" y="38"/>
                    <a:pt x="5" y="28"/>
                    <a:pt x="3" y="28"/>
                  </a:cubicBezTo>
                  <a:cubicBezTo>
                    <a:pt x="0" y="27"/>
                    <a:pt x="0" y="30"/>
                    <a:pt x="1" y="26"/>
                  </a:cubicBezTo>
                  <a:cubicBezTo>
                    <a:pt x="2" y="23"/>
                    <a:pt x="1" y="25"/>
                    <a:pt x="2" y="19"/>
                  </a:cubicBezTo>
                  <a:cubicBezTo>
                    <a:pt x="3" y="19"/>
                    <a:pt x="7" y="20"/>
                    <a:pt x="8" y="20"/>
                  </a:cubicBezTo>
                  <a:cubicBezTo>
                    <a:pt x="10" y="20"/>
                    <a:pt x="10" y="17"/>
                    <a:pt x="12" y="16"/>
                  </a:cubicBezTo>
                  <a:cubicBezTo>
                    <a:pt x="12" y="15"/>
                    <a:pt x="15" y="16"/>
                    <a:pt x="16" y="15"/>
                  </a:cubicBezTo>
                  <a:cubicBezTo>
                    <a:pt x="16" y="14"/>
                    <a:pt x="16" y="13"/>
                    <a:pt x="16" y="13"/>
                  </a:cubicBezTo>
                  <a:cubicBezTo>
                    <a:pt x="17" y="12"/>
                    <a:pt x="18" y="12"/>
                    <a:pt x="18" y="11"/>
                  </a:cubicBezTo>
                  <a:cubicBezTo>
                    <a:pt x="18" y="11"/>
                    <a:pt x="13" y="5"/>
                    <a:pt x="13" y="5"/>
                  </a:cubicBezTo>
                  <a:cubicBezTo>
                    <a:pt x="13" y="4"/>
                    <a:pt x="15" y="4"/>
                    <a:pt x="16" y="4"/>
                  </a:cubicBezTo>
                  <a:cubicBezTo>
                    <a:pt x="17" y="3"/>
                    <a:pt x="23" y="2"/>
                    <a:pt x="24" y="0"/>
                  </a:cubicBezTo>
                  <a:cubicBezTo>
                    <a:pt x="26" y="1"/>
                    <a:pt x="29" y="1"/>
                    <a:pt x="31" y="2"/>
                  </a:cubicBezTo>
                  <a:cubicBezTo>
                    <a:pt x="33" y="2"/>
                    <a:pt x="34" y="4"/>
                    <a:pt x="36" y="6"/>
                  </a:cubicBezTo>
                  <a:cubicBezTo>
                    <a:pt x="37" y="6"/>
                    <a:pt x="38" y="7"/>
                    <a:pt x="39" y="7"/>
                  </a:cubicBezTo>
                  <a:cubicBezTo>
                    <a:pt x="41" y="9"/>
                    <a:pt x="43" y="10"/>
                    <a:pt x="44" y="12"/>
                  </a:cubicBezTo>
                  <a:cubicBezTo>
                    <a:pt x="46" y="13"/>
                    <a:pt x="52" y="20"/>
                    <a:pt x="53" y="20"/>
                  </a:cubicBezTo>
                  <a:cubicBezTo>
                    <a:pt x="54" y="21"/>
                    <a:pt x="62" y="21"/>
                    <a:pt x="63" y="21"/>
                  </a:cubicBezTo>
                  <a:cubicBezTo>
                    <a:pt x="63" y="21"/>
                    <a:pt x="67" y="21"/>
                    <a:pt x="67" y="22"/>
                  </a:cubicBezTo>
                  <a:cubicBezTo>
                    <a:pt x="68" y="22"/>
                    <a:pt x="68" y="24"/>
                    <a:pt x="68" y="24"/>
                  </a:cubicBezTo>
                  <a:cubicBezTo>
                    <a:pt x="69" y="25"/>
                    <a:pt x="72" y="25"/>
                    <a:pt x="72" y="25"/>
                  </a:cubicBezTo>
                  <a:cubicBezTo>
                    <a:pt x="74" y="28"/>
                    <a:pt x="75" y="29"/>
                    <a:pt x="75" y="30"/>
                  </a:cubicBezTo>
                  <a:cubicBezTo>
                    <a:pt x="75" y="31"/>
                    <a:pt x="77" y="30"/>
                    <a:pt x="77" y="32"/>
                  </a:cubicBezTo>
                  <a:cubicBezTo>
                    <a:pt x="77" y="34"/>
                    <a:pt x="81" y="36"/>
                    <a:pt x="81" y="37"/>
                  </a:cubicBezTo>
                  <a:cubicBezTo>
                    <a:pt x="82" y="38"/>
                    <a:pt x="80" y="36"/>
                    <a:pt x="81" y="38"/>
                  </a:cubicBezTo>
                  <a:cubicBezTo>
                    <a:pt x="82" y="40"/>
                    <a:pt x="80" y="41"/>
                    <a:pt x="81" y="43"/>
                  </a:cubicBezTo>
                  <a:cubicBezTo>
                    <a:pt x="82" y="44"/>
                    <a:pt x="81" y="44"/>
                    <a:pt x="82" y="45"/>
                  </a:cubicBezTo>
                  <a:cubicBezTo>
                    <a:pt x="84" y="46"/>
                    <a:pt x="83" y="48"/>
                    <a:pt x="85" y="50"/>
                  </a:cubicBezTo>
                  <a:cubicBezTo>
                    <a:pt x="85" y="51"/>
                    <a:pt x="86" y="51"/>
                    <a:pt x="86" y="51"/>
                  </a:cubicBezTo>
                  <a:cubicBezTo>
                    <a:pt x="86" y="53"/>
                    <a:pt x="86" y="53"/>
                    <a:pt x="88" y="54"/>
                  </a:cubicBezTo>
                  <a:cubicBezTo>
                    <a:pt x="90" y="56"/>
                    <a:pt x="90" y="56"/>
                    <a:pt x="90" y="59"/>
                  </a:cubicBezTo>
                  <a:cubicBezTo>
                    <a:pt x="91" y="61"/>
                    <a:pt x="90" y="61"/>
                    <a:pt x="96" y="62"/>
                  </a:cubicBezTo>
                  <a:cubicBezTo>
                    <a:pt x="102" y="63"/>
                    <a:pt x="107" y="66"/>
                    <a:pt x="108" y="63"/>
                  </a:cubicBezTo>
                  <a:cubicBezTo>
                    <a:pt x="108" y="64"/>
                    <a:pt x="110" y="67"/>
                    <a:pt x="110" y="68"/>
                  </a:cubicBezTo>
                  <a:cubicBezTo>
                    <a:pt x="110" y="69"/>
                    <a:pt x="109" y="71"/>
                    <a:pt x="109" y="72"/>
                  </a:cubicBezTo>
                  <a:cubicBezTo>
                    <a:pt x="109" y="73"/>
                    <a:pt x="107" y="80"/>
                    <a:pt x="107" y="81"/>
                  </a:cubicBezTo>
                  <a:cubicBezTo>
                    <a:pt x="106" y="82"/>
                    <a:pt x="101" y="83"/>
                    <a:pt x="99" y="84"/>
                  </a:cubicBezTo>
                  <a:cubicBezTo>
                    <a:pt x="96" y="85"/>
                    <a:pt x="94" y="86"/>
                    <a:pt x="91" y="87"/>
                  </a:cubicBezTo>
                  <a:close/>
                </a:path>
              </a:pathLst>
            </a:custGeom>
            <a:solidFill>
              <a:srgbClr val="C00000"/>
            </a:solid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 name="Freeform 44"/>
            <p:cNvSpPr>
              <a:spLocks/>
            </p:cNvSpPr>
            <p:nvPr/>
          </p:nvSpPr>
          <p:spPr bwMode="auto">
            <a:xfrm>
              <a:off x="1362351" y="2209951"/>
              <a:ext cx="521507" cy="454400"/>
            </a:xfrm>
            <a:custGeom>
              <a:avLst/>
              <a:gdLst/>
              <a:ahLst/>
              <a:cxnLst>
                <a:cxn ang="0">
                  <a:pos x="31" y="2"/>
                </a:cxn>
                <a:cxn ang="0">
                  <a:pos x="34" y="9"/>
                </a:cxn>
                <a:cxn ang="0">
                  <a:pos x="40" y="11"/>
                </a:cxn>
                <a:cxn ang="0">
                  <a:pos x="38" y="14"/>
                </a:cxn>
                <a:cxn ang="0">
                  <a:pos x="35" y="22"/>
                </a:cxn>
                <a:cxn ang="0">
                  <a:pos x="39" y="29"/>
                </a:cxn>
                <a:cxn ang="0">
                  <a:pos x="46" y="36"/>
                </a:cxn>
                <a:cxn ang="0">
                  <a:pos x="47" y="44"/>
                </a:cxn>
                <a:cxn ang="0">
                  <a:pos x="49" y="48"/>
                </a:cxn>
                <a:cxn ang="0">
                  <a:pos x="51" y="51"/>
                </a:cxn>
                <a:cxn ang="0">
                  <a:pos x="48" y="51"/>
                </a:cxn>
                <a:cxn ang="0">
                  <a:pos x="44" y="51"/>
                </a:cxn>
                <a:cxn ang="0">
                  <a:pos x="41" y="57"/>
                </a:cxn>
                <a:cxn ang="0">
                  <a:pos x="31" y="56"/>
                </a:cxn>
                <a:cxn ang="0">
                  <a:pos x="22" y="48"/>
                </a:cxn>
                <a:cxn ang="0">
                  <a:pos x="17" y="43"/>
                </a:cxn>
                <a:cxn ang="0">
                  <a:pos x="14" y="42"/>
                </a:cxn>
                <a:cxn ang="0">
                  <a:pos x="9" y="38"/>
                </a:cxn>
                <a:cxn ang="0">
                  <a:pos x="2" y="36"/>
                </a:cxn>
                <a:cxn ang="0">
                  <a:pos x="3" y="36"/>
                </a:cxn>
                <a:cxn ang="0">
                  <a:pos x="1" y="35"/>
                </a:cxn>
                <a:cxn ang="0">
                  <a:pos x="1" y="34"/>
                </a:cxn>
                <a:cxn ang="0">
                  <a:pos x="2" y="34"/>
                </a:cxn>
                <a:cxn ang="0">
                  <a:pos x="2" y="33"/>
                </a:cxn>
                <a:cxn ang="0">
                  <a:pos x="0" y="28"/>
                </a:cxn>
                <a:cxn ang="0">
                  <a:pos x="7" y="24"/>
                </a:cxn>
                <a:cxn ang="0">
                  <a:pos x="12" y="21"/>
                </a:cxn>
                <a:cxn ang="0">
                  <a:pos x="13" y="18"/>
                </a:cxn>
                <a:cxn ang="0">
                  <a:pos x="13" y="18"/>
                </a:cxn>
                <a:cxn ang="0">
                  <a:pos x="13" y="17"/>
                </a:cxn>
                <a:cxn ang="0">
                  <a:pos x="13" y="15"/>
                </a:cxn>
                <a:cxn ang="0">
                  <a:pos x="14" y="11"/>
                </a:cxn>
                <a:cxn ang="0">
                  <a:pos x="13" y="7"/>
                </a:cxn>
                <a:cxn ang="0">
                  <a:pos x="16" y="6"/>
                </a:cxn>
                <a:cxn ang="0">
                  <a:pos x="19" y="2"/>
                </a:cxn>
                <a:cxn ang="0">
                  <a:pos x="21" y="0"/>
                </a:cxn>
                <a:cxn ang="0">
                  <a:pos x="21" y="0"/>
                </a:cxn>
                <a:cxn ang="0">
                  <a:pos x="21" y="0"/>
                </a:cxn>
                <a:cxn ang="0">
                  <a:pos x="22" y="1"/>
                </a:cxn>
                <a:cxn ang="0">
                  <a:pos x="22" y="0"/>
                </a:cxn>
                <a:cxn ang="0">
                  <a:pos x="23" y="0"/>
                </a:cxn>
                <a:cxn ang="0">
                  <a:pos x="25" y="1"/>
                </a:cxn>
                <a:cxn ang="0">
                  <a:pos x="28" y="1"/>
                </a:cxn>
                <a:cxn ang="0">
                  <a:pos x="29" y="3"/>
                </a:cxn>
                <a:cxn ang="0">
                  <a:pos x="30" y="2"/>
                </a:cxn>
                <a:cxn ang="0">
                  <a:pos x="31" y="2"/>
                </a:cxn>
              </a:cxnLst>
              <a:rect l="0" t="0" r="r" b="b"/>
              <a:pathLst>
                <a:path w="51" h="57">
                  <a:moveTo>
                    <a:pt x="31" y="2"/>
                  </a:moveTo>
                  <a:cubicBezTo>
                    <a:pt x="32" y="5"/>
                    <a:pt x="34" y="7"/>
                    <a:pt x="34" y="9"/>
                  </a:cubicBezTo>
                  <a:cubicBezTo>
                    <a:pt x="34" y="11"/>
                    <a:pt x="39" y="10"/>
                    <a:pt x="40" y="11"/>
                  </a:cubicBezTo>
                  <a:cubicBezTo>
                    <a:pt x="40" y="12"/>
                    <a:pt x="37" y="11"/>
                    <a:pt x="38" y="14"/>
                  </a:cubicBezTo>
                  <a:cubicBezTo>
                    <a:pt x="40" y="17"/>
                    <a:pt x="35" y="18"/>
                    <a:pt x="35" y="22"/>
                  </a:cubicBezTo>
                  <a:cubicBezTo>
                    <a:pt x="34" y="26"/>
                    <a:pt x="38" y="25"/>
                    <a:pt x="39" y="29"/>
                  </a:cubicBezTo>
                  <a:cubicBezTo>
                    <a:pt x="39" y="32"/>
                    <a:pt x="44" y="33"/>
                    <a:pt x="46" y="36"/>
                  </a:cubicBezTo>
                  <a:cubicBezTo>
                    <a:pt x="48" y="40"/>
                    <a:pt x="46" y="42"/>
                    <a:pt x="47" y="44"/>
                  </a:cubicBezTo>
                  <a:cubicBezTo>
                    <a:pt x="48" y="46"/>
                    <a:pt x="48" y="48"/>
                    <a:pt x="49" y="48"/>
                  </a:cubicBezTo>
                  <a:cubicBezTo>
                    <a:pt x="50" y="49"/>
                    <a:pt x="51" y="49"/>
                    <a:pt x="51" y="51"/>
                  </a:cubicBezTo>
                  <a:cubicBezTo>
                    <a:pt x="50" y="52"/>
                    <a:pt x="47" y="49"/>
                    <a:pt x="48" y="51"/>
                  </a:cubicBezTo>
                  <a:cubicBezTo>
                    <a:pt x="47" y="51"/>
                    <a:pt x="45" y="50"/>
                    <a:pt x="44" y="51"/>
                  </a:cubicBezTo>
                  <a:cubicBezTo>
                    <a:pt x="43" y="52"/>
                    <a:pt x="42" y="56"/>
                    <a:pt x="41" y="57"/>
                  </a:cubicBezTo>
                  <a:cubicBezTo>
                    <a:pt x="40" y="57"/>
                    <a:pt x="32" y="57"/>
                    <a:pt x="31" y="56"/>
                  </a:cubicBezTo>
                  <a:cubicBezTo>
                    <a:pt x="30" y="56"/>
                    <a:pt x="24" y="49"/>
                    <a:pt x="22" y="48"/>
                  </a:cubicBezTo>
                  <a:cubicBezTo>
                    <a:pt x="21" y="46"/>
                    <a:pt x="19" y="45"/>
                    <a:pt x="17" y="43"/>
                  </a:cubicBezTo>
                  <a:cubicBezTo>
                    <a:pt x="16" y="43"/>
                    <a:pt x="15" y="42"/>
                    <a:pt x="14" y="42"/>
                  </a:cubicBezTo>
                  <a:cubicBezTo>
                    <a:pt x="12" y="40"/>
                    <a:pt x="11" y="38"/>
                    <a:pt x="9" y="38"/>
                  </a:cubicBezTo>
                  <a:cubicBezTo>
                    <a:pt x="7" y="37"/>
                    <a:pt x="4" y="37"/>
                    <a:pt x="2" y="36"/>
                  </a:cubicBezTo>
                  <a:cubicBezTo>
                    <a:pt x="3" y="36"/>
                    <a:pt x="3" y="36"/>
                    <a:pt x="3" y="36"/>
                  </a:cubicBezTo>
                  <a:cubicBezTo>
                    <a:pt x="3" y="34"/>
                    <a:pt x="2" y="35"/>
                    <a:pt x="1" y="35"/>
                  </a:cubicBezTo>
                  <a:cubicBezTo>
                    <a:pt x="1" y="35"/>
                    <a:pt x="1" y="34"/>
                    <a:pt x="1" y="34"/>
                  </a:cubicBezTo>
                  <a:cubicBezTo>
                    <a:pt x="1" y="34"/>
                    <a:pt x="2" y="34"/>
                    <a:pt x="2" y="34"/>
                  </a:cubicBezTo>
                  <a:cubicBezTo>
                    <a:pt x="2" y="34"/>
                    <a:pt x="2" y="34"/>
                    <a:pt x="2" y="33"/>
                  </a:cubicBezTo>
                  <a:cubicBezTo>
                    <a:pt x="1" y="32"/>
                    <a:pt x="1" y="30"/>
                    <a:pt x="0" y="28"/>
                  </a:cubicBezTo>
                  <a:cubicBezTo>
                    <a:pt x="2" y="26"/>
                    <a:pt x="5" y="25"/>
                    <a:pt x="7" y="24"/>
                  </a:cubicBezTo>
                  <a:cubicBezTo>
                    <a:pt x="8" y="23"/>
                    <a:pt x="10" y="22"/>
                    <a:pt x="12" y="21"/>
                  </a:cubicBezTo>
                  <a:cubicBezTo>
                    <a:pt x="12" y="20"/>
                    <a:pt x="13" y="19"/>
                    <a:pt x="13" y="18"/>
                  </a:cubicBezTo>
                  <a:cubicBezTo>
                    <a:pt x="13" y="18"/>
                    <a:pt x="13" y="18"/>
                    <a:pt x="13" y="18"/>
                  </a:cubicBezTo>
                  <a:cubicBezTo>
                    <a:pt x="13" y="18"/>
                    <a:pt x="13" y="18"/>
                    <a:pt x="13" y="17"/>
                  </a:cubicBezTo>
                  <a:cubicBezTo>
                    <a:pt x="13" y="17"/>
                    <a:pt x="13" y="16"/>
                    <a:pt x="13" y="15"/>
                  </a:cubicBezTo>
                  <a:cubicBezTo>
                    <a:pt x="13" y="14"/>
                    <a:pt x="14" y="12"/>
                    <a:pt x="14" y="11"/>
                  </a:cubicBezTo>
                  <a:cubicBezTo>
                    <a:pt x="13" y="10"/>
                    <a:pt x="13" y="9"/>
                    <a:pt x="13" y="7"/>
                  </a:cubicBezTo>
                  <a:cubicBezTo>
                    <a:pt x="14" y="6"/>
                    <a:pt x="15" y="6"/>
                    <a:pt x="16" y="6"/>
                  </a:cubicBezTo>
                  <a:cubicBezTo>
                    <a:pt x="17" y="5"/>
                    <a:pt x="18" y="3"/>
                    <a:pt x="19" y="2"/>
                  </a:cubicBezTo>
                  <a:cubicBezTo>
                    <a:pt x="20" y="2"/>
                    <a:pt x="20" y="1"/>
                    <a:pt x="21" y="0"/>
                  </a:cubicBezTo>
                  <a:cubicBezTo>
                    <a:pt x="21" y="0"/>
                    <a:pt x="21" y="0"/>
                    <a:pt x="21" y="0"/>
                  </a:cubicBezTo>
                  <a:cubicBezTo>
                    <a:pt x="21" y="0"/>
                    <a:pt x="21" y="0"/>
                    <a:pt x="21" y="0"/>
                  </a:cubicBezTo>
                  <a:cubicBezTo>
                    <a:pt x="22" y="0"/>
                    <a:pt x="22" y="1"/>
                    <a:pt x="22" y="1"/>
                  </a:cubicBezTo>
                  <a:cubicBezTo>
                    <a:pt x="22" y="1"/>
                    <a:pt x="22" y="0"/>
                    <a:pt x="22" y="0"/>
                  </a:cubicBezTo>
                  <a:cubicBezTo>
                    <a:pt x="23" y="0"/>
                    <a:pt x="23" y="0"/>
                    <a:pt x="23" y="0"/>
                  </a:cubicBezTo>
                  <a:cubicBezTo>
                    <a:pt x="24" y="0"/>
                    <a:pt x="24" y="1"/>
                    <a:pt x="25" y="1"/>
                  </a:cubicBezTo>
                  <a:cubicBezTo>
                    <a:pt x="27" y="2"/>
                    <a:pt x="27" y="0"/>
                    <a:pt x="28" y="1"/>
                  </a:cubicBezTo>
                  <a:cubicBezTo>
                    <a:pt x="29" y="1"/>
                    <a:pt x="28" y="2"/>
                    <a:pt x="29" y="3"/>
                  </a:cubicBezTo>
                  <a:cubicBezTo>
                    <a:pt x="29" y="3"/>
                    <a:pt x="30" y="2"/>
                    <a:pt x="30" y="2"/>
                  </a:cubicBezTo>
                  <a:cubicBezTo>
                    <a:pt x="31" y="2"/>
                    <a:pt x="31" y="2"/>
                    <a:pt x="31" y="2"/>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Freeform 45"/>
            <p:cNvSpPr>
              <a:spLocks/>
            </p:cNvSpPr>
            <p:nvPr/>
          </p:nvSpPr>
          <p:spPr bwMode="auto">
            <a:xfrm>
              <a:off x="1781671" y="2608235"/>
              <a:ext cx="91616" cy="87595"/>
            </a:xfrm>
            <a:custGeom>
              <a:avLst/>
              <a:gdLst/>
              <a:ahLst/>
              <a:cxnLst>
                <a:cxn ang="0">
                  <a:pos x="9" y="11"/>
                </a:cxn>
                <a:cxn ang="0">
                  <a:pos x="5" y="10"/>
                </a:cxn>
                <a:cxn ang="0">
                  <a:pos x="4" y="8"/>
                </a:cxn>
                <a:cxn ang="0">
                  <a:pos x="0" y="7"/>
                </a:cxn>
                <a:cxn ang="0">
                  <a:pos x="3" y="1"/>
                </a:cxn>
                <a:cxn ang="0">
                  <a:pos x="7" y="1"/>
                </a:cxn>
                <a:cxn ang="0">
                  <a:pos x="6" y="4"/>
                </a:cxn>
                <a:cxn ang="0">
                  <a:pos x="8" y="6"/>
                </a:cxn>
                <a:cxn ang="0">
                  <a:pos x="9" y="11"/>
                </a:cxn>
              </a:cxnLst>
              <a:rect l="0" t="0" r="r" b="b"/>
              <a:pathLst>
                <a:path w="9" h="11">
                  <a:moveTo>
                    <a:pt x="9" y="11"/>
                  </a:moveTo>
                  <a:cubicBezTo>
                    <a:pt x="9" y="11"/>
                    <a:pt x="6" y="11"/>
                    <a:pt x="5" y="10"/>
                  </a:cubicBezTo>
                  <a:cubicBezTo>
                    <a:pt x="5" y="10"/>
                    <a:pt x="5" y="8"/>
                    <a:pt x="4" y="8"/>
                  </a:cubicBezTo>
                  <a:cubicBezTo>
                    <a:pt x="4" y="7"/>
                    <a:pt x="0" y="7"/>
                    <a:pt x="0" y="7"/>
                  </a:cubicBezTo>
                  <a:cubicBezTo>
                    <a:pt x="1" y="6"/>
                    <a:pt x="2" y="2"/>
                    <a:pt x="3" y="1"/>
                  </a:cubicBezTo>
                  <a:cubicBezTo>
                    <a:pt x="4" y="0"/>
                    <a:pt x="6" y="1"/>
                    <a:pt x="7" y="1"/>
                  </a:cubicBezTo>
                  <a:cubicBezTo>
                    <a:pt x="9" y="6"/>
                    <a:pt x="7" y="2"/>
                    <a:pt x="6" y="4"/>
                  </a:cubicBezTo>
                  <a:cubicBezTo>
                    <a:pt x="5" y="6"/>
                    <a:pt x="8" y="4"/>
                    <a:pt x="8" y="6"/>
                  </a:cubicBezTo>
                  <a:cubicBezTo>
                    <a:pt x="8" y="9"/>
                    <a:pt x="9" y="7"/>
                    <a:pt x="9" y="11"/>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Freeform 46"/>
            <p:cNvSpPr>
              <a:spLocks/>
            </p:cNvSpPr>
            <p:nvPr/>
          </p:nvSpPr>
          <p:spPr bwMode="auto">
            <a:xfrm>
              <a:off x="2058282" y="2871021"/>
              <a:ext cx="429891" cy="437976"/>
            </a:xfrm>
            <a:custGeom>
              <a:avLst/>
              <a:gdLst/>
              <a:ahLst/>
              <a:cxnLst>
                <a:cxn ang="0">
                  <a:pos x="1" y="40"/>
                </a:cxn>
                <a:cxn ang="0">
                  <a:pos x="0" y="43"/>
                </a:cxn>
                <a:cxn ang="0">
                  <a:pos x="4" y="50"/>
                </a:cxn>
                <a:cxn ang="0">
                  <a:pos x="5" y="53"/>
                </a:cxn>
                <a:cxn ang="0">
                  <a:pos x="7" y="55"/>
                </a:cxn>
                <a:cxn ang="0">
                  <a:pos x="9" y="55"/>
                </a:cxn>
                <a:cxn ang="0">
                  <a:pos x="15" y="53"/>
                </a:cxn>
                <a:cxn ang="0">
                  <a:pos x="21" y="47"/>
                </a:cxn>
                <a:cxn ang="0">
                  <a:pos x="29" y="41"/>
                </a:cxn>
                <a:cxn ang="0">
                  <a:pos x="31" y="33"/>
                </a:cxn>
                <a:cxn ang="0">
                  <a:pos x="35" y="29"/>
                </a:cxn>
                <a:cxn ang="0">
                  <a:pos x="41" y="22"/>
                </a:cxn>
                <a:cxn ang="0">
                  <a:pos x="40" y="17"/>
                </a:cxn>
                <a:cxn ang="0">
                  <a:pos x="35" y="10"/>
                </a:cxn>
                <a:cxn ang="0">
                  <a:pos x="30" y="9"/>
                </a:cxn>
                <a:cxn ang="0">
                  <a:pos x="24" y="1"/>
                </a:cxn>
                <a:cxn ang="0">
                  <a:pos x="22" y="2"/>
                </a:cxn>
                <a:cxn ang="0">
                  <a:pos x="21" y="4"/>
                </a:cxn>
                <a:cxn ang="0">
                  <a:pos x="21" y="6"/>
                </a:cxn>
                <a:cxn ang="0">
                  <a:pos x="21" y="7"/>
                </a:cxn>
                <a:cxn ang="0">
                  <a:pos x="19" y="8"/>
                </a:cxn>
                <a:cxn ang="0">
                  <a:pos x="19" y="11"/>
                </a:cxn>
                <a:cxn ang="0">
                  <a:pos x="18" y="16"/>
                </a:cxn>
                <a:cxn ang="0">
                  <a:pos x="20" y="21"/>
                </a:cxn>
                <a:cxn ang="0">
                  <a:pos x="19" y="25"/>
                </a:cxn>
                <a:cxn ang="0">
                  <a:pos x="17" y="34"/>
                </a:cxn>
                <a:cxn ang="0">
                  <a:pos x="9" y="37"/>
                </a:cxn>
                <a:cxn ang="0">
                  <a:pos x="1" y="40"/>
                </a:cxn>
              </a:cxnLst>
              <a:rect l="0" t="0" r="r" b="b"/>
              <a:pathLst>
                <a:path w="42" h="55">
                  <a:moveTo>
                    <a:pt x="1" y="40"/>
                  </a:moveTo>
                  <a:cubicBezTo>
                    <a:pt x="1" y="41"/>
                    <a:pt x="0" y="42"/>
                    <a:pt x="0" y="43"/>
                  </a:cubicBezTo>
                  <a:cubicBezTo>
                    <a:pt x="1" y="45"/>
                    <a:pt x="3" y="48"/>
                    <a:pt x="4" y="50"/>
                  </a:cubicBezTo>
                  <a:cubicBezTo>
                    <a:pt x="5" y="51"/>
                    <a:pt x="4" y="51"/>
                    <a:pt x="5" y="53"/>
                  </a:cubicBezTo>
                  <a:cubicBezTo>
                    <a:pt x="5" y="54"/>
                    <a:pt x="6" y="55"/>
                    <a:pt x="7" y="55"/>
                  </a:cubicBezTo>
                  <a:cubicBezTo>
                    <a:pt x="7" y="55"/>
                    <a:pt x="8" y="55"/>
                    <a:pt x="9" y="55"/>
                  </a:cubicBezTo>
                  <a:cubicBezTo>
                    <a:pt x="10" y="55"/>
                    <a:pt x="11" y="53"/>
                    <a:pt x="15" y="53"/>
                  </a:cubicBezTo>
                  <a:cubicBezTo>
                    <a:pt x="19" y="54"/>
                    <a:pt x="17" y="47"/>
                    <a:pt x="21" y="47"/>
                  </a:cubicBezTo>
                  <a:cubicBezTo>
                    <a:pt x="27" y="47"/>
                    <a:pt x="23" y="42"/>
                    <a:pt x="29" y="41"/>
                  </a:cubicBezTo>
                  <a:cubicBezTo>
                    <a:pt x="34" y="40"/>
                    <a:pt x="29" y="39"/>
                    <a:pt x="31" y="33"/>
                  </a:cubicBezTo>
                  <a:cubicBezTo>
                    <a:pt x="34" y="26"/>
                    <a:pt x="33" y="35"/>
                    <a:pt x="35" y="29"/>
                  </a:cubicBezTo>
                  <a:cubicBezTo>
                    <a:pt x="37" y="25"/>
                    <a:pt x="39" y="27"/>
                    <a:pt x="41" y="22"/>
                  </a:cubicBezTo>
                  <a:cubicBezTo>
                    <a:pt x="42" y="18"/>
                    <a:pt x="42" y="18"/>
                    <a:pt x="40" y="17"/>
                  </a:cubicBezTo>
                  <a:cubicBezTo>
                    <a:pt x="39" y="16"/>
                    <a:pt x="37" y="10"/>
                    <a:pt x="35" y="10"/>
                  </a:cubicBezTo>
                  <a:cubicBezTo>
                    <a:pt x="33" y="11"/>
                    <a:pt x="34" y="9"/>
                    <a:pt x="30" y="9"/>
                  </a:cubicBezTo>
                  <a:cubicBezTo>
                    <a:pt x="27" y="9"/>
                    <a:pt x="24" y="4"/>
                    <a:pt x="24" y="1"/>
                  </a:cubicBezTo>
                  <a:cubicBezTo>
                    <a:pt x="22" y="2"/>
                    <a:pt x="23" y="4"/>
                    <a:pt x="22" y="2"/>
                  </a:cubicBezTo>
                  <a:cubicBezTo>
                    <a:pt x="21" y="0"/>
                    <a:pt x="21" y="2"/>
                    <a:pt x="21" y="4"/>
                  </a:cubicBezTo>
                  <a:cubicBezTo>
                    <a:pt x="21" y="6"/>
                    <a:pt x="20" y="6"/>
                    <a:pt x="21" y="6"/>
                  </a:cubicBezTo>
                  <a:cubicBezTo>
                    <a:pt x="22" y="6"/>
                    <a:pt x="23" y="7"/>
                    <a:pt x="21" y="7"/>
                  </a:cubicBezTo>
                  <a:cubicBezTo>
                    <a:pt x="20" y="8"/>
                    <a:pt x="19" y="8"/>
                    <a:pt x="19" y="8"/>
                  </a:cubicBezTo>
                  <a:cubicBezTo>
                    <a:pt x="20" y="9"/>
                    <a:pt x="20" y="8"/>
                    <a:pt x="19" y="11"/>
                  </a:cubicBezTo>
                  <a:cubicBezTo>
                    <a:pt x="17" y="14"/>
                    <a:pt x="18" y="15"/>
                    <a:pt x="18" y="16"/>
                  </a:cubicBezTo>
                  <a:cubicBezTo>
                    <a:pt x="18" y="17"/>
                    <a:pt x="20" y="20"/>
                    <a:pt x="20" y="21"/>
                  </a:cubicBezTo>
                  <a:cubicBezTo>
                    <a:pt x="20" y="22"/>
                    <a:pt x="19" y="24"/>
                    <a:pt x="19" y="25"/>
                  </a:cubicBezTo>
                  <a:cubicBezTo>
                    <a:pt x="19" y="26"/>
                    <a:pt x="17" y="33"/>
                    <a:pt x="17" y="34"/>
                  </a:cubicBezTo>
                  <a:cubicBezTo>
                    <a:pt x="16" y="35"/>
                    <a:pt x="11" y="36"/>
                    <a:pt x="9" y="37"/>
                  </a:cubicBezTo>
                  <a:cubicBezTo>
                    <a:pt x="6" y="38"/>
                    <a:pt x="4" y="39"/>
                    <a:pt x="1" y="40"/>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 name="Freeform 47"/>
            <p:cNvSpPr>
              <a:spLocks/>
            </p:cNvSpPr>
            <p:nvPr/>
          </p:nvSpPr>
          <p:spPr bwMode="auto">
            <a:xfrm>
              <a:off x="1556155" y="3188553"/>
              <a:ext cx="574363" cy="335325"/>
            </a:xfrm>
            <a:custGeom>
              <a:avLst/>
              <a:gdLst/>
              <a:ahLst/>
              <a:cxnLst>
                <a:cxn ang="0">
                  <a:pos x="50" y="0"/>
                </a:cxn>
                <a:cxn ang="0">
                  <a:pos x="49" y="3"/>
                </a:cxn>
                <a:cxn ang="0">
                  <a:pos x="53" y="10"/>
                </a:cxn>
                <a:cxn ang="0">
                  <a:pos x="54" y="13"/>
                </a:cxn>
                <a:cxn ang="0">
                  <a:pos x="56" y="15"/>
                </a:cxn>
                <a:cxn ang="0">
                  <a:pos x="50" y="23"/>
                </a:cxn>
                <a:cxn ang="0">
                  <a:pos x="45" y="25"/>
                </a:cxn>
                <a:cxn ang="0">
                  <a:pos x="40" y="27"/>
                </a:cxn>
                <a:cxn ang="0">
                  <a:pos x="30" y="32"/>
                </a:cxn>
                <a:cxn ang="0">
                  <a:pos x="20" y="36"/>
                </a:cxn>
                <a:cxn ang="0">
                  <a:pos x="15" y="39"/>
                </a:cxn>
                <a:cxn ang="0">
                  <a:pos x="12" y="40"/>
                </a:cxn>
                <a:cxn ang="0">
                  <a:pos x="10" y="41"/>
                </a:cxn>
                <a:cxn ang="0">
                  <a:pos x="8" y="41"/>
                </a:cxn>
                <a:cxn ang="0">
                  <a:pos x="5" y="40"/>
                </a:cxn>
                <a:cxn ang="0">
                  <a:pos x="4" y="36"/>
                </a:cxn>
                <a:cxn ang="0">
                  <a:pos x="3" y="30"/>
                </a:cxn>
                <a:cxn ang="0">
                  <a:pos x="2" y="26"/>
                </a:cxn>
                <a:cxn ang="0">
                  <a:pos x="1" y="24"/>
                </a:cxn>
                <a:cxn ang="0">
                  <a:pos x="1" y="21"/>
                </a:cxn>
                <a:cxn ang="0">
                  <a:pos x="2" y="17"/>
                </a:cxn>
                <a:cxn ang="0">
                  <a:pos x="4" y="15"/>
                </a:cxn>
                <a:cxn ang="0">
                  <a:pos x="4" y="14"/>
                </a:cxn>
                <a:cxn ang="0">
                  <a:pos x="4" y="11"/>
                </a:cxn>
                <a:cxn ang="0">
                  <a:pos x="4" y="11"/>
                </a:cxn>
                <a:cxn ang="0">
                  <a:pos x="5" y="10"/>
                </a:cxn>
                <a:cxn ang="0">
                  <a:pos x="7" y="11"/>
                </a:cxn>
                <a:cxn ang="0">
                  <a:pos x="8" y="11"/>
                </a:cxn>
                <a:cxn ang="0">
                  <a:pos x="8" y="11"/>
                </a:cxn>
                <a:cxn ang="0">
                  <a:pos x="8" y="11"/>
                </a:cxn>
                <a:cxn ang="0">
                  <a:pos x="9" y="11"/>
                </a:cxn>
                <a:cxn ang="0">
                  <a:pos x="20" y="15"/>
                </a:cxn>
                <a:cxn ang="0">
                  <a:pos x="20" y="17"/>
                </a:cxn>
                <a:cxn ang="0">
                  <a:pos x="20" y="22"/>
                </a:cxn>
                <a:cxn ang="0">
                  <a:pos x="30" y="10"/>
                </a:cxn>
                <a:cxn ang="0">
                  <a:pos x="33" y="5"/>
                </a:cxn>
                <a:cxn ang="0">
                  <a:pos x="42" y="3"/>
                </a:cxn>
                <a:cxn ang="0">
                  <a:pos x="50" y="0"/>
                </a:cxn>
              </a:cxnLst>
              <a:rect l="0" t="0" r="r" b="b"/>
              <a:pathLst>
                <a:path w="56" h="42">
                  <a:moveTo>
                    <a:pt x="50" y="0"/>
                  </a:moveTo>
                  <a:cubicBezTo>
                    <a:pt x="50" y="1"/>
                    <a:pt x="49" y="2"/>
                    <a:pt x="49" y="3"/>
                  </a:cubicBezTo>
                  <a:cubicBezTo>
                    <a:pt x="50" y="5"/>
                    <a:pt x="52" y="8"/>
                    <a:pt x="53" y="10"/>
                  </a:cubicBezTo>
                  <a:cubicBezTo>
                    <a:pt x="54" y="11"/>
                    <a:pt x="53" y="11"/>
                    <a:pt x="54" y="13"/>
                  </a:cubicBezTo>
                  <a:cubicBezTo>
                    <a:pt x="54" y="14"/>
                    <a:pt x="55" y="15"/>
                    <a:pt x="56" y="15"/>
                  </a:cubicBezTo>
                  <a:cubicBezTo>
                    <a:pt x="48" y="19"/>
                    <a:pt x="54" y="22"/>
                    <a:pt x="50" y="23"/>
                  </a:cubicBezTo>
                  <a:cubicBezTo>
                    <a:pt x="48" y="23"/>
                    <a:pt x="50" y="24"/>
                    <a:pt x="45" y="25"/>
                  </a:cubicBezTo>
                  <a:cubicBezTo>
                    <a:pt x="41" y="26"/>
                    <a:pt x="41" y="28"/>
                    <a:pt x="40" y="27"/>
                  </a:cubicBezTo>
                  <a:cubicBezTo>
                    <a:pt x="35" y="27"/>
                    <a:pt x="34" y="34"/>
                    <a:pt x="30" y="32"/>
                  </a:cubicBezTo>
                  <a:cubicBezTo>
                    <a:pt x="27" y="31"/>
                    <a:pt x="26" y="37"/>
                    <a:pt x="20" y="36"/>
                  </a:cubicBezTo>
                  <a:cubicBezTo>
                    <a:pt x="16" y="36"/>
                    <a:pt x="17" y="39"/>
                    <a:pt x="15" y="39"/>
                  </a:cubicBezTo>
                  <a:cubicBezTo>
                    <a:pt x="13" y="39"/>
                    <a:pt x="15" y="41"/>
                    <a:pt x="12" y="40"/>
                  </a:cubicBezTo>
                  <a:cubicBezTo>
                    <a:pt x="10" y="40"/>
                    <a:pt x="11" y="41"/>
                    <a:pt x="10" y="41"/>
                  </a:cubicBezTo>
                  <a:cubicBezTo>
                    <a:pt x="9" y="41"/>
                    <a:pt x="9" y="42"/>
                    <a:pt x="8" y="41"/>
                  </a:cubicBezTo>
                  <a:cubicBezTo>
                    <a:pt x="6" y="40"/>
                    <a:pt x="6" y="42"/>
                    <a:pt x="5" y="40"/>
                  </a:cubicBezTo>
                  <a:cubicBezTo>
                    <a:pt x="5" y="37"/>
                    <a:pt x="4" y="38"/>
                    <a:pt x="4" y="36"/>
                  </a:cubicBezTo>
                  <a:cubicBezTo>
                    <a:pt x="5" y="34"/>
                    <a:pt x="3" y="33"/>
                    <a:pt x="3" y="30"/>
                  </a:cubicBezTo>
                  <a:cubicBezTo>
                    <a:pt x="3" y="28"/>
                    <a:pt x="2" y="28"/>
                    <a:pt x="2" y="26"/>
                  </a:cubicBezTo>
                  <a:cubicBezTo>
                    <a:pt x="2" y="25"/>
                    <a:pt x="0" y="25"/>
                    <a:pt x="1" y="24"/>
                  </a:cubicBezTo>
                  <a:cubicBezTo>
                    <a:pt x="3" y="23"/>
                    <a:pt x="1" y="23"/>
                    <a:pt x="1" y="21"/>
                  </a:cubicBezTo>
                  <a:cubicBezTo>
                    <a:pt x="2" y="20"/>
                    <a:pt x="2" y="19"/>
                    <a:pt x="2" y="17"/>
                  </a:cubicBezTo>
                  <a:cubicBezTo>
                    <a:pt x="3" y="16"/>
                    <a:pt x="4" y="15"/>
                    <a:pt x="4" y="15"/>
                  </a:cubicBezTo>
                  <a:cubicBezTo>
                    <a:pt x="4" y="14"/>
                    <a:pt x="4" y="14"/>
                    <a:pt x="4" y="14"/>
                  </a:cubicBezTo>
                  <a:cubicBezTo>
                    <a:pt x="4" y="13"/>
                    <a:pt x="4" y="12"/>
                    <a:pt x="4" y="11"/>
                  </a:cubicBezTo>
                  <a:cubicBezTo>
                    <a:pt x="5" y="11"/>
                    <a:pt x="4" y="11"/>
                    <a:pt x="4" y="11"/>
                  </a:cubicBezTo>
                  <a:cubicBezTo>
                    <a:pt x="4" y="11"/>
                    <a:pt x="5" y="10"/>
                    <a:pt x="5" y="10"/>
                  </a:cubicBezTo>
                  <a:cubicBezTo>
                    <a:pt x="6" y="10"/>
                    <a:pt x="7" y="11"/>
                    <a:pt x="7" y="11"/>
                  </a:cubicBezTo>
                  <a:cubicBezTo>
                    <a:pt x="7" y="11"/>
                    <a:pt x="8" y="11"/>
                    <a:pt x="8" y="11"/>
                  </a:cubicBezTo>
                  <a:cubicBezTo>
                    <a:pt x="8" y="11"/>
                    <a:pt x="8" y="11"/>
                    <a:pt x="8" y="11"/>
                  </a:cubicBezTo>
                  <a:cubicBezTo>
                    <a:pt x="8" y="11"/>
                    <a:pt x="8" y="11"/>
                    <a:pt x="8" y="11"/>
                  </a:cubicBezTo>
                  <a:cubicBezTo>
                    <a:pt x="9" y="11"/>
                    <a:pt x="9" y="11"/>
                    <a:pt x="9" y="11"/>
                  </a:cubicBezTo>
                  <a:cubicBezTo>
                    <a:pt x="10" y="10"/>
                    <a:pt x="20" y="15"/>
                    <a:pt x="20" y="15"/>
                  </a:cubicBezTo>
                  <a:cubicBezTo>
                    <a:pt x="20" y="15"/>
                    <a:pt x="20" y="16"/>
                    <a:pt x="20" y="17"/>
                  </a:cubicBezTo>
                  <a:cubicBezTo>
                    <a:pt x="20" y="18"/>
                    <a:pt x="20" y="20"/>
                    <a:pt x="20" y="22"/>
                  </a:cubicBezTo>
                  <a:cubicBezTo>
                    <a:pt x="23" y="18"/>
                    <a:pt x="27" y="14"/>
                    <a:pt x="30" y="10"/>
                  </a:cubicBezTo>
                  <a:cubicBezTo>
                    <a:pt x="30" y="9"/>
                    <a:pt x="32" y="6"/>
                    <a:pt x="33" y="5"/>
                  </a:cubicBezTo>
                  <a:cubicBezTo>
                    <a:pt x="35" y="4"/>
                    <a:pt x="40" y="3"/>
                    <a:pt x="42" y="3"/>
                  </a:cubicBezTo>
                  <a:cubicBezTo>
                    <a:pt x="45" y="2"/>
                    <a:pt x="47" y="1"/>
                    <a:pt x="50" y="0"/>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 name="Freeform 48"/>
            <p:cNvSpPr>
              <a:spLocks/>
            </p:cNvSpPr>
            <p:nvPr/>
          </p:nvSpPr>
          <p:spPr bwMode="auto">
            <a:xfrm>
              <a:off x="1013505" y="2305758"/>
              <a:ext cx="123329" cy="62959"/>
            </a:xfrm>
            <a:custGeom>
              <a:avLst/>
              <a:gdLst/>
              <a:ahLst/>
              <a:cxnLst>
                <a:cxn ang="0">
                  <a:pos x="1" y="6"/>
                </a:cxn>
                <a:cxn ang="0">
                  <a:pos x="0" y="4"/>
                </a:cxn>
                <a:cxn ang="0">
                  <a:pos x="3" y="4"/>
                </a:cxn>
                <a:cxn ang="0">
                  <a:pos x="5" y="2"/>
                </a:cxn>
                <a:cxn ang="0">
                  <a:pos x="11" y="0"/>
                </a:cxn>
                <a:cxn ang="0">
                  <a:pos x="11" y="1"/>
                </a:cxn>
                <a:cxn ang="0">
                  <a:pos x="9" y="4"/>
                </a:cxn>
                <a:cxn ang="0">
                  <a:pos x="7" y="5"/>
                </a:cxn>
                <a:cxn ang="0">
                  <a:pos x="4" y="7"/>
                </a:cxn>
                <a:cxn ang="0">
                  <a:pos x="3" y="7"/>
                </a:cxn>
                <a:cxn ang="0">
                  <a:pos x="1" y="6"/>
                </a:cxn>
              </a:cxnLst>
              <a:rect l="0" t="0" r="r" b="b"/>
              <a:pathLst>
                <a:path w="12" h="8">
                  <a:moveTo>
                    <a:pt x="1" y="6"/>
                  </a:moveTo>
                  <a:cubicBezTo>
                    <a:pt x="0" y="4"/>
                    <a:pt x="0" y="4"/>
                    <a:pt x="0" y="4"/>
                  </a:cubicBezTo>
                  <a:cubicBezTo>
                    <a:pt x="1" y="5"/>
                    <a:pt x="1" y="3"/>
                    <a:pt x="3" y="4"/>
                  </a:cubicBezTo>
                  <a:cubicBezTo>
                    <a:pt x="4" y="4"/>
                    <a:pt x="2" y="2"/>
                    <a:pt x="5" y="2"/>
                  </a:cubicBezTo>
                  <a:cubicBezTo>
                    <a:pt x="8" y="3"/>
                    <a:pt x="10" y="1"/>
                    <a:pt x="11" y="0"/>
                  </a:cubicBezTo>
                  <a:cubicBezTo>
                    <a:pt x="12" y="0"/>
                    <a:pt x="12" y="0"/>
                    <a:pt x="11" y="1"/>
                  </a:cubicBezTo>
                  <a:cubicBezTo>
                    <a:pt x="9" y="3"/>
                    <a:pt x="8" y="3"/>
                    <a:pt x="9" y="4"/>
                  </a:cubicBezTo>
                  <a:cubicBezTo>
                    <a:pt x="10" y="5"/>
                    <a:pt x="8" y="4"/>
                    <a:pt x="7" y="5"/>
                  </a:cubicBezTo>
                  <a:cubicBezTo>
                    <a:pt x="6" y="7"/>
                    <a:pt x="4" y="7"/>
                    <a:pt x="4" y="7"/>
                  </a:cubicBezTo>
                  <a:cubicBezTo>
                    <a:pt x="4" y="8"/>
                    <a:pt x="4" y="7"/>
                    <a:pt x="3" y="7"/>
                  </a:cubicBezTo>
                  <a:cubicBezTo>
                    <a:pt x="2" y="7"/>
                    <a:pt x="1" y="7"/>
                    <a:pt x="1" y="6"/>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 name="Freeform 49"/>
            <p:cNvSpPr>
              <a:spLocks/>
            </p:cNvSpPr>
            <p:nvPr/>
          </p:nvSpPr>
          <p:spPr bwMode="auto">
            <a:xfrm>
              <a:off x="1196737" y="2209951"/>
              <a:ext cx="359417" cy="279210"/>
            </a:xfrm>
            <a:custGeom>
              <a:avLst/>
              <a:gdLst/>
              <a:ahLst/>
              <a:cxnLst>
                <a:cxn ang="0">
                  <a:pos x="1" y="19"/>
                </a:cxn>
                <a:cxn ang="0">
                  <a:pos x="3" y="19"/>
                </a:cxn>
                <a:cxn ang="0">
                  <a:pos x="3" y="19"/>
                </a:cxn>
                <a:cxn ang="0">
                  <a:pos x="3" y="20"/>
                </a:cxn>
                <a:cxn ang="0">
                  <a:pos x="5" y="22"/>
                </a:cxn>
                <a:cxn ang="0">
                  <a:pos x="3" y="24"/>
                </a:cxn>
                <a:cxn ang="0">
                  <a:pos x="4" y="25"/>
                </a:cxn>
                <a:cxn ang="0">
                  <a:pos x="2" y="25"/>
                </a:cxn>
                <a:cxn ang="0">
                  <a:pos x="1" y="26"/>
                </a:cxn>
                <a:cxn ang="0">
                  <a:pos x="2" y="26"/>
                </a:cxn>
                <a:cxn ang="0">
                  <a:pos x="0" y="29"/>
                </a:cxn>
                <a:cxn ang="0">
                  <a:pos x="0" y="29"/>
                </a:cxn>
                <a:cxn ang="0">
                  <a:pos x="0" y="29"/>
                </a:cxn>
                <a:cxn ang="0">
                  <a:pos x="0" y="31"/>
                </a:cxn>
                <a:cxn ang="0">
                  <a:pos x="0" y="32"/>
                </a:cxn>
                <a:cxn ang="0">
                  <a:pos x="1" y="32"/>
                </a:cxn>
                <a:cxn ang="0">
                  <a:pos x="2" y="34"/>
                </a:cxn>
                <a:cxn ang="0">
                  <a:pos x="6" y="35"/>
                </a:cxn>
                <a:cxn ang="0">
                  <a:pos x="12" y="31"/>
                </a:cxn>
                <a:cxn ang="0">
                  <a:pos x="16" y="28"/>
                </a:cxn>
                <a:cxn ang="0">
                  <a:pos x="23" y="24"/>
                </a:cxn>
                <a:cxn ang="0">
                  <a:pos x="28" y="21"/>
                </a:cxn>
                <a:cxn ang="0">
                  <a:pos x="29" y="18"/>
                </a:cxn>
                <a:cxn ang="0">
                  <a:pos x="29" y="18"/>
                </a:cxn>
                <a:cxn ang="0">
                  <a:pos x="29" y="17"/>
                </a:cxn>
                <a:cxn ang="0">
                  <a:pos x="29" y="15"/>
                </a:cxn>
                <a:cxn ang="0">
                  <a:pos x="30" y="11"/>
                </a:cxn>
                <a:cxn ang="0">
                  <a:pos x="29" y="7"/>
                </a:cxn>
                <a:cxn ang="0">
                  <a:pos x="32" y="6"/>
                </a:cxn>
                <a:cxn ang="0">
                  <a:pos x="35" y="2"/>
                </a:cxn>
                <a:cxn ang="0">
                  <a:pos x="35" y="1"/>
                </a:cxn>
                <a:cxn ang="0">
                  <a:pos x="34" y="1"/>
                </a:cxn>
                <a:cxn ang="0">
                  <a:pos x="31" y="2"/>
                </a:cxn>
                <a:cxn ang="0">
                  <a:pos x="27" y="2"/>
                </a:cxn>
                <a:cxn ang="0">
                  <a:pos x="18" y="5"/>
                </a:cxn>
                <a:cxn ang="0">
                  <a:pos x="14" y="3"/>
                </a:cxn>
                <a:cxn ang="0">
                  <a:pos x="9" y="5"/>
                </a:cxn>
                <a:cxn ang="0">
                  <a:pos x="8" y="5"/>
                </a:cxn>
                <a:cxn ang="0">
                  <a:pos x="5" y="4"/>
                </a:cxn>
                <a:cxn ang="0">
                  <a:pos x="5" y="7"/>
                </a:cxn>
                <a:cxn ang="0">
                  <a:pos x="5" y="8"/>
                </a:cxn>
                <a:cxn ang="0">
                  <a:pos x="4" y="8"/>
                </a:cxn>
                <a:cxn ang="0">
                  <a:pos x="2" y="11"/>
                </a:cxn>
                <a:cxn ang="0">
                  <a:pos x="1" y="10"/>
                </a:cxn>
                <a:cxn ang="0">
                  <a:pos x="1" y="14"/>
                </a:cxn>
                <a:cxn ang="0">
                  <a:pos x="1" y="19"/>
                </a:cxn>
              </a:cxnLst>
              <a:rect l="0" t="0" r="r" b="b"/>
              <a:pathLst>
                <a:path w="35" h="35">
                  <a:moveTo>
                    <a:pt x="1" y="19"/>
                  </a:moveTo>
                  <a:cubicBezTo>
                    <a:pt x="2" y="19"/>
                    <a:pt x="2" y="19"/>
                    <a:pt x="3" y="19"/>
                  </a:cubicBezTo>
                  <a:cubicBezTo>
                    <a:pt x="3" y="19"/>
                    <a:pt x="3" y="19"/>
                    <a:pt x="3" y="19"/>
                  </a:cubicBezTo>
                  <a:cubicBezTo>
                    <a:pt x="4" y="20"/>
                    <a:pt x="3" y="20"/>
                    <a:pt x="3" y="20"/>
                  </a:cubicBezTo>
                  <a:cubicBezTo>
                    <a:pt x="4" y="20"/>
                    <a:pt x="5" y="21"/>
                    <a:pt x="5" y="22"/>
                  </a:cubicBezTo>
                  <a:cubicBezTo>
                    <a:pt x="5" y="23"/>
                    <a:pt x="3" y="23"/>
                    <a:pt x="3" y="24"/>
                  </a:cubicBezTo>
                  <a:cubicBezTo>
                    <a:pt x="3" y="24"/>
                    <a:pt x="4" y="24"/>
                    <a:pt x="4" y="25"/>
                  </a:cubicBezTo>
                  <a:cubicBezTo>
                    <a:pt x="4" y="25"/>
                    <a:pt x="2" y="25"/>
                    <a:pt x="2" y="25"/>
                  </a:cubicBezTo>
                  <a:cubicBezTo>
                    <a:pt x="2" y="25"/>
                    <a:pt x="2" y="25"/>
                    <a:pt x="1" y="26"/>
                  </a:cubicBezTo>
                  <a:cubicBezTo>
                    <a:pt x="1" y="26"/>
                    <a:pt x="2" y="26"/>
                    <a:pt x="2" y="26"/>
                  </a:cubicBezTo>
                  <a:cubicBezTo>
                    <a:pt x="2" y="27"/>
                    <a:pt x="0" y="29"/>
                    <a:pt x="0" y="29"/>
                  </a:cubicBezTo>
                  <a:cubicBezTo>
                    <a:pt x="0" y="29"/>
                    <a:pt x="0" y="29"/>
                    <a:pt x="0" y="29"/>
                  </a:cubicBezTo>
                  <a:cubicBezTo>
                    <a:pt x="0" y="29"/>
                    <a:pt x="0" y="29"/>
                    <a:pt x="0" y="29"/>
                  </a:cubicBezTo>
                  <a:cubicBezTo>
                    <a:pt x="0" y="30"/>
                    <a:pt x="0" y="31"/>
                    <a:pt x="0" y="31"/>
                  </a:cubicBezTo>
                  <a:cubicBezTo>
                    <a:pt x="0" y="32"/>
                    <a:pt x="0" y="32"/>
                    <a:pt x="0" y="32"/>
                  </a:cubicBezTo>
                  <a:cubicBezTo>
                    <a:pt x="0" y="33"/>
                    <a:pt x="0" y="32"/>
                    <a:pt x="1" y="32"/>
                  </a:cubicBezTo>
                  <a:cubicBezTo>
                    <a:pt x="2" y="33"/>
                    <a:pt x="2" y="33"/>
                    <a:pt x="2" y="34"/>
                  </a:cubicBezTo>
                  <a:cubicBezTo>
                    <a:pt x="3" y="34"/>
                    <a:pt x="5" y="35"/>
                    <a:pt x="6" y="35"/>
                  </a:cubicBezTo>
                  <a:cubicBezTo>
                    <a:pt x="7" y="35"/>
                    <a:pt x="10" y="32"/>
                    <a:pt x="12" y="31"/>
                  </a:cubicBezTo>
                  <a:cubicBezTo>
                    <a:pt x="13" y="30"/>
                    <a:pt x="15" y="29"/>
                    <a:pt x="16" y="28"/>
                  </a:cubicBezTo>
                  <a:cubicBezTo>
                    <a:pt x="18" y="26"/>
                    <a:pt x="21" y="25"/>
                    <a:pt x="23" y="24"/>
                  </a:cubicBezTo>
                  <a:cubicBezTo>
                    <a:pt x="24" y="23"/>
                    <a:pt x="26" y="22"/>
                    <a:pt x="28" y="21"/>
                  </a:cubicBezTo>
                  <a:cubicBezTo>
                    <a:pt x="28" y="20"/>
                    <a:pt x="29" y="19"/>
                    <a:pt x="29" y="18"/>
                  </a:cubicBezTo>
                  <a:cubicBezTo>
                    <a:pt x="29" y="18"/>
                    <a:pt x="29" y="18"/>
                    <a:pt x="29" y="18"/>
                  </a:cubicBezTo>
                  <a:cubicBezTo>
                    <a:pt x="29" y="18"/>
                    <a:pt x="29" y="18"/>
                    <a:pt x="29" y="17"/>
                  </a:cubicBezTo>
                  <a:cubicBezTo>
                    <a:pt x="29" y="17"/>
                    <a:pt x="29" y="16"/>
                    <a:pt x="29" y="15"/>
                  </a:cubicBezTo>
                  <a:cubicBezTo>
                    <a:pt x="29" y="14"/>
                    <a:pt x="30" y="12"/>
                    <a:pt x="30" y="11"/>
                  </a:cubicBezTo>
                  <a:cubicBezTo>
                    <a:pt x="29" y="10"/>
                    <a:pt x="29" y="9"/>
                    <a:pt x="29" y="7"/>
                  </a:cubicBezTo>
                  <a:cubicBezTo>
                    <a:pt x="30" y="6"/>
                    <a:pt x="31" y="6"/>
                    <a:pt x="32" y="6"/>
                  </a:cubicBezTo>
                  <a:cubicBezTo>
                    <a:pt x="33" y="5"/>
                    <a:pt x="34" y="3"/>
                    <a:pt x="35" y="2"/>
                  </a:cubicBezTo>
                  <a:cubicBezTo>
                    <a:pt x="35" y="2"/>
                    <a:pt x="35" y="1"/>
                    <a:pt x="35" y="1"/>
                  </a:cubicBezTo>
                  <a:cubicBezTo>
                    <a:pt x="35" y="1"/>
                    <a:pt x="34" y="0"/>
                    <a:pt x="34" y="1"/>
                  </a:cubicBezTo>
                  <a:cubicBezTo>
                    <a:pt x="33" y="2"/>
                    <a:pt x="32" y="2"/>
                    <a:pt x="31" y="2"/>
                  </a:cubicBezTo>
                  <a:cubicBezTo>
                    <a:pt x="29" y="2"/>
                    <a:pt x="28" y="2"/>
                    <a:pt x="27" y="2"/>
                  </a:cubicBezTo>
                  <a:cubicBezTo>
                    <a:pt x="24" y="3"/>
                    <a:pt x="22" y="5"/>
                    <a:pt x="18" y="5"/>
                  </a:cubicBezTo>
                  <a:cubicBezTo>
                    <a:pt x="16" y="5"/>
                    <a:pt x="16" y="4"/>
                    <a:pt x="14" y="3"/>
                  </a:cubicBezTo>
                  <a:cubicBezTo>
                    <a:pt x="12" y="3"/>
                    <a:pt x="11" y="5"/>
                    <a:pt x="9" y="5"/>
                  </a:cubicBezTo>
                  <a:cubicBezTo>
                    <a:pt x="9" y="5"/>
                    <a:pt x="8" y="5"/>
                    <a:pt x="8" y="5"/>
                  </a:cubicBezTo>
                  <a:cubicBezTo>
                    <a:pt x="7" y="5"/>
                    <a:pt x="5" y="4"/>
                    <a:pt x="5" y="4"/>
                  </a:cubicBezTo>
                  <a:cubicBezTo>
                    <a:pt x="5" y="4"/>
                    <a:pt x="4" y="6"/>
                    <a:pt x="5" y="7"/>
                  </a:cubicBezTo>
                  <a:cubicBezTo>
                    <a:pt x="5" y="7"/>
                    <a:pt x="5" y="8"/>
                    <a:pt x="5" y="8"/>
                  </a:cubicBezTo>
                  <a:cubicBezTo>
                    <a:pt x="5" y="8"/>
                    <a:pt x="4" y="8"/>
                    <a:pt x="4" y="8"/>
                  </a:cubicBezTo>
                  <a:cubicBezTo>
                    <a:pt x="3" y="8"/>
                    <a:pt x="3" y="11"/>
                    <a:pt x="2" y="11"/>
                  </a:cubicBezTo>
                  <a:cubicBezTo>
                    <a:pt x="2" y="11"/>
                    <a:pt x="2" y="10"/>
                    <a:pt x="1" y="10"/>
                  </a:cubicBezTo>
                  <a:cubicBezTo>
                    <a:pt x="1" y="11"/>
                    <a:pt x="0" y="12"/>
                    <a:pt x="1" y="14"/>
                  </a:cubicBezTo>
                  <a:cubicBezTo>
                    <a:pt x="2" y="15"/>
                    <a:pt x="1" y="16"/>
                    <a:pt x="1" y="19"/>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 name="Freeform 50"/>
            <p:cNvSpPr>
              <a:spLocks/>
            </p:cNvSpPr>
            <p:nvPr/>
          </p:nvSpPr>
          <p:spPr bwMode="auto">
            <a:xfrm>
              <a:off x="1166786" y="2360505"/>
              <a:ext cx="82807" cy="87595"/>
            </a:xfrm>
            <a:custGeom>
              <a:avLst/>
              <a:gdLst/>
              <a:ahLst/>
              <a:cxnLst>
                <a:cxn ang="0">
                  <a:pos x="3" y="10"/>
                </a:cxn>
                <a:cxn ang="0">
                  <a:pos x="2" y="10"/>
                </a:cxn>
                <a:cxn ang="0">
                  <a:pos x="2" y="11"/>
                </a:cxn>
                <a:cxn ang="0">
                  <a:pos x="0" y="11"/>
                </a:cxn>
                <a:cxn ang="0">
                  <a:pos x="2" y="7"/>
                </a:cxn>
                <a:cxn ang="0">
                  <a:pos x="3" y="4"/>
                </a:cxn>
                <a:cxn ang="0">
                  <a:pos x="4" y="0"/>
                </a:cxn>
                <a:cxn ang="0">
                  <a:pos x="6" y="0"/>
                </a:cxn>
                <a:cxn ang="0">
                  <a:pos x="6" y="0"/>
                </a:cxn>
                <a:cxn ang="0">
                  <a:pos x="6" y="1"/>
                </a:cxn>
                <a:cxn ang="0">
                  <a:pos x="8" y="3"/>
                </a:cxn>
                <a:cxn ang="0">
                  <a:pos x="6" y="5"/>
                </a:cxn>
                <a:cxn ang="0">
                  <a:pos x="7" y="6"/>
                </a:cxn>
                <a:cxn ang="0">
                  <a:pos x="5" y="6"/>
                </a:cxn>
                <a:cxn ang="0">
                  <a:pos x="4" y="7"/>
                </a:cxn>
                <a:cxn ang="0">
                  <a:pos x="5" y="7"/>
                </a:cxn>
                <a:cxn ang="0">
                  <a:pos x="3" y="10"/>
                </a:cxn>
              </a:cxnLst>
              <a:rect l="0" t="0" r="r" b="b"/>
              <a:pathLst>
                <a:path w="8" h="11">
                  <a:moveTo>
                    <a:pt x="3" y="10"/>
                  </a:moveTo>
                  <a:cubicBezTo>
                    <a:pt x="2" y="10"/>
                    <a:pt x="2" y="9"/>
                    <a:pt x="2" y="10"/>
                  </a:cubicBezTo>
                  <a:cubicBezTo>
                    <a:pt x="2" y="10"/>
                    <a:pt x="2" y="11"/>
                    <a:pt x="2" y="11"/>
                  </a:cubicBezTo>
                  <a:cubicBezTo>
                    <a:pt x="2" y="11"/>
                    <a:pt x="1" y="11"/>
                    <a:pt x="0" y="11"/>
                  </a:cubicBezTo>
                  <a:cubicBezTo>
                    <a:pt x="1" y="8"/>
                    <a:pt x="1" y="9"/>
                    <a:pt x="2" y="7"/>
                  </a:cubicBezTo>
                  <a:cubicBezTo>
                    <a:pt x="2" y="4"/>
                    <a:pt x="3" y="6"/>
                    <a:pt x="3" y="4"/>
                  </a:cubicBezTo>
                  <a:cubicBezTo>
                    <a:pt x="2" y="1"/>
                    <a:pt x="5" y="2"/>
                    <a:pt x="4" y="0"/>
                  </a:cubicBezTo>
                  <a:cubicBezTo>
                    <a:pt x="5" y="0"/>
                    <a:pt x="5" y="0"/>
                    <a:pt x="6" y="0"/>
                  </a:cubicBezTo>
                  <a:cubicBezTo>
                    <a:pt x="6" y="0"/>
                    <a:pt x="6" y="0"/>
                    <a:pt x="6" y="0"/>
                  </a:cubicBezTo>
                  <a:cubicBezTo>
                    <a:pt x="7" y="1"/>
                    <a:pt x="6" y="1"/>
                    <a:pt x="6" y="1"/>
                  </a:cubicBezTo>
                  <a:cubicBezTo>
                    <a:pt x="7" y="1"/>
                    <a:pt x="8" y="2"/>
                    <a:pt x="8" y="3"/>
                  </a:cubicBezTo>
                  <a:cubicBezTo>
                    <a:pt x="8" y="4"/>
                    <a:pt x="6" y="4"/>
                    <a:pt x="6" y="5"/>
                  </a:cubicBezTo>
                  <a:cubicBezTo>
                    <a:pt x="6" y="5"/>
                    <a:pt x="7" y="5"/>
                    <a:pt x="7" y="6"/>
                  </a:cubicBezTo>
                  <a:cubicBezTo>
                    <a:pt x="7" y="6"/>
                    <a:pt x="5" y="6"/>
                    <a:pt x="5" y="6"/>
                  </a:cubicBezTo>
                  <a:cubicBezTo>
                    <a:pt x="5" y="6"/>
                    <a:pt x="5" y="6"/>
                    <a:pt x="4" y="7"/>
                  </a:cubicBezTo>
                  <a:cubicBezTo>
                    <a:pt x="4" y="7"/>
                    <a:pt x="5" y="7"/>
                    <a:pt x="5" y="7"/>
                  </a:cubicBezTo>
                  <a:cubicBezTo>
                    <a:pt x="5" y="8"/>
                    <a:pt x="3" y="10"/>
                    <a:pt x="3" y="10"/>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8" name="Freeform 51"/>
            <p:cNvSpPr>
              <a:spLocks/>
            </p:cNvSpPr>
            <p:nvPr/>
          </p:nvSpPr>
          <p:spPr bwMode="auto">
            <a:xfrm>
              <a:off x="1156215" y="2433045"/>
              <a:ext cx="236088" cy="223094"/>
            </a:xfrm>
            <a:custGeom>
              <a:avLst/>
              <a:gdLst/>
              <a:ahLst/>
              <a:cxnLst>
                <a:cxn ang="0">
                  <a:pos x="4" y="4"/>
                </a:cxn>
                <a:cxn ang="0">
                  <a:pos x="3" y="6"/>
                </a:cxn>
                <a:cxn ang="0">
                  <a:pos x="3" y="7"/>
                </a:cxn>
                <a:cxn ang="0">
                  <a:pos x="3" y="12"/>
                </a:cxn>
                <a:cxn ang="0">
                  <a:pos x="3" y="15"/>
                </a:cxn>
                <a:cxn ang="0">
                  <a:pos x="1" y="22"/>
                </a:cxn>
                <a:cxn ang="0">
                  <a:pos x="0" y="26"/>
                </a:cxn>
                <a:cxn ang="0">
                  <a:pos x="0" y="27"/>
                </a:cxn>
                <a:cxn ang="0">
                  <a:pos x="6" y="28"/>
                </a:cxn>
                <a:cxn ang="0">
                  <a:pos x="10" y="24"/>
                </a:cxn>
                <a:cxn ang="0">
                  <a:pos x="14" y="23"/>
                </a:cxn>
                <a:cxn ang="0">
                  <a:pos x="14" y="21"/>
                </a:cxn>
                <a:cxn ang="0">
                  <a:pos x="16" y="19"/>
                </a:cxn>
                <a:cxn ang="0">
                  <a:pos x="11" y="13"/>
                </a:cxn>
                <a:cxn ang="0">
                  <a:pos x="14" y="12"/>
                </a:cxn>
                <a:cxn ang="0">
                  <a:pos x="22" y="8"/>
                </a:cxn>
                <a:cxn ang="0">
                  <a:pos x="23" y="8"/>
                </a:cxn>
                <a:cxn ang="0">
                  <a:pos x="21" y="7"/>
                </a:cxn>
                <a:cxn ang="0">
                  <a:pos x="21" y="6"/>
                </a:cxn>
                <a:cxn ang="0">
                  <a:pos x="22" y="6"/>
                </a:cxn>
                <a:cxn ang="0">
                  <a:pos x="22" y="5"/>
                </a:cxn>
                <a:cxn ang="0">
                  <a:pos x="20" y="0"/>
                </a:cxn>
                <a:cxn ang="0">
                  <a:pos x="16" y="3"/>
                </a:cxn>
                <a:cxn ang="0">
                  <a:pos x="10" y="7"/>
                </a:cxn>
                <a:cxn ang="0">
                  <a:pos x="6" y="6"/>
                </a:cxn>
                <a:cxn ang="0">
                  <a:pos x="5" y="4"/>
                </a:cxn>
                <a:cxn ang="0">
                  <a:pos x="4" y="4"/>
                </a:cxn>
              </a:cxnLst>
              <a:rect l="0" t="0" r="r" b="b"/>
              <a:pathLst>
                <a:path w="23" h="28">
                  <a:moveTo>
                    <a:pt x="4" y="4"/>
                  </a:moveTo>
                  <a:cubicBezTo>
                    <a:pt x="3" y="4"/>
                    <a:pt x="3" y="5"/>
                    <a:pt x="3" y="6"/>
                  </a:cubicBezTo>
                  <a:cubicBezTo>
                    <a:pt x="3" y="6"/>
                    <a:pt x="3" y="7"/>
                    <a:pt x="3" y="7"/>
                  </a:cubicBezTo>
                  <a:cubicBezTo>
                    <a:pt x="3" y="8"/>
                    <a:pt x="4" y="11"/>
                    <a:pt x="3" y="12"/>
                  </a:cubicBezTo>
                  <a:cubicBezTo>
                    <a:pt x="3" y="13"/>
                    <a:pt x="3" y="14"/>
                    <a:pt x="3" y="15"/>
                  </a:cubicBezTo>
                  <a:cubicBezTo>
                    <a:pt x="3" y="16"/>
                    <a:pt x="1" y="19"/>
                    <a:pt x="1" y="22"/>
                  </a:cubicBezTo>
                  <a:cubicBezTo>
                    <a:pt x="1" y="23"/>
                    <a:pt x="0" y="26"/>
                    <a:pt x="0" y="26"/>
                  </a:cubicBezTo>
                  <a:cubicBezTo>
                    <a:pt x="0" y="26"/>
                    <a:pt x="0" y="26"/>
                    <a:pt x="0" y="27"/>
                  </a:cubicBezTo>
                  <a:cubicBezTo>
                    <a:pt x="1" y="27"/>
                    <a:pt x="5" y="28"/>
                    <a:pt x="6" y="28"/>
                  </a:cubicBezTo>
                  <a:cubicBezTo>
                    <a:pt x="8" y="28"/>
                    <a:pt x="8" y="25"/>
                    <a:pt x="10" y="24"/>
                  </a:cubicBezTo>
                  <a:cubicBezTo>
                    <a:pt x="10" y="23"/>
                    <a:pt x="13" y="24"/>
                    <a:pt x="14" y="23"/>
                  </a:cubicBezTo>
                  <a:cubicBezTo>
                    <a:pt x="14" y="22"/>
                    <a:pt x="14" y="21"/>
                    <a:pt x="14" y="21"/>
                  </a:cubicBezTo>
                  <a:cubicBezTo>
                    <a:pt x="15" y="20"/>
                    <a:pt x="16" y="20"/>
                    <a:pt x="16" y="19"/>
                  </a:cubicBezTo>
                  <a:cubicBezTo>
                    <a:pt x="16" y="19"/>
                    <a:pt x="11" y="13"/>
                    <a:pt x="11" y="13"/>
                  </a:cubicBezTo>
                  <a:cubicBezTo>
                    <a:pt x="11" y="12"/>
                    <a:pt x="13" y="12"/>
                    <a:pt x="14" y="12"/>
                  </a:cubicBezTo>
                  <a:cubicBezTo>
                    <a:pt x="15" y="11"/>
                    <a:pt x="21" y="10"/>
                    <a:pt x="22" y="8"/>
                  </a:cubicBezTo>
                  <a:cubicBezTo>
                    <a:pt x="23" y="8"/>
                    <a:pt x="23" y="8"/>
                    <a:pt x="23" y="8"/>
                  </a:cubicBezTo>
                  <a:cubicBezTo>
                    <a:pt x="23" y="6"/>
                    <a:pt x="22" y="7"/>
                    <a:pt x="21" y="7"/>
                  </a:cubicBezTo>
                  <a:cubicBezTo>
                    <a:pt x="21" y="7"/>
                    <a:pt x="21" y="6"/>
                    <a:pt x="21" y="6"/>
                  </a:cubicBezTo>
                  <a:cubicBezTo>
                    <a:pt x="21" y="6"/>
                    <a:pt x="22" y="6"/>
                    <a:pt x="22" y="6"/>
                  </a:cubicBezTo>
                  <a:cubicBezTo>
                    <a:pt x="22" y="6"/>
                    <a:pt x="22" y="6"/>
                    <a:pt x="22" y="5"/>
                  </a:cubicBezTo>
                  <a:cubicBezTo>
                    <a:pt x="21" y="4"/>
                    <a:pt x="21" y="2"/>
                    <a:pt x="20" y="0"/>
                  </a:cubicBezTo>
                  <a:cubicBezTo>
                    <a:pt x="19" y="1"/>
                    <a:pt x="17" y="2"/>
                    <a:pt x="16" y="3"/>
                  </a:cubicBezTo>
                  <a:cubicBezTo>
                    <a:pt x="14" y="4"/>
                    <a:pt x="11" y="7"/>
                    <a:pt x="10" y="7"/>
                  </a:cubicBezTo>
                  <a:cubicBezTo>
                    <a:pt x="9" y="7"/>
                    <a:pt x="7" y="6"/>
                    <a:pt x="6" y="6"/>
                  </a:cubicBezTo>
                  <a:cubicBezTo>
                    <a:pt x="6" y="5"/>
                    <a:pt x="6" y="5"/>
                    <a:pt x="5" y="4"/>
                  </a:cubicBezTo>
                  <a:cubicBezTo>
                    <a:pt x="4" y="4"/>
                    <a:pt x="4" y="5"/>
                    <a:pt x="4" y="4"/>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9" name="Freeform 52"/>
            <p:cNvSpPr>
              <a:spLocks/>
            </p:cNvSpPr>
            <p:nvPr/>
          </p:nvSpPr>
          <p:spPr bwMode="auto">
            <a:xfrm>
              <a:off x="1228451" y="3236457"/>
              <a:ext cx="368227" cy="302477"/>
            </a:xfrm>
            <a:custGeom>
              <a:avLst/>
              <a:gdLst/>
              <a:ahLst/>
              <a:cxnLst>
                <a:cxn ang="0">
                  <a:pos x="2" y="24"/>
                </a:cxn>
                <a:cxn ang="0">
                  <a:pos x="6" y="24"/>
                </a:cxn>
                <a:cxn ang="0">
                  <a:pos x="10" y="21"/>
                </a:cxn>
                <a:cxn ang="0">
                  <a:pos x="15" y="23"/>
                </a:cxn>
                <a:cxn ang="0">
                  <a:pos x="18" y="23"/>
                </a:cxn>
                <a:cxn ang="0">
                  <a:pos x="23" y="25"/>
                </a:cxn>
                <a:cxn ang="0">
                  <a:pos x="28" y="30"/>
                </a:cxn>
                <a:cxn ang="0">
                  <a:pos x="32" y="36"/>
                </a:cxn>
                <a:cxn ang="0">
                  <a:pos x="36" y="34"/>
                </a:cxn>
                <a:cxn ang="0">
                  <a:pos x="33" y="32"/>
                </a:cxn>
                <a:cxn ang="0">
                  <a:pos x="32" y="30"/>
                </a:cxn>
                <a:cxn ang="0">
                  <a:pos x="30" y="28"/>
                </a:cxn>
                <a:cxn ang="0">
                  <a:pos x="27" y="24"/>
                </a:cxn>
                <a:cxn ang="0">
                  <a:pos x="23" y="21"/>
                </a:cxn>
                <a:cxn ang="0">
                  <a:pos x="20" y="18"/>
                </a:cxn>
                <a:cxn ang="0">
                  <a:pos x="18" y="20"/>
                </a:cxn>
                <a:cxn ang="0">
                  <a:pos x="16" y="15"/>
                </a:cxn>
                <a:cxn ang="0">
                  <a:pos x="12" y="0"/>
                </a:cxn>
                <a:cxn ang="0">
                  <a:pos x="7" y="5"/>
                </a:cxn>
                <a:cxn ang="0">
                  <a:pos x="4" y="8"/>
                </a:cxn>
                <a:cxn ang="0">
                  <a:pos x="1" y="19"/>
                </a:cxn>
                <a:cxn ang="0">
                  <a:pos x="2" y="24"/>
                </a:cxn>
              </a:cxnLst>
              <a:rect l="0" t="0" r="r" b="b"/>
              <a:pathLst>
                <a:path w="36" h="38">
                  <a:moveTo>
                    <a:pt x="2" y="24"/>
                  </a:moveTo>
                  <a:cubicBezTo>
                    <a:pt x="6" y="26"/>
                    <a:pt x="5" y="21"/>
                    <a:pt x="6" y="24"/>
                  </a:cubicBezTo>
                  <a:cubicBezTo>
                    <a:pt x="8" y="27"/>
                    <a:pt x="8" y="19"/>
                    <a:pt x="10" y="21"/>
                  </a:cubicBezTo>
                  <a:cubicBezTo>
                    <a:pt x="14" y="27"/>
                    <a:pt x="14" y="21"/>
                    <a:pt x="15" y="23"/>
                  </a:cubicBezTo>
                  <a:cubicBezTo>
                    <a:pt x="16" y="24"/>
                    <a:pt x="15" y="22"/>
                    <a:pt x="18" y="23"/>
                  </a:cubicBezTo>
                  <a:cubicBezTo>
                    <a:pt x="21" y="23"/>
                    <a:pt x="22" y="24"/>
                    <a:pt x="23" y="25"/>
                  </a:cubicBezTo>
                  <a:cubicBezTo>
                    <a:pt x="25" y="25"/>
                    <a:pt x="26" y="29"/>
                    <a:pt x="28" y="30"/>
                  </a:cubicBezTo>
                  <a:cubicBezTo>
                    <a:pt x="30" y="32"/>
                    <a:pt x="29" y="34"/>
                    <a:pt x="32" y="36"/>
                  </a:cubicBezTo>
                  <a:cubicBezTo>
                    <a:pt x="33" y="35"/>
                    <a:pt x="33" y="38"/>
                    <a:pt x="36" y="34"/>
                  </a:cubicBezTo>
                  <a:cubicBezTo>
                    <a:pt x="35" y="33"/>
                    <a:pt x="34" y="34"/>
                    <a:pt x="33" y="32"/>
                  </a:cubicBezTo>
                  <a:cubicBezTo>
                    <a:pt x="33" y="31"/>
                    <a:pt x="33" y="32"/>
                    <a:pt x="32" y="30"/>
                  </a:cubicBezTo>
                  <a:cubicBezTo>
                    <a:pt x="30" y="26"/>
                    <a:pt x="31" y="30"/>
                    <a:pt x="30" y="28"/>
                  </a:cubicBezTo>
                  <a:cubicBezTo>
                    <a:pt x="29" y="25"/>
                    <a:pt x="29" y="29"/>
                    <a:pt x="27" y="24"/>
                  </a:cubicBezTo>
                  <a:cubicBezTo>
                    <a:pt x="24" y="20"/>
                    <a:pt x="25" y="24"/>
                    <a:pt x="23" y="21"/>
                  </a:cubicBezTo>
                  <a:cubicBezTo>
                    <a:pt x="22" y="18"/>
                    <a:pt x="22" y="23"/>
                    <a:pt x="20" y="18"/>
                  </a:cubicBezTo>
                  <a:cubicBezTo>
                    <a:pt x="18" y="14"/>
                    <a:pt x="19" y="20"/>
                    <a:pt x="18" y="20"/>
                  </a:cubicBezTo>
                  <a:cubicBezTo>
                    <a:pt x="18" y="19"/>
                    <a:pt x="18" y="18"/>
                    <a:pt x="16" y="15"/>
                  </a:cubicBezTo>
                  <a:cubicBezTo>
                    <a:pt x="15" y="12"/>
                    <a:pt x="15" y="5"/>
                    <a:pt x="12" y="0"/>
                  </a:cubicBezTo>
                  <a:cubicBezTo>
                    <a:pt x="10" y="6"/>
                    <a:pt x="8" y="3"/>
                    <a:pt x="7" y="5"/>
                  </a:cubicBezTo>
                  <a:cubicBezTo>
                    <a:pt x="5" y="9"/>
                    <a:pt x="3" y="4"/>
                    <a:pt x="4" y="8"/>
                  </a:cubicBezTo>
                  <a:cubicBezTo>
                    <a:pt x="4" y="14"/>
                    <a:pt x="2" y="17"/>
                    <a:pt x="1" y="19"/>
                  </a:cubicBezTo>
                  <a:cubicBezTo>
                    <a:pt x="0" y="20"/>
                    <a:pt x="2" y="22"/>
                    <a:pt x="2" y="24"/>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 name="Freeform 54"/>
            <p:cNvSpPr>
              <a:spLocks/>
            </p:cNvSpPr>
            <p:nvPr/>
          </p:nvSpPr>
          <p:spPr bwMode="auto">
            <a:xfrm>
              <a:off x="685801" y="1938954"/>
              <a:ext cx="163852" cy="127287"/>
            </a:xfrm>
            <a:custGeom>
              <a:avLst/>
              <a:gdLst/>
              <a:ahLst/>
              <a:cxnLst>
                <a:cxn ang="0">
                  <a:pos x="1" y="3"/>
                </a:cxn>
                <a:cxn ang="0">
                  <a:pos x="2" y="7"/>
                </a:cxn>
                <a:cxn ang="0">
                  <a:pos x="0" y="10"/>
                </a:cxn>
                <a:cxn ang="0">
                  <a:pos x="3" y="11"/>
                </a:cxn>
                <a:cxn ang="0">
                  <a:pos x="1" y="14"/>
                </a:cxn>
                <a:cxn ang="0">
                  <a:pos x="3" y="13"/>
                </a:cxn>
                <a:cxn ang="0">
                  <a:pos x="7" y="10"/>
                </a:cxn>
                <a:cxn ang="0">
                  <a:pos x="10" y="9"/>
                </a:cxn>
                <a:cxn ang="0">
                  <a:pos x="15" y="8"/>
                </a:cxn>
                <a:cxn ang="0">
                  <a:pos x="13" y="6"/>
                </a:cxn>
                <a:cxn ang="0">
                  <a:pos x="10" y="1"/>
                </a:cxn>
                <a:cxn ang="0">
                  <a:pos x="8" y="2"/>
                </a:cxn>
                <a:cxn ang="0">
                  <a:pos x="5" y="1"/>
                </a:cxn>
                <a:cxn ang="0">
                  <a:pos x="3" y="2"/>
                </a:cxn>
                <a:cxn ang="0">
                  <a:pos x="1" y="3"/>
                </a:cxn>
              </a:cxnLst>
              <a:rect l="0" t="0" r="r" b="b"/>
              <a:pathLst>
                <a:path w="16" h="16">
                  <a:moveTo>
                    <a:pt x="1" y="3"/>
                  </a:moveTo>
                  <a:cubicBezTo>
                    <a:pt x="3" y="5"/>
                    <a:pt x="3" y="6"/>
                    <a:pt x="2" y="7"/>
                  </a:cubicBezTo>
                  <a:cubicBezTo>
                    <a:pt x="1" y="7"/>
                    <a:pt x="2" y="9"/>
                    <a:pt x="0" y="10"/>
                  </a:cubicBezTo>
                  <a:cubicBezTo>
                    <a:pt x="0" y="13"/>
                    <a:pt x="6" y="10"/>
                    <a:pt x="3" y="11"/>
                  </a:cubicBezTo>
                  <a:cubicBezTo>
                    <a:pt x="1" y="13"/>
                    <a:pt x="1" y="12"/>
                    <a:pt x="1" y="14"/>
                  </a:cubicBezTo>
                  <a:cubicBezTo>
                    <a:pt x="0" y="16"/>
                    <a:pt x="1" y="14"/>
                    <a:pt x="3" y="13"/>
                  </a:cubicBezTo>
                  <a:cubicBezTo>
                    <a:pt x="5" y="11"/>
                    <a:pt x="6" y="12"/>
                    <a:pt x="7" y="10"/>
                  </a:cubicBezTo>
                  <a:cubicBezTo>
                    <a:pt x="9" y="6"/>
                    <a:pt x="9" y="10"/>
                    <a:pt x="10" y="9"/>
                  </a:cubicBezTo>
                  <a:cubicBezTo>
                    <a:pt x="12" y="7"/>
                    <a:pt x="14" y="10"/>
                    <a:pt x="15" y="8"/>
                  </a:cubicBezTo>
                  <a:cubicBezTo>
                    <a:pt x="16" y="6"/>
                    <a:pt x="15" y="7"/>
                    <a:pt x="13" y="6"/>
                  </a:cubicBezTo>
                  <a:cubicBezTo>
                    <a:pt x="10" y="4"/>
                    <a:pt x="10" y="3"/>
                    <a:pt x="10" y="1"/>
                  </a:cubicBezTo>
                  <a:cubicBezTo>
                    <a:pt x="9" y="1"/>
                    <a:pt x="9" y="2"/>
                    <a:pt x="8" y="2"/>
                  </a:cubicBezTo>
                  <a:cubicBezTo>
                    <a:pt x="7" y="2"/>
                    <a:pt x="6" y="0"/>
                    <a:pt x="5" y="1"/>
                  </a:cubicBezTo>
                  <a:cubicBezTo>
                    <a:pt x="4" y="2"/>
                    <a:pt x="3" y="0"/>
                    <a:pt x="3" y="2"/>
                  </a:cubicBezTo>
                  <a:cubicBezTo>
                    <a:pt x="2" y="3"/>
                    <a:pt x="1" y="2"/>
                    <a:pt x="1" y="3"/>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 name="Freeform 55"/>
            <p:cNvSpPr>
              <a:spLocks/>
            </p:cNvSpPr>
            <p:nvPr/>
          </p:nvSpPr>
          <p:spPr bwMode="auto">
            <a:xfrm>
              <a:off x="1700626" y="1947166"/>
              <a:ext cx="285420" cy="214882"/>
            </a:xfrm>
            <a:custGeom>
              <a:avLst/>
              <a:gdLst/>
              <a:ahLst/>
              <a:cxnLst>
                <a:cxn ang="0">
                  <a:pos x="20" y="26"/>
                </a:cxn>
                <a:cxn ang="0">
                  <a:pos x="17" y="24"/>
                </a:cxn>
                <a:cxn ang="0">
                  <a:pos x="17" y="25"/>
                </a:cxn>
                <a:cxn ang="0">
                  <a:pos x="16" y="24"/>
                </a:cxn>
                <a:cxn ang="0">
                  <a:pos x="15" y="23"/>
                </a:cxn>
                <a:cxn ang="0">
                  <a:pos x="15" y="22"/>
                </a:cxn>
                <a:cxn ang="0">
                  <a:pos x="17" y="21"/>
                </a:cxn>
                <a:cxn ang="0">
                  <a:pos x="16" y="20"/>
                </a:cxn>
                <a:cxn ang="0">
                  <a:pos x="17" y="19"/>
                </a:cxn>
                <a:cxn ang="0">
                  <a:pos x="15" y="17"/>
                </a:cxn>
                <a:cxn ang="0">
                  <a:pos x="12" y="19"/>
                </a:cxn>
                <a:cxn ang="0">
                  <a:pos x="10" y="20"/>
                </a:cxn>
                <a:cxn ang="0">
                  <a:pos x="9" y="21"/>
                </a:cxn>
                <a:cxn ang="0">
                  <a:pos x="8" y="22"/>
                </a:cxn>
                <a:cxn ang="0">
                  <a:pos x="7" y="23"/>
                </a:cxn>
                <a:cxn ang="0">
                  <a:pos x="7" y="21"/>
                </a:cxn>
                <a:cxn ang="0">
                  <a:pos x="7" y="21"/>
                </a:cxn>
                <a:cxn ang="0">
                  <a:pos x="8" y="20"/>
                </a:cxn>
                <a:cxn ang="0">
                  <a:pos x="7" y="19"/>
                </a:cxn>
                <a:cxn ang="0">
                  <a:pos x="8" y="18"/>
                </a:cxn>
                <a:cxn ang="0">
                  <a:pos x="6" y="17"/>
                </a:cxn>
                <a:cxn ang="0">
                  <a:pos x="4" y="15"/>
                </a:cxn>
                <a:cxn ang="0">
                  <a:pos x="3" y="15"/>
                </a:cxn>
                <a:cxn ang="0">
                  <a:pos x="4" y="15"/>
                </a:cxn>
                <a:cxn ang="0">
                  <a:pos x="5" y="13"/>
                </a:cxn>
                <a:cxn ang="0">
                  <a:pos x="2" y="11"/>
                </a:cxn>
                <a:cxn ang="0">
                  <a:pos x="3" y="9"/>
                </a:cxn>
                <a:cxn ang="0">
                  <a:pos x="0" y="5"/>
                </a:cxn>
                <a:cxn ang="0">
                  <a:pos x="1" y="4"/>
                </a:cxn>
                <a:cxn ang="0">
                  <a:pos x="3" y="5"/>
                </a:cxn>
                <a:cxn ang="0">
                  <a:pos x="4" y="6"/>
                </a:cxn>
                <a:cxn ang="0">
                  <a:pos x="6" y="6"/>
                </a:cxn>
                <a:cxn ang="0">
                  <a:pos x="8" y="6"/>
                </a:cxn>
                <a:cxn ang="0">
                  <a:pos x="6" y="4"/>
                </a:cxn>
                <a:cxn ang="0">
                  <a:pos x="6" y="3"/>
                </a:cxn>
                <a:cxn ang="0">
                  <a:pos x="7" y="1"/>
                </a:cxn>
                <a:cxn ang="0">
                  <a:pos x="9" y="2"/>
                </a:cxn>
                <a:cxn ang="0">
                  <a:pos x="11" y="4"/>
                </a:cxn>
                <a:cxn ang="0">
                  <a:pos x="15" y="5"/>
                </a:cxn>
                <a:cxn ang="0">
                  <a:pos x="18" y="2"/>
                </a:cxn>
                <a:cxn ang="0">
                  <a:pos x="21" y="7"/>
                </a:cxn>
                <a:cxn ang="0">
                  <a:pos x="23" y="10"/>
                </a:cxn>
                <a:cxn ang="0">
                  <a:pos x="28" y="12"/>
                </a:cxn>
                <a:cxn ang="0">
                  <a:pos x="24" y="12"/>
                </a:cxn>
                <a:cxn ang="0">
                  <a:pos x="22" y="17"/>
                </a:cxn>
                <a:cxn ang="0">
                  <a:pos x="22" y="20"/>
                </a:cxn>
                <a:cxn ang="0">
                  <a:pos x="21" y="22"/>
                </a:cxn>
                <a:cxn ang="0">
                  <a:pos x="20" y="22"/>
                </a:cxn>
                <a:cxn ang="0">
                  <a:pos x="20" y="26"/>
                </a:cxn>
              </a:cxnLst>
              <a:rect l="0" t="0" r="r" b="b"/>
              <a:pathLst>
                <a:path w="28" h="27">
                  <a:moveTo>
                    <a:pt x="20" y="26"/>
                  </a:moveTo>
                  <a:cubicBezTo>
                    <a:pt x="17" y="27"/>
                    <a:pt x="18" y="25"/>
                    <a:pt x="17" y="24"/>
                  </a:cubicBezTo>
                  <a:cubicBezTo>
                    <a:pt x="17" y="24"/>
                    <a:pt x="17" y="25"/>
                    <a:pt x="17" y="25"/>
                  </a:cubicBezTo>
                  <a:cubicBezTo>
                    <a:pt x="16" y="25"/>
                    <a:pt x="16" y="24"/>
                    <a:pt x="16" y="24"/>
                  </a:cubicBezTo>
                  <a:cubicBezTo>
                    <a:pt x="16" y="23"/>
                    <a:pt x="16" y="23"/>
                    <a:pt x="15" y="23"/>
                  </a:cubicBezTo>
                  <a:cubicBezTo>
                    <a:pt x="15" y="23"/>
                    <a:pt x="15" y="23"/>
                    <a:pt x="15" y="22"/>
                  </a:cubicBezTo>
                  <a:cubicBezTo>
                    <a:pt x="15" y="22"/>
                    <a:pt x="17" y="22"/>
                    <a:pt x="17" y="21"/>
                  </a:cubicBezTo>
                  <a:cubicBezTo>
                    <a:pt x="17" y="21"/>
                    <a:pt x="16" y="21"/>
                    <a:pt x="16" y="20"/>
                  </a:cubicBezTo>
                  <a:cubicBezTo>
                    <a:pt x="16" y="19"/>
                    <a:pt x="17" y="19"/>
                    <a:pt x="17" y="19"/>
                  </a:cubicBezTo>
                  <a:cubicBezTo>
                    <a:pt x="17" y="19"/>
                    <a:pt x="15" y="17"/>
                    <a:pt x="15" y="17"/>
                  </a:cubicBezTo>
                  <a:cubicBezTo>
                    <a:pt x="14" y="16"/>
                    <a:pt x="12" y="18"/>
                    <a:pt x="12" y="19"/>
                  </a:cubicBezTo>
                  <a:cubicBezTo>
                    <a:pt x="11" y="19"/>
                    <a:pt x="10" y="20"/>
                    <a:pt x="10" y="20"/>
                  </a:cubicBezTo>
                  <a:cubicBezTo>
                    <a:pt x="9" y="21"/>
                    <a:pt x="9" y="21"/>
                    <a:pt x="9" y="21"/>
                  </a:cubicBezTo>
                  <a:cubicBezTo>
                    <a:pt x="9" y="21"/>
                    <a:pt x="8" y="22"/>
                    <a:pt x="8" y="22"/>
                  </a:cubicBezTo>
                  <a:cubicBezTo>
                    <a:pt x="8" y="23"/>
                    <a:pt x="8" y="23"/>
                    <a:pt x="7" y="23"/>
                  </a:cubicBezTo>
                  <a:cubicBezTo>
                    <a:pt x="7" y="22"/>
                    <a:pt x="7" y="22"/>
                    <a:pt x="7" y="21"/>
                  </a:cubicBezTo>
                  <a:cubicBezTo>
                    <a:pt x="7" y="21"/>
                    <a:pt x="7" y="21"/>
                    <a:pt x="7" y="21"/>
                  </a:cubicBezTo>
                  <a:cubicBezTo>
                    <a:pt x="6" y="20"/>
                    <a:pt x="8" y="20"/>
                    <a:pt x="8" y="20"/>
                  </a:cubicBezTo>
                  <a:cubicBezTo>
                    <a:pt x="8" y="20"/>
                    <a:pt x="6" y="19"/>
                    <a:pt x="7" y="19"/>
                  </a:cubicBezTo>
                  <a:cubicBezTo>
                    <a:pt x="7" y="18"/>
                    <a:pt x="8" y="19"/>
                    <a:pt x="8" y="18"/>
                  </a:cubicBezTo>
                  <a:cubicBezTo>
                    <a:pt x="8" y="17"/>
                    <a:pt x="6" y="18"/>
                    <a:pt x="6" y="17"/>
                  </a:cubicBezTo>
                  <a:cubicBezTo>
                    <a:pt x="5" y="17"/>
                    <a:pt x="4" y="16"/>
                    <a:pt x="4" y="15"/>
                  </a:cubicBezTo>
                  <a:cubicBezTo>
                    <a:pt x="3" y="15"/>
                    <a:pt x="3" y="15"/>
                    <a:pt x="3" y="15"/>
                  </a:cubicBezTo>
                  <a:cubicBezTo>
                    <a:pt x="2" y="14"/>
                    <a:pt x="4" y="15"/>
                    <a:pt x="4" y="15"/>
                  </a:cubicBezTo>
                  <a:cubicBezTo>
                    <a:pt x="4" y="14"/>
                    <a:pt x="5" y="13"/>
                    <a:pt x="5" y="13"/>
                  </a:cubicBezTo>
                  <a:cubicBezTo>
                    <a:pt x="5" y="13"/>
                    <a:pt x="2" y="11"/>
                    <a:pt x="2" y="11"/>
                  </a:cubicBezTo>
                  <a:cubicBezTo>
                    <a:pt x="1" y="9"/>
                    <a:pt x="3" y="9"/>
                    <a:pt x="3" y="9"/>
                  </a:cubicBezTo>
                  <a:cubicBezTo>
                    <a:pt x="3" y="8"/>
                    <a:pt x="0" y="6"/>
                    <a:pt x="0" y="5"/>
                  </a:cubicBezTo>
                  <a:cubicBezTo>
                    <a:pt x="0" y="5"/>
                    <a:pt x="1" y="4"/>
                    <a:pt x="1" y="4"/>
                  </a:cubicBezTo>
                  <a:cubicBezTo>
                    <a:pt x="1" y="4"/>
                    <a:pt x="3" y="5"/>
                    <a:pt x="3" y="5"/>
                  </a:cubicBezTo>
                  <a:cubicBezTo>
                    <a:pt x="4" y="5"/>
                    <a:pt x="3" y="6"/>
                    <a:pt x="4" y="6"/>
                  </a:cubicBezTo>
                  <a:cubicBezTo>
                    <a:pt x="5" y="6"/>
                    <a:pt x="5" y="6"/>
                    <a:pt x="6" y="6"/>
                  </a:cubicBezTo>
                  <a:cubicBezTo>
                    <a:pt x="7" y="6"/>
                    <a:pt x="7" y="8"/>
                    <a:pt x="8" y="6"/>
                  </a:cubicBezTo>
                  <a:cubicBezTo>
                    <a:pt x="9" y="5"/>
                    <a:pt x="6" y="4"/>
                    <a:pt x="6" y="4"/>
                  </a:cubicBezTo>
                  <a:cubicBezTo>
                    <a:pt x="6" y="3"/>
                    <a:pt x="6" y="3"/>
                    <a:pt x="6" y="3"/>
                  </a:cubicBezTo>
                  <a:cubicBezTo>
                    <a:pt x="6" y="2"/>
                    <a:pt x="7" y="1"/>
                    <a:pt x="7" y="1"/>
                  </a:cubicBezTo>
                  <a:cubicBezTo>
                    <a:pt x="8" y="3"/>
                    <a:pt x="9" y="0"/>
                    <a:pt x="9" y="2"/>
                  </a:cubicBezTo>
                  <a:cubicBezTo>
                    <a:pt x="10" y="4"/>
                    <a:pt x="11" y="2"/>
                    <a:pt x="11" y="4"/>
                  </a:cubicBezTo>
                  <a:cubicBezTo>
                    <a:pt x="12" y="7"/>
                    <a:pt x="15" y="6"/>
                    <a:pt x="15" y="5"/>
                  </a:cubicBezTo>
                  <a:cubicBezTo>
                    <a:pt x="16" y="4"/>
                    <a:pt x="17" y="3"/>
                    <a:pt x="18" y="2"/>
                  </a:cubicBezTo>
                  <a:cubicBezTo>
                    <a:pt x="19" y="2"/>
                    <a:pt x="21" y="6"/>
                    <a:pt x="21" y="7"/>
                  </a:cubicBezTo>
                  <a:cubicBezTo>
                    <a:pt x="22" y="8"/>
                    <a:pt x="23" y="8"/>
                    <a:pt x="23" y="10"/>
                  </a:cubicBezTo>
                  <a:cubicBezTo>
                    <a:pt x="23" y="11"/>
                    <a:pt x="27" y="10"/>
                    <a:pt x="28" y="12"/>
                  </a:cubicBezTo>
                  <a:cubicBezTo>
                    <a:pt x="28" y="14"/>
                    <a:pt x="27" y="11"/>
                    <a:pt x="24" y="12"/>
                  </a:cubicBezTo>
                  <a:cubicBezTo>
                    <a:pt x="22" y="14"/>
                    <a:pt x="24" y="16"/>
                    <a:pt x="22" y="17"/>
                  </a:cubicBezTo>
                  <a:cubicBezTo>
                    <a:pt x="21" y="18"/>
                    <a:pt x="23" y="19"/>
                    <a:pt x="22" y="20"/>
                  </a:cubicBezTo>
                  <a:cubicBezTo>
                    <a:pt x="21" y="20"/>
                    <a:pt x="22" y="21"/>
                    <a:pt x="21" y="22"/>
                  </a:cubicBezTo>
                  <a:cubicBezTo>
                    <a:pt x="21" y="22"/>
                    <a:pt x="21" y="18"/>
                    <a:pt x="20" y="22"/>
                  </a:cubicBezTo>
                  <a:cubicBezTo>
                    <a:pt x="19" y="24"/>
                    <a:pt x="19" y="25"/>
                    <a:pt x="20" y="26"/>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 name="Freeform 56"/>
            <p:cNvSpPr>
              <a:spLocks/>
            </p:cNvSpPr>
            <p:nvPr/>
          </p:nvSpPr>
          <p:spPr bwMode="auto">
            <a:xfrm>
              <a:off x="1679484" y="2074453"/>
              <a:ext cx="81045" cy="56116"/>
            </a:xfrm>
            <a:custGeom>
              <a:avLst/>
              <a:gdLst/>
              <a:ahLst/>
              <a:cxnLst>
                <a:cxn ang="0">
                  <a:pos x="0" y="1"/>
                </a:cxn>
                <a:cxn ang="0">
                  <a:pos x="2" y="0"/>
                </a:cxn>
                <a:cxn ang="0">
                  <a:pos x="3" y="2"/>
                </a:cxn>
                <a:cxn ang="0">
                  <a:pos x="4" y="2"/>
                </a:cxn>
                <a:cxn ang="0">
                  <a:pos x="5" y="2"/>
                </a:cxn>
                <a:cxn ang="0">
                  <a:pos x="6" y="3"/>
                </a:cxn>
                <a:cxn ang="0">
                  <a:pos x="7" y="4"/>
                </a:cxn>
                <a:cxn ang="0">
                  <a:pos x="8" y="7"/>
                </a:cxn>
                <a:cxn ang="0">
                  <a:pos x="6" y="7"/>
                </a:cxn>
                <a:cxn ang="0">
                  <a:pos x="0" y="1"/>
                </a:cxn>
              </a:cxnLst>
              <a:rect l="0" t="0" r="r" b="b"/>
              <a:pathLst>
                <a:path w="8" h="7">
                  <a:moveTo>
                    <a:pt x="0" y="1"/>
                  </a:moveTo>
                  <a:cubicBezTo>
                    <a:pt x="1" y="1"/>
                    <a:pt x="1" y="0"/>
                    <a:pt x="2" y="0"/>
                  </a:cubicBezTo>
                  <a:cubicBezTo>
                    <a:pt x="3" y="1"/>
                    <a:pt x="2" y="2"/>
                    <a:pt x="3" y="2"/>
                  </a:cubicBezTo>
                  <a:cubicBezTo>
                    <a:pt x="4" y="1"/>
                    <a:pt x="3" y="2"/>
                    <a:pt x="4" y="2"/>
                  </a:cubicBezTo>
                  <a:cubicBezTo>
                    <a:pt x="4" y="2"/>
                    <a:pt x="5" y="2"/>
                    <a:pt x="5" y="2"/>
                  </a:cubicBezTo>
                  <a:cubicBezTo>
                    <a:pt x="6" y="2"/>
                    <a:pt x="5" y="3"/>
                    <a:pt x="6" y="3"/>
                  </a:cubicBezTo>
                  <a:cubicBezTo>
                    <a:pt x="6" y="3"/>
                    <a:pt x="7" y="4"/>
                    <a:pt x="7" y="4"/>
                  </a:cubicBezTo>
                  <a:cubicBezTo>
                    <a:pt x="7" y="5"/>
                    <a:pt x="7" y="6"/>
                    <a:pt x="8" y="7"/>
                  </a:cubicBezTo>
                  <a:cubicBezTo>
                    <a:pt x="7" y="7"/>
                    <a:pt x="7" y="7"/>
                    <a:pt x="6" y="7"/>
                  </a:cubicBezTo>
                  <a:cubicBezTo>
                    <a:pt x="3" y="6"/>
                    <a:pt x="2" y="3"/>
                    <a:pt x="0" y="1"/>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 name="Freeform 57"/>
            <p:cNvSpPr>
              <a:spLocks/>
            </p:cNvSpPr>
            <p:nvPr/>
          </p:nvSpPr>
          <p:spPr bwMode="auto">
            <a:xfrm>
              <a:off x="1607248" y="1986857"/>
              <a:ext cx="174423" cy="143711"/>
            </a:xfrm>
            <a:custGeom>
              <a:avLst/>
              <a:gdLst/>
              <a:ahLst/>
              <a:cxnLst>
                <a:cxn ang="0">
                  <a:pos x="16" y="18"/>
                </a:cxn>
                <a:cxn ang="0">
                  <a:pos x="16" y="16"/>
                </a:cxn>
                <a:cxn ang="0">
                  <a:pos x="16" y="16"/>
                </a:cxn>
                <a:cxn ang="0">
                  <a:pos x="17" y="15"/>
                </a:cxn>
                <a:cxn ang="0">
                  <a:pos x="16" y="14"/>
                </a:cxn>
                <a:cxn ang="0">
                  <a:pos x="17" y="13"/>
                </a:cxn>
                <a:cxn ang="0">
                  <a:pos x="15" y="12"/>
                </a:cxn>
                <a:cxn ang="0">
                  <a:pos x="13" y="10"/>
                </a:cxn>
                <a:cxn ang="0">
                  <a:pos x="12" y="10"/>
                </a:cxn>
                <a:cxn ang="0">
                  <a:pos x="13" y="10"/>
                </a:cxn>
                <a:cxn ang="0">
                  <a:pos x="14" y="8"/>
                </a:cxn>
                <a:cxn ang="0">
                  <a:pos x="11" y="6"/>
                </a:cxn>
                <a:cxn ang="0">
                  <a:pos x="12" y="4"/>
                </a:cxn>
                <a:cxn ang="0">
                  <a:pos x="9" y="0"/>
                </a:cxn>
                <a:cxn ang="0">
                  <a:pos x="8" y="1"/>
                </a:cxn>
                <a:cxn ang="0">
                  <a:pos x="5" y="1"/>
                </a:cxn>
                <a:cxn ang="0">
                  <a:pos x="4" y="1"/>
                </a:cxn>
                <a:cxn ang="0">
                  <a:pos x="1" y="2"/>
                </a:cxn>
                <a:cxn ang="0">
                  <a:pos x="1" y="2"/>
                </a:cxn>
                <a:cxn ang="0">
                  <a:pos x="1" y="2"/>
                </a:cxn>
                <a:cxn ang="0">
                  <a:pos x="2" y="5"/>
                </a:cxn>
                <a:cxn ang="0">
                  <a:pos x="1" y="7"/>
                </a:cxn>
                <a:cxn ang="0">
                  <a:pos x="2" y="8"/>
                </a:cxn>
                <a:cxn ang="0">
                  <a:pos x="1" y="9"/>
                </a:cxn>
                <a:cxn ang="0">
                  <a:pos x="6" y="10"/>
                </a:cxn>
                <a:cxn ang="0">
                  <a:pos x="7" y="12"/>
                </a:cxn>
                <a:cxn ang="0">
                  <a:pos x="9" y="11"/>
                </a:cxn>
                <a:cxn ang="0">
                  <a:pos x="10" y="13"/>
                </a:cxn>
                <a:cxn ang="0">
                  <a:pos x="11" y="13"/>
                </a:cxn>
                <a:cxn ang="0">
                  <a:pos x="12" y="13"/>
                </a:cxn>
                <a:cxn ang="0">
                  <a:pos x="13" y="14"/>
                </a:cxn>
                <a:cxn ang="0">
                  <a:pos x="14" y="15"/>
                </a:cxn>
                <a:cxn ang="0">
                  <a:pos x="15" y="18"/>
                </a:cxn>
                <a:cxn ang="0">
                  <a:pos x="16" y="17"/>
                </a:cxn>
                <a:cxn ang="0">
                  <a:pos x="16" y="18"/>
                </a:cxn>
              </a:cxnLst>
              <a:rect l="0" t="0" r="r" b="b"/>
              <a:pathLst>
                <a:path w="17" h="18">
                  <a:moveTo>
                    <a:pt x="16" y="18"/>
                  </a:moveTo>
                  <a:cubicBezTo>
                    <a:pt x="16" y="17"/>
                    <a:pt x="16" y="17"/>
                    <a:pt x="16" y="16"/>
                  </a:cubicBezTo>
                  <a:cubicBezTo>
                    <a:pt x="16" y="16"/>
                    <a:pt x="16" y="16"/>
                    <a:pt x="16" y="16"/>
                  </a:cubicBezTo>
                  <a:cubicBezTo>
                    <a:pt x="15" y="15"/>
                    <a:pt x="17" y="15"/>
                    <a:pt x="17" y="15"/>
                  </a:cubicBezTo>
                  <a:cubicBezTo>
                    <a:pt x="17" y="15"/>
                    <a:pt x="15" y="14"/>
                    <a:pt x="16" y="14"/>
                  </a:cubicBezTo>
                  <a:cubicBezTo>
                    <a:pt x="16" y="13"/>
                    <a:pt x="17" y="14"/>
                    <a:pt x="17" y="13"/>
                  </a:cubicBezTo>
                  <a:cubicBezTo>
                    <a:pt x="17" y="12"/>
                    <a:pt x="15" y="13"/>
                    <a:pt x="15" y="12"/>
                  </a:cubicBezTo>
                  <a:cubicBezTo>
                    <a:pt x="14" y="12"/>
                    <a:pt x="13" y="11"/>
                    <a:pt x="13" y="10"/>
                  </a:cubicBezTo>
                  <a:cubicBezTo>
                    <a:pt x="12" y="10"/>
                    <a:pt x="12" y="10"/>
                    <a:pt x="12" y="10"/>
                  </a:cubicBezTo>
                  <a:cubicBezTo>
                    <a:pt x="11" y="9"/>
                    <a:pt x="13" y="10"/>
                    <a:pt x="13" y="10"/>
                  </a:cubicBezTo>
                  <a:cubicBezTo>
                    <a:pt x="13" y="9"/>
                    <a:pt x="14" y="8"/>
                    <a:pt x="14" y="8"/>
                  </a:cubicBezTo>
                  <a:cubicBezTo>
                    <a:pt x="14" y="8"/>
                    <a:pt x="11" y="6"/>
                    <a:pt x="11" y="6"/>
                  </a:cubicBezTo>
                  <a:cubicBezTo>
                    <a:pt x="10" y="4"/>
                    <a:pt x="12" y="4"/>
                    <a:pt x="12" y="4"/>
                  </a:cubicBezTo>
                  <a:cubicBezTo>
                    <a:pt x="12" y="3"/>
                    <a:pt x="9" y="1"/>
                    <a:pt x="9" y="0"/>
                  </a:cubicBezTo>
                  <a:cubicBezTo>
                    <a:pt x="8" y="0"/>
                    <a:pt x="8" y="1"/>
                    <a:pt x="8" y="1"/>
                  </a:cubicBezTo>
                  <a:cubicBezTo>
                    <a:pt x="8" y="1"/>
                    <a:pt x="5" y="1"/>
                    <a:pt x="5" y="1"/>
                  </a:cubicBezTo>
                  <a:cubicBezTo>
                    <a:pt x="5" y="1"/>
                    <a:pt x="5" y="1"/>
                    <a:pt x="4" y="1"/>
                  </a:cubicBezTo>
                  <a:cubicBezTo>
                    <a:pt x="3" y="1"/>
                    <a:pt x="2" y="2"/>
                    <a:pt x="1" y="2"/>
                  </a:cubicBezTo>
                  <a:cubicBezTo>
                    <a:pt x="1" y="2"/>
                    <a:pt x="1" y="2"/>
                    <a:pt x="1" y="2"/>
                  </a:cubicBezTo>
                  <a:cubicBezTo>
                    <a:pt x="1" y="2"/>
                    <a:pt x="0" y="2"/>
                    <a:pt x="1" y="2"/>
                  </a:cubicBezTo>
                  <a:cubicBezTo>
                    <a:pt x="1" y="3"/>
                    <a:pt x="2" y="4"/>
                    <a:pt x="2" y="5"/>
                  </a:cubicBezTo>
                  <a:cubicBezTo>
                    <a:pt x="2" y="6"/>
                    <a:pt x="1" y="6"/>
                    <a:pt x="1" y="7"/>
                  </a:cubicBezTo>
                  <a:cubicBezTo>
                    <a:pt x="1" y="8"/>
                    <a:pt x="2" y="8"/>
                    <a:pt x="2" y="8"/>
                  </a:cubicBezTo>
                  <a:cubicBezTo>
                    <a:pt x="2" y="9"/>
                    <a:pt x="1" y="9"/>
                    <a:pt x="1" y="9"/>
                  </a:cubicBezTo>
                  <a:cubicBezTo>
                    <a:pt x="3" y="10"/>
                    <a:pt x="5" y="9"/>
                    <a:pt x="6" y="10"/>
                  </a:cubicBezTo>
                  <a:cubicBezTo>
                    <a:pt x="7" y="11"/>
                    <a:pt x="7" y="11"/>
                    <a:pt x="7" y="12"/>
                  </a:cubicBezTo>
                  <a:cubicBezTo>
                    <a:pt x="8" y="12"/>
                    <a:pt x="8" y="11"/>
                    <a:pt x="9" y="11"/>
                  </a:cubicBezTo>
                  <a:cubicBezTo>
                    <a:pt x="10" y="12"/>
                    <a:pt x="9" y="13"/>
                    <a:pt x="10" y="13"/>
                  </a:cubicBezTo>
                  <a:cubicBezTo>
                    <a:pt x="11" y="12"/>
                    <a:pt x="10" y="13"/>
                    <a:pt x="11" y="13"/>
                  </a:cubicBezTo>
                  <a:cubicBezTo>
                    <a:pt x="11" y="13"/>
                    <a:pt x="12" y="13"/>
                    <a:pt x="12" y="13"/>
                  </a:cubicBezTo>
                  <a:cubicBezTo>
                    <a:pt x="13" y="13"/>
                    <a:pt x="12" y="14"/>
                    <a:pt x="13" y="14"/>
                  </a:cubicBezTo>
                  <a:cubicBezTo>
                    <a:pt x="13" y="14"/>
                    <a:pt x="14" y="15"/>
                    <a:pt x="14" y="15"/>
                  </a:cubicBezTo>
                  <a:cubicBezTo>
                    <a:pt x="14" y="16"/>
                    <a:pt x="14" y="17"/>
                    <a:pt x="15" y="18"/>
                  </a:cubicBezTo>
                  <a:cubicBezTo>
                    <a:pt x="15" y="18"/>
                    <a:pt x="15" y="17"/>
                    <a:pt x="16" y="17"/>
                  </a:cubicBezTo>
                  <a:cubicBezTo>
                    <a:pt x="16" y="17"/>
                    <a:pt x="16" y="18"/>
                    <a:pt x="16" y="18"/>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 name="Freeform 58"/>
            <p:cNvSpPr>
              <a:spLocks/>
            </p:cNvSpPr>
            <p:nvPr/>
          </p:nvSpPr>
          <p:spPr bwMode="auto">
            <a:xfrm>
              <a:off x="1422254" y="1859571"/>
              <a:ext cx="369988" cy="150554"/>
            </a:xfrm>
            <a:custGeom>
              <a:avLst/>
              <a:gdLst/>
              <a:ahLst/>
              <a:cxnLst>
                <a:cxn ang="0">
                  <a:pos x="19" y="18"/>
                </a:cxn>
                <a:cxn ang="0">
                  <a:pos x="22" y="17"/>
                </a:cxn>
                <a:cxn ang="0">
                  <a:pos x="23" y="17"/>
                </a:cxn>
                <a:cxn ang="0">
                  <a:pos x="26" y="17"/>
                </a:cxn>
                <a:cxn ang="0">
                  <a:pos x="27" y="16"/>
                </a:cxn>
                <a:cxn ang="0">
                  <a:pos x="28" y="15"/>
                </a:cxn>
                <a:cxn ang="0">
                  <a:pos x="30" y="16"/>
                </a:cxn>
                <a:cxn ang="0">
                  <a:pos x="31" y="17"/>
                </a:cxn>
                <a:cxn ang="0">
                  <a:pos x="33" y="17"/>
                </a:cxn>
                <a:cxn ang="0">
                  <a:pos x="35" y="17"/>
                </a:cxn>
                <a:cxn ang="0">
                  <a:pos x="33" y="15"/>
                </a:cxn>
                <a:cxn ang="0">
                  <a:pos x="33" y="14"/>
                </a:cxn>
                <a:cxn ang="0">
                  <a:pos x="34" y="12"/>
                </a:cxn>
                <a:cxn ang="0">
                  <a:pos x="30" y="10"/>
                </a:cxn>
                <a:cxn ang="0">
                  <a:pos x="30" y="7"/>
                </a:cxn>
                <a:cxn ang="0">
                  <a:pos x="27" y="6"/>
                </a:cxn>
                <a:cxn ang="0">
                  <a:pos x="24" y="6"/>
                </a:cxn>
                <a:cxn ang="0">
                  <a:pos x="20" y="7"/>
                </a:cxn>
                <a:cxn ang="0">
                  <a:pos x="19" y="5"/>
                </a:cxn>
                <a:cxn ang="0">
                  <a:pos x="15" y="3"/>
                </a:cxn>
                <a:cxn ang="0">
                  <a:pos x="11" y="2"/>
                </a:cxn>
                <a:cxn ang="0">
                  <a:pos x="7" y="2"/>
                </a:cxn>
                <a:cxn ang="0">
                  <a:pos x="4" y="0"/>
                </a:cxn>
                <a:cxn ang="0">
                  <a:pos x="0" y="1"/>
                </a:cxn>
                <a:cxn ang="0">
                  <a:pos x="6" y="5"/>
                </a:cxn>
                <a:cxn ang="0">
                  <a:pos x="9" y="9"/>
                </a:cxn>
                <a:cxn ang="0">
                  <a:pos x="8" y="15"/>
                </a:cxn>
                <a:cxn ang="0">
                  <a:pos x="11" y="15"/>
                </a:cxn>
                <a:cxn ang="0">
                  <a:pos x="13" y="15"/>
                </a:cxn>
                <a:cxn ang="0">
                  <a:pos x="14" y="14"/>
                </a:cxn>
                <a:cxn ang="0">
                  <a:pos x="17" y="16"/>
                </a:cxn>
                <a:cxn ang="0">
                  <a:pos x="17" y="16"/>
                </a:cxn>
                <a:cxn ang="0">
                  <a:pos x="17" y="17"/>
                </a:cxn>
                <a:cxn ang="0">
                  <a:pos x="19" y="17"/>
                </a:cxn>
                <a:cxn ang="0">
                  <a:pos x="19" y="18"/>
                </a:cxn>
              </a:cxnLst>
              <a:rect l="0" t="0" r="r" b="b"/>
              <a:pathLst>
                <a:path w="36" h="19">
                  <a:moveTo>
                    <a:pt x="19" y="18"/>
                  </a:moveTo>
                  <a:cubicBezTo>
                    <a:pt x="20" y="18"/>
                    <a:pt x="21" y="17"/>
                    <a:pt x="22" y="17"/>
                  </a:cubicBezTo>
                  <a:cubicBezTo>
                    <a:pt x="23" y="17"/>
                    <a:pt x="23" y="17"/>
                    <a:pt x="23" y="17"/>
                  </a:cubicBezTo>
                  <a:cubicBezTo>
                    <a:pt x="23" y="17"/>
                    <a:pt x="26" y="17"/>
                    <a:pt x="26" y="17"/>
                  </a:cubicBezTo>
                  <a:cubicBezTo>
                    <a:pt x="26" y="17"/>
                    <a:pt x="26" y="16"/>
                    <a:pt x="27" y="16"/>
                  </a:cubicBezTo>
                  <a:cubicBezTo>
                    <a:pt x="27" y="16"/>
                    <a:pt x="28" y="15"/>
                    <a:pt x="28" y="15"/>
                  </a:cubicBezTo>
                  <a:cubicBezTo>
                    <a:pt x="28" y="15"/>
                    <a:pt x="30" y="16"/>
                    <a:pt x="30" y="16"/>
                  </a:cubicBezTo>
                  <a:cubicBezTo>
                    <a:pt x="31" y="16"/>
                    <a:pt x="30" y="17"/>
                    <a:pt x="31" y="17"/>
                  </a:cubicBezTo>
                  <a:cubicBezTo>
                    <a:pt x="32" y="17"/>
                    <a:pt x="32" y="17"/>
                    <a:pt x="33" y="17"/>
                  </a:cubicBezTo>
                  <a:cubicBezTo>
                    <a:pt x="34" y="17"/>
                    <a:pt x="34" y="19"/>
                    <a:pt x="35" y="17"/>
                  </a:cubicBezTo>
                  <a:cubicBezTo>
                    <a:pt x="36" y="16"/>
                    <a:pt x="33" y="15"/>
                    <a:pt x="33" y="15"/>
                  </a:cubicBezTo>
                  <a:cubicBezTo>
                    <a:pt x="33" y="14"/>
                    <a:pt x="33" y="14"/>
                    <a:pt x="33" y="14"/>
                  </a:cubicBezTo>
                  <a:cubicBezTo>
                    <a:pt x="33" y="13"/>
                    <a:pt x="34" y="12"/>
                    <a:pt x="34" y="12"/>
                  </a:cubicBezTo>
                  <a:cubicBezTo>
                    <a:pt x="31" y="11"/>
                    <a:pt x="31" y="11"/>
                    <a:pt x="30" y="10"/>
                  </a:cubicBezTo>
                  <a:cubicBezTo>
                    <a:pt x="29" y="9"/>
                    <a:pt x="32" y="7"/>
                    <a:pt x="30" y="7"/>
                  </a:cubicBezTo>
                  <a:cubicBezTo>
                    <a:pt x="28" y="7"/>
                    <a:pt x="28" y="6"/>
                    <a:pt x="27" y="6"/>
                  </a:cubicBezTo>
                  <a:cubicBezTo>
                    <a:pt x="26" y="5"/>
                    <a:pt x="26" y="7"/>
                    <a:pt x="24" y="6"/>
                  </a:cubicBezTo>
                  <a:cubicBezTo>
                    <a:pt x="23" y="5"/>
                    <a:pt x="22" y="8"/>
                    <a:pt x="20" y="7"/>
                  </a:cubicBezTo>
                  <a:cubicBezTo>
                    <a:pt x="19" y="6"/>
                    <a:pt x="22" y="6"/>
                    <a:pt x="19" y="5"/>
                  </a:cubicBezTo>
                  <a:cubicBezTo>
                    <a:pt x="16" y="4"/>
                    <a:pt x="16" y="3"/>
                    <a:pt x="15" y="3"/>
                  </a:cubicBezTo>
                  <a:cubicBezTo>
                    <a:pt x="14" y="3"/>
                    <a:pt x="13" y="1"/>
                    <a:pt x="11" y="2"/>
                  </a:cubicBezTo>
                  <a:cubicBezTo>
                    <a:pt x="8" y="4"/>
                    <a:pt x="9" y="2"/>
                    <a:pt x="7" y="2"/>
                  </a:cubicBezTo>
                  <a:cubicBezTo>
                    <a:pt x="5" y="2"/>
                    <a:pt x="5" y="0"/>
                    <a:pt x="4" y="0"/>
                  </a:cubicBezTo>
                  <a:cubicBezTo>
                    <a:pt x="3" y="0"/>
                    <a:pt x="1" y="0"/>
                    <a:pt x="0" y="1"/>
                  </a:cubicBezTo>
                  <a:cubicBezTo>
                    <a:pt x="4" y="4"/>
                    <a:pt x="5" y="3"/>
                    <a:pt x="6" y="5"/>
                  </a:cubicBezTo>
                  <a:cubicBezTo>
                    <a:pt x="7" y="7"/>
                    <a:pt x="8" y="4"/>
                    <a:pt x="9" y="9"/>
                  </a:cubicBezTo>
                  <a:cubicBezTo>
                    <a:pt x="10" y="14"/>
                    <a:pt x="9" y="14"/>
                    <a:pt x="8" y="15"/>
                  </a:cubicBezTo>
                  <a:cubicBezTo>
                    <a:pt x="10" y="16"/>
                    <a:pt x="9" y="15"/>
                    <a:pt x="11" y="15"/>
                  </a:cubicBezTo>
                  <a:cubicBezTo>
                    <a:pt x="11" y="15"/>
                    <a:pt x="13" y="16"/>
                    <a:pt x="13" y="15"/>
                  </a:cubicBezTo>
                  <a:cubicBezTo>
                    <a:pt x="13" y="15"/>
                    <a:pt x="14" y="14"/>
                    <a:pt x="14" y="14"/>
                  </a:cubicBezTo>
                  <a:cubicBezTo>
                    <a:pt x="14" y="14"/>
                    <a:pt x="15" y="14"/>
                    <a:pt x="17" y="16"/>
                  </a:cubicBezTo>
                  <a:cubicBezTo>
                    <a:pt x="17" y="16"/>
                    <a:pt x="17" y="16"/>
                    <a:pt x="17" y="16"/>
                  </a:cubicBezTo>
                  <a:cubicBezTo>
                    <a:pt x="17" y="17"/>
                    <a:pt x="17" y="17"/>
                    <a:pt x="17" y="17"/>
                  </a:cubicBezTo>
                  <a:cubicBezTo>
                    <a:pt x="18" y="18"/>
                    <a:pt x="18" y="17"/>
                    <a:pt x="19" y="17"/>
                  </a:cubicBezTo>
                  <a:cubicBezTo>
                    <a:pt x="19" y="17"/>
                    <a:pt x="19" y="18"/>
                    <a:pt x="19" y="18"/>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 name="Freeform 73"/>
            <p:cNvSpPr>
              <a:spLocks/>
            </p:cNvSpPr>
            <p:nvPr/>
          </p:nvSpPr>
          <p:spPr bwMode="auto">
            <a:xfrm>
              <a:off x="1996617" y="2814905"/>
              <a:ext cx="51094" cy="87595"/>
            </a:xfrm>
            <a:custGeom>
              <a:avLst/>
              <a:gdLst/>
              <a:ahLst/>
              <a:cxnLst>
                <a:cxn ang="0">
                  <a:pos x="3" y="11"/>
                </a:cxn>
                <a:cxn ang="0">
                  <a:pos x="2" y="11"/>
                </a:cxn>
                <a:cxn ang="0">
                  <a:pos x="1" y="10"/>
                </a:cxn>
                <a:cxn ang="0">
                  <a:pos x="1" y="3"/>
                </a:cxn>
                <a:cxn ang="0">
                  <a:pos x="3" y="1"/>
                </a:cxn>
                <a:cxn ang="0">
                  <a:pos x="4" y="4"/>
                </a:cxn>
                <a:cxn ang="0">
                  <a:pos x="5" y="7"/>
                </a:cxn>
                <a:cxn ang="0">
                  <a:pos x="3" y="11"/>
                </a:cxn>
                <a:cxn ang="0">
                  <a:pos x="3" y="11"/>
                </a:cxn>
              </a:cxnLst>
              <a:rect l="0" t="0" r="r" b="b"/>
              <a:pathLst>
                <a:path w="5" h="11">
                  <a:moveTo>
                    <a:pt x="3" y="11"/>
                  </a:moveTo>
                  <a:cubicBezTo>
                    <a:pt x="3" y="11"/>
                    <a:pt x="3" y="11"/>
                    <a:pt x="2" y="11"/>
                  </a:cubicBezTo>
                  <a:cubicBezTo>
                    <a:pt x="2" y="11"/>
                    <a:pt x="1" y="11"/>
                    <a:pt x="1" y="10"/>
                  </a:cubicBezTo>
                  <a:cubicBezTo>
                    <a:pt x="1" y="5"/>
                    <a:pt x="0" y="6"/>
                    <a:pt x="1" y="3"/>
                  </a:cubicBezTo>
                  <a:cubicBezTo>
                    <a:pt x="2" y="2"/>
                    <a:pt x="2" y="0"/>
                    <a:pt x="3" y="1"/>
                  </a:cubicBezTo>
                  <a:cubicBezTo>
                    <a:pt x="4" y="2"/>
                    <a:pt x="5" y="3"/>
                    <a:pt x="4" y="4"/>
                  </a:cubicBezTo>
                  <a:cubicBezTo>
                    <a:pt x="4" y="6"/>
                    <a:pt x="5" y="6"/>
                    <a:pt x="5" y="7"/>
                  </a:cubicBezTo>
                  <a:cubicBezTo>
                    <a:pt x="5" y="9"/>
                    <a:pt x="4" y="11"/>
                    <a:pt x="3" y="11"/>
                  </a:cubicBezTo>
                  <a:cubicBezTo>
                    <a:pt x="3" y="11"/>
                    <a:pt x="3" y="11"/>
                    <a:pt x="3" y="11"/>
                  </a:cubicBezTo>
                  <a:close/>
                </a:path>
              </a:pathLst>
            </a:custGeom>
            <a:solidFill>
              <a:srgbClr val="C00000"/>
            </a:solid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 name="Freeform 74"/>
            <p:cNvSpPr>
              <a:spLocks/>
            </p:cNvSpPr>
            <p:nvPr/>
          </p:nvSpPr>
          <p:spPr bwMode="auto">
            <a:xfrm>
              <a:off x="2283798" y="2806693"/>
              <a:ext cx="31713" cy="39692"/>
            </a:xfrm>
            <a:custGeom>
              <a:avLst/>
              <a:gdLst/>
              <a:ahLst/>
              <a:cxnLst>
                <a:cxn ang="0">
                  <a:pos x="1" y="5"/>
                </a:cxn>
                <a:cxn ang="0">
                  <a:pos x="0" y="2"/>
                </a:cxn>
                <a:cxn ang="0">
                  <a:pos x="1" y="1"/>
                </a:cxn>
                <a:cxn ang="0">
                  <a:pos x="2" y="0"/>
                </a:cxn>
                <a:cxn ang="0">
                  <a:pos x="2" y="3"/>
                </a:cxn>
                <a:cxn ang="0">
                  <a:pos x="1" y="5"/>
                </a:cxn>
              </a:cxnLst>
              <a:rect l="0" t="0" r="r" b="b"/>
              <a:pathLst>
                <a:path w="3" h="5">
                  <a:moveTo>
                    <a:pt x="1" y="5"/>
                  </a:moveTo>
                  <a:cubicBezTo>
                    <a:pt x="0" y="5"/>
                    <a:pt x="1" y="2"/>
                    <a:pt x="0" y="2"/>
                  </a:cubicBezTo>
                  <a:cubicBezTo>
                    <a:pt x="1" y="1"/>
                    <a:pt x="0" y="1"/>
                    <a:pt x="1" y="1"/>
                  </a:cubicBezTo>
                  <a:cubicBezTo>
                    <a:pt x="2" y="2"/>
                    <a:pt x="1" y="0"/>
                    <a:pt x="2" y="0"/>
                  </a:cubicBezTo>
                  <a:cubicBezTo>
                    <a:pt x="3" y="0"/>
                    <a:pt x="2" y="2"/>
                    <a:pt x="2" y="3"/>
                  </a:cubicBezTo>
                  <a:cubicBezTo>
                    <a:pt x="2" y="3"/>
                    <a:pt x="1" y="4"/>
                    <a:pt x="1" y="5"/>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 name="Freeform 75"/>
            <p:cNvSpPr>
              <a:spLocks/>
            </p:cNvSpPr>
            <p:nvPr/>
          </p:nvSpPr>
          <p:spPr bwMode="auto">
            <a:xfrm>
              <a:off x="2017759" y="2823117"/>
              <a:ext cx="287181" cy="198458"/>
            </a:xfrm>
            <a:custGeom>
              <a:avLst/>
              <a:gdLst/>
              <a:ahLst/>
              <a:cxnLst>
                <a:cxn ang="0">
                  <a:pos x="27" y="3"/>
                </a:cxn>
                <a:cxn ang="0">
                  <a:pos x="26" y="0"/>
                </a:cxn>
                <a:cxn ang="0">
                  <a:pos x="25" y="3"/>
                </a:cxn>
                <a:cxn ang="0">
                  <a:pos x="22" y="6"/>
                </a:cxn>
                <a:cxn ang="0">
                  <a:pos x="17" y="10"/>
                </a:cxn>
                <a:cxn ang="0">
                  <a:pos x="17" y="12"/>
                </a:cxn>
                <a:cxn ang="0">
                  <a:pos x="7" y="13"/>
                </a:cxn>
                <a:cxn ang="0">
                  <a:pos x="4" y="13"/>
                </a:cxn>
                <a:cxn ang="0">
                  <a:pos x="2" y="12"/>
                </a:cxn>
                <a:cxn ang="0">
                  <a:pos x="2" y="10"/>
                </a:cxn>
                <a:cxn ang="0">
                  <a:pos x="1" y="10"/>
                </a:cxn>
                <a:cxn ang="0">
                  <a:pos x="0" y="10"/>
                </a:cxn>
                <a:cxn ang="0">
                  <a:pos x="2" y="13"/>
                </a:cxn>
                <a:cxn ang="0">
                  <a:pos x="4" y="18"/>
                </a:cxn>
                <a:cxn ang="0">
                  <a:pos x="10" y="21"/>
                </a:cxn>
                <a:cxn ang="0">
                  <a:pos x="22" y="22"/>
                </a:cxn>
                <a:cxn ang="0">
                  <a:pos x="23" y="17"/>
                </a:cxn>
                <a:cxn ang="0">
                  <a:pos x="23" y="14"/>
                </a:cxn>
                <a:cxn ang="0">
                  <a:pos x="25" y="13"/>
                </a:cxn>
                <a:cxn ang="0">
                  <a:pos x="25" y="12"/>
                </a:cxn>
                <a:cxn ang="0">
                  <a:pos x="25" y="10"/>
                </a:cxn>
                <a:cxn ang="0">
                  <a:pos x="26" y="8"/>
                </a:cxn>
                <a:cxn ang="0">
                  <a:pos x="28" y="7"/>
                </a:cxn>
                <a:cxn ang="0">
                  <a:pos x="27" y="3"/>
                </a:cxn>
              </a:cxnLst>
              <a:rect l="0" t="0" r="r" b="b"/>
              <a:pathLst>
                <a:path w="28" h="25">
                  <a:moveTo>
                    <a:pt x="27" y="3"/>
                  </a:moveTo>
                  <a:cubicBezTo>
                    <a:pt x="26" y="3"/>
                    <a:pt x="27" y="0"/>
                    <a:pt x="26" y="0"/>
                  </a:cubicBezTo>
                  <a:cubicBezTo>
                    <a:pt x="25" y="4"/>
                    <a:pt x="26" y="0"/>
                    <a:pt x="25" y="3"/>
                  </a:cubicBezTo>
                  <a:cubicBezTo>
                    <a:pt x="24" y="4"/>
                    <a:pt x="23" y="4"/>
                    <a:pt x="22" y="6"/>
                  </a:cubicBezTo>
                  <a:cubicBezTo>
                    <a:pt x="20" y="8"/>
                    <a:pt x="18" y="10"/>
                    <a:pt x="17" y="10"/>
                  </a:cubicBezTo>
                  <a:cubicBezTo>
                    <a:pt x="17" y="11"/>
                    <a:pt x="19" y="10"/>
                    <a:pt x="17" y="12"/>
                  </a:cubicBezTo>
                  <a:cubicBezTo>
                    <a:pt x="15" y="15"/>
                    <a:pt x="11" y="12"/>
                    <a:pt x="7" y="13"/>
                  </a:cubicBezTo>
                  <a:cubicBezTo>
                    <a:pt x="4" y="14"/>
                    <a:pt x="4" y="14"/>
                    <a:pt x="4" y="13"/>
                  </a:cubicBezTo>
                  <a:cubicBezTo>
                    <a:pt x="4" y="11"/>
                    <a:pt x="3" y="12"/>
                    <a:pt x="2" y="12"/>
                  </a:cubicBezTo>
                  <a:cubicBezTo>
                    <a:pt x="0" y="12"/>
                    <a:pt x="2" y="10"/>
                    <a:pt x="2" y="10"/>
                  </a:cubicBezTo>
                  <a:cubicBezTo>
                    <a:pt x="2" y="9"/>
                    <a:pt x="1" y="10"/>
                    <a:pt x="1" y="10"/>
                  </a:cubicBezTo>
                  <a:cubicBezTo>
                    <a:pt x="1" y="10"/>
                    <a:pt x="1" y="10"/>
                    <a:pt x="0" y="10"/>
                  </a:cubicBezTo>
                  <a:cubicBezTo>
                    <a:pt x="0" y="12"/>
                    <a:pt x="0" y="12"/>
                    <a:pt x="2" y="13"/>
                  </a:cubicBezTo>
                  <a:cubicBezTo>
                    <a:pt x="4" y="15"/>
                    <a:pt x="4" y="15"/>
                    <a:pt x="4" y="18"/>
                  </a:cubicBezTo>
                  <a:cubicBezTo>
                    <a:pt x="5" y="20"/>
                    <a:pt x="4" y="20"/>
                    <a:pt x="10" y="21"/>
                  </a:cubicBezTo>
                  <a:cubicBezTo>
                    <a:pt x="16" y="22"/>
                    <a:pt x="21" y="25"/>
                    <a:pt x="22" y="22"/>
                  </a:cubicBezTo>
                  <a:cubicBezTo>
                    <a:pt x="22" y="21"/>
                    <a:pt x="21" y="20"/>
                    <a:pt x="23" y="17"/>
                  </a:cubicBezTo>
                  <a:cubicBezTo>
                    <a:pt x="24" y="14"/>
                    <a:pt x="24" y="15"/>
                    <a:pt x="23" y="14"/>
                  </a:cubicBezTo>
                  <a:cubicBezTo>
                    <a:pt x="23" y="14"/>
                    <a:pt x="24" y="14"/>
                    <a:pt x="25" y="13"/>
                  </a:cubicBezTo>
                  <a:cubicBezTo>
                    <a:pt x="27" y="13"/>
                    <a:pt x="26" y="12"/>
                    <a:pt x="25" y="12"/>
                  </a:cubicBezTo>
                  <a:cubicBezTo>
                    <a:pt x="24" y="12"/>
                    <a:pt x="25" y="12"/>
                    <a:pt x="25" y="10"/>
                  </a:cubicBezTo>
                  <a:cubicBezTo>
                    <a:pt x="25" y="8"/>
                    <a:pt x="25" y="6"/>
                    <a:pt x="26" y="8"/>
                  </a:cubicBezTo>
                  <a:cubicBezTo>
                    <a:pt x="27" y="10"/>
                    <a:pt x="26" y="8"/>
                    <a:pt x="28" y="7"/>
                  </a:cubicBezTo>
                  <a:cubicBezTo>
                    <a:pt x="28" y="5"/>
                    <a:pt x="28" y="4"/>
                    <a:pt x="27" y="3"/>
                  </a:cubicBezTo>
                  <a:close/>
                </a:path>
              </a:pathLst>
            </a:custGeom>
            <a:solidFill>
              <a:srgbClr val="C00000"/>
            </a:solid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 name="Freeform 76"/>
            <p:cNvSpPr>
              <a:spLocks/>
            </p:cNvSpPr>
            <p:nvPr/>
          </p:nvSpPr>
          <p:spPr bwMode="auto">
            <a:xfrm>
              <a:off x="2243276" y="2767002"/>
              <a:ext cx="61665" cy="31480"/>
            </a:xfrm>
            <a:custGeom>
              <a:avLst/>
              <a:gdLst/>
              <a:ahLst/>
              <a:cxnLst>
                <a:cxn ang="0">
                  <a:pos x="1" y="4"/>
                </a:cxn>
                <a:cxn ang="0">
                  <a:pos x="3" y="2"/>
                </a:cxn>
                <a:cxn ang="0">
                  <a:pos x="5" y="1"/>
                </a:cxn>
                <a:cxn ang="0">
                  <a:pos x="1" y="4"/>
                </a:cxn>
              </a:cxnLst>
              <a:rect l="0" t="0" r="r" b="b"/>
              <a:pathLst>
                <a:path w="6" h="4">
                  <a:moveTo>
                    <a:pt x="1" y="4"/>
                  </a:moveTo>
                  <a:cubicBezTo>
                    <a:pt x="0" y="3"/>
                    <a:pt x="3" y="3"/>
                    <a:pt x="3" y="2"/>
                  </a:cubicBezTo>
                  <a:cubicBezTo>
                    <a:pt x="3" y="1"/>
                    <a:pt x="6" y="0"/>
                    <a:pt x="5" y="1"/>
                  </a:cubicBezTo>
                  <a:cubicBezTo>
                    <a:pt x="4" y="3"/>
                    <a:pt x="1" y="4"/>
                    <a:pt x="1" y="4"/>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 name="Freeform 77"/>
            <p:cNvSpPr>
              <a:spLocks/>
            </p:cNvSpPr>
            <p:nvPr/>
          </p:nvSpPr>
          <p:spPr bwMode="auto">
            <a:xfrm>
              <a:off x="1864478" y="2616447"/>
              <a:ext cx="8809" cy="23267"/>
            </a:xfrm>
            <a:custGeom>
              <a:avLst/>
              <a:gdLst/>
              <a:ahLst/>
              <a:cxnLst>
                <a:cxn ang="0">
                  <a:pos x="1" y="3"/>
                </a:cxn>
                <a:cxn ang="0">
                  <a:pos x="0" y="1"/>
                </a:cxn>
                <a:cxn ang="0">
                  <a:pos x="1" y="3"/>
                </a:cxn>
              </a:cxnLst>
              <a:rect l="0" t="0" r="r" b="b"/>
              <a:pathLst>
                <a:path w="1" h="3">
                  <a:moveTo>
                    <a:pt x="1" y="3"/>
                  </a:moveTo>
                  <a:cubicBezTo>
                    <a:pt x="0" y="3"/>
                    <a:pt x="0" y="1"/>
                    <a:pt x="0" y="1"/>
                  </a:cubicBezTo>
                  <a:cubicBezTo>
                    <a:pt x="0" y="0"/>
                    <a:pt x="1" y="2"/>
                    <a:pt x="1" y="3"/>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 name="Freeform 78"/>
            <p:cNvSpPr>
              <a:spLocks/>
            </p:cNvSpPr>
            <p:nvPr/>
          </p:nvSpPr>
          <p:spPr bwMode="auto">
            <a:xfrm>
              <a:off x="1156215" y="2472737"/>
              <a:ext cx="40523" cy="71171"/>
            </a:xfrm>
            <a:custGeom>
              <a:avLst/>
              <a:gdLst/>
              <a:ahLst/>
              <a:cxnLst>
                <a:cxn ang="0">
                  <a:pos x="3" y="2"/>
                </a:cxn>
                <a:cxn ang="0">
                  <a:pos x="3" y="7"/>
                </a:cxn>
                <a:cxn ang="0">
                  <a:pos x="0" y="9"/>
                </a:cxn>
                <a:cxn ang="0">
                  <a:pos x="0" y="8"/>
                </a:cxn>
                <a:cxn ang="0">
                  <a:pos x="1" y="5"/>
                </a:cxn>
                <a:cxn ang="0">
                  <a:pos x="0" y="5"/>
                </a:cxn>
                <a:cxn ang="0">
                  <a:pos x="1" y="5"/>
                </a:cxn>
                <a:cxn ang="0">
                  <a:pos x="1" y="1"/>
                </a:cxn>
                <a:cxn ang="0">
                  <a:pos x="3" y="2"/>
                </a:cxn>
              </a:cxnLst>
              <a:rect l="0" t="0" r="r" b="b"/>
              <a:pathLst>
                <a:path w="4" h="9">
                  <a:moveTo>
                    <a:pt x="3" y="2"/>
                  </a:moveTo>
                  <a:cubicBezTo>
                    <a:pt x="3" y="3"/>
                    <a:pt x="4" y="6"/>
                    <a:pt x="3" y="7"/>
                  </a:cubicBezTo>
                  <a:cubicBezTo>
                    <a:pt x="2" y="8"/>
                    <a:pt x="2" y="9"/>
                    <a:pt x="0" y="9"/>
                  </a:cubicBezTo>
                  <a:cubicBezTo>
                    <a:pt x="0" y="8"/>
                    <a:pt x="0" y="8"/>
                    <a:pt x="0" y="8"/>
                  </a:cubicBezTo>
                  <a:cubicBezTo>
                    <a:pt x="0" y="7"/>
                    <a:pt x="2" y="6"/>
                    <a:pt x="1" y="5"/>
                  </a:cubicBezTo>
                  <a:cubicBezTo>
                    <a:pt x="1" y="5"/>
                    <a:pt x="0" y="6"/>
                    <a:pt x="0" y="5"/>
                  </a:cubicBezTo>
                  <a:cubicBezTo>
                    <a:pt x="0" y="5"/>
                    <a:pt x="1" y="5"/>
                    <a:pt x="1" y="5"/>
                  </a:cubicBezTo>
                  <a:cubicBezTo>
                    <a:pt x="1" y="4"/>
                    <a:pt x="0" y="2"/>
                    <a:pt x="1" y="1"/>
                  </a:cubicBezTo>
                  <a:cubicBezTo>
                    <a:pt x="2" y="0"/>
                    <a:pt x="3" y="2"/>
                    <a:pt x="3" y="2"/>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 name="Freeform 79"/>
            <p:cNvSpPr>
              <a:spLocks/>
            </p:cNvSpPr>
            <p:nvPr/>
          </p:nvSpPr>
          <p:spPr bwMode="auto">
            <a:xfrm>
              <a:off x="1126263" y="2433045"/>
              <a:ext cx="70474" cy="206670"/>
            </a:xfrm>
            <a:custGeom>
              <a:avLst/>
              <a:gdLst/>
              <a:ahLst/>
              <a:cxnLst>
                <a:cxn ang="0">
                  <a:pos x="6" y="7"/>
                </a:cxn>
                <a:cxn ang="0">
                  <a:pos x="6" y="6"/>
                </a:cxn>
                <a:cxn ang="0">
                  <a:pos x="7" y="4"/>
                </a:cxn>
                <a:cxn ang="0">
                  <a:pos x="7" y="3"/>
                </a:cxn>
                <a:cxn ang="0">
                  <a:pos x="7" y="1"/>
                </a:cxn>
                <a:cxn ang="0">
                  <a:pos x="7" y="1"/>
                </a:cxn>
                <a:cxn ang="0">
                  <a:pos x="7" y="1"/>
                </a:cxn>
                <a:cxn ang="0">
                  <a:pos x="6" y="1"/>
                </a:cxn>
                <a:cxn ang="0">
                  <a:pos x="6" y="2"/>
                </a:cxn>
                <a:cxn ang="0">
                  <a:pos x="4" y="2"/>
                </a:cxn>
                <a:cxn ang="0">
                  <a:pos x="1" y="12"/>
                </a:cxn>
                <a:cxn ang="0">
                  <a:pos x="0" y="14"/>
                </a:cxn>
                <a:cxn ang="0">
                  <a:pos x="0" y="15"/>
                </a:cxn>
                <a:cxn ang="0">
                  <a:pos x="3" y="26"/>
                </a:cxn>
                <a:cxn ang="0">
                  <a:pos x="3" y="26"/>
                </a:cxn>
                <a:cxn ang="0">
                  <a:pos x="4" y="22"/>
                </a:cxn>
                <a:cxn ang="0">
                  <a:pos x="6" y="15"/>
                </a:cxn>
                <a:cxn ang="0">
                  <a:pos x="6" y="12"/>
                </a:cxn>
                <a:cxn ang="0">
                  <a:pos x="3" y="14"/>
                </a:cxn>
                <a:cxn ang="0">
                  <a:pos x="3" y="13"/>
                </a:cxn>
                <a:cxn ang="0">
                  <a:pos x="4" y="10"/>
                </a:cxn>
                <a:cxn ang="0">
                  <a:pos x="3" y="10"/>
                </a:cxn>
                <a:cxn ang="0">
                  <a:pos x="4" y="10"/>
                </a:cxn>
                <a:cxn ang="0">
                  <a:pos x="4" y="6"/>
                </a:cxn>
                <a:cxn ang="0">
                  <a:pos x="6" y="7"/>
                </a:cxn>
              </a:cxnLst>
              <a:rect l="0" t="0" r="r" b="b"/>
              <a:pathLst>
                <a:path w="7" h="26">
                  <a:moveTo>
                    <a:pt x="6" y="7"/>
                  </a:moveTo>
                  <a:cubicBezTo>
                    <a:pt x="6" y="7"/>
                    <a:pt x="6" y="6"/>
                    <a:pt x="6" y="6"/>
                  </a:cubicBezTo>
                  <a:cubicBezTo>
                    <a:pt x="6" y="5"/>
                    <a:pt x="6" y="4"/>
                    <a:pt x="7" y="4"/>
                  </a:cubicBezTo>
                  <a:cubicBezTo>
                    <a:pt x="7" y="4"/>
                    <a:pt x="7" y="4"/>
                    <a:pt x="7" y="3"/>
                  </a:cubicBezTo>
                  <a:cubicBezTo>
                    <a:pt x="7" y="3"/>
                    <a:pt x="7" y="2"/>
                    <a:pt x="7" y="1"/>
                  </a:cubicBezTo>
                  <a:cubicBezTo>
                    <a:pt x="7" y="1"/>
                    <a:pt x="7" y="1"/>
                    <a:pt x="7" y="1"/>
                  </a:cubicBezTo>
                  <a:cubicBezTo>
                    <a:pt x="7" y="1"/>
                    <a:pt x="7" y="1"/>
                    <a:pt x="7" y="1"/>
                  </a:cubicBezTo>
                  <a:cubicBezTo>
                    <a:pt x="6" y="1"/>
                    <a:pt x="6" y="0"/>
                    <a:pt x="6" y="1"/>
                  </a:cubicBezTo>
                  <a:cubicBezTo>
                    <a:pt x="6" y="1"/>
                    <a:pt x="6" y="2"/>
                    <a:pt x="6" y="2"/>
                  </a:cubicBezTo>
                  <a:cubicBezTo>
                    <a:pt x="6" y="2"/>
                    <a:pt x="5" y="2"/>
                    <a:pt x="4" y="2"/>
                  </a:cubicBezTo>
                  <a:cubicBezTo>
                    <a:pt x="3" y="4"/>
                    <a:pt x="2" y="11"/>
                    <a:pt x="1" y="12"/>
                  </a:cubicBezTo>
                  <a:cubicBezTo>
                    <a:pt x="2" y="12"/>
                    <a:pt x="0" y="14"/>
                    <a:pt x="0" y="14"/>
                  </a:cubicBezTo>
                  <a:cubicBezTo>
                    <a:pt x="0" y="14"/>
                    <a:pt x="0" y="15"/>
                    <a:pt x="0" y="15"/>
                  </a:cubicBezTo>
                  <a:cubicBezTo>
                    <a:pt x="1" y="18"/>
                    <a:pt x="2" y="22"/>
                    <a:pt x="3" y="26"/>
                  </a:cubicBezTo>
                  <a:cubicBezTo>
                    <a:pt x="3" y="26"/>
                    <a:pt x="3" y="26"/>
                    <a:pt x="3" y="26"/>
                  </a:cubicBezTo>
                  <a:cubicBezTo>
                    <a:pt x="3" y="26"/>
                    <a:pt x="4" y="23"/>
                    <a:pt x="4" y="22"/>
                  </a:cubicBezTo>
                  <a:cubicBezTo>
                    <a:pt x="4" y="19"/>
                    <a:pt x="6" y="16"/>
                    <a:pt x="6" y="15"/>
                  </a:cubicBezTo>
                  <a:cubicBezTo>
                    <a:pt x="6" y="14"/>
                    <a:pt x="6" y="13"/>
                    <a:pt x="6" y="12"/>
                  </a:cubicBezTo>
                  <a:cubicBezTo>
                    <a:pt x="5" y="13"/>
                    <a:pt x="5" y="14"/>
                    <a:pt x="3" y="14"/>
                  </a:cubicBezTo>
                  <a:cubicBezTo>
                    <a:pt x="3" y="13"/>
                    <a:pt x="3" y="13"/>
                    <a:pt x="3" y="13"/>
                  </a:cubicBezTo>
                  <a:cubicBezTo>
                    <a:pt x="3" y="12"/>
                    <a:pt x="5" y="11"/>
                    <a:pt x="4" y="10"/>
                  </a:cubicBezTo>
                  <a:cubicBezTo>
                    <a:pt x="4" y="10"/>
                    <a:pt x="3" y="11"/>
                    <a:pt x="3" y="10"/>
                  </a:cubicBezTo>
                  <a:cubicBezTo>
                    <a:pt x="3" y="10"/>
                    <a:pt x="4" y="10"/>
                    <a:pt x="4" y="10"/>
                  </a:cubicBezTo>
                  <a:cubicBezTo>
                    <a:pt x="4" y="9"/>
                    <a:pt x="3" y="7"/>
                    <a:pt x="4" y="6"/>
                  </a:cubicBezTo>
                  <a:cubicBezTo>
                    <a:pt x="5" y="5"/>
                    <a:pt x="6" y="7"/>
                    <a:pt x="6" y="7"/>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 name="Freeform 80"/>
            <p:cNvSpPr>
              <a:spLocks/>
            </p:cNvSpPr>
            <p:nvPr/>
          </p:nvSpPr>
          <p:spPr bwMode="auto">
            <a:xfrm>
              <a:off x="1115692" y="2528852"/>
              <a:ext cx="29951" cy="23267"/>
            </a:xfrm>
            <a:custGeom>
              <a:avLst/>
              <a:gdLst/>
              <a:ahLst/>
              <a:cxnLst>
                <a:cxn ang="0">
                  <a:pos x="2" y="0"/>
                </a:cxn>
                <a:cxn ang="0">
                  <a:pos x="0" y="2"/>
                </a:cxn>
                <a:cxn ang="0">
                  <a:pos x="1" y="3"/>
                </a:cxn>
                <a:cxn ang="0">
                  <a:pos x="1" y="2"/>
                </a:cxn>
                <a:cxn ang="0">
                  <a:pos x="2" y="0"/>
                </a:cxn>
              </a:cxnLst>
              <a:rect l="0" t="0" r="r" b="b"/>
              <a:pathLst>
                <a:path w="3" h="3">
                  <a:moveTo>
                    <a:pt x="2" y="0"/>
                  </a:moveTo>
                  <a:cubicBezTo>
                    <a:pt x="1" y="1"/>
                    <a:pt x="1" y="1"/>
                    <a:pt x="0" y="2"/>
                  </a:cubicBezTo>
                  <a:cubicBezTo>
                    <a:pt x="0" y="2"/>
                    <a:pt x="0" y="3"/>
                    <a:pt x="1" y="3"/>
                  </a:cubicBezTo>
                  <a:cubicBezTo>
                    <a:pt x="1" y="3"/>
                    <a:pt x="1" y="2"/>
                    <a:pt x="1" y="2"/>
                  </a:cubicBezTo>
                  <a:cubicBezTo>
                    <a:pt x="1" y="2"/>
                    <a:pt x="3" y="0"/>
                    <a:pt x="2" y="0"/>
                  </a:cubicBezTo>
                  <a:close/>
                </a:path>
              </a:pathLst>
            </a:custGeom>
            <a:grpFill/>
            <a:ln w="6350" cap="flat" cmpd="sng">
              <a:solidFill>
                <a:srgbClr val="FFFFFF"/>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33" name="Group 32"/>
          <p:cNvGrpSpPr/>
          <p:nvPr/>
        </p:nvGrpSpPr>
        <p:grpSpPr>
          <a:xfrm>
            <a:off x="539480" y="1199504"/>
            <a:ext cx="4733748" cy="4406900"/>
            <a:chOff x="2108200" y="1371600"/>
            <a:chExt cx="4733748" cy="4406900"/>
          </a:xfrm>
          <a:solidFill>
            <a:schemeClr val="bg1">
              <a:lumMod val="65000"/>
            </a:schemeClr>
          </a:solidFill>
        </p:grpSpPr>
        <p:sp>
          <p:nvSpPr>
            <p:cNvPr id="34" name="Freeform 3"/>
            <p:cNvSpPr>
              <a:spLocks/>
            </p:cNvSpPr>
            <p:nvPr/>
          </p:nvSpPr>
          <p:spPr bwMode="auto">
            <a:xfrm>
              <a:off x="5973235" y="4352557"/>
              <a:ext cx="441718" cy="854336"/>
            </a:xfrm>
            <a:custGeom>
              <a:avLst/>
              <a:gdLst/>
              <a:ahLst/>
              <a:cxnLst>
                <a:cxn ang="0">
                  <a:pos x="46" y="11"/>
                </a:cxn>
                <a:cxn ang="0">
                  <a:pos x="48" y="4"/>
                </a:cxn>
                <a:cxn ang="0">
                  <a:pos x="53" y="10"/>
                </a:cxn>
                <a:cxn ang="0">
                  <a:pos x="58" y="32"/>
                </a:cxn>
                <a:cxn ang="0">
                  <a:pos x="56" y="40"/>
                </a:cxn>
                <a:cxn ang="0">
                  <a:pos x="53" y="41"/>
                </a:cxn>
                <a:cxn ang="0">
                  <a:pos x="53" y="49"/>
                </a:cxn>
                <a:cxn ang="0">
                  <a:pos x="51" y="57"/>
                </a:cxn>
                <a:cxn ang="0">
                  <a:pos x="45" y="82"/>
                </a:cxn>
                <a:cxn ang="0">
                  <a:pos x="30" y="132"/>
                </a:cxn>
                <a:cxn ang="0">
                  <a:pos x="16" y="136"/>
                </a:cxn>
                <a:cxn ang="0">
                  <a:pos x="7" y="128"/>
                </a:cxn>
                <a:cxn ang="0">
                  <a:pos x="5" y="113"/>
                </a:cxn>
                <a:cxn ang="0">
                  <a:pos x="2" y="99"/>
                </a:cxn>
                <a:cxn ang="0">
                  <a:pos x="7" y="91"/>
                </a:cxn>
                <a:cxn ang="0">
                  <a:pos x="11" y="78"/>
                </a:cxn>
                <a:cxn ang="0">
                  <a:pos x="9" y="70"/>
                </a:cxn>
                <a:cxn ang="0">
                  <a:pos x="8" y="61"/>
                </a:cxn>
                <a:cxn ang="0">
                  <a:pos x="9" y="51"/>
                </a:cxn>
                <a:cxn ang="0">
                  <a:pos x="13" y="43"/>
                </a:cxn>
                <a:cxn ang="0">
                  <a:pos x="19" y="40"/>
                </a:cxn>
                <a:cxn ang="0">
                  <a:pos x="33" y="30"/>
                </a:cxn>
                <a:cxn ang="0">
                  <a:pos x="38" y="20"/>
                </a:cxn>
                <a:cxn ang="0">
                  <a:pos x="46" y="11"/>
                </a:cxn>
              </a:cxnLst>
              <a:rect l="0" t="0" r="r" b="b"/>
              <a:pathLst>
                <a:path w="60" h="139">
                  <a:moveTo>
                    <a:pt x="46" y="11"/>
                  </a:moveTo>
                  <a:cubicBezTo>
                    <a:pt x="47" y="6"/>
                    <a:pt x="46" y="7"/>
                    <a:pt x="48" y="4"/>
                  </a:cubicBezTo>
                  <a:cubicBezTo>
                    <a:pt x="51" y="0"/>
                    <a:pt x="50" y="8"/>
                    <a:pt x="53" y="10"/>
                  </a:cubicBezTo>
                  <a:cubicBezTo>
                    <a:pt x="56" y="12"/>
                    <a:pt x="56" y="28"/>
                    <a:pt x="58" y="32"/>
                  </a:cubicBezTo>
                  <a:cubicBezTo>
                    <a:pt x="60" y="36"/>
                    <a:pt x="57" y="44"/>
                    <a:pt x="56" y="40"/>
                  </a:cubicBezTo>
                  <a:cubicBezTo>
                    <a:pt x="53" y="33"/>
                    <a:pt x="51" y="37"/>
                    <a:pt x="53" y="41"/>
                  </a:cubicBezTo>
                  <a:cubicBezTo>
                    <a:pt x="55" y="46"/>
                    <a:pt x="52" y="46"/>
                    <a:pt x="53" y="49"/>
                  </a:cubicBezTo>
                  <a:cubicBezTo>
                    <a:pt x="54" y="52"/>
                    <a:pt x="50" y="50"/>
                    <a:pt x="51" y="57"/>
                  </a:cubicBezTo>
                  <a:cubicBezTo>
                    <a:pt x="52" y="65"/>
                    <a:pt x="49" y="67"/>
                    <a:pt x="45" y="82"/>
                  </a:cubicBezTo>
                  <a:cubicBezTo>
                    <a:pt x="40" y="102"/>
                    <a:pt x="34" y="132"/>
                    <a:pt x="30" y="132"/>
                  </a:cubicBezTo>
                  <a:cubicBezTo>
                    <a:pt x="26" y="132"/>
                    <a:pt x="18" y="139"/>
                    <a:pt x="16" y="136"/>
                  </a:cubicBezTo>
                  <a:cubicBezTo>
                    <a:pt x="13" y="132"/>
                    <a:pt x="10" y="136"/>
                    <a:pt x="7" y="128"/>
                  </a:cubicBezTo>
                  <a:cubicBezTo>
                    <a:pt x="3" y="118"/>
                    <a:pt x="7" y="118"/>
                    <a:pt x="5" y="113"/>
                  </a:cubicBezTo>
                  <a:cubicBezTo>
                    <a:pt x="2" y="109"/>
                    <a:pt x="0" y="107"/>
                    <a:pt x="2" y="99"/>
                  </a:cubicBezTo>
                  <a:cubicBezTo>
                    <a:pt x="4" y="90"/>
                    <a:pt x="6" y="97"/>
                    <a:pt x="7" y="91"/>
                  </a:cubicBezTo>
                  <a:cubicBezTo>
                    <a:pt x="7" y="86"/>
                    <a:pt x="12" y="84"/>
                    <a:pt x="11" y="78"/>
                  </a:cubicBezTo>
                  <a:cubicBezTo>
                    <a:pt x="10" y="72"/>
                    <a:pt x="9" y="72"/>
                    <a:pt x="9" y="70"/>
                  </a:cubicBezTo>
                  <a:cubicBezTo>
                    <a:pt x="10" y="67"/>
                    <a:pt x="7" y="66"/>
                    <a:pt x="8" y="61"/>
                  </a:cubicBezTo>
                  <a:cubicBezTo>
                    <a:pt x="9" y="56"/>
                    <a:pt x="5" y="58"/>
                    <a:pt x="9" y="51"/>
                  </a:cubicBezTo>
                  <a:cubicBezTo>
                    <a:pt x="13" y="44"/>
                    <a:pt x="9" y="42"/>
                    <a:pt x="13" y="43"/>
                  </a:cubicBezTo>
                  <a:cubicBezTo>
                    <a:pt x="17" y="43"/>
                    <a:pt x="15" y="41"/>
                    <a:pt x="19" y="40"/>
                  </a:cubicBezTo>
                  <a:cubicBezTo>
                    <a:pt x="29" y="39"/>
                    <a:pt x="26" y="37"/>
                    <a:pt x="33" y="30"/>
                  </a:cubicBezTo>
                  <a:cubicBezTo>
                    <a:pt x="39" y="24"/>
                    <a:pt x="40" y="24"/>
                    <a:pt x="38" y="20"/>
                  </a:cubicBezTo>
                  <a:cubicBezTo>
                    <a:pt x="36" y="16"/>
                    <a:pt x="45" y="22"/>
                    <a:pt x="46" y="1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 name="Freeform 4"/>
            <p:cNvSpPr>
              <a:spLocks/>
            </p:cNvSpPr>
            <p:nvPr/>
          </p:nvSpPr>
          <p:spPr bwMode="auto">
            <a:xfrm>
              <a:off x="3985503" y="1654330"/>
              <a:ext cx="942332" cy="848190"/>
            </a:xfrm>
            <a:custGeom>
              <a:avLst/>
              <a:gdLst/>
              <a:ahLst/>
              <a:cxnLst>
                <a:cxn ang="0">
                  <a:pos x="118" y="138"/>
                </a:cxn>
                <a:cxn ang="0">
                  <a:pos x="118" y="133"/>
                </a:cxn>
                <a:cxn ang="0">
                  <a:pos x="127" y="133"/>
                </a:cxn>
                <a:cxn ang="0">
                  <a:pos x="127" y="113"/>
                </a:cxn>
                <a:cxn ang="0">
                  <a:pos x="127" y="40"/>
                </a:cxn>
                <a:cxn ang="0">
                  <a:pos x="125" y="29"/>
                </a:cxn>
                <a:cxn ang="0">
                  <a:pos x="128" y="17"/>
                </a:cxn>
                <a:cxn ang="0">
                  <a:pos x="128" y="17"/>
                </a:cxn>
                <a:cxn ang="0">
                  <a:pos x="123" y="12"/>
                </a:cxn>
                <a:cxn ang="0">
                  <a:pos x="115" y="11"/>
                </a:cxn>
                <a:cxn ang="0">
                  <a:pos x="107" y="4"/>
                </a:cxn>
                <a:cxn ang="0">
                  <a:pos x="98" y="4"/>
                </a:cxn>
                <a:cxn ang="0">
                  <a:pos x="88" y="10"/>
                </a:cxn>
                <a:cxn ang="0">
                  <a:pos x="86" y="25"/>
                </a:cxn>
                <a:cxn ang="0">
                  <a:pos x="75" y="27"/>
                </a:cxn>
                <a:cxn ang="0">
                  <a:pos x="60" y="20"/>
                </a:cxn>
                <a:cxn ang="0">
                  <a:pos x="51" y="12"/>
                </a:cxn>
                <a:cxn ang="0">
                  <a:pos x="42" y="6"/>
                </a:cxn>
                <a:cxn ang="0">
                  <a:pos x="30" y="3"/>
                </a:cxn>
                <a:cxn ang="0">
                  <a:pos x="20" y="0"/>
                </a:cxn>
                <a:cxn ang="0">
                  <a:pos x="19" y="8"/>
                </a:cxn>
                <a:cxn ang="0">
                  <a:pos x="9" y="15"/>
                </a:cxn>
                <a:cxn ang="0">
                  <a:pos x="4" y="30"/>
                </a:cxn>
                <a:cxn ang="0">
                  <a:pos x="7" y="52"/>
                </a:cxn>
                <a:cxn ang="0">
                  <a:pos x="6" y="64"/>
                </a:cxn>
                <a:cxn ang="0">
                  <a:pos x="5" y="75"/>
                </a:cxn>
                <a:cxn ang="0">
                  <a:pos x="9" y="87"/>
                </a:cxn>
                <a:cxn ang="0">
                  <a:pos x="17" y="89"/>
                </a:cxn>
                <a:cxn ang="0">
                  <a:pos x="23" y="98"/>
                </a:cxn>
                <a:cxn ang="0">
                  <a:pos x="39" y="105"/>
                </a:cxn>
                <a:cxn ang="0">
                  <a:pos x="47" y="103"/>
                </a:cxn>
                <a:cxn ang="0">
                  <a:pos x="56" y="99"/>
                </a:cxn>
                <a:cxn ang="0">
                  <a:pos x="118" y="138"/>
                </a:cxn>
              </a:cxnLst>
              <a:rect l="0" t="0" r="r" b="b"/>
              <a:pathLst>
                <a:path w="128" h="138">
                  <a:moveTo>
                    <a:pt x="118" y="138"/>
                  </a:moveTo>
                  <a:cubicBezTo>
                    <a:pt x="118" y="133"/>
                    <a:pt x="118" y="133"/>
                    <a:pt x="118" y="133"/>
                  </a:cubicBezTo>
                  <a:cubicBezTo>
                    <a:pt x="127" y="133"/>
                    <a:pt x="127" y="133"/>
                    <a:pt x="127" y="133"/>
                  </a:cubicBezTo>
                  <a:cubicBezTo>
                    <a:pt x="127" y="113"/>
                    <a:pt x="127" y="113"/>
                    <a:pt x="127" y="113"/>
                  </a:cubicBezTo>
                  <a:cubicBezTo>
                    <a:pt x="127" y="40"/>
                    <a:pt x="127" y="40"/>
                    <a:pt x="127" y="40"/>
                  </a:cubicBezTo>
                  <a:cubicBezTo>
                    <a:pt x="127" y="36"/>
                    <a:pt x="123" y="34"/>
                    <a:pt x="125" y="29"/>
                  </a:cubicBezTo>
                  <a:cubicBezTo>
                    <a:pt x="128" y="24"/>
                    <a:pt x="124" y="21"/>
                    <a:pt x="128" y="17"/>
                  </a:cubicBezTo>
                  <a:cubicBezTo>
                    <a:pt x="128" y="17"/>
                    <a:pt x="128" y="17"/>
                    <a:pt x="128" y="17"/>
                  </a:cubicBezTo>
                  <a:cubicBezTo>
                    <a:pt x="127" y="15"/>
                    <a:pt x="128" y="11"/>
                    <a:pt x="123" y="12"/>
                  </a:cubicBezTo>
                  <a:cubicBezTo>
                    <a:pt x="117" y="12"/>
                    <a:pt x="120" y="11"/>
                    <a:pt x="115" y="11"/>
                  </a:cubicBezTo>
                  <a:cubicBezTo>
                    <a:pt x="111" y="10"/>
                    <a:pt x="115" y="7"/>
                    <a:pt x="107" y="4"/>
                  </a:cubicBezTo>
                  <a:cubicBezTo>
                    <a:pt x="102" y="1"/>
                    <a:pt x="100" y="2"/>
                    <a:pt x="98" y="4"/>
                  </a:cubicBezTo>
                  <a:cubicBezTo>
                    <a:pt x="96" y="5"/>
                    <a:pt x="95" y="2"/>
                    <a:pt x="88" y="10"/>
                  </a:cubicBezTo>
                  <a:cubicBezTo>
                    <a:pt x="84" y="15"/>
                    <a:pt x="90" y="20"/>
                    <a:pt x="86" y="25"/>
                  </a:cubicBezTo>
                  <a:cubicBezTo>
                    <a:pt x="82" y="31"/>
                    <a:pt x="78" y="31"/>
                    <a:pt x="75" y="27"/>
                  </a:cubicBezTo>
                  <a:cubicBezTo>
                    <a:pt x="73" y="23"/>
                    <a:pt x="66" y="21"/>
                    <a:pt x="60" y="20"/>
                  </a:cubicBezTo>
                  <a:cubicBezTo>
                    <a:pt x="55" y="20"/>
                    <a:pt x="52" y="20"/>
                    <a:pt x="51" y="12"/>
                  </a:cubicBezTo>
                  <a:cubicBezTo>
                    <a:pt x="50" y="5"/>
                    <a:pt x="44" y="8"/>
                    <a:pt x="42" y="6"/>
                  </a:cubicBezTo>
                  <a:cubicBezTo>
                    <a:pt x="40" y="4"/>
                    <a:pt x="34" y="2"/>
                    <a:pt x="30" y="3"/>
                  </a:cubicBezTo>
                  <a:cubicBezTo>
                    <a:pt x="27" y="4"/>
                    <a:pt x="22" y="1"/>
                    <a:pt x="20" y="0"/>
                  </a:cubicBezTo>
                  <a:cubicBezTo>
                    <a:pt x="17" y="6"/>
                    <a:pt x="22" y="7"/>
                    <a:pt x="19" y="8"/>
                  </a:cubicBezTo>
                  <a:cubicBezTo>
                    <a:pt x="15" y="9"/>
                    <a:pt x="14" y="11"/>
                    <a:pt x="9" y="15"/>
                  </a:cubicBezTo>
                  <a:cubicBezTo>
                    <a:pt x="5" y="18"/>
                    <a:pt x="15" y="24"/>
                    <a:pt x="4" y="30"/>
                  </a:cubicBezTo>
                  <a:cubicBezTo>
                    <a:pt x="8" y="44"/>
                    <a:pt x="5" y="47"/>
                    <a:pt x="7" y="52"/>
                  </a:cubicBezTo>
                  <a:cubicBezTo>
                    <a:pt x="8" y="58"/>
                    <a:pt x="5" y="58"/>
                    <a:pt x="6" y="64"/>
                  </a:cubicBezTo>
                  <a:cubicBezTo>
                    <a:pt x="9" y="71"/>
                    <a:pt x="0" y="68"/>
                    <a:pt x="5" y="75"/>
                  </a:cubicBezTo>
                  <a:cubicBezTo>
                    <a:pt x="10" y="83"/>
                    <a:pt x="6" y="82"/>
                    <a:pt x="9" y="87"/>
                  </a:cubicBezTo>
                  <a:cubicBezTo>
                    <a:pt x="12" y="91"/>
                    <a:pt x="12" y="86"/>
                    <a:pt x="17" y="89"/>
                  </a:cubicBezTo>
                  <a:cubicBezTo>
                    <a:pt x="22" y="92"/>
                    <a:pt x="20" y="92"/>
                    <a:pt x="23" y="98"/>
                  </a:cubicBezTo>
                  <a:cubicBezTo>
                    <a:pt x="27" y="101"/>
                    <a:pt x="35" y="99"/>
                    <a:pt x="39" y="105"/>
                  </a:cubicBezTo>
                  <a:cubicBezTo>
                    <a:pt x="42" y="108"/>
                    <a:pt x="41" y="107"/>
                    <a:pt x="47" y="103"/>
                  </a:cubicBezTo>
                  <a:cubicBezTo>
                    <a:pt x="50" y="101"/>
                    <a:pt x="55" y="98"/>
                    <a:pt x="56" y="99"/>
                  </a:cubicBezTo>
                  <a:cubicBezTo>
                    <a:pt x="78" y="111"/>
                    <a:pt x="118" y="138"/>
                    <a:pt x="118" y="138"/>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6" name="Freeform 5"/>
            <p:cNvSpPr>
              <a:spLocks/>
            </p:cNvSpPr>
            <p:nvPr/>
          </p:nvSpPr>
          <p:spPr bwMode="auto">
            <a:xfrm>
              <a:off x="4721700" y="2287399"/>
              <a:ext cx="986504" cy="1180090"/>
            </a:xfrm>
            <a:custGeom>
              <a:avLst/>
              <a:gdLst/>
              <a:ahLst/>
              <a:cxnLst>
                <a:cxn ang="0">
                  <a:pos x="46" y="176"/>
                </a:cxn>
                <a:cxn ang="0">
                  <a:pos x="55" y="181"/>
                </a:cxn>
                <a:cxn ang="0">
                  <a:pos x="61" y="180"/>
                </a:cxn>
                <a:cxn ang="0">
                  <a:pos x="67" y="183"/>
                </a:cxn>
                <a:cxn ang="0">
                  <a:pos x="73" y="190"/>
                </a:cxn>
                <a:cxn ang="0">
                  <a:pos x="80" y="188"/>
                </a:cxn>
                <a:cxn ang="0">
                  <a:pos x="83" y="189"/>
                </a:cxn>
                <a:cxn ang="0">
                  <a:pos x="91" y="186"/>
                </a:cxn>
                <a:cxn ang="0">
                  <a:pos x="93" y="188"/>
                </a:cxn>
                <a:cxn ang="0">
                  <a:pos x="98" y="183"/>
                </a:cxn>
                <a:cxn ang="0">
                  <a:pos x="103" y="177"/>
                </a:cxn>
                <a:cxn ang="0">
                  <a:pos x="109" y="177"/>
                </a:cxn>
                <a:cxn ang="0">
                  <a:pos x="113" y="179"/>
                </a:cxn>
                <a:cxn ang="0">
                  <a:pos x="111" y="172"/>
                </a:cxn>
                <a:cxn ang="0">
                  <a:pos x="105" y="163"/>
                </a:cxn>
                <a:cxn ang="0">
                  <a:pos x="98" y="153"/>
                </a:cxn>
                <a:cxn ang="0">
                  <a:pos x="91" y="147"/>
                </a:cxn>
                <a:cxn ang="0">
                  <a:pos x="96" y="143"/>
                </a:cxn>
                <a:cxn ang="0">
                  <a:pos x="100" y="129"/>
                </a:cxn>
                <a:cxn ang="0">
                  <a:pos x="101" y="120"/>
                </a:cxn>
                <a:cxn ang="0">
                  <a:pos x="105" y="120"/>
                </a:cxn>
                <a:cxn ang="0">
                  <a:pos x="108" y="109"/>
                </a:cxn>
                <a:cxn ang="0">
                  <a:pos x="115" y="101"/>
                </a:cxn>
                <a:cxn ang="0">
                  <a:pos x="118" y="86"/>
                </a:cxn>
                <a:cxn ang="0">
                  <a:pos x="118" y="77"/>
                </a:cxn>
                <a:cxn ang="0">
                  <a:pos x="121" y="62"/>
                </a:cxn>
                <a:cxn ang="0">
                  <a:pos x="126" y="57"/>
                </a:cxn>
                <a:cxn ang="0">
                  <a:pos x="134" y="49"/>
                </a:cxn>
                <a:cxn ang="0">
                  <a:pos x="131" y="47"/>
                </a:cxn>
                <a:cxn ang="0">
                  <a:pos x="127" y="43"/>
                </a:cxn>
                <a:cxn ang="0">
                  <a:pos x="123" y="27"/>
                </a:cxn>
                <a:cxn ang="0">
                  <a:pos x="124" y="20"/>
                </a:cxn>
                <a:cxn ang="0">
                  <a:pos x="121" y="11"/>
                </a:cxn>
                <a:cxn ang="0">
                  <a:pos x="118" y="7"/>
                </a:cxn>
                <a:cxn ang="0">
                  <a:pos x="114" y="3"/>
                </a:cxn>
                <a:cxn ang="0">
                  <a:pos x="111" y="0"/>
                </a:cxn>
                <a:cxn ang="0">
                  <a:pos x="105" y="5"/>
                </a:cxn>
                <a:cxn ang="0">
                  <a:pos x="99" y="10"/>
                </a:cxn>
                <a:cxn ang="0">
                  <a:pos x="92" y="11"/>
                </a:cxn>
                <a:cxn ang="0">
                  <a:pos x="78" y="11"/>
                </a:cxn>
                <a:cxn ang="0">
                  <a:pos x="78" y="9"/>
                </a:cxn>
                <a:cxn ang="0">
                  <a:pos x="76" y="10"/>
                </a:cxn>
                <a:cxn ang="0">
                  <a:pos x="27" y="10"/>
                </a:cxn>
                <a:cxn ang="0">
                  <a:pos x="27" y="30"/>
                </a:cxn>
                <a:cxn ang="0">
                  <a:pos x="18" y="30"/>
                </a:cxn>
                <a:cxn ang="0">
                  <a:pos x="18" y="35"/>
                </a:cxn>
                <a:cxn ang="0">
                  <a:pos x="18" y="70"/>
                </a:cxn>
                <a:cxn ang="0">
                  <a:pos x="17" y="72"/>
                </a:cxn>
                <a:cxn ang="0">
                  <a:pos x="10" y="76"/>
                </a:cxn>
                <a:cxn ang="0">
                  <a:pos x="8" y="81"/>
                </a:cxn>
                <a:cxn ang="0">
                  <a:pos x="6" y="86"/>
                </a:cxn>
                <a:cxn ang="0">
                  <a:pos x="4" y="93"/>
                </a:cxn>
                <a:cxn ang="0">
                  <a:pos x="2" y="101"/>
                </a:cxn>
                <a:cxn ang="0">
                  <a:pos x="6" y="103"/>
                </a:cxn>
                <a:cxn ang="0">
                  <a:pos x="7" y="111"/>
                </a:cxn>
                <a:cxn ang="0">
                  <a:pos x="10" y="119"/>
                </a:cxn>
                <a:cxn ang="0">
                  <a:pos x="16" y="134"/>
                </a:cxn>
                <a:cxn ang="0">
                  <a:pos x="20" y="142"/>
                </a:cxn>
                <a:cxn ang="0">
                  <a:pos x="27" y="147"/>
                </a:cxn>
                <a:cxn ang="0">
                  <a:pos x="31" y="154"/>
                </a:cxn>
                <a:cxn ang="0">
                  <a:pos x="38" y="161"/>
                </a:cxn>
                <a:cxn ang="0">
                  <a:pos x="42" y="167"/>
                </a:cxn>
                <a:cxn ang="0">
                  <a:pos x="46" y="176"/>
                </a:cxn>
              </a:cxnLst>
              <a:rect l="0" t="0" r="r" b="b"/>
              <a:pathLst>
                <a:path w="134" h="192">
                  <a:moveTo>
                    <a:pt x="46" y="176"/>
                  </a:moveTo>
                  <a:cubicBezTo>
                    <a:pt x="50" y="180"/>
                    <a:pt x="52" y="184"/>
                    <a:pt x="55" y="181"/>
                  </a:cubicBezTo>
                  <a:cubicBezTo>
                    <a:pt x="58" y="178"/>
                    <a:pt x="59" y="184"/>
                    <a:pt x="61" y="180"/>
                  </a:cubicBezTo>
                  <a:cubicBezTo>
                    <a:pt x="63" y="177"/>
                    <a:pt x="65" y="179"/>
                    <a:pt x="67" y="183"/>
                  </a:cubicBezTo>
                  <a:cubicBezTo>
                    <a:pt x="69" y="188"/>
                    <a:pt x="70" y="185"/>
                    <a:pt x="73" y="190"/>
                  </a:cubicBezTo>
                  <a:cubicBezTo>
                    <a:pt x="75" y="183"/>
                    <a:pt x="78" y="191"/>
                    <a:pt x="80" y="188"/>
                  </a:cubicBezTo>
                  <a:cubicBezTo>
                    <a:pt x="80" y="186"/>
                    <a:pt x="81" y="187"/>
                    <a:pt x="83" y="189"/>
                  </a:cubicBezTo>
                  <a:cubicBezTo>
                    <a:pt x="84" y="192"/>
                    <a:pt x="87" y="185"/>
                    <a:pt x="91" y="186"/>
                  </a:cubicBezTo>
                  <a:cubicBezTo>
                    <a:pt x="93" y="187"/>
                    <a:pt x="90" y="188"/>
                    <a:pt x="93" y="188"/>
                  </a:cubicBezTo>
                  <a:cubicBezTo>
                    <a:pt x="95" y="188"/>
                    <a:pt x="96" y="186"/>
                    <a:pt x="98" y="183"/>
                  </a:cubicBezTo>
                  <a:cubicBezTo>
                    <a:pt x="99" y="182"/>
                    <a:pt x="101" y="179"/>
                    <a:pt x="103" y="177"/>
                  </a:cubicBezTo>
                  <a:cubicBezTo>
                    <a:pt x="106" y="176"/>
                    <a:pt x="110" y="176"/>
                    <a:pt x="109" y="177"/>
                  </a:cubicBezTo>
                  <a:cubicBezTo>
                    <a:pt x="108" y="180"/>
                    <a:pt x="111" y="179"/>
                    <a:pt x="113" y="179"/>
                  </a:cubicBezTo>
                  <a:cubicBezTo>
                    <a:pt x="111" y="174"/>
                    <a:pt x="114" y="172"/>
                    <a:pt x="111" y="172"/>
                  </a:cubicBezTo>
                  <a:cubicBezTo>
                    <a:pt x="107" y="171"/>
                    <a:pt x="106" y="171"/>
                    <a:pt x="105" y="163"/>
                  </a:cubicBezTo>
                  <a:cubicBezTo>
                    <a:pt x="103" y="156"/>
                    <a:pt x="101" y="159"/>
                    <a:pt x="98" y="153"/>
                  </a:cubicBezTo>
                  <a:cubicBezTo>
                    <a:pt x="96" y="148"/>
                    <a:pt x="87" y="150"/>
                    <a:pt x="91" y="147"/>
                  </a:cubicBezTo>
                  <a:cubicBezTo>
                    <a:pt x="93" y="145"/>
                    <a:pt x="89" y="140"/>
                    <a:pt x="96" y="143"/>
                  </a:cubicBezTo>
                  <a:cubicBezTo>
                    <a:pt x="101" y="144"/>
                    <a:pt x="97" y="134"/>
                    <a:pt x="100" y="129"/>
                  </a:cubicBezTo>
                  <a:cubicBezTo>
                    <a:pt x="102" y="123"/>
                    <a:pt x="99" y="124"/>
                    <a:pt x="101" y="120"/>
                  </a:cubicBezTo>
                  <a:cubicBezTo>
                    <a:pt x="103" y="116"/>
                    <a:pt x="104" y="122"/>
                    <a:pt x="105" y="120"/>
                  </a:cubicBezTo>
                  <a:cubicBezTo>
                    <a:pt x="106" y="118"/>
                    <a:pt x="105" y="111"/>
                    <a:pt x="108" y="109"/>
                  </a:cubicBezTo>
                  <a:cubicBezTo>
                    <a:pt x="111" y="106"/>
                    <a:pt x="109" y="101"/>
                    <a:pt x="115" y="101"/>
                  </a:cubicBezTo>
                  <a:cubicBezTo>
                    <a:pt x="115" y="95"/>
                    <a:pt x="117" y="95"/>
                    <a:pt x="118" y="86"/>
                  </a:cubicBezTo>
                  <a:cubicBezTo>
                    <a:pt x="119" y="82"/>
                    <a:pt x="116" y="80"/>
                    <a:pt x="118" y="77"/>
                  </a:cubicBezTo>
                  <a:cubicBezTo>
                    <a:pt x="119" y="74"/>
                    <a:pt x="122" y="70"/>
                    <a:pt x="121" y="62"/>
                  </a:cubicBezTo>
                  <a:cubicBezTo>
                    <a:pt x="121" y="55"/>
                    <a:pt x="124" y="63"/>
                    <a:pt x="126" y="57"/>
                  </a:cubicBezTo>
                  <a:cubicBezTo>
                    <a:pt x="128" y="53"/>
                    <a:pt x="131" y="58"/>
                    <a:pt x="134" y="49"/>
                  </a:cubicBezTo>
                  <a:cubicBezTo>
                    <a:pt x="133" y="48"/>
                    <a:pt x="133" y="46"/>
                    <a:pt x="131" y="47"/>
                  </a:cubicBezTo>
                  <a:cubicBezTo>
                    <a:pt x="130" y="48"/>
                    <a:pt x="130" y="42"/>
                    <a:pt x="127" y="43"/>
                  </a:cubicBezTo>
                  <a:cubicBezTo>
                    <a:pt x="125" y="44"/>
                    <a:pt x="122" y="29"/>
                    <a:pt x="123" y="27"/>
                  </a:cubicBezTo>
                  <a:cubicBezTo>
                    <a:pt x="125" y="23"/>
                    <a:pt x="120" y="19"/>
                    <a:pt x="124" y="20"/>
                  </a:cubicBezTo>
                  <a:cubicBezTo>
                    <a:pt x="127" y="21"/>
                    <a:pt x="122" y="18"/>
                    <a:pt x="121" y="11"/>
                  </a:cubicBezTo>
                  <a:cubicBezTo>
                    <a:pt x="121" y="9"/>
                    <a:pt x="121" y="8"/>
                    <a:pt x="118" y="7"/>
                  </a:cubicBezTo>
                  <a:cubicBezTo>
                    <a:pt x="116" y="7"/>
                    <a:pt x="117" y="3"/>
                    <a:pt x="114" y="3"/>
                  </a:cubicBezTo>
                  <a:cubicBezTo>
                    <a:pt x="113" y="3"/>
                    <a:pt x="111" y="2"/>
                    <a:pt x="111" y="0"/>
                  </a:cubicBezTo>
                  <a:cubicBezTo>
                    <a:pt x="108" y="4"/>
                    <a:pt x="107" y="0"/>
                    <a:pt x="105" y="5"/>
                  </a:cubicBezTo>
                  <a:cubicBezTo>
                    <a:pt x="103" y="9"/>
                    <a:pt x="101" y="7"/>
                    <a:pt x="99" y="10"/>
                  </a:cubicBezTo>
                  <a:cubicBezTo>
                    <a:pt x="97" y="13"/>
                    <a:pt x="95" y="15"/>
                    <a:pt x="92" y="11"/>
                  </a:cubicBezTo>
                  <a:cubicBezTo>
                    <a:pt x="78" y="11"/>
                    <a:pt x="78" y="11"/>
                    <a:pt x="78" y="11"/>
                  </a:cubicBezTo>
                  <a:cubicBezTo>
                    <a:pt x="78" y="9"/>
                    <a:pt x="78" y="9"/>
                    <a:pt x="78" y="9"/>
                  </a:cubicBezTo>
                  <a:cubicBezTo>
                    <a:pt x="76" y="10"/>
                    <a:pt x="76" y="10"/>
                    <a:pt x="76" y="10"/>
                  </a:cubicBezTo>
                  <a:cubicBezTo>
                    <a:pt x="27" y="10"/>
                    <a:pt x="27" y="10"/>
                    <a:pt x="27" y="10"/>
                  </a:cubicBezTo>
                  <a:cubicBezTo>
                    <a:pt x="27" y="30"/>
                    <a:pt x="27" y="30"/>
                    <a:pt x="27" y="30"/>
                  </a:cubicBezTo>
                  <a:cubicBezTo>
                    <a:pt x="18" y="30"/>
                    <a:pt x="18" y="30"/>
                    <a:pt x="18" y="30"/>
                  </a:cubicBezTo>
                  <a:cubicBezTo>
                    <a:pt x="18" y="35"/>
                    <a:pt x="18" y="35"/>
                    <a:pt x="18" y="35"/>
                  </a:cubicBezTo>
                  <a:cubicBezTo>
                    <a:pt x="18" y="70"/>
                    <a:pt x="18" y="70"/>
                    <a:pt x="18" y="70"/>
                  </a:cubicBezTo>
                  <a:cubicBezTo>
                    <a:pt x="18" y="71"/>
                    <a:pt x="20" y="73"/>
                    <a:pt x="17" y="72"/>
                  </a:cubicBezTo>
                  <a:cubicBezTo>
                    <a:pt x="13" y="72"/>
                    <a:pt x="10" y="71"/>
                    <a:pt x="10" y="76"/>
                  </a:cubicBezTo>
                  <a:cubicBezTo>
                    <a:pt x="11" y="80"/>
                    <a:pt x="8" y="78"/>
                    <a:pt x="8" y="81"/>
                  </a:cubicBezTo>
                  <a:cubicBezTo>
                    <a:pt x="8" y="85"/>
                    <a:pt x="5" y="81"/>
                    <a:pt x="6" y="86"/>
                  </a:cubicBezTo>
                  <a:cubicBezTo>
                    <a:pt x="8" y="90"/>
                    <a:pt x="2" y="88"/>
                    <a:pt x="4" y="93"/>
                  </a:cubicBezTo>
                  <a:cubicBezTo>
                    <a:pt x="7" y="98"/>
                    <a:pt x="0" y="98"/>
                    <a:pt x="2" y="101"/>
                  </a:cubicBezTo>
                  <a:cubicBezTo>
                    <a:pt x="3" y="103"/>
                    <a:pt x="6" y="99"/>
                    <a:pt x="6" y="103"/>
                  </a:cubicBezTo>
                  <a:cubicBezTo>
                    <a:pt x="6" y="109"/>
                    <a:pt x="8" y="107"/>
                    <a:pt x="7" y="111"/>
                  </a:cubicBezTo>
                  <a:cubicBezTo>
                    <a:pt x="7" y="115"/>
                    <a:pt x="12" y="112"/>
                    <a:pt x="10" y="119"/>
                  </a:cubicBezTo>
                  <a:cubicBezTo>
                    <a:pt x="14" y="124"/>
                    <a:pt x="17" y="128"/>
                    <a:pt x="16" y="134"/>
                  </a:cubicBezTo>
                  <a:cubicBezTo>
                    <a:pt x="13" y="144"/>
                    <a:pt x="22" y="138"/>
                    <a:pt x="20" y="142"/>
                  </a:cubicBezTo>
                  <a:cubicBezTo>
                    <a:pt x="19" y="146"/>
                    <a:pt x="24" y="143"/>
                    <a:pt x="27" y="147"/>
                  </a:cubicBezTo>
                  <a:cubicBezTo>
                    <a:pt x="31" y="151"/>
                    <a:pt x="25" y="150"/>
                    <a:pt x="31" y="154"/>
                  </a:cubicBezTo>
                  <a:cubicBezTo>
                    <a:pt x="37" y="158"/>
                    <a:pt x="38" y="159"/>
                    <a:pt x="38" y="161"/>
                  </a:cubicBezTo>
                  <a:cubicBezTo>
                    <a:pt x="37" y="164"/>
                    <a:pt x="39" y="165"/>
                    <a:pt x="42" y="167"/>
                  </a:cubicBezTo>
                  <a:cubicBezTo>
                    <a:pt x="45" y="168"/>
                    <a:pt x="44" y="172"/>
                    <a:pt x="46" y="17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7" name="Freeform 6"/>
            <p:cNvSpPr>
              <a:spLocks/>
            </p:cNvSpPr>
            <p:nvPr/>
          </p:nvSpPr>
          <p:spPr bwMode="auto">
            <a:xfrm>
              <a:off x="2947465" y="1390039"/>
              <a:ext cx="1207363" cy="1155505"/>
            </a:xfrm>
            <a:custGeom>
              <a:avLst/>
              <a:gdLst/>
              <a:ahLst/>
              <a:cxnLst>
                <a:cxn ang="0">
                  <a:pos x="0" y="99"/>
                </a:cxn>
                <a:cxn ang="0">
                  <a:pos x="0" y="103"/>
                </a:cxn>
                <a:cxn ang="0">
                  <a:pos x="31" y="126"/>
                </a:cxn>
                <a:cxn ang="0">
                  <a:pos x="77" y="164"/>
                </a:cxn>
                <a:cxn ang="0">
                  <a:pos x="80" y="169"/>
                </a:cxn>
                <a:cxn ang="0">
                  <a:pos x="86" y="174"/>
                </a:cxn>
                <a:cxn ang="0">
                  <a:pos x="91" y="176"/>
                </a:cxn>
                <a:cxn ang="0">
                  <a:pos x="94" y="183"/>
                </a:cxn>
                <a:cxn ang="0">
                  <a:pos x="103" y="184"/>
                </a:cxn>
                <a:cxn ang="0">
                  <a:pos x="129" y="167"/>
                </a:cxn>
                <a:cxn ang="0">
                  <a:pos x="164" y="141"/>
                </a:cxn>
                <a:cxn ang="0">
                  <a:pos x="158" y="132"/>
                </a:cxn>
                <a:cxn ang="0">
                  <a:pos x="150" y="130"/>
                </a:cxn>
                <a:cxn ang="0">
                  <a:pos x="146" y="118"/>
                </a:cxn>
                <a:cxn ang="0">
                  <a:pos x="147" y="107"/>
                </a:cxn>
                <a:cxn ang="0">
                  <a:pos x="148" y="95"/>
                </a:cxn>
                <a:cxn ang="0">
                  <a:pos x="145" y="73"/>
                </a:cxn>
                <a:cxn ang="0">
                  <a:pos x="135" y="47"/>
                </a:cxn>
                <a:cxn ang="0">
                  <a:pos x="129" y="34"/>
                </a:cxn>
                <a:cxn ang="0">
                  <a:pos x="135" y="26"/>
                </a:cxn>
                <a:cxn ang="0">
                  <a:pos x="135" y="17"/>
                </a:cxn>
                <a:cxn ang="0">
                  <a:pos x="134" y="8"/>
                </a:cxn>
                <a:cxn ang="0">
                  <a:pos x="138" y="3"/>
                </a:cxn>
                <a:cxn ang="0">
                  <a:pos x="133" y="4"/>
                </a:cxn>
                <a:cxn ang="0">
                  <a:pos x="129" y="1"/>
                </a:cxn>
                <a:cxn ang="0">
                  <a:pos x="123" y="3"/>
                </a:cxn>
                <a:cxn ang="0">
                  <a:pos x="116" y="4"/>
                </a:cxn>
                <a:cxn ang="0">
                  <a:pos x="110" y="5"/>
                </a:cxn>
                <a:cxn ang="0">
                  <a:pos x="99" y="4"/>
                </a:cxn>
                <a:cxn ang="0">
                  <a:pos x="91" y="5"/>
                </a:cxn>
                <a:cxn ang="0">
                  <a:pos x="83" y="7"/>
                </a:cxn>
                <a:cxn ang="0">
                  <a:pos x="69" y="14"/>
                </a:cxn>
                <a:cxn ang="0">
                  <a:pos x="65" y="15"/>
                </a:cxn>
                <a:cxn ang="0">
                  <a:pos x="60" y="18"/>
                </a:cxn>
                <a:cxn ang="0">
                  <a:pos x="52" y="22"/>
                </a:cxn>
                <a:cxn ang="0">
                  <a:pos x="59" y="48"/>
                </a:cxn>
                <a:cxn ang="0">
                  <a:pos x="59" y="53"/>
                </a:cxn>
                <a:cxn ang="0">
                  <a:pos x="45" y="56"/>
                </a:cxn>
                <a:cxn ang="0">
                  <a:pos x="38" y="61"/>
                </a:cxn>
                <a:cxn ang="0">
                  <a:pos x="36" y="68"/>
                </a:cxn>
                <a:cxn ang="0">
                  <a:pos x="28" y="74"/>
                </a:cxn>
                <a:cxn ang="0">
                  <a:pos x="7" y="83"/>
                </a:cxn>
                <a:cxn ang="0">
                  <a:pos x="0" y="89"/>
                </a:cxn>
                <a:cxn ang="0">
                  <a:pos x="0" y="99"/>
                </a:cxn>
              </a:cxnLst>
              <a:rect l="0" t="0" r="r" b="b"/>
              <a:pathLst>
                <a:path w="164" h="188">
                  <a:moveTo>
                    <a:pt x="0" y="99"/>
                  </a:moveTo>
                  <a:cubicBezTo>
                    <a:pt x="0" y="103"/>
                    <a:pt x="0" y="103"/>
                    <a:pt x="0" y="103"/>
                  </a:cubicBezTo>
                  <a:cubicBezTo>
                    <a:pt x="31" y="126"/>
                    <a:pt x="31" y="126"/>
                    <a:pt x="31" y="126"/>
                  </a:cubicBezTo>
                  <a:cubicBezTo>
                    <a:pt x="31" y="126"/>
                    <a:pt x="76" y="163"/>
                    <a:pt x="77" y="164"/>
                  </a:cubicBezTo>
                  <a:cubicBezTo>
                    <a:pt x="81" y="167"/>
                    <a:pt x="77" y="168"/>
                    <a:pt x="80" y="169"/>
                  </a:cubicBezTo>
                  <a:cubicBezTo>
                    <a:pt x="83" y="171"/>
                    <a:pt x="83" y="175"/>
                    <a:pt x="86" y="174"/>
                  </a:cubicBezTo>
                  <a:cubicBezTo>
                    <a:pt x="89" y="173"/>
                    <a:pt x="86" y="176"/>
                    <a:pt x="91" y="176"/>
                  </a:cubicBezTo>
                  <a:cubicBezTo>
                    <a:pt x="97" y="176"/>
                    <a:pt x="96" y="182"/>
                    <a:pt x="94" y="183"/>
                  </a:cubicBezTo>
                  <a:cubicBezTo>
                    <a:pt x="93" y="185"/>
                    <a:pt x="94" y="188"/>
                    <a:pt x="103" y="184"/>
                  </a:cubicBezTo>
                  <a:cubicBezTo>
                    <a:pt x="123" y="183"/>
                    <a:pt x="120" y="173"/>
                    <a:pt x="129" y="167"/>
                  </a:cubicBezTo>
                  <a:cubicBezTo>
                    <a:pt x="138" y="160"/>
                    <a:pt x="160" y="144"/>
                    <a:pt x="164" y="141"/>
                  </a:cubicBezTo>
                  <a:cubicBezTo>
                    <a:pt x="161" y="135"/>
                    <a:pt x="163" y="135"/>
                    <a:pt x="158" y="132"/>
                  </a:cubicBezTo>
                  <a:cubicBezTo>
                    <a:pt x="153" y="129"/>
                    <a:pt x="153" y="134"/>
                    <a:pt x="150" y="130"/>
                  </a:cubicBezTo>
                  <a:cubicBezTo>
                    <a:pt x="147" y="125"/>
                    <a:pt x="151" y="126"/>
                    <a:pt x="146" y="118"/>
                  </a:cubicBezTo>
                  <a:cubicBezTo>
                    <a:pt x="141" y="111"/>
                    <a:pt x="150" y="114"/>
                    <a:pt x="147" y="107"/>
                  </a:cubicBezTo>
                  <a:cubicBezTo>
                    <a:pt x="146" y="101"/>
                    <a:pt x="149" y="101"/>
                    <a:pt x="148" y="95"/>
                  </a:cubicBezTo>
                  <a:cubicBezTo>
                    <a:pt x="146" y="90"/>
                    <a:pt x="149" y="87"/>
                    <a:pt x="145" y="73"/>
                  </a:cubicBezTo>
                  <a:cubicBezTo>
                    <a:pt x="142" y="46"/>
                    <a:pt x="137" y="55"/>
                    <a:pt x="135" y="47"/>
                  </a:cubicBezTo>
                  <a:cubicBezTo>
                    <a:pt x="134" y="43"/>
                    <a:pt x="128" y="38"/>
                    <a:pt x="129" y="34"/>
                  </a:cubicBezTo>
                  <a:cubicBezTo>
                    <a:pt x="129" y="31"/>
                    <a:pt x="135" y="28"/>
                    <a:pt x="135" y="26"/>
                  </a:cubicBezTo>
                  <a:cubicBezTo>
                    <a:pt x="134" y="21"/>
                    <a:pt x="137" y="25"/>
                    <a:pt x="135" y="17"/>
                  </a:cubicBezTo>
                  <a:cubicBezTo>
                    <a:pt x="133" y="12"/>
                    <a:pt x="136" y="9"/>
                    <a:pt x="134" y="8"/>
                  </a:cubicBezTo>
                  <a:cubicBezTo>
                    <a:pt x="133" y="7"/>
                    <a:pt x="137" y="6"/>
                    <a:pt x="138" y="3"/>
                  </a:cubicBezTo>
                  <a:cubicBezTo>
                    <a:pt x="136" y="3"/>
                    <a:pt x="134" y="3"/>
                    <a:pt x="133" y="4"/>
                  </a:cubicBezTo>
                  <a:cubicBezTo>
                    <a:pt x="131" y="5"/>
                    <a:pt x="132" y="3"/>
                    <a:pt x="129" y="1"/>
                  </a:cubicBezTo>
                  <a:cubicBezTo>
                    <a:pt x="126" y="0"/>
                    <a:pt x="127" y="5"/>
                    <a:pt x="123" y="3"/>
                  </a:cubicBezTo>
                  <a:cubicBezTo>
                    <a:pt x="119" y="1"/>
                    <a:pt x="120" y="3"/>
                    <a:pt x="116" y="4"/>
                  </a:cubicBezTo>
                  <a:cubicBezTo>
                    <a:pt x="112" y="5"/>
                    <a:pt x="112" y="8"/>
                    <a:pt x="110" y="5"/>
                  </a:cubicBezTo>
                  <a:cubicBezTo>
                    <a:pt x="108" y="3"/>
                    <a:pt x="102" y="3"/>
                    <a:pt x="99" y="4"/>
                  </a:cubicBezTo>
                  <a:cubicBezTo>
                    <a:pt x="95" y="5"/>
                    <a:pt x="93" y="3"/>
                    <a:pt x="91" y="5"/>
                  </a:cubicBezTo>
                  <a:cubicBezTo>
                    <a:pt x="90" y="7"/>
                    <a:pt x="89" y="7"/>
                    <a:pt x="83" y="7"/>
                  </a:cubicBezTo>
                  <a:cubicBezTo>
                    <a:pt x="78" y="7"/>
                    <a:pt x="71" y="10"/>
                    <a:pt x="69" y="14"/>
                  </a:cubicBezTo>
                  <a:cubicBezTo>
                    <a:pt x="68" y="18"/>
                    <a:pt x="67" y="13"/>
                    <a:pt x="65" y="15"/>
                  </a:cubicBezTo>
                  <a:cubicBezTo>
                    <a:pt x="63" y="18"/>
                    <a:pt x="62" y="14"/>
                    <a:pt x="60" y="18"/>
                  </a:cubicBezTo>
                  <a:cubicBezTo>
                    <a:pt x="58" y="20"/>
                    <a:pt x="55" y="24"/>
                    <a:pt x="52" y="22"/>
                  </a:cubicBezTo>
                  <a:cubicBezTo>
                    <a:pt x="58" y="26"/>
                    <a:pt x="54" y="46"/>
                    <a:pt x="59" y="48"/>
                  </a:cubicBezTo>
                  <a:cubicBezTo>
                    <a:pt x="62" y="49"/>
                    <a:pt x="60" y="50"/>
                    <a:pt x="59" y="53"/>
                  </a:cubicBezTo>
                  <a:cubicBezTo>
                    <a:pt x="59" y="55"/>
                    <a:pt x="48" y="52"/>
                    <a:pt x="45" y="56"/>
                  </a:cubicBezTo>
                  <a:cubicBezTo>
                    <a:pt x="42" y="60"/>
                    <a:pt x="36" y="56"/>
                    <a:pt x="38" y="61"/>
                  </a:cubicBezTo>
                  <a:cubicBezTo>
                    <a:pt x="41" y="65"/>
                    <a:pt x="43" y="65"/>
                    <a:pt x="36" y="68"/>
                  </a:cubicBezTo>
                  <a:cubicBezTo>
                    <a:pt x="30" y="70"/>
                    <a:pt x="30" y="70"/>
                    <a:pt x="28" y="74"/>
                  </a:cubicBezTo>
                  <a:cubicBezTo>
                    <a:pt x="27" y="76"/>
                    <a:pt x="9" y="81"/>
                    <a:pt x="7" y="83"/>
                  </a:cubicBezTo>
                  <a:cubicBezTo>
                    <a:pt x="0" y="89"/>
                    <a:pt x="0" y="89"/>
                    <a:pt x="0" y="89"/>
                  </a:cubicBezTo>
                  <a:lnTo>
                    <a:pt x="0" y="99"/>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8" name="Freeform 7"/>
            <p:cNvSpPr>
              <a:spLocks/>
            </p:cNvSpPr>
            <p:nvPr/>
          </p:nvSpPr>
          <p:spPr bwMode="auto">
            <a:xfrm>
              <a:off x="3889798" y="1371600"/>
              <a:ext cx="257669" cy="467119"/>
            </a:xfrm>
            <a:custGeom>
              <a:avLst/>
              <a:gdLst/>
              <a:ahLst/>
              <a:cxnLst>
                <a:cxn ang="0">
                  <a:pos x="10" y="6"/>
                </a:cxn>
                <a:cxn ang="0">
                  <a:pos x="6" y="11"/>
                </a:cxn>
                <a:cxn ang="0">
                  <a:pos x="7" y="20"/>
                </a:cxn>
                <a:cxn ang="0">
                  <a:pos x="7" y="29"/>
                </a:cxn>
                <a:cxn ang="0">
                  <a:pos x="1" y="37"/>
                </a:cxn>
                <a:cxn ang="0">
                  <a:pos x="7" y="50"/>
                </a:cxn>
                <a:cxn ang="0">
                  <a:pos x="17" y="76"/>
                </a:cxn>
                <a:cxn ang="0">
                  <a:pos x="22" y="61"/>
                </a:cxn>
                <a:cxn ang="0">
                  <a:pos x="32" y="54"/>
                </a:cxn>
                <a:cxn ang="0">
                  <a:pos x="33" y="46"/>
                </a:cxn>
                <a:cxn ang="0">
                  <a:pos x="30" y="42"/>
                </a:cxn>
                <a:cxn ang="0">
                  <a:pos x="27" y="41"/>
                </a:cxn>
                <a:cxn ang="0">
                  <a:pos x="21" y="37"/>
                </a:cxn>
                <a:cxn ang="0">
                  <a:pos x="29" y="23"/>
                </a:cxn>
                <a:cxn ang="0">
                  <a:pos x="26" y="18"/>
                </a:cxn>
                <a:cxn ang="0">
                  <a:pos x="25" y="11"/>
                </a:cxn>
                <a:cxn ang="0">
                  <a:pos x="29" y="5"/>
                </a:cxn>
                <a:cxn ang="0">
                  <a:pos x="23" y="8"/>
                </a:cxn>
                <a:cxn ang="0">
                  <a:pos x="20" y="2"/>
                </a:cxn>
                <a:cxn ang="0">
                  <a:pos x="11" y="6"/>
                </a:cxn>
                <a:cxn ang="0">
                  <a:pos x="10" y="6"/>
                </a:cxn>
              </a:cxnLst>
              <a:rect l="0" t="0" r="r" b="b"/>
              <a:pathLst>
                <a:path w="35" h="76">
                  <a:moveTo>
                    <a:pt x="10" y="6"/>
                  </a:moveTo>
                  <a:cubicBezTo>
                    <a:pt x="9" y="9"/>
                    <a:pt x="5" y="10"/>
                    <a:pt x="6" y="11"/>
                  </a:cubicBezTo>
                  <a:cubicBezTo>
                    <a:pt x="8" y="12"/>
                    <a:pt x="5" y="15"/>
                    <a:pt x="7" y="20"/>
                  </a:cubicBezTo>
                  <a:cubicBezTo>
                    <a:pt x="9" y="28"/>
                    <a:pt x="6" y="24"/>
                    <a:pt x="7" y="29"/>
                  </a:cubicBezTo>
                  <a:cubicBezTo>
                    <a:pt x="7" y="31"/>
                    <a:pt x="1" y="34"/>
                    <a:pt x="1" y="37"/>
                  </a:cubicBezTo>
                  <a:cubicBezTo>
                    <a:pt x="0" y="41"/>
                    <a:pt x="6" y="46"/>
                    <a:pt x="7" y="50"/>
                  </a:cubicBezTo>
                  <a:cubicBezTo>
                    <a:pt x="9" y="58"/>
                    <a:pt x="14" y="49"/>
                    <a:pt x="17" y="76"/>
                  </a:cubicBezTo>
                  <a:cubicBezTo>
                    <a:pt x="28" y="70"/>
                    <a:pt x="18" y="64"/>
                    <a:pt x="22" y="61"/>
                  </a:cubicBezTo>
                  <a:cubicBezTo>
                    <a:pt x="27" y="57"/>
                    <a:pt x="28" y="55"/>
                    <a:pt x="32" y="54"/>
                  </a:cubicBezTo>
                  <a:cubicBezTo>
                    <a:pt x="35" y="53"/>
                    <a:pt x="30" y="52"/>
                    <a:pt x="33" y="46"/>
                  </a:cubicBezTo>
                  <a:cubicBezTo>
                    <a:pt x="31" y="45"/>
                    <a:pt x="30" y="45"/>
                    <a:pt x="30" y="42"/>
                  </a:cubicBezTo>
                  <a:cubicBezTo>
                    <a:pt x="29" y="39"/>
                    <a:pt x="28" y="42"/>
                    <a:pt x="27" y="41"/>
                  </a:cubicBezTo>
                  <a:cubicBezTo>
                    <a:pt x="25" y="40"/>
                    <a:pt x="22" y="41"/>
                    <a:pt x="21" y="37"/>
                  </a:cubicBezTo>
                  <a:cubicBezTo>
                    <a:pt x="20" y="34"/>
                    <a:pt x="32" y="26"/>
                    <a:pt x="29" y="23"/>
                  </a:cubicBezTo>
                  <a:cubicBezTo>
                    <a:pt x="27" y="21"/>
                    <a:pt x="30" y="20"/>
                    <a:pt x="26" y="18"/>
                  </a:cubicBezTo>
                  <a:cubicBezTo>
                    <a:pt x="23" y="16"/>
                    <a:pt x="23" y="13"/>
                    <a:pt x="25" y="11"/>
                  </a:cubicBezTo>
                  <a:cubicBezTo>
                    <a:pt x="27" y="10"/>
                    <a:pt x="30" y="7"/>
                    <a:pt x="29" y="5"/>
                  </a:cubicBezTo>
                  <a:cubicBezTo>
                    <a:pt x="28" y="3"/>
                    <a:pt x="25" y="9"/>
                    <a:pt x="23" y="8"/>
                  </a:cubicBezTo>
                  <a:cubicBezTo>
                    <a:pt x="22" y="7"/>
                    <a:pt x="24" y="3"/>
                    <a:pt x="20" y="2"/>
                  </a:cubicBezTo>
                  <a:cubicBezTo>
                    <a:pt x="14" y="0"/>
                    <a:pt x="12" y="5"/>
                    <a:pt x="11" y="6"/>
                  </a:cubicBezTo>
                  <a:cubicBezTo>
                    <a:pt x="10" y="6"/>
                    <a:pt x="10" y="6"/>
                    <a:pt x="10" y="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9" name="Freeform 8"/>
            <p:cNvSpPr>
              <a:spLocks/>
            </p:cNvSpPr>
            <p:nvPr/>
          </p:nvSpPr>
          <p:spPr bwMode="auto">
            <a:xfrm>
              <a:off x="4891026" y="1746525"/>
              <a:ext cx="669939" cy="633069"/>
            </a:xfrm>
            <a:custGeom>
              <a:avLst/>
              <a:gdLst/>
              <a:ahLst/>
              <a:cxnLst>
                <a:cxn ang="0">
                  <a:pos x="82" y="23"/>
                </a:cxn>
                <a:cxn ang="0">
                  <a:pos x="77" y="40"/>
                </a:cxn>
                <a:cxn ang="0">
                  <a:pos x="70" y="34"/>
                </a:cxn>
                <a:cxn ang="0">
                  <a:pos x="66" y="25"/>
                </a:cxn>
                <a:cxn ang="0">
                  <a:pos x="63" y="18"/>
                </a:cxn>
                <a:cxn ang="0">
                  <a:pos x="64" y="26"/>
                </a:cxn>
                <a:cxn ang="0">
                  <a:pos x="71" y="42"/>
                </a:cxn>
                <a:cxn ang="0">
                  <a:pos x="74" y="50"/>
                </a:cxn>
                <a:cxn ang="0">
                  <a:pos x="83" y="71"/>
                </a:cxn>
                <a:cxn ang="0">
                  <a:pos x="88" y="79"/>
                </a:cxn>
                <a:cxn ang="0">
                  <a:pos x="88" y="88"/>
                </a:cxn>
                <a:cxn ang="0">
                  <a:pos x="82" y="93"/>
                </a:cxn>
                <a:cxn ang="0">
                  <a:pos x="76" y="98"/>
                </a:cxn>
                <a:cxn ang="0">
                  <a:pos x="69" y="99"/>
                </a:cxn>
                <a:cxn ang="0">
                  <a:pos x="55" y="99"/>
                </a:cxn>
                <a:cxn ang="0">
                  <a:pos x="55" y="97"/>
                </a:cxn>
                <a:cxn ang="0">
                  <a:pos x="53" y="98"/>
                </a:cxn>
                <a:cxn ang="0">
                  <a:pos x="4" y="98"/>
                </a:cxn>
                <a:cxn ang="0">
                  <a:pos x="4" y="25"/>
                </a:cxn>
                <a:cxn ang="0">
                  <a:pos x="2" y="14"/>
                </a:cxn>
                <a:cxn ang="0">
                  <a:pos x="5" y="2"/>
                </a:cxn>
                <a:cxn ang="0">
                  <a:pos x="16" y="2"/>
                </a:cxn>
                <a:cxn ang="0">
                  <a:pos x="24" y="5"/>
                </a:cxn>
                <a:cxn ang="0">
                  <a:pos x="30" y="7"/>
                </a:cxn>
                <a:cxn ang="0">
                  <a:pos x="39" y="8"/>
                </a:cxn>
                <a:cxn ang="0">
                  <a:pos x="45" y="3"/>
                </a:cxn>
                <a:cxn ang="0">
                  <a:pos x="50" y="1"/>
                </a:cxn>
                <a:cxn ang="0">
                  <a:pos x="56" y="2"/>
                </a:cxn>
                <a:cxn ang="0">
                  <a:pos x="59" y="2"/>
                </a:cxn>
                <a:cxn ang="0">
                  <a:pos x="60" y="4"/>
                </a:cxn>
                <a:cxn ang="0">
                  <a:pos x="58" y="3"/>
                </a:cxn>
                <a:cxn ang="0">
                  <a:pos x="57" y="5"/>
                </a:cxn>
                <a:cxn ang="0">
                  <a:pos x="59" y="6"/>
                </a:cxn>
                <a:cxn ang="0">
                  <a:pos x="61" y="5"/>
                </a:cxn>
                <a:cxn ang="0">
                  <a:pos x="62" y="5"/>
                </a:cxn>
                <a:cxn ang="0">
                  <a:pos x="68" y="6"/>
                </a:cxn>
                <a:cxn ang="0">
                  <a:pos x="76" y="4"/>
                </a:cxn>
                <a:cxn ang="0">
                  <a:pos x="77" y="5"/>
                </a:cxn>
                <a:cxn ang="0">
                  <a:pos x="82" y="23"/>
                </a:cxn>
              </a:cxnLst>
              <a:rect l="0" t="0" r="r" b="b"/>
              <a:pathLst>
                <a:path w="91" h="103">
                  <a:moveTo>
                    <a:pt x="82" y="23"/>
                  </a:moveTo>
                  <a:cubicBezTo>
                    <a:pt x="77" y="36"/>
                    <a:pt x="79" y="36"/>
                    <a:pt x="77" y="40"/>
                  </a:cubicBezTo>
                  <a:cubicBezTo>
                    <a:pt x="75" y="43"/>
                    <a:pt x="75" y="38"/>
                    <a:pt x="70" y="34"/>
                  </a:cubicBezTo>
                  <a:cubicBezTo>
                    <a:pt x="67" y="31"/>
                    <a:pt x="69" y="28"/>
                    <a:pt x="66" y="25"/>
                  </a:cubicBezTo>
                  <a:cubicBezTo>
                    <a:pt x="62" y="21"/>
                    <a:pt x="65" y="19"/>
                    <a:pt x="63" y="18"/>
                  </a:cubicBezTo>
                  <a:cubicBezTo>
                    <a:pt x="60" y="24"/>
                    <a:pt x="64" y="22"/>
                    <a:pt x="64" y="26"/>
                  </a:cubicBezTo>
                  <a:cubicBezTo>
                    <a:pt x="63" y="31"/>
                    <a:pt x="72" y="37"/>
                    <a:pt x="71" y="42"/>
                  </a:cubicBezTo>
                  <a:cubicBezTo>
                    <a:pt x="71" y="46"/>
                    <a:pt x="75" y="47"/>
                    <a:pt x="74" y="50"/>
                  </a:cubicBezTo>
                  <a:cubicBezTo>
                    <a:pt x="73" y="54"/>
                    <a:pt x="79" y="60"/>
                    <a:pt x="83" y="71"/>
                  </a:cubicBezTo>
                  <a:cubicBezTo>
                    <a:pt x="86" y="79"/>
                    <a:pt x="91" y="79"/>
                    <a:pt x="88" y="79"/>
                  </a:cubicBezTo>
                  <a:cubicBezTo>
                    <a:pt x="85" y="79"/>
                    <a:pt x="86" y="84"/>
                    <a:pt x="88" y="88"/>
                  </a:cubicBezTo>
                  <a:cubicBezTo>
                    <a:pt x="85" y="92"/>
                    <a:pt x="84" y="88"/>
                    <a:pt x="82" y="93"/>
                  </a:cubicBezTo>
                  <a:cubicBezTo>
                    <a:pt x="80" y="97"/>
                    <a:pt x="78" y="95"/>
                    <a:pt x="76" y="98"/>
                  </a:cubicBezTo>
                  <a:cubicBezTo>
                    <a:pt x="74" y="101"/>
                    <a:pt x="72" y="103"/>
                    <a:pt x="69" y="99"/>
                  </a:cubicBezTo>
                  <a:cubicBezTo>
                    <a:pt x="55" y="99"/>
                    <a:pt x="55" y="99"/>
                    <a:pt x="55" y="99"/>
                  </a:cubicBezTo>
                  <a:cubicBezTo>
                    <a:pt x="55" y="97"/>
                    <a:pt x="55" y="97"/>
                    <a:pt x="55" y="97"/>
                  </a:cubicBezTo>
                  <a:cubicBezTo>
                    <a:pt x="53" y="98"/>
                    <a:pt x="53" y="98"/>
                    <a:pt x="53" y="98"/>
                  </a:cubicBezTo>
                  <a:cubicBezTo>
                    <a:pt x="4" y="98"/>
                    <a:pt x="4" y="98"/>
                    <a:pt x="4" y="98"/>
                  </a:cubicBezTo>
                  <a:cubicBezTo>
                    <a:pt x="4" y="25"/>
                    <a:pt x="4" y="25"/>
                    <a:pt x="4" y="25"/>
                  </a:cubicBezTo>
                  <a:cubicBezTo>
                    <a:pt x="4" y="21"/>
                    <a:pt x="0" y="19"/>
                    <a:pt x="2" y="14"/>
                  </a:cubicBezTo>
                  <a:cubicBezTo>
                    <a:pt x="5" y="9"/>
                    <a:pt x="1" y="6"/>
                    <a:pt x="5" y="2"/>
                  </a:cubicBezTo>
                  <a:cubicBezTo>
                    <a:pt x="6" y="2"/>
                    <a:pt x="8" y="0"/>
                    <a:pt x="16" y="2"/>
                  </a:cubicBezTo>
                  <a:cubicBezTo>
                    <a:pt x="26" y="4"/>
                    <a:pt x="22" y="6"/>
                    <a:pt x="24" y="5"/>
                  </a:cubicBezTo>
                  <a:cubicBezTo>
                    <a:pt x="27" y="4"/>
                    <a:pt x="27" y="7"/>
                    <a:pt x="30" y="7"/>
                  </a:cubicBezTo>
                  <a:cubicBezTo>
                    <a:pt x="32" y="6"/>
                    <a:pt x="36" y="11"/>
                    <a:pt x="39" y="8"/>
                  </a:cubicBezTo>
                  <a:cubicBezTo>
                    <a:pt x="45" y="2"/>
                    <a:pt x="44" y="5"/>
                    <a:pt x="45" y="3"/>
                  </a:cubicBezTo>
                  <a:cubicBezTo>
                    <a:pt x="47" y="1"/>
                    <a:pt x="47" y="3"/>
                    <a:pt x="50" y="1"/>
                  </a:cubicBezTo>
                  <a:cubicBezTo>
                    <a:pt x="53" y="0"/>
                    <a:pt x="55" y="4"/>
                    <a:pt x="56" y="2"/>
                  </a:cubicBezTo>
                  <a:cubicBezTo>
                    <a:pt x="57" y="2"/>
                    <a:pt x="58" y="1"/>
                    <a:pt x="59" y="2"/>
                  </a:cubicBezTo>
                  <a:cubicBezTo>
                    <a:pt x="59" y="3"/>
                    <a:pt x="61" y="4"/>
                    <a:pt x="60" y="4"/>
                  </a:cubicBezTo>
                  <a:cubicBezTo>
                    <a:pt x="60" y="4"/>
                    <a:pt x="58" y="2"/>
                    <a:pt x="58" y="3"/>
                  </a:cubicBezTo>
                  <a:cubicBezTo>
                    <a:pt x="58" y="4"/>
                    <a:pt x="57" y="4"/>
                    <a:pt x="57" y="5"/>
                  </a:cubicBezTo>
                  <a:cubicBezTo>
                    <a:pt x="58" y="6"/>
                    <a:pt x="59" y="4"/>
                    <a:pt x="59" y="6"/>
                  </a:cubicBezTo>
                  <a:cubicBezTo>
                    <a:pt x="60" y="7"/>
                    <a:pt x="61" y="6"/>
                    <a:pt x="61" y="5"/>
                  </a:cubicBezTo>
                  <a:cubicBezTo>
                    <a:pt x="61" y="4"/>
                    <a:pt x="61" y="4"/>
                    <a:pt x="62" y="5"/>
                  </a:cubicBezTo>
                  <a:cubicBezTo>
                    <a:pt x="65" y="8"/>
                    <a:pt x="66" y="4"/>
                    <a:pt x="68" y="6"/>
                  </a:cubicBezTo>
                  <a:cubicBezTo>
                    <a:pt x="70" y="7"/>
                    <a:pt x="68" y="6"/>
                    <a:pt x="76" y="4"/>
                  </a:cubicBezTo>
                  <a:cubicBezTo>
                    <a:pt x="76" y="5"/>
                    <a:pt x="76" y="5"/>
                    <a:pt x="77" y="5"/>
                  </a:cubicBezTo>
                  <a:cubicBezTo>
                    <a:pt x="79" y="11"/>
                    <a:pt x="80" y="17"/>
                    <a:pt x="82" y="23"/>
                  </a:cubicBezTo>
                  <a:close/>
                </a:path>
              </a:pathLst>
            </a:custGeom>
            <a:solidFill>
              <a:srgbClr val="C00000"/>
            </a:solid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Freeform 9"/>
            <p:cNvSpPr>
              <a:spLocks/>
            </p:cNvSpPr>
            <p:nvPr/>
          </p:nvSpPr>
          <p:spPr bwMode="auto">
            <a:xfrm>
              <a:off x="5848082" y="2945054"/>
              <a:ext cx="633130" cy="811312"/>
            </a:xfrm>
            <a:custGeom>
              <a:avLst/>
              <a:gdLst/>
              <a:ahLst/>
              <a:cxnLst>
                <a:cxn ang="0">
                  <a:pos x="5" y="132"/>
                </a:cxn>
                <a:cxn ang="0">
                  <a:pos x="0" y="122"/>
                </a:cxn>
                <a:cxn ang="0">
                  <a:pos x="0" y="90"/>
                </a:cxn>
                <a:cxn ang="0">
                  <a:pos x="8" y="78"/>
                </a:cxn>
                <a:cxn ang="0">
                  <a:pos x="12" y="76"/>
                </a:cxn>
                <a:cxn ang="0">
                  <a:pos x="20" y="71"/>
                </a:cxn>
                <a:cxn ang="0">
                  <a:pos x="35" y="66"/>
                </a:cxn>
                <a:cxn ang="0">
                  <a:pos x="50" y="47"/>
                </a:cxn>
                <a:cxn ang="0">
                  <a:pos x="55" y="39"/>
                </a:cxn>
                <a:cxn ang="0">
                  <a:pos x="39" y="36"/>
                </a:cxn>
                <a:cxn ang="0">
                  <a:pos x="23" y="29"/>
                </a:cxn>
                <a:cxn ang="0">
                  <a:pos x="19" y="24"/>
                </a:cxn>
                <a:cxn ang="0">
                  <a:pos x="16" y="19"/>
                </a:cxn>
                <a:cxn ang="0">
                  <a:pos x="16" y="11"/>
                </a:cxn>
                <a:cxn ang="0">
                  <a:pos x="19" y="6"/>
                </a:cxn>
                <a:cxn ang="0">
                  <a:pos x="28" y="16"/>
                </a:cxn>
                <a:cxn ang="0">
                  <a:pos x="41" y="13"/>
                </a:cxn>
                <a:cxn ang="0">
                  <a:pos x="54" y="10"/>
                </a:cxn>
                <a:cxn ang="0">
                  <a:pos x="63" y="8"/>
                </a:cxn>
                <a:cxn ang="0">
                  <a:pos x="80" y="2"/>
                </a:cxn>
                <a:cxn ang="0">
                  <a:pos x="82" y="14"/>
                </a:cxn>
                <a:cxn ang="0">
                  <a:pos x="79" y="22"/>
                </a:cxn>
                <a:cxn ang="0">
                  <a:pos x="69" y="47"/>
                </a:cxn>
                <a:cxn ang="0">
                  <a:pos x="35" y="96"/>
                </a:cxn>
                <a:cxn ang="0">
                  <a:pos x="14" y="118"/>
                </a:cxn>
                <a:cxn ang="0">
                  <a:pos x="5" y="132"/>
                </a:cxn>
              </a:cxnLst>
              <a:rect l="0" t="0" r="r" b="b"/>
              <a:pathLst>
                <a:path w="86" h="132">
                  <a:moveTo>
                    <a:pt x="5" y="132"/>
                  </a:moveTo>
                  <a:cubicBezTo>
                    <a:pt x="3" y="127"/>
                    <a:pt x="0" y="129"/>
                    <a:pt x="0" y="122"/>
                  </a:cubicBezTo>
                  <a:cubicBezTo>
                    <a:pt x="0" y="116"/>
                    <a:pt x="0" y="90"/>
                    <a:pt x="0" y="90"/>
                  </a:cubicBezTo>
                  <a:cubicBezTo>
                    <a:pt x="0" y="90"/>
                    <a:pt x="6" y="81"/>
                    <a:pt x="8" y="78"/>
                  </a:cubicBezTo>
                  <a:cubicBezTo>
                    <a:pt x="9" y="76"/>
                    <a:pt x="9" y="76"/>
                    <a:pt x="12" y="76"/>
                  </a:cubicBezTo>
                  <a:cubicBezTo>
                    <a:pt x="19" y="75"/>
                    <a:pt x="12" y="74"/>
                    <a:pt x="20" y="71"/>
                  </a:cubicBezTo>
                  <a:cubicBezTo>
                    <a:pt x="29" y="67"/>
                    <a:pt x="29" y="74"/>
                    <a:pt x="35" y="66"/>
                  </a:cubicBezTo>
                  <a:cubicBezTo>
                    <a:pt x="41" y="58"/>
                    <a:pt x="43" y="55"/>
                    <a:pt x="50" y="47"/>
                  </a:cubicBezTo>
                  <a:cubicBezTo>
                    <a:pt x="56" y="39"/>
                    <a:pt x="57" y="39"/>
                    <a:pt x="55" y="39"/>
                  </a:cubicBezTo>
                  <a:cubicBezTo>
                    <a:pt x="52" y="40"/>
                    <a:pt x="49" y="41"/>
                    <a:pt x="39" y="36"/>
                  </a:cubicBezTo>
                  <a:cubicBezTo>
                    <a:pt x="29" y="31"/>
                    <a:pt x="26" y="33"/>
                    <a:pt x="23" y="29"/>
                  </a:cubicBezTo>
                  <a:cubicBezTo>
                    <a:pt x="20" y="25"/>
                    <a:pt x="19" y="27"/>
                    <a:pt x="19" y="24"/>
                  </a:cubicBezTo>
                  <a:cubicBezTo>
                    <a:pt x="18" y="20"/>
                    <a:pt x="17" y="23"/>
                    <a:pt x="16" y="19"/>
                  </a:cubicBezTo>
                  <a:cubicBezTo>
                    <a:pt x="14" y="15"/>
                    <a:pt x="13" y="15"/>
                    <a:pt x="16" y="11"/>
                  </a:cubicBezTo>
                  <a:cubicBezTo>
                    <a:pt x="19" y="6"/>
                    <a:pt x="19" y="6"/>
                    <a:pt x="19" y="6"/>
                  </a:cubicBezTo>
                  <a:cubicBezTo>
                    <a:pt x="22" y="10"/>
                    <a:pt x="21" y="14"/>
                    <a:pt x="28" y="16"/>
                  </a:cubicBezTo>
                  <a:cubicBezTo>
                    <a:pt x="34" y="19"/>
                    <a:pt x="35" y="11"/>
                    <a:pt x="41" y="13"/>
                  </a:cubicBezTo>
                  <a:cubicBezTo>
                    <a:pt x="48" y="16"/>
                    <a:pt x="47" y="9"/>
                    <a:pt x="54" y="10"/>
                  </a:cubicBezTo>
                  <a:cubicBezTo>
                    <a:pt x="61" y="11"/>
                    <a:pt x="53" y="8"/>
                    <a:pt x="63" y="8"/>
                  </a:cubicBezTo>
                  <a:cubicBezTo>
                    <a:pt x="74" y="8"/>
                    <a:pt x="75" y="0"/>
                    <a:pt x="80" y="2"/>
                  </a:cubicBezTo>
                  <a:cubicBezTo>
                    <a:pt x="85" y="4"/>
                    <a:pt x="78" y="8"/>
                    <a:pt x="82" y="14"/>
                  </a:cubicBezTo>
                  <a:cubicBezTo>
                    <a:pt x="86" y="21"/>
                    <a:pt x="80" y="12"/>
                    <a:pt x="79" y="22"/>
                  </a:cubicBezTo>
                  <a:cubicBezTo>
                    <a:pt x="78" y="29"/>
                    <a:pt x="74" y="33"/>
                    <a:pt x="69" y="47"/>
                  </a:cubicBezTo>
                  <a:cubicBezTo>
                    <a:pt x="60" y="70"/>
                    <a:pt x="48" y="87"/>
                    <a:pt x="35" y="96"/>
                  </a:cubicBezTo>
                  <a:cubicBezTo>
                    <a:pt x="22" y="106"/>
                    <a:pt x="22" y="109"/>
                    <a:pt x="14" y="118"/>
                  </a:cubicBezTo>
                  <a:cubicBezTo>
                    <a:pt x="5" y="128"/>
                    <a:pt x="10" y="126"/>
                    <a:pt x="5" y="13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 name="Freeform 10"/>
            <p:cNvSpPr>
              <a:spLocks/>
            </p:cNvSpPr>
            <p:nvPr/>
          </p:nvSpPr>
          <p:spPr bwMode="auto">
            <a:xfrm>
              <a:off x="5362192" y="2766811"/>
              <a:ext cx="905522" cy="694532"/>
            </a:xfrm>
            <a:custGeom>
              <a:avLst/>
              <a:gdLst/>
              <a:ahLst/>
              <a:cxnLst>
                <a:cxn ang="0">
                  <a:pos x="26" y="101"/>
                </a:cxn>
                <a:cxn ang="0">
                  <a:pos x="38" y="106"/>
                </a:cxn>
                <a:cxn ang="0">
                  <a:pos x="49" y="111"/>
                </a:cxn>
                <a:cxn ang="0">
                  <a:pos x="54" y="112"/>
                </a:cxn>
                <a:cxn ang="0">
                  <a:pos x="61" y="106"/>
                </a:cxn>
                <a:cxn ang="0">
                  <a:pos x="66" y="106"/>
                </a:cxn>
                <a:cxn ang="0">
                  <a:pos x="74" y="107"/>
                </a:cxn>
                <a:cxn ang="0">
                  <a:pos x="78" y="105"/>
                </a:cxn>
                <a:cxn ang="0">
                  <a:pos x="86" y="100"/>
                </a:cxn>
                <a:cxn ang="0">
                  <a:pos x="101" y="95"/>
                </a:cxn>
                <a:cxn ang="0">
                  <a:pos x="116" y="76"/>
                </a:cxn>
                <a:cxn ang="0">
                  <a:pos x="121" y="68"/>
                </a:cxn>
                <a:cxn ang="0">
                  <a:pos x="105" y="65"/>
                </a:cxn>
                <a:cxn ang="0">
                  <a:pos x="89" y="58"/>
                </a:cxn>
                <a:cxn ang="0">
                  <a:pos x="85" y="53"/>
                </a:cxn>
                <a:cxn ang="0">
                  <a:pos x="82" y="48"/>
                </a:cxn>
                <a:cxn ang="0">
                  <a:pos x="82" y="40"/>
                </a:cxn>
                <a:cxn ang="0">
                  <a:pos x="73" y="39"/>
                </a:cxn>
                <a:cxn ang="0">
                  <a:pos x="77" y="25"/>
                </a:cxn>
                <a:cxn ang="0">
                  <a:pos x="71" y="17"/>
                </a:cxn>
                <a:cxn ang="0">
                  <a:pos x="64" y="9"/>
                </a:cxn>
                <a:cxn ang="0">
                  <a:pos x="57" y="6"/>
                </a:cxn>
                <a:cxn ang="0">
                  <a:pos x="52" y="6"/>
                </a:cxn>
                <a:cxn ang="0">
                  <a:pos x="43" y="3"/>
                </a:cxn>
                <a:cxn ang="0">
                  <a:pos x="38" y="8"/>
                </a:cxn>
                <a:cxn ang="0">
                  <a:pos x="31" y="8"/>
                </a:cxn>
                <a:cxn ang="0">
                  <a:pos x="28" y="23"/>
                </a:cxn>
                <a:cxn ang="0">
                  <a:pos x="21" y="31"/>
                </a:cxn>
                <a:cxn ang="0">
                  <a:pos x="18" y="42"/>
                </a:cxn>
                <a:cxn ang="0">
                  <a:pos x="14" y="42"/>
                </a:cxn>
                <a:cxn ang="0">
                  <a:pos x="13" y="51"/>
                </a:cxn>
                <a:cxn ang="0">
                  <a:pos x="9" y="65"/>
                </a:cxn>
                <a:cxn ang="0">
                  <a:pos x="4" y="69"/>
                </a:cxn>
                <a:cxn ang="0">
                  <a:pos x="11" y="75"/>
                </a:cxn>
                <a:cxn ang="0">
                  <a:pos x="18" y="85"/>
                </a:cxn>
                <a:cxn ang="0">
                  <a:pos x="24" y="94"/>
                </a:cxn>
                <a:cxn ang="0">
                  <a:pos x="26" y="101"/>
                </a:cxn>
              </a:cxnLst>
              <a:rect l="0" t="0" r="r" b="b"/>
              <a:pathLst>
                <a:path w="123" h="113">
                  <a:moveTo>
                    <a:pt x="26" y="101"/>
                  </a:moveTo>
                  <a:cubicBezTo>
                    <a:pt x="30" y="106"/>
                    <a:pt x="31" y="98"/>
                    <a:pt x="38" y="106"/>
                  </a:cubicBezTo>
                  <a:cubicBezTo>
                    <a:pt x="45" y="113"/>
                    <a:pt x="46" y="110"/>
                    <a:pt x="49" y="111"/>
                  </a:cubicBezTo>
                  <a:cubicBezTo>
                    <a:pt x="51" y="112"/>
                    <a:pt x="52" y="111"/>
                    <a:pt x="54" y="112"/>
                  </a:cubicBezTo>
                  <a:cubicBezTo>
                    <a:pt x="56" y="113"/>
                    <a:pt x="54" y="110"/>
                    <a:pt x="61" y="106"/>
                  </a:cubicBezTo>
                  <a:cubicBezTo>
                    <a:pt x="65" y="103"/>
                    <a:pt x="65" y="104"/>
                    <a:pt x="66" y="106"/>
                  </a:cubicBezTo>
                  <a:cubicBezTo>
                    <a:pt x="68" y="108"/>
                    <a:pt x="71" y="107"/>
                    <a:pt x="74" y="107"/>
                  </a:cubicBezTo>
                  <a:cubicBezTo>
                    <a:pt x="75" y="105"/>
                    <a:pt x="75" y="105"/>
                    <a:pt x="78" y="105"/>
                  </a:cubicBezTo>
                  <a:cubicBezTo>
                    <a:pt x="85" y="104"/>
                    <a:pt x="78" y="103"/>
                    <a:pt x="86" y="100"/>
                  </a:cubicBezTo>
                  <a:cubicBezTo>
                    <a:pt x="95" y="96"/>
                    <a:pt x="95" y="103"/>
                    <a:pt x="101" y="95"/>
                  </a:cubicBezTo>
                  <a:cubicBezTo>
                    <a:pt x="107" y="87"/>
                    <a:pt x="109" y="84"/>
                    <a:pt x="116" y="76"/>
                  </a:cubicBezTo>
                  <a:cubicBezTo>
                    <a:pt x="122" y="68"/>
                    <a:pt x="123" y="68"/>
                    <a:pt x="121" y="68"/>
                  </a:cubicBezTo>
                  <a:cubicBezTo>
                    <a:pt x="118" y="69"/>
                    <a:pt x="115" y="70"/>
                    <a:pt x="105" y="65"/>
                  </a:cubicBezTo>
                  <a:cubicBezTo>
                    <a:pt x="95" y="60"/>
                    <a:pt x="92" y="62"/>
                    <a:pt x="89" y="58"/>
                  </a:cubicBezTo>
                  <a:cubicBezTo>
                    <a:pt x="86" y="54"/>
                    <a:pt x="85" y="56"/>
                    <a:pt x="85" y="53"/>
                  </a:cubicBezTo>
                  <a:cubicBezTo>
                    <a:pt x="84" y="49"/>
                    <a:pt x="83" y="52"/>
                    <a:pt x="82" y="48"/>
                  </a:cubicBezTo>
                  <a:cubicBezTo>
                    <a:pt x="80" y="44"/>
                    <a:pt x="79" y="44"/>
                    <a:pt x="82" y="40"/>
                  </a:cubicBezTo>
                  <a:cubicBezTo>
                    <a:pt x="80" y="36"/>
                    <a:pt x="76" y="42"/>
                    <a:pt x="73" y="39"/>
                  </a:cubicBezTo>
                  <a:cubicBezTo>
                    <a:pt x="72" y="30"/>
                    <a:pt x="75" y="35"/>
                    <a:pt x="77" y="25"/>
                  </a:cubicBezTo>
                  <a:cubicBezTo>
                    <a:pt x="73" y="22"/>
                    <a:pt x="74" y="19"/>
                    <a:pt x="71" y="17"/>
                  </a:cubicBezTo>
                  <a:cubicBezTo>
                    <a:pt x="68" y="15"/>
                    <a:pt x="66" y="10"/>
                    <a:pt x="64" y="9"/>
                  </a:cubicBezTo>
                  <a:cubicBezTo>
                    <a:pt x="62" y="8"/>
                    <a:pt x="61" y="6"/>
                    <a:pt x="57" y="6"/>
                  </a:cubicBezTo>
                  <a:cubicBezTo>
                    <a:pt x="52" y="5"/>
                    <a:pt x="54" y="8"/>
                    <a:pt x="52" y="6"/>
                  </a:cubicBezTo>
                  <a:cubicBezTo>
                    <a:pt x="50" y="3"/>
                    <a:pt x="49" y="11"/>
                    <a:pt x="43" y="3"/>
                  </a:cubicBezTo>
                  <a:cubicBezTo>
                    <a:pt x="41" y="0"/>
                    <a:pt x="41" y="13"/>
                    <a:pt x="38" y="8"/>
                  </a:cubicBezTo>
                  <a:cubicBezTo>
                    <a:pt x="36" y="3"/>
                    <a:pt x="37" y="10"/>
                    <a:pt x="31" y="8"/>
                  </a:cubicBezTo>
                  <a:cubicBezTo>
                    <a:pt x="30" y="17"/>
                    <a:pt x="28" y="17"/>
                    <a:pt x="28" y="23"/>
                  </a:cubicBezTo>
                  <a:cubicBezTo>
                    <a:pt x="22" y="23"/>
                    <a:pt x="24" y="28"/>
                    <a:pt x="21" y="31"/>
                  </a:cubicBezTo>
                  <a:cubicBezTo>
                    <a:pt x="18" y="33"/>
                    <a:pt x="19" y="40"/>
                    <a:pt x="18" y="42"/>
                  </a:cubicBezTo>
                  <a:cubicBezTo>
                    <a:pt x="17" y="44"/>
                    <a:pt x="16" y="38"/>
                    <a:pt x="14" y="42"/>
                  </a:cubicBezTo>
                  <a:cubicBezTo>
                    <a:pt x="12" y="46"/>
                    <a:pt x="15" y="45"/>
                    <a:pt x="13" y="51"/>
                  </a:cubicBezTo>
                  <a:cubicBezTo>
                    <a:pt x="10" y="56"/>
                    <a:pt x="14" y="66"/>
                    <a:pt x="9" y="65"/>
                  </a:cubicBezTo>
                  <a:cubicBezTo>
                    <a:pt x="2" y="62"/>
                    <a:pt x="6" y="67"/>
                    <a:pt x="4" y="69"/>
                  </a:cubicBezTo>
                  <a:cubicBezTo>
                    <a:pt x="0" y="72"/>
                    <a:pt x="9" y="70"/>
                    <a:pt x="11" y="75"/>
                  </a:cubicBezTo>
                  <a:cubicBezTo>
                    <a:pt x="14" y="81"/>
                    <a:pt x="16" y="78"/>
                    <a:pt x="18" y="85"/>
                  </a:cubicBezTo>
                  <a:cubicBezTo>
                    <a:pt x="19" y="93"/>
                    <a:pt x="20" y="93"/>
                    <a:pt x="24" y="94"/>
                  </a:cubicBezTo>
                  <a:cubicBezTo>
                    <a:pt x="27" y="94"/>
                    <a:pt x="24" y="96"/>
                    <a:pt x="26" y="101"/>
                  </a:cubicBezTo>
                  <a:close/>
                </a:path>
              </a:pathLst>
            </a:custGeom>
            <a:solidFill>
              <a:srgbClr val="C00000"/>
            </a:solid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 name="Freeform 11"/>
            <p:cNvSpPr>
              <a:spLocks/>
            </p:cNvSpPr>
            <p:nvPr/>
          </p:nvSpPr>
          <p:spPr bwMode="auto">
            <a:xfrm>
              <a:off x="5575689" y="2588568"/>
              <a:ext cx="397546" cy="356486"/>
            </a:xfrm>
            <a:custGeom>
              <a:avLst/>
              <a:gdLst/>
              <a:ahLst/>
              <a:cxnLst>
                <a:cxn ang="0">
                  <a:pos x="2" y="37"/>
                </a:cxn>
                <a:cxn ang="0">
                  <a:pos x="9" y="37"/>
                </a:cxn>
                <a:cxn ang="0">
                  <a:pos x="14" y="32"/>
                </a:cxn>
                <a:cxn ang="0">
                  <a:pos x="23" y="35"/>
                </a:cxn>
                <a:cxn ang="0">
                  <a:pos x="28" y="35"/>
                </a:cxn>
                <a:cxn ang="0">
                  <a:pos x="35" y="38"/>
                </a:cxn>
                <a:cxn ang="0">
                  <a:pos x="42" y="46"/>
                </a:cxn>
                <a:cxn ang="0">
                  <a:pos x="48" y="54"/>
                </a:cxn>
                <a:cxn ang="0">
                  <a:pos x="54" y="52"/>
                </a:cxn>
                <a:cxn ang="0">
                  <a:pos x="50" y="49"/>
                </a:cxn>
                <a:cxn ang="0">
                  <a:pos x="48" y="45"/>
                </a:cxn>
                <a:cxn ang="0">
                  <a:pos x="46" y="42"/>
                </a:cxn>
                <a:cxn ang="0">
                  <a:pos x="40" y="37"/>
                </a:cxn>
                <a:cxn ang="0">
                  <a:pos x="35" y="32"/>
                </a:cxn>
                <a:cxn ang="0">
                  <a:pos x="30" y="27"/>
                </a:cxn>
                <a:cxn ang="0">
                  <a:pos x="28" y="29"/>
                </a:cxn>
                <a:cxn ang="0">
                  <a:pos x="25" y="23"/>
                </a:cxn>
                <a:cxn ang="0">
                  <a:pos x="18" y="0"/>
                </a:cxn>
                <a:cxn ang="0">
                  <a:pos x="10" y="8"/>
                </a:cxn>
                <a:cxn ang="0">
                  <a:pos x="5" y="13"/>
                </a:cxn>
                <a:cxn ang="0">
                  <a:pos x="2" y="28"/>
                </a:cxn>
                <a:cxn ang="0">
                  <a:pos x="2" y="37"/>
                </a:cxn>
              </a:cxnLst>
              <a:rect l="0" t="0" r="r" b="b"/>
              <a:pathLst>
                <a:path w="54" h="58">
                  <a:moveTo>
                    <a:pt x="2" y="37"/>
                  </a:moveTo>
                  <a:cubicBezTo>
                    <a:pt x="8" y="39"/>
                    <a:pt x="7" y="32"/>
                    <a:pt x="9" y="37"/>
                  </a:cubicBezTo>
                  <a:cubicBezTo>
                    <a:pt x="12" y="42"/>
                    <a:pt x="12" y="29"/>
                    <a:pt x="14" y="32"/>
                  </a:cubicBezTo>
                  <a:cubicBezTo>
                    <a:pt x="20" y="40"/>
                    <a:pt x="21" y="32"/>
                    <a:pt x="23" y="35"/>
                  </a:cubicBezTo>
                  <a:cubicBezTo>
                    <a:pt x="25" y="37"/>
                    <a:pt x="23" y="34"/>
                    <a:pt x="28" y="35"/>
                  </a:cubicBezTo>
                  <a:cubicBezTo>
                    <a:pt x="32" y="35"/>
                    <a:pt x="33" y="37"/>
                    <a:pt x="35" y="38"/>
                  </a:cubicBezTo>
                  <a:cubicBezTo>
                    <a:pt x="37" y="39"/>
                    <a:pt x="39" y="44"/>
                    <a:pt x="42" y="46"/>
                  </a:cubicBezTo>
                  <a:cubicBezTo>
                    <a:pt x="45" y="48"/>
                    <a:pt x="44" y="51"/>
                    <a:pt x="48" y="54"/>
                  </a:cubicBezTo>
                  <a:cubicBezTo>
                    <a:pt x="50" y="54"/>
                    <a:pt x="50" y="58"/>
                    <a:pt x="54" y="52"/>
                  </a:cubicBezTo>
                  <a:cubicBezTo>
                    <a:pt x="53" y="51"/>
                    <a:pt x="52" y="52"/>
                    <a:pt x="50" y="49"/>
                  </a:cubicBezTo>
                  <a:cubicBezTo>
                    <a:pt x="50" y="47"/>
                    <a:pt x="49" y="48"/>
                    <a:pt x="48" y="45"/>
                  </a:cubicBezTo>
                  <a:cubicBezTo>
                    <a:pt x="46" y="40"/>
                    <a:pt x="47" y="46"/>
                    <a:pt x="46" y="42"/>
                  </a:cubicBezTo>
                  <a:cubicBezTo>
                    <a:pt x="44" y="38"/>
                    <a:pt x="44" y="44"/>
                    <a:pt x="40" y="37"/>
                  </a:cubicBezTo>
                  <a:cubicBezTo>
                    <a:pt x="37" y="29"/>
                    <a:pt x="38" y="36"/>
                    <a:pt x="35" y="32"/>
                  </a:cubicBezTo>
                  <a:cubicBezTo>
                    <a:pt x="33" y="27"/>
                    <a:pt x="33" y="35"/>
                    <a:pt x="30" y="27"/>
                  </a:cubicBezTo>
                  <a:cubicBezTo>
                    <a:pt x="27" y="21"/>
                    <a:pt x="29" y="30"/>
                    <a:pt x="28" y="29"/>
                  </a:cubicBezTo>
                  <a:cubicBezTo>
                    <a:pt x="27" y="29"/>
                    <a:pt x="27" y="27"/>
                    <a:pt x="25" y="23"/>
                  </a:cubicBezTo>
                  <a:cubicBezTo>
                    <a:pt x="22" y="18"/>
                    <a:pt x="23" y="7"/>
                    <a:pt x="18" y="0"/>
                  </a:cubicBezTo>
                  <a:cubicBezTo>
                    <a:pt x="15" y="9"/>
                    <a:pt x="12" y="4"/>
                    <a:pt x="10" y="8"/>
                  </a:cubicBezTo>
                  <a:cubicBezTo>
                    <a:pt x="8" y="14"/>
                    <a:pt x="5" y="6"/>
                    <a:pt x="5" y="13"/>
                  </a:cubicBezTo>
                  <a:cubicBezTo>
                    <a:pt x="6" y="21"/>
                    <a:pt x="3" y="25"/>
                    <a:pt x="2" y="28"/>
                  </a:cubicBezTo>
                  <a:cubicBezTo>
                    <a:pt x="0" y="31"/>
                    <a:pt x="3" y="33"/>
                    <a:pt x="2" y="3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3" name="Freeform 12"/>
            <p:cNvSpPr>
              <a:spLocks/>
            </p:cNvSpPr>
            <p:nvPr/>
          </p:nvSpPr>
          <p:spPr bwMode="auto">
            <a:xfrm>
              <a:off x="5892254" y="2908176"/>
              <a:ext cx="110430" cy="116780"/>
            </a:xfrm>
            <a:custGeom>
              <a:avLst/>
              <a:gdLst/>
              <a:ahLst/>
              <a:cxnLst>
                <a:cxn ang="0">
                  <a:pos x="10" y="17"/>
                </a:cxn>
                <a:cxn ang="0">
                  <a:pos x="1" y="16"/>
                </a:cxn>
                <a:cxn ang="0">
                  <a:pos x="5" y="2"/>
                </a:cxn>
                <a:cxn ang="0">
                  <a:pos x="11" y="0"/>
                </a:cxn>
                <a:cxn ang="0">
                  <a:pos x="12" y="8"/>
                </a:cxn>
                <a:cxn ang="0">
                  <a:pos x="13" y="12"/>
                </a:cxn>
                <a:cxn ang="0">
                  <a:pos x="10" y="17"/>
                </a:cxn>
              </a:cxnLst>
              <a:rect l="0" t="0" r="r" b="b"/>
              <a:pathLst>
                <a:path w="15" h="19">
                  <a:moveTo>
                    <a:pt x="10" y="17"/>
                  </a:moveTo>
                  <a:cubicBezTo>
                    <a:pt x="8" y="13"/>
                    <a:pt x="4" y="19"/>
                    <a:pt x="1" y="16"/>
                  </a:cubicBezTo>
                  <a:cubicBezTo>
                    <a:pt x="0" y="7"/>
                    <a:pt x="3" y="12"/>
                    <a:pt x="5" y="2"/>
                  </a:cubicBezTo>
                  <a:cubicBezTo>
                    <a:pt x="7" y="2"/>
                    <a:pt x="7" y="6"/>
                    <a:pt x="11" y="0"/>
                  </a:cubicBezTo>
                  <a:cubicBezTo>
                    <a:pt x="13" y="3"/>
                    <a:pt x="15" y="6"/>
                    <a:pt x="12" y="8"/>
                  </a:cubicBezTo>
                  <a:cubicBezTo>
                    <a:pt x="5" y="13"/>
                    <a:pt x="10" y="10"/>
                    <a:pt x="13" y="12"/>
                  </a:cubicBezTo>
                  <a:lnTo>
                    <a:pt x="10" y="17"/>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4" name="Freeform 13"/>
            <p:cNvSpPr>
              <a:spLocks/>
            </p:cNvSpPr>
            <p:nvPr/>
          </p:nvSpPr>
          <p:spPr bwMode="auto">
            <a:xfrm>
              <a:off x="4169552" y="3326125"/>
              <a:ext cx="1133744" cy="1167798"/>
            </a:xfrm>
            <a:custGeom>
              <a:avLst/>
              <a:gdLst/>
              <a:ahLst/>
              <a:cxnLst>
                <a:cxn ang="0">
                  <a:pos x="138" y="111"/>
                </a:cxn>
                <a:cxn ang="0">
                  <a:pos x="147" y="133"/>
                </a:cxn>
                <a:cxn ang="0">
                  <a:pos x="130" y="145"/>
                </a:cxn>
                <a:cxn ang="0">
                  <a:pos x="128" y="166"/>
                </a:cxn>
                <a:cxn ang="0">
                  <a:pos x="140" y="177"/>
                </a:cxn>
                <a:cxn ang="0">
                  <a:pos x="131" y="179"/>
                </a:cxn>
                <a:cxn ang="0">
                  <a:pos x="120" y="167"/>
                </a:cxn>
                <a:cxn ang="0">
                  <a:pos x="107" y="168"/>
                </a:cxn>
                <a:cxn ang="0">
                  <a:pos x="94" y="159"/>
                </a:cxn>
                <a:cxn ang="0">
                  <a:pos x="84" y="161"/>
                </a:cxn>
                <a:cxn ang="0">
                  <a:pos x="78" y="150"/>
                </a:cxn>
                <a:cxn ang="0">
                  <a:pos x="77" y="126"/>
                </a:cxn>
                <a:cxn ang="0">
                  <a:pos x="64" y="121"/>
                </a:cxn>
                <a:cxn ang="0">
                  <a:pos x="57" y="129"/>
                </a:cxn>
                <a:cxn ang="0">
                  <a:pos x="41" y="130"/>
                </a:cxn>
                <a:cxn ang="0">
                  <a:pos x="36" y="115"/>
                </a:cxn>
                <a:cxn ang="0">
                  <a:pos x="7" y="110"/>
                </a:cxn>
                <a:cxn ang="0">
                  <a:pos x="0" y="110"/>
                </a:cxn>
                <a:cxn ang="0">
                  <a:pos x="8" y="99"/>
                </a:cxn>
                <a:cxn ang="0">
                  <a:pos x="18" y="101"/>
                </a:cxn>
                <a:cxn ang="0">
                  <a:pos x="32" y="83"/>
                </a:cxn>
                <a:cxn ang="0">
                  <a:pos x="45" y="52"/>
                </a:cxn>
                <a:cxn ang="0">
                  <a:pos x="48" y="30"/>
                </a:cxn>
                <a:cxn ang="0">
                  <a:pos x="52" y="12"/>
                </a:cxn>
                <a:cxn ang="0">
                  <a:pos x="68" y="12"/>
                </a:cxn>
                <a:cxn ang="0">
                  <a:pos x="94" y="8"/>
                </a:cxn>
                <a:cxn ang="0">
                  <a:pos x="117" y="6"/>
                </a:cxn>
                <a:cxn ang="0">
                  <a:pos x="130" y="12"/>
                </a:cxn>
                <a:cxn ang="0">
                  <a:pos x="142" y="14"/>
                </a:cxn>
                <a:cxn ang="0">
                  <a:pos x="150" y="33"/>
                </a:cxn>
                <a:cxn ang="0">
                  <a:pos x="138" y="68"/>
                </a:cxn>
                <a:cxn ang="0">
                  <a:pos x="133" y="81"/>
                </a:cxn>
                <a:cxn ang="0">
                  <a:pos x="137" y="98"/>
                </a:cxn>
              </a:cxnLst>
              <a:rect l="0" t="0" r="r" b="b"/>
              <a:pathLst>
                <a:path w="154" h="190">
                  <a:moveTo>
                    <a:pt x="137" y="98"/>
                  </a:moveTo>
                  <a:cubicBezTo>
                    <a:pt x="135" y="104"/>
                    <a:pt x="139" y="107"/>
                    <a:pt x="138" y="111"/>
                  </a:cubicBezTo>
                  <a:cubicBezTo>
                    <a:pt x="136" y="116"/>
                    <a:pt x="143" y="122"/>
                    <a:pt x="144" y="125"/>
                  </a:cubicBezTo>
                  <a:cubicBezTo>
                    <a:pt x="145" y="129"/>
                    <a:pt x="146" y="131"/>
                    <a:pt x="147" y="133"/>
                  </a:cubicBezTo>
                  <a:cubicBezTo>
                    <a:pt x="142" y="135"/>
                    <a:pt x="133" y="133"/>
                    <a:pt x="133" y="138"/>
                  </a:cubicBezTo>
                  <a:cubicBezTo>
                    <a:pt x="133" y="143"/>
                    <a:pt x="127" y="141"/>
                    <a:pt x="130" y="145"/>
                  </a:cubicBezTo>
                  <a:cubicBezTo>
                    <a:pt x="134" y="151"/>
                    <a:pt x="128" y="150"/>
                    <a:pt x="130" y="154"/>
                  </a:cubicBezTo>
                  <a:cubicBezTo>
                    <a:pt x="132" y="158"/>
                    <a:pt x="126" y="163"/>
                    <a:pt x="128" y="166"/>
                  </a:cubicBezTo>
                  <a:cubicBezTo>
                    <a:pt x="130" y="169"/>
                    <a:pt x="131" y="173"/>
                    <a:pt x="135" y="174"/>
                  </a:cubicBezTo>
                  <a:cubicBezTo>
                    <a:pt x="139" y="175"/>
                    <a:pt x="140" y="165"/>
                    <a:pt x="140" y="177"/>
                  </a:cubicBezTo>
                  <a:cubicBezTo>
                    <a:pt x="139" y="190"/>
                    <a:pt x="139" y="180"/>
                    <a:pt x="137" y="182"/>
                  </a:cubicBezTo>
                  <a:cubicBezTo>
                    <a:pt x="135" y="184"/>
                    <a:pt x="134" y="184"/>
                    <a:pt x="131" y="179"/>
                  </a:cubicBezTo>
                  <a:cubicBezTo>
                    <a:pt x="129" y="174"/>
                    <a:pt x="127" y="173"/>
                    <a:pt x="124" y="173"/>
                  </a:cubicBezTo>
                  <a:cubicBezTo>
                    <a:pt x="122" y="172"/>
                    <a:pt x="120" y="170"/>
                    <a:pt x="120" y="167"/>
                  </a:cubicBezTo>
                  <a:cubicBezTo>
                    <a:pt x="119" y="165"/>
                    <a:pt x="118" y="164"/>
                    <a:pt x="117" y="168"/>
                  </a:cubicBezTo>
                  <a:cubicBezTo>
                    <a:pt x="117" y="172"/>
                    <a:pt x="114" y="170"/>
                    <a:pt x="107" y="168"/>
                  </a:cubicBezTo>
                  <a:cubicBezTo>
                    <a:pt x="100" y="166"/>
                    <a:pt x="109" y="159"/>
                    <a:pt x="100" y="164"/>
                  </a:cubicBezTo>
                  <a:cubicBezTo>
                    <a:pt x="94" y="166"/>
                    <a:pt x="100" y="159"/>
                    <a:pt x="94" y="159"/>
                  </a:cubicBezTo>
                  <a:cubicBezTo>
                    <a:pt x="93" y="160"/>
                    <a:pt x="93" y="161"/>
                    <a:pt x="91" y="160"/>
                  </a:cubicBezTo>
                  <a:cubicBezTo>
                    <a:pt x="88" y="159"/>
                    <a:pt x="87" y="161"/>
                    <a:pt x="84" y="161"/>
                  </a:cubicBezTo>
                  <a:cubicBezTo>
                    <a:pt x="80" y="160"/>
                    <a:pt x="83" y="163"/>
                    <a:pt x="80" y="163"/>
                  </a:cubicBezTo>
                  <a:cubicBezTo>
                    <a:pt x="77" y="162"/>
                    <a:pt x="83" y="156"/>
                    <a:pt x="78" y="150"/>
                  </a:cubicBezTo>
                  <a:cubicBezTo>
                    <a:pt x="74" y="143"/>
                    <a:pt x="79" y="137"/>
                    <a:pt x="77" y="133"/>
                  </a:cubicBezTo>
                  <a:cubicBezTo>
                    <a:pt x="75" y="129"/>
                    <a:pt x="77" y="128"/>
                    <a:pt x="77" y="126"/>
                  </a:cubicBezTo>
                  <a:cubicBezTo>
                    <a:pt x="76" y="123"/>
                    <a:pt x="65" y="126"/>
                    <a:pt x="66" y="123"/>
                  </a:cubicBezTo>
                  <a:cubicBezTo>
                    <a:pt x="68" y="120"/>
                    <a:pt x="66" y="120"/>
                    <a:pt x="64" y="121"/>
                  </a:cubicBezTo>
                  <a:cubicBezTo>
                    <a:pt x="63" y="122"/>
                    <a:pt x="58" y="120"/>
                    <a:pt x="58" y="124"/>
                  </a:cubicBezTo>
                  <a:cubicBezTo>
                    <a:pt x="58" y="128"/>
                    <a:pt x="57" y="126"/>
                    <a:pt x="57" y="129"/>
                  </a:cubicBezTo>
                  <a:cubicBezTo>
                    <a:pt x="58" y="133"/>
                    <a:pt x="54" y="132"/>
                    <a:pt x="52" y="131"/>
                  </a:cubicBezTo>
                  <a:cubicBezTo>
                    <a:pt x="50" y="129"/>
                    <a:pt x="43" y="134"/>
                    <a:pt x="41" y="130"/>
                  </a:cubicBezTo>
                  <a:cubicBezTo>
                    <a:pt x="40" y="126"/>
                    <a:pt x="37" y="126"/>
                    <a:pt x="38" y="123"/>
                  </a:cubicBezTo>
                  <a:cubicBezTo>
                    <a:pt x="38" y="119"/>
                    <a:pt x="36" y="120"/>
                    <a:pt x="36" y="115"/>
                  </a:cubicBezTo>
                  <a:cubicBezTo>
                    <a:pt x="35" y="110"/>
                    <a:pt x="35" y="110"/>
                    <a:pt x="24" y="111"/>
                  </a:cubicBezTo>
                  <a:cubicBezTo>
                    <a:pt x="13" y="112"/>
                    <a:pt x="14" y="109"/>
                    <a:pt x="7" y="110"/>
                  </a:cubicBezTo>
                  <a:cubicBezTo>
                    <a:pt x="6" y="110"/>
                    <a:pt x="6" y="109"/>
                    <a:pt x="4" y="110"/>
                  </a:cubicBezTo>
                  <a:cubicBezTo>
                    <a:pt x="2" y="111"/>
                    <a:pt x="1" y="112"/>
                    <a:pt x="0" y="110"/>
                  </a:cubicBezTo>
                  <a:cubicBezTo>
                    <a:pt x="5" y="109"/>
                    <a:pt x="2" y="104"/>
                    <a:pt x="4" y="101"/>
                  </a:cubicBezTo>
                  <a:cubicBezTo>
                    <a:pt x="6" y="99"/>
                    <a:pt x="6" y="99"/>
                    <a:pt x="8" y="99"/>
                  </a:cubicBezTo>
                  <a:cubicBezTo>
                    <a:pt x="11" y="104"/>
                    <a:pt x="14" y="94"/>
                    <a:pt x="17" y="96"/>
                  </a:cubicBezTo>
                  <a:cubicBezTo>
                    <a:pt x="20" y="98"/>
                    <a:pt x="15" y="100"/>
                    <a:pt x="18" y="101"/>
                  </a:cubicBezTo>
                  <a:cubicBezTo>
                    <a:pt x="23" y="103"/>
                    <a:pt x="25" y="93"/>
                    <a:pt x="28" y="93"/>
                  </a:cubicBezTo>
                  <a:cubicBezTo>
                    <a:pt x="30" y="93"/>
                    <a:pt x="34" y="87"/>
                    <a:pt x="32" y="83"/>
                  </a:cubicBezTo>
                  <a:cubicBezTo>
                    <a:pt x="29" y="77"/>
                    <a:pt x="36" y="66"/>
                    <a:pt x="41" y="64"/>
                  </a:cubicBezTo>
                  <a:cubicBezTo>
                    <a:pt x="45" y="62"/>
                    <a:pt x="42" y="58"/>
                    <a:pt x="45" y="52"/>
                  </a:cubicBezTo>
                  <a:cubicBezTo>
                    <a:pt x="48" y="47"/>
                    <a:pt x="44" y="49"/>
                    <a:pt x="46" y="42"/>
                  </a:cubicBezTo>
                  <a:cubicBezTo>
                    <a:pt x="48" y="34"/>
                    <a:pt x="45" y="35"/>
                    <a:pt x="48" y="30"/>
                  </a:cubicBezTo>
                  <a:cubicBezTo>
                    <a:pt x="51" y="25"/>
                    <a:pt x="52" y="23"/>
                    <a:pt x="51" y="21"/>
                  </a:cubicBezTo>
                  <a:cubicBezTo>
                    <a:pt x="51" y="16"/>
                    <a:pt x="49" y="14"/>
                    <a:pt x="52" y="12"/>
                  </a:cubicBezTo>
                  <a:cubicBezTo>
                    <a:pt x="54" y="11"/>
                    <a:pt x="53" y="3"/>
                    <a:pt x="60" y="6"/>
                  </a:cubicBezTo>
                  <a:cubicBezTo>
                    <a:pt x="67" y="9"/>
                    <a:pt x="64" y="12"/>
                    <a:pt x="68" y="12"/>
                  </a:cubicBezTo>
                  <a:cubicBezTo>
                    <a:pt x="77" y="13"/>
                    <a:pt x="80" y="19"/>
                    <a:pt x="83" y="11"/>
                  </a:cubicBezTo>
                  <a:cubicBezTo>
                    <a:pt x="86" y="4"/>
                    <a:pt x="85" y="13"/>
                    <a:pt x="94" y="8"/>
                  </a:cubicBezTo>
                  <a:cubicBezTo>
                    <a:pt x="101" y="4"/>
                    <a:pt x="100" y="10"/>
                    <a:pt x="104" y="5"/>
                  </a:cubicBezTo>
                  <a:cubicBezTo>
                    <a:pt x="108" y="0"/>
                    <a:pt x="114" y="9"/>
                    <a:pt x="117" y="6"/>
                  </a:cubicBezTo>
                  <a:cubicBezTo>
                    <a:pt x="118" y="4"/>
                    <a:pt x="120" y="6"/>
                    <a:pt x="121" y="7"/>
                  </a:cubicBezTo>
                  <a:cubicBezTo>
                    <a:pt x="125" y="11"/>
                    <a:pt x="127" y="15"/>
                    <a:pt x="130" y="12"/>
                  </a:cubicBezTo>
                  <a:cubicBezTo>
                    <a:pt x="133" y="9"/>
                    <a:pt x="134" y="15"/>
                    <a:pt x="136" y="11"/>
                  </a:cubicBezTo>
                  <a:cubicBezTo>
                    <a:pt x="138" y="8"/>
                    <a:pt x="140" y="10"/>
                    <a:pt x="142" y="14"/>
                  </a:cubicBezTo>
                  <a:cubicBezTo>
                    <a:pt x="144" y="19"/>
                    <a:pt x="145" y="16"/>
                    <a:pt x="148" y="21"/>
                  </a:cubicBezTo>
                  <a:cubicBezTo>
                    <a:pt x="147" y="28"/>
                    <a:pt x="145" y="31"/>
                    <a:pt x="150" y="33"/>
                  </a:cubicBezTo>
                  <a:cubicBezTo>
                    <a:pt x="154" y="35"/>
                    <a:pt x="148" y="39"/>
                    <a:pt x="144" y="43"/>
                  </a:cubicBezTo>
                  <a:cubicBezTo>
                    <a:pt x="139" y="48"/>
                    <a:pt x="139" y="58"/>
                    <a:pt x="138" y="68"/>
                  </a:cubicBezTo>
                  <a:cubicBezTo>
                    <a:pt x="130" y="74"/>
                    <a:pt x="137" y="74"/>
                    <a:pt x="134" y="77"/>
                  </a:cubicBezTo>
                  <a:cubicBezTo>
                    <a:pt x="131" y="79"/>
                    <a:pt x="132" y="79"/>
                    <a:pt x="133" y="81"/>
                  </a:cubicBezTo>
                  <a:cubicBezTo>
                    <a:pt x="134" y="83"/>
                    <a:pt x="136" y="83"/>
                    <a:pt x="135" y="88"/>
                  </a:cubicBezTo>
                  <a:cubicBezTo>
                    <a:pt x="134" y="93"/>
                    <a:pt x="137" y="94"/>
                    <a:pt x="137" y="98"/>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5" name="Freeform 14"/>
            <p:cNvSpPr>
              <a:spLocks/>
            </p:cNvSpPr>
            <p:nvPr/>
          </p:nvSpPr>
          <p:spPr bwMode="auto">
            <a:xfrm>
              <a:off x="5428450" y="3369149"/>
              <a:ext cx="478528" cy="565460"/>
            </a:xfrm>
            <a:custGeom>
              <a:avLst/>
              <a:gdLst/>
              <a:ahLst/>
              <a:cxnLst>
                <a:cxn ang="0">
                  <a:pos x="2" y="7"/>
                </a:cxn>
                <a:cxn ang="0">
                  <a:pos x="7" y="20"/>
                </a:cxn>
                <a:cxn ang="0">
                  <a:pos x="6" y="39"/>
                </a:cxn>
                <a:cxn ang="0">
                  <a:pos x="1" y="57"/>
                </a:cxn>
                <a:cxn ang="0">
                  <a:pos x="29" y="75"/>
                </a:cxn>
                <a:cxn ang="0">
                  <a:pos x="32" y="82"/>
                </a:cxn>
                <a:cxn ang="0">
                  <a:pos x="44" y="92"/>
                </a:cxn>
                <a:cxn ang="0">
                  <a:pos x="49" y="82"/>
                </a:cxn>
                <a:cxn ang="0">
                  <a:pos x="51" y="76"/>
                </a:cxn>
                <a:cxn ang="0">
                  <a:pos x="57" y="69"/>
                </a:cxn>
                <a:cxn ang="0">
                  <a:pos x="62" y="63"/>
                </a:cxn>
                <a:cxn ang="0">
                  <a:pos x="57" y="53"/>
                </a:cxn>
                <a:cxn ang="0">
                  <a:pos x="57" y="21"/>
                </a:cxn>
                <a:cxn ang="0">
                  <a:pos x="65" y="9"/>
                </a:cxn>
                <a:cxn ang="0">
                  <a:pos x="57" y="8"/>
                </a:cxn>
                <a:cxn ang="0">
                  <a:pos x="52" y="8"/>
                </a:cxn>
                <a:cxn ang="0">
                  <a:pos x="45" y="14"/>
                </a:cxn>
                <a:cxn ang="0">
                  <a:pos x="40" y="13"/>
                </a:cxn>
                <a:cxn ang="0">
                  <a:pos x="29" y="8"/>
                </a:cxn>
                <a:cxn ang="0">
                  <a:pos x="17" y="3"/>
                </a:cxn>
                <a:cxn ang="0">
                  <a:pos x="13" y="1"/>
                </a:cxn>
                <a:cxn ang="0">
                  <a:pos x="7" y="1"/>
                </a:cxn>
                <a:cxn ang="0">
                  <a:pos x="2" y="7"/>
                </a:cxn>
              </a:cxnLst>
              <a:rect l="0" t="0" r="r" b="b"/>
              <a:pathLst>
                <a:path w="65" h="92">
                  <a:moveTo>
                    <a:pt x="2" y="7"/>
                  </a:moveTo>
                  <a:cubicBezTo>
                    <a:pt x="8" y="14"/>
                    <a:pt x="4" y="16"/>
                    <a:pt x="7" y="20"/>
                  </a:cubicBezTo>
                  <a:cubicBezTo>
                    <a:pt x="11" y="25"/>
                    <a:pt x="11" y="33"/>
                    <a:pt x="6" y="39"/>
                  </a:cubicBezTo>
                  <a:cubicBezTo>
                    <a:pt x="0" y="44"/>
                    <a:pt x="2" y="49"/>
                    <a:pt x="1" y="57"/>
                  </a:cubicBezTo>
                  <a:cubicBezTo>
                    <a:pt x="18" y="68"/>
                    <a:pt x="24" y="72"/>
                    <a:pt x="29" y="75"/>
                  </a:cubicBezTo>
                  <a:cubicBezTo>
                    <a:pt x="35" y="78"/>
                    <a:pt x="28" y="79"/>
                    <a:pt x="32" y="82"/>
                  </a:cubicBezTo>
                  <a:cubicBezTo>
                    <a:pt x="36" y="86"/>
                    <a:pt x="42" y="92"/>
                    <a:pt x="44" y="92"/>
                  </a:cubicBezTo>
                  <a:cubicBezTo>
                    <a:pt x="47" y="88"/>
                    <a:pt x="48" y="87"/>
                    <a:pt x="49" y="82"/>
                  </a:cubicBezTo>
                  <a:cubicBezTo>
                    <a:pt x="49" y="78"/>
                    <a:pt x="52" y="83"/>
                    <a:pt x="51" y="76"/>
                  </a:cubicBezTo>
                  <a:cubicBezTo>
                    <a:pt x="50" y="69"/>
                    <a:pt x="58" y="73"/>
                    <a:pt x="57" y="69"/>
                  </a:cubicBezTo>
                  <a:cubicBezTo>
                    <a:pt x="56" y="65"/>
                    <a:pt x="58" y="70"/>
                    <a:pt x="62" y="63"/>
                  </a:cubicBezTo>
                  <a:cubicBezTo>
                    <a:pt x="60" y="58"/>
                    <a:pt x="57" y="60"/>
                    <a:pt x="57" y="53"/>
                  </a:cubicBezTo>
                  <a:cubicBezTo>
                    <a:pt x="57" y="47"/>
                    <a:pt x="57" y="21"/>
                    <a:pt x="57" y="21"/>
                  </a:cubicBezTo>
                  <a:cubicBezTo>
                    <a:pt x="57" y="21"/>
                    <a:pt x="63" y="12"/>
                    <a:pt x="65" y="9"/>
                  </a:cubicBezTo>
                  <a:cubicBezTo>
                    <a:pt x="62" y="9"/>
                    <a:pt x="59" y="10"/>
                    <a:pt x="57" y="8"/>
                  </a:cubicBezTo>
                  <a:cubicBezTo>
                    <a:pt x="56" y="6"/>
                    <a:pt x="56" y="5"/>
                    <a:pt x="52" y="8"/>
                  </a:cubicBezTo>
                  <a:cubicBezTo>
                    <a:pt x="45" y="12"/>
                    <a:pt x="47" y="15"/>
                    <a:pt x="45" y="14"/>
                  </a:cubicBezTo>
                  <a:cubicBezTo>
                    <a:pt x="43" y="13"/>
                    <a:pt x="42" y="14"/>
                    <a:pt x="40" y="13"/>
                  </a:cubicBezTo>
                  <a:cubicBezTo>
                    <a:pt x="37" y="12"/>
                    <a:pt x="36" y="15"/>
                    <a:pt x="29" y="8"/>
                  </a:cubicBezTo>
                  <a:cubicBezTo>
                    <a:pt x="22" y="0"/>
                    <a:pt x="21" y="8"/>
                    <a:pt x="17" y="3"/>
                  </a:cubicBezTo>
                  <a:cubicBezTo>
                    <a:pt x="15" y="3"/>
                    <a:pt x="12" y="4"/>
                    <a:pt x="13" y="1"/>
                  </a:cubicBezTo>
                  <a:cubicBezTo>
                    <a:pt x="14" y="0"/>
                    <a:pt x="10" y="0"/>
                    <a:pt x="7" y="1"/>
                  </a:cubicBezTo>
                  <a:cubicBezTo>
                    <a:pt x="5" y="3"/>
                    <a:pt x="3" y="6"/>
                    <a:pt x="2" y="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6" name="Freeform 15"/>
            <p:cNvSpPr>
              <a:spLocks/>
            </p:cNvSpPr>
            <p:nvPr/>
          </p:nvSpPr>
          <p:spPr bwMode="auto">
            <a:xfrm>
              <a:off x="5185504" y="3412173"/>
              <a:ext cx="323927" cy="338047"/>
            </a:xfrm>
            <a:custGeom>
              <a:avLst/>
              <a:gdLst/>
              <a:ahLst/>
              <a:cxnLst>
                <a:cxn ang="0">
                  <a:pos x="10" y="7"/>
                </a:cxn>
                <a:cxn ang="0">
                  <a:pos x="12" y="19"/>
                </a:cxn>
                <a:cxn ang="0">
                  <a:pos x="6" y="29"/>
                </a:cxn>
                <a:cxn ang="0">
                  <a:pos x="0" y="54"/>
                </a:cxn>
                <a:cxn ang="0">
                  <a:pos x="3" y="54"/>
                </a:cxn>
                <a:cxn ang="0">
                  <a:pos x="7" y="50"/>
                </a:cxn>
                <a:cxn ang="0">
                  <a:pos x="34" y="50"/>
                </a:cxn>
                <a:cxn ang="0">
                  <a:pos x="39" y="32"/>
                </a:cxn>
                <a:cxn ang="0">
                  <a:pos x="40" y="13"/>
                </a:cxn>
                <a:cxn ang="0">
                  <a:pos x="35" y="0"/>
                </a:cxn>
                <a:cxn ang="0">
                  <a:pos x="30" y="5"/>
                </a:cxn>
                <a:cxn ang="0">
                  <a:pos x="28" y="3"/>
                </a:cxn>
                <a:cxn ang="0">
                  <a:pos x="20" y="6"/>
                </a:cxn>
                <a:cxn ang="0">
                  <a:pos x="17" y="5"/>
                </a:cxn>
                <a:cxn ang="0">
                  <a:pos x="10" y="7"/>
                </a:cxn>
              </a:cxnLst>
              <a:rect l="0" t="0" r="r" b="b"/>
              <a:pathLst>
                <a:path w="44" h="55">
                  <a:moveTo>
                    <a:pt x="10" y="7"/>
                  </a:moveTo>
                  <a:cubicBezTo>
                    <a:pt x="9" y="14"/>
                    <a:pt x="7" y="17"/>
                    <a:pt x="12" y="19"/>
                  </a:cubicBezTo>
                  <a:cubicBezTo>
                    <a:pt x="16" y="21"/>
                    <a:pt x="10" y="25"/>
                    <a:pt x="6" y="29"/>
                  </a:cubicBezTo>
                  <a:cubicBezTo>
                    <a:pt x="1" y="34"/>
                    <a:pt x="1" y="44"/>
                    <a:pt x="0" y="54"/>
                  </a:cubicBezTo>
                  <a:cubicBezTo>
                    <a:pt x="4" y="52"/>
                    <a:pt x="1" y="55"/>
                    <a:pt x="3" y="54"/>
                  </a:cubicBezTo>
                  <a:cubicBezTo>
                    <a:pt x="5" y="54"/>
                    <a:pt x="5" y="51"/>
                    <a:pt x="7" y="50"/>
                  </a:cubicBezTo>
                  <a:cubicBezTo>
                    <a:pt x="10" y="50"/>
                    <a:pt x="29" y="50"/>
                    <a:pt x="34" y="50"/>
                  </a:cubicBezTo>
                  <a:cubicBezTo>
                    <a:pt x="35" y="42"/>
                    <a:pt x="33" y="37"/>
                    <a:pt x="39" y="32"/>
                  </a:cubicBezTo>
                  <a:cubicBezTo>
                    <a:pt x="44" y="26"/>
                    <a:pt x="44" y="18"/>
                    <a:pt x="40" y="13"/>
                  </a:cubicBezTo>
                  <a:cubicBezTo>
                    <a:pt x="37" y="9"/>
                    <a:pt x="40" y="7"/>
                    <a:pt x="35" y="0"/>
                  </a:cubicBezTo>
                  <a:cubicBezTo>
                    <a:pt x="33" y="3"/>
                    <a:pt x="32" y="5"/>
                    <a:pt x="30" y="5"/>
                  </a:cubicBezTo>
                  <a:cubicBezTo>
                    <a:pt x="27" y="5"/>
                    <a:pt x="30" y="4"/>
                    <a:pt x="28" y="3"/>
                  </a:cubicBezTo>
                  <a:cubicBezTo>
                    <a:pt x="24" y="2"/>
                    <a:pt x="21" y="9"/>
                    <a:pt x="20" y="6"/>
                  </a:cubicBezTo>
                  <a:cubicBezTo>
                    <a:pt x="18" y="4"/>
                    <a:pt x="17" y="3"/>
                    <a:pt x="17" y="5"/>
                  </a:cubicBezTo>
                  <a:cubicBezTo>
                    <a:pt x="15" y="8"/>
                    <a:pt x="12" y="0"/>
                    <a:pt x="10" y="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7" name="Freeform 16"/>
            <p:cNvSpPr>
              <a:spLocks/>
            </p:cNvSpPr>
            <p:nvPr/>
          </p:nvSpPr>
          <p:spPr bwMode="auto">
            <a:xfrm>
              <a:off x="5163419" y="3719488"/>
              <a:ext cx="655215" cy="645362"/>
            </a:xfrm>
            <a:custGeom>
              <a:avLst/>
              <a:gdLst/>
              <a:ahLst/>
              <a:cxnLst>
                <a:cxn ang="0">
                  <a:pos x="2" y="33"/>
                </a:cxn>
                <a:cxn ang="0">
                  <a:pos x="11" y="23"/>
                </a:cxn>
                <a:cxn ang="0">
                  <a:pos x="10" y="18"/>
                </a:cxn>
                <a:cxn ang="0">
                  <a:pos x="11" y="13"/>
                </a:cxn>
                <a:cxn ang="0">
                  <a:pos x="13" y="7"/>
                </a:cxn>
                <a:cxn ang="0">
                  <a:pos x="10" y="0"/>
                </a:cxn>
                <a:cxn ang="0">
                  <a:pos x="37" y="0"/>
                </a:cxn>
                <a:cxn ang="0">
                  <a:pos x="65" y="18"/>
                </a:cxn>
                <a:cxn ang="0">
                  <a:pos x="68" y="25"/>
                </a:cxn>
                <a:cxn ang="0">
                  <a:pos x="80" y="35"/>
                </a:cxn>
                <a:cxn ang="0">
                  <a:pos x="77" y="43"/>
                </a:cxn>
                <a:cxn ang="0">
                  <a:pos x="81" y="57"/>
                </a:cxn>
                <a:cxn ang="0">
                  <a:pos x="81" y="65"/>
                </a:cxn>
                <a:cxn ang="0">
                  <a:pos x="81" y="75"/>
                </a:cxn>
                <a:cxn ang="0">
                  <a:pos x="84" y="86"/>
                </a:cxn>
                <a:cxn ang="0">
                  <a:pos x="89" y="92"/>
                </a:cxn>
                <a:cxn ang="0">
                  <a:pos x="77" y="99"/>
                </a:cxn>
                <a:cxn ang="0">
                  <a:pos x="69" y="100"/>
                </a:cxn>
                <a:cxn ang="0">
                  <a:pos x="62" y="102"/>
                </a:cxn>
                <a:cxn ang="0">
                  <a:pos x="54" y="102"/>
                </a:cxn>
                <a:cxn ang="0">
                  <a:pos x="44" y="101"/>
                </a:cxn>
                <a:cxn ang="0">
                  <a:pos x="42" y="91"/>
                </a:cxn>
                <a:cxn ang="0">
                  <a:pos x="37" y="83"/>
                </a:cxn>
                <a:cxn ang="0">
                  <a:pos x="30" y="81"/>
                </a:cxn>
                <a:cxn ang="0">
                  <a:pos x="22" y="77"/>
                </a:cxn>
                <a:cxn ang="0">
                  <a:pos x="19" y="75"/>
                </a:cxn>
                <a:cxn ang="0">
                  <a:pos x="12" y="69"/>
                </a:cxn>
                <a:cxn ang="0">
                  <a:pos x="9" y="61"/>
                </a:cxn>
                <a:cxn ang="0">
                  <a:pos x="3" y="47"/>
                </a:cxn>
                <a:cxn ang="0">
                  <a:pos x="2" y="33"/>
                </a:cxn>
              </a:cxnLst>
              <a:rect l="0" t="0" r="r" b="b"/>
              <a:pathLst>
                <a:path w="89" h="105">
                  <a:moveTo>
                    <a:pt x="2" y="33"/>
                  </a:moveTo>
                  <a:cubicBezTo>
                    <a:pt x="9" y="33"/>
                    <a:pt x="7" y="27"/>
                    <a:pt x="11" y="23"/>
                  </a:cubicBezTo>
                  <a:cubicBezTo>
                    <a:pt x="16" y="18"/>
                    <a:pt x="10" y="19"/>
                    <a:pt x="10" y="18"/>
                  </a:cubicBezTo>
                  <a:cubicBezTo>
                    <a:pt x="10" y="16"/>
                    <a:pt x="11" y="15"/>
                    <a:pt x="11" y="13"/>
                  </a:cubicBezTo>
                  <a:cubicBezTo>
                    <a:pt x="13" y="14"/>
                    <a:pt x="13" y="13"/>
                    <a:pt x="13" y="7"/>
                  </a:cubicBezTo>
                  <a:cubicBezTo>
                    <a:pt x="12" y="2"/>
                    <a:pt x="11" y="4"/>
                    <a:pt x="10" y="0"/>
                  </a:cubicBezTo>
                  <a:cubicBezTo>
                    <a:pt x="13" y="0"/>
                    <a:pt x="32" y="0"/>
                    <a:pt x="37" y="0"/>
                  </a:cubicBezTo>
                  <a:cubicBezTo>
                    <a:pt x="54" y="11"/>
                    <a:pt x="60" y="15"/>
                    <a:pt x="65" y="18"/>
                  </a:cubicBezTo>
                  <a:cubicBezTo>
                    <a:pt x="71" y="21"/>
                    <a:pt x="64" y="22"/>
                    <a:pt x="68" y="25"/>
                  </a:cubicBezTo>
                  <a:cubicBezTo>
                    <a:pt x="72" y="29"/>
                    <a:pt x="78" y="35"/>
                    <a:pt x="80" y="35"/>
                  </a:cubicBezTo>
                  <a:cubicBezTo>
                    <a:pt x="78" y="40"/>
                    <a:pt x="78" y="40"/>
                    <a:pt x="77" y="43"/>
                  </a:cubicBezTo>
                  <a:cubicBezTo>
                    <a:pt x="73" y="51"/>
                    <a:pt x="79" y="53"/>
                    <a:pt x="81" y="57"/>
                  </a:cubicBezTo>
                  <a:cubicBezTo>
                    <a:pt x="84" y="61"/>
                    <a:pt x="78" y="57"/>
                    <a:pt x="81" y="65"/>
                  </a:cubicBezTo>
                  <a:cubicBezTo>
                    <a:pt x="83" y="70"/>
                    <a:pt x="78" y="68"/>
                    <a:pt x="81" y="75"/>
                  </a:cubicBezTo>
                  <a:cubicBezTo>
                    <a:pt x="84" y="82"/>
                    <a:pt x="82" y="83"/>
                    <a:pt x="84" y="86"/>
                  </a:cubicBezTo>
                  <a:cubicBezTo>
                    <a:pt x="85" y="90"/>
                    <a:pt x="86" y="87"/>
                    <a:pt x="89" y="92"/>
                  </a:cubicBezTo>
                  <a:cubicBezTo>
                    <a:pt x="86" y="95"/>
                    <a:pt x="83" y="97"/>
                    <a:pt x="77" y="99"/>
                  </a:cubicBezTo>
                  <a:cubicBezTo>
                    <a:pt x="71" y="102"/>
                    <a:pt x="70" y="95"/>
                    <a:pt x="69" y="100"/>
                  </a:cubicBezTo>
                  <a:cubicBezTo>
                    <a:pt x="67" y="104"/>
                    <a:pt x="64" y="104"/>
                    <a:pt x="62" y="102"/>
                  </a:cubicBezTo>
                  <a:cubicBezTo>
                    <a:pt x="60" y="100"/>
                    <a:pt x="58" y="105"/>
                    <a:pt x="54" y="102"/>
                  </a:cubicBezTo>
                  <a:cubicBezTo>
                    <a:pt x="51" y="98"/>
                    <a:pt x="52" y="103"/>
                    <a:pt x="44" y="101"/>
                  </a:cubicBezTo>
                  <a:cubicBezTo>
                    <a:pt x="40" y="97"/>
                    <a:pt x="43" y="96"/>
                    <a:pt x="42" y="91"/>
                  </a:cubicBezTo>
                  <a:cubicBezTo>
                    <a:pt x="40" y="87"/>
                    <a:pt x="40" y="84"/>
                    <a:pt x="37" y="83"/>
                  </a:cubicBezTo>
                  <a:cubicBezTo>
                    <a:pt x="34" y="82"/>
                    <a:pt x="32" y="82"/>
                    <a:pt x="30" y="81"/>
                  </a:cubicBezTo>
                  <a:cubicBezTo>
                    <a:pt x="22" y="76"/>
                    <a:pt x="23" y="79"/>
                    <a:pt x="22" y="77"/>
                  </a:cubicBezTo>
                  <a:cubicBezTo>
                    <a:pt x="20" y="74"/>
                    <a:pt x="20" y="78"/>
                    <a:pt x="19" y="75"/>
                  </a:cubicBezTo>
                  <a:cubicBezTo>
                    <a:pt x="18" y="72"/>
                    <a:pt x="15" y="74"/>
                    <a:pt x="12" y="69"/>
                  </a:cubicBezTo>
                  <a:cubicBezTo>
                    <a:pt x="11" y="67"/>
                    <a:pt x="10" y="65"/>
                    <a:pt x="9" y="61"/>
                  </a:cubicBezTo>
                  <a:cubicBezTo>
                    <a:pt x="8" y="58"/>
                    <a:pt x="1" y="52"/>
                    <a:pt x="3" y="47"/>
                  </a:cubicBezTo>
                  <a:cubicBezTo>
                    <a:pt x="4" y="43"/>
                    <a:pt x="0" y="39"/>
                    <a:pt x="2" y="3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8" name="Freeform 17"/>
            <p:cNvSpPr>
              <a:spLocks/>
            </p:cNvSpPr>
            <p:nvPr/>
          </p:nvSpPr>
          <p:spPr bwMode="auto">
            <a:xfrm>
              <a:off x="4125381" y="3996072"/>
              <a:ext cx="743559" cy="743703"/>
            </a:xfrm>
            <a:custGeom>
              <a:avLst/>
              <a:gdLst/>
              <a:ahLst/>
              <a:cxnLst>
                <a:cxn ang="0">
                  <a:pos x="95" y="116"/>
                </a:cxn>
                <a:cxn ang="0">
                  <a:pos x="84" y="99"/>
                </a:cxn>
                <a:cxn ang="0">
                  <a:pos x="84" y="73"/>
                </a:cxn>
                <a:cxn ang="0">
                  <a:pos x="98" y="71"/>
                </a:cxn>
                <a:cxn ang="0">
                  <a:pos x="100" y="65"/>
                </a:cxn>
                <a:cxn ang="0">
                  <a:pos x="99" y="58"/>
                </a:cxn>
                <a:cxn ang="0">
                  <a:pos x="100" y="50"/>
                </a:cxn>
                <a:cxn ang="0">
                  <a:pos x="97" y="51"/>
                </a:cxn>
                <a:cxn ang="0">
                  <a:pos x="90" y="52"/>
                </a:cxn>
                <a:cxn ang="0">
                  <a:pos x="86" y="54"/>
                </a:cxn>
                <a:cxn ang="0">
                  <a:pos x="84" y="41"/>
                </a:cxn>
                <a:cxn ang="0">
                  <a:pos x="83" y="24"/>
                </a:cxn>
                <a:cxn ang="0">
                  <a:pos x="83" y="17"/>
                </a:cxn>
                <a:cxn ang="0">
                  <a:pos x="72" y="14"/>
                </a:cxn>
                <a:cxn ang="0">
                  <a:pos x="70" y="12"/>
                </a:cxn>
                <a:cxn ang="0">
                  <a:pos x="64" y="15"/>
                </a:cxn>
                <a:cxn ang="0">
                  <a:pos x="63" y="20"/>
                </a:cxn>
                <a:cxn ang="0">
                  <a:pos x="58" y="22"/>
                </a:cxn>
                <a:cxn ang="0">
                  <a:pos x="47" y="21"/>
                </a:cxn>
                <a:cxn ang="0">
                  <a:pos x="44" y="14"/>
                </a:cxn>
                <a:cxn ang="0">
                  <a:pos x="42" y="6"/>
                </a:cxn>
                <a:cxn ang="0">
                  <a:pos x="30" y="2"/>
                </a:cxn>
                <a:cxn ang="0">
                  <a:pos x="13" y="1"/>
                </a:cxn>
                <a:cxn ang="0">
                  <a:pos x="7" y="5"/>
                </a:cxn>
                <a:cxn ang="0">
                  <a:pos x="13" y="29"/>
                </a:cxn>
                <a:cxn ang="0">
                  <a:pos x="18" y="47"/>
                </a:cxn>
                <a:cxn ang="0">
                  <a:pos x="14" y="66"/>
                </a:cxn>
                <a:cxn ang="0">
                  <a:pos x="4" y="95"/>
                </a:cxn>
                <a:cxn ang="0">
                  <a:pos x="2" y="112"/>
                </a:cxn>
                <a:cxn ang="0">
                  <a:pos x="13" y="110"/>
                </a:cxn>
                <a:cxn ang="0">
                  <a:pos x="21" y="113"/>
                </a:cxn>
                <a:cxn ang="0">
                  <a:pos x="50" y="113"/>
                </a:cxn>
                <a:cxn ang="0">
                  <a:pos x="57" y="115"/>
                </a:cxn>
                <a:cxn ang="0">
                  <a:pos x="72" y="118"/>
                </a:cxn>
                <a:cxn ang="0">
                  <a:pos x="76" y="118"/>
                </a:cxn>
                <a:cxn ang="0">
                  <a:pos x="80" y="119"/>
                </a:cxn>
                <a:cxn ang="0">
                  <a:pos x="95" y="116"/>
                </a:cxn>
              </a:cxnLst>
              <a:rect l="0" t="0" r="r" b="b"/>
              <a:pathLst>
                <a:path w="101" h="121">
                  <a:moveTo>
                    <a:pt x="95" y="116"/>
                  </a:moveTo>
                  <a:cubicBezTo>
                    <a:pt x="91" y="111"/>
                    <a:pt x="84" y="105"/>
                    <a:pt x="84" y="99"/>
                  </a:cubicBezTo>
                  <a:cubicBezTo>
                    <a:pt x="84" y="96"/>
                    <a:pt x="84" y="77"/>
                    <a:pt x="84" y="73"/>
                  </a:cubicBezTo>
                  <a:cubicBezTo>
                    <a:pt x="84" y="70"/>
                    <a:pt x="89" y="71"/>
                    <a:pt x="98" y="71"/>
                  </a:cubicBezTo>
                  <a:cubicBezTo>
                    <a:pt x="101" y="71"/>
                    <a:pt x="98" y="68"/>
                    <a:pt x="100" y="65"/>
                  </a:cubicBezTo>
                  <a:cubicBezTo>
                    <a:pt x="101" y="63"/>
                    <a:pt x="98" y="63"/>
                    <a:pt x="99" y="58"/>
                  </a:cubicBezTo>
                  <a:cubicBezTo>
                    <a:pt x="101" y="53"/>
                    <a:pt x="100" y="52"/>
                    <a:pt x="100" y="50"/>
                  </a:cubicBezTo>
                  <a:cubicBezTo>
                    <a:pt x="99" y="51"/>
                    <a:pt x="99" y="52"/>
                    <a:pt x="97" y="51"/>
                  </a:cubicBezTo>
                  <a:cubicBezTo>
                    <a:pt x="94" y="50"/>
                    <a:pt x="93" y="52"/>
                    <a:pt x="90" y="52"/>
                  </a:cubicBezTo>
                  <a:cubicBezTo>
                    <a:pt x="86" y="51"/>
                    <a:pt x="89" y="54"/>
                    <a:pt x="86" y="54"/>
                  </a:cubicBezTo>
                  <a:cubicBezTo>
                    <a:pt x="83" y="53"/>
                    <a:pt x="89" y="47"/>
                    <a:pt x="84" y="41"/>
                  </a:cubicBezTo>
                  <a:cubicBezTo>
                    <a:pt x="80" y="34"/>
                    <a:pt x="85" y="28"/>
                    <a:pt x="83" y="24"/>
                  </a:cubicBezTo>
                  <a:cubicBezTo>
                    <a:pt x="81" y="20"/>
                    <a:pt x="83" y="19"/>
                    <a:pt x="83" y="17"/>
                  </a:cubicBezTo>
                  <a:cubicBezTo>
                    <a:pt x="82" y="14"/>
                    <a:pt x="71" y="17"/>
                    <a:pt x="72" y="14"/>
                  </a:cubicBezTo>
                  <a:cubicBezTo>
                    <a:pt x="74" y="11"/>
                    <a:pt x="72" y="11"/>
                    <a:pt x="70" y="12"/>
                  </a:cubicBezTo>
                  <a:cubicBezTo>
                    <a:pt x="69" y="13"/>
                    <a:pt x="64" y="11"/>
                    <a:pt x="64" y="15"/>
                  </a:cubicBezTo>
                  <a:cubicBezTo>
                    <a:pt x="64" y="19"/>
                    <a:pt x="63" y="17"/>
                    <a:pt x="63" y="20"/>
                  </a:cubicBezTo>
                  <a:cubicBezTo>
                    <a:pt x="64" y="24"/>
                    <a:pt x="60" y="23"/>
                    <a:pt x="58" y="22"/>
                  </a:cubicBezTo>
                  <a:cubicBezTo>
                    <a:pt x="56" y="20"/>
                    <a:pt x="49" y="25"/>
                    <a:pt x="47" y="21"/>
                  </a:cubicBezTo>
                  <a:cubicBezTo>
                    <a:pt x="46" y="17"/>
                    <a:pt x="43" y="17"/>
                    <a:pt x="44" y="14"/>
                  </a:cubicBezTo>
                  <a:cubicBezTo>
                    <a:pt x="44" y="10"/>
                    <a:pt x="42" y="11"/>
                    <a:pt x="42" y="6"/>
                  </a:cubicBezTo>
                  <a:cubicBezTo>
                    <a:pt x="41" y="1"/>
                    <a:pt x="41" y="1"/>
                    <a:pt x="30" y="2"/>
                  </a:cubicBezTo>
                  <a:cubicBezTo>
                    <a:pt x="19" y="3"/>
                    <a:pt x="20" y="0"/>
                    <a:pt x="13" y="1"/>
                  </a:cubicBezTo>
                  <a:cubicBezTo>
                    <a:pt x="9" y="4"/>
                    <a:pt x="6" y="3"/>
                    <a:pt x="7" y="5"/>
                  </a:cubicBezTo>
                  <a:cubicBezTo>
                    <a:pt x="8" y="7"/>
                    <a:pt x="17" y="25"/>
                    <a:pt x="13" y="29"/>
                  </a:cubicBezTo>
                  <a:cubicBezTo>
                    <a:pt x="10" y="33"/>
                    <a:pt x="15" y="41"/>
                    <a:pt x="18" y="47"/>
                  </a:cubicBezTo>
                  <a:cubicBezTo>
                    <a:pt x="20" y="53"/>
                    <a:pt x="19" y="63"/>
                    <a:pt x="14" y="66"/>
                  </a:cubicBezTo>
                  <a:cubicBezTo>
                    <a:pt x="5" y="73"/>
                    <a:pt x="8" y="89"/>
                    <a:pt x="4" y="95"/>
                  </a:cubicBezTo>
                  <a:cubicBezTo>
                    <a:pt x="0" y="102"/>
                    <a:pt x="3" y="104"/>
                    <a:pt x="2" y="112"/>
                  </a:cubicBezTo>
                  <a:cubicBezTo>
                    <a:pt x="8" y="112"/>
                    <a:pt x="7" y="112"/>
                    <a:pt x="13" y="110"/>
                  </a:cubicBezTo>
                  <a:cubicBezTo>
                    <a:pt x="18" y="107"/>
                    <a:pt x="16" y="113"/>
                    <a:pt x="21" y="113"/>
                  </a:cubicBezTo>
                  <a:cubicBezTo>
                    <a:pt x="26" y="113"/>
                    <a:pt x="46" y="113"/>
                    <a:pt x="50" y="113"/>
                  </a:cubicBezTo>
                  <a:cubicBezTo>
                    <a:pt x="55" y="113"/>
                    <a:pt x="56" y="113"/>
                    <a:pt x="57" y="115"/>
                  </a:cubicBezTo>
                  <a:cubicBezTo>
                    <a:pt x="60" y="121"/>
                    <a:pt x="69" y="116"/>
                    <a:pt x="72" y="118"/>
                  </a:cubicBezTo>
                  <a:cubicBezTo>
                    <a:pt x="74" y="120"/>
                    <a:pt x="75" y="120"/>
                    <a:pt x="76" y="118"/>
                  </a:cubicBezTo>
                  <a:cubicBezTo>
                    <a:pt x="76" y="117"/>
                    <a:pt x="77" y="120"/>
                    <a:pt x="80" y="119"/>
                  </a:cubicBezTo>
                  <a:cubicBezTo>
                    <a:pt x="83" y="119"/>
                    <a:pt x="95" y="116"/>
                    <a:pt x="95" y="11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9" name="Freeform 18"/>
            <p:cNvSpPr>
              <a:spLocks/>
            </p:cNvSpPr>
            <p:nvPr/>
          </p:nvSpPr>
          <p:spPr bwMode="auto">
            <a:xfrm>
              <a:off x="4743786" y="4143583"/>
              <a:ext cx="684663" cy="608484"/>
            </a:xfrm>
            <a:custGeom>
              <a:avLst/>
              <a:gdLst/>
              <a:ahLst/>
              <a:cxnLst>
                <a:cxn ang="0">
                  <a:pos x="26" y="93"/>
                </a:cxn>
                <a:cxn ang="0">
                  <a:pos x="11" y="92"/>
                </a:cxn>
                <a:cxn ang="0">
                  <a:pos x="0" y="75"/>
                </a:cxn>
                <a:cxn ang="0">
                  <a:pos x="0" y="49"/>
                </a:cxn>
                <a:cxn ang="0">
                  <a:pos x="14" y="47"/>
                </a:cxn>
                <a:cxn ang="0">
                  <a:pos x="16" y="41"/>
                </a:cxn>
                <a:cxn ang="0">
                  <a:pos x="15" y="34"/>
                </a:cxn>
                <a:cxn ang="0">
                  <a:pos x="16" y="26"/>
                </a:cxn>
                <a:cxn ang="0">
                  <a:pos x="22" y="31"/>
                </a:cxn>
                <a:cxn ang="0">
                  <a:pos x="29" y="35"/>
                </a:cxn>
                <a:cxn ang="0">
                  <a:pos x="39" y="35"/>
                </a:cxn>
                <a:cxn ang="0">
                  <a:pos x="42" y="34"/>
                </a:cxn>
                <a:cxn ang="0">
                  <a:pos x="46" y="40"/>
                </a:cxn>
                <a:cxn ang="0">
                  <a:pos x="53" y="46"/>
                </a:cxn>
                <a:cxn ang="0">
                  <a:pos x="59" y="49"/>
                </a:cxn>
                <a:cxn ang="0">
                  <a:pos x="62" y="44"/>
                </a:cxn>
                <a:cxn ang="0">
                  <a:pos x="57" y="41"/>
                </a:cxn>
                <a:cxn ang="0">
                  <a:pos x="50" y="33"/>
                </a:cxn>
                <a:cxn ang="0">
                  <a:pos x="52" y="21"/>
                </a:cxn>
                <a:cxn ang="0">
                  <a:pos x="52" y="12"/>
                </a:cxn>
                <a:cxn ang="0">
                  <a:pos x="55" y="5"/>
                </a:cxn>
                <a:cxn ang="0">
                  <a:pos x="69" y="0"/>
                </a:cxn>
                <a:cxn ang="0">
                  <a:pos x="76" y="6"/>
                </a:cxn>
                <a:cxn ang="0">
                  <a:pos x="79" y="8"/>
                </a:cxn>
                <a:cxn ang="0">
                  <a:pos x="87" y="12"/>
                </a:cxn>
                <a:cxn ang="0">
                  <a:pos x="89" y="15"/>
                </a:cxn>
                <a:cxn ang="0">
                  <a:pos x="90" y="19"/>
                </a:cxn>
                <a:cxn ang="0">
                  <a:pos x="91" y="25"/>
                </a:cxn>
                <a:cxn ang="0">
                  <a:pos x="89" y="30"/>
                </a:cxn>
                <a:cxn ang="0">
                  <a:pos x="89" y="37"/>
                </a:cxn>
                <a:cxn ang="0">
                  <a:pos x="89" y="43"/>
                </a:cxn>
                <a:cxn ang="0">
                  <a:pos x="86" y="51"/>
                </a:cxn>
                <a:cxn ang="0">
                  <a:pos x="89" y="56"/>
                </a:cxn>
                <a:cxn ang="0">
                  <a:pos x="66" y="66"/>
                </a:cxn>
                <a:cxn ang="0">
                  <a:pos x="67" y="72"/>
                </a:cxn>
                <a:cxn ang="0">
                  <a:pos x="56" y="74"/>
                </a:cxn>
                <a:cxn ang="0">
                  <a:pos x="51" y="82"/>
                </a:cxn>
                <a:cxn ang="0">
                  <a:pos x="40" y="94"/>
                </a:cxn>
                <a:cxn ang="0">
                  <a:pos x="33" y="95"/>
                </a:cxn>
                <a:cxn ang="0">
                  <a:pos x="26" y="93"/>
                </a:cxn>
              </a:cxnLst>
              <a:rect l="0" t="0" r="r" b="b"/>
              <a:pathLst>
                <a:path w="93" h="99">
                  <a:moveTo>
                    <a:pt x="26" y="93"/>
                  </a:moveTo>
                  <a:cubicBezTo>
                    <a:pt x="22" y="89"/>
                    <a:pt x="18" y="90"/>
                    <a:pt x="11" y="92"/>
                  </a:cubicBezTo>
                  <a:cubicBezTo>
                    <a:pt x="7" y="87"/>
                    <a:pt x="0" y="81"/>
                    <a:pt x="0" y="75"/>
                  </a:cubicBezTo>
                  <a:cubicBezTo>
                    <a:pt x="0" y="72"/>
                    <a:pt x="0" y="53"/>
                    <a:pt x="0" y="49"/>
                  </a:cubicBezTo>
                  <a:cubicBezTo>
                    <a:pt x="0" y="46"/>
                    <a:pt x="5" y="47"/>
                    <a:pt x="14" y="47"/>
                  </a:cubicBezTo>
                  <a:cubicBezTo>
                    <a:pt x="17" y="47"/>
                    <a:pt x="14" y="44"/>
                    <a:pt x="16" y="41"/>
                  </a:cubicBezTo>
                  <a:cubicBezTo>
                    <a:pt x="17" y="39"/>
                    <a:pt x="14" y="39"/>
                    <a:pt x="15" y="34"/>
                  </a:cubicBezTo>
                  <a:cubicBezTo>
                    <a:pt x="17" y="29"/>
                    <a:pt x="16" y="28"/>
                    <a:pt x="16" y="26"/>
                  </a:cubicBezTo>
                  <a:cubicBezTo>
                    <a:pt x="22" y="26"/>
                    <a:pt x="16" y="33"/>
                    <a:pt x="22" y="31"/>
                  </a:cubicBezTo>
                  <a:cubicBezTo>
                    <a:pt x="31" y="26"/>
                    <a:pt x="22" y="33"/>
                    <a:pt x="29" y="35"/>
                  </a:cubicBezTo>
                  <a:cubicBezTo>
                    <a:pt x="36" y="37"/>
                    <a:pt x="39" y="39"/>
                    <a:pt x="39" y="35"/>
                  </a:cubicBezTo>
                  <a:cubicBezTo>
                    <a:pt x="40" y="31"/>
                    <a:pt x="41" y="32"/>
                    <a:pt x="42" y="34"/>
                  </a:cubicBezTo>
                  <a:cubicBezTo>
                    <a:pt x="42" y="37"/>
                    <a:pt x="44" y="39"/>
                    <a:pt x="46" y="40"/>
                  </a:cubicBezTo>
                  <a:cubicBezTo>
                    <a:pt x="49" y="40"/>
                    <a:pt x="51" y="41"/>
                    <a:pt x="53" y="46"/>
                  </a:cubicBezTo>
                  <a:cubicBezTo>
                    <a:pt x="56" y="51"/>
                    <a:pt x="57" y="51"/>
                    <a:pt x="59" y="49"/>
                  </a:cubicBezTo>
                  <a:cubicBezTo>
                    <a:pt x="61" y="47"/>
                    <a:pt x="61" y="57"/>
                    <a:pt x="62" y="44"/>
                  </a:cubicBezTo>
                  <a:cubicBezTo>
                    <a:pt x="62" y="32"/>
                    <a:pt x="61" y="42"/>
                    <a:pt x="57" y="41"/>
                  </a:cubicBezTo>
                  <a:cubicBezTo>
                    <a:pt x="53" y="40"/>
                    <a:pt x="52" y="36"/>
                    <a:pt x="50" y="33"/>
                  </a:cubicBezTo>
                  <a:cubicBezTo>
                    <a:pt x="48" y="30"/>
                    <a:pt x="54" y="25"/>
                    <a:pt x="52" y="21"/>
                  </a:cubicBezTo>
                  <a:cubicBezTo>
                    <a:pt x="50" y="17"/>
                    <a:pt x="56" y="18"/>
                    <a:pt x="52" y="12"/>
                  </a:cubicBezTo>
                  <a:cubicBezTo>
                    <a:pt x="49" y="8"/>
                    <a:pt x="55" y="10"/>
                    <a:pt x="55" y="5"/>
                  </a:cubicBezTo>
                  <a:cubicBezTo>
                    <a:pt x="55" y="0"/>
                    <a:pt x="64" y="2"/>
                    <a:pt x="69" y="0"/>
                  </a:cubicBezTo>
                  <a:cubicBezTo>
                    <a:pt x="72" y="5"/>
                    <a:pt x="75" y="3"/>
                    <a:pt x="76" y="6"/>
                  </a:cubicBezTo>
                  <a:cubicBezTo>
                    <a:pt x="77" y="9"/>
                    <a:pt x="77" y="5"/>
                    <a:pt x="79" y="8"/>
                  </a:cubicBezTo>
                  <a:cubicBezTo>
                    <a:pt x="80" y="10"/>
                    <a:pt x="79" y="7"/>
                    <a:pt x="87" y="12"/>
                  </a:cubicBezTo>
                  <a:cubicBezTo>
                    <a:pt x="87" y="15"/>
                    <a:pt x="87" y="13"/>
                    <a:pt x="89" y="15"/>
                  </a:cubicBezTo>
                  <a:cubicBezTo>
                    <a:pt x="91" y="17"/>
                    <a:pt x="88" y="17"/>
                    <a:pt x="90" y="19"/>
                  </a:cubicBezTo>
                  <a:cubicBezTo>
                    <a:pt x="92" y="22"/>
                    <a:pt x="93" y="23"/>
                    <a:pt x="91" y="25"/>
                  </a:cubicBezTo>
                  <a:cubicBezTo>
                    <a:pt x="88" y="27"/>
                    <a:pt x="91" y="28"/>
                    <a:pt x="89" y="30"/>
                  </a:cubicBezTo>
                  <a:cubicBezTo>
                    <a:pt x="88" y="33"/>
                    <a:pt x="90" y="33"/>
                    <a:pt x="89" y="37"/>
                  </a:cubicBezTo>
                  <a:cubicBezTo>
                    <a:pt x="89" y="40"/>
                    <a:pt x="93" y="43"/>
                    <a:pt x="89" y="43"/>
                  </a:cubicBezTo>
                  <a:cubicBezTo>
                    <a:pt x="84" y="43"/>
                    <a:pt x="88" y="49"/>
                    <a:pt x="86" y="51"/>
                  </a:cubicBezTo>
                  <a:cubicBezTo>
                    <a:pt x="84" y="54"/>
                    <a:pt x="87" y="55"/>
                    <a:pt x="89" y="56"/>
                  </a:cubicBezTo>
                  <a:cubicBezTo>
                    <a:pt x="86" y="58"/>
                    <a:pt x="67" y="65"/>
                    <a:pt x="66" y="66"/>
                  </a:cubicBezTo>
                  <a:cubicBezTo>
                    <a:pt x="64" y="66"/>
                    <a:pt x="66" y="70"/>
                    <a:pt x="67" y="72"/>
                  </a:cubicBezTo>
                  <a:cubicBezTo>
                    <a:pt x="64" y="72"/>
                    <a:pt x="61" y="71"/>
                    <a:pt x="56" y="74"/>
                  </a:cubicBezTo>
                  <a:cubicBezTo>
                    <a:pt x="52" y="77"/>
                    <a:pt x="56" y="80"/>
                    <a:pt x="51" y="82"/>
                  </a:cubicBezTo>
                  <a:cubicBezTo>
                    <a:pt x="46" y="84"/>
                    <a:pt x="43" y="90"/>
                    <a:pt x="40" y="94"/>
                  </a:cubicBezTo>
                  <a:cubicBezTo>
                    <a:pt x="36" y="99"/>
                    <a:pt x="35" y="93"/>
                    <a:pt x="33" y="95"/>
                  </a:cubicBezTo>
                  <a:cubicBezTo>
                    <a:pt x="30" y="96"/>
                    <a:pt x="31" y="93"/>
                    <a:pt x="26" y="9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0" name="Freeform 19"/>
            <p:cNvSpPr>
              <a:spLocks/>
            </p:cNvSpPr>
            <p:nvPr/>
          </p:nvSpPr>
          <p:spPr bwMode="auto">
            <a:xfrm>
              <a:off x="5214952" y="4284948"/>
              <a:ext cx="640492" cy="983409"/>
            </a:xfrm>
            <a:custGeom>
              <a:avLst/>
              <a:gdLst/>
              <a:ahLst/>
              <a:cxnLst>
                <a:cxn ang="0">
                  <a:pos x="16" y="160"/>
                </a:cxn>
                <a:cxn ang="0">
                  <a:pos x="22" y="160"/>
                </a:cxn>
                <a:cxn ang="0">
                  <a:pos x="21" y="153"/>
                </a:cxn>
                <a:cxn ang="0">
                  <a:pos x="33" y="141"/>
                </a:cxn>
                <a:cxn ang="0">
                  <a:pos x="43" y="130"/>
                </a:cxn>
                <a:cxn ang="0">
                  <a:pos x="43" y="117"/>
                </a:cxn>
                <a:cxn ang="0">
                  <a:pos x="41" y="111"/>
                </a:cxn>
                <a:cxn ang="0">
                  <a:pos x="38" y="98"/>
                </a:cxn>
                <a:cxn ang="0">
                  <a:pos x="37" y="91"/>
                </a:cxn>
                <a:cxn ang="0">
                  <a:pos x="43" y="86"/>
                </a:cxn>
                <a:cxn ang="0">
                  <a:pos x="53" y="76"/>
                </a:cxn>
                <a:cxn ang="0">
                  <a:pos x="69" y="63"/>
                </a:cxn>
                <a:cxn ang="0">
                  <a:pos x="83" y="47"/>
                </a:cxn>
                <a:cxn ang="0">
                  <a:pos x="85" y="41"/>
                </a:cxn>
                <a:cxn ang="0">
                  <a:pos x="83" y="31"/>
                </a:cxn>
                <a:cxn ang="0">
                  <a:pos x="82" y="11"/>
                </a:cxn>
                <a:cxn ang="0">
                  <a:pos x="82" y="0"/>
                </a:cxn>
                <a:cxn ang="0">
                  <a:pos x="70" y="7"/>
                </a:cxn>
                <a:cxn ang="0">
                  <a:pos x="62" y="8"/>
                </a:cxn>
                <a:cxn ang="0">
                  <a:pos x="55" y="10"/>
                </a:cxn>
                <a:cxn ang="0">
                  <a:pos x="47" y="10"/>
                </a:cxn>
                <a:cxn ang="0">
                  <a:pos x="37" y="9"/>
                </a:cxn>
                <a:cxn ang="0">
                  <a:pos x="35" y="14"/>
                </a:cxn>
                <a:cxn ang="0">
                  <a:pos x="35" y="25"/>
                </a:cxn>
                <a:cxn ang="0">
                  <a:pos x="43" y="35"/>
                </a:cxn>
                <a:cxn ang="0">
                  <a:pos x="45" y="47"/>
                </a:cxn>
                <a:cxn ang="0">
                  <a:pos x="44" y="54"/>
                </a:cxn>
                <a:cxn ang="0">
                  <a:pos x="40" y="59"/>
                </a:cxn>
                <a:cxn ang="0">
                  <a:pos x="40" y="64"/>
                </a:cxn>
                <a:cxn ang="0">
                  <a:pos x="35" y="55"/>
                </a:cxn>
                <a:cxn ang="0">
                  <a:pos x="36" y="45"/>
                </a:cxn>
                <a:cxn ang="0">
                  <a:pos x="29" y="38"/>
                </a:cxn>
                <a:cxn ang="0">
                  <a:pos x="25" y="33"/>
                </a:cxn>
                <a:cxn ang="0">
                  <a:pos x="2" y="43"/>
                </a:cxn>
                <a:cxn ang="0">
                  <a:pos x="3" y="49"/>
                </a:cxn>
                <a:cxn ang="0">
                  <a:pos x="12" y="54"/>
                </a:cxn>
                <a:cxn ang="0">
                  <a:pos x="21" y="59"/>
                </a:cxn>
                <a:cxn ang="0">
                  <a:pos x="23" y="65"/>
                </a:cxn>
                <a:cxn ang="0">
                  <a:pos x="21" y="80"/>
                </a:cxn>
                <a:cxn ang="0">
                  <a:pos x="22" y="85"/>
                </a:cxn>
                <a:cxn ang="0">
                  <a:pos x="22" y="94"/>
                </a:cxn>
                <a:cxn ang="0">
                  <a:pos x="17" y="107"/>
                </a:cxn>
                <a:cxn ang="0">
                  <a:pos x="10" y="116"/>
                </a:cxn>
                <a:cxn ang="0">
                  <a:pos x="15" y="152"/>
                </a:cxn>
                <a:cxn ang="0">
                  <a:pos x="16" y="160"/>
                </a:cxn>
              </a:cxnLst>
              <a:rect l="0" t="0" r="r" b="b"/>
              <a:pathLst>
                <a:path w="87" h="160">
                  <a:moveTo>
                    <a:pt x="16" y="160"/>
                  </a:moveTo>
                  <a:cubicBezTo>
                    <a:pt x="22" y="160"/>
                    <a:pt x="22" y="160"/>
                    <a:pt x="22" y="160"/>
                  </a:cubicBezTo>
                  <a:cubicBezTo>
                    <a:pt x="24" y="149"/>
                    <a:pt x="21" y="156"/>
                    <a:pt x="21" y="153"/>
                  </a:cubicBezTo>
                  <a:cubicBezTo>
                    <a:pt x="20" y="149"/>
                    <a:pt x="25" y="144"/>
                    <a:pt x="33" y="141"/>
                  </a:cubicBezTo>
                  <a:cubicBezTo>
                    <a:pt x="40" y="139"/>
                    <a:pt x="45" y="133"/>
                    <a:pt x="43" y="130"/>
                  </a:cubicBezTo>
                  <a:cubicBezTo>
                    <a:pt x="41" y="127"/>
                    <a:pt x="44" y="126"/>
                    <a:pt x="43" y="117"/>
                  </a:cubicBezTo>
                  <a:cubicBezTo>
                    <a:pt x="43" y="108"/>
                    <a:pt x="42" y="118"/>
                    <a:pt x="41" y="111"/>
                  </a:cubicBezTo>
                  <a:cubicBezTo>
                    <a:pt x="39" y="102"/>
                    <a:pt x="41" y="103"/>
                    <a:pt x="38" y="98"/>
                  </a:cubicBezTo>
                  <a:cubicBezTo>
                    <a:pt x="35" y="95"/>
                    <a:pt x="37" y="94"/>
                    <a:pt x="37" y="91"/>
                  </a:cubicBezTo>
                  <a:cubicBezTo>
                    <a:pt x="36" y="88"/>
                    <a:pt x="38" y="93"/>
                    <a:pt x="43" y="86"/>
                  </a:cubicBezTo>
                  <a:cubicBezTo>
                    <a:pt x="48" y="79"/>
                    <a:pt x="48" y="85"/>
                    <a:pt x="53" y="76"/>
                  </a:cubicBezTo>
                  <a:cubicBezTo>
                    <a:pt x="58" y="66"/>
                    <a:pt x="63" y="65"/>
                    <a:pt x="69" y="63"/>
                  </a:cubicBezTo>
                  <a:cubicBezTo>
                    <a:pt x="74" y="61"/>
                    <a:pt x="78" y="56"/>
                    <a:pt x="83" y="47"/>
                  </a:cubicBezTo>
                  <a:cubicBezTo>
                    <a:pt x="86" y="41"/>
                    <a:pt x="82" y="46"/>
                    <a:pt x="85" y="41"/>
                  </a:cubicBezTo>
                  <a:cubicBezTo>
                    <a:pt x="87" y="36"/>
                    <a:pt x="83" y="39"/>
                    <a:pt x="83" y="31"/>
                  </a:cubicBezTo>
                  <a:cubicBezTo>
                    <a:pt x="83" y="22"/>
                    <a:pt x="83" y="18"/>
                    <a:pt x="82" y="11"/>
                  </a:cubicBezTo>
                  <a:cubicBezTo>
                    <a:pt x="81" y="3"/>
                    <a:pt x="87" y="8"/>
                    <a:pt x="82" y="0"/>
                  </a:cubicBezTo>
                  <a:cubicBezTo>
                    <a:pt x="79" y="3"/>
                    <a:pt x="76" y="5"/>
                    <a:pt x="70" y="7"/>
                  </a:cubicBezTo>
                  <a:cubicBezTo>
                    <a:pt x="64" y="10"/>
                    <a:pt x="63" y="3"/>
                    <a:pt x="62" y="8"/>
                  </a:cubicBezTo>
                  <a:cubicBezTo>
                    <a:pt x="60" y="12"/>
                    <a:pt x="57" y="12"/>
                    <a:pt x="55" y="10"/>
                  </a:cubicBezTo>
                  <a:cubicBezTo>
                    <a:pt x="53" y="8"/>
                    <a:pt x="51" y="13"/>
                    <a:pt x="47" y="10"/>
                  </a:cubicBezTo>
                  <a:cubicBezTo>
                    <a:pt x="44" y="6"/>
                    <a:pt x="45" y="11"/>
                    <a:pt x="37" y="9"/>
                  </a:cubicBezTo>
                  <a:cubicBezTo>
                    <a:pt x="35" y="10"/>
                    <a:pt x="37" y="11"/>
                    <a:pt x="35" y="14"/>
                  </a:cubicBezTo>
                  <a:cubicBezTo>
                    <a:pt x="33" y="16"/>
                    <a:pt x="35" y="22"/>
                    <a:pt x="35" y="25"/>
                  </a:cubicBezTo>
                  <a:cubicBezTo>
                    <a:pt x="36" y="29"/>
                    <a:pt x="38" y="29"/>
                    <a:pt x="43" y="35"/>
                  </a:cubicBezTo>
                  <a:cubicBezTo>
                    <a:pt x="48" y="40"/>
                    <a:pt x="45" y="42"/>
                    <a:pt x="45" y="47"/>
                  </a:cubicBezTo>
                  <a:cubicBezTo>
                    <a:pt x="46" y="51"/>
                    <a:pt x="46" y="54"/>
                    <a:pt x="44" y="54"/>
                  </a:cubicBezTo>
                  <a:cubicBezTo>
                    <a:pt x="42" y="54"/>
                    <a:pt x="39" y="57"/>
                    <a:pt x="40" y="59"/>
                  </a:cubicBezTo>
                  <a:cubicBezTo>
                    <a:pt x="41" y="62"/>
                    <a:pt x="41" y="65"/>
                    <a:pt x="40" y="64"/>
                  </a:cubicBezTo>
                  <a:cubicBezTo>
                    <a:pt x="39" y="63"/>
                    <a:pt x="40" y="61"/>
                    <a:pt x="35" y="55"/>
                  </a:cubicBezTo>
                  <a:cubicBezTo>
                    <a:pt x="30" y="50"/>
                    <a:pt x="35" y="51"/>
                    <a:pt x="36" y="45"/>
                  </a:cubicBezTo>
                  <a:cubicBezTo>
                    <a:pt x="36" y="39"/>
                    <a:pt x="35" y="37"/>
                    <a:pt x="29" y="38"/>
                  </a:cubicBezTo>
                  <a:cubicBezTo>
                    <a:pt x="27" y="39"/>
                    <a:pt x="26" y="36"/>
                    <a:pt x="25" y="33"/>
                  </a:cubicBezTo>
                  <a:cubicBezTo>
                    <a:pt x="22" y="35"/>
                    <a:pt x="3" y="42"/>
                    <a:pt x="2" y="43"/>
                  </a:cubicBezTo>
                  <a:cubicBezTo>
                    <a:pt x="0" y="43"/>
                    <a:pt x="2" y="47"/>
                    <a:pt x="3" y="49"/>
                  </a:cubicBezTo>
                  <a:cubicBezTo>
                    <a:pt x="1" y="56"/>
                    <a:pt x="7" y="51"/>
                    <a:pt x="12" y="54"/>
                  </a:cubicBezTo>
                  <a:cubicBezTo>
                    <a:pt x="16" y="58"/>
                    <a:pt x="18" y="57"/>
                    <a:pt x="21" y="59"/>
                  </a:cubicBezTo>
                  <a:cubicBezTo>
                    <a:pt x="24" y="61"/>
                    <a:pt x="21" y="61"/>
                    <a:pt x="23" y="65"/>
                  </a:cubicBezTo>
                  <a:cubicBezTo>
                    <a:pt x="24" y="69"/>
                    <a:pt x="23" y="80"/>
                    <a:pt x="21" y="80"/>
                  </a:cubicBezTo>
                  <a:cubicBezTo>
                    <a:pt x="19" y="80"/>
                    <a:pt x="23" y="82"/>
                    <a:pt x="22" y="85"/>
                  </a:cubicBezTo>
                  <a:cubicBezTo>
                    <a:pt x="20" y="89"/>
                    <a:pt x="26" y="88"/>
                    <a:pt x="22" y="94"/>
                  </a:cubicBezTo>
                  <a:cubicBezTo>
                    <a:pt x="17" y="102"/>
                    <a:pt x="20" y="103"/>
                    <a:pt x="17" y="107"/>
                  </a:cubicBezTo>
                  <a:cubicBezTo>
                    <a:pt x="14" y="110"/>
                    <a:pt x="10" y="116"/>
                    <a:pt x="10" y="116"/>
                  </a:cubicBezTo>
                  <a:cubicBezTo>
                    <a:pt x="12" y="124"/>
                    <a:pt x="17" y="143"/>
                    <a:pt x="15" y="152"/>
                  </a:cubicBezTo>
                  <a:lnTo>
                    <a:pt x="16" y="160"/>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1" name="Freeform 20"/>
            <p:cNvSpPr>
              <a:spLocks/>
            </p:cNvSpPr>
            <p:nvPr/>
          </p:nvSpPr>
          <p:spPr bwMode="auto">
            <a:xfrm>
              <a:off x="4125381" y="4653726"/>
              <a:ext cx="809817" cy="755995"/>
            </a:xfrm>
            <a:custGeom>
              <a:avLst/>
              <a:gdLst/>
              <a:ahLst/>
              <a:cxnLst>
                <a:cxn ang="0">
                  <a:pos x="2" y="5"/>
                </a:cxn>
                <a:cxn ang="0">
                  <a:pos x="15" y="40"/>
                </a:cxn>
                <a:cxn ang="0">
                  <a:pos x="23" y="66"/>
                </a:cxn>
                <a:cxn ang="0">
                  <a:pos x="28" y="98"/>
                </a:cxn>
                <a:cxn ang="0">
                  <a:pos x="40" y="118"/>
                </a:cxn>
                <a:cxn ang="0">
                  <a:pos x="45" y="113"/>
                </a:cxn>
                <a:cxn ang="0">
                  <a:pos x="50" y="121"/>
                </a:cxn>
                <a:cxn ang="0">
                  <a:pos x="59" y="121"/>
                </a:cxn>
                <a:cxn ang="0">
                  <a:pos x="68" y="117"/>
                </a:cxn>
                <a:cxn ang="0">
                  <a:pos x="68" y="79"/>
                </a:cxn>
                <a:cxn ang="0">
                  <a:pos x="68" y="52"/>
                </a:cxn>
                <a:cxn ang="0">
                  <a:pos x="76" y="52"/>
                </a:cxn>
                <a:cxn ang="0">
                  <a:pos x="76" y="16"/>
                </a:cxn>
                <a:cxn ang="0">
                  <a:pos x="88" y="14"/>
                </a:cxn>
                <a:cxn ang="0">
                  <a:pos x="96" y="15"/>
                </a:cxn>
                <a:cxn ang="0">
                  <a:pos x="102" y="13"/>
                </a:cxn>
                <a:cxn ang="0">
                  <a:pos x="110" y="10"/>
                </a:cxn>
                <a:cxn ang="0">
                  <a:pos x="95" y="9"/>
                </a:cxn>
                <a:cxn ang="0">
                  <a:pos x="80" y="12"/>
                </a:cxn>
                <a:cxn ang="0">
                  <a:pos x="76" y="11"/>
                </a:cxn>
                <a:cxn ang="0">
                  <a:pos x="72" y="11"/>
                </a:cxn>
                <a:cxn ang="0">
                  <a:pos x="57" y="8"/>
                </a:cxn>
                <a:cxn ang="0">
                  <a:pos x="50" y="6"/>
                </a:cxn>
                <a:cxn ang="0">
                  <a:pos x="21" y="6"/>
                </a:cxn>
                <a:cxn ang="0">
                  <a:pos x="13" y="3"/>
                </a:cxn>
                <a:cxn ang="0">
                  <a:pos x="2" y="5"/>
                </a:cxn>
              </a:cxnLst>
              <a:rect l="0" t="0" r="r" b="b"/>
              <a:pathLst>
                <a:path w="110" h="123">
                  <a:moveTo>
                    <a:pt x="2" y="5"/>
                  </a:moveTo>
                  <a:cubicBezTo>
                    <a:pt x="0" y="15"/>
                    <a:pt x="11" y="24"/>
                    <a:pt x="15" y="40"/>
                  </a:cubicBezTo>
                  <a:cubicBezTo>
                    <a:pt x="19" y="56"/>
                    <a:pt x="26" y="48"/>
                    <a:pt x="23" y="66"/>
                  </a:cubicBezTo>
                  <a:cubicBezTo>
                    <a:pt x="22" y="73"/>
                    <a:pt x="27" y="87"/>
                    <a:pt x="28" y="98"/>
                  </a:cubicBezTo>
                  <a:cubicBezTo>
                    <a:pt x="29" y="110"/>
                    <a:pt x="36" y="115"/>
                    <a:pt x="40" y="118"/>
                  </a:cubicBezTo>
                  <a:cubicBezTo>
                    <a:pt x="44" y="116"/>
                    <a:pt x="42" y="110"/>
                    <a:pt x="45" y="113"/>
                  </a:cubicBezTo>
                  <a:cubicBezTo>
                    <a:pt x="49" y="116"/>
                    <a:pt x="45" y="118"/>
                    <a:pt x="50" y="121"/>
                  </a:cubicBezTo>
                  <a:cubicBezTo>
                    <a:pt x="55" y="123"/>
                    <a:pt x="58" y="120"/>
                    <a:pt x="59" y="121"/>
                  </a:cubicBezTo>
                  <a:cubicBezTo>
                    <a:pt x="61" y="123"/>
                    <a:pt x="64" y="118"/>
                    <a:pt x="68" y="117"/>
                  </a:cubicBezTo>
                  <a:cubicBezTo>
                    <a:pt x="68" y="79"/>
                    <a:pt x="68" y="79"/>
                    <a:pt x="68" y="79"/>
                  </a:cubicBezTo>
                  <a:cubicBezTo>
                    <a:pt x="68" y="52"/>
                    <a:pt x="68" y="52"/>
                    <a:pt x="68" y="52"/>
                  </a:cubicBezTo>
                  <a:cubicBezTo>
                    <a:pt x="76" y="52"/>
                    <a:pt x="76" y="52"/>
                    <a:pt x="76" y="52"/>
                  </a:cubicBezTo>
                  <a:cubicBezTo>
                    <a:pt x="76" y="16"/>
                    <a:pt x="76" y="16"/>
                    <a:pt x="76" y="16"/>
                  </a:cubicBezTo>
                  <a:cubicBezTo>
                    <a:pt x="76" y="16"/>
                    <a:pt x="81" y="14"/>
                    <a:pt x="88" y="14"/>
                  </a:cubicBezTo>
                  <a:cubicBezTo>
                    <a:pt x="94" y="13"/>
                    <a:pt x="94" y="11"/>
                    <a:pt x="96" y="15"/>
                  </a:cubicBezTo>
                  <a:cubicBezTo>
                    <a:pt x="97" y="19"/>
                    <a:pt x="100" y="13"/>
                    <a:pt x="102" y="13"/>
                  </a:cubicBezTo>
                  <a:cubicBezTo>
                    <a:pt x="105" y="13"/>
                    <a:pt x="106" y="11"/>
                    <a:pt x="110" y="10"/>
                  </a:cubicBezTo>
                  <a:cubicBezTo>
                    <a:pt x="106" y="6"/>
                    <a:pt x="102" y="7"/>
                    <a:pt x="95" y="9"/>
                  </a:cubicBezTo>
                  <a:cubicBezTo>
                    <a:pt x="95" y="9"/>
                    <a:pt x="83" y="12"/>
                    <a:pt x="80" y="12"/>
                  </a:cubicBezTo>
                  <a:cubicBezTo>
                    <a:pt x="77" y="13"/>
                    <a:pt x="76" y="10"/>
                    <a:pt x="76" y="11"/>
                  </a:cubicBezTo>
                  <a:cubicBezTo>
                    <a:pt x="75" y="13"/>
                    <a:pt x="74" y="13"/>
                    <a:pt x="72" y="11"/>
                  </a:cubicBezTo>
                  <a:cubicBezTo>
                    <a:pt x="69" y="9"/>
                    <a:pt x="60" y="14"/>
                    <a:pt x="57" y="8"/>
                  </a:cubicBezTo>
                  <a:cubicBezTo>
                    <a:pt x="56" y="6"/>
                    <a:pt x="55" y="6"/>
                    <a:pt x="50" y="6"/>
                  </a:cubicBezTo>
                  <a:cubicBezTo>
                    <a:pt x="46" y="6"/>
                    <a:pt x="26" y="6"/>
                    <a:pt x="21" y="6"/>
                  </a:cubicBezTo>
                  <a:cubicBezTo>
                    <a:pt x="16" y="6"/>
                    <a:pt x="18" y="0"/>
                    <a:pt x="13" y="3"/>
                  </a:cubicBezTo>
                  <a:cubicBezTo>
                    <a:pt x="7" y="5"/>
                    <a:pt x="8" y="5"/>
                    <a:pt x="2" y="5"/>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2" name="Freeform 21"/>
            <p:cNvSpPr>
              <a:spLocks/>
            </p:cNvSpPr>
            <p:nvPr/>
          </p:nvSpPr>
          <p:spPr bwMode="auto">
            <a:xfrm>
              <a:off x="4625995" y="4715189"/>
              <a:ext cx="544786" cy="571606"/>
            </a:xfrm>
            <a:custGeom>
              <a:avLst/>
              <a:gdLst/>
              <a:ahLst/>
              <a:cxnLst>
                <a:cxn ang="0">
                  <a:pos x="42" y="0"/>
                </a:cxn>
                <a:cxn ang="0">
                  <a:pos x="34" y="3"/>
                </a:cxn>
                <a:cxn ang="0">
                  <a:pos x="28" y="5"/>
                </a:cxn>
                <a:cxn ang="0">
                  <a:pos x="20" y="4"/>
                </a:cxn>
                <a:cxn ang="0">
                  <a:pos x="8" y="6"/>
                </a:cxn>
                <a:cxn ang="0">
                  <a:pos x="8" y="42"/>
                </a:cxn>
                <a:cxn ang="0">
                  <a:pos x="0" y="42"/>
                </a:cxn>
                <a:cxn ang="0">
                  <a:pos x="0" y="69"/>
                </a:cxn>
                <a:cxn ang="0">
                  <a:pos x="6" y="85"/>
                </a:cxn>
                <a:cxn ang="0">
                  <a:pos x="7" y="91"/>
                </a:cxn>
                <a:cxn ang="0">
                  <a:pos x="17" y="87"/>
                </a:cxn>
                <a:cxn ang="0">
                  <a:pos x="31" y="77"/>
                </a:cxn>
                <a:cxn ang="0">
                  <a:pos x="46" y="72"/>
                </a:cxn>
                <a:cxn ang="0">
                  <a:pos x="55" y="61"/>
                </a:cxn>
                <a:cxn ang="0">
                  <a:pos x="64" y="51"/>
                </a:cxn>
                <a:cxn ang="0">
                  <a:pos x="74" y="44"/>
                </a:cxn>
                <a:cxn ang="0">
                  <a:pos x="67" y="38"/>
                </a:cxn>
                <a:cxn ang="0">
                  <a:pos x="61" y="29"/>
                </a:cxn>
                <a:cxn ang="0">
                  <a:pos x="58" y="25"/>
                </a:cxn>
                <a:cxn ang="0">
                  <a:pos x="48" y="14"/>
                </a:cxn>
                <a:cxn ang="0">
                  <a:pos x="42" y="0"/>
                </a:cxn>
              </a:cxnLst>
              <a:rect l="0" t="0" r="r" b="b"/>
              <a:pathLst>
                <a:path w="74" h="93">
                  <a:moveTo>
                    <a:pt x="42" y="0"/>
                  </a:moveTo>
                  <a:cubicBezTo>
                    <a:pt x="38" y="1"/>
                    <a:pt x="37" y="3"/>
                    <a:pt x="34" y="3"/>
                  </a:cubicBezTo>
                  <a:cubicBezTo>
                    <a:pt x="32" y="3"/>
                    <a:pt x="29" y="9"/>
                    <a:pt x="28" y="5"/>
                  </a:cubicBezTo>
                  <a:cubicBezTo>
                    <a:pt x="26" y="1"/>
                    <a:pt x="26" y="3"/>
                    <a:pt x="20" y="4"/>
                  </a:cubicBezTo>
                  <a:cubicBezTo>
                    <a:pt x="13" y="4"/>
                    <a:pt x="8" y="6"/>
                    <a:pt x="8" y="6"/>
                  </a:cubicBezTo>
                  <a:cubicBezTo>
                    <a:pt x="8" y="42"/>
                    <a:pt x="8" y="42"/>
                    <a:pt x="8" y="42"/>
                  </a:cubicBezTo>
                  <a:cubicBezTo>
                    <a:pt x="0" y="42"/>
                    <a:pt x="0" y="42"/>
                    <a:pt x="0" y="42"/>
                  </a:cubicBezTo>
                  <a:cubicBezTo>
                    <a:pt x="0" y="69"/>
                    <a:pt x="0" y="69"/>
                    <a:pt x="0" y="69"/>
                  </a:cubicBezTo>
                  <a:cubicBezTo>
                    <a:pt x="3" y="73"/>
                    <a:pt x="7" y="83"/>
                    <a:pt x="6" y="85"/>
                  </a:cubicBezTo>
                  <a:cubicBezTo>
                    <a:pt x="4" y="87"/>
                    <a:pt x="4" y="91"/>
                    <a:pt x="7" y="91"/>
                  </a:cubicBezTo>
                  <a:cubicBezTo>
                    <a:pt x="9" y="90"/>
                    <a:pt x="12" y="93"/>
                    <a:pt x="17" y="87"/>
                  </a:cubicBezTo>
                  <a:cubicBezTo>
                    <a:pt x="23" y="81"/>
                    <a:pt x="20" y="70"/>
                    <a:pt x="31" y="77"/>
                  </a:cubicBezTo>
                  <a:cubicBezTo>
                    <a:pt x="42" y="84"/>
                    <a:pt x="44" y="78"/>
                    <a:pt x="46" y="72"/>
                  </a:cubicBezTo>
                  <a:cubicBezTo>
                    <a:pt x="48" y="67"/>
                    <a:pt x="53" y="68"/>
                    <a:pt x="55" y="61"/>
                  </a:cubicBezTo>
                  <a:cubicBezTo>
                    <a:pt x="56" y="54"/>
                    <a:pt x="62" y="56"/>
                    <a:pt x="64" y="51"/>
                  </a:cubicBezTo>
                  <a:cubicBezTo>
                    <a:pt x="65" y="46"/>
                    <a:pt x="69" y="48"/>
                    <a:pt x="74" y="44"/>
                  </a:cubicBezTo>
                  <a:cubicBezTo>
                    <a:pt x="72" y="39"/>
                    <a:pt x="71" y="40"/>
                    <a:pt x="67" y="38"/>
                  </a:cubicBezTo>
                  <a:cubicBezTo>
                    <a:pt x="63" y="37"/>
                    <a:pt x="61" y="33"/>
                    <a:pt x="61" y="29"/>
                  </a:cubicBezTo>
                  <a:cubicBezTo>
                    <a:pt x="62" y="25"/>
                    <a:pt x="58" y="28"/>
                    <a:pt x="58" y="25"/>
                  </a:cubicBezTo>
                  <a:cubicBezTo>
                    <a:pt x="58" y="22"/>
                    <a:pt x="49" y="22"/>
                    <a:pt x="48" y="14"/>
                  </a:cubicBezTo>
                  <a:cubicBezTo>
                    <a:pt x="47" y="10"/>
                    <a:pt x="43" y="8"/>
                    <a:pt x="42"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3" name="Freeform 22"/>
            <p:cNvSpPr>
              <a:spLocks/>
            </p:cNvSpPr>
            <p:nvPr/>
          </p:nvSpPr>
          <p:spPr bwMode="auto">
            <a:xfrm>
              <a:off x="4935197" y="4579971"/>
              <a:ext cx="471166" cy="417949"/>
            </a:xfrm>
            <a:custGeom>
              <a:avLst/>
              <a:gdLst/>
              <a:ahLst/>
              <a:cxnLst>
                <a:cxn ang="0">
                  <a:pos x="0" y="22"/>
                </a:cxn>
                <a:cxn ang="0">
                  <a:pos x="6" y="36"/>
                </a:cxn>
                <a:cxn ang="0">
                  <a:pos x="16" y="47"/>
                </a:cxn>
                <a:cxn ang="0">
                  <a:pos x="19" y="51"/>
                </a:cxn>
                <a:cxn ang="0">
                  <a:pos x="25" y="60"/>
                </a:cxn>
                <a:cxn ang="0">
                  <a:pos x="32" y="66"/>
                </a:cxn>
                <a:cxn ang="0">
                  <a:pos x="42" y="67"/>
                </a:cxn>
                <a:cxn ang="0">
                  <a:pos x="48" y="68"/>
                </a:cxn>
                <a:cxn ang="0">
                  <a:pos x="55" y="59"/>
                </a:cxn>
                <a:cxn ang="0">
                  <a:pos x="60" y="46"/>
                </a:cxn>
                <a:cxn ang="0">
                  <a:pos x="60" y="37"/>
                </a:cxn>
                <a:cxn ang="0">
                  <a:pos x="59" y="32"/>
                </a:cxn>
                <a:cxn ang="0">
                  <a:pos x="61" y="17"/>
                </a:cxn>
                <a:cxn ang="0">
                  <a:pos x="59" y="11"/>
                </a:cxn>
                <a:cxn ang="0">
                  <a:pos x="50" y="6"/>
                </a:cxn>
                <a:cxn ang="0">
                  <a:pos x="41" y="1"/>
                </a:cxn>
                <a:cxn ang="0">
                  <a:pos x="30" y="3"/>
                </a:cxn>
                <a:cxn ang="0">
                  <a:pos x="25" y="11"/>
                </a:cxn>
                <a:cxn ang="0">
                  <a:pos x="14" y="23"/>
                </a:cxn>
                <a:cxn ang="0">
                  <a:pos x="7" y="24"/>
                </a:cxn>
                <a:cxn ang="0">
                  <a:pos x="0" y="22"/>
                </a:cxn>
              </a:cxnLst>
              <a:rect l="0" t="0" r="r" b="b"/>
              <a:pathLst>
                <a:path w="64" h="68">
                  <a:moveTo>
                    <a:pt x="0" y="22"/>
                  </a:moveTo>
                  <a:cubicBezTo>
                    <a:pt x="1" y="30"/>
                    <a:pt x="5" y="32"/>
                    <a:pt x="6" y="36"/>
                  </a:cubicBezTo>
                  <a:cubicBezTo>
                    <a:pt x="7" y="44"/>
                    <a:pt x="16" y="44"/>
                    <a:pt x="16" y="47"/>
                  </a:cubicBezTo>
                  <a:cubicBezTo>
                    <a:pt x="16" y="50"/>
                    <a:pt x="20" y="47"/>
                    <a:pt x="19" y="51"/>
                  </a:cubicBezTo>
                  <a:cubicBezTo>
                    <a:pt x="19" y="55"/>
                    <a:pt x="21" y="59"/>
                    <a:pt x="25" y="60"/>
                  </a:cubicBezTo>
                  <a:cubicBezTo>
                    <a:pt x="29" y="62"/>
                    <a:pt x="30" y="61"/>
                    <a:pt x="32" y="66"/>
                  </a:cubicBezTo>
                  <a:cubicBezTo>
                    <a:pt x="37" y="65"/>
                    <a:pt x="39" y="68"/>
                    <a:pt x="42" y="67"/>
                  </a:cubicBezTo>
                  <a:cubicBezTo>
                    <a:pt x="45" y="67"/>
                    <a:pt x="46" y="67"/>
                    <a:pt x="48" y="68"/>
                  </a:cubicBezTo>
                  <a:cubicBezTo>
                    <a:pt x="48" y="68"/>
                    <a:pt x="52" y="62"/>
                    <a:pt x="55" y="59"/>
                  </a:cubicBezTo>
                  <a:cubicBezTo>
                    <a:pt x="58" y="55"/>
                    <a:pt x="55" y="54"/>
                    <a:pt x="60" y="46"/>
                  </a:cubicBezTo>
                  <a:cubicBezTo>
                    <a:pt x="64" y="40"/>
                    <a:pt x="58" y="41"/>
                    <a:pt x="60" y="37"/>
                  </a:cubicBezTo>
                  <a:cubicBezTo>
                    <a:pt x="61" y="34"/>
                    <a:pt x="57" y="32"/>
                    <a:pt x="59" y="32"/>
                  </a:cubicBezTo>
                  <a:cubicBezTo>
                    <a:pt x="61" y="32"/>
                    <a:pt x="62" y="21"/>
                    <a:pt x="61" y="17"/>
                  </a:cubicBezTo>
                  <a:cubicBezTo>
                    <a:pt x="59" y="13"/>
                    <a:pt x="62" y="13"/>
                    <a:pt x="59" y="11"/>
                  </a:cubicBezTo>
                  <a:cubicBezTo>
                    <a:pt x="56" y="9"/>
                    <a:pt x="54" y="10"/>
                    <a:pt x="50" y="6"/>
                  </a:cubicBezTo>
                  <a:cubicBezTo>
                    <a:pt x="45" y="3"/>
                    <a:pt x="39" y="8"/>
                    <a:pt x="41" y="1"/>
                  </a:cubicBezTo>
                  <a:cubicBezTo>
                    <a:pt x="38" y="1"/>
                    <a:pt x="35" y="0"/>
                    <a:pt x="30" y="3"/>
                  </a:cubicBezTo>
                  <a:cubicBezTo>
                    <a:pt x="26" y="6"/>
                    <a:pt x="30" y="9"/>
                    <a:pt x="25" y="11"/>
                  </a:cubicBezTo>
                  <a:cubicBezTo>
                    <a:pt x="20" y="13"/>
                    <a:pt x="17" y="19"/>
                    <a:pt x="14" y="23"/>
                  </a:cubicBezTo>
                  <a:cubicBezTo>
                    <a:pt x="10" y="28"/>
                    <a:pt x="9" y="22"/>
                    <a:pt x="7" y="24"/>
                  </a:cubicBezTo>
                  <a:cubicBezTo>
                    <a:pt x="4" y="25"/>
                    <a:pt x="5" y="22"/>
                    <a:pt x="0" y="2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4" name="Freeform 23"/>
            <p:cNvSpPr>
              <a:spLocks/>
            </p:cNvSpPr>
            <p:nvPr/>
          </p:nvSpPr>
          <p:spPr bwMode="auto">
            <a:xfrm>
              <a:off x="4419859" y="4979480"/>
              <a:ext cx="957056" cy="799020"/>
            </a:xfrm>
            <a:custGeom>
              <a:avLst/>
              <a:gdLst/>
              <a:ahLst/>
              <a:cxnLst>
                <a:cxn ang="0">
                  <a:pos x="102" y="1"/>
                </a:cxn>
                <a:cxn ang="0">
                  <a:pos x="112" y="2"/>
                </a:cxn>
                <a:cxn ang="0">
                  <a:pos x="118" y="3"/>
                </a:cxn>
                <a:cxn ang="0">
                  <a:pos x="123" y="39"/>
                </a:cxn>
                <a:cxn ang="0">
                  <a:pos x="114" y="43"/>
                </a:cxn>
                <a:cxn ang="0">
                  <a:pos x="121" y="53"/>
                </a:cxn>
                <a:cxn ang="0">
                  <a:pos x="124" y="47"/>
                </a:cxn>
                <a:cxn ang="0">
                  <a:pos x="130" y="47"/>
                </a:cxn>
                <a:cxn ang="0">
                  <a:pos x="115" y="79"/>
                </a:cxn>
                <a:cxn ang="0">
                  <a:pos x="102" y="99"/>
                </a:cxn>
                <a:cxn ang="0">
                  <a:pos x="83" y="117"/>
                </a:cxn>
                <a:cxn ang="0">
                  <a:pos x="73" y="120"/>
                </a:cxn>
                <a:cxn ang="0">
                  <a:pos x="67" y="122"/>
                </a:cxn>
                <a:cxn ang="0">
                  <a:pos x="56" y="122"/>
                </a:cxn>
                <a:cxn ang="0">
                  <a:pos x="47" y="121"/>
                </a:cxn>
                <a:cxn ang="0">
                  <a:pos x="41" y="125"/>
                </a:cxn>
                <a:cxn ang="0">
                  <a:pos x="34" y="126"/>
                </a:cxn>
                <a:cxn ang="0">
                  <a:pos x="28" y="129"/>
                </a:cxn>
                <a:cxn ang="0">
                  <a:pos x="24" y="129"/>
                </a:cxn>
                <a:cxn ang="0">
                  <a:pos x="22" y="126"/>
                </a:cxn>
                <a:cxn ang="0">
                  <a:pos x="19" y="123"/>
                </a:cxn>
                <a:cxn ang="0">
                  <a:pos x="16" y="124"/>
                </a:cxn>
                <a:cxn ang="0">
                  <a:pos x="15" y="120"/>
                </a:cxn>
                <a:cxn ang="0">
                  <a:pos x="12" y="113"/>
                </a:cxn>
                <a:cxn ang="0">
                  <a:pos x="12" y="108"/>
                </a:cxn>
                <a:cxn ang="0">
                  <a:pos x="11" y="92"/>
                </a:cxn>
                <a:cxn ang="0">
                  <a:pos x="0" y="65"/>
                </a:cxn>
                <a:cxn ang="0">
                  <a:pos x="5" y="60"/>
                </a:cxn>
                <a:cxn ang="0">
                  <a:pos x="10" y="68"/>
                </a:cxn>
                <a:cxn ang="0">
                  <a:pos x="19" y="68"/>
                </a:cxn>
                <a:cxn ang="0">
                  <a:pos x="28" y="64"/>
                </a:cxn>
                <a:cxn ang="0">
                  <a:pos x="28" y="26"/>
                </a:cxn>
                <a:cxn ang="0">
                  <a:pos x="34" y="42"/>
                </a:cxn>
                <a:cxn ang="0">
                  <a:pos x="35" y="48"/>
                </a:cxn>
                <a:cxn ang="0">
                  <a:pos x="45" y="44"/>
                </a:cxn>
                <a:cxn ang="0">
                  <a:pos x="59" y="34"/>
                </a:cxn>
                <a:cxn ang="0">
                  <a:pos x="74" y="29"/>
                </a:cxn>
                <a:cxn ang="0">
                  <a:pos x="83" y="18"/>
                </a:cxn>
                <a:cxn ang="0">
                  <a:pos x="92" y="8"/>
                </a:cxn>
                <a:cxn ang="0">
                  <a:pos x="102" y="1"/>
                </a:cxn>
              </a:cxnLst>
              <a:rect l="0" t="0" r="r" b="b"/>
              <a:pathLst>
                <a:path w="130" h="130">
                  <a:moveTo>
                    <a:pt x="102" y="1"/>
                  </a:moveTo>
                  <a:cubicBezTo>
                    <a:pt x="107" y="0"/>
                    <a:pt x="109" y="3"/>
                    <a:pt x="112" y="2"/>
                  </a:cubicBezTo>
                  <a:cubicBezTo>
                    <a:pt x="115" y="2"/>
                    <a:pt x="116" y="2"/>
                    <a:pt x="118" y="3"/>
                  </a:cubicBezTo>
                  <a:cubicBezTo>
                    <a:pt x="120" y="11"/>
                    <a:pt x="125" y="30"/>
                    <a:pt x="123" y="39"/>
                  </a:cubicBezTo>
                  <a:cubicBezTo>
                    <a:pt x="117" y="34"/>
                    <a:pt x="116" y="37"/>
                    <a:pt x="114" y="43"/>
                  </a:cubicBezTo>
                  <a:cubicBezTo>
                    <a:pt x="112" y="48"/>
                    <a:pt x="118" y="53"/>
                    <a:pt x="121" y="53"/>
                  </a:cubicBezTo>
                  <a:cubicBezTo>
                    <a:pt x="125" y="52"/>
                    <a:pt x="122" y="47"/>
                    <a:pt x="124" y="47"/>
                  </a:cubicBezTo>
                  <a:cubicBezTo>
                    <a:pt x="130" y="47"/>
                    <a:pt x="130" y="47"/>
                    <a:pt x="130" y="47"/>
                  </a:cubicBezTo>
                  <a:cubicBezTo>
                    <a:pt x="128" y="73"/>
                    <a:pt x="123" y="60"/>
                    <a:pt x="115" y="79"/>
                  </a:cubicBezTo>
                  <a:cubicBezTo>
                    <a:pt x="108" y="95"/>
                    <a:pt x="105" y="93"/>
                    <a:pt x="102" y="99"/>
                  </a:cubicBezTo>
                  <a:cubicBezTo>
                    <a:pt x="94" y="109"/>
                    <a:pt x="87" y="114"/>
                    <a:pt x="83" y="117"/>
                  </a:cubicBezTo>
                  <a:cubicBezTo>
                    <a:pt x="79" y="120"/>
                    <a:pt x="72" y="116"/>
                    <a:pt x="73" y="120"/>
                  </a:cubicBezTo>
                  <a:cubicBezTo>
                    <a:pt x="74" y="124"/>
                    <a:pt x="69" y="119"/>
                    <a:pt x="67" y="122"/>
                  </a:cubicBezTo>
                  <a:cubicBezTo>
                    <a:pt x="64" y="125"/>
                    <a:pt x="58" y="120"/>
                    <a:pt x="56" y="122"/>
                  </a:cubicBezTo>
                  <a:cubicBezTo>
                    <a:pt x="53" y="123"/>
                    <a:pt x="50" y="120"/>
                    <a:pt x="47" y="121"/>
                  </a:cubicBezTo>
                  <a:cubicBezTo>
                    <a:pt x="44" y="121"/>
                    <a:pt x="45" y="123"/>
                    <a:pt x="41" y="125"/>
                  </a:cubicBezTo>
                  <a:cubicBezTo>
                    <a:pt x="37" y="127"/>
                    <a:pt x="38" y="125"/>
                    <a:pt x="34" y="126"/>
                  </a:cubicBezTo>
                  <a:cubicBezTo>
                    <a:pt x="29" y="126"/>
                    <a:pt x="29" y="130"/>
                    <a:pt x="28" y="129"/>
                  </a:cubicBezTo>
                  <a:cubicBezTo>
                    <a:pt x="26" y="129"/>
                    <a:pt x="25" y="130"/>
                    <a:pt x="24" y="129"/>
                  </a:cubicBezTo>
                  <a:cubicBezTo>
                    <a:pt x="24" y="127"/>
                    <a:pt x="22" y="129"/>
                    <a:pt x="22" y="126"/>
                  </a:cubicBezTo>
                  <a:cubicBezTo>
                    <a:pt x="22" y="124"/>
                    <a:pt x="19" y="127"/>
                    <a:pt x="19" y="123"/>
                  </a:cubicBezTo>
                  <a:cubicBezTo>
                    <a:pt x="19" y="121"/>
                    <a:pt x="16" y="121"/>
                    <a:pt x="16" y="124"/>
                  </a:cubicBezTo>
                  <a:cubicBezTo>
                    <a:pt x="15" y="126"/>
                    <a:pt x="13" y="122"/>
                    <a:pt x="15" y="120"/>
                  </a:cubicBezTo>
                  <a:cubicBezTo>
                    <a:pt x="16" y="119"/>
                    <a:pt x="15" y="118"/>
                    <a:pt x="12" y="113"/>
                  </a:cubicBezTo>
                  <a:cubicBezTo>
                    <a:pt x="10" y="109"/>
                    <a:pt x="11" y="107"/>
                    <a:pt x="12" y="108"/>
                  </a:cubicBezTo>
                  <a:cubicBezTo>
                    <a:pt x="14" y="109"/>
                    <a:pt x="19" y="103"/>
                    <a:pt x="11" y="92"/>
                  </a:cubicBezTo>
                  <a:cubicBezTo>
                    <a:pt x="2" y="79"/>
                    <a:pt x="6" y="73"/>
                    <a:pt x="0" y="65"/>
                  </a:cubicBezTo>
                  <a:cubicBezTo>
                    <a:pt x="4" y="63"/>
                    <a:pt x="2" y="57"/>
                    <a:pt x="5" y="60"/>
                  </a:cubicBezTo>
                  <a:cubicBezTo>
                    <a:pt x="9" y="63"/>
                    <a:pt x="5" y="65"/>
                    <a:pt x="10" y="68"/>
                  </a:cubicBezTo>
                  <a:cubicBezTo>
                    <a:pt x="15" y="70"/>
                    <a:pt x="18" y="67"/>
                    <a:pt x="19" y="68"/>
                  </a:cubicBezTo>
                  <a:cubicBezTo>
                    <a:pt x="21" y="70"/>
                    <a:pt x="24" y="65"/>
                    <a:pt x="28" y="64"/>
                  </a:cubicBezTo>
                  <a:cubicBezTo>
                    <a:pt x="28" y="26"/>
                    <a:pt x="28" y="26"/>
                    <a:pt x="28" y="26"/>
                  </a:cubicBezTo>
                  <a:cubicBezTo>
                    <a:pt x="31" y="30"/>
                    <a:pt x="35" y="40"/>
                    <a:pt x="34" y="42"/>
                  </a:cubicBezTo>
                  <a:cubicBezTo>
                    <a:pt x="32" y="44"/>
                    <a:pt x="32" y="48"/>
                    <a:pt x="35" y="48"/>
                  </a:cubicBezTo>
                  <a:cubicBezTo>
                    <a:pt x="37" y="47"/>
                    <a:pt x="40" y="50"/>
                    <a:pt x="45" y="44"/>
                  </a:cubicBezTo>
                  <a:cubicBezTo>
                    <a:pt x="51" y="38"/>
                    <a:pt x="48" y="27"/>
                    <a:pt x="59" y="34"/>
                  </a:cubicBezTo>
                  <a:cubicBezTo>
                    <a:pt x="70" y="41"/>
                    <a:pt x="72" y="35"/>
                    <a:pt x="74" y="29"/>
                  </a:cubicBezTo>
                  <a:cubicBezTo>
                    <a:pt x="76" y="24"/>
                    <a:pt x="81" y="25"/>
                    <a:pt x="83" y="18"/>
                  </a:cubicBezTo>
                  <a:cubicBezTo>
                    <a:pt x="84" y="11"/>
                    <a:pt x="90" y="13"/>
                    <a:pt x="92" y="8"/>
                  </a:cubicBezTo>
                  <a:cubicBezTo>
                    <a:pt x="93" y="3"/>
                    <a:pt x="97" y="5"/>
                    <a:pt x="102" y="1"/>
                  </a:cubicBezTo>
                  <a:close/>
                </a:path>
              </a:pathLst>
            </a:custGeom>
            <a:solidFill>
              <a:srgbClr val="C00000"/>
            </a:solid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5" name="Freeform 24"/>
            <p:cNvSpPr>
              <a:spLocks/>
            </p:cNvSpPr>
            <p:nvPr/>
          </p:nvSpPr>
          <p:spPr bwMode="auto">
            <a:xfrm>
              <a:off x="5023541" y="5366698"/>
              <a:ext cx="161963" cy="147511"/>
            </a:xfrm>
            <a:custGeom>
              <a:avLst/>
              <a:gdLst/>
              <a:ahLst/>
              <a:cxnLst>
                <a:cxn ang="0">
                  <a:pos x="8" y="23"/>
                </a:cxn>
                <a:cxn ang="0">
                  <a:pos x="3" y="11"/>
                </a:cxn>
                <a:cxn ang="0">
                  <a:pos x="16" y="3"/>
                </a:cxn>
                <a:cxn ang="0">
                  <a:pos x="20" y="12"/>
                </a:cxn>
                <a:cxn ang="0">
                  <a:pos x="11" y="21"/>
                </a:cxn>
                <a:cxn ang="0">
                  <a:pos x="8" y="23"/>
                </a:cxn>
              </a:cxnLst>
              <a:rect l="0" t="0" r="r" b="b"/>
              <a:pathLst>
                <a:path w="22" h="24">
                  <a:moveTo>
                    <a:pt x="8" y="23"/>
                  </a:moveTo>
                  <a:cubicBezTo>
                    <a:pt x="4" y="18"/>
                    <a:pt x="0" y="15"/>
                    <a:pt x="3" y="11"/>
                  </a:cubicBezTo>
                  <a:cubicBezTo>
                    <a:pt x="7" y="6"/>
                    <a:pt x="13" y="0"/>
                    <a:pt x="16" y="3"/>
                  </a:cubicBezTo>
                  <a:cubicBezTo>
                    <a:pt x="18" y="6"/>
                    <a:pt x="22" y="6"/>
                    <a:pt x="20" y="12"/>
                  </a:cubicBezTo>
                  <a:cubicBezTo>
                    <a:pt x="18" y="18"/>
                    <a:pt x="13" y="18"/>
                    <a:pt x="11" y="21"/>
                  </a:cubicBezTo>
                  <a:cubicBezTo>
                    <a:pt x="9" y="24"/>
                    <a:pt x="9" y="24"/>
                    <a:pt x="8" y="2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6" name="Freeform 25"/>
            <p:cNvSpPr>
              <a:spLocks/>
            </p:cNvSpPr>
            <p:nvPr/>
          </p:nvSpPr>
          <p:spPr bwMode="auto">
            <a:xfrm>
              <a:off x="5244400" y="5188455"/>
              <a:ext cx="95706" cy="116780"/>
            </a:xfrm>
            <a:custGeom>
              <a:avLst/>
              <a:gdLst/>
              <a:ahLst/>
              <a:cxnLst>
                <a:cxn ang="0">
                  <a:pos x="11" y="5"/>
                </a:cxn>
                <a:cxn ang="0">
                  <a:pos x="12" y="13"/>
                </a:cxn>
                <a:cxn ang="0">
                  <a:pos x="9" y="19"/>
                </a:cxn>
                <a:cxn ang="0">
                  <a:pos x="2" y="9"/>
                </a:cxn>
                <a:cxn ang="0">
                  <a:pos x="11" y="5"/>
                </a:cxn>
              </a:cxnLst>
              <a:rect l="0" t="0" r="r" b="b"/>
              <a:pathLst>
                <a:path w="13" h="19">
                  <a:moveTo>
                    <a:pt x="11" y="5"/>
                  </a:moveTo>
                  <a:cubicBezTo>
                    <a:pt x="12" y="13"/>
                    <a:pt x="12" y="13"/>
                    <a:pt x="12" y="13"/>
                  </a:cubicBezTo>
                  <a:cubicBezTo>
                    <a:pt x="10" y="13"/>
                    <a:pt x="13" y="18"/>
                    <a:pt x="9" y="19"/>
                  </a:cubicBezTo>
                  <a:cubicBezTo>
                    <a:pt x="6" y="19"/>
                    <a:pt x="0" y="14"/>
                    <a:pt x="2" y="9"/>
                  </a:cubicBezTo>
                  <a:cubicBezTo>
                    <a:pt x="4" y="3"/>
                    <a:pt x="5" y="0"/>
                    <a:pt x="11" y="5"/>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7" name="Freeform 26"/>
            <p:cNvSpPr>
              <a:spLocks/>
            </p:cNvSpPr>
            <p:nvPr/>
          </p:nvSpPr>
          <p:spPr bwMode="auto">
            <a:xfrm>
              <a:off x="5362192" y="4217339"/>
              <a:ext cx="206135" cy="467119"/>
            </a:xfrm>
            <a:custGeom>
              <a:avLst/>
              <a:gdLst/>
              <a:ahLst/>
              <a:cxnLst>
                <a:cxn ang="0">
                  <a:pos x="5" y="44"/>
                </a:cxn>
                <a:cxn ang="0">
                  <a:pos x="9" y="49"/>
                </a:cxn>
                <a:cxn ang="0">
                  <a:pos x="16" y="56"/>
                </a:cxn>
                <a:cxn ang="0">
                  <a:pos x="15" y="66"/>
                </a:cxn>
                <a:cxn ang="0">
                  <a:pos x="20" y="75"/>
                </a:cxn>
                <a:cxn ang="0">
                  <a:pos x="20" y="70"/>
                </a:cxn>
                <a:cxn ang="0">
                  <a:pos x="24" y="65"/>
                </a:cxn>
                <a:cxn ang="0">
                  <a:pos x="25" y="58"/>
                </a:cxn>
                <a:cxn ang="0">
                  <a:pos x="23" y="46"/>
                </a:cxn>
                <a:cxn ang="0">
                  <a:pos x="15" y="36"/>
                </a:cxn>
                <a:cxn ang="0">
                  <a:pos x="15" y="25"/>
                </a:cxn>
                <a:cxn ang="0">
                  <a:pos x="17" y="20"/>
                </a:cxn>
                <a:cxn ang="0">
                  <a:pos x="15" y="10"/>
                </a:cxn>
                <a:cxn ang="0">
                  <a:pos x="10" y="2"/>
                </a:cxn>
                <a:cxn ang="0">
                  <a:pos x="3" y="0"/>
                </a:cxn>
                <a:cxn ang="0">
                  <a:pos x="5" y="3"/>
                </a:cxn>
                <a:cxn ang="0">
                  <a:pos x="6" y="7"/>
                </a:cxn>
                <a:cxn ang="0">
                  <a:pos x="7" y="13"/>
                </a:cxn>
                <a:cxn ang="0">
                  <a:pos x="5" y="18"/>
                </a:cxn>
                <a:cxn ang="0">
                  <a:pos x="5" y="25"/>
                </a:cxn>
                <a:cxn ang="0">
                  <a:pos x="5" y="31"/>
                </a:cxn>
                <a:cxn ang="0">
                  <a:pos x="2" y="39"/>
                </a:cxn>
                <a:cxn ang="0">
                  <a:pos x="5" y="44"/>
                </a:cxn>
              </a:cxnLst>
              <a:rect l="0" t="0" r="r" b="b"/>
              <a:pathLst>
                <a:path w="28" h="76">
                  <a:moveTo>
                    <a:pt x="5" y="44"/>
                  </a:moveTo>
                  <a:cubicBezTo>
                    <a:pt x="6" y="47"/>
                    <a:pt x="7" y="50"/>
                    <a:pt x="9" y="49"/>
                  </a:cubicBezTo>
                  <a:cubicBezTo>
                    <a:pt x="15" y="48"/>
                    <a:pt x="16" y="50"/>
                    <a:pt x="16" y="56"/>
                  </a:cubicBezTo>
                  <a:cubicBezTo>
                    <a:pt x="15" y="62"/>
                    <a:pt x="10" y="61"/>
                    <a:pt x="15" y="66"/>
                  </a:cubicBezTo>
                  <a:cubicBezTo>
                    <a:pt x="20" y="72"/>
                    <a:pt x="19" y="74"/>
                    <a:pt x="20" y="75"/>
                  </a:cubicBezTo>
                  <a:cubicBezTo>
                    <a:pt x="21" y="76"/>
                    <a:pt x="21" y="73"/>
                    <a:pt x="20" y="70"/>
                  </a:cubicBezTo>
                  <a:cubicBezTo>
                    <a:pt x="19" y="68"/>
                    <a:pt x="22" y="65"/>
                    <a:pt x="24" y="65"/>
                  </a:cubicBezTo>
                  <a:cubicBezTo>
                    <a:pt x="26" y="65"/>
                    <a:pt x="26" y="62"/>
                    <a:pt x="25" y="58"/>
                  </a:cubicBezTo>
                  <a:cubicBezTo>
                    <a:pt x="25" y="53"/>
                    <a:pt x="28" y="51"/>
                    <a:pt x="23" y="46"/>
                  </a:cubicBezTo>
                  <a:cubicBezTo>
                    <a:pt x="18" y="40"/>
                    <a:pt x="16" y="40"/>
                    <a:pt x="15" y="36"/>
                  </a:cubicBezTo>
                  <a:cubicBezTo>
                    <a:pt x="15" y="33"/>
                    <a:pt x="13" y="27"/>
                    <a:pt x="15" y="25"/>
                  </a:cubicBezTo>
                  <a:cubicBezTo>
                    <a:pt x="17" y="22"/>
                    <a:pt x="15" y="21"/>
                    <a:pt x="17" y="20"/>
                  </a:cubicBezTo>
                  <a:cubicBezTo>
                    <a:pt x="13" y="16"/>
                    <a:pt x="16" y="15"/>
                    <a:pt x="15" y="10"/>
                  </a:cubicBezTo>
                  <a:cubicBezTo>
                    <a:pt x="13" y="6"/>
                    <a:pt x="13" y="3"/>
                    <a:pt x="10" y="2"/>
                  </a:cubicBezTo>
                  <a:cubicBezTo>
                    <a:pt x="7" y="1"/>
                    <a:pt x="5" y="1"/>
                    <a:pt x="3" y="0"/>
                  </a:cubicBezTo>
                  <a:cubicBezTo>
                    <a:pt x="3" y="3"/>
                    <a:pt x="3" y="1"/>
                    <a:pt x="5" y="3"/>
                  </a:cubicBezTo>
                  <a:cubicBezTo>
                    <a:pt x="7" y="5"/>
                    <a:pt x="4" y="5"/>
                    <a:pt x="6" y="7"/>
                  </a:cubicBezTo>
                  <a:cubicBezTo>
                    <a:pt x="8" y="10"/>
                    <a:pt x="9" y="11"/>
                    <a:pt x="7" y="13"/>
                  </a:cubicBezTo>
                  <a:cubicBezTo>
                    <a:pt x="4" y="15"/>
                    <a:pt x="7" y="16"/>
                    <a:pt x="5" y="18"/>
                  </a:cubicBezTo>
                  <a:cubicBezTo>
                    <a:pt x="4" y="21"/>
                    <a:pt x="6" y="21"/>
                    <a:pt x="5" y="25"/>
                  </a:cubicBezTo>
                  <a:cubicBezTo>
                    <a:pt x="5" y="28"/>
                    <a:pt x="9" y="31"/>
                    <a:pt x="5" y="31"/>
                  </a:cubicBezTo>
                  <a:cubicBezTo>
                    <a:pt x="0" y="31"/>
                    <a:pt x="4" y="37"/>
                    <a:pt x="2" y="39"/>
                  </a:cubicBezTo>
                  <a:cubicBezTo>
                    <a:pt x="0" y="42"/>
                    <a:pt x="3" y="43"/>
                    <a:pt x="5" y="44"/>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8" name="Freeform 27"/>
            <p:cNvSpPr>
              <a:spLocks/>
            </p:cNvSpPr>
            <p:nvPr/>
          </p:nvSpPr>
          <p:spPr bwMode="auto">
            <a:xfrm>
              <a:off x="4221086" y="2256668"/>
              <a:ext cx="647853" cy="971116"/>
            </a:xfrm>
            <a:custGeom>
              <a:avLst/>
              <a:gdLst/>
              <a:ahLst/>
              <a:cxnLst>
                <a:cxn ang="0">
                  <a:pos x="19" y="156"/>
                </a:cxn>
                <a:cxn ang="0">
                  <a:pos x="26" y="154"/>
                </a:cxn>
                <a:cxn ang="0">
                  <a:pos x="32" y="155"/>
                </a:cxn>
                <a:cxn ang="0">
                  <a:pos x="46" y="149"/>
                </a:cxn>
                <a:cxn ang="0">
                  <a:pos x="46" y="143"/>
                </a:cxn>
                <a:cxn ang="0">
                  <a:pos x="63" y="136"/>
                </a:cxn>
                <a:cxn ang="0">
                  <a:pos x="68" y="128"/>
                </a:cxn>
                <a:cxn ang="0">
                  <a:pos x="78" y="124"/>
                </a:cxn>
                <a:cxn ang="0">
                  <a:pos x="75" y="116"/>
                </a:cxn>
                <a:cxn ang="0">
                  <a:pos x="74" y="108"/>
                </a:cxn>
                <a:cxn ang="0">
                  <a:pos x="70" y="106"/>
                </a:cxn>
                <a:cxn ang="0">
                  <a:pos x="72" y="98"/>
                </a:cxn>
                <a:cxn ang="0">
                  <a:pos x="74" y="91"/>
                </a:cxn>
                <a:cxn ang="0">
                  <a:pos x="76" y="86"/>
                </a:cxn>
                <a:cxn ang="0">
                  <a:pos x="78" y="81"/>
                </a:cxn>
                <a:cxn ang="0">
                  <a:pos x="85" y="77"/>
                </a:cxn>
                <a:cxn ang="0">
                  <a:pos x="86" y="75"/>
                </a:cxn>
                <a:cxn ang="0">
                  <a:pos x="86" y="40"/>
                </a:cxn>
                <a:cxn ang="0">
                  <a:pos x="24" y="1"/>
                </a:cxn>
                <a:cxn ang="0">
                  <a:pos x="15" y="5"/>
                </a:cxn>
                <a:cxn ang="0">
                  <a:pos x="20" y="27"/>
                </a:cxn>
                <a:cxn ang="0">
                  <a:pos x="20" y="43"/>
                </a:cxn>
                <a:cxn ang="0">
                  <a:pos x="18" y="68"/>
                </a:cxn>
                <a:cxn ang="0">
                  <a:pos x="4" y="97"/>
                </a:cxn>
                <a:cxn ang="0">
                  <a:pos x="8" y="103"/>
                </a:cxn>
                <a:cxn ang="0">
                  <a:pos x="13" y="106"/>
                </a:cxn>
                <a:cxn ang="0">
                  <a:pos x="15" y="112"/>
                </a:cxn>
                <a:cxn ang="0">
                  <a:pos x="20" y="132"/>
                </a:cxn>
                <a:cxn ang="0">
                  <a:pos x="11" y="133"/>
                </a:cxn>
                <a:cxn ang="0">
                  <a:pos x="8" y="138"/>
                </a:cxn>
                <a:cxn ang="0">
                  <a:pos x="18" y="150"/>
                </a:cxn>
                <a:cxn ang="0">
                  <a:pos x="19" y="156"/>
                </a:cxn>
              </a:cxnLst>
              <a:rect l="0" t="0" r="r" b="b"/>
              <a:pathLst>
                <a:path w="88" h="158">
                  <a:moveTo>
                    <a:pt x="19" y="156"/>
                  </a:moveTo>
                  <a:cubicBezTo>
                    <a:pt x="22" y="158"/>
                    <a:pt x="24" y="156"/>
                    <a:pt x="26" y="154"/>
                  </a:cubicBezTo>
                  <a:cubicBezTo>
                    <a:pt x="28" y="152"/>
                    <a:pt x="28" y="158"/>
                    <a:pt x="32" y="155"/>
                  </a:cubicBezTo>
                  <a:cubicBezTo>
                    <a:pt x="37" y="150"/>
                    <a:pt x="43" y="154"/>
                    <a:pt x="46" y="149"/>
                  </a:cubicBezTo>
                  <a:cubicBezTo>
                    <a:pt x="49" y="144"/>
                    <a:pt x="45" y="144"/>
                    <a:pt x="46" y="143"/>
                  </a:cubicBezTo>
                  <a:cubicBezTo>
                    <a:pt x="48" y="141"/>
                    <a:pt x="58" y="143"/>
                    <a:pt x="63" y="136"/>
                  </a:cubicBezTo>
                  <a:cubicBezTo>
                    <a:pt x="68" y="129"/>
                    <a:pt x="69" y="131"/>
                    <a:pt x="68" y="128"/>
                  </a:cubicBezTo>
                  <a:cubicBezTo>
                    <a:pt x="68" y="125"/>
                    <a:pt x="76" y="122"/>
                    <a:pt x="78" y="124"/>
                  </a:cubicBezTo>
                  <a:cubicBezTo>
                    <a:pt x="80" y="117"/>
                    <a:pt x="75" y="120"/>
                    <a:pt x="75" y="116"/>
                  </a:cubicBezTo>
                  <a:cubicBezTo>
                    <a:pt x="76" y="112"/>
                    <a:pt x="74" y="114"/>
                    <a:pt x="74" y="108"/>
                  </a:cubicBezTo>
                  <a:cubicBezTo>
                    <a:pt x="74" y="104"/>
                    <a:pt x="71" y="108"/>
                    <a:pt x="70" y="106"/>
                  </a:cubicBezTo>
                  <a:cubicBezTo>
                    <a:pt x="68" y="103"/>
                    <a:pt x="75" y="103"/>
                    <a:pt x="72" y="98"/>
                  </a:cubicBezTo>
                  <a:cubicBezTo>
                    <a:pt x="70" y="93"/>
                    <a:pt x="76" y="95"/>
                    <a:pt x="74" y="91"/>
                  </a:cubicBezTo>
                  <a:cubicBezTo>
                    <a:pt x="73" y="86"/>
                    <a:pt x="76" y="90"/>
                    <a:pt x="76" y="86"/>
                  </a:cubicBezTo>
                  <a:cubicBezTo>
                    <a:pt x="76" y="83"/>
                    <a:pt x="79" y="85"/>
                    <a:pt x="78" y="81"/>
                  </a:cubicBezTo>
                  <a:cubicBezTo>
                    <a:pt x="78" y="76"/>
                    <a:pt x="81" y="77"/>
                    <a:pt x="85" y="77"/>
                  </a:cubicBezTo>
                  <a:cubicBezTo>
                    <a:pt x="88" y="78"/>
                    <a:pt x="86" y="76"/>
                    <a:pt x="86" y="75"/>
                  </a:cubicBezTo>
                  <a:cubicBezTo>
                    <a:pt x="86" y="40"/>
                    <a:pt x="86" y="40"/>
                    <a:pt x="86" y="40"/>
                  </a:cubicBezTo>
                  <a:cubicBezTo>
                    <a:pt x="86" y="40"/>
                    <a:pt x="46" y="13"/>
                    <a:pt x="24" y="1"/>
                  </a:cubicBezTo>
                  <a:cubicBezTo>
                    <a:pt x="23" y="0"/>
                    <a:pt x="18" y="3"/>
                    <a:pt x="15" y="5"/>
                  </a:cubicBezTo>
                  <a:cubicBezTo>
                    <a:pt x="19" y="15"/>
                    <a:pt x="14" y="17"/>
                    <a:pt x="20" y="27"/>
                  </a:cubicBezTo>
                  <a:cubicBezTo>
                    <a:pt x="25" y="36"/>
                    <a:pt x="20" y="32"/>
                    <a:pt x="20" y="43"/>
                  </a:cubicBezTo>
                  <a:cubicBezTo>
                    <a:pt x="20" y="53"/>
                    <a:pt x="20" y="67"/>
                    <a:pt x="18" y="68"/>
                  </a:cubicBezTo>
                  <a:cubicBezTo>
                    <a:pt x="16" y="69"/>
                    <a:pt x="0" y="87"/>
                    <a:pt x="4" y="97"/>
                  </a:cubicBezTo>
                  <a:cubicBezTo>
                    <a:pt x="8" y="103"/>
                    <a:pt x="8" y="103"/>
                    <a:pt x="8" y="103"/>
                  </a:cubicBezTo>
                  <a:cubicBezTo>
                    <a:pt x="17" y="103"/>
                    <a:pt x="9" y="104"/>
                    <a:pt x="13" y="106"/>
                  </a:cubicBezTo>
                  <a:cubicBezTo>
                    <a:pt x="15" y="107"/>
                    <a:pt x="13" y="111"/>
                    <a:pt x="15" y="112"/>
                  </a:cubicBezTo>
                  <a:cubicBezTo>
                    <a:pt x="18" y="114"/>
                    <a:pt x="12" y="127"/>
                    <a:pt x="20" y="132"/>
                  </a:cubicBezTo>
                  <a:cubicBezTo>
                    <a:pt x="16" y="134"/>
                    <a:pt x="13" y="133"/>
                    <a:pt x="11" y="133"/>
                  </a:cubicBezTo>
                  <a:cubicBezTo>
                    <a:pt x="8" y="132"/>
                    <a:pt x="6" y="136"/>
                    <a:pt x="8" y="138"/>
                  </a:cubicBezTo>
                  <a:cubicBezTo>
                    <a:pt x="15" y="146"/>
                    <a:pt x="17" y="144"/>
                    <a:pt x="18" y="150"/>
                  </a:cubicBezTo>
                  <a:cubicBezTo>
                    <a:pt x="19" y="155"/>
                    <a:pt x="20" y="153"/>
                    <a:pt x="19" y="15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9" name="Freeform 28"/>
            <p:cNvSpPr>
              <a:spLocks/>
            </p:cNvSpPr>
            <p:nvPr/>
          </p:nvSpPr>
          <p:spPr bwMode="auto">
            <a:xfrm>
              <a:off x="3455441" y="2256668"/>
              <a:ext cx="949694" cy="712971"/>
            </a:xfrm>
            <a:custGeom>
              <a:avLst/>
              <a:gdLst/>
              <a:ahLst/>
              <a:cxnLst>
                <a:cxn ang="0">
                  <a:pos x="34" y="43"/>
                </a:cxn>
                <a:cxn ang="0">
                  <a:pos x="33" y="71"/>
                </a:cxn>
                <a:cxn ang="0">
                  <a:pos x="30" y="78"/>
                </a:cxn>
                <a:cxn ang="0">
                  <a:pos x="27" y="80"/>
                </a:cxn>
                <a:cxn ang="0">
                  <a:pos x="15" y="81"/>
                </a:cxn>
                <a:cxn ang="0">
                  <a:pos x="2" y="85"/>
                </a:cxn>
                <a:cxn ang="0">
                  <a:pos x="4" y="94"/>
                </a:cxn>
                <a:cxn ang="0">
                  <a:pos x="7" y="98"/>
                </a:cxn>
                <a:cxn ang="0">
                  <a:pos x="9" y="100"/>
                </a:cxn>
                <a:cxn ang="0">
                  <a:pos x="9" y="103"/>
                </a:cxn>
                <a:cxn ang="0">
                  <a:pos x="15" y="107"/>
                </a:cxn>
                <a:cxn ang="0">
                  <a:pos x="17" y="110"/>
                </a:cxn>
                <a:cxn ang="0">
                  <a:pos x="19" y="114"/>
                </a:cxn>
                <a:cxn ang="0">
                  <a:pos x="20" y="111"/>
                </a:cxn>
                <a:cxn ang="0">
                  <a:pos x="24" y="111"/>
                </a:cxn>
                <a:cxn ang="0">
                  <a:pos x="29" y="116"/>
                </a:cxn>
                <a:cxn ang="0">
                  <a:pos x="31" y="107"/>
                </a:cxn>
                <a:cxn ang="0">
                  <a:pos x="34" y="99"/>
                </a:cxn>
                <a:cxn ang="0">
                  <a:pos x="40" y="97"/>
                </a:cxn>
                <a:cxn ang="0">
                  <a:pos x="45" y="95"/>
                </a:cxn>
                <a:cxn ang="0">
                  <a:pos x="53" y="100"/>
                </a:cxn>
                <a:cxn ang="0">
                  <a:pos x="63" y="100"/>
                </a:cxn>
                <a:cxn ang="0">
                  <a:pos x="73" y="105"/>
                </a:cxn>
                <a:cxn ang="0">
                  <a:pos x="85" y="100"/>
                </a:cxn>
                <a:cxn ang="0">
                  <a:pos x="100" y="102"/>
                </a:cxn>
                <a:cxn ang="0">
                  <a:pos x="108" y="97"/>
                </a:cxn>
                <a:cxn ang="0">
                  <a:pos x="122" y="68"/>
                </a:cxn>
                <a:cxn ang="0">
                  <a:pos x="124" y="43"/>
                </a:cxn>
                <a:cxn ang="0">
                  <a:pos x="124" y="27"/>
                </a:cxn>
                <a:cxn ang="0">
                  <a:pos x="119" y="5"/>
                </a:cxn>
                <a:cxn ang="0">
                  <a:pos x="111" y="7"/>
                </a:cxn>
                <a:cxn ang="0">
                  <a:pos x="95" y="0"/>
                </a:cxn>
                <a:cxn ang="0">
                  <a:pos x="60" y="26"/>
                </a:cxn>
                <a:cxn ang="0">
                  <a:pos x="34" y="43"/>
                </a:cxn>
              </a:cxnLst>
              <a:rect l="0" t="0" r="r" b="b"/>
              <a:pathLst>
                <a:path w="129" h="116">
                  <a:moveTo>
                    <a:pt x="34" y="43"/>
                  </a:moveTo>
                  <a:cubicBezTo>
                    <a:pt x="34" y="43"/>
                    <a:pt x="35" y="69"/>
                    <a:pt x="33" y="71"/>
                  </a:cubicBezTo>
                  <a:cubicBezTo>
                    <a:pt x="31" y="73"/>
                    <a:pt x="32" y="77"/>
                    <a:pt x="30" y="78"/>
                  </a:cubicBezTo>
                  <a:cubicBezTo>
                    <a:pt x="27" y="78"/>
                    <a:pt x="29" y="81"/>
                    <a:pt x="27" y="80"/>
                  </a:cubicBezTo>
                  <a:cubicBezTo>
                    <a:pt x="25" y="79"/>
                    <a:pt x="24" y="81"/>
                    <a:pt x="15" y="81"/>
                  </a:cubicBezTo>
                  <a:cubicBezTo>
                    <a:pt x="7" y="81"/>
                    <a:pt x="12" y="85"/>
                    <a:pt x="2" y="85"/>
                  </a:cubicBezTo>
                  <a:cubicBezTo>
                    <a:pt x="0" y="91"/>
                    <a:pt x="3" y="88"/>
                    <a:pt x="4" y="94"/>
                  </a:cubicBezTo>
                  <a:cubicBezTo>
                    <a:pt x="4" y="98"/>
                    <a:pt x="5" y="96"/>
                    <a:pt x="7" y="98"/>
                  </a:cubicBezTo>
                  <a:cubicBezTo>
                    <a:pt x="10" y="99"/>
                    <a:pt x="11" y="100"/>
                    <a:pt x="9" y="100"/>
                  </a:cubicBezTo>
                  <a:cubicBezTo>
                    <a:pt x="8" y="100"/>
                    <a:pt x="8" y="103"/>
                    <a:pt x="9" y="103"/>
                  </a:cubicBezTo>
                  <a:cubicBezTo>
                    <a:pt x="10" y="104"/>
                    <a:pt x="14" y="109"/>
                    <a:pt x="15" y="107"/>
                  </a:cubicBezTo>
                  <a:cubicBezTo>
                    <a:pt x="17" y="104"/>
                    <a:pt x="20" y="109"/>
                    <a:pt x="17" y="110"/>
                  </a:cubicBezTo>
                  <a:cubicBezTo>
                    <a:pt x="16" y="110"/>
                    <a:pt x="18" y="112"/>
                    <a:pt x="19" y="114"/>
                  </a:cubicBezTo>
                  <a:cubicBezTo>
                    <a:pt x="20" y="112"/>
                    <a:pt x="18" y="111"/>
                    <a:pt x="20" y="111"/>
                  </a:cubicBezTo>
                  <a:cubicBezTo>
                    <a:pt x="23" y="111"/>
                    <a:pt x="22" y="108"/>
                    <a:pt x="24" y="111"/>
                  </a:cubicBezTo>
                  <a:cubicBezTo>
                    <a:pt x="27" y="114"/>
                    <a:pt x="26" y="114"/>
                    <a:pt x="29" y="116"/>
                  </a:cubicBezTo>
                  <a:cubicBezTo>
                    <a:pt x="30" y="113"/>
                    <a:pt x="28" y="109"/>
                    <a:pt x="31" y="107"/>
                  </a:cubicBezTo>
                  <a:cubicBezTo>
                    <a:pt x="34" y="104"/>
                    <a:pt x="31" y="101"/>
                    <a:pt x="34" y="99"/>
                  </a:cubicBezTo>
                  <a:cubicBezTo>
                    <a:pt x="36" y="97"/>
                    <a:pt x="37" y="96"/>
                    <a:pt x="40" y="97"/>
                  </a:cubicBezTo>
                  <a:cubicBezTo>
                    <a:pt x="44" y="97"/>
                    <a:pt x="42" y="94"/>
                    <a:pt x="45" y="95"/>
                  </a:cubicBezTo>
                  <a:cubicBezTo>
                    <a:pt x="49" y="97"/>
                    <a:pt x="51" y="95"/>
                    <a:pt x="53" y="100"/>
                  </a:cubicBezTo>
                  <a:cubicBezTo>
                    <a:pt x="56" y="107"/>
                    <a:pt x="60" y="100"/>
                    <a:pt x="63" y="100"/>
                  </a:cubicBezTo>
                  <a:cubicBezTo>
                    <a:pt x="66" y="100"/>
                    <a:pt x="67" y="104"/>
                    <a:pt x="73" y="105"/>
                  </a:cubicBezTo>
                  <a:cubicBezTo>
                    <a:pt x="79" y="106"/>
                    <a:pt x="77" y="101"/>
                    <a:pt x="85" y="100"/>
                  </a:cubicBezTo>
                  <a:cubicBezTo>
                    <a:pt x="93" y="98"/>
                    <a:pt x="98" y="106"/>
                    <a:pt x="100" y="102"/>
                  </a:cubicBezTo>
                  <a:cubicBezTo>
                    <a:pt x="102" y="97"/>
                    <a:pt x="103" y="99"/>
                    <a:pt x="108" y="97"/>
                  </a:cubicBezTo>
                  <a:cubicBezTo>
                    <a:pt x="104" y="87"/>
                    <a:pt x="120" y="69"/>
                    <a:pt x="122" y="68"/>
                  </a:cubicBezTo>
                  <a:cubicBezTo>
                    <a:pt x="124" y="67"/>
                    <a:pt x="124" y="53"/>
                    <a:pt x="124" y="43"/>
                  </a:cubicBezTo>
                  <a:cubicBezTo>
                    <a:pt x="124" y="32"/>
                    <a:pt x="129" y="36"/>
                    <a:pt x="124" y="27"/>
                  </a:cubicBezTo>
                  <a:cubicBezTo>
                    <a:pt x="118" y="17"/>
                    <a:pt x="123" y="15"/>
                    <a:pt x="119" y="5"/>
                  </a:cubicBezTo>
                  <a:cubicBezTo>
                    <a:pt x="113" y="9"/>
                    <a:pt x="114" y="10"/>
                    <a:pt x="111" y="7"/>
                  </a:cubicBezTo>
                  <a:cubicBezTo>
                    <a:pt x="107" y="1"/>
                    <a:pt x="99" y="3"/>
                    <a:pt x="95" y="0"/>
                  </a:cubicBezTo>
                  <a:cubicBezTo>
                    <a:pt x="91" y="3"/>
                    <a:pt x="69" y="19"/>
                    <a:pt x="60" y="26"/>
                  </a:cubicBezTo>
                  <a:cubicBezTo>
                    <a:pt x="51" y="32"/>
                    <a:pt x="54" y="42"/>
                    <a:pt x="34" y="4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0" name="Freeform 29"/>
            <p:cNvSpPr>
              <a:spLocks/>
            </p:cNvSpPr>
            <p:nvPr/>
          </p:nvSpPr>
          <p:spPr bwMode="auto">
            <a:xfrm>
              <a:off x="2733968" y="2164473"/>
              <a:ext cx="979142" cy="915799"/>
            </a:xfrm>
            <a:custGeom>
              <a:avLst/>
              <a:gdLst/>
              <a:ahLst/>
              <a:cxnLst>
                <a:cxn ang="0">
                  <a:pos x="100" y="100"/>
                </a:cxn>
                <a:cxn ang="0">
                  <a:pos x="113" y="96"/>
                </a:cxn>
                <a:cxn ang="0">
                  <a:pos x="125" y="95"/>
                </a:cxn>
                <a:cxn ang="0">
                  <a:pos x="128" y="93"/>
                </a:cxn>
                <a:cxn ang="0">
                  <a:pos x="131" y="86"/>
                </a:cxn>
                <a:cxn ang="0">
                  <a:pos x="132" y="58"/>
                </a:cxn>
                <a:cxn ang="0">
                  <a:pos x="123" y="57"/>
                </a:cxn>
                <a:cxn ang="0">
                  <a:pos x="120" y="50"/>
                </a:cxn>
                <a:cxn ang="0">
                  <a:pos x="115" y="48"/>
                </a:cxn>
                <a:cxn ang="0">
                  <a:pos x="109" y="43"/>
                </a:cxn>
                <a:cxn ang="0">
                  <a:pos x="106" y="38"/>
                </a:cxn>
                <a:cxn ang="0">
                  <a:pos x="60" y="0"/>
                </a:cxn>
                <a:cxn ang="0">
                  <a:pos x="46" y="0"/>
                </a:cxn>
                <a:cxn ang="0">
                  <a:pos x="54" y="83"/>
                </a:cxn>
                <a:cxn ang="0">
                  <a:pos x="55" y="94"/>
                </a:cxn>
                <a:cxn ang="0">
                  <a:pos x="26" y="94"/>
                </a:cxn>
                <a:cxn ang="0">
                  <a:pos x="23" y="94"/>
                </a:cxn>
                <a:cxn ang="0">
                  <a:pos x="15" y="95"/>
                </a:cxn>
                <a:cxn ang="0">
                  <a:pos x="11" y="97"/>
                </a:cxn>
                <a:cxn ang="0">
                  <a:pos x="5" y="95"/>
                </a:cxn>
                <a:cxn ang="0">
                  <a:pos x="1" y="102"/>
                </a:cxn>
                <a:cxn ang="0">
                  <a:pos x="3" y="108"/>
                </a:cxn>
                <a:cxn ang="0">
                  <a:pos x="3" y="114"/>
                </a:cxn>
                <a:cxn ang="0">
                  <a:pos x="8" y="118"/>
                </a:cxn>
                <a:cxn ang="0">
                  <a:pos x="8" y="124"/>
                </a:cxn>
                <a:cxn ang="0">
                  <a:pos x="10" y="127"/>
                </a:cxn>
                <a:cxn ang="0">
                  <a:pos x="13" y="128"/>
                </a:cxn>
                <a:cxn ang="0">
                  <a:pos x="19" y="127"/>
                </a:cxn>
                <a:cxn ang="0">
                  <a:pos x="23" y="126"/>
                </a:cxn>
                <a:cxn ang="0">
                  <a:pos x="26" y="124"/>
                </a:cxn>
                <a:cxn ang="0">
                  <a:pos x="28" y="128"/>
                </a:cxn>
                <a:cxn ang="0">
                  <a:pos x="29" y="132"/>
                </a:cxn>
                <a:cxn ang="0">
                  <a:pos x="31" y="135"/>
                </a:cxn>
                <a:cxn ang="0">
                  <a:pos x="30" y="138"/>
                </a:cxn>
                <a:cxn ang="0">
                  <a:pos x="32" y="141"/>
                </a:cxn>
                <a:cxn ang="0">
                  <a:pos x="35" y="146"/>
                </a:cxn>
                <a:cxn ang="0">
                  <a:pos x="44" y="144"/>
                </a:cxn>
                <a:cxn ang="0">
                  <a:pos x="49" y="143"/>
                </a:cxn>
                <a:cxn ang="0">
                  <a:pos x="54" y="143"/>
                </a:cxn>
                <a:cxn ang="0">
                  <a:pos x="56" y="137"/>
                </a:cxn>
                <a:cxn ang="0">
                  <a:pos x="56" y="130"/>
                </a:cxn>
                <a:cxn ang="0">
                  <a:pos x="62" y="126"/>
                </a:cxn>
                <a:cxn ang="0">
                  <a:pos x="63" y="122"/>
                </a:cxn>
                <a:cxn ang="0">
                  <a:pos x="65" y="119"/>
                </a:cxn>
                <a:cxn ang="0">
                  <a:pos x="66" y="114"/>
                </a:cxn>
                <a:cxn ang="0">
                  <a:pos x="69" y="116"/>
                </a:cxn>
                <a:cxn ang="0">
                  <a:pos x="72" y="113"/>
                </a:cxn>
                <a:cxn ang="0">
                  <a:pos x="76" y="111"/>
                </a:cxn>
                <a:cxn ang="0">
                  <a:pos x="81" y="107"/>
                </a:cxn>
                <a:cxn ang="0">
                  <a:pos x="85" y="102"/>
                </a:cxn>
                <a:cxn ang="0">
                  <a:pos x="94" y="98"/>
                </a:cxn>
                <a:cxn ang="0">
                  <a:pos x="98" y="99"/>
                </a:cxn>
                <a:cxn ang="0">
                  <a:pos x="100" y="100"/>
                </a:cxn>
              </a:cxnLst>
              <a:rect l="0" t="0" r="r" b="b"/>
              <a:pathLst>
                <a:path w="133" h="149">
                  <a:moveTo>
                    <a:pt x="100" y="100"/>
                  </a:moveTo>
                  <a:cubicBezTo>
                    <a:pt x="110" y="100"/>
                    <a:pt x="105" y="96"/>
                    <a:pt x="113" y="96"/>
                  </a:cubicBezTo>
                  <a:cubicBezTo>
                    <a:pt x="122" y="96"/>
                    <a:pt x="123" y="94"/>
                    <a:pt x="125" y="95"/>
                  </a:cubicBezTo>
                  <a:cubicBezTo>
                    <a:pt x="127" y="96"/>
                    <a:pt x="125" y="93"/>
                    <a:pt x="128" y="93"/>
                  </a:cubicBezTo>
                  <a:cubicBezTo>
                    <a:pt x="130" y="92"/>
                    <a:pt x="129" y="88"/>
                    <a:pt x="131" y="86"/>
                  </a:cubicBezTo>
                  <a:cubicBezTo>
                    <a:pt x="133" y="84"/>
                    <a:pt x="132" y="58"/>
                    <a:pt x="132" y="58"/>
                  </a:cubicBezTo>
                  <a:cubicBezTo>
                    <a:pt x="123" y="62"/>
                    <a:pt x="122" y="59"/>
                    <a:pt x="123" y="57"/>
                  </a:cubicBezTo>
                  <a:cubicBezTo>
                    <a:pt x="125" y="56"/>
                    <a:pt x="126" y="50"/>
                    <a:pt x="120" y="50"/>
                  </a:cubicBezTo>
                  <a:cubicBezTo>
                    <a:pt x="115" y="50"/>
                    <a:pt x="118" y="47"/>
                    <a:pt x="115" y="48"/>
                  </a:cubicBezTo>
                  <a:cubicBezTo>
                    <a:pt x="112" y="49"/>
                    <a:pt x="112" y="45"/>
                    <a:pt x="109" y="43"/>
                  </a:cubicBezTo>
                  <a:cubicBezTo>
                    <a:pt x="106" y="42"/>
                    <a:pt x="110" y="41"/>
                    <a:pt x="106" y="38"/>
                  </a:cubicBezTo>
                  <a:cubicBezTo>
                    <a:pt x="105" y="37"/>
                    <a:pt x="60" y="0"/>
                    <a:pt x="60" y="0"/>
                  </a:cubicBezTo>
                  <a:cubicBezTo>
                    <a:pt x="46" y="0"/>
                    <a:pt x="46" y="0"/>
                    <a:pt x="46" y="0"/>
                  </a:cubicBezTo>
                  <a:cubicBezTo>
                    <a:pt x="46" y="0"/>
                    <a:pt x="53" y="79"/>
                    <a:pt x="54" y="83"/>
                  </a:cubicBezTo>
                  <a:cubicBezTo>
                    <a:pt x="54" y="88"/>
                    <a:pt x="58" y="81"/>
                    <a:pt x="55" y="94"/>
                  </a:cubicBezTo>
                  <a:cubicBezTo>
                    <a:pt x="55" y="94"/>
                    <a:pt x="30" y="94"/>
                    <a:pt x="26" y="94"/>
                  </a:cubicBezTo>
                  <a:cubicBezTo>
                    <a:pt x="23" y="94"/>
                    <a:pt x="24" y="91"/>
                    <a:pt x="23" y="94"/>
                  </a:cubicBezTo>
                  <a:cubicBezTo>
                    <a:pt x="23" y="96"/>
                    <a:pt x="19" y="95"/>
                    <a:pt x="15" y="95"/>
                  </a:cubicBezTo>
                  <a:cubicBezTo>
                    <a:pt x="10" y="94"/>
                    <a:pt x="13" y="101"/>
                    <a:pt x="11" y="97"/>
                  </a:cubicBezTo>
                  <a:cubicBezTo>
                    <a:pt x="9" y="94"/>
                    <a:pt x="7" y="90"/>
                    <a:pt x="5" y="95"/>
                  </a:cubicBezTo>
                  <a:cubicBezTo>
                    <a:pt x="2" y="100"/>
                    <a:pt x="8" y="100"/>
                    <a:pt x="1" y="102"/>
                  </a:cubicBezTo>
                  <a:cubicBezTo>
                    <a:pt x="0" y="106"/>
                    <a:pt x="3" y="104"/>
                    <a:pt x="3" y="108"/>
                  </a:cubicBezTo>
                  <a:cubicBezTo>
                    <a:pt x="4" y="113"/>
                    <a:pt x="1" y="110"/>
                    <a:pt x="3" y="114"/>
                  </a:cubicBezTo>
                  <a:cubicBezTo>
                    <a:pt x="5" y="117"/>
                    <a:pt x="5" y="112"/>
                    <a:pt x="8" y="118"/>
                  </a:cubicBezTo>
                  <a:cubicBezTo>
                    <a:pt x="9" y="120"/>
                    <a:pt x="7" y="121"/>
                    <a:pt x="8" y="124"/>
                  </a:cubicBezTo>
                  <a:cubicBezTo>
                    <a:pt x="7" y="128"/>
                    <a:pt x="10" y="130"/>
                    <a:pt x="10" y="127"/>
                  </a:cubicBezTo>
                  <a:cubicBezTo>
                    <a:pt x="11" y="125"/>
                    <a:pt x="11" y="126"/>
                    <a:pt x="13" y="128"/>
                  </a:cubicBezTo>
                  <a:cubicBezTo>
                    <a:pt x="14" y="131"/>
                    <a:pt x="14" y="124"/>
                    <a:pt x="19" y="127"/>
                  </a:cubicBezTo>
                  <a:cubicBezTo>
                    <a:pt x="23" y="129"/>
                    <a:pt x="21" y="126"/>
                    <a:pt x="23" y="126"/>
                  </a:cubicBezTo>
                  <a:cubicBezTo>
                    <a:pt x="26" y="125"/>
                    <a:pt x="22" y="122"/>
                    <a:pt x="26" y="124"/>
                  </a:cubicBezTo>
                  <a:cubicBezTo>
                    <a:pt x="28" y="125"/>
                    <a:pt x="27" y="127"/>
                    <a:pt x="28" y="128"/>
                  </a:cubicBezTo>
                  <a:cubicBezTo>
                    <a:pt x="29" y="129"/>
                    <a:pt x="27" y="132"/>
                    <a:pt x="29" y="132"/>
                  </a:cubicBezTo>
                  <a:cubicBezTo>
                    <a:pt x="30" y="132"/>
                    <a:pt x="33" y="135"/>
                    <a:pt x="31" y="135"/>
                  </a:cubicBezTo>
                  <a:cubicBezTo>
                    <a:pt x="29" y="135"/>
                    <a:pt x="28" y="140"/>
                    <a:pt x="30" y="138"/>
                  </a:cubicBezTo>
                  <a:cubicBezTo>
                    <a:pt x="32" y="136"/>
                    <a:pt x="33" y="137"/>
                    <a:pt x="32" y="141"/>
                  </a:cubicBezTo>
                  <a:cubicBezTo>
                    <a:pt x="32" y="145"/>
                    <a:pt x="34" y="141"/>
                    <a:pt x="35" y="146"/>
                  </a:cubicBezTo>
                  <a:cubicBezTo>
                    <a:pt x="41" y="139"/>
                    <a:pt x="40" y="149"/>
                    <a:pt x="44" y="144"/>
                  </a:cubicBezTo>
                  <a:cubicBezTo>
                    <a:pt x="47" y="140"/>
                    <a:pt x="49" y="138"/>
                    <a:pt x="49" y="143"/>
                  </a:cubicBezTo>
                  <a:cubicBezTo>
                    <a:pt x="49" y="149"/>
                    <a:pt x="51" y="143"/>
                    <a:pt x="54" y="143"/>
                  </a:cubicBezTo>
                  <a:cubicBezTo>
                    <a:pt x="56" y="138"/>
                    <a:pt x="53" y="138"/>
                    <a:pt x="56" y="137"/>
                  </a:cubicBezTo>
                  <a:cubicBezTo>
                    <a:pt x="57" y="136"/>
                    <a:pt x="57" y="132"/>
                    <a:pt x="56" y="130"/>
                  </a:cubicBezTo>
                  <a:cubicBezTo>
                    <a:pt x="54" y="128"/>
                    <a:pt x="61" y="130"/>
                    <a:pt x="62" y="126"/>
                  </a:cubicBezTo>
                  <a:cubicBezTo>
                    <a:pt x="64" y="123"/>
                    <a:pt x="64" y="124"/>
                    <a:pt x="63" y="122"/>
                  </a:cubicBezTo>
                  <a:cubicBezTo>
                    <a:pt x="62" y="120"/>
                    <a:pt x="67" y="122"/>
                    <a:pt x="65" y="119"/>
                  </a:cubicBezTo>
                  <a:cubicBezTo>
                    <a:pt x="64" y="117"/>
                    <a:pt x="65" y="116"/>
                    <a:pt x="66" y="114"/>
                  </a:cubicBezTo>
                  <a:cubicBezTo>
                    <a:pt x="68" y="113"/>
                    <a:pt x="66" y="115"/>
                    <a:pt x="69" y="116"/>
                  </a:cubicBezTo>
                  <a:cubicBezTo>
                    <a:pt x="72" y="117"/>
                    <a:pt x="72" y="115"/>
                    <a:pt x="72" y="113"/>
                  </a:cubicBezTo>
                  <a:cubicBezTo>
                    <a:pt x="72" y="109"/>
                    <a:pt x="75" y="115"/>
                    <a:pt x="76" y="111"/>
                  </a:cubicBezTo>
                  <a:cubicBezTo>
                    <a:pt x="76" y="107"/>
                    <a:pt x="78" y="106"/>
                    <a:pt x="81" y="107"/>
                  </a:cubicBezTo>
                  <a:cubicBezTo>
                    <a:pt x="83" y="108"/>
                    <a:pt x="81" y="103"/>
                    <a:pt x="85" y="102"/>
                  </a:cubicBezTo>
                  <a:cubicBezTo>
                    <a:pt x="94" y="100"/>
                    <a:pt x="92" y="97"/>
                    <a:pt x="94" y="98"/>
                  </a:cubicBezTo>
                  <a:cubicBezTo>
                    <a:pt x="96" y="100"/>
                    <a:pt x="95" y="97"/>
                    <a:pt x="98" y="99"/>
                  </a:cubicBezTo>
                  <a:cubicBezTo>
                    <a:pt x="99" y="99"/>
                    <a:pt x="99" y="100"/>
                    <a:pt x="100" y="10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1" name="Freeform 30"/>
            <p:cNvSpPr>
              <a:spLocks/>
            </p:cNvSpPr>
            <p:nvPr/>
          </p:nvSpPr>
          <p:spPr bwMode="auto">
            <a:xfrm>
              <a:off x="2454213" y="2023108"/>
              <a:ext cx="721473" cy="768288"/>
            </a:xfrm>
            <a:custGeom>
              <a:avLst/>
              <a:gdLst/>
              <a:ahLst/>
              <a:cxnLst>
                <a:cxn ang="0">
                  <a:pos x="5" y="110"/>
                </a:cxn>
                <a:cxn ang="0">
                  <a:pos x="20" y="106"/>
                </a:cxn>
                <a:cxn ang="0">
                  <a:pos x="29" y="112"/>
                </a:cxn>
                <a:cxn ang="0">
                  <a:pos x="39" y="125"/>
                </a:cxn>
                <a:cxn ang="0">
                  <a:pos x="43" y="118"/>
                </a:cxn>
                <a:cxn ang="0">
                  <a:pos x="49" y="120"/>
                </a:cxn>
                <a:cxn ang="0">
                  <a:pos x="53" y="118"/>
                </a:cxn>
                <a:cxn ang="0">
                  <a:pos x="61" y="117"/>
                </a:cxn>
                <a:cxn ang="0">
                  <a:pos x="64" y="117"/>
                </a:cxn>
                <a:cxn ang="0">
                  <a:pos x="93" y="117"/>
                </a:cxn>
                <a:cxn ang="0">
                  <a:pos x="92" y="106"/>
                </a:cxn>
                <a:cxn ang="0">
                  <a:pos x="84" y="23"/>
                </a:cxn>
                <a:cxn ang="0">
                  <a:pos x="98" y="23"/>
                </a:cxn>
                <a:cxn ang="0">
                  <a:pos x="67" y="0"/>
                </a:cxn>
                <a:cxn ang="0">
                  <a:pos x="67" y="13"/>
                </a:cxn>
                <a:cxn ang="0">
                  <a:pos x="41" y="13"/>
                </a:cxn>
                <a:cxn ang="0">
                  <a:pos x="41" y="39"/>
                </a:cxn>
                <a:cxn ang="0">
                  <a:pos x="33" y="60"/>
                </a:cxn>
                <a:cxn ang="0">
                  <a:pos x="3" y="60"/>
                </a:cxn>
                <a:cxn ang="0">
                  <a:pos x="1" y="65"/>
                </a:cxn>
                <a:cxn ang="0">
                  <a:pos x="3" y="62"/>
                </a:cxn>
                <a:cxn ang="0">
                  <a:pos x="5" y="67"/>
                </a:cxn>
                <a:cxn ang="0">
                  <a:pos x="7" y="74"/>
                </a:cxn>
                <a:cxn ang="0">
                  <a:pos x="6" y="80"/>
                </a:cxn>
                <a:cxn ang="0">
                  <a:pos x="8" y="99"/>
                </a:cxn>
                <a:cxn ang="0">
                  <a:pos x="5" y="110"/>
                </a:cxn>
              </a:cxnLst>
              <a:rect l="0" t="0" r="r" b="b"/>
              <a:pathLst>
                <a:path w="98" h="125">
                  <a:moveTo>
                    <a:pt x="5" y="110"/>
                  </a:moveTo>
                  <a:cubicBezTo>
                    <a:pt x="6" y="106"/>
                    <a:pt x="17" y="107"/>
                    <a:pt x="20" y="106"/>
                  </a:cubicBezTo>
                  <a:cubicBezTo>
                    <a:pt x="24" y="106"/>
                    <a:pt x="27" y="110"/>
                    <a:pt x="29" y="112"/>
                  </a:cubicBezTo>
                  <a:cubicBezTo>
                    <a:pt x="31" y="113"/>
                    <a:pt x="36" y="123"/>
                    <a:pt x="39" y="125"/>
                  </a:cubicBezTo>
                  <a:cubicBezTo>
                    <a:pt x="46" y="123"/>
                    <a:pt x="40" y="123"/>
                    <a:pt x="43" y="118"/>
                  </a:cubicBezTo>
                  <a:cubicBezTo>
                    <a:pt x="45" y="113"/>
                    <a:pt x="47" y="117"/>
                    <a:pt x="49" y="120"/>
                  </a:cubicBezTo>
                  <a:cubicBezTo>
                    <a:pt x="51" y="124"/>
                    <a:pt x="48" y="117"/>
                    <a:pt x="53" y="118"/>
                  </a:cubicBezTo>
                  <a:cubicBezTo>
                    <a:pt x="57" y="118"/>
                    <a:pt x="61" y="119"/>
                    <a:pt x="61" y="117"/>
                  </a:cubicBezTo>
                  <a:cubicBezTo>
                    <a:pt x="62" y="114"/>
                    <a:pt x="61" y="117"/>
                    <a:pt x="64" y="117"/>
                  </a:cubicBezTo>
                  <a:cubicBezTo>
                    <a:pt x="68" y="117"/>
                    <a:pt x="93" y="117"/>
                    <a:pt x="93" y="117"/>
                  </a:cubicBezTo>
                  <a:cubicBezTo>
                    <a:pt x="96" y="104"/>
                    <a:pt x="92" y="111"/>
                    <a:pt x="92" y="106"/>
                  </a:cubicBezTo>
                  <a:cubicBezTo>
                    <a:pt x="91" y="102"/>
                    <a:pt x="84" y="23"/>
                    <a:pt x="84" y="23"/>
                  </a:cubicBezTo>
                  <a:cubicBezTo>
                    <a:pt x="98" y="23"/>
                    <a:pt x="98" y="23"/>
                    <a:pt x="98" y="23"/>
                  </a:cubicBezTo>
                  <a:cubicBezTo>
                    <a:pt x="67" y="0"/>
                    <a:pt x="67" y="0"/>
                    <a:pt x="67" y="0"/>
                  </a:cubicBezTo>
                  <a:cubicBezTo>
                    <a:pt x="67" y="13"/>
                    <a:pt x="67" y="13"/>
                    <a:pt x="67" y="13"/>
                  </a:cubicBezTo>
                  <a:cubicBezTo>
                    <a:pt x="41" y="13"/>
                    <a:pt x="41" y="13"/>
                    <a:pt x="41" y="13"/>
                  </a:cubicBezTo>
                  <a:cubicBezTo>
                    <a:pt x="41" y="39"/>
                    <a:pt x="41" y="39"/>
                    <a:pt x="41" y="39"/>
                  </a:cubicBezTo>
                  <a:cubicBezTo>
                    <a:pt x="32" y="43"/>
                    <a:pt x="31" y="41"/>
                    <a:pt x="33" y="60"/>
                  </a:cubicBezTo>
                  <a:cubicBezTo>
                    <a:pt x="33" y="60"/>
                    <a:pt x="4" y="60"/>
                    <a:pt x="3" y="60"/>
                  </a:cubicBezTo>
                  <a:cubicBezTo>
                    <a:pt x="2" y="60"/>
                    <a:pt x="0" y="63"/>
                    <a:pt x="1" y="65"/>
                  </a:cubicBezTo>
                  <a:cubicBezTo>
                    <a:pt x="2" y="65"/>
                    <a:pt x="1" y="62"/>
                    <a:pt x="3" y="62"/>
                  </a:cubicBezTo>
                  <a:cubicBezTo>
                    <a:pt x="4" y="63"/>
                    <a:pt x="3" y="68"/>
                    <a:pt x="5" y="67"/>
                  </a:cubicBezTo>
                  <a:cubicBezTo>
                    <a:pt x="6" y="66"/>
                    <a:pt x="7" y="70"/>
                    <a:pt x="7" y="74"/>
                  </a:cubicBezTo>
                  <a:cubicBezTo>
                    <a:pt x="7" y="78"/>
                    <a:pt x="3" y="79"/>
                    <a:pt x="6" y="80"/>
                  </a:cubicBezTo>
                  <a:cubicBezTo>
                    <a:pt x="8" y="81"/>
                    <a:pt x="11" y="92"/>
                    <a:pt x="8" y="99"/>
                  </a:cubicBezTo>
                  <a:cubicBezTo>
                    <a:pt x="6" y="106"/>
                    <a:pt x="5" y="106"/>
                    <a:pt x="5" y="11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2" name="Freeform 31"/>
            <p:cNvSpPr>
              <a:spLocks/>
            </p:cNvSpPr>
            <p:nvPr/>
          </p:nvSpPr>
          <p:spPr bwMode="auto">
            <a:xfrm>
              <a:off x="3617405" y="2834420"/>
              <a:ext cx="706749" cy="577753"/>
            </a:xfrm>
            <a:custGeom>
              <a:avLst/>
              <a:gdLst/>
              <a:ahLst/>
              <a:cxnLst>
                <a:cxn ang="0">
                  <a:pos x="90" y="9"/>
                </a:cxn>
                <a:cxn ang="0">
                  <a:pos x="94" y="21"/>
                </a:cxn>
                <a:cxn ang="0">
                  <a:pos x="85" y="37"/>
                </a:cxn>
                <a:cxn ang="0">
                  <a:pos x="78" y="52"/>
                </a:cxn>
                <a:cxn ang="0">
                  <a:pos x="71" y="69"/>
                </a:cxn>
                <a:cxn ang="0">
                  <a:pos x="65" y="69"/>
                </a:cxn>
                <a:cxn ang="0">
                  <a:pos x="56" y="71"/>
                </a:cxn>
                <a:cxn ang="0">
                  <a:pos x="50" y="77"/>
                </a:cxn>
                <a:cxn ang="0">
                  <a:pos x="46" y="89"/>
                </a:cxn>
                <a:cxn ang="0">
                  <a:pos x="43" y="87"/>
                </a:cxn>
                <a:cxn ang="0">
                  <a:pos x="36" y="91"/>
                </a:cxn>
                <a:cxn ang="0">
                  <a:pos x="33" y="93"/>
                </a:cxn>
                <a:cxn ang="0">
                  <a:pos x="27" y="93"/>
                </a:cxn>
                <a:cxn ang="0">
                  <a:pos x="18" y="79"/>
                </a:cxn>
                <a:cxn ang="0">
                  <a:pos x="9" y="73"/>
                </a:cxn>
                <a:cxn ang="0">
                  <a:pos x="5" y="73"/>
                </a:cxn>
                <a:cxn ang="0">
                  <a:pos x="0" y="74"/>
                </a:cxn>
                <a:cxn ang="0">
                  <a:pos x="0" y="53"/>
                </a:cxn>
                <a:cxn ang="0">
                  <a:pos x="3" y="45"/>
                </a:cxn>
                <a:cxn ang="0">
                  <a:pos x="8" y="35"/>
                </a:cxn>
                <a:cxn ang="0">
                  <a:pos x="7" y="22"/>
                </a:cxn>
                <a:cxn ang="0">
                  <a:pos x="9" y="13"/>
                </a:cxn>
                <a:cxn ang="0">
                  <a:pos x="12" y="5"/>
                </a:cxn>
                <a:cxn ang="0">
                  <a:pos x="18" y="3"/>
                </a:cxn>
                <a:cxn ang="0">
                  <a:pos x="23" y="1"/>
                </a:cxn>
                <a:cxn ang="0">
                  <a:pos x="31" y="6"/>
                </a:cxn>
                <a:cxn ang="0">
                  <a:pos x="41" y="6"/>
                </a:cxn>
                <a:cxn ang="0">
                  <a:pos x="51" y="11"/>
                </a:cxn>
                <a:cxn ang="0">
                  <a:pos x="63" y="6"/>
                </a:cxn>
                <a:cxn ang="0">
                  <a:pos x="78" y="8"/>
                </a:cxn>
                <a:cxn ang="0">
                  <a:pos x="86" y="3"/>
                </a:cxn>
                <a:cxn ang="0">
                  <a:pos x="90" y="9"/>
                </a:cxn>
              </a:cxnLst>
              <a:rect l="0" t="0" r="r" b="b"/>
              <a:pathLst>
                <a:path w="96" h="94">
                  <a:moveTo>
                    <a:pt x="90" y="9"/>
                  </a:moveTo>
                  <a:cubicBezTo>
                    <a:pt x="89" y="20"/>
                    <a:pt x="96" y="12"/>
                    <a:pt x="94" y="21"/>
                  </a:cubicBezTo>
                  <a:cubicBezTo>
                    <a:pt x="92" y="30"/>
                    <a:pt x="89" y="23"/>
                    <a:pt x="85" y="37"/>
                  </a:cubicBezTo>
                  <a:cubicBezTo>
                    <a:pt x="80" y="51"/>
                    <a:pt x="81" y="51"/>
                    <a:pt x="78" y="52"/>
                  </a:cubicBezTo>
                  <a:cubicBezTo>
                    <a:pt x="75" y="54"/>
                    <a:pt x="74" y="64"/>
                    <a:pt x="71" y="69"/>
                  </a:cubicBezTo>
                  <a:cubicBezTo>
                    <a:pt x="68" y="73"/>
                    <a:pt x="68" y="74"/>
                    <a:pt x="65" y="69"/>
                  </a:cubicBezTo>
                  <a:cubicBezTo>
                    <a:pt x="61" y="65"/>
                    <a:pt x="57" y="67"/>
                    <a:pt x="56" y="71"/>
                  </a:cubicBezTo>
                  <a:cubicBezTo>
                    <a:pt x="55" y="74"/>
                    <a:pt x="53" y="72"/>
                    <a:pt x="50" y="77"/>
                  </a:cubicBezTo>
                  <a:cubicBezTo>
                    <a:pt x="47" y="81"/>
                    <a:pt x="49" y="83"/>
                    <a:pt x="46" y="89"/>
                  </a:cubicBezTo>
                  <a:cubicBezTo>
                    <a:pt x="43" y="87"/>
                    <a:pt x="43" y="87"/>
                    <a:pt x="43" y="87"/>
                  </a:cubicBezTo>
                  <a:cubicBezTo>
                    <a:pt x="48" y="93"/>
                    <a:pt x="37" y="92"/>
                    <a:pt x="36" y="91"/>
                  </a:cubicBezTo>
                  <a:cubicBezTo>
                    <a:pt x="33" y="89"/>
                    <a:pt x="37" y="92"/>
                    <a:pt x="33" y="93"/>
                  </a:cubicBezTo>
                  <a:cubicBezTo>
                    <a:pt x="30" y="94"/>
                    <a:pt x="30" y="93"/>
                    <a:pt x="27" y="93"/>
                  </a:cubicBezTo>
                  <a:cubicBezTo>
                    <a:pt x="22" y="93"/>
                    <a:pt x="20" y="82"/>
                    <a:pt x="18" y="79"/>
                  </a:cubicBezTo>
                  <a:cubicBezTo>
                    <a:pt x="15" y="73"/>
                    <a:pt x="12" y="73"/>
                    <a:pt x="9" y="73"/>
                  </a:cubicBezTo>
                  <a:cubicBezTo>
                    <a:pt x="5" y="73"/>
                    <a:pt x="6" y="71"/>
                    <a:pt x="5" y="73"/>
                  </a:cubicBezTo>
                  <a:cubicBezTo>
                    <a:pt x="4" y="74"/>
                    <a:pt x="3" y="73"/>
                    <a:pt x="0" y="74"/>
                  </a:cubicBezTo>
                  <a:cubicBezTo>
                    <a:pt x="1" y="65"/>
                    <a:pt x="0" y="61"/>
                    <a:pt x="0" y="53"/>
                  </a:cubicBezTo>
                  <a:cubicBezTo>
                    <a:pt x="0" y="45"/>
                    <a:pt x="2" y="50"/>
                    <a:pt x="3" y="45"/>
                  </a:cubicBezTo>
                  <a:cubicBezTo>
                    <a:pt x="4" y="40"/>
                    <a:pt x="5" y="42"/>
                    <a:pt x="8" y="35"/>
                  </a:cubicBezTo>
                  <a:cubicBezTo>
                    <a:pt x="11" y="28"/>
                    <a:pt x="5" y="27"/>
                    <a:pt x="7" y="22"/>
                  </a:cubicBezTo>
                  <a:cubicBezTo>
                    <a:pt x="8" y="19"/>
                    <a:pt x="6" y="15"/>
                    <a:pt x="9" y="13"/>
                  </a:cubicBezTo>
                  <a:cubicBezTo>
                    <a:pt x="12" y="10"/>
                    <a:pt x="9" y="7"/>
                    <a:pt x="12" y="5"/>
                  </a:cubicBezTo>
                  <a:cubicBezTo>
                    <a:pt x="14" y="3"/>
                    <a:pt x="15" y="2"/>
                    <a:pt x="18" y="3"/>
                  </a:cubicBezTo>
                  <a:cubicBezTo>
                    <a:pt x="22" y="3"/>
                    <a:pt x="20" y="0"/>
                    <a:pt x="23" y="1"/>
                  </a:cubicBezTo>
                  <a:cubicBezTo>
                    <a:pt x="27" y="3"/>
                    <a:pt x="29" y="1"/>
                    <a:pt x="31" y="6"/>
                  </a:cubicBezTo>
                  <a:cubicBezTo>
                    <a:pt x="34" y="13"/>
                    <a:pt x="38" y="6"/>
                    <a:pt x="41" y="6"/>
                  </a:cubicBezTo>
                  <a:cubicBezTo>
                    <a:pt x="44" y="6"/>
                    <a:pt x="45" y="10"/>
                    <a:pt x="51" y="11"/>
                  </a:cubicBezTo>
                  <a:cubicBezTo>
                    <a:pt x="57" y="12"/>
                    <a:pt x="55" y="7"/>
                    <a:pt x="63" y="6"/>
                  </a:cubicBezTo>
                  <a:cubicBezTo>
                    <a:pt x="71" y="4"/>
                    <a:pt x="76" y="12"/>
                    <a:pt x="78" y="8"/>
                  </a:cubicBezTo>
                  <a:cubicBezTo>
                    <a:pt x="80" y="3"/>
                    <a:pt x="81" y="5"/>
                    <a:pt x="86" y="3"/>
                  </a:cubicBezTo>
                  <a:lnTo>
                    <a:pt x="90" y="9"/>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3" name="Freeform 32"/>
            <p:cNvSpPr>
              <a:spLocks/>
            </p:cNvSpPr>
            <p:nvPr/>
          </p:nvSpPr>
          <p:spPr bwMode="auto">
            <a:xfrm>
              <a:off x="4294706" y="3006517"/>
              <a:ext cx="765645" cy="522436"/>
            </a:xfrm>
            <a:custGeom>
              <a:avLst/>
              <a:gdLst/>
              <a:ahLst/>
              <a:cxnLst>
                <a:cxn ang="0">
                  <a:pos x="104" y="59"/>
                </a:cxn>
                <a:cxn ang="0">
                  <a:pos x="100" y="58"/>
                </a:cxn>
                <a:cxn ang="0">
                  <a:pos x="87" y="57"/>
                </a:cxn>
                <a:cxn ang="0">
                  <a:pos x="77" y="60"/>
                </a:cxn>
                <a:cxn ang="0">
                  <a:pos x="66" y="63"/>
                </a:cxn>
                <a:cxn ang="0">
                  <a:pos x="51" y="64"/>
                </a:cxn>
                <a:cxn ang="0">
                  <a:pos x="43" y="58"/>
                </a:cxn>
                <a:cxn ang="0">
                  <a:pos x="35" y="64"/>
                </a:cxn>
                <a:cxn ang="0">
                  <a:pos x="34" y="73"/>
                </a:cxn>
                <a:cxn ang="0">
                  <a:pos x="27" y="72"/>
                </a:cxn>
                <a:cxn ang="0">
                  <a:pos x="20" y="72"/>
                </a:cxn>
                <a:cxn ang="0">
                  <a:pos x="15" y="85"/>
                </a:cxn>
                <a:cxn ang="0">
                  <a:pos x="7" y="71"/>
                </a:cxn>
                <a:cxn ang="0">
                  <a:pos x="5" y="64"/>
                </a:cxn>
                <a:cxn ang="0">
                  <a:pos x="2" y="53"/>
                </a:cxn>
                <a:cxn ang="0">
                  <a:pos x="2" y="47"/>
                </a:cxn>
                <a:cxn ang="0">
                  <a:pos x="9" y="34"/>
                </a:cxn>
                <a:cxn ang="0">
                  <a:pos x="16" y="32"/>
                </a:cxn>
                <a:cxn ang="0">
                  <a:pos x="22" y="33"/>
                </a:cxn>
                <a:cxn ang="0">
                  <a:pos x="36" y="27"/>
                </a:cxn>
                <a:cxn ang="0">
                  <a:pos x="36" y="21"/>
                </a:cxn>
                <a:cxn ang="0">
                  <a:pos x="53" y="14"/>
                </a:cxn>
                <a:cxn ang="0">
                  <a:pos x="58" y="6"/>
                </a:cxn>
                <a:cxn ang="0">
                  <a:pos x="68" y="2"/>
                </a:cxn>
                <a:cxn ang="0">
                  <a:pos x="74" y="17"/>
                </a:cxn>
                <a:cxn ang="0">
                  <a:pos x="78" y="25"/>
                </a:cxn>
                <a:cxn ang="0">
                  <a:pos x="85" y="30"/>
                </a:cxn>
                <a:cxn ang="0">
                  <a:pos x="89" y="37"/>
                </a:cxn>
                <a:cxn ang="0">
                  <a:pos x="96" y="44"/>
                </a:cxn>
                <a:cxn ang="0">
                  <a:pos x="100" y="50"/>
                </a:cxn>
                <a:cxn ang="0">
                  <a:pos x="104" y="59"/>
                </a:cxn>
              </a:cxnLst>
              <a:rect l="0" t="0" r="r" b="b"/>
              <a:pathLst>
                <a:path w="104" h="85">
                  <a:moveTo>
                    <a:pt x="104" y="59"/>
                  </a:moveTo>
                  <a:cubicBezTo>
                    <a:pt x="103" y="58"/>
                    <a:pt x="101" y="56"/>
                    <a:pt x="100" y="58"/>
                  </a:cubicBezTo>
                  <a:cubicBezTo>
                    <a:pt x="97" y="61"/>
                    <a:pt x="91" y="52"/>
                    <a:pt x="87" y="57"/>
                  </a:cubicBezTo>
                  <a:cubicBezTo>
                    <a:pt x="83" y="62"/>
                    <a:pt x="84" y="56"/>
                    <a:pt x="77" y="60"/>
                  </a:cubicBezTo>
                  <a:cubicBezTo>
                    <a:pt x="68" y="65"/>
                    <a:pt x="69" y="56"/>
                    <a:pt x="66" y="63"/>
                  </a:cubicBezTo>
                  <a:cubicBezTo>
                    <a:pt x="63" y="71"/>
                    <a:pt x="60" y="65"/>
                    <a:pt x="51" y="64"/>
                  </a:cubicBezTo>
                  <a:cubicBezTo>
                    <a:pt x="47" y="64"/>
                    <a:pt x="50" y="61"/>
                    <a:pt x="43" y="58"/>
                  </a:cubicBezTo>
                  <a:cubicBezTo>
                    <a:pt x="36" y="55"/>
                    <a:pt x="37" y="63"/>
                    <a:pt x="35" y="64"/>
                  </a:cubicBezTo>
                  <a:cubicBezTo>
                    <a:pt x="32" y="66"/>
                    <a:pt x="34" y="68"/>
                    <a:pt x="34" y="73"/>
                  </a:cubicBezTo>
                  <a:cubicBezTo>
                    <a:pt x="32" y="70"/>
                    <a:pt x="31" y="75"/>
                    <a:pt x="27" y="72"/>
                  </a:cubicBezTo>
                  <a:cubicBezTo>
                    <a:pt x="24" y="70"/>
                    <a:pt x="24" y="73"/>
                    <a:pt x="20" y="72"/>
                  </a:cubicBezTo>
                  <a:cubicBezTo>
                    <a:pt x="16" y="71"/>
                    <a:pt x="18" y="80"/>
                    <a:pt x="15" y="85"/>
                  </a:cubicBezTo>
                  <a:cubicBezTo>
                    <a:pt x="14" y="74"/>
                    <a:pt x="10" y="74"/>
                    <a:pt x="7" y="71"/>
                  </a:cubicBezTo>
                  <a:cubicBezTo>
                    <a:pt x="4" y="68"/>
                    <a:pt x="7" y="65"/>
                    <a:pt x="5" y="64"/>
                  </a:cubicBezTo>
                  <a:cubicBezTo>
                    <a:pt x="3" y="62"/>
                    <a:pt x="1" y="58"/>
                    <a:pt x="2" y="53"/>
                  </a:cubicBezTo>
                  <a:cubicBezTo>
                    <a:pt x="3" y="47"/>
                    <a:pt x="0" y="49"/>
                    <a:pt x="2" y="47"/>
                  </a:cubicBezTo>
                  <a:cubicBezTo>
                    <a:pt x="4" y="46"/>
                    <a:pt x="6" y="40"/>
                    <a:pt x="9" y="34"/>
                  </a:cubicBezTo>
                  <a:cubicBezTo>
                    <a:pt x="12" y="36"/>
                    <a:pt x="14" y="34"/>
                    <a:pt x="16" y="32"/>
                  </a:cubicBezTo>
                  <a:cubicBezTo>
                    <a:pt x="18" y="30"/>
                    <a:pt x="18" y="36"/>
                    <a:pt x="22" y="33"/>
                  </a:cubicBezTo>
                  <a:cubicBezTo>
                    <a:pt x="27" y="28"/>
                    <a:pt x="33" y="32"/>
                    <a:pt x="36" y="27"/>
                  </a:cubicBezTo>
                  <a:cubicBezTo>
                    <a:pt x="39" y="22"/>
                    <a:pt x="35" y="22"/>
                    <a:pt x="36" y="21"/>
                  </a:cubicBezTo>
                  <a:cubicBezTo>
                    <a:pt x="38" y="19"/>
                    <a:pt x="48" y="21"/>
                    <a:pt x="53" y="14"/>
                  </a:cubicBezTo>
                  <a:cubicBezTo>
                    <a:pt x="58" y="7"/>
                    <a:pt x="59" y="9"/>
                    <a:pt x="58" y="6"/>
                  </a:cubicBezTo>
                  <a:cubicBezTo>
                    <a:pt x="58" y="3"/>
                    <a:pt x="66" y="0"/>
                    <a:pt x="68" y="2"/>
                  </a:cubicBezTo>
                  <a:cubicBezTo>
                    <a:pt x="72" y="7"/>
                    <a:pt x="75" y="11"/>
                    <a:pt x="74" y="17"/>
                  </a:cubicBezTo>
                  <a:cubicBezTo>
                    <a:pt x="71" y="27"/>
                    <a:pt x="80" y="21"/>
                    <a:pt x="78" y="25"/>
                  </a:cubicBezTo>
                  <a:cubicBezTo>
                    <a:pt x="77" y="29"/>
                    <a:pt x="82" y="26"/>
                    <a:pt x="85" y="30"/>
                  </a:cubicBezTo>
                  <a:cubicBezTo>
                    <a:pt x="89" y="34"/>
                    <a:pt x="83" y="33"/>
                    <a:pt x="89" y="37"/>
                  </a:cubicBezTo>
                  <a:cubicBezTo>
                    <a:pt x="95" y="41"/>
                    <a:pt x="96" y="42"/>
                    <a:pt x="96" y="44"/>
                  </a:cubicBezTo>
                  <a:cubicBezTo>
                    <a:pt x="95" y="47"/>
                    <a:pt x="97" y="48"/>
                    <a:pt x="100" y="50"/>
                  </a:cubicBezTo>
                  <a:cubicBezTo>
                    <a:pt x="103" y="51"/>
                    <a:pt x="102" y="55"/>
                    <a:pt x="104" y="59"/>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4" name="Freeform 33"/>
            <p:cNvSpPr>
              <a:spLocks/>
            </p:cNvSpPr>
            <p:nvPr/>
          </p:nvSpPr>
          <p:spPr bwMode="auto">
            <a:xfrm>
              <a:off x="3956055" y="2889737"/>
              <a:ext cx="449080" cy="682240"/>
            </a:xfrm>
            <a:custGeom>
              <a:avLst/>
              <a:gdLst/>
              <a:ahLst/>
              <a:cxnLst>
                <a:cxn ang="0">
                  <a:pos x="38" y="105"/>
                </a:cxn>
                <a:cxn ang="0">
                  <a:pos x="49" y="105"/>
                </a:cxn>
                <a:cxn ang="0">
                  <a:pos x="55" y="107"/>
                </a:cxn>
                <a:cxn ang="0">
                  <a:pos x="60" y="110"/>
                </a:cxn>
                <a:cxn ang="0">
                  <a:pos x="61" y="104"/>
                </a:cxn>
                <a:cxn ang="0">
                  <a:pos x="53" y="90"/>
                </a:cxn>
                <a:cxn ang="0">
                  <a:pos x="51" y="83"/>
                </a:cxn>
                <a:cxn ang="0">
                  <a:pos x="48" y="72"/>
                </a:cxn>
                <a:cxn ang="0">
                  <a:pos x="48" y="66"/>
                </a:cxn>
                <a:cxn ang="0">
                  <a:pos x="55" y="53"/>
                </a:cxn>
                <a:cxn ang="0">
                  <a:pos x="54" y="47"/>
                </a:cxn>
                <a:cxn ang="0">
                  <a:pos x="44" y="35"/>
                </a:cxn>
                <a:cxn ang="0">
                  <a:pos x="47" y="30"/>
                </a:cxn>
                <a:cxn ang="0">
                  <a:pos x="56" y="29"/>
                </a:cxn>
                <a:cxn ang="0">
                  <a:pos x="51" y="9"/>
                </a:cxn>
                <a:cxn ang="0">
                  <a:pos x="49" y="3"/>
                </a:cxn>
                <a:cxn ang="0">
                  <a:pos x="44" y="0"/>
                </a:cxn>
                <a:cxn ang="0">
                  <a:pos x="48" y="12"/>
                </a:cxn>
                <a:cxn ang="0">
                  <a:pos x="39" y="28"/>
                </a:cxn>
                <a:cxn ang="0">
                  <a:pos x="32" y="43"/>
                </a:cxn>
                <a:cxn ang="0">
                  <a:pos x="25" y="60"/>
                </a:cxn>
                <a:cxn ang="0">
                  <a:pos x="19" y="60"/>
                </a:cxn>
                <a:cxn ang="0">
                  <a:pos x="10" y="62"/>
                </a:cxn>
                <a:cxn ang="0">
                  <a:pos x="4" y="68"/>
                </a:cxn>
                <a:cxn ang="0">
                  <a:pos x="0" y="80"/>
                </a:cxn>
                <a:cxn ang="0">
                  <a:pos x="3" y="83"/>
                </a:cxn>
                <a:cxn ang="0">
                  <a:pos x="5" y="87"/>
                </a:cxn>
                <a:cxn ang="0">
                  <a:pos x="9" y="87"/>
                </a:cxn>
                <a:cxn ang="0">
                  <a:pos x="9" y="90"/>
                </a:cxn>
                <a:cxn ang="0">
                  <a:pos x="10" y="93"/>
                </a:cxn>
                <a:cxn ang="0">
                  <a:pos x="10" y="103"/>
                </a:cxn>
                <a:cxn ang="0">
                  <a:pos x="22" y="105"/>
                </a:cxn>
                <a:cxn ang="0">
                  <a:pos x="31" y="104"/>
                </a:cxn>
                <a:cxn ang="0">
                  <a:pos x="38" y="105"/>
                </a:cxn>
              </a:cxnLst>
              <a:rect l="0" t="0" r="r" b="b"/>
              <a:pathLst>
                <a:path w="61" h="111">
                  <a:moveTo>
                    <a:pt x="38" y="105"/>
                  </a:moveTo>
                  <a:cubicBezTo>
                    <a:pt x="49" y="105"/>
                    <a:pt x="49" y="105"/>
                    <a:pt x="49" y="105"/>
                  </a:cubicBezTo>
                  <a:cubicBezTo>
                    <a:pt x="49" y="105"/>
                    <a:pt x="52" y="106"/>
                    <a:pt x="55" y="107"/>
                  </a:cubicBezTo>
                  <a:cubicBezTo>
                    <a:pt x="58" y="107"/>
                    <a:pt x="59" y="111"/>
                    <a:pt x="60" y="110"/>
                  </a:cubicBezTo>
                  <a:cubicBezTo>
                    <a:pt x="61" y="109"/>
                    <a:pt x="59" y="106"/>
                    <a:pt x="61" y="104"/>
                  </a:cubicBezTo>
                  <a:cubicBezTo>
                    <a:pt x="60" y="93"/>
                    <a:pt x="56" y="93"/>
                    <a:pt x="53" y="90"/>
                  </a:cubicBezTo>
                  <a:cubicBezTo>
                    <a:pt x="50" y="87"/>
                    <a:pt x="53" y="84"/>
                    <a:pt x="51" y="83"/>
                  </a:cubicBezTo>
                  <a:cubicBezTo>
                    <a:pt x="49" y="81"/>
                    <a:pt x="47" y="77"/>
                    <a:pt x="48" y="72"/>
                  </a:cubicBezTo>
                  <a:cubicBezTo>
                    <a:pt x="49" y="66"/>
                    <a:pt x="46" y="68"/>
                    <a:pt x="48" y="66"/>
                  </a:cubicBezTo>
                  <a:cubicBezTo>
                    <a:pt x="50" y="65"/>
                    <a:pt x="52" y="59"/>
                    <a:pt x="55" y="53"/>
                  </a:cubicBezTo>
                  <a:cubicBezTo>
                    <a:pt x="56" y="50"/>
                    <a:pt x="55" y="52"/>
                    <a:pt x="54" y="47"/>
                  </a:cubicBezTo>
                  <a:cubicBezTo>
                    <a:pt x="53" y="41"/>
                    <a:pt x="51" y="43"/>
                    <a:pt x="44" y="35"/>
                  </a:cubicBezTo>
                  <a:cubicBezTo>
                    <a:pt x="42" y="33"/>
                    <a:pt x="44" y="29"/>
                    <a:pt x="47" y="30"/>
                  </a:cubicBezTo>
                  <a:cubicBezTo>
                    <a:pt x="49" y="30"/>
                    <a:pt x="52" y="31"/>
                    <a:pt x="56" y="29"/>
                  </a:cubicBezTo>
                  <a:cubicBezTo>
                    <a:pt x="48" y="24"/>
                    <a:pt x="54" y="11"/>
                    <a:pt x="51" y="9"/>
                  </a:cubicBezTo>
                  <a:cubicBezTo>
                    <a:pt x="49" y="8"/>
                    <a:pt x="51" y="4"/>
                    <a:pt x="49" y="3"/>
                  </a:cubicBezTo>
                  <a:cubicBezTo>
                    <a:pt x="45" y="1"/>
                    <a:pt x="53" y="0"/>
                    <a:pt x="44" y="0"/>
                  </a:cubicBezTo>
                  <a:cubicBezTo>
                    <a:pt x="43" y="11"/>
                    <a:pt x="50" y="3"/>
                    <a:pt x="48" y="12"/>
                  </a:cubicBezTo>
                  <a:cubicBezTo>
                    <a:pt x="46" y="21"/>
                    <a:pt x="43" y="14"/>
                    <a:pt x="39" y="28"/>
                  </a:cubicBezTo>
                  <a:cubicBezTo>
                    <a:pt x="34" y="42"/>
                    <a:pt x="35" y="42"/>
                    <a:pt x="32" y="43"/>
                  </a:cubicBezTo>
                  <a:cubicBezTo>
                    <a:pt x="29" y="45"/>
                    <a:pt x="28" y="55"/>
                    <a:pt x="25" y="60"/>
                  </a:cubicBezTo>
                  <a:cubicBezTo>
                    <a:pt x="22" y="64"/>
                    <a:pt x="22" y="65"/>
                    <a:pt x="19" y="60"/>
                  </a:cubicBezTo>
                  <a:cubicBezTo>
                    <a:pt x="15" y="56"/>
                    <a:pt x="11" y="58"/>
                    <a:pt x="10" y="62"/>
                  </a:cubicBezTo>
                  <a:cubicBezTo>
                    <a:pt x="9" y="65"/>
                    <a:pt x="7" y="63"/>
                    <a:pt x="4" y="68"/>
                  </a:cubicBezTo>
                  <a:cubicBezTo>
                    <a:pt x="1" y="72"/>
                    <a:pt x="3" y="74"/>
                    <a:pt x="0" y="80"/>
                  </a:cubicBezTo>
                  <a:cubicBezTo>
                    <a:pt x="0" y="86"/>
                    <a:pt x="2" y="79"/>
                    <a:pt x="3" y="83"/>
                  </a:cubicBezTo>
                  <a:cubicBezTo>
                    <a:pt x="3" y="87"/>
                    <a:pt x="3" y="86"/>
                    <a:pt x="5" y="87"/>
                  </a:cubicBezTo>
                  <a:cubicBezTo>
                    <a:pt x="8" y="89"/>
                    <a:pt x="7" y="85"/>
                    <a:pt x="9" y="87"/>
                  </a:cubicBezTo>
                  <a:cubicBezTo>
                    <a:pt x="10" y="88"/>
                    <a:pt x="7" y="89"/>
                    <a:pt x="9" y="90"/>
                  </a:cubicBezTo>
                  <a:cubicBezTo>
                    <a:pt x="10" y="92"/>
                    <a:pt x="8" y="90"/>
                    <a:pt x="10" y="93"/>
                  </a:cubicBezTo>
                  <a:cubicBezTo>
                    <a:pt x="12" y="96"/>
                    <a:pt x="10" y="99"/>
                    <a:pt x="10" y="103"/>
                  </a:cubicBezTo>
                  <a:cubicBezTo>
                    <a:pt x="13" y="106"/>
                    <a:pt x="14" y="105"/>
                    <a:pt x="22" y="105"/>
                  </a:cubicBezTo>
                  <a:cubicBezTo>
                    <a:pt x="23" y="103"/>
                    <a:pt x="23" y="104"/>
                    <a:pt x="31" y="104"/>
                  </a:cubicBezTo>
                  <a:cubicBezTo>
                    <a:pt x="40" y="104"/>
                    <a:pt x="36" y="104"/>
                    <a:pt x="38" y="105"/>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5" name="Freeform 34"/>
            <p:cNvSpPr>
              <a:spLocks/>
            </p:cNvSpPr>
            <p:nvPr/>
          </p:nvSpPr>
          <p:spPr bwMode="auto">
            <a:xfrm>
              <a:off x="4162190" y="3916170"/>
              <a:ext cx="66258" cy="86048"/>
            </a:xfrm>
            <a:custGeom>
              <a:avLst/>
              <a:gdLst/>
              <a:ahLst/>
              <a:cxnLst>
                <a:cxn ang="0">
                  <a:pos x="0" y="7"/>
                </a:cxn>
                <a:cxn ang="0">
                  <a:pos x="5" y="1"/>
                </a:cxn>
                <a:cxn ang="0">
                  <a:pos x="9" y="3"/>
                </a:cxn>
                <a:cxn ang="0">
                  <a:pos x="5" y="5"/>
                </a:cxn>
                <a:cxn ang="0">
                  <a:pos x="1" y="14"/>
                </a:cxn>
                <a:cxn ang="0">
                  <a:pos x="1" y="11"/>
                </a:cxn>
                <a:cxn ang="0">
                  <a:pos x="0" y="7"/>
                </a:cxn>
              </a:cxnLst>
              <a:rect l="0" t="0" r="r" b="b"/>
              <a:pathLst>
                <a:path w="9" h="14">
                  <a:moveTo>
                    <a:pt x="0" y="7"/>
                  </a:moveTo>
                  <a:cubicBezTo>
                    <a:pt x="2" y="3"/>
                    <a:pt x="4" y="2"/>
                    <a:pt x="5" y="1"/>
                  </a:cubicBezTo>
                  <a:cubicBezTo>
                    <a:pt x="6" y="0"/>
                    <a:pt x="7" y="2"/>
                    <a:pt x="9" y="3"/>
                  </a:cubicBezTo>
                  <a:cubicBezTo>
                    <a:pt x="7" y="3"/>
                    <a:pt x="7" y="3"/>
                    <a:pt x="5" y="5"/>
                  </a:cubicBezTo>
                  <a:cubicBezTo>
                    <a:pt x="3" y="8"/>
                    <a:pt x="6" y="13"/>
                    <a:pt x="1" y="14"/>
                  </a:cubicBezTo>
                  <a:cubicBezTo>
                    <a:pt x="1" y="12"/>
                    <a:pt x="0" y="14"/>
                    <a:pt x="1" y="11"/>
                  </a:cubicBezTo>
                  <a:cubicBezTo>
                    <a:pt x="1" y="9"/>
                    <a:pt x="0" y="8"/>
                    <a:pt x="0" y="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6" name="Freeform 35"/>
            <p:cNvSpPr>
              <a:spLocks/>
            </p:cNvSpPr>
            <p:nvPr/>
          </p:nvSpPr>
          <p:spPr bwMode="auto">
            <a:xfrm>
              <a:off x="4103295" y="3436758"/>
              <a:ext cx="449080" cy="528582"/>
            </a:xfrm>
            <a:custGeom>
              <a:avLst/>
              <a:gdLst/>
              <a:ahLst/>
              <a:cxnLst>
                <a:cxn ang="0">
                  <a:pos x="18" y="16"/>
                </a:cxn>
                <a:cxn ang="0">
                  <a:pos x="17" y="23"/>
                </a:cxn>
                <a:cxn ang="0">
                  <a:pos x="23" y="23"/>
                </a:cxn>
                <a:cxn ang="0">
                  <a:pos x="27" y="30"/>
                </a:cxn>
                <a:cxn ang="0">
                  <a:pos x="22" y="37"/>
                </a:cxn>
                <a:cxn ang="0">
                  <a:pos x="27" y="43"/>
                </a:cxn>
                <a:cxn ang="0">
                  <a:pos x="26" y="55"/>
                </a:cxn>
                <a:cxn ang="0">
                  <a:pos x="24" y="60"/>
                </a:cxn>
                <a:cxn ang="0">
                  <a:pos x="21" y="58"/>
                </a:cxn>
                <a:cxn ang="0">
                  <a:pos x="14" y="56"/>
                </a:cxn>
                <a:cxn ang="0">
                  <a:pos x="12" y="57"/>
                </a:cxn>
                <a:cxn ang="0">
                  <a:pos x="6" y="59"/>
                </a:cxn>
                <a:cxn ang="0">
                  <a:pos x="6" y="67"/>
                </a:cxn>
                <a:cxn ang="0">
                  <a:pos x="5" y="72"/>
                </a:cxn>
                <a:cxn ang="0">
                  <a:pos x="0" y="74"/>
                </a:cxn>
                <a:cxn ang="0">
                  <a:pos x="6" y="81"/>
                </a:cxn>
                <a:cxn ang="0">
                  <a:pos x="8" y="85"/>
                </a:cxn>
                <a:cxn ang="0">
                  <a:pos x="13" y="79"/>
                </a:cxn>
                <a:cxn ang="0">
                  <a:pos x="17" y="81"/>
                </a:cxn>
                <a:cxn ang="0">
                  <a:pos x="26" y="78"/>
                </a:cxn>
                <a:cxn ang="0">
                  <a:pos x="27" y="83"/>
                </a:cxn>
                <a:cxn ang="0">
                  <a:pos x="37" y="75"/>
                </a:cxn>
                <a:cxn ang="0">
                  <a:pos x="41" y="65"/>
                </a:cxn>
                <a:cxn ang="0">
                  <a:pos x="50" y="46"/>
                </a:cxn>
                <a:cxn ang="0">
                  <a:pos x="54" y="34"/>
                </a:cxn>
                <a:cxn ang="0">
                  <a:pos x="55" y="24"/>
                </a:cxn>
                <a:cxn ang="0">
                  <a:pos x="57" y="12"/>
                </a:cxn>
                <a:cxn ang="0">
                  <a:pos x="60" y="3"/>
                </a:cxn>
                <a:cxn ang="0">
                  <a:pos x="53" y="2"/>
                </a:cxn>
                <a:cxn ang="0">
                  <a:pos x="46" y="2"/>
                </a:cxn>
                <a:cxn ang="0">
                  <a:pos x="41" y="15"/>
                </a:cxn>
                <a:cxn ang="0">
                  <a:pos x="40" y="21"/>
                </a:cxn>
                <a:cxn ang="0">
                  <a:pos x="35" y="18"/>
                </a:cxn>
                <a:cxn ang="0">
                  <a:pos x="29" y="16"/>
                </a:cxn>
                <a:cxn ang="0">
                  <a:pos x="18" y="16"/>
                </a:cxn>
              </a:cxnLst>
              <a:rect l="0" t="0" r="r" b="b"/>
              <a:pathLst>
                <a:path w="61" h="86">
                  <a:moveTo>
                    <a:pt x="18" y="16"/>
                  </a:moveTo>
                  <a:cubicBezTo>
                    <a:pt x="18" y="19"/>
                    <a:pt x="16" y="19"/>
                    <a:pt x="17" y="23"/>
                  </a:cubicBezTo>
                  <a:cubicBezTo>
                    <a:pt x="17" y="26"/>
                    <a:pt x="21" y="23"/>
                    <a:pt x="23" y="23"/>
                  </a:cubicBezTo>
                  <a:cubicBezTo>
                    <a:pt x="26" y="23"/>
                    <a:pt x="28" y="27"/>
                    <a:pt x="27" y="30"/>
                  </a:cubicBezTo>
                  <a:cubicBezTo>
                    <a:pt x="25" y="33"/>
                    <a:pt x="24" y="28"/>
                    <a:pt x="22" y="37"/>
                  </a:cubicBezTo>
                  <a:cubicBezTo>
                    <a:pt x="21" y="41"/>
                    <a:pt x="28" y="40"/>
                    <a:pt x="27" y="43"/>
                  </a:cubicBezTo>
                  <a:cubicBezTo>
                    <a:pt x="26" y="46"/>
                    <a:pt x="28" y="52"/>
                    <a:pt x="26" y="55"/>
                  </a:cubicBezTo>
                  <a:cubicBezTo>
                    <a:pt x="24" y="59"/>
                    <a:pt x="27" y="59"/>
                    <a:pt x="24" y="60"/>
                  </a:cubicBezTo>
                  <a:cubicBezTo>
                    <a:pt x="21" y="61"/>
                    <a:pt x="23" y="55"/>
                    <a:pt x="21" y="58"/>
                  </a:cubicBezTo>
                  <a:cubicBezTo>
                    <a:pt x="19" y="61"/>
                    <a:pt x="17" y="61"/>
                    <a:pt x="14" y="56"/>
                  </a:cubicBezTo>
                  <a:cubicBezTo>
                    <a:pt x="11" y="51"/>
                    <a:pt x="11" y="54"/>
                    <a:pt x="12" y="57"/>
                  </a:cubicBezTo>
                  <a:cubicBezTo>
                    <a:pt x="12" y="60"/>
                    <a:pt x="9" y="59"/>
                    <a:pt x="6" y="59"/>
                  </a:cubicBezTo>
                  <a:cubicBezTo>
                    <a:pt x="4" y="60"/>
                    <a:pt x="4" y="65"/>
                    <a:pt x="6" y="67"/>
                  </a:cubicBezTo>
                  <a:cubicBezTo>
                    <a:pt x="7" y="69"/>
                    <a:pt x="7" y="73"/>
                    <a:pt x="5" y="72"/>
                  </a:cubicBezTo>
                  <a:cubicBezTo>
                    <a:pt x="3" y="70"/>
                    <a:pt x="3" y="71"/>
                    <a:pt x="0" y="74"/>
                  </a:cubicBezTo>
                  <a:cubicBezTo>
                    <a:pt x="4" y="78"/>
                    <a:pt x="5" y="78"/>
                    <a:pt x="6" y="81"/>
                  </a:cubicBezTo>
                  <a:cubicBezTo>
                    <a:pt x="6" y="83"/>
                    <a:pt x="7" y="84"/>
                    <a:pt x="8" y="85"/>
                  </a:cubicBezTo>
                  <a:cubicBezTo>
                    <a:pt x="10" y="81"/>
                    <a:pt x="12" y="80"/>
                    <a:pt x="13" y="79"/>
                  </a:cubicBezTo>
                  <a:cubicBezTo>
                    <a:pt x="14" y="78"/>
                    <a:pt x="15" y="80"/>
                    <a:pt x="17" y="81"/>
                  </a:cubicBezTo>
                  <a:cubicBezTo>
                    <a:pt x="20" y="86"/>
                    <a:pt x="23" y="76"/>
                    <a:pt x="26" y="78"/>
                  </a:cubicBezTo>
                  <a:cubicBezTo>
                    <a:pt x="29" y="80"/>
                    <a:pt x="24" y="82"/>
                    <a:pt x="27" y="83"/>
                  </a:cubicBezTo>
                  <a:cubicBezTo>
                    <a:pt x="32" y="85"/>
                    <a:pt x="34" y="75"/>
                    <a:pt x="37" y="75"/>
                  </a:cubicBezTo>
                  <a:cubicBezTo>
                    <a:pt x="39" y="75"/>
                    <a:pt x="43" y="69"/>
                    <a:pt x="41" y="65"/>
                  </a:cubicBezTo>
                  <a:cubicBezTo>
                    <a:pt x="38" y="59"/>
                    <a:pt x="45" y="48"/>
                    <a:pt x="50" y="46"/>
                  </a:cubicBezTo>
                  <a:cubicBezTo>
                    <a:pt x="54" y="44"/>
                    <a:pt x="51" y="40"/>
                    <a:pt x="54" y="34"/>
                  </a:cubicBezTo>
                  <a:cubicBezTo>
                    <a:pt x="57" y="29"/>
                    <a:pt x="53" y="31"/>
                    <a:pt x="55" y="24"/>
                  </a:cubicBezTo>
                  <a:cubicBezTo>
                    <a:pt x="57" y="16"/>
                    <a:pt x="54" y="17"/>
                    <a:pt x="57" y="12"/>
                  </a:cubicBezTo>
                  <a:cubicBezTo>
                    <a:pt x="60" y="7"/>
                    <a:pt x="61" y="5"/>
                    <a:pt x="60" y="3"/>
                  </a:cubicBezTo>
                  <a:cubicBezTo>
                    <a:pt x="58" y="0"/>
                    <a:pt x="57" y="5"/>
                    <a:pt x="53" y="2"/>
                  </a:cubicBezTo>
                  <a:cubicBezTo>
                    <a:pt x="50" y="0"/>
                    <a:pt x="50" y="3"/>
                    <a:pt x="46" y="2"/>
                  </a:cubicBezTo>
                  <a:cubicBezTo>
                    <a:pt x="42" y="1"/>
                    <a:pt x="44" y="10"/>
                    <a:pt x="41" y="15"/>
                  </a:cubicBezTo>
                  <a:cubicBezTo>
                    <a:pt x="39" y="17"/>
                    <a:pt x="41" y="20"/>
                    <a:pt x="40" y="21"/>
                  </a:cubicBezTo>
                  <a:cubicBezTo>
                    <a:pt x="39" y="22"/>
                    <a:pt x="38" y="18"/>
                    <a:pt x="35" y="18"/>
                  </a:cubicBezTo>
                  <a:cubicBezTo>
                    <a:pt x="32" y="17"/>
                    <a:pt x="29" y="16"/>
                    <a:pt x="29" y="16"/>
                  </a:cubicBezTo>
                  <a:lnTo>
                    <a:pt x="18" y="16"/>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7" name="Freeform 36"/>
            <p:cNvSpPr>
              <a:spLocks/>
            </p:cNvSpPr>
            <p:nvPr/>
          </p:nvSpPr>
          <p:spPr bwMode="auto">
            <a:xfrm>
              <a:off x="3956055" y="3522806"/>
              <a:ext cx="353375" cy="368778"/>
            </a:xfrm>
            <a:custGeom>
              <a:avLst/>
              <a:gdLst/>
              <a:ahLst/>
              <a:cxnLst>
                <a:cxn ang="0">
                  <a:pos x="22" y="2"/>
                </a:cxn>
                <a:cxn ang="0">
                  <a:pos x="31" y="1"/>
                </a:cxn>
                <a:cxn ang="0">
                  <a:pos x="38" y="2"/>
                </a:cxn>
                <a:cxn ang="0">
                  <a:pos x="37" y="9"/>
                </a:cxn>
                <a:cxn ang="0">
                  <a:pos x="43" y="9"/>
                </a:cxn>
                <a:cxn ang="0">
                  <a:pos x="47" y="16"/>
                </a:cxn>
                <a:cxn ang="0">
                  <a:pos x="42" y="23"/>
                </a:cxn>
                <a:cxn ang="0">
                  <a:pos x="47" y="29"/>
                </a:cxn>
                <a:cxn ang="0">
                  <a:pos x="46" y="41"/>
                </a:cxn>
                <a:cxn ang="0">
                  <a:pos x="44" y="46"/>
                </a:cxn>
                <a:cxn ang="0">
                  <a:pos x="41" y="44"/>
                </a:cxn>
                <a:cxn ang="0">
                  <a:pos x="34" y="42"/>
                </a:cxn>
                <a:cxn ang="0">
                  <a:pos x="32" y="43"/>
                </a:cxn>
                <a:cxn ang="0">
                  <a:pos x="26" y="45"/>
                </a:cxn>
                <a:cxn ang="0">
                  <a:pos x="26" y="53"/>
                </a:cxn>
                <a:cxn ang="0">
                  <a:pos x="25" y="58"/>
                </a:cxn>
                <a:cxn ang="0">
                  <a:pos x="20" y="60"/>
                </a:cxn>
                <a:cxn ang="0">
                  <a:pos x="12" y="50"/>
                </a:cxn>
                <a:cxn ang="0">
                  <a:pos x="7" y="42"/>
                </a:cxn>
                <a:cxn ang="0">
                  <a:pos x="3" y="33"/>
                </a:cxn>
                <a:cxn ang="0">
                  <a:pos x="2" y="29"/>
                </a:cxn>
                <a:cxn ang="0">
                  <a:pos x="6" y="23"/>
                </a:cxn>
                <a:cxn ang="0">
                  <a:pos x="8" y="21"/>
                </a:cxn>
                <a:cxn ang="0">
                  <a:pos x="11" y="20"/>
                </a:cxn>
                <a:cxn ang="0">
                  <a:pos x="6" y="17"/>
                </a:cxn>
                <a:cxn ang="0">
                  <a:pos x="8" y="17"/>
                </a:cxn>
                <a:cxn ang="0">
                  <a:pos x="8" y="13"/>
                </a:cxn>
                <a:cxn ang="0">
                  <a:pos x="22" y="13"/>
                </a:cxn>
                <a:cxn ang="0">
                  <a:pos x="22" y="2"/>
                </a:cxn>
              </a:cxnLst>
              <a:rect l="0" t="0" r="r" b="b"/>
              <a:pathLst>
                <a:path w="48" h="60">
                  <a:moveTo>
                    <a:pt x="22" y="2"/>
                  </a:moveTo>
                  <a:cubicBezTo>
                    <a:pt x="23" y="0"/>
                    <a:pt x="23" y="1"/>
                    <a:pt x="31" y="1"/>
                  </a:cubicBezTo>
                  <a:cubicBezTo>
                    <a:pt x="40" y="1"/>
                    <a:pt x="36" y="1"/>
                    <a:pt x="38" y="2"/>
                  </a:cubicBezTo>
                  <a:cubicBezTo>
                    <a:pt x="38" y="5"/>
                    <a:pt x="36" y="5"/>
                    <a:pt x="37" y="9"/>
                  </a:cubicBezTo>
                  <a:cubicBezTo>
                    <a:pt x="37" y="12"/>
                    <a:pt x="41" y="9"/>
                    <a:pt x="43" y="9"/>
                  </a:cubicBezTo>
                  <a:cubicBezTo>
                    <a:pt x="46" y="9"/>
                    <a:pt x="48" y="13"/>
                    <a:pt x="47" y="16"/>
                  </a:cubicBezTo>
                  <a:cubicBezTo>
                    <a:pt x="45" y="19"/>
                    <a:pt x="44" y="14"/>
                    <a:pt x="42" y="23"/>
                  </a:cubicBezTo>
                  <a:cubicBezTo>
                    <a:pt x="41" y="27"/>
                    <a:pt x="48" y="26"/>
                    <a:pt x="47" y="29"/>
                  </a:cubicBezTo>
                  <a:cubicBezTo>
                    <a:pt x="46" y="32"/>
                    <a:pt x="48" y="38"/>
                    <a:pt x="46" y="41"/>
                  </a:cubicBezTo>
                  <a:cubicBezTo>
                    <a:pt x="44" y="45"/>
                    <a:pt x="47" y="45"/>
                    <a:pt x="44" y="46"/>
                  </a:cubicBezTo>
                  <a:cubicBezTo>
                    <a:pt x="41" y="47"/>
                    <a:pt x="43" y="41"/>
                    <a:pt x="41" y="44"/>
                  </a:cubicBezTo>
                  <a:cubicBezTo>
                    <a:pt x="39" y="47"/>
                    <a:pt x="37" y="47"/>
                    <a:pt x="34" y="42"/>
                  </a:cubicBezTo>
                  <a:cubicBezTo>
                    <a:pt x="31" y="37"/>
                    <a:pt x="31" y="40"/>
                    <a:pt x="32" y="43"/>
                  </a:cubicBezTo>
                  <a:cubicBezTo>
                    <a:pt x="32" y="46"/>
                    <a:pt x="29" y="45"/>
                    <a:pt x="26" y="45"/>
                  </a:cubicBezTo>
                  <a:cubicBezTo>
                    <a:pt x="24" y="46"/>
                    <a:pt x="24" y="51"/>
                    <a:pt x="26" y="53"/>
                  </a:cubicBezTo>
                  <a:cubicBezTo>
                    <a:pt x="27" y="55"/>
                    <a:pt x="27" y="59"/>
                    <a:pt x="25" y="58"/>
                  </a:cubicBezTo>
                  <a:cubicBezTo>
                    <a:pt x="23" y="56"/>
                    <a:pt x="23" y="57"/>
                    <a:pt x="20" y="60"/>
                  </a:cubicBezTo>
                  <a:cubicBezTo>
                    <a:pt x="16" y="55"/>
                    <a:pt x="21" y="58"/>
                    <a:pt x="12" y="50"/>
                  </a:cubicBezTo>
                  <a:cubicBezTo>
                    <a:pt x="9" y="46"/>
                    <a:pt x="8" y="44"/>
                    <a:pt x="7" y="42"/>
                  </a:cubicBezTo>
                  <a:cubicBezTo>
                    <a:pt x="5" y="40"/>
                    <a:pt x="5" y="38"/>
                    <a:pt x="3" y="33"/>
                  </a:cubicBezTo>
                  <a:cubicBezTo>
                    <a:pt x="1" y="29"/>
                    <a:pt x="0" y="27"/>
                    <a:pt x="2" y="29"/>
                  </a:cubicBezTo>
                  <a:cubicBezTo>
                    <a:pt x="4" y="31"/>
                    <a:pt x="6" y="26"/>
                    <a:pt x="6" y="23"/>
                  </a:cubicBezTo>
                  <a:cubicBezTo>
                    <a:pt x="6" y="19"/>
                    <a:pt x="6" y="19"/>
                    <a:pt x="8" y="21"/>
                  </a:cubicBezTo>
                  <a:cubicBezTo>
                    <a:pt x="10" y="24"/>
                    <a:pt x="14" y="21"/>
                    <a:pt x="11" y="20"/>
                  </a:cubicBezTo>
                  <a:cubicBezTo>
                    <a:pt x="8" y="20"/>
                    <a:pt x="6" y="18"/>
                    <a:pt x="6" y="17"/>
                  </a:cubicBezTo>
                  <a:cubicBezTo>
                    <a:pt x="7" y="15"/>
                    <a:pt x="8" y="17"/>
                    <a:pt x="8" y="17"/>
                  </a:cubicBezTo>
                  <a:cubicBezTo>
                    <a:pt x="9" y="16"/>
                    <a:pt x="8" y="14"/>
                    <a:pt x="8" y="13"/>
                  </a:cubicBezTo>
                  <a:cubicBezTo>
                    <a:pt x="15" y="12"/>
                    <a:pt x="17" y="14"/>
                    <a:pt x="22" y="13"/>
                  </a:cubicBezTo>
                  <a:lnTo>
                    <a:pt x="22" y="2"/>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8" name="Freeform 37"/>
            <p:cNvSpPr>
              <a:spLocks/>
            </p:cNvSpPr>
            <p:nvPr/>
          </p:nvSpPr>
          <p:spPr bwMode="auto">
            <a:xfrm>
              <a:off x="4000227" y="3522806"/>
              <a:ext cx="117792" cy="86048"/>
            </a:xfrm>
            <a:custGeom>
              <a:avLst/>
              <a:gdLst/>
              <a:ahLst/>
              <a:cxnLst>
                <a:cxn ang="0">
                  <a:pos x="4" y="0"/>
                </a:cxn>
                <a:cxn ang="0">
                  <a:pos x="16" y="2"/>
                </a:cxn>
                <a:cxn ang="0">
                  <a:pos x="16" y="13"/>
                </a:cxn>
                <a:cxn ang="0">
                  <a:pos x="2" y="13"/>
                </a:cxn>
                <a:cxn ang="0">
                  <a:pos x="0" y="11"/>
                </a:cxn>
                <a:cxn ang="0">
                  <a:pos x="4" y="0"/>
                </a:cxn>
              </a:cxnLst>
              <a:rect l="0" t="0" r="r" b="b"/>
              <a:pathLst>
                <a:path w="16" h="14">
                  <a:moveTo>
                    <a:pt x="4" y="0"/>
                  </a:moveTo>
                  <a:cubicBezTo>
                    <a:pt x="7" y="3"/>
                    <a:pt x="8" y="2"/>
                    <a:pt x="16" y="2"/>
                  </a:cubicBezTo>
                  <a:cubicBezTo>
                    <a:pt x="16" y="13"/>
                    <a:pt x="16" y="13"/>
                    <a:pt x="16" y="13"/>
                  </a:cubicBezTo>
                  <a:cubicBezTo>
                    <a:pt x="11" y="14"/>
                    <a:pt x="9" y="12"/>
                    <a:pt x="2" y="13"/>
                  </a:cubicBezTo>
                  <a:cubicBezTo>
                    <a:pt x="3" y="11"/>
                    <a:pt x="1" y="14"/>
                    <a:pt x="0" y="11"/>
                  </a:cubicBezTo>
                  <a:cubicBezTo>
                    <a:pt x="0" y="9"/>
                    <a:pt x="4" y="7"/>
                    <a:pt x="4"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9" name="Freeform 38"/>
            <p:cNvSpPr>
              <a:spLocks/>
            </p:cNvSpPr>
            <p:nvPr/>
          </p:nvSpPr>
          <p:spPr bwMode="auto">
            <a:xfrm>
              <a:off x="3933969" y="3436758"/>
              <a:ext cx="51534" cy="43024"/>
            </a:xfrm>
            <a:custGeom>
              <a:avLst/>
              <a:gdLst/>
              <a:ahLst/>
              <a:cxnLst>
                <a:cxn ang="0">
                  <a:pos x="3" y="6"/>
                </a:cxn>
                <a:cxn ang="0">
                  <a:pos x="3" y="2"/>
                </a:cxn>
                <a:cxn ang="0">
                  <a:pos x="5" y="4"/>
                </a:cxn>
                <a:cxn ang="0">
                  <a:pos x="3" y="6"/>
                </a:cxn>
              </a:cxnLst>
              <a:rect l="0" t="0" r="r" b="b"/>
              <a:pathLst>
                <a:path w="7" h="7">
                  <a:moveTo>
                    <a:pt x="3" y="6"/>
                  </a:moveTo>
                  <a:cubicBezTo>
                    <a:pt x="0" y="5"/>
                    <a:pt x="3" y="3"/>
                    <a:pt x="3" y="2"/>
                  </a:cubicBezTo>
                  <a:cubicBezTo>
                    <a:pt x="4" y="0"/>
                    <a:pt x="7" y="1"/>
                    <a:pt x="5" y="4"/>
                  </a:cubicBezTo>
                  <a:cubicBezTo>
                    <a:pt x="3" y="7"/>
                    <a:pt x="4" y="6"/>
                    <a:pt x="3" y="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0" name="Freeform 39"/>
            <p:cNvSpPr>
              <a:spLocks/>
            </p:cNvSpPr>
            <p:nvPr/>
          </p:nvSpPr>
          <p:spPr bwMode="auto">
            <a:xfrm>
              <a:off x="3823540" y="3633440"/>
              <a:ext cx="29448" cy="30732"/>
            </a:xfrm>
            <a:custGeom>
              <a:avLst/>
              <a:gdLst/>
              <a:ahLst/>
              <a:cxnLst>
                <a:cxn ang="0">
                  <a:pos x="3" y="1"/>
                </a:cxn>
                <a:cxn ang="0">
                  <a:pos x="1" y="5"/>
                </a:cxn>
                <a:cxn ang="0">
                  <a:pos x="3" y="1"/>
                </a:cxn>
              </a:cxnLst>
              <a:rect l="0" t="0" r="r" b="b"/>
              <a:pathLst>
                <a:path w="4" h="5">
                  <a:moveTo>
                    <a:pt x="3" y="1"/>
                  </a:moveTo>
                  <a:cubicBezTo>
                    <a:pt x="4" y="1"/>
                    <a:pt x="2" y="5"/>
                    <a:pt x="1" y="5"/>
                  </a:cubicBezTo>
                  <a:cubicBezTo>
                    <a:pt x="0" y="4"/>
                    <a:pt x="1" y="0"/>
                    <a:pt x="3"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1" name="Freeform 40"/>
            <p:cNvSpPr>
              <a:spLocks/>
            </p:cNvSpPr>
            <p:nvPr/>
          </p:nvSpPr>
          <p:spPr bwMode="auto">
            <a:xfrm>
              <a:off x="5126609" y="3719488"/>
              <a:ext cx="132515" cy="110633"/>
            </a:xfrm>
            <a:custGeom>
              <a:avLst/>
              <a:gdLst/>
              <a:ahLst/>
              <a:cxnLst>
                <a:cxn ang="0">
                  <a:pos x="3" y="17"/>
                </a:cxn>
                <a:cxn ang="0">
                  <a:pos x="6" y="17"/>
                </a:cxn>
                <a:cxn ang="0">
                  <a:pos x="10" y="15"/>
                </a:cxn>
                <a:cxn ang="0">
                  <a:pos x="12" y="13"/>
                </a:cxn>
                <a:cxn ang="0">
                  <a:pos x="16" y="13"/>
                </a:cxn>
                <a:cxn ang="0">
                  <a:pos x="18" y="7"/>
                </a:cxn>
                <a:cxn ang="0">
                  <a:pos x="15" y="0"/>
                </a:cxn>
                <a:cxn ang="0">
                  <a:pos x="11" y="4"/>
                </a:cxn>
                <a:cxn ang="0">
                  <a:pos x="8" y="4"/>
                </a:cxn>
                <a:cxn ang="0">
                  <a:pos x="4" y="13"/>
                </a:cxn>
                <a:cxn ang="0">
                  <a:pos x="3" y="17"/>
                </a:cxn>
              </a:cxnLst>
              <a:rect l="0" t="0" r="r" b="b"/>
              <a:pathLst>
                <a:path w="18" h="18">
                  <a:moveTo>
                    <a:pt x="3" y="17"/>
                  </a:moveTo>
                  <a:cubicBezTo>
                    <a:pt x="4" y="15"/>
                    <a:pt x="6" y="15"/>
                    <a:pt x="6" y="17"/>
                  </a:cubicBezTo>
                  <a:cubicBezTo>
                    <a:pt x="6" y="18"/>
                    <a:pt x="10" y="18"/>
                    <a:pt x="10" y="15"/>
                  </a:cubicBezTo>
                  <a:cubicBezTo>
                    <a:pt x="11" y="13"/>
                    <a:pt x="11" y="12"/>
                    <a:pt x="12" y="13"/>
                  </a:cubicBezTo>
                  <a:cubicBezTo>
                    <a:pt x="13" y="15"/>
                    <a:pt x="13" y="13"/>
                    <a:pt x="16" y="13"/>
                  </a:cubicBezTo>
                  <a:cubicBezTo>
                    <a:pt x="18" y="14"/>
                    <a:pt x="18" y="13"/>
                    <a:pt x="18" y="7"/>
                  </a:cubicBezTo>
                  <a:cubicBezTo>
                    <a:pt x="17" y="2"/>
                    <a:pt x="16" y="4"/>
                    <a:pt x="15" y="0"/>
                  </a:cubicBezTo>
                  <a:cubicBezTo>
                    <a:pt x="13" y="1"/>
                    <a:pt x="13" y="4"/>
                    <a:pt x="11" y="4"/>
                  </a:cubicBezTo>
                  <a:cubicBezTo>
                    <a:pt x="9" y="5"/>
                    <a:pt x="12" y="2"/>
                    <a:pt x="8" y="4"/>
                  </a:cubicBezTo>
                  <a:cubicBezTo>
                    <a:pt x="0" y="10"/>
                    <a:pt x="7" y="10"/>
                    <a:pt x="4" y="13"/>
                  </a:cubicBezTo>
                  <a:cubicBezTo>
                    <a:pt x="1" y="15"/>
                    <a:pt x="2" y="15"/>
                    <a:pt x="3" y="1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2" name="Freeform 41"/>
            <p:cNvSpPr>
              <a:spLocks/>
            </p:cNvSpPr>
            <p:nvPr/>
          </p:nvSpPr>
          <p:spPr bwMode="auto">
            <a:xfrm>
              <a:off x="5148695" y="3793244"/>
              <a:ext cx="132515" cy="129072"/>
            </a:xfrm>
            <a:custGeom>
              <a:avLst/>
              <a:gdLst/>
              <a:ahLst/>
              <a:cxnLst>
                <a:cxn ang="0">
                  <a:pos x="13" y="1"/>
                </a:cxn>
                <a:cxn ang="0">
                  <a:pos x="12" y="6"/>
                </a:cxn>
                <a:cxn ang="0">
                  <a:pos x="13" y="11"/>
                </a:cxn>
                <a:cxn ang="0">
                  <a:pos x="4" y="21"/>
                </a:cxn>
                <a:cxn ang="0">
                  <a:pos x="2" y="12"/>
                </a:cxn>
                <a:cxn ang="0">
                  <a:pos x="0" y="5"/>
                </a:cxn>
                <a:cxn ang="0">
                  <a:pos x="3" y="5"/>
                </a:cxn>
                <a:cxn ang="0">
                  <a:pos x="7" y="3"/>
                </a:cxn>
                <a:cxn ang="0">
                  <a:pos x="9" y="1"/>
                </a:cxn>
                <a:cxn ang="0">
                  <a:pos x="13" y="1"/>
                </a:cxn>
              </a:cxnLst>
              <a:rect l="0" t="0" r="r" b="b"/>
              <a:pathLst>
                <a:path w="18" h="21">
                  <a:moveTo>
                    <a:pt x="13" y="1"/>
                  </a:moveTo>
                  <a:cubicBezTo>
                    <a:pt x="13" y="3"/>
                    <a:pt x="12" y="4"/>
                    <a:pt x="12" y="6"/>
                  </a:cubicBezTo>
                  <a:cubicBezTo>
                    <a:pt x="12" y="7"/>
                    <a:pt x="18" y="6"/>
                    <a:pt x="13" y="11"/>
                  </a:cubicBezTo>
                  <a:cubicBezTo>
                    <a:pt x="9" y="15"/>
                    <a:pt x="11" y="21"/>
                    <a:pt x="4" y="21"/>
                  </a:cubicBezTo>
                  <a:cubicBezTo>
                    <a:pt x="4" y="17"/>
                    <a:pt x="1" y="17"/>
                    <a:pt x="2" y="12"/>
                  </a:cubicBezTo>
                  <a:cubicBezTo>
                    <a:pt x="3" y="7"/>
                    <a:pt x="1" y="7"/>
                    <a:pt x="0" y="5"/>
                  </a:cubicBezTo>
                  <a:cubicBezTo>
                    <a:pt x="1" y="3"/>
                    <a:pt x="3" y="3"/>
                    <a:pt x="3" y="5"/>
                  </a:cubicBezTo>
                  <a:cubicBezTo>
                    <a:pt x="3" y="6"/>
                    <a:pt x="7" y="6"/>
                    <a:pt x="7" y="3"/>
                  </a:cubicBezTo>
                  <a:cubicBezTo>
                    <a:pt x="8" y="1"/>
                    <a:pt x="8" y="0"/>
                    <a:pt x="9" y="1"/>
                  </a:cubicBezTo>
                  <a:cubicBezTo>
                    <a:pt x="10" y="3"/>
                    <a:pt x="10" y="0"/>
                    <a:pt x="13"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Freeform 42"/>
            <p:cNvSpPr>
              <a:spLocks/>
            </p:cNvSpPr>
            <p:nvPr/>
          </p:nvSpPr>
          <p:spPr bwMode="auto">
            <a:xfrm>
              <a:off x="3124152" y="2760665"/>
              <a:ext cx="478528" cy="350339"/>
            </a:xfrm>
            <a:custGeom>
              <a:avLst/>
              <a:gdLst/>
              <a:ahLst/>
              <a:cxnLst>
                <a:cxn ang="0">
                  <a:pos x="24" y="56"/>
                </a:cxn>
                <a:cxn ang="0">
                  <a:pos x="23" y="47"/>
                </a:cxn>
                <a:cxn ang="0">
                  <a:pos x="24" y="41"/>
                </a:cxn>
                <a:cxn ang="0">
                  <a:pos x="38" y="41"/>
                </a:cxn>
                <a:cxn ang="0">
                  <a:pos x="41" y="41"/>
                </a:cxn>
                <a:cxn ang="0">
                  <a:pos x="44" y="39"/>
                </a:cxn>
                <a:cxn ang="0">
                  <a:pos x="49" y="41"/>
                </a:cxn>
                <a:cxn ang="0">
                  <a:pos x="53" y="41"/>
                </a:cxn>
                <a:cxn ang="0">
                  <a:pos x="64" y="32"/>
                </a:cxn>
                <a:cxn ang="0">
                  <a:pos x="62" y="28"/>
                </a:cxn>
                <a:cxn ang="0">
                  <a:pos x="60" y="25"/>
                </a:cxn>
                <a:cxn ang="0">
                  <a:pos x="54" y="21"/>
                </a:cxn>
                <a:cxn ang="0">
                  <a:pos x="54" y="18"/>
                </a:cxn>
                <a:cxn ang="0">
                  <a:pos x="52" y="16"/>
                </a:cxn>
                <a:cxn ang="0">
                  <a:pos x="49" y="12"/>
                </a:cxn>
                <a:cxn ang="0">
                  <a:pos x="47" y="3"/>
                </a:cxn>
                <a:cxn ang="0">
                  <a:pos x="45" y="2"/>
                </a:cxn>
                <a:cxn ang="0">
                  <a:pos x="41" y="1"/>
                </a:cxn>
                <a:cxn ang="0">
                  <a:pos x="32" y="5"/>
                </a:cxn>
                <a:cxn ang="0">
                  <a:pos x="28" y="10"/>
                </a:cxn>
                <a:cxn ang="0">
                  <a:pos x="23" y="14"/>
                </a:cxn>
                <a:cxn ang="0">
                  <a:pos x="19" y="16"/>
                </a:cxn>
                <a:cxn ang="0">
                  <a:pos x="16" y="19"/>
                </a:cxn>
                <a:cxn ang="0">
                  <a:pos x="13" y="17"/>
                </a:cxn>
                <a:cxn ang="0">
                  <a:pos x="12" y="22"/>
                </a:cxn>
                <a:cxn ang="0">
                  <a:pos x="10" y="25"/>
                </a:cxn>
                <a:cxn ang="0">
                  <a:pos x="9" y="29"/>
                </a:cxn>
                <a:cxn ang="0">
                  <a:pos x="3" y="33"/>
                </a:cxn>
                <a:cxn ang="0">
                  <a:pos x="3" y="40"/>
                </a:cxn>
                <a:cxn ang="0">
                  <a:pos x="1" y="46"/>
                </a:cxn>
                <a:cxn ang="0">
                  <a:pos x="8" y="53"/>
                </a:cxn>
                <a:cxn ang="0">
                  <a:pos x="16" y="51"/>
                </a:cxn>
                <a:cxn ang="0">
                  <a:pos x="24" y="56"/>
                </a:cxn>
              </a:cxnLst>
              <a:rect l="0" t="0" r="r" b="b"/>
              <a:pathLst>
                <a:path w="65" h="57">
                  <a:moveTo>
                    <a:pt x="24" y="56"/>
                  </a:moveTo>
                  <a:cubicBezTo>
                    <a:pt x="23" y="53"/>
                    <a:pt x="23" y="48"/>
                    <a:pt x="23" y="47"/>
                  </a:cubicBezTo>
                  <a:cubicBezTo>
                    <a:pt x="23" y="46"/>
                    <a:pt x="20" y="41"/>
                    <a:pt x="24" y="41"/>
                  </a:cubicBezTo>
                  <a:cubicBezTo>
                    <a:pt x="26" y="41"/>
                    <a:pt x="37" y="41"/>
                    <a:pt x="38" y="41"/>
                  </a:cubicBezTo>
                  <a:cubicBezTo>
                    <a:pt x="40" y="41"/>
                    <a:pt x="40" y="43"/>
                    <a:pt x="41" y="41"/>
                  </a:cubicBezTo>
                  <a:cubicBezTo>
                    <a:pt x="42" y="40"/>
                    <a:pt x="43" y="39"/>
                    <a:pt x="44" y="39"/>
                  </a:cubicBezTo>
                  <a:cubicBezTo>
                    <a:pt x="49" y="40"/>
                    <a:pt x="48" y="41"/>
                    <a:pt x="49" y="41"/>
                  </a:cubicBezTo>
                  <a:cubicBezTo>
                    <a:pt x="50" y="42"/>
                    <a:pt x="51" y="41"/>
                    <a:pt x="53" y="41"/>
                  </a:cubicBezTo>
                  <a:cubicBezTo>
                    <a:pt x="58" y="34"/>
                    <a:pt x="60" y="40"/>
                    <a:pt x="64" y="32"/>
                  </a:cubicBezTo>
                  <a:cubicBezTo>
                    <a:pt x="63" y="30"/>
                    <a:pt x="61" y="28"/>
                    <a:pt x="62" y="28"/>
                  </a:cubicBezTo>
                  <a:cubicBezTo>
                    <a:pt x="65" y="27"/>
                    <a:pt x="62" y="22"/>
                    <a:pt x="60" y="25"/>
                  </a:cubicBezTo>
                  <a:cubicBezTo>
                    <a:pt x="59" y="27"/>
                    <a:pt x="55" y="22"/>
                    <a:pt x="54" y="21"/>
                  </a:cubicBezTo>
                  <a:cubicBezTo>
                    <a:pt x="53" y="21"/>
                    <a:pt x="53" y="18"/>
                    <a:pt x="54" y="18"/>
                  </a:cubicBezTo>
                  <a:cubicBezTo>
                    <a:pt x="56" y="18"/>
                    <a:pt x="55" y="17"/>
                    <a:pt x="52" y="16"/>
                  </a:cubicBezTo>
                  <a:cubicBezTo>
                    <a:pt x="50" y="14"/>
                    <a:pt x="49" y="16"/>
                    <a:pt x="49" y="12"/>
                  </a:cubicBezTo>
                  <a:cubicBezTo>
                    <a:pt x="48" y="6"/>
                    <a:pt x="45" y="9"/>
                    <a:pt x="47" y="3"/>
                  </a:cubicBezTo>
                  <a:cubicBezTo>
                    <a:pt x="46" y="3"/>
                    <a:pt x="46" y="2"/>
                    <a:pt x="45" y="2"/>
                  </a:cubicBezTo>
                  <a:cubicBezTo>
                    <a:pt x="42" y="0"/>
                    <a:pt x="43" y="3"/>
                    <a:pt x="41" y="1"/>
                  </a:cubicBezTo>
                  <a:cubicBezTo>
                    <a:pt x="39" y="0"/>
                    <a:pt x="41" y="3"/>
                    <a:pt x="32" y="5"/>
                  </a:cubicBezTo>
                  <a:cubicBezTo>
                    <a:pt x="28" y="6"/>
                    <a:pt x="30" y="11"/>
                    <a:pt x="28" y="10"/>
                  </a:cubicBezTo>
                  <a:cubicBezTo>
                    <a:pt x="25" y="9"/>
                    <a:pt x="23" y="10"/>
                    <a:pt x="23" y="14"/>
                  </a:cubicBezTo>
                  <a:cubicBezTo>
                    <a:pt x="22" y="18"/>
                    <a:pt x="19" y="12"/>
                    <a:pt x="19" y="16"/>
                  </a:cubicBezTo>
                  <a:cubicBezTo>
                    <a:pt x="19" y="18"/>
                    <a:pt x="19" y="20"/>
                    <a:pt x="16" y="19"/>
                  </a:cubicBezTo>
                  <a:cubicBezTo>
                    <a:pt x="13" y="18"/>
                    <a:pt x="15" y="16"/>
                    <a:pt x="13" y="17"/>
                  </a:cubicBezTo>
                  <a:cubicBezTo>
                    <a:pt x="12" y="19"/>
                    <a:pt x="11" y="20"/>
                    <a:pt x="12" y="22"/>
                  </a:cubicBezTo>
                  <a:cubicBezTo>
                    <a:pt x="14" y="25"/>
                    <a:pt x="9" y="23"/>
                    <a:pt x="10" y="25"/>
                  </a:cubicBezTo>
                  <a:cubicBezTo>
                    <a:pt x="11" y="27"/>
                    <a:pt x="11" y="26"/>
                    <a:pt x="9" y="29"/>
                  </a:cubicBezTo>
                  <a:cubicBezTo>
                    <a:pt x="8" y="33"/>
                    <a:pt x="1" y="31"/>
                    <a:pt x="3" y="33"/>
                  </a:cubicBezTo>
                  <a:cubicBezTo>
                    <a:pt x="4" y="35"/>
                    <a:pt x="4" y="39"/>
                    <a:pt x="3" y="40"/>
                  </a:cubicBezTo>
                  <a:cubicBezTo>
                    <a:pt x="0" y="41"/>
                    <a:pt x="3" y="41"/>
                    <a:pt x="1" y="46"/>
                  </a:cubicBezTo>
                  <a:cubicBezTo>
                    <a:pt x="8" y="48"/>
                    <a:pt x="2" y="49"/>
                    <a:pt x="8" y="53"/>
                  </a:cubicBezTo>
                  <a:cubicBezTo>
                    <a:pt x="14" y="57"/>
                    <a:pt x="10" y="52"/>
                    <a:pt x="16" y="51"/>
                  </a:cubicBezTo>
                  <a:cubicBezTo>
                    <a:pt x="22" y="51"/>
                    <a:pt x="21" y="56"/>
                    <a:pt x="24" y="5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Freeform 43"/>
            <p:cNvSpPr>
              <a:spLocks/>
            </p:cNvSpPr>
            <p:nvPr/>
          </p:nvSpPr>
          <p:spPr bwMode="auto">
            <a:xfrm>
              <a:off x="3492251" y="2920469"/>
              <a:ext cx="206135" cy="374925"/>
            </a:xfrm>
            <a:custGeom>
              <a:avLst/>
              <a:gdLst/>
              <a:ahLst/>
              <a:cxnLst>
                <a:cxn ang="0">
                  <a:pos x="14" y="6"/>
                </a:cxn>
                <a:cxn ang="0">
                  <a:pos x="3" y="15"/>
                </a:cxn>
                <a:cxn ang="0">
                  <a:pos x="5" y="23"/>
                </a:cxn>
                <a:cxn ang="0">
                  <a:pos x="7" y="31"/>
                </a:cxn>
                <a:cxn ang="0">
                  <a:pos x="8" y="52"/>
                </a:cxn>
                <a:cxn ang="0">
                  <a:pos x="7" y="54"/>
                </a:cxn>
                <a:cxn ang="0">
                  <a:pos x="9" y="61"/>
                </a:cxn>
                <a:cxn ang="0">
                  <a:pos x="17" y="60"/>
                </a:cxn>
                <a:cxn ang="0">
                  <a:pos x="17" y="39"/>
                </a:cxn>
                <a:cxn ang="0">
                  <a:pos x="20" y="31"/>
                </a:cxn>
                <a:cxn ang="0">
                  <a:pos x="25" y="21"/>
                </a:cxn>
                <a:cxn ang="0">
                  <a:pos x="24" y="8"/>
                </a:cxn>
                <a:cxn ang="0">
                  <a:pos x="19" y="3"/>
                </a:cxn>
                <a:cxn ang="0">
                  <a:pos x="15" y="3"/>
                </a:cxn>
                <a:cxn ang="0">
                  <a:pos x="14" y="6"/>
                </a:cxn>
              </a:cxnLst>
              <a:rect l="0" t="0" r="r" b="b"/>
              <a:pathLst>
                <a:path w="28" h="61">
                  <a:moveTo>
                    <a:pt x="14" y="6"/>
                  </a:moveTo>
                  <a:cubicBezTo>
                    <a:pt x="10" y="14"/>
                    <a:pt x="8" y="8"/>
                    <a:pt x="3" y="15"/>
                  </a:cubicBezTo>
                  <a:cubicBezTo>
                    <a:pt x="0" y="21"/>
                    <a:pt x="2" y="22"/>
                    <a:pt x="5" y="23"/>
                  </a:cubicBezTo>
                  <a:cubicBezTo>
                    <a:pt x="8" y="24"/>
                    <a:pt x="5" y="31"/>
                    <a:pt x="7" y="31"/>
                  </a:cubicBezTo>
                  <a:cubicBezTo>
                    <a:pt x="9" y="32"/>
                    <a:pt x="8" y="49"/>
                    <a:pt x="8" y="52"/>
                  </a:cubicBezTo>
                  <a:cubicBezTo>
                    <a:pt x="8" y="54"/>
                    <a:pt x="7" y="52"/>
                    <a:pt x="7" y="54"/>
                  </a:cubicBezTo>
                  <a:cubicBezTo>
                    <a:pt x="8" y="56"/>
                    <a:pt x="9" y="58"/>
                    <a:pt x="9" y="61"/>
                  </a:cubicBezTo>
                  <a:cubicBezTo>
                    <a:pt x="12" y="60"/>
                    <a:pt x="15" y="60"/>
                    <a:pt x="17" y="60"/>
                  </a:cubicBezTo>
                  <a:cubicBezTo>
                    <a:pt x="18" y="51"/>
                    <a:pt x="17" y="47"/>
                    <a:pt x="17" y="39"/>
                  </a:cubicBezTo>
                  <a:cubicBezTo>
                    <a:pt x="17" y="31"/>
                    <a:pt x="19" y="36"/>
                    <a:pt x="20" y="31"/>
                  </a:cubicBezTo>
                  <a:cubicBezTo>
                    <a:pt x="21" y="26"/>
                    <a:pt x="22" y="28"/>
                    <a:pt x="25" y="21"/>
                  </a:cubicBezTo>
                  <a:cubicBezTo>
                    <a:pt x="28" y="14"/>
                    <a:pt x="22" y="13"/>
                    <a:pt x="24" y="8"/>
                  </a:cubicBezTo>
                  <a:cubicBezTo>
                    <a:pt x="21" y="6"/>
                    <a:pt x="22" y="6"/>
                    <a:pt x="19" y="3"/>
                  </a:cubicBezTo>
                  <a:cubicBezTo>
                    <a:pt x="17" y="0"/>
                    <a:pt x="18" y="3"/>
                    <a:pt x="15" y="3"/>
                  </a:cubicBezTo>
                  <a:cubicBezTo>
                    <a:pt x="13" y="3"/>
                    <a:pt x="15" y="4"/>
                    <a:pt x="14" y="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Freeform 44"/>
            <p:cNvSpPr>
              <a:spLocks/>
            </p:cNvSpPr>
            <p:nvPr/>
          </p:nvSpPr>
          <p:spPr bwMode="auto">
            <a:xfrm>
              <a:off x="2947465" y="3012663"/>
              <a:ext cx="375461" cy="393363"/>
            </a:xfrm>
            <a:custGeom>
              <a:avLst/>
              <a:gdLst/>
              <a:ahLst/>
              <a:cxnLst>
                <a:cxn ang="0">
                  <a:pos x="48" y="15"/>
                </a:cxn>
                <a:cxn ang="0">
                  <a:pos x="48" y="29"/>
                </a:cxn>
                <a:cxn ang="0">
                  <a:pos x="44" y="42"/>
                </a:cxn>
                <a:cxn ang="0">
                  <a:pos x="46" y="51"/>
                </a:cxn>
                <a:cxn ang="0">
                  <a:pos x="47" y="56"/>
                </a:cxn>
                <a:cxn ang="0">
                  <a:pos x="44" y="56"/>
                </a:cxn>
                <a:cxn ang="0">
                  <a:pos x="40" y="56"/>
                </a:cxn>
                <a:cxn ang="0">
                  <a:pos x="35" y="56"/>
                </a:cxn>
                <a:cxn ang="0">
                  <a:pos x="21" y="58"/>
                </a:cxn>
                <a:cxn ang="0">
                  <a:pos x="10" y="64"/>
                </a:cxn>
                <a:cxn ang="0">
                  <a:pos x="10" y="51"/>
                </a:cxn>
                <a:cxn ang="0">
                  <a:pos x="7" y="47"/>
                </a:cxn>
                <a:cxn ang="0">
                  <a:pos x="1" y="42"/>
                </a:cxn>
                <a:cxn ang="0">
                  <a:pos x="2" y="32"/>
                </a:cxn>
                <a:cxn ang="0">
                  <a:pos x="6" y="28"/>
                </a:cxn>
                <a:cxn ang="0">
                  <a:pos x="4" y="26"/>
                </a:cxn>
                <a:cxn ang="0">
                  <a:pos x="8" y="25"/>
                </a:cxn>
                <a:cxn ang="0">
                  <a:pos x="7" y="19"/>
                </a:cxn>
                <a:cxn ang="0">
                  <a:pos x="5" y="13"/>
                </a:cxn>
                <a:cxn ang="0">
                  <a:pos x="6" y="8"/>
                </a:cxn>
                <a:cxn ang="0">
                  <a:pos x="15" y="6"/>
                </a:cxn>
                <a:cxn ang="0">
                  <a:pos x="20" y="5"/>
                </a:cxn>
                <a:cxn ang="0">
                  <a:pos x="25" y="5"/>
                </a:cxn>
                <a:cxn ang="0">
                  <a:pos x="32" y="12"/>
                </a:cxn>
                <a:cxn ang="0">
                  <a:pos x="40" y="10"/>
                </a:cxn>
                <a:cxn ang="0">
                  <a:pos x="48" y="15"/>
                </a:cxn>
              </a:cxnLst>
              <a:rect l="0" t="0" r="r" b="b"/>
              <a:pathLst>
                <a:path w="51" h="64">
                  <a:moveTo>
                    <a:pt x="48" y="15"/>
                  </a:moveTo>
                  <a:cubicBezTo>
                    <a:pt x="47" y="18"/>
                    <a:pt x="51" y="28"/>
                    <a:pt x="48" y="29"/>
                  </a:cubicBezTo>
                  <a:cubicBezTo>
                    <a:pt x="47" y="29"/>
                    <a:pt x="45" y="36"/>
                    <a:pt x="44" y="42"/>
                  </a:cubicBezTo>
                  <a:cubicBezTo>
                    <a:pt x="43" y="44"/>
                    <a:pt x="46" y="49"/>
                    <a:pt x="46" y="51"/>
                  </a:cubicBezTo>
                  <a:cubicBezTo>
                    <a:pt x="47" y="53"/>
                    <a:pt x="49" y="57"/>
                    <a:pt x="47" y="56"/>
                  </a:cubicBezTo>
                  <a:cubicBezTo>
                    <a:pt x="47" y="56"/>
                    <a:pt x="47" y="56"/>
                    <a:pt x="44" y="56"/>
                  </a:cubicBezTo>
                  <a:cubicBezTo>
                    <a:pt x="43" y="56"/>
                    <a:pt x="44" y="57"/>
                    <a:pt x="40" y="56"/>
                  </a:cubicBezTo>
                  <a:cubicBezTo>
                    <a:pt x="35" y="55"/>
                    <a:pt x="38" y="55"/>
                    <a:pt x="35" y="56"/>
                  </a:cubicBezTo>
                  <a:cubicBezTo>
                    <a:pt x="30" y="57"/>
                    <a:pt x="30" y="55"/>
                    <a:pt x="21" y="58"/>
                  </a:cubicBezTo>
                  <a:cubicBezTo>
                    <a:pt x="13" y="60"/>
                    <a:pt x="12" y="64"/>
                    <a:pt x="10" y="64"/>
                  </a:cubicBezTo>
                  <a:cubicBezTo>
                    <a:pt x="9" y="59"/>
                    <a:pt x="10" y="55"/>
                    <a:pt x="10" y="51"/>
                  </a:cubicBezTo>
                  <a:cubicBezTo>
                    <a:pt x="11" y="48"/>
                    <a:pt x="8" y="50"/>
                    <a:pt x="7" y="47"/>
                  </a:cubicBezTo>
                  <a:cubicBezTo>
                    <a:pt x="7" y="44"/>
                    <a:pt x="0" y="44"/>
                    <a:pt x="1" y="42"/>
                  </a:cubicBezTo>
                  <a:cubicBezTo>
                    <a:pt x="3" y="40"/>
                    <a:pt x="4" y="38"/>
                    <a:pt x="2" y="32"/>
                  </a:cubicBezTo>
                  <a:cubicBezTo>
                    <a:pt x="4" y="35"/>
                    <a:pt x="5" y="31"/>
                    <a:pt x="6" y="28"/>
                  </a:cubicBezTo>
                  <a:cubicBezTo>
                    <a:pt x="7" y="26"/>
                    <a:pt x="4" y="29"/>
                    <a:pt x="4" y="26"/>
                  </a:cubicBezTo>
                  <a:cubicBezTo>
                    <a:pt x="3" y="23"/>
                    <a:pt x="4" y="24"/>
                    <a:pt x="8" y="25"/>
                  </a:cubicBezTo>
                  <a:cubicBezTo>
                    <a:pt x="9" y="21"/>
                    <a:pt x="5" y="22"/>
                    <a:pt x="7" y="19"/>
                  </a:cubicBezTo>
                  <a:cubicBezTo>
                    <a:pt x="9" y="16"/>
                    <a:pt x="4" y="16"/>
                    <a:pt x="5" y="13"/>
                  </a:cubicBezTo>
                  <a:cubicBezTo>
                    <a:pt x="5" y="10"/>
                    <a:pt x="4" y="10"/>
                    <a:pt x="6" y="8"/>
                  </a:cubicBezTo>
                  <a:cubicBezTo>
                    <a:pt x="12" y="1"/>
                    <a:pt x="11" y="11"/>
                    <a:pt x="15" y="6"/>
                  </a:cubicBezTo>
                  <a:cubicBezTo>
                    <a:pt x="18" y="2"/>
                    <a:pt x="20" y="0"/>
                    <a:pt x="20" y="5"/>
                  </a:cubicBezTo>
                  <a:cubicBezTo>
                    <a:pt x="20" y="11"/>
                    <a:pt x="22" y="5"/>
                    <a:pt x="25" y="5"/>
                  </a:cubicBezTo>
                  <a:cubicBezTo>
                    <a:pt x="32" y="7"/>
                    <a:pt x="26" y="8"/>
                    <a:pt x="32" y="12"/>
                  </a:cubicBezTo>
                  <a:cubicBezTo>
                    <a:pt x="38" y="16"/>
                    <a:pt x="34" y="11"/>
                    <a:pt x="40" y="10"/>
                  </a:cubicBezTo>
                  <a:cubicBezTo>
                    <a:pt x="46" y="10"/>
                    <a:pt x="45" y="15"/>
                    <a:pt x="48" y="15"/>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6" name="Freeform 45"/>
            <p:cNvSpPr>
              <a:spLocks/>
            </p:cNvSpPr>
            <p:nvPr/>
          </p:nvSpPr>
          <p:spPr bwMode="auto">
            <a:xfrm>
              <a:off x="3264030" y="3000371"/>
              <a:ext cx="265031" cy="393363"/>
            </a:xfrm>
            <a:custGeom>
              <a:avLst/>
              <a:gdLst/>
              <a:ahLst/>
              <a:cxnLst>
                <a:cxn ang="0">
                  <a:pos x="25" y="0"/>
                </a:cxn>
                <a:cxn ang="0">
                  <a:pos x="29" y="13"/>
                </a:cxn>
                <a:cxn ang="0">
                  <a:pos x="30" y="21"/>
                </a:cxn>
                <a:cxn ang="0">
                  <a:pos x="31" y="32"/>
                </a:cxn>
                <a:cxn ang="0">
                  <a:pos x="31" y="39"/>
                </a:cxn>
                <a:cxn ang="0">
                  <a:pos x="36" y="49"/>
                </a:cxn>
                <a:cxn ang="0">
                  <a:pos x="31" y="52"/>
                </a:cxn>
                <a:cxn ang="0">
                  <a:pos x="18" y="58"/>
                </a:cxn>
                <a:cxn ang="0">
                  <a:pos x="9" y="62"/>
                </a:cxn>
                <a:cxn ang="0">
                  <a:pos x="1" y="59"/>
                </a:cxn>
                <a:cxn ang="0">
                  <a:pos x="4" y="58"/>
                </a:cxn>
                <a:cxn ang="0">
                  <a:pos x="3" y="53"/>
                </a:cxn>
                <a:cxn ang="0">
                  <a:pos x="1" y="44"/>
                </a:cxn>
                <a:cxn ang="0">
                  <a:pos x="5" y="31"/>
                </a:cxn>
                <a:cxn ang="0">
                  <a:pos x="5" y="17"/>
                </a:cxn>
                <a:cxn ang="0">
                  <a:pos x="4" y="8"/>
                </a:cxn>
                <a:cxn ang="0">
                  <a:pos x="5" y="2"/>
                </a:cxn>
                <a:cxn ang="0">
                  <a:pos x="19" y="2"/>
                </a:cxn>
                <a:cxn ang="0">
                  <a:pos x="22" y="2"/>
                </a:cxn>
                <a:cxn ang="0">
                  <a:pos x="25" y="0"/>
                </a:cxn>
              </a:cxnLst>
              <a:rect l="0" t="0" r="r" b="b"/>
              <a:pathLst>
                <a:path w="36" h="64">
                  <a:moveTo>
                    <a:pt x="25" y="0"/>
                  </a:moveTo>
                  <a:cubicBezTo>
                    <a:pt x="25" y="8"/>
                    <a:pt x="30" y="5"/>
                    <a:pt x="29" y="13"/>
                  </a:cubicBezTo>
                  <a:cubicBezTo>
                    <a:pt x="28" y="21"/>
                    <a:pt x="31" y="14"/>
                    <a:pt x="30" y="21"/>
                  </a:cubicBezTo>
                  <a:cubicBezTo>
                    <a:pt x="29" y="28"/>
                    <a:pt x="34" y="23"/>
                    <a:pt x="31" y="32"/>
                  </a:cubicBezTo>
                  <a:cubicBezTo>
                    <a:pt x="28" y="41"/>
                    <a:pt x="32" y="34"/>
                    <a:pt x="31" y="39"/>
                  </a:cubicBezTo>
                  <a:cubicBezTo>
                    <a:pt x="30" y="44"/>
                    <a:pt x="33" y="46"/>
                    <a:pt x="36" y="49"/>
                  </a:cubicBezTo>
                  <a:cubicBezTo>
                    <a:pt x="34" y="51"/>
                    <a:pt x="36" y="52"/>
                    <a:pt x="31" y="52"/>
                  </a:cubicBezTo>
                  <a:cubicBezTo>
                    <a:pt x="23" y="53"/>
                    <a:pt x="23" y="57"/>
                    <a:pt x="18" y="58"/>
                  </a:cubicBezTo>
                  <a:cubicBezTo>
                    <a:pt x="13" y="59"/>
                    <a:pt x="11" y="64"/>
                    <a:pt x="9" y="62"/>
                  </a:cubicBezTo>
                  <a:cubicBezTo>
                    <a:pt x="6" y="60"/>
                    <a:pt x="2" y="60"/>
                    <a:pt x="1" y="59"/>
                  </a:cubicBezTo>
                  <a:cubicBezTo>
                    <a:pt x="0" y="59"/>
                    <a:pt x="3" y="59"/>
                    <a:pt x="4" y="58"/>
                  </a:cubicBezTo>
                  <a:cubicBezTo>
                    <a:pt x="6" y="59"/>
                    <a:pt x="4" y="55"/>
                    <a:pt x="3" y="53"/>
                  </a:cubicBezTo>
                  <a:cubicBezTo>
                    <a:pt x="3" y="51"/>
                    <a:pt x="0" y="46"/>
                    <a:pt x="1" y="44"/>
                  </a:cubicBezTo>
                  <a:cubicBezTo>
                    <a:pt x="2" y="38"/>
                    <a:pt x="4" y="31"/>
                    <a:pt x="5" y="31"/>
                  </a:cubicBezTo>
                  <a:cubicBezTo>
                    <a:pt x="8" y="30"/>
                    <a:pt x="4" y="20"/>
                    <a:pt x="5" y="17"/>
                  </a:cubicBezTo>
                  <a:cubicBezTo>
                    <a:pt x="4" y="14"/>
                    <a:pt x="4" y="9"/>
                    <a:pt x="4" y="8"/>
                  </a:cubicBezTo>
                  <a:cubicBezTo>
                    <a:pt x="4" y="7"/>
                    <a:pt x="1" y="2"/>
                    <a:pt x="5" y="2"/>
                  </a:cubicBezTo>
                  <a:cubicBezTo>
                    <a:pt x="7" y="2"/>
                    <a:pt x="18" y="2"/>
                    <a:pt x="19" y="2"/>
                  </a:cubicBezTo>
                  <a:cubicBezTo>
                    <a:pt x="21" y="2"/>
                    <a:pt x="21" y="4"/>
                    <a:pt x="22" y="2"/>
                  </a:cubicBezTo>
                  <a:cubicBezTo>
                    <a:pt x="23" y="1"/>
                    <a:pt x="24" y="0"/>
                    <a:pt x="25"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7" name="Freeform 46"/>
            <p:cNvSpPr>
              <a:spLocks/>
            </p:cNvSpPr>
            <p:nvPr/>
          </p:nvSpPr>
          <p:spPr bwMode="auto">
            <a:xfrm>
              <a:off x="3448079" y="3000371"/>
              <a:ext cx="110430" cy="301169"/>
            </a:xfrm>
            <a:custGeom>
              <a:avLst/>
              <a:gdLst/>
              <a:ahLst/>
              <a:cxnLst>
                <a:cxn ang="0">
                  <a:pos x="0" y="0"/>
                </a:cxn>
                <a:cxn ang="0">
                  <a:pos x="5" y="2"/>
                </a:cxn>
                <a:cxn ang="0">
                  <a:pos x="9" y="2"/>
                </a:cxn>
                <a:cxn ang="0">
                  <a:pos x="11" y="10"/>
                </a:cxn>
                <a:cxn ang="0">
                  <a:pos x="13" y="18"/>
                </a:cxn>
                <a:cxn ang="0">
                  <a:pos x="14" y="39"/>
                </a:cxn>
                <a:cxn ang="0">
                  <a:pos x="13" y="41"/>
                </a:cxn>
                <a:cxn ang="0">
                  <a:pos x="15" y="48"/>
                </a:cxn>
                <a:cxn ang="0">
                  <a:pos x="11" y="49"/>
                </a:cxn>
                <a:cxn ang="0">
                  <a:pos x="6" y="39"/>
                </a:cxn>
                <a:cxn ang="0">
                  <a:pos x="6" y="32"/>
                </a:cxn>
                <a:cxn ang="0">
                  <a:pos x="5" y="21"/>
                </a:cxn>
                <a:cxn ang="0">
                  <a:pos x="4" y="13"/>
                </a:cxn>
                <a:cxn ang="0">
                  <a:pos x="0" y="0"/>
                </a:cxn>
              </a:cxnLst>
              <a:rect l="0" t="0" r="r" b="b"/>
              <a:pathLst>
                <a:path w="15" h="49">
                  <a:moveTo>
                    <a:pt x="0" y="0"/>
                  </a:moveTo>
                  <a:cubicBezTo>
                    <a:pt x="5" y="1"/>
                    <a:pt x="4" y="2"/>
                    <a:pt x="5" y="2"/>
                  </a:cubicBezTo>
                  <a:cubicBezTo>
                    <a:pt x="6" y="3"/>
                    <a:pt x="7" y="2"/>
                    <a:pt x="9" y="2"/>
                  </a:cubicBezTo>
                  <a:cubicBezTo>
                    <a:pt x="6" y="8"/>
                    <a:pt x="8" y="9"/>
                    <a:pt x="11" y="10"/>
                  </a:cubicBezTo>
                  <a:cubicBezTo>
                    <a:pt x="14" y="11"/>
                    <a:pt x="11" y="18"/>
                    <a:pt x="13" y="18"/>
                  </a:cubicBezTo>
                  <a:cubicBezTo>
                    <a:pt x="15" y="19"/>
                    <a:pt x="14" y="36"/>
                    <a:pt x="14" y="39"/>
                  </a:cubicBezTo>
                  <a:cubicBezTo>
                    <a:pt x="14" y="41"/>
                    <a:pt x="13" y="39"/>
                    <a:pt x="13" y="41"/>
                  </a:cubicBezTo>
                  <a:cubicBezTo>
                    <a:pt x="14" y="43"/>
                    <a:pt x="15" y="45"/>
                    <a:pt x="15" y="48"/>
                  </a:cubicBezTo>
                  <a:cubicBezTo>
                    <a:pt x="12" y="48"/>
                    <a:pt x="11" y="49"/>
                    <a:pt x="11" y="49"/>
                  </a:cubicBezTo>
                  <a:cubicBezTo>
                    <a:pt x="8" y="46"/>
                    <a:pt x="5" y="44"/>
                    <a:pt x="6" y="39"/>
                  </a:cubicBezTo>
                  <a:cubicBezTo>
                    <a:pt x="7" y="34"/>
                    <a:pt x="3" y="41"/>
                    <a:pt x="6" y="32"/>
                  </a:cubicBezTo>
                  <a:cubicBezTo>
                    <a:pt x="9" y="23"/>
                    <a:pt x="4" y="28"/>
                    <a:pt x="5" y="21"/>
                  </a:cubicBezTo>
                  <a:cubicBezTo>
                    <a:pt x="6" y="14"/>
                    <a:pt x="3" y="21"/>
                    <a:pt x="4" y="13"/>
                  </a:cubicBezTo>
                  <a:cubicBezTo>
                    <a:pt x="5" y="5"/>
                    <a:pt x="0" y="8"/>
                    <a:pt x="0"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8" name="Freeform 47"/>
            <p:cNvSpPr>
              <a:spLocks/>
            </p:cNvSpPr>
            <p:nvPr/>
          </p:nvSpPr>
          <p:spPr bwMode="auto">
            <a:xfrm>
              <a:off x="2689796" y="1469941"/>
              <a:ext cx="714111" cy="528582"/>
            </a:xfrm>
            <a:custGeom>
              <a:avLst/>
              <a:gdLst/>
              <a:ahLst/>
              <a:cxnLst>
                <a:cxn ang="0">
                  <a:pos x="35" y="86"/>
                </a:cxn>
                <a:cxn ang="0">
                  <a:pos x="0" y="86"/>
                </a:cxn>
                <a:cxn ang="0">
                  <a:pos x="14" y="78"/>
                </a:cxn>
                <a:cxn ang="0">
                  <a:pos x="26" y="64"/>
                </a:cxn>
                <a:cxn ang="0">
                  <a:pos x="28" y="43"/>
                </a:cxn>
                <a:cxn ang="0">
                  <a:pos x="32" y="34"/>
                </a:cxn>
                <a:cxn ang="0">
                  <a:pos x="44" y="25"/>
                </a:cxn>
                <a:cxn ang="0">
                  <a:pos x="60" y="1"/>
                </a:cxn>
                <a:cxn ang="0">
                  <a:pos x="66" y="8"/>
                </a:cxn>
                <a:cxn ang="0">
                  <a:pos x="76" y="8"/>
                </a:cxn>
                <a:cxn ang="0">
                  <a:pos x="81" y="7"/>
                </a:cxn>
                <a:cxn ang="0">
                  <a:pos x="87" y="9"/>
                </a:cxn>
                <a:cxn ang="0">
                  <a:pos x="94" y="35"/>
                </a:cxn>
                <a:cxn ang="0">
                  <a:pos x="94" y="40"/>
                </a:cxn>
                <a:cxn ang="0">
                  <a:pos x="80" y="43"/>
                </a:cxn>
                <a:cxn ang="0">
                  <a:pos x="73" y="48"/>
                </a:cxn>
                <a:cxn ang="0">
                  <a:pos x="71" y="55"/>
                </a:cxn>
                <a:cxn ang="0">
                  <a:pos x="63" y="61"/>
                </a:cxn>
                <a:cxn ang="0">
                  <a:pos x="42" y="70"/>
                </a:cxn>
                <a:cxn ang="0">
                  <a:pos x="35" y="76"/>
                </a:cxn>
                <a:cxn ang="0">
                  <a:pos x="35" y="86"/>
                </a:cxn>
              </a:cxnLst>
              <a:rect l="0" t="0" r="r" b="b"/>
              <a:pathLst>
                <a:path w="97" h="86">
                  <a:moveTo>
                    <a:pt x="35" y="86"/>
                  </a:moveTo>
                  <a:cubicBezTo>
                    <a:pt x="0" y="86"/>
                    <a:pt x="0" y="86"/>
                    <a:pt x="0" y="86"/>
                  </a:cubicBezTo>
                  <a:cubicBezTo>
                    <a:pt x="2" y="80"/>
                    <a:pt x="10" y="85"/>
                    <a:pt x="14" y="78"/>
                  </a:cubicBezTo>
                  <a:cubicBezTo>
                    <a:pt x="19" y="71"/>
                    <a:pt x="19" y="78"/>
                    <a:pt x="26" y="64"/>
                  </a:cubicBezTo>
                  <a:cubicBezTo>
                    <a:pt x="29" y="59"/>
                    <a:pt x="23" y="51"/>
                    <a:pt x="28" y="43"/>
                  </a:cubicBezTo>
                  <a:cubicBezTo>
                    <a:pt x="33" y="37"/>
                    <a:pt x="28" y="38"/>
                    <a:pt x="32" y="34"/>
                  </a:cubicBezTo>
                  <a:cubicBezTo>
                    <a:pt x="37" y="30"/>
                    <a:pt x="32" y="29"/>
                    <a:pt x="44" y="25"/>
                  </a:cubicBezTo>
                  <a:cubicBezTo>
                    <a:pt x="56" y="21"/>
                    <a:pt x="54" y="3"/>
                    <a:pt x="60" y="1"/>
                  </a:cubicBezTo>
                  <a:cubicBezTo>
                    <a:pt x="64" y="0"/>
                    <a:pt x="59" y="5"/>
                    <a:pt x="66" y="8"/>
                  </a:cubicBezTo>
                  <a:cubicBezTo>
                    <a:pt x="72" y="11"/>
                    <a:pt x="73" y="6"/>
                    <a:pt x="76" y="8"/>
                  </a:cubicBezTo>
                  <a:cubicBezTo>
                    <a:pt x="80" y="10"/>
                    <a:pt x="80" y="4"/>
                    <a:pt x="81" y="7"/>
                  </a:cubicBezTo>
                  <a:cubicBezTo>
                    <a:pt x="81" y="10"/>
                    <a:pt x="86" y="9"/>
                    <a:pt x="87" y="9"/>
                  </a:cubicBezTo>
                  <a:cubicBezTo>
                    <a:pt x="93" y="13"/>
                    <a:pt x="89" y="33"/>
                    <a:pt x="94" y="35"/>
                  </a:cubicBezTo>
                  <a:cubicBezTo>
                    <a:pt x="97" y="36"/>
                    <a:pt x="95" y="37"/>
                    <a:pt x="94" y="40"/>
                  </a:cubicBezTo>
                  <a:cubicBezTo>
                    <a:pt x="94" y="42"/>
                    <a:pt x="83" y="39"/>
                    <a:pt x="80" y="43"/>
                  </a:cubicBezTo>
                  <a:cubicBezTo>
                    <a:pt x="77" y="47"/>
                    <a:pt x="71" y="43"/>
                    <a:pt x="73" y="48"/>
                  </a:cubicBezTo>
                  <a:cubicBezTo>
                    <a:pt x="76" y="52"/>
                    <a:pt x="78" y="52"/>
                    <a:pt x="71" y="55"/>
                  </a:cubicBezTo>
                  <a:cubicBezTo>
                    <a:pt x="65" y="57"/>
                    <a:pt x="65" y="57"/>
                    <a:pt x="63" y="61"/>
                  </a:cubicBezTo>
                  <a:cubicBezTo>
                    <a:pt x="62" y="63"/>
                    <a:pt x="44" y="68"/>
                    <a:pt x="42" y="70"/>
                  </a:cubicBezTo>
                  <a:cubicBezTo>
                    <a:pt x="35" y="76"/>
                    <a:pt x="35" y="76"/>
                    <a:pt x="35" y="76"/>
                  </a:cubicBezTo>
                  <a:lnTo>
                    <a:pt x="35" y="86"/>
                  </a:lnTo>
                  <a:close/>
                </a:path>
              </a:pathLst>
            </a:custGeom>
            <a:solidFill>
              <a:srgbClr val="C00000"/>
            </a:solid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9" name="Freeform 48"/>
            <p:cNvSpPr>
              <a:spLocks/>
            </p:cNvSpPr>
            <p:nvPr/>
          </p:nvSpPr>
          <p:spPr bwMode="auto">
            <a:xfrm>
              <a:off x="2454213" y="1998523"/>
              <a:ext cx="493252" cy="430241"/>
            </a:xfrm>
            <a:custGeom>
              <a:avLst/>
              <a:gdLst/>
              <a:ahLst/>
              <a:cxnLst>
                <a:cxn ang="0">
                  <a:pos x="67" y="4"/>
                </a:cxn>
                <a:cxn ang="0">
                  <a:pos x="67" y="17"/>
                </a:cxn>
                <a:cxn ang="0">
                  <a:pos x="41" y="17"/>
                </a:cxn>
                <a:cxn ang="0">
                  <a:pos x="41" y="43"/>
                </a:cxn>
                <a:cxn ang="0">
                  <a:pos x="33" y="64"/>
                </a:cxn>
                <a:cxn ang="0">
                  <a:pos x="3" y="64"/>
                </a:cxn>
                <a:cxn ang="0">
                  <a:pos x="1" y="69"/>
                </a:cxn>
                <a:cxn ang="0">
                  <a:pos x="1" y="60"/>
                </a:cxn>
                <a:cxn ang="0">
                  <a:pos x="7" y="50"/>
                </a:cxn>
                <a:cxn ang="0">
                  <a:pos x="10" y="40"/>
                </a:cxn>
                <a:cxn ang="0">
                  <a:pos x="13" y="36"/>
                </a:cxn>
                <a:cxn ang="0">
                  <a:pos x="18" y="26"/>
                </a:cxn>
                <a:cxn ang="0">
                  <a:pos x="21" y="17"/>
                </a:cxn>
                <a:cxn ang="0">
                  <a:pos x="32" y="0"/>
                </a:cxn>
                <a:cxn ang="0">
                  <a:pos x="67" y="0"/>
                </a:cxn>
                <a:cxn ang="0">
                  <a:pos x="67" y="4"/>
                </a:cxn>
              </a:cxnLst>
              <a:rect l="0" t="0" r="r" b="b"/>
              <a:pathLst>
                <a:path w="67" h="70">
                  <a:moveTo>
                    <a:pt x="67" y="4"/>
                  </a:moveTo>
                  <a:cubicBezTo>
                    <a:pt x="67" y="17"/>
                    <a:pt x="67" y="17"/>
                    <a:pt x="67" y="17"/>
                  </a:cubicBezTo>
                  <a:cubicBezTo>
                    <a:pt x="41" y="17"/>
                    <a:pt x="41" y="17"/>
                    <a:pt x="41" y="17"/>
                  </a:cubicBezTo>
                  <a:cubicBezTo>
                    <a:pt x="41" y="43"/>
                    <a:pt x="41" y="43"/>
                    <a:pt x="41" y="43"/>
                  </a:cubicBezTo>
                  <a:cubicBezTo>
                    <a:pt x="32" y="47"/>
                    <a:pt x="31" y="45"/>
                    <a:pt x="33" y="64"/>
                  </a:cubicBezTo>
                  <a:cubicBezTo>
                    <a:pt x="33" y="64"/>
                    <a:pt x="4" y="64"/>
                    <a:pt x="3" y="64"/>
                  </a:cubicBezTo>
                  <a:cubicBezTo>
                    <a:pt x="2" y="64"/>
                    <a:pt x="0" y="67"/>
                    <a:pt x="1" y="69"/>
                  </a:cubicBezTo>
                  <a:cubicBezTo>
                    <a:pt x="0" y="70"/>
                    <a:pt x="0" y="67"/>
                    <a:pt x="1" y="60"/>
                  </a:cubicBezTo>
                  <a:cubicBezTo>
                    <a:pt x="3" y="53"/>
                    <a:pt x="7" y="56"/>
                    <a:pt x="7" y="50"/>
                  </a:cubicBezTo>
                  <a:cubicBezTo>
                    <a:pt x="7" y="44"/>
                    <a:pt x="11" y="40"/>
                    <a:pt x="10" y="40"/>
                  </a:cubicBezTo>
                  <a:cubicBezTo>
                    <a:pt x="9" y="41"/>
                    <a:pt x="7" y="41"/>
                    <a:pt x="13" y="36"/>
                  </a:cubicBezTo>
                  <a:cubicBezTo>
                    <a:pt x="16" y="31"/>
                    <a:pt x="18" y="33"/>
                    <a:pt x="18" y="26"/>
                  </a:cubicBezTo>
                  <a:cubicBezTo>
                    <a:pt x="19" y="18"/>
                    <a:pt x="20" y="23"/>
                    <a:pt x="21" y="17"/>
                  </a:cubicBezTo>
                  <a:cubicBezTo>
                    <a:pt x="23" y="9"/>
                    <a:pt x="26" y="18"/>
                    <a:pt x="32" y="0"/>
                  </a:cubicBezTo>
                  <a:cubicBezTo>
                    <a:pt x="67" y="0"/>
                    <a:pt x="67" y="0"/>
                    <a:pt x="67" y="0"/>
                  </a:cubicBezTo>
                  <a:lnTo>
                    <a:pt x="67" y="4"/>
                  </a:ln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0" name="Freeform 49"/>
            <p:cNvSpPr>
              <a:spLocks/>
            </p:cNvSpPr>
            <p:nvPr/>
          </p:nvSpPr>
          <p:spPr bwMode="auto">
            <a:xfrm>
              <a:off x="2520471" y="1967791"/>
              <a:ext cx="44172" cy="30732"/>
            </a:xfrm>
            <a:custGeom>
              <a:avLst/>
              <a:gdLst/>
              <a:ahLst/>
              <a:cxnLst>
                <a:cxn ang="0">
                  <a:pos x="2" y="5"/>
                </a:cxn>
                <a:cxn ang="0">
                  <a:pos x="4" y="0"/>
                </a:cxn>
                <a:cxn ang="0">
                  <a:pos x="2" y="5"/>
                </a:cxn>
              </a:cxnLst>
              <a:rect l="0" t="0" r="r" b="b"/>
              <a:pathLst>
                <a:path w="6" h="5">
                  <a:moveTo>
                    <a:pt x="2" y="5"/>
                  </a:moveTo>
                  <a:cubicBezTo>
                    <a:pt x="0" y="5"/>
                    <a:pt x="1" y="0"/>
                    <a:pt x="4" y="0"/>
                  </a:cubicBezTo>
                  <a:cubicBezTo>
                    <a:pt x="6" y="1"/>
                    <a:pt x="4" y="4"/>
                    <a:pt x="2" y="5"/>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1" name="Freeform 50"/>
            <p:cNvSpPr>
              <a:spLocks/>
            </p:cNvSpPr>
            <p:nvPr/>
          </p:nvSpPr>
          <p:spPr bwMode="auto">
            <a:xfrm>
              <a:off x="2601453" y="1930914"/>
              <a:ext cx="51534" cy="49170"/>
            </a:xfrm>
            <a:custGeom>
              <a:avLst/>
              <a:gdLst/>
              <a:ahLst/>
              <a:cxnLst>
                <a:cxn ang="0">
                  <a:pos x="4" y="6"/>
                </a:cxn>
                <a:cxn ang="0">
                  <a:pos x="2" y="6"/>
                </a:cxn>
                <a:cxn ang="0">
                  <a:pos x="5" y="0"/>
                </a:cxn>
                <a:cxn ang="0">
                  <a:pos x="4" y="6"/>
                </a:cxn>
              </a:cxnLst>
              <a:rect l="0" t="0" r="r" b="b"/>
              <a:pathLst>
                <a:path w="7" h="8">
                  <a:moveTo>
                    <a:pt x="4" y="6"/>
                  </a:moveTo>
                  <a:cubicBezTo>
                    <a:pt x="0" y="8"/>
                    <a:pt x="0" y="8"/>
                    <a:pt x="2" y="6"/>
                  </a:cubicBezTo>
                  <a:cubicBezTo>
                    <a:pt x="4" y="5"/>
                    <a:pt x="3" y="0"/>
                    <a:pt x="5" y="0"/>
                  </a:cubicBezTo>
                  <a:cubicBezTo>
                    <a:pt x="7" y="1"/>
                    <a:pt x="6" y="6"/>
                    <a:pt x="4" y="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2" name="Freeform 51"/>
            <p:cNvSpPr>
              <a:spLocks/>
            </p:cNvSpPr>
            <p:nvPr/>
          </p:nvSpPr>
          <p:spPr bwMode="auto">
            <a:xfrm>
              <a:off x="2638262" y="1900182"/>
              <a:ext cx="29448" cy="30732"/>
            </a:xfrm>
            <a:custGeom>
              <a:avLst/>
              <a:gdLst/>
              <a:ahLst/>
              <a:cxnLst>
                <a:cxn ang="0">
                  <a:pos x="1" y="3"/>
                </a:cxn>
                <a:cxn ang="0">
                  <a:pos x="3" y="1"/>
                </a:cxn>
                <a:cxn ang="0">
                  <a:pos x="3" y="3"/>
                </a:cxn>
                <a:cxn ang="0">
                  <a:pos x="1" y="3"/>
                </a:cxn>
              </a:cxnLst>
              <a:rect l="0" t="0" r="r" b="b"/>
              <a:pathLst>
                <a:path w="4" h="5">
                  <a:moveTo>
                    <a:pt x="1" y="3"/>
                  </a:moveTo>
                  <a:cubicBezTo>
                    <a:pt x="1" y="1"/>
                    <a:pt x="3" y="2"/>
                    <a:pt x="3" y="1"/>
                  </a:cubicBezTo>
                  <a:cubicBezTo>
                    <a:pt x="4" y="0"/>
                    <a:pt x="4" y="2"/>
                    <a:pt x="3" y="3"/>
                  </a:cubicBezTo>
                  <a:cubicBezTo>
                    <a:pt x="2" y="4"/>
                    <a:pt x="0" y="5"/>
                    <a:pt x="1" y="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3" name="Freeform 52"/>
            <p:cNvSpPr>
              <a:spLocks/>
            </p:cNvSpPr>
            <p:nvPr/>
          </p:nvSpPr>
          <p:spPr bwMode="auto">
            <a:xfrm>
              <a:off x="2454213" y="1937060"/>
              <a:ext cx="58896" cy="43024"/>
            </a:xfrm>
            <a:custGeom>
              <a:avLst/>
              <a:gdLst/>
              <a:ahLst/>
              <a:cxnLst>
                <a:cxn ang="0">
                  <a:pos x="3" y="6"/>
                </a:cxn>
                <a:cxn ang="0">
                  <a:pos x="2" y="3"/>
                </a:cxn>
                <a:cxn ang="0">
                  <a:pos x="8" y="1"/>
                </a:cxn>
                <a:cxn ang="0">
                  <a:pos x="5" y="5"/>
                </a:cxn>
                <a:cxn ang="0">
                  <a:pos x="3" y="6"/>
                </a:cxn>
              </a:cxnLst>
              <a:rect l="0" t="0" r="r" b="b"/>
              <a:pathLst>
                <a:path w="8" h="7">
                  <a:moveTo>
                    <a:pt x="3" y="6"/>
                  </a:moveTo>
                  <a:cubicBezTo>
                    <a:pt x="2" y="4"/>
                    <a:pt x="0" y="3"/>
                    <a:pt x="2" y="3"/>
                  </a:cubicBezTo>
                  <a:cubicBezTo>
                    <a:pt x="4" y="3"/>
                    <a:pt x="7" y="0"/>
                    <a:pt x="8" y="1"/>
                  </a:cubicBezTo>
                  <a:cubicBezTo>
                    <a:pt x="8" y="2"/>
                    <a:pt x="6" y="2"/>
                    <a:pt x="5" y="5"/>
                  </a:cubicBezTo>
                  <a:cubicBezTo>
                    <a:pt x="4" y="7"/>
                    <a:pt x="4" y="7"/>
                    <a:pt x="3" y="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4" name="Freeform 53"/>
            <p:cNvSpPr>
              <a:spLocks/>
            </p:cNvSpPr>
            <p:nvPr/>
          </p:nvSpPr>
          <p:spPr bwMode="auto">
            <a:xfrm>
              <a:off x="2395317" y="1924767"/>
              <a:ext cx="29448" cy="30732"/>
            </a:xfrm>
            <a:custGeom>
              <a:avLst/>
              <a:gdLst/>
              <a:ahLst/>
              <a:cxnLst>
                <a:cxn ang="0">
                  <a:pos x="1" y="1"/>
                </a:cxn>
                <a:cxn ang="0">
                  <a:pos x="2" y="4"/>
                </a:cxn>
                <a:cxn ang="0">
                  <a:pos x="1" y="1"/>
                </a:cxn>
              </a:cxnLst>
              <a:rect l="0" t="0" r="r" b="b"/>
              <a:pathLst>
                <a:path w="4" h="5">
                  <a:moveTo>
                    <a:pt x="1" y="1"/>
                  </a:moveTo>
                  <a:cubicBezTo>
                    <a:pt x="2" y="0"/>
                    <a:pt x="4" y="3"/>
                    <a:pt x="2" y="4"/>
                  </a:cubicBezTo>
                  <a:cubicBezTo>
                    <a:pt x="1" y="5"/>
                    <a:pt x="0" y="1"/>
                    <a:pt x="1"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5" name="Freeform 54"/>
            <p:cNvSpPr>
              <a:spLocks/>
            </p:cNvSpPr>
            <p:nvPr/>
          </p:nvSpPr>
          <p:spPr bwMode="auto">
            <a:xfrm>
              <a:off x="2432127" y="1961645"/>
              <a:ext cx="22086" cy="18439"/>
            </a:xfrm>
            <a:custGeom>
              <a:avLst/>
              <a:gdLst/>
              <a:ahLst/>
              <a:cxnLst>
                <a:cxn ang="0">
                  <a:pos x="1" y="1"/>
                </a:cxn>
                <a:cxn ang="0">
                  <a:pos x="3" y="3"/>
                </a:cxn>
                <a:cxn ang="0">
                  <a:pos x="1" y="1"/>
                </a:cxn>
              </a:cxnLst>
              <a:rect l="0" t="0" r="r" b="b"/>
              <a:pathLst>
                <a:path w="3" h="3">
                  <a:moveTo>
                    <a:pt x="1" y="1"/>
                  </a:moveTo>
                  <a:cubicBezTo>
                    <a:pt x="2" y="0"/>
                    <a:pt x="3" y="2"/>
                    <a:pt x="3" y="3"/>
                  </a:cubicBezTo>
                  <a:cubicBezTo>
                    <a:pt x="2" y="3"/>
                    <a:pt x="0" y="2"/>
                    <a:pt x="1"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7" name="Freeform 55"/>
            <p:cNvSpPr>
              <a:spLocks/>
            </p:cNvSpPr>
            <p:nvPr/>
          </p:nvSpPr>
          <p:spPr bwMode="auto">
            <a:xfrm>
              <a:off x="2380593" y="1986230"/>
              <a:ext cx="22086" cy="18439"/>
            </a:xfrm>
            <a:custGeom>
              <a:avLst/>
              <a:gdLst/>
              <a:ahLst/>
              <a:cxnLst>
                <a:cxn ang="0">
                  <a:pos x="2" y="1"/>
                </a:cxn>
                <a:cxn ang="0">
                  <a:pos x="3" y="2"/>
                </a:cxn>
                <a:cxn ang="0">
                  <a:pos x="2" y="1"/>
                </a:cxn>
              </a:cxnLst>
              <a:rect l="0" t="0" r="r" b="b"/>
              <a:pathLst>
                <a:path w="3" h="3">
                  <a:moveTo>
                    <a:pt x="2" y="1"/>
                  </a:moveTo>
                  <a:cubicBezTo>
                    <a:pt x="3" y="0"/>
                    <a:pt x="3" y="0"/>
                    <a:pt x="3" y="2"/>
                  </a:cubicBezTo>
                  <a:cubicBezTo>
                    <a:pt x="3" y="3"/>
                    <a:pt x="0" y="2"/>
                    <a:pt x="2"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8" name="Freeform 56"/>
            <p:cNvSpPr>
              <a:spLocks/>
            </p:cNvSpPr>
            <p:nvPr/>
          </p:nvSpPr>
          <p:spPr bwMode="auto">
            <a:xfrm>
              <a:off x="2785502" y="3154028"/>
              <a:ext cx="242945" cy="251998"/>
            </a:xfrm>
            <a:custGeom>
              <a:avLst/>
              <a:gdLst/>
              <a:ahLst/>
              <a:cxnLst>
                <a:cxn ang="0">
                  <a:pos x="10" y="1"/>
                </a:cxn>
                <a:cxn ang="0">
                  <a:pos x="16" y="3"/>
                </a:cxn>
                <a:cxn ang="0">
                  <a:pos x="17" y="10"/>
                </a:cxn>
                <a:cxn ang="0">
                  <a:pos x="18" y="13"/>
                </a:cxn>
                <a:cxn ang="0">
                  <a:pos x="24" y="9"/>
                </a:cxn>
                <a:cxn ang="0">
                  <a:pos x="23" y="19"/>
                </a:cxn>
                <a:cxn ang="0">
                  <a:pos x="29" y="24"/>
                </a:cxn>
                <a:cxn ang="0">
                  <a:pos x="32" y="28"/>
                </a:cxn>
                <a:cxn ang="0">
                  <a:pos x="32" y="41"/>
                </a:cxn>
                <a:cxn ang="0">
                  <a:pos x="27" y="39"/>
                </a:cxn>
                <a:cxn ang="0">
                  <a:pos x="13" y="28"/>
                </a:cxn>
                <a:cxn ang="0">
                  <a:pos x="6" y="22"/>
                </a:cxn>
                <a:cxn ang="0">
                  <a:pos x="0" y="16"/>
                </a:cxn>
                <a:cxn ang="0">
                  <a:pos x="7" y="6"/>
                </a:cxn>
                <a:cxn ang="0">
                  <a:pos x="10" y="1"/>
                </a:cxn>
              </a:cxnLst>
              <a:rect l="0" t="0" r="r" b="b"/>
              <a:pathLst>
                <a:path w="33" h="41">
                  <a:moveTo>
                    <a:pt x="10" y="1"/>
                  </a:moveTo>
                  <a:cubicBezTo>
                    <a:pt x="12" y="0"/>
                    <a:pt x="17" y="1"/>
                    <a:pt x="16" y="3"/>
                  </a:cubicBezTo>
                  <a:cubicBezTo>
                    <a:pt x="15" y="5"/>
                    <a:pt x="17" y="7"/>
                    <a:pt x="17" y="10"/>
                  </a:cubicBezTo>
                  <a:cubicBezTo>
                    <a:pt x="16" y="13"/>
                    <a:pt x="17" y="10"/>
                    <a:pt x="18" y="13"/>
                  </a:cubicBezTo>
                  <a:cubicBezTo>
                    <a:pt x="20" y="16"/>
                    <a:pt x="22" y="8"/>
                    <a:pt x="24" y="9"/>
                  </a:cubicBezTo>
                  <a:cubicBezTo>
                    <a:pt x="26" y="15"/>
                    <a:pt x="25" y="17"/>
                    <a:pt x="23" y="19"/>
                  </a:cubicBezTo>
                  <a:cubicBezTo>
                    <a:pt x="22" y="21"/>
                    <a:pt x="29" y="21"/>
                    <a:pt x="29" y="24"/>
                  </a:cubicBezTo>
                  <a:cubicBezTo>
                    <a:pt x="30" y="27"/>
                    <a:pt x="33" y="25"/>
                    <a:pt x="32" y="28"/>
                  </a:cubicBezTo>
                  <a:cubicBezTo>
                    <a:pt x="32" y="32"/>
                    <a:pt x="31" y="36"/>
                    <a:pt x="32" y="41"/>
                  </a:cubicBezTo>
                  <a:cubicBezTo>
                    <a:pt x="29" y="41"/>
                    <a:pt x="31" y="40"/>
                    <a:pt x="27" y="39"/>
                  </a:cubicBezTo>
                  <a:cubicBezTo>
                    <a:pt x="24" y="38"/>
                    <a:pt x="18" y="34"/>
                    <a:pt x="13" y="28"/>
                  </a:cubicBezTo>
                  <a:cubicBezTo>
                    <a:pt x="9" y="22"/>
                    <a:pt x="6" y="24"/>
                    <a:pt x="6" y="22"/>
                  </a:cubicBezTo>
                  <a:cubicBezTo>
                    <a:pt x="6" y="20"/>
                    <a:pt x="2" y="20"/>
                    <a:pt x="0" y="16"/>
                  </a:cubicBezTo>
                  <a:cubicBezTo>
                    <a:pt x="5" y="8"/>
                    <a:pt x="7" y="9"/>
                    <a:pt x="7" y="6"/>
                  </a:cubicBezTo>
                  <a:cubicBezTo>
                    <a:pt x="7" y="4"/>
                    <a:pt x="10" y="6"/>
                    <a:pt x="10"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9" name="Freeform 57"/>
            <p:cNvSpPr>
              <a:spLocks/>
            </p:cNvSpPr>
            <p:nvPr/>
          </p:nvSpPr>
          <p:spPr bwMode="auto">
            <a:xfrm>
              <a:off x="2675072" y="3061834"/>
              <a:ext cx="184049" cy="190535"/>
            </a:xfrm>
            <a:custGeom>
              <a:avLst/>
              <a:gdLst/>
              <a:ahLst/>
              <a:cxnLst>
                <a:cxn ang="0">
                  <a:pos x="15" y="31"/>
                </a:cxn>
                <a:cxn ang="0">
                  <a:pos x="22" y="21"/>
                </a:cxn>
                <a:cxn ang="0">
                  <a:pos x="25" y="16"/>
                </a:cxn>
                <a:cxn ang="0">
                  <a:pos x="23" y="12"/>
                </a:cxn>
                <a:cxn ang="0">
                  <a:pos x="21" y="9"/>
                </a:cxn>
                <a:cxn ang="0">
                  <a:pos x="19" y="4"/>
                </a:cxn>
                <a:cxn ang="0">
                  <a:pos x="11" y="2"/>
                </a:cxn>
                <a:cxn ang="0">
                  <a:pos x="7" y="4"/>
                </a:cxn>
                <a:cxn ang="0">
                  <a:pos x="1" y="11"/>
                </a:cxn>
                <a:cxn ang="0">
                  <a:pos x="1" y="14"/>
                </a:cxn>
                <a:cxn ang="0">
                  <a:pos x="4" y="15"/>
                </a:cxn>
                <a:cxn ang="0">
                  <a:pos x="1" y="17"/>
                </a:cxn>
                <a:cxn ang="0">
                  <a:pos x="4" y="20"/>
                </a:cxn>
                <a:cxn ang="0">
                  <a:pos x="3" y="22"/>
                </a:cxn>
                <a:cxn ang="0">
                  <a:pos x="7" y="24"/>
                </a:cxn>
                <a:cxn ang="0">
                  <a:pos x="8" y="27"/>
                </a:cxn>
                <a:cxn ang="0">
                  <a:pos x="15" y="31"/>
                </a:cxn>
              </a:cxnLst>
              <a:rect l="0" t="0" r="r" b="b"/>
              <a:pathLst>
                <a:path w="25" h="31">
                  <a:moveTo>
                    <a:pt x="15" y="31"/>
                  </a:moveTo>
                  <a:cubicBezTo>
                    <a:pt x="20" y="23"/>
                    <a:pt x="22" y="24"/>
                    <a:pt x="22" y="21"/>
                  </a:cubicBezTo>
                  <a:cubicBezTo>
                    <a:pt x="22" y="19"/>
                    <a:pt x="25" y="21"/>
                    <a:pt x="25" y="16"/>
                  </a:cubicBezTo>
                  <a:cubicBezTo>
                    <a:pt x="20" y="21"/>
                    <a:pt x="24" y="14"/>
                    <a:pt x="23" y="12"/>
                  </a:cubicBezTo>
                  <a:cubicBezTo>
                    <a:pt x="21" y="10"/>
                    <a:pt x="21" y="10"/>
                    <a:pt x="21" y="9"/>
                  </a:cubicBezTo>
                  <a:cubicBezTo>
                    <a:pt x="22" y="7"/>
                    <a:pt x="21" y="9"/>
                    <a:pt x="19" y="4"/>
                  </a:cubicBezTo>
                  <a:cubicBezTo>
                    <a:pt x="18" y="0"/>
                    <a:pt x="11" y="1"/>
                    <a:pt x="11" y="2"/>
                  </a:cubicBezTo>
                  <a:cubicBezTo>
                    <a:pt x="11" y="4"/>
                    <a:pt x="8" y="0"/>
                    <a:pt x="7" y="4"/>
                  </a:cubicBezTo>
                  <a:cubicBezTo>
                    <a:pt x="6" y="7"/>
                    <a:pt x="3" y="10"/>
                    <a:pt x="1" y="11"/>
                  </a:cubicBezTo>
                  <a:cubicBezTo>
                    <a:pt x="4" y="13"/>
                    <a:pt x="0" y="12"/>
                    <a:pt x="1" y="14"/>
                  </a:cubicBezTo>
                  <a:cubicBezTo>
                    <a:pt x="2" y="16"/>
                    <a:pt x="2" y="14"/>
                    <a:pt x="4" y="15"/>
                  </a:cubicBezTo>
                  <a:cubicBezTo>
                    <a:pt x="2" y="18"/>
                    <a:pt x="0" y="15"/>
                    <a:pt x="1" y="17"/>
                  </a:cubicBezTo>
                  <a:cubicBezTo>
                    <a:pt x="2" y="20"/>
                    <a:pt x="3" y="17"/>
                    <a:pt x="4" y="20"/>
                  </a:cubicBezTo>
                  <a:cubicBezTo>
                    <a:pt x="5" y="22"/>
                    <a:pt x="2" y="21"/>
                    <a:pt x="3" y="22"/>
                  </a:cubicBezTo>
                  <a:cubicBezTo>
                    <a:pt x="4" y="23"/>
                    <a:pt x="6" y="23"/>
                    <a:pt x="7" y="24"/>
                  </a:cubicBezTo>
                  <a:cubicBezTo>
                    <a:pt x="9" y="26"/>
                    <a:pt x="5" y="26"/>
                    <a:pt x="8" y="27"/>
                  </a:cubicBezTo>
                  <a:cubicBezTo>
                    <a:pt x="11" y="29"/>
                    <a:pt x="14" y="29"/>
                    <a:pt x="15" y="3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0" name="Freeform 58"/>
            <p:cNvSpPr>
              <a:spLocks/>
            </p:cNvSpPr>
            <p:nvPr/>
          </p:nvSpPr>
          <p:spPr bwMode="auto">
            <a:xfrm>
              <a:off x="2424765" y="2674616"/>
              <a:ext cx="375461" cy="264291"/>
            </a:xfrm>
            <a:custGeom>
              <a:avLst/>
              <a:gdLst/>
              <a:ahLst/>
              <a:cxnLst>
                <a:cxn ang="0">
                  <a:pos x="9" y="30"/>
                </a:cxn>
                <a:cxn ang="0">
                  <a:pos x="3" y="19"/>
                </a:cxn>
                <a:cxn ang="0">
                  <a:pos x="3" y="17"/>
                </a:cxn>
                <a:cxn ang="0">
                  <a:pos x="9" y="4"/>
                </a:cxn>
                <a:cxn ang="0">
                  <a:pos x="24" y="0"/>
                </a:cxn>
                <a:cxn ang="0">
                  <a:pos x="33" y="6"/>
                </a:cxn>
                <a:cxn ang="0">
                  <a:pos x="43" y="19"/>
                </a:cxn>
                <a:cxn ang="0">
                  <a:pos x="45" y="25"/>
                </a:cxn>
                <a:cxn ang="0">
                  <a:pos x="45" y="31"/>
                </a:cxn>
                <a:cxn ang="0">
                  <a:pos x="50" y="35"/>
                </a:cxn>
                <a:cxn ang="0">
                  <a:pos x="50" y="41"/>
                </a:cxn>
                <a:cxn ang="0">
                  <a:pos x="43" y="41"/>
                </a:cxn>
                <a:cxn ang="0">
                  <a:pos x="31" y="39"/>
                </a:cxn>
                <a:cxn ang="0">
                  <a:pos x="19" y="39"/>
                </a:cxn>
                <a:cxn ang="0">
                  <a:pos x="18" y="40"/>
                </a:cxn>
                <a:cxn ang="0">
                  <a:pos x="9" y="43"/>
                </a:cxn>
                <a:cxn ang="0">
                  <a:pos x="8" y="40"/>
                </a:cxn>
                <a:cxn ang="0">
                  <a:pos x="16" y="40"/>
                </a:cxn>
                <a:cxn ang="0">
                  <a:pos x="12" y="39"/>
                </a:cxn>
                <a:cxn ang="0">
                  <a:pos x="8" y="39"/>
                </a:cxn>
                <a:cxn ang="0">
                  <a:pos x="7" y="35"/>
                </a:cxn>
                <a:cxn ang="0">
                  <a:pos x="15" y="34"/>
                </a:cxn>
                <a:cxn ang="0">
                  <a:pos x="19" y="31"/>
                </a:cxn>
                <a:cxn ang="0">
                  <a:pos x="25" y="32"/>
                </a:cxn>
                <a:cxn ang="0">
                  <a:pos x="31" y="31"/>
                </a:cxn>
                <a:cxn ang="0">
                  <a:pos x="26" y="30"/>
                </a:cxn>
                <a:cxn ang="0">
                  <a:pos x="22" y="29"/>
                </a:cxn>
                <a:cxn ang="0">
                  <a:pos x="18" y="29"/>
                </a:cxn>
                <a:cxn ang="0">
                  <a:pos x="9" y="30"/>
                </a:cxn>
              </a:cxnLst>
              <a:rect l="0" t="0" r="r" b="b"/>
              <a:pathLst>
                <a:path w="51" h="43">
                  <a:moveTo>
                    <a:pt x="9" y="30"/>
                  </a:moveTo>
                  <a:cubicBezTo>
                    <a:pt x="6" y="26"/>
                    <a:pt x="5" y="18"/>
                    <a:pt x="3" y="19"/>
                  </a:cubicBezTo>
                  <a:cubicBezTo>
                    <a:pt x="1" y="20"/>
                    <a:pt x="0" y="18"/>
                    <a:pt x="3" y="17"/>
                  </a:cubicBezTo>
                  <a:cubicBezTo>
                    <a:pt x="8" y="15"/>
                    <a:pt x="9" y="7"/>
                    <a:pt x="9" y="4"/>
                  </a:cubicBezTo>
                  <a:cubicBezTo>
                    <a:pt x="10" y="0"/>
                    <a:pt x="21" y="1"/>
                    <a:pt x="24" y="0"/>
                  </a:cubicBezTo>
                  <a:cubicBezTo>
                    <a:pt x="28" y="0"/>
                    <a:pt x="31" y="4"/>
                    <a:pt x="33" y="6"/>
                  </a:cubicBezTo>
                  <a:cubicBezTo>
                    <a:pt x="35" y="7"/>
                    <a:pt x="40" y="17"/>
                    <a:pt x="43" y="19"/>
                  </a:cubicBezTo>
                  <a:cubicBezTo>
                    <a:pt x="42" y="23"/>
                    <a:pt x="45" y="21"/>
                    <a:pt x="45" y="25"/>
                  </a:cubicBezTo>
                  <a:cubicBezTo>
                    <a:pt x="46" y="30"/>
                    <a:pt x="43" y="27"/>
                    <a:pt x="45" y="31"/>
                  </a:cubicBezTo>
                  <a:cubicBezTo>
                    <a:pt x="47" y="34"/>
                    <a:pt x="47" y="29"/>
                    <a:pt x="50" y="35"/>
                  </a:cubicBezTo>
                  <a:cubicBezTo>
                    <a:pt x="51" y="37"/>
                    <a:pt x="49" y="38"/>
                    <a:pt x="50" y="41"/>
                  </a:cubicBezTo>
                  <a:cubicBezTo>
                    <a:pt x="47" y="41"/>
                    <a:pt x="45" y="40"/>
                    <a:pt x="43" y="41"/>
                  </a:cubicBezTo>
                  <a:cubicBezTo>
                    <a:pt x="40" y="43"/>
                    <a:pt x="37" y="38"/>
                    <a:pt x="31" y="39"/>
                  </a:cubicBezTo>
                  <a:cubicBezTo>
                    <a:pt x="28" y="39"/>
                    <a:pt x="23" y="38"/>
                    <a:pt x="19" y="39"/>
                  </a:cubicBezTo>
                  <a:cubicBezTo>
                    <a:pt x="15" y="40"/>
                    <a:pt x="21" y="40"/>
                    <a:pt x="18" y="40"/>
                  </a:cubicBezTo>
                  <a:cubicBezTo>
                    <a:pt x="15" y="41"/>
                    <a:pt x="11" y="40"/>
                    <a:pt x="9" y="43"/>
                  </a:cubicBezTo>
                  <a:cubicBezTo>
                    <a:pt x="8" y="41"/>
                    <a:pt x="6" y="42"/>
                    <a:pt x="8" y="40"/>
                  </a:cubicBezTo>
                  <a:cubicBezTo>
                    <a:pt x="10" y="38"/>
                    <a:pt x="9" y="41"/>
                    <a:pt x="16" y="40"/>
                  </a:cubicBezTo>
                  <a:cubicBezTo>
                    <a:pt x="14" y="40"/>
                    <a:pt x="14" y="38"/>
                    <a:pt x="12" y="39"/>
                  </a:cubicBezTo>
                  <a:cubicBezTo>
                    <a:pt x="10" y="40"/>
                    <a:pt x="10" y="38"/>
                    <a:pt x="8" y="39"/>
                  </a:cubicBezTo>
                  <a:cubicBezTo>
                    <a:pt x="6" y="40"/>
                    <a:pt x="8" y="37"/>
                    <a:pt x="7" y="35"/>
                  </a:cubicBezTo>
                  <a:cubicBezTo>
                    <a:pt x="10" y="33"/>
                    <a:pt x="15" y="36"/>
                    <a:pt x="15" y="34"/>
                  </a:cubicBezTo>
                  <a:cubicBezTo>
                    <a:pt x="15" y="31"/>
                    <a:pt x="18" y="33"/>
                    <a:pt x="19" y="31"/>
                  </a:cubicBezTo>
                  <a:cubicBezTo>
                    <a:pt x="21" y="29"/>
                    <a:pt x="19" y="30"/>
                    <a:pt x="25" y="32"/>
                  </a:cubicBezTo>
                  <a:cubicBezTo>
                    <a:pt x="29" y="34"/>
                    <a:pt x="32" y="32"/>
                    <a:pt x="31" y="31"/>
                  </a:cubicBezTo>
                  <a:cubicBezTo>
                    <a:pt x="29" y="29"/>
                    <a:pt x="27" y="33"/>
                    <a:pt x="26" y="30"/>
                  </a:cubicBezTo>
                  <a:cubicBezTo>
                    <a:pt x="24" y="27"/>
                    <a:pt x="23" y="31"/>
                    <a:pt x="22" y="29"/>
                  </a:cubicBezTo>
                  <a:cubicBezTo>
                    <a:pt x="22" y="26"/>
                    <a:pt x="18" y="28"/>
                    <a:pt x="18" y="29"/>
                  </a:cubicBezTo>
                  <a:cubicBezTo>
                    <a:pt x="17" y="31"/>
                    <a:pt x="15" y="29"/>
                    <a:pt x="9" y="3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1" name="Freeform 59"/>
            <p:cNvSpPr>
              <a:spLocks/>
            </p:cNvSpPr>
            <p:nvPr/>
          </p:nvSpPr>
          <p:spPr bwMode="auto">
            <a:xfrm>
              <a:off x="2468937" y="2834420"/>
              <a:ext cx="191411" cy="61463"/>
            </a:xfrm>
            <a:custGeom>
              <a:avLst/>
              <a:gdLst/>
              <a:ahLst/>
              <a:cxnLst>
                <a:cxn ang="0">
                  <a:pos x="3" y="4"/>
                </a:cxn>
                <a:cxn ang="0">
                  <a:pos x="11" y="5"/>
                </a:cxn>
                <a:cxn ang="0">
                  <a:pos x="2" y="6"/>
                </a:cxn>
                <a:cxn ang="0">
                  <a:pos x="1" y="9"/>
                </a:cxn>
                <a:cxn ang="0">
                  <a:pos x="9" y="8"/>
                </a:cxn>
                <a:cxn ang="0">
                  <a:pos x="13" y="5"/>
                </a:cxn>
                <a:cxn ang="0">
                  <a:pos x="19" y="6"/>
                </a:cxn>
                <a:cxn ang="0">
                  <a:pos x="25" y="5"/>
                </a:cxn>
                <a:cxn ang="0">
                  <a:pos x="20" y="4"/>
                </a:cxn>
                <a:cxn ang="0">
                  <a:pos x="16" y="3"/>
                </a:cxn>
                <a:cxn ang="0">
                  <a:pos x="12" y="3"/>
                </a:cxn>
                <a:cxn ang="0">
                  <a:pos x="3" y="4"/>
                </a:cxn>
              </a:cxnLst>
              <a:rect l="0" t="0" r="r" b="b"/>
              <a:pathLst>
                <a:path w="26" h="10">
                  <a:moveTo>
                    <a:pt x="3" y="4"/>
                  </a:moveTo>
                  <a:cubicBezTo>
                    <a:pt x="4" y="7"/>
                    <a:pt x="6" y="5"/>
                    <a:pt x="11" y="5"/>
                  </a:cubicBezTo>
                  <a:cubicBezTo>
                    <a:pt x="6" y="6"/>
                    <a:pt x="3" y="8"/>
                    <a:pt x="2" y="6"/>
                  </a:cubicBezTo>
                  <a:cubicBezTo>
                    <a:pt x="1" y="4"/>
                    <a:pt x="0" y="6"/>
                    <a:pt x="1" y="9"/>
                  </a:cubicBezTo>
                  <a:cubicBezTo>
                    <a:pt x="4" y="7"/>
                    <a:pt x="9" y="10"/>
                    <a:pt x="9" y="8"/>
                  </a:cubicBezTo>
                  <a:cubicBezTo>
                    <a:pt x="9" y="5"/>
                    <a:pt x="12" y="7"/>
                    <a:pt x="13" y="5"/>
                  </a:cubicBezTo>
                  <a:cubicBezTo>
                    <a:pt x="15" y="3"/>
                    <a:pt x="13" y="4"/>
                    <a:pt x="19" y="6"/>
                  </a:cubicBezTo>
                  <a:cubicBezTo>
                    <a:pt x="23" y="8"/>
                    <a:pt x="26" y="6"/>
                    <a:pt x="25" y="5"/>
                  </a:cubicBezTo>
                  <a:cubicBezTo>
                    <a:pt x="23" y="3"/>
                    <a:pt x="21" y="7"/>
                    <a:pt x="20" y="4"/>
                  </a:cubicBezTo>
                  <a:cubicBezTo>
                    <a:pt x="18" y="1"/>
                    <a:pt x="17" y="5"/>
                    <a:pt x="16" y="3"/>
                  </a:cubicBezTo>
                  <a:cubicBezTo>
                    <a:pt x="16" y="0"/>
                    <a:pt x="12" y="2"/>
                    <a:pt x="12" y="3"/>
                  </a:cubicBezTo>
                  <a:cubicBezTo>
                    <a:pt x="11" y="5"/>
                    <a:pt x="9" y="3"/>
                    <a:pt x="3" y="4"/>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2" name="Freeform 60"/>
            <p:cNvSpPr>
              <a:spLocks/>
            </p:cNvSpPr>
            <p:nvPr/>
          </p:nvSpPr>
          <p:spPr bwMode="auto">
            <a:xfrm>
              <a:off x="2579367" y="2908176"/>
              <a:ext cx="434356" cy="344193"/>
            </a:xfrm>
            <a:custGeom>
              <a:avLst/>
              <a:gdLst/>
              <a:ahLst/>
              <a:cxnLst>
                <a:cxn ang="0">
                  <a:pos x="38" y="41"/>
                </a:cxn>
                <a:cxn ang="0">
                  <a:pos x="36" y="37"/>
                </a:cxn>
                <a:cxn ang="0">
                  <a:pos x="34" y="34"/>
                </a:cxn>
                <a:cxn ang="0">
                  <a:pos x="32" y="29"/>
                </a:cxn>
                <a:cxn ang="0">
                  <a:pos x="24" y="27"/>
                </a:cxn>
                <a:cxn ang="0">
                  <a:pos x="20" y="29"/>
                </a:cxn>
                <a:cxn ang="0">
                  <a:pos x="14" y="36"/>
                </a:cxn>
                <a:cxn ang="0">
                  <a:pos x="14" y="34"/>
                </a:cxn>
                <a:cxn ang="0">
                  <a:pos x="12" y="32"/>
                </a:cxn>
                <a:cxn ang="0">
                  <a:pos x="11" y="29"/>
                </a:cxn>
                <a:cxn ang="0">
                  <a:pos x="8" y="26"/>
                </a:cxn>
                <a:cxn ang="0">
                  <a:pos x="4" y="23"/>
                </a:cxn>
                <a:cxn ang="0">
                  <a:pos x="4" y="20"/>
                </a:cxn>
                <a:cxn ang="0">
                  <a:pos x="2" y="19"/>
                </a:cxn>
                <a:cxn ang="0">
                  <a:pos x="3" y="16"/>
                </a:cxn>
                <a:cxn ang="0">
                  <a:pos x="0" y="19"/>
                </a:cxn>
                <a:cxn ang="0">
                  <a:pos x="0" y="17"/>
                </a:cxn>
                <a:cxn ang="0">
                  <a:pos x="5" y="11"/>
                </a:cxn>
                <a:cxn ang="0">
                  <a:pos x="9" y="11"/>
                </a:cxn>
                <a:cxn ang="0">
                  <a:pos x="9" y="6"/>
                </a:cxn>
                <a:cxn ang="0">
                  <a:pos x="10" y="1"/>
                </a:cxn>
                <a:cxn ang="0">
                  <a:pos x="22" y="3"/>
                </a:cxn>
                <a:cxn ang="0">
                  <a:pos x="29" y="3"/>
                </a:cxn>
                <a:cxn ang="0">
                  <a:pos x="31" y="6"/>
                </a:cxn>
                <a:cxn ang="0">
                  <a:pos x="34" y="7"/>
                </a:cxn>
                <a:cxn ang="0">
                  <a:pos x="40" y="6"/>
                </a:cxn>
                <a:cxn ang="0">
                  <a:pos x="44" y="5"/>
                </a:cxn>
                <a:cxn ang="0">
                  <a:pos x="47" y="3"/>
                </a:cxn>
                <a:cxn ang="0">
                  <a:pos x="49" y="7"/>
                </a:cxn>
                <a:cxn ang="0">
                  <a:pos x="50" y="11"/>
                </a:cxn>
                <a:cxn ang="0">
                  <a:pos x="52" y="14"/>
                </a:cxn>
                <a:cxn ang="0">
                  <a:pos x="51" y="17"/>
                </a:cxn>
                <a:cxn ang="0">
                  <a:pos x="53" y="20"/>
                </a:cxn>
                <a:cxn ang="0">
                  <a:pos x="56" y="25"/>
                </a:cxn>
                <a:cxn ang="0">
                  <a:pos x="55" y="30"/>
                </a:cxn>
                <a:cxn ang="0">
                  <a:pos x="57" y="36"/>
                </a:cxn>
                <a:cxn ang="0">
                  <a:pos x="58" y="42"/>
                </a:cxn>
                <a:cxn ang="0">
                  <a:pos x="54" y="43"/>
                </a:cxn>
                <a:cxn ang="0">
                  <a:pos x="56" y="45"/>
                </a:cxn>
                <a:cxn ang="0">
                  <a:pos x="52" y="49"/>
                </a:cxn>
                <a:cxn ang="0">
                  <a:pos x="46" y="53"/>
                </a:cxn>
                <a:cxn ang="0">
                  <a:pos x="45" y="50"/>
                </a:cxn>
                <a:cxn ang="0">
                  <a:pos x="44" y="43"/>
                </a:cxn>
                <a:cxn ang="0">
                  <a:pos x="38" y="41"/>
                </a:cxn>
              </a:cxnLst>
              <a:rect l="0" t="0" r="r" b="b"/>
              <a:pathLst>
                <a:path w="59" h="56">
                  <a:moveTo>
                    <a:pt x="38" y="41"/>
                  </a:moveTo>
                  <a:cubicBezTo>
                    <a:pt x="33" y="46"/>
                    <a:pt x="37" y="39"/>
                    <a:pt x="36" y="37"/>
                  </a:cubicBezTo>
                  <a:cubicBezTo>
                    <a:pt x="34" y="35"/>
                    <a:pt x="34" y="35"/>
                    <a:pt x="34" y="34"/>
                  </a:cubicBezTo>
                  <a:cubicBezTo>
                    <a:pt x="35" y="32"/>
                    <a:pt x="34" y="34"/>
                    <a:pt x="32" y="29"/>
                  </a:cubicBezTo>
                  <a:cubicBezTo>
                    <a:pt x="31" y="25"/>
                    <a:pt x="24" y="26"/>
                    <a:pt x="24" y="27"/>
                  </a:cubicBezTo>
                  <a:cubicBezTo>
                    <a:pt x="24" y="29"/>
                    <a:pt x="21" y="25"/>
                    <a:pt x="20" y="29"/>
                  </a:cubicBezTo>
                  <a:cubicBezTo>
                    <a:pt x="19" y="32"/>
                    <a:pt x="16" y="35"/>
                    <a:pt x="14" y="36"/>
                  </a:cubicBezTo>
                  <a:cubicBezTo>
                    <a:pt x="13" y="35"/>
                    <a:pt x="15" y="35"/>
                    <a:pt x="14" y="34"/>
                  </a:cubicBezTo>
                  <a:cubicBezTo>
                    <a:pt x="12" y="34"/>
                    <a:pt x="14" y="33"/>
                    <a:pt x="12" y="32"/>
                  </a:cubicBezTo>
                  <a:cubicBezTo>
                    <a:pt x="10" y="31"/>
                    <a:pt x="10" y="31"/>
                    <a:pt x="11" y="29"/>
                  </a:cubicBezTo>
                  <a:cubicBezTo>
                    <a:pt x="12" y="28"/>
                    <a:pt x="9" y="28"/>
                    <a:pt x="8" y="26"/>
                  </a:cubicBezTo>
                  <a:cubicBezTo>
                    <a:pt x="7" y="25"/>
                    <a:pt x="4" y="25"/>
                    <a:pt x="4" y="23"/>
                  </a:cubicBezTo>
                  <a:cubicBezTo>
                    <a:pt x="4" y="21"/>
                    <a:pt x="3" y="24"/>
                    <a:pt x="4" y="20"/>
                  </a:cubicBezTo>
                  <a:cubicBezTo>
                    <a:pt x="4" y="17"/>
                    <a:pt x="3" y="21"/>
                    <a:pt x="2" y="19"/>
                  </a:cubicBezTo>
                  <a:cubicBezTo>
                    <a:pt x="1" y="17"/>
                    <a:pt x="4" y="16"/>
                    <a:pt x="3" y="16"/>
                  </a:cubicBezTo>
                  <a:cubicBezTo>
                    <a:pt x="0" y="16"/>
                    <a:pt x="1" y="20"/>
                    <a:pt x="0" y="19"/>
                  </a:cubicBezTo>
                  <a:cubicBezTo>
                    <a:pt x="0" y="19"/>
                    <a:pt x="0" y="18"/>
                    <a:pt x="0" y="17"/>
                  </a:cubicBezTo>
                  <a:cubicBezTo>
                    <a:pt x="3" y="10"/>
                    <a:pt x="3" y="13"/>
                    <a:pt x="5" y="11"/>
                  </a:cubicBezTo>
                  <a:cubicBezTo>
                    <a:pt x="7" y="9"/>
                    <a:pt x="7" y="12"/>
                    <a:pt x="9" y="11"/>
                  </a:cubicBezTo>
                  <a:cubicBezTo>
                    <a:pt x="12" y="10"/>
                    <a:pt x="11" y="7"/>
                    <a:pt x="9" y="6"/>
                  </a:cubicBezTo>
                  <a:cubicBezTo>
                    <a:pt x="7" y="5"/>
                    <a:pt x="12" y="6"/>
                    <a:pt x="10" y="1"/>
                  </a:cubicBezTo>
                  <a:cubicBezTo>
                    <a:pt x="16" y="0"/>
                    <a:pt x="19" y="5"/>
                    <a:pt x="22" y="3"/>
                  </a:cubicBezTo>
                  <a:cubicBezTo>
                    <a:pt x="24" y="2"/>
                    <a:pt x="26" y="3"/>
                    <a:pt x="29" y="3"/>
                  </a:cubicBezTo>
                  <a:cubicBezTo>
                    <a:pt x="28" y="7"/>
                    <a:pt x="31" y="9"/>
                    <a:pt x="31" y="6"/>
                  </a:cubicBezTo>
                  <a:cubicBezTo>
                    <a:pt x="32" y="4"/>
                    <a:pt x="32" y="5"/>
                    <a:pt x="34" y="7"/>
                  </a:cubicBezTo>
                  <a:cubicBezTo>
                    <a:pt x="35" y="10"/>
                    <a:pt x="35" y="3"/>
                    <a:pt x="40" y="6"/>
                  </a:cubicBezTo>
                  <a:cubicBezTo>
                    <a:pt x="44" y="8"/>
                    <a:pt x="42" y="5"/>
                    <a:pt x="44" y="5"/>
                  </a:cubicBezTo>
                  <a:cubicBezTo>
                    <a:pt x="47" y="4"/>
                    <a:pt x="43" y="1"/>
                    <a:pt x="47" y="3"/>
                  </a:cubicBezTo>
                  <a:cubicBezTo>
                    <a:pt x="49" y="4"/>
                    <a:pt x="48" y="6"/>
                    <a:pt x="49" y="7"/>
                  </a:cubicBezTo>
                  <a:cubicBezTo>
                    <a:pt x="50" y="8"/>
                    <a:pt x="48" y="11"/>
                    <a:pt x="50" y="11"/>
                  </a:cubicBezTo>
                  <a:cubicBezTo>
                    <a:pt x="51" y="11"/>
                    <a:pt x="54" y="14"/>
                    <a:pt x="52" y="14"/>
                  </a:cubicBezTo>
                  <a:cubicBezTo>
                    <a:pt x="50" y="14"/>
                    <a:pt x="49" y="19"/>
                    <a:pt x="51" y="17"/>
                  </a:cubicBezTo>
                  <a:cubicBezTo>
                    <a:pt x="53" y="15"/>
                    <a:pt x="54" y="16"/>
                    <a:pt x="53" y="20"/>
                  </a:cubicBezTo>
                  <a:cubicBezTo>
                    <a:pt x="53" y="24"/>
                    <a:pt x="55" y="20"/>
                    <a:pt x="56" y="25"/>
                  </a:cubicBezTo>
                  <a:cubicBezTo>
                    <a:pt x="54" y="27"/>
                    <a:pt x="55" y="27"/>
                    <a:pt x="55" y="30"/>
                  </a:cubicBezTo>
                  <a:cubicBezTo>
                    <a:pt x="54" y="33"/>
                    <a:pt x="59" y="33"/>
                    <a:pt x="57" y="36"/>
                  </a:cubicBezTo>
                  <a:cubicBezTo>
                    <a:pt x="55" y="39"/>
                    <a:pt x="59" y="38"/>
                    <a:pt x="58" y="42"/>
                  </a:cubicBezTo>
                  <a:cubicBezTo>
                    <a:pt x="54" y="41"/>
                    <a:pt x="53" y="40"/>
                    <a:pt x="54" y="43"/>
                  </a:cubicBezTo>
                  <a:cubicBezTo>
                    <a:pt x="54" y="46"/>
                    <a:pt x="57" y="43"/>
                    <a:pt x="56" y="45"/>
                  </a:cubicBezTo>
                  <a:cubicBezTo>
                    <a:pt x="55" y="48"/>
                    <a:pt x="54" y="52"/>
                    <a:pt x="52" y="49"/>
                  </a:cubicBezTo>
                  <a:cubicBezTo>
                    <a:pt x="50" y="48"/>
                    <a:pt x="48" y="56"/>
                    <a:pt x="46" y="53"/>
                  </a:cubicBezTo>
                  <a:cubicBezTo>
                    <a:pt x="45" y="50"/>
                    <a:pt x="44" y="53"/>
                    <a:pt x="45" y="50"/>
                  </a:cubicBezTo>
                  <a:cubicBezTo>
                    <a:pt x="45" y="47"/>
                    <a:pt x="43" y="45"/>
                    <a:pt x="44" y="43"/>
                  </a:cubicBezTo>
                  <a:cubicBezTo>
                    <a:pt x="45" y="41"/>
                    <a:pt x="40" y="40"/>
                    <a:pt x="38" y="4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3" name="Freeform 61"/>
            <p:cNvSpPr>
              <a:spLocks/>
            </p:cNvSpPr>
            <p:nvPr/>
          </p:nvSpPr>
          <p:spPr bwMode="auto">
            <a:xfrm>
              <a:off x="2491023" y="2908176"/>
              <a:ext cx="176687" cy="110633"/>
            </a:xfrm>
            <a:custGeom>
              <a:avLst/>
              <a:gdLst/>
              <a:ahLst/>
              <a:cxnLst>
                <a:cxn ang="0">
                  <a:pos x="12" y="17"/>
                </a:cxn>
                <a:cxn ang="0">
                  <a:pos x="17" y="11"/>
                </a:cxn>
                <a:cxn ang="0">
                  <a:pos x="21" y="11"/>
                </a:cxn>
                <a:cxn ang="0">
                  <a:pos x="21" y="6"/>
                </a:cxn>
                <a:cxn ang="0">
                  <a:pos x="22" y="1"/>
                </a:cxn>
                <a:cxn ang="0">
                  <a:pos x="10" y="1"/>
                </a:cxn>
                <a:cxn ang="0">
                  <a:pos x="9" y="2"/>
                </a:cxn>
                <a:cxn ang="0">
                  <a:pos x="0" y="5"/>
                </a:cxn>
                <a:cxn ang="0">
                  <a:pos x="2" y="6"/>
                </a:cxn>
                <a:cxn ang="0">
                  <a:pos x="4" y="8"/>
                </a:cxn>
                <a:cxn ang="0">
                  <a:pos x="6" y="10"/>
                </a:cxn>
                <a:cxn ang="0">
                  <a:pos x="9" y="9"/>
                </a:cxn>
                <a:cxn ang="0">
                  <a:pos x="8" y="13"/>
                </a:cxn>
                <a:cxn ang="0">
                  <a:pos x="9" y="14"/>
                </a:cxn>
                <a:cxn ang="0">
                  <a:pos x="10" y="16"/>
                </a:cxn>
                <a:cxn ang="0">
                  <a:pos x="12" y="15"/>
                </a:cxn>
                <a:cxn ang="0">
                  <a:pos x="12" y="17"/>
                </a:cxn>
              </a:cxnLst>
              <a:rect l="0" t="0" r="r" b="b"/>
              <a:pathLst>
                <a:path w="24" h="18">
                  <a:moveTo>
                    <a:pt x="12" y="17"/>
                  </a:moveTo>
                  <a:cubicBezTo>
                    <a:pt x="15" y="10"/>
                    <a:pt x="15" y="13"/>
                    <a:pt x="17" y="11"/>
                  </a:cubicBezTo>
                  <a:cubicBezTo>
                    <a:pt x="19" y="9"/>
                    <a:pt x="19" y="12"/>
                    <a:pt x="21" y="11"/>
                  </a:cubicBezTo>
                  <a:cubicBezTo>
                    <a:pt x="24" y="10"/>
                    <a:pt x="23" y="7"/>
                    <a:pt x="21" y="6"/>
                  </a:cubicBezTo>
                  <a:cubicBezTo>
                    <a:pt x="19" y="5"/>
                    <a:pt x="24" y="6"/>
                    <a:pt x="22" y="1"/>
                  </a:cubicBezTo>
                  <a:cubicBezTo>
                    <a:pt x="19" y="1"/>
                    <a:pt x="14" y="0"/>
                    <a:pt x="10" y="1"/>
                  </a:cubicBezTo>
                  <a:cubicBezTo>
                    <a:pt x="6" y="2"/>
                    <a:pt x="12" y="2"/>
                    <a:pt x="9" y="2"/>
                  </a:cubicBezTo>
                  <a:cubicBezTo>
                    <a:pt x="6" y="3"/>
                    <a:pt x="2" y="2"/>
                    <a:pt x="0" y="5"/>
                  </a:cubicBezTo>
                  <a:cubicBezTo>
                    <a:pt x="1" y="6"/>
                    <a:pt x="3" y="3"/>
                    <a:pt x="2" y="6"/>
                  </a:cubicBezTo>
                  <a:cubicBezTo>
                    <a:pt x="1" y="8"/>
                    <a:pt x="2" y="8"/>
                    <a:pt x="4" y="8"/>
                  </a:cubicBezTo>
                  <a:cubicBezTo>
                    <a:pt x="7" y="7"/>
                    <a:pt x="3" y="12"/>
                    <a:pt x="6" y="10"/>
                  </a:cubicBezTo>
                  <a:cubicBezTo>
                    <a:pt x="9" y="8"/>
                    <a:pt x="11" y="8"/>
                    <a:pt x="9" y="9"/>
                  </a:cubicBezTo>
                  <a:cubicBezTo>
                    <a:pt x="7" y="10"/>
                    <a:pt x="9" y="11"/>
                    <a:pt x="8" y="13"/>
                  </a:cubicBezTo>
                  <a:cubicBezTo>
                    <a:pt x="8" y="14"/>
                    <a:pt x="9" y="13"/>
                    <a:pt x="9" y="14"/>
                  </a:cubicBezTo>
                  <a:cubicBezTo>
                    <a:pt x="9" y="16"/>
                    <a:pt x="10" y="14"/>
                    <a:pt x="10" y="16"/>
                  </a:cubicBezTo>
                  <a:cubicBezTo>
                    <a:pt x="10" y="18"/>
                    <a:pt x="11" y="16"/>
                    <a:pt x="12" y="15"/>
                  </a:cubicBezTo>
                  <a:cubicBezTo>
                    <a:pt x="11" y="17"/>
                    <a:pt x="12" y="17"/>
                    <a:pt x="12" y="1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4" name="Freeform 62"/>
            <p:cNvSpPr>
              <a:spLocks/>
            </p:cNvSpPr>
            <p:nvPr/>
          </p:nvSpPr>
          <p:spPr bwMode="auto">
            <a:xfrm>
              <a:off x="2505747" y="2957346"/>
              <a:ext cx="22086" cy="12293"/>
            </a:xfrm>
            <a:custGeom>
              <a:avLst/>
              <a:gdLst/>
              <a:ahLst/>
              <a:cxnLst>
                <a:cxn ang="0">
                  <a:pos x="1" y="1"/>
                </a:cxn>
                <a:cxn ang="0">
                  <a:pos x="2" y="1"/>
                </a:cxn>
                <a:cxn ang="0">
                  <a:pos x="1" y="1"/>
                </a:cxn>
              </a:cxnLst>
              <a:rect l="0" t="0" r="r" b="b"/>
              <a:pathLst>
                <a:path w="3" h="2">
                  <a:moveTo>
                    <a:pt x="1" y="1"/>
                  </a:moveTo>
                  <a:cubicBezTo>
                    <a:pt x="0" y="1"/>
                    <a:pt x="3" y="0"/>
                    <a:pt x="2" y="1"/>
                  </a:cubicBezTo>
                  <a:cubicBezTo>
                    <a:pt x="2" y="2"/>
                    <a:pt x="1" y="2"/>
                    <a:pt x="1"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5" name="Freeform 63"/>
            <p:cNvSpPr>
              <a:spLocks/>
            </p:cNvSpPr>
            <p:nvPr/>
          </p:nvSpPr>
          <p:spPr bwMode="auto">
            <a:xfrm>
              <a:off x="2513109" y="2975785"/>
              <a:ext cx="14724" cy="12293"/>
            </a:xfrm>
            <a:custGeom>
              <a:avLst/>
              <a:gdLst/>
              <a:ahLst/>
              <a:cxnLst>
                <a:cxn ang="0">
                  <a:pos x="1" y="2"/>
                </a:cxn>
                <a:cxn ang="0">
                  <a:pos x="2" y="0"/>
                </a:cxn>
                <a:cxn ang="0">
                  <a:pos x="1" y="2"/>
                </a:cxn>
              </a:cxnLst>
              <a:rect l="0" t="0" r="r" b="b"/>
              <a:pathLst>
                <a:path w="2" h="2">
                  <a:moveTo>
                    <a:pt x="1" y="2"/>
                  </a:moveTo>
                  <a:cubicBezTo>
                    <a:pt x="0" y="1"/>
                    <a:pt x="1" y="0"/>
                    <a:pt x="2" y="0"/>
                  </a:cubicBezTo>
                  <a:cubicBezTo>
                    <a:pt x="2" y="1"/>
                    <a:pt x="1" y="2"/>
                    <a:pt x="1" y="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6" name="Freeform 64"/>
            <p:cNvSpPr>
              <a:spLocks/>
            </p:cNvSpPr>
            <p:nvPr/>
          </p:nvSpPr>
          <p:spPr bwMode="auto">
            <a:xfrm>
              <a:off x="2505747" y="2994224"/>
              <a:ext cx="14724" cy="18439"/>
            </a:xfrm>
            <a:custGeom>
              <a:avLst/>
              <a:gdLst/>
              <a:ahLst/>
              <a:cxnLst>
                <a:cxn ang="0">
                  <a:pos x="0" y="2"/>
                </a:cxn>
                <a:cxn ang="0">
                  <a:pos x="2" y="2"/>
                </a:cxn>
                <a:cxn ang="0">
                  <a:pos x="0" y="2"/>
                </a:cxn>
              </a:cxnLst>
              <a:rect l="0" t="0" r="r" b="b"/>
              <a:pathLst>
                <a:path w="2" h="3">
                  <a:moveTo>
                    <a:pt x="0" y="2"/>
                  </a:moveTo>
                  <a:cubicBezTo>
                    <a:pt x="0" y="2"/>
                    <a:pt x="2" y="0"/>
                    <a:pt x="2" y="2"/>
                  </a:cubicBezTo>
                  <a:cubicBezTo>
                    <a:pt x="1" y="3"/>
                    <a:pt x="0" y="3"/>
                    <a:pt x="0" y="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7" name="Freeform 65"/>
            <p:cNvSpPr>
              <a:spLocks/>
            </p:cNvSpPr>
            <p:nvPr/>
          </p:nvSpPr>
          <p:spPr bwMode="auto">
            <a:xfrm>
              <a:off x="2520471" y="3000371"/>
              <a:ext cx="7362" cy="12293"/>
            </a:xfrm>
            <a:custGeom>
              <a:avLst/>
              <a:gdLst/>
              <a:ahLst/>
              <a:cxnLst>
                <a:cxn ang="0">
                  <a:pos x="0" y="1"/>
                </a:cxn>
                <a:cxn ang="0">
                  <a:pos x="0" y="0"/>
                </a:cxn>
                <a:cxn ang="0">
                  <a:pos x="0" y="1"/>
                </a:cxn>
              </a:cxnLst>
              <a:rect l="0" t="0" r="r" b="b"/>
              <a:pathLst>
                <a:path w="1" h="2">
                  <a:moveTo>
                    <a:pt x="0" y="1"/>
                  </a:moveTo>
                  <a:cubicBezTo>
                    <a:pt x="0" y="1"/>
                    <a:pt x="0" y="0"/>
                    <a:pt x="0" y="0"/>
                  </a:cubicBezTo>
                  <a:cubicBezTo>
                    <a:pt x="1" y="0"/>
                    <a:pt x="1" y="2"/>
                    <a:pt x="0"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8" name="Freeform 66"/>
            <p:cNvSpPr>
              <a:spLocks/>
            </p:cNvSpPr>
            <p:nvPr/>
          </p:nvSpPr>
          <p:spPr bwMode="auto">
            <a:xfrm>
              <a:off x="2527833" y="2994224"/>
              <a:ext cx="14724" cy="12293"/>
            </a:xfrm>
            <a:custGeom>
              <a:avLst/>
              <a:gdLst/>
              <a:ahLst/>
              <a:cxnLst>
                <a:cxn ang="0">
                  <a:pos x="1" y="1"/>
                </a:cxn>
                <a:cxn ang="0">
                  <a:pos x="2" y="0"/>
                </a:cxn>
                <a:cxn ang="0">
                  <a:pos x="1" y="1"/>
                </a:cxn>
              </a:cxnLst>
              <a:rect l="0" t="0" r="r" b="b"/>
              <a:pathLst>
                <a:path w="2" h="2">
                  <a:moveTo>
                    <a:pt x="1" y="1"/>
                  </a:moveTo>
                  <a:cubicBezTo>
                    <a:pt x="0" y="1"/>
                    <a:pt x="1" y="0"/>
                    <a:pt x="2" y="0"/>
                  </a:cubicBezTo>
                  <a:cubicBezTo>
                    <a:pt x="2" y="0"/>
                    <a:pt x="2" y="2"/>
                    <a:pt x="1"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9" name="Freeform 67"/>
            <p:cNvSpPr>
              <a:spLocks/>
            </p:cNvSpPr>
            <p:nvPr/>
          </p:nvSpPr>
          <p:spPr bwMode="auto">
            <a:xfrm>
              <a:off x="2505747" y="2994224"/>
              <a:ext cx="7362" cy="6146"/>
            </a:xfrm>
            <a:custGeom>
              <a:avLst/>
              <a:gdLst/>
              <a:ahLst/>
              <a:cxnLst>
                <a:cxn ang="0">
                  <a:pos x="0" y="1"/>
                </a:cxn>
                <a:cxn ang="0">
                  <a:pos x="0" y="0"/>
                </a:cxn>
                <a:cxn ang="0">
                  <a:pos x="0" y="1"/>
                </a:cxn>
              </a:cxnLst>
              <a:rect l="0" t="0" r="r" b="b"/>
              <a:pathLst>
                <a:path w="1" h="1">
                  <a:moveTo>
                    <a:pt x="0" y="1"/>
                  </a:moveTo>
                  <a:cubicBezTo>
                    <a:pt x="0" y="1"/>
                    <a:pt x="0" y="0"/>
                    <a:pt x="0" y="0"/>
                  </a:cubicBezTo>
                  <a:cubicBezTo>
                    <a:pt x="1" y="0"/>
                    <a:pt x="1" y="1"/>
                    <a:pt x="0"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0" name="Freeform 68"/>
            <p:cNvSpPr>
              <a:spLocks/>
            </p:cNvSpPr>
            <p:nvPr/>
          </p:nvSpPr>
          <p:spPr bwMode="auto">
            <a:xfrm>
              <a:off x="2491023" y="2975785"/>
              <a:ext cx="22086" cy="6146"/>
            </a:xfrm>
            <a:custGeom>
              <a:avLst/>
              <a:gdLst/>
              <a:ahLst/>
              <a:cxnLst>
                <a:cxn ang="0">
                  <a:pos x="1" y="1"/>
                </a:cxn>
                <a:cxn ang="0">
                  <a:pos x="2" y="0"/>
                </a:cxn>
                <a:cxn ang="0">
                  <a:pos x="1" y="1"/>
                </a:cxn>
              </a:cxnLst>
              <a:rect l="0" t="0" r="r" b="b"/>
              <a:pathLst>
                <a:path w="3" h="1">
                  <a:moveTo>
                    <a:pt x="1" y="1"/>
                  </a:moveTo>
                  <a:cubicBezTo>
                    <a:pt x="0" y="1"/>
                    <a:pt x="3" y="0"/>
                    <a:pt x="2" y="0"/>
                  </a:cubicBezTo>
                  <a:cubicBezTo>
                    <a:pt x="2" y="1"/>
                    <a:pt x="1" y="1"/>
                    <a:pt x="1"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1" name="Freeform 69"/>
            <p:cNvSpPr>
              <a:spLocks/>
            </p:cNvSpPr>
            <p:nvPr/>
          </p:nvSpPr>
          <p:spPr bwMode="auto">
            <a:xfrm>
              <a:off x="2542557" y="2975785"/>
              <a:ext cx="7362" cy="6146"/>
            </a:xfrm>
            <a:custGeom>
              <a:avLst/>
              <a:gdLst/>
              <a:ahLst/>
              <a:cxnLst>
                <a:cxn ang="0">
                  <a:pos x="0" y="1"/>
                </a:cxn>
                <a:cxn ang="0">
                  <a:pos x="1" y="0"/>
                </a:cxn>
                <a:cxn ang="0">
                  <a:pos x="0" y="1"/>
                </a:cxn>
              </a:cxnLst>
              <a:rect l="0" t="0" r="r" b="b"/>
              <a:pathLst>
                <a:path w="1" h="1">
                  <a:moveTo>
                    <a:pt x="0" y="1"/>
                  </a:moveTo>
                  <a:cubicBezTo>
                    <a:pt x="0" y="0"/>
                    <a:pt x="1" y="0"/>
                    <a:pt x="1" y="0"/>
                  </a:cubicBezTo>
                  <a:cubicBezTo>
                    <a:pt x="1" y="1"/>
                    <a:pt x="1" y="1"/>
                    <a:pt x="0"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2" name="Freeform 70"/>
            <p:cNvSpPr>
              <a:spLocks/>
            </p:cNvSpPr>
            <p:nvPr/>
          </p:nvSpPr>
          <p:spPr bwMode="auto">
            <a:xfrm>
              <a:off x="3266519" y="2748372"/>
              <a:ext cx="29448" cy="30732"/>
            </a:xfrm>
            <a:custGeom>
              <a:avLst/>
              <a:gdLst/>
              <a:ahLst/>
              <a:cxnLst>
                <a:cxn ang="0">
                  <a:pos x="3" y="5"/>
                </a:cxn>
                <a:cxn ang="0">
                  <a:pos x="1" y="2"/>
                </a:cxn>
                <a:cxn ang="0">
                  <a:pos x="3" y="5"/>
                </a:cxn>
              </a:cxnLst>
              <a:rect l="0" t="0" r="r" b="b"/>
              <a:pathLst>
                <a:path w="4" h="5">
                  <a:moveTo>
                    <a:pt x="3" y="5"/>
                  </a:moveTo>
                  <a:cubicBezTo>
                    <a:pt x="0" y="5"/>
                    <a:pt x="0" y="0"/>
                    <a:pt x="1" y="2"/>
                  </a:cubicBezTo>
                  <a:cubicBezTo>
                    <a:pt x="3" y="3"/>
                    <a:pt x="4" y="5"/>
                    <a:pt x="3" y="5"/>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3" name="Freeform 71"/>
            <p:cNvSpPr>
              <a:spLocks/>
            </p:cNvSpPr>
            <p:nvPr/>
          </p:nvSpPr>
          <p:spPr bwMode="auto">
            <a:xfrm>
              <a:off x="2108200" y="2693055"/>
              <a:ext cx="22086" cy="24585"/>
            </a:xfrm>
            <a:custGeom>
              <a:avLst/>
              <a:gdLst/>
              <a:ahLst/>
              <a:cxnLst>
                <a:cxn ang="0">
                  <a:pos x="1" y="2"/>
                </a:cxn>
                <a:cxn ang="0">
                  <a:pos x="3" y="3"/>
                </a:cxn>
                <a:cxn ang="0">
                  <a:pos x="1" y="2"/>
                </a:cxn>
              </a:cxnLst>
              <a:rect l="0" t="0" r="r" b="b"/>
              <a:pathLst>
                <a:path w="3" h="4">
                  <a:moveTo>
                    <a:pt x="1" y="2"/>
                  </a:moveTo>
                  <a:cubicBezTo>
                    <a:pt x="1" y="0"/>
                    <a:pt x="3" y="1"/>
                    <a:pt x="3" y="3"/>
                  </a:cubicBezTo>
                  <a:cubicBezTo>
                    <a:pt x="2" y="4"/>
                    <a:pt x="0" y="4"/>
                    <a:pt x="1" y="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4" name="Freeform 72"/>
            <p:cNvSpPr>
              <a:spLocks/>
            </p:cNvSpPr>
            <p:nvPr/>
          </p:nvSpPr>
          <p:spPr bwMode="auto">
            <a:xfrm>
              <a:off x="3178175" y="2643885"/>
              <a:ext cx="36810" cy="24585"/>
            </a:xfrm>
            <a:custGeom>
              <a:avLst/>
              <a:gdLst/>
              <a:ahLst/>
              <a:cxnLst>
                <a:cxn ang="0">
                  <a:pos x="1" y="2"/>
                </a:cxn>
                <a:cxn ang="0">
                  <a:pos x="2" y="0"/>
                </a:cxn>
                <a:cxn ang="0">
                  <a:pos x="1" y="2"/>
                </a:cxn>
              </a:cxnLst>
              <a:rect l="0" t="0" r="r" b="b"/>
              <a:pathLst>
                <a:path w="5" h="4">
                  <a:moveTo>
                    <a:pt x="1" y="2"/>
                  </a:moveTo>
                  <a:cubicBezTo>
                    <a:pt x="0" y="0"/>
                    <a:pt x="1" y="0"/>
                    <a:pt x="2" y="0"/>
                  </a:cubicBezTo>
                  <a:cubicBezTo>
                    <a:pt x="5" y="0"/>
                    <a:pt x="2" y="4"/>
                    <a:pt x="1" y="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5" name="Freeform 73"/>
            <p:cNvSpPr>
              <a:spLocks/>
            </p:cNvSpPr>
            <p:nvPr/>
          </p:nvSpPr>
          <p:spPr bwMode="auto">
            <a:xfrm>
              <a:off x="3229709" y="2668470"/>
              <a:ext cx="29448" cy="18439"/>
            </a:xfrm>
            <a:custGeom>
              <a:avLst/>
              <a:gdLst/>
              <a:ahLst/>
              <a:cxnLst>
                <a:cxn ang="0">
                  <a:pos x="1" y="2"/>
                </a:cxn>
                <a:cxn ang="0">
                  <a:pos x="3" y="1"/>
                </a:cxn>
                <a:cxn ang="0">
                  <a:pos x="3" y="2"/>
                </a:cxn>
                <a:cxn ang="0">
                  <a:pos x="1" y="2"/>
                </a:cxn>
              </a:cxnLst>
              <a:rect l="0" t="0" r="r" b="b"/>
              <a:pathLst>
                <a:path w="4" h="3">
                  <a:moveTo>
                    <a:pt x="1" y="2"/>
                  </a:moveTo>
                  <a:cubicBezTo>
                    <a:pt x="0" y="0"/>
                    <a:pt x="1" y="0"/>
                    <a:pt x="3" y="1"/>
                  </a:cubicBezTo>
                  <a:cubicBezTo>
                    <a:pt x="4" y="2"/>
                    <a:pt x="4" y="2"/>
                    <a:pt x="3" y="2"/>
                  </a:cubicBezTo>
                  <a:cubicBezTo>
                    <a:pt x="1" y="1"/>
                    <a:pt x="2" y="3"/>
                    <a:pt x="1" y="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6" name="Freeform 74"/>
            <p:cNvSpPr>
              <a:spLocks/>
            </p:cNvSpPr>
            <p:nvPr/>
          </p:nvSpPr>
          <p:spPr bwMode="auto">
            <a:xfrm>
              <a:off x="3222347" y="2772957"/>
              <a:ext cx="22086" cy="18439"/>
            </a:xfrm>
            <a:custGeom>
              <a:avLst/>
              <a:gdLst/>
              <a:ahLst/>
              <a:cxnLst>
                <a:cxn ang="0">
                  <a:pos x="1" y="0"/>
                </a:cxn>
                <a:cxn ang="0">
                  <a:pos x="2" y="2"/>
                </a:cxn>
                <a:cxn ang="0">
                  <a:pos x="1" y="0"/>
                </a:cxn>
              </a:cxnLst>
              <a:rect l="0" t="0" r="r" b="b"/>
              <a:pathLst>
                <a:path w="3" h="3">
                  <a:moveTo>
                    <a:pt x="1" y="0"/>
                  </a:moveTo>
                  <a:cubicBezTo>
                    <a:pt x="2" y="0"/>
                    <a:pt x="3" y="1"/>
                    <a:pt x="2" y="2"/>
                  </a:cubicBezTo>
                  <a:cubicBezTo>
                    <a:pt x="1" y="3"/>
                    <a:pt x="0" y="1"/>
                    <a:pt x="1"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7" name="Freeform 75"/>
            <p:cNvSpPr>
              <a:spLocks/>
            </p:cNvSpPr>
            <p:nvPr/>
          </p:nvSpPr>
          <p:spPr bwMode="auto">
            <a:xfrm>
              <a:off x="3295967" y="2754518"/>
              <a:ext cx="14724" cy="12293"/>
            </a:xfrm>
            <a:custGeom>
              <a:avLst/>
              <a:gdLst/>
              <a:ahLst/>
              <a:cxnLst>
                <a:cxn ang="0">
                  <a:pos x="1" y="2"/>
                </a:cxn>
                <a:cxn ang="0">
                  <a:pos x="1" y="0"/>
                </a:cxn>
                <a:cxn ang="0">
                  <a:pos x="1" y="2"/>
                </a:cxn>
              </a:cxnLst>
              <a:rect l="0" t="0" r="r" b="b"/>
              <a:pathLst>
                <a:path w="2" h="2">
                  <a:moveTo>
                    <a:pt x="1" y="2"/>
                  </a:moveTo>
                  <a:cubicBezTo>
                    <a:pt x="0" y="2"/>
                    <a:pt x="0" y="0"/>
                    <a:pt x="1" y="0"/>
                  </a:cubicBezTo>
                  <a:cubicBezTo>
                    <a:pt x="2" y="1"/>
                    <a:pt x="2" y="2"/>
                    <a:pt x="1" y="2"/>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8" name="Freeform 76"/>
            <p:cNvSpPr>
              <a:spLocks/>
            </p:cNvSpPr>
            <p:nvPr/>
          </p:nvSpPr>
          <p:spPr bwMode="auto">
            <a:xfrm>
              <a:off x="5450535" y="1752671"/>
              <a:ext cx="29448" cy="24585"/>
            </a:xfrm>
            <a:custGeom>
              <a:avLst/>
              <a:gdLst/>
              <a:ahLst/>
              <a:cxnLst>
                <a:cxn ang="0">
                  <a:pos x="3" y="0"/>
                </a:cxn>
                <a:cxn ang="0">
                  <a:pos x="0" y="3"/>
                </a:cxn>
                <a:cxn ang="0">
                  <a:pos x="1" y="4"/>
                </a:cxn>
                <a:cxn ang="0">
                  <a:pos x="1" y="4"/>
                </a:cxn>
                <a:cxn ang="0">
                  <a:pos x="3" y="0"/>
                </a:cxn>
              </a:cxnLst>
              <a:rect l="0" t="0" r="r" b="b"/>
              <a:pathLst>
                <a:path w="4" h="4">
                  <a:moveTo>
                    <a:pt x="3" y="0"/>
                  </a:moveTo>
                  <a:cubicBezTo>
                    <a:pt x="2" y="2"/>
                    <a:pt x="1" y="2"/>
                    <a:pt x="0" y="3"/>
                  </a:cubicBezTo>
                  <a:cubicBezTo>
                    <a:pt x="0" y="4"/>
                    <a:pt x="0" y="4"/>
                    <a:pt x="1" y="4"/>
                  </a:cubicBezTo>
                  <a:cubicBezTo>
                    <a:pt x="1" y="4"/>
                    <a:pt x="1" y="4"/>
                    <a:pt x="1" y="4"/>
                  </a:cubicBezTo>
                  <a:cubicBezTo>
                    <a:pt x="1" y="3"/>
                    <a:pt x="4" y="0"/>
                    <a:pt x="3"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9" name="Freeform 77"/>
            <p:cNvSpPr>
              <a:spLocks/>
            </p:cNvSpPr>
            <p:nvPr/>
          </p:nvSpPr>
          <p:spPr bwMode="auto">
            <a:xfrm>
              <a:off x="5973235" y="4327972"/>
              <a:ext cx="29448" cy="43024"/>
            </a:xfrm>
            <a:custGeom>
              <a:avLst/>
              <a:gdLst/>
              <a:ahLst/>
              <a:cxnLst>
                <a:cxn ang="0">
                  <a:pos x="1" y="1"/>
                </a:cxn>
                <a:cxn ang="0">
                  <a:pos x="2" y="7"/>
                </a:cxn>
                <a:cxn ang="0">
                  <a:pos x="1" y="1"/>
                </a:cxn>
              </a:cxnLst>
              <a:rect l="0" t="0" r="r" b="b"/>
              <a:pathLst>
                <a:path w="4" h="7">
                  <a:moveTo>
                    <a:pt x="1" y="1"/>
                  </a:moveTo>
                  <a:cubicBezTo>
                    <a:pt x="3" y="0"/>
                    <a:pt x="4" y="7"/>
                    <a:pt x="2" y="7"/>
                  </a:cubicBezTo>
                  <a:cubicBezTo>
                    <a:pt x="1" y="6"/>
                    <a:pt x="0" y="2"/>
                    <a:pt x="1" y="1"/>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0" name="Freeform 78"/>
            <p:cNvSpPr>
              <a:spLocks/>
            </p:cNvSpPr>
            <p:nvPr/>
          </p:nvSpPr>
          <p:spPr bwMode="auto">
            <a:xfrm>
              <a:off x="6076303" y="4407874"/>
              <a:ext cx="22086" cy="24585"/>
            </a:xfrm>
            <a:custGeom>
              <a:avLst/>
              <a:gdLst/>
              <a:ahLst/>
              <a:cxnLst>
                <a:cxn ang="0">
                  <a:pos x="2" y="3"/>
                </a:cxn>
                <a:cxn ang="0">
                  <a:pos x="2" y="1"/>
                </a:cxn>
                <a:cxn ang="0">
                  <a:pos x="2" y="3"/>
                </a:cxn>
              </a:cxnLst>
              <a:rect l="0" t="0" r="r" b="b"/>
              <a:pathLst>
                <a:path w="3" h="4">
                  <a:moveTo>
                    <a:pt x="2" y="3"/>
                  </a:moveTo>
                  <a:cubicBezTo>
                    <a:pt x="0" y="2"/>
                    <a:pt x="1" y="0"/>
                    <a:pt x="2" y="1"/>
                  </a:cubicBezTo>
                  <a:cubicBezTo>
                    <a:pt x="3" y="2"/>
                    <a:pt x="3" y="4"/>
                    <a:pt x="2" y="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1" name="Freeform 79"/>
            <p:cNvSpPr>
              <a:spLocks/>
            </p:cNvSpPr>
            <p:nvPr/>
          </p:nvSpPr>
          <p:spPr bwMode="auto">
            <a:xfrm>
              <a:off x="6039493" y="4377143"/>
              <a:ext cx="22086" cy="18439"/>
            </a:xfrm>
            <a:custGeom>
              <a:avLst/>
              <a:gdLst/>
              <a:ahLst/>
              <a:cxnLst>
                <a:cxn ang="0">
                  <a:pos x="1" y="0"/>
                </a:cxn>
                <a:cxn ang="0">
                  <a:pos x="2" y="3"/>
                </a:cxn>
                <a:cxn ang="0">
                  <a:pos x="1" y="0"/>
                </a:cxn>
              </a:cxnLst>
              <a:rect l="0" t="0" r="r" b="b"/>
              <a:pathLst>
                <a:path w="3" h="3">
                  <a:moveTo>
                    <a:pt x="1" y="0"/>
                  </a:moveTo>
                  <a:cubicBezTo>
                    <a:pt x="0" y="2"/>
                    <a:pt x="2" y="3"/>
                    <a:pt x="2" y="3"/>
                  </a:cubicBezTo>
                  <a:cubicBezTo>
                    <a:pt x="3" y="2"/>
                    <a:pt x="2" y="0"/>
                    <a:pt x="1" y="0"/>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2" name="Freeform 80"/>
            <p:cNvSpPr>
              <a:spLocks/>
            </p:cNvSpPr>
            <p:nvPr/>
          </p:nvSpPr>
          <p:spPr bwMode="auto">
            <a:xfrm>
              <a:off x="5745014" y="3996072"/>
              <a:ext cx="29448" cy="55317"/>
            </a:xfrm>
            <a:custGeom>
              <a:avLst/>
              <a:gdLst/>
              <a:ahLst/>
              <a:cxnLst>
                <a:cxn ang="0">
                  <a:pos x="2" y="7"/>
                </a:cxn>
                <a:cxn ang="0">
                  <a:pos x="1" y="2"/>
                </a:cxn>
                <a:cxn ang="0">
                  <a:pos x="2" y="2"/>
                </a:cxn>
                <a:cxn ang="0">
                  <a:pos x="3" y="6"/>
                </a:cxn>
                <a:cxn ang="0">
                  <a:pos x="2" y="7"/>
                </a:cxn>
              </a:cxnLst>
              <a:rect l="0" t="0" r="r" b="b"/>
              <a:pathLst>
                <a:path w="4" h="9">
                  <a:moveTo>
                    <a:pt x="2" y="7"/>
                  </a:moveTo>
                  <a:cubicBezTo>
                    <a:pt x="0" y="5"/>
                    <a:pt x="0" y="3"/>
                    <a:pt x="1" y="2"/>
                  </a:cubicBezTo>
                  <a:cubicBezTo>
                    <a:pt x="1" y="1"/>
                    <a:pt x="1" y="0"/>
                    <a:pt x="2" y="2"/>
                  </a:cubicBezTo>
                  <a:cubicBezTo>
                    <a:pt x="2" y="5"/>
                    <a:pt x="3" y="4"/>
                    <a:pt x="3" y="6"/>
                  </a:cubicBezTo>
                  <a:cubicBezTo>
                    <a:pt x="4" y="8"/>
                    <a:pt x="4" y="9"/>
                    <a:pt x="2" y="7"/>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3" name="Freeform 81"/>
            <p:cNvSpPr>
              <a:spLocks/>
            </p:cNvSpPr>
            <p:nvPr/>
          </p:nvSpPr>
          <p:spPr bwMode="auto">
            <a:xfrm>
              <a:off x="5767100" y="3946901"/>
              <a:ext cx="22086" cy="36878"/>
            </a:xfrm>
            <a:custGeom>
              <a:avLst/>
              <a:gdLst/>
              <a:ahLst/>
              <a:cxnLst>
                <a:cxn ang="0">
                  <a:pos x="1" y="6"/>
                </a:cxn>
                <a:cxn ang="0">
                  <a:pos x="1" y="3"/>
                </a:cxn>
                <a:cxn ang="0">
                  <a:pos x="2" y="1"/>
                </a:cxn>
                <a:cxn ang="0">
                  <a:pos x="3" y="4"/>
                </a:cxn>
                <a:cxn ang="0">
                  <a:pos x="1" y="6"/>
                </a:cxn>
              </a:cxnLst>
              <a:rect l="0" t="0" r="r" b="b"/>
              <a:pathLst>
                <a:path w="3" h="6">
                  <a:moveTo>
                    <a:pt x="1" y="6"/>
                  </a:moveTo>
                  <a:cubicBezTo>
                    <a:pt x="0" y="5"/>
                    <a:pt x="2" y="4"/>
                    <a:pt x="1" y="3"/>
                  </a:cubicBezTo>
                  <a:cubicBezTo>
                    <a:pt x="1" y="2"/>
                    <a:pt x="1" y="0"/>
                    <a:pt x="2" y="1"/>
                  </a:cubicBezTo>
                  <a:cubicBezTo>
                    <a:pt x="3" y="2"/>
                    <a:pt x="3" y="1"/>
                    <a:pt x="3" y="4"/>
                  </a:cubicBezTo>
                  <a:cubicBezTo>
                    <a:pt x="2" y="6"/>
                    <a:pt x="2" y="6"/>
                    <a:pt x="1" y="6"/>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4" name="Freeform 82"/>
            <p:cNvSpPr>
              <a:spLocks/>
            </p:cNvSpPr>
            <p:nvPr/>
          </p:nvSpPr>
          <p:spPr bwMode="auto">
            <a:xfrm>
              <a:off x="5759738" y="4106705"/>
              <a:ext cx="36810" cy="30732"/>
            </a:xfrm>
            <a:custGeom>
              <a:avLst/>
              <a:gdLst/>
              <a:ahLst/>
              <a:cxnLst>
                <a:cxn ang="0">
                  <a:pos x="3" y="4"/>
                </a:cxn>
                <a:cxn ang="0">
                  <a:pos x="4" y="1"/>
                </a:cxn>
                <a:cxn ang="0">
                  <a:pos x="3" y="4"/>
                </a:cxn>
              </a:cxnLst>
              <a:rect l="0" t="0" r="r" b="b"/>
              <a:pathLst>
                <a:path w="5" h="5">
                  <a:moveTo>
                    <a:pt x="3" y="4"/>
                  </a:moveTo>
                  <a:cubicBezTo>
                    <a:pt x="0" y="5"/>
                    <a:pt x="5" y="0"/>
                    <a:pt x="4" y="1"/>
                  </a:cubicBezTo>
                  <a:cubicBezTo>
                    <a:pt x="4" y="3"/>
                    <a:pt x="3" y="4"/>
                    <a:pt x="3" y="4"/>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5" name="Freeform 83"/>
            <p:cNvSpPr>
              <a:spLocks/>
            </p:cNvSpPr>
            <p:nvPr/>
          </p:nvSpPr>
          <p:spPr bwMode="auto">
            <a:xfrm>
              <a:off x="6679985" y="4899579"/>
              <a:ext cx="51534" cy="43024"/>
            </a:xfrm>
            <a:custGeom>
              <a:avLst/>
              <a:gdLst/>
              <a:ahLst/>
              <a:cxnLst>
                <a:cxn ang="0">
                  <a:pos x="0" y="3"/>
                </a:cxn>
                <a:cxn ang="0">
                  <a:pos x="5" y="6"/>
                </a:cxn>
                <a:cxn ang="0">
                  <a:pos x="0" y="3"/>
                </a:cxn>
              </a:cxnLst>
              <a:rect l="0" t="0" r="r" b="b"/>
              <a:pathLst>
                <a:path w="7" h="7">
                  <a:moveTo>
                    <a:pt x="0" y="3"/>
                  </a:moveTo>
                  <a:cubicBezTo>
                    <a:pt x="1" y="0"/>
                    <a:pt x="7" y="4"/>
                    <a:pt x="5" y="6"/>
                  </a:cubicBezTo>
                  <a:cubicBezTo>
                    <a:pt x="3" y="7"/>
                    <a:pt x="0" y="4"/>
                    <a:pt x="0" y="3"/>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6" name="Freeform 84"/>
            <p:cNvSpPr>
              <a:spLocks/>
            </p:cNvSpPr>
            <p:nvPr/>
          </p:nvSpPr>
          <p:spPr bwMode="auto">
            <a:xfrm>
              <a:off x="6783052" y="4838115"/>
              <a:ext cx="58896" cy="49170"/>
            </a:xfrm>
            <a:custGeom>
              <a:avLst/>
              <a:gdLst/>
              <a:ahLst/>
              <a:cxnLst>
                <a:cxn ang="0">
                  <a:pos x="5" y="8"/>
                </a:cxn>
                <a:cxn ang="0">
                  <a:pos x="6" y="3"/>
                </a:cxn>
                <a:cxn ang="0">
                  <a:pos x="5" y="8"/>
                </a:cxn>
              </a:cxnLst>
              <a:rect l="0" t="0" r="r" b="b"/>
              <a:pathLst>
                <a:path w="8" h="8">
                  <a:moveTo>
                    <a:pt x="5" y="8"/>
                  </a:moveTo>
                  <a:cubicBezTo>
                    <a:pt x="0" y="8"/>
                    <a:pt x="6" y="0"/>
                    <a:pt x="6" y="3"/>
                  </a:cubicBezTo>
                  <a:cubicBezTo>
                    <a:pt x="6" y="5"/>
                    <a:pt x="8" y="7"/>
                    <a:pt x="5" y="8"/>
                  </a:cubicBezTo>
                  <a:close/>
                </a:path>
              </a:pathLst>
            </a:custGeom>
            <a:grpFill/>
            <a:ln w="3175" cap="rnd" cmpd="sng">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84603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891931" y="3631898"/>
            <a:ext cx="2353943" cy="923330"/>
          </a:xfrm>
          <a:prstGeom prst="rect">
            <a:avLst/>
          </a:prstGeom>
          <a:solidFill>
            <a:schemeClr val="bg1">
              <a:lumMod val="95000"/>
            </a:schemeClr>
          </a:solidFill>
        </p:spPr>
        <p:txBody>
          <a:bodyPr wrap="square" rtlCol="0">
            <a:spAutoFit/>
          </a:bodyPr>
          <a:lstStyle/>
          <a:p>
            <a:endParaRPr lang="en-GB" dirty="0" smtClean="0"/>
          </a:p>
          <a:p>
            <a:endParaRPr lang="en-GB" dirty="0"/>
          </a:p>
          <a:p>
            <a:endParaRPr lang="en-GB" dirty="0"/>
          </a:p>
        </p:txBody>
      </p:sp>
      <p:sp>
        <p:nvSpPr>
          <p:cNvPr id="2" name="Title 1"/>
          <p:cNvSpPr>
            <a:spLocks noGrp="1"/>
          </p:cNvSpPr>
          <p:nvPr>
            <p:ph type="title"/>
          </p:nvPr>
        </p:nvSpPr>
        <p:spPr/>
        <p:txBody>
          <a:bodyPr/>
          <a:lstStyle/>
          <a:p>
            <a:r>
              <a:rPr lang="en-GB" sz="2400" dirty="0">
                <a:solidFill>
                  <a:schemeClr val="bg1"/>
                </a:solidFill>
                <a:latin typeface="Arial"/>
              </a:rPr>
              <a:t>mHealth services in Middle East and Africa</a:t>
            </a:r>
            <a:r>
              <a:rPr lang="en-GB" dirty="0">
                <a:solidFill>
                  <a:schemeClr val="bg1"/>
                </a:solidFill>
                <a:latin typeface="Arial"/>
              </a:rPr>
              <a:t/>
            </a:r>
            <a:br>
              <a:rPr lang="en-GB" dirty="0">
                <a:solidFill>
                  <a:schemeClr val="bg1"/>
                </a:solidFill>
                <a:latin typeface="Arial"/>
              </a:rPr>
            </a:br>
            <a:endParaRPr lang="en-GB" dirty="0"/>
          </a:p>
        </p:txBody>
      </p:sp>
      <p:sp>
        <p:nvSpPr>
          <p:cNvPr id="4" name="AutoShape 15"/>
          <p:cNvSpPr>
            <a:spLocks noChangeArrowheads="1"/>
          </p:cNvSpPr>
          <p:nvPr/>
        </p:nvSpPr>
        <p:spPr bwMode="gray">
          <a:xfrm rot="5400000">
            <a:off x="319072" y="1548906"/>
            <a:ext cx="1220420" cy="1224973"/>
          </a:xfrm>
          <a:prstGeom prst="homePlate">
            <a:avLst>
              <a:gd name="adj" fmla="val 19153"/>
            </a:avLst>
          </a:prstGeom>
          <a:solidFill>
            <a:srgbClr val="8E0000"/>
          </a:solidFill>
          <a:ln w="12700">
            <a:solidFill>
              <a:schemeClr val="bg2"/>
            </a:solidFill>
            <a:miter lim="800000"/>
            <a:headEnd/>
            <a:tailEnd/>
          </a:ln>
        </p:spPr>
        <p:txBody>
          <a:bodyPr vert="vert270" anchor="ctr"/>
          <a:lstStyle/>
          <a:p>
            <a:pPr algn="ctr" defTabSz="900113">
              <a:spcBef>
                <a:spcPct val="0"/>
              </a:spcBef>
            </a:pPr>
            <a:r>
              <a:rPr lang="en-US" sz="1400" b="1" dirty="0" smtClean="0">
                <a:solidFill>
                  <a:schemeClr val="bg1"/>
                </a:solidFill>
              </a:rPr>
              <a:t>Wellness</a:t>
            </a:r>
            <a:endParaRPr lang="en-US" sz="1400" b="1" dirty="0">
              <a:solidFill>
                <a:schemeClr val="bg1"/>
              </a:solidFill>
            </a:endParaRPr>
          </a:p>
        </p:txBody>
      </p:sp>
      <p:sp>
        <p:nvSpPr>
          <p:cNvPr id="5" name="AutoShape 16"/>
          <p:cNvSpPr>
            <a:spLocks noChangeArrowheads="1"/>
          </p:cNvSpPr>
          <p:nvPr/>
        </p:nvSpPr>
        <p:spPr bwMode="gray">
          <a:xfrm rot="5400000">
            <a:off x="319072" y="2589264"/>
            <a:ext cx="1220420" cy="1224973"/>
          </a:xfrm>
          <a:prstGeom prst="chevron">
            <a:avLst>
              <a:gd name="adj" fmla="val 18347"/>
            </a:avLst>
          </a:prstGeom>
          <a:solidFill>
            <a:srgbClr val="8E0000"/>
          </a:solidFill>
          <a:ln w="12700">
            <a:solidFill>
              <a:schemeClr val="bg2"/>
            </a:solidFill>
            <a:miter lim="800000"/>
            <a:headEnd/>
            <a:tailEnd/>
          </a:ln>
        </p:spPr>
        <p:txBody>
          <a:bodyPr vert="vert270" anchor="ctr"/>
          <a:lstStyle/>
          <a:p>
            <a:pPr algn="ctr" defTabSz="900113">
              <a:spcBef>
                <a:spcPct val="0"/>
              </a:spcBef>
            </a:pPr>
            <a:endParaRPr lang="en-US" sz="1400" b="1" dirty="0">
              <a:solidFill>
                <a:schemeClr val="bg1"/>
              </a:solidFill>
            </a:endParaRPr>
          </a:p>
          <a:p>
            <a:pPr algn="ctr" defTabSz="900113">
              <a:spcBef>
                <a:spcPct val="0"/>
              </a:spcBef>
            </a:pPr>
            <a:r>
              <a:rPr lang="en-US" sz="1400" b="1" dirty="0" smtClean="0">
                <a:solidFill>
                  <a:schemeClr val="bg1"/>
                </a:solidFill>
              </a:rPr>
              <a:t>Prevention</a:t>
            </a:r>
            <a:endParaRPr lang="en-US" sz="1400" b="1" dirty="0">
              <a:solidFill>
                <a:schemeClr val="bg1"/>
              </a:solidFill>
            </a:endParaRPr>
          </a:p>
        </p:txBody>
      </p:sp>
      <p:sp>
        <p:nvSpPr>
          <p:cNvPr id="6" name="AutoShape 17"/>
          <p:cNvSpPr>
            <a:spLocks noChangeArrowheads="1"/>
          </p:cNvSpPr>
          <p:nvPr/>
        </p:nvSpPr>
        <p:spPr bwMode="gray">
          <a:xfrm rot="5400000">
            <a:off x="317254" y="3631441"/>
            <a:ext cx="1224058" cy="1224973"/>
          </a:xfrm>
          <a:prstGeom prst="chevron">
            <a:avLst>
              <a:gd name="adj" fmla="val 18347"/>
            </a:avLst>
          </a:prstGeom>
          <a:solidFill>
            <a:srgbClr val="8E0000"/>
          </a:solidFill>
          <a:ln w="12700">
            <a:solidFill>
              <a:schemeClr val="bg2"/>
            </a:solidFill>
            <a:miter lim="800000"/>
            <a:headEnd/>
            <a:tailEnd/>
          </a:ln>
        </p:spPr>
        <p:txBody>
          <a:bodyPr vert="vert270" anchor="ctr"/>
          <a:lstStyle/>
          <a:p>
            <a:pPr algn="ctr" defTabSz="900113">
              <a:spcBef>
                <a:spcPct val="0"/>
              </a:spcBef>
            </a:pPr>
            <a:endParaRPr lang="en-US" sz="1400" b="1" dirty="0">
              <a:solidFill>
                <a:schemeClr val="bg1"/>
              </a:solidFill>
            </a:endParaRPr>
          </a:p>
          <a:p>
            <a:pPr algn="ctr" defTabSz="900113">
              <a:spcBef>
                <a:spcPct val="0"/>
              </a:spcBef>
            </a:pPr>
            <a:r>
              <a:rPr lang="en-US" sz="1400" b="1" dirty="0" smtClean="0">
                <a:solidFill>
                  <a:schemeClr val="bg1"/>
                </a:solidFill>
              </a:rPr>
              <a:t>Diagnosis</a:t>
            </a:r>
            <a:endParaRPr lang="en-US" sz="1400" b="1" dirty="0">
              <a:solidFill>
                <a:schemeClr val="bg1"/>
              </a:solidFill>
            </a:endParaRPr>
          </a:p>
        </p:txBody>
      </p:sp>
      <p:sp>
        <p:nvSpPr>
          <p:cNvPr id="7" name="AutoShape 18"/>
          <p:cNvSpPr>
            <a:spLocks noChangeArrowheads="1"/>
          </p:cNvSpPr>
          <p:nvPr/>
        </p:nvSpPr>
        <p:spPr bwMode="gray">
          <a:xfrm rot="5400000">
            <a:off x="318867" y="4671799"/>
            <a:ext cx="1222239" cy="1224973"/>
          </a:xfrm>
          <a:prstGeom prst="chevron">
            <a:avLst>
              <a:gd name="adj" fmla="val 18347"/>
            </a:avLst>
          </a:prstGeom>
          <a:solidFill>
            <a:srgbClr val="8E0000"/>
          </a:solidFill>
          <a:ln w="12700">
            <a:solidFill>
              <a:schemeClr val="bg2"/>
            </a:solidFill>
            <a:miter lim="800000"/>
            <a:headEnd/>
            <a:tailEnd/>
          </a:ln>
        </p:spPr>
        <p:txBody>
          <a:bodyPr vert="vert270" anchor="ctr"/>
          <a:lstStyle/>
          <a:p>
            <a:pPr algn="ctr" defTabSz="900113">
              <a:spcBef>
                <a:spcPct val="0"/>
              </a:spcBef>
            </a:pPr>
            <a:endParaRPr lang="en-US" sz="1400" b="1" dirty="0">
              <a:solidFill>
                <a:schemeClr val="bg1"/>
              </a:solidFill>
            </a:endParaRPr>
          </a:p>
          <a:p>
            <a:pPr algn="ctr" defTabSz="900113">
              <a:spcBef>
                <a:spcPct val="0"/>
              </a:spcBef>
            </a:pPr>
            <a:r>
              <a:rPr lang="en-US" sz="1400" b="1" dirty="0" smtClean="0">
                <a:solidFill>
                  <a:schemeClr val="bg1"/>
                </a:solidFill>
              </a:rPr>
              <a:t>Monitoring</a:t>
            </a:r>
            <a:endParaRPr lang="en-US" sz="1400" b="1" dirty="0">
              <a:solidFill>
                <a:schemeClr val="bg1"/>
              </a:solidFill>
            </a:endParaRPr>
          </a:p>
        </p:txBody>
      </p:sp>
      <p:sp>
        <p:nvSpPr>
          <p:cNvPr id="8" name="Line 14"/>
          <p:cNvSpPr>
            <a:spLocks noChangeShapeType="1"/>
          </p:cNvSpPr>
          <p:nvPr/>
        </p:nvSpPr>
        <p:spPr bwMode="gray">
          <a:xfrm>
            <a:off x="1679574" y="1134492"/>
            <a:ext cx="0" cy="4560888"/>
          </a:xfrm>
          <a:prstGeom prst="line">
            <a:avLst/>
          </a:prstGeom>
          <a:noFill/>
          <a:ln w="12700">
            <a:solidFill>
              <a:schemeClr val="bg1"/>
            </a:solidFill>
            <a:round/>
            <a:headEnd/>
            <a:tailEnd/>
          </a:ln>
        </p:spPr>
        <p:txBody>
          <a:bodyPr lIns="0" tIns="0" rIns="0" bIns="0" anchor="ctr"/>
          <a:lstStyle/>
          <a:p>
            <a:endParaRPr lang="en-GB"/>
          </a:p>
        </p:txBody>
      </p:sp>
      <p:sp>
        <p:nvSpPr>
          <p:cNvPr id="9" name="Line 6"/>
          <p:cNvSpPr>
            <a:spLocks noChangeShapeType="1"/>
          </p:cNvSpPr>
          <p:nvPr/>
        </p:nvSpPr>
        <p:spPr bwMode="gray">
          <a:xfrm>
            <a:off x="1855066" y="1486918"/>
            <a:ext cx="2353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en-GB"/>
          </a:p>
        </p:txBody>
      </p:sp>
      <p:sp>
        <p:nvSpPr>
          <p:cNvPr id="10" name="Line 14"/>
          <p:cNvSpPr>
            <a:spLocks noChangeShapeType="1"/>
          </p:cNvSpPr>
          <p:nvPr/>
        </p:nvSpPr>
        <p:spPr bwMode="gray">
          <a:xfrm>
            <a:off x="4399866" y="1134492"/>
            <a:ext cx="0" cy="4560888"/>
          </a:xfrm>
          <a:prstGeom prst="line">
            <a:avLst/>
          </a:prstGeom>
          <a:noFill/>
          <a:ln w="12700">
            <a:solidFill>
              <a:schemeClr val="bg1"/>
            </a:solidFill>
            <a:round/>
            <a:headEnd/>
            <a:tailEnd/>
          </a:ln>
        </p:spPr>
        <p:txBody>
          <a:bodyPr lIns="0" tIns="0" rIns="0" bIns="0" anchor="ctr"/>
          <a:lstStyle/>
          <a:p>
            <a:endParaRPr lang="en-GB"/>
          </a:p>
        </p:txBody>
      </p:sp>
      <p:sp>
        <p:nvSpPr>
          <p:cNvPr id="11" name="Line 6"/>
          <p:cNvSpPr>
            <a:spLocks noChangeShapeType="1"/>
          </p:cNvSpPr>
          <p:nvPr/>
        </p:nvSpPr>
        <p:spPr bwMode="gray">
          <a:xfrm>
            <a:off x="4564360" y="1486918"/>
            <a:ext cx="43876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en-GB"/>
          </a:p>
        </p:txBody>
      </p:sp>
      <p:sp>
        <p:nvSpPr>
          <p:cNvPr id="12" name="Text Box 7"/>
          <p:cNvSpPr txBox="1">
            <a:spLocks noChangeArrowheads="1"/>
          </p:cNvSpPr>
          <p:nvPr/>
        </p:nvSpPr>
        <p:spPr bwMode="gray">
          <a:xfrm>
            <a:off x="1855066" y="1161092"/>
            <a:ext cx="1871417" cy="215444"/>
          </a:xfrm>
          <a:prstGeom prst="rect">
            <a:avLst/>
          </a:prstGeom>
          <a:noFill/>
          <a:ln w="25400" algn="ctr">
            <a:noFill/>
            <a:miter lim="800000"/>
            <a:headEnd/>
            <a:tailEnd/>
          </a:ln>
        </p:spPr>
        <p:txBody>
          <a:bodyPr wrap="square" lIns="0" tIns="0" rIns="0" bIns="0">
            <a:spAutoFit/>
          </a:bodyPr>
          <a:lstStyle>
            <a:defPPr>
              <a:defRPr lang="en-US"/>
            </a:defPPr>
            <a:lvl1pPr>
              <a:defRPr sz="1200" b="1"/>
            </a:lvl1pPr>
          </a:lstStyle>
          <a:p>
            <a:r>
              <a:rPr lang="en-GB" sz="1400" dirty="0" smtClean="0">
                <a:solidFill>
                  <a:schemeClr val="bg1"/>
                </a:solidFill>
              </a:rPr>
              <a:t>MNO </a:t>
            </a:r>
            <a:endParaRPr lang="en-GB" sz="1400" dirty="0">
              <a:solidFill>
                <a:schemeClr val="bg1"/>
              </a:solidFill>
            </a:endParaRPr>
          </a:p>
        </p:txBody>
      </p:sp>
      <p:sp>
        <p:nvSpPr>
          <p:cNvPr id="13" name="Text Box 7"/>
          <p:cNvSpPr txBox="1">
            <a:spLocks noChangeArrowheads="1"/>
          </p:cNvSpPr>
          <p:nvPr/>
        </p:nvSpPr>
        <p:spPr bwMode="gray">
          <a:xfrm>
            <a:off x="4564361" y="1178548"/>
            <a:ext cx="1610394" cy="215444"/>
          </a:xfrm>
          <a:prstGeom prst="rect">
            <a:avLst/>
          </a:prstGeom>
          <a:noFill/>
          <a:ln w="25400" algn="ctr">
            <a:noFill/>
            <a:miter lim="800000"/>
            <a:headEnd/>
            <a:tailEnd/>
          </a:ln>
        </p:spPr>
        <p:txBody>
          <a:bodyPr wrap="square" lIns="0" tIns="0" rIns="0" bIns="0">
            <a:spAutoFit/>
          </a:bodyPr>
          <a:lstStyle>
            <a:defPPr>
              <a:defRPr lang="en-US"/>
            </a:defPPr>
            <a:lvl1pPr>
              <a:defRPr sz="1200" b="1"/>
            </a:lvl1pPr>
          </a:lstStyle>
          <a:p>
            <a:r>
              <a:rPr lang="en-GB" sz="1400" dirty="0" smtClean="0">
                <a:solidFill>
                  <a:schemeClr val="bg1"/>
                </a:solidFill>
              </a:rPr>
              <a:t>Description</a:t>
            </a:r>
            <a:endParaRPr lang="en-GB" sz="1400" dirty="0">
              <a:solidFill>
                <a:schemeClr val="bg1"/>
              </a:solidFill>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774" y="3663020"/>
            <a:ext cx="1277814" cy="89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932" y="3663020"/>
            <a:ext cx="898842" cy="37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Line 6"/>
          <p:cNvSpPr>
            <a:spLocks noChangeShapeType="1"/>
          </p:cNvSpPr>
          <p:nvPr/>
        </p:nvSpPr>
        <p:spPr bwMode="gray">
          <a:xfrm>
            <a:off x="4564360" y="4673166"/>
            <a:ext cx="43876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en-GB"/>
          </a:p>
        </p:txBody>
      </p:sp>
      <p:sp>
        <p:nvSpPr>
          <p:cNvPr id="18" name="Line 6"/>
          <p:cNvSpPr>
            <a:spLocks noChangeShapeType="1"/>
          </p:cNvSpPr>
          <p:nvPr/>
        </p:nvSpPr>
        <p:spPr bwMode="gray">
          <a:xfrm>
            <a:off x="4564361" y="2516395"/>
            <a:ext cx="43876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en-GB"/>
          </a:p>
        </p:txBody>
      </p:sp>
      <p:sp>
        <p:nvSpPr>
          <p:cNvPr id="19" name="Line 6"/>
          <p:cNvSpPr>
            <a:spLocks noChangeShapeType="1"/>
          </p:cNvSpPr>
          <p:nvPr/>
        </p:nvSpPr>
        <p:spPr bwMode="gray">
          <a:xfrm>
            <a:off x="4564360" y="3631898"/>
            <a:ext cx="43876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en-GB"/>
          </a:p>
        </p:txBody>
      </p:sp>
      <p:sp>
        <p:nvSpPr>
          <p:cNvPr id="20" name="Line 6"/>
          <p:cNvSpPr>
            <a:spLocks noChangeShapeType="1"/>
          </p:cNvSpPr>
          <p:nvPr/>
        </p:nvSpPr>
        <p:spPr bwMode="gray">
          <a:xfrm>
            <a:off x="4564360" y="5695380"/>
            <a:ext cx="43876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en-GB"/>
          </a:p>
        </p:txBody>
      </p:sp>
      <p:sp>
        <p:nvSpPr>
          <p:cNvPr id="21" name="TextBox 20"/>
          <p:cNvSpPr txBox="1"/>
          <p:nvPr/>
        </p:nvSpPr>
        <p:spPr>
          <a:xfrm>
            <a:off x="1891932" y="1593065"/>
            <a:ext cx="2353943" cy="923330"/>
          </a:xfrm>
          <a:prstGeom prst="rect">
            <a:avLst/>
          </a:prstGeom>
          <a:solidFill>
            <a:schemeClr val="bg1">
              <a:lumMod val="95000"/>
            </a:schemeClr>
          </a:solidFill>
        </p:spPr>
        <p:txBody>
          <a:bodyPr wrap="square" rtlCol="0">
            <a:spAutoFit/>
          </a:bodyPr>
          <a:lstStyle/>
          <a:p>
            <a:endParaRPr lang="en-GB" dirty="0" smtClean="0"/>
          </a:p>
          <a:p>
            <a:endParaRPr lang="en-GB" dirty="0"/>
          </a:p>
          <a:p>
            <a:endParaRPr lang="en-GB" dirty="0"/>
          </a:p>
        </p:txBody>
      </p:sp>
      <p:sp>
        <p:nvSpPr>
          <p:cNvPr id="22" name="TextBox 21"/>
          <p:cNvSpPr txBox="1"/>
          <p:nvPr/>
        </p:nvSpPr>
        <p:spPr>
          <a:xfrm>
            <a:off x="1891932" y="2591540"/>
            <a:ext cx="2353943" cy="923330"/>
          </a:xfrm>
          <a:prstGeom prst="rect">
            <a:avLst/>
          </a:prstGeom>
          <a:solidFill>
            <a:schemeClr val="bg1">
              <a:lumMod val="95000"/>
            </a:schemeClr>
          </a:solidFill>
        </p:spPr>
        <p:txBody>
          <a:bodyPr wrap="square" rtlCol="0">
            <a:spAutoFit/>
          </a:bodyPr>
          <a:lstStyle/>
          <a:p>
            <a:endParaRPr lang="en-GB" dirty="0" smtClean="0"/>
          </a:p>
          <a:p>
            <a:endParaRPr lang="en-GB" dirty="0"/>
          </a:p>
          <a:p>
            <a:endParaRPr lang="en-GB" dirty="0"/>
          </a:p>
        </p:txBody>
      </p:sp>
      <p:sp>
        <p:nvSpPr>
          <p:cNvPr id="23" name="TextBox 22"/>
          <p:cNvSpPr txBox="1"/>
          <p:nvPr/>
        </p:nvSpPr>
        <p:spPr>
          <a:xfrm>
            <a:off x="1855064" y="4642044"/>
            <a:ext cx="2353943" cy="923330"/>
          </a:xfrm>
          <a:prstGeom prst="rect">
            <a:avLst/>
          </a:prstGeom>
          <a:solidFill>
            <a:schemeClr val="bg1">
              <a:lumMod val="95000"/>
            </a:schemeClr>
          </a:solidFill>
        </p:spPr>
        <p:txBody>
          <a:bodyPr wrap="square" rtlCol="0">
            <a:spAutoFit/>
          </a:bodyPr>
          <a:lstStyle/>
          <a:p>
            <a:endParaRPr lang="en-GB" dirty="0" smtClean="0"/>
          </a:p>
          <a:p>
            <a:endParaRPr lang="en-GB" dirty="0"/>
          </a:p>
          <a:p>
            <a:endParaRPr lang="en-GB" dirty="0"/>
          </a:p>
        </p:txBody>
      </p:sp>
      <p:sp>
        <p:nvSpPr>
          <p:cNvPr id="24" name="Rectangle 23"/>
          <p:cNvSpPr/>
          <p:nvPr/>
        </p:nvSpPr>
        <p:spPr>
          <a:xfrm>
            <a:off x="4472169" y="3668681"/>
            <a:ext cx="4572000" cy="646331"/>
          </a:xfrm>
          <a:prstGeom prst="rect">
            <a:avLst/>
          </a:prstGeom>
        </p:spPr>
        <p:txBody>
          <a:bodyPr>
            <a:spAutoFit/>
          </a:bodyPr>
          <a:lstStyle/>
          <a:p>
            <a:r>
              <a:rPr lang="en-GB" sz="1200" dirty="0">
                <a:solidFill>
                  <a:schemeClr val="bg1"/>
                </a:solidFill>
                <a:latin typeface="Arial" charset="0"/>
                <a:cs typeface="Arial" charset="0"/>
              </a:rPr>
              <a:t>Medical advice and diagnose by examining photographs of the patient; the diagnoses can be improved further by collecting patient medical history and symptom descriptions.</a:t>
            </a:r>
            <a:r>
              <a:rPr lang="en-GB" sz="1200" dirty="0">
                <a:solidFill>
                  <a:schemeClr val="bg1"/>
                </a:solidFill>
              </a:rPr>
              <a:t> </a:t>
            </a:r>
          </a:p>
        </p:txBody>
      </p:sp>
      <p:pic>
        <p:nvPicPr>
          <p:cNvPr id="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4163" y="4699777"/>
            <a:ext cx="525984" cy="80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descr="https://encrypted-tbn2.google.com/images?q=tbn:ANd9GcS-J1BFsv0HuE_vc4PIi6N4Lok3o9Rw15JZvDD9pwblqIyCQv2sK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2547" y="4642044"/>
            <a:ext cx="778227" cy="84048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19110" y="4682287"/>
            <a:ext cx="4572000" cy="1015663"/>
          </a:xfrm>
          <a:prstGeom prst="rect">
            <a:avLst/>
          </a:prstGeom>
        </p:spPr>
        <p:txBody>
          <a:bodyPr>
            <a:spAutoFit/>
          </a:bodyPr>
          <a:lstStyle/>
          <a:p>
            <a:r>
              <a:rPr lang="en-GB" sz="1200" dirty="0" smtClean="0">
                <a:solidFill>
                  <a:schemeClr val="bg1"/>
                </a:solidFill>
                <a:latin typeface="Arial" charset="0"/>
                <a:cs typeface="Arial" charset="0"/>
              </a:rPr>
              <a:t>A complete </a:t>
            </a:r>
            <a:r>
              <a:rPr lang="en-GB" sz="1200" dirty="0">
                <a:solidFill>
                  <a:schemeClr val="bg1"/>
                </a:solidFill>
                <a:latin typeface="Arial" charset="0"/>
                <a:cs typeface="Arial" charset="0"/>
              </a:rPr>
              <a:t>suite of services enabling birth attendants and midwives to ensure safer </a:t>
            </a:r>
            <a:r>
              <a:rPr lang="en-GB" sz="1200" dirty="0" smtClean="0">
                <a:solidFill>
                  <a:schemeClr val="bg1"/>
                </a:solidFill>
                <a:latin typeface="Arial" charset="0"/>
                <a:cs typeface="Arial" charset="0"/>
              </a:rPr>
              <a:t>pregnancies/</a:t>
            </a:r>
            <a:r>
              <a:rPr lang="en-GB" sz="1200" dirty="0" err="1" smtClean="0">
                <a:solidFill>
                  <a:schemeClr val="bg1"/>
                </a:solidFill>
                <a:latin typeface="Arial" charset="0"/>
                <a:cs typeface="Arial" charset="0"/>
              </a:rPr>
              <a:t>deliverie</a:t>
            </a:r>
            <a:r>
              <a:rPr lang="en-GB" sz="1200" dirty="0">
                <a:solidFill>
                  <a:schemeClr val="bg1"/>
                </a:solidFill>
                <a:latin typeface="Arial" charset="0"/>
                <a:cs typeface="Arial" charset="0"/>
              </a:rPr>
              <a:t> </a:t>
            </a:r>
            <a:r>
              <a:rPr lang="en-GB" sz="1200" dirty="0" smtClean="0">
                <a:solidFill>
                  <a:schemeClr val="bg1"/>
                </a:solidFill>
                <a:latin typeface="Arial" charset="0"/>
                <a:cs typeface="Arial" charset="0"/>
              </a:rPr>
              <a:t>by </a:t>
            </a:r>
            <a:r>
              <a:rPr lang="en-GB" sz="1200" dirty="0">
                <a:solidFill>
                  <a:schemeClr val="bg1"/>
                </a:solidFill>
                <a:latin typeface="Arial" charset="0"/>
                <a:cs typeface="Arial" charset="0"/>
              </a:rPr>
              <a:t>enabling them to quickly and accurately identify, communicate and act on obstetric </a:t>
            </a:r>
            <a:r>
              <a:rPr lang="en-GB" sz="1200" dirty="0" smtClean="0">
                <a:solidFill>
                  <a:schemeClr val="bg1"/>
                </a:solidFill>
                <a:latin typeface="Arial" charset="0"/>
                <a:cs typeface="Arial" charset="0"/>
              </a:rPr>
              <a:t>emergencies.  </a:t>
            </a:r>
            <a:r>
              <a:rPr lang="en-GB" sz="1200" dirty="0">
                <a:solidFill>
                  <a:schemeClr val="bg1"/>
                </a:solidFill>
                <a:latin typeface="Arial" charset="0"/>
                <a:cs typeface="Arial" charset="0"/>
              </a:rPr>
              <a:t>F</a:t>
            </a:r>
            <a:r>
              <a:rPr lang="en-GB" sz="1200" dirty="0" smtClean="0">
                <a:solidFill>
                  <a:schemeClr val="bg1"/>
                </a:solidFill>
                <a:latin typeface="Arial" charset="0"/>
                <a:cs typeface="Arial" charset="0"/>
              </a:rPr>
              <a:t>or example an Ultrasound </a:t>
            </a:r>
            <a:r>
              <a:rPr lang="en-GB" sz="1200" dirty="0">
                <a:solidFill>
                  <a:schemeClr val="bg1"/>
                </a:solidFill>
                <a:latin typeface="Arial" charset="0"/>
                <a:cs typeface="Arial" charset="0"/>
              </a:rPr>
              <a:t>based remote monitoring </a:t>
            </a:r>
            <a:r>
              <a:rPr lang="en-GB" sz="1200" dirty="0" smtClean="0">
                <a:solidFill>
                  <a:schemeClr val="bg1"/>
                </a:solidFill>
                <a:latin typeface="Arial" charset="0"/>
                <a:cs typeface="Arial" charset="0"/>
              </a:rPr>
              <a:t>service to manage the pregnancy evolution. </a:t>
            </a:r>
            <a:endParaRPr lang="en-GB" sz="1200" dirty="0">
              <a:solidFill>
                <a:schemeClr val="bg1"/>
              </a:solidFill>
            </a:endParaRPr>
          </a:p>
        </p:txBody>
      </p:sp>
      <p:sp>
        <p:nvSpPr>
          <p:cNvPr id="28" name="Rectangle 27"/>
          <p:cNvSpPr/>
          <p:nvPr/>
        </p:nvSpPr>
        <p:spPr>
          <a:xfrm>
            <a:off x="4472169" y="2545373"/>
            <a:ext cx="4572000" cy="830997"/>
          </a:xfrm>
          <a:prstGeom prst="rect">
            <a:avLst/>
          </a:prstGeom>
        </p:spPr>
        <p:txBody>
          <a:bodyPr>
            <a:spAutoFit/>
          </a:bodyPr>
          <a:lstStyle/>
          <a:p>
            <a:r>
              <a:rPr lang="en-GB" sz="1200" dirty="0" smtClean="0">
                <a:solidFill>
                  <a:schemeClr val="bg1"/>
                </a:solidFill>
                <a:latin typeface="Arial" charset="0"/>
                <a:cs typeface="Arial" charset="0"/>
              </a:rPr>
              <a:t>MTN’s </a:t>
            </a:r>
            <a:r>
              <a:rPr lang="en-GB" sz="1200" dirty="0" err="1">
                <a:solidFill>
                  <a:schemeClr val="bg1"/>
                </a:solidFill>
                <a:latin typeface="Arial" charset="0"/>
                <a:cs typeface="Arial" charset="0"/>
              </a:rPr>
              <a:t>CareConnect</a:t>
            </a:r>
            <a:r>
              <a:rPr lang="en-GB" sz="1200" dirty="0">
                <a:solidFill>
                  <a:schemeClr val="bg1"/>
                </a:solidFill>
                <a:latin typeface="Arial" charset="0"/>
                <a:cs typeface="Arial" charset="0"/>
              </a:rPr>
              <a:t> is designed to offer a professional nurse-assisted service for any day-to-day health-related enquiries from the general public. It aims to make basic healthcare guidance </a:t>
            </a:r>
            <a:r>
              <a:rPr lang="en-GB" sz="1200" dirty="0" smtClean="0">
                <a:solidFill>
                  <a:schemeClr val="bg1"/>
                </a:solidFill>
                <a:latin typeface="Arial" charset="0"/>
                <a:cs typeface="Arial" charset="0"/>
              </a:rPr>
              <a:t>available to all South Africans.</a:t>
            </a:r>
            <a:endParaRPr lang="en-GB" sz="1200" dirty="0">
              <a:solidFill>
                <a:schemeClr val="bg1"/>
              </a:solidFill>
            </a:endParaRPr>
          </a:p>
        </p:txBody>
      </p:sp>
      <p:pic>
        <p:nvPicPr>
          <p:cNvPr id="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774" y="2619062"/>
            <a:ext cx="1304795" cy="86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3662" y="2715513"/>
            <a:ext cx="675381" cy="67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escription: http://www.mhealthcompany.com/uploaded/viva_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609" y="1593065"/>
            <a:ext cx="1130611" cy="88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rg_hi" descr="Description: http://t1.gstatic.com/images?q=tbn:ANd9GcQmyhZ-59HyPujvhca_1RANOaRIYfq0NSR_nt6zBBwAX0IeIWA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8265" y="1923308"/>
            <a:ext cx="1237780" cy="52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472169" y="1492201"/>
            <a:ext cx="4572000" cy="1015663"/>
          </a:xfrm>
          <a:prstGeom prst="rect">
            <a:avLst/>
          </a:prstGeom>
        </p:spPr>
        <p:txBody>
          <a:bodyPr>
            <a:spAutoFit/>
          </a:bodyPr>
          <a:lstStyle/>
          <a:p>
            <a:r>
              <a:rPr lang="en-GB" sz="1200" dirty="0">
                <a:solidFill>
                  <a:schemeClr val="bg1"/>
                </a:solidFill>
              </a:rPr>
              <a:t>The service provides daily SMS and MMS on a diverse selection of important health issues, chronic diseases and prevention. The service also provides several free interactive services to its subscribers </a:t>
            </a:r>
            <a:r>
              <a:rPr lang="en-GB" sz="1200" dirty="0" smtClean="0">
                <a:solidFill>
                  <a:schemeClr val="bg1"/>
                </a:solidFill>
              </a:rPr>
              <a:t>for example, an </a:t>
            </a:r>
            <a:r>
              <a:rPr lang="en-GB" sz="1200" dirty="0">
                <a:solidFill>
                  <a:schemeClr val="bg1"/>
                </a:solidFill>
              </a:rPr>
              <a:t>instant Glucose Level </a:t>
            </a:r>
            <a:r>
              <a:rPr lang="en-GB" sz="1200" dirty="0" smtClean="0">
                <a:solidFill>
                  <a:schemeClr val="bg1"/>
                </a:solidFill>
              </a:rPr>
              <a:t>Analysis and BMI calculation.</a:t>
            </a:r>
            <a:endParaRPr lang="en-GB" sz="1200" dirty="0">
              <a:solidFill>
                <a:schemeClr val="bg1"/>
              </a:solidFill>
            </a:endParaRPr>
          </a:p>
        </p:txBody>
      </p:sp>
    </p:spTree>
    <p:extLst>
      <p:ext uri="{BB962C8B-B14F-4D97-AF65-F5344CB8AC3E}">
        <p14:creationId xmlns:p14="http://schemas.microsoft.com/office/powerpoint/2010/main" val="2741897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ltGray">
          <a:xfrm>
            <a:off x="4897395" y="1371601"/>
            <a:ext cx="3682313" cy="3665462"/>
          </a:xfrm>
          <a:prstGeom prst="rect">
            <a:avLst/>
          </a:prstGeom>
          <a:noFill/>
          <a:ln w="3175" cap="flat" cmpd="sng" algn="ctr">
            <a:solidFill>
              <a:srgbClr val="E02E1E">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11" name="Rectangle 10"/>
          <p:cNvSpPr/>
          <p:nvPr/>
        </p:nvSpPr>
        <p:spPr bwMode="ltGray">
          <a:xfrm>
            <a:off x="395417" y="1371600"/>
            <a:ext cx="3855308" cy="4292845"/>
          </a:xfrm>
          <a:prstGeom prst="rect">
            <a:avLst/>
          </a:prstGeom>
          <a:noFill/>
          <a:ln w="3175" cap="flat" cmpd="sng" algn="ctr">
            <a:solidFill>
              <a:srgbClr val="E02E1E">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Georgia" pitchFamily="18" charset="0"/>
              <a:ea typeface="+mn-ea"/>
              <a:cs typeface="+mn-cs"/>
            </a:endParaRPr>
          </a:p>
        </p:txBody>
      </p:sp>
      <p:sp>
        <p:nvSpPr>
          <p:cNvPr id="13" name="Rectangle 12"/>
          <p:cNvSpPr/>
          <p:nvPr/>
        </p:nvSpPr>
        <p:spPr>
          <a:xfrm>
            <a:off x="296883" y="1662189"/>
            <a:ext cx="4049486" cy="3325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4175" y="202749"/>
            <a:ext cx="6707188" cy="461665"/>
          </a:xfrm>
        </p:spPr>
        <p:txBody>
          <a:bodyPr wrap="square">
            <a:spAutoFit/>
          </a:bodyPr>
          <a:lstStyle/>
          <a:p>
            <a:r>
              <a:rPr lang="en-GB" sz="2400" dirty="0" smtClean="0">
                <a:solidFill>
                  <a:srgbClr val="FFFFFF"/>
                </a:solidFill>
                <a:latin typeface="Arial"/>
                <a:ea typeface="+mn-ea"/>
                <a:cs typeface="Arial"/>
              </a:rPr>
              <a:t>Global </a:t>
            </a:r>
            <a:r>
              <a:rPr lang="en-GB" sz="2400" dirty="0">
                <a:solidFill>
                  <a:srgbClr val="FFFFFF"/>
                </a:solidFill>
                <a:latin typeface="Arial"/>
                <a:ea typeface="+mn-ea"/>
                <a:cs typeface="Arial"/>
              </a:rPr>
              <a:t>m</a:t>
            </a:r>
            <a:r>
              <a:rPr lang="en-GB" sz="2400" dirty="0" smtClean="0">
                <a:solidFill>
                  <a:srgbClr val="FFFFFF"/>
                </a:solidFill>
                <a:latin typeface="Arial"/>
                <a:ea typeface="+mn-ea"/>
                <a:cs typeface="Arial"/>
              </a:rPr>
              <a:t>Health business opportunity</a:t>
            </a:r>
            <a:endParaRPr lang="en-GB" sz="2400" dirty="0">
              <a:solidFill>
                <a:srgbClr val="FFFFFF"/>
              </a:solidFill>
              <a:latin typeface="Arial"/>
              <a:ea typeface="+mn-ea"/>
              <a:cs typeface="Arial"/>
            </a:endParaRPr>
          </a:p>
        </p:txBody>
      </p:sp>
      <p:graphicFrame>
        <p:nvGraphicFramePr>
          <p:cNvPr id="6" name="Chart 5"/>
          <p:cNvGraphicFramePr/>
          <p:nvPr>
            <p:extLst>
              <p:ext uri="{D42A27DB-BD31-4B8C-83A1-F6EECF244321}">
                <p14:modId xmlns:p14="http://schemas.microsoft.com/office/powerpoint/2010/main" val="2589354857"/>
              </p:ext>
            </p:extLst>
          </p:nvPr>
        </p:nvGraphicFramePr>
        <p:xfrm>
          <a:off x="354285" y="2358903"/>
          <a:ext cx="3946567" cy="2462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0639" y="1662189"/>
            <a:ext cx="4185730" cy="584775"/>
          </a:xfrm>
          <a:prstGeom prst="rect">
            <a:avLst/>
          </a:prstGeom>
          <a:noFill/>
        </p:spPr>
        <p:txBody>
          <a:bodyPr wrap="square" rtlCol="0">
            <a:spAutoFit/>
          </a:bodyPr>
          <a:lstStyle/>
          <a:p>
            <a:pPr algn="ctr"/>
            <a:r>
              <a:rPr lang="en-GB" sz="1600" b="1" dirty="0" smtClean="0">
                <a:solidFill>
                  <a:schemeClr val="bg1"/>
                </a:solidFill>
              </a:rPr>
              <a:t>Forecast global </a:t>
            </a:r>
            <a:r>
              <a:rPr lang="en-GB" sz="1600" b="1" dirty="0" err="1" smtClean="0">
                <a:solidFill>
                  <a:schemeClr val="bg1"/>
                </a:solidFill>
              </a:rPr>
              <a:t>mHealth</a:t>
            </a:r>
            <a:r>
              <a:rPr lang="en-GB" sz="1600" b="1" dirty="0" smtClean="0">
                <a:solidFill>
                  <a:schemeClr val="bg1"/>
                </a:solidFill>
              </a:rPr>
              <a:t> revenue </a:t>
            </a:r>
          </a:p>
          <a:p>
            <a:pPr algn="ctr"/>
            <a:r>
              <a:rPr lang="en-GB" sz="1600" b="1" dirty="0" smtClean="0">
                <a:solidFill>
                  <a:schemeClr val="bg1"/>
                </a:solidFill>
              </a:rPr>
              <a:t> (US$ Billion)</a:t>
            </a:r>
            <a:endParaRPr lang="en-GB" sz="1600" b="1" dirty="0">
              <a:solidFill>
                <a:schemeClr val="bg1"/>
              </a:solidFill>
            </a:endParaRPr>
          </a:p>
        </p:txBody>
      </p:sp>
      <p:graphicFrame>
        <p:nvGraphicFramePr>
          <p:cNvPr id="10" name="Chart 9"/>
          <p:cNvGraphicFramePr/>
          <p:nvPr>
            <p:extLst>
              <p:ext uri="{D42A27DB-BD31-4B8C-83A1-F6EECF244321}">
                <p14:modId xmlns:p14="http://schemas.microsoft.com/office/powerpoint/2010/main" val="2835311171"/>
              </p:ext>
            </p:extLst>
          </p:nvPr>
        </p:nvGraphicFramePr>
        <p:xfrm>
          <a:off x="4500748" y="1662189"/>
          <a:ext cx="4405746" cy="3550721"/>
        </p:xfrm>
        <a:graphic>
          <a:graphicData uri="http://schemas.openxmlformats.org/drawingml/2006/chart">
            <c:chart xmlns:c="http://schemas.openxmlformats.org/drawingml/2006/chart" xmlns:r="http://schemas.openxmlformats.org/officeDocument/2006/relationships" r:id="rId4"/>
          </a:graphicData>
        </a:graphic>
      </p:graphicFrame>
      <p:sp>
        <p:nvSpPr>
          <p:cNvPr id="12" name="Isosceles Triangle 11"/>
          <p:cNvSpPr/>
          <p:nvPr/>
        </p:nvSpPr>
        <p:spPr>
          <a:xfrm rot="5400000">
            <a:off x="3331031" y="3212265"/>
            <a:ext cx="2553022" cy="261431"/>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92299" y="5037062"/>
            <a:ext cx="2024743" cy="62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i="1" dirty="0" smtClean="0"/>
              <a:t>Source: PWC 2012</a:t>
            </a:r>
          </a:p>
        </p:txBody>
      </p:sp>
      <p:sp>
        <p:nvSpPr>
          <p:cNvPr id="16" name="Rectangle 15"/>
          <p:cNvSpPr/>
          <p:nvPr/>
        </p:nvSpPr>
        <p:spPr>
          <a:xfrm>
            <a:off x="266130" y="6215395"/>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GB" sz="1600" dirty="0" smtClean="0"/>
          </a:p>
          <a:p>
            <a:pPr algn="ctr"/>
            <a:r>
              <a:rPr lang="en-GB" sz="1600" b="1" dirty="0" smtClean="0"/>
              <a:t>Monitoring </a:t>
            </a:r>
            <a:r>
              <a:rPr lang="en-GB" sz="1600" b="1" dirty="0"/>
              <a:t>represents 65% of global revenue opportunity</a:t>
            </a:r>
          </a:p>
          <a:p>
            <a:pPr algn="r"/>
            <a:endParaRPr lang="en-US" sz="1600" b="1" dirty="0">
              <a:solidFill>
                <a:srgbClr val="FFFFFF"/>
              </a:solidFill>
            </a:endParaRPr>
          </a:p>
        </p:txBody>
      </p:sp>
      <p:sp>
        <p:nvSpPr>
          <p:cNvPr id="17" name="TextBox 16"/>
          <p:cNvSpPr txBox="1"/>
          <p:nvPr/>
        </p:nvSpPr>
        <p:spPr>
          <a:xfrm>
            <a:off x="4897395" y="5353421"/>
            <a:ext cx="3682313" cy="646331"/>
          </a:xfrm>
          <a:prstGeom prst="rect">
            <a:avLst/>
          </a:prstGeom>
          <a:solidFill>
            <a:srgbClr val="C00000"/>
          </a:solidFill>
        </p:spPr>
        <p:txBody>
          <a:bodyPr wrap="square" rtlCol="0">
            <a:spAutoFit/>
          </a:bodyPr>
          <a:lstStyle/>
          <a:p>
            <a:pPr algn="ctr"/>
            <a:r>
              <a:rPr lang="en-GB" sz="1200" b="1" dirty="0">
                <a:solidFill>
                  <a:schemeClr val="bg1"/>
                </a:solidFill>
              </a:rPr>
              <a:t>The rising number of chronic disease patients in </a:t>
            </a:r>
            <a:r>
              <a:rPr lang="en-GB" sz="1200" b="1" dirty="0" smtClean="0">
                <a:solidFill>
                  <a:schemeClr val="bg1"/>
                </a:solidFill>
              </a:rPr>
              <a:t>the Middle East is expected </a:t>
            </a:r>
            <a:r>
              <a:rPr lang="en-GB" sz="1200" b="1" dirty="0">
                <a:solidFill>
                  <a:schemeClr val="bg1"/>
                </a:solidFill>
              </a:rPr>
              <a:t>to drive the take </a:t>
            </a:r>
            <a:r>
              <a:rPr lang="en-GB" sz="1200" b="1" dirty="0" smtClean="0">
                <a:solidFill>
                  <a:schemeClr val="bg1"/>
                </a:solidFill>
              </a:rPr>
              <a:t>up of mHealth in the region</a:t>
            </a:r>
            <a:endParaRPr lang="en-GB" sz="1200" b="1" dirty="0">
              <a:solidFill>
                <a:schemeClr val="bg1"/>
              </a:solidFill>
            </a:endParaRPr>
          </a:p>
        </p:txBody>
      </p:sp>
    </p:spTree>
    <p:extLst>
      <p:ext uri="{BB962C8B-B14F-4D97-AF65-F5344CB8AC3E}">
        <p14:creationId xmlns:p14="http://schemas.microsoft.com/office/powerpoint/2010/main" val="374472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03" y="246289"/>
            <a:ext cx="6707188" cy="777875"/>
          </a:xfrm>
        </p:spPr>
        <p:txBody>
          <a:bodyPr/>
          <a:lstStyle/>
          <a:p>
            <a:r>
              <a:rPr lang="en-GB" sz="2400" dirty="0" smtClean="0">
                <a:solidFill>
                  <a:schemeClr val="bg1"/>
                </a:solidFill>
                <a:latin typeface="+mn-lt"/>
              </a:rPr>
              <a:t>Mobile Operator Business Opportunity	</a:t>
            </a:r>
            <a:endParaRPr lang="en-GB" sz="2400" dirty="0">
              <a:solidFill>
                <a:schemeClr val="bg1"/>
              </a:solidFill>
              <a:latin typeface="+mn-lt"/>
            </a:endParaRPr>
          </a:p>
        </p:txBody>
      </p:sp>
      <p:sp>
        <p:nvSpPr>
          <p:cNvPr id="3" name="Content Placeholder 2"/>
          <p:cNvSpPr>
            <a:spLocks noGrp="1"/>
          </p:cNvSpPr>
          <p:nvPr>
            <p:ph idx="1"/>
          </p:nvPr>
        </p:nvSpPr>
        <p:spPr>
          <a:xfrm>
            <a:off x="1030514" y="1296081"/>
            <a:ext cx="6720114" cy="4386262"/>
          </a:xfrm>
          <a:ln>
            <a:solidFill>
              <a:srgbClr val="C00000"/>
            </a:solidFill>
          </a:ln>
        </p:spPr>
        <p:txBody>
          <a:bodyPr/>
          <a:lstStyle/>
          <a:p>
            <a:pPr marL="0" indent="0">
              <a:buNone/>
            </a:pPr>
            <a:endParaRPr lang="en-GB" dirty="0"/>
          </a:p>
        </p:txBody>
      </p:sp>
      <p:graphicFrame>
        <p:nvGraphicFramePr>
          <p:cNvPr id="4" name="Chart 3"/>
          <p:cNvGraphicFramePr/>
          <p:nvPr>
            <p:extLst>
              <p:ext uri="{D42A27DB-BD31-4B8C-83A1-F6EECF244321}">
                <p14:modId xmlns:p14="http://schemas.microsoft.com/office/powerpoint/2010/main" val="2350909485"/>
              </p:ext>
            </p:extLst>
          </p:nvPr>
        </p:nvGraphicFramePr>
        <p:xfrm>
          <a:off x="1355498" y="2012269"/>
          <a:ext cx="5698445" cy="308224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66130" y="6215395"/>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GB" sz="1600" dirty="0" smtClean="0"/>
          </a:p>
          <a:p>
            <a:pPr algn="ctr"/>
            <a:r>
              <a:rPr lang="en-GB" sz="1600" b="1" dirty="0" smtClean="0"/>
              <a:t>Mobile Operators are the key beneficiaries of the expected growth</a:t>
            </a:r>
            <a:endParaRPr lang="en-GB" sz="1600" b="1" dirty="0"/>
          </a:p>
          <a:p>
            <a:pPr algn="r"/>
            <a:endParaRPr lang="en-US" sz="1600" b="1" dirty="0">
              <a:solidFill>
                <a:srgbClr val="FFFFFF"/>
              </a:solidFill>
            </a:endParaRPr>
          </a:p>
        </p:txBody>
      </p:sp>
      <p:sp>
        <p:nvSpPr>
          <p:cNvPr id="6" name="Rectangle 5"/>
          <p:cNvSpPr/>
          <p:nvPr/>
        </p:nvSpPr>
        <p:spPr>
          <a:xfrm>
            <a:off x="1177490" y="5037062"/>
            <a:ext cx="2024743" cy="62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i="1" dirty="0" smtClean="0"/>
              <a:t>Source: PWC 2012</a:t>
            </a:r>
          </a:p>
        </p:txBody>
      </p:sp>
    </p:spTree>
    <p:extLst>
      <p:ext uri="{BB962C8B-B14F-4D97-AF65-F5344CB8AC3E}">
        <p14:creationId xmlns:p14="http://schemas.microsoft.com/office/powerpoint/2010/main" val="381334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5740400" y="983893"/>
            <a:ext cx="3403600" cy="5100703"/>
          </a:xfrm>
          <a:prstGeom prst="rect">
            <a:avLst/>
          </a:prstGeom>
        </p:spPr>
      </p:pic>
      <p:sp>
        <p:nvSpPr>
          <p:cNvPr id="8" name="Rectangle 7"/>
          <p:cNvSpPr/>
          <p:nvPr/>
        </p:nvSpPr>
        <p:spPr>
          <a:xfrm>
            <a:off x="5651500" y="977900"/>
            <a:ext cx="1231900" cy="5092700"/>
          </a:xfrm>
          <a:prstGeom prst="rect">
            <a:avLst/>
          </a:prstGeom>
          <a:gradFill>
            <a:gsLst>
              <a:gs pos="0">
                <a:schemeClr val="tx1"/>
              </a:gs>
              <a:gs pos="100000">
                <a:schemeClr val="accent1">
                  <a:shade val="94000"/>
                  <a:satMod val="135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81836" y="186956"/>
            <a:ext cx="8229600" cy="696005"/>
          </a:xfrm>
        </p:spPr>
        <p:txBody>
          <a:bodyPr/>
          <a:lstStyle/>
          <a:p>
            <a:r>
              <a:rPr lang="en-GB" sz="2400" dirty="0" smtClean="0"/>
              <a:t>Key </a:t>
            </a:r>
            <a:r>
              <a:rPr lang="en-GB" sz="2400" dirty="0"/>
              <a:t>C</a:t>
            </a:r>
            <a:r>
              <a:rPr lang="en-GB" sz="2400" dirty="0" smtClean="0"/>
              <a:t>hallenges preventing mass market </a:t>
            </a:r>
            <a:r>
              <a:rPr lang="en-GB" sz="2400" dirty="0" err="1" smtClean="0"/>
              <a:t>mHealth</a:t>
            </a:r>
            <a:r>
              <a:rPr lang="en-GB" sz="2400" dirty="0" smtClean="0"/>
              <a:t> deployment</a:t>
            </a:r>
            <a:endParaRPr lang="en-US" sz="2400" dirty="0"/>
          </a:p>
        </p:txBody>
      </p:sp>
      <p:sp>
        <p:nvSpPr>
          <p:cNvPr id="6" name="Content Placeholder 2"/>
          <p:cNvSpPr txBox="1">
            <a:spLocks/>
          </p:cNvSpPr>
          <p:nvPr/>
        </p:nvSpPr>
        <p:spPr>
          <a:xfrm>
            <a:off x="455493" y="809087"/>
            <a:ext cx="8362829" cy="5092490"/>
          </a:xfrm>
          <a:prstGeom prst="rect">
            <a:avLst/>
          </a:prstGeom>
          <a:noFill/>
          <a:ln>
            <a:noFill/>
          </a:ln>
        </p:spPr>
        <p:txBody>
          <a:bodyPr/>
          <a:lstStyle/>
          <a:p>
            <a:pPr marL="381000" indent="-381000" eaLnBrk="0" hangingPunct="0">
              <a:spcBef>
                <a:spcPct val="20000"/>
              </a:spcBef>
              <a:buClr>
                <a:srgbClr val="CD0921"/>
              </a:buClr>
              <a:buSzPct val="50000"/>
              <a:buFont typeface="Wingdings 2" pitchFamily="18" charset="2"/>
              <a:buChar char="¢"/>
              <a:defRPr/>
            </a:pPr>
            <a:endParaRPr lang="en-GB" sz="2000" b="1" kern="0" dirty="0" smtClean="0">
              <a:solidFill>
                <a:srgbClr val="FFFFFF"/>
              </a:solidFill>
              <a:effectLst>
                <a:outerShdw blurRad="50800" dist="38100" dir="2700000">
                  <a:srgbClr val="000000">
                    <a:alpha val="43000"/>
                  </a:srgbClr>
                </a:outerShdw>
              </a:effectLst>
              <a:latin typeface="Arial"/>
              <a:ea typeface="+mn-ea"/>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a:solidFill>
                  <a:srgbClr val="FFFFFF"/>
                </a:solidFill>
                <a:effectLst>
                  <a:outerShdw blurRad="50800" dist="38100" dir="2700000">
                    <a:srgbClr val="000000">
                      <a:alpha val="43000"/>
                    </a:srgbClr>
                  </a:outerShdw>
                </a:effectLst>
                <a:latin typeface="Arial"/>
                <a:ea typeface="+mn-ea"/>
                <a:cs typeface="Arial"/>
              </a:rPr>
              <a:t>Harmonised </a:t>
            </a:r>
            <a:r>
              <a:rPr lang="en-GB" sz="2000" b="1" kern="0" dirty="0" smtClean="0">
                <a:solidFill>
                  <a:srgbClr val="FFFFFF"/>
                </a:solidFill>
                <a:effectLst>
                  <a:outerShdw blurRad="50800" dist="38100" dir="2700000">
                    <a:srgbClr val="000000">
                      <a:alpha val="43000"/>
                    </a:srgbClr>
                  </a:outerShdw>
                </a:effectLst>
                <a:latin typeface="Arial"/>
                <a:ea typeface="+mn-ea"/>
                <a:cs typeface="Arial"/>
              </a:rPr>
              <a:t>Regulation </a:t>
            </a:r>
            <a:r>
              <a:rPr lang="en-GB" sz="2000" kern="0" dirty="0" smtClean="0">
                <a:solidFill>
                  <a:srgbClr val="FFFFFF"/>
                </a:solidFill>
                <a:effectLst>
                  <a:outerShdw blurRad="50800" dist="38100" dir="2700000">
                    <a:srgbClr val="000000">
                      <a:alpha val="43000"/>
                    </a:srgbClr>
                  </a:outerShdw>
                </a:effectLst>
                <a:latin typeface="Arial"/>
                <a:ea typeface="+mn-ea"/>
                <a:cs typeface="Arial"/>
              </a:rPr>
              <a:t>- </a:t>
            </a:r>
            <a:r>
              <a:rPr lang="en-GB" sz="2000" b="1" kern="0" dirty="0" smtClean="0">
                <a:solidFill>
                  <a:srgbClr val="FFFFFF"/>
                </a:solidFill>
                <a:effectLst>
                  <a:outerShdw blurRad="50800" dist="38100" dir="2700000">
                    <a:srgbClr val="000000">
                      <a:alpha val="43000"/>
                    </a:srgbClr>
                  </a:outerShdw>
                </a:effectLst>
                <a:latin typeface="Arial"/>
                <a:ea typeface="+mn-ea"/>
                <a:cs typeface="Arial"/>
              </a:rPr>
              <a:t> </a:t>
            </a:r>
            <a:r>
              <a:rPr lang="en-GB" sz="2000" kern="0" dirty="0" smtClean="0">
                <a:solidFill>
                  <a:srgbClr val="FFFFFF"/>
                </a:solidFill>
                <a:effectLst>
                  <a:outerShdw blurRad="50800" dist="38100" dir="2700000">
                    <a:srgbClr val="000000">
                      <a:alpha val="43000"/>
                    </a:srgbClr>
                  </a:outerShdw>
                </a:effectLst>
                <a:latin typeface="Arial"/>
                <a:cs typeface="Arial"/>
              </a:rPr>
              <a:t>Healthcare &amp; Telecoms have distinct policies and regulation.  Clarity is needed on how these combine when applies to mobile health</a:t>
            </a:r>
          </a:p>
          <a:p>
            <a:pPr marL="381000" indent="-381000" eaLnBrk="0" hangingPunct="0">
              <a:spcBef>
                <a:spcPct val="20000"/>
              </a:spcBef>
              <a:buClr>
                <a:srgbClr val="CD0921"/>
              </a:buClr>
              <a:buSzPct val="50000"/>
              <a:buFont typeface="Wingdings 2" pitchFamily="18" charset="2"/>
              <a:buChar char="¢"/>
              <a:defRPr/>
            </a:pPr>
            <a:endParaRPr lang="en-GB" sz="2000" b="1" kern="0" dirty="0">
              <a:solidFill>
                <a:srgbClr val="FFFFFF"/>
              </a:solidFill>
              <a:effectLst>
                <a:outerShdw blurRad="50800" dist="38100" dir="2700000">
                  <a:srgbClr val="000000">
                    <a:alpha val="43000"/>
                  </a:srgbClr>
                </a:outerShdw>
              </a:effectLst>
              <a:latin typeface="Arial"/>
              <a:ea typeface="+mn-ea"/>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cs typeface="Arial"/>
              </a:rPr>
              <a:t>Achieving Scalability</a:t>
            </a:r>
            <a:r>
              <a:rPr lang="en-GB" sz="2000" kern="0" dirty="0" smtClean="0">
                <a:solidFill>
                  <a:srgbClr val="FFFFFF"/>
                </a:solidFill>
                <a:effectLst>
                  <a:outerShdw blurRad="50800" dist="38100" dir="2700000">
                    <a:srgbClr val="000000">
                      <a:alpha val="43000"/>
                    </a:srgbClr>
                  </a:outerShdw>
                </a:effectLst>
                <a:latin typeface="Arial"/>
                <a:cs typeface="Arial"/>
              </a:rPr>
              <a:t>  -  can only be done with better systems integration, interoperability and simple “plug and play” solutions </a:t>
            </a:r>
          </a:p>
          <a:p>
            <a:pPr marL="800100" lvl="1" indent="-342900" eaLnBrk="0" hangingPunct="0">
              <a:spcBef>
                <a:spcPct val="20000"/>
              </a:spcBef>
              <a:buClr>
                <a:srgbClr val="CD0921"/>
              </a:buClr>
              <a:buSzPct val="50000"/>
              <a:buFont typeface="Arial" pitchFamily="34" charset="0"/>
              <a:buChar char="–"/>
              <a:defRPr/>
            </a:pPr>
            <a:endParaRPr lang="en-GB" sz="2000" kern="0" dirty="0" smtClean="0">
              <a:solidFill>
                <a:srgbClr val="FFFFFF"/>
              </a:solidFill>
              <a:effectLst>
                <a:outerShdw blurRad="50800" dist="38100" dir="2700000">
                  <a:srgbClr val="000000">
                    <a:alpha val="43000"/>
                  </a:srgbClr>
                </a:outerShdw>
              </a:effectLst>
              <a:latin typeface="Arial"/>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ea typeface="+mn-ea"/>
                <a:cs typeface="Arial"/>
              </a:rPr>
              <a:t>Lack of evidence </a:t>
            </a:r>
            <a:r>
              <a:rPr lang="en-GB" sz="2000" kern="0" dirty="0">
                <a:solidFill>
                  <a:srgbClr val="FFFFFF"/>
                </a:solidFill>
                <a:effectLst>
                  <a:outerShdw blurRad="50800" dist="38100" dir="2700000">
                    <a:srgbClr val="000000">
                      <a:alpha val="43000"/>
                    </a:srgbClr>
                  </a:outerShdw>
                </a:effectLst>
                <a:latin typeface="Arial"/>
                <a:ea typeface="+mn-ea"/>
                <a:cs typeface="Arial"/>
              </a:rPr>
              <a:t>- need for more evidence to convince healthcare stakeholders of economic and healthcare outcomes to be </a:t>
            </a:r>
            <a:r>
              <a:rPr lang="en-GB" sz="2000" kern="0" dirty="0" smtClean="0">
                <a:solidFill>
                  <a:srgbClr val="FFFFFF"/>
                </a:solidFill>
                <a:effectLst>
                  <a:outerShdw blurRad="50800" dist="38100" dir="2700000">
                    <a:srgbClr val="000000">
                      <a:alpha val="43000"/>
                    </a:srgbClr>
                  </a:outerShdw>
                </a:effectLst>
                <a:latin typeface="Arial"/>
                <a:ea typeface="+mn-ea"/>
                <a:cs typeface="Arial"/>
              </a:rPr>
              <a:t>achieved</a:t>
            </a:r>
          </a:p>
          <a:p>
            <a:pPr marL="381000" indent="-381000" eaLnBrk="0" hangingPunct="0">
              <a:spcBef>
                <a:spcPct val="20000"/>
              </a:spcBef>
              <a:buClr>
                <a:srgbClr val="CD0921"/>
              </a:buClr>
              <a:buSzPct val="50000"/>
              <a:buFont typeface="Wingdings 2" pitchFamily="18" charset="2"/>
              <a:buChar char="¢"/>
              <a:defRPr/>
            </a:pPr>
            <a:endParaRPr lang="en-GB" sz="2000" kern="0" dirty="0">
              <a:solidFill>
                <a:srgbClr val="FFFFFF"/>
              </a:solidFill>
              <a:effectLst>
                <a:outerShdw blurRad="50800" dist="38100" dir="2700000">
                  <a:srgbClr val="000000">
                    <a:alpha val="43000"/>
                  </a:srgbClr>
                </a:outerShdw>
              </a:effectLst>
              <a:latin typeface="Arial"/>
              <a:ea typeface="+mn-ea"/>
              <a:cs typeface="Arial"/>
            </a:endParaRPr>
          </a:p>
          <a:p>
            <a:pPr marL="381000" indent="-381000" eaLnBrk="0" hangingPunct="0">
              <a:spcBef>
                <a:spcPct val="20000"/>
              </a:spcBef>
              <a:buClr>
                <a:srgbClr val="CD0921"/>
              </a:buClr>
              <a:buSzPct val="50000"/>
              <a:buFont typeface="Wingdings 2" pitchFamily="18" charset="2"/>
              <a:buChar char="¢"/>
              <a:defRPr/>
            </a:pPr>
            <a:r>
              <a:rPr lang="en-GB" sz="2000" b="1" kern="0" dirty="0" smtClean="0">
                <a:solidFill>
                  <a:srgbClr val="FFFFFF"/>
                </a:solidFill>
                <a:effectLst>
                  <a:outerShdw blurRad="50800" dist="38100" dir="2700000">
                    <a:srgbClr val="000000">
                      <a:alpha val="43000"/>
                    </a:srgbClr>
                  </a:outerShdw>
                </a:effectLst>
                <a:latin typeface="Arial"/>
                <a:ea typeface="+mn-ea"/>
                <a:cs typeface="Arial"/>
              </a:rPr>
              <a:t>Reimbursement </a:t>
            </a:r>
            <a:r>
              <a:rPr lang="en-GB" sz="2000" kern="0" dirty="0" smtClean="0">
                <a:solidFill>
                  <a:srgbClr val="FFFFFF"/>
                </a:solidFill>
                <a:effectLst>
                  <a:outerShdw blurRad="50800" dist="38100" dir="2700000">
                    <a:srgbClr val="000000">
                      <a:alpha val="43000"/>
                    </a:srgbClr>
                  </a:outerShdw>
                </a:effectLst>
                <a:latin typeface="Arial"/>
                <a:ea typeface="+mn-ea"/>
                <a:cs typeface="Arial"/>
              </a:rPr>
              <a:t>- </a:t>
            </a:r>
            <a:r>
              <a:rPr lang="en-GB" sz="2000" b="1" kern="0" dirty="0" smtClean="0">
                <a:solidFill>
                  <a:srgbClr val="FFFFFF"/>
                </a:solidFill>
                <a:effectLst>
                  <a:outerShdw blurRad="50800" dist="38100" dir="2700000">
                    <a:srgbClr val="000000">
                      <a:alpha val="43000"/>
                    </a:srgbClr>
                  </a:outerShdw>
                </a:effectLst>
                <a:latin typeface="Arial"/>
                <a:ea typeface="+mn-ea"/>
                <a:cs typeface="Arial"/>
              </a:rPr>
              <a:t> </a:t>
            </a:r>
            <a:r>
              <a:rPr lang="en-GB" sz="2000" kern="0" dirty="0" smtClean="0">
                <a:solidFill>
                  <a:srgbClr val="FFFFFF"/>
                </a:solidFill>
                <a:effectLst>
                  <a:outerShdw blurRad="50800" dist="38100" dir="2700000">
                    <a:srgbClr val="000000">
                      <a:alpha val="43000"/>
                    </a:srgbClr>
                  </a:outerShdw>
                </a:effectLst>
                <a:latin typeface="Arial"/>
                <a:ea typeface="+mn-ea"/>
                <a:cs typeface="Arial"/>
              </a:rPr>
              <a:t>there is a need for clear business models that include how mHealth solutions are reimbursed and paid for </a:t>
            </a:r>
            <a:endParaRPr lang="en-GB" sz="2000" b="1" kern="0" dirty="0" smtClean="0">
              <a:solidFill>
                <a:srgbClr val="FFFFFF"/>
              </a:solidFill>
              <a:effectLst>
                <a:outerShdw blurRad="50800" dist="38100" dir="2700000">
                  <a:srgbClr val="000000">
                    <a:alpha val="43000"/>
                  </a:srgbClr>
                </a:outerShdw>
              </a:effectLst>
              <a:latin typeface="Arial"/>
              <a:ea typeface="+mn-ea"/>
              <a:cs typeface="Arial"/>
            </a:endParaRPr>
          </a:p>
          <a:p>
            <a:pPr marL="381000" indent="-381000" eaLnBrk="0" hangingPunct="0">
              <a:spcBef>
                <a:spcPct val="20000"/>
              </a:spcBef>
              <a:buClr>
                <a:srgbClr val="CD0921"/>
              </a:buClr>
              <a:buSzPct val="50000"/>
              <a:buFont typeface="Wingdings 2" pitchFamily="18" charset="2"/>
              <a:buChar char="¢"/>
              <a:defRPr/>
            </a:pPr>
            <a:endParaRPr lang="en-GB" sz="2000" kern="0" dirty="0" smtClean="0">
              <a:solidFill>
                <a:srgbClr val="FFFFFF"/>
              </a:solidFill>
              <a:effectLst>
                <a:outerShdw blurRad="50800" dist="38100" dir="2700000">
                  <a:srgbClr val="000000">
                    <a:alpha val="43000"/>
                  </a:srgbClr>
                </a:outerShdw>
              </a:effectLst>
              <a:latin typeface="Arial"/>
              <a:ea typeface="+mn-ea"/>
              <a:cs typeface="Arial"/>
            </a:endParaRPr>
          </a:p>
          <a:p>
            <a:pPr marL="381000" indent="-381000" eaLnBrk="0" hangingPunct="0">
              <a:spcBef>
                <a:spcPct val="20000"/>
              </a:spcBef>
              <a:buClr>
                <a:srgbClr val="CD0921"/>
              </a:buClr>
              <a:buSzPct val="50000"/>
              <a:buFont typeface="Wingdings 2" pitchFamily="18" charset="2"/>
              <a:buChar char="¢"/>
              <a:defRPr/>
            </a:pPr>
            <a:endParaRPr lang="en-GB" sz="2000" kern="0" dirty="0">
              <a:solidFill>
                <a:srgbClr val="FFFFFF"/>
              </a:solidFill>
              <a:effectLst>
                <a:outerShdw blurRad="50800" dist="38100" dir="2700000">
                  <a:srgbClr val="000000">
                    <a:alpha val="43000"/>
                  </a:srgbClr>
                </a:outerShdw>
              </a:effectLst>
              <a:latin typeface="Arial"/>
              <a:ea typeface="+mn-ea"/>
              <a:cs typeface="Arial"/>
            </a:endParaRPr>
          </a:p>
          <a:p>
            <a:pPr marL="381000" indent="-381000" eaLnBrk="0" hangingPunct="0">
              <a:spcBef>
                <a:spcPct val="20000"/>
              </a:spcBef>
              <a:buClr>
                <a:srgbClr val="CD0921"/>
              </a:buClr>
              <a:buSzPct val="50000"/>
              <a:buFont typeface="Wingdings 2" pitchFamily="18" charset="2"/>
              <a:buChar char="¢"/>
              <a:defRPr/>
            </a:pPr>
            <a:endParaRPr lang="en-GB" sz="2000" kern="0" dirty="0" smtClean="0">
              <a:solidFill>
                <a:srgbClr val="FFFFFF"/>
              </a:solidFill>
              <a:effectLst>
                <a:outerShdw blurRad="50800" dist="38100" dir="2700000">
                  <a:srgbClr val="000000">
                    <a:alpha val="43000"/>
                  </a:srgbClr>
                </a:outerShdw>
              </a:effectLst>
              <a:latin typeface="Arial"/>
              <a:ea typeface="+mn-ea"/>
              <a:cs typeface="Arial"/>
            </a:endParaRPr>
          </a:p>
          <a:p>
            <a:pPr marL="800100" lvl="1" indent="-342900" eaLnBrk="0" hangingPunct="0">
              <a:spcBef>
                <a:spcPct val="20000"/>
              </a:spcBef>
              <a:buClr>
                <a:srgbClr val="CD0921"/>
              </a:buClr>
              <a:buSzPct val="50000"/>
              <a:buFont typeface="Arial" pitchFamily="34" charset="0"/>
              <a:buChar char="–"/>
              <a:defRPr/>
            </a:pPr>
            <a:endParaRPr lang="en-GB" sz="2000" kern="0" dirty="0" smtClean="0">
              <a:solidFill>
                <a:srgbClr val="FFFFFF"/>
              </a:solidFill>
              <a:effectLst>
                <a:outerShdw blurRad="50800" dist="38100" dir="2700000">
                  <a:srgbClr val="000000">
                    <a:alpha val="43000"/>
                  </a:srgbClr>
                </a:outerShdw>
              </a:effectLst>
              <a:latin typeface="Arial"/>
              <a:cs typeface="Arial"/>
            </a:endParaRPr>
          </a:p>
        </p:txBody>
      </p:sp>
    </p:spTree>
    <p:extLst>
      <p:ext uri="{BB962C8B-B14F-4D97-AF65-F5344CB8AC3E}">
        <p14:creationId xmlns:p14="http://schemas.microsoft.com/office/powerpoint/2010/main" val="24602449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Up_72bqy0qup1WAic75m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w6VAv3H30aAwOBnAxQo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7xsqmMO5U.3yXdHOtR.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Efte2X3oUKR7BubKDkd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1DwUQI_kq9lLTxVTeW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7sBNqGx70.4dzPR8xap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Tw5oO7q9EuMabWBnWFG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metYpdvxkaF0LFJifQMS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metYpdvxkaF0LFJifQMS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metYpdvxkaF0LFJifQM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metYpdvxkaF0LFJifQMSQ"/>
</p:tagLst>
</file>

<file path=ppt/theme/theme1.xml><?xml version="1.0" encoding="utf-8"?>
<a:theme xmlns:a="http://schemas.openxmlformats.org/drawingml/2006/main" name="1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B22D6C17D0834A809793EF710B61B9" ma:contentTypeVersion="1" ma:contentTypeDescription="Create a new document." ma:contentTypeScope="" ma:versionID="8b46df6877cad123133d561d9cdb6433">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172DD94-6C50-4723-AD21-E5BD2C3CE141}">
  <ds:schemaRefs>
    <ds:schemaRef ds:uri="http://schemas.microsoft.com/sharepoint/v3/contenttype/forms"/>
  </ds:schemaRefs>
</ds:datastoreItem>
</file>

<file path=customXml/itemProps2.xml><?xml version="1.0" encoding="utf-8"?>
<ds:datastoreItem xmlns:ds="http://schemas.openxmlformats.org/officeDocument/2006/customXml" ds:itemID="{544B1BC6-9017-462E-B52B-AFCE4F2E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35187</TotalTime>
  <Words>3812</Words>
  <Application>Microsoft Office PowerPoint</Application>
  <PresentationFormat>On-screen Show (4:3)</PresentationFormat>
  <Paragraphs>413</Paragraphs>
  <Slides>23</Slides>
  <Notes>20</Notes>
  <HiddenSlides>0</HiddenSlides>
  <MMClips>0</MMClips>
  <ScaleCrop>false</ScaleCrop>
  <HeadingPairs>
    <vt:vector size="4" baseType="variant">
      <vt:variant>
        <vt:lpstr>Theme</vt:lpstr>
      </vt:variant>
      <vt:variant>
        <vt:i4>10</vt:i4>
      </vt:variant>
      <vt:variant>
        <vt:lpstr>Slide Titles</vt:lpstr>
      </vt:variant>
      <vt:variant>
        <vt:i4>23</vt:i4>
      </vt:variant>
    </vt:vector>
  </HeadingPairs>
  <TitlesOfParts>
    <vt:vector size="33" baseType="lpstr">
      <vt:lpstr>1_GSMA PPT Template 2008</vt:lpstr>
      <vt:lpstr>2_GSMA PPT Template 2008</vt:lpstr>
      <vt:lpstr>GSMA PPT Template 2008</vt:lpstr>
      <vt:lpstr>4_GSMA PPT Template 2008</vt:lpstr>
      <vt:lpstr>7_GSMA PPT Template 2008</vt:lpstr>
      <vt:lpstr>8_GSMA PPT Template 2008</vt:lpstr>
      <vt:lpstr>9_GSMA PPT Template 2008</vt:lpstr>
      <vt:lpstr>10_GSMA PPT Template 2008</vt:lpstr>
      <vt:lpstr>11_GSMA PPT Template 2008</vt:lpstr>
      <vt:lpstr>12_GSMA PPT Template 2008</vt:lpstr>
      <vt:lpstr>mHealth opportunity in the Middle East</vt:lpstr>
      <vt:lpstr>What is mHealth?</vt:lpstr>
      <vt:lpstr>Why Is There a Need for mHealth?</vt:lpstr>
      <vt:lpstr>mHealth is Here – 800 deployments worldwide</vt:lpstr>
      <vt:lpstr>PowerPoint Presentation</vt:lpstr>
      <vt:lpstr>mHealth services in Middle East and Africa </vt:lpstr>
      <vt:lpstr>Global mHealth business opportunity</vt:lpstr>
      <vt:lpstr>Mobile Operator Business Opportunity </vt:lpstr>
      <vt:lpstr>Key Challenges preventing mass market mHealth deployment</vt:lpstr>
      <vt:lpstr>Collaboration is the key to success</vt:lpstr>
      <vt:lpstr>What ‘value add’ does an Operator bring?</vt:lpstr>
      <vt:lpstr>A huge range of different service</vt:lpstr>
      <vt:lpstr>GSMA mHealth Programme Objectives</vt:lpstr>
      <vt:lpstr>Focus on Operator Value Added Services</vt:lpstr>
      <vt:lpstr>GSMA Diabetes Programme</vt:lpstr>
      <vt:lpstr>PAN African mHealth Initiative</vt:lpstr>
      <vt:lpstr>GSMA presence at upcoming events </vt:lpstr>
      <vt:lpstr>GSMA mHealth Support Tools</vt:lpstr>
      <vt:lpstr>Thank You!</vt:lpstr>
      <vt:lpstr>PowerPoint Presentation</vt:lpstr>
      <vt:lpstr>Trial programmes </vt:lpstr>
      <vt:lpstr>Promoting Mobile Assets : The Power of the SIM</vt:lpstr>
      <vt:lpstr>What is Connected Living?</vt:lpstr>
    </vt:vector>
  </TitlesOfParts>
  <Company>Hill &amp; Knowlton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nfishleigh</dc:creator>
  <cp:lastModifiedBy>Anna Campbell</cp:lastModifiedBy>
  <cp:revision>1179</cp:revision>
  <cp:lastPrinted>2011-12-13T10:03:02Z</cp:lastPrinted>
  <dcterms:created xsi:type="dcterms:W3CDTF">2011-10-13T13:03:16Z</dcterms:created>
  <dcterms:modified xsi:type="dcterms:W3CDTF">2012-09-04T13:23:19Z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