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4" r:id="rId1"/>
  </p:sldMasterIdLst>
  <p:notesMasterIdLst>
    <p:notesMasterId r:id="rId33"/>
  </p:notesMasterIdLst>
  <p:handoutMasterIdLst>
    <p:handoutMasterId r:id="rId34"/>
  </p:handoutMasterIdLst>
  <p:sldIdLst>
    <p:sldId id="314" r:id="rId2"/>
    <p:sldId id="317" r:id="rId3"/>
    <p:sldId id="316" r:id="rId4"/>
    <p:sldId id="315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49" r:id="rId21"/>
    <p:sldId id="335" r:id="rId22"/>
    <p:sldId id="336" r:id="rId23"/>
    <p:sldId id="337" r:id="rId24"/>
    <p:sldId id="338" r:id="rId25"/>
    <p:sldId id="340" r:id="rId26"/>
    <p:sldId id="341" r:id="rId27"/>
    <p:sldId id="342" r:id="rId28"/>
    <p:sldId id="348" r:id="rId29"/>
    <p:sldId id="347" r:id="rId30"/>
    <p:sldId id="346" r:id="rId31"/>
    <p:sldId id="34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DF1D7"/>
    <a:srgbClr val="FF6600"/>
    <a:srgbClr val="FADA7A"/>
    <a:srgbClr val="EFD2AB"/>
    <a:srgbClr val="F4A43A"/>
    <a:srgbClr val="BAE78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9841" autoAdjust="0"/>
  </p:normalViewPr>
  <p:slideViewPr>
    <p:cSldViewPr>
      <p:cViewPr>
        <p:scale>
          <a:sx n="86" d="100"/>
          <a:sy n="86" d="100"/>
        </p:scale>
        <p:origin x="-73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20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1E28D0-4365-440A-AA0A-5D078BFAF382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1EB6B0BC-2C1B-4723-AA10-1AFA35554D01}">
      <dgm:prSet phldrT="[Text]" custT="1"/>
      <dgm:spPr>
        <a:solidFill>
          <a:schemeClr val="lt1">
            <a:hueOff val="0"/>
            <a:satOff val="0"/>
            <a:lumOff val="0"/>
            <a:alpha val="75000"/>
          </a:schemeClr>
        </a:solidFill>
        <a:ln>
          <a:noFill/>
        </a:ln>
        <a:effectLst>
          <a:outerShdw blurRad="177800" dist="50800" dir="3600000" algn="ctr" rotWithShape="0">
            <a:srgbClr val="000000">
              <a:alpha val="56000"/>
            </a:srgbClr>
          </a:outerShdw>
        </a:effectLst>
      </dgm:spPr>
      <dgm:t>
        <a:bodyPr/>
        <a:lstStyle/>
        <a:p>
          <a:pPr algn="l"/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&lt; 10%    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Belgium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Germany (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about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5%), </a:t>
          </a:r>
          <a:b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The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Netherlands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Austria,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Switzerland</a:t>
          </a:r>
          <a:endParaRPr lang="en-US" sz="1800" dirty="0"/>
        </a:p>
      </dgm:t>
    </dgm:pt>
    <dgm:pt modelId="{44A2F674-EE10-44C7-BED1-5F2D7EBAB80C}" type="parTrans" cxnId="{305AA073-CE23-405F-8027-56EF99686116}">
      <dgm:prSet/>
      <dgm:spPr/>
      <dgm:t>
        <a:bodyPr/>
        <a:lstStyle/>
        <a:p>
          <a:endParaRPr lang="en-US"/>
        </a:p>
      </dgm:t>
    </dgm:pt>
    <dgm:pt modelId="{EB14B347-AE79-499F-AE3D-2E1E3FB6FE1C}" type="sibTrans" cxnId="{305AA073-CE23-405F-8027-56EF99686116}">
      <dgm:prSet/>
      <dgm:spPr/>
      <dgm:t>
        <a:bodyPr/>
        <a:lstStyle/>
        <a:p>
          <a:endParaRPr lang="en-US"/>
        </a:p>
      </dgm:t>
    </dgm:pt>
    <dgm:pt modelId="{73A8F5A3-5884-427D-BA3D-37EA2DC3AEF5}">
      <dgm:prSet phldrT="[Text]" custT="1"/>
      <dgm:spPr>
        <a:solidFill>
          <a:schemeClr val="lt1">
            <a:hueOff val="0"/>
            <a:satOff val="0"/>
            <a:lumOff val="0"/>
            <a:alpha val="75000"/>
          </a:schemeClr>
        </a:solidFill>
        <a:ln>
          <a:noFill/>
        </a:ln>
        <a:effectLst>
          <a:outerShdw blurRad="228600" dist="50800" dir="5880000" algn="ctr" rotWithShape="0">
            <a:srgbClr val="000000">
              <a:alpha val="71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</dgm:spPr>
      <dgm:t>
        <a:bodyPr/>
        <a:lstStyle/>
        <a:p>
          <a:pPr algn="l"/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&gt; 60%     France,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Greece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Italy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Spain, </a:t>
          </a:r>
          <a:b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Czech Republik, UK</a:t>
          </a:r>
          <a:endParaRPr lang="en-US" sz="1800" dirty="0"/>
        </a:p>
      </dgm:t>
    </dgm:pt>
    <dgm:pt modelId="{29708288-3CE2-4F01-B3B0-1903AF40DB42}" type="parTrans" cxnId="{02F0FB24-A5CA-4FC2-A6A0-E9D10A4BA53D}">
      <dgm:prSet/>
      <dgm:spPr/>
      <dgm:t>
        <a:bodyPr/>
        <a:lstStyle/>
        <a:p>
          <a:endParaRPr lang="en-US"/>
        </a:p>
      </dgm:t>
    </dgm:pt>
    <dgm:pt modelId="{FDB937ED-F010-4E78-A2B9-237BC4CD99C1}" type="sibTrans" cxnId="{02F0FB24-A5CA-4FC2-A6A0-E9D10A4BA53D}">
      <dgm:prSet/>
      <dgm:spPr/>
      <dgm:t>
        <a:bodyPr/>
        <a:lstStyle/>
        <a:p>
          <a:endParaRPr lang="en-US"/>
        </a:p>
      </dgm:t>
    </dgm:pt>
    <dgm:pt modelId="{F8940B44-EDB3-435F-855E-386CA53C4CDA}">
      <dgm:prSet custT="1"/>
      <dgm:spPr>
        <a:solidFill>
          <a:schemeClr val="lt1">
            <a:hueOff val="0"/>
            <a:satOff val="0"/>
            <a:lumOff val="0"/>
            <a:alpha val="75000"/>
          </a:schemeClr>
        </a:solidFill>
        <a:ln>
          <a:noFill/>
        </a:ln>
        <a:effectLst>
          <a:outerShdw blurRad="241300" dist="50800" dir="4560000" algn="ctr" rotWithShape="0">
            <a:srgbClr val="000000">
              <a:alpha val="50000"/>
            </a:srgbClr>
          </a:outerShdw>
        </a:effectLst>
        <a:scene3d>
          <a:camera prst="orthographicFront"/>
          <a:lightRig rig="threePt" dir="t"/>
        </a:scene3d>
        <a:sp3d extrusionH="76200">
          <a:extrusionClr>
            <a:srgbClr val="FF0000"/>
          </a:extrusionClr>
        </a:sp3d>
      </dgm:spPr>
      <dgm:t>
        <a:bodyPr/>
        <a:lstStyle/>
        <a:p>
          <a:pPr algn="l"/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25-50%  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Denmark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Finland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Ireland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Norway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b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Poland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Hungary</a:t>
          </a:r>
          <a:r>
            <a:rPr lang="de-DE" sz="18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Sweden</a:t>
          </a:r>
          <a:endParaRPr lang="de-DE" sz="1800" b="1" dirty="0" smtClean="0">
            <a:solidFill>
              <a:srgbClr val="444F61"/>
            </a:solidFill>
            <a:latin typeface="Franklin Gothic Book" pitchFamily="34" charset="0"/>
            <a:cs typeface="Arial" pitchFamily="34" charset="0"/>
          </a:endParaRPr>
        </a:p>
      </dgm:t>
    </dgm:pt>
    <dgm:pt modelId="{0F356B80-5379-4F98-BB9A-C4C482907F08}" type="parTrans" cxnId="{540FB75B-38BE-496F-B121-45C08269F11B}">
      <dgm:prSet/>
      <dgm:spPr/>
      <dgm:t>
        <a:bodyPr/>
        <a:lstStyle/>
        <a:p>
          <a:endParaRPr lang="en-US"/>
        </a:p>
      </dgm:t>
    </dgm:pt>
    <dgm:pt modelId="{3102FCDC-DEE6-4AC0-8101-65BE923F5BA1}" type="sibTrans" cxnId="{540FB75B-38BE-496F-B121-45C08269F11B}">
      <dgm:prSet/>
      <dgm:spPr/>
      <dgm:t>
        <a:bodyPr/>
        <a:lstStyle/>
        <a:p>
          <a:endParaRPr lang="en-US"/>
        </a:p>
      </dgm:t>
    </dgm:pt>
    <dgm:pt modelId="{41D48811-26DC-4F33-BCEA-A490E7595270}" type="pres">
      <dgm:prSet presAssocID="{041E28D0-4365-440A-AA0A-5D078BFAF382}" presName="compositeShape" presStyleCnt="0">
        <dgm:presLayoutVars>
          <dgm:dir/>
          <dgm:resizeHandles/>
        </dgm:presLayoutVars>
      </dgm:prSet>
      <dgm:spPr/>
    </dgm:pt>
    <dgm:pt modelId="{18C995BB-4D77-4779-A62A-A9560BA0E622}" type="pres">
      <dgm:prSet presAssocID="{041E28D0-4365-440A-AA0A-5D078BFAF382}" presName="pyramid" presStyleLbl="node1" presStyleIdx="0" presStyleCn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rotWithShape="0">
          <a:gsLst>
            <a:gs pos="16000">
              <a:schemeClr val="accent6">
                <a:lumMod val="20000"/>
                <a:lumOff val="80000"/>
                <a:alpha val="68000"/>
              </a:schemeClr>
            </a:gs>
            <a:gs pos="56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75000"/>
                <a:alpha val="53000"/>
              </a:schemeClr>
            </a:gs>
          </a:gsLst>
          <a:lin ang="5400000" scaled="0"/>
        </a:gradFill>
        <a:ln>
          <a:solidFill>
            <a:schemeClr val="accent1">
              <a:lumMod val="20000"/>
              <a:lumOff val="80000"/>
            </a:schemeClr>
          </a:solidFill>
        </a:ln>
        <a:effectLst>
          <a:softEdge rad="31750"/>
        </a:effectLst>
      </dgm:spPr>
    </dgm:pt>
    <dgm:pt modelId="{88E9AB32-A7FE-417E-B9F7-9CC6D516B53D}" type="pres">
      <dgm:prSet presAssocID="{041E28D0-4365-440A-AA0A-5D078BFAF382}" presName="theList" presStyleCnt="0"/>
      <dgm:spPr/>
    </dgm:pt>
    <dgm:pt modelId="{C1BDBCA6-E50E-4AC3-9F34-9C976F962442}" type="pres">
      <dgm:prSet presAssocID="{1EB6B0BC-2C1B-4723-AA10-1AFA35554D01}" presName="aNode" presStyleLbl="fgAcc1" presStyleIdx="0" presStyleCnt="3" custAng="0" custScaleX="257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918280-8BF1-4CA6-B65F-375190F53811}" type="pres">
      <dgm:prSet presAssocID="{1EB6B0BC-2C1B-4723-AA10-1AFA35554D01}" presName="aSpace" presStyleCnt="0"/>
      <dgm:spPr/>
    </dgm:pt>
    <dgm:pt modelId="{772CEF1A-66F8-4D6A-B678-E16F8DF40915}" type="pres">
      <dgm:prSet presAssocID="{F8940B44-EDB3-435F-855E-386CA53C4CDA}" presName="aNode" presStyleLbl="fgAcc1" presStyleIdx="1" presStyleCnt="3" custScaleX="257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FD2254-8983-4026-8A26-6233C14BDA53}" type="pres">
      <dgm:prSet presAssocID="{F8940B44-EDB3-435F-855E-386CA53C4CDA}" presName="aSpace" presStyleCnt="0"/>
      <dgm:spPr/>
    </dgm:pt>
    <dgm:pt modelId="{CEE48F2E-5FDC-42A4-8157-EB7912EA70BC}" type="pres">
      <dgm:prSet presAssocID="{73A8F5A3-5884-427D-BA3D-37EA2DC3AEF5}" presName="aNode" presStyleLbl="fgAcc1" presStyleIdx="2" presStyleCnt="3" custScaleX="257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C805A4-989F-4216-A735-A8D4D51FF680}" type="pres">
      <dgm:prSet presAssocID="{73A8F5A3-5884-427D-BA3D-37EA2DC3AEF5}" presName="aSpace" presStyleCnt="0"/>
      <dgm:spPr/>
    </dgm:pt>
  </dgm:ptLst>
  <dgm:cxnLst>
    <dgm:cxn modelId="{02F0FB24-A5CA-4FC2-A6A0-E9D10A4BA53D}" srcId="{041E28D0-4365-440A-AA0A-5D078BFAF382}" destId="{73A8F5A3-5884-427D-BA3D-37EA2DC3AEF5}" srcOrd="2" destOrd="0" parTransId="{29708288-3CE2-4F01-B3B0-1903AF40DB42}" sibTransId="{FDB937ED-F010-4E78-A2B9-237BC4CD99C1}"/>
    <dgm:cxn modelId="{540FB75B-38BE-496F-B121-45C08269F11B}" srcId="{041E28D0-4365-440A-AA0A-5D078BFAF382}" destId="{F8940B44-EDB3-435F-855E-386CA53C4CDA}" srcOrd="1" destOrd="0" parTransId="{0F356B80-5379-4F98-BB9A-C4C482907F08}" sibTransId="{3102FCDC-DEE6-4AC0-8101-65BE923F5BA1}"/>
    <dgm:cxn modelId="{951A80FA-CD00-4050-8A54-9401AFDA71C9}" type="presOf" srcId="{1EB6B0BC-2C1B-4723-AA10-1AFA35554D01}" destId="{C1BDBCA6-E50E-4AC3-9F34-9C976F962442}" srcOrd="0" destOrd="0" presId="urn:microsoft.com/office/officeart/2005/8/layout/pyramid2"/>
    <dgm:cxn modelId="{305AA073-CE23-405F-8027-56EF99686116}" srcId="{041E28D0-4365-440A-AA0A-5D078BFAF382}" destId="{1EB6B0BC-2C1B-4723-AA10-1AFA35554D01}" srcOrd="0" destOrd="0" parTransId="{44A2F674-EE10-44C7-BED1-5F2D7EBAB80C}" sibTransId="{EB14B347-AE79-499F-AE3D-2E1E3FB6FE1C}"/>
    <dgm:cxn modelId="{B350C3F2-AC4D-4FAA-B210-A6B66D1CF77F}" type="presOf" srcId="{F8940B44-EDB3-435F-855E-386CA53C4CDA}" destId="{772CEF1A-66F8-4D6A-B678-E16F8DF40915}" srcOrd="0" destOrd="0" presId="urn:microsoft.com/office/officeart/2005/8/layout/pyramid2"/>
    <dgm:cxn modelId="{36C7A659-2262-47B4-B4E5-92F1FF696114}" type="presOf" srcId="{041E28D0-4365-440A-AA0A-5D078BFAF382}" destId="{41D48811-26DC-4F33-BCEA-A490E7595270}" srcOrd="0" destOrd="0" presId="urn:microsoft.com/office/officeart/2005/8/layout/pyramid2"/>
    <dgm:cxn modelId="{3959E1F3-159D-4A70-A2C9-E964DAA98950}" type="presOf" srcId="{73A8F5A3-5884-427D-BA3D-37EA2DC3AEF5}" destId="{CEE48F2E-5FDC-42A4-8157-EB7912EA70BC}" srcOrd="0" destOrd="0" presId="urn:microsoft.com/office/officeart/2005/8/layout/pyramid2"/>
    <dgm:cxn modelId="{CF638EA9-4D79-4BCD-B0CC-F3D197D05FD2}" type="presParOf" srcId="{41D48811-26DC-4F33-BCEA-A490E7595270}" destId="{18C995BB-4D77-4779-A62A-A9560BA0E622}" srcOrd="0" destOrd="0" presId="urn:microsoft.com/office/officeart/2005/8/layout/pyramid2"/>
    <dgm:cxn modelId="{FDBDCBEF-A8A3-4926-A84E-3DC7535F0C67}" type="presParOf" srcId="{41D48811-26DC-4F33-BCEA-A490E7595270}" destId="{88E9AB32-A7FE-417E-B9F7-9CC6D516B53D}" srcOrd="1" destOrd="0" presId="urn:microsoft.com/office/officeart/2005/8/layout/pyramid2"/>
    <dgm:cxn modelId="{F8F8E1EA-3449-41A1-B95D-C60CD3E5067F}" type="presParOf" srcId="{88E9AB32-A7FE-417E-B9F7-9CC6D516B53D}" destId="{C1BDBCA6-E50E-4AC3-9F34-9C976F962442}" srcOrd="0" destOrd="0" presId="urn:microsoft.com/office/officeart/2005/8/layout/pyramid2"/>
    <dgm:cxn modelId="{A06BDAEE-1BB9-4A7A-8B49-210E510A96AF}" type="presParOf" srcId="{88E9AB32-A7FE-417E-B9F7-9CC6D516B53D}" destId="{D1918280-8BF1-4CA6-B65F-375190F53811}" srcOrd="1" destOrd="0" presId="urn:microsoft.com/office/officeart/2005/8/layout/pyramid2"/>
    <dgm:cxn modelId="{33322FA4-5257-41B9-BEC3-0B4A88893EB9}" type="presParOf" srcId="{88E9AB32-A7FE-417E-B9F7-9CC6D516B53D}" destId="{772CEF1A-66F8-4D6A-B678-E16F8DF40915}" srcOrd="2" destOrd="0" presId="urn:microsoft.com/office/officeart/2005/8/layout/pyramid2"/>
    <dgm:cxn modelId="{D7496756-CC95-48DA-8430-1C5E38E14259}" type="presParOf" srcId="{88E9AB32-A7FE-417E-B9F7-9CC6D516B53D}" destId="{95FD2254-8983-4026-8A26-6233C14BDA53}" srcOrd="3" destOrd="0" presId="urn:microsoft.com/office/officeart/2005/8/layout/pyramid2"/>
    <dgm:cxn modelId="{5F9BF3E3-7062-407F-B9EE-3322958F2741}" type="presParOf" srcId="{88E9AB32-A7FE-417E-B9F7-9CC6D516B53D}" destId="{CEE48F2E-5FDC-42A4-8157-EB7912EA70BC}" srcOrd="4" destOrd="0" presId="urn:microsoft.com/office/officeart/2005/8/layout/pyramid2"/>
    <dgm:cxn modelId="{76EF4878-5527-453C-86F2-2713A3A3C6FD}" type="presParOf" srcId="{88E9AB32-A7FE-417E-B9F7-9CC6D516B53D}" destId="{F9C805A4-989F-4216-A735-A8D4D51FF68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995BB-4D77-4779-A62A-A9560BA0E622}">
      <dsp:nvSpPr>
        <dsp:cNvPr id="0" name=""/>
        <dsp:cNvSpPr/>
      </dsp:nvSpPr>
      <dsp:spPr>
        <a:xfrm>
          <a:off x="755670" y="0"/>
          <a:ext cx="2968104" cy="2968104"/>
        </a:xfrm>
        <a:prstGeom prst="triangle">
          <a:avLst/>
        </a:prstGeom>
        <a:gradFill rotWithShape="0">
          <a:gsLst>
            <a:gs pos="16000">
              <a:schemeClr val="accent6">
                <a:lumMod val="20000"/>
                <a:lumOff val="80000"/>
                <a:alpha val="68000"/>
              </a:schemeClr>
            </a:gs>
            <a:gs pos="56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75000"/>
                <a:alpha val="53000"/>
              </a:schemeClr>
            </a:gs>
          </a:gsLst>
          <a:lin ang="5400000" scaled="0"/>
        </a:gradFill>
        <a:ln w="100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>
          <a:softEdge rad="31750"/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  <dsp:sp modelId="{C1BDBCA6-E50E-4AC3-9F34-9C976F962442}">
      <dsp:nvSpPr>
        <dsp:cNvPr id="0" name=""/>
        <dsp:cNvSpPr/>
      </dsp:nvSpPr>
      <dsp:spPr>
        <a:xfrm>
          <a:off x="720076" y="298404"/>
          <a:ext cx="4968558" cy="702605"/>
        </a:xfrm>
        <a:prstGeom prst="roundRect">
          <a:avLst/>
        </a:prstGeom>
        <a:solidFill>
          <a:schemeClr val="lt1">
            <a:hueOff val="0"/>
            <a:satOff val="0"/>
            <a:lumOff val="0"/>
            <a:alpha val="75000"/>
          </a:schemeClr>
        </a:solidFill>
        <a:ln w="25400" cap="flat" cmpd="sng" algn="ctr">
          <a:noFill/>
          <a:prstDash val="solid"/>
        </a:ln>
        <a:effectLst>
          <a:outerShdw blurRad="177800" dist="50800" dir="3600000" algn="ctr" rotWithShape="0">
            <a:srgbClr val="000000">
              <a:alpha val="56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&lt; 10%    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Belgium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Germany (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about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5%), </a:t>
          </a:r>
          <a:b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The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Netherlands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Austria,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Switzerland</a:t>
          </a:r>
          <a:endParaRPr lang="en-US" sz="1800" kern="1200" dirty="0"/>
        </a:p>
      </dsp:txBody>
      <dsp:txXfrm>
        <a:off x="754374" y="332702"/>
        <a:ext cx="4899962" cy="634009"/>
      </dsp:txXfrm>
    </dsp:sp>
    <dsp:sp modelId="{772CEF1A-66F8-4D6A-B678-E16F8DF40915}">
      <dsp:nvSpPr>
        <dsp:cNvPr id="0" name=""/>
        <dsp:cNvSpPr/>
      </dsp:nvSpPr>
      <dsp:spPr>
        <a:xfrm>
          <a:off x="720076" y="1088836"/>
          <a:ext cx="4968558" cy="702605"/>
        </a:xfrm>
        <a:prstGeom prst="roundRect">
          <a:avLst/>
        </a:prstGeom>
        <a:solidFill>
          <a:schemeClr val="lt1">
            <a:hueOff val="0"/>
            <a:satOff val="0"/>
            <a:lumOff val="0"/>
            <a:alpha val="75000"/>
          </a:schemeClr>
        </a:solidFill>
        <a:ln w="25400" cap="flat" cmpd="sng" algn="ctr">
          <a:noFill/>
          <a:prstDash val="solid"/>
        </a:ln>
        <a:effectLst>
          <a:outerShdw blurRad="241300" dist="50800" dir="4560000" algn="ctr" rotWithShape="0">
            <a:srgbClr val="000000">
              <a:alpha val="50000"/>
            </a:srgbClr>
          </a:outerShdw>
        </a:effectLst>
        <a:scene3d>
          <a:camera prst="orthographicFront"/>
          <a:lightRig rig="threePt" dir="t"/>
        </a:scene3d>
        <a:sp3d extrusionH="76200">
          <a:extrusionClr>
            <a:srgbClr val="FF0000"/>
          </a:extrusion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25-50%  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Denmark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Finland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Ireland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Norway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b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Poland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Hungary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Sweden</a:t>
          </a:r>
          <a:endParaRPr lang="de-DE" sz="1800" b="1" kern="1200" dirty="0" smtClean="0">
            <a:solidFill>
              <a:srgbClr val="444F61"/>
            </a:solidFill>
            <a:latin typeface="Franklin Gothic Book" pitchFamily="34" charset="0"/>
            <a:cs typeface="Arial" pitchFamily="34" charset="0"/>
          </a:endParaRPr>
        </a:p>
      </dsp:txBody>
      <dsp:txXfrm>
        <a:off x="754374" y="1123134"/>
        <a:ext cx="4899962" cy="634009"/>
      </dsp:txXfrm>
    </dsp:sp>
    <dsp:sp modelId="{CEE48F2E-5FDC-42A4-8157-EB7912EA70BC}">
      <dsp:nvSpPr>
        <dsp:cNvPr id="0" name=""/>
        <dsp:cNvSpPr/>
      </dsp:nvSpPr>
      <dsp:spPr>
        <a:xfrm>
          <a:off x="720076" y="1879267"/>
          <a:ext cx="4968558" cy="702605"/>
        </a:xfrm>
        <a:prstGeom prst="roundRect">
          <a:avLst/>
        </a:prstGeom>
        <a:solidFill>
          <a:schemeClr val="lt1">
            <a:hueOff val="0"/>
            <a:satOff val="0"/>
            <a:lumOff val="0"/>
            <a:alpha val="75000"/>
          </a:schemeClr>
        </a:solidFill>
        <a:ln w="25400" cap="flat" cmpd="sng" algn="ctr">
          <a:noFill/>
          <a:prstDash val="solid"/>
        </a:ln>
        <a:effectLst>
          <a:outerShdw blurRad="228600" dist="50800" dir="5880000" algn="ctr" rotWithShape="0">
            <a:srgbClr val="000000">
              <a:alpha val="71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&gt; 60%     France,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Greece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</a:t>
          </a:r>
          <a:r>
            <a:rPr lang="de-DE" sz="1800" b="1" kern="1200" dirty="0" err="1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Italy</a:t>
          </a: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, Spain, </a:t>
          </a:r>
          <a:b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</a:br>
          <a:r>
            <a:rPr lang="de-DE" sz="1800" b="1" kern="1200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rPr>
            <a:t>                Czech Republik, UK</a:t>
          </a:r>
          <a:endParaRPr lang="en-US" sz="1800" kern="1200" dirty="0"/>
        </a:p>
      </dsp:txBody>
      <dsp:txXfrm>
        <a:off x="754374" y="1913565"/>
        <a:ext cx="4899962" cy="634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2DF9B2B-6663-4C5F-B5A8-849B7EABC179}" type="datetimeFigureOut">
              <a:rPr lang="en-US"/>
              <a:pPr>
                <a:defRPr/>
              </a:pPr>
              <a:t>2/10/2012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500F5F4-6D04-4F35-966A-A05671C8B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92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428B621-87EF-4DB2-AD32-0DA2DDF235F7}" type="datetimeFigureOut">
              <a:rPr lang="en-US"/>
              <a:pPr>
                <a:defRPr/>
              </a:pPr>
              <a:t>2/10/2012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noProof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9A839DC-7946-416B-B381-7C22D4FAE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81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22532" name="Rectangle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8DE6DF-065A-4248-969D-30729B540A4B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2/10/2012</a:t>
            </a:fld>
            <a:endParaRPr lang="en-US"/>
          </a:p>
        </p:txBody>
      </p:sp>
      <p:sp>
        <p:nvSpPr>
          <p:cNvPr id="22533" name="Rectangle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mtClean="0"/>
          </a:p>
        </p:txBody>
      </p:sp>
      <p:sp>
        <p:nvSpPr>
          <p:cNvPr id="22534" name="Rectangle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1684F7-9871-4144-A667-FE0CF34EA5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22535" name="Rectangle 7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BC525-637A-4D3E-AFDE-19F2732CDA3E}" type="slidenum">
              <a:rPr lang="de-DE"/>
              <a:pPr/>
              <a:t>29</a:t>
            </a:fld>
            <a:endParaRPr lang="de-DE"/>
          </a:p>
        </p:txBody>
      </p:sp>
      <p:sp>
        <p:nvSpPr>
          <p:cNvPr id="3727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2739" name="Notizenplatzhalter 2"/>
          <p:cNvSpPr>
            <a:spLocks noGrp="1"/>
          </p:cNvSpPr>
          <p:nvPr>
            <p:ph type="body" idx="1"/>
          </p:nvPr>
        </p:nvSpPr>
        <p:spPr>
          <a:xfrm>
            <a:off x="685637" y="4343144"/>
            <a:ext cx="5486727" cy="4115019"/>
          </a:xfr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/>
        </p:nvSpPr>
        <p:spPr>
          <a:xfrm>
            <a:off x="3885275" y="8684826"/>
            <a:ext cx="2971092" cy="457711"/>
          </a:xfrm>
          <a:prstGeom prst="rect">
            <a:avLst/>
          </a:prstGeom>
          <a:noFill/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993739FE-852B-4C17-8679-3B4980737810}" type="slidenum">
              <a:rPr lang="en-US" sz="1800" b="0">
                <a:solidFill>
                  <a:schemeClr val="tx1"/>
                </a:solidFill>
                <a:latin typeface="+mn-lt"/>
              </a:rPr>
              <a:pPr algn="l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en-US" sz="1800" b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7892" name="Rectangle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E581ED-8841-406E-82D9-CE88F4F7AC50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2/10/2012</a:t>
            </a:fld>
            <a:endParaRPr lang="en-US"/>
          </a:p>
        </p:txBody>
      </p:sp>
      <p:sp>
        <p:nvSpPr>
          <p:cNvPr id="37893" name="Rectangle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mtClean="0"/>
          </a:p>
        </p:txBody>
      </p:sp>
      <p:sp>
        <p:nvSpPr>
          <p:cNvPr id="37894" name="Rectangle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CB3E53-3229-4BB2-B69F-626793DB13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/>
          </a:p>
        </p:txBody>
      </p:sp>
      <p:sp>
        <p:nvSpPr>
          <p:cNvPr id="37895" name="Rectangle 7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28676" name="Rectangle 4"/>
          <p:cNvSpPr txBox="1">
            <a:spLocks noGrp="1"/>
          </p:cNvSpPr>
          <p:nvPr/>
        </p:nvSpPr>
        <p:spPr>
          <a:xfrm>
            <a:off x="3884613" y="0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1D7F2E6-8E15-44DC-8D1E-81F194E1ED24}" type="datetime1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2/10/2012</a:t>
            </a:fld>
            <a:endParaRPr lang="en-US">
              <a:latin typeface="+mn-lt"/>
              <a:cs typeface="+mn-cs"/>
            </a:endParaRPr>
          </a:p>
        </p:txBody>
      </p:sp>
      <p:sp>
        <p:nvSpPr>
          <p:cNvPr id="28677" name="Rectangle 5"/>
          <p:cNvSpPr txBox="1">
            <a:spLocks noGrp="1"/>
          </p:cNvSpPr>
          <p:nvPr/>
        </p:nvSpPr>
        <p:spPr>
          <a:xfrm>
            <a:off x="0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28678" name="Rectangle 6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6609917-A540-4721-BE6A-5E8164021876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>
              <a:latin typeface="+mn-lt"/>
              <a:cs typeface="+mn-cs"/>
            </a:endParaRPr>
          </a:p>
        </p:txBody>
      </p:sp>
      <p:sp>
        <p:nvSpPr>
          <p:cNvPr id="28679" name="Rectangle 7"/>
          <p:cNvSpPr txBox="1">
            <a:spLocks noGrp="1"/>
          </p:cNvSpPr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6B8D2-4F4E-43A7-8FEB-CF85932617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875"/>
            <a:ext cx="8629650" cy="3175"/>
          </a:xfrm>
          <a:prstGeom prst="line">
            <a:avLst/>
          </a:prstGeom>
          <a:noFill/>
          <a:ln w="9525" cap="flat" cmpd="sng" algn="ctr">
            <a:solidFill>
              <a:srgbClr val="F4A43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0"/>
            <a:ext cx="20002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70E87-9881-49BD-B6D4-716CA2182334}" type="datetime2">
              <a:rPr lang="en-US"/>
              <a:pPr>
                <a:defRPr/>
              </a:pPr>
              <a:t>Friday, February 10, 2012</a:t>
            </a:fld>
            <a:endParaRPr lang="en-US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90C8E-C9E4-4DE0-A6B0-07668CAB7A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85632-04C7-44AD-86AD-215E29A98259}" type="datetime2">
              <a:rPr lang="en-US"/>
              <a:pPr>
                <a:defRPr/>
              </a:pPr>
              <a:t>Friday, February 10, 2012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C1E0C-E862-4280-8885-073AFA6CD9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7F887-64E2-4E09-B6B4-83552E683499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8A56-3433-48BB-A296-4B7E974E0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2FBD5-EED7-4232-BA6D-2E8883A29B97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3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DB0E7-DDAF-4BF0-A2B9-16C06B0414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noProof="1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 noProof="1" smtClean="0"/>
              <a:t>Textmasterformate durch Klicken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 noProof="1" smtClean="0"/>
              <a:t>Textmasterformate durch Klicken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51B9A-BEDA-44C6-A302-86516637E834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13630-1ACE-44C7-9AA1-FD66D0F0A4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noProof="1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noProof="1" smtClean="0"/>
              <a:t>Textmasterformate durch Klicken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D0297-7C92-4D6C-8FBB-AA5E19FC3B22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08598-13F8-421A-84D9-2678D59A5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noProof="1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 noProof="1" smtClean="0"/>
              <a:t>Textmasterformate durch Klicken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 noProof="1" smtClean="0"/>
              <a:t>Textmasterformate durch Klicken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B0C84-313E-4BFC-8EEE-7506BA4805C2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071CC-2D7F-4558-906D-93E49A7FB1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44C5F-01F9-462A-844A-80B5DE9B84DB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15F79BA-3E16-4150-8836-49A92E2A0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25"/>
            <a:ext cx="8629650" cy="1588"/>
          </a:xfrm>
          <a:prstGeom prst="line">
            <a:avLst/>
          </a:prstGeom>
          <a:noFill/>
          <a:ln w="9525" cap="flat" cmpd="sng" algn="ctr">
            <a:solidFill>
              <a:srgbClr val="F4A43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67EDC5-C1C1-4EDD-86D9-B035C52F5560}" type="datetime2">
              <a:rPr lang="en-US"/>
              <a:pPr>
                <a:defRPr/>
              </a:pPr>
              <a:t>Friday, February 10, 2012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2615F2-9EBB-4709-B7DF-B04C734DD9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pic>
        <p:nvPicPr>
          <p:cNvPr id="1032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2875" y="0"/>
            <a:ext cx="20002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83" r:id="rId8"/>
  </p:sldLayoutIdLst>
  <p:transition>
    <p:fade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57158" y="2071678"/>
            <a:ext cx="8458200" cy="164535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dirty="0" smtClean="0"/>
              <a:t>Digital </a:t>
            </a:r>
            <a:r>
              <a:rPr lang="de-DE" dirty="0" err="1" smtClean="0"/>
              <a:t>terrestrial</a:t>
            </a:r>
            <a:r>
              <a:rPr lang="de-DE" dirty="0" smtClean="0"/>
              <a:t> TV Transition</a:t>
            </a:r>
            <a:br>
              <a:rPr lang="de-DE" dirty="0" smtClean="0"/>
            </a:br>
            <a:r>
              <a:rPr lang="de-DE" sz="1400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>German Experience</a:t>
            </a:r>
            <a:endParaRPr lang="de-DE" sz="28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0"/>
            <a:ext cx="20002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/>
          </p:cNvSpPr>
          <p:nvPr/>
        </p:nvSpPr>
        <p:spPr bwMode="auto">
          <a:xfrm>
            <a:off x="428625" y="428625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400" b="1" dirty="0" smtClean="0">
                <a:solidFill>
                  <a:srgbClr val="444F61"/>
                </a:solidFill>
              </a:rPr>
              <a:t>Elmar Zilles</a:t>
            </a:r>
            <a:endParaRPr lang="de-DE" sz="2400" b="1" dirty="0">
              <a:solidFill>
                <a:srgbClr val="444F61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400" dirty="0" smtClean="0">
                <a:solidFill>
                  <a:srgbClr val="444F61"/>
                </a:solidFill>
              </a:rPr>
              <a:t>Head </a:t>
            </a:r>
            <a:r>
              <a:rPr lang="de-DE" sz="2400" dirty="0" err="1" smtClean="0">
                <a:solidFill>
                  <a:srgbClr val="444F61"/>
                </a:solidFill>
              </a:rPr>
              <a:t>Broadcasting</a:t>
            </a:r>
            <a:r>
              <a:rPr lang="de-DE" sz="2400" dirty="0" smtClean="0">
                <a:solidFill>
                  <a:srgbClr val="444F61"/>
                </a:solidFill>
              </a:rPr>
              <a:t>, Federal Network Agency, </a:t>
            </a:r>
            <a:r>
              <a:rPr lang="de-DE" sz="2400" dirty="0">
                <a:solidFill>
                  <a:srgbClr val="444F61"/>
                </a:solidFill>
              </a:rPr>
              <a:t>G</a:t>
            </a:r>
            <a:r>
              <a:rPr lang="de-DE" sz="2400" dirty="0" smtClean="0">
                <a:solidFill>
                  <a:srgbClr val="444F61"/>
                </a:solidFill>
              </a:rPr>
              <a:t>ermany</a:t>
            </a:r>
            <a:endParaRPr lang="de-DE" sz="2400" dirty="0">
              <a:solidFill>
                <a:srgbClr val="444F61"/>
              </a:solidFill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428625" y="5733255"/>
            <a:ext cx="8458200" cy="75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None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Digital</a:t>
            </a:r>
            <a:r>
              <a:rPr lang="en-US" sz="1800" dirty="0"/>
              <a:t> </a:t>
            </a:r>
            <a:r>
              <a:rPr lang="en-US" sz="1800" b="1" dirty="0"/>
              <a:t>Migration</a:t>
            </a:r>
            <a:r>
              <a:rPr lang="en-US" sz="1800" dirty="0"/>
              <a:t> </a:t>
            </a:r>
            <a:r>
              <a:rPr lang="en-US" sz="1800" b="1" dirty="0"/>
              <a:t>and</a:t>
            </a:r>
            <a:r>
              <a:rPr lang="en-US" sz="1800" dirty="0"/>
              <a:t> </a:t>
            </a:r>
            <a:r>
              <a:rPr lang="en-US" sz="1800" b="1" dirty="0"/>
              <a:t>Spectrum</a:t>
            </a:r>
            <a:r>
              <a:rPr lang="en-US" sz="1800" dirty="0"/>
              <a:t> </a:t>
            </a:r>
            <a:r>
              <a:rPr lang="en-US" sz="1800" b="1" dirty="0"/>
              <a:t>Policy</a:t>
            </a:r>
            <a:r>
              <a:rPr lang="en-US" sz="1800" dirty="0"/>
              <a:t> </a:t>
            </a:r>
            <a:r>
              <a:rPr lang="en-US" sz="1800" b="1" dirty="0" smtClean="0"/>
              <a:t>Summit</a:t>
            </a:r>
          </a:p>
          <a:p>
            <a:r>
              <a:rPr lang="de-DE" sz="1800" dirty="0" smtClean="0">
                <a:solidFill>
                  <a:srgbClr val="444F61"/>
                </a:solidFill>
              </a:rPr>
              <a:t>Nairobi (</a:t>
            </a:r>
            <a:r>
              <a:rPr lang="de-DE" sz="1800" dirty="0" err="1" smtClean="0">
                <a:solidFill>
                  <a:srgbClr val="444F61"/>
                </a:solidFill>
              </a:rPr>
              <a:t>Kenya</a:t>
            </a:r>
            <a:r>
              <a:rPr lang="de-DE" sz="1800" dirty="0" smtClean="0">
                <a:solidFill>
                  <a:srgbClr val="444F61"/>
                </a:solidFill>
              </a:rPr>
              <a:t>), </a:t>
            </a:r>
            <a:r>
              <a:rPr lang="en-US" sz="1800" dirty="0" smtClean="0"/>
              <a:t>29th November­ - 1st December 2011</a:t>
            </a:r>
            <a:endParaRPr lang="de-DE" sz="1800" dirty="0" smtClean="0">
              <a:solidFill>
                <a:srgbClr val="444F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02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characteristics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for a transition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</a:t>
            </a:r>
            <a:r>
              <a:rPr lang="en-US" b="1" dirty="0">
                <a:solidFill>
                  <a:srgbClr val="444F61"/>
                </a:solidFill>
                <a:latin typeface="Franklin Gothic Book" pitchFamily="34" charset="0"/>
              </a:rPr>
              <a:t>6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)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de-DE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3568" y="1340768"/>
            <a:ext cx="7704137" cy="532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Structures of </a:t>
            </a:r>
            <a:r>
              <a:rPr lang="en-US" sz="2000" b="1" u="sng" dirty="0" err="1" smtClean="0">
                <a:solidFill>
                  <a:srgbClr val="444F61"/>
                </a:solidFill>
                <a:latin typeface="Franklin Gothic Book" pitchFamily="34" charset="0"/>
              </a:rPr>
              <a:t>programme</a:t>
            </a: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 provision </a:t>
            </a:r>
            <a:r>
              <a:rPr lang="en-US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(ii)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National structure: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Primary terrestrial distribution: homogeneous - or not?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 lvl="2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E. g.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rural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areas up to 3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%, urban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areas up to 30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% in D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Number of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per sub-region/city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Germany:  depending on density of population</a:t>
            </a:r>
          </a:p>
          <a:p>
            <a:pPr lvl="2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Rural areas: regional public providers present upcoming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interest for local provision even in smaller towns</a:t>
            </a:r>
          </a:p>
          <a:p>
            <a:pPr lvl="2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Large cities: commercial interest of private providers given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Result for Germany:</a:t>
            </a:r>
          </a:p>
          <a:p>
            <a:pPr lvl="2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Rural areas: at least 3 networks times 4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endParaRPr lang="en-US" sz="20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 lvl="2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Cities: up to 7 networks times 4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operational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de-DE" sz="3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de-DE" sz="300" b="1" dirty="0" smtClean="0">
                <a:solidFill>
                  <a:srgbClr val="444F61"/>
                </a:solidFill>
                <a:latin typeface="Franklin Gothic Book" pitchFamily="34" charset="0"/>
              </a:rPr>
              <a:t> -</a:t>
            </a:r>
            <a:endParaRPr lang="de-DE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4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>
                <a:solidFill>
                  <a:srgbClr val="444F61"/>
                </a:solidFill>
                <a:latin typeface="Franklin Gothic Book" pitchFamily="34" charset="0"/>
              </a:rPr>
              <a:t>Content</a:t>
            </a:r>
          </a:p>
        </p:txBody>
      </p:sp>
      <p:sp>
        <p:nvSpPr>
          <p:cNvPr id="5" name="Eingekerbter Richtungspfeil 4"/>
          <p:cNvSpPr/>
          <p:nvPr/>
        </p:nvSpPr>
        <p:spPr>
          <a:xfrm>
            <a:off x="251520" y="2318422"/>
            <a:ext cx="576064" cy="288032"/>
          </a:xfrm>
          <a:prstGeom prst="chevron">
            <a:avLst/>
          </a:prstGeom>
          <a:gradFill flip="none" rotWithShape="1">
            <a:gsLst>
              <a:gs pos="45000">
                <a:schemeClr val="bg2">
                  <a:lumMod val="90000"/>
                  <a:alpha val="81000"/>
                </a:schemeClr>
              </a:gs>
              <a:gs pos="100000">
                <a:srgbClr val="FF0000">
                  <a:alpha val="83000"/>
                </a:srgbClr>
              </a:gs>
            </a:gsLst>
            <a:lin ang="21594000" scaled="0"/>
            <a:tileRect/>
          </a:gradFill>
          <a:ln>
            <a:noFill/>
          </a:ln>
          <a:scene3d>
            <a:camera prst="orthographicFront"/>
            <a:lightRig rig="freezing" dir="t"/>
          </a:scene3d>
          <a:sp3d prstMaterial="dkEdge"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55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Basic characteristics for a transition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Technical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of frequency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resources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Gains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benefits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6330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Strategical aspects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188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Simulcast – </a:t>
            </a:r>
            <a:r>
              <a:rPr lang="en-US" sz="2000" b="1" i="1" dirty="0" smtClean="0">
                <a:solidFill>
                  <a:srgbClr val="444F61"/>
                </a:solidFill>
                <a:latin typeface="Franklin Gothic Book" pitchFamily="34" charset="0"/>
              </a:rPr>
              <a:t>yes or no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?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Transition – nationwide or step by step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Institutions to be established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Communication</a:t>
            </a: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7864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(2)</a:t>
            </a:r>
            <a:endParaRPr lang="en-US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588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Simulcast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„Rules“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The higher the percentage of primary reception,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 the higher the political claim for a long simulcast period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The longer the simulcast period, the higher the costs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The longer the simulcast period, the higher the demand </a:t>
            </a:r>
            <a:b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   for frequencies and other resources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The longer in advance the transition is prepared and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 announced, the lower the real need for a (long) simulcast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 period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Conclusion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Try to avoid (long) simulcast periods!!!</a:t>
            </a:r>
          </a:p>
        </p:txBody>
      </p:sp>
    </p:spTree>
    <p:extLst>
      <p:ext uri="{BB962C8B-B14F-4D97-AF65-F5344CB8AC3E}">
        <p14:creationId xmlns:p14="http://schemas.microsoft.com/office/powerpoint/2010/main" val="1528428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(3)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12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Simulcast </a:t>
            </a:r>
            <a:r>
              <a:rPr lang="en-US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(ii)</a:t>
            </a:r>
            <a:endParaRPr lang="en-US" sz="16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Experience: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First phase of transition (not too much experience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in advance AND short period of communication):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simulcast in Berlin 9 months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Second phase of transition: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even in Berlin no more than 6 months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Third phase: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Berlin and others: no simulcast at all !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Idea: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Similar approach for DVB-T2 transition as well</a:t>
            </a:r>
          </a:p>
        </p:txBody>
      </p:sp>
    </p:spTree>
    <p:extLst>
      <p:ext uri="{BB962C8B-B14F-4D97-AF65-F5344CB8AC3E}">
        <p14:creationId xmlns:p14="http://schemas.microsoft.com/office/powerpoint/2010/main" val="19323357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(4)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Transition extension</a:t>
            </a:r>
            <a:endParaRPr lang="en-US" sz="1600" b="1" u="sng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Questions and their background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Area of the country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The larger the area, the greater the logistical challenge to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roll-out and extend networks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Therefore: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larger areas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 longer roll-out period  stepwise roll-out</a:t>
            </a:r>
            <a:endParaRPr lang="en-US" sz="20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Structure of population density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Are there “islands” (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i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. e. capital/large cities,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densely populated areas), in which the roll-out could be started, 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before touching “outer space” ?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/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But: avoid “digital divide” in broadcasting !</a:t>
            </a:r>
          </a:p>
        </p:txBody>
      </p:sp>
    </p:spTree>
    <p:extLst>
      <p:ext uri="{BB962C8B-B14F-4D97-AF65-F5344CB8AC3E}">
        <p14:creationId xmlns:p14="http://schemas.microsoft.com/office/powerpoint/2010/main" val="25943228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(5)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de-DE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Transition </a:t>
            </a:r>
            <a:r>
              <a:rPr lang="de-DE" sz="2000" b="1" u="sng" dirty="0" err="1" smtClean="0">
                <a:solidFill>
                  <a:srgbClr val="444F61"/>
                </a:solidFill>
                <a:latin typeface="Franklin Gothic Book" pitchFamily="34" charset="0"/>
              </a:rPr>
              <a:t>extension</a:t>
            </a:r>
            <a:r>
              <a:rPr lang="de-DE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(</a:t>
            </a:r>
            <a:r>
              <a:rPr lang="de-DE" sz="1600" b="1" u="sng" dirty="0" err="1" smtClean="0">
                <a:solidFill>
                  <a:srgbClr val="444F61"/>
                </a:solidFill>
                <a:latin typeface="Franklin Gothic Book" pitchFamily="34" charset="0"/>
              </a:rPr>
              <a:t>ii</a:t>
            </a:r>
            <a:r>
              <a:rPr lang="de-DE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)</a:t>
            </a:r>
            <a:r>
              <a:rPr lang="en-US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16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Questions and their background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Number of households to rely on terrestrial reception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How many receivers have to be shipped and sold in a defined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period of time ?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/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Germany:  5 % out of 37 million households = &lt; 2 million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/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But e. g. France: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about 65 % out of about 27 million households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at least 18 million receivers to be shipped and sold</a:t>
            </a:r>
          </a:p>
        </p:txBody>
      </p:sp>
    </p:spTree>
    <p:extLst>
      <p:ext uri="{BB962C8B-B14F-4D97-AF65-F5344CB8AC3E}">
        <p14:creationId xmlns:p14="http://schemas.microsoft.com/office/powerpoint/2010/main" val="3947612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Strategical aspects </a:t>
            </a:r>
            <a:r>
              <a:rPr lang="en-US" b="1" smtClean="0">
                <a:solidFill>
                  <a:srgbClr val="444F61"/>
                </a:solidFill>
                <a:latin typeface="Franklin Gothic Book" pitchFamily="34" charset="0"/>
              </a:rPr>
              <a:t>(6)</a:t>
            </a:r>
            <a:endParaRPr lang="en-US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Transition extension </a:t>
            </a:r>
            <a:r>
              <a:rPr lang="en-US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(iii)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German experience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DVB-T launched in Berlin 01/11/2002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(all in all 5 million potential recipients with about 5 % of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primary  terrestrial reception; Berlin first region worldwide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w/o analogue TV)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“Islands” like Hamburg, Munich, Cologne followed step by step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Experience was transferred from “islands” launched earlier</a:t>
            </a:r>
          </a:p>
        </p:txBody>
      </p:sp>
    </p:spTree>
    <p:extLst>
      <p:ext uri="{BB962C8B-B14F-4D97-AF65-F5344CB8AC3E}">
        <p14:creationId xmlns:p14="http://schemas.microsoft.com/office/powerpoint/2010/main" val="2936098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Strategical aspects </a:t>
            </a:r>
            <a:r>
              <a:rPr lang="en-US" b="1" smtClean="0">
                <a:solidFill>
                  <a:srgbClr val="444F61"/>
                </a:solidFill>
                <a:latin typeface="Franklin Gothic Book" pitchFamily="34" charset="0"/>
              </a:rPr>
              <a:t>(7)</a:t>
            </a:r>
            <a:endParaRPr lang="en-US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Institutions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Main tasks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Project management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Communications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(treated on a separate sheet because of importance !)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Institutions needed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Project office (per “island”!)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Over-all guidance to fit in regional projects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German experience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Governmental Initiative Group + Regional project offices</a:t>
            </a:r>
          </a:p>
        </p:txBody>
      </p:sp>
    </p:spTree>
    <p:extLst>
      <p:ext uri="{BB962C8B-B14F-4D97-AF65-F5344CB8AC3E}">
        <p14:creationId xmlns:p14="http://schemas.microsoft.com/office/powerpoint/2010/main" val="39073382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(8)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de-DE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Communications</a:t>
            </a:r>
            <a:endParaRPr lang="en-US" sz="2000" b="1" u="sng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Positive experience by: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e. g. in Berlin 1 million letters sent to households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official web-site(s) (regional AND over-all)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flyers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announcements on TV and radio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citizen assemblies in towns and villages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information also to cable network operators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17909925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4680049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Guideline for the presentation</a:t>
            </a:r>
            <a:endParaRPr lang="en-US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48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Basic elements of relevance for the transition are outlined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By this, many different starting situations are covered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(Projection to individual situations per country possible)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Possible conclusions are presented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Examples are given referring to the German situation and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transition path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1257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(8)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412776"/>
            <a:ext cx="7704137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“Rules” from experience: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Information to everyone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(Manufacturers, importer, whole-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salers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, retailers, TV network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providers, recipients)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Sequential order to be maintained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Stakeholders and experts first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Recipients last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Appropriate timeframe to be maintained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Recipients not too early, otherwise they lose interest, AND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Recipients also not too late, otherwise more time, money and resources needed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Stakeholders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experts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about  6 to 12 months in advance of recipients</a:t>
            </a:r>
          </a:p>
        </p:txBody>
      </p:sp>
    </p:spTree>
    <p:extLst>
      <p:ext uri="{BB962C8B-B14F-4D97-AF65-F5344CB8AC3E}">
        <p14:creationId xmlns:p14="http://schemas.microsoft.com/office/powerpoint/2010/main" val="18434150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Content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" name="Eingekerbter Richtungspfeil 4"/>
          <p:cNvSpPr/>
          <p:nvPr/>
        </p:nvSpPr>
        <p:spPr>
          <a:xfrm>
            <a:off x="251520" y="2813148"/>
            <a:ext cx="576064" cy="288032"/>
          </a:xfrm>
          <a:prstGeom prst="chevron">
            <a:avLst/>
          </a:prstGeom>
          <a:gradFill flip="none" rotWithShape="1">
            <a:gsLst>
              <a:gs pos="45000">
                <a:schemeClr val="bg2">
                  <a:lumMod val="90000"/>
                  <a:alpha val="81000"/>
                </a:schemeClr>
              </a:gs>
              <a:gs pos="100000">
                <a:srgbClr val="FF0000">
                  <a:alpha val="83000"/>
                </a:srgbClr>
              </a:gs>
            </a:gsLst>
            <a:lin ang="21594000" scaled="0"/>
            <a:tileRect/>
          </a:gradFill>
          <a:ln>
            <a:noFill/>
          </a:ln>
          <a:scene3d>
            <a:camera prst="orthographicFront"/>
            <a:lightRig rig="freezing" dir="t"/>
          </a:scene3d>
          <a:sp3d prstMaterial="dkEdge"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55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Basic characteristics for a transition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Technical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of frequency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resources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Gains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benefits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891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Technical aspects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144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smtClean="0">
                <a:solidFill>
                  <a:srgbClr val="444F61"/>
                </a:solidFill>
                <a:latin typeface="Franklin Gothic Book" pitchFamily="34" charset="0"/>
              </a:rPr>
              <a:t>Network topology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smtClean="0">
                <a:solidFill>
                  <a:srgbClr val="444F61"/>
                </a:solidFill>
                <a:latin typeface="Franklin Gothic Book" pitchFamily="34" charset="0"/>
              </a:rPr>
              <a:t> DVB-T versus DVB-T2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smtClean="0">
                <a:solidFill>
                  <a:srgbClr val="444F61"/>
                </a:solidFill>
                <a:latin typeface="Franklin Gothic Book" pitchFamily="34" charset="0"/>
              </a:rPr>
              <a:t> Coding algorithm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261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Technical aspects </a:t>
            </a:r>
            <a:r>
              <a:rPr lang="en-US" b="1" smtClean="0">
                <a:solidFill>
                  <a:srgbClr val="444F61"/>
                </a:solidFill>
                <a:latin typeface="Franklin Gothic Book" pitchFamily="34" charset="0"/>
              </a:rPr>
              <a:t>(2)</a:t>
            </a:r>
            <a:endParaRPr lang="en-US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Network topology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High tower, high power versus low tower, low power network topology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What type of service will the network transport on the middle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or the long run ?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How many networks have to be operated in parallel,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e. g. if simulcast is intended (frequency resources aspect) ?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Would there be a return of invest for any kind of dense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networks ?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20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German approach: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High tower, high power – broadcast only 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" pitchFamily="2" charset="2"/>
              </a:rPr>
              <a:t></a:t>
            </a:r>
            <a:endParaRPr lang="en-US" sz="2000" b="1" dirty="0" smtClean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4314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Technical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aspects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b="1" dirty="0" smtClean="0">
                <a:solidFill>
                  <a:srgbClr val="444F61"/>
                </a:solidFill>
                <a:latin typeface="Franklin Gothic Book" pitchFamily="34" charset="0"/>
              </a:rPr>
              <a:t>(3)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79899" y="1268760"/>
            <a:ext cx="7704137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de-DE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E. g. DVB-T/MPEG-2 versus DVB-T/MPEG-4 versus DVB-T2</a:t>
            </a: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When will the service be launched ?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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Availability of inexpensive receivers !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Which type and which technical quality of service will be offered ?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 Can capacity needed be provided by a suitable number of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    networks (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e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. g.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HDTV/fixed reception or mobile service also,  on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    little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displays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?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Is it intended to integrate different broadcasting services in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the same network(s) ?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 e. g. common strategy for TV and sound broadcasting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Are scalable network areas needed ?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 allotment extensions are feasible with DVB-T2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Rule of thumb: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Better start with the most up-to-date system, for which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unexpensive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receivers are available</a:t>
            </a:r>
          </a:p>
        </p:txBody>
      </p:sp>
    </p:spTree>
    <p:extLst>
      <p:ext uri="{BB962C8B-B14F-4D97-AF65-F5344CB8AC3E}">
        <p14:creationId xmlns:p14="http://schemas.microsoft.com/office/powerpoint/2010/main" val="13409838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Technical aspects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(4)</a:t>
            </a:r>
            <a:endParaRPr lang="en-US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German choice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Transition from 2002 to 2008: only DVB-T available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Low percentage of primary terrestrial reception,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return of invest uncertain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 “cheap” networks needed = existing ones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    with high power, high tower stations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Only MPEG-2 available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Conclusion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Transition necessary for all aspects mentioned !!!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80848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Content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" name="Eingekerbter Richtungspfeil 4"/>
          <p:cNvSpPr/>
          <p:nvPr/>
        </p:nvSpPr>
        <p:spPr>
          <a:xfrm>
            <a:off x="251520" y="3209096"/>
            <a:ext cx="576064" cy="288032"/>
          </a:xfrm>
          <a:prstGeom prst="chevron">
            <a:avLst/>
          </a:prstGeom>
          <a:gradFill flip="none" rotWithShape="1">
            <a:gsLst>
              <a:gs pos="45000">
                <a:schemeClr val="bg2">
                  <a:lumMod val="90000"/>
                  <a:alpha val="81000"/>
                </a:schemeClr>
              </a:gs>
              <a:gs pos="100000">
                <a:srgbClr val="FF0000">
                  <a:alpha val="83000"/>
                </a:srgbClr>
              </a:gs>
            </a:gsLst>
            <a:lin ang="21594000" scaled="0"/>
            <a:tileRect/>
          </a:gradFill>
          <a:ln>
            <a:noFill/>
          </a:ln>
          <a:scene3d>
            <a:camera prst="orthographicFront"/>
            <a:lightRig rig="freezing" dir="t"/>
          </a:scene3d>
          <a:sp3d prstMaterial="dkEdge"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55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Basic characteristics for a transition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Technical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of frequency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resources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Gains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benefits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636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Aspects of frequency resources</a:t>
            </a:r>
            <a:endParaRPr lang="en-US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Starting point: GE-06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Binding for administrations versus administrations only,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but not for administration versus operator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 should not be taken as final roll-out plan !!!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Outer “envelope” of thresholds decisive, not inner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positioning of allotments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Conclusion: capacity may be augmented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Amendments by implementation of Digital Dividend !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Use of 790 MHz to 862 MHz to be </a:t>
            </a:r>
            <a:r>
              <a:rPr lang="en-US" sz="2000" b="1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harmonised</a:t>
            </a:r>
            <a:endParaRPr lang="en-US" sz="2000" b="1" dirty="0" smtClean="0">
              <a:solidFill>
                <a:srgbClr val="444F61"/>
              </a:solidFill>
              <a:latin typeface="Franklin Gothic Book" pitchFamily="34" charset="0"/>
              <a:sym typeface="Wingdings 3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Participation in economies of scale for any other country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 possible if going the same way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9220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Content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55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Basic characteristics for a transition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Technical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of frequency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resources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Gains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benefits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" name="Eingekerbter Richtungspfeil 4"/>
          <p:cNvSpPr/>
          <p:nvPr/>
        </p:nvSpPr>
        <p:spPr>
          <a:xfrm>
            <a:off x="63902" y="3622228"/>
            <a:ext cx="576064" cy="288032"/>
          </a:xfrm>
          <a:prstGeom prst="chevron">
            <a:avLst/>
          </a:prstGeom>
          <a:gradFill flip="none" rotWithShape="1">
            <a:gsLst>
              <a:gs pos="45000">
                <a:schemeClr val="bg2">
                  <a:lumMod val="90000"/>
                  <a:alpha val="81000"/>
                </a:schemeClr>
              </a:gs>
              <a:gs pos="100000">
                <a:srgbClr val="FF0000">
                  <a:alpha val="83000"/>
                </a:srgbClr>
              </a:gs>
            </a:gsLst>
            <a:lin ang="21594000" scaled="0"/>
            <a:tileRect/>
          </a:gradFill>
          <a:ln>
            <a:noFill/>
          </a:ln>
          <a:scene3d>
            <a:camera prst="orthographicFront"/>
            <a:lightRig rig="freezing" dir="t"/>
          </a:scene3d>
          <a:sp3d prstMaterial="dkEdge"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684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>
          <a:xfrm>
            <a:off x="8229600" y="6473825"/>
            <a:ext cx="758825" cy="247650"/>
          </a:xfrm>
          <a:prstGeom prst="rect">
            <a:avLst/>
          </a:prstGeom>
          <a:noFill/>
        </p:spPr>
        <p:txBody>
          <a:bodyPr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A6733FA-E65C-47A5-8A1A-0A480C0D2DFC}" type="slidenum">
              <a:rPr lang="en-US" sz="1200" b="0">
                <a:solidFill>
                  <a:schemeClr val="tx1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en-US" sz="12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1715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 eaLnBrk="1" hangingPunct="1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Gains and benefits</a:t>
            </a:r>
            <a:endParaRPr lang="en-US" sz="2800" b="1" dirty="0">
              <a:solidFill>
                <a:srgbClr val="444F61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371716" name="Rechteck 4"/>
          <p:cNvSpPr>
            <a:spLocks noChangeArrowheads="1"/>
          </p:cNvSpPr>
          <p:nvPr/>
        </p:nvSpPr>
        <p:spPr bwMode="auto">
          <a:xfrm>
            <a:off x="684212" y="1268760"/>
            <a:ext cx="7704137" cy="509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Examples!!!</a:t>
            </a:r>
          </a:p>
          <a:p>
            <a:pPr algn="l" eaLnBrk="1" hangingPunct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1800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More broadcasting for the recipient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3 nationwide networks DVB-T (public broadcasters)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up to 4 additional networks region-wise/cities (private broadcasters)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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12 to 30 </a:t>
            </a:r>
            <a:r>
              <a:rPr lang="en-US" b="1" dirty="0" err="1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programmes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instead of 3 to 7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Added value within broadcasting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introduction of DVB-T2 </a:t>
            </a:r>
            <a:b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  including plans for HDTV for some </a:t>
            </a:r>
            <a:r>
              <a:rPr lang="en-US" b="1" dirty="0" err="1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programmes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Nationwide provision of 4 </a:t>
            </a:r>
            <a:r>
              <a:rPr lang="en-US" b="1" dirty="0" err="1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programmes</a:t>
            </a:r>
            <a:endParaRPr lang="en-US" b="1" dirty="0" smtClean="0">
              <a:solidFill>
                <a:srgbClr val="444F61"/>
              </a:solidFill>
              <a:latin typeface="Franklin Gothic Book" pitchFamily="34" charset="0"/>
              <a:cs typeface="Arial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85 main transmitters, no gap filler (about 93 % of population)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comparison: 104 main transmitters + &gt;2,000 gap fillers</a:t>
            </a:r>
            <a:b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  for 1 </a:t>
            </a:r>
            <a:r>
              <a:rPr lang="en-US" b="1" dirty="0" err="1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programme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(about 98 % of population)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400" b="1" dirty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Digital Dividend enabled!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13495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579437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Content</a:t>
            </a:r>
            <a:endParaRPr lang="en-US" sz="2800" b="1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" name="Eingekerbter Richtungspfeil 4"/>
          <p:cNvSpPr/>
          <p:nvPr/>
        </p:nvSpPr>
        <p:spPr>
          <a:xfrm>
            <a:off x="323528" y="1844824"/>
            <a:ext cx="576064" cy="288032"/>
          </a:xfrm>
          <a:prstGeom prst="chevron">
            <a:avLst/>
          </a:prstGeom>
          <a:gradFill flip="none" rotWithShape="1">
            <a:gsLst>
              <a:gs pos="45000">
                <a:schemeClr val="bg2">
                  <a:lumMod val="90000"/>
                  <a:alpha val="81000"/>
                </a:schemeClr>
              </a:gs>
              <a:gs pos="100000">
                <a:srgbClr val="FF0000">
                  <a:alpha val="83000"/>
                </a:srgbClr>
              </a:gs>
            </a:gsLst>
            <a:lin ang="21594000" scaled="0"/>
            <a:tileRect/>
          </a:gradFill>
          <a:ln>
            <a:noFill/>
          </a:ln>
          <a:scene3d>
            <a:camera prst="orthographicFront"/>
            <a:lightRig rig="freezing" dir="t"/>
          </a:scene3d>
          <a:sp3d prstMaterial="dkEdge"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255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Basic characteristics for a transition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Strategical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Technical aspects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of frequency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resources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Gains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benefits</a:t>
            </a: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297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“Assessment”</a:t>
            </a:r>
            <a:endParaRPr lang="en-US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8064251" cy="448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Digital switch-over (as well as digital dividend) are both necessary steps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towards future provision of services for recipients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Digital switch-over is a necessary step for the future provision of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broadcasting as well as for enabling a digital dividend.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Digital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switch-over as well as digital dividend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must not be treated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a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 static. Scarcity of spectrum, quantity of traffic and type of customer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demands will force the integration of services as well as new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approaches for awarding resources .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Conclusion: </a:t>
            </a:r>
            <a:r>
              <a:rPr lang="en-US" sz="2400" b="1" dirty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/>
            </a:r>
            <a:br>
              <a:rPr lang="en-US" sz="2400" b="1" dirty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4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These steps are necessary, but work doesn´t end once</a:t>
            </a:r>
            <a:br>
              <a:rPr lang="en-US" sz="24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</a:br>
            <a:r>
              <a:rPr lang="en-US" sz="2400" b="1" dirty="0" smtClean="0">
                <a:solidFill>
                  <a:srgbClr val="444F61"/>
                </a:solidFill>
                <a:latin typeface="Franklin Gothic Book" pitchFamily="34" charset="0"/>
                <a:sym typeface="Wingdings 3"/>
              </a:rPr>
              <a:t>  they are done!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2000" b="1" dirty="0" smtClean="0">
              <a:solidFill>
                <a:srgbClr val="444F61"/>
              </a:solidFill>
              <a:latin typeface="Franklin Gothic Book" pitchFamily="34" charset="0"/>
              <a:sym typeface="Wingdings 3"/>
            </a:endParaRPr>
          </a:p>
        </p:txBody>
      </p:sp>
    </p:spTree>
    <p:extLst>
      <p:ext uri="{BB962C8B-B14F-4D97-AF65-F5344CB8AC3E}">
        <p14:creationId xmlns:p14="http://schemas.microsoft.com/office/powerpoint/2010/main" val="9423972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0"/>
            <a:ext cx="20002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"/>
          <p:cNvSpPr txBox="1">
            <a:spLocks/>
          </p:cNvSpPr>
          <p:nvPr/>
        </p:nvSpPr>
        <p:spPr bwMode="auto">
          <a:xfrm>
            <a:off x="500063" y="1714500"/>
            <a:ext cx="8458200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endParaRPr lang="de-DE" sz="36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de-DE" sz="3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de-DE" sz="3600" b="1" dirty="0">
                <a:solidFill>
                  <a:srgbClr val="444F61"/>
                </a:solidFill>
                <a:latin typeface="Franklin Gothic Book" pitchFamily="34" charset="0"/>
              </a:rPr>
              <a:t>        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Thank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you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very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much</a:t>
            </a:r>
            <a:endParaRPr lang="de-DE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			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for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your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de-DE" sz="3600" cap="all" dirty="0" err="1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attention</a:t>
            </a:r>
            <a:r>
              <a:rPr lang="de-DE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796136" y="4554319"/>
            <a:ext cx="2876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2">
                    <a:shade val="75000"/>
                  </a:schemeClr>
                </a:solidFill>
                <a:latin typeface="+mn-lt"/>
                <a:cs typeface="+mn-cs"/>
              </a:rPr>
              <a:t>Elmar.Zilles@BNetzA.de</a:t>
            </a:r>
            <a:endParaRPr lang="de-DE" dirty="0">
              <a:solidFill>
                <a:schemeClr val="tx2">
                  <a:shade val="75000"/>
                </a:schemeClr>
              </a:solidFill>
              <a:latin typeface="+mn-lt"/>
              <a:cs typeface="+mn-cs"/>
            </a:endParaRPr>
          </a:p>
          <a:p>
            <a:r>
              <a:rPr lang="de-DE" dirty="0">
                <a:solidFill>
                  <a:schemeClr val="tx2">
                    <a:shade val="75000"/>
                  </a:schemeClr>
                </a:solidFill>
                <a:latin typeface="+mn-lt"/>
                <a:cs typeface="+mn-cs"/>
              </a:rPr>
              <a:t>www.bundesnetzagentur.de</a:t>
            </a:r>
          </a:p>
        </p:txBody>
      </p:sp>
      <p:sp>
        <p:nvSpPr>
          <p:cNvPr id="9" name="Rectangle 3"/>
          <p:cNvSpPr txBox="1">
            <a:spLocks/>
          </p:cNvSpPr>
          <p:nvPr/>
        </p:nvSpPr>
        <p:spPr bwMode="auto">
          <a:xfrm>
            <a:off x="428625" y="428625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400" b="1" dirty="0" smtClean="0">
                <a:solidFill>
                  <a:srgbClr val="444F61"/>
                </a:solidFill>
              </a:rPr>
              <a:t>Elmar Zilles</a:t>
            </a:r>
            <a:endParaRPr lang="de-DE" sz="2400" b="1" dirty="0">
              <a:solidFill>
                <a:srgbClr val="444F61"/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428625" y="5733255"/>
            <a:ext cx="8458200" cy="75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None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Digital</a:t>
            </a:r>
            <a:r>
              <a:rPr lang="en-US" sz="1800" dirty="0"/>
              <a:t> </a:t>
            </a:r>
            <a:r>
              <a:rPr lang="en-US" sz="1800" b="1" dirty="0"/>
              <a:t>Migration</a:t>
            </a:r>
            <a:r>
              <a:rPr lang="en-US" sz="1800" dirty="0"/>
              <a:t> </a:t>
            </a:r>
            <a:r>
              <a:rPr lang="en-US" sz="1800" b="1" dirty="0"/>
              <a:t>and</a:t>
            </a:r>
            <a:r>
              <a:rPr lang="en-US" sz="1800" dirty="0"/>
              <a:t> </a:t>
            </a:r>
            <a:r>
              <a:rPr lang="en-US" sz="1800" b="1" dirty="0"/>
              <a:t>Spectrum</a:t>
            </a:r>
            <a:r>
              <a:rPr lang="en-US" sz="1800" dirty="0"/>
              <a:t> </a:t>
            </a:r>
            <a:r>
              <a:rPr lang="en-US" sz="1800" b="1" dirty="0"/>
              <a:t>Policy</a:t>
            </a:r>
            <a:r>
              <a:rPr lang="en-US" sz="1800" dirty="0"/>
              <a:t> </a:t>
            </a:r>
            <a:r>
              <a:rPr lang="en-US" sz="1800" b="1" dirty="0" smtClean="0"/>
              <a:t>Summit</a:t>
            </a:r>
          </a:p>
          <a:p>
            <a:r>
              <a:rPr lang="de-DE" sz="1800" dirty="0" smtClean="0">
                <a:solidFill>
                  <a:srgbClr val="444F61"/>
                </a:solidFill>
              </a:rPr>
              <a:t>Nairobi (</a:t>
            </a:r>
            <a:r>
              <a:rPr lang="de-DE" sz="1800" dirty="0" err="1" smtClean="0">
                <a:solidFill>
                  <a:srgbClr val="444F61"/>
                </a:solidFill>
              </a:rPr>
              <a:t>Kenya</a:t>
            </a:r>
            <a:r>
              <a:rPr lang="de-DE" sz="1800" dirty="0" smtClean="0">
                <a:solidFill>
                  <a:srgbClr val="444F61"/>
                </a:solidFill>
              </a:rPr>
              <a:t>), </a:t>
            </a:r>
            <a:r>
              <a:rPr lang="en-US" sz="1800" dirty="0" smtClean="0"/>
              <a:t>29th November­ - 1st December 2011</a:t>
            </a:r>
            <a:endParaRPr lang="de-DE" sz="1800" dirty="0" smtClean="0">
              <a:solidFill>
                <a:srgbClr val="444F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287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268760"/>
            <a:ext cx="467559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Foliennummernplatzhalter 5"/>
          <p:cNvSpPr txBox="1">
            <a:spLocks noGrp="1"/>
          </p:cNvSpPr>
          <p:nvPr/>
        </p:nvSpPr>
        <p:spPr bwMode="auto">
          <a:xfrm>
            <a:off x="8229600" y="6473825"/>
            <a:ext cx="758825" cy="2476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8C3F24E-13DF-4303-973A-90E5DDA329B2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54275" name="Textfeld 9"/>
          <p:cNvSpPr txBox="1">
            <a:spLocks noChangeArrowheads="1"/>
          </p:cNvSpPr>
          <p:nvPr/>
        </p:nvSpPr>
        <p:spPr bwMode="auto">
          <a:xfrm rot="-5400000">
            <a:off x="7002035" y="4540696"/>
            <a:ext cx="296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 smtClean="0">
                <a:solidFill>
                  <a:srgbClr val="7F7F7F"/>
                </a:solidFill>
                <a:latin typeface="Franklin Gothic Book" pitchFamily="34" charset="0"/>
              </a:rPr>
              <a:t>source:  </a:t>
            </a:r>
          </a:p>
          <a:p>
            <a:r>
              <a:rPr lang="en-US" sz="1200" dirty="0" smtClean="0">
                <a:solidFill>
                  <a:srgbClr val="7F7F7F"/>
                </a:solidFill>
                <a:latin typeface="Franklin Gothic Book" pitchFamily="34" charset="0"/>
              </a:rPr>
              <a:t>www.ueberallfernsehen.de </a:t>
            </a:r>
            <a:endParaRPr lang="en-US" sz="1200" dirty="0">
              <a:solidFill>
                <a:srgbClr val="7F7F7F"/>
              </a:solidFill>
              <a:latin typeface="Franklin Gothic Book" pitchFamily="34" charset="0"/>
            </a:endParaRPr>
          </a:p>
        </p:txBody>
      </p:sp>
      <p:sp>
        <p:nvSpPr>
          <p:cNvPr id="54277" name="Rectangle 3"/>
          <p:cNvSpPr txBox="1">
            <a:spLocks/>
          </p:cNvSpPr>
          <p:nvPr/>
        </p:nvSpPr>
        <p:spPr bwMode="auto">
          <a:xfrm>
            <a:off x="1908175" y="260350"/>
            <a:ext cx="39592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</a:pPr>
            <a:r>
              <a:rPr lang="en-US" sz="2800" b="1" smtClean="0">
                <a:solidFill>
                  <a:srgbClr val="444F61"/>
                </a:solidFill>
                <a:latin typeface="Franklin Gothic Book" pitchFamily="34" charset="0"/>
              </a:rPr>
              <a:t>DVB-T supply in Germany</a:t>
            </a:r>
            <a:endParaRPr lang="en-US" sz="240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4276" name="Rectangle 3"/>
          <p:cNvSpPr txBox="1">
            <a:spLocks/>
          </p:cNvSpPr>
          <p:nvPr/>
        </p:nvSpPr>
        <p:spPr bwMode="auto">
          <a:xfrm>
            <a:off x="359380" y="2276872"/>
            <a:ext cx="4392736" cy="32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Area: about 357.000 </a:t>
            </a:r>
            <a:r>
              <a:rPr lang="en-US" dirty="0" err="1" smtClean="0">
                <a:solidFill>
                  <a:srgbClr val="444F61"/>
                </a:solidFill>
                <a:latin typeface="Franklin Gothic Book" pitchFamily="34" charset="0"/>
              </a:rPr>
              <a:t>skm</a:t>
            </a: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(138.000 </a:t>
            </a:r>
            <a:r>
              <a:rPr lang="en-US" dirty="0" err="1" smtClean="0">
                <a:solidFill>
                  <a:srgbClr val="444F61"/>
                </a:solidFill>
                <a:latin typeface="Franklin Gothic Book" pitchFamily="34" charset="0"/>
              </a:rPr>
              <a:t>sqm</a:t>
            </a: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)</a:t>
            </a:r>
          </a:p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Population: about 82 million people</a:t>
            </a:r>
          </a:p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Switch-over </a:t>
            </a:r>
            <a:r>
              <a:rPr lang="en-US" dirty="0" err="1" smtClean="0">
                <a:solidFill>
                  <a:srgbClr val="444F61"/>
                </a:solidFill>
                <a:latin typeface="Franklin Gothic Book" pitchFamily="34" charset="0"/>
              </a:rPr>
              <a:t>finalised</a:t>
            </a: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by Nov. 08 </a:t>
            </a:r>
          </a:p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</a:t>
            </a:r>
            <a:r>
              <a:rPr lang="en-US" dirty="0" err="1" smtClean="0">
                <a:solidFill>
                  <a:srgbClr val="444F61"/>
                </a:solidFill>
                <a:latin typeface="Franklin Gothic Book" pitchFamily="34" charset="0"/>
              </a:rPr>
              <a:t>Programme</a:t>
            </a: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configuration varies  </a:t>
            </a:r>
            <a:b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  from region to region</a:t>
            </a:r>
          </a:p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Public broadcasters provide for about</a:t>
            </a:r>
            <a:b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  95 % of the population (analogue:</a:t>
            </a:r>
            <a:b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  about 98%)</a:t>
            </a:r>
          </a:p>
          <a:p>
            <a:pPr>
              <a:spcBef>
                <a:spcPct val="20000"/>
              </a:spcBef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Private broadcasters provide service in</a:t>
            </a:r>
            <a:b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dirty="0" smtClean="0">
                <a:solidFill>
                  <a:srgbClr val="444F61"/>
                </a:solidFill>
                <a:latin typeface="Franklin Gothic Book" pitchFamily="34" charset="0"/>
              </a:rPr>
              <a:t>   densely populated areas only </a:t>
            </a:r>
          </a:p>
        </p:txBody>
      </p:sp>
    </p:spTree>
    <p:extLst>
      <p:ext uri="{BB962C8B-B14F-4D97-AF65-F5344CB8AC3E}">
        <p14:creationId xmlns:p14="http://schemas.microsoft.com/office/powerpoint/2010/main" val="36507121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192217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characteristics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for a transition </a:t>
            </a:r>
            <a:endParaRPr lang="de-DE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51822" y="1196752"/>
            <a:ext cx="77041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Percentage of terrestrial reception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Primary reception: type of reception of the mainly used TV set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European figures: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endParaRPr lang="en-US" sz="20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de-DE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de-DE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984097273"/>
              </p:ext>
            </p:extLst>
          </p:nvPr>
        </p:nvGraphicFramePr>
        <p:xfrm>
          <a:off x="1917131" y="2636912"/>
          <a:ext cx="6408712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4212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120209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characteristics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for a transition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(2)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 </a:t>
            </a:r>
            <a:endParaRPr lang="de-DE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310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Percentage of terrestrial reception </a:t>
            </a:r>
            <a:r>
              <a:rPr lang="en-US" sz="1600" b="1" u="sng" dirty="0" smtClean="0">
                <a:solidFill>
                  <a:srgbClr val="444F61"/>
                </a:solidFill>
                <a:latin typeface="Franklin Gothic Book" pitchFamily="34" charset="0"/>
              </a:rPr>
              <a:t>(ii)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Competitive situation</a:t>
            </a:r>
          </a:p>
          <a:p>
            <a:pPr marL="1257300" lvl="2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Percentages for</a:t>
            </a:r>
          </a:p>
          <a:p>
            <a:pPr marL="1714500" lvl="3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Symbol" pitchFamily="18" charset="2"/>
              <a:buChar char="-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Satellite distribution 	  (Germany about 40%)</a:t>
            </a:r>
          </a:p>
          <a:p>
            <a:pPr marL="1714500" lvl="3" indent="-342900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Symbol" pitchFamily="18" charset="2"/>
              <a:buChar char="-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Cable distribution incl. VDSL  (Germany about 55%)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Distribution costs for 5 % much higher than for 95 %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Political decision: alternative costs / different spectrum usage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None/>
            </a:pPr>
            <a:r>
              <a:rPr lang="de-DE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de-DE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731015" y="5013176"/>
            <a:ext cx="770413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Rule of thumb: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The lower the percentage of terrestrial reception, the easier the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 switch-over … and a terrestrial network the less needed </a:t>
            </a:r>
          </a:p>
        </p:txBody>
      </p:sp>
    </p:spTree>
    <p:extLst>
      <p:ext uri="{BB962C8B-B14F-4D97-AF65-F5344CB8AC3E}">
        <p14:creationId xmlns:p14="http://schemas.microsoft.com/office/powerpoint/2010/main" val="3258548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480249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characteristics for a transition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(3)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 </a:t>
            </a:r>
            <a:endParaRPr lang="de-DE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4213" y="1628775"/>
            <a:ext cx="7704137" cy="45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>
                <a:solidFill>
                  <a:srgbClr val="444F61"/>
                </a:solidFill>
                <a:latin typeface="Franklin Gothic Book" pitchFamily="34" charset="0"/>
              </a:rPr>
              <a:t>R</a:t>
            </a: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eceivers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Receiver types: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Built-in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Set-top box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USB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Prices from 10 € (USB) to about </a:t>
            </a: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8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0 € (set-top box with PVR 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functionality); TV sets from 250 € (26“ to 32“) include a built-in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receiver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End of 2002 (Germany DVB-T launch): prices from 200 € to 400 €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per set-top box w/o PVR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Sufficient variety of affordable receivers </a:t>
            </a:r>
            <a:r>
              <a:rPr lang="de-DE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is</a:t>
            </a:r>
            <a:r>
              <a:rPr lang="de-DE" sz="20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de-DE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crucial</a:t>
            </a:r>
            <a:r>
              <a:rPr lang="de-DE" sz="2000" b="1" dirty="0" smtClean="0">
                <a:solidFill>
                  <a:srgbClr val="444F61"/>
                </a:solidFill>
                <a:latin typeface="Franklin Gothic Book" pitchFamily="34" charset="0"/>
              </a:rPr>
              <a:t>!</a:t>
            </a:r>
            <a:endParaRPr lang="de-DE" sz="300" b="1" dirty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de-DE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de-DE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7346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characteristics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for a transition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(4)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de-DE" sz="28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51959" y="1340768"/>
            <a:ext cx="7704137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Number of </a:t>
            </a:r>
            <a:r>
              <a:rPr lang="en-US" sz="2000" b="1" u="sng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 1: the demand of the recipient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10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may cover 95% of the consumption of 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1 recipient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30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may cover 95% of the consumption of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95% of the recipients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Aspect 2: the supply by the providers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How many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are to be transmitted?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How many networks can be paid for?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German approach: up to 7 networks times 4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 the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most common operational mode, depending on regions/cities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>
                <a:solidFill>
                  <a:srgbClr val="444F61"/>
                </a:solidFill>
                <a:latin typeface="Franklin Gothic Book" pitchFamily="34" charset="0"/>
              </a:rPr>
              <a:t> M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ore is possible, depending on individual accessibility demands,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even with less resources (e. g. by different operational modes)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endParaRPr lang="en-US" sz="300" b="1" dirty="0" smtClean="0">
              <a:solidFill>
                <a:srgbClr val="444F61"/>
              </a:solidFill>
              <a:latin typeface="Franklin Gothic Book" pitchFamily="34" charset="0"/>
            </a:endParaRP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3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endParaRPr lang="en-US" sz="2000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6400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796136" y="1340768"/>
            <a:ext cx="3168352" cy="201622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330200" dist="50800" dir="5400000" algn="ctr" rotWithShape="0">
              <a:srgbClr val="000000">
                <a:alpha val="6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2EA82-0BFF-4125-9C4C-91492CBDB27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4338" name="Rectangle 3"/>
          <p:cNvSpPr txBox="1">
            <a:spLocks/>
          </p:cNvSpPr>
          <p:nvPr/>
        </p:nvSpPr>
        <p:spPr bwMode="auto">
          <a:xfrm>
            <a:off x="1908175" y="404813"/>
            <a:ext cx="6984305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Basic </a:t>
            </a:r>
            <a:r>
              <a:rPr lang="de-DE" sz="2800" b="1" dirty="0" err="1" smtClean="0">
                <a:solidFill>
                  <a:srgbClr val="444F61"/>
                </a:solidFill>
                <a:latin typeface="Franklin Gothic Book" pitchFamily="34" charset="0"/>
              </a:rPr>
              <a:t>characteristics</a:t>
            </a:r>
            <a:r>
              <a:rPr lang="de-DE" sz="2800" b="1" dirty="0" smtClean="0">
                <a:solidFill>
                  <a:srgbClr val="444F61"/>
                </a:solidFill>
                <a:latin typeface="Franklin Gothic Book" pitchFamily="34" charset="0"/>
              </a:rPr>
              <a:t> </a:t>
            </a:r>
            <a:r>
              <a:rPr lang="en-US" sz="2800" b="1" dirty="0" smtClean="0">
                <a:solidFill>
                  <a:srgbClr val="444F61"/>
                </a:solidFill>
                <a:latin typeface="Franklin Gothic Book" pitchFamily="34" charset="0"/>
              </a:rPr>
              <a:t>for a transition </a:t>
            </a:r>
            <a:r>
              <a:rPr lang="en-US" b="1" dirty="0" smtClean="0">
                <a:solidFill>
                  <a:srgbClr val="444F61"/>
                </a:solidFill>
                <a:latin typeface="Franklin Gothic Book" pitchFamily="34" charset="0"/>
              </a:rPr>
              <a:t>(5)</a:t>
            </a:r>
            <a:endParaRPr lang="de-DE" b="1" dirty="0">
              <a:solidFill>
                <a:srgbClr val="444F61"/>
              </a:solidFill>
              <a:latin typeface="Franklin Gothic Book" pitchFamily="34" charset="0"/>
            </a:endParaRPr>
          </a:p>
        </p:txBody>
      </p:sp>
      <p:sp>
        <p:nvSpPr>
          <p:cNvPr id="14339" name="Rechteck 4"/>
          <p:cNvSpPr>
            <a:spLocks noChangeArrowheads="1"/>
          </p:cNvSpPr>
          <p:nvPr/>
        </p:nvSpPr>
        <p:spPr bwMode="auto">
          <a:xfrm>
            <a:off x="683568" y="1340768"/>
            <a:ext cx="770413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Structures of </a:t>
            </a:r>
            <a:r>
              <a:rPr lang="en-US" sz="2000" b="1" u="sng" dirty="0" err="1" smtClean="0">
                <a:solidFill>
                  <a:srgbClr val="444F61"/>
                </a:solidFill>
                <a:latin typeface="Franklin Gothic Book" pitchFamily="34" charset="0"/>
              </a:rPr>
              <a:t>programme</a:t>
            </a:r>
            <a:r>
              <a:rPr lang="en-US" sz="2000" b="1" u="sng" dirty="0" smtClean="0">
                <a:solidFill>
                  <a:srgbClr val="444F61"/>
                </a:solidFill>
                <a:latin typeface="Franklin Gothic Book" pitchFamily="34" charset="0"/>
              </a:rPr>
              <a:t> provision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Nationwide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 Germany: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full-time: only 1 bouquet (4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)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(nationwide public provider)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part-time: regional public providers have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some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 common </a:t>
            </a:r>
          </a:p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Regional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programmes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in Germany</a:t>
            </a:r>
          </a:p>
          <a:p>
            <a:pPr lvl="1"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federal states-wide provision by regional public providers AND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by nationwide private providers being forced to also provide for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  regional content for some time  a day („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window“) </a:t>
            </a:r>
          </a:p>
        </p:txBody>
      </p:sp>
      <p:pic>
        <p:nvPicPr>
          <p:cNvPr id="1027" name="Picture 3" descr="I:\TV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412776"/>
            <a:ext cx="3025348" cy="1872208"/>
          </a:xfrm>
          <a:prstGeom prst="rect">
            <a:avLst/>
          </a:prstGeom>
          <a:noFill/>
        </p:spPr>
      </p:pic>
      <p:sp>
        <p:nvSpPr>
          <p:cNvPr id="9" name="Rechteck 8"/>
          <p:cNvSpPr/>
          <p:nvPr/>
        </p:nvSpPr>
        <p:spPr>
          <a:xfrm>
            <a:off x="6300192" y="1412776"/>
            <a:ext cx="259228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feld 9"/>
          <p:cNvSpPr txBox="1"/>
          <p:nvPr/>
        </p:nvSpPr>
        <p:spPr>
          <a:xfrm>
            <a:off x="6300192" y="1340768"/>
            <a:ext cx="2590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example of </a:t>
            </a:r>
            <a:r>
              <a:rPr lang="en-US" sz="1400" b="1" dirty="0" err="1" smtClean="0"/>
              <a:t>Rhein</a:t>
            </a:r>
            <a:r>
              <a:rPr lang="en-US" sz="1400" b="1" dirty="0" smtClean="0"/>
              <a:t>-Main Area</a:t>
            </a:r>
            <a:endParaRPr lang="en-US" sz="1400" b="1" dirty="0"/>
          </a:p>
        </p:txBody>
      </p:sp>
      <p:sp>
        <p:nvSpPr>
          <p:cNvPr id="11" name="Rechteck 4"/>
          <p:cNvSpPr>
            <a:spLocks noChangeArrowheads="1"/>
          </p:cNvSpPr>
          <p:nvPr/>
        </p:nvSpPr>
        <p:spPr bwMode="auto">
          <a:xfrm>
            <a:off x="671944" y="5288340"/>
            <a:ext cx="770413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buClr>
                <a:srgbClr val="F4A43A"/>
              </a:buClr>
              <a:buSzPct val="70000"/>
            </a:pP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Structure of </a:t>
            </a:r>
            <a:r>
              <a:rPr lang="en-US" sz="2000" b="1" dirty="0" err="1" smtClean="0">
                <a:solidFill>
                  <a:srgbClr val="444F61"/>
                </a:solidFill>
                <a:latin typeface="Franklin Gothic Book" pitchFamily="34" charset="0"/>
              </a:rPr>
              <a:t>programme</a:t>
            </a: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 provision delivering options for a switch-over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strategy in countries with a large territory</a:t>
            </a:r>
            <a:b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</a:br>
            <a:r>
              <a:rPr lang="en-US" sz="2000" b="1" dirty="0" smtClean="0">
                <a:solidFill>
                  <a:srgbClr val="444F61"/>
                </a:solidFill>
                <a:latin typeface="Franklin Gothic Book" pitchFamily="34" charset="0"/>
              </a:rPr>
              <a:t>Germany : “island” by “island”, per “island” commonly by public and private providers</a:t>
            </a:r>
          </a:p>
        </p:txBody>
      </p:sp>
    </p:spTree>
    <p:extLst>
      <p:ext uri="{BB962C8B-B14F-4D97-AF65-F5344CB8AC3E}">
        <p14:creationId xmlns:p14="http://schemas.microsoft.com/office/powerpoint/2010/main" val="16959820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ject overview 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F3D43B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961</Words>
  <Application>Microsoft Office PowerPoint</Application>
  <PresentationFormat>On-screen Show (4:3)</PresentationFormat>
  <Paragraphs>340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Project overview presentation</vt:lpstr>
      <vt:lpstr>Digital terrestrial TV Transition   German Experience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Digitale Dividende / IFA 2008</dc:title>
  <dc:creator/>
  <cp:lastModifiedBy/>
  <cp:revision>2</cp:revision>
  <dcterms:created xsi:type="dcterms:W3CDTF">2008-05-31T22:01:57Z</dcterms:created>
  <dcterms:modified xsi:type="dcterms:W3CDTF">2012-02-10T13:14:14Z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1031</vt:lpwstr>
  </property>
  <property fmtid="{D5CDD505-2E9C-101B-9397-08002B2CF9AE}" pid="3" name="_TemplateID">
    <vt:lpwstr>TC100851991031</vt:lpwstr>
  </property>
</Properties>
</file>