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4"/>
  </p:sldMasterIdLst>
  <p:notesMasterIdLst>
    <p:notesMasterId r:id="rId9"/>
  </p:notesMasterIdLst>
  <p:handoutMasterIdLst>
    <p:handoutMasterId r:id="rId10"/>
  </p:handoutMasterIdLst>
  <p:sldIdLst>
    <p:sldId id="276" r:id="rId5"/>
    <p:sldId id="283" r:id="rId6"/>
    <p:sldId id="284" r:id="rId7"/>
    <p:sldId id="281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226"/>
    <a:srgbClr val="94BFBD"/>
    <a:srgbClr val="95226C"/>
    <a:srgbClr val="9CB227"/>
    <a:srgbClr val="51133B"/>
    <a:srgbClr val="C9C9C9"/>
    <a:srgbClr val="5A6816"/>
    <a:srgbClr val="58595B"/>
    <a:srgbClr val="58585A"/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215" autoAdjust="0"/>
  </p:normalViewPr>
  <p:slideViewPr>
    <p:cSldViewPr showGuides="1">
      <p:cViewPr varScale="1">
        <p:scale>
          <a:sx n="91" d="100"/>
          <a:sy n="91" d="100"/>
        </p:scale>
        <p:origin x="584" y="56"/>
      </p:cViewPr>
      <p:guideLst>
        <p:guide orient="horz" pos="323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19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E4090-F07B-473B-B97D-EE7D61C6B9EE}" type="datetimeFigureOut">
              <a:rPr lang="en-ZA" smtClean="0"/>
              <a:t>2019/09/11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2DB23-E148-4DA9-B1BF-0C0C81E86E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46660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2508D-DFC3-4959-A3B8-CF01D06227B5}" type="datetimeFigureOut">
              <a:rPr lang="en-ZA" smtClean="0"/>
              <a:t>2019/09/11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6F95-6645-4D84-B47C-E7B4E1A6F54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1313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26F95-6645-4D84-B47C-E7B4E1A6F545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243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Chris\Desktop\RCS%20Overview%20slides\titles%203.jpg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SMA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3"/>
          <p:cNvSpPr>
            <a:spLocks noGrp="1"/>
          </p:cNvSpPr>
          <p:nvPr>
            <p:ph sz="quarter" idx="14"/>
          </p:nvPr>
        </p:nvSpPr>
        <p:spPr>
          <a:xfrm>
            <a:off x="1205136" y="1347614"/>
            <a:ext cx="7399312" cy="31683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None/>
              <a:defRPr sz="1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‹#›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188002" y="440990"/>
            <a:ext cx="0" cy="432048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554288" y="472199"/>
            <a:ext cx="6194176" cy="4433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1600" b="0">
                <a:solidFill>
                  <a:srgbClr val="57575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5762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78373" y="1836751"/>
            <a:ext cx="9144000" cy="51435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392680" y="2210400"/>
            <a:ext cx="6243320" cy="63658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394000" y="2847600"/>
            <a:ext cx="623316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94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GSMA Content slide">
    <p:bg>
      <p:bgPr>
        <a:blipFill dpi="0" rotWithShape="1">
          <a:blip r:embed="rId2" r:link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323528" y="2787774"/>
            <a:ext cx="4896544" cy="43204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buNone/>
              <a:defRPr sz="19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Network 2020 </a:t>
            </a:r>
            <a:r>
              <a:rPr lang="en-US" dirty="0" err="1"/>
              <a:t>Programme</a:t>
            </a:r>
            <a:endParaRPr lang="en-US" dirty="0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323528" y="3147814"/>
            <a:ext cx="4536504" cy="43204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None/>
              <a:defRPr sz="1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Shaping the next generation in mobile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188002" y="440990"/>
            <a:ext cx="0" cy="432048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554288" y="472199"/>
            <a:ext cx="6194176" cy="4433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37842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SMA Title and Bulleted Content - No Roun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Box 6"/>
          <p:cNvSpPr txBox="1"/>
          <p:nvPr userDrawn="1"/>
        </p:nvSpPr>
        <p:spPr>
          <a:xfrm>
            <a:off x="8596426" y="4869657"/>
            <a:ext cx="480038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</a:lstStyle>
          <a:p>
            <a:pPr lvl="0" algn="r"/>
            <a:endParaRPr lang="en-GB" sz="9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AF7E38-BD4F-174A-8785-F8384D3CF3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02870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5083BA15-B037-4E43-8A54-948A70EE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9" y="295591"/>
            <a:ext cx="7560839" cy="4224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>
              <a:lnSpc>
                <a:spcPct val="100000"/>
              </a:lnSpc>
              <a:defRPr lang="en-ZA" sz="2550" b="1" dirty="0">
                <a:solidFill>
                  <a:schemeClr val="bg1"/>
                </a:solidFill>
                <a:latin typeface="Arial Black" panose="020B0604020202020204" pitchFamily="34" charset="0"/>
                <a:ea typeface="+mn-ea"/>
                <a:cs typeface="Arial Black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420688" y="4826859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67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2D2AFC-71C4-4511-B128-4ECEE52D3027}" type="slidenum">
              <a:rPr lang="en-ZA" sz="800" smtClean="0"/>
              <a:pPr/>
              <a:t>‹#›</a:t>
            </a:fld>
            <a:endParaRPr lang="en-ZA" sz="800" dirty="0"/>
          </a:p>
        </p:txBody>
      </p:sp>
    </p:spTree>
    <p:extLst>
      <p:ext uri="{BB962C8B-B14F-4D97-AF65-F5344CB8AC3E}">
        <p14:creationId xmlns:p14="http://schemas.microsoft.com/office/powerpoint/2010/main" val="223951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SMA Title and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114" y="1347614"/>
            <a:ext cx="7399312" cy="3185146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1pPr>
            <a:lvl2pPr marL="742950" indent="-28575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2pPr>
            <a:lvl3pPr marL="1143000" indent="-22860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3pPr>
            <a:lvl4pPr marL="1600200" indent="-22860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4pPr>
            <a:lvl5pPr marL="2057400" indent="-228600">
              <a:buClr>
                <a:srgbClr val="E30613"/>
              </a:buClr>
              <a:buSzPct val="90000"/>
              <a:buFont typeface="Wingdings" charset="2"/>
              <a:buChar char="§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420688" y="4826858"/>
            <a:ext cx="2133600" cy="273844"/>
          </a:xfrm>
        </p:spPr>
        <p:txBody>
          <a:bodyPr/>
          <a:lstStyle/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‹#›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188002" y="440990"/>
            <a:ext cx="0" cy="432048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54288" y="472199"/>
            <a:ext cx="6194176" cy="4433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1600" b="0">
                <a:solidFill>
                  <a:srgbClr val="57575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7628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SMA Title and 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14586" y="1424111"/>
            <a:ext cx="4040188" cy="35555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 b="1">
                <a:solidFill>
                  <a:srgbClr val="5757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14586" y="1779662"/>
            <a:ext cx="4040188" cy="281496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1pPr>
            <a:lvl2pPr marL="742950" indent="-28575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2pPr>
            <a:lvl3pPr marL="1143000" indent="-22860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3pPr>
            <a:lvl4pPr marL="1600200" indent="-228600">
              <a:buClr>
                <a:srgbClr val="E30613"/>
              </a:buClr>
              <a:buSzPct val="90000"/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4pPr>
            <a:lvl5pPr marL="2057400" indent="-228600">
              <a:buClr>
                <a:srgbClr val="E30613"/>
              </a:buClr>
              <a:buSzPct val="90000"/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24111"/>
            <a:ext cx="4041775" cy="35555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 b="1">
                <a:solidFill>
                  <a:srgbClr val="5757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9662"/>
            <a:ext cx="4041775" cy="281496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1pPr>
            <a:lvl2pPr marL="742950" indent="-28575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2pPr>
            <a:lvl3pPr marL="1143000" indent="-228600">
              <a:buClr>
                <a:srgbClr val="E30613"/>
              </a:buClr>
              <a:buSzPct val="90000"/>
              <a:buFont typeface="Wingdings" charset="2"/>
              <a:buChar char="§"/>
              <a:defRPr sz="1400">
                <a:solidFill>
                  <a:schemeClr val="tx1"/>
                </a:solidFill>
              </a:defRPr>
            </a:lvl3pPr>
            <a:lvl4pPr marL="1600200" indent="-228600">
              <a:buClr>
                <a:srgbClr val="E30613"/>
              </a:buClr>
              <a:buSzPct val="90000"/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4pPr>
            <a:lvl5pPr marL="2057400" indent="-228600">
              <a:buClr>
                <a:srgbClr val="E30613"/>
              </a:buClr>
              <a:buSzPct val="90000"/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JM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‹#›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88002" y="440990"/>
            <a:ext cx="0" cy="432048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554288" y="472199"/>
            <a:ext cx="6194176" cy="4433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1600" b="0">
                <a:solidFill>
                  <a:srgbClr val="57575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584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SMA Title and thre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3"/>
          <p:cNvSpPr>
            <a:spLocks noGrp="1"/>
          </p:cNvSpPr>
          <p:nvPr>
            <p:ph sz="quarter" idx="13"/>
          </p:nvPr>
        </p:nvSpPr>
        <p:spPr>
          <a:xfrm>
            <a:off x="433136" y="1747865"/>
            <a:ext cx="2482680" cy="29121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13"/>
          <p:cNvSpPr>
            <a:spLocks noGrp="1"/>
          </p:cNvSpPr>
          <p:nvPr>
            <p:ph sz="quarter" idx="14"/>
          </p:nvPr>
        </p:nvSpPr>
        <p:spPr>
          <a:xfrm>
            <a:off x="3312694" y="1739844"/>
            <a:ext cx="2482680" cy="29121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13"/>
          <p:cNvSpPr>
            <a:spLocks noGrp="1"/>
          </p:cNvSpPr>
          <p:nvPr>
            <p:ph sz="quarter" idx="15"/>
          </p:nvPr>
        </p:nvSpPr>
        <p:spPr>
          <a:xfrm>
            <a:off x="6216315" y="1747865"/>
            <a:ext cx="2482680" cy="29040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3336" y="1450982"/>
            <a:ext cx="2472480" cy="28803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400" b="1">
                <a:solidFill>
                  <a:srgbClr val="5757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3322894" y="1450983"/>
            <a:ext cx="2472480" cy="28803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400" b="1">
                <a:solidFill>
                  <a:srgbClr val="5757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6226515" y="1450982"/>
            <a:ext cx="2472480" cy="288032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1400" b="1" baseline="0">
                <a:solidFill>
                  <a:srgbClr val="5757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‹#›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188002" y="440990"/>
            <a:ext cx="0" cy="432048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554288" y="472199"/>
            <a:ext cx="6194176" cy="4433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1600" b="0">
                <a:solidFill>
                  <a:srgbClr val="57575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305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SMA Image and Content 01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039979" cy="1563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27038" y="1851670"/>
            <a:ext cx="2322854" cy="27363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FontTx/>
              <a:buNone/>
              <a:defRPr sz="1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2pPr>
            <a:lvl3pPr marL="11430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3pPr>
            <a:lvl4pPr marL="16002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4pPr>
            <a:lvl5pPr marL="20574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Picture Placeholder 24"/>
          <p:cNvSpPr>
            <a:spLocks noGrp="1"/>
          </p:cNvSpPr>
          <p:nvPr>
            <p:ph type="pic" sz="quarter" idx="19"/>
          </p:nvPr>
        </p:nvSpPr>
        <p:spPr>
          <a:xfrm>
            <a:off x="3039979" y="0"/>
            <a:ext cx="3072063" cy="1563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20"/>
          </p:nvPr>
        </p:nvSpPr>
        <p:spPr>
          <a:xfrm>
            <a:off x="6107868" y="0"/>
            <a:ext cx="3039979" cy="1563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‹#›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3419872" y="1851670"/>
            <a:ext cx="2322854" cy="27363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FontTx/>
              <a:buNone/>
              <a:defRPr sz="1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2pPr>
            <a:lvl3pPr marL="11430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3pPr>
            <a:lvl4pPr marL="16002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4pPr>
            <a:lvl5pPr marL="20574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6444208" y="1851670"/>
            <a:ext cx="2261642" cy="27363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FontTx/>
              <a:buNone/>
              <a:defRPr sz="1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2pPr>
            <a:lvl3pPr marL="11430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3pPr>
            <a:lvl4pPr marL="16002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4pPr>
            <a:lvl5pPr marL="20574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012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SMA Image and Content 02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3505200" cy="51434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tabLst>
                <a:tab pos="2959100" algn="l"/>
              </a:tabLst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067944" y="843558"/>
            <a:ext cx="4618855" cy="3048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20000"/>
              </a:lnSpc>
              <a:buClr>
                <a:srgbClr val="E30613"/>
              </a:buClr>
              <a:buSzPct val="90000"/>
              <a:buFont typeface="Wingdings" charset="2"/>
              <a:buChar char="§"/>
              <a:defRPr sz="1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2pPr>
            <a:lvl3pPr marL="11430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3pPr>
            <a:lvl4pPr marL="16002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4pPr>
            <a:lvl5pPr marL="2057400" indent="-228600">
              <a:buFont typeface="Sketch Rockwell" pitchFamily="2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utura LT Book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395536" y="4659982"/>
            <a:ext cx="835292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067174" y="4711700"/>
            <a:ext cx="1512887" cy="714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580062" y="4711700"/>
            <a:ext cx="1595437" cy="71438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7164387" y="4711700"/>
            <a:ext cx="1600423" cy="71438"/>
          </a:xfrm>
          <a:prstGeom prst="rect">
            <a:avLst/>
          </a:prstGeom>
          <a:solidFill>
            <a:srgbClr val="94B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4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SMA Image 01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6"/>
          <p:cNvSpPr>
            <a:spLocks noGrp="1"/>
          </p:cNvSpPr>
          <p:nvPr>
            <p:ph type="pic" sz="quarter" idx="59"/>
          </p:nvPr>
        </p:nvSpPr>
        <p:spPr>
          <a:xfrm>
            <a:off x="0" y="1253250"/>
            <a:ext cx="9144000" cy="389024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60"/>
          </p:nvPr>
        </p:nvSpPr>
        <p:spPr/>
        <p:txBody>
          <a:bodyPr/>
          <a:lstStyle/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‹#›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188002" y="440990"/>
            <a:ext cx="0" cy="432048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554288" y="472199"/>
            <a:ext cx="6194176" cy="4433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1600" b="0">
                <a:solidFill>
                  <a:srgbClr val="57575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514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SMA Image 02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6"/>
          <p:cNvSpPr>
            <a:spLocks noGrp="1"/>
          </p:cNvSpPr>
          <p:nvPr>
            <p:ph type="pic" sz="quarter" idx="59"/>
          </p:nvPr>
        </p:nvSpPr>
        <p:spPr>
          <a:xfrm>
            <a:off x="0" y="1347614"/>
            <a:ext cx="4644008" cy="379588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10" name="Picture Placeholder 16"/>
          <p:cNvSpPr>
            <a:spLocks noGrp="1"/>
          </p:cNvSpPr>
          <p:nvPr>
            <p:ph type="pic" sz="quarter" idx="60"/>
          </p:nvPr>
        </p:nvSpPr>
        <p:spPr>
          <a:xfrm>
            <a:off x="4572000" y="1347614"/>
            <a:ext cx="4644008" cy="379588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61"/>
          </p:nvPr>
        </p:nvSpPr>
        <p:spPr/>
        <p:txBody>
          <a:bodyPr/>
          <a:lstStyle/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‹#›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188002" y="440990"/>
            <a:ext cx="0" cy="432048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554288" y="472199"/>
            <a:ext cx="6194176" cy="4433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1600" b="0">
                <a:solidFill>
                  <a:srgbClr val="57575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4160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SMA Image 03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6"/>
          <p:cNvSpPr>
            <a:spLocks noGrp="1"/>
          </p:cNvSpPr>
          <p:nvPr>
            <p:ph type="pic" sz="quarter" idx="59"/>
          </p:nvPr>
        </p:nvSpPr>
        <p:spPr>
          <a:xfrm>
            <a:off x="155631" y="123478"/>
            <a:ext cx="3330575" cy="208823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4" name="Picture Placeholder 16"/>
          <p:cNvSpPr>
            <a:spLocks noGrp="1"/>
          </p:cNvSpPr>
          <p:nvPr>
            <p:ph type="pic" sz="quarter" idx="60"/>
          </p:nvPr>
        </p:nvSpPr>
        <p:spPr>
          <a:xfrm>
            <a:off x="155631" y="2355726"/>
            <a:ext cx="3330575" cy="223224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5" name="Picture Placeholder 16"/>
          <p:cNvSpPr>
            <a:spLocks noGrp="1"/>
          </p:cNvSpPr>
          <p:nvPr>
            <p:ph type="pic" sz="quarter" idx="61"/>
          </p:nvPr>
        </p:nvSpPr>
        <p:spPr>
          <a:xfrm>
            <a:off x="3633538" y="123478"/>
            <a:ext cx="2714782" cy="446449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6" name="Picture Placeholder 16"/>
          <p:cNvSpPr>
            <a:spLocks noGrp="1"/>
          </p:cNvSpPr>
          <p:nvPr>
            <p:ph type="pic" sz="quarter" idx="62"/>
          </p:nvPr>
        </p:nvSpPr>
        <p:spPr>
          <a:xfrm>
            <a:off x="6492335" y="123478"/>
            <a:ext cx="2538487" cy="136815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7" name="Picture Placeholder 16"/>
          <p:cNvSpPr>
            <a:spLocks noGrp="1"/>
          </p:cNvSpPr>
          <p:nvPr>
            <p:ph type="pic" sz="quarter" idx="63"/>
          </p:nvPr>
        </p:nvSpPr>
        <p:spPr>
          <a:xfrm>
            <a:off x="6492335" y="1635646"/>
            <a:ext cx="2538487" cy="14401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8" name="Picture Placeholder 16"/>
          <p:cNvSpPr>
            <a:spLocks noGrp="1"/>
          </p:cNvSpPr>
          <p:nvPr>
            <p:ph type="pic" sz="quarter" idx="64"/>
          </p:nvPr>
        </p:nvSpPr>
        <p:spPr>
          <a:xfrm>
            <a:off x="6492335" y="3219822"/>
            <a:ext cx="2538487" cy="136815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JM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65"/>
          </p:nvPr>
        </p:nvSpPr>
        <p:spPr/>
        <p:txBody>
          <a:bodyPr/>
          <a:lstStyle/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‹#›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1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688" y="4826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‹#›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428625" y="4711700"/>
            <a:ext cx="8272464" cy="71438"/>
            <a:chOff x="428625" y="4711700"/>
            <a:chExt cx="8272464" cy="71438"/>
          </a:xfrm>
        </p:grpSpPr>
        <p:sp>
          <p:nvSpPr>
            <p:cNvPr id="3" name="Rectangle 2"/>
            <p:cNvSpPr/>
            <p:nvPr/>
          </p:nvSpPr>
          <p:spPr>
            <a:xfrm>
              <a:off x="428625" y="4711700"/>
              <a:ext cx="2757488" cy="7143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rgbClr val="FFFFFF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3186113" y="4711700"/>
              <a:ext cx="2757488" cy="71438"/>
            </a:xfrm>
            <a:prstGeom prst="rect">
              <a:avLst/>
            </a:prstGeom>
            <a:solidFill>
              <a:srgbClr val="E306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rgbClr val="FFFFFF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943601" y="4711700"/>
              <a:ext cx="2757488" cy="71438"/>
            </a:xfrm>
            <a:prstGeom prst="rect">
              <a:avLst/>
            </a:prstGeom>
            <a:solidFill>
              <a:srgbClr val="94BF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7738" y="310021"/>
            <a:ext cx="1486404" cy="58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3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bg1">
              <a:lumMod val="6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bg1">
              <a:lumMod val="6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sma.com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centre2.gsma.com/gp/pr/FNW/NEST/Lists/Calendar/DispForm.aspx?ID=18&amp;Source=https%3A%2F%2Finfocentre2%2Egsma%2Ecom%2Fgp%2Fpr%2FFNW%2FNEST%2FLists%2FCalendar%2FAllItems%2Easpx&amp;ContentTypeId=0x010200C2BFE8A3CCA44348B4479A00BF3C69AC00C480A71B7D1BB449BDAD7CE8E4347D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23528" y="3507854"/>
            <a:ext cx="8496944" cy="432048"/>
          </a:xfrm>
        </p:spPr>
        <p:txBody>
          <a:bodyPr/>
          <a:lstStyle/>
          <a:p>
            <a:pPr algn="r"/>
            <a:r>
              <a:rPr lang="en-US" sz="2800" dirty="0"/>
              <a:t>Future Networks – Network Slice Taskforce #78</a:t>
            </a:r>
          </a:p>
        </p:txBody>
      </p:sp>
    </p:spTree>
    <p:extLst>
      <p:ext uri="{BB962C8B-B14F-4D97-AF65-F5344CB8AC3E}">
        <p14:creationId xmlns:p14="http://schemas.microsoft.com/office/powerpoint/2010/main" val="131868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1800" dirty="0"/>
              <a:t>Anti-trust law prohibits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solidFill>
                  <a:schemeClr val="tx2"/>
                </a:solidFill>
              </a:rPr>
              <a:t>agreements (written or implicit) between competitors which may negatively impact consumers or competitors, and 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solidFill>
                  <a:schemeClr val="tx2"/>
                </a:solidFill>
              </a:rPr>
              <a:t>sharing of confidential information  </a:t>
            </a:r>
          </a:p>
          <a:p>
            <a:pPr>
              <a:lnSpc>
                <a:spcPct val="90000"/>
              </a:lnSpc>
            </a:pPr>
            <a:r>
              <a:rPr lang="en-GB" altLang="en-US" sz="1800" dirty="0"/>
              <a:t>All GSMA participants </a:t>
            </a:r>
            <a:r>
              <a:rPr lang="en-GB" altLang="en-US" sz="1800" b="1" dirty="0"/>
              <a:t>must </a:t>
            </a:r>
            <a:r>
              <a:rPr lang="en-GB" altLang="en-US" sz="1800" dirty="0"/>
              <a:t>abide by the following rules: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GB" altLang="en-US" sz="1800" b="1" dirty="0">
                <a:solidFill>
                  <a:srgbClr val="00B050"/>
                </a:solidFill>
              </a:rPr>
              <a:t>DO</a:t>
            </a:r>
            <a:r>
              <a:rPr lang="en-GB" altLang="en-US" sz="1800" dirty="0"/>
              <a:t> clearly identify the positive purpose of each project and follow it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GB" altLang="en-US" sz="1800" b="1" dirty="0">
                <a:solidFill>
                  <a:srgbClr val="00B050"/>
                </a:solidFill>
              </a:rPr>
              <a:t>DO</a:t>
            </a:r>
            <a:r>
              <a:rPr lang="en-GB" altLang="en-US" sz="1800" dirty="0">
                <a:solidFill>
                  <a:srgbClr val="92D050"/>
                </a:solidFill>
              </a:rPr>
              <a:t> </a:t>
            </a:r>
            <a:r>
              <a:rPr lang="en-GB" altLang="en-US" sz="1800" dirty="0"/>
              <a:t>consult with legal in areas where you are unsure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n-US" sz="1800" b="1" dirty="0">
                <a:solidFill>
                  <a:srgbClr val="EC1C24"/>
                </a:solidFill>
              </a:rPr>
              <a:t>DON’T</a:t>
            </a:r>
            <a:r>
              <a:rPr lang="en-GB" altLang="en-US" sz="1800" dirty="0">
                <a:solidFill>
                  <a:srgbClr val="EC1C24"/>
                </a:solidFill>
              </a:rPr>
              <a:t> </a:t>
            </a:r>
            <a:r>
              <a:rPr lang="en-GB" altLang="en-US" sz="1800" dirty="0"/>
              <a:t>enter into agreements that restrict other parties’ actions or creates barriers to market entry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altLang="en-US" sz="1800" b="1" dirty="0">
                <a:solidFill>
                  <a:srgbClr val="EC1C24"/>
                </a:solidFill>
              </a:rPr>
              <a:t>DON’T</a:t>
            </a:r>
            <a:r>
              <a:rPr lang="en-GB" altLang="en-US" sz="1800" b="1" dirty="0"/>
              <a:t> </a:t>
            </a:r>
            <a:r>
              <a:rPr lang="en-GB" altLang="en-US" sz="1800" dirty="0"/>
              <a:t>discuss or exchange information on pricing, business plans, or any other confidential or commercially sensitive data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2D2AFC-71C4-4511-B128-4ECEE52D3027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GSMA Antitrust Policy</a:t>
            </a:r>
          </a:p>
        </p:txBody>
      </p:sp>
    </p:spTree>
    <p:extLst>
      <p:ext uri="{BB962C8B-B14F-4D97-AF65-F5344CB8AC3E}">
        <p14:creationId xmlns:p14="http://schemas.microsoft.com/office/powerpoint/2010/main" val="361040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1" y="295591"/>
            <a:ext cx="7376808" cy="422423"/>
          </a:xfrm>
        </p:spPr>
        <p:txBody>
          <a:bodyPr/>
          <a:lstStyle/>
          <a:p>
            <a:r>
              <a:rPr lang="en-GB" dirty="0" smtClean="0"/>
              <a:t>GSMA position regarding US Entity List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0081F1-F84D-9143-BE7D-F3B5BF98432C}"/>
              </a:ext>
            </a:extLst>
          </p:cNvPr>
          <p:cNvSpPr txBox="1"/>
          <p:nvPr/>
        </p:nvSpPr>
        <p:spPr>
          <a:xfrm>
            <a:off x="197515" y="1167594"/>
            <a:ext cx="86949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50" dirty="0">
                <a:latin typeface="+mj-lt"/>
              </a:rPr>
              <a:t>The US government has revised its “Entity List”, restricting the transfer of non-public US technology in a </a:t>
            </a:r>
            <a:r>
              <a:rPr lang="en-GB" sz="1650" u="sng" dirty="0">
                <a:latin typeface="+mj-lt"/>
              </a:rPr>
              <a:t>private</a:t>
            </a:r>
            <a:r>
              <a:rPr lang="en-GB" sz="1650" dirty="0">
                <a:latin typeface="+mj-lt"/>
              </a:rPr>
              <a:t> forum to affected companies. The GSMA does not consider that it would be affected by these restrictions as: </a:t>
            </a:r>
          </a:p>
          <a:p>
            <a:pPr marL="385763" indent="-385763" algn="just">
              <a:buFontTx/>
              <a:buAutoNum type="romanLcParenBoth"/>
            </a:pPr>
            <a:r>
              <a:rPr lang="en-GB" sz="1650" dirty="0">
                <a:latin typeface="+mj-lt"/>
              </a:rPr>
              <a:t>Companies generally do not submit non-public technology</a:t>
            </a:r>
          </a:p>
          <a:p>
            <a:pPr marL="385763" indent="-385763" algn="just">
              <a:buAutoNum type="romanLcParenBoth"/>
            </a:pPr>
            <a:r>
              <a:rPr lang="en-GB" sz="1650" dirty="0">
                <a:latin typeface="+mj-lt"/>
              </a:rPr>
              <a:t>Relevant GSMA information is public, either through industry specifications or PRDs</a:t>
            </a:r>
          </a:p>
          <a:p>
            <a:pPr marL="385763" indent="-385763" algn="just">
              <a:buAutoNum type="romanLcParenBoth"/>
            </a:pPr>
            <a:r>
              <a:rPr lang="en-GB" sz="1650" dirty="0">
                <a:latin typeface="+mj-lt"/>
              </a:rPr>
              <a:t>any interested party can join GSMA projects, making them open fora  </a:t>
            </a:r>
          </a:p>
          <a:p>
            <a:pPr algn="just"/>
            <a:r>
              <a:rPr lang="en-GB" sz="1650" dirty="0">
                <a:latin typeface="+mj-lt"/>
              </a:rPr>
              <a:t> </a:t>
            </a:r>
          </a:p>
          <a:p>
            <a:pPr algn="just"/>
            <a:r>
              <a:rPr lang="en-GB" sz="1650" dirty="0">
                <a:latin typeface="+mj-lt"/>
              </a:rPr>
              <a:t>To address some Member concerns of inadvertent breach, </a:t>
            </a:r>
            <a:r>
              <a:rPr lang="en-GB" sz="1650" b="1" dirty="0">
                <a:latin typeface="+mj-lt"/>
              </a:rPr>
              <a:t>the GSMA will put the relevant group minutes and contributions on a </a:t>
            </a:r>
            <a:r>
              <a:rPr lang="en-GB" sz="1650" b="1" u="sng" dirty="0">
                <a:latin typeface="+mj-lt"/>
              </a:rPr>
              <a:t>public</a:t>
            </a:r>
            <a:r>
              <a:rPr lang="en-GB" sz="1650" b="1" dirty="0">
                <a:latin typeface="+mj-lt"/>
              </a:rPr>
              <a:t> website (</a:t>
            </a:r>
            <a:r>
              <a:rPr lang="en-GB" sz="1650" dirty="0">
                <a:hlinkClick r:id="rId2"/>
              </a:rPr>
              <a:t>www.gsma.com</a:t>
            </a:r>
            <a:r>
              <a:rPr lang="en-GB" sz="1650" b="1" dirty="0">
                <a:latin typeface="+mj-lt"/>
              </a:rPr>
              <a:t>)</a:t>
            </a:r>
          </a:p>
          <a:p>
            <a:pPr algn="just"/>
            <a:endParaRPr lang="en-GB" sz="1650" b="1" dirty="0">
              <a:latin typeface="+mj-lt"/>
            </a:endParaRPr>
          </a:p>
          <a:p>
            <a:r>
              <a:rPr lang="en-GB" sz="1650" dirty="0">
                <a:latin typeface="+mj-lt"/>
              </a:rPr>
              <a:t>Some matters may not be suitable for a public website. We ask participants to identify: </a:t>
            </a:r>
          </a:p>
          <a:p>
            <a:pPr marL="385763" indent="-385763">
              <a:buAutoNum type="romanLcParenBoth"/>
            </a:pPr>
            <a:r>
              <a:rPr lang="en-GB" sz="1650" dirty="0">
                <a:latin typeface="+mj-lt"/>
              </a:rPr>
              <a:t>If this is the case and why; and </a:t>
            </a:r>
          </a:p>
          <a:p>
            <a:pPr marL="385763" indent="-385763">
              <a:buAutoNum type="romanLcParenBoth"/>
            </a:pPr>
            <a:r>
              <a:rPr lang="en-GB" sz="1650" dirty="0">
                <a:latin typeface="+mj-lt"/>
              </a:rPr>
              <a:t>is there a risk of the transfer of US private technology in those circumstances</a:t>
            </a:r>
          </a:p>
          <a:p>
            <a:endParaRPr lang="es-ES" sz="1650" dirty="0">
              <a:latin typeface="+mj-lt"/>
            </a:endParaRPr>
          </a:p>
          <a:p>
            <a:r>
              <a:rPr lang="en-GB" sz="1650" dirty="0">
                <a:latin typeface="+mj-lt"/>
              </a:rPr>
              <a:t>Once we have established if this is an issue we will revert with more guidance</a:t>
            </a:r>
            <a:endParaRPr lang="es-ES" sz="1650" dirty="0">
              <a:latin typeface="+mj-lt"/>
            </a:endParaRPr>
          </a:p>
          <a:p>
            <a:pPr algn="just"/>
            <a:endParaRPr lang="en-GB" sz="16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045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1B8455-364C-402F-8752-27BE57FB8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987574"/>
            <a:ext cx="8280920" cy="367240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sz="1800" dirty="0" smtClean="0">
                <a:latin typeface="Calibri" panose="020F0502020204030204" pitchFamily="34" charset="0"/>
              </a:rPr>
              <a:t>WP4 (Global Slice Availability) – DT, 20 minutes</a:t>
            </a:r>
            <a:endParaRPr lang="en-US" altLang="zh-CN" sz="16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zh-CN" sz="1800" dirty="0" smtClean="0">
                <a:effectLst/>
                <a:latin typeface="Calibri" panose="020F0502020204030204" pitchFamily="34" charset="0"/>
              </a:rPr>
              <a:t>Business paper update – GSMA, 10 minutes</a:t>
            </a:r>
          </a:p>
          <a:p>
            <a:pPr>
              <a:spcBef>
                <a:spcPts val="0"/>
              </a:spcBef>
            </a:pPr>
            <a:r>
              <a:rPr lang="en-US" altLang="zh-CN" sz="1800" dirty="0" smtClean="0">
                <a:latin typeface="Calibri" panose="020F0502020204030204" pitchFamily="34" charset="0"/>
              </a:rPr>
              <a:t>Wiki tool to create S-NEST, 5 minute</a:t>
            </a:r>
          </a:p>
          <a:p>
            <a:pPr>
              <a:spcBef>
                <a:spcPts val="0"/>
              </a:spcBef>
            </a:pPr>
            <a:r>
              <a:rPr lang="en-US" altLang="zh-CN" sz="1800" dirty="0" smtClean="0">
                <a:effectLst/>
                <a:latin typeface="Calibri" panose="020F0502020204030204" pitchFamily="34" charset="0"/>
              </a:rPr>
              <a:t>WP1 (E2E architecture) and</a:t>
            </a:r>
            <a:r>
              <a:rPr lang="en-US" altLang="zh-CN" sz="1800" dirty="0" smtClean="0">
                <a:latin typeface="Calibri" panose="020F0502020204030204" pitchFamily="34" charset="0"/>
              </a:rPr>
              <a:t> </a:t>
            </a:r>
            <a:r>
              <a:rPr lang="en-US" altLang="zh-CN" sz="1800" dirty="0" smtClean="0">
                <a:effectLst/>
                <a:latin typeface="Calibri" panose="020F0502020204030204" pitchFamily="34" charset="0"/>
              </a:rPr>
              <a:t>TSG meeting update – KDDI, 5 minutes </a:t>
            </a:r>
            <a:endParaRPr lang="en-US" altLang="zh-CN" sz="1800" dirty="0">
              <a:effectLst/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 err="1" smtClean="0">
                <a:effectLst/>
                <a:latin typeface="Calibri" panose="020F0502020204030204" pitchFamily="34" charset="0"/>
              </a:rPr>
              <a:t>AoB</a:t>
            </a:r>
            <a:endParaRPr lang="en-US" sz="1800" dirty="0" smtClean="0">
              <a:effectLst/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600" dirty="0" smtClean="0">
                <a:latin typeface="Calibri" panose="020F0502020204030204" pitchFamily="34" charset="0"/>
              </a:rPr>
              <a:t>Register NEST F2F meeting collocated with NG #10. Here is the</a:t>
            </a:r>
            <a:r>
              <a:rPr lang="en-US" sz="1600" dirty="0" smtClean="0">
                <a:effectLst/>
                <a:latin typeface="Calibri" panose="020F0502020204030204" pitchFamily="34" charset="0"/>
              </a:rPr>
              <a:t> meeting </a:t>
            </a:r>
            <a:r>
              <a:rPr lang="en-US" sz="1600" dirty="0" smtClean="0">
                <a:effectLst/>
                <a:latin typeface="Calibri" panose="020F0502020204030204" pitchFamily="34" charset="0"/>
                <a:hlinkClick r:id="rId2"/>
              </a:rPr>
              <a:t>register page </a:t>
            </a:r>
            <a:r>
              <a:rPr lang="en-US" sz="1600" dirty="0" smtClean="0">
                <a:effectLst/>
                <a:latin typeface="Calibri" panose="020F0502020204030204" pitchFamily="34" charset="0"/>
              </a:rPr>
              <a:t>on IC2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latin typeface="Calibri" panose="020F0502020204030204" pitchFamily="34" charset="0"/>
              </a:rPr>
              <a:t>TIP Network Slicing </a:t>
            </a:r>
            <a:r>
              <a:rPr lang="en-US" sz="1600" dirty="0" err="1" smtClean="0">
                <a:latin typeface="Calibri" panose="020F0502020204030204" pitchFamily="34" charset="0"/>
              </a:rPr>
              <a:t>PoC</a:t>
            </a:r>
            <a:r>
              <a:rPr lang="en-US" sz="1600" smtClean="0">
                <a:latin typeface="Calibri" panose="020F0502020204030204" pitchFamily="34" charset="0"/>
              </a:rPr>
              <a:t> presentation at next meeting, </a:t>
            </a:r>
            <a:r>
              <a:rPr lang="en-US" sz="1600" smtClean="0">
                <a:latin typeface="Calibri" panose="020F0502020204030204" pitchFamily="34" charset="0"/>
              </a:rPr>
              <a:t>25 </a:t>
            </a:r>
            <a:r>
              <a:rPr lang="en-US" sz="1600" smtClean="0">
                <a:latin typeface="Calibri" panose="020F0502020204030204" pitchFamily="34" charset="0"/>
              </a:rPr>
              <a:t>Sep 2019</a:t>
            </a:r>
            <a:endParaRPr lang="en-US" sz="16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49302F-9716-4AF4-896F-0E87FD74BC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52D2AFC-71C4-4511-B128-4ECEE52D3027}" type="slidenum">
              <a:rPr lang="en-ZA" smtClean="0">
                <a:solidFill>
                  <a:srgbClr val="5C5C5C">
                    <a:tint val="75000"/>
                  </a:srgbClr>
                </a:solidFill>
              </a:rPr>
              <a:pPr/>
              <a:t>4</a:t>
            </a:fld>
            <a:endParaRPr lang="en-ZA" dirty="0">
              <a:solidFill>
                <a:srgbClr val="5C5C5C">
                  <a:tint val="75000"/>
                </a:srgb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83F43F-ABCB-4395-9356-C02B285B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541610519"/>
      </p:ext>
    </p:extLst>
  </p:cSld>
  <p:clrMapOvr>
    <a:masterClrMapping/>
  </p:clrMapOvr>
</p:sld>
</file>

<file path=ppt/theme/theme1.xml><?xml version="1.0" encoding="utf-8"?>
<a:theme xmlns:a="http://schemas.openxmlformats.org/drawingml/2006/main" name="2_GSMA">
  <a:themeElements>
    <a:clrScheme name="Custom 14">
      <a:dk1>
        <a:srgbClr val="5C5C5C"/>
      </a:dk1>
      <a:lt1>
        <a:srgbClr val="FFFFFF"/>
      </a:lt1>
      <a:dk2>
        <a:srgbClr val="262626"/>
      </a:dk2>
      <a:lt2>
        <a:srgbClr val="FFFFFF"/>
      </a:lt2>
      <a:accent1>
        <a:srgbClr val="FF0000"/>
      </a:accent1>
      <a:accent2>
        <a:srgbClr val="000000"/>
      </a:accent2>
      <a:accent3>
        <a:srgbClr val="94C0BE"/>
      </a:accent3>
      <a:accent4>
        <a:srgbClr val="878787"/>
      </a:accent4>
      <a:accent5>
        <a:srgbClr val="FF0000"/>
      </a:accent5>
      <a:accent6>
        <a:srgbClr val="000000"/>
      </a:accent6>
      <a:hlink>
        <a:srgbClr val="C00000"/>
      </a:hlink>
      <a:folHlink>
        <a:srgbClr val="262626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63995CA9E5A9408DC869A5FCE5A924" ma:contentTypeVersion="" ma:contentTypeDescription="Create a new document." ma:contentTypeScope="" ma:versionID="78a9e9a140964c6a87cb848262cfee27">
  <xsd:schema xmlns:xsd="http://www.w3.org/2001/XMLSchema" xmlns:xs="http://www.w3.org/2001/XMLSchema" xmlns:p="http://schemas.microsoft.com/office/2006/metadata/properties" xmlns:ns2="$ListId:Documents;" targetNamespace="http://schemas.microsoft.com/office/2006/metadata/properties" ma:root="true" ma:fieldsID="af3fcf6470004105c4282295651016e9" ns2:_="">
    <xsd:import namespace="$ListId:Documents;"/>
    <xsd:element name="properties">
      <xsd:complexType>
        <xsd:sequence>
          <xsd:element name="documentManagement">
            <xsd:complexType>
              <xsd:all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uments;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indexed="true" ma:list="{313920FB-9935-4FFE-A5C5-49AB9ECCA825}" ma:internalName="Category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$ListId:Documents;" xsi:nil="true"/>
  </documentManagement>
</p:properties>
</file>

<file path=customXml/itemProps1.xml><?xml version="1.0" encoding="utf-8"?>
<ds:datastoreItem xmlns:ds="http://schemas.openxmlformats.org/officeDocument/2006/customXml" ds:itemID="{B54C7D4D-FE6E-49AD-B142-A234871A85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Documents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4FA70D-16B9-49F3-B561-D223FB87FB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3D55D4-2F64-4839-9102-9BDCC35B27C4}">
  <ds:schemaRefs>
    <ds:schemaRef ds:uri="$ListId:Documents;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189</Words>
  <Application>Microsoft Office PowerPoint</Application>
  <PresentationFormat>On-screen Show (16:9)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Futura LT Book</vt:lpstr>
      <vt:lpstr>宋体</vt:lpstr>
      <vt:lpstr>Sketch Rockwell</vt:lpstr>
      <vt:lpstr>Arial</vt:lpstr>
      <vt:lpstr>Arial Black</vt:lpstr>
      <vt:lpstr>Calibri</vt:lpstr>
      <vt:lpstr>Times New Roman</vt:lpstr>
      <vt:lpstr>Wingdings</vt:lpstr>
      <vt:lpstr>2_GSMA</vt:lpstr>
      <vt:lpstr>PowerPoint Presentation</vt:lpstr>
      <vt:lpstr>GSMA Antitrust Policy</vt:lpstr>
      <vt:lpstr>GSMA position regarding US Entity List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Annie Ramos</dc:creator>
  <cp:lastModifiedBy>Kelvin Qin</cp:lastModifiedBy>
  <cp:revision>688</cp:revision>
  <dcterms:created xsi:type="dcterms:W3CDTF">2015-08-18T07:33:33Z</dcterms:created>
  <dcterms:modified xsi:type="dcterms:W3CDTF">2019-09-11T12:54:02Z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0x0101005863995CA9E5A9408DC869A5FCE5A924</vt:lpwstr>
  </property>
</Properties>
</file>