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3" r:id="rId5"/>
    <p:sldMasterId id="2147483667" r:id="rId6"/>
    <p:sldMasterId id="2147483671" r:id="rId7"/>
    <p:sldMasterId id="2147483684" r:id="rId8"/>
    <p:sldMasterId id="2147483700" r:id="rId9"/>
  </p:sldMasterIdLst>
  <p:notesMasterIdLst>
    <p:notesMasterId r:id="rId23"/>
  </p:notesMasterIdLst>
  <p:handoutMasterIdLst>
    <p:handoutMasterId r:id="rId24"/>
  </p:handoutMasterIdLst>
  <p:sldIdLst>
    <p:sldId id="293" r:id="rId10"/>
    <p:sldId id="469" r:id="rId11"/>
    <p:sldId id="475" r:id="rId12"/>
    <p:sldId id="473" r:id="rId13"/>
    <p:sldId id="470" r:id="rId14"/>
    <p:sldId id="454" r:id="rId15"/>
    <p:sldId id="476" r:id="rId16"/>
    <p:sldId id="368" r:id="rId17"/>
    <p:sldId id="479" r:id="rId18"/>
    <p:sldId id="477" r:id="rId19"/>
    <p:sldId id="465" r:id="rId20"/>
    <p:sldId id="478" r:id="rId21"/>
    <p:sldId id="461" r:id="rId22"/>
  </p:sldIdLst>
  <p:sldSz cx="9144000" cy="5143500" type="screen16x9"/>
  <p:notesSz cx="6864350" cy="9996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2" userDrawn="1">
          <p15:clr>
            <a:srgbClr val="A4A3A4"/>
          </p15:clr>
        </p15:guide>
        <p15:guide id="2" pos="5459">
          <p15:clr>
            <a:srgbClr val="A4A3A4"/>
          </p15:clr>
        </p15:guide>
        <p15:guide id="3" pos="288">
          <p15:clr>
            <a:srgbClr val="A4A3A4"/>
          </p15:clr>
        </p15:guide>
        <p15:guide id="4" pos="5718">
          <p15:clr>
            <a:srgbClr val="A4A3A4"/>
          </p15:clr>
        </p15:guide>
        <p15:guide id="5" pos="3745">
          <p15:clr>
            <a:srgbClr val="A4A3A4"/>
          </p15:clr>
        </p15:guide>
        <p15:guide id="6" pos="201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Gullstrand" initials="JG" lastIdx="5" clrIdx="0">
    <p:extLst>
      <p:ext uri="{19B8F6BF-5375-455C-9EA6-DF929625EA0E}">
        <p15:presenceInfo xmlns:p15="http://schemas.microsoft.com/office/powerpoint/2012/main" userId="S-1-5-21-3346166985-1548841365-2365452741-36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004"/>
    <a:srgbClr val="FC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8" autoAdjust="0"/>
    <p:restoredTop sz="94537" autoAdjust="0"/>
  </p:normalViewPr>
  <p:slideViewPr>
    <p:cSldViewPr snapToGrid="0" snapToObjects="1">
      <p:cViewPr varScale="1">
        <p:scale>
          <a:sx n="87" d="100"/>
          <a:sy n="87" d="100"/>
        </p:scale>
        <p:origin x="534" y="72"/>
      </p:cViewPr>
      <p:guideLst>
        <p:guide orient="horz" pos="1302"/>
        <p:guide pos="5459"/>
        <p:guide pos="288"/>
        <p:guide pos="5718"/>
        <p:guide pos="3745"/>
        <p:guide pos="20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70C39817-9369-9B4F-B1D9-E5CF6CC94703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ECDB26C7-C8AE-3245-BA32-D778E8A3F0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76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752D5C9B-CDB9-194C-82C6-102C79BF2437}" type="datetimeFigureOut">
              <a:rPr lang="en-US" smtClean="0"/>
              <a:t>9/11/2019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CB78DB6D-8D6F-FE4D-9C4A-2E3125F4E8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4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026F95-6645-4D84-B47C-E7B4E1A6F54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03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026F95-6645-4D84-B47C-E7B4E1A6F54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36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647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1182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26F95-6645-4D84-B47C-E7B4E1A6F545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635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Chris\Desktop\RCS%20Overview%20slides\welcome%20slide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763" y="1152843"/>
            <a:ext cx="7442200" cy="6556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159" y="1939290"/>
            <a:ext cx="7436803" cy="63119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F87C6-8F4B-C14F-952F-C5F8DB9F2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2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8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5195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object 45"/>
          <p:cNvSpPr/>
          <p:nvPr userDrawn="1"/>
        </p:nvSpPr>
        <p:spPr>
          <a:xfrm>
            <a:off x="1197114" y="1059582"/>
            <a:ext cx="7395666" cy="3515412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0" rIns="72000" bIns="36000" rtlCol="0"/>
          <a:lstStyle/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6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Copy this box in your</a:t>
            </a:r>
            <a:r>
              <a:rPr lang="en-US" sz="16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 slide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6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Change the bullet spacing by selecting the bullets, then right click and select paragraph from context menu. Change spacing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6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Try not to go beyond level 2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6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Font size for level 1 is 16</a:t>
            </a:r>
          </a:p>
          <a:p>
            <a:pPr marL="432000" marR="5080" lvl="1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Font size for level 2 is14</a:t>
            </a:r>
            <a:endParaRPr lang="en-US" sz="1400" spc="-5" dirty="0">
              <a:solidFill>
                <a:srgbClr val="5C5C5C"/>
              </a:solidFill>
              <a:latin typeface="Arial Narrow" panose="020B0606020202030204" pitchFamily="34" charset="0"/>
              <a:cs typeface="Aria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97114" y="1347614"/>
            <a:ext cx="7395666" cy="0"/>
          </a:xfrm>
          <a:prstGeom prst="line">
            <a:avLst/>
          </a:prstGeom>
          <a:noFill/>
          <a:ln w="38100" cap="flat" cmpd="sng" algn="ctr">
            <a:solidFill>
              <a:srgbClr val="E30613"/>
            </a:solidFill>
            <a:prstDash val="solid"/>
          </a:ln>
          <a:effectLst/>
        </p:spPr>
      </p:cxnSp>
      <p:sp>
        <p:nvSpPr>
          <p:cNvPr id="2" name="TextBox 1"/>
          <p:cNvSpPr txBox="1"/>
          <p:nvPr userDrawn="1"/>
        </p:nvSpPr>
        <p:spPr>
          <a:xfrm>
            <a:off x="1197114" y="1028690"/>
            <a:ext cx="1180946" cy="318924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en-GB" sz="1600" b="1" dirty="0">
                <a:latin typeface="Arial Narrow" panose="020B0606020202030204" pitchFamily="34" charset="0"/>
              </a:rPr>
              <a:t>Sub-Heading</a:t>
            </a:r>
            <a:endParaRPr lang="en-GB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8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447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object 45"/>
          <p:cNvSpPr/>
          <p:nvPr userDrawn="1"/>
        </p:nvSpPr>
        <p:spPr>
          <a:xfrm>
            <a:off x="4645026" y="1072562"/>
            <a:ext cx="4031430" cy="3515412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0" rIns="72000" bIns="36000" rtlCol="0"/>
          <a:lstStyle/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Copy this box in your</a:t>
            </a: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 slide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Change the bullet spacing by selecting the bullets, then right click and select paragraph from context menu. Change spacing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Try not to go beyond level 2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Font size for level 1 is 14</a:t>
            </a:r>
          </a:p>
          <a:p>
            <a:pPr marL="673200" marR="5080" lvl="1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Font size for level 2 also 14 (may change to 12)  </a:t>
            </a:r>
            <a:endParaRPr lang="en-US" sz="1400" spc="-5" dirty="0">
              <a:solidFill>
                <a:srgbClr val="5C5C5C"/>
              </a:solidFill>
              <a:latin typeface="Arial Narrow" panose="020B0606020202030204" pitchFamily="34" charset="0"/>
              <a:cs typeface="Arial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45026" y="1392235"/>
            <a:ext cx="4031430" cy="0"/>
          </a:xfrm>
          <a:prstGeom prst="line">
            <a:avLst/>
          </a:prstGeom>
          <a:noFill/>
          <a:ln w="38100" cap="flat" cmpd="sng" algn="ctr">
            <a:solidFill>
              <a:srgbClr val="E30613"/>
            </a:solidFill>
            <a:prstDash val="solid"/>
          </a:ln>
          <a:effectLst/>
        </p:spPr>
      </p:cxnSp>
      <p:sp>
        <p:nvSpPr>
          <p:cNvPr id="15" name="object 45"/>
          <p:cNvSpPr/>
          <p:nvPr userDrawn="1"/>
        </p:nvSpPr>
        <p:spPr>
          <a:xfrm>
            <a:off x="420688" y="1072562"/>
            <a:ext cx="4031430" cy="3515412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0" rIns="72000" bIns="36000" rtlCol="0"/>
          <a:lstStyle/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Copy this box in your</a:t>
            </a: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 slide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Change the bullet spacing by selecting the bullets, then right click and select paragraph from context menu. Change spacing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Try not to go beyond level 2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Font size for level 1 is 14</a:t>
            </a:r>
          </a:p>
          <a:p>
            <a:pPr marL="673200" marR="5080" lvl="1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Font size for level 2 also 14 (may change to 12)  </a:t>
            </a:r>
            <a:endParaRPr lang="en-US" sz="1400" spc="-5" dirty="0">
              <a:solidFill>
                <a:srgbClr val="5C5C5C"/>
              </a:solidFill>
              <a:latin typeface="Arial Narrow" panose="020B0606020202030204" pitchFamily="34" charset="0"/>
              <a:cs typeface="Arial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20688" y="1392235"/>
            <a:ext cx="4031430" cy="0"/>
          </a:xfrm>
          <a:prstGeom prst="line">
            <a:avLst/>
          </a:prstGeom>
          <a:noFill/>
          <a:ln w="38100" cap="flat" cmpd="sng" algn="ctr">
            <a:solidFill>
              <a:srgbClr val="E30613"/>
            </a:solidFill>
            <a:prstDash val="solid"/>
          </a:ln>
          <a:effectLst/>
        </p:spPr>
      </p:cxnSp>
      <p:sp>
        <p:nvSpPr>
          <p:cNvPr id="9" name="TextBox 8"/>
          <p:cNvSpPr txBox="1"/>
          <p:nvPr userDrawn="1"/>
        </p:nvSpPr>
        <p:spPr>
          <a:xfrm>
            <a:off x="422950" y="1073311"/>
            <a:ext cx="1052706" cy="28814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Sub-Heading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643484" y="1070746"/>
            <a:ext cx="1052706" cy="28814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Sub-Heading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8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5195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1" name="object 45"/>
          <p:cNvSpPr/>
          <p:nvPr userDrawn="1"/>
        </p:nvSpPr>
        <p:spPr>
          <a:xfrm>
            <a:off x="6084168" y="1080000"/>
            <a:ext cx="2592000" cy="3515412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0" rIns="72000" bIns="36000" rtlCol="0"/>
          <a:lstStyle/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Copy this box in your</a:t>
            </a: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 slide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Change the bullet spacing by selecting the bullets, then right click and select paragraph from context menu. Change spacing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Font size for level 1 is 14</a:t>
            </a:r>
          </a:p>
          <a:p>
            <a:pPr marL="673200" marR="5080" lvl="1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Font size for level 2 also 14 (may change to 12)  </a:t>
            </a:r>
            <a:endParaRPr lang="en-US" sz="1400" spc="-5" dirty="0">
              <a:solidFill>
                <a:srgbClr val="5C5C5C"/>
              </a:solidFill>
              <a:latin typeface="Arial Narrow" panose="020B0606020202030204" pitchFamily="34" charset="0"/>
              <a:cs typeface="Arial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84168" y="1399673"/>
            <a:ext cx="2592000" cy="0"/>
          </a:xfrm>
          <a:prstGeom prst="line">
            <a:avLst/>
          </a:prstGeom>
          <a:noFill/>
          <a:ln w="38100" cap="flat" cmpd="sng" algn="ctr">
            <a:solidFill>
              <a:srgbClr val="E30613"/>
            </a:solidFill>
            <a:prstDash val="solid"/>
          </a:ln>
          <a:effectLst/>
        </p:spPr>
      </p:cxnSp>
      <p:sp>
        <p:nvSpPr>
          <p:cNvPr id="14" name="object 45"/>
          <p:cNvSpPr/>
          <p:nvPr userDrawn="1"/>
        </p:nvSpPr>
        <p:spPr>
          <a:xfrm>
            <a:off x="3249810" y="1080000"/>
            <a:ext cx="2592000" cy="3515412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0" rIns="72000" bIns="36000" rtlCol="0"/>
          <a:lstStyle/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Copy this box in your</a:t>
            </a: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 slide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Change the bullet spacing by selecting the bullets, then right click and select paragraph from context menu. Change spacing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Font size for level 1 is 14</a:t>
            </a:r>
          </a:p>
          <a:p>
            <a:pPr marL="673200" marR="5080" lvl="1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Font size for level 2 also 14 (may change to 12)  </a:t>
            </a:r>
            <a:endParaRPr lang="en-US" sz="1400" spc="-5" dirty="0">
              <a:solidFill>
                <a:srgbClr val="5C5C5C"/>
              </a:solidFill>
              <a:latin typeface="Arial Narrow" panose="020B0606020202030204" pitchFamily="34" charset="0"/>
              <a:cs typeface="Arial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249811" y="1399673"/>
            <a:ext cx="2592000" cy="0"/>
          </a:xfrm>
          <a:prstGeom prst="line">
            <a:avLst/>
          </a:prstGeom>
          <a:noFill/>
          <a:ln w="38100" cap="flat" cmpd="sng" algn="ctr">
            <a:solidFill>
              <a:srgbClr val="E30613"/>
            </a:solidFill>
            <a:prstDash val="solid"/>
          </a:ln>
          <a:effectLst/>
        </p:spPr>
      </p:cxnSp>
      <p:sp>
        <p:nvSpPr>
          <p:cNvPr id="16" name="object 45"/>
          <p:cNvSpPr/>
          <p:nvPr userDrawn="1"/>
        </p:nvSpPr>
        <p:spPr>
          <a:xfrm>
            <a:off x="415452" y="1080000"/>
            <a:ext cx="2592000" cy="3515412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0" rIns="72000" bIns="36000" rtlCol="0"/>
          <a:lstStyle/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Copy this box in your</a:t>
            </a: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 slide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Change the bullet spacing by selecting the bullets, then right click and select paragraph from context menu. Change spacing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Font size for level 1 is 14</a:t>
            </a:r>
          </a:p>
          <a:p>
            <a:pPr marL="673200" marR="5080" lvl="1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Font size for level 2 also 14 (may change to 12)  </a:t>
            </a:r>
            <a:endParaRPr lang="en-US" sz="1400" spc="-5" dirty="0">
              <a:solidFill>
                <a:srgbClr val="5C5C5C"/>
              </a:solidFill>
              <a:latin typeface="Arial Narrow" panose="020B0606020202030204" pitchFamily="34" charset="0"/>
              <a:cs typeface="Arial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5453" y="1399673"/>
            <a:ext cx="2592000" cy="0"/>
          </a:xfrm>
          <a:prstGeom prst="line">
            <a:avLst/>
          </a:prstGeom>
          <a:noFill/>
          <a:ln w="38100" cap="flat" cmpd="sng" algn="ctr">
            <a:solidFill>
              <a:srgbClr val="E30613"/>
            </a:solidFill>
            <a:prstDash val="solid"/>
          </a:ln>
          <a:effectLst/>
        </p:spPr>
      </p:cxnSp>
      <p:sp>
        <p:nvSpPr>
          <p:cNvPr id="25" name="TextBox 24"/>
          <p:cNvSpPr txBox="1"/>
          <p:nvPr userDrawn="1"/>
        </p:nvSpPr>
        <p:spPr>
          <a:xfrm>
            <a:off x="432000" y="1080000"/>
            <a:ext cx="1052706" cy="28814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Sub-Heading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3240000" y="1080000"/>
            <a:ext cx="1052706" cy="28814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Sub-Heading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6084167" y="1079999"/>
            <a:ext cx="1052706" cy="28814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Sub-Heading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3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Figure Left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5195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object 45"/>
          <p:cNvSpPr/>
          <p:nvPr userDrawn="1"/>
        </p:nvSpPr>
        <p:spPr>
          <a:xfrm>
            <a:off x="6084168" y="1080000"/>
            <a:ext cx="2592000" cy="3515412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0" rIns="72000" bIns="36000" rtlCol="0"/>
          <a:lstStyle/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Copy this box in your</a:t>
            </a: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 slide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Change the bullet spacing by selecting the bullets, then right click and select paragraph from context menu. Change spacing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Font size for level 1 is 14</a:t>
            </a:r>
          </a:p>
          <a:p>
            <a:pPr marL="673200" marR="5080" lvl="1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Font size for level 2 also 14 (may change to 12)  </a:t>
            </a:r>
            <a:endParaRPr lang="en-US" sz="1400" spc="-5" dirty="0">
              <a:solidFill>
                <a:srgbClr val="5C5C5C"/>
              </a:solidFill>
              <a:latin typeface="Arial Narrow" panose="020B0606020202030204" pitchFamily="34" charset="0"/>
              <a:cs typeface="Aria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84168" y="1399673"/>
            <a:ext cx="2592000" cy="0"/>
          </a:xfrm>
          <a:prstGeom prst="line">
            <a:avLst/>
          </a:prstGeom>
          <a:noFill/>
          <a:ln w="38100" cap="flat" cmpd="sng" algn="ctr">
            <a:solidFill>
              <a:srgbClr val="E30613"/>
            </a:solidFill>
            <a:prstDash val="solid"/>
          </a:ln>
          <a:effectLst/>
        </p:spPr>
      </p:cxnSp>
      <p:sp>
        <p:nvSpPr>
          <p:cNvPr id="8" name="TextBox 7"/>
          <p:cNvSpPr txBox="1"/>
          <p:nvPr userDrawn="1"/>
        </p:nvSpPr>
        <p:spPr>
          <a:xfrm>
            <a:off x="6084167" y="1079999"/>
            <a:ext cx="1052706" cy="28814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Sub-Heading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Right figur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5195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object 45"/>
          <p:cNvSpPr/>
          <p:nvPr userDrawn="1"/>
        </p:nvSpPr>
        <p:spPr>
          <a:xfrm>
            <a:off x="415452" y="1080000"/>
            <a:ext cx="2592000" cy="3515412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0" rIns="72000" bIns="36000" rtlCol="0"/>
          <a:lstStyle/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Copy this box in your</a:t>
            </a: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 slide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Change the bullet spacing by selecting the bullets, then right click and select paragraph from context menu. Change spacing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Font size for level 1 is 14</a:t>
            </a:r>
          </a:p>
          <a:p>
            <a:pPr marL="673200" marR="5080" lvl="1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Font size for level 2 also 14 (may change to 12)  </a:t>
            </a:r>
            <a:endParaRPr lang="en-US" sz="1400" spc="-5" dirty="0">
              <a:solidFill>
                <a:srgbClr val="5C5C5C"/>
              </a:solidFill>
              <a:latin typeface="Arial Narrow" panose="020B0606020202030204" pitchFamily="34" charset="0"/>
              <a:cs typeface="Aria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15453" y="1399673"/>
            <a:ext cx="2592000" cy="0"/>
          </a:xfrm>
          <a:prstGeom prst="line">
            <a:avLst/>
          </a:prstGeom>
          <a:noFill/>
          <a:ln w="38100" cap="flat" cmpd="sng" algn="ctr">
            <a:solidFill>
              <a:srgbClr val="E30613"/>
            </a:solidFill>
            <a:prstDash val="solid"/>
          </a:ln>
          <a:effectLst/>
        </p:spPr>
      </p:cxnSp>
      <p:sp>
        <p:nvSpPr>
          <p:cNvPr id="8" name="TextBox 7"/>
          <p:cNvSpPr txBox="1"/>
          <p:nvPr userDrawn="1"/>
        </p:nvSpPr>
        <p:spPr>
          <a:xfrm>
            <a:off x="432000" y="1080000"/>
            <a:ext cx="1052706" cy="288147"/>
          </a:xfrm>
          <a:prstGeom prst="rect">
            <a:avLst/>
          </a:prstGeom>
          <a:noFill/>
        </p:spPr>
        <p:txBody>
          <a:bodyPr wrap="none" lIns="72000" tIns="36000" rIns="72000" bIns="36000" rtlCol="0">
            <a:spAutoFit/>
          </a:bodyPr>
          <a:lstStyle/>
          <a:p>
            <a:r>
              <a:rPr lang="en-GB" sz="1400" b="1" dirty="0">
                <a:latin typeface="Arial Narrow" panose="020B0606020202030204" pitchFamily="34" charset="0"/>
              </a:rPr>
              <a:t>Sub-Heading</a:t>
            </a:r>
            <a:endParaRPr lang="en-GB" sz="1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3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205136" y="1347615"/>
            <a:ext cx="7399312" cy="31683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ZA" dirty="0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37652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203598"/>
            <a:ext cx="7399312" cy="332916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600">
                <a:solidFill>
                  <a:schemeClr val="tx2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2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2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8"/>
            <a:ext cx="2133600" cy="273844"/>
          </a:xfrm>
        </p:spPr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6228000" cy="50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68387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C93F3BA-2424-4C34-8B7C-205B3BB30E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620000" y="270000"/>
            <a:ext cx="6480000" cy="432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100">
                <a:solidFill>
                  <a:srgbClr val="575756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6474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92680" y="2210400"/>
            <a:ext cx="6243320" cy="63658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94000" y="2847600"/>
            <a:ext cx="623316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61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447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593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763" y="1159511"/>
            <a:ext cx="7493054" cy="661197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763" y="1820708"/>
            <a:ext cx="7493053" cy="270049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F87C6-8F4B-C14F-952F-C5F8DB9F2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8"/>
            <a:ext cx="2133600" cy="273844"/>
          </a:xfrm>
        </p:spPr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5195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object 45"/>
          <p:cNvSpPr/>
          <p:nvPr userDrawn="1"/>
        </p:nvSpPr>
        <p:spPr>
          <a:xfrm>
            <a:off x="1197114" y="1059582"/>
            <a:ext cx="7395666" cy="3515412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" rIns="72000" bIns="36000" rtlCol="0"/>
          <a:lstStyle/>
          <a:p>
            <a:pPr marR="5080">
              <a:spcBef>
                <a:spcPts val="470"/>
              </a:spcBef>
              <a:buClr>
                <a:srgbClr val="E30613"/>
              </a:buClr>
              <a:tabLst>
                <a:tab pos="355600" algn="l"/>
              </a:tabLst>
            </a:pPr>
            <a:r>
              <a:rPr lang="en-US" sz="1600" b="1" spc="-5" dirty="0">
                <a:solidFill>
                  <a:srgbClr val="5C5C5C"/>
                </a:solidFill>
                <a:latin typeface="+mj-lt"/>
                <a:cs typeface="Arial"/>
              </a:rPr>
              <a:t>Sub-heading</a:t>
            </a:r>
          </a:p>
          <a:p>
            <a:pPr marR="508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tabLst>
                <a:tab pos="355600" algn="l"/>
              </a:tabLst>
            </a:pPr>
            <a:endParaRPr lang="en-US" sz="400" spc="-5" dirty="0">
              <a:solidFill>
                <a:srgbClr val="5C5C5C"/>
              </a:solidFill>
              <a:latin typeface="+mj-lt"/>
              <a:cs typeface="Arial"/>
            </a:endParaRP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600" spc="-5" dirty="0">
                <a:solidFill>
                  <a:srgbClr val="5C5C5C"/>
                </a:solidFill>
                <a:latin typeface="+mj-lt"/>
                <a:cs typeface="Arial"/>
              </a:rPr>
              <a:t>Copy this box in your</a:t>
            </a:r>
            <a:r>
              <a:rPr lang="en-US" sz="1600" spc="-5" baseline="0" dirty="0">
                <a:solidFill>
                  <a:srgbClr val="5C5C5C"/>
                </a:solidFill>
                <a:latin typeface="+mj-lt"/>
                <a:cs typeface="Arial"/>
              </a:rPr>
              <a:t> slide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600" spc="-5" baseline="0" dirty="0">
                <a:solidFill>
                  <a:srgbClr val="5C5C5C"/>
                </a:solidFill>
                <a:latin typeface="+mj-lt"/>
                <a:cs typeface="Arial"/>
              </a:rPr>
              <a:t>Change the bullet spacing by selecting the bullets, then right click and select paragraph from context menu. Change spacing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600" spc="-5" baseline="0" dirty="0">
                <a:solidFill>
                  <a:srgbClr val="5C5C5C"/>
                </a:solidFill>
                <a:latin typeface="+mj-lt"/>
                <a:cs typeface="Arial"/>
              </a:rPr>
              <a:t>Try not to go beyond level 2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600" spc="-5" baseline="0" dirty="0">
                <a:solidFill>
                  <a:srgbClr val="5C5C5C"/>
                </a:solidFill>
                <a:latin typeface="+mj-lt"/>
                <a:cs typeface="Arial"/>
              </a:rPr>
              <a:t>Font size for level 1 is 14</a:t>
            </a:r>
          </a:p>
          <a:p>
            <a:pPr marL="673200" marR="5080" lvl="1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Font size for level 2 is14</a:t>
            </a:r>
            <a:endParaRPr lang="en-US" sz="1400" spc="-5" dirty="0">
              <a:solidFill>
                <a:srgbClr val="5C5C5C"/>
              </a:solidFill>
              <a:latin typeface="+mj-lt"/>
              <a:cs typeface="Aria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97114" y="1347614"/>
            <a:ext cx="7395666" cy="0"/>
          </a:xfrm>
          <a:prstGeom prst="line">
            <a:avLst/>
          </a:prstGeom>
          <a:noFill/>
          <a:ln w="38100" cap="flat" cmpd="sng" algn="ctr">
            <a:solidFill>
              <a:srgbClr val="E30613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96421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447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object 45"/>
          <p:cNvSpPr/>
          <p:nvPr userDrawn="1"/>
        </p:nvSpPr>
        <p:spPr>
          <a:xfrm>
            <a:off x="4645026" y="1072562"/>
            <a:ext cx="4031430" cy="3515412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" rIns="72000" bIns="36000" rtlCol="0"/>
          <a:lstStyle/>
          <a:p>
            <a:pPr marR="5080">
              <a:spcBef>
                <a:spcPts val="470"/>
              </a:spcBef>
              <a:buClr>
                <a:srgbClr val="E30613"/>
              </a:buClr>
              <a:tabLst>
                <a:tab pos="355600" algn="l"/>
              </a:tabLst>
            </a:pPr>
            <a:r>
              <a:rPr lang="en-US" sz="1400" b="1" spc="-5" dirty="0">
                <a:solidFill>
                  <a:srgbClr val="5C5C5C"/>
                </a:solidFill>
                <a:latin typeface="+mj-lt"/>
                <a:cs typeface="Arial"/>
              </a:rPr>
              <a:t>Sub-heading</a:t>
            </a:r>
          </a:p>
          <a:p>
            <a:pPr marR="508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tabLst>
                <a:tab pos="355600" algn="l"/>
              </a:tabLst>
            </a:pPr>
            <a:endParaRPr lang="en-US" sz="400" spc="-5" dirty="0">
              <a:solidFill>
                <a:srgbClr val="5C5C5C"/>
              </a:solidFill>
              <a:latin typeface="+mj-lt"/>
              <a:cs typeface="Arial"/>
            </a:endParaRP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dirty="0">
                <a:solidFill>
                  <a:srgbClr val="5C5C5C"/>
                </a:solidFill>
                <a:latin typeface="+mj-lt"/>
                <a:cs typeface="Arial"/>
              </a:rPr>
              <a:t>Copy this box in your</a:t>
            </a: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 slide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Change the bullet spacing by selecting the bullets, then right click and select paragraph from context menu. Change spacing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Try not to go beyond level 2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Font size for level 1 is 14</a:t>
            </a:r>
          </a:p>
          <a:p>
            <a:pPr marL="673200" marR="5080" lvl="1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Font size for level 2 also 14 (may change to 12)  </a:t>
            </a:r>
            <a:endParaRPr lang="en-US" sz="1400" spc="-5" dirty="0">
              <a:solidFill>
                <a:srgbClr val="5C5C5C"/>
              </a:solidFill>
              <a:latin typeface="+mj-lt"/>
              <a:cs typeface="Arial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45026" y="1392235"/>
            <a:ext cx="4031430" cy="0"/>
          </a:xfrm>
          <a:prstGeom prst="line">
            <a:avLst/>
          </a:prstGeom>
          <a:noFill/>
          <a:ln w="38100" cap="flat" cmpd="sng" algn="ctr">
            <a:solidFill>
              <a:srgbClr val="E30613"/>
            </a:solidFill>
            <a:prstDash val="solid"/>
          </a:ln>
          <a:effectLst/>
        </p:spPr>
      </p:cxnSp>
      <p:sp>
        <p:nvSpPr>
          <p:cNvPr id="15" name="object 45"/>
          <p:cNvSpPr/>
          <p:nvPr userDrawn="1"/>
        </p:nvSpPr>
        <p:spPr>
          <a:xfrm>
            <a:off x="420688" y="1072562"/>
            <a:ext cx="4031430" cy="3515412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" rIns="72000" bIns="36000" rtlCol="0"/>
          <a:lstStyle/>
          <a:p>
            <a:pPr marR="5080">
              <a:spcBef>
                <a:spcPts val="470"/>
              </a:spcBef>
              <a:buClr>
                <a:srgbClr val="E30613"/>
              </a:buClr>
              <a:tabLst>
                <a:tab pos="355600" algn="l"/>
              </a:tabLst>
            </a:pPr>
            <a:r>
              <a:rPr lang="en-US" sz="1400" b="1" spc="-5" dirty="0">
                <a:solidFill>
                  <a:srgbClr val="5C5C5C"/>
                </a:solidFill>
                <a:latin typeface="+mj-lt"/>
                <a:cs typeface="Arial"/>
              </a:rPr>
              <a:t>Sub-heading</a:t>
            </a:r>
          </a:p>
          <a:p>
            <a:pPr marR="508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tabLst>
                <a:tab pos="355600" algn="l"/>
              </a:tabLst>
            </a:pPr>
            <a:endParaRPr lang="en-US" sz="400" spc="-5" dirty="0">
              <a:solidFill>
                <a:srgbClr val="5C5C5C"/>
              </a:solidFill>
              <a:latin typeface="+mj-lt"/>
              <a:cs typeface="Arial"/>
            </a:endParaRP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dirty="0">
                <a:solidFill>
                  <a:srgbClr val="5C5C5C"/>
                </a:solidFill>
                <a:latin typeface="+mj-lt"/>
                <a:cs typeface="Arial"/>
              </a:rPr>
              <a:t>Copy this box in your</a:t>
            </a: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 slide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Change the bullet spacing by selecting the bullets, then right click and select paragraph from context menu. Change spacing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Try not to go beyond level 2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Font size for level 1 is 14</a:t>
            </a:r>
          </a:p>
          <a:p>
            <a:pPr marL="673200" marR="5080" lvl="1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Font size for level 2 also 14 (may change to 12)  </a:t>
            </a:r>
            <a:endParaRPr lang="en-US" sz="1400" spc="-5" dirty="0">
              <a:solidFill>
                <a:srgbClr val="5C5C5C"/>
              </a:solidFill>
              <a:latin typeface="+mj-lt"/>
              <a:cs typeface="Arial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20688" y="1392235"/>
            <a:ext cx="4031430" cy="0"/>
          </a:xfrm>
          <a:prstGeom prst="line">
            <a:avLst/>
          </a:prstGeom>
          <a:noFill/>
          <a:ln w="38100" cap="flat" cmpd="sng" algn="ctr">
            <a:solidFill>
              <a:srgbClr val="E30613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543806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5195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1" name="object 45"/>
          <p:cNvSpPr/>
          <p:nvPr userDrawn="1"/>
        </p:nvSpPr>
        <p:spPr>
          <a:xfrm>
            <a:off x="6084168" y="1080000"/>
            <a:ext cx="2592000" cy="3515412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" rIns="72000" bIns="36000" rtlCol="0"/>
          <a:lstStyle/>
          <a:p>
            <a:pPr marR="5080">
              <a:spcBef>
                <a:spcPts val="470"/>
              </a:spcBef>
              <a:buClr>
                <a:srgbClr val="E30613"/>
              </a:buClr>
              <a:tabLst>
                <a:tab pos="355600" algn="l"/>
              </a:tabLst>
            </a:pPr>
            <a:r>
              <a:rPr lang="en-US" sz="1400" b="1" spc="-5" dirty="0">
                <a:solidFill>
                  <a:srgbClr val="5C5C5C"/>
                </a:solidFill>
                <a:latin typeface="+mj-lt"/>
                <a:cs typeface="Arial"/>
              </a:rPr>
              <a:t>Sub-heading</a:t>
            </a:r>
          </a:p>
          <a:p>
            <a:pPr marR="508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tabLst>
                <a:tab pos="355600" algn="l"/>
              </a:tabLst>
            </a:pPr>
            <a:endParaRPr lang="en-US" sz="400" spc="-5" dirty="0">
              <a:solidFill>
                <a:srgbClr val="5C5C5C"/>
              </a:solidFill>
              <a:latin typeface="+mj-lt"/>
              <a:cs typeface="Arial"/>
            </a:endParaRP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dirty="0">
                <a:solidFill>
                  <a:srgbClr val="5C5C5C"/>
                </a:solidFill>
                <a:latin typeface="+mj-lt"/>
                <a:cs typeface="Arial"/>
              </a:rPr>
              <a:t>Copy this box in your</a:t>
            </a: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 slide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Change the bullet spacing by selecting the bullets, then right click and select paragraph from context menu. Change spacing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Font size for level 1 is 14</a:t>
            </a:r>
          </a:p>
          <a:p>
            <a:pPr marL="673200" marR="5080" lvl="1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Font size for level 2 also 14 (may change to 12)  </a:t>
            </a:r>
            <a:endParaRPr lang="en-US" sz="1400" spc="-5" dirty="0">
              <a:solidFill>
                <a:srgbClr val="5C5C5C"/>
              </a:solidFill>
              <a:latin typeface="+mj-lt"/>
              <a:cs typeface="Arial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84168" y="1399673"/>
            <a:ext cx="2592000" cy="0"/>
          </a:xfrm>
          <a:prstGeom prst="line">
            <a:avLst/>
          </a:prstGeom>
          <a:noFill/>
          <a:ln w="38100" cap="flat" cmpd="sng" algn="ctr">
            <a:solidFill>
              <a:srgbClr val="E30613"/>
            </a:solidFill>
            <a:prstDash val="solid"/>
          </a:ln>
          <a:effectLst/>
        </p:spPr>
      </p:cxnSp>
      <p:sp>
        <p:nvSpPr>
          <p:cNvPr id="14" name="object 45"/>
          <p:cNvSpPr/>
          <p:nvPr userDrawn="1"/>
        </p:nvSpPr>
        <p:spPr>
          <a:xfrm>
            <a:off x="3249810" y="1080000"/>
            <a:ext cx="2592000" cy="3515412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" rIns="72000" bIns="36000" rtlCol="0"/>
          <a:lstStyle/>
          <a:p>
            <a:pPr marR="5080">
              <a:spcBef>
                <a:spcPts val="470"/>
              </a:spcBef>
              <a:buClr>
                <a:srgbClr val="E30613"/>
              </a:buClr>
              <a:tabLst>
                <a:tab pos="355600" algn="l"/>
              </a:tabLst>
            </a:pPr>
            <a:r>
              <a:rPr lang="en-US" sz="1400" b="1" spc="-5" dirty="0">
                <a:solidFill>
                  <a:srgbClr val="5C5C5C"/>
                </a:solidFill>
                <a:latin typeface="+mj-lt"/>
                <a:cs typeface="Arial"/>
              </a:rPr>
              <a:t>Sub-heading</a:t>
            </a:r>
          </a:p>
          <a:p>
            <a:pPr marR="508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tabLst>
                <a:tab pos="355600" algn="l"/>
              </a:tabLst>
            </a:pPr>
            <a:endParaRPr lang="en-US" sz="400" spc="-5" dirty="0">
              <a:solidFill>
                <a:srgbClr val="5C5C5C"/>
              </a:solidFill>
              <a:latin typeface="+mj-lt"/>
              <a:cs typeface="Arial"/>
            </a:endParaRP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dirty="0">
                <a:solidFill>
                  <a:srgbClr val="5C5C5C"/>
                </a:solidFill>
                <a:latin typeface="+mj-lt"/>
                <a:cs typeface="Arial"/>
              </a:rPr>
              <a:t>Copy this box in your</a:t>
            </a: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 slide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Change the bullet spacing by selecting the bullets, then right click and select paragraph from context menu. Change spacing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Font size for level 1 is 14</a:t>
            </a:r>
          </a:p>
          <a:p>
            <a:pPr marL="673200" marR="5080" lvl="1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Font size for level 2 also 14 (may change to 12)  </a:t>
            </a:r>
            <a:endParaRPr lang="en-US" sz="1400" spc="-5" dirty="0">
              <a:solidFill>
                <a:srgbClr val="5C5C5C"/>
              </a:solidFill>
              <a:latin typeface="+mj-lt"/>
              <a:cs typeface="Arial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249811" y="1399673"/>
            <a:ext cx="2592000" cy="0"/>
          </a:xfrm>
          <a:prstGeom prst="line">
            <a:avLst/>
          </a:prstGeom>
          <a:noFill/>
          <a:ln w="38100" cap="flat" cmpd="sng" algn="ctr">
            <a:solidFill>
              <a:srgbClr val="E30613"/>
            </a:solidFill>
            <a:prstDash val="solid"/>
          </a:ln>
          <a:effectLst/>
        </p:spPr>
      </p:cxnSp>
      <p:sp>
        <p:nvSpPr>
          <p:cNvPr id="16" name="object 45"/>
          <p:cNvSpPr/>
          <p:nvPr userDrawn="1"/>
        </p:nvSpPr>
        <p:spPr>
          <a:xfrm>
            <a:off x="415452" y="1080000"/>
            <a:ext cx="2592000" cy="3515412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" rIns="72000" bIns="36000" rtlCol="0"/>
          <a:lstStyle/>
          <a:p>
            <a:pPr marR="5080">
              <a:spcBef>
                <a:spcPts val="470"/>
              </a:spcBef>
              <a:buClr>
                <a:srgbClr val="E30613"/>
              </a:buClr>
              <a:tabLst>
                <a:tab pos="355600" algn="l"/>
              </a:tabLst>
            </a:pPr>
            <a:r>
              <a:rPr lang="en-US" sz="1400" b="1" spc="-5" dirty="0">
                <a:solidFill>
                  <a:srgbClr val="5C5C5C"/>
                </a:solidFill>
                <a:latin typeface="+mj-lt"/>
                <a:cs typeface="Arial"/>
              </a:rPr>
              <a:t>Sub-heading</a:t>
            </a:r>
          </a:p>
          <a:p>
            <a:pPr marR="508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tabLst>
                <a:tab pos="355600" algn="l"/>
              </a:tabLst>
            </a:pPr>
            <a:endParaRPr lang="en-US" sz="400" spc="-5" dirty="0">
              <a:solidFill>
                <a:srgbClr val="5C5C5C"/>
              </a:solidFill>
              <a:latin typeface="+mj-lt"/>
              <a:cs typeface="Arial"/>
            </a:endParaRP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dirty="0">
                <a:solidFill>
                  <a:srgbClr val="5C5C5C"/>
                </a:solidFill>
                <a:latin typeface="+mj-lt"/>
                <a:cs typeface="Arial"/>
              </a:rPr>
              <a:t>Copy this box in your</a:t>
            </a: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 slide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Change the bullet spacing by selecting the bullets, then right click and select paragraph from context menu. Change spacing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Font size for level 1 is 14</a:t>
            </a:r>
          </a:p>
          <a:p>
            <a:pPr marL="673200" marR="5080" lvl="1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Font size for level 2 also 14 (may change to 12)  </a:t>
            </a:r>
            <a:endParaRPr lang="en-US" sz="1400" spc="-5" dirty="0">
              <a:solidFill>
                <a:srgbClr val="5C5C5C"/>
              </a:solidFill>
              <a:latin typeface="+mj-lt"/>
              <a:cs typeface="Arial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5453" y="1399673"/>
            <a:ext cx="2592000" cy="0"/>
          </a:xfrm>
          <a:prstGeom prst="line">
            <a:avLst/>
          </a:prstGeom>
          <a:noFill/>
          <a:ln w="38100" cap="flat" cmpd="sng" algn="ctr">
            <a:solidFill>
              <a:srgbClr val="E30613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506024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Figure Left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5195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1" name="object 45"/>
          <p:cNvSpPr/>
          <p:nvPr userDrawn="1"/>
        </p:nvSpPr>
        <p:spPr>
          <a:xfrm>
            <a:off x="6084168" y="1080000"/>
            <a:ext cx="2592000" cy="3515412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" rIns="72000" bIns="36000" rtlCol="0"/>
          <a:lstStyle/>
          <a:p>
            <a:pPr marR="5080">
              <a:spcBef>
                <a:spcPts val="470"/>
              </a:spcBef>
              <a:buClr>
                <a:srgbClr val="E30613"/>
              </a:buClr>
              <a:tabLst>
                <a:tab pos="355600" algn="l"/>
              </a:tabLst>
            </a:pPr>
            <a:r>
              <a:rPr lang="en-US" sz="1400" b="1" spc="-5" dirty="0">
                <a:solidFill>
                  <a:srgbClr val="5C5C5C"/>
                </a:solidFill>
                <a:latin typeface="+mj-lt"/>
                <a:cs typeface="Arial"/>
              </a:rPr>
              <a:t>Sub-heading</a:t>
            </a:r>
          </a:p>
          <a:p>
            <a:pPr marR="508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tabLst>
                <a:tab pos="355600" algn="l"/>
              </a:tabLst>
            </a:pPr>
            <a:endParaRPr lang="en-US" sz="400" spc="-5" dirty="0">
              <a:solidFill>
                <a:srgbClr val="5C5C5C"/>
              </a:solidFill>
              <a:latin typeface="+mj-lt"/>
              <a:cs typeface="Arial"/>
            </a:endParaRP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dirty="0">
                <a:solidFill>
                  <a:srgbClr val="5C5C5C"/>
                </a:solidFill>
                <a:latin typeface="+mj-lt"/>
                <a:cs typeface="Arial"/>
              </a:rPr>
              <a:t>Copy this box in your</a:t>
            </a: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 slide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Change the bullet spacing by selecting the bullets, then right click and select paragraph from context menu. Change spacing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Font size for level 1 is 14</a:t>
            </a:r>
          </a:p>
          <a:p>
            <a:pPr marL="673200" marR="5080" lvl="1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Font size for level 2 also 14 (may change to 12)  </a:t>
            </a:r>
            <a:endParaRPr lang="en-US" sz="1400" spc="-5" dirty="0">
              <a:solidFill>
                <a:srgbClr val="5C5C5C"/>
              </a:solidFill>
              <a:latin typeface="+mj-lt"/>
              <a:cs typeface="Arial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084168" y="1399673"/>
            <a:ext cx="2592000" cy="0"/>
          </a:xfrm>
          <a:prstGeom prst="line">
            <a:avLst/>
          </a:prstGeom>
          <a:noFill/>
          <a:ln w="38100" cap="flat" cmpd="sng" algn="ctr">
            <a:solidFill>
              <a:srgbClr val="E30613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51939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Right figur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5195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6" name="object 45"/>
          <p:cNvSpPr/>
          <p:nvPr userDrawn="1"/>
        </p:nvSpPr>
        <p:spPr>
          <a:xfrm>
            <a:off x="415452" y="1080000"/>
            <a:ext cx="2592000" cy="3515412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" rIns="72000" bIns="36000" rtlCol="0"/>
          <a:lstStyle/>
          <a:p>
            <a:pPr marR="5080">
              <a:spcBef>
                <a:spcPts val="470"/>
              </a:spcBef>
              <a:buClr>
                <a:srgbClr val="E30613"/>
              </a:buClr>
              <a:tabLst>
                <a:tab pos="355600" algn="l"/>
              </a:tabLst>
            </a:pPr>
            <a:r>
              <a:rPr lang="en-US" sz="1400" b="1" spc="-5" dirty="0">
                <a:solidFill>
                  <a:srgbClr val="5C5C5C"/>
                </a:solidFill>
                <a:latin typeface="+mj-lt"/>
                <a:cs typeface="Arial"/>
              </a:rPr>
              <a:t>Sub-heading</a:t>
            </a:r>
          </a:p>
          <a:p>
            <a:pPr marR="508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tabLst>
                <a:tab pos="355600" algn="l"/>
              </a:tabLst>
            </a:pPr>
            <a:endParaRPr lang="en-US" sz="400" spc="-5" dirty="0">
              <a:solidFill>
                <a:srgbClr val="5C5C5C"/>
              </a:solidFill>
              <a:latin typeface="+mj-lt"/>
              <a:cs typeface="Arial"/>
            </a:endParaRP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dirty="0">
                <a:solidFill>
                  <a:srgbClr val="5C5C5C"/>
                </a:solidFill>
                <a:latin typeface="+mj-lt"/>
                <a:cs typeface="Arial"/>
              </a:rPr>
              <a:t>Copy this box in your</a:t>
            </a: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 slide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Change the bullet spacing by selecting the bullets, then right click and select paragraph from context menu. Change spacing</a:t>
            </a:r>
          </a:p>
          <a:p>
            <a:pPr marL="216000" marR="5080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Font size for level 1 is 14</a:t>
            </a:r>
          </a:p>
          <a:p>
            <a:pPr marL="673200" marR="5080" lvl="1" indent="-216000">
              <a:spcBef>
                <a:spcPts val="300"/>
              </a:spcBef>
              <a:spcAft>
                <a:spcPts val="600"/>
              </a:spcAft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355600" algn="l"/>
              </a:tabLst>
            </a:pPr>
            <a:r>
              <a:rPr lang="en-US" sz="1400" spc="-5" baseline="0" dirty="0">
                <a:solidFill>
                  <a:srgbClr val="5C5C5C"/>
                </a:solidFill>
                <a:latin typeface="+mj-lt"/>
                <a:cs typeface="Arial"/>
              </a:rPr>
              <a:t>Font size for level 2 also 14 (may change to 12)  </a:t>
            </a:r>
            <a:endParaRPr lang="en-US" sz="1400" spc="-5" dirty="0">
              <a:solidFill>
                <a:srgbClr val="5C5C5C"/>
              </a:solidFill>
              <a:latin typeface="+mj-lt"/>
              <a:cs typeface="Arial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5453" y="1399673"/>
            <a:ext cx="2592000" cy="0"/>
          </a:xfrm>
          <a:prstGeom prst="line">
            <a:avLst/>
          </a:prstGeom>
          <a:noFill/>
          <a:ln w="38100" cap="flat" cmpd="sng" algn="ctr">
            <a:solidFill>
              <a:srgbClr val="E30613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825038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-Agenda">
    <p:bg>
      <p:bgPr>
        <a:gradFill>
          <a:gsLst>
            <a:gs pos="0">
              <a:srgbClr val="E30613">
                <a:lumMod val="70000"/>
              </a:srgbClr>
            </a:gs>
            <a:gs pos="74000">
              <a:srgbClr val="DE002B"/>
            </a:gs>
            <a:gs pos="100000">
              <a:srgbClr val="E30613">
                <a:lumMod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92680" y="2210400"/>
            <a:ext cx="6243320" cy="63658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94000" y="2847600"/>
            <a:ext cx="623316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12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347615"/>
            <a:ext cx="7399312" cy="3185146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31" indent="-285743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2972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160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348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9"/>
            <a:ext cx="2133600" cy="273844"/>
          </a:xfrm>
          <a:prstGeom prst="rect">
            <a:avLst/>
          </a:prstGeom>
        </p:spPr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187494" y="436197"/>
            <a:ext cx="0" cy="43775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062" y="291570"/>
            <a:ext cx="6079287" cy="696004"/>
          </a:xfrm>
          <a:prstGeom prst="rect">
            <a:avLst/>
          </a:prstGeom>
        </p:spPr>
        <p:txBody>
          <a:bodyPr anchor="ctr" anchorCtr="0"/>
          <a:lstStyle>
            <a:lvl1pPr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571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347615"/>
            <a:ext cx="7399312" cy="3185146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31" indent="-285743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2972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160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348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9"/>
            <a:ext cx="2133600" cy="273844"/>
          </a:xfrm>
          <a:prstGeom prst="rect">
            <a:avLst/>
          </a:prstGeom>
        </p:spPr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187494" y="436197"/>
            <a:ext cx="0" cy="43775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062" y="291570"/>
            <a:ext cx="6079287" cy="696004"/>
          </a:xfrm>
          <a:prstGeom prst="rect">
            <a:avLst/>
          </a:prstGeom>
        </p:spPr>
        <p:txBody>
          <a:bodyPr anchor="ctr" anchorCtr="0"/>
          <a:lstStyle>
            <a:lvl1pPr>
              <a:defRPr sz="16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007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347615"/>
            <a:ext cx="7399312" cy="3185146"/>
          </a:xfrm>
          <a:prstGeom prst="rect">
            <a:avLst/>
          </a:prstGeom>
        </p:spPr>
        <p:txBody>
          <a:bodyPr/>
          <a:lstStyle>
            <a:lvl1pPr marL="342892" indent="-342892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31" indent="-285743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2972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160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348" indent="-228594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9"/>
            <a:ext cx="2133600" cy="273844"/>
          </a:xfrm>
          <a:prstGeom prst="rect">
            <a:avLst/>
          </a:prstGeom>
        </p:spPr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436063" y="323318"/>
            <a:ext cx="6064992" cy="6960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5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187494" y="436197"/>
            <a:ext cx="0" cy="43775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086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7" y="205979"/>
            <a:ext cx="6538913" cy="667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50827" y="873459"/>
            <a:ext cx="8642350" cy="36032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2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7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P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966718" cy="1960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5712" y="0"/>
            <a:ext cx="3148756" cy="1960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5839" y="0"/>
            <a:ext cx="3058161" cy="19608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3941" y="2265680"/>
            <a:ext cx="2497224" cy="21951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09259" y="2265680"/>
            <a:ext cx="2497224" cy="21951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085839" y="2265680"/>
            <a:ext cx="2497224" cy="21951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GB" dirty="0"/>
              <a:t>Click to edit Master text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1F87C6-8F4B-C14F-952F-C5F8DB9F2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95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1205136" y="1347614"/>
            <a:ext cx="7399312" cy="31683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2107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114" y="1347614"/>
            <a:ext cx="7399312" cy="318514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420688" y="4826858"/>
            <a:ext cx="2133600" cy="273844"/>
          </a:xfrm>
        </p:spPr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2493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14586" y="1347614"/>
            <a:ext cx="4040188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14586" y="1703165"/>
            <a:ext cx="4040188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47614"/>
            <a:ext cx="4041775" cy="35555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03165"/>
            <a:ext cx="4041775" cy="281496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1pPr>
            <a:lvl2pPr marL="742950" indent="-28575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2pPr>
            <a:lvl3pPr marL="1143000" indent="-228600">
              <a:buClr>
                <a:srgbClr val="E30613"/>
              </a:buClr>
              <a:buSzPct val="9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4pPr>
            <a:lvl5pPr marL="2057400" indent="-228600">
              <a:buClr>
                <a:srgbClr val="E30613"/>
              </a:buClr>
              <a:buSzPct val="90000"/>
              <a:buFont typeface="Wingdings" charset="2"/>
              <a:buChar char="§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9131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 &amp; 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sz="quarter" idx="13"/>
          </p:nvPr>
        </p:nvSpPr>
        <p:spPr>
          <a:xfrm>
            <a:off x="433136" y="1716505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3312694" y="1708484"/>
            <a:ext cx="2482680" cy="29121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5"/>
          </p:nvPr>
        </p:nvSpPr>
        <p:spPr>
          <a:xfrm>
            <a:off x="6216315" y="1716505"/>
            <a:ext cx="2482680" cy="290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3336" y="141962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22894" y="1419623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26515" y="1419622"/>
            <a:ext cx="2472480" cy="28803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1" baseline="0">
                <a:solidFill>
                  <a:srgbClr val="5757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89956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and Conten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7038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3039979" y="0"/>
            <a:ext cx="3072063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6107868" y="0"/>
            <a:ext cx="3039979" cy="1563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19872" y="1851670"/>
            <a:ext cx="2322854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6444208" y="1851670"/>
            <a:ext cx="2261642" cy="27363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7509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and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505200" cy="514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tabLst>
                <a:tab pos="2959100" algn="l"/>
              </a:tabLst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67944" y="843558"/>
            <a:ext cx="4618855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buClr>
                <a:srgbClr val="E30613"/>
              </a:buClr>
              <a:buSzPct val="90000"/>
              <a:buFont typeface="Wingdings" charset="2"/>
              <a:buChar char="§"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2pPr>
            <a:lvl3pPr marL="11430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3pPr>
            <a:lvl4pPr marL="16002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4pPr>
            <a:lvl5pPr marL="2057400" indent="-228600">
              <a:buFont typeface="Sketch Rockwell" pitchFamily="2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Futura LT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95536" y="4659982"/>
            <a:ext cx="83529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 userDrawn="1"/>
        </p:nvSpPr>
        <p:spPr>
          <a:xfrm>
            <a:off x="4067174" y="4711700"/>
            <a:ext cx="1512887" cy="71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/>
          <p:cNvSpPr/>
          <p:nvPr userDrawn="1"/>
        </p:nvSpPr>
        <p:spPr>
          <a:xfrm>
            <a:off x="5580062" y="4711700"/>
            <a:ext cx="1595437" cy="714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 userDrawn="1"/>
        </p:nvSpPr>
        <p:spPr>
          <a:xfrm>
            <a:off x="7164387" y="4711700"/>
            <a:ext cx="1600423" cy="71438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0162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0"/>
            <a:ext cx="4572000" cy="389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4572000" y="1253250"/>
            <a:ext cx="4572000" cy="389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4810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SMA 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155631" y="123478"/>
            <a:ext cx="3330575" cy="20882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4" name="Picture Placeholder 16"/>
          <p:cNvSpPr>
            <a:spLocks noGrp="1"/>
          </p:cNvSpPr>
          <p:nvPr>
            <p:ph type="pic" sz="quarter" idx="60"/>
          </p:nvPr>
        </p:nvSpPr>
        <p:spPr>
          <a:xfrm>
            <a:off x="155631" y="2355726"/>
            <a:ext cx="3330575" cy="2232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5" name="Picture Placeholder 16"/>
          <p:cNvSpPr>
            <a:spLocks noGrp="1"/>
          </p:cNvSpPr>
          <p:nvPr>
            <p:ph type="pic" sz="quarter" idx="61"/>
          </p:nvPr>
        </p:nvSpPr>
        <p:spPr>
          <a:xfrm>
            <a:off x="3633538" y="123478"/>
            <a:ext cx="2714782" cy="4464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62"/>
          </p:nvPr>
        </p:nvSpPr>
        <p:spPr>
          <a:xfrm>
            <a:off x="6492335" y="123478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63"/>
          </p:nvPr>
        </p:nvSpPr>
        <p:spPr>
          <a:xfrm>
            <a:off x="6492335" y="1635646"/>
            <a:ext cx="2538487" cy="144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64"/>
          </p:nvPr>
        </p:nvSpPr>
        <p:spPr>
          <a:xfrm>
            <a:off x="6492335" y="3219822"/>
            <a:ext cx="2538487" cy="13681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3113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Imag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6"/>
          <p:cNvSpPr>
            <a:spLocks noGrp="1"/>
          </p:cNvSpPr>
          <p:nvPr>
            <p:ph type="pic" sz="quarter" idx="59"/>
          </p:nvPr>
        </p:nvSpPr>
        <p:spPr>
          <a:xfrm>
            <a:off x="0" y="1253250"/>
            <a:ext cx="9144000" cy="38902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JM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30825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Ba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13"/>
          <p:cNvSpPr>
            <a:spLocks noGrp="1"/>
          </p:cNvSpPr>
          <p:nvPr>
            <p:ph sz="quarter" idx="13"/>
          </p:nvPr>
        </p:nvSpPr>
        <p:spPr>
          <a:xfrm>
            <a:off x="422895" y="2025030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9"/>
          </p:nvPr>
        </p:nvSpPr>
        <p:spPr>
          <a:xfrm>
            <a:off x="422895" y="149163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42"/>
          </p:nvPr>
        </p:nvSpPr>
        <p:spPr>
          <a:xfrm>
            <a:off x="3361928" y="2025030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13"/>
          <p:cNvSpPr>
            <a:spLocks noGrp="1"/>
          </p:cNvSpPr>
          <p:nvPr>
            <p:ph sz="quarter" idx="43"/>
          </p:nvPr>
        </p:nvSpPr>
        <p:spPr>
          <a:xfrm>
            <a:off x="6324600" y="2034555"/>
            <a:ext cx="2362200" cy="22669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8"/>
          <p:cNvSpPr>
            <a:spLocks noGrp="1"/>
          </p:cNvSpPr>
          <p:nvPr>
            <p:ph sz="quarter" idx="60"/>
          </p:nvPr>
        </p:nvSpPr>
        <p:spPr>
          <a:xfrm>
            <a:off x="3361928" y="1491630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Content Placeholder 38"/>
          <p:cNvSpPr>
            <a:spLocks noGrp="1"/>
          </p:cNvSpPr>
          <p:nvPr>
            <p:ph sz="quarter" idx="61"/>
          </p:nvPr>
        </p:nvSpPr>
        <p:spPr>
          <a:xfrm>
            <a:off x="6324600" y="1501155"/>
            <a:ext cx="1984248" cy="347472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059832" y="1841361"/>
            <a:ext cx="0" cy="17526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12160" y="1850886"/>
            <a:ext cx="0" cy="1752600"/>
          </a:xfrm>
          <a:prstGeom prst="line">
            <a:avLst/>
          </a:prstGeom>
          <a:ln w="12700" cap="rnd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0796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473450" y="1788160"/>
            <a:ext cx="521335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73450" y="771525"/>
            <a:ext cx="52133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190875" cy="5143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87C6-8F4B-C14F-952F-C5F8DB9F2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31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>
            <a:spLocks noGrp="1"/>
          </p:cNvSpPr>
          <p:nvPr>
            <p:ph sz="quarter" idx="13"/>
          </p:nvPr>
        </p:nvSpPr>
        <p:spPr>
          <a:xfrm>
            <a:off x="427038" y="1347614"/>
            <a:ext cx="8249418" cy="30963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8216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1197114" y="1802018"/>
            <a:ext cx="7479342" cy="27139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60"/>
          </p:nvPr>
        </p:nvSpPr>
        <p:spPr>
          <a:xfrm>
            <a:off x="1197114" y="1347614"/>
            <a:ext cx="7479342" cy="36004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None/>
              <a:defRPr sz="1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19043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92680" y="2210400"/>
            <a:ext cx="6243320" cy="63658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94000" y="2847600"/>
            <a:ext cx="623316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974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6" y="205979"/>
            <a:ext cx="6538913" cy="667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250826" y="873458"/>
            <a:ext cx="8642350" cy="36032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29285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7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SMA 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447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4540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r:link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35962" y="2998699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27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94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-Agenda">
    <p:bg>
      <p:bgPr>
        <a:gradFill>
          <a:gsLst>
            <a:gs pos="0">
              <a:srgbClr val="E30613">
                <a:lumMod val="70000"/>
              </a:srgbClr>
            </a:gs>
            <a:gs pos="74000">
              <a:srgbClr val="DE002B"/>
            </a:gs>
            <a:gs pos="100000">
              <a:srgbClr val="E30613">
                <a:lumMod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92680" y="2210400"/>
            <a:ext cx="6243320" cy="63658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94000" y="2847600"/>
            <a:ext cx="623316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2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">
    <p:bg>
      <p:bgPr>
        <a:gradFill>
          <a:gsLst>
            <a:gs pos="0">
              <a:srgbClr val="E30613">
                <a:lumMod val="70000"/>
              </a:srgbClr>
            </a:gs>
            <a:gs pos="74000">
              <a:srgbClr val="DE002B"/>
            </a:gs>
            <a:gs pos="100000">
              <a:srgbClr val="E30613">
                <a:lumMod val="5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92680" y="2210400"/>
            <a:ext cx="6243320" cy="63658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94000" y="2847600"/>
            <a:ext cx="623316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392680" y="2210400"/>
            <a:ext cx="6243320" cy="63658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94000" y="2847600"/>
            <a:ext cx="623316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6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SMA 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197114" y="396000"/>
            <a:ext cx="7399312" cy="44755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2400">
                <a:solidFill>
                  <a:srgbClr val="575756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000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5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763" y="1696720"/>
            <a:ext cx="7493053" cy="2824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83" y="490483"/>
            <a:ext cx="474717" cy="474717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47763" y="1149351"/>
            <a:ext cx="7493054" cy="547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" y="4643120"/>
            <a:ext cx="8214360" cy="444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F87C6-8F4B-C14F-952F-C5F8DB9F27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8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9" r:id="rId3"/>
    <p:sldLayoutId id="2147483668" r:id="rId4"/>
    <p:sldLayoutId id="2147483698" r:id="rId5"/>
    <p:sldLayoutId id="2147483699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73450" y="771525"/>
            <a:ext cx="52133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3450" y="1788160"/>
            <a:ext cx="521335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8050" y="4606189"/>
            <a:ext cx="5194935" cy="582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83" y="490483"/>
            <a:ext cx="474717" cy="47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426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4826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428625" y="4711700"/>
            <a:ext cx="2757488" cy="71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3186113" y="4711700"/>
            <a:ext cx="2757488" cy="714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5943601" y="4711700"/>
            <a:ext cx="2757488" cy="71438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411164"/>
            <a:ext cx="431800" cy="4318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699792" y="4827600"/>
            <a:ext cx="604867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ZA" dirty="0">
                <a:latin typeface="Arial Narrow" panose="020B0606020202030204" pitchFamily="34" charset="0"/>
              </a:rPr>
              <a:t>NG-09</a:t>
            </a:r>
          </a:p>
          <a:p>
            <a:pPr algn="r"/>
            <a:r>
              <a:rPr lang="en-ZA" dirty="0">
                <a:latin typeface="Arial Narrow" panose="020B0606020202030204" pitchFamily="34" charset="0"/>
              </a:rPr>
              <a:t>01-05 April 2019, Split, Croatia</a:t>
            </a:r>
          </a:p>
        </p:txBody>
      </p:sp>
    </p:spTree>
    <p:extLst>
      <p:ext uri="{BB962C8B-B14F-4D97-AF65-F5344CB8AC3E}">
        <p14:creationId xmlns:p14="http://schemas.microsoft.com/office/powerpoint/2010/main" val="359517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4826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428625" y="4711700"/>
            <a:ext cx="2757488" cy="71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6113" y="4711700"/>
            <a:ext cx="2757488" cy="714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3601" y="4711700"/>
            <a:ext cx="2757488" cy="71438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411164"/>
            <a:ext cx="431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2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688" y="4826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2D2AFC-71C4-4511-B128-4ECEE52D3027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428625" y="4711700"/>
            <a:ext cx="2757488" cy="71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3186113" y="4711700"/>
            <a:ext cx="2757488" cy="714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/>
          <p:cNvSpPr/>
          <p:nvPr/>
        </p:nvSpPr>
        <p:spPr>
          <a:xfrm>
            <a:off x="5943601" y="4711700"/>
            <a:ext cx="2757488" cy="71438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9" y="411164"/>
            <a:ext cx="431800" cy="4318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614864" y="48276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ZA" sz="1000" dirty="0"/>
              <a:t>KDDI proprietary</a:t>
            </a:r>
          </a:p>
        </p:txBody>
      </p:sp>
    </p:spTree>
    <p:extLst>
      <p:ext uri="{BB962C8B-B14F-4D97-AF65-F5344CB8AC3E}">
        <p14:creationId xmlns:p14="http://schemas.microsoft.com/office/powerpoint/2010/main" val="4345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467" y="2863523"/>
            <a:ext cx="8825387" cy="1763342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E2E NW Slicing Architecture</a:t>
            </a:r>
            <a:br>
              <a:rPr lang="en-US" altLang="ja-JP" sz="2800" dirty="0">
                <a:solidFill>
                  <a:schemeClr val="bg1"/>
                </a:solidFill>
              </a:rPr>
            </a:br>
            <a:r>
              <a:rPr lang="en-US" altLang="ja-JP" sz="2000" dirty="0">
                <a:solidFill>
                  <a:schemeClr val="bg1"/>
                </a:solidFill>
              </a:rPr>
              <a:t>Yusuke Nakano</a:t>
            </a:r>
            <a:r>
              <a:rPr lang="en-US" altLang="ja-JP" sz="2000">
                <a:solidFill>
                  <a:schemeClr val="bg1"/>
                </a:solidFill>
              </a:rPr>
              <a:t>, </a:t>
            </a:r>
            <a:r>
              <a:rPr lang="en-US" altLang="ja-JP" sz="2000" smtClean="0">
                <a:solidFill>
                  <a:schemeClr val="bg1"/>
                </a:solidFill>
              </a:rPr>
              <a:t>KDDI</a:t>
            </a:r>
            <a:br>
              <a:rPr lang="en-US" altLang="ja-JP" sz="2000" smtClean="0">
                <a:solidFill>
                  <a:schemeClr val="bg1"/>
                </a:solidFill>
              </a:rPr>
            </a:br>
            <a:r>
              <a:rPr lang="en-US" altLang="ja-JP" sz="2000" smtClean="0">
                <a:solidFill>
                  <a:schemeClr val="bg1"/>
                </a:solidFill>
              </a:rPr>
              <a:t>TSG37_005</a:t>
            </a:r>
            <a:endParaRPr lang="en-GB" sz="1400" b="1" dirty="0"/>
          </a:p>
        </p:txBody>
      </p:sp>
      <p:sp>
        <p:nvSpPr>
          <p:cNvPr id="3" name="Subtitle 11"/>
          <p:cNvSpPr txBox="1">
            <a:spLocks/>
          </p:cNvSpPr>
          <p:nvPr/>
        </p:nvSpPr>
        <p:spPr>
          <a:xfrm>
            <a:off x="326876" y="3849624"/>
            <a:ext cx="8621978" cy="1143336"/>
          </a:xfrm>
          <a:prstGeom prst="rect">
            <a:avLst/>
          </a:prstGeom>
        </p:spPr>
        <p:txBody>
          <a:bodyPr/>
          <a:lstStyle>
            <a:lvl1pPr marL="304792" indent="-304792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Char char="•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7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355">
              <a:lnSpc>
                <a:spcPct val="100000"/>
              </a:lnSpc>
              <a:spcBef>
                <a:spcPts val="1000"/>
              </a:spcBef>
              <a:buNone/>
              <a:defRPr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TSG 11.09.2019</a:t>
            </a:r>
          </a:p>
          <a:p>
            <a:pPr marL="0" indent="0" algn="r" defTabSz="914355">
              <a:lnSpc>
                <a:spcPct val="100000"/>
              </a:lnSpc>
              <a:spcBef>
                <a:spcPts val="1000"/>
              </a:spcBef>
              <a:buNone/>
              <a:defRPr/>
            </a:pPr>
            <a:r>
              <a:rPr lang="en-US" sz="200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Bangkok</a:t>
            </a:r>
            <a:endParaRPr lang="en-GB" sz="12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0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2"/>
          <p:cNvSpPr>
            <a:spLocks noGrp="1"/>
          </p:cNvSpPr>
          <p:nvPr>
            <p:ph type="title"/>
          </p:nvPr>
        </p:nvSpPr>
        <p:spPr>
          <a:xfrm>
            <a:off x="899592" y="391966"/>
            <a:ext cx="8020050" cy="321930"/>
          </a:xfrm>
        </p:spPr>
        <p:txBody>
          <a:bodyPr/>
          <a:lstStyle/>
          <a:p>
            <a:r>
              <a:rPr lang="en-US" altLang="ja-JP" dirty="0">
                <a:latin typeface="Arial Narrow" panose="020B0606020202030204" pitchFamily="34" charset="0"/>
              </a:rPr>
              <a:t>Current status : Device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13" name="Espace réservé du numéro de diapositive 1"/>
          <p:cNvSpPr>
            <a:spLocks noGrp="1"/>
          </p:cNvSpPr>
          <p:nvPr>
            <p:ph type="sldNum" sz="quarter" idx="14"/>
          </p:nvPr>
        </p:nvSpPr>
        <p:spPr>
          <a:xfrm>
            <a:off x="420688" y="4826858"/>
            <a:ext cx="2133600" cy="273844"/>
          </a:xfrm>
          <a:prstGeom prst="rect">
            <a:avLst/>
          </a:prstGeom>
        </p:spPr>
        <p:txBody>
          <a:bodyPr/>
          <a:lstStyle/>
          <a:p>
            <a:fld id="{E52D2AFC-71C4-4511-B128-4ECEE52D3027}" type="slidenum">
              <a:rPr lang="en-ZA" sz="800" smtClean="0">
                <a:latin typeface="Arial Narrow" panose="020B0606020202030204" pitchFamily="34" charset="0"/>
              </a:rPr>
              <a:pPr/>
              <a:t>10</a:t>
            </a:fld>
            <a:endParaRPr lang="en-ZA" sz="800" dirty="0">
              <a:latin typeface="Arial Narrow" panose="020B0606020202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860845"/>
            <a:ext cx="86024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Specifications ever specified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Chipset/Terminal awareness of NW slice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Application-specific allocation of NW slice using UE Route Selection Policy (URSP)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rgbClr val="FF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KDDI’s observation: No awareness of NW slice from </a:t>
            </a:r>
            <a:r>
              <a:rPr lang="en-US" altLang="ja-JP" sz="1600" dirty="0" smtClean="0">
                <a:solidFill>
                  <a:srgbClr val="FF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app…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ja-JP" sz="1600" dirty="0" smtClean="0">
                <a:solidFill>
                  <a:srgbClr val="FF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Expected approach</a:t>
            </a:r>
          </a:p>
          <a:p>
            <a:pPr lvl="2"/>
            <a:r>
              <a:rPr lang="en-US" altLang="ja-JP" sz="1600" dirty="0" smtClean="0">
                <a:solidFill>
                  <a:srgbClr val="FF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Step 1: Identify requirements at TSG</a:t>
            </a:r>
          </a:p>
          <a:p>
            <a:pPr lvl="2"/>
            <a:r>
              <a:rPr lang="en-US" altLang="ja-JP" sz="1600" dirty="0" smtClean="0">
                <a:solidFill>
                  <a:srgbClr val="FF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Step 2: Solution mapping at TSG</a:t>
            </a:r>
          </a:p>
          <a:p>
            <a:pPr lvl="2"/>
            <a:r>
              <a:rPr lang="en-US" altLang="ja-JP" sz="1600" dirty="0" smtClean="0">
                <a:solidFill>
                  <a:srgbClr val="FF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Step 3: Discussion with OS vendors</a:t>
            </a:r>
            <a:endParaRPr lang="en-US" altLang="ja-JP" sz="1600" dirty="0">
              <a:solidFill>
                <a:srgbClr val="FF0000"/>
              </a:solidFill>
              <a:latin typeface="Arial Narrow" panose="020B0606020202030204" pitchFamily="34" charset="0"/>
              <a:ea typeface="Meiryo UI" panose="020B0604030504040204" pitchFamily="50" charset="-128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ja-JP" sz="16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ea typeface="Meiryo UI" panose="020B0604030504040204" pitchFamily="50" charset="-128"/>
            </a:endParaRPr>
          </a:p>
          <a:p>
            <a:r>
              <a:rPr lang="en-US" altLang="ja-JP" sz="1600" b="1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Discussions so far in NEST WP1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Not yet identified any gaps related to devices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ja-JP" sz="1600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No device experts attend to call/E-mail discussion actively</a:t>
            </a:r>
          </a:p>
        </p:txBody>
      </p:sp>
      <p:grpSp>
        <p:nvGrpSpPr>
          <p:cNvPr id="3" name="グループ化 2"/>
          <p:cNvGrpSpPr>
            <a:grpSpLocks noChangeAspect="1"/>
          </p:cNvGrpSpPr>
          <p:nvPr/>
        </p:nvGrpSpPr>
        <p:grpSpPr>
          <a:xfrm>
            <a:off x="6608404" y="2035793"/>
            <a:ext cx="2163950" cy="1819811"/>
            <a:chOff x="1842566" y="1869083"/>
            <a:chExt cx="2931763" cy="2465516"/>
          </a:xfrm>
        </p:grpSpPr>
        <p:sp>
          <p:nvSpPr>
            <p:cNvPr id="17" name="角丸四角形 16"/>
            <p:cNvSpPr/>
            <p:nvPr/>
          </p:nvSpPr>
          <p:spPr>
            <a:xfrm>
              <a:off x="1842566" y="1869083"/>
              <a:ext cx="2931763" cy="2465516"/>
            </a:xfrm>
            <a:prstGeom prst="roundRect">
              <a:avLst>
                <a:gd name="adj" fmla="val 7472"/>
              </a:avLst>
            </a:prstGeom>
            <a:noFill/>
            <a:ln w="28575" cap="flat" cmpd="sng" algn="ctr">
              <a:solidFill>
                <a:srgbClr val="59595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Meiryo UI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974130" y="1906903"/>
              <a:ext cx="526006" cy="416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rgbClr val="595959"/>
                  </a:solidFill>
                  <a:latin typeface="Arial Narrow" panose="020B0606020202030204" pitchFamily="34" charset="0"/>
                  <a:ea typeface="Meiryo UI"/>
                </a:rPr>
                <a:t>UE</a:t>
              </a:r>
              <a:endParaRPr kumimoji="1" lang="ja-JP" altLang="en-US" sz="1400" dirty="0">
                <a:solidFill>
                  <a:srgbClr val="595959"/>
                </a:solidFill>
                <a:latin typeface="Arial Narrow" panose="020B0606020202030204" pitchFamily="34" charset="0"/>
                <a:ea typeface="Meiryo UI"/>
              </a:endParaRPr>
            </a:p>
          </p:txBody>
        </p:sp>
        <p:sp>
          <p:nvSpPr>
            <p:cNvPr id="20" name="角丸四角形 19"/>
            <p:cNvSpPr/>
            <p:nvPr/>
          </p:nvSpPr>
          <p:spPr>
            <a:xfrm>
              <a:off x="2013751" y="2767259"/>
              <a:ext cx="2616562" cy="442576"/>
            </a:xfrm>
            <a:prstGeom prst="roundRect">
              <a:avLst>
                <a:gd name="adj" fmla="val 7870"/>
              </a:avLst>
            </a:prstGeom>
            <a:solidFill>
              <a:srgbClr val="999999">
                <a:lumMod val="40000"/>
                <a:lumOff val="60000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 panose="020B0606020202030204" pitchFamily="34" charset="0"/>
                  <a:ea typeface="Meiryo UI"/>
                </a:rPr>
                <a:t>OS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Meiryo UI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013751" y="3768176"/>
              <a:ext cx="2616562" cy="416640"/>
            </a:xfrm>
            <a:prstGeom prst="rect">
              <a:avLst/>
            </a:prstGeom>
            <a:solidFill>
              <a:srgbClr val="EA6031"/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kern="0" dirty="0">
                  <a:solidFill>
                    <a:prstClr val="white"/>
                  </a:solidFill>
                  <a:latin typeface="Arial Narrow" panose="020B0606020202030204" pitchFamily="34" charset="0"/>
                  <a:ea typeface="Meiryo UI"/>
                </a:rPr>
                <a:t>Chip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Meiryo UI"/>
              </a:endParaRPr>
            </a:p>
          </p:txBody>
        </p:sp>
        <p:sp>
          <p:nvSpPr>
            <p:cNvPr id="23" name="角丸四角形 22"/>
            <p:cNvSpPr/>
            <p:nvPr/>
          </p:nvSpPr>
          <p:spPr>
            <a:xfrm>
              <a:off x="2013751" y="3272981"/>
              <a:ext cx="2616562" cy="432048"/>
            </a:xfrm>
            <a:prstGeom prst="roundRect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D9D9D9">
                  <a:lumMod val="2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 Narrow" panose="020B0606020202030204" pitchFamily="34" charset="0"/>
                  <a:ea typeface="Meiryo UI"/>
                </a:rPr>
                <a:t>URSP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Meiryo UI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2013751" y="2261537"/>
              <a:ext cx="813955" cy="442576"/>
            </a:xfrm>
            <a:prstGeom prst="roundRect">
              <a:avLst>
                <a:gd name="adj" fmla="val 7870"/>
              </a:avLst>
            </a:prstGeom>
            <a:solidFill>
              <a:schemeClr val="bg2">
                <a:lumMod val="60000"/>
                <a:lumOff val="40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kern="0" dirty="0">
                  <a:solidFill>
                    <a:srgbClr val="595959"/>
                  </a:solidFill>
                  <a:latin typeface="Arial Narrow" panose="020B0606020202030204" pitchFamily="34" charset="0"/>
                  <a:ea typeface="Meiryo UI"/>
                </a:rPr>
                <a:t>Apps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Meiryo UI"/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2915055" y="2261537"/>
              <a:ext cx="813955" cy="442576"/>
            </a:xfrm>
            <a:prstGeom prst="roundRect">
              <a:avLst>
                <a:gd name="adj" fmla="val 787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kern="0" dirty="0">
                  <a:solidFill>
                    <a:srgbClr val="595959"/>
                  </a:solidFill>
                  <a:latin typeface="Arial Narrow" panose="020B0606020202030204" pitchFamily="34" charset="0"/>
                  <a:ea typeface="Meiryo UI"/>
                </a:rPr>
                <a:t>Apps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Meiryo UI"/>
              </a:endParaRPr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3816358" y="2261955"/>
              <a:ext cx="813955" cy="442576"/>
            </a:xfrm>
            <a:prstGeom prst="roundRect">
              <a:avLst>
                <a:gd name="adj" fmla="val 787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90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400" kern="0" dirty="0">
                  <a:solidFill>
                    <a:srgbClr val="595959"/>
                  </a:solidFill>
                  <a:latin typeface="Arial Narrow" panose="020B0606020202030204" pitchFamily="34" charset="0"/>
                  <a:ea typeface="Meiryo UI"/>
                </a:rPr>
                <a:t>Apps</a:t>
              </a:r>
              <a:endPara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ea typeface="Meiryo UI"/>
              </a:endParaRPr>
            </a:p>
          </p:txBody>
        </p:sp>
      </p:grpSp>
      <p:sp>
        <p:nvSpPr>
          <p:cNvPr id="2" name="角丸四角形吹き出し 1"/>
          <p:cNvSpPr/>
          <p:nvPr/>
        </p:nvSpPr>
        <p:spPr>
          <a:xfrm>
            <a:off x="6364705" y="3908433"/>
            <a:ext cx="2407649" cy="689230"/>
          </a:xfrm>
          <a:prstGeom prst="wedgeRoundRectCallout">
            <a:avLst>
              <a:gd name="adj1" fmla="val -12029"/>
              <a:gd name="adj2" fmla="val -80389"/>
              <a:gd name="adj3" fmla="val 166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latin typeface="Arial Narrow" panose="020B0606020202030204" pitchFamily="34" charset="0"/>
              </a:rPr>
              <a:t>No awareness of NW slice </a:t>
            </a:r>
          </a:p>
          <a:p>
            <a:pPr algn="ctr"/>
            <a:r>
              <a:rPr kumimoji="1" lang="en-US" altLang="ja-JP" sz="1400" dirty="0">
                <a:latin typeface="Arial Narrow" panose="020B0606020202030204" pitchFamily="34" charset="0"/>
              </a:rPr>
              <a:t>from the application point of view</a:t>
            </a:r>
            <a:endParaRPr kumimoji="1" lang="ja-JP" altLang="en-US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0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8625" y="4711700"/>
            <a:ext cx="8272464" cy="71438"/>
            <a:chOff x="428625" y="4711700"/>
            <a:chExt cx="8272464" cy="71438"/>
          </a:xfrm>
        </p:grpSpPr>
        <p:sp>
          <p:nvSpPr>
            <p:cNvPr id="9" name="Rectangle 8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11510"/>
            <a:ext cx="904240" cy="9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58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2"/>
          <p:cNvSpPr>
            <a:spLocks noGrp="1"/>
          </p:cNvSpPr>
          <p:nvPr>
            <p:ph type="title"/>
          </p:nvPr>
        </p:nvSpPr>
        <p:spPr>
          <a:xfrm>
            <a:off x="899592" y="391966"/>
            <a:ext cx="8020050" cy="321930"/>
          </a:xfrm>
        </p:spPr>
        <p:txBody>
          <a:bodyPr/>
          <a:lstStyle/>
          <a:p>
            <a:r>
              <a:rPr lang="en-US" altLang="ja-JP" dirty="0">
                <a:latin typeface="Arial Narrow" panose="020B0606020202030204" pitchFamily="34" charset="0"/>
              </a:rPr>
              <a:t/>
            </a:r>
            <a:br>
              <a:rPr lang="en-US" altLang="ja-JP" dirty="0">
                <a:latin typeface="Arial Narrow" panose="020B0606020202030204" pitchFamily="34" charset="0"/>
              </a:rPr>
            </a:br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b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13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420688" y="4826858"/>
            <a:ext cx="2133600" cy="273844"/>
          </a:xfrm>
          <a:prstGeom prst="rect">
            <a:avLst/>
          </a:prstGeom>
        </p:spPr>
        <p:txBody>
          <a:bodyPr/>
          <a:lstStyle/>
          <a:p>
            <a:fld id="{E52D2AFC-71C4-4511-B128-4ECEE52D3027}" type="slidenum">
              <a:rPr lang="en-ZA" sz="800" smtClean="0"/>
              <a:pPr/>
              <a:t>12</a:t>
            </a:fld>
            <a:endParaRPr lang="en-ZA" sz="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983506"/>
            <a:ext cx="860240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altLang="ja-JP" sz="2000" b="1" dirty="0">
              <a:solidFill>
                <a:schemeClr val="accent2"/>
              </a:solidFill>
              <a:latin typeface="Arial Narrow" panose="020B0606020202030204" pitchFamily="34" charset="0"/>
              <a:ea typeface="Meiryo UI" panose="020B0604030504040204" pitchFamily="50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Is there a roadmap for NW slicing support in devices?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ja-JP" sz="2000" b="1" dirty="0">
              <a:solidFill>
                <a:schemeClr val="accent2"/>
              </a:solidFill>
              <a:latin typeface="Arial Narrow" panose="020B0606020202030204" pitchFamily="34" charset="0"/>
              <a:ea typeface="Meiryo UI" panose="020B0604030504040204" pitchFamily="50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Is there a support for simultaneous use of multiple NW slices?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ja-JP" sz="2000" b="1" dirty="0">
              <a:solidFill>
                <a:schemeClr val="accent2"/>
              </a:solidFill>
              <a:latin typeface="Arial Narrow" panose="020B0606020202030204" pitchFamily="34" charset="0"/>
              <a:ea typeface="Meiryo UI" panose="020B0604030504040204" pitchFamily="50" charset="-128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Has any analysis been done in TSG?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Can the results be shared </a:t>
            </a:r>
            <a:r>
              <a:rPr lang="en-US" altLang="ja-JP" sz="2000" b="1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with NEST-WP1</a:t>
            </a:r>
            <a:r>
              <a:rPr lang="en-US" altLang="ja-JP" sz="2000" b="1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ja-JP" sz="2000" b="1" dirty="0">
              <a:solidFill>
                <a:schemeClr val="accent2"/>
              </a:solidFill>
              <a:latin typeface="Arial Narrow" panose="020B0606020202030204" pitchFamily="34" charset="0"/>
              <a:ea typeface="Meiryo UI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NEST-WP1 and TSG/subgroups cooperation</a:t>
            </a:r>
          </a:p>
          <a:p>
            <a:pPr lvl="0"/>
            <a:endParaRPr lang="en-US" altLang="ja-JP" sz="2000" b="1" dirty="0">
              <a:solidFill>
                <a:schemeClr val="accent2"/>
              </a:solidFill>
              <a:latin typeface="Arial Narrow" panose="020B0606020202030204" pitchFamily="34" charset="0"/>
              <a:ea typeface="Meiryo UI" panose="020B0604030504040204" pitchFamily="50" charset="-128"/>
            </a:endParaRPr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1051992" y="544366"/>
            <a:ext cx="8020050" cy="32193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ja-JP" dirty="0">
                <a:latin typeface="Arial Narrow" panose="020B0606020202030204" pitchFamily="34" charset="0"/>
              </a:rPr>
              <a:t>Discussion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9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9632" y="1275606"/>
            <a:ext cx="3312368" cy="636587"/>
          </a:xfrm>
        </p:spPr>
        <p:txBody>
          <a:bodyPr/>
          <a:lstStyle/>
          <a:p>
            <a:r>
              <a:rPr lang="en-GB" dirty="0"/>
              <a:t>Any question?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8625" y="4711700"/>
            <a:ext cx="8272464" cy="71438"/>
            <a:chOff x="428625" y="4711700"/>
            <a:chExt cx="8272464" cy="71438"/>
          </a:xfrm>
        </p:grpSpPr>
        <p:sp>
          <p:nvSpPr>
            <p:cNvPr id="9" name="Rectangle 8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11510"/>
            <a:ext cx="904240" cy="9042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5" t="14842" r="16546" b="17032"/>
          <a:stretch/>
        </p:blipFill>
        <p:spPr>
          <a:xfrm>
            <a:off x="1335090" y="1727311"/>
            <a:ext cx="2736304" cy="2880320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1BCB8174-DD71-3B4A-90B1-F1C22088A19C}"/>
              </a:ext>
            </a:extLst>
          </p:cNvPr>
          <p:cNvSpPr txBox="1">
            <a:spLocks/>
          </p:cNvSpPr>
          <p:nvPr/>
        </p:nvSpPr>
        <p:spPr>
          <a:xfrm>
            <a:off x="4834128" y="2504827"/>
            <a:ext cx="6243320" cy="8071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4800" dirty="0"/>
              <a:t>Thank you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96072F6-70FF-9346-8A44-F84AFF4D2D02}"/>
              </a:ext>
            </a:extLst>
          </p:cNvPr>
          <p:cNvSpPr txBox="1">
            <a:spLocks/>
          </p:cNvSpPr>
          <p:nvPr/>
        </p:nvSpPr>
        <p:spPr>
          <a:xfrm>
            <a:off x="4947681" y="4023357"/>
            <a:ext cx="3863136" cy="6545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/>
              <a:t>Yusuke Nakano: you-nakano@kddi.com</a:t>
            </a:r>
          </a:p>
          <a:p>
            <a:r>
              <a:rPr lang="en-GB" sz="1100"/>
              <a:t>Sandra Ondrusova: sandra.ondrusova@hwleurope.com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46275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92680" y="1149696"/>
            <a:ext cx="6243320" cy="636587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888" y="1841760"/>
            <a:ext cx="6233160" cy="131445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Future Network NEST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NEST – WP1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Next Steps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8625" y="4711700"/>
            <a:ext cx="8272464" cy="71438"/>
            <a:chOff x="428625" y="4711700"/>
            <a:chExt cx="8272464" cy="71438"/>
          </a:xfrm>
        </p:grpSpPr>
        <p:sp>
          <p:nvSpPr>
            <p:cNvPr id="9" name="Rectangle 8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11510"/>
            <a:ext cx="904240" cy="9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18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9650-5EF9-0140-AF91-C7EC773F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355" y="339303"/>
            <a:ext cx="6538913" cy="66747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1A44F6-5B9C-C74F-AB8D-35E0B2F7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object 45">
            <a:extLst>
              <a:ext uri="{FF2B5EF4-FFF2-40B4-BE49-F238E27FC236}">
                <a16:creationId xmlns:a16="http://schemas.microsoft.com/office/drawing/2014/main" id="{0FBBD1BB-644D-6947-AEE1-52DAD1EDDD23}"/>
              </a:ext>
            </a:extLst>
          </p:cNvPr>
          <p:cNvSpPr/>
          <p:nvPr/>
        </p:nvSpPr>
        <p:spPr>
          <a:xfrm>
            <a:off x="420688" y="1019785"/>
            <a:ext cx="4540886" cy="3488025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96000" tIns="48000" rIns="96000" bIns="48000" rtlCol="0"/>
          <a:lstStyle/>
          <a:p>
            <a:pPr marR="6773">
              <a:spcBef>
                <a:spcPts val="627"/>
              </a:spcBef>
              <a:buClr>
                <a:srgbClr val="E30613"/>
              </a:buClr>
              <a:tabLst>
                <a:tab pos="474121" algn="l"/>
              </a:tabLst>
            </a:pPr>
            <a:r>
              <a:rPr lang="en-GB" sz="1400" b="1" spc="-7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Part of Future Network Programmes</a:t>
            </a:r>
          </a:p>
          <a:p>
            <a:pPr marR="6773">
              <a:spcBef>
                <a:spcPts val="627"/>
              </a:spcBef>
              <a:buClr>
                <a:srgbClr val="E30613"/>
              </a:buClr>
              <a:tabLst>
                <a:tab pos="474121" algn="l"/>
              </a:tabLst>
            </a:pPr>
            <a:r>
              <a:rPr lang="en-GB" sz="1400" b="1" spc="-7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Started in 2017, still growing with 40 member companies</a:t>
            </a:r>
          </a:p>
          <a:p>
            <a:pPr marR="6773">
              <a:spcBef>
                <a:spcPts val="627"/>
              </a:spcBef>
              <a:buClr>
                <a:srgbClr val="E30613"/>
              </a:buClr>
              <a:tabLst>
                <a:tab pos="474121" algn="l"/>
              </a:tabLst>
            </a:pPr>
            <a:r>
              <a:rPr lang="en-GB" sz="1400" b="1" spc="-7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Multitude of activities to socialize network slicing</a:t>
            </a:r>
          </a:p>
          <a:p>
            <a:pPr marR="6773">
              <a:spcBef>
                <a:spcPts val="627"/>
              </a:spcBef>
              <a:buClr>
                <a:srgbClr val="E30613"/>
              </a:buClr>
              <a:tabLst>
                <a:tab pos="474121" algn="l"/>
              </a:tabLst>
            </a:pPr>
            <a:endParaRPr lang="en-GB" sz="200" b="1" spc="-7" dirty="0">
              <a:solidFill>
                <a:srgbClr val="5C5C5C"/>
              </a:solidFill>
              <a:latin typeface="Arial Narrow" panose="020B0606020202030204" pitchFamily="34" charset="0"/>
              <a:cs typeface="Arial"/>
            </a:endParaRPr>
          </a:p>
          <a:p>
            <a:pPr marL="287993" marR="6773" indent="-287993">
              <a:spcBef>
                <a:spcPts val="4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474121" algn="l"/>
              </a:tabLst>
            </a:pPr>
            <a:r>
              <a:rPr lang="en-GB" sz="1400" spc="-7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2 full papers and 3 booklets</a:t>
            </a:r>
          </a:p>
          <a:p>
            <a:pPr marL="897578" marR="6773" lvl="1" indent="-287993">
              <a:spcBef>
                <a:spcPts val="4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474121" algn="l"/>
              </a:tabLst>
            </a:pPr>
            <a:r>
              <a:rPr lang="en-GB" sz="1400" spc="-7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Definition of network slicing from a customer point of view</a:t>
            </a:r>
          </a:p>
          <a:p>
            <a:pPr marL="897578" marR="6773" lvl="1" indent="-287993">
              <a:spcBef>
                <a:spcPts val="4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474121" algn="l"/>
              </a:tabLst>
            </a:pPr>
            <a:r>
              <a:rPr lang="en-GB" sz="1400" spc="-7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Vertical customer requirements analysis</a:t>
            </a:r>
          </a:p>
          <a:p>
            <a:pPr marL="897578" marR="6773" lvl="1" indent="-287993">
              <a:spcBef>
                <a:spcPts val="4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474121" algn="l"/>
              </a:tabLst>
            </a:pPr>
            <a:r>
              <a:rPr lang="en-GB" sz="1400" spc="-7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Characterization of network slices in a generic way</a:t>
            </a:r>
          </a:p>
          <a:p>
            <a:pPr marL="287993" marR="6773" indent="-287993">
              <a:spcBef>
                <a:spcPts val="4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474121" algn="l"/>
              </a:tabLst>
            </a:pPr>
            <a:r>
              <a:rPr lang="en-GB" sz="1400" spc="-7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5 seminars held during Mobile World Congress events</a:t>
            </a:r>
          </a:p>
          <a:p>
            <a:pPr marL="287993" marR="6773" indent="-287993">
              <a:spcBef>
                <a:spcPts val="4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474121" algn="l"/>
              </a:tabLst>
            </a:pPr>
            <a:r>
              <a:rPr lang="en-GB" sz="1400" spc="-7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Participation on many other events around network slicing</a:t>
            </a:r>
          </a:p>
          <a:p>
            <a:pPr marL="287993" marR="6773" indent="-287993">
              <a:spcBef>
                <a:spcPts val="400"/>
              </a:spcBef>
              <a:buClr>
                <a:srgbClr val="E30613"/>
              </a:buClr>
              <a:buFont typeface="Wingdings" panose="05000000000000000000" pitchFamily="2" charset="2"/>
              <a:buChar char="§"/>
              <a:tabLst>
                <a:tab pos="474121" algn="l"/>
              </a:tabLst>
            </a:pPr>
            <a:r>
              <a:rPr lang="en-GB" sz="1400" spc="-7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Generic network Slice Template (now NG.116)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47458-4CCD-F943-9953-C958B50C53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79" y="1092914"/>
            <a:ext cx="950759" cy="1350000"/>
          </a:xfrm>
          <a:prstGeom prst="rect">
            <a:avLst/>
          </a:prstGeom>
          <a:effectLst>
            <a:outerShdw blurRad="101600" dist="63500" dir="27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8C312F-1DD7-F74E-9C16-B1297733D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81" y="1533912"/>
            <a:ext cx="954472" cy="1350000"/>
          </a:xfrm>
          <a:prstGeom prst="rect">
            <a:avLst/>
          </a:prstGeom>
          <a:effectLst>
            <a:outerShdw blurRad="101600" dist="63500" dir="27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459477-0D80-EF4A-8A78-061BBB7C63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93" y="1974909"/>
            <a:ext cx="926510" cy="1350000"/>
          </a:xfrm>
          <a:prstGeom prst="rect">
            <a:avLst/>
          </a:prstGeom>
          <a:effectLst>
            <a:outerShdw blurRad="101600" dist="63500" dir="27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DC70B1-FDC6-3F4C-BFD2-4EA9B2E0D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576" y="2487787"/>
            <a:ext cx="926558" cy="13095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11FACE-2F3B-8D4B-92AD-3898F8042D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82" y="2983254"/>
            <a:ext cx="926510" cy="1312951"/>
          </a:xfrm>
          <a:prstGeom prst="rect">
            <a:avLst/>
          </a:prstGeom>
        </p:spPr>
      </p:pic>
      <p:pic>
        <p:nvPicPr>
          <p:cNvPr id="11" name="Picture 10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CC8EDA61-FAF0-4B4B-998B-54FAFFE2F4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700" y="2442914"/>
            <a:ext cx="500781" cy="500781"/>
          </a:xfrm>
          <a:prstGeom prst="rect">
            <a:avLst/>
          </a:prstGeom>
        </p:spPr>
      </p:pic>
      <p:pic>
        <p:nvPicPr>
          <p:cNvPr id="12" name="Picture 11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13BADADA-C9DA-6E43-9385-4CDE8127F3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20" y="2910262"/>
            <a:ext cx="500780" cy="500780"/>
          </a:xfrm>
          <a:prstGeom prst="rect">
            <a:avLst/>
          </a:prstGeom>
        </p:spPr>
      </p:pic>
      <p:pic>
        <p:nvPicPr>
          <p:cNvPr id="13" name="Picture 12" descr="A picture containing indoor, crossword puzzle, text&#10;&#10;Description generated with very high confidence">
            <a:extLst>
              <a:ext uri="{FF2B5EF4-FFF2-40B4-BE49-F238E27FC236}">
                <a16:creationId xmlns:a16="http://schemas.microsoft.com/office/drawing/2014/main" id="{53DD8004-F60E-B348-BA7D-42DA57DC93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52" y="3377609"/>
            <a:ext cx="500781" cy="500781"/>
          </a:xfrm>
          <a:prstGeom prst="rect">
            <a:avLst/>
          </a:prstGeom>
        </p:spPr>
      </p:pic>
      <p:pic>
        <p:nvPicPr>
          <p:cNvPr id="14" name="Picture 13" descr="A close up of a black background&#10;&#10;Description generated with high confidence">
            <a:extLst>
              <a:ext uri="{FF2B5EF4-FFF2-40B4-BE49-F238E27FC236}">
                <a16:creationId xmlns:a16="http://schemas.microsoft.com/office/drawing/2014/main" id="{925227B7-F877-EB45-B3AD-3703D6AC2A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87" y="3850058"/>
            <a:ext cx="486278" cy="4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7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80C04-CD6F-2F45-882F-031A9AF3C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65" y="376284"/>
            <a:ext cx="6538913" cy="667479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Network Slicing Taskforce (NEST) Structure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C2D68E-EC96-B844-A74D-B44C0419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4E677-20EF-8544-86FE-1C495AE03F7E}"/>
              </a:ext>
            </a:extLst>
          </p:cNvPr>
          <p:cNvSpPr/>
          <p:nvPr/>
        </p:nvSpPr>
        <p:spPr>
          <a:xfrm>
            <a:off x="3377802" y="1554104"/>
            <a:ext cx="2185416" cy="6858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defTabSz="1219170"/>
            <a:r>
              <a:rPr lang="en-GB" sz="1600" dirty="0">
                <a:solidFill>
                  <a:srgbClr val="FFFFFF"/>
                </a:solidFill>
                <a:latin typeface="Arial Narrow" panose="020B0606020202030204" pitchFamily="34" charset="0"/>
              </a:rPr>
              <a:t>NEST – plenary </a:t>
            </a:r>
          </a:p>
          <a:p>
            <a:pPr algn="ctr" defTabSz="1219170"/>
            <a:r>
              <a:rPr lang="en-GB" sz="1600" dirty="0">
                <a:solidFill>
                  <a:srgbClr val="FFFFFF"/>
                </a:solidFill>
                <a:latin typeface="Arial Narrow" panose="020B0606020202030204" pitchFamily="34" charset="0"/>
              </a:rPr>
              <a:t>(CK Hutchison)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D97805-2728-B54A-A8F3-0DC176E11385}"/>
              </a:ext>
            </a:extLst>
          </p:cNvPr>
          <p:cNvSpPr/>
          <p:nvPr/>
        </p:nvSpPr>
        <p:spPr>
          <a:xfrm>
            <a:off x="143433" y="2844692"/>
            <a:ext cx="1301069" cy="64128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defTabSz="1219170"/>
            <a:r>
              <a:rPr lang="en-GB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WP1: E2E architecture</a:t>
            </a:r>
          </a:p>
          <a:p>
            <a:pPr algn="ctr" defTabSz="1219170"/>
            <a:r>
              <a:rPr lang="en-GB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(KDDI)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2D375819-D0F0-6A4C-98E1-D47F3ABED4FB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5400000">
            <a:off x="2329845" y="704027"/>
            <a:ext cx="604788" cy="3676542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AAF4031-DF84-B545-AA95-AA210FD8A226}"/>
              </a:ext>
            </a:extLst>
          </p:cNvPr>
          <p:cNvSpPr/>
          <p:nvPr/>
        </p:nvSpPr>
        <p:spPr>
          <a:xfrm>
            <a:off x="1635755" y="2841156"/>
            <a:ext cx="1301069" cy="64128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defTabSz="1219170"/>
            <a:r>
              <a:rPr lang="en-GB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WP2: Business aspects </a:t>
            </a:r>
          </a:p>
          <a:p>
            <a:pPr algn="ctr" defTabSz="1219170"/>
            <a:r>
              <a:rPr lang="en-GB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(Verizon)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849089FF-514B-0A4C-B647-7FEB9C8C27F8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rot="5400000">
            <a:off x="3077774" y="1448420"/>
            <a:ext cx="601252" cy="2184220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906B18F-EAC7-F14C-A226-2FE319F78E16}"/>
              </a:ext>
            </a:extLst>
          </p:cNvPr>
          <p:cNvSpPr/>
          <p:nvPr/>
        </p:nvSpPr>
        <p:spPr>
          <a:xfrm>
            <a:off x="3128077" y="2836458"/>
            <a:ext cx="1301069" cy="64128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defTabSz="1219170"/>
            <a:r>
              <a:rPr lang="en-GB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WP3: Isolation</a:t>
            </a:r>
          </a:p>
          <a:p>
            <a:pPr algn="ctr" defTabSz="1219170"/>
            <a:r>
              <a:rPr lang="en-GB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(CMCC)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F8AB4070-A313-A740-92DA-BAE3F9A85031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rot="5400000">
            <a:off x="3826284" y="2192232"/>
            <a:ext cx="596554" cy="691898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C49C150-4EB2-6748-B046-C329DFFC95A4}"/>
              </a:ext>
            </a:extLst>
          </p:cNvPr>
          <p:cNvSpPr/>
          <p:nvPr/>
        </p:nvSpPr>
        <p:spPr>
          <a:xfrm>
            <a:off x="4620399" y="2833689"/>
            <a:ext cx="1301069" cy="64128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defTabSz="1219170"/>
            <a:r>
              <a:rPr lang="en-GB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WP4: Roaming</a:t>
            </a:r>
          </a:p>
          <a:p>
            <a:pPr algn="ctr" defTabSz="1219170"/>
            <a:r>
              <a:rPr lang="en-GB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(Deutsche Telekom)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4F9B594E-7F21-014D-95C7-B5669CB79619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rot="16200000" flipH="1">
            <a:off x="4573830" y="2136584"/>
            <a:ext cx="593785" cy="800424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30F951C7-5F8E-9C49-827D-3D0A3EFAE955}"/>
              </a:ext>
            </a:extLst>
          </p:cNvPr>
          <p:cNvCxnSpPr>
            <a:cxnSpLocks/>
            <a:stCxn id="5" idx="2"/>
            <a:endCxn id="15" idx="0"/>
          </p:cNvCxnSpPr>
          <p:nvPr/>
        </p:nvCxnSpPr>
        <p:spPr>
          <a:xfrm rot="16200000" flipH="1">
            <a:off x="5319991" y="1390423"/>
            <a:ext cx="593785" cy="2292746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58F6563-D90E-EE4A-8EE2-DA196BB3B5CE}"/>
              </a:ext>
            </a:extLst>
          </p:cNvPr>
          <p:cNvSpPr/>
          <p:nvPr/>
        </p:nvSpPr>
        <p:spPr>
          <a:xfrm>
            <a:off x="6112721" y="2833689"/>
            <a:ext cx="1301069" cy="64128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defTabSz="1219170"/>
            <a:r>
              <a:rPr lang="en-GB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WP5: External interactions</a:t>
            </a:r>
          </a:p>
          <a:p>
            <a:pPr algn="ctr" defTabSz="1219170"/>
            <a:r>
              <a:rPr lang="en-GB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(GSMA)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2DEDA6-4FA4-B642-A950-F1398FA0DFF8}"/>
              </a:ext>
            </a:extLst>
          </p:cNvPr>
          <p:cNvSpPr/>
          <p:nvPr/>
        </p:nvSpPr>
        <p:spPr>
          <a:xfrm>
            <a:off x="6757519" y="1032767"/>
            <a:ext cx="1496379" cy="391381"/>
          </a:xfrm>
          <a:prstGeom prst="rect">
            <a:avLst/>
          </a:prstGeom>
          <a:solidFill>
            <a:schemeClr val="accent1"/>
          </a:solidFill>
          <a:ln>
            <a:solidFill>
              <a:srgbClr val="5C5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NG/5GJA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363B6A-0A30-244E-8BFA-537BE6E5B517}"/>
              </a:ext>
            </a:extLst>
          </p:cNvPr>
          <p:cNvSpPr/>
          <p:nvPr/>
        </p:nvSpPr>
        <p:spPr>
          <a:xfrm>
            <a:off x="6757519" y="565655"/>
            <a:ext cx="1496379" cy="393777"/>
          </a:xfrm>
          <a:prstGeom prst="rect">
            <a:avLst/>
          </a:prstGeom>
          <a:solidFill>
            <a:schemeClr val="accent1"/>
          </a:solidFill>
          <a:ln>
            <a:solidFill>
              <a:srgbClr val="5C5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WAS/WSOLU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508424-7B2C-6642-B576-1A0389A1ABC4}"/>
              </a:ext>
            </a:extLst>
          </p:cNvPr>
          <p:cNvSpPr/>
          <p:nvPr/>
        </p:nvSpPr>
        <p:spPr>
          <a:xfrm>
            <a:off x="6757519" y="1497483"/>
            <a:ext cx="1496379" cy="391380"/>
          </a:xfrm>
          <a:prstGeom prst="rect">
            <a:avLst/>
          </a:prstGeom>
          <a:solidFill>
            <a:schemeClr val="accent1"/>
          </a:solidFill>
          <a:ln>
            <a:solidFill>
              <a:srgbClr val="5C5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FASG/5GSTF</a:t>
            </a:r>
          </a:p>
        </p:txBody>
      </p: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429811D3-E357-2C4C-BEDE-025F3ECAC75E}"/>
              </a:ext>
            </a:extLst>
          </p:cNvPr>
          <p:cNvCxnSpPr>
            <a:stCxn id="5" idx="3"/>
            <a:endCxn id="17" idx="1"/>
          </p:cNvCxnSpPr>
          <p:nvPr/>
        </p:nvCxnSpPr>
        <p:spPr>
          <a:xfrm flipV="1">
            <a:off x="5563218" y="762544"/>
            <a:ext cx="1194301" cy="1134460"/>
          </a:xfrm>
          <a:prstGeom prst="bentConnector3">
            <a:avLst>
              <a:gd name="adj1" fmla="val 50000"/>
            </a:avLst>
          </a:prstGeom>
          <a:ln w="28575">
            <a:solidFill>
              <a:srgbClr val="00A6C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10C1B4EE-EE56-AD4D-8D49-6B69CCAD5A1D}"/>
              </a:ext>
            </a:extLst>
          </p:cNvPr>
          <p:cNvCxnSpPr>
            <a:stCxn id="5" idx="3"/>
            <a:endCxn id="16" idx="1"/>
          </p:cNvCxnSpPr>
          <p:nvPr/>
        </p:nvCxnSpPr>
        <p:spPr>
          <a:xfrm flipV="1">
            <a:off x="5563218" y="1228458"/>
            <a:ext cx="1194301" cy="668546"/>
          </a:xfrm>
          <a:prstGeom prst="bentConnector3">
            <a:avLst>
              <a:gd name="adj1" fmla="val 50000"/>
            </a:avLst>
          </a:prstGeom>
          <a:ln w="28575">
            <a:solidFill>
              <a:srgbClr val="00A6C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099C401E-8E90-E24C-AA76-028E0CB5768E}"/>
              </a:ext>
            </a:extLst>
          </p:cNvPr>
          <p:cNvCxnSpPr>
            <a:stCxn id="5" idx="3"/>
            <a:endCxn id="18" idx="1"/>
          </p:cNvCxnSpPr>
          <p:nvPr/>
        </p:nvCxnSpPr>
        <p:spPr>
          <a:xfrm flipV="1">
            <a:off x="5563218" y="1693173"/>
            <a:ext cx="1194301" cy="203831"/>
          </a:xfrm>
          <a:prstGeom prst="bentConnector3">
            <a:avLst>
              <a:gd name="adj1" fmla="val 50000"/>
            </a:avLst>
          </a:prstGeom>
          <a:ln w="28575">
            <a:solidFill>
              <a:srgbClr val="00A6C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608B43F-E917-C842-9008-118173D70602}"/>
              </a:ext>
            </a:extLst>
          </p:cNvPr>
          <p:cNvSpPr/>
          <p:nvPr/>
        </p:nvSpPr>
        <p:spPr>
          <a:xfrm>
            <a:off x="395536" y="3744000"/>
            <a:ext cx="4104000" cy="936000"/>
          </a:xfrm>
          <a:prstGeom prst="roundRect">
            <a:avLst/>
          </a:prstGeom>
          <a:solidFill>
            <a:srgbClr val="DE0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 Narrow" panose="020B0606020202030204" pitchFamily="34" charset="0"/>
              </a:rPr>
              <a:t>Deliverables: each Work Package will develop recommendations, PRDs, papers for their areas</a:t>
            </a:r>
          </a:p>
          <a:p>
            <a:pPr algn="ctr"/>
            <a:r>
              <a:rPr lang="en-GB" sz="1600" dirty="0">
                <a:latin typeface="Arial Narrow" panose="020B0606020202030204" pitchFamily="34" charset="0"/>
              </a:rPr>
              <a:t>Participation: Regional points of presence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D6503CA-2F4A-FF41-B743-0269CFF58A8C}"/>
              </a:ext>
            </a:extLst>
          </p:cNvPr>
          <p:cNvSpPr/>
          <p:nvPr/>
        </p:nvSpPr>
        <p:spPr>
          <a:xfrm>
            <a:off x="4608232" y="3744000"/>
            <a:ext cx="4104000" cy="936000"/>
          </a:xfrm>
          <a:prstGeom prst="roundRect">
            <a:avLst/>
          </a:prstGeom>
          <a:solidFill>
            <a:srgbClr val="00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Arial Narrow" panose="020B0606020202030204" pitchFamily="34" charset="0"/>
              </a:rPr>
              <a:t>Documents developed 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6020202030204" pitchFamily="34" charset="0"/>
              </a:rPr>
              <a:t>WP2 will flow into WAS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6020202030204" pitchFamily="34" charset="0"/>
              </a:rPr>
              <a:t>WP3 will flow to 5GSTF and 5GJA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 Narrow" panose="020B0606020202030204" pitchFamily="34" charset="0"/>
              </a:rPr>
              <a:t>WP4 will flow to WAS and 5GJA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45C88F-6690-0E4D-A7A9-EA9055C5875E}"/>
              </a:ext>
            </a:extLst>
          </p:cNvPr>
          <p:cNvSpPr/>
          <p:nvPr/>
        </p:nvSpPr>
        <p:spPr>
          <a:xfrm>
            <a:off x="6757518" y="1962198"/>
            <a:ext cx="1496379" cy="391380"/>
          </a:xfrm>
          <a:prstGeom prst="rect">
            <a:avLst/>
          </a:prstGeom>
          <a:solidFill>
            <a:schemeClr val="accent1"/>
          </a:solidFill>
          <a:ln>
            <a:solidFill>
              <a:srgbClr val="5C5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Arial Narrow" panose="020B0606020202030204" pitchFamily="34" charset="0"/>
              </a:rPr>
              <a:t>TSG</a:t>
            </a:r>
          </a:p>
        </p:txBody>
      </p: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4DC4956E-FB46-A04A-9F83-A56050E2BB2A}"/>
              </a:ext>
            </a:extLst>
          </p:cNvPr>
          <p:cNvCxnSpPr>
            <a:cxnSpLocks/>
            <a:stCxn id="5" idx="3"/>
            <a:endCxn id="24" idx="1"/>
          </p:cNvCxnSpPr>
          <p:nvPr/>
        </p:nvCxnSpPr>
        <p:spPr>
          <a:xfrm>
            <a:off x="5563218" y="1897004"/>
            <a:ext cx="1194300" cy="260884"/>
          </a:xfrm>
          <a:prstGeom prst="bentConnector3">
            <a:avLst>
              <a:gd name="adj1" fmla="val 50000"/>
            </a:avLst>
          </a:prstGeom>
          <a:ln w="28575">
            <a:solidFill>
              <a:srgbClr val="00A6C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55AD0B3-2FC0-9B48-B86A-AAB630359DB4}"/>
              </a:ext>
            </a:extLst>
          </p:cNvPr>
          <p:cNvSpPr/>
          <p:nvPr/>
        </p:nvSpPr>
        <p:spPr>
          <a:xfrm>
            <a:off x="7605043" y="2825565"/>
            <a:ext cx="1301069" cy="64128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defTabSz="1219170"/>
            <a:r>
              <a:rPr lang="en-GB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WP6: </a:t>
            </a:r>
            <a:r>
              <a:rPr lang="en-GB" sz="12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PoC</a:t>
            </a:r>
            <a:endParaRPr lang="en-GB" sz="12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algn="ctr" defTabSz="1219170"/>
            <a:r>
              <a:rPr lang="en-GB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(GSMA)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6613901C-0CC7-4244-A631-283A49D89F57}"/>
              </a:ext>
            </a:extLst>
          </p:cNvPr>
          <p:cNvCxnSpPr>
            <a:cxnSpLocks/>
            <a:stCxn id="5" idx="2"/>
            <a:endCxn id="26" idx="0"/>
          </p:cNvCxnSpPr>
          <p:nvPr/>
        </p:nvCxnSpPr>
        <p:spPr>
          <a:xfrm rot="16200000" flipH="1">
            <a:off x="6070214" y="640200"/>
            <a:ext cx="585661" cy="3785068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87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D5A73-281F-644C-94B0-26A55019A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1" y="384103"/>
            <a:ext cx="6538913" cy="667479"/>
          </a:xfrm>
        </p:spPr>
        <p:txBody>
          <a:bodyPr/>
          <a:lstStyle/>
          <a:p>
            <a:r>
              <a:rPr lang="en-US" dirty="0"/>
              <a:t>NEST WP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C91F67-2269-014D-8E4B-46FA980E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3A2B-3358-44F8-83A0-4598795D8FB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42A5BD-5E32-2549-B805-81A1FAA6BF8B}"/>
              </a:ext>
            </a:extLst>
          </p:cNvPr>
          <p:cNvSpPr/>
          <p:nvPr/>
        </p:nvSpPr>
        <p:spPr>
          <a:xfrm>
            <a:off x="420688" y="1048932"/>
            <a:ext cx="1301069" cy="64128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defTabSz="1219170"/>
            <a:r>
              <a:rPr lang="en-GB" sz="1600" dirty="0">
                <a:solidFill>
                  <a:srgbClr val="FFFFFF"/>
                </a:solidFill>
                <a:latin typeface="Arial Narrow" panose="020B0606020202030204" pitchFamily="34" charset="0"/>
              </a:rPr>
              <a:t>WP2: Business aspects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1DFA51-B546-6C40-A6A4-623627C05351}"/>
              </a:ext>
            </a:extLst>
          </p:cNvPr>
          <p:cNvSpPr/>
          <p:nvPr/>
        </p:nvSpPr>
        <p:spPr>
          <a:xfrm>
            <a:off x="420688" y="1765145"/>
            <a:ext cx="1301069" cy="64128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defTabSz="1219170"/>
            <a:r>
              <a:rPr lang="en-GB" sz="1600" dirty="0">
                <a:solidFill>
                  <a:srgbClr val="FFFFFF"/>
                </a:solidFill>
                <a:latin typeface="Arial Narrow" panose="020B0606020202030204" pitchFamily="34" charset="0"/>
              </a:rPr>
              <a:t>WP3: Isolation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92E313-75BB-574E-9F52-AD7E823DADD4}"/>
              </a:ext>
            </a:extLst>
          </p:cNvPr>
          <p:cNvSpPr/>
          <p:nvPr/>
        </p:nvSpPr>
        <p:spPr>
          <a:xfrm>
            <a:off x="420688" y="2481358"/>
            <a:ext cx="1301069" cy="64128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defTabSz="1219170"/>
            <a:r>
              <a:rPr lang="en-GB" sz="1600" dirty="0">
                <a:solidFill>
                  <a:srgbClr val="FFFFFF"/>
                </a:solidFill>
                <a:latin typeface="Arial Narrow" panose="020B0606020202030204" pitchFamily="34" charset="0"/>
              </a:rPr>
              <a:t>WP4: Roaming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FCDEAB-155D-CB4F-8DFF-A845A2F900BD}"/>
              </a:ext>
            </a:extLst>
          </p:cNvPr>
          <p:cNvSpPr/>
          <p:nvPr/>
        </p:nvSpPr>
        <p:spPr>
          <a:xfrm>
            <a:off x="420688" y="3197571"/>
            <a:ext cx="1301069" cy="64128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defTabSz="1219170"/>
            <a:r>
              <a:rPr lang="en-GB" sz="1600" dirty="0">
                <a:solidFill>
                  <a:srgbClr val="FFFFFF"/>
                </a:solidFill>
                <a:latin typeface="Arial Narrow" panose="020B0606020202030204" pitchFamily="34" charset="0"/>
              </a:rPr>
              <a:t>WP5: External interactions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2D0F18-B961-3C4B-85C2-ED94FD696BCB}"/>
              </a:ext>
            </a:extLst>
          </p:cNvPr>
          <p:cNvSpPr/>
          <p:nvPr/>
        </p:nvSpPr>
        <p:spPr>
          <a:xfrm>
            <a:off x="420687" y="3913784"/>
            <a:ext cx="1301069" cy="64128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 defTabSz="1219170"/>
            <a:r>
              <a:rPr lang="en-GB" sz="1600" dirty="0">
                <a:solidFill>
                  <a:srgbClr val="FFFFFF"/>
                </a:solidFill>
                <a:latin typeface="Arial Narrow" panose="020B0606020202030204" pitchFamily="34" charset="0"/>
              </a:rPr>
              <a:t>WP6: </a:t>
            </a:r>
            <a:r>
              <a:rPr lang="en-GB" sz="16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PoC</a:t>
            </a:r>
            <a:endParaRPr lang="en-GB" sz="16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object 45">
            <a:extLst>
              <a:ext uri="{FF2B5EF4-FFF2-40B4-BE49-F238E27FC236}">
                <a16:creationId xmlns:a16="http://schemas.microsoft.com/office/drawing/2014/main" id="{FDE7F3EE-F472-AB41-899F-26DC1E0D5F2E}"/>
              </a:ext>
            </a:extLst>
          </p:cNvPr>
          <p:cNvSpPr/>
          <p:nvPr/>
        </p:nvSpPr>
        <p:spPr>
          <a:xfrm>
            <a:off x="1837944" y="1051582"/>
            <a:ext cx="6796563" cy="638636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" rIns="72000" bIns="36000" rtlCol="0"/>
          <a:lstStyle/>
          <a:p>
            <a:pPr marR="5080" lvl="0" defTabSz="914400">
              <a:spcBef>
                <a:spcPts val="300"/>
              </a:spcBef>
              <a:buClr>
                <a:srgbClr val="E30613"/>
              </a:buClr>
              <a:tabLst>
                <a:tab pos="355600" algn="l"/>
              </a:tabLst>
              <a:defRPr/>
            </a:pPr>
            <a:r>
              <a:rPr lang="en-GB" sz="12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Business relationship analysis for </a:t>
            </a:r>
            <a:r>
              <a:rPr lang="en-GB" sz="1200" spc="-5" dirty="0" err="1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nw</a:t>
            </a:r>
            <a:r>
              <a:rPr lang="en-GB" sz="12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 slicing: identify current industry views; identify possible new relationships and roles</a:t>
            </a:r>
          </a:p>
          <a:p>
            <a:pPr marR="5080" lvl="0" defTabSz="914400">
              <a:spcBef>
                <a:spcPts val="300"/>
              </a:spcBef>
              <a:buClr>
                <a:srgbClr val="E30613"/>
              </a:buClr>
              <a:tabLst>
                <a:tab pos="355600" algn="l"/>
              </a:tabLst>
              <a:defRPr/>
            </a:pPr>
            <a:r>
              <a:rPr lang="en-GB" sz="12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Identify aspects of Service Level Objective (e.g. evolution, verification, exposure) to support the business relationships of network slicing</a:t>
            </a:r>
          </a:p>
        </p:txBody>
      </p:sp>
      <p:sp>
        <p:nvSpPr>
          <p:cNvPr id="11" name="object 45">
            <a:extLst>
              <a:ext uri="{FF2B5EF4-FFF2-40B4-BE49-F238E27FC236}">
                <a16:creationId xmlns:a16="http://schemas.microsoft.com/office/drawing/2014/main" id="{87C6B2D9-403A-924C-A46E-B41962551737}"/>
              </a:ext>
            </a:extLst>
          </p:cNvPr>
          <p:cNvSpPr/>
          <p:nvPr/>
        </p:nvSpPr>
        <p:spPr>
          <a:xfrm>
            <a:off x="1837944" y="1773242"/>
            <a:ext cx="6796563" cy="638636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" rIns="72000" bIns="36000" rtlCol="0"/>
          <a:lstStyle/>
          <a:p>
            <a:pPr marR="5080" lvl="0" defTabSz="914400">
              <a:spcBef>
                <a:spcPts val="300"/>
              </a:spcBef>
              <a:buClr>
                <a:srgbClr val="E30613"/>
              </a:buClr>
              <a:tabLst>
                <a:tab pos="355600" algn="l"/>
              </a:tabLst>
              <a:defRPr/>
            </a:pPr>
            <a:r>
              <a:rPr lang="en-GB" sz="12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Analyse vertical requirements in terms of isolation</a:t>
            </a:r>
          </a:p>
          <a:p>
            <a:pPr marR="5080" lvl="0" defTabSz="914400">
              <a:spcBef>
                <a:spcPts val="300"/>
              </a:spcBef>
              <a:buClr>
                <a:srgbClr val="E30613"/>
              </a:buClr>
              <a:tabLst>
                <a:tab pos="355600" algn="l"/>
              </a:tabLst>
              <a:defRPr/>
            </a:pPr>
            <a:r>
              <a:rPr lang="en-GB" sz="12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Analyse how different levels of isolation can meet verticals’ requirements</a:t>
            </a:r>
            <a:endParaRPr kumimoji="0" lang="en-GB" sz="1200" b="0" i="0" u="none" strike="noStrike" kern="1200" cap="none" spc="-5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</p:txBody>
      </p:sp>
      <p:sp>
        <p:nvSpPr>
          <p:cNvPr id="12" name="object 45">
            <a:extLst>
              <a:ext uri="{FF2B5EF4-FFF2-40B4-BE49-F238E27FC236}">
                <a16:creationId xmlns:a16="http://schemas.microsoft.com/office/drawing/2014/main" id="{15D91016-544E-DA49-8528-8075219741E6}"/>
              </a:ext>
            </a:extLst>
          </p:cNvPr>
          <p:cNvSpPr/>
          <p:nvPr/>
        </p:nvSpPr>
        <p:spPr>
          <a:xfrm>
            <a:off x="1837944" y="2480128"/>
            <a:ext cx="6796563" cy="638636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" rIns="72000" bIns="36000" rtlCol="0"/>
          <a:lstStyle/>
          <a:p>
            <a:pPr marR="5080" lvl="0" defTabSz="914400">
              <a:spcBef>
                <a:spcPts val="300"/>
              </a:spcBef>
              <a:buClr>
                <a:srgbClr val="E30613"/>
              </a:buClr>
              <a:tabLst>
                <a:tab pos="355600" algn="l"/>
              </a:tabLst>
              <a:defRPr/>
            </a:pPr>
            <a:r>
              <a:rPr lang="en-GB" sz="12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Analysis of vertical requirements in terms of global slice availability</a:t>
            </a:r>
          </a:p>
          <a:p>
            <a:pPr marR="5080" lvl="0" defTabSz="914400">
              <a:spcBef>
                <a:spcPts val="300"/>
              </a:spcBef>
              <a:buClr>
                <a:srgbClr val="E30613"/>
              </a:buClr>
              <a:tabLst>
                <a:tab pos="355600" algn="l"/>
              </a:tabLst>
              <a:defRPr/>
            </a:pPr>
            <a:r>
              <a:rPr lang="en-GB" sz="12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Slice treatment in VPLMN, e.g. LBO vs. HR</a:t>
            </a:r>
            <a:endParaRPr kumimoji="0" lang="en-GB" sz="1200" b="0" i="0" u="none" strike="noStrike" kern="1200" cap="none" spc="-5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</p:txBody>
      </p:sp>
      <p:sp>
        <p:nvSpPr>
          <p:cNvPr id="13" name="object 45">
            <a:extLst>
              <a:ext uri="{FF2B5EF4-FFF2-40B4-BE49-F238E27FC236}">
                <a16:creationId xmlns:a16="http://schemas.microsoft.com/office/drawing/2014/main" id="{4E3F3DCF-6B5E-3845-8535-00D6D018C086}"/>
              </a:ext>
            </a:extLst>
          </p:cNvPr>
          <p:cNvSpPr/>
          <p:nvPr/>
        </p:nvSpPr>
        <p:spPr>
          <a:xfrm>
            <a:off x="1837943" y="3197571"/>
            <a:ext cx="6796563" cy="638636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" rIns="72000" bIns="36000" rtlCol="0"/>
          <a:lstStyle/>
          <a:p>
            <a:pPr marR="5080" lvl="0" defTabSz="914400">
              <a:spcBef>
                <a:spcPts val="300"/>
              </a:spcBef>
              <a:buClr>
                <a:srgbClr val="E30613"/>
              </a:buClr>
              <a:tabLst>
                <a:tab pos="355600" algn="l"/>
              </a:tabLst>
              <a:defRPr/>
            </a:pPr>
            <a:r>
              <a:rPr lang="en-GB" sz="12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Vertical engagement: Continuation of the dialogue with the vertical industries</a:t>
            </a:r>
          </a:p>
          <a:p>
            <a:pPr marR="5080" lvl="0" defTabSz="914400">
              <a:spcBef>
                <a:spcPts val="300"/>
              </a:spcBef>
              <a:buClr>
                <a:srgbClr val="E30613"/>
              </a:buClr>
              <a:tabLst>
                <a:tab pos="355600" algn="l"/>
              </a:tabLst>
              <a:defRPr/>
            </a:pPr>
            <a:r>
              <a:rPr lang="en-GB" sz="12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Marketing: Advertising the output and achievements of the group</a:t>
            </a:r>
          </a:p>
          <a:p>
            <a:pPr marR="5080" lvl="0" defTabSz="914400">
              <a:spcBef>
                <a:spcPts val="300"/>
              </a:spcBef>
              <a:buClr>
                <a:srgbClr val="E30613"/>
              </a:buClr>
              <a:tabLst>
                <a:tab pos="355600" algn="l"/>
              </a:tabLst>
              <a:defRPr/>
            </a:pPr>
            <a:r>
              <a:rPr lang="en-GB" sz="12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Cooperation: Continuing the discussions with other organizations, e.g. 5G-ACIA, 5GAA, etc.</a:t>
            </a:r>
          </a:p>
          <a:p>
            <a:pPr marR="5080" lvl="0" defTabSz="914400">
              <a:spcBef>
                <a:spcPts val="300"/>
              </a:spcBef>
              <a:buClr>
                <a:srgbClr val="E30613"/>
              </a:buClr>
              <a:tabLst>
                <a:tab pos="355600" algn="l"/>
              </a:tabLst>
              <a:defRPr/>
            </a:pPr>
            <a:endParaRPr lang="en-GB" sz="1200" spc="-5" dirty="0">
              <a:solidFill>
                <a:srgbClr val="5C5C5C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4" name="object 45">
            <a:extLst>
              <a:ext uri="{FF2B5EF4-FFF2-40B4-BE49-F238E27FC236}">
                <a16:creationId xmlns:a16="http://schemas.microsoft.com/office/drawing/2014/main" id="{72D57A6D-07A7-CD4B-8B07-52C55F157F5D}"/>
              </a:ext>
            </a:extLst>
          </p:cNvPr>
          <p:cNvSpPr/>
          <p:nvPr/>
        </p:nvSpPr>
        <p:spPr>
          <a:xfrm>
            <a:off x="1837943" y="3910633"/>
            <a:ext cx="6796563" cy="638636"/>
          </a:xfrm>
          <a:custGeom>
            <a:avLst/>
            <a:gdLst/>
            <a:ahLst/>
            <a:cxnLst/>
            <a:rect l="l" t="t" r="r" b="b"/>
            <a:pathLst>
              <a:path w="2585085" h="1941829">
                <a:moveTo>
                  <a:pt x="0" y="1941576"/>
                </a:moveTo>
                <a:lnTo>
                  <a:pt x="2584704" y="1941576"/>
                </a:lnTo>
                <a:lnTo>
                  <a:pt x="2584704" y="0"/>
                </a:lnTo>
                <a:lnTo>
                  <a:pt x="0" y="0"/>
                </a:lnTo>
                <a:lnTo>
                  <a:pt x="0" y="1941576"/>
                </a:lnTo>
                <a:close/>
              </a:path>
            </a:pathLst>
          </a:custGeom>
          <a:solidFill>
            <a:srgbClr val="F2F2F2">
              <a:alpha val="50196"/>
            </a:srgbClr>
          </a:solidFill>
        </p:spPr>
        <p:txBody>
          <a:bodyPr wrap="square" lIns="72000" tIns="36000" rIns="72000" bIns="36000" rtlCol="0"/>
          <a:lstStyle/>
          <a:p>
            <a:pPr marR="5080" lvl="0" defTabSz="914400">
              <a:spcBef>
                <a:spcPts val="300"/>
              </a:spcBef>
              <a:buClr>
                <a:srgbClr val="E30613"/>
              </a:buClr>
              <a:tabLst>
                <a:tab pos="355600" algn="l"/>
              </a:tabLst>
              <a:defRPr/>
            </a:pPr>
            <a:r>
              <a:rPr lang="en-GB" sz="12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Bring the Network Slicing from theoretical level to practical implantation incorporation with key stake holders</a:t>
            </a:r>
          </a:p>
          <a:p>
            <a:pPr marR="5080" lvl="0" defTabSz="914400">
              <a:spcBef>
                <a:spcPts val="300"/>
              </a:spcBef>
              <a:buClr>
                <a:srgbClr val="E30613"/>
              </a:buClr>
              <a:tabLst>
                <a:tab pos="355600" algn="l"/>
              </a:tabLst>
              <a:defRPr/>
            </a:pPr>
            <a:r>
              <a:rPr lang="en-GB" sz="1200" spc="-5" dirty="0">
                <a:solidFill>
                  <a:srgbClr val="5C5C5C"/>
                </a:solidFill>
                <a:latin typeface="Arial Narrow" panose="020B0606020202030204" pitchFamily="34" charset="0"/>
                <a:cs typeface="Arial"/>
              </a:rPr>
              <a:t>Validate the key concepts of Network Slicing</a:t>
            </a:r>
          </a:p>
        </p:txBody>
      </p:sp>
    </p:spTree>
    <p:extLst>
      <p:ext uri="{BB962C8B-B14F-4D97-AF65-F5344CB8AC3E}">
        <p14:creationId xmlns:p14="http://schemas.microsoft.com/office/powerpoint/2010/main" val="415259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WP1:E2E architecture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8625" y="4711700"/>
            <a:ext cx="8272464" cy="71438"/>
            <a:chOff x="428625" y="4711700"/>
            <a:chExt cx="8272464" cy="71438"/>
          </a:xfrm>
        </p:grpSpPr>
        <p:sp>
          <p:nvSpPr>
            <p:cNvPr id="9" name="Rectangle 8"/>
            <p:cNvSpPr/>
            <p:nvPr/>
          </p:nvSpPr>
          <p:spPr>
            <a:xfrm>
              <a:off x="428625" y="4711700"/>
              <a:ext cx="2757488" cy="71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86113" y="4711700"/>
              <a:ext cx="2757488" cy="71438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3601" y="4711700"/>
              <a:ext cx="2757488" cy="71438"/>
            </a:xfrm>
            <a:prstGeom prst="rect">
              <a:avLst/>
            </a:prstGeom>
            <a:solidFill>
              <a:srgbClr val="94BF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11510"/>
            <a:ext cx="904240" cy="9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1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5"/>
          <p:cNvSpPr>
            <a:spLocks noGrp="1"/>
          </p:cNvSpPr>
          <p:nvPr>
            <p:ph type="title"/>
          </p:nvPr>
        </p:nvSpPr>
        <p:spPr>
          <a:xfrm>
            <a:off x="872147" y="385292"/>
            <a:ext cx="7472362" cy="438920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Introduction </a:t>
            </a: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38" name="Espace réservé du numéro de diapositive 1"/>
          <p:cNvSpPr>
            <a:spLocks noGrp="1"/>
          </p:cNvSpPr>
          <p:nvPr>
            <p:ph type="sldNum" sz="quarter" idx="14"/>
          </p:nvPr>
        </p:nvSpPr>
        <p:spPr>
          <a:xfrm>
            <a:off x="420688" y="4826858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D2AFC-71C4-4511-B128-4ECEE52D3027}" type="slidenum">
              <a:rPr kumimoji="0" lang="en-ZA" sz="800" b="0" i="0" u="none" strike="noStrike" kern="1200" cap="none" spc="0" normalizeH="0" baseline="0" noProof="0" smtClean="0">
                <a:ln>
                  <a:noFill/>
                </a:ln>
                <a:solidFill>
                  <a:srgbClr val="5C5C5C">
                    <a:tint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800" b="0" i="0" u="none" strike="noStrike" kern="1200" cap="none" spc="0" normalizeH="0" baseline="0" noProof="0" dirty="0">
              <a:ln>
                <a:noFill/>
              </a:ln>
              <a:solidFill>
                <a:srgbClr val="5C5C5C">
                  <a:tint val="75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12480" y="1058996"/>
            <a:ext cx="855137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eiryo UI" panose="020B0604030504040204" pitchFamily="50" charset="-128"/>
              </a:rPr>
              <a:t>Background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Meiryo UI" panose="020B0604030504040204" pitchFamily="50" charset="-128"/>
              </a:rPr>
              <a:t>NW Slicing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eiryo UI" panose="020B0604030504040204" pitchFamily="50" charset="-128"/>
              </a:rPr>
              <a:t>is one of the key functionalities of 5G. </a:t>
            </a:r>
            <a:b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eiryo UI" panose="020B0604030504040204" pitchFamily="50" charset="-128"/>
              </a:rPr>
            </a:b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eiryo UI" panose="020B0604030504040204" pitchFamily="50" charset="-128"/>
              </a:rPr>
              <a:t>It is highly significant to meet diversifying needs of the times.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Meiryo UI" panose="020B0604030504040204" pitchFamily="50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eiryo UI" panose="020B0604030504040204" pitchFamily="50" charset="-128"/>
              </a:rPr>
              <a:t>However, the specifications ever defined still remain 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Meiryo UI" panose="020B0604030504040204" pitchFamily="50" charset="-128"/>
              </a:rPr>
              <a:t>intra-domain discussion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eiryo UI" panose="020B0604030504040204" pitchFamily="50" charset="-128"/>
              </a:rPr>
              <a:t>, e.g., mobile core or transport. </a:t>
            </a:r>
            <a:b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eiryo UI" panose="020B0604030504040204" pitchFamily="50" charset="-128"/>
              </a:rPr>
            </a:b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eiryo UI" panose="020B0604030504040204" pitchFamily="50" charset="-128"/>
              </a:rPr>
              <a:t>The discussion in the communities related to the management domain is just beginning.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Meiryo UI" panose="020B0604030504040204" pitchFamily="50" charset="-128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eiryo UI" panose="020B0604030504040204" pitchFamily="50" charset="-128"/>
              </a:rPr>
              <a:t>The operators should be able to provide </a:t>
            </a:r>
            <a:r>
              <a:rPr kumimoji="0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Meiryo UI" panose="020B0604030504040204" pitchFamily="50" charset="-128"/>
              </a:rPr>
              <a:t>guaranteed SLA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eiryo UI" panose="020B0604030504040204" pitchFamily="50" charset="-128"/>
              </a:rPr>
              <a:t>based on the customers’ requirements in the E2E manner.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Meiryo UI" panose="020B0604030504040204" pitchFamily="50" charset="-128"/>
            </a:endParaRPr>
          </a:p>
          <a:p>
            <a:pPr lvl="0" defTabSz="914400"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High level Goal</a:t>
            </a:r>
          </a:p>
          <a:p>
            <a:pPr lvl="0" defTabSz="914400">
              <a:defRPr/>
            </a:pPr>
            <a:r>
              <a:rPr lang="en-US" altLang="ja-JP" sz="1400" dirty="0">
                <a:solidFill>
                  <a:srgbClr val="00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Standardization of E2E Network Slicing which can provide </a:t>
            </a:r>
            <a:r>
              <a:rPr lang="en-US" altLang="ja-JP" sz="1400" b="1" dirty="0">
                <a:solidFill>
                  <a:srgbClr val="FF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guaranteed</a:t>
            </a:r>
            <a:r>
              <a:rPr lang="en-US" altLang="ja-JP" sz="1400" dirty="0">
                <a:solidFill>
                  <a:srgbClr val="00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 </a:t>
            </a:r>
            <a:r>
              <a:rPr lang="en-US" altLang="ja-JP" sz="1400" b="1" dirty="0">
                <a:solidFill>
                  <a:srgbClr val="FF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services</a:t>
            </a:r>
            <a:r>
              <a:rPr lang="en-US" altLang="ja-JP" sz="1400" dirty="0">
                <a:solidFill>
                  <a:srgbClr val="00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* from end to end perspective</a:t>
            </a:r>
          </a:p>
          <a:p>
            <a:pPr lvl="0" defTabSz="914400">
              <a:defRPr/>
            </a:pPr>
            <a:r>
              <a:rPr lang="en-US" altLang="ja-JP" sz="1100" dirty="0">
                <a:solidFill>
                  <a:srgbClr val="00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                 </a:t>
            </a:r>
            <a:r>
              <a:rPr lang="ja-JP" altLang="en-US" sz="1100" dirty="0">
                <a:solidFill>
                  <a:srgbClr val="00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　　　　　　　　　　　　　　　　　　　　　　　　　　　　　　　　　　　　　</a:t>
            </a:r>
            <a:r>
              <a:rPr lang="en-US" altLang="ja-JP" sz="1100" dirty="0">
                <a:solidFill>
                  <a:srgbClr val="00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*defined in GSMA PRD NG.116 Generic Slice Template Attributes 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endParaRPr lang="en-US" altLang="ja-JP" sz="1400" dirty="0">
              <a:solidFill>
                <a:srgbClr val="000000"/>
              </a:solidFill>
              <a:latin typeface="Arial Narrow" panose="020B0606020202030204" pitchFamily="34" charset="0"/>
              <a:ea typeface="Meiryo UI" panose="020B0604030504040204" pitchFamily="50" charset="-128"/>
            </a:endParaRPr>
          </a:p>
          <a:p>
            <a:pPr lvl="0" defTabSz="914400">
              <a:defRPr/>
            </a:pPr>
            <a:r>
              <a:rPr lang="en-US" altLang="ja-JP" sz="1400" b="1" dirty="0">
                <a:solidFill>
                  <a:srgbClr val="00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Objective</a:t>
            </a:r>
          </a:p>
          <a:p>
            <a:pPr marL="285750" lvl="1" indent="-285750" defTabSz="914400">
              <a:buFontTx/>
              <a:buChar char="-"/>
              <a:defRPr/>
            </a:pPr>
            <a:r>
              <a:rPr lang="en-US" altLang="ja-JP" sz="1400" dirty="0">
                <a:solidFill>
                  <a:srgbClr val="00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Maximize </a:t>
            </a:r>
            <a:r>
              <a:rPr lang="en-US" altLang="ja-JP" sz="1400" b="1" dirty="0">
                <a:solidFill>
                  <a:srgbClr val="FF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value</a:t>
            </a:r>
            <a:r>
              <a:rPr lang="en-US" altLang="ja-JP" sz="1400" dirty="0">
                <a:solidFill>
                  <a:srgbClr val="00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 of network slicing to attract enterprise customers</a:t>
            </a:r>
          </a:p>
          <a:p>
            <a:pPr marL="285750" lvl="1" indent="-285750" defTabSz="914400">
              <a:buFontTx/>
              <a:buChar char="-"/>
              <a:defRPr/>
            </a:pPr>
            <a:r>
              <a:rPr lang="en-US" altLang="ja-JP" sz="1400" dirty="0">
                <a:solidFill>
                  <a:srgbClr val="000000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Enable multi-vendor environment</a:t>
            </a:r>
          </a:p>
        </p:txBody>
      </p:sp>
    </p:spTree>
    <p:extLst>
      <p:ext uri="{BB962C8B-B14F-4D97-AF65-F5344CB8AC3E}">
        <p14:creationId xmlns:p14="http://schemas.microsoft.com/office/powerpoint/2010/main" val="512933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2"/>
          <p:cNvSpPr>
            <a:spLocks noGrp="1"/>
          </p:cNvSpPr>
          <p:nvPr>
            <p:ph type="title"/>
          </p:nvPr>
        </p:nvSpPr>
        <p:spPr>
          <a:xfrm>
            <a:off x="881226" y="414862"/>
            <a:ext cx="8020050" cy="321930"/>
          </a:xfrm>
        </p:spPr>
        <p:txBody>
          <a:bodyPr/>
          <a:lstStyle/>
          <a:p>
            <a:r>
              <a:rPr lang="en-US" altLang="ja-JP" dirty="0">
                <a:latin typeface="Arial Narrow" panose="020B0606020202030204" pitchFamily="34" charset="0"/>
              </a:rPr>
              <a:t>End to End Architecture</a:t>
            </a:r>
            <a:br>
              <a:rPr lang="en-US" altLang="ja-JP" dirty="0">
                <a:latin typeface="Arial Narrow" panose="020B0606020202030204" pitchFamily="34" charset="0"/>
              </a:rPr>
            </a:br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b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8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0688" y="4826859"/>
            <a:ext cx="2133600" cy="273844"/>
          </a:xfrm>
          <a:prstGeom prst="rect">
            <a:avLst/>
          </a:prstGeom>
        </p:spPr>
        <p:txBody>
          <a:bodyPr/>
          <a:lstStyle/>
          <a:p>
            <a:fld id="{E52D2AFC-71C4-4511-B128-4ECEE52D3027}" type="slidenum">
              <a:rPr lang="en-ZA"/>
              <a:pPr/>
              <a:t>8</a:t>
            </a:fld>
            <a:endParaRPr lang="en-ZA" dirty="0"/>
          </a:p>
        </p:txBody>
      </p:sp>
      <p:sp>
        <p:nvSpPr>
          <p:cNvPr id="91" name="楕円 84"/>
          <p:cNvSpPr/>
          <p:nvPr/>
        </p:nvSpPr>
        <p:spPr>
          <a:xfrm>
            <a:off x="2412081" y="1564107"/>
            <a:ext cx="2659181" cy="627557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endParaRPr kumimoji="1" lang="ja-JP" altLang="en-US" kern="0" dirty="0">
              <a:solidFill>
                <a:prstClr val="white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92" name="フローチャート: データ 91"/>
          <p:cNvSpPr/>
          <p:nvPr/>
        </p:nvSpPr>
        <p:spPr>
          <a:xfrm>
            <a:off x="1213767" y="3425135"/>
            <a:ext cx="6058738" cy="526173"/>
          </a:xfrm>
          <a:prstGeom prst="flowChartInputOutput">
            <a:avLst/>
          </a:prstGeom>
          <a:solidFill>
            <a:sysClr val="window" lastClr="FFFFFF">
              <a:lumMod val="8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endParaRPr kumimoji="1" lang="ja-JP" altLang="en-US" kern="0" dirty="0">
              <a:solidFill>
                <a:srgbClr val="262626"/>
              </a:solidFill>
              <a:latin typeface="Arial Narrow" panose="020B0606020202030204" pitchFamily="34" charset="0"/>
              <a:ea typeface="Meiryo UI"/>
            </a:endParaRPr>
          </a:p>
        </p:txBody>
      </p:sp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70" y="3439925"/>
            <a:ext cx="333326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535" y="3410719"/>
            <a:ext cx="874980" cy="57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テキスト ボックス 94"/>
          <p:cNvSpPr txBox="1"/>
          <p:nvPr/>
        </p:nvSpPr>
        <p:spPr>
          <a:xfrm>
            <a:off x="5754767" y="3639525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Slice #1</a:t>
            </a:r>
          </a:p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(S-NSSAI#1)</a:t>
            </a:r>
            <a:endParaRPr kumimoji="1" lang="ja-JP" altLang="en-US" sz="1000" b="1" dirty="0">
              <a:solidFill>
                <a:srgbClr val="262626"/>
              </a:solidFill>
              <a:latin typeface="Arial Narrow" panose="020B0606020202030204" pitchFamily="34" charset="0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558219" y="3563354"/>
            <a:ext cx="6383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050" b="1" kern="0" dirty="0">
                <a:solidFill>
                  <a:srgbClr val="262626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Data NW</a:t>
            </a:r>
          </a:p>
          <a:p>
            <a:pPr algn="ctr" defTabSz="914378">
              <a:defRPr/>
            </a:pPr>
            <a:r>
              <a:rPr kumimoji="1" lang="en-US" altLang="ja-JP" sz="1050" b="1" kern="0" dirty="0">
                <a:solidFill>
                  <a:srgbClr val="262626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1</a:t>
            </a:r>
          </a:p>
        </p:txBody>
      </p:sp>
      <p:sp>
        <p:nvSpPr>
          <p:cNvPr id="97" name="正方形/長方形 96"/>
          <p:cNvSpPr/>
          <p:nvPr/>
        </p:nvSpPr>
        <p:spPr>
          <a:xfrm>
            <a:off x="2100646" y="3589326"/>
            <a:ext cx="427184" cy="28405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r>
              <a:rPr kumimoji="1" lang="en-US" altLang="ja-JP" sz="1400" kern="0" dirty="0">
                <a:solidFill>
                  <a:srgbClr val="262626"/>
                </a:solidFill>
                <a:latin typeface="Arial Narrow" panose="020B0606020202030204" pitchFamily="34" charset="0"/>
                <a:ea typeface="Meiryo UI"/>
              </a:rPr>
              <a:t>RAN</a:t>
            </a:r>
            <a:endParaRPr kumimoji="1" lang="ja-JP" altLang="en-US" sz="1400" kern="0" dirty="0">
              <a:solidFill>
                <a:srgbClr val="262626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98" name="正方形/長方形 97"/>
          <p:cNvSpPr/>
          <p:nvPr/>
        </p:nvSpPr>
        <p:spPr>
          <a:xfrm>
            <a:off x="1444345" y="3594853"/>
            <a:ext cx="154224" cy="305846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endParaRPr kumimoji="1" lang="ja-JP" altLang="en-US" kern="0" dirty="0">
              <a:solidFill>
                <a:prstClr val="white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99" name="フローチャート: データ 98"/>
          <p:cNvSpPr/>
          <p:nvPr/>
        </p:nvSpPr>
        <p:spPr>
          <a:xfrm>
            <a:off x="1204878" y="2767010"/>
            <a:ext cx="6058738" cy="526173"/>
          </a:xfrm>
          <a:prstGeom prst="flowChartInputOutput">
            <a:avLst/>
          </a:prstGeom>
          <a:solidFill>
            <a:srgbClr val="EA6031">
              <a:lumMod val="40000"/>
              <a:lumOff val="6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endParaRPr kumimoji="1" lang="ja-JP" altLang="en-US" kern="0" dirty="0">
              <a:solidFill>
                <a:prstClr val="white"/>
              </a:solidFill>
              <a:latin typeface="Arial Narrow" panose="020B0606020202030204" pitchFamily="34" charset="0"/>
              <a:ea typeface="Meiryo UI"/>
            </a:endParaRPr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81" y="2781802"/>
            <a:ext cx="333326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47" y="2704106"/>
            <a:ext cx="874980" cy="57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テキスト ボックス 101"/>
          <p:cNvSpPr txBox="1"/>
          <p:nvPr/>
        </p:nvSpPr>
        <p:spPr>
          <a:xfrm>
            <a:off x="7549330" y="2844445"/>
            <a:ext cx="6383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050" b="1" kern="0" dirty="0">
                <a:solidFill>
                  <a:srgbClr val="262626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Data NW</a:t>
            </a:r>
          </a:p>
          <a:p>
            <a:pPr algn="ctr" defTabSz="914378">
              <a:defRPr/>
            </a:pPr>
            <a:r>
              <a:rPr kumimoji="1" lang="en-US" altLang="ja-JP" sz="1050" b="1" kern="0" dirty="0">
                <a:solidFill>
                  <a:srgbClr val="262626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2</a:t>
            </a: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2077957" y="2965369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kumimoji="1" lang="en-US" altLang="ja-JP" sz="1400" kern="0" dirty="0">
                <a:solidFill>
                  <a:srgbClr val="262626">
                    <a:lumMod val="75000"/>
                    <a:lumOff val="25000"/>
                  </a:srgbClr>
                </a:solidFill>
                <a:latin typeface="Arial Narrow" panose="020B0606020202030204" pitchFamily="34" charset="0"/>
              </a:rPr>
              <a:t>RAN</a:t>
            </a:r>
          </a:p>
        </p:txBody>
      </p:sp>
      <p:sp>
        <p:nvSpPr>
          <p:cNvPr id="104" name="正方形/長方形 103"/>
          <p:cNvSpPr/>
          <p:nvPr/>
        </p:nvSpPr>
        <p:spPr>
          <a:xfrm>
            <a:off x="1435456" y="2936730"/>
            <a:ext cx="154224" cy="305846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endParaRPr kumimoji="1" lang="ja-JP" altLang="en-US" kern="0" dirty="0">
              <a:solidFill>
                <a:prstClr val="white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5754767" y="2959018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Slice #2</a:t>
            </a:r>
          </a:p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(S-NSSAI#2)</a:t>
            </a:r>
            <a:endParaRPr kumimoji="1" lang="ja-JP" altLang="en-US" sz="1000" b="1" dirty="0">
              <a:solidFill>
                <a:srgbClr val="262626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06" name="グループ化 105"/>
          <p:cNvGrpSpPr/>
          <p:nvPr/>
        </p:nvGrpSpPr>
        <p:grpSpPr>
          <a:xfrm>
            <a:off x="3346470" y="4202257"/>
            <a:ext cx="4725154" cy="255759"/>
            <a:chOff x="3296940" y="4290761"/>
            <a:chExt cx="2353150" cy="411511"/>
          </a:xfrm>
        </p:grpSpPr>
        <p:sp>
          <p:nvSpPr>
            <p:cNvPr id="107" name="楕円 100"/>
            <p:cNvSpPr/>
            <p:nvPr/>
          </p:nvSpPr>
          <p:spPr>
            <a:xfrm>
              <a:off x="3296940" y="4290761"/>
              <a:ext cx="2353150" cy="399190"/>
            </a:xfrm>
            <a:prstGeom prst="ellipse">
              <a:avLst/>
            </a:prstGeom>
            <a:noFill/>
            <a:ln w="19050" cap="flat" cmpd="sng" algn="ctr">
              <a:solidFill>
                <a:srgbClr val="262626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8">
                <a:defRPr/>
              </a:pPr>
              <a:endParaRPr kumimoji="1" lang="ja-JP" altLang="en-US" kern="0" dirty="0">
                <a:solidFill>
                  <a:prstClr val="white"/>
                </a:solidFill>
                <a:latin typeface="Arial Narrow" panose="020B0606020202030204" pitchFamily="34" charset="0"/>
                <a:ea typeface="Meiryo UI"/>
              </a:endParaRPr>
            </a:p>
          </p:txBody>
        </p:sp>
        <p:cxnSp>
          <p:nvCxnSpPr>
            <p:cNvPr id="108" name="直線コネクタ 107"/>
            <p:cNvCxnSpPr/>
            <p:nvPr/>
          </p:nvCxnSpPr>
          <p:spPr>
            <a:xfrm flipH="1">
              <a:off x="4050022" y="4314557"/>
              <a:ext cx="713897" cy="375394"/>
            </a:xfrm>
            <a:prstGeom prst="line">
              <a:avLst/>
            </a:prstGeom>
            <a:noFill/>
            <a:ln w="9525" cap="flat" cmpd="sng" algn="ctr">
              <a:solidFill>
                <a:srgbClr val="0A287F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9" name="直線コネクタ 108"/>
            <p:cNvCxnSpPr/>
            <p:nvPr/>
          </p:nvCxnSpPr>
          <p:spPr>
            <a:xfrm flipH="1" flipV="1">
              <a:off x="4047052" y="4308866"/>
              <a:ext cx="697133" cy="393406"/>
            </a:xfrm>
            <a:prstGeom prst="line">
              <a:avLst/>
            </a:prstGeom>
            <a:noFill/>
            <a:ln w="9525" cap="flat" cmpd="sng" algn="ctr">
              <a:solidFill>
                <a:srgbClr val="0A287F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pic>
        <p:nvPicPr>
          <p:cNvPr id="110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65" y="4002513"/>
            <a:ext cx="426657" cy="3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76" y="3996624"/>
            <a:ext cx="426657" cy="3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00" y="4282275"/>
            <a:ext cx="426657" cy="3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" descr="C:\Users\ecoffey\AppData\Local\Temp\Rar$DRa0.386\30067_Device_router_default_6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853" y="4283492"/>
            <a:ext cx="426657" cy="3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正方形/長方形 113"/>
          <p:cNvSpPr/>
          <p:nvPr/>
        </p:nvSpPr>
        <p:spPr>
          <a:xfrm>
            <a:off x="6580614" y="2481205"/>
            <a:ext cx="321670" cy="109371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r>
              <a:rPr kumimoji="1" lang="en-US" altLang="ja-JP" sz="1200" kern="0" dirty="0">
                <a:solidFill>
                  <a:srgbClr val="262626"/>
                </a:solidFill>
                <a:latin typeface="Arial Narrow" panose="020B0606020202030204" pitchFamily="34" charset="0"/>
                <a:ea typeface="Meiryo UI"/>
              </a:rPr>
              <a:t>NEF</a:t>
            </a:r>
            <a:endParaRPr kumimoji="1" lang="ja-JP" altLang="en-US" sz="1200" kern="0" dirty="0">
              <a:solidFill>
                <a:srgbClr val="262626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15" name="楕円 108"/>
          <p:cNvSpPr/>
          <p:nvPr/>
        </p:nvSpPr>
        <p:spPr>
          <a:xfrm>
            <a:off x="6858486" y="2836509"/>
            <a:ext cx="114986" cy="94692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endParaRPr kumimoji="1" lang="ja-JP" altLang="en-US" kern="0" dirty="0">
              <a:solidFill>
                <a:prstClr val="white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16" name="楕円 109"/>
          <p:cNvSpPr/>
          <p:nvPr/>
        </p:nvSpPr>
        <p:spPr>
          <a:xfrm>
            <a:off x="6874669" y="3405669"/>
            <a:ext cx="114986" cy="94692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endParaRPr kumimoji="1" lang="ja-JP" altLang="en-US" kern="0" dirty="0">
              <a:solidFill>
                <a:prstClr val="white"/>
              </a:solidFill>
              <a:latin typeface="Arial Narrow" panose="020B0606020202030204" pitchFamily="34" charset="0"/>
              <a:ea typeface="Meiryo UI"/>
            </a:endParaRPr>
          </a:p>
        </p:txBody>
      </p:sp>
      <p:pic>
        <p:nvPicPr>
          <p:cNvPr id="117" name="Picture 27" descr="C:\Users\ecoffey\AppData\Local\Temp\Rar$DRa0.324\30072_Device_server_unreachable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852" y="2704107"/>
            <a:ext cx="426657" cy="395950"/>
          </a:xfrm>
          <a:prstGeom prst="rect">
            <a:avLst/>
          </a:prstGeom>
          <a:solidFill>
            <a:srgbClr val="FFFFFF"/>
          </a:solidFill>
        </p:spPr>
      </p:pic>
      <p:cxnSp>
        <p:nvCxnSpPr>
          <p:cNvPr id="118" name="直線矢印コネクタ 117"/>
          <p:cNvCxnSpPr>
            <a:stCxn id="115" idx="6"/>
            <a:endCxn id="117" idx="1"/>
          </p:cNvCxnSpPr>
          <p:nvPr/>
        </p:nvCxnSpPr>
        <p:spPr>
          <a:xfrm>
            <a:off x="6973471" y="2883855"/>
            <a:ext cx="1434380" cy="18226"/>
          </a:xfrm>
          <a:prstGeom prst="straightConnector1">
            <a:avLst/>
          </a:prstGeom>
          <a:noFill/>
          <a:ln w="9525" cap="flat" cmpd="sng" algn="ctr">
            <a:solidFill>
              <a:srgbClr val="0A287F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19" name="直線矢印コネクタ 118"/>
          <p:cNvCxnSpPr>
            <a:stCxn id="116" idx="6"/>
          </p:cNvCxnSpPr>
          <p:nvPr/>
        </p:nvCxnSpPr>
        <p:spPr>
          <a:xfrm>
            <a:off x="6989655" y="3453015"/>
            <a:ext cx="1419454" cy="195610"/>
          </a:xfrm>
          <a:prstGeom prst="straightConnector1">
            <a:avLst/>
          </a:prstGeom>
          <a:noFill/>
          <a:ln w="9525" cap="flat" cmpd="sng" algn="ctr">
            <a:solidFill>
              <a:srgbClr val="0A287F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20" name="テキスト ボックス 119"/>
          <p:cNvSpPr txBox="1"/>
          <p:nvPr/>
        </p:nvSpPr>
        <p:spPr>
          <a:xfrm>
            <a:off x="6817915" y="2652464"/>
            <a:ext cx="673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API</a:t>
            </a:r>
            <a:r>
              <a:rPr kumimoji="1" lang="ja-JP" altLang="en-US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 </a:t>
            </a: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for #2</a:t>
            </a:r>
            <a:endParaRPr kumimoji="1" lang="ja-JP" altLang="en-US" sz="1000" b="1" dirty="0">
              <a:solidFill>
                <a:srgbClr val="262626"/>
              </a:solidFill>
              <a:latin typeface="Arial Narrow" panose="020B0606020202030204" pitchFamily="34" charset="0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6836590" y="3264225"/>
            <a:ext cx="673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API</a:t>
            </a:r>
            <a:r>
              <a:rPr kumimoji="1" lang="ja-JP" altLang="en-US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 </a:t>
            </a: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for #1</a:t>
            </a:r>
            <a:endParaRPr kumimoji="1" lang="ja-JP" altLang="en-US" sz="1000" b="1" dirty="0">
              <a:solidFill>
                <a:srgbClr val="262626"/>
              </a:solidFill>
              <a:latin typeface="Arial Narrow" panose="020B0606020202030204" pitchFamily="34" charset="0"/>
            </a:endParaRPr>
          </a:p>
        </p:txBody>
      </p:sp>
      <p:sp>
        <p:nvSpPr>
          <p:cNvPr id="122" name="楕円 116"/>
          <p:cNvSpPr/>
          <p:nvPr/>
        </p:nvSpPr>
        <p:spPr>
          <a:xfrm>
            <a:off x="2237313" y="4224160"/>
            <a:ext cx="1123650" cy="175740"/>
          </a:xfrm>
          <a:prstGeom prst="ellipse">
            <a:avLst/>
          </a:prstGeom>
          <a:noFill/>
          <a:ln w="19050" cap="flat" cmpd="sng" algn="ctr">
            <a:solidFill>
              <a:srgbClr val="262626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endParaRPr kumimoji="1" lang="ja-JP" altLang="en-US" kern="0" dirty="0">
              <a:solidFill>
                <a:prstClr val="white"/>
              </a:solidFill>
              <a:latin typeface="Arial Narrow" panose="020B0606020202030204" pitchFamily="34" charset="0"/>
              <a:ea typeface="Meiryo UI"/>
            </a:endParaRPr>
          </a:p>
        </p:txBody>
      </p:sp>
      <p:pic>
        <p:nvPicPr>
          <p:cNvPr id="123" name="Picture 26" descr="C:\Users\ecoffey\AppData\Local\Temp\Rar$DRa0.892\30057_Device_optical_transport_unreachable_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639" y="4048770"/>
            <a:ext cx="469170" cy="43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93" y="4164481"/>
            <a:ext cx="297944" cy="2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0" descr="C:\Users\ecoffey\AppData\Local\Temp\Rar$DRa0.386\30067_Device_router_unknown_6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342" y="4164481"/>
            <a:ext cx="297944" cy="2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テキスト ボックス 125"/>
          <p:cNvSpPr txBox="1"/>
          <p:nvPr/>
        </p:nvSpPr>
        <p:spPr>
          <a:xfrm>
            <a:off x="5090163" y="4475808"/>
            <a:ext cx="9941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IP Core Network</a:t>
            </a:r>
            <a:endParaRPr kumimoji="1" lang="ja-JP" altLang="en-US" sz="1000" b="1" dirty="0">
              <a:solidFill>
                <a:srgbClr val="262626"/>
              </a:solidFill>
              <a:latin typeface="Arial Narrow" panose="020B0606020202030204" pitchFamily="34" charset="0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2301880" y="4475808"/>
            <a:ext cx="9909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Access Network</a:t>
            </a:r>
            <a:endParaRPr kumimoji="1" lang="ja-JP" altLang="en-US" sz="1000" b="1" dirty="0">
              <a:solidFill>
                <a:srgbClr val="262626"/>
              </a:solidFill>
              <a:latin typeface="Arial Narrow" panose="020B0606020202030204" pitchFamily="34" charset="0"/>
            </a:endParaRPr>
          </a:p>
        </p:txBody>
      </p:sp>
      <p:pic>
        <p:nvPicPr>
          <p:cNvPr id="128" name="Picture 11" descr="C:\Users\ecoffey\AppData\Local\Temp\Rar$DRa0.934\30010_Device_cluster_controller_default_6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507" y="1890176"/>
            <a:ext cx="426657" cy="3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テキスト ボックス 128"/>
          <p:cNvSpPr txBox="1"/>
          <p:nvPr/>
        </p:nvSpPr>
        <p:spPr>
          <a:xfrm>
            <a:off x="2175547" y="2215278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RAN MS</a:t>
            </a:r>
          </a:p>
        </p:txBody>
      </p:sp>
      <p:pic>
        <p:nvPicPr>
          <p:cNvPr id="130" name="Picture 27" descr="C:\Users\ecoffey\AppData\Local\Temp\Rar$DRa0.934\30010_Device_cluster_controller_unreachable_6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27" y="1885616"/>
            <a:ext cx="426657" cy="3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テキスト ボックス 130"/>
          <p:cNvSpPr txBox="1"/>
          <p:nvPr/>
        </p:nvSpPr>
        <p:spPr>
          <a:xfrm>
            <a:off x="2963791" y="2212540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Access NW</a:t>
            </a:r>
          </a:p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MS</a:t>
            </a:r>
            <a:endParaRPr kumimoji="1" lang="ja-JP" altLang="en-US" sz="1000" b="1" dirty="0">
              <a:solidFill>
                <a:srgbClr val="262626"/>
              </a:solidFill>
              <a:latin typeface="Arial Narrow" panose="020B0606020202030204" pitchFamily="34" charset="0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3726288" y="2215834"/>
            <a:ext cx="801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IP Core/SDN</a:t>
            </a:r>
          </a:p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MS</a:t>
            </a:r>
            <a:endParaRPr kumimoji="1" lang="ja-JP" altLang="en-US" sz="1000" b="1" dirty="0">
              <a:solidFill>
                <a:srgbClr val="262626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33" name="直線コネクタ 132"/>
          <p:cNvCxnSpPr>
            <a:endCxn id="135" idx="0"/>
          </p:cNvCxnSpPr>
          <p:nvPr/>
        </p:nvCxnSpPr>
        <p:spPr>
          <a:xfrm flipH="1">
            <a:off x="2305349" y="2193432"/>
            <a:ext cx="169321" cy="737770"/>
          </a:xfrm>
          <a:prstGeom prst="line">
            <a:avLst/>
          </a:prstGeom>
          <a:noFill/>
          <a:ln w="9525" cap="flat" cmpd="sng" algn="ctr">
            <a:solidFill>
              <a:srgbClr val="0A287F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34" name="直線コネクタ 133"/>
          <p:cNvCxnSpPr>
            <a:stCxn id="136" idx="2"/>
            <a:endCxn id="97" idx="0"/>
          </p:cNvCxnSpPr>
          <p:nvPr/>
        </p:nvCxnSpPr>
        <p:spPr>
          <a:xfrm flipH="1">
            <a:off x="2314236" y="2285956"/>
            <a:ext cx="160432" cy="1303368"/>
          </a:xfrm>
          <a:prstGeom prst="line">
            <a:avLst/>
          </a:prstGeom>
          <a:noFill/>
          <a:ln w="9525" cap="flat" cmpd="sng" algn="ctr">
            <a:solidFill>
              <a:srgbClr val="0A287F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135" name="正方形/長方形 134"/>
          <p:cNvSpPr/>
          <p:nvPr/>
        </p:nvSpPr>
        <p:spPr>
          <a:xfrm>
            <a:off x="2091757" y="2931202"/>
            <a:ext cx="427184" cy="28405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r>
              <a:rPr kumimoji="1" lang="en-US" altLang="ja-JP" sz="1400" kern="0" dirty="0">
                <a:solidFill>
                  <a:srgbClr val="262626"/>
                </a:solidFill>
                <a:latin typeface="Arial Narrow" panose="020B0606020202030204" pitchFamily="34" charset="0"/>
                <a:ea typeface="Meiryo UI"/>
              </a:rPr>
              <a:t>RAN</a:t>
            </a:r>
            <a:endParaRPr kumimoji="1" lang="ja-JP" altLang="en-US" sz="1400" kern="0" dirty="0">
              <a:solidFill>
                <a:srgbClr val="262626"/>
              </a:solidFill>
              <a:latin typeface="Arial Narrow" panose="020B0606020202030204" pitchFamily="34" charset="0"/>
              <a:ea typeface="Meiryo UI"/>
            </a:endParaRPr>
          </a:p>
        </p:txBody>
      </p:sp>
      <p:pic>
        <p:nvPicPr>
          <p:cNvPr id="136" name="Picture 20" descr="C:\Users\ecoffey\AppData\Local\Temp\Rar$DRa0.934\30010_Device_cluster_controller_unknown_6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341" y="1890006"/>
            <a:ext cx="426657" cy="3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直線コネクタ 136"/>
          <p:cNvCxnSpPr>
            <a:stCxn id="131" idx="0"/>
            <a:endCxn id="123" idx="0"/>
          </p:cNvCxnSpPr>
          <p:nvPr/>
        </p:nvCxnSpPr>
        <p:spPr>
          <a:xfrm flipH="1">
            <a:off x="2797224" y="2212540"/>
            <a:ext cx="542632" cy="1836230"/>
          </a:xfrm>
          <a:prstGeom prst="line">
            <a:avLst/>
          </a:prstGeom>
          <a:noFill/>
          <a:ln w="9525" cap="flat" cmpd="sng" algn="ctr">
            <a:solidFill>
              <a:srgbClr val="0A287F">
                <a:shade val="95000"/>
                <a:satMod val="105000"/>
              </a:srgbClr>
            </a:solidFill>
            <a:prstDash val="dash"/>
          </a:ln>
          <a:effectLst/>
        </p:spPr>
      </p:cxnSp>
      <p:pic>
        <p:nvPicPr>
          <p:cNvPr id="138" name="Picture 4" descr="C:\Users\ecoffey\AppData\Local\Temp\Rar$DRa0.934\30010_Device_cluster_controller_admindown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68" y="1890006"/>
            <a:ext cx="426657" cy="3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" descr="C:\Users\ecoffey\AppData\Local\Temp\Rar$DRa0.934\30010_Device_cluster_controller_admindown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00" y="1922955"/>
            <a:ext cx="426657" cy="3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 descr="C:\Users\ecoffey\AppData\Local\Temp\Rar$DRa0.934\30010_Device_cluster_controller_admindown_6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741" y="1968123"/>
            <a:ext cx="426657" cy="3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テキスト ボックス 140"/>
          <p:cNvSpPr txBox="1"/>
          <p:nvPr/>
        </p:nvSpPr>
        <p:spPr>
          <a:xfrm>
            <a:off x="4714344" y="2260441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Mobile Core</a:t>
            </a:r>
          </a:p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 MS</a:t>
            </a:r>
          </a:p>
        </p:txBody>
      </p:sp>
      <p:cxnSp>
        <p:nvCxnSpPr>
          <p:cNvPr id="142" name="直線コネクタ 141"/>
          <p:cNvCxnSpPr>
            <a:endCxn id="153" idx="0"/>
          </p:cNvCxnSpPr>
          <p:nvPr/>
        </p:nvCxnSpPr>
        <p:spPr>
          <a:xfrm flipH="1">
            <a:off x="4541343" y="2272031"/>
            <a:ext cx="334876" cy="610487"/>
          </a:xfrm>
          <a:prstGeom prst="line">
            <a:avLst/>
          </a:prstGeom>
          <a:noFill/>
          <a:ln w="9525" cap="flat" cmpd="sng" algn="ctr">
            <a:solidFill>
              <a:srgbClr val="0A287F">
                <a:shade val="95000"/>
                <a:satMod val="105000"/>
              </a:srgbClr>
            </a:solidFill>
            <a:prstDash val="dash"/>
          </a:ln>
          <a:effectLst/>
        </p:spPr>
      </p:cxnSp>
      <p:pic>
        <p:nvPicPr>
          <p:cNvPr id="143" name="Picture 20" descr="C:\Users\ecoffey\AppData\Local\Temp\Rar$DRa0.759\30077_Device_standard_host_unknown_64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43" y="1320747"/>
            <a:ext cx="426657" cy="3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テキスト ボックス 143"/>
          <p:cNvSpPr txBox="1"/>
          <p:nvPr/>
        </p:nvSpPr>
        <p:spPr>
          <a:xfrm>
            <a:off x="8214658" y="3093624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Application</a:t>
            </a:r>
          </a:p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Server on #2</a:t>
            </a:r>
            <a:endParaRPr kumimoji="1" lang="ja-JP" altLang="en-US" sz="1000" b="1" dirty="0">
              <a:solidFill>
                <a:srgbClr val="262626"/>
              </a:solidFill>
              <a:latin typeface="Arial Narrow" panose="020B0606020202030204" pitchFamily="34" charset="0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8214659" y="3866676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Application</a:t>
            </a:r>
          </a:p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Server on #1</a:t>
            </a:r>
            <a:endParaRPr kumimoji="1" lang="ja-JP" altLang="en-US" sz="1000" b="1" dirty="0">
              <a:solidFill>
                <a:srgbClr val="262626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46" name="直線矢印コネクタ 145"/>
          <p:cNvCxnSpPr>
            <a:stCxn id="139" idx="0"/>
          </p:cNvCxnSpPr>
          <p:nvPr/>
        </p:nvCxnSpPr>
        <p:spPr>
          <a:xfrm flipH="1" flipV="1">
            <a:off x="3741671" y="1722679"/>
            <a:ext cx="1260156" cy="200277"/>
          </a:xfrm>
          <a:prstGeom prst="straightConnector1">
            <a:avLst/>
          </a:prstGeom>
          <a:noFill/>
          <a:ln w="9525" cap="flat" cmpd="sng" algn="ctr">
            <a:solidFill>
              <a:srgbClr val="0A287F">
                <a:shade val="95000"/>
                <a:satMod val="105000"/>
              </a:srgbClr>
            </a:solidFill>
            <a:prstDash val="dash"/>
            <a:headEnd type="triangle"/>
            <a:tailEnd type="triangle"/>
          </a:ln>
          <a:effectLst/>
        </p:spPr>
      </p:cxnSp>
      <p:cxnSp>
        <p:nvCxnSpPr>
          <p:cNvPr id="147" name="直線矢印コネクタ 146"/>
          <p:cNvCxnSpPr>
            <a:stCxn id="128" idx="0"/>
          </p:cNvCxnSpPr>
          <p:nvPr/>
        </p:nvCxnSpPr>
        <p:spPr>
          <a:xfrm flipH="1" flipV="1">
            <a:off x="3741672" y="1722679"/>
            <a:ext cx="388163" cy="167498"/>
          </a:xfrm>
          <a:prstGeom prst="straightConnector1">
            <a:avLst/>
          </a:prstGeom>
          <a:noFill/>
          <a:ln w="9525" cap="flat" cmpd="sng" algn="ctr">
            <a:solidFill>
              <a:srgbClr val="0A287F">
                <a:shade val="95000"/>
                <a:satMod val="105000"/>
              </a:srgbClr>
            </a:solidFill>
            <a:prstDash val="dash"/>
            <a:headEnd type="triangle"/>
            <a:tailEnd type="triangle"/>
          </a:ln>
          <a:effectLst/>
        </p:spPr>
      </p:cxnSp>
      <p:cxnSp>
        <p:nvCxnSpPr>
          <p:cNvPr id="148" name="直線矢印コネクタ 147"/>
          <p:cNvCxnSpPr>
            <a:stCxn id="130" idx="0"/>
          </p:cNvCxnSpPr>
          <p:nvPr/>
        </p:nvCxnSpPr>
        <p:spPr>
          <a:xfrm flipV="1">
            <a:off x="3339857" y="1722679"/>
            <a:ext cx="401815" cy="162937"/>
          </a:xfrm>
          <a:prstGeom prst="straightConnector1">
            <a:avLst/>
          </a:prstGeom>
          <a:noFill/>
          <a:ln w="9525" cap="flat" cmpd="sng" algn="ctr">
            <a:solidFill>
              <a:srgbClr val="0A287F">
                <a:shade val="95000"/>
                <a:satMod val="105000"/>
              </a:srgbClr>
            </a:solidFill>
            <a:prstDash val="dash"/>
            <a:headEnd type="triangle"/>
            <a:tailEnd type="triangle"/>
          </a:ln>
          <a:effectLst/>
        </p:spPr>
      </p:cxnSp>
      <p:cxnSp>
        <p:nvCxnSpPr>
          <p:cNvPr id="149" name="直線矢印コネクタ 148"/>
          <p:cNvCxnSpPr>
            <a:stCxn id="136" idx="0"/>
          </p:cNvCxnSpPr>
          <p:nvPr/>
        </p:nvCxnSpPr>
        <p:spPr>
          <a:xfrm flipV="1">
            <a:off x="2474668" y="1722679"/>
            <a:ext cx="1267002" cy="167329"/>
          </a:xfrm>
          <a:prstGeom prst="straightConnector1">
            <a:avLst/>
          </a:prstGeom>
          <a:noFill/>
          <a:ln w="9525" cap="flat" cmpd="sng" algn="ctr">
            <a:solidFill>
              <a:srgbClr val="0A287F">
                <a:shade val="95000"/>
                <a:satMod val="105000"/>
              </a:srgbClr>
            </a:solidFill>
            <a:prstDash val="dash"/>
            <a:headEnd type="triangle"/>
            <a:tailEnd type="triangle"/>
          </a:ln>
          <a:effectLst/>
        </p:spPr>
      </p:cxnSp>
      <p:sp>
        <p:nvSpPr>
          <p:cNvPr id="150" name="テキスト ボックス 149"/>
          <p:cNvSpPr txBox="1"/>
          <p:nvPr/>
        </p:nvSpPr>
        <p:spPr>
          <a:xfrm>
            <a:off x="3129162" y="977500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E2E</a:t>
            </a:r>
          </a:p>
          <a:p>
            <a:pPr algn="ctr"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Management System</a:t>
            </a:r>
            <a:endParaRPr kumimoji="1" lang="ja-JP" altLang="en-US" sz="1000" b="1" dirty="0">
              <a:solidFill>
                <a:srgbClr val="262626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1" name="直線コネクタ 150"/>
          <p:cNvCxnSpPr>
            <a:stCxn id="92" idx="5"/>
            <a:endCxn id="94" idx="1"/>
          </p:cNvCxnSpPr>
          <p:nvPr/>
        </p:nvCxnSpPr>
        <p:spPr>
          <a:xfrm>
            <a:off x="6666630" y="3688221"/>
            <a:ext cx="783906" cy="8633"/>
          </a:xfrm>
          <a:prstGeom prst="line">
            <a:avLst/>
          </a:prstGeom>
          <a:noFill/>
          <a:ln w="76200" cap="flat" cmpd="dbl" algn="ctr">
            <a:solidFill>
              <a:srgbClr val="0A287F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52" name="直線コネクタ 151"/>
          <p:cNvCxnSpPr/>
          <p:nvPr/>
        </p:nvCxnSpPr>
        <p:spPr>
          <a:xfrm>
            <a:off x="6488130" y="3078105"/>
            <a:ext cx="1052992" cy="17618"/>
          </a:xfrm>
          <a:prstGeom prst="line">
            <a:avLst/>
          </a:prstGeom>
          <a:noFill/>
          <a:ln w="76200" cap="flat" cmpd="dbl" algn="ctr">
            <a:solidFill>
              <a:srgbClr val="0A287F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3" name="楕円 147"/>
          <p:cNvSpPr/>
          <p:nvPr/>
        </p:nvSpPr>
        <p:spPr>
          <a:xfrm>
            <a:off x="3211753" y="2882519"/>
            <a:ext cx="2659181" cy="277425"/>
          </a:xfrm>
          <a:prstGeom prst="ellipse">
            <a:avLst/>
          </a:prstGeom>
          <a:solidFill>
            <a:srgbClr val="EA6031">
              <a:lumMod val="20000"/>
              <a:lumOff val="8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endParaRPr kumimoji="1" lang="ja-JP" altLang="en-US" kern="0" dirty="0">
              <a:solidFill>
                <a:prstClr val="white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54" name="正方形/長方形 153"/>
          <p:cNvSpPr/>
          <p:nvPr/>
        </p:nvSpPr>
        <p:spPr>
          <a:xfrm>
            <a:off x="4973023" y="2982037"/>
            <a:ext cx="427184" cy="28405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r>
              <a:rPr kumimoji="1" lang="en-US" altLang="ja-JP" sz="1400" kern="0" dirty="0">
                <a:solidFill>
                  <a:srgbClr val="262626"/>
                </a:solidFill>
                <a:latin typeface="Arial Narrow" panose="020B0606020202030204" pitchFamily="34" charset="0"/>
                <a:ea typeface="Meiryo UI"/>
              </a:rPr>
              <a:t>UPF</a:t>
            </a:r>
            <a:endParaRPr kumimoji="1" lang="ja-JP" altLang="en-US" sz="1400" kern="0" dirty="0">
              <a:solidFill>
                <a:srgbClr val="262626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55" name="正方形/長方形 154"/>
          <p:cNvSpPr/>
          <p:nvPr/>
        </p:nvSpPr>
        <p:spPr>
          <a:xfrm>
            <a:off x="3649654" y="2692434"/>
            <a:ext cx="427184" cy="28405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r>
              <a:rPr kumimoji="1" lang="en-US" altLang="ja-JP" sz="1400" kern="0" dirty="0">
                <a:solidFill>
                  <a:srgbClr val="262626"/>
                </a:solidFill>
                <a:latin typeface="Arial Narrow" panose="020B0606020202030204" pitchFamily="34" charset="0"/>
                <a:ea typeface="Meiryo UI"/>
              </a:rPr>
              <a:t>NRF</a:t>
            </a:r>
            <a:endParaRPr kumimoji="1" lang="ja-JP" altLang="en-US" sz="1400" kern="0" dirty="0">
              <a:solidFill>
                <a:srgbClr val="262626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56" name="正方形/長方形 155"/>
          <p:cNvSpPr/>
          <p:nvPr/>
        </p:nvSpPr>
        <p:spPr>
          <a:xfrm>
            <a:off x="3131872" y="2814274"/>
            <a:ext cx="427184" cy="28405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r>
              <a:rPr kumimoji="1" lang="en-US" altLang="ja-JP" sz="1400" kern="0" dirty="0">
                <a:solidFill>
                  <a:srgbClr val="262626"/>
                </a:solidFill>
                <a:latin typeface="Arial Narrow" panose="020B0606020202030204" pitchFamily="34" charset="0"/>
                <a:ea typeface="Meiryo UI"/>
              </a:rPr>
              <a:t>AMF</a:t>
            </a:r>
            <a:endParaRPr kumimoji="1" lang="ja-JP" altLang="en-US" sz="1400" kern="0" dirty="0">
              <a:solidFill>
                <a:srgbClr val="262626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5488720" y="2712370"/>
            <a:ext cx="427184" cy="28405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r>
              <a:rPr kumimoji="1" lang="en-US" altLang="ja-JP" sz="1400" kern="0" dirty="0">
                <a:solidFill>
                  <a:srgbClr val="262626"/>
                </a:solidFill>
                <a:latin typeface="Arial Narrow" panose="020B0606020202030204" pitchFamily="34" charset="0"/>
                <a:ea typeface="Meiryo UI"/>
              </a:rPr>
              <a:t>PCF</a:t>
            </a:r>
            <a:endParaRPr kumimoji="1" lang="ja-JP" altLang="en-US" sz="1400" kern="0" dirty="0">
              <a:solidFill>
                <a:srgbClr val="262626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58" name="楕円 152"/>
          <p:cNvSpPr/>
          <p:nvPr/>
        </p:nvSpPr>
        <p:spPr>
          <a:xfrm>
            <a:off x="3222606" y="3554401"/>
            <a:ext cx="2659181" cy="277425"/>
          </a:xfrm>
          <a:prstGeom prst="ellipse">
            <a:avLst/>
          </a:prstGeom>
          <a:solidFill>
            <a:srgbClr val="6279BC">
              <a:lumMod val="60000"/>
              <a:lumOff val="4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endParaRPr kumimoji="1" lang="ja-JP" altLang="en-US" kern="0" dirty="0">
              <a:solidFill>
                <a:prstClr val="white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3658543" y="3350557"/>
            <a:ext cx="427184" cy="28405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r>
              <a:rPr kumimoji="1" lang="en-US" altLang="ja-JP" sz="1400" kern="0" dirty="0">
                <a:solidFill>
                  <a:srgbClr val="262626"/>
                </a:solidFill>
                <a:latin typeface="Arial Narrow" panose="020B0606020202030204" pitchFamily="34" charset="0"/>
                <a:ea typeface="Meiryo UI"/>
              </a:rPr>
              <a:t>NRF</a:t>
            </a:r>
            <a:endParaRPr kumimoji="1" lang="ja-JP" altLang="en-US" sz="1400" kern="0" dirty="0">
              <a:solidFill>
                <a:srgbClr val="262626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60" name="正方形/長方形 159"/>
          <p:cNvSpPr/>
          <p:nvPr/>
        </p:nvSpPr>
        <p:spPr>
          <a:xfrm>
            <a:off x="3140761" y="3472398"/>
            <a:ext cx="427184" cy="28405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r>
              <a:rPr kumimoji="1" lang="en-US" altLang="ja-JP" sz="1400" kern="0" dirty="0">
                <a:solidFill>
                  <a:srgbClr val="262626"/>
                </a:solidFill>
                <a:latin typeface="Arial Narrow" panose="020B0606020202030204" pitchFamily="34" charset="0"/>
                <a:ea typeface="Meiryo UI"/>
              </a:rPr>
              <a:t>AMF</a:t>
            </a:r>
            <a:endParaRPr kumimoji="1" lang="ja-JP" altLang="en-US" sz="1400" kern="0" dirty="0">
              <a:solidFill>
                <a:srgbClr val="262626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61" name="正方形/長方形 160"/>
          <p:cNvSpPr/>
          <p:nvPr/>
        </p:nvSpPr>
        <p:spPr>
          <a:xfrm>
            <a:off x="4746547" y="3355471"/>
            <a:ext cx="427184" cy="28405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r>
              <a:rPr kumimoji="1" lang="en-US" altLang="ja-JP" sz="1400" kern="0" dirty="0">
                <a:solidFill>
                  <a:srgbClr val="262626"/>
                </a:solidFill>
                <a:latin typeface="Arial Narrow" panose="020B0606020202030204" pitchFamily="34" charset="0"/>
                <a:ea typeface="Meiryo UI"/>
              </a:rPr>
              <a:t>SMF</a:t>
            </a:r>
            <a:endParaRPr kumimoji="1" lang="ja-JP" altLang="en-US" sz="1400" kern="0" dirty="0">
              <a:solidFill>
                <a:srgbClr val="262626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62" name="正方形/長方形 161"/>
          <p:cNvSpPr/>
          <p:nvPr/>
        </p:nvSpPr>
        <p:spPr>
          <a:xfrm>
            <a:off x="5668195" y="3355471"/>
            <a:ext cx="427184" cy="28405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r>
              <a:rPr kumimoji="1" lang="en-US" altLang="ja-JP" sz="1400" kern="0" dirty="0">
                <a:solidFill>
                  <a:srgbClr val="262626"/>
                </a:solidFill>
                <a:latin typeface="Arial Narrow" panose="020B0606020202030204" pitchFamily="34" charset="0"/>
                <a:ea typeface="Meiryo UI"/>
              </a:rPr>
              <a:t>PCF</a:t>
            </a:r>
            <a:endParaRPr kumimoji="1" lang="ja-JP" altLang="en-US" sz="1400" kern="0" dirty="0">
              <a:solidFill>
                <a:srgbClr val="262626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63" name="正方形/長方形 162"/>
          <p:cNvSpPr/>
          <p:nvPr/>
        </p:nvSpPr>
        <p:spPr>
          <a:xfrm>
            <a:off x="5187532" y="3640161"/>
            <a:ext cx="427184" cy="28405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r>
              <a:rPr kumimoji="1" lang="en-US" altLang="ja-JP" sz="1400" kern="0" dirty="0">
                <a:solidFill>
                  <a:srgbClr val="262626"/>
                </a:solidFill>
                <a:latin typeface="Arial Narrow" panose="020B0606020202030204" pitchFamily="34" charset="0"/>
                <a:ea typeface="Meiryo UI"/>
              </a:rPr>
              <a:t>UPF</a:t>
            </a:r>
            <a:endParaRPr kumimoji="1" lang="ja-JP" altLang="en-US" sz="1400" kern="0" dirty="0">
              <a:solidFill>
                <a:srgbClr val="262626"/>
              </a:solidFill>
              <a:latin typeface="Arial Narrow" panose="020B0606020202030204" pitchFamily="34" charset="0"/>
              <a:ea typeface="Meiryo UI"/>
            </a:endParaRPr>
          </a:p>
        </p:txBody>
      </p:sp>
      <p:cxnSp>
        <p:nvCxnSpPr>
          <p:cNvPr id="164" name="直線コネクタ 163"/>
          <p:cNvCxnSpPr>
            <a:stCxn id="132" idx="0"/>
            <a:endCxn id="110" idx="1"/>
          </p:cNvCxnSpPr>
          <p:nvPr/>
        </p:nvCxnSpPr>
        <p:spPr>
          <a:xfrm>
            <a:off x="4127199" y="2215834"/>
            <a:ext cx="407666" cy="1984654"/>
          </a:xfrm>
          <a:prstGeom prst="line">
            <a:avLst/>
          </a:prstGeom>
          <a:noFill/>
          <a:ln w="9525" cap="flat" cmpd="sng" algn="ctr">
            <a:solidFill>
              <a:srgbClr val="0A287F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65" name="直線コネクタ 164"/>
          <p:cNvCxnSpPr>
            <a:stCxn id="140" idx="1"/>
            <a:endCxn id="158" idx="0"/>
          </p:cNvCxnSpPr>
          <p:nvPr/>
        </p:nvCxnSpPr>
        <p:spPr>
          <a:xfrm flipH="1">
            <a:off x="4552196" y="2166098"/>
            <a:ext cx="369544" cy="1388303"/>
          </a:xfrm>
          <a:prstGeom prst="line">
            <a:avLst/>
          </a:prstGeom>
          <a:noFill/>
          <a:ln w="9525" cap="flat" cmpd="sng" algn="ctr">
            <a:solidFill>
              <a:srgbClr val="0A287F">
                <a:shade val="95000"/>
                <a:satMod val="105000"/>
              </a:srgbClr>
            </a:solidFill>
            <a:prstDash val="dash"/>
          </a:ln>
          <a:effectLst/>
        </p:spPr>
      </p:cxnSp>
      <p:sp>
        <p:nvSpPr>
          <p:cNvPr id="166" name="正方形/長方形 165"/>
          <p:cNvSpPr/>
          <p:nvPr/>
        </p:nvSpPr>
        <p:spPr>
          <a:xfrm>
            <a:off x="4746547" y="2637409"/>
            <a:ext cx="427184" cy="28405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>
              <a:defRPr/>
            </a:pPr>
            <a:r>
              <a:rPr kumimoji="1" lang="en-US" altLang="ja-JP" sz="1400" kern="0" dirty="0">
                <a:solidFill>
                  <a:srgbClr val="262626"/>
                </a:solidFill>
                <a:latin typeface="Arial Narrow" panose="020B0606020202030204" pitchFamily="34" charset="0"/>
                <a:ea typeface="Meiryo UI"/>
              </a:rPr>
              <a:t>SMF</a:t>
            </a:r>
            <a:endParaRPr kumimoji="1" lang="ja-JP" altLang="en-US" sz="1400" kern="0" dirty="0">
              <a:solidFill>
                <a:srgbClr val="262626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2455013" y="3127641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C/U-Plane</a:t>
            </a:r>
            <a:r>
              <a:rPr kumimoji="1" lang="ja-JP" altLang="en-US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 </a:t>
            </a: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for #2</a:t>
            </a:r>
            <a:endParaRPr kumimoji="1" lang="ja-JP" altLang="en-US" sz="1000" b="1" dirty="0">
              <a:solidFill>
                <a:srgbClr val="262626"/>
              </a:solidFill>
              <a:latin typeface="Arial Narrow" panose="020B0606020202030204" pitchFamily="34" charset="0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2841686" y="3789087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C/U-Plane</a:t>
            </a:r>
            <a:r>
              <a:rPr kumimoji="1" lang="ja-JP" altLang="en-US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 </a:t>
            </a:r>
            <a:r>
              <a:rPr kumimoji="1" lang="en-US" altLang="ja-JP" sz="1000" b="1" dirty="0">
                <a:solidFill>
                  <a:srgbClr val="262626"/>
                </a:solidFill>
                <a:latin typeface="Arial Narrow" panose="020B0606020202030204" pitchFamily="34" charset="0"/>
              </a:rPr>
              <a:t>for #1</a:t>
            </a:r>
            <a:endParaRPr kumimoji="1" lang="ja-JP" altLang="en-US" sz="1000" b="1" dirty="0">
              <a:solidFill>
                <a:srgbClr val="262626"/>
              </a:solidFill>
              <a:latin typeface="Arial Narrow" panose="020B0606020202030204" pitchFamily="34" charset="0"/>
            </a:endParaRPr>
          </a:p>
        </p:txBody>
      </p:sp>
      <p:sp>
        <p:nvSpPr>
          <p:cNvPr id="169" name="正方形/長方形 168"/>
          <p:cNvSpPr/>
          <p:nvPr/>
        </p:nvSpPr>
        <p:spPr>
          <a:xfrm>
            <a:off x="-4982" y="1203599"/>
            <a:ext cx="1218748" cy="575596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O&amp;M</a:t>
            </a:r>
          </a:p>
        </p:txBody>
      </p:sp>
      <p:sp>
        <p:nvSpPr>
          <p:cNvPr id="170" name="正方形/長方形 169"/>
          <p:cNvSpPr/>
          <p:nvPr/>
        </p:nvSpPr>
        <p:spPr>
          <a:xfrm>
            <a:off x="-4982" y="1941798"/>
            <a:ext cx="1218748" cy="575596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Mobile Core</a:t>
            </a:r>
            <a:endParaRPr kumimoji="1" lang="ja-JP" altLang="en-US" sz="16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ea typeface="Meiryo UI" panose="020B0604030504040204" pitchFamily="50" charset="-128"/>
            </a:endParaRPr>
          </a:p>
        </p:txBody>
      </p:sp>
      <p:sp>
        <p:nvSpPr>
          <p:cNvPr id="171" name="正方形/長方形 170"/>
          <p:cNvSpPr/>
          <p:nvPr/>
        </p:nvSpPr>
        <p:spPr>
          <a:xfrm>
            <a:off x="-4982" y="2679996"/>
            <a:ext cx="1218748" cy="575596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RAN</a:t>
            </a:r>
            <a:endParaRPr kumimoji="1" lang="ja-JP" altLang="en-US" sz="16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ea typeface="Meiryo UI" panose="020B0604030504040204" pitchFamily="50" charset="-128"/>
            </a:endParaRPr>
          </a:p>
        </p:txBody>
      </p:sp>
      <p:sp>
        <p:nvSpPr>
          <p:cNvPr id="172" name="正方形/長方形 171"/>
          <p:cNvSpPr/>
          <p:nvPr/>
        </p:nvSpPr>
        <p:spPr>
          <a:xfrm>
            <a:off x="-4982" y="4156395"/>
            <a:ext cx="1218748" cy="575596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Transport</a:t>
            </a:r>
            <a:endParaRPr kumimoji="1" lang="ja-JP" altLang="en-US" sz="16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ea typeface="Meiryo UI" panose="020B0604030504040204" pitchFamily="50" charset="-128"/>
            </a:endParaRPr>
          </a:p>
        </p:txBody>
      </p:sp>
      <p:pic>
        <p:nvPicPr>
          <p:cNvPr id="173" name="Picture 27" descr="C:\Users\ecoffey\AppData\Local\Temp\Rar$DRa0.324\30072_Device_server_unreachable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27" y="3466455"/>
            <a:ext cx="426657" cy="3959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4" name="テキスト ボックス 173"/>
          <p:cNvSpPr txBox="1"/>
          <p:nvPr/>
        </p:nvSpPr>
        <p:spPr>
          <a:xfrm>
            <a:off x="7427509" y="4451639"/>
            <a:ext cx="1642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Arial Narrow" panose="020B0606020202030204" pitchFamily="34" charset="0"/>
                <a:ea typeface="Meiryo UI" panose="020B0604030504040204" pitchFamily="50" charset="-128"/>
              </a:rPr>
              <a:t>Provided by KDDI  </a:t>
            </a:r>
            <a:endParaRPr lang="ja-JP" altLang="ja-JP" sz="1200" dirty="0">
              <a:latin typeface="Arial Narrow" panose="020B0606020202030204" pitchFamily="34" charset="0"/>
              <a:ea typeface="Meiryo UI" panose="020B0604030504040204" pitchFamily="50" charset="-128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1128" y="3418196"/>
            <a:ext cx="1218748" cy="575596"/>
          </a:xfrm>
          <a:prstGeom prst="rect">
            <a:avLst/>
          </a:prstGeom>
          <a:solidFill>
            <a:srgbClr val="94B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Device</a:t>
            </a:r>
            <a:endParaRPr kumimoji="1" lang="ja-JP" altLang="en-US" sz="160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1219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2"/>
          <p:cNvSpPr>
            <a:spLocks noGrp="1"/>
          </p:cNvSpPr>
          <p:nvPr>
            <p:ph type="title"/>
          </p:nvPr>
        </p:nvSpPr>
        <p:spPr>
          <a:xfrm>
            <a:off x="899592" y="391966"/>
            <a:ext cx="8020050" cy="321930"/>
          </a:xfrm>
        </p:spPr>
        <p:txBody>
          <a:bodyPr/>
          <a:lstStyle/>
          <a:p>
            <a:r>
              <a:rPr lang="en-US" altLang="ja-JP" dirty="0">
                <a:latin typeface="Arial Narrow" panose="020B0606020202030204" pitchFamily="34" charset="0"/>
              </a:rPr>
              <a:t/>
            </a:r>
            <a:br>
              <a:rPr lang="en-US" altLang="ja-JP" dirty="0">
                <a:latin typeface="Arial Narrow" panose="020B0606020202030204" pitchFamily="34" charset="0"/>
              </a:rPr>
            </a:br>
            <a:r>
              <a:rPr lang="en-GB" b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b="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en-GB" dirty="0">
              <a:latin typeface="Arial Narrow" panose="020B0606020202030204" pitchFamily="34" charset="0"/>
            </a:endParaRPr>
          </a:p>
        </p:txBody>
      </p:sp>
      <p:sp>
        <p:nvSpPr>
          <p:cNvPr id="13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420688" y="4826858"/>
            <a:ext cx="2133600" cy="273844"/>
          </a:xfrm>
          <a:prstGeom prst="rect">
            <a:avLst/>
          </a:prstGeom>
        </p:spPr>
        <p:txBody>
          <a:bodyPr/>
          <a:lstStyle/>
          <a:p>
            <a:fld id="{E52D2AFC-71C4-4511-B128-4ECEE52D3027}" type="slidenum">
              <a:rPr lang="en-ZA" sz="800" smtClean="0"/>
              <a:pPr/>
              <a:t>9</a:t>
            </a:fld>
            <a:endParaRPr lang="en-ZA" sz="800" dirty="0"/>
          </a:p>
        </p:txBody>
      </p:sp>
      <p:sp>
        <p:nvSpPr>
          <p:cNvPr id="6" name="ホームベース 5"/>
          <p:cNvSpPr/>
          <p:nvPr/>
        </p:nvSpPr>
        <p:spPr>
          <a:xfrm>
            <a:off x="4296580" y="1865906"/>
            <a:ext cx="4047929" cy="36004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Meiryo UI"/>
              </a:rPr>
              <a:t>　　　</a:t>
            </a:r>
          </a:p>
        </p:txBody>
      </p:sp>
      <p:sp>
        <p:nvSpPr>
          <p:cNvPr id="7" name="ホームベース 6"/>
          <p:cNvSpPr/>
          <p:nvPr/>
        </p:nvSpPr>
        <p:spPr>
          <a:xfrm>
            <a:off x="683568" y="1865906"/>
            <a:ext cx="3920937" cy="360040"/>
          </a:xfrm>
          <a:prstGeom prst="homePlate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Meiryo UI"/>
              </a:rPr>
              <a:t>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32240" y="153663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 Narrow" panose="020B0606020202030204" pitchFamily="34" charset="0"/>
                <a:ea typeface="Meiryo UI"/>
              </a:rPr>
              <a:t>Oct</a:t>
            </a:r>
            <a:endParaRPr kumimoji="1" lang="ja-JP" altLang="en-US" sz="1400" dirty="0">
              <a:solidFill>
                <a:prstClr val="black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915816" y="1545927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 Narrow" panose="020B0606020202030204" pitchFamily="34" charset="0"/>
                <a:ea typeface="Meiryo UI"/>
              </a:rPr>
              <a:t>Oct</a:t>
            </a:r>
            <a:endParaRPr kumimoji="1" lang="ja-JP" altLang="en-US" sz="1400" dirty="0">
              <a:solidFill>
                <a:prstClr val="black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0705" y="1545927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 Narrow" panose="020B0606020202030204" pitchFamily="34" charset="0"/>
                <a:ea typeface="Meiryo UI"/>
              </a:rPr>
              <a:t>Feb</a:t>
            </a:r>
            <a:endParaRPr kumimoji="1" lang="ja-JP" altLang="en-US" sz="1400" dirty="0">
              <a:solidFill>
                <a:prstClr val="black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05510" y="154592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 Narrow" panose="020B0606020202030204" pitchFamily="34" charset="0"/>
                <a:ea typeface="Meiryo UI"/>
              </a:rPr>
              <a:t>June</a:t>
            </a:r>
            <a:endParaRPr kumimoji="1" lang="ja-JP" altLang="en-US" sz="1400" dirty="0">
              <a:solidFill>
                <a:prstClr val="black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11960" y="1536635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 Narrow" panose="020B0606020202030204" pitchFamily="34" charset="0"/>
                <a:ea typeface="Meiryo UI"/>
              </a:rPr>
              <a:t>Feb</a:t>
            </a:r>
            <a:endParaRPr kumimoji="1" lang="ja-JP" altLang="en-US" sz="1400" dirty="0">
              <a:solidFill>
                <a:prstClr val="black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36096" y="154592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 Narrow" panose="020B0606020202030204" pitchFamily="34" charset="0"/>
                <a:ea typeface="Meiryo UI"/>
              </a:rPr>
              <a:t>June</a:t>
            </a:r>
            <a:endParaRPr kumimoji="1" lang="ja-JP" altLang="en-US" sz="1400" dirty="0">
              <a:solidFill>
                <a:prstClr val="black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0705" y="1328153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 Narrow" panose="020B0606020202030204" pitchFamily="34" charset="0"/>
                <a:ea typeface="Meiryo UI"/>
              </a:rPr>
              <a:t>2019</a:t>
            </a:r>
            <a:endParaRPr kumimoji="1" lang="ja-JP" altLang="en-US" sz="1400" dirty="0">
              <a:solidFill>
                <a:prstClr val="black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26525" y="1328153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 Narrow" panose="020B0606020202030204" pitchFamily="34" charset="0"/>
                <a:ea typeface="Meiryo UI"/>
              </a:rPr>
              <a:t>2020</a:t>
            </a:r>
            <a:endParaRPr kumimoji="1" lang="ja-JP" altLang="en-US" sz="1400" dirty="0">
              <a:solidFill>
                <a:prstClr val="black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7" name="楕円 16"/>
          <p:cNvSpPr/>
          <p:nvPr/>
        </p:nvSpPr>
        <p:spPr>
          <a:xfrm>
            <a:off x="8172400" y="1982887"/>
            <a:ext cx="144016" cy="1420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18" name="楕円 17"/>
          <p:cNvSpPr/>
          <p:nvPr/>
        </p:nvSpPr>
        <p:spPr>
          <a:xfrm>
            <a:off x="611560" y="1982887"/>
            <a:ext cx="144016" cy="1420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Meiryo UI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8244408" y="2212463"/>
            <a:ext cx="0" cy="468000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0" name="ホームベース 19"/>
          <p:cNvSpPr/>
          <p:nvPr/>
        </p:nvSpPr>
        <p:spPr>
          <a:xfrm>
            <a:off x="1176255" y="2330411"/>
            <a:ext cx="6780122" cy="360040"/>
          </a:xfrm>
          <a:prstGeom prst="homePlate">
            <a:avLst/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Meiryo UI"/>
              </a:rPr>
              <a:t>　</a:t>
            </a:r>
          </a:p>
        </p:txBody>
      </p:sp>
      <p:cxnSp>
        <p:nvCxnSpPr>
          <p:cNvPr id="21" name="直線コネクタ 20"/>
          <p:cNvCxnSpPr/>
          <p:nvPr/>
        </p:nvCxnSpPr>
        <p:spPr>
          <a:xfrm flipV="1">
            <a:off x="683568" y="2212463"/>
            <a:ext cx="0" cy="468000"/>
          </a:xfrm>
          <a:prstGeom prst="line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>
            <a:off x="3491880" y="2362133"/>
            <a:ext cx="1385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NEST WP1  Work</a:t>
            </a:r>
            <a:endParaRPr kumimoji="1" lang="ja-JP" alt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楕円 50"/>
          <p:cNvSpPr/>
          <p:nvPr/>
        </p:nvSpPr>
        <p:spPr>
          <a:xfrm>
            <a:off x="4499992" y="1976225"/>
            <a:ext cx="144016" cy="14202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956376" y="1536635"/>
            <a:ext cx="437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 Narrow" panose="020B0606020202030204" pitchFamily="34" charset="0"/>
                <a:ea typeface="Meiryo UI"/>
              </a:rPr>
              <a:t>Feb</a:t>
            </a:r>
            <a:endParaRPr kumimoji="1" lang="ja-JP" altLang="en-US" sz="1400" dirty="0">
              <a:solidFill>
                <a:prstClr val="black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970941" y="1328153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 Narrow" panose="020B0606020202030204" pitchFamily="34" charset="0"/>
                <a:ea typeface="Meiryo UI"/>
              </a:rPr>
              <a:t>2021</a:t>
            </a:r>
            <a:endParaRPr kumimoji="1" lang="ja-JP" altLang="en-US" sz="1400" dirty="0">
              <a:solidFill>
                <a:prstClr val="black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58428" y="1544177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prstClr val="black"/>
                </a:solidFill>
                <a:latin typeface="Arial Narrow" panose="020B0606020202030204" pitchFamily="34" charset="0"/>
                <a:ea typeface="Meiryo UI"/>
              </a:rPr>
              <a:t>Apr</a:t>
            </a:r>
            <a:endParaRPr kumimoji="1" lang="ja-JP" altLang="en-US" sz="1400" dirty="0">
              <a:solidFill>
                <a:prstClr val="black"/>
              </a:solidFill>
              <a:latin typeface="Arial Narrow" panose="020B0606020202030204" pitchFamily="34" charset="0"/>
              <a:ea typeface="Meiryo UI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753591" y="2623611"/>
            <a:ext cx="13184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Completion</a:t>
            </a:r>
          </a:p>
          <a:p>
            <a:endParaRPr lang="en-US" altLang="ja-JP" sz="600" b="1" dirty="0">
              <a:solidFill>
                <a:schemeClr val="accent2"/>
              </a:solidFill>
              <a:latin typeface="Arial Narrow" panose="020B0606020202030204" pitchFamily="34" charset="0"/>
              <a:ea typeface="Meiryo UI" panose="020B0604030504040204" pitchFamily="50" charset="-128"/>
            </a:endParaRPr>
          </a:p>
          <a:p>
            <a:r>
              <a:rPr lang="en-US" altLang="ja-JP" sz="1400" b="1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SDOs</a:t>
            </a:r>
          </a:p>
          <a:p>
            <a:r>
              <a:rPr lang="en-US" altLang="ja-JP" sz="1400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Specifications</a:t>
            </a:r>
          </a:p>
          <a:p>
            <a:r>
              <a:rPr lang="en-US" altLang="ja-JP" sz="1400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(e.g. 3GPP Rel.17)</a:t>
            </a:r>
          </a:p>
          <a:p>
            <a:endParaRPr lang="en-US" altLang="ja-JP" sz="1400" b="1" dirty="0">
              <a:solidFill>
                <a:schemeClr val="accent2"/>
              </a:solidFill>
              <a:latin typeface="Arial Narrow" panose="020B0606020202030204" pitchFamily="34" charset="0"/>
              <a:ea typeface="Meiryo UI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7359" y="2691736"/>
            <a:ext cx="1172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Kickoff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929987" y="2686483"/>
            <a:ext cx="3271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ja-JP" sz="1600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Gap Analysis</a:t>
            </a:r>
          </a:p>
          <a:p>
            <a:pPr marL="171450" indent="-171450">
              <a:buFontTx/>
              <a:buChar char="-"/>
            </a:pPr>
            <a:r>
              <a:rPr lang="en-US" altLang="ja-JP" sz="1600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Requirements and LS (if needed)</a:t>
            </a:r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1051992" y="544366"/>
            <a:ext cx="8020050" cy="32193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ja-JP" dirty="0">
                <a:solidFill>
                  <a:schemeClr val="accent2"/>
                </a:solidFill>
                <a:latin typeface="Arial Narrow" panose="020B0606020202030204" pitchFamily="34" charset="0"/>
                <a:ea typeface="Meiryo UI" panose="020B0604030504040204" pitchFamily="50" charset="-128"/>
              </a:rPr>
              <a:t>Timeline of WP1 work</a:t>
            </a:r>
          </a:p>
        </p:txBody>
      </p:sp>
    </p:spTree>
    <p:extLst>
      <p:ext uri="{BB962C8B-B14F-4D97-AF65-F5344CB8AC3E}">
        <p14:creationId xmlns:p14="http://schemas.microsoft.com/office/powerpoint/2010/main" val="361099312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GSMA">
  <a:themeElements>
    <a:clrScheme name="GSMAColours">
      <a:dk1>
        <a:srgbClr val="5C5C5C"/>
      </a:dk1>
      <a:lt1>
        <a:srgbClr val="FFFFFF"/>
      </a:lt1>
      <a:dk2>
        <a:srgbClr val="808285"/>
      </a:dk2>
      <a:lt2>
        <a:srgbClr val="FCBB2C"/>
      </a:lt2>
      <a:accent1>
        <a:srgbClr val="DE002B"/>
      </a:accent1>
      <a:accent2>
        <a:srgbClr val="000000"/>
      </a:accent2>
      <a:accent3>
        <a:srgbClr val="99CCCC"/>
      </a:accent3>
      <a:accent4>
        <a:srgbClr val="808285"/>
      </a:accent4>
      <a:accent5>
        <a:srgbClr val="00568F"/>
      </a:accent5>
      <a:accent6>
        <a:srgbClr val="FF6600"/>
      </a:accent6>
      <a:hlink>
        <a:srgbClr val="DE002B"/>
      </a:hlink>
      <a:folHlink>
        <a:srgbClr val="808285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E002B"/>
        </a:solidFill>
        <a:ln>
          <a:solidFill>
            <a:srgbClr val="DE002B"/>
          </a:solidFill>
        </a:ln>
      </a:spPr>
      <a:bodyPr rtlCol="0" anchor="ctr"/>
      <a:lstStyle>
        <a:defPPr algn="ctr">
          <a:defRPr sz="1600" dirty="0" smtClean="0"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 Narrow" panose="020B0606020202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GSMA">
  <a:themeElements>
    <a:clrScheme name="GSMAColours">
      <a:dk1>
        <a:srgbClr val="5C5C5C"/>
      </a:dk1>
      <a:lt1>
        <a:srgbClr val="FFFFFF"/>
      </a:lt1>
      <a:dk2>
        <a:srgbClr val="808285"/>
      </a:dk2>
      <a:lt2>
        <a:srgbClr val="FCBB2C"/>
      </a:lt2>
      <a:accent1>
        <a:srgbClr val="DE002B"/>
      </a:accent1>
      <a:accent2>
        <a:srgbClr val="000000"/>
      </a:accent2>
      <a:accent3>
        <a:srgbClr val="99CCCC"/>
      </a:accent3>
      <a:accent4>
        <a:srgbClr val="808285"/>
      </a:accent4>
      <a:accent5>
        <a:srgbClr val="00568F"/>
      </a:accent5>
      <a:accent6>
        <a:srgbClr val="FF6600"/>
      </a:accent6>
      <a:hlink>
        <a:srgbClr val="DE002B"/>
      </a:hlink>
      <a:folHlink>
        <a:srgbClr val="808285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E002B"/>
        </a:solidFill>
        <a:ln>
          <a:solidFill>
            <a:srgbClr val="DE002B"/>
          </a:solidFill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400" dirty="0" smtClean="0">
            <a:latin typeface="+mj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GSMA">
  <a:themeElements>
    <a:clrScheme name="GSMAColours">
      <a:dk1>
        <a:srgbClr val="5C5C5C"/>
      </a:dk1>
      <a:lt1>
        <a:srgbClr val="FFFFFF"/>
      </a:lt1>
      <a:dk2>
        <a:srgbClr val="808285"/>
      </a:dk2>
      <a:lt2>
        <a:srgbClr val="FCBB2C"/>
      </a:lt2>
      <a:accent1>
        <a:srgbClr val="DE002B"/>
      </a:accent1>
      <a:accent2>
        <a:srgbClr val="000000"/>
      </a:accent2>
      <a:accent3>
        <a:srgbClr val="99CCCC"/>
      </a:accent3>
      <a:accent4>
        <a:srgbClr val="808285"/>
      </a:accent4>
      <a:accent5>
        <a:srgbClr val="00568F"/>
      </a:accent5>
      <a:accent6>
        <a:srgbClr val="FF6600"/>
      </a:accent6>
      <a:hlink>
        <a:srgbClr val="DE002B"/>
      </a:hlink>
      <a:folHlink>
        <a:srgbClr val="808285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1"/>
          </a:solidFill>
        </a:ln>
      </a:spPr>
      <a:bodyPr rtlCol="0" anchor="ctr"/>
      <a:lstStyle>
        <a:defPPr algn="ctr">
          <a:defRPr sz="12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smtClean="0">
            <a:latin typeface="+mj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GroupDocument_ItemAdded</Name>
    <Synchronization>Synchronous</Synchronization>
    <Type>10001</Type>
    <SequenceNumber>101</SequenceNumber>
    <Assembly>Concentra.GSMA.Infocentre2, Version=1.0.0.0, Culture=neutral, PublicKeyToken=c190f15a35a842aa</Assembly>
    <Class>Concentra.GSMA.Infocentre2.Content_Types.EventReceivers.GroupDocumentEventReceiver</Class>
    <Data/>
    <Filter/>
  </Receiver>
  <Receiver>
    <Name>GroupDocument_ItemUpdated</Name>
    <Synchronization>Synchronous</Synchronization>
    <Type>10002</Type>
    <SequenceNumber>103</SequenceNumber>
    <Assembly>Concentra.GSMA.Infocentre2, Version=1.0.0.0, Culture=neutral, PublicKeyToken=c190f15a35a842aa</Assembly>
    <Class>Concentra.GSMA.Infocentre2.Content_Types.EventReceivers.GroupDocumentEventReceiver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SMASecurityGroup xmlns="ADEDD60E-22E2-4049-BE99-80A2BB237DD5">Confidential - Full, Rapporteur, Associate and Affiliate Members</GSMASecurityGroup>
    <GSMASummary xmlns="ADEDD60E-22E2-4049-BE99-80A2BB237DD5"> </GSMASummary>
    <GSMAItemFor xmlns="ADEDD60E-22E2-4049-BE99-80A2BB237DD5">Discussion</GSMAItemFor>
    <GSMAMeetingDate xmlns="ADEDD60E-22E2-4049-BE99-80A2BB237DD5">2019-09-10T07:00:00+00:00</GSMAMeetingDate>
    <GSMADocumentOwner xmlns="ADEDD60E-22E2-4049-BE99-80A2BB237DD5">
      <UserInfo>
        <DisplayName>Sandra Ondrusova (Hutchison 3G UK Limited)</DisplayName>
        <AccountId>44788</AccountId>
        <AccountType/>
      </UserInfo>
    </GSMADocumentOwner>
    <GSMAListOfContributors xmlns="ADEDD60E-22E2-4049-BE99-80A2BB237DD5" xsi:nil="true"/>
    <GSMAKBCategoryTaxHTField0 xmlns="ADEDD60E-22E2-4049-BE99-80A2BB237DD5">
      <Terms xmlns="http://schemas.microsoft.com/office/infopath/2007/PartnerControls"/>
    </GSMAKBCategoryTaxHTField0>
    <TaxCatchAll xmlns="54cf9ea2-8b24-4a35-a789-c10402c86061">
      <Value>8</Value>
    </TaxCatchAll>
    <GSMADocumentCreatedDate xmlns="ADEDD60E-22E2-4049-BE99-80A2BB237DD5">2019-09-02T05:25:02+00:00</GSMADocumentCreatedDate>
    <GSMAMeetingNameAndNumber xmlns="ADEDD60E-22E2-4049-BE99-80A2BB237DD5">
      <Url>https://infocentre2.gsma.com/gp/wg/TS/Lists/Calendar/DispForm.aspx?ID=49</Url>
      <Description>TSG #37</Description>
    </GSMAMeetingNameAndNumber>
    <GSMADocumentCreatedBy xmlns="ADEDD60E-22E2-4049-BE99-80A2BB237DD5">
      <UserInfo>
        <DisplayName/>
        <AccountId xsi:nil="true"/>
        <AccountType/>
      </UserInfo>
    </GSMADocumentCreatedBy>
    <GSMAShowInGeneralView xmlns="ADEDD60E-22E2-4049-BE99-80A2BB237DD5">false</GSMAShowInGeneralView>
    <GSMATitle xmlns="ADEDD60E-22E2-4049-BE99-80A2BB237DD5">E2E Network Slicing Architecture</GSMATitle>
    <GSMADocumentTypeTaxHTField0 xmlns="ADEDD60E-22E2-4049-BE99-80A2BB237DD5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General</TermName>
          <TermId xmlns="http://schemas.microsoft.com/office/infopath/2007/PartnerControls">ea886d15-f060-4293-b7b7-47e866d9f02c</TermId>
        </TermInfo>
      </Terms>
    </GSMADocumentTypeTaxHTField0>
    <GSMATemplateConversionStatus xmlns="ADEDD60E-22E2-4049-BE99-80A2BB237DD5" xsi:nil="true"/>
    <GSMAMeetingNameAndNumberText xmlns="ADEDD60E-22E2-4049-BE99-80A2BB237DD5">TSG #37</GSMAMeetingNameAndNumberText>
    <GSMAMeetingItemNumber xmlns="ADEDD60E-22E2-4049-BE99-80A2BB237DD5">TSG#37 Doc 005</GSMAMeetingItemNumber>
    <GSMADocumentNumber xmlns="ADEDD60E-22E2-4049-BE99-80A2BB237DD5" xsi:nil="true"/>
    <GSMAMeetingLocation xmlns="ADEDD60E-22E2-4049-BE99-80A2BB237DD5">Bangkok hosted by AIS</GSMAMeetingLocation>
    <GSMARelatedDiscussion xmlns="ADEDD60E-22E2-4049-BE99-80A2BB237DD5">
      <Url xsi:nil="true"/>
      <Description xsi:nil="true"/>
    </GSMARelatedDiscussion>
    <_dlc_DocId xmlns="54cf9ea2-8b24-4a35-a789-c10402c86061">INFO-2349-1751</_dlc_DocId>
    <_dlc_DocIdUrl xmlns="54cf9ea2-8b24-4a35-a789-c10402c86061">
      <Url>https://infocentre2.gsma.com/gp/wg/TS/_layouts/DocIdRedir.aspx?ID=INFO-2349-1751</Url>
      <Description>INFO-2349-1751</Description>
    </_dlc_DocIdUrl>
    <GSMAMeetingNameAndNumberLocal xmlns="ADEDD60E-22E2-4049-BE99-80A2BB237DD5">
      <Url>https://infocentre2.gsma.com/gp/wg/TS/Lists/Calendar/DispForm.aspx?ID=49</Url>
      <Description>TSG #37</Description>
    </GSMAMeetingNameAndNumberLocal>
    <GSMAMeetingItemNumberLocal xmlns="ADEDD60E-22E2-4049-BE99-80A2BB237DD5">TSG#37 Doc 005</GSMAMeetingItemNumberLoca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Group Document" ma:contentTypeID="0x010100EC728DFF17A841B193288BA44365FF7000B94428117C9D4ABEAE546B343679976600ACDBF4E2DAA944C2AE01FEAD255A01F60085B47FE4D9F13844ADA861733ED8808B" ma:contentTypeVersion="2" ma:contentTypeDescription="Group Document Content Type" ma:contentTypeScope="" ma:versionID="f148ebaf55602e215de669f8259b2520">
  <xsd:schema xmlns:xsd="http://www.w3.org/2001/XMLSchema" xmlns:xs="http://www.w3.org/2001/XMLSchema" xmlns:p="http://schemas.microsoft.com/office/2006/metadata/properties" xmlns:ns2="ADEDD60E-22E2-4049-BE99-80A2BB237DD5" xmlns:ns3="54cf9ea2-8b24-4a35-a789-c10402c86061" targetNamespace="http://schemas.microsoft.com/office/2006/metadata/properties" ma:root="true" ma:fieldsID="0cc4d750af873418cbf8d36830f1c600" ns2:_="" ns3:_="">
    <xsd:import namespace="ADEDD60E-22E2-4049-BE99-80A2BB237DD5"/>
    <xsd:import namespace="54cf9ea2-8b24-4a35-a789-c10402c86061"/>
    <xsd:element name="properties">
      <xsd:complexType>
        <xsd:sequence>
          <xsd:element name="documentManagement">
            <xsd:complexType>
              <xsd:all>
                <xsd:element ref="ns2:GSMATitle" minOccurs="0"/>
                <xsd:element ref="ns2:GSMAKBCategoryTaxHTField0" minOccurs="0"/>
                <xsd:element ref="ns2:GSMADocumentTypeTaxHTField0" minOccurs="0"/>
                <xsd:element ref="ns2:GSMASecurityGroup"/>
                <xsd:element ref="ns2:GSMADocumentOwner" minOccurs="0"/>
                <xsd:element ref="ns2:GSMARelatedDiscussion" minOccurs="0"/>
                <xsd:element ref="ns2:GSMADocumentCreatedDate" minOccurs="0"/>
                <xsd:element ref="ns2:GSMADocumentCreatedBy" minOccurs="0"/>
                <xsd:element ref="ns2:GSMATemplateNumber" minOccurs="0"/>
                <xsd:element ref="ns2:GSMATemplateConversionStatus" minOccurs="0"/>
                <xsd:element ref="ns2:GSMAMeetingNameAndNumberText" minOccurs="0"/>
                <xsd:element ref="ns2:GSMAMeetingNameAndNumber" minOccurs="0"/>
                <xsd:element ref="ns2:GSMAMeetingItemNumber" minOccurs="0"/>
                <xsd:element ref="ns2:GSMAMeetingDate" minOccurs="0"/>
                <xsd:element ref="ns2:GSMAMeetingLocation" minOccurs="0"/>
                <xsd:element ref="ns2:GSMAMeetingNameAndNumberLocal" minOccurs="0"/>
                <xsd:element ref="ns2:GSMAMeetingItemNumberLocal" minOccurs="0"/>
                <xsd:element ref="ns2:GSMAItemFor" minOccurs="0"/>
                <xsd:element ref="ns2:GSMADocumentNumber" minOccurs="0"/>
                <xsd:element ref="ns2:GSMAShowInGeneralView" minOccurs="0"/>
                <xsd:element ref="ns2:GSMASummary" minOccurs="0"/>
                <xsd:element ref="ns2:GSMAListOfContributors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EDD60E-22E2-4049-BE99-80A2BB237DD5" elementFormDefault="qualified">
    <xsd:import namespace="http://schemas.microsoft.com/office/2006/documentManagement/types"/>
    <xsd:import namespace="http://schemas.microsoft.com/office/infopath/2007/PartnerControls"/>
    <xsd:element name="GSMATitle" ma:index="8" nillable="true" ma:displayName="Document Title" ma:internalName="GSMATitle">
      <xsd:simpleType>
        <xsd:restriction base="dms:Text"/>
      </xsd:simpleType>
    </xsd:element>
    <xsd:element name="GSMAKBCategoryTaxHTField0" ma:index="10" nillable="true" ma:taxonomy="true" ma:internalName="GSMAKBCategoryTaxHTField0" ma:taxonomyFieldName="GSMAKBCategory" ma:displayName="KB Category" ma:fieldId="{21dee129-e704-4a2f-bbcd-72336400b048}" ma:taxonomyMulti="true" ma:sspId="da14f4a6-95d7-4d6d-97ca-713f9b6ea8eb" ma:termSetId="7526875a-7b98-42d9-b6a7-9f2766f847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SMADocumentTypeTaxHTField0" ma:index="12" ma:taxonomy="true" ma:internalName="GSMADocumentTypeTaxHTField0" ma:taxonomyFieldName="GSMADocumentType" ma:displayName="Document Type" ma:fieldId="{34a499d2-2c5a-49b8-81ca-7ba3b22c0d34}" ma:sspId="da14f4a6-95d7-4d6d-97ca-713f9b6ea8eb" ma:termSetId="ede25075-d64e-4502-8d90-5c5d069245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SMASecurityGroup" ma:index="13" ma:displayName="Security Classification" ma:internalName="GSMASecurityGroup">
      <xsd:simpleType>
        <xsd:restriction base="dms:Choice">
          <xsd:enumeration value="Non-confidential"/>
          <xsd:enumeration value="Confidential - Full and Rapporteur Members"/>
          <xsd:enumeration value="Confidential - Full Members"/>
          <xsd:enumeration value="Confidential - Group Members"/>
          <xsd:enumeration value="Confidential - Group Members (Full Members only)"/>
          <xsd:enumeration value="Confidential - Full, Rapporteur, Associate and Affiliate Members"/>
        </xsd:restriction>
      </xsd:simpleType>
    </xsd:element>
    <xsd:element name="GSMADocumentOwner" ma:index="14" nillable="true" ma:displayName="Document Owner" ma:list="UserInfo" ma:SharePointGroup="0" ma:internalName="GSMADocumen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SMARelatedDiscussion" ma:index="15" nillable="true" ma:displayName="Related Discussion" ma:format="Hyperlink" ma:internalName="GSMARelatedDiscussio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SMADocumentCreatedDate" ma:index="16" nillable="true" ma:displayName="Document Creation Date" ma:internalName="GSMADocumentCreatedDate">
      <xsd:simpleType>
        <xsd:restriction base="dms:DateTime"/>
      </xsd:simpleType>
    </xsd:element>
    <xsd:element name="GSMADocumentCreatedBy" ma:index="17" nillable="true" ma:displayName="Document Author" ma:internalName="GSMADocumentCre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SMATemplateNumber" ma:index="18" nillable="true" ma:displayName="Template Number" ma:internalName="GSMATemplateNumber" ma:readOnly="true">
      <xsd:simpleType>
        <xsd:restriction base="dms:Text"/>
      </xsd:simpleType>
    </xsd:element>
    <xsd:element name="GSMATemplateConversionStatus" ma:index="19" nillable="true" ma:displayName="Template Conversion Status" ma:internalName="GSMATemplateConversionStatus" ma:readOnly="false">
      <xsd:simpleType>
        <xsd:restriction base="dms:Text"/>
      </xsd:simpleType>
    </xsd:element>
    <xsd:element name="GSMAMeetingNameAndNumberText" ma:index="20" nillable="true" ma:displayName="Meeting Name and Number Text" ma:internalName="GSMAMeetingNameAndNumberText">
      <xsd:simpleType>
        <xsd:restriction base="dms:Text"/>
      </xsd:simpleType>
    </xsd:element>
    <xsd:element name="GSMAMeetingNameAndNumber" ma:index="21" nillable="true" ma:displayName="Meeting Name and Number" ma:format="Hyperlink" ma:internalName="GSMAMeetingNameAndNumb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SMAMeetingItemNumber" ma:index="22" nillable="true" ma:displayName="Meeting Document Number" ma:internalName="GSMAMeetingItemNumber">
      <xsd:simpleType>
        <xsd:restriction base="dms:Text"/>
      </xsd:simpleType>
    </xsd:element>
    <xsd:element name="GSMAMeetingDate" ma:index="23" nillable="true" ma:displayName="Meeting Date" ma:indexed="true" ma:internalName="GSMAMeetingDate">
      <xsd:simpleType>
        <xsd:restriction base="dms:DateTime"/>
      </xsd:simpleType>
    </xsd:element>
    <xsd:element name="GSMAMeetingLocation" ma:index="24" nillable="true" ma:displayName="Meeting Location" ma:internalName="GSMAMeetingLocation">
      <xsd:simpleType>
        <xsd:restriction base="dms:Text"/>
      </xsd:simpleType>
    </xsd:element>
    <xsd:element name="GSMAMeetingNameAndNumberLocal" ma:index="25" nillable="true" ma:displayName="Meeting Name and Number (Local)" ma:format="Hyperlink" ma:internalName="GSMAMeetingNameAndNumberLoca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SMAMeetingItemNumberLocal" ma:index="26" nillable="true" ma:displayName="Meeting Document Number (Local)" ma:internalName="GSMAMeetingItemNumberLocal" ma:readOnly="true">
      <xsd:simpleType>
        <xsd:restriction base="dms:Text"/>
      </xsd:simpleType>
    </xsd:element>
    <xsd:element name="GSMAItemFor" ma:index="27" nillable="true" ma:displayName="This document is for" ma:internalName="GSMAItemFor">
      <xsd:simpleType>
        <xsd:restriction base="dms:Choice">
          <xsd:enumeration value="Approval"/>
          <xsd:enumeration value="Discussion"/>
          <xsd:enumeration value="Information Only"/>
        </xsd:restriction>
      </xsd:simpleType>
    </xsd:element>
    <xsd:element name="GSMADocumentNumber" ma:index="28" nillable="true" ma:displayName="Document Number" ma:internalName="GSMADocumentNumber">
      <xsd:simpleType>
        <xsd:restriction base="dms:Text"/>
      </xsd:simpleType>
    </xsd:element>
    <xsd:element name="GSMAShowInGeneralView" ma:index="29" nillable="true" ma:displayName="Show in General View" ma:description="Should this document be displayed in the General view?" ma:indexed="true" ma:internalName="GSMAShowInGeneralView">
      <xsd:simpleType>
        <xsd:restriction base="dms:Boolean"/>
      </xsd:simpleType>
    </xsd:element>
    <xsd:element name="GSMASummary" ma:index="30" nillable="true" ma:displayName="Summary" ma:internalName="GSMASummary">
      <xsd:simpleType>
        <xsd:restriction base="dms:Note"/>
      </xsd:simpleType>
    </xsd:element>
    <xsd:element name="GSMAListOfContributors" ma:index="31" nillable="true" ma:displayName="List of contributors" ma:description="A list of contributors to be displayed on the cover sheet of the document" ma:internalName="GSMAListOfContributor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f9ea2-8b24-4a35-a789-c10402c86061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description="" ma:hidden="true" ma:list="{4a451a5f-d246-48f2-841a-fce3dd0c2c73}" ma:internalName="TaxCatchAll" ma:showField="CatchAllData" ma:web="54cf9ea2-8b24-4a35-a789-c10402c860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3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7DE505-3AE9-4C33-A08F-9AA7A374C80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8E5ACEE-F410-4C35-92DF-F089C97B87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F2B18D-D1F3-411F-BDB5-94F337CAE27D}">
  <ds:schemaRefs>
    <ds:schemaRef ds:uri="54cf9ea2-8b24-4a35-a789-c10402c86061"/>
    <ds:schemaRef ds:uri="http://purl.org/dc/elements/1.1/"/>
    <ds:schemaRef ds:uri="http://schemas.microsoft.com/office/2006/metadata/properties"/>
    <ds:schemaRef ds:uri="ADEDD60E-22E2-4049-BE99-80A2BB237DD5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F325A4B-A544-4D5A-A1E1-62049E187F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EDD60E-22E2-4049-BE99-80A2BB237DD5"/>
    <ds:schemaRef ds:uri="54cf9ea2-8b24-4a35-a789-c10402c860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43469</TotalTime>
  <Words>667</Words>
  <Application>Microsoft Office PowerPoint</Application>
  <PresentationFormat>画面に合わせる (16:9)</PresentationFormat>
  <Paragraphs>202</Paragraphs>
  <Slides>13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13</vt:i4>
      </vt:variant>
    </vt:vector>
  </HeadingPairs>
  <TitlesOfParts>
    <vt:vector size="26" baseType="lpstr">
      <vt:lpstr>Meiryo UI</vt:lpstr>
      <vt:lpstr>ＭＳ Ｐゴシック</vt:lpstr>
      <vt:lpstr>ＭＳ Ｐ明朝</vt:lpstr>
      <vt:lpstr>Arial</vt:lpstr>
      <vt:lpstr>Arial Narrow</vt:lpstr>
      <vt:lpstr>Calibri</vt:lpstr>
      <vt:lpstr>Times New Roman</vt:lpstr>
      <vt:lpstr>Wingdings</vt:lpstr>
      <vt:lpstr>1_Custom Design</vt:lpstr>
      <vt:lpstr>Custom Design</vt:lpstr>
      <vt:lpstr>1_GSMA</vt:lpstr>
      <vt:lpstr>2_GSMA</vt:lpstr>
      <vt:lpstr>3_GSMA</vt:lpstr>
      <vt:lpstr>E2E NW Slicing Architecture Yusuke Nakano, KDDI TSG37_005</vt:lpstr>
      <vt:lpstr>Agenda</vt:lpstr>
      <vt:lpstr>Introduction</vt:lpstr>
      <vt:lpstr>Network Slicing Taskforce (NEST) Structure</vt:lpstr>
      <vt:lpstr>NEST WP overview</vt:lpstr>
      <vt:lpstr>WP1:E2E architecture</vt:lpstr>
      <vt:lpstr>Introduction </vt:lpstr>
      <vt:lpstr>End to End Architecture  </vt:lpstr>
      <vt:lpstr>  </vt:lpstr>
      <vt:lpstr>Current status : Device</vt:lpstr>
      <vt:lpstr>Discussion</vt:lpstr>
      <vt:lpstr>  </vt:lpstr>
      <vt:lpstr>Any question?</vt:lpstr>
    </vt:vector>
  </TitlesOfParts>
  <Manager/>
  <Company>CK Hutchison, KDDI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E2E Network Slicing Architecture</dc:title>
  <dc:subject/>
  <dc:creator>Sandra Ondrusova, Yusuke Nakano</dc:creator>
  <cp:keywords/>
  <dc:description/>
  <cp:lastModifiedBy>中野裕介</cp:lastModifiedBy>
  <cp:revision>358</cp:revision>
  <cp:lastPrinted>2017-07-11T06:51:25Z</cp:lastPrinted>
  <dcterms:created xsi:type="dcterms:W3CDTF">2015-07-28T11:46:19Z</dcterms:created>
  <dcterms:modified xsi:type="dcterms:W3CDTF">2019-09-11T13:04:19Z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0x010100EC728DFF17A841B193288BA44365FF7000B94428117C9D4ABEAE546B343679976600ACDBF4E2DAA944C2AE01FEAD255A01F60085B47FE4D9F13844ADA861733ED8808B</vt:lpwstr>
  </property>
  <property fmtid="{D5CDD505-2E9C-101B-9397-08002B2CF9AE}" pid="3" name="_dlc_DocIdItemGuid">
    <vt:lpwstr>6c6a5499-044c-4e06-92ce-59243e0e5b44</vt:lpwstr>
  </property>
  <property fmtid="{D5CDD505-2E9C-101B-9397-08002B2CF9AE}" pid="4" name="GSMAKBCategory">
    <vt:lpwstr/>
  </property>
  <property fmtid="{D5CDD505-2E9C-101B-9397-08002B2CF9AE}" pid="5" name="GSMADocumentType">
    <vt:lpwstr>8;#General|ea886d15-f060-4293-b7b7-47e866d9f02c</vt:lpwstr>
  </property>
</Properties>
</file>