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5"/>
  </p:sldMasterIdLst>
  <p:notesMasterIdLst>
    <p:notesMasterId r:id="rId18"/>
  </p:notesMasterIdLst>
  <p:handoutMasterIdLst>
    <p:handoutMasterId r:id="rId19"/>
  </p:handoutMasterIdLst>
  <p:sldIdLst>
    <p:sldId id="319" r:id="rId6"/>
    <p:sldId id="326" r:id="rId7"/>
    <p:sldId id="327" r:id="rId8"/>
    <p:sldId id="328" r:id="rId9"/>
    <p:sldId id="329" r:id="rId10"/>
    <p:sldId id="330" r:id="rId11"/>
    <p:sldId id="331" r:id="rId12"/>
    <p:sldId id="333" r:id="rId13"/>
    <p:sldId id="334" r:id="rId14"/>
    <p:sldId id="335" r:id="rId15"/>
    <p:sldId id="336" r:id="rId16"/>
    <p:sldId id="337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25"/>
    <a:srgbClr val="94BFBD"/>
    <a:srgbClr val="E30613"/>
    <a:srgbClr val="575756"/>
    <a:srgbClr val="960000"/>
    <a:srgbClr val="F57575"/>
    <a:srgbClr val="B10F0F"/>
    <a:srgbClr val="7A0000"/>
    <a:srgbClr val="B2B2B2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8" autoAdjust="0"/>
    <p:restoredTop sz="94697" autoAdjust="0"/>
  </p:normalViewPr>
  <p:slideViewPr>
    <p:cSldViewPr showGuides="1">
      <p:cViewPr varScale="1">
        <p:scale>
          <a:sx n="87" d="100"/>
          <a:sy n="87" d="100"/>
        </p:scale>
        <p:origin x="751" y="43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E4090-F07B-473B-B97D-EE7D61C6B9EE}" type="datetimeFigureOut">
              <a:rPr lang="en-ZA" smtClean="0"/>
              <a:t>2021/10/12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2DB23-E148-4DA9-B1BF-0C0C81E86E0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46660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508D-DFC3-4959-A3B8-CF01D06227B5}" type="datetimeFigureOut">
              <a:rPr lang="en-ZA" smtClean="0"/>
              <a:t>2021/10/12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6F95-6645-4D84-B47C-E7B4E1A6F54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131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114" y="1347614"/>
            <a:ext cx="7399312" cy="318514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1pPr>
            <a:lvl2pPr marL="742950" indent="-28575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2pPr>
            <a:lvl3pPr marL="1143000" indent="-2286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3pPr>
            <a:lvl4pPr marL="1600200" indent="-2286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197114" y="396000"/>
            <a:ext cx="7399312" cy="8572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240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556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E6D5-3D37-6749-848E-0A90B6663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8744" y="383401"/>
            <a:ext cx="5224058" cy="548100"/>
          </a:xfrm>
        </p:spPr>
        <p:txBody>
          <a:bodyPr/>
          <a:lstStyle/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D5B4920-061A-3745-96C8-D548FAE0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596" y="1368900"/>
            <a:ext cx="2169900" cy="2578457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CE1E26-4127-864E-AC5A-EBBB29DC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743" y="1015200"/>
            <a:ext cx="5224059" cy="35249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33D316-F465-4548-B6D5-4C78A6DA7EEB}"/>
              </a:ext>
            </a:extLst>
          </p:cNvPr>
          <p:cNvCxnSpPr>
            <a:cxnSpLocks/>
          </p:cNvCxnSpPr>
          <p:nvPr userDrawn="1"/>
        </p:nvCxnSpPr>
        <p:spPr>
          <a:xfrm>
            <a:off x="3399300" y="4654050"/>
            <a:ext cx="52245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E6D5-3D37-6749-848E-0A90B6663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8744" y="383401"/>
            <a:ext cx="5224058" cy="548100"/>
          </a:xfrm>
        </p:spPr>
        <p:txBody>
          <a:bodyPr/>
          <a:lstStyle/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D5B4920-061A-3745-96C8-D548FAE0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596" y="1368900"/>
            <a:ext cx="2169900" cy="2578457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CE1E26-4127-864E-AC5A-EBBB29DC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743" y="1015200"/>
            <a:ext cx="5224059" cy="35249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33D316-F465-4548-B6D5-4C78A6DA7EEB}"/>
              </a:ext>
            </a:extLst>
          </p:cNvPr>
          <p:cNvCxnSpPr>
            <a:cxnSpLocks/>
          </p:cNvCxnSpPr>
          <p:nvPr userDrawn="1"/>
        </p:nvCxnSpPr>
        <p:spPr>
          <a:xfrm>
            <a:off x="3399300" y="4654050"/>
            <a:ext cx="52245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80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0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E6D5-3D37-6749-848E-0A90B6663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8744" y="383401"/>
            <a:ext cx="5224058" cy="548100"/>
          </a:xfrm>
        </p:spPr>
        <p:txBody>
          <a:bodyPr/>
          <a:lstStyle/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D5B4920-061A-3745-96C8-D548FAE0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596" y="1368900"/>
            <a:ext cx="2169900" cy="2578457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CE1E26-4127-864E-AC5A-EBBB29DC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743" y="1015200"/>
            <a:ext cx="5224059" cy="35249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33D316-F465-4548-B6D5-4C78A6DA7EEB}"/>
              </a:ext>
            </a:extLst>
          </p:cNvPr>
          <p:cNvCxnSpPr>
            <a:cxnSpLocks/>
          </p:cNvCxnSpPr>
          <p:nvPr userDrawn="1"/>
        </p:nvCxnSpPr>
        <p:spPr>
          <a:xfrm>
            <a:off x="3399300" y="4654050"/>
            <a:ext cx="52245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56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colour 01">
    <p:bg>
      <p:bgPr>
        <a:solidFill>
          <a:srgbClr val="99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FB1E8BDF-7D60-CB43-97F6-B08927A14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 l="12316" t="20517" r="9888" b="14205"/>
          <a:stretch>
            <a:fillRect/>
          </a:stretch>
        </p:blipFill>
        <p:spPr>
          <a:xfrm>
            <a:off x="0" y="0"/>
            <a:ext cx="9157308" cy="512228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2AE016-136F-7440-866C-EC6553F4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4" y="382300"/>
            <a:ext cx="8153400" cy="54809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0F07-2398-0440-9CC3-B797313F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00" y="1015200"/>
            <a:ext cx="8153400" cy="3488138"/>
          </a:xfrm>
        </p:spPr>
        <p:txBody>
          <a:bodyPr/>
          <a:lstStyle>
            <a:lvl1pPr>
              <a:lnSpc>
                <a:spcPct val="90000"/>
              </a:lnSpc>
              <a:spcAft>
                <a:spcPts val="450"/>
              </a:spcAft>
              <a:defRPr/>
            </a:lvl1pPr>
            <a:lvl2pPr>
              <a:lnSpc>
                <a:spcPct val="90000"/>
              </a:lnSpc>
              <a:spcAft>
                <a:spcPts val="450"/>
              </a:spcAft>
              <a:defRPr/>
            </a:lvl2pPr>
            <a:lvl3pPr>
              <a:lnSpc>
                <a:spcPct val="90000"/>
              </a:lnSpc>
              <a:spcAft>
                <a:spcPts val="450"/>
              </a:spcAft>
              <a:defRPr/>
            </a:lvl3pPr>
            <a:lvl4pPr>
              <a:lnSpc>
                <a:spcPct val="90000"/>
              </a:lnSpc>
              <a:spcAft>
                <a:spcPts val="450"/>
              </a:spcAft>
              <a:defRPr/>
            </a:lvl4pPr>
            <a:lvl5pPr>
              <a:lnSpc>
                <a:spcPct val="90000"/>
              </a:lnSpc>
              <a:spcAft>
                <a:spcPts val="450"/>
              </a:spcAft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32CE1E-1D03-6845-B8C7-9EC98143D881}"/>
              </a:ext>
            </a:extLst>
          </p:cNvPr>
          <p:cNvCxnSpPr>
            <a:cxnSpLocks/>
          </p:cNvCxnSpPr>
          <p:nvPr userDrawn="1"/>
        </p:nvCxnSpPr>
        <p:spPr>
          <a:xfrm>
            <a:off x="450900" y="4654669"/>
            <a:ext cx="817219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01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colour 02">
    <p:bg>
      <p:bgPr>
        <a:solidFill>
          <a:srgbClr val="DE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E016-136F-7440-866C-EC6553F4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4" y="382300"/>
            <a:ext cx="8153400" cy="5480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0F07-2398-0440-9CC3-B797313F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00" y="1015200"/>
            <a:ext cx="8153400" cy="3488138"/>
          </a:xfrm>
        </p:spPr>
        <p:txBody>
          <a:bodyPr/>
          <a:lstStyle>
            <a:lvl1pPr>
              <a:lnSpc>
                <a:spcPct val="90000"/>
              </a:lnSpc>
              <a:spcAft>
                <a:spcPts val="450"/>
              </a:spcAft>
              <a:buClr>
                <a:srgbClr val="242529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spcAft>
                <a:spcPts val="450"/>
              </a:spcAft>
              <a:buClr>
                <a:srgbClr val="242529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450"/>
              </a:spcAft>
              <a:buClr>
                <a:srgbClr val="242529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450"/>
              </a:spcAft>
              <a:buClr>
                <a:srgbClr val="242529"/>
              </a:buClr>
              <a:defRPr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spcAft>
                <a:spcPts val="450"/>
              </a:spcAft>
              <a:buClr>
                <a:srgbClr val="242529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32CE1E-1D03-6845-B8C7-9EC98143D881}"/>
              </a:ext>
            </a:extLst>
          </p:cNvPr>
          <p:cNvCxnSpPr>
            <a:cxnSpLocks/>
          </p:cNvCxnSpPr>
          <p:nvPr userDrawn="1"/>
        </p:nvCxnSpPr>
        <p:spPr>
          <a:xfrm>
            <a:off x="450900" y="4654669"/>
            <a:ext cx="817219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2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colour 03">
    <p:bg>
      <p:bgPr>
        <a:solidFill>
          <a:srgbClr val="2425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FB1E8BDF-7D60-CB43-97F6-B08927A14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rcRect l="12316" t="20517" r="9888" b="14205"/>
          <a:stretch>
            <a:fillRect/>
          </a:stretch>
        </p:blipFill>
        <p:spPr>
          <a:xfrm>
            <a:off x="0" y="0"/>
            <a:ext cx="9157308" cy="512228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2AE016-136F-7440-866C-EC6553F4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4" y="382300"/>
            <a:ext cx="8153400" cy="5480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0F07-2398-0440-9CC3-B797313FB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00" y="1015200"/>
            <a:ext cx="8153400" cy="3488138"/>
          </a:xfrm>
        </p:spPr>
        <p:txBody>
          <a:bodyPr/>
          <a:lstStyle>
            <a:lvl1pPr>
              <a:lnSpc>
                <a:spcPct val="90000"/>
              </a:lnSpc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90000"/>
              </a:lnSpc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90000"/>
              </a:lnSpc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90000"/>
              </a:lnSpc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90000"/>
              </a:lnSpc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32CE1E-1D03-6845-B8C7-9EC98143D881}"/>
              </a:ext>
            </a:extLst>
          </p:cNvPr>
          <p:cNvCxnSpPr>
            <a:cxnSpLocks/>
          </p:cNvCxnSpPr>
          <p:nvPr userDrawn="1"/>
        </p:nvCxnSpPr>
        <p:spPr>
          <a:xfrm>
            <a:off x="450900" y="4654669"/>
            <a:ext cx="817219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05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Title &amp; 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14586" y="1347614"/>
            <a:ext cx="4040188" cy="35555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 b="1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14586" y="1703165"/>
            <a:ext cx="4040188" cy="281496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1pPr>
            <a:lvl2pPr marL="742950" indent="-28575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2pPr>
            <a:lvl3pPr marL="1143000" indent="-2286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 marL="16002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4pPr>
            <a:lvl5pPr marL="20574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47614"/>
            <a:ext cx="4041775" cy="35555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 b="1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03165"/>
            <a:ext cx="4041775" cy="281496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1pPr>
            <a:lvl2pPr marL="742950" indent="-28575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2pPr>
            <a:lvl3pPr marL="1143000" indent="-2286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 marL="16002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4pPr>
            <a:lvl5pPr marL="20574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197114" y="396000"/>
            <a:ext cx="7399312" cy="8572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240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487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94625-3A84-FD44-A6A3-9E18EA32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7D3F-C81B-FB4D-A332-ADB4605EC383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C2390-340B-AE4D-9838-0A2BE66F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05A52-3A70-D342-832F-2514727E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0688" y="4826858"/>
            <a:ext cx="2133600" cy="273844"/>
          </a:xfrm>
          <a:prstGeom prst="rect">
            <a:avLst/>
          </a:prstGeom>
        </p:spPr>
        <p:txBody>
          <a:bodyPr/>
          <a:lstStyle/>
          <a:p>
            <a:fld id="{AC0F2ACE-4106-7E43-8A39-6F74714F27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9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9" y="411164"/>
            <a:ext cx="431800" cy="431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1DE9155-02A7-1241-8D25-9882FE2C86C8}"/>
              </a:ext>
            </a:extLst>
          </p:cNvPr>
          <p:cNvSpPr/>
          <p:nvPr userDrawn="1"/>
        </p:nvSpPr>
        <p:spPr>
          <a:xfrm>
            <a:off x="7691293" y="4832848"/>
            <a:ext cx="14401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GSMA 2021</a:t>
            </a:r>
          </a:p>
        </p:txBody>
      </p:sp>
    </p:spTree>
    <p:extLst>
      <p:ext uri="{BB962C8B-B14F-4D97-AF65-F5344CB8AC3E}">
        <p14:creationId xmlns:p14="http://schemas.microsoft.com/office/powerpoint/2010/main" val="35169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711" r:id="rId8"/>
    <p:sldLayoutId id="2147483809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bg1">
              <a:lumMod val="6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bg1">
              <a:lumMod val="6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042932C-67AA-9348-BD1C-D1E613519624}"/>
              </a:ext>
            </a:extLst>
          </p:cNvPr>
          <p:cNvSpPr txBox="1">
            <a:spLocks/>
          </p:cNvSpPr>
          <p:nvPr/>
        </p:nvSpPr>
        <p:spPr>
          <a:xfrm>
            <a:off x="2186444" y="1275606"/>
            <a:ext cx="3783893" cy="611711"/>
          </a:xfrm>
          <a:prstGeom prst="rect">
            <a:avLst/>
          </a:prstGeom>
        </p:spPr>
        <p:txBody>
          <a:bodyPr vert="horz" wrap="square" lIns="72012" tIns="102875" rIns="72012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00" baseline="0" dirty="0" smtClean="0">
                <a:ln w="3175">
                  <a:noFill/>
                </a:ln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300" b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TSG UWB Study</a:t>
            </a:r>
            <a:endParaRPr sz="3300" b="1" dirty="0">
              <a:solidFill>
                <a:schemeClr val="tx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F6A2AB-73B1-B040-968F-0693F74AB167}"/>
              </a:ext>
            </a:extLst>
          </p:cNvPr>
          <p:cNvSpPr txBox="1"/>
          <p:nvPr/>
        </p:nvSpPr>
        <p:spPr>
          <a:xfrm>
            <a:off x="1234074" y="2571750"/>
            <a:ext cx="5688632" cy="1656184"/>
          </a:xfrm>
          <a:prstGeom prst="rect">
            <a:avLst/>
          </a:prstGeom>
          <a:noFill/>
        </p:spPr>
        <p:txBody>
          <a:bodyPr wrap="square" lIns="100848" tIns="80678" rIns="100848" bIns="80678" rtlCol="0">
            <a:noAutofit/>
          </a:bodyPr>
          <a:lstStyle/>
          <a:p>
            <a:pPr algn="ctr">
              <a:spcBef>
                <a:spcPct val="20000"/>
              </a:spcBef>
              <a:buSzPct val="90000"/>
            </a:pPr>
            <a:r>
              <a:rPr lang="en-US" altLang="ko-KR" sz="2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are use cases to support the requirement for (e)UICC-UWB interfac</a:t>
            </a:r>
            <a:r>
              <a:rPr lang="en-US" altLang="ko-KR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</a:t>
            </a:r>
            <a:endParaRPr lang="ko-KR" altLang="en-US" sz="2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spcBef>
                <a:spcPct val="20000"/>
              </a:spcBef>
              <a:buSzPct val="90000"/>
            </a:pPr>
            <a:endParaRPr lang="en-US" sz="2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buSzPct val="90000"/>
            </a:pPr>
            <a:r>
              <a:rPr lang="en-US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2021.9.29.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08112" cy="10081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1DE9155-02A7-1241-8D25-9882FE2C86C8}"/>
              </a:ext>
            </a:extLst>
          </p:cNvPr>
          <p:cNvSpPr/>
          <p:nvPr/>
        </p:nvSpPr>
        <p:spPr>
          <a:xfrm>
            <a:off x="7668344" y="4795945"/>
            <a:ext cx="12961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GSMA 2021</a:t>
            </a:r>
          </a:p>
        </p:txBody>
      </p:sp>
    </p:spTree>
    <p:extLst>
      <p:ext uri="{BB962C8B-B14F-4D97-AF65-F5344CB8AC3E}">
        <p14:creationId xmlns:p14="http://schemas.microsoft.com/office/powerpoint/2010/main" val="398380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Check List for (e)UICC-UWB interface (3/5)</a:t>
            </a:r>
            <a:endParaRPr kumimoji="1" lang="ko-Kore-KR" altLang="en-US"/>
          </a:p>
        </p:txBody>
      </p:sp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id="{C1EBEB51-0C5F-EA4F-850B-ECAADF732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44171"/>
              </p:ext>
            </p:extLst>
          </p:nvPr>
        </p:nvGraphicFramePr>
        <p:xfrm>
          <a:off x="467544" y="1257992"/>
          <a:ext cx="7632848" cy="2851596"/>
        </p:xfrm>
        <a:graphic>
          <a:graphicData uri="http://schemas.openxmlformats.org/drawingml/2006/table">
            <a:tbl>
              <a:tblPr firstRow="1" bandRow="1"/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6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Smart Retail</a:t>
                      </a:r>
                      <a:endParaRPr lang="ko-Kore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Need </a:t>
                      </a:r>
                      <a:r>
                        <a:rPr kumimoji="0" lang="en-US" altLang="ko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(e)UICC-UWB interface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Tap-free mobile payment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Unmanned store access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Foot traffic and shopping behaviour analytics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Exhibition attendee management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Targeted marketing (e.g. at the shopping mall)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Drone-controlled delivery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In-vehicle payment (e.g. drive-thru)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02D0E0D-4318-9644-88A9-8D16AFD0E2DB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071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Check List for (e)UICC-UWB interface (4/5)</a:t>
            </a:r>
            <a:endParaRPr kumimoji="1" lang="ko-Kore-KR" altLang="en-US"/>
          </a:p>
        </p:txBody>
      </p:sp>
      <p:graphicFrame>
        <p:nvGraphicFramePr>
          <p:cNvPr id="5" name="표 2">
            <a:extLst>
              <a:ext uri="{FF2B5EF4-FFF2-40B4-BE49-F238E27FC236}">
                <a16:creationId xmlns:a16="http://schemas.microsoft.com/office/drawing/2014/main" id="{E5785BE4-C780-CE4A-B858-6A664C03B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17667"/>
              </p:ext>
            </p:extLst>
          </p:nvPr>
        </p:nvGraphicFramePr>
        <p:xfrm>
          <a:off x="395536" y="1048170"/>
          <a:ext cx="8200890" cy="3605866"/>
        </p:xfrm>
        <a:graphic>
          <a:graphicData uri="http://schemas.openxmlformats.org/drawingml/2006/table">
            <a:tbl>
              <a:tblPr firstRow="1" bandRow="1"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Smart building &amp; industrial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Need </a:t>
                      </a:r>
                      <a:r>
                        <a:rPr kumimoji="0" lang="en-US" altLang="ko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(e)UICC-UWB interface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Social distancing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Controlled access (e.g. office IT equipment)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Physical access control (e.g. security gate, meeting room)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Indoor navigation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Employee gathering in emergencies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Asset tracking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Find equipment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Patient tracking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Teleconference system 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9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Proximity-based patient data sharing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F3BC01C-2BD7-5541-A679-5A19D4AE5A2E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464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Check List for (e)UICC-UWB interface (5/5)</a:t>
            </a:r>
            <a:endParaRPr kumimoji="1" lang="ko-Kore-KR" altLang="en-US"/>
          </a:p>
        </p:txBody>
      </p:sp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id="{1675215D-ABE7-E541-9CBA-0D136CDD2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52528"/>
              </p:ext>
            </p:extLst>
          </p:nvPr>
        </p:nvGraphicFramePr>
        <p:xfrm>
          <a:off x="395536" y="987574"/>
          <a:ext cx="7704856" cy="3829525"/>
        </p:xfrm>
        <a:graphic>
          <a:graphicData uri="http://schemas.openxmlformats.org/drawingml/2006/table">
            <a:tbl>
              <a:tblPr firstRow="1" bandRow="1"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 cities and mobility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Need </a:t>
                      </a:r>
                      <a:r>
                        <a:rPr kumimoji="0" lang="en-US" altLang="ko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(e)UICC-UWB interface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Indoor navigation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Vehicle digital key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Rider identification</a:t>
                      </a:r>
                      <a:endParaRPr lang="en-US" altLang="ko-Kore-KR" sz="1500" dirty="0">
                        <a:solidFill>
                          <a:schemeClr val="tx1"/>
                        </a:solidFill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Transportation sharing 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Ride sharing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Driverless valet parking and pick-up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V2X and autonomous driving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Ticket validation (e.g. theatre, stadium)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seat validation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Transportation fare payment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eID validation in crowded environments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B32E6C9-BED1-6141-A504-8D8C6A618963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110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3EB0D24B-2290-9343-81D9-FA94CC0F4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008" y="979177"/>
            <a:ext cx="7399312" cy="3185146"/>
          </a:xfrm>
        </p:spPr>
        <p:txBody>
          <a:bodyPr/>
          <a:lstStyle/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Gap analysis of UWB use cases - FiRa, ETSI SCP, and GSMA TSG study proposals at TSG#42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FiRa asked TSG to list use cases which TSG members wish to have UICC-UWB interfaces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FiRa mandates eSE (with NFC) for UWB and does not anticipate having an interface between UWB and (e)UICC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TSGUWB members are requested to complete the check list (slides  9, 10, 11 &amp; 12)  for use cases they would like to have a UICC-UWB interfaces. If possible, please provide a reason.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anonymized check list of the TSG UWB study will be shared with FiRa, and ETSI SCP via LS(es)</a:t>
            </a:r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kumimoji="1" lang="ko-Kore-KR" alt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BD92EE-F2DA-734A-A2FD-DB2245A1F2A8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990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3EB0D24B-2290-9343-81D9-FA94CC0F4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344" y="1059582"/>
            <a:ext cx="7399312" cy="1440160"/>
          </a:xfrm>
        </p:spPr>
        <p:txBody>
          <a:bodyPr/>
          <a:lstStyle/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following tables, compare use case: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cases included in the work item proposal at TSG#42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cases on the FiRa consortium web site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cases in ETSI TS 102 412 V16.1.0 clause 4.32.2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FiRa use cases cover all the use cases, except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Combined uses with other connectivity – e.g. BLE, NFC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sync.</a:t>
            </a:r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UWB Use Cases </a:t>
            </a:r>
            <a:endParaRPr kumimoji="1" lang="ko-Kore-KR" alt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941DA52-34E7-AD49-84B7-2875F1E01C0D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242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UWB Use Cases - Home</a:t>
            </a:r>
            <a:endParaRPr kumimoji="1" lang="ko-Kore-KR" altLang="en-US"/>
          </a:p>
        </p:txBody>
      </p:sp>
      <p:graphicFrame>
        <p:nvGraphicFramePr>
          <p:cNvPr id="7" name="표 2">
            <a:extLst>
              <a:ext uri="{FF2B5EF4-FFF2-40B4-BE49-F238E27FC236}">
                <a16:creationId xmlns:a16="http://schemas.microsoft.com/office/drawing/2014/main" id="{A253E1F6-38A0-3A4E-9FE9-E80F686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00710"/>
              </p:ext>
            </p:extLst>
          </p:nvPr>
        </p:nvGraphicFramePr>
        <p:xfrm>
          <a:off x="404602" y="1253250"/>
          <a:ext cx="8334796" cy="2974685"/>
        </p:xfrm>
        <a:graphic>
          <a:graphicData uri="http://schemas.openxmlformats.org/drawingml/2006/table">
            <a:tbl>
              <a:tblPr firstRow="1" bandRow="1"/>
              <a:tblGrid>
                <a:gridCol w="5319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 home &amp; Consumer</a:t>
                      </a:r>
                      <a:endParaRPr lang="ko-Kore-KR" alt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TSG </a:t>
                      </a:r>
                      <a:endParaRPr lang="ko-Kore-KR" alt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FiRa</a:t>
                      </a:r>
                      <a:endParaRPr lang="ko-Kore-KR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ETSI SCP</a:t>
                      </a:r>
                      <a:endParaRPr lang="ko-Kore-KR" alt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Point and trigger controller app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Residence access (door lock)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Access to personal devices 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Gesture-based control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 gaming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 gaming and group play 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someone/something nearby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Presence-based device activation (e.g. light, music)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672A9EC-8831-F84C-BB7D-DBCEE1F68C84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694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UWB Use Cases - Retail</a:t>
            </a:r>
            <a:endParaRPr kumimoji="1" lang="ko-Kore-KR" altLang="en-US"/>
          </a:p>
        </p:txBody>
      </p:sp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id="{30BBC229-0C0A-7D42-80BE-5E8C2B7B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02426"/>
              </p:ext>
            </p:extLst>
          </p:nvPr>
        </p:nvGraphicFramePr>
        <p:xfrm>
          <a:off x="395536" y="1255641"/>
          <a:ext cx="8064896" cy="2905990"/>
        </p:xfrm>
        <a:graphic>
          <a:graphicData uri="http://schemas.openxmlformats.org/drawingml/2006/table">
            <a:tbl>
              <a:tblPr firstRow="1" bandRow="1"/>
              <a:tblGrid>
                <a:gridCol w="507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Smart Retail</a:t>
                      </a:r>
                      <a:endParaRPr lang="ko-Kore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TSG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FiRa</a:t>
                      </a:r>
                      <a:endParaRPr lang="ko-Kore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ETSI SCP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Tap-free mobile payment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Unmanned store access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Foot traffic and shopping behaviour analytics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Exhibition attendee management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Targeted marketing (e.g. at the shopping mall)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Drone-controlled delivery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In-vehicle payment (e.g. drive-thru)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1914" marB="41914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0FF9A92-887E-BC4C-B971-1E93DC006290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784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UWB Use Cases - Building and Industrial</a:t>
            </a:r>
            <a:endParaRPr kumimoji="1" lang="ko-Kore-KR" altLang="en-US"/>
          </a:p>
        </p:txBody>
      </p:sp>
      <p:graphicFrame>
        <p:nvGraphicFramePr>
          <p:cNvPr id="6" name="표 2">
            <a:extLst>
              <a:ext uri="{FF2B5EF4-FFF2-40B4-BE49-F238E27FC236}">
                <a16:creationId xmlns:a16="http://schemas.microsoft.com/office/drawing/2014/main" id="{9C498F09-27F5-1A4F-AD31-7EC50BF9C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664665"/>
              </p:ext>
            </p:extLst>
          </p:nvPr>
        </p:nvGraphicFramePr>
        <p:xfrm>
          <a:off x="395536" y="1048170"/>
          <a:ext cx="7920879" cy="3605866"/>
        </p:xfrm>
        <a:graphic>
          <a:graphicData uri="http://schemas.openxmlformats.org/drawingml/2006/table">
            <a:tbl>
              <a:tblPr firstRow="1" bandRow="1"/>
              <a:tblGrid>
                <a:gridCol w="515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Smart building &amp; industrial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TSG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FiRa</a:t>
                      </a:r>
                      <a:endParaRPr lang="ko-Kore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ETSI SCP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Social distancing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Controlled access (e.g. office IT equipment)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Physical access control (e.g. security gate, meeting room)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Indoor navigation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Employee gathering in emergencies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Asset tracking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Find equipment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Patient tracking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Teleconference system 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9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</a:rPr>
                        <a:t>Proximity-based patient data sharing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0678" marB="40678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C747809-A5E1-BE49-BD01-4B2A22C41D2C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780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UWB Use Cases - Building and Industrial</a:t>
            </a:r>
            <a:endParaRPr kumimoji="1" lang="ko-Kore-KR" altLang="en-US"/>
          </a:p>
        </p:txBody>
      </p:sp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id="{7CB8D482-5A59-884C-AF89-48F0B74BF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99559"/>
              </p:ext>
            </p:extLst>
          </p:nvPr>
        </p:nvGraphicFramePr>
        <p:xfrm>
          <a:off x="395536" y="987574"/>
          <a:ext cx="7704856" cy="3829525"/>
        </p:xfrm>
        <a:graphic>
          <a:graphicData uri="http://schemas.openxmlformats.org/drawingml/2006/table">
            <a:tbl>
              <a:tblPr firstRow="1" bandRow="1"/>
              <a:tblGrid>
                <a:gridCol w="496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 cities and mobility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TSG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FiRa</a:t>
                      </a:r>
                      <a:endParaRPr lang="ko-Kore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ETSI SCP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Indoor navigation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Vehicle digital key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Rider identification</a:t>
                      </a:r>
                      <a:endParaRPr lang="en-US" altLang="ko-Kore-KR" sz="1500" dirty="0">
                        <a:solidFill>
                          <a:schemeClr val="tx1"/>
                        </a:solidFill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Transportation sharing 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Ride sharing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Driverless valet parking and pick-up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V2X and autonomous driving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Ticket validation (e.g. theatre, stadium)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seat validation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Transportation fare payment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eID validation in crowded environments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3095" marB="43095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56CCC28-88B1-174E-8432-CF3B4E45238D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899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Check List for (e)UICC-UWB interface (1/5)</a:t>
            </a:r>
            <a:endParaRPr kumimoji="1" lang="ko-Kore-KR" altLang="en-US"/>
          </a:p>
        </p:txBody>
      </p:sp>
      <p:sp>
        <p:nvSpPr>
          <p:cNvPr id="5" name="내용 개체 틀 1">
            <a:extLst>
              <a:ext uri="{FF2B5EF4-FFF2-40B4-BE49-F238E27FC236}">
                <a16:creationId xmlns:a16="http://schemas.microsoft.com/office/drawing/2014/main" id="{2D63FE0B-A90E-D247-A54B-2D9694FC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344" y="1180294"/>
            <a:ext cx="7399312" cy="1440160"/>
          </a:xfrm>
        </p:spPr>
        <p:txBody>
          <a:bodyPr/>
          <a:lstStyle/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your company has a requirement to have (e)UICC-UWB interface for a use case, please check the box and provide a reason.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example, your company may prefer to use credentials and apps in (e)UICC for UWB feature and use cases.</a:t>
            </a:r>
          </a:p>
          <a:p>
            <a:pPr lvl="1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does not matter whether they are potential/generic interests or immediate/specific at this stage.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CDBBB94-1358-0548-BD21-BB1FC16CCAA8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517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A4348302-46E0-B74B-9FA9-8C5B674B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Check List for (e)UICC-UWB interface (2/5)</a:t>
            </a:r>
            <a:endParaRPr kumimoji="1" lang="ko-Kore-KR" altLang="en-US"/>
          </a:p>
        </p:txBody>
      </p:sp>
      <p:graphicFrame>
        <p:nvGraphicFramePr>
          <p:cNvPr id="6" name="표 2">
            <a:extLst>
              <a:ext uri="{FF2B5EF4-FFF2-40B4-BE49-F238E27FC236}">
                <a16:creationId xmlns:a16="http://schemas.microsoft.com/office/drawing/2014/main" id="{A39AFB78-C2E2-8641-9D4C-8AA985CE3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44509"/>
              </p:ext>
            </p:extLst>
          </p:nvPr>
        </p:nvGraphicFramePr>
        <p:xfrm>
          <a:off x="467544" y="1273226"/>
          <a:ext cx="7560840" cy="2954212"/>
        </p:xfrm>
        <a:graphic>
          <a:graphicData uri="http://schemas.openxmlformats.org/drawingml/2006/table">
            <a:tbl>
              <a:tblPr firstRow="1" bandRow="1"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5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 home &amp; Consumer</a:t>
                      </a:r>
                      <a:endParaRPr lang="ko-Kore-KR" altLang="en-US" sz="18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r>
                        <a:rPr lang="en-US" altLang="ko-Kore-KR" sz="1800" b="1" dirty="0">
                          <a:solidFill>
                            <a:schemeClr val="bg1"/>
                          </a:solidFill>
                        </a:rPr>
                        <a:t>Need </a:t>
                      </a:r>
                      <a:r>
                        <a:rPr kumimoji="0" lang="en-US" altLang="ko-K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(e)UICC-UWB interface </a:t>
                      </a:r>
                      <a:endParaRPr lang="ko-Kore-KR" altLang="en-US" sz="1800" b="1">
                        <a:solidFill>
                          <a:schemeClr val="bg1"/>
                        </a:solidFill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Point and trigger controller app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Residence access (door lock)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Access to personal devices 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Gesture-based control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 gaming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 gaming and group play 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someone/something nearby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15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Presence-based device activation (e.g. light, music)</a:t>
                      </a: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ebius"/>
                          <a:ea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3" marR="91423" marT="39362" marB="39362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0585E4A-07F2-E64D-978F-89B581193604}"/>
              </a:ext>
            </a:extLst>
          </p:cNvPr>
          <p:cNvSpPr txBox="1">
            <a:spLocks/>
          </p:cNvSpPr>
          <p:nvPr/>
        </p:nvSpPr>
        <p:spPr>
          <a:xfrm>
            <a:off x="3347864" y="476429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0F2ACE-4106-7E43-8A39-6F74714F27CF}" type="slidenum">
              <a:rPr lang="en-US" sz="1400" smtClean="0"/>
              <a:pPr algn="ctr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24198529"/>
      </p:ext>
    </p:extLst>
  </p:cSld>
  <p:clrMapOvr>
    <a:masterClrMapping/>
  </p:clrMapOvr>
</p:sld>
</file>

<file path=ppt/theme/theme1.xml><?xml version="1.0" encoding="utf-8"?>
<a:theme xmlns:a="http://schemas.openxmlformats.org/drawingml/2006/main" name="1_GSMA">
  <a:themeElements>
    <a:clrScheme name="GSMA Colours">
      <a:dk1>
        <a:srgbClr val="5C5C5C"/>
      </a:dk1>
      <a:lt1>
        <a:srgbClr val="FFFFFF"/>
      </a:lt1>
      <a:dk2>
        <a:srgbClr val="262626"/>
      </a:dk2>
      <a:lt2>
        <a:srgbClr val="FFFFFF"/>
      </a:lt2>
      <a:accent1>
        <a:srgbClr val="FF0000"/>
      </a:accent1>
      <a:accent2>
        <a:srgbClr val="000000"/>
      </a:accent2>
      <a:accent3>
        <a:srgbClr val="94C0BE"/>
      </a:accent3>
      <a:accent4>
        <a:srgbClr val="878787"/>
      </a:accent4>
      <a:accent5>
        <a:srgbClr val="FF0000"/>
      </a:accent5>
      <a:accent6>
        <a:srgbClr val="000000"/>
      </a:accent6>
      <a:hlink>
        <a:srgbClr val="94C0BE"/>
      </a:hlink>
      <a:folHlink>
        <a:srgbClr val="87878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GroupDocument_ItemAdded</Name>
    <Synchronization>Synchronous</Synchronization>
    <Type>10001</Type>
    <SequenceNumber>101</SequenceNumber>
    <Assembly>Concentra.GSMA.Infocentre2, Version=1.0.0.0, Culture=neutral, PublicKeyToken=c190f15a35a842aa</Assembly>
    <Class>Concentra.GSMA.Infocentre2.Content_Types.EventReceivers.GroupDocumentEventReceiver</Class>
    <Data/>
    <Filter/>
  </Receiver>
  <Receiver>
    <Name>GroupDocument_ItemUpdated</Name>
    <Synchronization>Synchronous</Synchronization>
    <Type>10002</Type>
    <SequenceNumber>103</SequenceNumber>
    <Assembly>Concentra.GSMA.Infocentre2, Version=1.0.0.0, Culture=neutral, PublicKeyToken=c190f15a35a842aa</Assembly>
    <Class>Concentra.GSMA.Infocentre2.Content_Types.EventReceivers.GroupDocumentEventReceiver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roup Document" ma:contentTypeID="0x010100EC728DFF17A841B193288BA44365FF7000B94428117C9D4ABEAE546B343679976600ACDBF4E2DAA944C2AE01FEAD255A01F60085B47FE4D9F13844ADA861733ED8808B" ma:contentTypeVersion="2" ma:contentTypeDescription="Group Document Content Type" ma:contentTypeScope="" ma:versionID="cfce82deeb828cac336e4780d23280d1">
  <xsd:schema xmlns:xsd="http://www.w3.org/2001/XMLSchema" xmlns:xs="http://www.w3.org/2001/XMLSchema" xmlns:p="http://schemas.microsoft.com/office/2006/metadata/properties" xmlns:ns2="ADEDD60E-22E2-4049-BE99-80A2BB237DD5" xmlns:ns3="54cf9ea2-8b24-4a35-a789-c10402c86061" targetNamespace="http://schemas.microsoft.com/office/2006/metadata/properties" ma:root="true" ma:fieldsID="238950b1e6de1818d5ad6a1678195e7e" ns2:_="" ns3:_="">
    <xsd:import namespace="ADEDD60E-22E2-4049-BE99-80A2BB237DD5"/>
    <xsd:import namespace="54cf9ea2-8b24-4a35-a789-c10402c86061"/>
    <xsd:element name="properties">
      <xsd:complexType>
        <xsd:sequence>
          <xsd:element name="documentManagement">
            <xsd:complexType>
              <xsd:all>
                <xsd:element ref="ns2:GSMATitle" minOccurs="0"/>
                <xsd:element ref="ns2:GSMAKBCategoryTaxHTField0" minOccurs="0"/>
                <xsd:element ref="ns2:GSMADocumentTypeTaxHTField0" minOccurs="0"/>
                <xsd:element ref="ns2:GSMASecurityGroup"/>
                <xsd:element ref="ns2:GSMADocumentOwner" minOccurs="0"/>
                <xsd:element ref="ns2:GSMARelatedDiscussion" minOccurs="0"/>
                <xsd:element ref="ns2:GSMADocumentCreatedDate" minOccurs="0"/>
                <xsd:element ref="ns2:GSMADocumentCreatedBy" minOccurs="0"/>
                <xsd:element ref="ns2:GSMATemplateNumber" minOccurs="0"/>
                <xsd:element ref="ns2:GSMATemplateConversionStatus" minOccurs="0"/>
                <xsd:element ref="ns2:GSMAMeetingNameAndNumberText" minOccurs="0"/>
                <xsd:element ref="ns2:GSMAMeetingNameAndNumber" minOccurs="0"/>
                <xsd:element ref="ns2:GSMAMeetingItemNumber" minOccurs="0"/>
                <xsd:element ref="ns2:GSMAMeetingDate" minOccurs="0"/>
                <xsd:element ref="ns2:GSMAMeetingLocation" minOccurs="0"/>
                <xsd:element ref="ns2:GSMAMeetingNameAndNumberLocal" minOccurs="0"/>
                <xsd:element ref="ns2:GSMAMeetingItemNumberLocal" minOccurs="0"/>
                <xsd:element ref="ns2:GSMAItemFor" minOccurs="0"/>
                <xsd:element ref="ns2:GSMADocumentNumber" minOccurs="0"/>
                <xsd:element ref="ns2:GSMAShowInGeneralView" minOccurs="0"/>
                <xsd:element ref="ns2:GSMASummary" minOccurs="0"/>
                <xsd:element ref="ns2:GSMAListOfContributors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DD60E-22E2-4049-BE99-80A2BB237DD5" elementFormDefault="qualified">
    <xsd:import namespace="http://schemas.microsoft.com/office/2006/documentManagement/types"/>
    <xsd:import namespace="http://schemas.microsoft.com/office/infopath/2007/PartnerControls"/>
    <xsd:element name="GSMATitle" ma:index="8" nillable="true" ma:displayName="Document Title" ma:internalName="GSMATitle">
      <xsd:simpleType>
        <xsd:restriction base="dms:Text"/>
      </xsd:simpleType>
    </xsd:element>
    <xsd:element name="GSMAKBCategoryTaxHTField0" ma:index="10" nillable="true" ma:taxonomy="true" ma:internalName="GSMAKBCategoryTaxHTField0" ma:taxonomyFieldName="GSMAKBCategory" ma:displayName="KB Category" ma:fieldId="{21dee129-e704-4a2f-bbcd-72336400b048}" ma:taxonomyMulti="true" ma:sspId="da14f4a6-95d7-4d6d-97ca-713f9b6ea8eb" ma:termSetId="7526875a-7b98-42d9-b6a7-9f2766f847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SMADocumentTypeTaxHTField0" ma:index="12" ma:taxonomy="true" ma:internalName="GSMADocumentTypeTaxHTField0" ma:taxonomyFieldName="GSMADocumentType" ma:displayName="Document Type" ma:fieldId="{34a499d2-2c5a-49b8-81ca-7ba3b22c0d34}" ma:sspId="da14f4a6-95d7-4d6d-97ca-713f9b6ea8eb" ma:termSetId="ede25075-d64e-4502-8d90-5c5d069245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SMASecurityGroup" ma:index="13" ma:displayName="Security Classification" ma:internalName="GSMASecurityGroup">
      <xsd:simpleType>
        <xsd:restriction base="dms:Choice">
          <xsd:enumeration value="Non-confidential"/>
          <xsd:enumeration value="Confidential - Full and Rapporteur Members"/>
          <xsd:enumeration value="Confidential - Full Members"/>
          <xsd:enumeration value="Confidential - Group Members"/>
          <xsd:enumeration value="Confidential - Group Members (Full Members only)"/>
          <xsd:enumeration value="Confidential - Full, Rapporteur, Associate and Affiliate Members"/>
        </xsd:restriction>
      </xsd:simpleType>
    </xsd:element>
    <xsd:element name="GSMADocumentOwner" ma:index="14" nillable="true" ma:displayName="Document Owner" ma:list="UserInfo" ma:SharePointGroup="0" ma:internalName="GSMA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SMARelatedDiscussion" ma:index="15" nillable="true" ma:displayName="Related Discussion" ma:format="Hyperlink" ma:internalName="GSMARelatedDiscu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SMADocumentCreatedDate" ma:index="16" nillable="true" ma:displayName="Document Creation Date" ma:internalName="GSMADocumentCreatedDate">
      <xsd:simpleType>
        <xsd:restriction base="dms:DateTime"/>
      </xsd:simpleType>
    </xsd:element>
    <xsd:element name="GSMADocumentCreatedBy" ma:index="17" nillable="true" ma:displayName="Document Author" ma:internalName="GSMADocumentCre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SMATemplateNumber" ma:index="18" nillable="true" ma:displayName="Template Number" ma:internalName="GSMATemplateNumber" ma:readOnly="true">
      <xsd:simpleType>
        <xsd:restriction base="dms:Text"/>
      </xsd:simpleType>
    </xsd:element>
    <xsd:element name="GSMATemplateConversionStatus" ma:index="19" nillable="true" ma:displayName="Template Conversion Status" ma:internalName="GSMATemplateConversionStatus" ma:readOnly="false">
      <xsd:simpleType>
        <xsd:restriction base="dms:Text"/>
      </xsd:simpleType>
    </xsd:element>
    <xsd:element name="GSMAMeetingNameAndNumberText" ma:index="20" nillable="true" ma:displayName="Meeting Name and Number Text" ma:internalName="GSMAMeetingNameAndNumberText">
      <xsd:simpleType>
        <xsd:restriction base="dms:Text"/>
      </xsd:simpleType>
    </xsd:element>
    <xsd:element name="GSMAMeetingNameAndNumber" ma:index="21" nillable="true" ma:displayName="Meeting Name and Number" ma:format="Hyperlink" ma:internalName="GSMAMeetingNameAndNumb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SMAMeetingItemNumber" ma:index="22" nillable="true" ma:displayName="Meeting Document Number" ma:internalName="GSMAMeetingItemNumber">
      <xsd:simpleType>
        <xsd:restriction base="dms:Text"/>
      </xsd:simpleType>
    </xsd:element>
    <xsd:element name="GSMAMeetingDate" ma:index="23" nillable="true" ma:displayName="Meeting Date" ma:indexed="true" ma:internalName="GSMAMeetingDate">
      <xsd:simpleType>
        <xsd:restriction base="dms:DateTime"/>
      </xsd:simpleType>
    </xsd:element>
    <xsd:element name="GSMAMeetingLocation" ma:index="24" nillable="true" ma:displayName="Meeting Location" ma:internalName="GSMAMeetingLocation">
      <xsd:simpleType>
        <xsd:restriction base="dms:Text"/>
      </xsd:simpleType>
    </xsd:element>
    <xsd:element name="GSMAMeetingNameAndNumberLocal" ma:index="25" nillable="true" ma:displayName="Meeting Name and Number (Local)" ma:format="Hyperlink" ma:internalName="GSMAMeetingNameAndNumberLoca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SMAMeetingItemNumberLocal" ma:index="26" nillable="true" ma:displayName="Meeting Document Number (Local)" ma:internalName="GSMAMeetingItemNumberLocal" ma:readOnly="true">
      <xsd:simpleType>
        <xsd:restriction base="dms:Text"/>
      </xsd:simpleType>
    </xsd:element>
    <xsd:element name="GSMAItemFor" ma:index="27" nillable="true" ma:displayName="This document is for" ma:internalName="GSMAItemFor">
      <xsd:simpleType>
        <xsd:restriction base="dms:Choice">
          <xsd:enumeration value="Approval"/>
          <xsd:enumeration value="Discussion"/>
          <xsd:enumeration value="Information Only"/>
        </xsd:restriction>
      </xsd:simpleType>
    </xsd:element>
    <xsd:element name="GSMADocumentNumber" ma:index="28" nillable="true" ma:displayName="Document Number" ma:internalName="GSMADocumentNumber">
      <xsd:simpleType>
        <xsd:restriction base="dms:Text"/>
      </xsd:simpleType>
    </xsd:element>
    <xsd:element name="GSMAShowInGeneralView" ma:index="29" nillable="true" ma:displayName="Show in General View" ma:description="Should this document be displayed in the General view?" ma:indexed="true" ma:internalName="GSMAShowInGeneralView">
      <xsd:simpleType>
        <xsd:restriction base="dms:Boolean"/>
      </xsd:simpleType>
    </xsd:element>
    <xsd:element name="GSMASummary" ma:index="30" nillable="true" ma:displayName="Summary" ma:internalName="GSMASummary">
      <xsd:simpleType>
        <xsd:restriction base="dms:Note"/>
      </xsd:simpleType>
    </xsd:element>
    <xsd:element name="GSMAListOfContributors" ma:index="31" nillable="true" ma:displayName="List of contributors" ma:description="A list of contributors to be displayed on the cover sheet of the document" ma:internalName="GSMAListOfContributor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9ea2-8b24-4a35-a789-c10402c86061" elementFormDefault="qualified">
    <xsd:import namespace="http://schemas.microsoft.com/office/2006/documentManagement/types"/>
    <xsd:import namespace="http://schemas.microsoft.com/office/infopath/2007/PartnerControls"/>
    <xsd:element name="TaxCatchAll" ma:index="32" nillable="true" ma:displayName="Taxonomy Catch All Column" ma:description="" ma:hidden="true" ma:list="{4a451a5f-d246-48f2-841a-fce3dd0c2c73}" ma:internalName="TaxCatchAll" ma:showField="CatchAllData" ma:web="54cf9ea2-8b24-4a35-a789-c10402c860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SMADocumentCreatedBy xmlns="ADEDD60E-22E2-4049-BE99-80A2BB237DD5">
      <UserInfo>
        <DisplayName/>
        <AccountId xsi:nil="true"/>
        <AccountType/>
      </UserInfo>
    </GSMADocumentCreatedBy>
    <GSMADocumentCreatedDate xmlns="ADEDD60E-22E2-4049-BE99-80A2BB237DD5">2020-09-03T12:35:00+00:00</GSMADocumentCreatedDate>
    <GSMASummary xmlns="ADEDD60E-22E2-4049-BE99-80A2BB237DD5" xsi:nil="true"/>
    <GSMAMeetingItemNumber xmlns="ADEDD60E-22E2-4049-BE99-80A2BB237DD5" xsi:nil="true"/>
    <GSMAMeetingLocation xmlns="ADEDD60E-22E2-4049-BE99-80A2BB237DD5" xsi:nil="true"/>
    <GSMAMeetingDate xmlns="ADEDD60E-22E2-4049-BE99-80A2BB237DD5">2020-09-11T14:00:00+00:00</GSMAMeetingDate>
    <GSMASecurityGroup xmlns="ADEDD60E-22E2-4049-BE99-80A2BB237DD5">Non-confidential</GSMASecurityGroup>
    <GSMATemplateConversionStatus xmlns="ADEDD60E-22E2-4049-BE99-80A2BB237DD5" xsi:nil="true"/>
    <GSMARelatedDiscussion xmlns="ADEDD60E-22E2-4049-BE99-80A2BB237DD5">
      <Url xsi:nil="true"/>
      <Description xsi:nil="true"/>
    </GSMARelatedDiscussion>
    <_dlc_DocId xmlns="54cf9ea2-8b24-4a35-a789-c10402c86061">INFO-2349-1716</_dlc_DocId>
    <GSMADocumentNumber xmlns="ADEDD60E-22E2-4049-BE99-80A2BB237DD5">TSG Meeting Schedule</GSMADocumentNumber>
    <GSMATitle xmlns="ADEDD60E-22E2-4049-BE99-80A2BB237DD5">PowerPoint Presentation</GSMATitle>
    <GSMAItemFor xmlns="ADEDD60E-22E2-4049-BE99-80A2BB237DD5">Information Only</GSMAItemFor>
    <TaxCatchAll xmlns="54cf9ea2-8b24-4a35-a789-c10402c86061">
      <Value>8</Value>
    </TaxCatchAll>
    <GSMAMeetingNameAndNumberText xmlns="ADEDD60E-22E2-4049-BE99-80A2BB237DD5" xsi:nil="true"/>
    <_dlc_DocIdUrl xmlns="54cf9ea2-8b24-4a35-a789-c10402c86061">
      <Url>https://infocentre2.gsma.com/gp/wg/TS/_layouts/DocIdRedir.aspx?ID=INFO-2349-1716</Url>
      <Description>INFO-2349-1716</Description>
    </_dlc_DocIdUrl>
    <GSMAMeetingItemNumberLocal xmlns="ADEDD60E-22E2-4049-BE99-80A2BB237DD5">TSG#36 Doc 005 Rev 1</GSMAMeetingItemNumberLocal>
    <GSMAMeetingNameAndNumberLocal xmlns="ADEDD60E-22E2-4049-BE99-80A2BB237DD5">
      <Url>https://infocentre2.gsma.com/gp/wg/TS/Lists/Calendar/DispForm.aspx?ID=48</Url>
      <Description>TSG #36</Description>
    </GSMAMeetingNameAndNumberLocal>
    <GSMAMeetingNameAndNumber xmlns="ADEDD60E-22E2-4049-BE99-80A2BB237DD5">
      <Url>https://infocentre2.gsma.com/gp/wg/TS/Lists/Calendar/DispForm.aspx?ID=48</Url>
      <Description>TSG #36</Description>
    </GSMAMeetingNameAndNumber>
    <GSMAListOfContributors xmlns="ADEDD60E-22E2-4049-BE99-80A2BB237DD5" xsi:nil="true"/>
    <GSMADocumentTypeTaxHTField0 xmlns="ADEDD60E-22E2-4049-BE99-80A2BB237DD5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General</TermName>
          <TermId xmlns="http://schemas.microsoft.com/office/infopath/2007/PartnerControls">ea886d15-f060-4293-b7b7-47e866d9f02c</TermId>
        </TermInfo>
      </Terms>
    </GSMADocumentTypeTaxHTField0>
    <GSMAKBCategoryTaxHTField0 xmlns="ADEDD60E-22E2-4049-BE99-80A2BB237DD5">
      <Terms xmlns="http://schemas.microsoft.com/office/infopath/2007/PartnerControls"/>
    </GSMAKBCategoryTaxHTField0>
    <GSMAShowInGeneralView xmlns="ADEDD60E-22E2-4049-BE99-80A2BB237DD5">false</GSMAShowInGeneralView>
    <GSMADocumentOwner xmlns="ADEDD60E-22E2-4049-BE99-80A2BB237DD5">
      <UserInfo>
        <DisplayName>Paul Gosden (GSMA)</DisplayName>
        <AccountId>311</AccountId>
        <AccountType/>
      </UserInfo>
    </GSMADocumentOwner>
  </documentManagement>
</p:properties>
</file>

<file path=customXml/itemProps1.xml><?xml version="1.0" encoding="utf-8"?>
<ds:datastoreItem xmlns:ds="http://schemas.openxmlformats.org/officeDocument/2006/customXml" ds:itemID="{36646B20-011E-46BE-9E0A-378AB89083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454151-2999-4571-BA56-44D9D0289D1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6964F4C-32A9-4679-B394-CBD9C8B73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EDD60E-22E2-4049-BE99-80A2BB237DD5"/>
    <ds:schemaRef ds:uri="54cf9ea2-8b24-4a35-a789-c10402c860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124B3DC-4766-46C2-BFC4-D35283AC597B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54cf9ea2-8b24-4a35-a789-c10402c86061"/>
    <ds:schemaRef ds:uri="ADEDD60E-22E2-4049-BE99-80A2BB237DD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769</Words>
  <Application>Microsoft Office PowerPoint</Application>
  <PresentationFormat>On-screen Show (16:9)</PresentationFormat>
  <Paragraphs>202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맑은 고딕</vt:lpstr>
      <vt:lpstr>Arial</vt:lpstr>
      <vt:lpstr>Arial Black</vt:lpstr>
      <vt:lpstr>바탕</vt:lpstr>
      <vt:lpstr>Calibri</vt:lpstr>
      <vt:lpstr>Calibri Light</vt:lpstr>
      <vt:lpstr>돋움</vt:lpstr>
      <vt:lpstr>Moebius</vt:lpstr>
      <vt:lpstr>Times New Roman</vt:lpstr>
      <vt:lpstr>Wingdings</vt:lpstr>
      <vt:lpstr>1_GSMA</vt:lpstr>
      <vt:lpstr>PowerPoint Presentation</vt:lpstr>
      <vt:lpstr>Introduction</vt:lpstr>
      <vt:lpstr>UWB Use Cases </vt:lpstr>
      <vt:lpstr>UWB Use Cases - Home</vt:lpstr>
      <vt:lpstr>UWB Use Cases - Retail</vt:lpstr>
      <vt:lpstr>UWB Use Cases - Building and Industrial</vt:lpstr>
      <vt:lpstr>UWB Use Cases - Building and Industrial</vt:lpstr>
      <vt:lpstr>Check List for (e)UICC-UWB interface (1/5)</vt:lpstr>
      <vt:lpstr>Check List for (e)UICC-UWB interface (2/5)</vt:lpstr>
      <vt:lpstr>Check List for (e)UICC-UWB interface (3/5)</vt:lpstr>
      <vt:lpstr>Check List for (e)UICC-UWB interface (4/5)</vt:lpstr>
      <vt:lpstr>Check List for (e)UICC-UWB interface (5/5)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2021 - 2022 TSG Meetings</dc:title>
  <dc:creator>paul.gosden@gsma.com</dc:creator>
  <cp:lastModifiedBy>Paul Gosden</cp:lastModifiedBy>
  <cp:revision>304</cp:revision>
  <dcterms:created xsi:type="dcterms:W3CDTF">2015-08-18T07:33:33Z</dcterms:created>
  <dcterms:modified xsi:type="dcterms:W3CDTF">2021-10-12T12:35:35Z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SMAKBCategory">
    <vt:lpwstr/>
  </property>
  <property fmtid="{D5CDD505-2E9C-101B-9397-08002B2CF9AE}" pid="3" name="ContentTypeId">
    <vt:lpwstr>0x010100EC728DFF17A841B193288BA44365FF7000B94428117C9D4ABEAE546B343679976600ACDBF4E2DAA944C2AE01FEAD255A01F60085B47FE4D9F13844ADA861733ED8808B</vt:lpwstr>
  </property>
  <property fmtid="{D5CDD505-2E9C-101B-9397-08002B2CF9AE}" pid="4" name="GSMADocumentType">
    <vt:lpwstr>8;#General|ea886d15-f060-4293-b7b7-47e866d9f02c</vt:lpwstr>
  </property>
  <property fmtid="{D5CDD505-2E9C-101B-9397-08002B2CF9AE}" pid="5" name="_dlc_DocIdItemGuid">
    <vt:lpwstr>4decd0ac-ff2e-4173-af41-17071d80a4f8</vt:lpwstr>
  </property>
</Properties>
</file>