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Lst>
  <p:notesMasterIdLst>
    <p:notesMasterId r:id="rId18"/>
  </p:notesMasterIdLst>
  <p:sldIdLst>
    <p:sldId id="331" r:id="rId3"/>
    <p:sldId id="282" r:id="rId4"/>
    <p:sldId id="283" r:id="rId5"/>
    <p:sldId id="285" r:id="rId6"/>
    <p:sldId id="284" r:id="rId7"/>
    <p:sldId id="286" r:id="rId8"/>
    <p:sldId id="299" r:id="rId9"/>
    <p:sldId id="308" r:id="rId10"/>
    <p:sldId id="307" r:id="rId11"/>
    <p:sldId id="303" r:id="rId12"/>
    <p:sldId id="306" r:id="rId13"/>
    <p:sldId id="310" r:id="rId14"/>
    <p:sldId id="311" r:id="rId15"/>
    <p:sldId id="322" r:id="rId16"/>
    <p:sldId id="33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72819" autoAdjust="0"/>
  </p:normalViewPr>
  <p:slideViewPr>
    <p:cSldViewPr>
      <p:cViewPr>
        <p:scale>
          <a:sx n="70" d="100"/>
          <a:sy n="70" d="100"/>
        </p:scale>
        <p:origin x="-1164" y="-72"/>
      </p:cViewPr>
      <p:guideLst>
        <p:guide orient="horz" pos="2160"/>
        <p:guide pos="2880"/>
      </p:guideLst>
    </p:cSldViewPr>
  </p:slideViewPr>
  <p:notesTextViewPr>
    <p:cViewPr>
      <p:scale>
        <a:sx n="1" d="1"/>
        <a:sy n="1" d="1"/>
      </p:scale>
      <p:origin x="0" y="1014"/>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Hich Income</c:v>
                </c:pt>
              </c:strCache>
            </c:strRef>
          </c:tx>
          <c:spPr>
            <a:solidFill>
              <a:schemeClr val="tx1"/>
            </a:solidFill>
          </c:spPr>
          <c:invertIfNegative val="0"/>
          <c:dPt>
            <c:idx val="0"/>
            <c:invertIfNegative val="0"/>
            <c:bubble3D val="0"/>
            <c:spPr>
              <a:solidFill>
                <a:srgbClr val="C00000"/>
              </a:solidFill>
            </c:spPr>
          </c:dPt>
          <c:dPt>
            <c:idx val="1"/>
            <c:invertIfNegative val="0"/>
            <c:bubble3D val="0"/>
            <c:spPr>
              <a:solidFill>
                <a:srgbClr val="FFC000"/>
              </a:solidFill>
            </c:spPr>
          </c:dPt>
          <c:cat>
            <c:strRef>
              <c:f>Sheet1!$B$1:$C$1</c:f>
              <c:strCache>
                <c:ptCount val="2"/>
                <c:pt idx="0">
                  <c:v>2011</c:v>
                </c:pt>
                <c:pt idx="1">
                  <c:v>2030</c:v>
                </c:pt>
              </c:strCache>
            </c:strRef>
          </c:cat>
          <c:val>
            <c:numRef>
              <c:f>Sheet1!$B$2:$C$2</c:f>
              <c:numCache>
                <c:formatCode>General</c:formatCode>
                <c:ptCount val="2"/>
                <c:pt idx="0" formatCode="#,##0">
                  <c:v>387</c:v>
                </c:pt>
                <c:pt idx="1">
                  <c:v>595</c:v>
                </c:pt>
              </c:numCache>
            </c:numRef>
          </c:val>
        </c:ser>
        <c:ser>
          <c:idx val="1"/>
          <c:order val="1"/>
          <c:tx>
            <c:strRef>
              <c:f>Sheet1!$A$3</c:f>
              <c:strCache>
                <c:ptCount val="1"/>
                <c:pt idx="0">
                  <c:v>Upper middle income</c:v>
                </c:pt>
              </c:strCache>
            </c:strRef>
          </c:tx>
          <c:spPr>
            <a:solidFill>
              <a:srgbClr val="FF0000"/>
            </a:solidFill>
          </c:spPr>
          <c:invertIfNegative val="0"/>
          <c:cat>
            <c:strRef>
              <c:f>Sheet1!$B$1:$C$1</c:f>
              <c:strCache>
                <c:ptCount val="2"/>
                <c:pt idx="0">
                  <c:v>2011</c:v>
                </c:pt>
                <c:pt idx="1">
                  <c:v>2030</c:v>
                </c:pt>
              </c:strCache>
            </c:strRef>
          </c:cat>
          <c:val>
            <c:numRef>
              <c:f>Sheet1!$B$3:$C$3</c:f>
              <c:numCache>
                <c:formatCode>General</c:formatCode>
                <c:ptCount val="2"/>
                <c:pt idx="0" formatCode="#,##0">
                  <c:v>64</c:v>
                </c:pt>
              </c:numCache>
            </c:numRef>
          </c:val>
        </c:ser>
        <c:ser>
          <c:idx val="2"/>
          <c:order val="2"/>
          <c:tx>
            <c:strRef>
              <c:f>Sheet1!$A$4</c:f>
              <c:strCache>
                <c:ptCount val="1"/>
                <c:pt idx="0">
                  <c:v>Low and middle income</c:v>
                </c:pt>
              </c:strCache>
            </c:strRef>
          </c:tx>
          <c:spPr>
            <a:solidFill>
              <a:srgbClr val="E3575A"/>
            </a:solidFill>
          </c:spPr>
          <c:invertIfNegative val="0"/>
          <c:cat>
            <c:strRef>
              <c:f>Sheet1!$B$1:$C$1</c:f>
              <c:strCache>
                <c:ptCount val="2"/>
                <c:pt idx="0">
                  <c:v>2011</c:v>
                </c:pt>
                <c:pt idx="1">
                  <c:v>2030</c:v>
                </c:pt>
              </c:strCache>
            </c:strRef>
          </c:cat>
          <c:val>
            <c:numRef>
              <c:f>Sheet1!$B$4:$C$4</c:f>
              <c:numCache>
                <c:formatCode>General</c:formatCode>
                <c:ptCount val="2"/>
                <c:pt idx="0" formatCode="#,##0">
                  <c:v>10</c:v>
                </c:pt>
              </c:numCache>
            </c:numRef>
          </c:val>
        </c:ser>
        <c:ser>
          <c:idx val="3"/>
          <c:order val="3"/>
          <c:tx>
            <c:strRef>
              <c:f>Sheet1!$A$5</c:f>
              <c:strCache>
                <c:ptCount val="1"/>
                <c:pt idx="0">
                  <c:v>Low income</c:v>
                </c:pt>
              </c:strCache>
            </c:strRef>
          </c:tx>
          <c:spPr>
            <a:solidFill>
              <a:schemeClr val="bg1">
                <a:lumMod val="50000"/>
              </a:schemeClr>
            </a:solidFill>
          </c:spPr>
          <c:invertIfNegative val="0"/>
          <c:cat>
            <c:strRef>
              <c:f>Sheet1!$B$1:$C$1</c:f>
              <c:strCache>
                <c:ptCount val="2"/>
                <c:pt idx="0">
                  <c:v>2011</c:v>
                </c:pt>
                <c:pt idx="1">
                  <c:v>2030</c:v>
                </c:pt>
              </c:strCache>
            </c:strRef>
          </c:cat>
          <c:val>
            <c:numRef>
              <c:f>Sheet1!$B$5:$C$5</c:f>
              <c:numCache>
                <c:formatCode>General</c:formatCode>
                <c:ptCount val="2"/>
                <c:pt idx="0" formatCode="#,##0">
                  <c:v>0.9</c:v>
                </c:pt>
              </c:numCache>
            </c:numRef>
          </c:val>
        </c:ser>
        <c:dLbls>
          <c:showLegendKey val="0"/>
          <c:showVal val="0"/>
          <c:showCatName val="0"/>
          <c:showSerName val="0"/>
          <c:showPercent val="0"/>
          <c:showBubbleSize val="0"/>
        </c:dLbls>
        <c:gapWidth val="360"/>
        <c:overlap val="100"/>
        <c:axId val="20149376"/>
        <c:axId val="20150912"/>
      </c:barChart>
      <c:catAx>
        <c:axId val="20149376"/>
        <c:scaling>
          <c:orientation val="minMax"/>
        </c:scaling>
        <c:delete val="0"/>
        <c:axPos val="b"/>
        <c:majorTickMark val="out"/>
        <c:minorTickMark val="none"/>
        <c:tickLblPos val="nextTo"/>
        <c:crossAx val="20150912"/>
        <c:crosses val="autoZero"/>
        <c:auto val="1"/>
        <c:lblAlgn val="ctr"/>
        <c:lblOffset val="100"/>
        <c:noMultiLvlLbl val="0"/>
      </c:catAx>
      <c:valAx>
        <c:axId val="20150912"/>
        <c:scaling>
          <c:orientation val="minMax"/>
          <c:max val="800"/>
        </c:scaling>
        <c:delete val="0"/>
        <c:axPos val="l"/>
        <c:majorGridlines>
          <c:spPr>
            <a:ln>
              <a:noFill/>
            </a:ln>
          </c:spPr>
        </c:majorGridlines>
        <c:numFmt formatCode="#,##0" sourceLinked="1"/>
        <c:majorTickMark val="out"/>
        <c:minorTickMark val="none"/>
        <c:tickLblPos val="nextTo"/>
        <c:crossAx val="20149376"/>
        <c:crosses val="autoZero"/>
        <c:crossBetween val="between"/>
        <c:minorUnit val="200"/>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2011</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Sheet1!$B$2:$B$8</c:f>
              <c:numCache>
                <c:formatCode>General</c:formatCode>
                <c:ptCount val="7"/>
                <c:pt idx="0">
                  <c:v>49</c:v>
                </c:pt>
                <c:pt idx="1">
                  <c:v>29</c:v>
                </c:pt>
                <c:pt idx="2">
                  <c:v>58</c:v>
                </c:pt>
                <c:pt idx="3">
                  <c:v>135</c:v>
                </c:pt>
                <c:pt idx="4">
                  <c:v>21</c:v>
                </c:pt>
                <c:pt idx="5">
                  <c:v>87</c:v>
                </c:pt>
                <c:pt idx="6">
                  <c:v>8</c:v>
                </c:pt>
              </c:numCache>
            </c:numRef>
          </c:val>
        </c:ser>
        <c:ser>
          <c:idx val="1"/>
          <c:order val="1"/>
          <c:tx>
            <c:strRef>
              <c:f>Sheet1!$C$1</c:f>
              <c:strCache>
                <c:ptCount val="1"/>
                <c:pt idx="0">
                  <c:v>May</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Sheet1!$C$2:$C$8</c:f>
              <c:numCache>
                <c:formatCode>General</c:formatCode>
                <c:ptCount val="7"/>
                <c:pt idx="0">
                  <c:v>115</c:v>
                </c:pt>
                <c:pt idx="1">
                  <c:v>71</c:v>
                </c:pt>
                <c:pt idx="2">
                  <c:v>97</c:v>
                </c:pt>
                <c:pt idx="3">
                  <c:v>206</c:v>
                </c:pt>
                <c:pt idx="4">
                  <c:v>37</c:v>
                </c:pt>
                <c:pt idx="5">
                  <c:v>148</c:v>
                </c:pt>
                <c:pt idx="6">
                  <c:v>17</c:v>
                </c:pt>
              </c:numCache>
            </c:numRef>
          </c:val>
        </c:ser>
        <c:ser>
          <c:idx val="2"/>
          <c:order val="2"/>
          <c:tx>
            <c:strRef>
              <c:f>Sheet1!$D$1</c:f>
              <c:strCache>
                <c:ptCount val="1"/>
                <c:pt idx="0">
                  <c:v>June</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Sheet1!$D$2:$D$8</c:f>
              <c:numCache>
                <c:formatCode>General</c:formatCode>
                <c:ptCount val="7"/>
                <c:pt idx="0">
                  <c:v>131</c:v>
                </c:pt>
                <c:pt idx="1">
                  <c:v>71</c:v>
                </c:pt>
                <c:pt idx="2">
                  <c:v>99</c:v>
                </c:pt>
                <c:pt idx="3">
                  <c:v>206</c:v>
                </c:pt>
                <c:pt idx="4">
                  <c:v>37</c:v>
                </c:pt>
                <c:pt idx="5">
                  <c:v>151</c:v>
                </c:pt>
                <c:pt idx="6">
                  <c:v>17</c:v>
                </c:pt>
              </c:numCache>
            </c:numRef>
          </c:val>
        </c:ser>
        <c:ser>
          <c:idx val="3"/>
          <c:order val="3"/>
          <c:tx>
            <c:strRef>
              <c:f>Sheet1!$E$1</c:f>
              <c:strCache>
                <c:ptCount val="1"/>
                <c:pt idx="0">
                  <c:v>July</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Sheet1!$E$2:$E$8</c:f>
              <c:numCache>
                <c:formatCode>General</c:formatCode>
                <c:ptCount val="7"/>
                <c:pt idx="0">
                  <c:v>169</c:v>
                </c:pt>
                <c:pt idx="1">
                  <c:v>74</c:v>
                </c:pt>
                <c:pt idx="2">
                  <c:v>114</c:v>
                </c:pt>
                <c:pt idx="3">
                  <c:v>235</c:v>
                </c:pt>
                <c:pt idx="4">
                  <c:v>38</c:v>
                </c:pt>
                <c:pt idx="5">
                  <c:v>153</c:v>
                </c:pt>
                <c:pt idx="6">
                  <c:v>17</c:v>
                </c:pt>
              </c:numCache>
            </c:numRef>
          </c:val>
        </c:ser>
        <c:ser>
          <c:idx val="4"/>
          <c:order val="4"/>
          <c:tx>
            <c:strRef>
              <c:f>Sheet1!$F$1</c:f>
              <c:strCache>
                <c:ptCount val="1"/>
                <c:pt idx="0">
                  <c:v>August</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Sheet1!$F$2:$F$8</c:f>
              <c:numCache>
                <c:formatCode>General</c:formatCode>
                <c:ptCount val="7"/>
                <c:pt idx="0">
                  <c:v>177</c:v>
                </c:pt>
                <c:pt idx="1">
                  <c:v>74</c:v>
                </c:pt>
                <c:pt idx="2">
                  <c:v>115</c:v>
                </c:pt>
                <c:pt idx="3">
                  <c:v>243</c:v>
                </c:pt>
                <c:pt idx="4">
                  <c:v>38</c:v>
                </c:pt>
                <c:pt idx="5">
                  <c:v>159</c:v>
                </c:pt>
                <c:pt idx="6">
                  <c:v>18</c:v>
                </c:pt>
              </c:numCache>
            </c:numRef>
          </c:val>
        </c:ser>
        <c:ser>
          <c:idx val="5"/>
          <c:order val="5"/>
          <c:tx>
            <c:strRef>
              <c:f>Sheet1!$G$1</c:f>
              <c:strCache>
                <c:ptCount val="1"/>
                <c:pt idx="0">
                  <c:v>September</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Sheet1!$G$2:$G$8</c:f>
              <c:numCache>
                <c:formatCode>General</c:formatCode>
                <c:ptCount val="7"/>
                <c:pt idx="0">
                  <c:v>180</c:v>
                </c:pt>
                <c:pt idx="1">
                  <c:v>75</c:v>
                </c:pt>
                <c:pt idx="2">
                  <c:v>117</c:v>
                </c:pt>
                <c:pt idx="3">
                  <c:v>277</c:v>
                </c:pt>
                <c:pt idx="4">
                  <c:v>45</c:v>
                </c:pt>
                <c:pt idx="5">
                  <c:v>163</c:v>
                </c:pt>
                <c:pt idx="6">
                  <c:v>19</c:v>
                </c:pt>
              </c:numCache>
            </c:numRef>
          </c:val>
        </c:ser>
        <c:ser>
          <c:idx val="6"/>
          <c:order val="6"/>
          <c:tx>
            <c:strRef>
              <c:f>Sheet1!$H$1</c:f>
              <c:strCache>
                <c:ptCount val="1"/>
                <c:pt idx="0">
                  <c:v>October</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Sheet1!$H$2:$H$8</c:f>
              <c:numCache>
                <c:formatCode>General</c:formatCode>
                <c:ptCount val="7"/>
                <c:pt idx="0">
                  <c:v>184</c:v>
                </c:pt>
                <c:pt idx="1">
                  <c:v>83</c:v>
                </c:pt>
                <c:pt idx="2">
                  <c:v>117</c:v>
                </c:pt>
                <c:pt idx="3">
                  <c:v>287</c:v>
                </c:pt>
                <c:pt idx="4">
                  <c:v>45</c:v>
                </c:pt>
                <c:pt idx="5">
                  <c:v>167</c:v>
                </c:pt>
                <c:pt idx="6">
                  <c:v>20</c:v>
                </c:pt>
              </c:numCache>
            </c:numRef>
          </c:val>
        </c:ser>
        <c:ser>
          <c:idx val="7"/>
          <c:order val="7"/>
          <c:tx>
            <c:strRef>
              <c:f>Sheet1!$I$1</c:f>
              <c:strCache>
                <c:ptCount val="1"/>
                <c:pt idx="0">
                  <c:v>November</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Sheet1!$I$2:$I$8</c:f>
              <c:numCache>
                <c:formatCode>General</c:formatCode>
                <c:ptCount val="7"/>
                <c:pt idx="0">
                  <c:v>189</c:v>
                </c:pt>
                <c:pt idx="1">
                  <c:v>83</c:v>
                </c:pt>
                <c:pt idx="2">
                  <c:v>117</c:v>
                </c:pt>
                <c:pt idx="3">
                  <c:v>287</c:v>
                </c:pt>
                <c:pt idx="4">
                  <c:v>45</c:v>
                </c:pt>
                <c:pt idx="5">
                  <c:v>167</c:v>
                </c:pt>
                <c:pt idx="6">
                  <c:v>20</c:v>
                </c:pt>
              </c:numCache>
            </c:numRef>
          </c:val>
        </c:ser>
        <c:ser>
          <c:idx val="8"/>
          <c:order val="8"/>
          <c:tx>
            <c:strRef>
              <c:f>Sheet1!$J$1</c:f>
              <c:strCache>
                <c:ptCount val="1"/>
                <c:pt idx="0">
                  <c:v>January</c:v>
                </c:pt>
              </c:strCache>
            </c:strRef>
          </c:tx>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Sheet1!$J$2:$J$8</c:f>
              <c:numCache>
                <c:formatCode>General</c:formatCode>
                <c:ptCount val="7"/>
                <c:pt idx="0">
                  <c:v>189</c:v>
                </c:pt>
                <c:pt idx="1">
                  <c:v>92</c:v>
                </c:pt>
                <c:pt idx="2">
                  <c:v>117</c:v>
                </c:pt>
                <c:pt idx="3">
                  <c:v>326</c:v>
                </c:pt>
                <c:pt idx="4">
                  <c:v>45</c:v>
                </c:pt>
                <c:pt idx="5">
                  <c:v>168</c:v>
                </c:pt>
                <c:pt idx="6">
                  <c:v>21</c:v>
                </c:pt>
              </c:numCache>
            </c:numRef>
          </c:val>
        </c:ser>
        <c:dLbls>
          <c:showLegendKey val="0"/>
          <c:showVal val="0"/>
          <c:showCatName val="0"/>
          <c:showSerName val="0"/>
          <c:showPercent val="0"/>
          <c:showBubbleSize val="0"/>
        </c:dLbls>
        <c:gapWidth val="150"/>
        <c:axId val="24983040"/>
        <c:axId val="24984576"/>
      </c:barChart>
      <c:catAx>
        <c:axId val="24983040"/>
        <c:scaling>
          <c:orientation val="minMax"/>
        </c:scaling>
        <c:delete val="0"/>
        <c:axPos val="b"/>
        <c:majorTickMark val="out"/>
        <c:minorTickMark val="none"/>
        <c:tickLblPos val="nextTo"/>
        <c:crossAx val="24984576"/>
        <c:crosses val="autoZero"/>
        <c:auto val="1"/>
        <c:lblAlgn val="ctr"/>
        <c:lblOffset val="100"/>
        <c:noMultiLvlLbl val="0"/>
      </c:catAx>
      <c:valAx>
        <c:axId val="24984576"/>
        <c:scaling>
          <c:orientation val="minMax"/>
        </c:scaling>
        <c:delete val="0"/>
        <c:axPos val="l"/>
        <c:numFmt formatCode="General" sourceLinked="1"/>
        <c:majorTickMark val="out"/>
        <c:minorTickMark val="none"/>
        <c:tickLblPos val="nextTo"/>
        <c:crossAx val="24983040"/>
        <c:crosses val="autoZero"/>
        <c:crossBetween val="between"/>
      </c:valAx>
    </c:plotArea>
    <c:legend>
      <c:legendPos val="b"/>
      <c:layout/>
      <c:overlay val="0"/>
    </c:legend>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9962666994342379E-2"/>
          <c:y val="3.1677239668681821E-2"/>
          <c:w val="0.91384288838410854"/>
          <c:h val="0.76689545833271167"/>
        </c:manualLayout>
      </c:layout>
      <c:barChart>
        <c:barDir val="col"/>
        <c:grouping val="percentStacked"/>
        <c:varyColors val="0"/>
        <c:ser>
          <c:idx val="0"/>
          <c:order val="0"/>
          <c:tx>
            <c:strRef>
              <c:f>Sheet1!$B$1</c:f>
              <c:strCache>
                <c:ptCount val="1"/>
                <c:pt idx="0">
                  <c:v>HIV/AIDS</c:v>
                </c:pt>
              </c:strCache>
            </c:strRef>
          </c:tx>
          <c:spPr>
            <a:solidFill>
              <a:srgbClr val="3366FF"/>
            </a:solidFill>
          </c:spPr>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Sheet1!$B$2:$B$8</c:f>
              <c:numCache>
                <c:formatCode>General</c:formatCode>
                <c:ptCount val="7"/>
                <c:pt idx="0">
                  <c:v>2</c:v>
                </c:pt>
                <c:pt idx="1">
                  <c:v>12</c:v>
                </c:pt>
                <c:pt idx="2">
                  <c:v>2</c:v>
                </c:pt>
                <c:pt idx="3">
                  <c:v>106</c:v>
                </c:pt>
                <c:pt idx="4">
                  <c:v>6</c:v>
                </c:pt>
                <c:pt idx="5">
                  <c:v>13</c:v>
                </c:pt>
                <c:pt idx="6">
                  <c:v>1</c:v>
                </c:pt>
              </c:numCache>
            </c:numRef>
          </c:val>
        </c:ser>
        <c:ser>
          <c:idx val="1"/>
          <c:order val="1"/>
          <c:tx>
            <c:strRef>
              <c:f>Sheet1!$C$1</c:f>
              <c:strCache>
                <c:ptCount val="1"/>
                <c:pt idx="0">
                  <c:v>Tuberculosis</c:v>
                </c:pt>
              </c:strCache>
            </c:strRef>
          </c:tx>
          <c:spPr>
            <a:solidFill>
              <a:srgbClr val="6699FF"/>
            </a:solidFill>
          </c:spPr>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Sheet1!$C$2:$C$8</c:f>
              <c:numCache>
                <c:formatCode>General</c:formatCode>
                <c:ptCount val="7"/>
                <c:pt idx="0">
                  <c:v>0</c:v>
                </c:pt>
                <c:pt idx="1">
                  <c:v>1</c:v>
                </c:pt>
                <c:pt idx="2">
                  <c:v>0</c:v>
                </c:pt>
                <c:pt idx="3">
                  <c:v>15</c:v>
                </c:pt>
                <c:pt idx="4">
                  <c:v>0</c:v>
                </c:pt>
                <c:pt idx="5">
                  <c:v>6</c:v>
                </c:pt>
                <c:pt idx="6">
                  <c:v>0</c:v>
                </c:pt>
              </c:numCache>
            </c:numRef>
          </c:val>
        </c:ser>
        <c:ser>
          <c:idx val="2"/>
          <c:order val="2"/>
          <c:tx>
            <c:strRef>
              <c:f>Sheet1!$D$1</c:f>
              <c:strCache>
                <c:ptCount val="1"/>
                <c:pt idx="0">
                  <c:v>Malaria</c:v>
                </c:pt>
              </c:strCache>
            </c:strRef>
          </c:tx>
          <c:spPr>
            <a:solidFill>
              <a:srgbClr val="99CCFF"/>
            </a:solidFill>
          </c:spPr>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Sheet1!$D$2:$D$8</c:f>
              <c:numCache>
                <c:formatCode>General</c:formatCode>
                <c:ptCount val="7"/>
                <c:pt idx="0">
                  <c:v>0</c:v>
                </c:pt>
                <c:pt idx="1">
                  <c:v>0</c:v>
                </c:pt>
                <c:pt idx="2">
                  <c:v>0</c:v>
                </c:pt>
                <c:pt idx="3">
                  <c:v>17</c:v>
                </c:pt>
                <c:pt idx="4">
                  <c:v>0</c:v>
                </c:pt>
                <c:pt idx="5">
                  <c:v>4</c:v>
                </c:pt>
                <c:pt idx="6">
                  <c:v>0</c:v>
                </c:pt>
              </c:numCache>
            </c:numRef>
          </c:val>
        </c:ser>
        <c:ser>
          <c:idx val="3"/>
          <c:order val="3"/>
          <c:tx>
            <c:strRef>
              <c:f>Sheet1!$E$1</c:f>
              <c:strCache>
                <c:ptCount val="1"/>
                <c:pt idx="0">
                  <c:v>Psychiatric conditions</c:v>
                </c:pt>
              </c:strCache>
            </c:strRef>
          </c:tx>
          <c:spPr>
            <a:solidFill>
              <a:srgbClr val="CCECFF"/>
            </a:solidFill>
          </c:spPr>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Sheet1!$E$2:$E$8</c:f>
              <c:numCache>
                <c:formatCode>General</c:formatCode>
                <c:ptCount val="7"/>
                <c:pt idx="0">
                  <c:v>5</c:v>
                </c:pt>
                <c:pt idx="1">
                  <c:v>2</c:v>
                </c:pt>
                <c:pt idx="2">
                  <c:v>2</c:v>
                </c:pt>
                <c:pt idx="3">
                  <c:v>1</c:v>
                </c:pt>
                <c:pt idx="4">
                  <c:v>0</c:v>
                </c:pt>
                <c:pt idx="5">
                  <c:v>1</c:v>
                </c:pt>
                <c:pt idx="6">
                  <c:v>2</c:v>
                </c:pt>
              </c:numCache>
            </c:numRef>
          </c:val>
        </c:ser>
        <c:ser>
          <c:idx val="4"/>
          <c:order val="4"/>
          <c:tx>
            <c:strRef>
              <c:f>Sheet1!$F$1</c:f>
              <c:strCache>
                <c:ptCount val="1"/>
                <c:pt idx="0">
                  <c:v>Diabetes</c:v>
                </c:pt>
              </c:strCache>
            </c:strRef>
          </c:tx>
          <c:spPr>
            <a:solidFill>
              <a:srgbClr val="FFFF66"/>
            </a:solidFill>
          </c:spPr>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Sheet1!$F$2:$F$8</c:f>
              <c:numCache>
                <c:formatCode>General</c:formatCode>
                <c:ptCount val="7"/>
                <c:pt idx="0">
                  <c:v>23</c:v>
                </c:pt>
                <c:pt idx="1">
                  <c:v>6</c:v>
                </c:pt>
                <c:pt idx="2">
                  <c:v>13</c:v>
                </c:pt>
                <c:pt idx="3">
                  <c:v>1</c:v>
                </c:pt>
                <c:pt idx="4">
                  <c:v>3</c:v>
                </c:pt>
                <c:pt idx="5">
                  <c:v>13</c:v>
                </c:pt>
                <c:pt idx="6">
                  <c:v>2</c:v>
                </c:pt>
              </c:numCache>
            </c:numRef>
          </c:val>
        </c:ser>
        <c:ser>
          <c:idx val="5"/>
          <c:order val="5"/>
          <c:tx>
            <c:strRef>
              <c:f>Sheet1!$G$1</c:f>
              <c:strCache>
                <c:ptCount val="1"/>
                <c:pt idx="0">
                  <c:v>Cardiovascular diseases (hypertension, ischaemic heart disease)</c:v>
                </c:pt>
              </c:strCache>
            </c:strRef>
          </c:tx>
          <c:spPr>
            <a:solidFill>
              <a:srgbClr val="99FF66"/>
            </a:solidFill>
          </c:spPr>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Sheet1!$G$2:$G$8</c:f>
              <c:numCache>
                <c:formatCode>General</c:formatCode>
                <c:ptCount val="7"/>
                <c:pt idx="0">
                  <c:v>13</c:v>
                </c:pt>
                <c:pt idx="1">
                  <c:v>6</c:v>
                </c:pt>
                <c:pt idx="2">
                  <c:v>17</c:v>
                </c:pt>
                <c:pt idx="3">
                  <c:v>3</c:v>
                </c:pt>
                <c:pt idx="4">
                  <c:v>1</c:v>
                </c:pt>
                <c:pt idx="5">
                  <c:v>7</c:v>
                </c:pt>
                <c:pt idx="6">
                  <c:v>2</c:v>
                </c:pt>
              </c:numCache>
            </c:numRef>
          </c:val>
        </c:ser>
        <c:ser>
          <c:idx val="6"/>
          <c:order val="6"/>
          <c:tx>
            <c:strRef>
              <c:f>Sheet1!$H$1</c:f>
              <c:strCache>
                <c:ptCount val="1"/>
                <c:pt idx="0">
                  <c:v>Asthma and COAD/COPD</c:v>
                </c:pt>
              </c:strCache>
            </c:strRef>
          </c:tx>
          <c:spPr>
            <a:solidFill>
              <a:srgbClr val="CCFF99"/>
            </a:solidFill>
          </c:spPr>
          <c:invertIfNegative val="0"/>
          <c:cat>
            <c:strRef>
              <c:f>Sheet1!$A$2:$A$8</c:f>
              <c:strCache>
                <c:ptCount val="7"/>
                <c:pt idx="0">
                  <c:v>North America</c:v>
                </c:pt>
                <c:pt idx="1">
                  <c:v>Latin America</c:v>
                </c:pt>
                <c:pt idx="2">
                  <c:v>Europe</c:v>
                </c:pt>
                <c:pt idx="3">
                  <c:v>Africa</c:v>
                </c:pt>
                <c:pt idx="4">
                  <c:v>Middle East</c:v>
                </c:pt>
                <c:pt idx="5">
                  <c:v>W Asia</c:v>
                </c:pt>
                <c:pt idx="6">
                  <c:v>SE Asia</c:v>
                </c:pt>
              </c:strCache>
            </c:strRef>
          </c:cat>
          <c:val>
            <c:numRef>
              <c:f>Sheet1!$H$2:$H$8</c:f>
              <c:numCache>
                <c:formatCode>General</c:formatCode>
                <c:ptCount val="7"/>
                <c:pt idx="0">
                  <c:v>6</c:v>
                </c:pt>
                <c:pt idx="1">
                  <c:v>2</c:v>
                </c:pt>
                <c:pt idx="2">
                  <c:v>3</c:v>
                </c:pt>
                <c:pt idx="3">
                  <c:v>3</c:v>
                </c:pt>
                <c:pt idx="4">
                  <c:v>0</c:v>
                </c:pt>
                <c:pt idx="5">
                  <c:v>1</c:v>
                </c:pt>
                <c:pt idx="6">
                  <c:v>0</c:v>
                </c:pt>
              </c:numCache>
            </c:numRef>
          </c:val>
        </c:ser>
        <c:dLbls>
          <c:showLegendKey val="0"/>
          <c:showVal val="0"/>
          <c:showCatName val="0"/>
          <c:showSerName val="0"/>
          <c:showPercent val="0"/>
          <c:showBubbleSize val="0"/>
        </c:dLbls>
        <c:gapWidth val="150"/>
        <c:overlap val="100"/>
        <c:axId val="25799296"/>
        <c:axId val="25809280"/>
      </c:barChart>
      <c:catAx>
        <c:axId val="25799296"/>
        <c:scaling>
          <c:orientation val="minMax"/>
        </c:scaling>
        <c:delete val="0"/>
        <c:axPos val="b"/>
        <c:majorTickMark val="out"/>
        <c:minorTickMark val="none"/>
        <c:tickLblPos val="nextTo"/>
        <c:crossAx val="25809280"/>
        <c:crosses val="autoZero"/>
        <c:auto val="1"/>
        <c:lblAlgn val="ctr"/>
        <c:lblOffset val="100"/>
        <c:noMultiLvlLbl val="0"/>
      </c:catAx>
      <c:valAx>
        <c:axId val="25809280"/>
        <c:scaling>
          <c:orientation val="minMax"/>
        </c:scaling>
        <c:delete val="0"/>
        <c:axPos val="l"/>
        <c:numFmt formatCode="0%" sourceLinked="1"/>
        <c:majorTickMark val="out"/>
        <c:minorTickMark val="none"/>
        <c:tickLblPos val="nextTo"/>
        <c:crossAx val="25799296"/>
        <c:crosses val="autoZero"/>
        <c:crossBetween val="between"/>
      </c:valAx>
    </c:plotArea>
    <c:legend>
      <c:legendPos val="b"/>
      <c:layout>
        <c:manualLayout>
          <c:xMode val="edge"/>
          <c:yMode val="edge"/>
          <c:x val="2.4823654855643053E-2"/>
          <c:y val="0.87495274645891441"/>
          <c:w val="0.96326434561750174"/>
          <c:h val="0.12504725354108553"/>
        </c:manualLayout>
      </c:layout>
      <c:overlay val="0"/>
    </c:legend>
    <c:plotVisOnly val="1"/>
    <c:dispBlanksAs val="gap"/>
    <c:showDLblsOverMax val="0"/>
  </c:chart>
  <c:txPr>
    <a:bodyPr/>
    <a:lstStyle/>
    <a:p>
      <a:pPr>
        <a:defRPr sz="1100">
          <a:solidFill>
            <a:schemeClr val="bg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588685A-6B34-4738-B965-FA4BF42130B4}" type="datetimeFigureOut">
              <a:rPr lang="en-GB"/>
              <a:pPr>
                <a:defRPr/>
              </a:pPr>
              <a:t>28/02/2013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15A016F-5602-4034-ACF5-7FDF6B232A1B}" type="slidenum">
              <a:rPr lang="en-GB"/>
              <a:pPr>
                <a:defRPr/>
              </a:pPr>
              <a:t>‹#›</a:t>
            </a:fld>
            <a:endParaRPr lang="en-GB"/>
          </a:p>
        </p:txBody>
      </p:sp>
    </p:spTree>
    <p:extLst>
      <p:ext uri="{BB962C8B-B14F-4D97-AF65-F5344CB8AC3E}">
        <p14:creationId xmlns:p14="http://schemas.microsoft.com/office/powerpoint/2010/main" val="1517900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00054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Alignment &amp; Collaboration</a:t>
            </a:r>
            <a:endParaRPr lang="en-GB" dirty="0"/>
          </a:p>
        </p:txBody>
      </p:sp>
      <p:sp>
        <p:nvSpPr>
          <p:cNvPr id="4" name="Slide Number Placeholder 3"/>
          <p:cNvSpPr>
            <a:spLocks noGrp="1"/>
          </p:cNvSpPr>
          <p:nvPr>
            <p:ph type="sldNum" sz="quarter" idx="10"/>
          </p:nvPr>
        </p:nvSpPr>
        <p:spPr/>
        <p:txBody>
          <a:bodyPr/>
          <a:lstStyle/>
          <a:p>
            <a:pPr>
              <a:defRPr/>
            </a:pPr>
            <a:fld id="{115A016F-5602-4034-ACF5-7FDF6B232A1B}" type="slidenum">
              <a:rPr lang="en-GB" smtClean="0"/>
              <a:pPr>
                <a:defRPr/>
              </a:pPr>
              <a:t>14</a:t>
            </a:fld>
            <a:endParaRPr lang="en-GB"/>
          </a:p>
        </p:txBody>
      </p:sp>
    </p:spTree>
    <p:extLst>
      <p:ext uri="{BB962C8B-B14F-4D97-AF65-F5344CB8AC3E}">
        <p14:creationId xmlns:p14="http://schemas.microsoft.com/office/powerpoint/2010/main" val="322731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significant challenges to creating a thriving mHealth market</a:t>
            </a:r>
          </a:p>
          <a:p>
            <a:pPr marL="228600" indent="-228600">
              <a:buFont typeface="+mj-lt"/>
              <a:buAutoNum type="arabicPeriod"/>
            </a:pPr>
            <a:r>
              <a:rPr lang="en-GB" dirty="0" smtClean="0"/>
              <a:t>Absence of mature regulations, policies and standards</a:t>
            </a:r>
          </a:p>
          <a:p>
            <a:pPr marL="228600" indent="-228600">
              <a:buFont typeface="+mj-lt"/>
              <a:buAutoNum type="arabicPeriod"/>
            </a:pPr>
            <a:r>
              <a:rPr lang="en-GB" dirty="0" smtClean="0"/>
              <a:t>Dearth of interoperable and scalable solutions that can improve health outcomes whilst reducing and containing costs</a:t>
            </a:r>
          </a:p>
          <a:p>
            <a:pPr marL="0" indent="0">
              <a:buFont typeface="+mj-lt"/>
              <a:buNone/>
            </a:pPr>
            <a:endParaRPr lang="en-GB" dirty="0" smtClean="0"/>
          </a:p>
          <a:p>
            <a:pPr marL="0" indent="0">
              <a:buFont typeface="+mj-lt"/>
              <a:buNone/>
            </a:pPr>
            <a:r>
              <a:rPr lang="en-GB" dirty="0" smtClean="0"/>
              <a:t>Market currently lacks </a:t>
            </a:r>
          </a:p>
          <a:p>
            <a:pPr marL="228600" indent="-228600">
              <a:buFont typeface="+mj-lt"/>
              <a:buAutoNum type="arabicPeriod"/>
            </a:pPr>
            <a:r>
              <a:rPr lang="en-GB" dirty="0" smtClean="0"/>
              <a:t>Awareness of mobile health capability</a:t>
            </a:r>
          </a:p>
          <a:p>
            <a:pPr marL="228600" indent="-228600">
              <a:buFont typeface="+mj-lt"/>
              <a:buAutoNum type="arabicPeriod"/>
            </a:pPr>
            <a:r>
              <a:rPr lang="en-GB" dirty="0" smtClean="0"/>
              <a:t>Established business models</a:t>
            </a:r>
          </a:p>
          <a:p>
            <a:pPr marL="228600" indent="-228600">
              <a:buFont typeface="+mj-lt"/>
              <a:buAutoNum type="arabicPeriod"/>
            </a:pPr>
            <a:r>
              <a:rPr lang="en-GB" dirty="0" smtClean="0"/>
              <a:t>Working partnerships</a:t>
            </a:r>
          </a:p>
          <a:p>
            <a:pPr marL="228600" indent="-228600">
              <a:buFont typeface="+mj-lt"/>
              <a:buAutoNum type="arabicPeriod"/>
            </a:pPr>
            <a:r>
              <a:rPr lang="en-GB" dirty="0" smtClean="0"/>
              <a:t>Common goals </a:t>
            </a:r>
          </a:p>
          <a:p>
            <a:pPr marL="228600" indent="-228600">
              <a:buFont typeface="+mj-lt"/>
              <a:buAutoNum type="arabicPeriod"/>
            </a:pPr>
            <a:r>
              <a:rPr lang="en-GB" dirty="0" smtClean="0"/>
              <a:t>Universal acceptance from healthcare providers, payers and patients</a:t>
            </a:r>
          </a:p>
          <a:p>
            <a:pPr marL="0" indent="0">
              <a:buFont typeface="+mj-lt"/>
              <a:buNone/>
            </a:pPr>
            <a:endParaRPr lang="en-GB" dirty="0" smtClean="0"/>
          </a:p>
          <a:p>
            <a:pPr marL="0" indent="0">
              <a:buFont typeface="+mj-lt"/>
              <a:buNone/>
            </a:pPr>
            <a:r>
              <a:rPr lang="en-GB" dirty="0" smtClean="0"/>
              <a:t>How do we overcome the barriers?</a:t>
            </a:r>
          </a:p>
          <a:p>
            <a:pPr marL="228600" indent="-228600">
              <a:buFont typeface="+mj-lt"/>
              <a:buAutoNum type="arabicPeriod"/>
            </a:pPr>
            <a:r>
              <a:rPr lang="en-GB" dirty="0" smtClean="0"/>
              <a:t>Understanding of mobile industry and healthcare sectors capabilities, demands, existing regulatory frameworks and standards</a:t>
            </a:r>
          </a:p>
          <a:p>
            <a:pPr marL="228600" indent="-228600">
              <a:buFont typeface="+mj-lt"/>
              <a:buAutoNum type="arabicPeriod"/>
            </a:pPr>
            <a:r>
              <a:rPr lang="en-GB" dirty="0" smtClean="0"/>
              <a:t>Foster harmonised regulation between the wireless market and the healthcare system to stimulate innovation</a:t>
            </a:r>
          </a:p>
          <a:p>
            <a:pPr marL="228600" indent="-228600">
              <a:buFont typeface="+mj-lt"/>
              <a:buAutoNum type="arabicPeriod"/>
            </a:pPr>
            <a:r>
              <a:rPr lang="en-GB" dirty="0" smtClean="0"/>
              <a:t>Create interoperable and scalable solutions that have buy-in from governments, payers, patients and healthcare providers, to accelerate global deployment of localised products and services</a:t>
            </a:r>
          </a:p>
          <a:p>
            <a:pPr marL="0" indent="0">
              <a:buFont typeface="+mj-lt"/>
              <a:buNone/>
            </a:pPr>
            <a:endParaRPr lang="en-GB" dirty="0"/>
          </a:p>
        </p:txBody>
      </p:sp>
      <p:sp>
        <p:nvSpPr>
          <p:cNvPr id="4" name="Slide Number Placeholder 3"/>
          <p:cNvSpPr>
            <a:spLocks noGrp="1"/>
          </p:cNvSpPr>
          <p:nvPr>
            <p:ph type="sldNum" sz="quarter" idx="10"/>
          </p:nvPr>
        </p:nvSpPr>
        <p:spPr/>
        <p:txBody>
          <a:bodyPr/>
          <a:lstStyle/>
          <a:p>
            <a:pPr>
              <a:defRPr/>
            </a:pPr>
            <a:fld id="{115A016F-5602-4034-ACF5-7FDF6B232A1B}" type="slidenum">
              <a:rPr lang="en-GB" smtClean="0"/>
              <a:pPr>
                <a:defRPr/>
              </a:pPr>
              <a:t>15</a:t>
            </a:fld>
            <a:endParaRPr lang="en-GB"/>
          </a:p>
        </p:txBody>
      </p:sp>
    </p:spTree>
    <p:extLst>
      <p:ext uri="{BB962C8B-B14F-4D97-AF65-F5344CB8AC3E}">
        <p14:creationId xmlns:p14="http://schemas.microsoft.com/office/powerpoint/2010/main" val="105075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15A016F-5602-4034-ACF5-7FDF6B232A1B}" type="slidenum">
              <a:rPr lang="en-GB" smtClean="0"/>
              <a:pPr>
                <a:defRPr/>
              </a:pPr>
              <a:t>4</a:t>
            </a:fld>
            <a:endParaRPr lang="en-GB"/>
          </a:p>
        </p:txBody>
      </p:sp>
    </p:spTree>
    <p:extLst>
      <p:ext uri="{BB962C8B-B14F-4D97-AF65-F5344CB8AC3E}">
        <p14:creationId xmlns:p14="http://schemas.microsoft.com/office/powerpoint/2010/main" val="112068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AFR: 81% of people with diabetes are undiagnosed ROW</a:t>
            </a:r>
            <a:r>
              <a:rPr lang="en-GB" baseline="0" dirty="0" smtClean="0"/>
              <a:t> half don’t know they have it</a:t>
            </a:r>
            <a:endParaRPr lang="en-GB" dirty="0" smtClean="0"/>
          </a:p>
          <a:p>
            <a:endParaRPr lang="en-GB" dirty="0" smtClean="0"/>
          </a:p>
          <a:p>
            <a:r>
              <a:rPr lang="en-GB" dirty="0" smtClean="0"/>
              <a:t>EUR: the highest prevalence of type 1 diabetes in children </a:t>
            </a:r>
          </a:p>
          <a:p>
            <a:endParaRPr lang="en-GB" dirty="0" smtClean="0"/>
          </a:p>
          <a:p>
            <a:r>
              <a:rPr lang="en-GB" dirty="0" smtClean="0"/>
              <a:t>MENA: 5 of the top 10 countries by diabetes prevalence </a:t>
            </a:r>
          </a:p>
          <a:p>
            <a:endParaRPr lang="en-GB" dirty="0" smtClean="0"/>
          </a:p>
          <a:p>
            <a:r>
              <a:rPr lang="en-GB" dirty="0" smtClean="0"/>
              <a:t>NAC: 1 adult in 10 has diabetes </a:t>
            </a:r>
          </a:p>
          <a:p>
            <a:endParaRPr lang="en-GB" dirty="0" smtClean="0"/>
          </a:p>
          <a:p>
            <a:r>
              <a:rPr lang="en-GB" dirty="0" smtClean="0"/>
              <a:t>SACA: 12.3% of all deaths were due to diabetes </a:t>
            </a:r>
          </a:p>
          <a:p>
            <a:endParaRPr lang="en-GB" dirty="0" smtClean="0"/>
          </a:p>
          <a:p>
            <a:r>
              <a:rPr lang="en-GB" dirty="0" smtClean="0"/>
              <a:t>SEA: almost one-fifth of the world’s people with diabetes live in just seven countries </a:t>
            </a:r>
          </a:p>
          <a:p>
            <a:endParaRPr lang="en-GB" dirty="0" smtClean="0"/>
          </a:p>
          <a:p>
            <a:r>
              <a:rPr lang="en-GB" dirty="0" smtClean="0"/>
              <a:t>WP: 132 million adults have diabetes, the largest number in any region </a:t>
            </a:r>
          </a:p>
          <a:p>
            <a:endParaRPr lang="en-GB" dirty="0"/>
          </a:p>
        </p:txBody>
      </p:sp>
    </p:spTree>
    <p:extLst>
      <p:ext uri="{BB962C8B-B14F-4D97-AF65-F5344CB8AC3E}">
        <p14:creationId xmlns:p14="http://schemas.microsoft.com/office/powerpoint/2010/main" val="322889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Compilations preventable</a:t>
            </a:r>
            <a:r>
              <a:rPr lang="en-GB" baseline="0" dirty="0" smtClean="0"/>
              <a:t> &amp; unnecessary death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The </a:t>
            </a:r>
            <a:r>
              <a:rPr lang="en-GB" dirty="0" smtClean="0"/>
              <a:t>US spent $223 billion on</a:t>
            </a:r>
            <a:r>
              <a:rPr lang="en-GB" baseline="0" dirty="0" smtClean="0"/>
              <a:t> diabetes care in 2011 that’s </a:t>
            </a:r>
            <a:r>
              <a:rPr lang="en-GB" dirty="0" smtClean="0"/>
              <a:t>48</a:t>
            </a:r>
            <a:r>
              <a:rPr lang="en-GB" baseline="0" dirty="0" smtClean="0"/>
              <a:t> % of global healthcare spend </a:t>
            </a:r>
          </a:p>
          <a:p>
            <a:pPr marL="171450" indent="-171450">
              <a:buFont typeface="Arial" pitchFamily="34" charset="0"/>
              <a:buChar char="•"/>
            </a:pPr>
            <a:endParaRPr lang="en-GB" dirty="0" smtClean="0"/>
          </a:p>
          <a:p>
            <a:pPr marL="171450" indent="-171450">
              <a:buFont typeface="Arial" pitchFamily="34" charset="0"/>
              <a:buChar char="•"/>
            </a:pPr>
            <a:r>
              <a:rPr lang="en-GB" dirty="0" smtClean="0"/>
              <a:t>NCDs cause cumulative economic losses of US$500 b pa </a:t>
            </a:r>
          </a:p>
          <a:p>
            <a:pPr marL="171450" indent="-171450">
              <a:buFont typeface="Arial" pitchFamily="34" charset="0"/>
              <a:buChar char="•"/>
            </a:pPr>
            <a:r>
              <a:rPr lang="en-GB" dirty="0" smtClean="0"/>
              <a:t>NCDs trap families in poverty, killing breadwinners </a:t>
            </a:r>
          </a:p>
          <a:p>
            <a:pPr marL="171450" indent="-171450">
              <a:buFont typeface="Arial" pitchFamily="34" charset="0"/>
              <a:buChar char="•"/>
            </a:pPr>
            <a:r>
              <a:rPr lang="en-GB" dirty="0" smtClean="0"/>
              <a:t>NCDs affect people of working age, losing productivity that is vital for development </a:t>
            </a:r>
          </a:p>
          <a:p>
            <a:pPr marL="171450" indent="-171450">
              <a:buFont typeface="Arial" pitchFamily="34" charset="0"/>
              <a:buChar char="•"/>
            </a:pPr>
            <a:endParaRPr lang="en-GB" dirty="0" smtClean="0"/>
          </a:p>
          <a:p>
            <a:pPr marL="171450" indent="-171450">
              <a:buFont typeface="Arial" pitchFamily="34" charset="0"/>
              <a:buChar char="•"/>
            </a:pPr>
            <a:endParaRPr lang="en-GB" dirty="0" smtClean="0"/>
          </a:p>
          <a:p>
            <a:pPr marL="171450" indent="-171450">
              <a:buFont typeface="Arial" pitchFamily="34" charset="0"/>
              <a:buChar char="•"/>
            </a:pPr>
            <a:r>
              <a:rPr lang="en-GB" dirty="0" smtClean="0"/>
              <a:t>In Europe we spend over  1/3 of our healthcare on Diabetes. In the UK that is £25,000 per minute</a:t>
            </a:r>
          </a:p>
          <a:p>
            <a:pPr marL="171450" indent="-171450">
              <a:buFont typeface="Arial" pitchFamily="34" charset="0"/>
              <a:buChar char="•"/>
            </a:pPr>
            <a:r>
              <a:rPr lang="en-GB" baseline="0" dirty="0" smtClean="0"/>
              <a:t>Africa spend the least on diabetes, with 80 % of patients actually undiagnosed African nations know they need to increase substantially over then next few years</a:t>
            </a:r>
          </a:p>
          <a:p>
            <a:pPr marL="171450" indent="-171450">
              <a:buFont typeface="Arial" pitchFamily="34" charset="0"/>
              <a:buChar char="•"/>
            </a:pPr>
            <a:r>
              <a:rPr lang="en-GB" baseline="0" dirty="0" smtClean="0"/>
              <a:t>Africa is closely followed by South East Asia  and The Middle East who need to invest more than the 1 and  2.3 % they are investing</a:t>
            </a:r>
          </a:p>
          <a:p>
            <a:pPr marL="171450" indent="-171450">
              <a:buFont typeface="Arial" pitchFamily="34" charset="0"/>
              <a:buChar char="•"/>
            </a:pPr>
            <a:endParaRPr lang="en-GB" dirty="0" smtClean="0"/>
          </a:p>
          <a:p>
            <a:endParaRPr lang="en-GB" dirty="0"/>
          </a:p>
        </p:txBody>
      </p:sp>
    </p:spTree>
    <p:extLst>
      <p:ext uri="{BB962C8B-B14F-4D97-AF65-F5344CB8AC3E}">
        <p14:creationId xmlns:p14="http://schemas.microsoft.com/office/powerpoint/2010/main" val="180075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Arial" charset="0"/>
                <a:ea typeface="Arial" pitchFamily="-110" charset="0"/>
                <a:cs typeface="Arial" charset="0"/>
              </a:rPr>
              <a:t>Financial </a:t>
            </a:r>
            <a:r>
              <a:rPr lang="en-GB" sz="1200" kern="1200" dirty="0" err="1" smtClean="0">
                <a:solidFill>
                  <a:schemeClr val="tx1"/>
                </a:solidFill>
                <a:effectLst/>
                <a:latin typeface="Arial" charset="0"/>
                <a:ea typeface="Arial" pitchFamily="-110" charset="0"/>
                <a:cs typeface="Arial" charset="0"/>
              </a:rPr>
              <a:t>opp</a:t>
            </a:r>
            <a:endParaRPr lang="en-GB" sz="1200" kern="1200" dirty="0" smtClean="0">
              <a:solidFill>
                <a:schemeClr val="tx1"/>
              </a:solidFill>
              <a:effectLst/>
              <a:latin typeface="Arial" charset="0"/>
              <a:ea typeface="Arial" pitchFamily="-110" charset="0"/>
              <a:cs typeface="Arial"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Arial" charset="0"/>
                <a:ea typeface="Arial" pitchFamily="-110" charset="0"/>
                <a:cs typeface="Arial" charset="0"/>
              </a:rPr>
              <a:t>Self management</a:t>
            </a:r>
            <a:r>
              <a:rPr lang="en-GB" sz="1200" kern="1200" baseline="0" dirty="0" smtClean="0">
                <a:solidFill>
                  <a:schemeClr val="tx1"/>
                </a:solidFill>
                <a:effectLst/>
                <a:latin typeface="Arial" charset="0"/>
                <a:ea typeface="Arial" pitchFamily="-110" charset="0"/>
                <a:cs typeface="Arial" charset="0"/>
              </a:rPr>
              <a:t> </a:t>
            </a:r>
            <a:r>
              <a:rPr lang="en-GB" sz="1200" kern="1200" baseline="0" dirty="0" err="1" smtClean="0">
                <a:solidFill>
                  <a:schemeClr val="tx1"/>
                </a:solidFill>
                <a:effectLst/>
                <a:latin typeface="Arial" charset="0"/>
                <a:ea typeface="Arial" pitchFamily="-110" charset="0"/>
                <a:cs typeface="Arial" charset="0"/>
              </a:rPr>
              <a:t>opp</a:t>
            </a:r>
            <a:endParaRPr lang="en-GB" sz="1200" kern="1200" dirty="0" smtClean="0">
              <a:solidFill>
                <a:schemeClr val="tx1"/>
              </a:solidFill>
              <a:effectLst/>
              <a:latin typeface="Arial" charset="0"/>
              <a:ea typeface="Arial" pitchFamily="-110" charset="0"/>
              <a:cs typeface="Arial"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sz="1200" kern="1200" dirty="0" smtClean="0">
              <a:solidFill>
                <a:schemeClr val="tx1"/>
              </a:solidFill>
              <a:effectLst/>
              <a:latin typeface="Arial" charset="0"/>
              <a:ea typeface="Arial" pitchFamily="-110" charset="0"/>
              <a:cs typeface="Arial" charset="0"/>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dirty="0" smtClean="0">
                <a:solidFill>
                  <a:schemeClr val="tx1"/>
                </a:solidFill>
                <a:effectLst/>
                <a:latin typeface="Arial" charset="0"/>
                <a:ea typeface="Arial" pitchFamily="-110" charset="0"/>
                <a:cs typeface="Arial" charset="0"/>
              </a:rPr>
              <a:t>According </a:t>
            </a:r>
            <a:r>
              <a:rPr lang="en-GB" sz="1200" kern="1200" dirty="0" smtClean="0">
                <a:solidFill>
                  <a:schemeClr val="tx1"/>
                </a:solidFill>
                <a:effectLst/>
                <a:latin typeface="Arial" charset="0"/>
                <a:ea typeface="Arial" pitchFamily="-110" charset="0"/>
                <a:cs typeface="Arial" charset="0"/>
              </a:rPr>
              <a:t>to a research</a:t>
            </a:r>
            <a:r>
              <a:rPr lang="en-GB" sz="1200" kern="1200" baseline="0" dirty="0" smtClean="0">
                <a:solidFill>
                  <a:schemeClr val="tx1"/>
                </a:solidFill>
                <a:effectLst/>
                <a:latin typeface="Arial" charset="0"/>
                <a:ea typeface="Arial" pitchFamily="-110" charset="0"/>
                <a:cs typeface="Arial" charset="0"/>
              </a:rPr>
              <a:t> jointly conducted by the GSMA and </a:t>
            </a:r>
            <a:r>
              <a:rPr lang="en-GB" sz="1200" kern="1200" baseline="0" dirty="0" err="1" smtClean="0">
                <a:solidFill>
                  <a:schemeClr val="tx1"/>
                </a:solidFill>
                <a:effectLst/>
                <a:latin typeface="Arial" charset="0"/>
                <a:ea typeface="Arial" pitchFamily="-110" charset="0"/>
                <a:cs typeface="Arial" charset="0"/>
              </a:rPr>
              <a:t>PriceWaterhouseCoopers</a:t>
            </a:r>
            <a:r>
              <a:rPr lang="en-GB" sz="1200" kern="1200" baseline="0" dirty="0" smtClean="0">
                <a:solidFill>
                  <a:schemeClr val="tx1"/>
                </a:solidFill>
                <a:effectLst/>
                <a:latin typeface="Arial" charset="0"/>
                <a:ea typeface="Arial" pitchFamily="-110" charset="0"/>
                <a:cs typeface="Arial" charset="0"/>
              </a:rPr>
              <a:t> consultancy, the worldwide mHealth revenue is expected to reach about US$23 billion across all stakeholders – mobile operators, device vendors, healthcare providers and content/application players by 2017.</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effectLst/>
                <a:latin typeface="Arial" charset="0"/>
                <a:cs typeface="Arial" charset="0"/>
              </a:rPr>
              <a:t>Of this, around 50% will go to Mobile Network Operators. Regionally, Asia-Pacific including the Middle East will comprise 30% share of the market.</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effectLst/>
                <a:latin typeface="Arial" charset="0"/>
                <a:cs typeface="Arial" charset="0"/>
              </a:rPr>
              <a:t>There is a huge market opportunity across the patient pathway, although monitoring is going to be the most attractive segment. Monitoring services will be driven primarily by solutions that aid chronic disease management.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effectLst/>
                <a:latin typeface="Arial" charset="0"/>
                <a:cs typeface="Arial" charset="0"/>
              </a:rPr>
              <a:t>Diagnosis services is expected to support developing countries in bridging their healthcare access challenges, and will be split almost evenly between call-centre/IVR based services and mobile telemedicine services.</a:t>
            </a:r>
            <a:endParaRPr lang="en-GB" dirty="0" smtClean="0"/>
          </a:p>
          <a:p>
            <a:pPr lvl="0"/>
            <a:endParaRPr lang="en-GB" dirty="0"/>
          </a:p>
        </p:txBody>
      </p:sp>
    </p:spTree>
    <p:extLst>
      <p:ext uri="{BB962C8B-B14F-4D97-AF65-F5344CB8AC3E}">
        <p14:creationId xmlns:p14="http://schemas.microsoft.com/office/powerpoint/2010/main" val="2041395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Remote Patient Monitoring systems have also undergone some evolutionary</a:t>
            </a:r>
            <a:r>
              <a:rPr lang="en-GB" baseline="0" dirty="0" smtClean="0"/>
              <a:t> transformation over the years.</a:t>
            </a:r>
          </a:p>
          <a:p>
            <a:pPr marL="171450" indent="-171450">
              <a:buFont typeface="Arial" pitchFamily="34" charset="0"/>
              <a:buChar char="•"/>
            </a:pPr>
            <a:r>
              <a:rPr lang="en-GB" baseline="0" dirty="0" smtClean="0"/>
              <a:t>Before, because it was only capable of having one-way communication, it was only used to monitor standard vital signs but later on, it has also become capable not only of monitoring but as well as managing standard vital signs.</a:t>
            </a:r>
          </a:p>
          <a:p>
            <a:pPr marL="171450" indent="-171450">
              <a:buFont typeface="Arial" pitchFamily="34" charset="0"/>
              <a:buChar char="•"/>
            </a:pPr>
            <a:r>
              <a:rPr lang="en-GB" baseline="0" dirty="0" smtClean="0"/>
              <a:t>Now, innovation has allowed real-time two-way communication allowing patients to reach out to physicians and caregivers wherever they may be.</a:t>
            </a:r>
          </a:p>
        </p:txBody>
      </p:sp>
    </p:spTree>
    <p:extLst>
      <p:ext uri="{BB962C8B-B14F-4D97-AF65-F5344CB8AC3E}">
        <p14:creationId xmlns:p14="http://schemas.microsoft.com/office/powerpoint/2010/main" val="83326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chemeClr val="bg1"/>
                </a:solidFill>
              </a:rPr>
              <a:t>Growth of Services Tracked highest in Africa and North America</a:t>
            </a:r>
          </a:p>
          <a:p>
            <a:endParaRPr lang="en-GB" dirty="0"/>
          </a:p>
        </p:txBody>
      </p:sp>
      <p:sp>
        <p:nvSpPr>
          <p:cNvPr id="4" name="Slide Number Placeholder 3"/>
          <p:cNvSpPr>
            <a:spLocks noGrp="1"/>
          </p:cNvSpPr>
          <p:nvPr>
            <p:ph type="sldNum" sz="quarter" idx="10"/>
          </p:nvPr>
        </p:nvSpPr>
        <p:spPr/>
        <p:txBody>
          <a:bodyPr/>
          <a:lstStyle/>
          <a:p>
            <a:pPr>
              <a:defRPr/>
            </a:pPr>
            <a:fld id="{115A016F-5602-4034-ACF5-7FDF6B232A1B}" type="slidenum">
              <a:rPr lang="en-GB" smtClean="0"/>
              <a:pPr>
                <a:defRPr/>
              </a:pPr>
              <a:t>10</a:t>
            </a:fld>
            <a:endParaRPr lang="en-GB"/>
          </a:p>
        </p:txBody>
      </p:sp>
    </p:spTree>
    <p:extLst>
      <p:ext uri="{BB962C8B-B14F-4D97-AF65-F5344CB8AC3E}">
        <p14:creationId xmlns:p14="http://schemas.microsoft.com/office/powerpoint/2010/main" val="232362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GB" dirty="0" smtClean="0"/>
              <a:t>The solution helps disease management organizations and corporate payers provide diabetes patients with tools to help them manage their disease and ultimately help reduce the spiralling costs of chronic disease management.</a:t>
            </a:r>
          </a:p>
          <a:p>
            <a:pPr marL="171450" indent="-171450">
              <a:buFontTx/>
              <a:buChar char="•"/>
            </a:pPr>
            <a:r>
              <a:rPr lang="en-GB" dirty="0" smtClean="0">
                <a:latin typeface="Arial" charset="0"/>
                <a:cs typeface="Arial" charset="0"/>
              </a:rPr>
              <a:t>The innovation in diabetes intervention has truly evolved over the years.</a:t>
            </a:r>
          </a:p>
          <a:p>
            <a:pPr marL="171450" indent="-171450">
              <a:buFontTx/>
              <a:buChar char="•"/>
            </a:pPr>
            <a:r>
              <a:rPr lang="en-GB" dirty="0" smtClean="0">
                <a:latin typeface="Arial" charset="0"/>
                <a:cs typeface="Arial" charset="0"/>
              </a:rPr>
              <a:t>Now, I would like to provide an example of a patient-coaching mHealth solution catering specifically for the needs of diabetes patients. </a:t>
            </a:r>
          </a:p>
          <a:p>
            <a:pPr marL="171450" indent="-171450">
              <a:buFontTx/>
              <a:buChar char="•"/>
            </a:pPr>
            <a:r>
              <a:rPr lang="en-GB" dirty="0" err="1" smtClean="0">
                <a:latin typeface="Arial" charset="0"/>
                <a:cs typeface="Arial" charset="0"/>
              </a:rPr>
              <a:t>WellDoc’s</a:t>
            </a:r>
            <a:r>
              <a:rPr lang="en-GB" dirty="0" smtClean="0">
                <a:latin typeface="Arial" charset="0"/>
                <a:cs typeface="Arial" charset="0"/>
              </a:rPr>
              <a:t> Diabetes Manager powered by AT&amp;T – is an example of harnessing the value of clinical and behavioural science and mobility</a:t>
            </a:r>
          </a:p>
          <a:p>
            <a:pPr marL="171450" indent="-171450">
              <a:buFontTx/>
              <a:buChar char="•"/>
            </a:pPr>
            <a:r>
              <a:rPr lang="en-GB" dirty="0" err="1" smtClean="0">
                <a:latin typeface="Arial" charset="0"/>
                <a:cs typeface="Arial" charset="0"/>
              </a:rPr>
              <a:t>WellDoc’s</a:t>
            </a:r>
            <a:r>
              <a:rPr lang="en-GB" dirty="0" smtClean="0">
                <a:latin typeface="Arial" charset="0"/>
                <a:cs typeface="Arial" charset="0"/>
              </a:rPr>
              <a:t> platform has been proven to be clinically efficacious and </a:t>
            </a:r>
            <a:r>
              <a:rPr lang="en-GB" dirty="0" err="1" smtClean="0">
                <a:latin typeface="Arial" charset="0"/>
                <a:cs typeface="Arial" charset="0"/>
              </a:rPr>
              <a:t>WellDoc’s</a:t>
            </a:r>
            <a:r>
              <a:rPr lang="en-GB" dirty="0" smtClean="0">
                <a:latin typeface="Arial" charset="0"/>
                <a:cs typeface="Arial" charset="0"/>
              </a:rPr>
              <a:t> </a:t>
            </a:r>
            <a:r>
              <a:rPr lang="en-GB" dirty="0" err="1" smtClean="0">
                <a:latin typeface="Arial" charset="0"/>
                <a:cs typeface="Arial" charset="0"/>
              </a:rPr>
              <a:t>DiabetesManager</a:t>
            </a:r>
            <a:r>
              <a:rPr lang="en-GB" dirty="0" smtClean="0">
                <a:latin typeface="Arial" charset="0"/>
                <a:cs typeface="Arial" charset="0"/>
              </a:rPr>
              <a:t> is the first  mHealth solution to be approved by US Food and Drug Administration that provides automated real-time feedback and behavioural coaching for people with Type 2 diabetes.</a:t>
            </a:r>
          </a:p>
          <a:p>
            <a:pPr marL="171450" indent="-171450">
              <a:buFontTx/>
              <a:buChar char="•"/>
            </a:pPr>
            <a:r>
              <a:rPr lang="en-GB" dirty="0" smtClean="0">
                <a:latin typeface="Arial" charset="0"/>
                <a:cs typeface="Arial" charset="0"/>
              </a:rPr>
              <a:t>AT&amp;T’s implementation of </a:t>
            </a:r>
            <a:r>
              <a:rPr lang="en-GB" dirty="0" err="1" smtClean="0">
                <a:latin typeface="Arial" charset="0"/>
                <a:cs typeface="Arial" charset="0"/>
              </a:rPr>
              <a:t>WellDoc’s</a:t>
            </a:r>
            <a:r>
              <a:rPr lang="en-GB" dirty="0" smtClean="0">
                <a:latin typeface="Arial" charset="0"/>
                <a:cs typeface="Arial" charset="0"/>
              </a:rPr>
              <a:t> solution:  “AT&amp;T mHealth presents Diabetes Manager” is an integrated solution that allows a patient to get connected real-time to a disease management case worker. The AT&amp;T mHealth presents Diabetes Manager works primarily by:</a:t>
            </a:r>
          </a:p>
          <a:p>
            <a:pPr marL="628650" lvl="1" indent="-171450">
              <a:buFontTx/>
              <a:buChar char="•"/>
            </a:pPr>
            <a:r>
              <a:rPr lang="en-GB" dirty="0" smtClean="0">
                <a:latin typeface="Arial" charset="0"/>
                <a:cs typeface="Arial" charset="0"/>
              </a:rPr>
              <a:t>Using an approved data-enabled mobile device on any cellular network – not just limited to AT&amp;T, but available on Verizon, T-Mobile and Sprint also</a:t>
            </a:r>
          </a:p>
          <a:p>
            <a:pPr marL="628650" lvl="1" indent="-171450">
              <a:buFontTx/>
              <a:buChar char="•"/>
            </a:pPr>
            <a:r>
              <a:rPr lang="en-GB" dirty="0" smtClean="0">
                <a:latin typeface="Arial" charset="0"/>
                <a:cs typeface="Arial" charset="0"/>
              </a:rPr>
              <a:t>The system allows an individual with diabetes to capture, store and transmit in real-time blood glucose data and other diabetes self-management data in a highly secure way. </a:t>
            </a:r>
          </a:p>
          <a:p>
            <a:pPr marL="628650" lvl="1" indent="-171450">
              <a:buFontTx/>
              <a:buChar char="•"/>
            </a:pPr>
            <a:r>
              <a:rPr lang="en-GB" dirty="0" smtClean="0">
                <a:latin typeface="Arial" charset="0"/>
                <a:cs typeface="Arial" charset="0"/>
              </a:rPr>
              <a:t>Real-time feedback based on blood glucose values coaches people on responses to high and low levels and provides education about glucose, food, and medication control.</a:t>
            </a:r>
          </a:p>
          <a:p>
            <a:pPr marL="628650" lvl="1" indent="-171450">
              <a:buFontTx/>
              <a:buChar char="•"/>
            </a:pPr>
            <a:r>
              <a:rPr lang="en-GB" dirty="0" smtClean="0">
                <a:latin typeface="Arial" charset="0"/>
                <a:cs typeface="Arial" charset="0"/>
              </a:rPr>
              <a:t>The comprehensive solution then goes one step further with an expert system – analysing the real-time patient data to identify trends, areas for concern, and teachable opportunities. This expert system further coaches the patients on how to manage various aspects of their disease while also delivering data to the case manager, thus enabling a value-added telephonic transaction between the coach and the patient.</a:t>
            </a:r>
          </a:p>
          <a:p>
            <a:pPr marL="628650" lvl="1" indent="-171450">
              <a:buFontTx/>
              <a:buChar char="•"/>
            </a:pPr>
            <a:r>
              <a:rPr lang="en-GB" dirty="0" smtClean="0">
                <a:latin typeface="Arial" charset="0"/>
                <a:cs typeface="Arial" charset="0"/>
              </a:rPr>
              <a:t>At the system’s foundation is a seamless integration of technology, real-time data, analytics, ease-of-use and collaboration that ultimately is intended to drive improved metabolic outcomes and reduced healthcare costs.</a:t>
            </a:r>
          </a:p>
          <a:p>
            <a:pPr marL="171450" indent="-171450">
              <a:buFontTx/>
              <a:buChar char="•"/>
            </a:pPr>
            <a:r>
              <a:rPr lang="en-GB" dirty="0" smtClean="0">
                <a:latin typeface="Arial" charset="0"/>
                <a:cs typeface="Arial" charset="0"/>
              </a:rPr>
              <a:t>Note that other devices can be incorporated at the mobile solution point, with the AT&amp;T mHealth presents Diabetes Manager taking the role of the “mobile solution”.</a:t>
            </a:r>
          </a:p>
          <a:p>
            <a:pPr marL="171450" indent="-171450">
              <a:buFontTx/>
              <a:buChar char="•"/>
            </a:pPr>
            <a:endParaRPr lang="en-GB" dirty="0" smtClean="0">
              <a:latin typeface="Arial" charset="0"/>
              <a:cs typeface="Arial" charset="0"/>
            </a:endParaRPr>
          </a:p>
          <a:p>
            <a:pPr marL="171450" indent="-171450">
              <a:buFontTx/>
              <a:buChar char="•"/>
            </a:pPr>
            <a:r>
              <a:rPr lang="en-GB" dirty="0" smtClean="0">
                <a:latin typeface="Arial" charset="0"/>
                <a:cs typeface="Arial" charset="0"/>
              </a:rPr>
              <a:t>Michael – </a:t>
            </a:r>
          </a:p>
          <a:p>
            <a:pPr marL="171450" indent="-171450">
              <a:buFontTx/>
              <a:buChar char="•"/>
            </a:pPr>
            <a:r>
              <a:rPr lang="en-GB" dirty="0" smtClean="0">
                <a:latin typeface="Arial" charset="0"/>
                <a:cs typeface="Arial" charset="0"/>
              </a:rPr>
              <a:t>Hope all is well.  I have edited some text both in the slide builds as well as in your notes for a more accurate depiction of what we’re doing with AT&amp;T that you can share at MWC.</a:t>
            </a:r>
          </a:p>
          <a:p>
            <a:pPr marL="171450" indent="-171450">
              <a:buFontTx/>
              <a:buChar char="•"/>
            </a:pPr>
            <a:r>
              <a:rPr lang="en-GB" dirty="0" smtClean="0">
                <a:latin typeface="Arial" charset="0"/>
                <a:cs typeface="Arial" charset="0"/>
              </a:rPr>
              <a:t>For your information, please also note the following speaking notes on commercialization models:</a:t>
            </a:r>
          </a:p>
          <a:p>
            <a:pPr marL="171450" indent="-171450">
              <a:buFontTx/>
              <a:buChar char="•"/>
            </a:pPr>
            <a:endParaRPr lang="en-GB" dirty="0" smtClean="0">
              <a:latin typeface="Arial" charset="0"/>
              <a:cs typeface="Arial" charset="0"/>
            </a:endParaRPr>
          </a:p>
          <a:p>
            <a:pPr marL="0" indent="0">
              <a:buFontTx/>
              <a:buNone/>
            </a:pPr>
            <a:r>
              <a:rPr lang="en-GB" dirty="0" smtClean="0">
                <a:latin typeface="Arial" charset="0"/>
                <a:cs typeface="Arial" charset="0"/>
              </a:rPr>
              <a:t>1.</a:t>
            </a:r>
            <a:r>
              <a:rPr lang="en-GB" baseline="0" dirty="0" smtClean="0">
                <a:latin typeface="Arial" charset="0"/>
                <a:cs typeface="Arial" charset="0"/>
              </a:rPr>
              <a:t> </a:t>
            </a:r>
            <a:r>
              <a:rPr lang="en-GB" dirty="0" smtClean="0">
                <a:latin typeface="Arial" charset="0"/>
                <a:cs typeface="Arial" charset="0"/>
              </a:rPr>
              <a:t>There are three commercialization models that mHealth in general should see: </a:t>
            </a:r>
          </a:p>
          <a:p>
            <a:pPr marL="171450" indent="-171450">
              <a:buFontTx/>
              <a:buChar char="•"/>
            </a:pPr>
            <a:r>
              <a:rPr lang="en-GB" dirty="0" err="1" smtClean="0">
                <a:latin typeface="Arial" charset="0"/>
                <a:cs typeface="Arial" charset="0"/>
              </a:rPr>
              <a:t>a.Medication</a:t>
            </a:r>
            <a:r>
              <a:rPr lang="en-GB" dirty="0" smtClean="0">
                <a:latin typeface="Arial" charset="0"/>
                <a:cs typeface="Arial" charset="0"/>
              </a:rPr>
              <a:t> Adherence.  Here, the business model is to have the mHealth solution sold to a pharmaceutical company to support what they deem to be “compliance” and “persistence” to a drug therapy.  Today, regardless of the drug or disease state, compliance (which is the refill rate at the 6th refill point) and persistence (which is the refill rate at the 12th refill point) are abysmal – to the tune of 18% to 23%.  Today, pharmaceutical companies are taking a page from CISCO’s playbook – that is, they seek to not just sell the “widget”, but the “solution and value” around the widget.  You’ll hear the terms “around the pill”, “beyond the pill”, “pill-plus” to describe these strategies.  In fact, Chris </a:t>
            </a:r>
            <a:r>
              <a:rPr lang="en-GB" dirty="0" err="1" smtClean="0">
                <a:latin typeface="Arial" charset="0"/>
                <a:cs typeface="Arial" charset="0"/>
              </a:rPr>
              <a:t>Viehbacher</a:t>
            </a:r>
            <a:r>
              <a:rPr lang="en-GB" dirty="0" smtClean="0">
                <a:latin typeface="Arial" charset="0"/>
                <a:cs typeface="Arial" charset="0"/>
              </a:rPr>
              <a:t> – CEO of </a:t>
            </a:r>
            <a:r>
              <a:rPr lang="en-GB" dirty="0" err="1" smtClean="0">
                <a:latin typeface="Arial" charset="0"/>
                <a:cs typeface="Arial" charset="0"/>
              </a:rPr>
              <a:t>Sanofi</a:t>
            </a:r>
            <a:r>
              <a:rPr lang="en-GB" dirty="0" smtClean="0">
                <a:latin typeface="Arial" charset="0"/>
                <a:cs typeface="Arial" charset="0"/>
              </a:rPr>
              <a:t> Aventis – declared at EASD in Berlin 2012 that in the future, upwards of 30% of </a:t>
            </a:r>
            <a:r>
              <a:rPr lang="en-GB" dirty="0" err="1" smtClean="0">
                <a:latin typeface="Arial" charset="0"/>
                <a:cs typeface="Arial" charset="0"/>
              </a:rPr>
              <a:t>pharma</a:t>
            </a:r>
            <a:r>
              <a:rPr lang="en-GB" dirty="0" smtClean="0">
                <a:latin typeface="Arial" charset="0"/>
                <a:cs typeface="Arial" charset="0"/>
              </a:rPr>
              <a:t> revenue would come from such services.  So, the business model for the operator is to work with an mHealth provider that understands clinical and </a:t>
            </a:r>
            <a:r>
              <a:rPr lang="en-GB" dirty="0" err="1" smtClean="0">
                <a:latin typeface="Arial" charset="0"/>
                <a:cs typeface="Arial" charset="0"/>
              </a:rPr>
              <a:t>behavioral</a:t>
            </a:r>
            <a:r>
              <a:rPr lang="en-GB" dirty="0" smtClean="0">
                <a:latin typeface="Arial" charset="0"/>
                <a:cs typeface="Arial" charset="0"/>
              </a:rPr>
              <a:t> science, that has demonstrated outcomes, and to sell to </a:t>
            </a:r>
            <a:r>
              <a:rPr lang="en-GB" dirty="0" err="1" smtClean="0">
                <a:latin typeface="Arial" charset="0"/>
                <a:cs typeface="Arial" charset="0"/>
              </a:rPr>
              <a:t>pharma</a:t>
            </a:r>
            <a:r>
              <a:rPr lang="en-GB" dirty="0" smtClean="0">
                <a:latin typeface="Arial" charset="0"/>
                <a:cs typeface="Arial" charset="0"/>
              </a:rPr>
              <a:t> on a per-patient-per-month licence model.  People such as </a:t>
            </a:r>
            <a:r>
              <a:rPr lang="en-GB" dirty="0" err="1" smtClean="0">
                <a:latin typeface="Arial" charset="0"/>
                <a:cs typeface="Arial" charset="0"/>
              </a:rPr>
              <a:t>WellDoc</a:t>
            </a:r>
            <a:r>
              <a:rPr lang="en-GB" dirty="0" smtClean="0">
                <a:latin typeface="Arial" charset="0"/>
                <a:cs typeface="Arial" charset="0"/>
              </a:rPr>
              <a:t> in the US are already doing this quite successfully with </a:t>
            </a:r>
            <a:r>
              <a:rPr lang="en-GB" dirty="0" err="1" smtClean="0">
                <a:latin typeface="Arial" charset="0"/>
                <a:cs typeface="Arial" charset="0"/>
              </a:rPr>
              <a:t>pharma</a:t>
            </a:r>
            <a:r>
              <a:rPr lang="en-GB" dirty="0" smtClean="0">
                <a:latin typeface="Arial" charset="0"/>
                <a:cs typeface="Arial" charset="0"/>
              </a:rPr>
              <a:t>, for example </a:t>
            </a:r>
            <a:r>
              <a:rPr lang="en-GB" dirty="0" err="1" smtClean="0">
                <a:latin typeface="Arial" charset="0"/>
                <a:cs typeface="Arial" charset="0"/>
              </a:rPr>
              <a:t>WellDoc’s</a:t>
            </a:r>
            <a:r>
              <a:rPr lang="en-GB" dirty="0" smtClean="0">
                <a:latin typeface="Arial" charset="0"/>
                <a:cs typeface="Arial" charset="0"/>
              </a:rPr>
              <a:t> “My Measures for Success” program with Astra Zeneca for Asthma.  The ROI here is based on scripts filled, patient days on therapy and increased persistence and compliance.  In the case of simple drugs (several hundreds of dollars per month), the ROI is significant – in the case of biologic drugs, the ROI is insane – one additional refill can be as much as $5,000 which clearly pays for a mobile program in perpetuity!</a:t>
            </a:r>
          </a:p>
          <a:p>
            <a:pPr marL="0" indent="0">
              <a:buFontTx/>
              <a:buNone/>
            </a:pPr>
            <a:r>
              <a:rPr lang="en-GB" dirty="0" smtClean="0">
                <a:latin typeface="Arial" charset="0"/>
                <a:cs typeface="Arial" charset="0"/>
              </a:rPr>
              <a:t>b.</a:t>
            </a:r>
            <a:r>
              <a:rPr lang="en-GB" baseline="0" dirty="0" smtClean="0">
                <a:latin typeface="Arial" charset="0"/>
                <a:cs typeface="Arial" charset="0"/>
              </a:rPr>
              <a:t> </a:t>
            </a:r>
            <a:r>
              <a:rPr lang="en-GB" dirty="0" smtClean="0">
                <a:latin typeface="Arial" charset="0"/>
                <a:cs typeface="Arial" charset="0"/>
              </a:rPr>
              <a:t>Disease Management:  This is best described by </a:t>
            </a:r>
            <a:r>
              <a:rPr lang="en-GB" dirty="0" err="1" smtClean="0">
                <a:latin typeface="Arial" charset="0"/>
                <a:cs typeface="Arial" charset="0"/>
              </a:rPr>
              <a:t>WellDoc’s</a:t>
            </a:r>
            <a:r>
              <a:rPr lang="en-GB" dirty="0" smtClean="0">
                <a:latin typeface="Arial" charset="0"/>
                <a:cs typeface="Arial" charset="0"/>
              </a:rPr>
              <a:t> program with AT&amp;T in the US – whereby the </a:t>
            </a:r>
            <a:r>
              <a:rPr lang="en-GB" dirty="0" err="1" smtClean="0">
                <a:latin typeface="Arial" charset="0"/>
                <a:cs typeface="Arial" charset="0"/>
              </a:rPr>
              <a:t>DiabetesManager</a:t>
            </a:r>
            <a:r>
              <a:rPr lang="en-GB" dirty="0" smtClean="0">
                <a:latin typeface="Arial" charset="0"/>
                <a:cs typeface="Arial" charset="0"/>
              </a:rPr>
              <a:t> solution has been “tailored” to support the patient and the enterprise case manager to provide self-insured employers’ employees with increased engagement with their case managers and thus, improved diabetes outcomes.  The ROI here is based on improved case management efficiency and contracts for disease management organizations (DMOs) with self-insured employers.</a:t>
            </a:r>
          </a:p>
          <a:p>
            <a:pPr marL="0" indent="0">
              <a:buFontTx/>
              <a:buNone/>
            </a:pPr>
            <a:endParaRPr lang="en-GB" dirty="0" smtClean="0">
              <a:latin typeface="Arial" charset="0"/>
              <a:cs typeface="Arial" charset="0"/>
            </a:endParaRPr>
          </a:p>
          <a:p>
            <a:pPr marL="0" indent="0">
              <a:buFontTx/>
              <a:buNone/>
            </a:pPr>
            <a:r>
              <a:rPr lang="en-GB" dirty="0" smtClean="0">
                <a:latin typeface="Arial" charset="0"/>
                <a:cs typeface="Arial" charset="0"/>
              </a:rPr>
              <a:t>c.</a:t>
            </a:r>
            <a:r>
              <a:rPr lang="en-GB" baseline="0" dirty="0" smtClean="0">
                <a:latin typeface="Arial" charset="0"/>
                <a:cs typeface="Arial" charset="0"/>
              </a:rPr>
              <a:t> </a:t>
            </a:r>
            <a:r>
              <a:rPr lang="en-GB" dirty="0" smtClean="0">
                <a:latin typeface="Arial" charset="0"/>
                <a:cs typeface="Arial" charset="0"/>
              </a:rPr>
              <a:t>Health-care Provider (HCP) prescribed solutions.  Truly the holy-grail of </a:t>
            </a:r>
            <a:r>
              <a:rPr lang="en-GB" dirty="0" err="1" smtClean="0">
                <a:latin typeface="Arial" charset="0"/>
                <a:cs typeface="Arial" charset="0"/>
              </a:rPr>
              <a:t>mhealth</a:t>
            </a:r>
            <a:r>
              <a:rPr lang="en-GB" dirty="0" smtClean="0">
                <a:latin typeface="Arial" charset="0"/>
                <a:cs typeface="Arial" charset="0"/>
              </a:rPr>
              <a:t>, this solution in the US – which requires multiple published clinical trials and FDA clearance – has a doctor prescribe software to a patient for the first time in history, and have the health insurance company reimburse the prescription as though it were a drug, device or medical procedure.  In wireless speak, the ARPU is now several tens if not hundreds of dollars a month (the value at which drugs and devices are reimbursed today in the US) vs. pennies a month with a mobile app in the iTunes or Google Play on-line store.  Clearly, such a business model requires the rigor of a clinical approach, </a:t>
            </a:r>
            <a:r>
              <a:rPr lang="en-GB" dirty="0" err="1" smtClean="0">
                <a:latin typeface="Arial" charset="0"/>
                <a:cs typeface="Arial" charset="0"/>
              </a:rPr>
              <a:t>behavioral</a:t>
            </a:r>
            <a:r>
              <a:rPr lang="en-GB" dirty="0" smtClean="0">
                <a:latin typeface="Arial" charset="0"/>
                <a:cs typeface="Arial" charset="0"/>
              </a:rPr>
              <a:t> science, randomized controlled studies and regulatory clearance and is not for the faint of heart – but, those who follow this path such as </a:t>
            </a:r>
            <a:r>
              <a:rPr lang="en-GB" dirty="0" err="1" smtClean="0">
                <a:latin typeface="Arial" charset="0"/>
                <a:cs typeface="Arial" charset="0"/>
              </a:rPr>
              <a:t>WellDoc</a:t>
            </a:r>
            <a:r>
              <a:rPr lang="en-GB" dirty="0" smtClean="0">
                <a:latin typeface="Arial" charset="0"/>
                <a:cs typeface="Arial" charset="0"/>
              </a:rPr>
              <a:t> are creating the healthcare models of the future.  The ROI here is in reduced healthcare costs and dramatically improved patient outcomes – something that affects the GDP of countries that adopt such policies.  In the US, diabetes and its complications affect 20% of the total spend on health ($2.3T) – </a:t>
            </a:r>
            <a:r>
              <a:rPr lang="en-GB" dirty="0" err="1" smtClean="0">
                <a:latin typeface="Arial" charset="0"/>
                <a:cs typeface="Arial" charset="0"/>
              </a:rPr>
              <a:t>WellDoc</a:t>
            </a:r>
            <a:r>
              <a:rPr lang="en-GB" dirty="0" smtClean="0">
                <a:latin typeface="Arial" charset="0"/>
                <a:cs typeface="Arial" charset="0"/>
              </a:rPr>
              <a:t> has demonstrated and published the opportunity to remove upwards of 60% of these costs!</a:t>
            </a:r>
          </a:p>
          <a:p>
            <a:pPr marL="0" indent="0">
              <a:buFontTx/>
              <a:buNone/>
            </a:pPr>
            <a:endParaRPr lang="en-GB" dirty="0" smtClean="0">
              <a:latin typeface="Arial" charset="0"/>
              <a:cs typeface="Arial" charset="0"/>
            </a:endParaRPr>
          </a:p>
          <a:p>
            <a:pPr marL="0" indent="0">
              <a:buFontTx/>
              <a:buNone/>
            </a:pPr>
            <a:r>
              <a:rPr lang="en-GB" dirty="0" smtClean="0">
                <a:latin typeface="Arial" charset="0"/>
                <a:cs typeface="Arial" charset="0"/>
              </a:rPr>
              <a:t>2.</a:t>
            </a:r>
            <a:r>
              <a:rPr lang="en-GB" baseline="0" dirty="0" smtClean="0">
                <a:latin typeface="Arial" charset="0"/>
                <a:cs typeface="Arial" charset="0"/>
              </a:rPr>
              <a:t> </a:t>
            </a:r>
            <a:r>
              <a:rPr lang="en-GB" dirty="0" smtClean="0">
                <a:latin typeface="Arial" charset="0"/>
                <a:cs typeface="Arial" charset="0"/>
              </a:rPr>
              <a:t>When properly constructed, mHealth solutions can be de-composed horizontally into modular building blocks – patient medication adherence, symptom tracking, physician communication modules – etc., and such solutions can then scale – as </a:t>
            </a:r>
            <a:r>
              <a:rPr lang="en-GB" dirty="0" err="1" smtClean="0">
                <a:latin typeface="Arial" charset="0"/>
                <a:cs typeface="Arial" charset="0"/>
              </a:rPr>
              <a:t>WellDoc</a:t>
            </a:r>
            <a:r>
              <a:rPr lang="en-GB" dirty="0" smtClean="0">
                <a:latin typeface="Arial" charset="0"/>
                <a:cs typeface="Arial" charset="0"/>
              </a:rPr>
              <a:t> has demonstrated – to other chronic conditions such as hypertension, asthma, obesity, </a:t>
            </a:r>
            <a:r>
              <a:rPr lang="en-GB" dirty="0" err="1" smtClean="0">
                <a:latin typeface="Arial" charset="0"/>
                <a:cs typeface="Arial" charset="0"/>
              </a:rPr>
              <a:t>etc</a:t>
            </a:r>
            <a:endParaRPr lang="en-GB" dirty="0" smtClean="0">
              <a:latin typeface="Arial" charset="0"/>
              <a:cs typeface="Arial" charset="0"/>
            </a:endParaRPr>
          </a:p>
          <a:p>
            <a:pPr marL="171450" indent="-171450">
              <a:buFontTx/>
              <a:buChar char="•"/>
            </a:pPr>
            <a:endParaRPr lang="en-GB" dirty="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GB" dirty="0" smtClean="0"/>
              <a:t>Loose</a:t>
            </a:r>
            <a:r>
              <a:rPr lang="en-GB" baseline="0" dirty="0" smtClean="0"/>
              <a:t> - </a:t>
            </a:r>
            <a:r>
              <a:rPr lang="en-GB" dirty="0" smtClean="0"/>
              <a:t>1</a:t>
            </a:r>
            <a:r>
              <a:rPr lang="en-GB" baseline="0" dirty="0" smtClean="0"/>
              <a:t> limb 30 </a:t>
            </a:r>
            <a:r>
              <a:rPr lang="en-GB" dirty="0" smtClean="0"/>
              <a:t>% of living 5 years</a:t>
            </a:r>
          </a:p>
          <a:p>
            <a:pPr marL="171450" indent="-171450" eaLnBrk="1" hangingPunct="1">
              <a:spcBef>
                <a:spcPct val="0"/>
              </a:spcBef>
              <a:buFontTx/>
              <a:buChar char="•"/>
            </a:pPr>
            <a:r>
              <a:rPr lang="en-GB" dirty="0" smtClean="0"/>
              <a:t>Leading cause of Blindness</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Launching </a:t>
            </a:r>
            <a:r>
              <a:rPr lang="en-GB" dirty="0" smtClean="0"/>
              <a:t>an mHealth service specially in chronic care, and specifically in diabetes seems to be a daunting task</a:t>
            </a:r>
          </a:p>
          <a:p>
            <a:pPr marL="171450" indent="-171450" eaLnBrk="1" hangingPunct="1">
              <a:spcBef>
                <a:spcPct val="0"/>
              </a:spcBef>
              <a:buFontTx/>
              <a:buChar char="•"/>
            </a:pPr>
            <a:r>
              <a:rPr lang="en-GB" dirty="0" smtClean="0"/>
              <a:t>We are nonetheless seeing some success stories such as in the case of </a:t>
            </a:r>
            <a:r>
              <a:rPr lang="en-GB" dirty="0" err="1" smtClean="0"/>
              <a:t>WellDoc</a:t>
            </a:r>
            <a:r>
              <a:rPr lang="en-GB" dirty="0" smtClean="0"/>
              <a:t>, whereby AT&amp;T has worked with </a:t>
            </a:r>
            <a:r>
              <a:rPr lang="en-GB" dirty="0" err="1" smtClean="0"/>
              <a:t>WellDoc</a:t>
            </a:r>
            <a:r>
              <a:rPr lang="en-GB" dirty="0" smtClean="0"/>
              <a:t> to create an enterprise offer named as AT&amp;T </a:t>
            </a:r>
            <a:r>
              <a:rPr lang="en-GB" dirty="0" err="1" smtClean="0"/>
              <a:t>mhealth</a:t>
            </a:r>
            <a:r>
              <a:rPr lang="en-GB" dirty="0" smtClean="0"/>
              <a:t> presents Diabetes Manager, which I have noted earlier has been approved by USA’s Food and Drug Administration or the FDA</a:t>
            </a:r>
          </a:p>
          <a:p>
            <a:pPr marL="171450" indent="-171450" eaLnBrk="1" hangingPunct="1">
              <a:spcBef>
                <a:spcPct val="0"/>
              </a:spcBef>
              <a:buFontTx/>
              <a:buChar char="•"/>
            </a:pPr>
            <a:r>
              <a:rPr lang="en-GB" dirty="0" smtClean="0"/>
              <a:t>However, despite this approval, </a:t>
            </a:r>
            <a:r>
              <a:rPr lang="en-GB" dirty="0" err="1" smtClean="0"/>
              <a:t>WellDoc</a:t>
            </a:r>
            <a:r>
              <a:rPr lang="en-GB" dirty="0" smtClean="0"/>
              <a:t> (the company that actually owns the Diabetes Manager platform) has not stopped from constantly conducting various trials to prove to both patients and healthcare community that the Diabetes Manager delivers impressive outcomes in multiple segments and populations</a:t>
            </a:r>
          </a:p>
          <a:p>
            <a:pPr marL="171450" indent="-171450" eaLnBrk="1" hangingPunct="1">
              <a:spcBef>
                <a:spcPct val="0"/>
              </a:spcBef>
              <a:buFontTx/>
              <a:buChar char="•"/>
            </a:pPr>
            <a:r>
              <a:rPr lang="en-GB" dirty="0" smtClean="0"/>
              <a:t>On top of various pilot studies it has conducted previously, in 2010 until 2011 it has continuously conducted more testing</a:t>
            </a:r>
          </a:p>
          <a:p>
            <a:pPr marL="171450" indent="-171450" eaLnBrk="1" hangingPunct="1">
              <a:spcBef>
                <a:spcPct val="0"/>
              </a:spcBef>
              <a:buFontTx/>
              <a:buChar char="•"/>
            </a:pPr>
            <a:r>
              <a:rPr lang="en-GB" dirty="0" smtClean="0"/>
              <a:t>In partnership with the University of Maryland School of Medicine, </a:t>
            </a:r>
            <a:r>
              <a:rPr lang="en-GB" dirty="0" err="1" smtClean="0"/>
              <a:t>WellDoc</a:t>
            </a:r>
            <a:r>
              <a:rPr lang="en-GB" dirty="0" smtClean="0"/>
              <a:t> has conducted a cluster-randomised controlled trial involving 163 patients and 26 primary care practices</a:t>
            </a:r>
          </a:p>
          <a:p>
            <a:pPr marL="171450" indent="-171450" eaLnBrk="1" hangingPunct="1">
              <a:spcBef>
                <a:spcPct val="0"/>
              </a:spcBef>
              <a:buFontTx/>
              <a:buChar char="•"/>
            </a:pPr>
            <a:r>
              <a:rPr lang="en-GB" dirty="0" smtClean="0"/>
              <a:t>Based on the results of that study, which was published in Diabetes Care – the Journal of the American Diabetes </a:t>
            </a:r>
            <a:r>
              <a:rPr lang="en-GB" dirty="0" err="1" smtClean="0"/>
              <a:t>Assocation</a:t>
            </a:r>
            <a:r>
              <a:rPr lang="en-GB" dirty="0" smtClean="0"/>
              <a:t>, </a:t>
            </a:r>
            <a:r>
              <a:rPr lang="en-GB" dirty="0" err="1" smtClean="0"/>
              <a:t>WellDoc’s</a:t>
            </a:r>
            <a:r>
              <a:rPr lang="en-GB" dirty="0" smtClean="0"/>
              <a:t> solutions have helped patients reduced their A1C levels  by 1.9% compared to 0.7% reduction among those who didn’t use the solution</a:t>
            </a:r>
          </a:p>
          <a:p>
            <a:pPr marL="171450" indent="-171450" eaLnBrk="1" hangingPunct="1">
              <a:spcBef>
                <a:spcPct val="0"/>
              </a:spcBef>
              <a:buFontTx/>
              <a:buChar char="•"/>
            </a:pPr>
            <a:r>
              <a:rPr lang="en-GB" b="1" dirty="0" smtClean="0"/>
              <a:t>“Each 1% reduction in HbA1c was associated with a 37% decrease in risk of </a:t>
            </a:r>
            <a:r>
              <a:rPr lang="en-GB" b="1" dirty="0" err="1" smtClean="0"/>
              <a:t>microvascular</a:t>
            </a:r>
            <a:r>
              <a:rPr lang="en-GB" b="1" dirty="0" smtClean="0"/>
              <a:t> complications, 14% decrease risk of myocardial infarction, and 14% decrease in risk of all-cause mortality with no threshold effect.”</a:t>
            </a:r>
          </a:p>
          <a:p>
            <a:pPr marL="171450" indent="-171450" eaLnBrk="1" hangingPunct="1">
              <a:spcBef>
                <a:spcPct val="0"/>
              </a:spcBef>
            </a:pPr>
            <a:r>
              <a:rPr lang="en-GB" dirty="0" smtClean="0"/>
              <a:t>Stratton IM, Adler AI, Neil HA, et al. Association of glycaemia with </a:t>
            </a:r>
            <a:r>
              <a:rPr lang="en-GB" dirty="0" err="1" smtClean="0"/>
              <a:t>macrovascular</a:t>
            </a:r>
            <a:r>
              <a:rPr lang="en-GB" dirty="0" smtClean="0"/>
              <a:t> and</a:t>
            </a:r>
          </a:p>
          <a:p>
            <a:pPr marL="171450" indent="-171450" eaLnBrk="1" hangingPunct="1">
              <a:spcBef>
                <a:spcPct val="0"/>
              </a:spcBef>
            </a:pPr>
            <a:r>
              <a:rPr lang="en-GB" dirty="0" err="1" smtClean="0"/>
              <a:t>microvascular</a:t>
            </a:r>
            <a:r>
              <a:rPr lang="en-GB" dirty="0" smtClean="0"/>
              <a:t> complications of type 2 diabetes (UKPDS 35): prospective observational</a:t>
            </a:r>
          </a:p>
          <a:p>
            <a:pPr marL="171450" indent="-171450" eaLnBrk="1" hangingPunct="1">
              <a:spcBef>
                <a:spcPct val="0"/>
              </a:spcBef>
            </a:pPr>
            <a:r>
              <a:rPr lang="en-GB" dirty="0" smtClean="0"/>
              <a:t>study. </a:t>
            </a:r>
            <a:r>
              <a:rPr lang="en-GB" i="1" dirty="0" smtClean="0"/>
              <a:t>BMJ </a:t>
            </a:r>
            <a:r>
              <a:rPr lang="en-GB" dirty="0" smtClean="0"/>
              <a:t>2000; 321: 405-12. http://www.diabetessociety.com.au/downloads/positionstatements/HbA1ctargets.pdf</a:t>
            </a:r>
          </a:p>
          <a:p>
            <a:pPr marL="171450" indent="-171450" eaLnBrk="1" hangingPunct="1">
              <a:spcBef>
                <a:spcPct val="0"/>
              </a:spcBef>
              <a:buFontTx/>
              <a:buChar char="•"/>
            </a:pPr>
            <a:r>
              <a:rPr lang="en-GB" dirty="0" smtClean="0"/>
              <a:t>Around the same time period, </a:t>
            </a:r>
            <a:r>
              <a:rPr lang="en-GB" dirty="0" err="1" smtClean="0"/>
              <a:t>WellDoc</a:t>
            </a:r>
            <a:r>
              <a:rPr lang="en-GB" dirty="0" smtClean="0"/>
              <a:t> in partnership with Washington DC Department of Health which funded the study and along with George Washington University Medical Center, which conducted the study, conducted a test to demonstrate the impact of the solution, which found that patients reduced their number of emergency room visits by 58% and hospital admits by 100% compared to when they didn’t use the solution.  Most impressively, this study was conducted for a year, in the US Medicaid population (economically underserved) where nearly 20% were homeless – if it worked for them, it could work for anyone.</a:t>
            </a:r>
          </a:p>
          <a:p>
            <a:pPr marL="171450" indent="-171450" eaLnBrk="1" hangingPunct="1">
              <a:spcBef>
                <a:spcPct val="0"/>
              </a:spcBef>
              <a:buFontTx/>
              <a:buChar char="•"/>
            </a:pPr>
            <a:r>
              <a:rPr lang="en-GB" dirty="0" smtClean="0"/>
              <a:t>The patient’s feedback has also been very positive with:</a:t>
            </a:r>
          </a:p>
          <a:p>
            <a:pPr marL="628650" lvl="1" indent="-171450" eaLnBrk="1" hangingPunct="1">
              <a:spcBef>
                <a:spcPct val="0"/>
              </a:spcBef>
              <a:buFontTx/>
              <a:buChar char="•"/>
            </a:pPr>
            <a:r>
              <a:rPr lang="en-GB" dirty="0" smtClean="0"/>
              <a:t>All saying that they found the instant coaching feedback helpful and that all agreeing that the system helped them increase their glucose testing</a:t>
            </a:r>
          </a:p>
          <a:p>
            <a:pPr marL="628650" lvl="1" indent="-171450" eaLnBrk="1" hangingPunct="1">
              <a:spcBef>
                <a:spcPct val="0"/>
              </a:spcBef>
              <a:buFontTx/>
              <a:buChar char="•"/>
            </a:pPr>
            <a:r>
              <a:rPr lang="en-GB" dirty="0" smtClean="0"/>
              <a:t>And that only 6% found it cumbersome to enter diabetes information in the mobile app and that only 6% were worried about data privacy </a:t>
            </a:r>
          </a:p>
          <a:p>
            <a:pPr marL="171450" indent="-171450" eaLnBrk="1" hangingPunct="1">
              <a:spcBef>
                <a:spcPct val="0"/>
              </a:spcBef>
            </a:pPr>
            <a:endParaRPr lang="en-GB" dirty="0" smtClean="0"/>
          </a:p>
          <a:p>
            <a:pPr marL="628650" lvl="1" indent="-171450" eaLnBrk="1" hangingPunct="1">
              <a:spcBef>
                <a:spcPct val="0"/>
              </a:spcBef>
            </a:pPr>
            <a:endParaRPr lang="en-GB" dirty="0" smtClean="0"/>
          </a:p>
          <a:p>
            <a:pPr marL="628650" lvl="1" indent="-171450" eaLnBrk="1" hangingPunct="1">
              <a:spcBef>
                <a:spcPct val="0"/>
              </a:spcBef>
            </a:pPr>
            <a:r>
              <a:rPr lang="en-GB" dirty="0" smtClean="0"/>
              <a:t>http://www.eweek.com/c/a/Health-Care-IT/ATandT-to-Host-Alere-Mobile-DiabetesManagement-Platform-291218/</a:t>
            </a:r>
          </a:p>
          <a:p>
            <a:pPr marL="628650" lvl="1" indent="-171450" eaLnBrk="1" hangingPunct="1">
              <a:spcBef>
                <a:spcPct val="0"/>
              </a:spcBef>
            </a:pPr>
            <a:r>
              <a:rPr lang="en-GB" dirty="0" smtClean="0"/>
              <a:t>http://www.businesswire.com/news/home/20111206005830/en/WellDoc%C2%AE-DiabetesManager%C2%AE-Cuts-Hospital-ER-Visits</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5" descr="iStock_000013606974grey.jpg"/>
          <p:cNvPicPr>
            <a:picLocks noChangeAspect="1"/>
          </p:cNvPicPr>
          <p:nvPr userDrawn="1"/>
        </p:nvPicPr>
        <p:blipFill>
          <a:blip r:embed="rId2"/>
          <a:srcRect/>
          <a:stretch>
            <a:fillRect/>
          </a:stretch>
        </p:blipFill>
        <p:spPr bwMode="auto">
          <a:xfrm>
            <a:off x="1682750" y="0"/>
            <a:ext cx="7461250" cy="4351338"/>
          </a:xfrm>
          <a:prstGeom prst="rect">
            <a:avLst/>
          </a:prstGeom>
          <a:noFill/>
          <a:ln w="9525">
            <a:noFill/>
            <a:miter lim="800000"/>
            <a:headEnd/>
            <a:tailEnd/>
          </a:ln>
        </p:spPr>
      </p:pic>
      <p:sp>
        <p:nvSpPr>
          <p:cNvPr id="5" name="Rectangle 16"/>
          <p:cNvSpPr/>
          <p:nvPr userDrawn="1"/>
        </p:nvSpPr>
        <p:spPr>
          <a:xfrm>
            <a:off x="0" y="0"/>
            <a:ext cx="324326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17" descr="gsma_m_health_rgb_rev.png"/>
          <p:cNvPicPr>
            <a:picLocks noChangeAspect="1"/>
          </p:cNvPicPr>
          <p:nvPr userDrawn="1"/>
        </p:nvPicPr>
        <p:blipFill>
          <a:blip r:embed="rId3"/>
          <a:srcRect/>
          <a:stretch>
            <a:fillRect/>
          </a:stretch>
        </p:blipFill>
        <p:spPr bwMode="auto">
          <a:xfrm>
            <a:off x="290513" y="309563"/>
            <a:ext cx="2249487" cy="795337"/>
          </a:xfrm>
          <a:prstGeom prst="rect">
            <a:avLst/>
          </a:prstGeom>
          <a:noFill/>
          <a:ln w="9525">
            <a:noFill/>
            <a:miter lim="800000"/>
            <a:headEnd/>
            <a:tailEnd/>
          </a:ln>
        </p:spPr>
      </p:pic>
      <p:sp>
        <p:nvSpPr>
          <p:cNvPr id="7" name="Rectangle 18"/>
          <p:cNvSpPr/>
          <p:nvPr userDrawn="1"/>
        </p:nvSpPr>
        <p:spPr>
          <a:xfrm>
            <a:off x="0" y="2954866"/>
            <a:ext cx="9144000" cy="3903134"/>
          </a:xfrm>
          <a:prstGeom prst="rect">
            <a:avLst/>
          </a:prstGeom>
          <a:gradFill flip="none" rotWithShape="1">
            <a:gsLst>
              <a:gs pos="8000">
                <a:schemeClr val="tx1"/>
              </a:gs>
              <a:gs pos="52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rgbClr val="FFFFFF"/>
              </a:solidFill>
              <a:ea typeface="Arial" pitchFamily="-110" charset="0"/>
            </a:endParaRPr>
          </a:p>
        </p:txBody>
      </p:sp>
      <p:sp>
        <p:nvSpPr>
          <p:cNvPr id="8" name="Rectangle 20"/>
          <p:cNvSpPr/>
          <p:nvPr userDrawn="1"/>
        </p:nvSpPr>
        <p:spPr>
          <a:xfrm>
            <a:off x="287338" y="4495800"/>
            <a:ext cx="8856662" cy="1219200"/>
          </a:xfrm>
          <a:prstGeom prst="rect">
            <a:avLst/>
          </a:prstGeom>
          <a:gradFill flip="none" rotWithShape="1">
            <a:gsLst>
              <a:gs pos="43000">
                <a:srgbClr val="800000"/>
              </a:gs>
              <a:gs pos="100000">
                <a:schemeClr val="tx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9" name="Rectangle 21"/>
          <p:cNvSpPr/>
          <p:nvPr userDrawn="1"/>
        </p:nvSpPr>
        <p:spPr>
          <a:xfrm>
            <a:off x="287338" y="5757863"/>
            <a:ext cx="8856662" cy="719137"/>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10" name="Picture 32" descr="iStock_000010355130M_72dpi.jpg"/>
          <p:cNvPicPr>
            <a:picLocks noChangeAspect="1"/>
          </p:cNvPicPr>
          <p:nvPr userDrawn="1"/>
        </p:nvPicPr>
        <p:blipFill>
          <a:blip r:embed="rId4"/>
          <a:srcRect/>
          <a:stretch>
            <a:fillRect/>
          </a:stretch>
        </p:blipFill>
        <p:spPr bwMode="auto">
          <a:xfrm>
            <a:off x="4691063" y="3411538"/>
            <a:ext cx="1644650" cy="1090612"/>
          </a:xfrm>
          <a:prstGeom prst="rect">
            <a:avLst/>
          </a:prstGeom>
          <a:noFill/>
          <a:ln w="9525">
            <a:noFill/>
            <a:miter lim="800000"/>
            <a:headEnd/>
            <a:tailEnd/>
          </a:ln>
        </p:spPr>
      </p:pic>
      <p:pic>
        <p:nvPicPr>
          <p:cNvPr id="11" name="Picture 33" descr="iStock_000016246002_72dpi.jpg"/>
          <p:cNvPicPr>
            <a:picLocks noChangeAspect="1"/>
          </p:cNvPicPr>
          <p:nvPr userDrawn="1"/>
        </p:nvPicPr>
        <p:blipFill>
          <a:blip r:embed="rId5"/>
          <a:srcRect r="7802"/>
          <a:stretch>
            <a:fillRect/>
          </a:stretch>
        </p:blipFill>
        <p:spPr bwMode="auto">
          <a:xfrm>
            <a:off x="1733550" y="3413125"/>
            <a:ext cx="1500188" cy="1085850"/>
          </a:xfrm>
          <a:prstGeom prst="rect">
            <a:avLst/>
          </a:prstGeom>
          <a:noFill/>
          <a:ln w="9525">
            <a:noFill/>
            <a:miter lim="800000"/>
            <a:headEnd/>
            <a:tailEnd/>
          </a:ln>
        </p:spPr>
      </p:pic>
      <p:pic>
        <p:nvPicPr>
          <p:cNvPr id="12" name="Picture 34" descr="iStock_000015704083_72dpi.jpg"/>
          <p:cNvPicPr>
            <a:picLocks noChangeAspect="1"/>
          </p:cNvPicPr>
          <p:nvPr userDrawn="1"/>
        </p:nvPicPr>
        <p:blipFill>
          <a:blip r:embed="rId6"/>
          <a:srcRect l="4861" r="5782"/>
          <a:stretch>
            <a:fillRect/>
          </a:stretch>
        </p:blipFill>
        <p:spPr bwMode="auto">
          <a:xfrm>
            <a:off x="296863" y="3413125"/>
            <a:ext cx="1438275" cy="1085850"/>
          </a:xfrm>
          <a:prstGeom prst="rect">
            <a:avLst/>
          </a:prstGeom>
          <a:noFill/>
          <a:ln w="9525">
            <a:noFill/>
            <a:miter lim="800000"/>
            <a:headEnd/>
            <a:tailEnd/>
          </a:ln>
        </p:spPr>
      </p:pic>
      <p:pic>
        <p:nvPicPr>
          <p:cNvPr id="13" name="Picture 35" descr="iStock_000016857501_72dpi.jpg"/>
          <p:cNvPicPr>
            <a:picLocks noChangeAspect="1"/>
          </p:cNvPicPr>
          <p:nvPr userDrawn="1"/>
        </p:nvPicPr>
        <p:blipFill>
          <a:blip r:embed="rId7"/>
          <a:srcRect t="8318"/>
          <a:stretch>
            <a:fillRect/>
          </a:stretch>
        </p:blipFill>
        <p:spPr bwMode="auto">
          <a:xfrm>
            <a:off x="6248400" y="3413125"/>
            <a:ext cx="1408113" cy="1089025"/>
          </a:xfrm>
          <a:prstGeom prst="rect">
            <a:avLst/>
          </a:prstGeom>
          <a:noFill/>
          <a:ln w="9525">
            <a:noFill/>
            <a:miter lim="800000"/>
            <a:headEnd/>
            <a:tailEnd/>
          </a:ln>
        </p:spPr>
      </p:pic>
      <p:pic>
        <p:nvPicPr>
          <p:cNvPr id="14" name="Picture 36" descr="iStock_000010675491_72dpi.jpg"/>
          <p:cNvPicPr>
            <a:picLocks noChangeAspect="1"/>
          </p:cNvPicPr>
          <p:nvPr userDrawn="1"/>
        </p:nvPicPr>
        <p:blipFill>
          <a:blip r:embed="rId8"/>
          <a:srcRect l="7727"/>
          <a:stretch>
            <a:fillRect/>
          </a:stretch>
        </p:blipFill>
        <p:spPr bwMode="auto">
          <a:xfrm>
            <a:off x="7651750" y="3413125"/>
            <a:ext cx="1492250" cy="1089025"/>
          </a:xfrm>
          <a:prstGeom prst="rect">
            <a:avLst/>
          </a:prstGeom>
          <a:noFill/>
          <a:ln w="9525">
            <a:noFill/>
            <a:miter lim="800000"/>
            <a:headEnd/>
            <a:tailEnd/>
          </a:ln>
        </p:spPr>
      </p:pic>
      <p:pic>
        <p:nvPicPr>
          <p:cNvPr id="15" name="Picture 37" descr="mobisante_72dpi.jpg"/>
          <p:cNvPicPr>
            <a:picLocks noChangeAspect="1"/>
          </p:cNvPicPr>
          <p:nvPr userDrawn="1"/>
        </p:nvPicPr>
        <p:blipFill>
          <a:blip r:embed="rId9"/>
          <a:srcRect t="4758"/>
          <a:stretch>
            <a:fillRect/>
          </a:stretch>
        </p:blipFill>
        <p:spPr bwMode="auto">
          <a:xfrm>
            <a:off x="3217863" y="3411538"/>
            <a:ext cx="1477962" cy="1087437"/>
          </a:xfrm>
          <a:prstGeom prst="rect">
            <a:avLst/>
          </a:prstGeom>
          <a:noFill/>
          <a:ln w="9525">
            <a:noFill/>
            <a:miter lim="800000"/>
            <a:headEnd/>
            <a:tailEnd/>
          </a:ln>
        </p:spPr>
      </p:pic>
      <p:sp>
        <p:nvSpPr>
          <p:cNvPr id="24"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p:nvPr>
        </p:nvSpPr>
        <p:spPr>
          <a:xfrm>
            <a:off x="558800" y="5753100"/>
            <a:ext cx="6337300" cy="723900"/>
          </a:xfrm>
          <a:prstGeom prst="rect">
            <a:avLst/>
          </a:prstGeom>
        </p:spPr>
        <p:txBody>
          <a:bodyPr vert="horz" anchor="ctr"/>
          <a:lstStyle>
            <a:lvl1pPr algn="l">
              <a:buFontTx/>
              <a:buNone/>
              <a:defRPr>
                <a:ln>
                  <a:noFill/>
                </a:ln>
                <a:solidFill>
                  <a:srgbClr val="FFFFFF"/>
                </a:solidFill>
                <a:latin typeface="+mn-lt"/>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5" name="Picture 8"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7"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10"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5" name="Picture 7"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6"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9"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4175" y="333375"/>
            <a:ext cx="6707188" cy="777875"/>
          </a:xfrm>
          <a:prstGeom prst="rect">
            <a:avLst/>
          </a:prstGeom>
        </p:spPr>
        <p:txBody>
          <a:bodyPr/>
          <a:lstStyle>
            <a:lvl1pPr>
              <a:defRPr>
                <a:solidFill>
                  <a:schemeClr val="bg2">
                    <a:lumMod val="20000"/>
                    <a:lumOff val="80000"/>
                  </a:schemeClr>
                </a:solidFill>
              </a:defRPr>
            </a:lvl1pPr>
          </a:lstStyle>
          <a:p>
            <a:r>
              <a:rPr lang="en-US" smtClean="0"/>
              <a:t>Click to edit Master 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02749"/>
            <a:ext cx="6707188" cy="777875"/>
          </a:xfrm>
          <a:prstGeom prst="rect">
            <a:avLst/>
          </a:prstGeom>
        </p:spPr>
        <p:txBody>
          <a:bodyPr/>
          <a:lstStyle>
            <a:lvl1pPr>
              <a:defRPr sz="3200">
                <a:solidFill>
                  <a:schemeClr val="bg2">
                    <a:lumMod val="20000"/>
                    <a:lumOff val="80000"/>
                  </a:schemeClr>
                </a:solidFill>
                <a:latin typeface="Frutiger LT Com 57 Condensed"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557338"/>
            <a:ext cx="8382000" cy="4386262"/>
          </a:xfrm>
          <a:prstGeom prst="rect">
            <a:avLst/>
          </a:prstGeom>
        </p:spPr>
        <p:txBody>
          <a:bodyPr/>
          <a:lstStyle>
            <a:lvl1pPr>
              <a:defRPr sz="2000">
                <a:solidFill>
                  <a:schemeClr val="bg2">
                    <a:lumMod val="20000"/>
                    <a:lumOff val="80000"/>
                  </a:schemeClr>
                </a:solidFill>
                <a:latin typeface="Frutiger LT Com 57 Condensed" pitchFamily="34" charset="0"/>
              </a:defRPr>
            </a:lvl1pPr>
            <a:lvl2pPr>
              <a:defRPr sz="2000">
                <a:solidFill>
                  <a:schemeClr val="bg2">
                    <a:lumMod val="20000"/>
                    <a:lumOff val="80000"/>
                  </a:schemeClr>
                </a:solidFill>
                <a:latin typeface="Frutiger LT Com 57 Condensed" pitchFamily="34" charset="0"/>
              </a:defRPr>
            </a:lvl2pPr>
            <a:lvl3pPr>
              <a:defRPr sz="2000">
                <a:solidFill>
                  <a:schemeClr val="bg2">
                    <a:lumMod val="20000"/>
                    <a:lumOff val="80000"/>
                  </a:schemeClr>
                </a:solidFill>
                <a:latin typeface="Frutiger LT Com 57 Condensed" pitchFamily="34" charset="0"/>
              </a:defRPr>
            </a:lvl3pPr>
            <a:lvl4pPr>
              <a:defRPr sz="2000">
                <a:solidFill>
                  <a:schemeClr val="bg2">
                    <a:lumMod val="20000"/>
                    <a:lumOff val="80000"/>
                  </a:schemeClr>
                </a:solidFill>
                <a:latin typeface="Frutiger LT Com 57 Condensed" pitchFamily="34" charset="0"/>
              </a:defRPr>
            </a:lvl4pPr>
            <a:lvl5pPr>
              <a:defRPr sz="2000">
                <a:solidFill>
                  <a:schemeClr val="bg2">
                    <a:lumMod val="20000"/>
                    <a:lumOff val="80000"/>
                  </a:schemeClr>
                </a:solidFill>
                <a:latin typeface="Frutiger LT Com 57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6" name="Rectangle 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7"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10" name="Picture 6"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1" name="Slide Number Placeholder 2"/>
          <p:cNvSpPr>
            <a:spLocks noGrp="1"/>
          </p:cNvSpPr>
          <p:nvPr>
            <p:ph type="sldNum" sz="quarter" idx="13"/>
          </p:nvPr>
        </p:nvSpPr>
        <p:spPr>
          <a:xfrm>
            <a:off x="6553200" y="6483350"/>
            <a:ext cx="2133600" cy="365125"/>
          </a:xfrm>
          <a:prstGeom prst="rect">
            <a:avLst/>
          </a:prstGeom>
        </p:spPr>
        <p:txBody>
          <a:bodyPr/>
          <a:lstStyle>
            <a:lvl1pPr>
              <a:defRPr>
                <a:solidFill>
                  <a:srgbClr val="000000"/>
                </a:solidFill>
                <a:latin typeface="+mn-lt"/>
                <a:cs typeface="+mn-cs"/>
              </a:defRPr>
            </a:lvl1pPr>
          </a:lstStyle>
          <a:p>
            <a:pPr>
              <a:defRPr/>
            </a:pPr>
            <a:fld id="{E7138716-8F1A-4042-9322-20D4922BDB1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4" name="Picture 6"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pPr/>
              <a:t>‹#›</a:t>
            </a:fld>
            <a:endParaRPr lang="en-US" dirty="0"/>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rgbClr val="404040"/>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latin typeface="Arial" charset="0"/>
              <a:ea typeface="+mn-ea"/>
              <a:cs typeface="Arial" charset="0"/>
            </a:endParaRPr>
          </a:p>
        </p:txBody>
      </p:sp>
      <p:pic>
        <p:nvPicPr>
          <p:cNvPr id="7" name="Picture 6"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404040"/>
                </a:solidFill>
                <a:latin typeface="+mj-lt"/>
              </a:defRPr>
            </a:lvl1pPr>
            <a:lvl2pPr>
              <a:defRPr sz="2000">
                <a:solidFill>
                  <a:srgbClr val="404040"/>
                </a:solidFill>
                <a:latin typeface="+mj-lt"/>
              </a:defRPr>
            </a:lvl2pPr>
            <a:lvl3pPr>
              <a:defRPr sz="2000">
                <a:solidFill>
                  <a:srgbClr val="404040"/>
                </a:solidFill>
                <a:latin typeface="+mj-lt"/>
              </a:defRPr>
            </a:lvl3pPr>
            <a:lvl4pPr>
              <a:defRPr sz="2000">
                <a:solidFill>
                  <a:srgbClr val="404040"/>
                </a:solidFill>
                <a:latin typeface="+mj-lt"/>
              </a:defRPr>
            </a:lvl4pPr>
            <a:lvl5pPr>
              <a:defRPr sz="2000">
                <a:solidFill>
                  <a:srgbClr val="404040"/>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80543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pPr/>
              <a:t>‹#›</a:t>
            </a:fld>
            <a:endParaRPr lang="en-US" dirty="0"/>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rgbClr val="404040"/>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latin typeface="Arial" charset="0"/>
              <a:ea typeface="+mn-ea"/>
              <a:cs typeface="Arial" charset="0"/>
            </a:endParaRPr>
          </a:p>
        </p:txBody>
      </p:sp>
      <p:pic>
        <p:nvPicPr>
          <p:cNvPr id="7" name="Picture 6"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404040"/>
                </a:solidFill>
                <a:latin typeface="+mj-lt"/>
              </a:defRPr>
            </a:lvl1pPr>
            <a:lvl2pPr>
              <a:defRPr sz="2000">
                <a:solidFill>
                  <a:srgbClr val="404040"/>
                </a:solidFill>
                <a:latin typeface="+mj-lt"/>
              </a:defRPr>
            </a:lvl2pPr>
            <a:lvl3pPr>
              <a:defRPr sz="2000">
                <a:solidFill>
                  <a:srgbClr val="404040"/>
                </a:solidFill>
                <a:latin typeface="+mj-lt"/>
              </a:defRPr>
            </a:lvl3pPr>
            <a:lvl4pPr>
              <a:defRPr sz="2000">
                <a:solidFill>
                  <a:srgbClr val="404040"/>
                </a:solidFill>
                <a:latin typeface="+mj-lt"/>
              </a:defRPr>
            </a:lvl4pPr>
            <a:lvl5pPr>
              <a:defRPr sz="2000">
                <a:solidFill>
                  <a:srgbClr val="404040"/>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6403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pPr/>
              <a:t>‹#›</a:t>
            </a:fld>
            <a:endParaRPr lang="en-US" dirty="0"/>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rgbClr val="404040"/>
                </a:solidFill>
                <a:latin typeface="+mj-lt"/>
              </a:defRPr>
            </a:lvl1pPr>
          </a:lstStyle>
          <a:p>
            <a:r>
              <a:rPr lang="en-GB" dirty="0" smtClean="0"/>
              <a:t>Click to edit Master title style</a:t>
            </a:r>
            <a:endParaRPr lang="en-US" dirty="0"/>
          </a:p>
        </p:txBody>
      </p:sp>
      <p:sp>
        <p:nvSpPr>
          <p:cNvPr id="6" name="Line 7"/>
          <p:cNvSpPr>
            <a:spLocks noChangeShapeType="1"/>
          </p:cNvSpPr>
          <p:nvPr userDrawn="1"/>
        </p:nvSpPr>
        <p:spPr bwMode="auto">
          <a:xfrm>
            <a:off x="285750" y="963614"/>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latin typeface="Arial" charset="0"/>
              <a:ea typeface="+mn-ea"/>
              <a:cs typeface="Arial" charset="0"/>
            </a:endParaRPr>
          </a:p>
        </p:txBody>
      </p:sp>
      <p:pic>
        <p:nvPicPr>
          <p:cNvPr id="7" name="Picture 6" descr="gsma_logo_colour_rgb_small.jpg"/>
          <p:cNvPicPr>
            <a:picLocks noChangeAspect="1"/>
          </p:cNvPicPr>
          <p:nvPr userDrawn="1"/>
        </p:nvPicPr>
        <p:blipFill>
          <a:blip r:embed="rId2"/>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404040"/>
                </a:solidFill>
                <a:latin typeface="+mj-lt"/>
              </a:defRPr>
            </a:lvl1pPr>
            <a:lvl2pPr>
              <a:defRPr sz="2000">
                <a:solidFill>
                  <a:srgbClr val="404040"/>
                </a:solidFill>
                <a:latin typeface="+mj-lt"/>
              </a:defRPr>
            </a:lvl2pPr>
            <a:lvl3pPr>
              <a:defRPr sz="2000">
                <a:solidFill>
                  <a:srgbClr val="404040"/>
                </a:solidFill>
                <a:latin typeface="+mj-lt"/>
              </a:defRPr>
            </a:lvl3pPr>
            <a:lvl4pPr>
              <a:defRPr sz="2000">
                <a:solidFill>
                  <a:srgbClr val="404040"/>
                </a:solidFill>
                <a:latin typeface="+mj-lt"/>
              </a:defRPr>
            </a:lvl4pPr>
            <a:lvl5pPr>
              <a:defRPr sz="2000">
                <a:solidFill>
                  <a:srgbClr val="404040"/>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643668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483344"/>
            <a:ext cx="2133600" cy="365125"/>
          </a:xfrm>
          <a:prstGeom prst="rect">
            <a:avLst/>
          </a:prstGeom>
        </p:spPr>
        <p:txBody>
          <a:bodyPr/>
          <a:lstStyle/>
          <a:p>
            <a:fld id="{637853D7-BA55-764D-B415-068EBA5A5A36}" type="slidenum">
              <a:rPr lang="en-US" smtClean="0"/>
              <a:pPr/>
              <a:t>‹#›</a:t>
            </a:fld>
            <a:endParaRPr lang="en-US" dirty="0"/>
          </a:p>
        </p:txBody>
      </p:sp>
      <p:sp>
        <p:nvSpPr>
          <p:cNvPr id="4" name="Rectangle 3"/>
          <p:cNvSpPr/>
          <p:nvPr userDrawn="1"/>
        </p:nvSpPr>
        <p:spPr>
          <a:xfrm>
            <a:off x="287867" y="6087533"/>
            <a:ext cx="8856133" cy="296332"/>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gsma_logo_colour_rgb_small.jpg"/>
          <p:cNvPicPr>
            <a:picLocks noChangeAspect="1"/>
          </p:cNvPicPr>
          <p:nvPr userDrawn="1"/>
        </p:nvPicPr>
        <p:blipFill>
          <a:blip r:embed="rId2" cstate="print"/>
          <a:stretch>
            <a:fillRect/>
          </a:stretch>
        </p:blipFill>
        <p:spPr>
          <a:xfrm>
            <a:off x="8092017" y="148167"/>
            <a:ext cx="721783" cy="719548"/>
          </a:xfrm>
          <a:prstGeom prst="rect">
            <a:avLst/>
          </a:prstGeom>
        </p:spPr>
      </p:pic>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404040"/>
                </a:solidFill>
                <a:latin typeface="+mj-lt"/>
              </a:defRPr>
            </a:lvl1pPr>
            <a:lvl2pPr>
              <a:defRPr sz="2000">
                <a:solidFill>
                  <a:srgbClr val="404040"/>
                </a:solidFill>
                <a:latin typeface="+mj-lt"/>
              </a:defRPr>
            </a:lvl2pPr>
            <a:lvl3pPr>
              <a:defRPr sz="2000">
                <a:solidFill>
                  <a:srgbClr val="404040"/>
                </a:solidFill>
                <a:latin typeface="+mj-lt"/>
              </a:defRPr>
            </a:lvl3pPr>
            <a:lvl4pPr>
              <a:defRPr sz="2000">
                <a:solidFill>
                  <a:srgbClr val="404040"/>
                </a:solidFill>
                <a:latin typeface="+mj-lt"/>
              </a:defRPr>
            </a:lvl4pPr>
            <a:lvl5pPr>
              <a:defRPr sz="2000">
                <a:solidFill>
                  <a:srgbClr val="404040"/>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56729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8" descr="iStock_000013606974grey.jpg"/>
          <p:cNvPicPr>
            <a:picLocks noChangeAspect="1"/>
          </p:cNvPicPr>
          <p:nvPr userDrawn="1"/>
        </p:nvPicPr>
        <p:blipFill>
          <a:blip r:embed="rId2"/>
          <a:srcRect/>
          <a:stretch>
            <a:fillRect/>
          </a:stretch>
        </p:blipFill>
        <p:spPr bwMode="auto">
          <a:xfrm>
            <a:off x="1682750" y="0"/>
            <a:ext cx="7461250" cy="4351338"/>
          </a:xfrm>
          <a:prstGeom prst="rect">
            <a:avLst/>
          </a:prstGeom>
          <a:noFill/>
          <a:ln w="9525">
            <a:noFill/>
            <a:miter lim="800000"/>
            <a:headEnd/>
            <a:tailEnd/>
          </a:ln>
        </p:spPr>
      </p:pic>
      <p:sp>
        <p:nvSpPr>
          <p:cNvPr id="5" name="Rectangle 9"/>
          <p:cNvSpPr/>
          <p:nvPr userDrawn="1"/>
        </p:nvSpPr>
        <p:spPr>
          <a:xfrm>
            <a:off x="0" y="0"/>
            <a:ext cx="324326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10" descr="gsma_mob_health_rgb_rev.gif"/>
          <p:cNvPicPr>
            <a:picLocks noChangeAspect="1"/>
          </p:cNvPicPr>
          <p:nvPr userDrawn="1"/>
        </p:nvPicPr>
        <p:blipFill>
          <a:blip r:embed="rId3"/>
          <a:srcRect/>
          <a:stretch>
            <a:fillRect/>
          </a:stretch>
        </p:blipFill>
        <p:spPr bwMode="auto">
          <a:xfrm>
            <a:off x="303213" y="296863"/>
            <a:ext cx="2008187" cy="795337"/>
          </a:xfrm>
          <a:prstGeom prst="rect">
            <a:avLst/>
          </a:prstGeom>
          <a:noFill/>
          <a:ln w="9525">
            <a:noFill/>
            <a:miter lim="800000"/>
            <a:headEnd/>
            <a:tailEnd/>
          </a:ln>
        </p:spPr>
      </p:pic>
      <p:sp>
        <p:nvSpPr>
          <p:cNvPr id="7" name="Rectangle 19"/>
          <p:cNvSpPr/>
          <p:nvPr userDrawn="1"/>
        </p:nvSpPr>
        <p:spPr>
          <a:xfrm>
            <a:off x="287338" y="4495800"/>
            <a:ext cx="8856662" cy="1219200"/>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8" name="Rectangle 24"/>
          <p:cNvSpPr/>
          <p:nvPr userDrawn="1"/>
        </p:nvSpPr>
        <p:spPr>
          <a:xfrm>
            <a:off x="287338" y="5757863"/>
            <a:ext cx="8856662" cy="719137"/>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7" name="Title 1"/>
          <p:cNvSpPr>
            <a:spLocks noGrp="1"/>
          </p:cNvSpPr>
          <p:nvPr>
            <p:ph type="ctrTitle"/>
          </p:nvPr>
        </p:nvSpPr>
        <p:spPr>
          <a:xfrm>
            <a:off x="567267" y="4492626"/>
            <a:ext cx="7772400" cy="1230842"/>
          </a:xfrm>
          <a:prstGeom prst="rect">
            <a:avLst/>
          </a:prstGeom>
        </p:spPr>
        <p:txBody>
          <a:bodyPr anchor="ctr"/>
          <a:lstStyle>
            <a:lvl1pPr>
              <a:defRPr sz="2800">
                <a:solidFill>
                  <a:schemeClr val="bg2">
                    <a:lumMod val="20000"/>
                    <a:lumOff val="80000"/>
                  </a:schemeClr>
                </a:solidFill>
                <a:latin typeface="+mj-lt"/>
              </a:defRPr>
            </a:lvl1pPr>
          </a:lstStyle>
          <a:p>
            <a:r>
              <a:rPr lang="en-US" dirty="0" smtClean="0"/>
              <a:t>Click to edit Master title style</a:t>
            </a:r>
            <a:endParaRPr lang="en-US" dirty="0"/>
          </a:p>
        </p:txBody>
      </p:sp>
      <p:sp>
        <p:nvSpPr>
          <p:cNvPr id="48" name="Text Placeholder 47"/>
          <p:cNvSpPr>
            <a:spLocks noGrp="1"/>
          </p:cNvSpPr>
          <p:nvPr>
            <p:ph type="body" sz="quarter" idx="10"/>
          </p:nvPr>
        </p:nvSpPr>
        <p:spPr>
          <a:xfrm>
            <a:off x="558800" y="5753100"/>
            <a:ext cx="6337300" cy="723900"/>
          </a:xfrm>
          <a:prstGeom prst="rect">
            <a:avLst/>
          </a:prstGeom>
        </p:spPr>
        <p:txBody>
          <a:bodyPr vert="horz" anchor="ctr"/>
          <a:lstStyle>
            <a:lvl1pPr algn="l">
              <a:buFontTx/>
              <a:buNone/>
              <a:defRPr>
                <a:solidFill>
                  <a:srgbClr val="FFFFFF"/>
                </a:solidFill>
                <a:latin typeface="+mn-lt"/>
              </a:defRPr>
            </a:lvl1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603996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9823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78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3595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052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744631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8300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4351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5658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1651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7"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10" name="Picture 6"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1" name="Slide Number Placeholder 2"/>
          <p:cNvSpPr>
            <a:spLocks noGrp="1"/>
          </p:cNvSpPr>
          <p:nvPr>
            <p:ph type="sldNum" sz="quarter" idx="13"/>
          </p:nvPr>
        </p:nvSpPr>
        <p:spPr>
          <a:xfrm>
            <a:off x="6553200" y="6483350"/>
            <a:ext cx="2133600" cy="365125"/>
          </a:xfrm>
          <a:prstGeom prst="rect">
            <a:avLst/>
          </a:prstGeom>
        </p:spPr>
        <p:txBody>
          <a:bodyPr/>
          <a:lstStyle>
            <a:lvl1pPr>
              <a:defRPr>
                <a:solidFill>
                  <a:srgbClr val="000000"/>
                </a:solidFill>
                <a:latin typeface="+mn-lt"/>
                <a:cs typeface="+mn-cs"/>
              </a:defRPr>
            </a:lvl1pPr>
          </a:lstStyle>
          <a:p>
            <a:pPr>
              <a:defRPr/>
            </a:pPr>
            <a:fld id="{EFDB9236-4A41-46C4-9B97-1D222B0DCA7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445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9" descr="iStock_000011391047Larg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11" name="Picture 6" descr="gsma_logo_colour_rgb_small.jpg"/>
          <p:cNvPicPr>
            <a:picLocks noChangeAspect="1"/>
          </p:cNvPicPr>
          <p:nvPr userDrawn="1"/>
        </p:nvPicPr>
        <p:blipFill>
          <a:blip r:embed="rId3"/>
          <a:srcRect/>
          <a:stretch>
            <a:fillRect/>
          </a:stretch>
        </p:blipFill>
        <p:spPr bwMode="auto">
          <a:xfrm>
            <a:off x="8091488" y="147638"/>
            <a:ext cx="722312" cy="720725"/>
          </a:xfrm>
          <a:prstGeom prst="rect">
            <a:avLst/>
          </a:prstGeom>
          <a:noFill/>
          <a:ln w="9525">
            <a:noFill/>
            <a:miter lim="800000"/>
            <a:headEnd/>
            <a:tailEnd/>
          </a:ln>
        </p:spPr>
      </p:pic>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2" name="Slide Number Placeholder 2"/>
          <p:cNvSpPr>
            <a:spLocks noGrp="1"/>
          </p:cNvSpPr>
          <p:nvPr>
            <p:ph type="sldNum" sz="quarter" idx="13"/>
          </p:nvPr>
        </p:nvSpPr>
        <p:spPr>
          <a:xfrm>
            <a:off x="6553200" y="6483350"/>
            <a:ext cx="2133600" cy="365125"/>
          </a:xfrm>
          <a:prstGeom prst="rect">
            <a:avLst/>
          </a:prstGeom>
        </p:spPr>
        <p:txBody>
          <a:bodyPr/>
          <a:lstStyle>
            <a:lvl1pPr>
              <a:defRPr>
                <a:solidFill>
                  <a:srgbClr val="000000"/>
                </a:solidFill>
                <a:latin typeface="+mn-lt"/>
                <a:cs typeface="+mn-cs"/>
              </a:defRPr>
            </a:lvl1pPr>
          </a:lstStyle>
          <a:p>
            <a:pPr>
              <a:defRPr/>
            </a:pPr>
            <a:fld id="{3B33A9FB-5DED-4ACD-94F9-2E322DC2939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9" descr="iStock_000007240957Large (blu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Rectangle 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11" name="Picture 6" descr="gsma_logo_colour_rgb_small.jpg"/>
          <p:cNvPicPr>
            <a:picLocks noChangeAspect="1"/>
          </p:cNvPicPr>
          <p:nvPr userDrawn="1"/>
        </p:nvPicPr>
        <p:blipFill>
          <a:blip r:embed="rId3"/>
          <a:srcRect/>
          <a:stretch>
            <a:fillRect/>
          </a:stretch>
        </p:blipFill>
        <p:spPr bwMode="auto">
          <a:xfrm>
            <a:off x="8091488" y="147638"/>
            <a:ext cx="722312" cy="720725"/>
          </a:xfrm>
          <a:prstGeom prst="rect">
            <a:avLst/>
          </a:prstGeom>
          <a:noFill/>
          <a:ln w="9525">
            <a:noFill/>
            <a:miter lim="800000"/>
            <a:headEnd/>
            <a:tailEnd/>
          </a:ln>
        </p:spPr>
      </p:pic>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defRPr sz="2000">
                <a:solidFill>
                  <a:srgbClr val="FFFFFF"/>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2" name="Slide Number Placeholder 2"/>
          <p:cNvSpPr>
            <a:spLocks noGrp="1"/>
          </p:cNvSpPr>
          <p:nvPr>
            <p:ph type="sldNum" sz="quarter" idx="13"/>
          </p:nvPr>
        </p:nvSpPr>
        <p:spPr>
          <a:xfrm>
            <a:off x="6553200" y="6483350"/>
            <a:ext cx="2133600" cy="365125"/>
          </a:xfrm>
          <a:prstGeom prst="rect">
            <a:avLst/>
          </a:prstGeom>
        </p:spPr>
        <p:txBody>
          <a:bodyPr/>
          <a:lstStyle>
            <a:lvl1pPr>
              <a:defRPr>
                <a:solidFill>
                  <a:srgbClr val="000000"/>
                </a:solidFill>
                <a:latin typeface="+mn-lt"/>
                <a:cs typeface="+mn-cs"/>
              </a:defRPr>
            </a:lvl1pPr>
          </a:lstStyle>
          <a:p>
            <a:pPr>
              <a:defRPr/>
            </a:pPr>
            <a:fld id="{80D44E91-33B1-4C99-89FC-D67AD7B4FE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6"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7" name="Picture 6"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8" name="Content Placeholder 2"/>
          <p:cNvSpPr txBox="1">
            <a:spLocks/>
          </p:cNvSpPr>
          <p:nvPr userDrawn="1"/>
        </p:nvSpPr>
        <p:spPr>
          <a:xfrm>
            <a:off x="4445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mn-lt"/>
                <a:ea typeface="Arial" pitchFamily="-110" charset="0"/>
                <a:cs typeface="+mn-cs"/>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mn-lt"/>
                <a:ea typeface="Arial" pitchFamily="-110" charset="0"/>
                <a:cs typeface="+mn-cs"/>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mn-lt"/>
                <a:ea typeface="Arial" pitchFamily="-110" charset="0"/>
                <a:cs typeface="+mn-cs"/>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mn-lt"/>
                <a:ea typeface="Arial" pitchFamily="-110" charset="0"/>
                <a:cs typeface="+mn-cs"/>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mn-lt"/>
                <a:ea typeface="Arial" pitchFamily="-110" charset="0"/>
                <a:cs typeface="+mn-cs"/>
              </a:rPr>
              <a:t>Fifth level</a:t>
            </a:r>
            <a:endParaRPr lang="en-GB" sz="2000" kern="0" dirty="0">
              <a:solidFill>
                <a:srgbClr val="808080">
                  <a:lumMod val="20000"/>
                  <a:lumOff val="80000"/>
                </a:srgbClr>
              </a:solidFill>
              <a:latin typeface="+mn-lt"/>
              <a:ea typeface="Arial" pitchFamily="-110" charset="0"/>
              <a:cs typeface="+mn-cs"/>
            </a:endParaRPr>
          </a:p>
        </p:txBody>
      </p:sp>
      <p:sp>
        <p:nvSpPr>
          <p:cNvPr id="10" name="Content Placeholder 3"/>
          <p:cNvSpPr txBox="1">
            <a:spLocks/>
          </p:cNvSpPr>
          <p:nvPr userDrawn="1"/>
        </p:nvSpPr>
        <p:spPr>
          <a:xfrm>
            <a:off x="4711700" y="1341438"/>
            <a:ext cx="4114800" cy="4386262"/>
          </a:xfrm>
          <a:prstGeom prst="rect">
            <a:avLst/>
          </a:prstGeom>
        </p:spPr>
        <p:txBody>
          <a:bodyPr/>
          <a:lstStyle>
            <a:lvl1pPr>
              <a:defRPr sz="2800">
                <a:solidFill>
                  <a:schemeClr val="bg2">
                    <a:lumMod val="20000"/>
                    <a:lumOff val="80000"/>
                  </a:schemeClr>
                </a:solidFill>
              </a:defRPr>
            </a:lvl1pPr>
            <a:lvl2pPr>
              <a:defRPr sz="2400">
                <a:solidFill>
                  <a:schemeClr val="bg2">
                    <a:lumMod val="20000"/>
                    <a:lumOff val="80000"/>
                  </a:schemeClr>
                </a:solidFill>
              </a:defRPr>
            </a:lvl2pPr>
            <a:lvl3pPr>
              <a:defRPr sz="2000">
                <a:solidFill>
                  <a:schemeClr val="bg2">
                    <a:lumMod val="20000"/>
                    <a:lumOff val="80000"/>
                  </a:schemeClr>
                </a:solidFill>
              </a:defRPr>
            </a:lvl3pPr>
            <a:lvl4pPr>
              <a:defRPr sz="1800">
                <a:solidFill>
                  <a:schemeClr val="bg2">
                    <a:lumMod val="20000"/>
                    <a:lumOff val="80000"/>
                  </a:schemeClr>
                </a:solidFill>
              </a:defRPr>
            </a:lvl4pPr>
            <a:lvl5pPr>
              <a:defRPr sz="1800">
                <a:solidFill>
                  <a:schemeClr val="bg2">
                    <a:lumMod val="20000"/>
                    <a:lumOff val="80000"/>
                  </a:schemeClr>
                </a:solidFill>
              </a:defRPr>
            </a:lvl5pPr>
            <a:lvl6pPr>
              <a:defRPr sz="1800"/>
            </a:lvl6pPr>
            <a:lvl7pPr>
              <a:defRPr sz="1800"/>
            </a:lvl7pPr>
            <a:lvl8pPr>
              <a:defRPr sz="1800"/>
            </a:lvl8pPr>
            <a:lvl9pPr>
              <a:defRPr sz="1800"/>
            </a:lvl9pPr>
          </a:lstStyle>
          <a:p>
            <a:pPr marL="381000" indent="-381000" eaLnBrk="0" hangingPunct="0">
              <a:spcBef>
                <a:spcPct val="20000"/>
              </a:spcBef>
              <a:buClr>
                <a:srgbClr val="CD0921"/>
              </a:buClr>
              <a:buSzPct val="50000"/>
              <a:buFont typeface="Wingdings 2" pitchFamily="-110" charset="2"/>
              <a:buChar char="¢"/>
              <a:defRPr/>
            </a:pPr>
            <a:r>
              <a:rPr lang="en-US" sz="2000" kern="0" dirty="0" smtClean="0">
                <a:solidFill>
                  <a:srgbClr val="808080">
                    <a:lumMod val="20000"/>
                    <a:lumOff val="80000"/>
                  </a:srgbClr>
                </a:solidFill>
                <a:latin typeface="+mn-lt"/>
                <a:ea typeface="Arial" pitchFamily="-110" charset="0"/>
                <a:cs typeface="+mn-cs"/>
              </a:rPr>
              <a:t>Click to edit Master text styles</a:t>
            </a:r>
          </a:p>
          <a:p>
            <a:pPr marL="800100" lvl="1" indent="-3429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mn-lt"/>
                <a:ea typeface="Arial" pitchFamily="-110" charset="0"/>
                <a:cs typeface="+mn-cs"/>
              </a:rPr>
              <a:t>Second level</a:t>
            </a:r>
          </a:p>
          <a:p>
            <a:pPr marL="1219200" lvl="2" indent="-304800" eaLnBrk="0" hangingPunct="0">
              <a:spcBef>
                <a:spcPct val="20000"/>
              </a:spcBef>
              <a:buClr>
                <a:srgbClr val="CD0921"/>
              </a:buClr>
              <a:buSzPct val="50000"/>
              <a:buFont typeface="Arial" pitchFamily="-110" charset="0"/>
              <a:buChar char="•"/>
              <a:defRPr/>
            </a:pPr>
            <a:r>
              <a:rPr lang="en-US" kern="0" dirty="0" smtClean="0">
                <a:solidFill>
                  <a:srgbClr val="808080">
                    <a:lumMod val="20000"/>
                    <a:lumOff val="80000"/>
                  </a:srgbClr>
                </a:solidFill>
                <a:latin typeface="+mn-lt"/>
                <a:ea typeface="Arial" pitchFamily="-110" charset="0"/>
                <a:cs typeface="+mn-cs"/>
              </a:rPr>
              <a:t>Third level</a:t>
            </a:r>
          </a:p>
          <a:p>
            <a:pPr marL="1676400" lvl="3" indent="-304800" eaLnBrk="0" hangingPunct="0">
              <a:spcBef>
                <a:spcPct val="20000"/>
              </a:spcBef>
              <a:buClr>
                <a:srgbClr val="CD0921"/>
              </a:buClr>
              <a:buSzPct val="50000"/>
              <a:buFont typeface="Arial" pitchFamily="-110" charset="0"/>
              <a:buChar char="–"/>
              <a:defRPr/>
            </a:pPr>
            <a:r>
              <a:rPr lang="en-US" sz="2000" kern="0" dirty="0" smtClean="0">
                <a:solidFill>
                  <a:srgbClr val="808080">
                    <a:lumMod val="20000"/>
                    <a:lumOff val="80000"/>
                  </a:srgbClr>
                </a:solidFill>
                <a:latin typeface="+mn-lt"/>
                <a:ea typeface="Arial" pitchFamily="-110" charset="0"/>
                <a:cs typeface="+mn-cs"/>
              </a:rPr>
              <a:t>Fourth level</a:t>
            </a:r>
          </a:p>
          <a:p>
            <a:pPr marL="2095500" lvl="4" indent="-266700" eaLnBrk="0" hangingPunct="0">
              <a:spcBef>
                <a:spcPct val="20000"/>
              </a:spcBef>
              <a:buClr>
                <a:srgbClr val="CD0921"/>
              </a:buClr>
              <a:buFont typeface="Arial" pitchFamily="-110" charset="0"/>
              <a:buAutoNum type="arabicPeriod"/>
              <a:defRPr/>
            </a:pPr>
            <a:r>
              <a:rPr lang="en-US" sz="2000" kern="0" dirty="0" smtClean="0">
                <a:solidFill>
                  <a:srgbClr val="808080">
                    <a:lumMod val="20000"/>
                    <a:lumOff val="80000"/>
                  </a:srgbClr>
                </a:solidFill>
                <a:latin typeface="+mn-lt"/>
                <a:ea typeface="Arial" pitchFamily="-110" charset="0"/>
                <a:cs typeface="+mn-cs"/>
              </a:rPr>
              <a:t>Fifth level</a:t>
            </a:r>
            <a:endParaRPr lang="en-GB" sz="2000" kern="0" dirty="0">
              <a:solidFill>
                <a:srgbClr val="808080">
                  <a:lumMod val="20000"/>
                  <a:lumOff val="80000"/>
                </a:srgbClr>
              </a:solidFill>
              <a:latin typeface="+mn-lt"/>
              <a:ea typeface="Arial" pitchFamily="-110" charset="0"/>
              <a:cs typeface="+mn-cs"/>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1" name="Slide Number Placeholder 2"/>
          <p:cNvSpPr>
            <a:spLocks noGrp="1"/>
          </p:cNvSpPr>
          <p:nvPr>
            <p:ph type="sldNum" sz="quarter" idx="13"/>
          </p:nvPr>
        </p:nvSpPr>
        <p:spPr>
          <a:xfrm>
            <a:off x="6553200" y="6483350"/>
            <a:ext cx="2133600" cy="365125"/>
          </a:xfrm>
          <a:prstGeom prst="rect">
            <a:avLst/>
          </a:prstGeom>
        </p:spPr>
        <p:txBody>
          <a:bodyPr/>
          <a:lstStyle>
            <a:lvl1pPr>
              <a:defRPr>
                <a:solidFill>
                  <a:srgbClr val="000000"/>
                </a:solidFill>
                <a:latin typeface="+mn-lt"/>
                <a:cs typeface="+mn-cs"/>
              </a:defRPr>
            </a:lvl1pPr>
          </a:lstStyle>
          <a:p>
            <a:pPr>
              <a:defRPr/>
            </a:pPr>
            <a:fld id="{2C775F8E-699D-41F7-B7B7-0D2587DC2C9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6"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7" name="Picture 6"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8" name="Slide Number Placeholder 2"/>
          <p:cNvSpPr>
            <a:spLocks noGrp="1"/>
          </p:cNvSpPr>
          <p:nvPr>
            <p:ph type="sldNum" sz="quarter" idx="13"/>
          </p:nvPr>
        </p:nvSpPr>
        <p:spPr>
          <a:xfrm>
            <a:off x="6553200" y="6483350"/>
            <a:ext cx="2133600" cy="365125"/>
          </a:xfrm>
          <a:prstGeom prst="rect">
            <a:avLst/>
          </a:prstGeom>
        </p:spPr>
        <p:txBody>
          <a:bodyPr/>
          <a:lstStyle>
            <a:lvl1pPr>
              <a:defRPr>
                <a:solidFill>
                  <a:srgbClr val="000000"/>
                </a:solidFill>
                <a:latin typeface="+mn-lt"/>
                <a:cs typeface="+mn-cs"/>
              </a:defRPr>
            </a:lvl1pPr>
          </a:lstStyle>
          <a:p>
            <a:pPr>
              <a:defRPr/>
            </a:pPr>
            <a:fld id="{8327BC77-0F50-41CD-9F4A-117CAA5991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6"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7" name="Picture 6"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8" name="Rectangle 7"/>
          <p:cNvSpPr/>
          <p:nvPr userDrawn="1"/>
        </p:nvSpPr>
        <p:spPr>
          <a:xfrm>
            <a:off x="304800" y="1257300"/>
            <a:ext cx="8496300" cy="596900"/>
          </a:xfrm>
          <a:prstGeom prst="rect">
            <a:avLst/>
          </a:prstGeom>
          <a:gradFill rotWithShape="0">
            <a:gsLst>
              <a:gs pos="0">
                <a:srgbClr val="740E18"/>
              </a:gs>
              <a:gs pos="100000">
                <a:srgbClr val="CD0921"/>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lstStyle/>
          <a:p>
            <a:pPr>
              <a:spcBef>
                <a:spcPct val="50000"/>
              </a:spcBef>
              <a:defRPr/>
            </a:pPr>
            <a:endParaRPr lang="en-US">
              <a:solidFill>
                <a:srgbClr val="000000"/>
              </a:solidFill>
              <a:latin typeface="+mn-lt"/>
              <a:ea typeface="Arial" pitchFamily="-111" charset="0"/>
              <a:cs typeface="+mn-cs"/>
            </a:endParaRPr>
          </a:p>
        </p:txBody>
      </p:sp>
      <p:sp>
        <p:nvSpPr>
          <p:cNvPr id="10" name="Rectangle 9"/>
          <p:cNvSpPr/>
          <p:nvPr userDrawn="1"/>
        </p:nvSpPr>
        <p:spPr>
          <a:xfrm>
            <a:off x="304800" y="1943100"/>
            <a:ext cx="8496300" cy="596900"/>
          </a:xfrm>
          <a:prstGeom prst="rect">
            <a:avLst/>
          </a:prstGeom>
          <a:gradFill rotWithShape="0">
            <a:gsLst>
              <a:gs pos="0">
                <a:srgbClr val="FF0000"/>
              </a:gs>
              <a:gs pos="100000">
                <a:srgbClr val="FF8000"/>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lstStyle/>
          <a:p>
            <a:pPr>
              <a:spcBef>
                <a:spcPct val="50000"/>
              </a:spcBef>
              <a:defRPr/>
            </a:pPr>
            <a:endParaRPr lang="en-US">
              <a:solidFill>
                <a:srgbClr val="000000"/>
              </a:solidFill>
              <a:latin typeface="+mn-lt"/>
              <a:ea typeface="Arial" pitchFamily="-111" charset="0"/>
              <a:cs typeface="+mn-cs"/>
            </a:endParaRPr>
          </a:p>
        </p:txBody>
      </p:sp>
      <p:sp>
        <p:nvSpPr>
          <p:cNvPr id="11" name="Rectangle 10"/>
          <p:cNvSpPr/>
          <p:nvPr userDrawn="1"/>
        </p:nvSpPr>
        <p:spPr>
          <a:xfrm>
            <a:off x="304800" y="2628900"/>
            <a:ext cx="8496300" cy="596900"/>
          </a:xfrm>
          <a:prstGeom prst="rect">
            <a:avLst/>
          </a:prstGeom>
          <a:gradFill rotWithShape="0">
            <a:gsLst>
              <a:gs pos="0">
                <a:srgbClr val="FF8000"/>
              </a:gs>
              <a:gs pos="100000">
                <a:srgbClr val="FFD449"/>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lstStyle/>
          <a:p>
            <a:pPr>
              <a:spcBef>
                <a:spcPct val="50000"/>
              </a:spcBef>
              <a:defRPr/>
            </a:pPr>
            <a:endParaRPr lang="en-US">
              <a:solidFill>
                <a:srgbClr val="000000"/>
              </a:solidFill>
              <a:latin typeface="+mn-lt"/>
              <a:ea typeface="Arial" pitchFamily="-111" charset="0"/>
              <a:cs typeface="+mn-cs"/>
            </a:endParaRPr>
          </a:p>
        </p:txBody>
      </p:sp>
      <p:sp>
        <p:nvSpPr>
          <p:cNvPr id="12" name="Rectangle 11"/>
          <p:cNvSpPr/>
          <p:nvPr userDrawn="1"/>
        </p:nvSpPr>
        <p:spPr>
          <a:xfrm>
            <a:off x="304800" y="3314700"/>
            <a:ext cx="8496300" cy="596900"/>
          </a:xfrm>
          <a:prstGeom prst="rect">
            <a:avLst/>
          </a:prstGeom>
          <a:gradFill rotWithShape="0">
            <a:gsLst>
              <a:gs pos="0">
                <a:srgbClr val="51626F"/>
              </a:gs>
              <a:gs pos="100000">
                <a:srgbClr val="ACC0C6"/>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lstStyle/>
          <a:p>
            <a:pPr>
              <a:spcBef>
                <a:spcPct val="50000"/>
              </a:spcBef>
              <a:defRPr/>
            </a:pPr>
            <a:endParaRPr lang="en-US">
              <a:solidFill>
                <a:srgbClr val="000000"/>
              </a:solidFill>
              <a:latin typeface="+mn-lt"/>
              <a:ea typeface="Arial" pitchFamily="-111" charset="0"/>
              <a:cs typeface="+mn-cs"/>
            </a:endParaRPr>
          </a:p>
        </p:txBody>
      </p:sp>
      <p:sp>
        <p:nvSpPr>
          <p:cNvPr id="13" name="Rectangle 12"/>
          <p:cNvSpPr/>
          <p:nvPr userDrawn="1"/>
        </p:nvSpPr>
        <p:spPr>
          <a:xfrm>
            <a:off x="304800" y="4000500"/>
            <a:ext cx="8496300" cy="596900"/>
          </a:xfrm>
          <a:prstGeom prst="rect">
            <a:avLst/>
          </a:prstGeom>
          <a:gradFill rotWithShape="0">
            <a:gsLst>
              <a:gs pos="0">
                <a:srgbClr val="55517B"/>
              </a:gs>
              <a:gs pos="100000">
                <a:srgbClr val="AFADC3"/>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lstStyle/>
          <a:p>
            <a:pPr>
              <a:spcBef>
                <a:spcPct val="50000"/>
              </a:spcBef>
              <a:defRPr/>
            </a:pPr>
            <a:endParaRPr lang="en-US">
              <a:solidFill>
                <a:srgbClr val="000000"/>
              </a:solidFill>
              <a:latin typeface="+mn-lt"/>
              <a:ea typeface="Arial" pitchFamily="-111" charset="0"/>
              <a:cs typeface="+mn-cs"/>
            </a:endParaRPr>
          </a:p>
        </p:txBody>
      </p:sp>
      <p:sp>
        <p:nvSpPr>
          <p:cNvPr id="14" name="Rectangle 13"/>
          <p:cNvSpPr/>
          <p:nvPr userDrawn="1"/>
        </p:nvSpPr>
        <p:spPr>
          <a:xfrm>
            <a:off x="304800" y="4686300"/>
            <a:ext cx="8496300" cy="596900"/>
          </a:xfrm>
          <a:prstGeom prst="rect">
            <a:avLst/>
          </a:prstGeom>
          <a:gradFill rotWithShape="0">
            <a:gsLst>
              <a:gs pos="0">
                <a:srgbClr val="AA9C8F"/>
              </a:gs>
              <a:gs pos="100000">
                <a:srgbClr val="DAD7CB"/>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lstStyle/>
          <a:p>
            <a:pPr>
              <a:spcBef>
                <a:spcPct val="50000"/>
              </a:spcBef>
              <a:defRPr/>
            </a:pPr>
            <a:endParaRPr lang="en-US">
              <a:solidFill>
                <a:srgbClr val="000000"/>
              </a:solidFill>
              <a:latin typeface="+mn-lt"/>
              <a:ea typeface="Arial" pitchFamily="-111" charset="0"/>
              <a:cs typeface="+mn-cs"/>
            </a:endParaRPr>
          </a:p>
        </p:txBody>
      </p:sp>
      <p:sp>
        <p:nvSpPr>
          <p:cNvPr id="15" name="Rectangle 14"/>
          <p:cNvSpPr/>
          <p:nvPr userDrawn="1"/>
        </p:nvSpPr>
        <p:spPr>
          <a:xfrm>
            <a:off x="304800" y="5372100"/>
            <a:ext cx="8496300" cy="596900"/>
          </a:xfrm>
          <a:prstGeom prst="rect">
            <a:avLst/>
          </a:prstGeom>
          <a:gradFill rotWithShape="0">
            <a:gsLst>
              <a:gs pos="0">
                <a:schemeClr val="bg2">
                  <a:lumMod val="75000"/>
                </a:schemeClr>
              </a:gs>
              <a:gs pos="100000">
                <a:schemeClr val="bg2">
                  <a:lumMod val="40000"/>
                  <a:lumOff val="60000"/>
                </a:schemeClr>
              </a:gs>
            </a:gsLst>
            <a:lin ang="5400000" scaled="1"/>
          </a:gradFill>
          <a:ln w="9525">
            <a:solidFill>
              <a:schemeClr val="bg1"/>
            </a:solidFill>
            <a:round/>
            <a:headEnd/>
            <a:tailEnd/>
          </a:ln>
          <a:effectLst>
            <a:outerShdw blurRad="63500" dist="38099" dir="2700000" algn="ctr" rotWithShape="0">
              <a:srgbClr val="000000">
                <a:alpha val="74998"/>
              </a:srgbClr>
            </a:outerShdw>
          </a:effectLst>
        </p:spPr>
        <p:txBody>
          <a:bodyPr wrap="none" anchor="ctr"/>
          <a:lstStyle/>
          <a:p>
            <a:pPr>
              <a:spcBef>
                <a:spcPct val="50000"/>
              </a:spcBef>
              <a:defRPr/>
            </a:pPr>
            <a:endParaRPr lang="en-US">
              <a:solidFill>
                <a:srgbClr val="000000"/>
              </a:solidFill>
              <a:latin typeface="+mn-lt"/>
              <a:ea typeface="Arial" pitchFamily="-111" charset="0"/>
              <a:cs typeface="+mn-cs"/>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US" dirty="0" smtClean="0"/>
              <a:t>Click to edit Master title style</a:t>
            </a:r>
            <a:endParaRPr lang="en-US" dirty="0"/>
          </a:p>
        </p:txBody>
      </p:sp>
      <p:sp>
        <p:nvSpPr>
          <p:cNvPr id="9"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
        <p:nvSpPr>
          <p:cNvPr id="16" name="Slide Number Placeholder 2"/>
          <p:cNvSpPr>
            <a:spLocks noGrp="1"/>
          </p:cNvSpPr>
          <p:nvPr>
            <p:ph type="sldNum" sz="quarter" idx="13"/>
          </p:nvPr>
        </p:nvSpPr>
        <p:spPr>
          <a:xfrm>
            <a:off x="6553200" y="6483350"/>
            <a:ext cx="2133600" cy="365125"/>
          </a:xfrm>
          <a:prstGeom prst="rect">
            <a:avLst/>
          </a:prstGeom>
        </p:spPr>
        <p:txBody>
          <a:bodyPr/>
          <a:lstStyle>
            <a:lvl1pPr>
              <a:defRPr>
                <a:solidFill>
                  <a:srgbClr val="000000"/>
                </a:solidFill>
                <a:latin typeface="+mn-lt"/>
                <a:cs typeface="+mn-cs"/>
              </a:defRPr>
            </a:lvl1pPr>
          </a:lstStyle>
          <a:p>
            <a:pPr>
              <a:defRPr/>
            </a:pPr>
            <a:fld id="{74A1D9CB-21A2-4102-8A0C-D7D57750E13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285750" y="963613"/>
            <a:ext cx="8858250" cy="0"/>
          </a:xfrm>
          <a:prstGeom prst="line">
            <a:avLst/>
          </a:prstGeom>
          <a:noFill/>
          <a:ln w="28575" cap="flat" cmpd="sng" algn="ctr">
            <a:solidFill>
              <a:srgbClr val="CD0921"/>
            </a:solidFill>
            <a:prstDash val="solid"/>
            <a:round/>
            <a:headEnd type="none" w="med" len="med"/>
            <a:tailEnd type="none" w="med" len="med"/>
          </a:ln>
        </p:spPr>
        <p:txBody>
          <a:bodyPr wrap="none" anchor="ctr"/>
          <a:lstStyle/>
          <a:p>
            <a:pPr>
              <a:defRPr/>
            </a:pPr>
            <a:endParaRPr lang="en-GB" dirty="0">
              <a:solidFill>
                <a:srgbClr val="000000"/>
              </a:solidFill>
              <a:latin typeface="+mn-lt"/>
              <a:cs typeface="+mn-cs"/>
            </a:endParaRPr>
          </a:p>
        </p:txBody>
      </p:sp>
      <p:pic>
        <p:nvPicPr>
          <p:cNvPr id="7" name="Picture 6" descr="gsma_logo_colour_rgb_small.jpg"/>
          <p:cNvPicPr>
            <a:picLocks noChangeAspect="1"/>
          </p:cNvPicPr>
          <p:nvPr userDrawn="1"/>
        </p:nvPicPr>
        <p:blipFill>
          <a:blip r:embed="rId2"/>
          <a:srcRect/>
          <a:stretch>
            <a:fillRect/>
          </a:stretch>
        </p:blipFill>
        <p:spPr bwMode="auto">
          <a:xfrm>
            <a:off x="8091488" y="147638"/>
            <a:ext cx="722312" cy="720725"/>
          </a:xfrm>
          <a:prstGeom prst="rect">
            <a:avLst/>
          </a:prstGeom>
          <a:noFill/>
          <a:ln w="9525">
            <a:noFill/>
            <a:miter lim="800000"/>
            <a:headEnd/>
            <a:tailEnd/>
          </a:ln>
        </p:spPr>
      </p:pic>
      <p:sp>
        <p:nvSpPr>
          <p:cNvPr id="9" name="Rectangle 13"/>
          <p:cNvSpPr/>
          <p:nvPr userDrawn="1"/>
        </p:nvSpPr>
        <p:spPr>
          <a:xfrm>
            <a:off x="287338" y="6088063"/>
            <a:ext cx="8856662" cy="295275"/>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0"/>
          <p:cNvSpPr>
            <a:spLocks noGrp="1"/>
          </p:cNvSpPr>
          <p:nvPr>
            <p:ph type="body" sz="quarter" idx="12"/>
          </p:nvPr>
        </p:nvSpPr>
        <p:spPr>
          <a:xfrm>
            <a:off x="4364038" y="6050643"/>
            <a:ext cx="4362450" cy="561749"/>
          </a:xfrm>
          <a:prstGeom prst="rect">
            <a:avLst/>
          </a:prstGeom>
        </p:spPr>
        <p:txBody>
          <a:bodyPr vert="horz"/>
          <a:lstStyle>
            <a:lvl1pPr algn="r">
              <a:buClrTx/>
              <a:buFontTx/>
              <a:buNone/>
              <a:defRPr sz="1600" b="1">
                <a:solidFill>
                  <a:srgbClr val="FFFFFF"/>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rgbClr val="FFFFFF"/>
              </a:solidFill>
              <a:ea typeface="Arial" pitchFamily="-110" charset="0"/>
            </a:endParaRPr>
          </a:p>
        </p:txBody>
      </p:sp>
      <p:sp>
        <p:nvSpPr>
          <p:cNvPr id="10" name="TextBox 9"/>
          <p:cNvSpPr txBox="1"/>
          <p:nvPr userDrawn="1"/>
        </p:nvSpPr>
        <p:spPr>
          <a:xfrm>
            <a:off x="285750" y="6570663"/>
            <a:ext cx="1428750" cy="184150"/>
          </a:xfrm>
          <a:prstGeom prst="rect">
            <a:avLst/>
          </a:prstGeom>
          <a:noFill/>
        </p:spPr>
        <p:txBody>
          <a:bodyPr lIns="9144">
            <a:spAutoFit/>
          </a:bodyPr>
          <a:lstStyle/>
          <a:p>
            <a:pPr>
              <a:spcBef>
                <a:spcPct val="50000"/>
              </a:spcBef>
              <a:defRPr/>
            </a:pPr>
            <a:r>
              <a:rPr lang="en-GB" sz="600" dirty="0">
                <a:solidFill>
                  <a:srgbClr val="DDDDDD"/>
                </a:solidFill>
                <a:latin typeface="Arial Narrow" pitchFamily="-110" charset="0"/>
                <a:cs typeface="+mn-cs"/>
              </a:rPr>
              <a:t>© GSM Association 2013</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04" r:id="rId12"/>
    <p:sldLayoutId id="2147483703" r:id="rId13"/>
    <p:sldLayoutId id="2147483717" r:id="rId14"/>
    <p:sldLayoutId id="2147483718" r:id="rId15"/>
    <p:sldLayoutId id="2147483720" r:id="rId16"/>
    <p:sldLayoutId id="2147483721" r:id="rId17"/>
    <p:sldLayoutId id="2147483723" r:id="rId18"/>
    <p:sldLayoutId id="2147483725" r:id="rId19"/>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a:solidFill>
            <a:srgbClr val="606060"/>
          </a:solidFill>
          <a:latin typeface="Arial Narrow" pitchFamily="34" charset="0"/>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81000" indent="-381000" algn="l" rtl="0" eaLnBrk="0" fontAlgn="base" hangingPunct="0">
        <a:spcBef>
          <a:spcPct val="20000"/>
        </a:spcBef>
        <a:spcAft>
          <a:spcPct val="0"/>
        </a:spcAft>
        <a:buClr>
          <a:srgbClr val="CD0921"/>
        </a:buClr>
        <a:buSzPct val="50000"/>
        <a:buFont typeface="Wingdings 2" pitchFamily="18" charset="2"/>
        <a:buChar char="¢"/>
        <a:defRPr sz="2000">
          <a:solidFill>
            <a:srgbClr val="606060"/>
          </a:solidFill>
          <a:latin typeface="Arial Narrow" pitchFamily="34" charset="0"/>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9"/>
          <p:cNvSpPr txBox="1"/>
          <p:nvPr/>
        </p:nvSpPr>
        <p:spPr>
          <a:xfrm>
            <a:off x="285750" y="6570663"/>
            <a:ext cx="1428750" cy="184150"/>
          </a:xfrm>
          <a:prstGeom prst="rect">
            <a:avLst/>
          </a:prstGeom>
          <a:noFill/>
        </p:spPr>
        <p:txBody>
          <a:bodyPr lIns="9144">
            <a:spAutoFit/>
          </a:bodyPr>
          <a:lstStyle/>
          <a:p>
            <a:pPr>
              <a:spcBef>
                <a:spcPct val="50000"/>
              </a:spcBef>
              <a:defRPr/>
            </a:pPr>
            <a:r>
              <a:rPr lang="en-GB" sz="600" dirty="0">
                <a:solidFill>
                  <a:srgbClr val="404040"/>
                </a:solidFill>
                <a:latin typeface="Arial Narrow" pitchFamily="-110" charset="0"/>
                <a:cs typeface="Arial" pitchFamily="-110" charset="0"/>
              </a:rPr>
              <a:t>© GSM </a:t>
            </a:r>
            <a:r>
              <a:rPr lang="en-GB" sz="600">
                <a:solidFill>
                  <a:srgbClr val="404040"/>
                </a:solidFill>
                <a:latin typeface="Arial Narrow" pitchFamily="-110" charset="0"/>
                <a:cs typeface="Arial" pitchFamily="-110" charset="0"/>
              </a:rPr>
              <a:t>Association 2012</a:t>
            </a:r>
            <a:endParaRPr lang="en-GB" sz="600" dirty="0">
              <a:solidFill>
                <a:srgbClr val="404040"/>
              </a:solidFill>
              <a:latin typeface="Arial Narrow" pitchFamily="-110" charset="0"/>
              <a:cs typeface="Arial" pitchFamily="-110" charset="0"/>
            </a:endParaRPr>
          </a:p>
        </p:txBody>
      </p:sp>
      <p:pic>
        <p:nvPicPr>
          <p:cNvPr id="43011" name="Picture 8" descr="iStock_000013606974grey.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82750" y="0"/>
            <a:ext cx="74612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p:nvPr/>
        </p:nvSpPr>
        <p:spPr>
          <a:xfrm>
            <a:off x="0" y="0"/>
            <a:ext cx="3243263" cy="6858000"/>
          </a:xfrm>
          <a:prstGeom prst="rect">
            <a:avLst/>
          </a:prstGeom>
          <a:gradFill>
            <a:gsLst>
              <a:gs pos="51000">
                <a:schemeClr val="tx1"/>
              </a:gs>
              <a:gs pos="100000">
                <a:schemeClr val="bg1">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5" name="Rectangle 10"/>
          <p:cNvSpPr/>
          <p:nvPr/>
        </p:nvSpPr>
        <p:spPr>
          <a:xfrm>
            <a:off x="0" y="2954866"/>
            <a:ext cx="9144000" cy="3903134"/>
          </a:xfrm>
          <a:prstGeom prst="rect">
            <a:avLst/>
          </a:prstGeom>
          <a:gradFill flip="none" rotWithShape="1">
            <a:gsLst>
              <a:gs pos="61000">
                <a:schemeClr val="tx1"/>
              </a:gs>
              <a:gs pos="90000">
                <a:schemeClr val="tx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rgbClr val="FFFFFF"/>
              </a:solidFill>
              <a:ea typeface="Arial" pitchFamily="-110" charset="0"/>
            </a:endParaRPr>
          </a:p>
        </p:txBody>
      </p:sp>
      <p:sp>
        <p:nvSpPr>
          <p:cNvPr id="6" name="Rectangle 19"/>
          <p:cNvSpPr/>
          <p:nvPr/>
        </p:nvSpPr>
        <p:spPr>
          <a:xfrm>
            <a:off x="287338" y="4495800"/>
            <a:ext cx="8856662" cy="1219200"/>
          </a:xfrm>
          <a:prstGeom prst="rect">
            <a:avLst/>
          </a:prstGeom>
          <a:gradFill flip="none" rotWithShape="1">
            <a:gsLst>
              <a:gs pos="43000">
                <a:srgbClr val="800000"/>
              </a:gs>
              <a:gs pos="100000">
                <a:srgbClr val="CD0921">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7" name="Rectangle 24"/>
          <p:cNvSpPr/>
          <p:nvPr/>
        </p:nvSpPr>
        <p:spPr>
          <a:xfrm>
            <a:off x="287338" y="5757863"/>
            <a:ext cx="8856662" cy="719137"/>
          </a:xfrm>
          <a:prstGeom prst="rect">
            <a:avLst/>
          </a:prstGeom>
          <a:gradFill flip="none" rotWithShape="1">
            <a:gsLst>
              <a:gs pos="0">
                <a:srgbClr val="800000"/>
              </a:gs>
              <a:gs pos="100000">
                <a:srgbClr val="CD092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43018"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3213" y="330200"/>
            <a:ext cx="22018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115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a:solidFill>
            <a:srgbClr val="606060"/>
          </a:solidFill>
          <a:latin typeface="+mj-lt"/>
          <a:ea typeface="+mj-ea"/>
          <a:cs typeface="+mj-cs"/>
        </a:defRPr>
      </a:lvl1pPr>
      <a:lvl2pPr algn="l" rtl="0" eaLnBrk="1" fontAlgn="base" hangingPunct="1">
        <a:spcBef>
          <a:spcPct val="0"/>
        </a:spcBef>
        <a:spcAft>
          <a:spcPct val="0"/>
        </a:spcAft>
        <a:defRPr sz="3200">
          <a:solidFill>
            <a:srgbClr val="606060"/>
          </a:solidFill>
          <a:latin typeface="Arial Narrow" pitchFamily="34" charset="0"/>
          <a:cs typeface="Arial" pitchFamily="34" charset="0"/>
        </a:defRPr>
      </a:lvl2pPr>
      <a:lvl3pPr algn="l" rtl="0" eaLnBrk="1" fontAlgn="base" hangingPunct="1">
        <a:spcBef>
          <a:spcPct val="0"/>
        </a:spcBef>
        <a:spcAft>
          <a:spcPct val="0"/>
        </a:spcAft>
        <a:defRPr sz="3200">
          <a:solidFill>
            <a:srgbClr val="606060"/>
          </a:solidFill>
          <a:latin typeface="Arial Narrow" pitchFamily="34" charset="0"/>
          <a:cs typeface="Arial" pitchFamily="34" charset="0"/>
        </a:defRPr>
      </a:lvl3pPr>
      <a:lvl4pPr algn="l" rtl="0" eaLnBrk="1" fontAlgn="base" hangingPunct="1">
        <a:spcBef>
          <a:spcPct val="0"/>
        </a:spcBef>
        <a:spcAft>
          <a:spcPct val="0"/>
        </a:spcAft>
        <a:defRPr sz="3200">
          <a:solidFill>
            <a:srgbClr val="606060"/>
          </a:solidFill>
          <a:latin typeface="Arial Narrow" pitchFamily="34" charset="0"/>
          <a:cs typeface="Arial" pitchFamily="34" charset="0"/>
        </a:defRPr>
      </a:lvl4pPr>
      <a:lvl5pPr algn="l" rtl="0" eaLnBrk="1" fontAlgn="base" hangingPunct="1">
        <a:spcBef>
          <a:spcPct val="0"/>
        </a:spcBef>
        <a:spcAft>
          <a:spcPct val="0"/>
        </a:spcAft>
        <a:defRPr sz="3200">
          <a:solidFill>
            <a:srgbClr val="606060"/>
          </a:solidFill>
          <a:latin typeface="Arial Narrow" pitchFamily="34" charset="0"/>
          <a:cs typeface="Arial" pitchFamily="34" charset="0"/>
        </a:defRPr>
      </a:lvl5pPr>
      <a:lvl6pPr marL="457200" algn="l" rtl="0" eaLnBrk="1" fontAlgn="base" hangingPunct="1">
        <a:spcBef>
          <a:spcPct val="0"/>
        </a:spcBef>
        <a:spcAft>
          <a:spcPct val="0"/>
        </a:spcAft>
        <a:defRPr sz="3200">
          <a:solidFill>
            <a:srgbClr val="606060"/>
          </a:solidFill>
          <a:latin typeface="Arial Narrow" pitchFamily="34" charset="0"/>
          <a:cs typeface="Arial" pitchFamily="34" charset="0"/>
        </a:defRPr>
      </a:lvl6pPr>
      <a:lvl7pPr marL="914400" algn="l" rtl="0" eaLnBrk="1" fontAlgn="base" hangingPunct="1">
        <a:spcBef>
          <a:spcPct val="0"/>
        </a:spcBef>
        <a:spcAft>
          <a:spcPct val="0"/>
        </a:spcAft>
        <a:defRPr sz="3200">
          <a:solidFill>
            <a:srgbClr val="606060"/>
          </a:solidFill>
          <a:latin typeface="Arial Narrow" pitchFamily="34" charset="0"/>
          <a:cs typeface="Arial" pitchFamily="34" charset="0"/>
        </a:defRPr>
      </a:lvl7pPr>
      <a:lvl8pPr marL="1371600" algn="l" rtl="0" eaLnBrk="1" fontAlgn="base" hangingPunct="1">
        <a:spcBef>
          <a:spcPct val="0"/>
        </a:spcBef>
        <a:spcAft>
          <a:spcPct val="0"/>
        </a:spcAft>
        <a:defRPr sz="3200">
          <a:solidFill>
            <a:srgbClr val="606060"/>
          </a:solidFill>
          <a:latin typeface="Arial Narrow" pitchFamily="34" charset="0"/>
          <a:cs typeface="Arial" pitchFamily="34" charset="0"/>
        </a:defRPr>
      </a:lvl8pPr>
      <a:lvl9pPr marL="1828800" algn="l" rtl="0" eaLnBrk="1" fontAlgn="base" hangingPunct="1">
        <a:spcBef>
          <a:spcPct val="0"/>
        </a:spcBef>
        <a:spcAft>
          <a:spcPct val="0"/>
        </a:spcAft>
        <a:defRPr sz="3200">
          <a:solidFill>
            <a:srgbClr val="606060"/>
          </a:solidFill>
          <a:latin typeface="Arial Narrow" pitchFamily="34" charset="0"/>
          <a:cs typeface="Arial" pitchFamily="34" charset="0"/>
        </a:defRPr>
      </a:lvl9pPr>
    </p:titleStyle>
    <p:bodyStyle>
      <a:lvl1pPr marL="381000" indent="-381000" algn="l" rtl="0" eaLnBrk="1" fontAlgn="base" hangingPunct="1">
        <a:spcBef>
          <a:spcPct val="20000"/>
        </a:spcBef>
        <a:spcAft>
          <a:spcPct val="0"/>
        </a:spcAft>
        <a:buClr>
          <a:srgbClr val="CD0921"/>
        </a:buClr>
        <a:buSzPct val="50000"/>
        <a:buFont typeface="Wingdings 2" pitchFamily="18" charset="2"/>
        <a:buChar char="¢"/>
        <a:defRPr sz="2000">
          <a:solidFill>
            <a:srgbClr val="606060"/>
          </a:solidFill>
          <a:latin typeface="+mn-lt"/>
          <a:ea typeface="+mn-ea"/>
          <a:cs typeface="+mn-cs"/>
        </a:defRPr>
      </a:lvl1pPr>
      <a:lvl2pPr marL="800100" indent="-342900" algn="l" rtl="0" eaLnBrk="1" fontAlgn="base" hangingPunct="1">
        <a:spcBef>
          <a:spcPct val="20000"/>
        </a:spcBef>
        <a:spcAft>
          <a:spcPct val="0"/>
        </a:spcAft>
        <a:buClr>
          <a:srgbClr val="CD0921"/>
        </a:buClr>
        <a:buSzPct val="50000"/>
        <a:buFont typeface="Arial" pitchFamily="34" charset="0"/>
        <a:buChar char="–"/>
        <a:defRPr sz="2000">
          <a:solidFill>
            <a:srgbClr val="606060"/>
          </a:solidFill>
          <a:latin typeface="+mn-lt"/>
          <a:cs typeface="+mn-cs"/>
        </a:defRPr>
      </a:lvl2pPr>
      <a:lvl3pPr marL="1219200" indent="-304800" algn="l" rtl="0" eaLnBrk="1" fontAlgn="base" hangingPunct="1">
        <a:spcBef>
          <a:spcPct val="20000"/>
        </a:spcBef>
        <a:spcAft>
          <a:spcPct val="0"/>
        </a:spcAft>
        <a:buClr>
          <a:srgbClr val="CD0921"/>
        </a:buClr>
        <a:buSzPct val="50000"/>
        <a:buFont typeface="Arial" pitchFamily="34" charset="0"/>
        <a:buChar char="•"/>
        <a:defRPr sz="2000">
          <a:solidFill>
            <a:srgbClr val="606060"/>
          </a:solidFill>
          <a:latin typeface="+mn-lt"/>
          <a:cs typeface="+mn-cs"/>
        </a:defRPr>
      </a:lvl3pPr>
      <a:lvl4pPr marL="1676400" indent="-304800" algn="l" rtl="0" eaLnBrk="1" fontAlgn="base" hangingPunct="1">
        <a:spcBef>
          <a:spcPct val="20000"/>
        </a:spcBef>
        <a:spcAft>
          <a:spcPct val="0"/>
        </a:spcAft>
        <a:buClr>
          <a:srgbClr val="CD0921"/>
        </a:buClr>
        <a:buSzPct val="50000"/>
        <a:buFont typeface="Arial" pitchFamily="34" charset="0"/>
        <a:buChar char="–"/>
        <a:defRPr sz="2000">
          <a:solidFill>
            <a:srgbClr val="606060"/>
          </a:solidFill>
          <a:latin typeface="+mn-lt"/>
          <a:cs typeface="+mn-cs"/>
        </a:defRPr>
      </a:lvl4pPr>
      <a:lvl5pPr marL="2095500" indent="-266700" algn="l" rtl="0" eaLnBrk="1" fontAlgn="base" hangingPunct="1">
        <a:spcBef>
          <a:spcPct val="20000"/>
        </a:spcBef>
        <a:spcAft>
          <a:spcPct val="0"/>
        </a:spcAft>
        <a:buClr>
          <a:srgbClr val="CD0921"/>
        </a:buClr>
        <a:buFont typeface="Arial" pitchFamily="34" charset="0"/>
        <a:buAutoNum type="arabicPeriod"/>
        <a:defRPr sz="2000">
          <a:solidFill>
            <a:srgbClr val="606060"/>
          </a:solidFill>
          <a:latin typeface="+mn-lt"/>
          <a:cs typeface="+mn-cs"/>
        </a:defRPr>
      </a:lvl5pPr>
      <a:lvl6pPr marL="2552700" indent="-266700" algn="l" rtl="0" eaLnBrk="1" fontAlgn="base" hangingPunct="1">
        <a:spcBef>
          <a:spcPct val="20000"/>
        </a:spcBef>
        <a:spcAft>
          <a:spcPct val="0"/>
        </a:spcAft>
        <a:buClr>
          <a:srgbClr val="CD0921"/>
        </a:buClr>
        <a:buFont typeface="Arial" pitchFamily="34" charset="0"/>
        <a:buAutoNum type="arabicPeriod"/>
        <a:defRPr sz="2000">
          <a:solidFill>
            <a:srgbClr val="606060"/>
          </a:solidFill>
          <a:latin typeface="+mn-lt"/>
          <a:cs typeface="+mn-cs"/>
        </a:defRPr>
      </a:lvl6pPr>
      <a:lvl7pPr marL="3009900" indent="-266700" algn="l" rtl="0" eaLnBrk="1" fontAlgn="base" hangingPunct="1">
        <a:spcBef>
          <a:spcPct val="20000"/>
        </a:spcBef>
        <a:spcAft>
          <a:spcPct val="0"/>
        </a:spcAft>
        <a:buClr>
          <a:srgbClr val="CD0921"/>
        </a:buClr>
        <a:buFont typeface="Arial" pitchFamily="34" charset="0"/>
        <a:buAutoNum type="arabicPeriod"/>
        <a:defRPr sz="2000">
          <a:solidFill>
            <a:srgbClr val="606060"/>
          </a:solidFill>
          <a:latin typeface="+mn-lt"/>
          <a:cs typeface="+mn-cs"/>
        </a:defRPr>
      </a:lvl7pPr>
      <a:lvl8pPr marL="3467100" indent="-266700" algn="l" rtl="0" eaLnBrk="1" fontAlgn="base" hangingPunct="1">
        <a:spcBef>
          <a:spcPct val="20000"/>
        </a:spcBef>
        <a:spcAft>
          <a:spcPct val="0"/>
        </a:spcAft>
        <a:buClr>
          <a:srgbClr val="CD0921"/>
        </a:buClr>
        <a:buFont typeface="Arial" pitchFamily="34" charset="0"/>
        <a:buAutoNum type="arabicPeriod"/>
        <a:defRPr sz="2000">
          <a:solidFill>
            <a:srgbClr val="606060"/>
          </a:solidFill>
          <a:latin typeface="+mn-lt"/>
          <a:cs typeface="+mn-cs"/>
        </a:defRPr>
      </a:lvl8pPr>
      <a:lvl9pPr marL="3924300" indent="-266700" algn="l" rtl="0" eaLnBrk="1" fontAlgn="base" hangingPunct="1">
        <a:spcBef>
          <a:spcPct val="20000"/>
        </a:spcBef>
        <a:spcAft>
          <a:spcPct val="0"/>
        </a:spcAft>
        <a:buClr>
          <a:srgbClr val="CD0921"/>
        </a:buClr>
        <a:buFont typeface="Arial" pitchFamily="34" charset="0"/>
        <a:buAutoNum type="arabicPeriod"/>
        <a:defRPr sz="2000">
          <a:solidFill>
            <a:srgbClr val="60606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z0GwiLuprVJoMM&amp;tbnid=gGR94ulWVQBA0M:&amp;ved=0CAUQjRw&amp;url=http://theblogdiaryofayoungman.blogspot.com/2008_04_01_archive.html&amp;ei=mDgtUY__MO-10QX4ioHIDA&amp;bvm=bv.42965579,d.d2k&amp;psig=AFQjCNFv-10nvtvifERUW7oKi-dfaCG03w&amp;ust=1362004370939144"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3.jp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idf.orgi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7267" y="4492626"/>
            <a:ext cx="7772400" cy="1230842"/>
          </a:xfrm>
          <a:prstGeom prst="rect">
            <a:avLst/>
          </a:prstGeom>
        </p:spPr>
        <p:txBody>
          <a:bodyPr anchor="ctr"/>
          <a:lstStyle>
            <a:lvl1pPr algn="l" rtl="0" eaLnBrk="0" fontAlgn="base" hangingPunct="0">
              <a:spcBef>
                <a:spcPct val="0"/>
              </a:spcBef>
              <a:spcAft>
                <a:spcPct val="0"/>
              </a:spcAft>
              <a:defRPr sz="2800">
                <a:solidFill>
                  <a:schemeClr val="bg2">
                    <a:lumMod val="20000"/>
                    <a:lumOff val="80000"/>
                  </a:schemeClr>
                </a:solidFill>
                <a:latin typeface="+mj-lt"/>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a:lstStyle>
          <a:p>
            <a:pPr>
              <a:defRPr/>
            </a:pPr>
            <a:r>
              <a:rPr lang="en-GB" kern="0" dirty="0" smtClean="0">
                <a:solidFill>
                  <a:srgbClr val="808080">
                    <a:lumMod val="20000"/>
                    <a:lumOff val="80000"/>
                  </a:srgbClr>
                </a:solidFill>
                <a:latin typeface="Arial"/>
              </a:rPr>
              <a:t>Michael Morgan-Curran</a:t>
            </a:r>
            <a:endParaRPr lang="en-GB" kern="0" dirty="0">
              <a:solidFill>
                <a:srgbClr val="808080">
                  <a:lumMod val="20000"/>
                  <a:lumOff val="80000"/>
                </a:srgbClr>
              </a:solidFill>
              <a:latin typeface="Arial"/>
            </a:endParaRPr>
          </a:p>
        </p:txBody>
      </p:sp>
      <p:sp>
        <p:nvSpPr>
          <p:cNvPr id="6" name="Text Placeholder 2"/>
          <p:cNvSpPr txBox="1">
            <a:spLocks/>
          </p:cNvSpPr>
          <p:nvPr/>
        </p:nvSpPr>
        <p:spPr>
          <a:xfrm>
            <a:off x="558800" y="5753100"/>
            <a:ext cx="6337300" cy="723900"/>
          </a:xfrm>
          <a:prstGeom prst="rect">
            <a:avLst/>
          </a:prstGeom>
        </p:spPr>
        <p:txBody>
          <a:bodyPr vert="horz" anchor="ctr"/>
          <a:lstStyle>
            <a:lvl1pPr marL="381000" indent="-381000" algn="l" rtl="0" eaLnBrk="0" fontAlgn="base" hangingPunct="0">
              <a:spcBef>
                <a:spcPct val="20000"/>
              </a:spcBef>
              <a:spcAft>
                <a:spcPct val="0"/>
              </a:spcAft>
              <a:buClr>
                <a:srgbClr val="CD0921"/>
              </a:buClr>
              <a:buSzPct val="50000"/>
              <a:buFontTx/>
              <a:buNone/>
              <a:defRPr sz="2000">
                <a:solidFill>
                  <a:srgbClr val="FFFFFF"/>
                </a:solidFill>
                <a:latin typeface="+mn-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606060"/>
                </a:solidFill>
                <a:latin typeface="Arial Narrow" pitchFamily="34" charset="0"/>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606060"/>
                </a:solidFill>
                <a:latin typeface="Arial Narrow" pitchFamily="34" charset="0"/>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a:defRPr/>
            </a:pPr>
            <a:r>
              <a:rPr lang="en-GB" kern="0" dirty="0" smtClean="0">
                <a:latin typeface="Arial"/>
              </a:rPr>
              <a:t>Diabetes Programme Director</a:t>
            </a:r>
            <a:endParaRPr lang="en-GB" kern="0" dirty="0">
              <a:latin typeface="Arial"/>
            </a:endParaRPr>
          </a:p>
        </p:txBody>
      </p:sp>
    </p:spTree>
    <p:extLst>
      <p:ext uri="{BB962C8B-B14F-4D97-AF65-F5344CB8AC3E}">
        <p14:creationId xmlns:p14="http://schemas.microsoft.com/office/powerpoint/2010/main" val="2378399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Impact of mHealth                958</a:t>
            </a:r>
            <a:endParaRPr lang="en-GB" dirty="0">
              <a:solidFill>
                <a:schemeClr val="bg1"/>
              </a:solidFill>
            </a:endParaRPr>
          </a:p>
        </p:txBody>
      </p:sp>
      <p:graphicFrame>
        <p:nvGraphicFramePr>
          <p:cNvPr id="5" name="Chart 4"/>
          <p:cNvGraphicFramePr/>
          <p:nvPr>
            <p:extLst>
              <p:ext uri="{D42A27DB-BD31-4B8C-83A1-F6EECF244321}">
                <p14:modId xmlns:p14="http://schemas.microsoft.com/office/powerpoint/2010/main" val="3562664873"/>
              </p:ext>
            </p:extLst>
          </p:nvPr>
        </p:nvGraphicFramePr>
        <p:xfrm>
          <a:off x="207034" y="1396999"/>
          <a:ext cx="8764437" cy="4341191"/>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Arrow 3"/>
          <p:cNvSpPr/>
          <p:nvPr/>
        </p:nvSpPr>
        <p:spPr>
          <a:xfrm>
            <a:off x="3779912" y="280072"/>
            <a:ext cx="978408" cy="4846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6" name="Content Placeholder 2"/>
          <p:cNvSpPr>
            <a:spLocks noGrp="1"/>
          </p:cNvSpPr>
          <p:nvPr>
            <p:ph type="body" sz="quarter" idx="11"/>
          </p:nvPr>
        </p:nvSpPr>
        <p:spPr>
          <a:xfrm>
            <a:off x="7128420" y="6093296"/>
            <a:ext cx="2628156" cy="183062"/>
          </a:xfrm>
        </p:spPr>
        <p:txBody>
          <a:bodyPr/>
          <a:lstStyle/>
          <a:p>
            <a:pPr marL="0" indent="0"/>
            <a:r>
              <a:rPr lang="en-GB" sz="1200" b="1" dirty="0" smtClean="0">
                <a:solidFill>
                  <a:schemeClr val="bg1"/>
                </a:solidFill>
              </a:rPr>
              <a:t>Source: GSMA</a:t>
            </a:r>
            <a:endParaRPr lang="en-GB" sz="1050" b="1" dirty="0">
              <a:solidFill>
                <a:schemeClr val="bg1"/>
              </a:solidFill>
            </a:endParaRPr>
          </a:p>
        </p:txBody>
      </p:sp>
    </p:spTree>
    <p:extLst>
      <p:ext uri="{BB962C8B-B14F-4D97-AF65-F5344CB8AC3E}">
        <p14:creationId xmlns:p14="http://schemas.microsoft.com/office/powerpoint/2010/main" val="36993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mDiabetes is represented</a:t>
            </a:r>
            <a:endParaRPr lang="en-GB" dirty="0">
              <a:solidFill>
                <a:schemeClr val="bg1"/>
              </a:solidFill>
            </a:endParaRPr>
          </a:p>
        </p:txBody>
      </p:sp>
      <p:graphicFrame>
        <p:nvGraphicFramePr>
          <p:cNvPr id="5" name="Chart 4"/>
          <p:cNvGraphicFramePr/>
          <p:nvPr>
            <p:extLst>
              <p:ext uri="{D42A27DB-BD31-4B8C-83A1-F6EECF244321}">
                <p14:modId xmlns:p14="http://schemas.microsoft.com/office/powerpoint/2010/main" val="716750276"/>
              </p:ext>
            </p:extLst>
          </p:nvPr>
        </p:nvGraphicFramePr>
        <p:xfrm>
          <a:off x="258792" y="1523999"/>
          <a:ext cx="8626415" cy="4393721"/>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type="body" sz="quarter" idx="11"/>
          </p:nvPr>
        </p:nvSpPr>
        <p:spPr>
          <a:xfrm>
            <a:off x="7128420" y="6093296"/>
            <a:ext cx="2628156" cy="183062"/>
          </a:xfrm>
        </p:spPr>
        <p:txBody>
          <a:bodyPr/>
          <a:lstStyle/>
          <a:p>
            <a:pPr marL="0" indent="0"/>
            <a:r>
              <a:rPr lang="en-GB" sz="1200" b="1" dirty="0" smtClean="0">
                <a:solidFill>
                  <a:schemeClr val="bg1"/>
                </a:solidFill>
              </a:rPr>
              <a:t>Source: GSMA</a:t>
            </a:r>
            <a:endParaRPr lang="en-GB" sz="1050" b="1" dirty="0">
              <a:solidFill>
                <a:schemeClr val="bg1"/>
              </a:solidFill>
            </a:endParaRPr>
          </a:p>
        </p:txBody>
      </p:sp>
    </p:spTree>
    <p:extLst>
      <p:ext uri="{BB962C8B-B14F-4D97-AF65-F5344CB8AC3E}">
        <p14:creationId xmlns:p14="http://schemas.microsoft.com/office/powerpoint/2010/main" val="403342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62910" y="1656163"/>
            <a:ext cx="4264025" cy="374332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defRPr/>
            </a:pPr>
            <a:r>
              <a:rPr lang="en-GB" b="1" u="sng" dirty="0">
                <a:solidFill>
                  <a:srgbClr val="FFFFFF"/>
                </a:solidFill>
              </a:rPr>
              <a:t>Solution </a:t>
            </a:r>
            <a:r>
              <a:rPr lang="en-GB" b="1" u="sng" dirty="0" smtClean="0">
                <a:solidFill>
                  <a:srgbClr val="FFFFFF"/>
                </a:solidFill>
              </a:rPr>
              <a:t>Features</a:t>
            </a:r>
          </a:p>
          <a:p>
            <a:pPr marL="111125" indent="-111125">
              <a:defRPr/>
            </a:pPr>
            <a:endParaRPr lang="en-GB" b="1" dirty="0">
              <a:solidFill>
                <a:srgbClr val="FFFFFF"/>
              </a:solidFill>
            </a:endParaRPr>
          </a:p>
          <a:p>
            <a:pPr marL="111125" indent="-111125">
              <a:buFont typeface="Arial" charset="0"/>
              <a:buChar char="•"/>
              <a:defRPr/>
            </a:pPr>
            <a:r>
              <a:rPr lang="en-GB" dirty="0">
                <a:solidFill>
                  <a:srgbClr val="FFFFFF"/>
                </a:solidFill>
              </a:rPr>
              <a:t>US FDA </a:t>
            </a:r>
            <a:r>
              <a:rPr lang="en-GB" dirty="0" smtClean="0">
                <a:solidFill>
                  <a:srgbClr val="FFFFFF"/>
                </a:solidFill>
              </a:rPr>
              <a:t>approved</a:t>
            </a:r>
          </a:p>
          <a:p>
            <a:pPr marL="111125" indent="-111125">
              <a:buFont typeface="Arial" charset="0"/>
              <a:buChar char="•"/>
              <a:defRPr/>
            </a:pPr>
            <a:endParaRPr lang="en-GB" dirty="0">
              <a:solidFill>
                <a:srgbClr val="FFFFFF"/>
              </a:solidFill>
            </a:endParaRPr>
          </a:p>
          <a:p>
            <a:pPr marL="111125" indent="-111125">
              <a:buFont typeface="Arial" charset="0"/>
              <a:buChar char="•"/>
              <a:defRPr/>
            </a:pPr>
            <a:r>
              <a:rPr lang="en-GB" dirty="0">
                <a:solidFill>
                  <a:srgbClr val="FFFFFF"/>
                </a:solidFill>
              </a:rPr>
              <a:t>Fully scalable solution backed by </a:t>
            </a:r>
            <a:endParaRPr lang="en-GB" dirty="0" smtClean="0">
              <a:solidFill>
                <a:srgbClr val="FFFFFF"/>
              </a:solidFill>
            </a:endParaRPr>
          </a:p>
          <a:p>
            <a:pPr marL="111125" indent="-111125">
              <a:buFont typeface="Arial" charset="0"/>
              <a:buChar char="•"/>
              <a:defRPr/>
            </a:pPr>
            <a:endParaRPr lang="en-GB" dirty="0">
              <a:solidFill>
                <a:srgbClr val="FFFFFF"/>
              </a:solidFill>
            </a:endParaRPr>
          </a:p>
          <a:p>
            <a:pPr marL="111125" indent="-111125">
              <a:buFont typeface="Arial" charset="0"/>
              <a:buChar char="•"/>
              <a:defRPr/>
            </a:pPr>
            <a:r>
              <a:rPr lang="en-GB" dirty="0" smtClean="0">
                <a:solidFill>
                  <a:srgbClr val="FFFFFF"/>
                </a:solidFill>
              </a:rPr>
              <a:t>S</a:t>
            </a:r>
            <a:r>
              <a:rPr lang="en-GB" dirty="0" smtClean="0">
                <a:solidFill>
                  <a:srgbClr val="FFFFFF"/>
                </a:solidFill>
              </a:rPr>
              <a:t>ecure </a:t>
            </a:r>
            <a:r>
              <a:rPr lang="en-GB" dirty="0">
                <a:solidFill>
                  <a:srgbClr val="FFFFFF"/>
                </a:solidFill>
              </a:rPr>
              <a:t>network infrastructure</a:t>
            </a:r>
          </a:p>
          <a:p>
            <a:pPr marL="111125" indent="-111125">
              <a:buFont typeface="Arial" charset="0"/>
              <a:buChar char="•"/>
              <a:defRPr/>
            </a:pPr>
            <a:endParaRPr lang="en-GB" dirty="0" smtClean="0">
              <a:solidFill>
                <a:srgbClr val="FFFFFF"/>
              </a:solidFill>
            </a:endParaRPr>
          </a:p>
          <a:p>
            <a:pPr marL="111125" indent="-111125">
              <a:buFont typeface="Arial" charset="0"/>
              <a:buChar char="•"/>
              <a:defRPr/>
            </a:pPr>
            <a:r>
              <a:rPr lang="en-GB" dirty="0" smtClean="0">
                <a:solidFill>
                  <a:srgbClr val="FFFFFF"/>
                </a:solidFill>
              </a:rPr>
              <a:t>Compliant </a:t>
            </a:r>
            <a:r>
              <a:rPr lang="en-GB" dirty="0">
                <a:solidFill>
                  <a:srgbClr val="FFFFFF"/>
                </a:solidFill>
              </a:rPr>
              <a:t>with HIPAA Privacy and Security Rules</a:t>
            </a:r>
          </a:p>
        </p:txBody>
      </p:sp>
      <p:sp>
        <p:nvSpPr>
          <p:cNvPr id="4" name="Title 3"/>
          <p:cNvSpPr>
            <a:spLocks noGrp="1"/>
          </p:cNvSpPr>
          <p:nvPr>
            <p:ph type="title"/>
          </p:nvPr>
        </p:nvSpPr>
        <p:spPr>
          <a:xfrm>
            <a:off x="250825" y="274638"/>
            <a:ext cx="8229600" cy="695325"/>
          </a:xfrm>
        </p:spPr>
        <p:txBody>
          <a:bodyPr wrap="square" lIns="91440" tIns="45720" rIns="91440" bIns="45720" numCol="1" anchor="t" anchorCtr="0" compatLnSpc="1">
            <a:prstTxWarp prst="textNoShape">
              <a:avLst/>
            </a:prstTxWarp>
          </a:bodyPr>
          <a:lstStyle/>
          <a:p>
            <a:pPr>
              <a:defRPr/>
            </a:pPr>
            <a:r>
              <a:rPr lang="en-GB" dirty="0" smtClean="0"/>
              <a:t>AT&amp;T &amp; </a:t>
            </a:r>
            <a:r>
              <a:rPr lang="en-GB" dirty="0" err="1" smtClean="0"/>
              <a:t>WellDoc’s</a:t>
            </a:r>
            <a:r>
              <a:rPr lang="en-GB" dirty="0" smtClean="0"/>
              <a:t> </a:t>
            </a:r>
            <a:r>
              <a:rPr lang="en-GB" dirty="0"/>
              <a:t>‘</a:t>
            </a:r>
            <a:r>
              <a:rPr lang="en-GB" dirty="0" err="1"/>
              <a:t>DiabetesManager</a:t>
            </a:r>
            <a:r>
              <a:rPr lang="en-GB" dirty="0"/>
              <a:t>’  </a:t>
            </a:r>
            <a:endParaRPr lang="en-GB" dirty="0" smtClean="0">
              <a:solidFill>
                <a:srgbClr val="262626"/>
              </a:solidFill>
            </a:endParaRPr>
          </a:p>
        </p:txBody>
      </p:sp>
      <p:sp>
        <p:nvSpPr>
          <p:cNvPr id="41" name="Text Placeholder 2"/>
          <p:cNvSpPr>
            <a:spLocks noGrp="1"/>
          </p:cNvSpPr>
          <p:nvPr>
            <p:ph type="body" sz="quarter" idx="11"/>
          </p:nvPr>
        </p:nvSpPr>
        <p:spPr>
          <a:xfrm>
            <a:off x="323850" y="1052513"/>
            <a:ext cx="8569325" cy="432271"/>
          </a:xfrm>
        </p:spPr>
        <p:txBody>
          <a:bodyPr wrap="square" lIns="91440" tIns="45720" rIns="91440" bIns="45720" numCol="1" anchor="t" anchorCtr="0" compatLnSpc="1">
            <a:prstTxWarp prst="textNoShape">
              <a:avLst/>
            </a:prstTxWarp>
          </a:bodyPr>
          <a:lstStyle/>
          <a:p>
            <a:pPr marL="0" indent="0">
              <a:buSzPct val="100000"/>
              <a:buFont typeface="Wingdings 2" pitchFamily="18" charset="2"/>
              <a:buNone/>
              <a:defRPr/>
            </a:pPr>
            <a:r>
              <a:rPr lang="en-GB" sz="1600" dirty="0" smtClean="0"/>
              <a:t>Integrated patient coaching and nurse case management system to improve diabetes care</a:t>
            </a:r>
          </a:p>
        </p:txBody>
      </p:sp>
      <p:sp>
        <p:nvSpPr>
          <p:cNvPr id="42" name="Content Placeholder 2"/>
          <p:cNvSpPr>
            <a:spLocks noGrp="1"/>
          </p:cNvSpPr>
          <p:nvPr>
            <p:ph type="body" sz="quarter" idx="12"/>
          </p:nvPr>
        </p:nvSpPr>
        <p:spPr>
          <a:xfrm>
            <a:off x="-1908720" y="6093296"/>
            <a:ext cx="4362450" cy="561975"/>
          </a:xfrm>
        </p:spPr>
        <p:txBody>
          <a:bodyPr/>
          <a:lstStyle/>
          <a:p>
            <a:pPr marL="0" indent="0">
              <a:defRPr/>
            </a:pPr>
            <a:r>
              <a:rPr lang="en-GB" sz="1200" dirty="0" smtClean="0">
                <a:solidFill>
                  <a:schemeClr val="bg1"/>
                </a:solidFill>
              </a:rPr>
              <a:t>Source: </a:t>
            </a:r>
            <a:r>
              <a:rPr lang="en-GB" sz="1200" dirty="0" err="1" smtClean="0">
                <a:solidFill>
                  <a:schemeClr val="bg1"/>
                </a:solidFill>
              </a:rPr>
              <a:t>WellDoc</a:t>
            </a:r>
            <a:r>
              <a:rPr lang="en-GB" sz="1200" dirty="0" smtClean="0">
                <a:solidFill>
                  <a:schemeClr val="bg1"/>
                </a:solidFill>
              </a:rPr>
              <a:t> &amp; AT&amp;T</a:t>
            </a:r>
            <a:endParaRPr lang="en-GB" sz="1050" dirty="0">
              <a:solidFill>
                <a:schemeClr val="bg1"/>
              </a:solidFill>
            </a:endParaRPr>
          </a:p>
        </p:txBody>
      </p:sp>
      <p:sp>
        <p:nvSpPr>
          <p:cNvPr id="33797" name="AutoShape 2" descr="data:image/jpeg;base64,/9j/4AAQSkZJRgABAQAAAQABAAD/2wCEAAkGBhISDw8UDxAQFRUWFBQPDxAUDw8UDhUSFRUVFhQXFBcXHCYeFxkkGRQVHy8hJScpLS0sFR4xNTAqNSYrLCkBCQoKDgwOGg8PGikkHyQpLDUsLCkpKSksKSwpKiwqKSwvLSopLCwqLCksKiwpLDUpLyosLCwpLCwpKSwvLCksLP/AABEIAIwAjAMBIgACEQEDEQH/xAAbAAACAwEBAQAAAAAAAAAAAAADBQECBAAGB//EAD0QAAIBAgMECQMCBAMJAAAAAAECAAMRBBIxBSFBURMiUmFxgZGh0RQVsQYyI0JywZLh8CQzQ2KCg6Kywv/EABkBAAMBAQEAAAAAAAAAAAAAAAABAgMEBf/EACkRAAICAQMDAgYDAAAAAAAAAAABAhEDEiExE0FRBPAUImFxwdEyUoH/2gAMAwEAAhEDEQA/APuBmHEbRtuT14eUnaFf+UecnB4MAAtrwHKWkkrZlJtuomdadV+Jt3mwl/t79v3aMpF4a32DpruL/tz9v3ad9uft+7RheTDWx9OIu+3P2/dp325+37tGMi8NbDpxF/25+37tO+3P2/doxnQ1sOnEXfbn7fu077c/b92jGReHUYdOIv8Atz9v3ad9vft+7RheTDqMOnEWHA1Bo1/+oyoxdRDZt/cfmNZSpSDCxEeu+RPHX8WUoYgON3mOMNFL0zTfd5d4jOm9wCOMmSrdFQlez5MFJc1S55k/EZTFgRvPhNkcuRQ4OmKinSXZmb9zKFDEAWNt9uM2zLVwYuWRmRjqRofFTuMURyVlkpMrCzEqb3DG5B4WPGAfEMtVyTdBlDDs3H7vmXTEOrKtQAhjZXW4F+TDgZ1HfVrg/wDID/hlry/H5M+aS8/gPXxAVb68FHEk6AQOAZv4gc3IbyF1BsO7fK4fBFW6zXC3FIdkHW/M8B3S+DPXr/1//CxbU0h2202TjGJyopILG1xqFG8n/XOWwlUsgvqLq39Q3GCoHNVqNwX+Ev5Y+th5TlOWsRwqDMP613H1Fj5QragvfV79/slkzVXBZwAqkAMRrmv+JZsIQOrUe/C7XXzBgWz9NUyFR1UvmUntciJTpKpc02dFuLqQhuy8ctzuIjp+SbXdd2aqf8REN2FxfqsRA9B/Fy56lsmb951zWmulTCqANAABAX/2j/tH/wBxEnzRbXFh6VHLfex8TeEkTpBpwAxlK6nu3iZ8NiMq2m2pofAxWyy47qmZy2do2YQfiaYCiPxC3ksqPBMxDpKZICmotyVswFRb8DfUTZedeNOgasx5alRkLJkVTnsWBdiNNNwELQpEVKpOjZMvktjD3nXjchKC5LTHTpuvTkC5LZkFxv6igeG8TVeReSnQ2rMdDZCBVzBi1rsc7i7HeTuPORiNmAANSBzqQy3dje2o3niLzbedeVrld2R04VVAaVIirUYjcVQDxGa/5EnGYbOvVNmBzI3Jvg6GFvOvFbuytKqiKLEqpYWNusL3sfGC6I9Nmtu6PLfvzX/ENedeIdWXvOvKZpGaIosx3Hwi+os3EzJW1lIiRpTQeA/EteLaGNyqobeLCx4jdNaVwdCDAYe868HmnZoBZe868HmnZ4BYS8jNICHjulgAIhkXkZpYvKloDo7PIzSjQFbEZRc+Q4k8hG6W7FRrzRbtbbi0ELZGcj9yqVBA8zr3azzO0/1irdJRqUir8aWcFWHMuvDuG+INm4arUrrRZmyFWqUbkkKFPWUX11E5p5u0TRQ8nrH/AFd0yr9KpYnQsOqnDTi3juEe7H6UUVFc3bmdSNReKv05sP6Y19LO4dOYAUA+FzeO+klY4SvU2TKSqkHzQGJcAi54f3MDU2go03nu09YvxrlmueXzNmSHqr1V8vxAgw9Zuqvl+ICXFbESe4VcY44+u+FXaR4qPIzJNFOhbedeXCD2BbmqliwdQQOdpoXFIND5kG8wkwOJpMUYI2RiOq+UGx52OsnkuqQyrY5Qpa9wBfcCW8gNYLBbWo1lzUqisBuIvZgeRB3gzwyhqWcY2rikcHqVUrXSpfQItv3d1vSC2LtWnSq1SwqAuRnqsekqAc6oHVTf4zr+G+Vtb/bj37o4PjfnSey73yv1/u31PovSjmPUSDVHMeonn2xSWU/UoM29N9KzDulnxDJbPlZTuzruI5XGlpxZJLGtUtkehB63SHTV17Q9YDEVUZSGO4gg2vex7xMZlDGyjzG0P0yq1aDUiWC1VY3GlOxzgnjwnoUrU1ZWWn1gpRW3CymxIHIGw9JZxMbixkQxxT2Jm3RtbaTHSwg2rMdST+JmVoVTN6MrC09R4w+IG8eHzA09R4w+JbePD5kSRUWSz7hKXlVfcJI1m1UZXZqoJbfxhbRP96C1GSouUi3WN8hv3jSMkxe4G1xwKkETFs6EqNGWdaXpMGG4yxpxDMeLwSVFKuLg7uTDvB1BnnNs7ONGmyoRSwwA6To1LYioTuIYn8nd+J60iUcC2/zmuPK4P6GGbAsi+vn32PA0dltXSmHUUMOv+7WwNZu+5Fz46d09BhcGMqIilaS6XJJJ85rqYIr+yzda5zm9h3TSTOT1LzeqpZGlD+q5f3ZXpcOP0+6Vz8v8FDKMZYmVIltmwNpjxLbwPWa6rhQfc/2HfFpe5vKxpt2RN0qCIYdIBIdJ0UYWGSXrNv8AKUWUqtviaDUTRb8QhMy4Z958IcmbNGMHsFqYRawv/OBZu8cDEO09nV0A6F2WxuLaX7wdY3FQggg7+cZUMQtQWNg3/ifgzllGmdkJ6keZ2H+qD0gp4gZKmgP/AA6nhfQ935nslr3E87tv9NLUBsLHXvhtjYhujCVP3L1STqRwMjgscs8CzyheRE2MhjKGXyzsv+f+fKQ2MHlgcRXCjf5D+c/A74HF7SA3JZjz/kHhzMWM5Y3Y3POaQxN7sylkS4CVq5c79OAGgnLKqIRROpRo53IIkMkGghVjoVhOEAWhidx8JjDyq2M5Pc7DP1yPEek1kzNtqgaWIbkTnXwOsJTqhgCJo1aUkZxdNxfYsxlBUIkkyjSHGzRSoaYTaVxZt/cT1h4GDxeG35qRseREVtCU8e66N675hLC+x0RzLuMqFe/7gQeVjbyM2qvIe0SHbVXhl/wzNXx9R/3ObchuHoJl0JPkt5o9hziseiatc9lf7mJ8VtBn3aL2Rp585mtJtN44VEyllciAJcCcBLgTWjKyVEIolQIQQoVllhBBiWBjoLJqPZT4THSUkbvCdjsT/KPE/E9JsHZ4Wgpcb2JfyOnsITeiNkwXUyUuxo2xsoV6dtGG9G7+R7p4mp0lByrqQeIOh7xPo8Bi8BTqraogYd+o8DwnPhz6Nnujoz+n6nzRdM8RT2gp42PIwhrL2l9RL7b2DTpN1C/gSD/aJ/pRzPtO6LhJWjgk8kHUkhkao7Q9RKGoO0PURf8ASjmfb4kHCjmfb4hpj5F1ZeDeag5j1EjpBzHqIv8ApRzPt8TvpRzPt8RaY+Q6kvAw6Qcx6iSKg5j1EW/SjmfaT9KOZ9viGmPkOpLwMhUHMeolxUXtD1EV/Sjmfb4k/TDmfb4j0x8i6svA1FVe0PUSwrL2h6iKRhhzPt8SfpRzPt8R6Y+Q6k/A1bEqNWHrMtfafBPU/wBoCjgwWAJPt8T2Gy/03QQK2UsdbubgeA0kTyY8fO5pCGXLxSQn2BsFqjCpVBCDeAdXPxPY2k2lgJ5+TI8jtno4sUcUa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solidFill>
                <a:srgbClr val="000000"/>
              </a:solidFill>
              <a:latin typeface="Arial" charset="0"/>
              <a:ea typeface="+mn-ea"/>
              <a:cs typeface="Arial" charset="0"/>
            </a:endParaRPr>
          </a:p>
        </p:txBody>
      </p:sp>
      <p:sp>
        <p:nvSpPr>
          <p:cNvPr id="33798" name="AutoShape 4" descr="data:image/jpeg;base64,/9j/4AAQSkZJRgABAQAAAQABAAD/2wCEAAkGBhISDw8UDxAQFRUWFBQPDxAUDw8UDhUSFRUVFhQXFBcXHCYeFxkkGRQVHy8hJScpLS0sFR4xNTAqNSYrLCkBCQoKDgwOGg8PGikkHyQpLDUsLCkpKSksKSwpKiwqKSwvLSopLCwqLCksKiwpLDUpLyosLCwpLCwpKSwvLCksLP/AABEIAIwAjAMBIgACEQEDEQH/xAAbAAACAwEBAQAAAAAAAAAAAAADBQECBAAGB//EAD0QAAIBAgMECQMCBAMJAAAAAAECAAMRBBIxBSFBURMiUmFxgZGh0RQVsQYyI0JywZLh8CQzQ2KCg6Kywv/EABkBAAMBAQEAAAAAAAAAAAAAAAABAgMEBf/EACkRAAICAQMDAgYDAAAAAAAAAAABAhEDEiExE0FRBPAUImFxwdEyUoH/2gAMAwEAAhEDEQA/APuBmHEbRtuT14eUnaFf+UecnB4MAAtrwHKWkkrZlJtuomdadV+Jt3mwl/t79v3aMpF4a32DpruL/tz9v3ad9uft+7RheTDWx9OIu+3P2/dp325+37tGMi8NbDpxF/25+37tO+3P2/doxnQ1sOnEXfbn7fu077c/b92jGReHUYdOIv8Atz9v3ad9vft+7RheTDqMOnEWHA1Bo1/+oyoxdRDZt/cfmNZSpSDCxEeu+RPHX8WUoYgON3mOMNFL0zTfd5d4jOm9wCOMmSrdFQlez5MFJc1S55k/EZTFgRvPhNkcuRQ4OmKinSXZmb9zKFDEAWNt9uM2zLVwYuWRmRjqRofFTuMURyVlkpMrCzEqb3DG5B4WPGAfEMtVyTdBlDDs3H7vmXTEOrKtQAhjZXW4F+TDgZ1HfVrg/wDID/hlry/H5M+aS8/gPXxAVb68FHEk6AQOAZv4gc3IbyF1BsO7fK4fBFW6zXC3FIdkHW/M8B3S+DPXr/1//CxbU0h2202TjGJyopILG1xqFG8n/XOWwlUsgvqLq39Q3GCoHNVqNwX+Ev5Y+th5TlOWsRwqDMP613H1Fj5QragvfV79/slkzVXBZwAqkAMRrmv+JZsIQOrUe/C7XXzBgWz9NUyFR1UvmUntciJTpKpc02dFuLqQhuy8ctzuIjp+SbXdd2aqf8REN2FxfqsRA9B/Fy56lsmb951zWmulTCqANAABAX/2j/tH/wBxEnzRbXFh6VHLfex8TeEkTpBpwAxlK6nu3iZ8NiMq2m2pofAxWyy47qmZy2do2YQfiaYCiPxC3ksqPBMxDpKZICmotyVswFRb8DfUTZedeNOgasx5alRkLJkVTnsWBdiNNNwELQpEVKpOjZMvktjD3nXjchKC5LTHTpuvTkC5LZkFxv6igeG8TVeReSnQ2rMdDZCBVzBi1rsc7i7HeTuPORiNmAANSBzqQy3dje2o3niLzbedeVrld2R04VVAaVIirUYjcVQDxGa/5EnGYbOvVNmBzI3Jvg6GFvOvFbuytKqiKLEqpYWNusL3sfGC6I9Nmtu6PLfvzX/ENedeIdWXvOvKZpGaIosx3Hwi+os3EzJW1lIiRpTQeA/EteLaGNyqobeLCx4jdNaVwdCDAYe868HmnZoBZe868HmnZ4BYS8jNICHjulgAIhkXkZpYvKloDo7PIzSjQFbEZRc+Q4k8hG6W7FRrzRbtbbi0ELZGcj9yqVBA8zr3azzO0/1irdJRqUir8aWcFWHMuvDuG+INm4arUrrRZmyFWqUbkkKFPWUX11E5p5u0TRQ8nrH/AFd0yr9KpYnQsOqnDTi3juEe7H6UUVFc3bmdSNReKv05sP6Y19LO4dOYAUA+FzeO+klY4SvU2TKSqkHzQGJcAi54f3MDU2go03nu09YvxrlmueXzNmSHqr1V8vxAgw9Zuqvl+ICXFbESe4VcY44+u+FXaR4qPIzJNFOhbedeXCD2BbmqliwdQQOdpoXFIND5kG8wkwOJpMUYI2RiOq+UGx52OsnkuqQyrY5Qpa9wBfcCW8gNYLBbWo1lzUqisBuIvZgeRB3gzwyhqWcY2rikcHqVUrXSpfQItv3d1vSC2LtWnSq1SwqAuRnqsekqAc6oHVTf4zr+G+Vtb/bj37o4PjfnSey73yv1/u31PovSjmPUSDVHMeonn2xSWU/UoM29N9KzDulnxDJbPlZTuzruI5XGlpxZJLGtUtkehB63SHTV17Q9YDEVUZSGO4gg2vex7xMZlDGyjzG0P0yq1aDUiWC1VY3GlOxzgnjwnoUrU1ZWWn1gpRW3CymxIHIGw9JZxMbixkQxxT2Jm3RtbaTHSwg2rMdST+JmVoVTN6MrC09R4w+IG8eHzA09R4w+JbePD5kSRUWSz7hKXlVfcJI1m1UZXZqoJbfxhbRP96C1GSouUi3WN8hv3jSMkxe4G1xwKkETFs6EqNGWdaXpMGG4yxpxDMeLwSVFKuLg7uTDvB1BnnNs7ONGmyoRSwwA6To1LYioTuIYn8nd+J60iUcC2/zmuPK4P6GGbAsi+vn32PA0dltXSmHUUMOv+7WwNZu+5Fz46d09BhcGMqIilaS6XJJJ85rqYIr+yzda5zm9h3TSTOT1LzeqpZGlD+q5f3ZXpcOP0+6Vz8v8FDKMZYmVIltmwNpjxLbwPWa6rhQfc/2HfFpe5vKxpt2RN0qCIYdIBIdJ0UYWGSXrNv8AKUWUqtviaDUTRb8QhMy4Z958IcmbNGMHsFqYRawv/OBZu8cDEO09nV0A6F2WxuLaX7wdY3FQggg7+cZUMQtQWNg3/ifgzllGmdkJ6keZ2H+qD0gp4gZKmgP/AA6nhfQ935nslr3E87tv9NLUBsLHXvhtjYhujCVP3L1STqRwMjgscs8CzyheRE2MhjKGXyzsv+f+fKQ2MHlgcRXCjf5D+c/A74HF7SA3JZjz/kHhzMWM5Y3Y3POaQxN7sylkS4CVq5c79OAGgnLKqIRROpRo53IIkMkGghVjoVhOEAWhidx8JjDyq2M5Pc7DP1yPEek1kzNtqgaWIbkTnXwOsJTqhgCJo1aUkZxdNxfYsxlBUIkkyjSHGzRSoaYTaVxZt/cT1h4GDxeG35qRseREVtCU8e66N675hLC+x0RzLuMqFe/7gQeVjbyM2qvIe0SHbVXhl/wzNXx9R/3ObchuHoJl0JPkt5o9hziseiatc9lf7mJ8VtBn3aL2Rp585mtJtN44VEyllciAJcCcBLgTWjKyVEIolQIQQoVllhBBiWBjoLJqPZT4THSUkbvCdjsT/KPE/E9JsHZ4Wgpcb2JfyOnsITeiNkwXUyUuxo2xsoV6dtGG9G7+R7p4mp0lByrqQeIOh7xPo8Bi8BTqraogYd+o8DwnPhz6Nnujoz+n6nzRdM8RT2gp42PIwhrL2l9RL7b2DTpN1C/gSD/aJ/pRzPtO6LhJWjgk8kHUkhkao7Q9RKGoO0PURf8ASjmfb4kHCjmfb4hpj5F1ZeDeag5j1EjpBzHqIv8ApRzPt8TvpRzPt8RaY+Q6kvAw6Qcx6iSKg5j1EW/SjmfaT9KOZ9viGmPkOpLwMhUHMeolxUXtD1EV/Sjmfb4k/TDmfb4j0x8i6svA1FVe0PUSwrL2h6iKRhhzPt8SfpRzPt8R6Y+Q6k/A1bEqNWHrMtfafBPU/wBoCjgwWAJPt8T2Gy/03QQK2UsdbubgeA0kTyY8fO5pCGXLxSQn2BsFqjCpVBCDeAdXPxPY2k2lgJ5+TI8jtno4sUcUaR//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GB">
              <a:solidFill>
                <a:srgbClr val="000000"/>
              </a:solidFill>
              <a:latin typeface="Arial" charset="0"/>
              <a:ea typeface="+mn-ea"/>
              <a:cs typeface="Arial" charset="0"/>
            </a:endParaRPr>
          </a:p>
        </p:txBody>
      </p:sp>
      <p:grpSp>
        <p:nvGrpSpPr>
          <p:cNvPr id="3" name="Group 2"/>
          <p:cNvGrpSpPr/>
          <p:nvPr/>
        </p:nvGrpSpPr>
        <p:grpSpPr>
          <a:xfrm>
            <a:off x="4680520" y="1620416"/>
            <a:ext cx="4572000" cy="4760912"/>
            <a:chOff x="4680520" y="1620416"/>
            <a:chExt cx="4572000" cy="4760912"/>
          </a:xfrm>
        </p:grpSpPr>
        <p:sp>
          <p:nvSpPr>
            <p:cNvPr id="13" name="Rounded Rectangle 12"/>
            <p:cNvSpPr/>
            <p:nvPr/>
          </p:nvSpPr>
          <p:spPr>
            <a:xfrm>
              <a:off x="4860032" y="5013176"/>
              <a:ext cx="802940"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Rounded Rectangle 1"/>
            <p:cNvSpPr/>
            <p:nvPr/>
          </p:nvSpPr>
          <p:spPr>
            <a:xfrm>
              <a:off x="4716524" y="2492896"/>
              <a:ext cx="1007604" cy="72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ounded Rectangle 11"/>
            <p:cNvSpPr/>
            <p:nvPr/>
          </p:nvSpPr>
          <p:spPr>
            <a:xfrm>
              <a:off x="8316416" y="2564904"/>
              <a:ext cx="612068" cy="5676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ounded Rectangle 10"/>
            <p:cNvSpPr/>
            <p:nvPr/>
          </p:nvSpPr>
          <p:spPr>
            <a:xfrm>
              <a:off x="8388424" y="5013176"/>
              <a:ext cx="792088" cy="720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4680520" y="1620416"/>
              <a:ext cx="4572000" cy="4760912"/>
            </a:xfrm>
            <a:prstGeom prst="rect">
              <a:avLst/>
            </a:prstGeom>
            <a:noFill/>
            <a:ln w="9525">
              <a:noFill/>
              <a:miter lim="800000"/>
              <a:headEnd/>
              <a:tailEnd/>
            </a:ln>
          </p:spPr>
        </p:pic>
      </p:grpSp>
      <p:sp>
        <p:nvSpPr>
          <p:cNvPr id="18" name="Rounded Rectangle 17"/>
          <p:cNvSpPr/>
          <p:nvPr/>
        </p:nvSpPr>
        <p:spPr>
          <a:xfrm>
            <a:off x="177279" y="1656163"/>
            <a:ext cx="4264025" cy="374332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defRPr/>
            </a:pPr>
            <a:r>
              <a:rPr lang="en-GB" b="1" dirty="0">
                <a:solidFill>
                  <a:srgbClr val="FFFFFF"/>
                </a:solidFill>
              </a:rPr>
              <a:t>Solution </a:t>
            </a:r>
            <a:r>
              <a:rPr lang="en-GB" b="1" dirty="0" smtClean="0">
                <a:solidFill>
                  <a:srgbClr val="FFFFFF"/>
                </a:solidFill>
              </a:rPr>
              <a:t>Benefits</a:t>
            </a:r>
          </a:p>
          <a:p>
            <a:pPr marL="111125" indent="-111125">
              <a:defRPr/>
            </a:pPr>
            <a:endParaRPr lang="en-GB" b="1" dirty="0">
              <a:solidFill>
                <a:srgbClr val="FFFFFF"/>
              </a:solidFill>
            </a:endParaRPr>
          </a:p>
          <a:p>
            <a:pPr marL="111125" indent="-111125">
              <a:buFont typeface="Arial" charset="0"/>
              <a:buChar char="•"/>
              <a:defRPr/>
            </a:pPr>
            <a:r>
              <a:rPr lang="en-GB" dirty="0" smtClean="0">
                <a:solidFill>
                  <a:srgbClr val="FFFFFF"/>
                </a:solidFill>
              </a:rPr>
              <a:t> Real-time</a:t>
            </a:r>
            <a:r>
              <a:rPr lang="en-GB" dirty="0">
                <a:solidFill>
                  <a:srgbClr val="FFFFFF"/>
                </a:solidFill>
              </a:rPr>
              <a:t>, clinically-based feedback and </a:t>
            </a:r>
            <a:r>
              <a:rPr lang="en-GB" dirty="0" smtClean="0">
                <a:solidFill>
                  <a:srgbClr val="FFFFFF"/>
                </a:solidFill>
              </a:rPr>
              <a:t>coaching</a:t>
            </a:r>
          </a:p>
          <a:p>
            <a:pPr marL="111125" indent="-111125">
              <a:buFont typeface="Arial" charset="0"/>
              <a:buChar char="•"/>
              <a:defRPr/>
            </a:pPr>
            <a:endParaRPr lang="en-GB" dirty="0" smtClean="0">
              <a:solidFill>
                <a:srgbClr val="FFFFFF"/>
              </a:solidFill>
            </a:endParaRPr>
          </a:p>
          <a:p>
            <a:pPr marL="111125" indent="-111125">
              <a:buFont typeface="Arial" charset="0"/>
              <a:buChar char="•"/>
              <a:defRPr/>
            </a:pPr>
            <a:r>
              <a:rPr lang="en-GB" dirty="0" smtClean="0">
                <a:solidFill>
                  <a:srgbClr val="FFFFFF"/>
                </a:solidFill>
              </a:rPr>
              <a:t>I</a:t>
            </a:r>
            <a:r>
              <a:rPr lang="en-GB" dirty="0" smtClean="0">
                <a:solidFill>
                  <a:srgbClr val="FFFFFF"/>
                </a:solidFill>
              </a:rPr>
              <a:t>nstruction </a:t>
            </a:r>
            <a:r>
              <a:rPr lang="en-GB" dirty="0">
                <a:solidFill>
                  <a:srgbClr val="FFFFFF"/>
                </a:solidFill>
              </a:rPr>
              <a:t>or </a:t>
            </a:r>
            <a:r>
              <a:rPr lang="en-GB" dirty="0" smtClean="0">
                <a:solidFill>
                  <a:srgbClr val="FFFFFF"/>
                </a:solidFill>
              </a:rPr>
              <a:t>intervention</a:t>
            </a:r>
          </a:p>
          <a:p>
            <a:pPr marL="111125" indent="-111125">
              <a:buFont typeface="Arial" charset="0"/>
              <a:buChar char="•"/>
              <a:defRPr/>
            </a:pPr>
            <a:endParaRPr lang="en-GB" dirty="0" smtClean="0">
              <a:solidFill>
                <a:srgbClr val="FFFFFF"/>
              </a:solidFill>
            </a:endParaRPr>
          </a:p>
          <a:p>
            <a:pPr marL="111125" indent="-111125">
              <a:buFont typeface="Arial" charset="0"/>
              <a:buChar char="•"/>
              <a:defRPr/>
            </a:pPr>
            <a:r>
              <a:rPr lang="en-GB" dirty="0" smtClean="0">
                <a:solidFill>
                  <a:srgbClr val="FFFFFF"/>
                </a:solidFill>
              </a:rPr>
              <a:t>Promotes self-care</a:t>
            </a:r>
            <a:endParaRPr lang="en-GB" dirty="0">
              <a:solidFill>
                <a:srgbClr val="FFFFFF"/>
              </a:solidFill>
            </a:endParaRPr>
          </a:p>
          <a:p>
            <a:pPr marL="111125" indent="-111125">
              <a:buFont typeface="Arial" charset="0"/>
              <a:buChar char="•"/>
              <a:defRPr/>
            </a:pPr>
            <a:endParaRPr lang="en-GB" dirty="0" smtClean="0">
              <a:solidFill>
                <a:srgbClr val="FFFFFF"/>
              </a:solidFill>
            </a:endParaRPr>
          </a:p>
          <a:p>
            <a:pPr marL="111125" indent="-111125">
              <a:buFont typeface="Arial" charset="0"/>
              <a:buChar char="•"/>
              <a:defRPr/>
            </a:pPr>
            <a:r>
              <a:rPr lang="en-GB" dirty="0" smtClean="0">
                <a:solidFill>
                  <a:srgbClr val="FFFFFF"/>
                </a:solidFill>
              </a:rPr>
              <a:t>On-going </a:t>
            </a:r>
            <a:r>
              <a:rPr lang="en-GB" dirty="0">
                <a:solidFill>
                  <a:srgbClr val="FFFFFF"/>
                </a:solidFill>
              </a:rPr>
              <a:t>engagement and drives down costs</a:t>
            </a:r>
          </a:p>
        </p:txBody>
      </p:sp>
    </p:spTree>
    <p:extLst>
      <p:ext uri="{BB962C8B-B14F-4D97-AF65-F5344CB8AC3E}">
        <p14:creationId xmlns:p14="http://schemas.microsoft.com/office/powerpoint/2010/main" val="41765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ChangeArrowheads="1"/>
          </p:cNvSpPr>
          <p:nvPr/>
        </p:nvSpPr>
        <p:spPr bwMode="auto">
          <a:xfrm>
            <a:off x="-36513" y="6092825"/>
            <a:ext cx="9251951" cy="600075"/>
          </a:xfrm>
          <a:prstGeom prst="rect">
            <a:avLst/>
          </a:prstGeom>
          <a:solidFill>
            <a:srgbClr val="C00000"/>
          </a:solidFill>
          <a:ln w="9525">
            <a:noFill/>
            <a:miter lim="800000"/>
            <a:headEnd/>
            <a:tailEnd/>
          </a:ln>
        </p:spPr>
        <p:txBody>
          <a:bodyPr>
            <a:spAutoFit/>
          </a:bodyPr>
          <a:lstStyle/>
          <a:p>
            <a:r>
              <a:rPr lang="en-GB" sz="1100">
                <a:solidFill>
                  <a:srgbClr val="FFFFFF"/>
                </a:solidFill>
                <a:latin typeface="Arial" charset="0"/>
                <a:ea typeface="+mn-ea"/>
                <a:cs typeface="Arial" charset="0"/>
              </a:rPr>
              <a:t>Source: Progress in Cardiovascular Diseases 53 (2010)  </a:t>
            </a:r>
          </a:p>
          <a:p>
            <a:r>
              <a:rPr lang="en-GB" sz="1100">
                <a:solidFill>
                  <a:srgbClr val="FFFFFF"/>
                </a:solidFill>
                <a:latin typeface="Arial" charset="0"/>
                <a:ea typeface="+mn-ea"/>
                <a:cs typeface="Arial" charset="0"/>
              </a:rPr>
              <a:t>⃰ Stratton IM, Adler AI, Neil HA, et al. Association of glycaemia with macrovascular and microvascular complications of type 2 diabetes (UKPDS 35): prospective observational study.</a:t>
            </a:r>
          </a:p>
        </p:txBody>
      </p:sp>
      <p:sp>
        <p:nvSpPr>
          <p:cNvPr id="9" name="Title 3"/>
          <p:cNvSpPr>
            <a:spLocks noGrp="1"/>
          </p:cNvSpPr>
          <p:nvPr>
            <p:ph type="title"/>
          </p:nvPr>
        </p:nvSpPr>
        <p:spPr>
          <a:xfrm>
            <a:off x="276225" y="254000"/>
            <a:ext cx="8229600" cy="438150"/>
          </a:xfrm>
        </p:spPr>
        <p:txBody>
          <a:bodyPr/>
          <a:lstStyle/>
          <a:p>
            <a:pPr>
              <a:defRPr/>
            </a:pPr>
            <a:r>
              <a:rPr lang="en-GB" dirty="0" smtClean="0"/>
              <a:t>With demonstrated success</a:t>
            </a:r>
            <a:endParaRPr lang="en-GB" i="1" dirty="0"/>
          </a:p>
        </p:txBody>
      </p:sp>
      <p:sp>
        <p:nvSpPr>
          <p:cNvPr id="29" name="Text Placeholder 11"/>
          <p:cNvSpPr>
            <a:spLocks noGrp="1"/>
          </p:cNvSpPr>
          <p:nvPr>
            <p:ph type="body" sz="quarter" idx="11"/>
          </p:nvPr>
        </p:nvSpPr>
        <p:spPr>
          <a:xfrm>
            <a:off x="257175" y="1008063"/>
            <a:ext cx="8886825" cy="704850"/>
          </a:xfrm>
        </p:spPr>
        <p:txBody>
          <a:bodyPr/>
          <a:lstStyle/>
          <a:p>
            <a:pPr marL="0" indent="0">
              <a:spcBef>
                <a:spcPct val="0"/>
              </a:spcBef>
              <a:buFont typeface="Wingdings 2" pitchFamily="-110" charset="2"/>
              <a:buNone/>
              <a:defRPr/>
            </a:pPr>
            <a:r>
              <a:rPr lang="en-GB" dirty="0"/>
              <a:t>C</a:t>
            </a:r>
            <a:r>
              <a:rPr lang="en-GB" dirty="0" smtClean="0"/>
              <a:t>luster-randomised </a:t>
            </a:r>
            <a:r>
              <a:rPr lang="en-GB" dirty="0"/>
              <a:t>controlled trial 163 patients in 26 primary care practices</a:t>
            </a:r>
          </a:p>
          <a:p>
            <a:pPr marL="0" indent="0">
              <a:spcBef>
                <a:spcPct val="0"/>
              </a:spcBef>
              <a:buFont typeface="Wingdings 2" pitchFamily="-110" charset="2"/>
              <a:buNone/>
              <a:defRPr/>
            </a:pPr>
            <a:endParaRPr lang="en-GB" kern="1200" dirty="0">
              <a:solidFill>
                <a:schemeClr val="bg1"/>
              </a:solidFill>
              <a:cs typeface="+mj-cs"/>
            </a:endParaRPr>
          </a:p>
        </p:txBody>
      </p:sp>
      <p:pic>
        <p:nvPicPr>
          <p:cNvPr id="35844" name="Picture 16"/>
          <p:cNvPicPr>
            <a:picLocks noChangeAspect="1" noChangeArrowheads="1"/>
          </p:cNvPicPr>
          <p:nvPr/>
        </p:nvPicPr>
        <p:blipFill>
          <a:blip r:embed="rId3"/>
          <a:srcRect/>
          <a:stretch>
            <a:fillRect/>
          </a:stretch>
        </p:blipFill>
        <p:spPr bwMode="auto">
          <a:xfrm>
            <a:off x="779463" y="4437063"/>
            <a:ext cx="1173162" cy="471487"/>
          </a:xfrm>
          <a:prstGeom prst="rect">
            <a:avLst/>
          </a:prstGeom>
          <a:noFill/>
          <a:ln w="9525">
            <a:noFill/>
            <a:miter lim="800000"/>
            <a:headEnd/>
            <a:tailEnd/>
          </a:ln>
        </p:spPr>
      </p:pic>
      <p:pic>
        <p:nvPicPr>
          <p:cNvPr id="35845" name="Picture 2" descr="http://www.edarabia.com/wp-content/uploads/2011/04/George-Washington-University-Medical-Center-logo.jpg"/>
          <p:cNvPicPr>
            <a:picLocks noChangeAspect="1" noChangeArrowheads="1"/>
          </p:cNvPicPr>
          <p:nvPr/>
        </p:nvPicPr>
        <p:blipFill>
          <a:blip r:embed="rId4"/>
          <a:srcRect/>
          <a:stretch>
            <a:fillRect/>
          </a:stretch>
        </p:blipFill>
        <p:spPr bwMode="auto">
          <a:xfrm>
            <a:off x="768350" y="5138738"/>
            <a:ext cx="1211263" cy="587375"/>
          </a:xfrm>
          <a:prstGeom prst="rect">
            <a:avLst/>
          </a:prstGeom>
          <a:noFill/>
          <a:ln w="9525">
            <a:noFill/>
            <a:miter lim="800000"/>
            <a:headEnd/>
            <a:tailEnd/>
          </a:ln>
        </p:spPr>
      </p:pic>
      <p:cxnSp>
        <p:nvCxnSpPr>
          <p:cNvPr id="3" name="Straight Connector 2"/>
          <p:cNvCxnSpPr/>
          <p:nvPr/>
        </p:nvCxnSpPr>
        <p:spPr>
          <a:xfrm>
            <a:off x="409575" y="4005263"/>
            <a:ext cx="831056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5847" name="Picture 6" descr="http://www.windownation.com/images/community-involvement/university-of-maryland-school-of-medicine.jpg"/>
          <p:cNvPicPr>
            <a:picLocks noChangeAspect="1" noChangeArrowheads="1"/>
          </p:cNvPicPr>
          <p:nvPr/>
        </p:nvPicPr>
        <p:blipFill>
          <a:blip r:embed="rId5"/>
          <a:srcRect/>
          <a:stretch>
            <a:fillRect/>
          </a:stretch>
        </p:blipFill>
        <p:spPr bwMode="auto">
          <a:xfrm>
            <a:off x="636588" y="2133600"/>
            <a:ext cx="1487487" cy="1382713"/>
          </a:xfrm>
          <a:prstGeom prst="rect">
            <a:avLst/>
          </a:prstGeom>
          <a:noFill/>
          <a:ln w="9525">
            <a:noFill/>
            <a:miter lim="800000"/>
            <a:headEnd/>
            <a:tailEnd/>
          </a:ln>
        </p:spPr>
      </p:pic>
      <p:sp>
        <p:nvSpPr>
          <p:cNvPr id="2" name="Rectangle 1"/>
          <p:cNvSpPr/>
          <p:nvPr/>
        </p:nvSpPr>
        <p:spPr>
          <a:xfrm>
            <a:off x="2655888" y="2068513"/>
            <a:ext cx="6164262" cy="16414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defRPr/>
            </a:pPr>
            <a:r>
              <a:rPr lang="en-GB" b="1" dirty="0">
                <a:solidFill>
                  <a:srgbClr val="FFFFFF"/>
                </a:solidFill>
              </a:rPr>
              <a:t>Results</a:t>
            </a:r>
          </a:p>
          <a:p>
            <a:pPr marL="111125" indent="-111125">
              <a:buFont typeface="Arial" charset="0"/>
              <a:buChar char="•"/>
              <a:defRPr/>
            </a:pPr>
            <a:r>
              <a:rPr lang="en-GB" dirty="0">
                <a:solidFill>
                  <a:srgbClr val="FFFFFF"/>
                </a:solidFill>
              </a:rPr>
              <a:t>A1c levels reduced by </a:t>
            </a:r>
            <a:r>
              <a:rPr lang="en-GB" b="1" dirty="0">
                <a:solidFill>
                  <a:srgbClr val="FFFFFF"/>
                </a:solidFill>
              </a:rPr>
              <a:t>1.9</a:t>
            </a:r>
            <a:r>
              <a:rPr lang="en-GB" b="1" dirty="0" smtClean="0">
                <a:solidFill>
                  <a:srgbClr val="FFFFFF"/>
                </a:solidFill>
              </a:rPr>
              <a:t>%</a:t>
            </a:r>
            <a:endParaRPr lang="en-GB" dirty="0">
              <a:solidFill>
                <a:srgbClr val="FFFFFF"/>
              </a:solidFill>
            </a:endParaRPr>
          </a:p>
        </p:txBody>
      </p:sp>
      <p:sp>
        <p:nvSpPr>
          <p:cNvPr id="13" name="Rectangle 12"/>
          <p:cNvSpPr/>
          <p:nvPr/>
        </p:nvSpPr>
        <p:spPr>
          <a:xfrm>
            <a:off x="2655888" y="2068513"/>
            <a:ext cx="6164262" cy="16414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defRPr/>
            </a:pPr>
            <a:r>
              <a:rPr lang="en-GB" b="1" dirty="0">
                <a:solidFill>
                  <a:srgbClr val="FFFFFF"/>
                </a:solidFill>
              </a:rPr>
              <a:t>Benefits</a:t>
            </a:r>
          </a:p>
          <a:p>
            <a:pPr marL="111125" indent="-111125">
              <a:buFont typeface="Arial" charset="0"/>
              <a:buChar char="•"/>
              <a:defRPr/>
            </a:pPr>
            <a:r>
              <a:rPr lang="en-GB" dirty="0">
                <a:solidFill>
                  <a:srgbClr val="FFFFFF"/>
                </a:solidFill>
              </a:rPr>
              <a:t>37% decrease </a:t>
            </a:r>
            <a:r>
              <a:rPr lang="en-GB" dirty="0" smtClean="0">
                <a:solidFill>
                  <a:srgbClr val="FFFFFF"/>
                </a:solidFill>
              </a:rPr>
              <a:t>in loosing - limbs/blindness</a:t>
            </a:r>
            <a:endParaRPr lang="en-GB" dirty="0">
              <a:solidFill>
                <a:srgbClr val="FFFFFF"/>
              </a:solidFill>
            </a:endParaRPr>
          </a:p>
          <a:p>
            <a:pPr marL="111125" indent="-111125">
              <a:buFont typeface="Arial" charset="0"/>
              <a:buChar char="•"/>
              <a:defRPr/>
            </a:pPr>
            <a:r>
              <a:rPr lang="en-GB" dirty="0">
                <a:solidFill>
                  <a:srgbClr val="FFFFFF"/>
                </a:solidFill>
              </a:rPr>
              <a:t>14% decrease </a:t>
            </a:r>
            <a:r>
              <a:rPr lang="en-GB" dirty="0" smtClean="0">
                <a:solidFill>
                  <a:srgbClr val="FFFFFF"/>
                </a:solidFill>
              </a:rPr>
              <a:t>all-cause </a:t>
            </a:r>
            <a:r>
              <a:rPr lang="en-GB" dirty="0">
                <a:solidFill>
                  <a:srgbClr val="FFFFFF"/>
                </a:solidFill>
              </a:rPr>
              <a:t>mortality </a:t>
            </a:r>
          </a:p>
        </p:txBody>
      </p:sp>
      <p:sp>
        <p:nvSpPr>
          <p:cNvPr id="14" name="Rectangle 13"/>
          <p:cNvSpPr/>
          <p:nvPr/>
        </p:nvSpPr>
        <p:spPr>
          <a:xfrm>
            <a:off x="2697163" y="4221163"/>
            <a:ext cx="6164262" cy="15668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defRPr/>
            </a:pPr>
            <a:r>
              <a:rPr lang="en-GB" b="1" dirty="0">
                <a:solidFill>
                  <a:srgbClr val="FFFFFF"/>
                </a:solidFill>
              </a:rPr>
              <a:t>Results</a:t>
            </a:r>
          </a:p>
          <a:p>
            <a:pPr marL="111125" indent="-111125">
              <a:buFont typeface="Arial" charset="0"/>
              <a:buChar char="•"/>
              <a:defRPr/>
            </a:pPr>
            <a:r>
              <a:rPr lang="en-GB" dirty="0">
                <a:solidFill>
                  <a:srgbClr val="FFFFFF"/>
                </a:solidFill>
              </a:rPr>
              <a:t>58% reduction in </a:t>
            </a:r>
            <a:r>
              <a:rPr lang="en-GB" dirty="0" smtClean="0">
                <a:solidFill>
                  <a:srgbClr val="FFFFFF"/>
                </a:solidFill>
              </a:rPr>
              <a:t>hospital stays</a:t>
            </a:r>
            <a:endParaRPr lang="en-GB" dirty="0">
              <a:solidFill>
                <a:srgbClr val="FFFFFF"/>
              </a:solidFill>
            </a:endParaRPr>
          </a:p>
          <a:p>
            <a:pPr marL="111125" indent="-111125">
              <a:buFont typeface="Arial" charset="0"/>
              <a:buChar char="•"/>
              <a:defRPr/>
            </a:pPr>
            <a:r>
              <a:rPr lang="en-GB" dirty="0">
                <a:solidFill>
                  <a:srgbClr val="FFFFFF"/>
                </a:solidFill>
              </a:rPr>
              <a:t>100%  increase in </a:t>
            </a:r>
            <a:r>
              <a:rPr lang="en-GB" dirty="0" smtClean="0">
                <a:solidFill>
                  <a:srgbClr val="FFFFFF"/>
                </a:solidFill>
              </a:rPr>
              <a:t>self management</a:t>
            </a:r>
            <a:endParaRPr lang="en-GB" dirty="0">
              <a:solidFill>
                <a:srgbClr val="FFFFFF"/>
              </a:solidFill>
            </a:endParaRPr>
          </a:p>
        </p:txBody>
      </p:sp>
    </p:spTree>
    <p:extLst>
      <p:ext uri="{BB962C8B-B14F-4D97-AF65-F5344CB8AC3E}">
        <p14:creationId xmlns:p14="http://schemas.microsoft.com/office/powerpoint/2010/main" val="148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992" y="1424808"/>
            <a:ext cx="4080138" cy="4173023"/>
            <a:chOff x="-4363632" y="1937805"/>
            <a:chExt cx="4806858" cy="4736233"/>
          </a:xfrm>
        </p:grpSpPr>
        <p:sp>
          <p:nvSpPr>
            <p:cNvPr id="3" name="Oval 2"/>
            <p:cNvSpPr/>
            <p:nvPr/>
          </p:nvSpPr>
          <p:spPr>
            <a:xfrm>
              <a:off x="-4363632" y="1937805"/>
              <a:ext cx="4806858" cy="4736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912" y="2666911"/>
              <a:ext cx="3353419" cy="3353419"/>
            </a:xfrm>
            <a:prstGeom prst="rect">
              <a:avLst/>
            </a:prstGeom>
            <a:noFill/>
            <a:ln>
              <a:noFill/>
            </a:ln>
            <a:effectLst/>
            <a:extLst/>
          </p:spPr>
        </p:pic>
      </p:grpSp>
      <p:sp>
        <p:nvSpPr>
          <p:cNvPr id="8" name="Freeform 7"/>
          <p:cNvSpPr/>
          <p:nvPr/>
        </p:nvSpPr>
        <p:spPr>
          <a:xfrm>
            <a:off x="584055" y="1614257"/>
            <a:ext cx="3629493" cy="3629493"/>
          </a:xfrm>
          <a:custGeom>
            <a:avLst/>
            <a:gdLst>
              <a:gd name="connsiteX0" fmla="*/ 1814749 w 3629493"/>
              <a:gd name="connsiteY0" fmla="*/ 0 h 3629493"/>
              <a:gd name="connsiteX1" fmla="*/ 3386365 w 3629493"/>
              <a:gd name="connsiteY1" fmla="*/ 907376 h 3629493"/>
              <a:gd name="connsiteX2" fmla="*/ 3386361 w 3629493"/>
              <a:gd name="connsiteY2" fmla="*/ 2722124 h 3629493"/>
              <a:gd name="connsiteX3" fmla="*/ 1814747 w 3629493"/>
              <a:gd name="connsiteY3" fmla="*/ 1814747 h 3629493"/>
              <a:gd name="connsiteX4" fmla="*/ 1814749 w 3629493"/>
              <a:gd name="connsiteY4" fmla="*/ 0 h 362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93" h="3629493">
                <a:moveTo>
                  <a:pt x="1814749" y="0"/>
                </a:moveTo>
                <a:cubicBezTo>
                  <a:pt x="2463096" y="1"/>
                  <a:pt x="3062193" y="345891"/>
                  <a:pt x="3386365" y="907376"/>
                </a:cubicBezTo>
                <a:cubicBezTo>
                  <a:pt x="3710538" y="1468862"/>
                  <a:pt x="3710536" y="2160640"/>
                  <a:pt x="3386361" y="2722124"/>
                </a:cubicBezTo>
                <a:lnTo>
                  <a:pt x="1814747" y="1814747"/>
                </a:lnTo>
                <a:cubicBezTo>
                  <a:pt x="1814748" y="1209831"/>
                  <a:pt x="1814748" y="604916"/>
                  <a:pt x="1814749" y="0"/>
                </a:cubicBezTo>
                <a:close/>
              </a:path>
            </a:pathLst>
          </a:custGeom>
          <a:solidFill>
            <a:schemeClr val="accent1">
              <a:alpha val="6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36960" tIns="793237" rIns="444546" bIns="1804310" numCol="1" spcCol="1270" anchor="ctr" anchorCtr="0">
            <a:noAutofit/>
          </a:bodyPr>
          <a:lstStyle/>
          <a:p>
            <a:pPr algn="ctr" defTabSz="844550">
              <a:lnSpc>
                <a:spcPct val="90000"/>
              </a:lnSpc>
              <a:spcBef>
                <a:spcPct val="0"/>
              </a:spcBef>
              <a:spcAft>
                <a:spcPct val="35000"/>
              </a:spcAft>
            </a:pPr>
            <a:r>
              <a:rPr lang="en-GB" b="1" dirty="0" smtClean="0">
                <a:solidFill>
                  <a:schemeClr val="tx1"/>
                </a:solidFill>
              </a:rPr>
              <a:t>Alignment &amp; </a:t>
            </a:r>
            <a:r>
              <a:rPr lang="en-GB" b="1" dirty="0" err="1" smtClean="0">
                <a:solidFill>
                  <a:schemeClr val="tx1"/>
                </a:solidFill>
              </a:rPr>
              <a:t>eng’ment</a:t>
            </a:r>
            <a:endParaRPr lang="en-GB" b="1" dirty="0">
              <a:solidFill>
                <a:schemeClr val="tx1"/>
              </a:solidFill>
            </a:endParaRPr>
          </a:p>
        </p:txBody>
      </p:sp>
      <p:sp>
        <p:nvSpPr>
          <p:cNvPr id="9" name="Circular Arrow 8"/>
          <p:cNvSpPr/>
          <p:nvPr/>
        </p:nvSpPr>
        <p:spPr>
          <a:xfrm>
            <a:off x="373319" y="1389574"/>
            <a:ext cx="4078859" cy="4078859"/>
          </a:xfrm>
          <a:prstGeom prst="circularArrow">
            <a:avLst>
              <a:gd name="adj1" fmla="val 5085"/>
              <a:gd name="adj2" fmla="val 327528"/>
              <a:gd name="adj3" fmla="val 1472472"/>
              <a:gd name="adj4" fmla="val 16199432"/>
              <a:gd name="adj5" fmla="val 5932"/>
            </a:avLst>
          </a:prstGeom>
          <a:solidFill>
            <a:srgbClr val="6B8E99">
              <a:alpha val="61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522954" y="1743884"/>
            <a:ext cx="3629493" cy="3629493"/>
          </a:xfrm>
          <a:custGeom>
            <a:avLst/>
            <a:gdLst>
              <a:gd name="connsiteX0" fmla="*/ 3386363 w 3629493"/>
              <a:gd name="connsiteY0" fmla="*/ 2722120 h 3629493"/>
              <a:gd name="connsiteX1" fmla="*/ 1814745 w 3629493"/>
              <a:gd name="connsiteY1" fmla="*/ 3629493 h 3629493"/>
              <a:gd name="connsiteX2" fmla="*/ 243128 w 3629493"/>
              <a:gd name="connsiteY2" fmla="*/ 2722118 h 3629493"/>
              <a:gd name="connsiteX3" fmla="*/ 1814747 w 3629493"/>
              <a:gd name="connsiteY3" fmla="*/ 1814747 h 3629493"/>
              <a:gd name="connsiteX4" fmla="*/ 3386363 w 3629493"/>
              <a:gd name="connsiteY4" fmla="*/ 2722120 h 362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93" h="3629493">
                <a:moveTo>
                  <a:pt x="3386363" y="2722120"/>
                </a:moveTo>
                <a:cubicBezTo>
                  <a:pt x="3062189" y="3283605"/>
                  <a:pt x="2463092" y="3629494"/>
                  <a:pt x="1814745" y="3629493"/>
                </a:cubicBezTo>
                <a:cubicBezTo>
                  <a:pt x="1166398" y="3629493"/>
                  <a:pt x="567301" y="3283603"/>
                  <a:pt x="243128" y="2722118"/>
                </a:cubicBezTo>
                <a:lnTo>
                  <a:pt x="1814747" y="1814747"/>
                </a:lnTo>
                <a:lnTo>
                  <a:pt x="3386363" y="2722120"/>
                </a:lnTo>
                <a:close/>
              </a:path>
            </a:pathLst>
          </a:custGeom>
          <a:solidFill>
            <a:schemeClr val="accent1">
              <a:alpha val="6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8295" tIns="2378980" rIns="845087" bIns="348192" numCol="1" spcCol="1270" anchor="ctr" anchorCtr="0">
            <a:noAutofit/>
          </a:bodyPr>
          <a:lstStyle/>
          <a:p>
            <a:pPr algn="ctr" defTabSz="844550">
              <a:lnSpc>
                <a:spcPct val="90000"/>
              </a:lnSpc>
              <a:spcBef>
                <a:spcPct val="0"/>
              </a:spcBef>
              <a:spcAft>
                <a:spcPct val="35000"/>
              </a:spcAft>
            </a:pPr>
            <a:r>
              <a:rPr lang="en-GB" b="1" dirty="0" smtClean="0">
                <a:solidFill>
                  <a:schemeClr val="tx1"/>
                </a:solidFill>
              </a:rPr>
              <a:t>Technical &amp; Organisational support</a:t>
            </a:r>
            <a:endParaRPr lang="en-GB" b="1" dirty="0">
              <a:solidFill>
                <a:schemeClr val="tx1"/>
              </a:solidFill>
            </a:endParaRPr>
          </a:p>
        </p:txBody>
      </p:sp>
      <p:sp>
        <p:nvSpPr>
          <p:cNvPr id="12" name="Circular Arrow 11"/>
          <p:cNvSpPr/>
          <p:nvPr/>
        </p:nvSpPr>
        <p:spPr>
          <a:xfrm>
            <a:off x="298271" y="1518972"/>
            <a:ext cx="4078859" cy="4078859"/>
          </a:xfrm>
          <a:prstGeom prst="circularArrow">
            <a:avLst>
              <a:gd name="adj1" fmla="val 5085"/>
              <a:gd name="adj2" fmla="val 327528"/>
              <a:gd name="adj3" fmla="val 8671970"/>
              <a:gd name="adj4" fmla="val 1800502"/>
              <a:gd name="adj5" fmla="val 5932"/>
            </a:avLst>
          </a:prstGeom>
          <a:solidFill>
            <a:srgbClr val="6B8E99">
              <a:alpha val="61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Freeform 13"/>
          <p:cNvSpPr/>
          <p:nvPr/>
        </p:nvSpPr>
        <p:spPr>
          <a:xfrm>
            <a:off x="448196" y="1614257"/>
            <a:ext cx="3629493" cy="3629493"/>
          </a:xfrm>
          <a:custGeom>
            <a:avLst/>
            <a:gdLst>
              <a:gd name="connsiteX0" fmla="*/ 243129 w 3629493"/>
              <a:gd name="connsiteY0" fmla="*/ 2722118 h 3629493"/>
              <a:gd name="connsiteX1" fmla="*/ 243131 w 3629493"/>
              <a:gd name="connsiteY1" fmla="*/ 907371 h 3629493"/>
              <a:gd name="connsiteX2" fmla="*/ 1814749 w 3629493"/>
              <a:gd name="connsiteY2" fmla="*/ -1 h 3629493"/>
              <a:gd name="connsiteX3" fmla="*/ 1814747 w 3629493"/>
              <a:gd name="connsiteY3" fmla="*/ 1814747 h 3629493"/>
              <a:gd name="connsiteX4" fmla="*/ 243129 w 3629493"/>
              <a:gd name="connsiteY4" fmla="*/ 2722118 h 362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9493" h="3629493">
                <a:moveTo>
                  <a:pt x="243129" y="2722118"/>
                </a:moveTo>
                <a:cubicBezTo>
                  <a:pt x="-81044" y="2160633"/>
                  <a:pt x="-81043" y="1468855"/>
                  <a:pt x="243131" y="907371"/>
                </a:cubicBezTo>
                <a:cubicBezTo>
                  <a:pt x="567305" y="345887"/>
                  <a:pt x="1166402" y="-1"/>
                  <a:pt x="1814749" y="-1"/>
                </a:cubicBezTo>
                <a:cubicBezTo>
                  <a:pt x="1814748" y="604915"/>
                  <a:pt x="1814748" y="1209831"/>
                  <a:pt x="1814747" y="1814747"/>
                </a:cubicBezTo>
                <a:lnTo>
                  <a:pt x="243129" y="2722118"/>
                </a:lnTo>
                <a:close/>
              </a:path>
            </a:pathLst>
          </a:custGeom>
          <a:solidFill>
            <a:schemeClr val="accent1">
              <a:alpha val="6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547" tIns="793237" rIns="1936959" bIns="1804310" numCol="1" spcCol="1270" anchor="ctr" anchorCtr="0">
            <a:noAutofit/>
          </a:bodyPr>
          <a:lstStyle/>
          <a:p>
            <a:pPr algn="ctr" defTabSz="844550">
              <a:lnSpc>
                <a:spcPct val="90000"/>
              </a:lnSpc>
              <a:spcBef>
                <a:spcPct val="0"/>
              </a:spcBef>
              <a:spcAft>
                <a:spcPct val="35000"/>
              </a:spcAft>
            </a:pPr>
            <a:r>
              <a:rPr lang="en-GB" b="1" dirty="0" smtClean="0">
                <a:solidFill>
                  <a:srgbClr val="C00000"/>
                </a:solidFill>
              </a:rPr>
              <a:t>An effective Solution</a:t>
            </a:r>
            <a:endParaRPr lang="en-GB" b="1" dirty="0">
              <a:solidFill>
                <a:srgbClr val="C00000"/>
              </a:solidFill>
            </a:endParaRPr>
          </a:p>
        </p:txBody>
      </p:sp>
      <p:sp>
        <p:nvSpPr>
          <p:cNvPr id="15" name="Circular Arrow 14"/>
          <p:cNvSpPr/>
          <p:nvPr/>
        </p:nvSpPr>
        <p:spPr>
          <a:xfrm>
            <a:off x="223214" y="1389574"/>
            <a:ext cx="4078859" cy="4078859"/>
          </a:xfrm>
          <a:prstGeom prst="circularArrow">
            <a:avLst>
              <a:gd name="adj1" fmla="val 5085"/>
              <a:gd name="adj2" fmla="val 327528"/>
              <a:gd name="adj3" fmla="val 15873039"/>
              <a:gd name="adj4" fmla="val 9000000"/>
              <a:gd name="adj5" fmla="val 5932"/>
            </a:avLst>
          </a:prstGeom>
          <a:solidFill>
            <a:srgbClr val="C00000">
              <a:alpha val="61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Down Arrow 15"/>
          <p:cNvSpPr/>
          <p:nvPr/>
        </p:nvSpPr>
        <p:spPr>
          <a:xfrm rot="10800000">
            <a:off x="6606324" y="4045070"/>
            <a:ext cx="432048" cy="1296144"/>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endParaRPr lang="en-GB" sz="1000" dirty="0" smtClean="0">
              <a:solidFill>
                <a:schemeClr val="bg1"/>
              </a:solidFill>
            </a:endParaRPr>
          </a:p>
        </p:txBody>
      </p:sp>
      <p:sp>
        <p:nvSpPr>
          <p:cNvPr id="17" name="Down Arrow 16"/>
          <p:cNvSpPr/>
          <p:nvPr/>
        </p:nvSpPr>
        <p:spPr>
          <a:xfrm>
            <a:off x="6563964" y="1518972"/>
            <a:ext cx="432048" cy="1368152"/>
          </a:xfrm>
          <a:prstGeom prst="down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endParaRPr lang="en-GB" sz="1050" dirty="0" smtClean="0">
              <a:solidFill>
                <a:schemeClr val="bg1"/>
              </a:solidFill>
            </a:endParaRPr>
          </a:p>
        </p:txBody>
      </p:sp>
      <p:sp>
        <p:nvSpPr>
          <p:cNvPr id="18" name="TextBox 17"/>
          <p:cNvSpPr txBox="1"/>
          <p:nvPr/>
        </p:nvSpPr>
        <p:spPr>
          <a:xfrm>
            <a:off x="5983993" y="2950040"/>
            <a:ext cx="1676710" cy="1015663"/>
          </a:xfrm>
          <a:prstGeom prst="rect">
            <a:avLst/>
          </a:prstGeom>
          <a:noFill/>
        </p:spPr>
        <p:txBody>
          <a:bodyPr wrap="square" rtlCol="0">
            <a:spAutoFit/>
          </a:bodyPr>
          <a:lstStyle/>
          <a:p>
            <a:pPr algn="ctr" defTabSz="914400"/>
            <a:r>
              <a:rPr lang="en-GB" sz="2000" b="1" dirty="0" smtClean="0">
                <a:solidFill>
                  <a:srgbClr val="C00000"/>
                </a:solidFill>
              </a:rPr>
              <a:t>Industry </a:t>
            </a:r>
          </a:p>
          <a:p>
            <a:pPr algn="ctr" defTabSz="914400"/>
            <a:r>
              <a:rPr lang="en-GB" sz="2000" b="1" dirty="0" smtClean="0">
                <a:solidFill>
                  <a:srgbClr val="C00000"/>
                </a:solidFill>
              </a:rPr>
              <a:t>Leading Solutions</a:t>
            </a:r>
            <a:endParaRPr lang="en-GB" sz="2000" b="1" dirty="0">
              <a:solidFill>
                <a:srgbClr val="C00000"/>
              </a:solidFill>
            </a:endParaRPr>
          </a:p>
        </p:txBody>
      </p:sp>
      <p:sp>
        <p:nvSpPr>
          <p:cNvPr id="2" name="Title 1"/>
          <p:cNvSpPr>
            <a:spLocks noGrp="1"/>
          </p:cNvSpPr>
          <p:nvPr>
            <p:ph type="title"/>
          </p:nvPr>
        </p:nvSpPr>
        <p:spPr>
          <a:xfrm>
            <a:off x="318214" y="255184"/>
            <a:ext cx="8229600" cy="696005"/>
          </a:xfrm>
        </p:spPr>
        <p:txBody>
          <a:bodyPr/>
          <a:lstStyle/>
          <a:p>
            <a:r>
              <a:rPr lang="en-GB" dirty="0" smtClean="0"/>
              <a:t>Key success factors </a:t>
            </a:r>
            <a:endParaRPr lang="en-GB" dirty="0"/>
          </a:p>
        </p:txBody>
      </p:sp>
      <p:sp>
        <p:nvSpPr>
          <p:cNvPr id="20" name="TextBox 19"/>
          <p:cNvSpPr txBox="1"/>
          <p:nvPr/>
        </p:nvSpPr>
        <p:spPr>
          <a:xfrm>
            <a:off x="4535996" y="1685033"/>
            <a:ext cx="2556284" cy="1015663"/>
          </a:xfrm>
          <a:prstGeom prst="rect">
            <a:avLst/>
          </a:prstGeom>
          <a:noFill/>
        </p:spPr>
        <p:txBody>
          <a:bodyPr wrap="square" rtlCol="0">
            <a:spAutoFit/>
          </a:bodyPr>
          <a:lstStyle/>
          <a:p>
            <a:pPr defTabSz="914400"/>
            <a:r>
              <a:rPr lang="en-GB" sz="2000" b="1" dirty="0" smtClean="0">
                <a:solidFill>
                  <a:schemeClr val="bg1"/>
                </a:solidFill>
              </a:rPr>
              <a:t>Operators &amp; Healthcare </a:t>
            </a:r>
          </a:p>
          <a:p>
            <a:pPr defTabSz="914400"/>
            <a:r>
              <a:rPr lang="en-GB" sz="2000" b="1" dirty="0" smtClean="0">
                <a:solidFill>
                  <a:schemeClr val="bg1"/>
                </a:solidFill>
              </a:rPr>
              <a:t>Alliance</a:t>
            </a:r>
          </a:p>
        </p:txBody>
      </p:sp>
      <p:sp>
        <p:nvSpPr>
          <p:cNvPr id="21" name="TextBox 20"/>
          <p:cNvSpPr txBox="1"/>
          <p:nvPr/>
        </p:nvSpPr>
        <p:spPr>
          <a:xfrm>
            <a:off x="4590259" y="4233282"/>
            <a:ext cx="2646037" cy="707886"/>
          </a:xfrm>
          <a:prstGeom prst="rect">
            <a:avLst/>
          </a:prstGeom>
          <a:noFill/>
        </p:spPr>
        <p:txBody>
          <a:bodyPr wrap="square" rtlCol="0">
            <a:spAutoFit/>
          </a:bodyPr>
          <a:lstStyle/>
          <a:p>
            <a:pPr defTabSz="914400"/>
            <a:r>
              <a:rPr lang="en-GB" sz="2000" b="1" dirty="0" smtClean="0">
                <a:solidFill>
                  <a:schemeClr val="bg1"/>
                </a:solidFill>
              </a:rPr>
              <a:t>HCPs &amp; Patient engagement</a:t>
            </a:r>
          </a:p>
        </p:txBody>
      </p:sp>
      <p:pic>
        <p:nvPicPr>
          <p:cNvPr id="19" name="Picture 18" descr="iStock_000015978433Large.jpg"/>
          <p:cNvPicPr>
            <a:picLocks noChangeAspect="1"/>
          </p:cNvPicPr>
          <p:nvPr/>
        </p:nvPicPr>
        <p:blipFill>
          <a:blip r:embed="rId4">
            <a:alphaModFix amt="49000"/>
          </a:blip>
          <a:srcRect l="2377" r="6339"/>
          <a:stretch>
            <a:fillRect/>
          </a:stretch>
        </p:blipFill>
        <p:spPr>
          <a:xfrm>
            <a:off x="7518400" y="3412067"/>
            <a:ext cx="1625600" cy="2675465"/>
          </a:xfrm>
          <a:prstGeom prst="rect">
            <a:avLst/>
          </a:prstGeom>
        </p:spPr>
      </p:pic>
      <p:pic>
        <p:nvPicPr>
          <p:cNvPr id="22" name="Picture 21" descr="iStock_000018233608Large.jpg"/>
          <p:cNvPicPr>
            <a:picLocks noChangeAspect="1"/>
          </p:cNvPicPr>
          <p:nvPr/>
        </p:nvPicPr>
        <p:blipFill>
          <a:blip r:embed="rId5">
            <a:alphaModFix amt="50000"/>
          </a:blip>
          <a:stretch>
            <a:fillRect/>
          </a:stretch>
        </p:blipFill>
        <p:spPr>
          <a:xfrm>
            <a:off x="7518400" y="973665"/>
            <a:ext cx="1625600" cy="2438401"/>
          </a:xfrm>
          <a:prstGeom prst="rect">
            <a:avLst/>
          </a:prstGeom>
        </p:spPr>
      </p:pic>
      <p:sp>
        <p:nvSpPr>
          <p:cNvPr id="23" name="Content Placeholder 2"/>
          <p:cNvSpPr>
            <a:spLocks noGrp="1"/>
          </p:cNvSpPr>
          <p:nvPr>
            <p:ph type="body" sz="quarter" idx="11"/>
          </p:nvPr>
        </p:nvSpPr>
        <p:spPr>
          <a:xfrm>
            <a:off x="7128420" y="6093296"/>
            <a:ext cx="2628156" cy="183062"/>
          </a:xfrm>
        </p:spPr>
        <p:txBody>
          <a:bodyPr/>
          <a:lstStyle/>
          <a:p>
            <a:pPr marL="0" indent="0"/>
            <a:r>
              <a:rPr lang="en-GB" sz="1200" b="1" dirty="0" smtClean="0">
                <a:solidFill>
                  <a:schemeClr val="bg1"/>
                </a:solidFill>
              </a:rPr>
              <a:t>Source: GSMA</a:t>
            </a:r>
            <a:endParaRPr lang="en-GB" sz="1050" b="1" dirty="0">
              <a:solidFill>
                <a:schemeClr val="bg1"/>
              </a:solidFill>
            </a:endParaRPr>
          </a:p>
        </p:txBody>
      </p:sp>
    </p:spTree>
    <p:extLst>
      <p:ext uri="{BB962C8B-B14F-4D97-AF65-F5344CB8AC3E}">
        <p14:creationId xmlns:p14="http://schemas.microsoft.com/office/powerpoint/2010/main" val="203176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animBg="1"/>
      <p:bldP spid="17" grpId="0" animBg="1"/>
      <p:bldP spid="18"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p0.blogger.com/_30i_ZCI1DgE/SBLK4RKr5bI/AAAAAAAAAGk/XXmxFI3L3lM/s320/evolution+of+man.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767" b="26753"/>
          <a:stretch/>
        </p:blipFill>
        <p:spPr bwMode="auto">
          <a:xfrm>
            <a:off x="845584" y="1786646"/>
            <a:ext cx="7578622" cy="28693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solidFill>
                  <a:schemeClr val="bg1"/>
                </a:solidFill>
              </a:rPr>
              <a:t>What challenge lies ahead</a:t>
            </a:r>
            <a:endParaRPr lang="en-GB" dirty="0">
              <a:solidFill>
                <a:schemeClr val="bg1"/>
              </a:solidFill>
            </a:endParaRPr>
          </a:p>
        </p:txBody>
      </p:sp>
      <p:sp>
        <p:nvSpPr>
          <p:cNvPr id="3" name="Text Placeholder 2"/>
          <p:cNvSpPr>
            <a:spLocks noGrp="1"/>
          </p:cNvSpPr>
          <p:nvPr>
            <p:ph type="body" sz="quarter" idx="11"/>
          </p:nvPr>
        </p:nvSpPr>
        <p:spPr/>
        <p:txBody>
          <a:bodyPr/>
          <a:lstStyle/>
          <a:p>
            <a:endParaRPr lang="en-GB"/>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2136"/>
          <a:stretch/>
        </p:blipFill>
        <p:spPr>
          <a:xfrm>
            <a:off x="1394772" y="2158202"/>
            <a:ext cx="5983490" cy="2283869"/>
          </a:xfrm>
          <a:prstGeom prst="rect">
            <a:avLst/>
          </a:prstGeom>
        </p:spPr>
      </p:pic>
      <p:sp>
        <p:nvSpPr>
          <p:cNvPr id="7" name="Content Placeholder 2"/>
          <p:cNvSpPr>
            <a:spLocks noGrp="1"/>
          </p:cNvSpPr>
          <p:nvPr>
            <p:ph type="body" sz="quarter" idx="11"/>
          </p:nvPr>
        </p:nvSpPr>
        <p:spPr>
          <a:xfrm>
            <a:off x="7128420" y="6093296"/>
            <a:ext cx="2628156" cy="183062"/>
          </a:xfrm>
        </p:spPr>
        <p:txBody>
          <a:bodyPr/>
          <a:lstStyle/>
          <a:p>
            <a:pPr marL="0" indent="0"/>
            <a:r>
              <a:rPr lang="en-GB" sz="1200" b="1" dirty="0" smtClean="0">
                <a:solidFill>
                  <a:schemeClr val="bg1"/>
                </a:solidFill>
              </a:rPr>
              <a:t>Source: GSMA</a:t>
            </a:r>
            <a:endParaRPr lang="en-GB" sz="1050" b="1" dirty="0">
              <a:solidFill>
                <a:schemeClr val="bg1"/>
              </a:solidFill>
            </a:endParaRPr>
          </a:p>
        </p:txBody>
      </p:sp>
    </p:spTree>
    <p:extLst>
      <p:ext uri="{BB962C8B-B14F-4D97-AF65-F5344CB8AC3E}">
        <p14:creationId xmlns:p14="http://schemas.microsoft.com/office/powerpoint/2010/main" val="26267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353470"/>
            <a:ext cx="8229600" cy="987298"/>
          </a:xfrm>
        </p:spPr>
        <p:txBody>
          <a:bodyPr/>
          <a:lstStyle/>
          <a:p>
            <a:r>
              <a:rPr lang="en-GB" dirty="0" smtClean="0"/>
              <a:t>Connected Life….. </a:t>
            </a:r>
            <a:r>
              <a:rPr lang="en-GB" dirty="0"/>
              <a:t/>
            </a:r>
            <a:br>
              <a:rPr lang="en-GB" dirty="0"/>
            </a:br>
            <a:endParaRPr lang="en-GB" dirty="0"/>
          </a:p>
        </p:txBody>
      </p:sp>
      <p:sp>
        <p:nvSpPr>
          <p:cNvPr id="4" name="Text Placeholder 3"/>
          <p:cNvSpPr>
            <a:spLocks noGrp="1"/>
          </p:cNvSpPr>
          <p:nvPr>
            <p:ph type="body" sz="quarter" idx="12"/>
          </p:nvPr>
        </p:nvSpPr>
        <p:spPr>
          <a:xfrm>
            <a:off x="-900608" y="6050643"/>
            <a:ext cx="8457547" cy="561749"/>
          </a:xfrm>
        </p:spPr>
        <p:txBody>
          <a:bodyPr/>
          <a:lstStyle/>
          <a:p>
            <a:pPr algn="ctr"/>
            <a:r>
              <a:rPr lang="en-GB" sz="1800" dirty="0" smtClean="0">
                <a:solidFill>
                  <a:schemeClr val="bg1"/>
                </a:solidFill>
              </a:rPr>
              <a:t>……….world where everything intelligently connects</a:t>
            </a:r>
            <a:endParaRPr lang="en-GB" sz="1800" dirty="0"/>
          </a:p>
        </p:txBody>
      </p:sp>
      <p:sp>
        <p:nvSpPr>
          <p:cNvPr id="12" name="Rounded Rectangle 11"/>
          <p:cNvSpPr/>
          <p:nvPr/>
        </p:nvSpPr>
        <p:spPr>
          <a:xfrm>
            <a:off x="587960" y="1686910"/>
            <a:ext cx="8030127" cy="3373821"/>
          </a:xfrm>
          <a:prstGeom prst="roundRect">
            <a:avLst/>
          </a:prstGeom>
          <a:solidFill>
            <a:srgbClr val="C917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itchFamily="34" charset="0"/>
              <a:buChar char="•"/>
            </a:pPr>
            <a:r>
              <a:rPr lang="en-GB" sz="2400" b="1" dirty="0" smtClean="0">
                <a:solidFill>
                  <a:srgbClr val="FFFFFF"/>
                </a:solidFill>
              </a:rPr>
              <a:t>25 </a:t>
            </a:r>
            <a:r>
              <a:rPr lang="en-GB" sz="2400" b="1" dirty="0">
                <a:solidFill>
                  <a:srgbClr val="FFFFFF"/>
                </a:solidFill>
              </a:rPr>
              <a:t>billion </a:t>
            </a:r>
            <a:r>
              <a:rPr lang="en-GB" sz="2400" dirty="0">
                <a:solidFill>
                  <a:srgbClr val="FFFFFF"/>
                </a:solidFill>
              </a:rPr>
              <a:t>connected devices by </a:t>
            </a:r>
            <a:r>
              <a:rPr lang="en-GB" sz="2400" dirty="0" smtClean="0">
                <a:solidFill>
                  <a:srgbClr val="FFFFFF"/>
                </a:solidFill>
              </a:rPr>
              <a:t>2020</a:t>
            </a:r>
          </a:p>
          <a:p>
            <a:pPr algn="ctr"/>
            <a:endParaRPr lang="en-GB" sz="2400" dirty="0">
              <a:solidFill>
                <a:srgbClr val="FFFFFF"/>
              </a:solidFill>
            </a:endParaRPr>
          </a:p>
          <a:p>
            <a:pPr marL="342900" indent="-342900" algn="ctr">
              <a:buFont typeface="Arial" pitchFamily="34" charset="0"/>
              <a:buChar char="•"/>
            </a:pPr>
            <a:r>
              <a:rPr lang="en-GB" sz="2400" dirty="0" smtClean="0">
                <a:solidFill>
                  <a:srgbClr val="FFFFFF"/>
                </a:solidFill>
              </a:rPr>
              <a:t>Mobile Health </a:t>
            </a:r>
            <a:r>
              <a:rPr lang="en-GB" sz="2400" dirty="0">
                <a:solidFill>
                  <a:srgbClr val="FFFFFF"/>
                </a:solidFill>
              </a:rPr>
              <a:t>solutions could save </a:t>
            </a:r>
            <a:r>
              <a:rPr lang="en-GB" sz="2400" b="1" dirty="0">
                <a:solidFill>
                  <a:srgbClr val="FFFFFF"/>
                </a:solidFill>
              </a:rPr>
              <a:t>$400 billion </a:t>
            </a:r>
            <a:r>
              <a:rPr lang="en-GB" sz="2400" dirty="0">
                <a:solidFill>
                  <a:srgbClr val="FFFFFF"/>
                </a:solidFill>
              </a:rPr>
              <a:t>from healthcare bills </a:t>
            </a:r>
            <a:r>
              <a:rPr lang="en-GB" sz="2400" dirty="0" smtClean="0">
                <a:solidFill>
                  <a:srgbClr val="FFFFFF"/>
                </a:solidFill>
              </a:rPr>
              <a:t>in developed </a:t>
            </a:r>
            <a:r>
              <a:rPr lang="en-GB" sz="2400" dirty="0">
                <a:solidFill>
                  <a:srgbClr val="FFFFFF"/>
                </a:solidFill>
              </a:rPr>
              <a:t>countries </a:t>
            </a:r>
            <a:r>
              <a:rPr lang="en-GB" sz="2400" dirty="0" smtClean="0">
                <a:solidFill>
                  <a:srgbClr val="FFFFFF"/>
                </a:solidFill>
              </a:rPr>
              <a:t>in 2017</a:t>
            </a:r>
          </a:p>
          <a:p>
            <a:pPr marL="342900" indent="-342900" algn="ctr">
              <a:buFont typeface="Arial" pitchFamily="34" charset="0"/>
              <a:buChar char="•"/>
            </a:pPr>
            <a:endParaRPr lang="en-GB" sz="2400" dirty="0" smtClean="0">
              <a:solidFill>
                <a:srgbClr val="FFFFFF"/>
              </a:solidFill>
            </a:endParaRPr>
          </a:p>
          <a:p>
            <a:pPr marL="342900" indent="-342900" algn="ctr">
              <a:buFont typeface="Arial" pitchFamily="34" charset="0"/>
              <a:buChar char="•"/>
            </a:pPr>
            <a:r>
              <a:rPr lang="en-GB" sz="2400" dirty="0" smtClean="0">
                <a:solidFill>
                  <a:srgbClr val="FFFFFF"/>
                </a:solidFill>
              </a:rPr>
              <a:t>Mobile </a:t>
            </a:r>
            <a:r>
              <a:rPr lang="en-GB" sz="2400" dirty="0">
                <a:solidFill>
                  <a:srgbClr val="FFFFFF"/>
                </a:solidFill>
              </a:rPr>
              <a:t>Health solutions could save </a:t>
            </a:r>
            <a:r>
              <a:rPr lang="en-GB" sz="2400" b="1" dirty="0">
                <a:solidFill>
                  <a:srgbClr val="FFFFFF"/>
                </a:solidFill>
              </a:rPr>
              <a:t>1 million lives </a:t>
            </a:r>
            <a:r>
              <a:rPr lang="en-GB" sz="2400" dirty="0">
                <a:solidFill>
                  <a:srgbClr val="FFFFFF"/>
                </a:solidFill>
              </a:rPr>
              <a:t>in sub-Saharan Africa over the next 5 years</a:t>
            </a:r>
          </a:p>
          <a:p>
            <a:pPr marL="342900" indent="-342900" algn="ctr">
              <a:buFont typeface="Arial" pitchFamily="34" charset="0"/>
              <a:buChar char="•"/>
            </a:pPr>
            <a:endParaRPr lang="en-GB" sz="2400" b="1" dirty="0">
              <a:solidFill>
                <a:srgbClr val="FFFFFF"/>
              </a:solidFill>
            </a:endParaRPr>
          </a:p>
        </p:txBody>
      </p:sp>
      <p:sp>
        <p:nvSpPr>
          <p:cNvPr id="5" name="Content Placeholder 2"/>
          <p:cNvSpPr>
            <a:spLocks noGrp="1"/>
          </p:cNvSpPr>
          <p:nvPr>
            <p:ph type="body" sz="quarter" idx="11"/>
          </p:nvPr>
        </p:nvSpPr>
        <p:spPr>
          <a:xfrm>
            <a:off x="7128420" y="6093296"/>
            <a:ext cx="2628156" cy="183062"/>
          </a:xfrm>
        </p:spPr>
        <p:txBody>
          <a:bodyPr/>
          <a:lstStyle/>
          <a:p>
            <a:pPr marL="0" indent="0"/>
            <a:r>
              <a:rPr lang="en-GB" sz="1200" b="1" dirty="0" smtClean="0">
                <a:solidFill>
                  <a:schemeClr val="bg1"/>
                </a:solidFill>
              </a:rPr>
              <a:t>Source: </a:t>
            </a:r>
            <a:r>
              <a:rPr lang="en-GB" sz="1200" b="1" dirty="0" smtClean="0">
                <a:solidFill>
                  <a:schemeClr val="bg1"/>
                </a:solidFill>
              </a:rPr>
              <a:t>GSMA/PwC</a:t>
            </a:r>
            <a:endParaRPr lang="en-GB" sz="1050" b="1" dirty="0">
              <a:solidFill>
                <a:schemeClr val="bg1"/>
              </a:solidFill>
            </a:endParaRPr>
          </a:p>
        </p:txBody>
      </p:sp>
    </p:spTree>
    <p:extLst>
      <p:ext uri="{BB962C8B-B14F-4D97-AF65-F5344CB8AC3E}">
        <p14:creationId xmlns:p14="http://schemas.microsoft.com/office/powerpoint/2010/main" val="410756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pitchFamily="34" charset="0"/>
                <a:cs typeface="Arial" pitchFamily="34" charset="0"/>
              </a:rPr>
              <a:t>mHealth benefits</a:t>
            </a:r>
            <a:endParaRPr lang="en-US" sz="2800" dirty="0">
              <a:solidFill>
                <a:schemeClr val="bg1"/>
              </a:solidFill>
              <a:latin typeface="Arial" pitchFamily="34" charset="0"/>
              <a:cs typeface="Arial" pitchFamily="34" charset="0"/>
            </a:endParaRPr>
          </a:p>
        </p:txBody>
      </p:sp>
      <p:pic>
        <p:nvPicPr>
          <p:cNvPr id="8" name="Picture 7" descr="iStock_000010972827Large.jpg"/>
          <p:cNvPicPr>
            <a:picLocks noChangeAspect="1"/>
          </p:cNvPicPr>
          <p:nvPr/>
        </p:nvPicPr>
        <p:blipFill>
          <a:blip r:embed="rId3">
            <a:alphaModFix amt="50000"/>
          </a:blip>
          <a:srcRect t="9598" b="11169"/>
          <a:stretch>
            <a:fillRect/>
          </a:stretch>
        </p:blipFill>
        <p:spPr>
          <a:xfrm>
            <a:off x="7526866" y="4157133"/>
            <a:ext cx="1617133" cy="1921934"/>
          </a:xfrm>
          <a:prstGeom prst="rect">
            <a:avLst/>
          </a:prstGeom>
        </p:spPr>
      </p:pic>
      <p:pic>
        <p:nvPicPr>
          <p:cNvPr id="9" name="Picture 8" descr="iStock_000005068740Large.jpg"/>
          <p:cNvPicPr>
            <a:picLocks noChangeAspect="1"/>
          </p:cNvPicPr>
          <p:nvPr/>
        </p:nvPicPr>
        <p:blipFill>
          <a:blip r:embed="rId4">
            <a:alphaModFix amt="50000"/>
          </a:blip>
          <a:srcRect t="2513"/>
          <a:stretch>
            <a:fillRect/>
          </a:stretch>
        </p:blipFill>
        <p:spPr>
          <a:xfrm>
            <a:off x="7526852" y="973667"/>
            <a:ext cx="1617148" cy="2099734"/>
          </a:xfrm>
          <a:prstGeom prst="rect">
            <a:avLst/>
          </a:prstGeom>
        </p:spPr>
      </p:pic>
      <p:pic>
        <p:nvPicPr>
          <p:cNvPr id="10" name="Picture 9" descr="International Flags.jpg"/>
          <p:cNvPicPr>
            <a:picLocks noChangeAspect="1"/>
          </p:cNvPicPr>
          <p:nvPr/>
        </p:nvPicPr>
        <p:blipFill>
          <a:blip r:embed="rId5">
            <a:alphaModFix amt="50000"/>
          </a:blip>
          <a:stretch>
            <a:fillRect/>
          </a:stretch>
        </p:blipFill>
        <p:spPr>
          <a:xfrm>
            <a:off x="7526020" y="3054763"/>
            <a:ext cx="1617980" cy="1094317"/>
          </a:xfrm>
          <a:prstGeom prst="rect">
            <a:avLst/>
          </a:prstGeom>
        </p:spPr>
      </p:pic>
      <p:grpSp>
        <p:nvGrpSpPr>
          <p:cNvPr id="12" name="Group 11"/>
          <p:cNvGrpSpPr/>
          <p:nvPr/>
        </p:nvGrpSpPr>
        <p:grpSpPr>
          <a:xfrm>
            <a:off x="795647" y="4149080"/>
            <a:ext cx="6246421" cy="1584592"/>
            <a:chOff x="795647" y="4375725"/>
            <a:chExt cx="6246421" cy="1584592"/>
          </a:xfrm>
        </p:grpSpPr>
        <p:sp>
          <p:nvSpPr>
            <p:cNvPr id="13" name="Rectangle 12"/>
            <p:cNvSpPr/>
            <p:nvPr/>
          </p:nvSpPr>
          <p:spPr>
            <a:xfrm>
              <a:off x="795647" y="4375725"/>
              <a:ext cx="6246421" cy="1584592"/>
            </a:xfrm>
            <a:prstGeom prst="rect">
              <a:avLst/>
            </a:prstGeom>
            <a:gradFill flip="none" rotWithShape="1">
              <a:gsLst>
                <a:gs pos="0">
                  <a:schemeClr val="bg1">
                    <a:alpha val="20000"/>
                  </a:schemeClr>
                </a:gs>
                <a:gs pos="100000">
                  <a:schemeClr val="bg1">
                    <a:alpha val="42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sp>
          <p:nvSpPr>
            <p:cNvPr id="14" name="TextBox 13"/>
            <p:cNvSpPr txBox="1"/>
            <p:nvPr/>
          </p:nvSpPr>
          <p:spPr>
            <a:xfrm>
              <a:off x="965914" y="4485937"/>
              <a:ext cx="5898024" cy="1200329"/>
            </a:xfrm>
            <a:prstGeom prst="rect">
              <a:avLst/>
            </a:prstGeom>
            <a:noFill/>
            <a:effectLst>
              <a:outerShdw blurRad="50800" dist="38100" dir="2700000">
                <a:srgbClr val="000000">
                  <a:alpha val="43000"/>
                </a:srgbClr>
              </a:outerShdw>
            </a:effectLst>
          </p:spPr>
          <p:txBody>
            <a:bodyPr wrap="square" rtlCol="0">
              <a:spAutoFit/>
            </a:bodyPr>
            <a:lstStyle/>
            <a:p>
              <a:pPr algn="ctr"/>
              <a:endParaRPr lang="en-GB" b="1" dirty="0">
                <a:solidFill>
                  <a:schemeClr val="bg1"/>
                </a:solidFill>
              </a:endParaRPr>
            </a:p>
            <a:p>
              <a:pPr algn="ctr"/>
              <a:r>
                <a:rPr lang="en-GB" b="1" dirty="0" smtClean="0">
                  <a:solidFill>
                    <a:schemeClr val="bg1"/>
                  </a:solidFill>
                </a:rPr>
                <a:t>Supports </a:t>
              </a:r>
              <a:r>
                <a:rPr lang="en-GB" b="1" dirty="0">
                  <a:solidFill>
                    <a:schemeClr val="bg1"/>
                  </a:solidFill>
                </a:rPr>
                <a:t>cost-effective delivery of better healthcare for everyone </a:t>
              </a:r>
            </a:p>
            <a:p>
              <a:pPr algn="ctr"/>
              <a:endParaRPr lang="en-GB" b="1" dirty="0">
                <a:solidFill>
                  <a:schemeClr val="bg1"/>
                </a:solidFill>
              </a:endParaRPr>
            </a:p>
          </p:txBody>
        </p:sp>
      </p:grpSp>
      <p:sp>
        <p:nvSpPr>
          <p:cNvPr id="15" name="Rectangle 14"/>
          <p:cNvSpPr/>
          <p:nvPr/>
        </p:nvSpPr>
        <p:spPr>
          <a:xfrm>
            <a:off x="304799" y="1556792"/>
            <a:ext cx="4013201" cy="1200329"/>
          </a:xfrm>
          <a:prstGeom prst="rect">
            <a:avLst/>
          </a:prstGeom>
        </p:spPr>
        <p:txBody>
          <a:bodyPr wrap="square">
            <a:spAutoFit/>
          </a:bodyPr>
          <a:lstStyle/>
          <a:p>
            <a:pPr algn="ctr"/>
            <a:r>
              <a:rPr lang="en-US" sz="7200" b="1" dirty="0" err="1" smtClean="0">
                <a:solidFill>
                  <a:schemeClr val="bg1"/>
                </a:solidFill>
                <a:effectLst>
                  <a:outerShdw blurRad="50800" dist="38100" dir="2700000">
                    <a:srgbClr val="000000">
                      <a:alpha val="78000"/>
                    </a:srgbClr>
                  </a:outerShdw>
                </a:effectLst>
              </a:rPr>
              <a:t>p</a:t>
            </a:r>
            <a:r>
              <a:rPr lang="en-GB" sz="7200" b="1" dirty="0" err="1" smtClean="0">
                <a:solidFill>
                  <a:schemeClr val="bg1"/>
                </a:solidFill>
                <a:effectLst>
                  <a:outerShdw blurRad="50800" dist="38100" dir="2700000">
                    <a:srgbClr val="000000">
                      <a:alpha val="78000"/>
                    </a:srgbClr>
                  </a:outerShdw>
                </a:effectLst>
              </a:rPr>
              <a:t>atients</a:t>
            </a:r>
            <a:r>
              <a:rPr lang="en-GB" sz="7200" dirty="0" smtClean="0">
                <a:solidFill>
                  <a:schemeClr val="bg1"/>
                </a:solidFill>
                <a:effectLst>
                  <a:outerShdw blurRad="50800" dist="38100" dir="2700000">
                    <a:srgbClr val="000000">
                      <a:alpha val="78000"/>
                    </a:srgbClr>
                  </a:outerShdw>
                </a:effectLst>
              </a:rPr>
              <a:t>,</a:t>
            </a:r>
            <a:endParaRPr lang="en-US" sz="7200" dirty="0">
              <a:solidFill>
                <a:schemeClr val="bg1"/>
              </a:solidFill>
              <a:effectLst>
                <a:outerShdw blurRad="50800" dist="38100" dir="2700000">
                  <a:srgbClr val="000000">
                    <a:alpha val="78000"/>
                  </a:srgbClr>
                </a:outerShdw>
              </a:effectLst>
            </a:endParaRPr>
          </a:p>
        </p:txBody>
      </p:sp>
      <p:sp>
        <p:nvSpPr>
          <p:cNvPr id="16" name="Rectangle 15"/>
          <p:cNvSpPr/>
          <p:nvPr/>
        </p:nvSpPr>
        <p:spPr>
          <a:xfrm>
            <a:off x="3335867" y="1709192"/>
            <a:ext cx="4013201" cy="707886"/>
          </a:xfrm>
          <a:prstGeom prst="rect">
            <a:avLst/>
          </a:prstGeom>
        </p:spPr>
        <p:txBody>
          <a:bodyPr wrap="square">
            <a:spAutoFit/>
          </a:bodyPr>
          <a:lstStyle/>
          <a:p>
            <a:pPr algn="ctr"/>
            <a:r>
              <a:rPr lang="en-GB" sz="4000" dirty="0" smtClean="0">
                <a:solidFill>
                  <a:schemeClr val="bg1"/>
                </a:solidFill>
                <a:effectLst>
                  <a:outerShdw blurRad="50800" dist="38100" dir="2700000">
                    <a:srgbClr val="000000">
                      <a:alpha val="76000"/>
                    </a:srgbClr>
                  </a:outerShdw>
                </a:effectLst>
              </a:rPr>
              <a:t>providers </a:t>
            </a:r>
            <a:endParaRPr lang="en-US" sz="4000" dirty="0">
              <a:solidFill>
                <a:schemeClr val="bg1"/>
              </a:solidFill>
              <a:effectLst>
                <a:outerShdw blurRad="50800" dist="38100" dir="2700000">
                  <a:srgbClr val="000000">
                    <a:alpha val="76000"/>
                  </a:srgbClr>
                </a:outerShdw>
              </a:effectLst>
            </a:endParaRPr>
          </a:p>
        </p:txBody>
      </p:sp>
      <p:sp>
        <p:nvSpPr>
          <p:cNvPr id="17" name="Rectangle 16"/>
          <p:cNvSpPr/>
          <p:nvPr/>
        </p:nvSpPr>
        <p:spPr>
          <a:xfrm>
            <a:off x="1134534" y="2354085"/>
            <a:ext cx="4013201" cy="984885"/>
          </a:xfrm>
          <a:prstGeom prst="rect">
            <a:avLst/>
          </a:prstGeom>
        </p:spPr>
        <p:txBody>
          <a:bodyPr wrap="square">
            <a:spAutoFit/>
          </a:bodyPr>
          <a:lstStyle/>
          <a:p>
            <a:pPr algn="ctr"/>
            <a:r>
              <a:rPr lang="en-US" sz="5800" dirty="0" err="1" smtClean="0">
                <a:solidFill>
                  <a:schemeClr val="bg1"/>
                </a:solidFill>
                <a:effectLst>
                  <a:outerShdw blurRad="50800" dist="38100" dir="2700000">
                    <a:srgbClr val="000000">
                      <a:alpha val="81000"/>
                    </a:srgbClr>
                  </a:outerShdw>
                </a:effectLst>
              </a:rPr>
              <a:t>p</a:t>
            </a:r>
            <a:r>
              <a:rPr lang="en-GB" sz="5800" dirty="0" err="1" smtClean="0">
                <a:solidFill>
                  <a:schemeClr val="bg1"/>
                </a:solidFill>
                <a:effectLst>
                  <a:outerShdw blurRad="50800" dist="38100" dir="2700000">
                    <a:srgbClr val="000000">
                      <a:alpha val="81000"/>
                    </a:srgbClr>
                  </a:outerShdw>
                </a:effectLst>
              </a:rPr>
              <a:t>ayers</a:t>
            </a:r>
            <a:r>
              <a:rPr lang="en-GB" sz="5800" dirty="0" smtClean="0">
                <a:solidFill>
                  <a:schemeClr val="bg1"/>
                </a:solidFill>
                <a:effectLst>
                  <a:outerShdw blurRad="50800" dist="38100" dir="2700000">
                    <a:srgbClr val="000000">
                      <a:alpha val="43000"/>
                    </a:srgbClr>
                  </a:outerShdw>
                </a:effectLst>
              </a:rPr>
              <a:t>,</a:t>
            </a:r>
            <a:endParaRPr lang="en-US" sz="5800" dirty="0">
              <a:solidFill>
                <a:schemeClr val="bg1"/>
              </a:solidFill>
              <a:effectLst>
                <a:outerShdw blurRad="50800" dist="38100" dir="2700000">
                  <a:srgbClr val="000000">
                    <a:alpha val="43000"/>
                  </a:srgbClr>
                </a:outerShdw>
              </a:effectLst>
            </a:endParaRPr>
          </a:p>
        </p:txBody>
      </p:sp>
      <p:sp>
        <p:nvSpPr>
          <p:cNvPr id="18" name="Rectangle 17"/>
          <p:cNvSpPr/>
          <p:nvPr/>
        </p:nvSpPr>
        <p:spPr>
          <a:xfrm>
            <a:off x="3860800" y="2090191"/>
            <a:ext cx="4013201" cy="1015663"/>
          </a:xfrm>
          <a:prstGeom prst="rect">
            <a:avLst/>
          </a:prstGeom>
        </p:spPr>
        <p:txBody>
          <a:bodyPr wrap="square">
            <a:spAutoFit/>
          </a:bodyPr>
          <a:lstStyle/>
          <a:p>
            <a:pPr algn="ctr"/>
            <a:r>
              <a:rPr lang="en-US" sz="6000" b="1" dirty="0" err="1" smtClean="0">
                <a:solidFill>
                  <a:schemeClr val="bg1"/>
                </a:solidFill>
                <a:effectLst>
                  <a:outerShdw blurRad="50800" dist="38100" dir="2700000">
                    <a:srgbClr val="000000">
                      <a:alpha val="75000"/>
                    </a:srgbClr>
                  </a:outerShdw>
                </a:effectLst>
              </a:rPr>
              <a:t>v</a:t>
            </a:r>
            <a:r>
              <a:rPr lang="en-GB" sz="6000" b="1" dirty="0" err="1" smtClean="0">
                <a:solidFill>
                  <a:schemeClr val="bg1"/>
                </a:solidFill>
                <a:effectLst>
                  <a:outerShdw blurRad="50800" dist="38100" dir="2700000">
                    <a:srgbClr val="000000">
                      <a:alpha val="75000"/>
                    </a:srgbClr>
                  </a:outerShdw>
                </a:effectLst>
              </a:rPr>
              <a:t>endors</a:t>
            </a:r>
            <a:r>
              <a:rPr lang="en-GB" sz="6000" b="1" dirty="0" smtClean="0">
                <a:solidFill>
                  <a:schemeClr val="bg1"/>
                </a:solidFill>
                <a:effectLst>
                  <a:outerShdw blurRad="50800" dist="38100" dir="2700000">
                    <a:srgbClr val="000000">
                      <a:alpha val="75000"/>
                    </a:srgbClr>
                  </a:outerShdw>
                </a:effectLst>
              </a:rPr>
              <a:t>,</a:t>
            </a:r>
            <a:endParaRPr lang="en-US" sz="6000" dirty="0">
              <a:solidFill>
                <a:schemeClr val="bg1"/>
              </a:solidFill>
              <a:effectLst>
                <a:outerShdw blurRad="50800" dist="38100" dir="2700000">
                  <a:srgbClr val="000000">
                    <a:alpha val="75000"/>
                  </a:srgbClr>
                </a:outerShdw>
              </a:effectLst>
            </a:endParaRPr>
          </a:p>
        </p:txBody>
      </p:sp>
      <p:sp>
        <p:nvSpPr>
          <p:cNvPr id="19" name="Rectangle 18"/>
          <p:cNvSpPr/>
          <p:nvPr/>
        </p:nvSpPr>
        <p:spPr>
          <a:xfrm>
            <a:off x="3539068" y="2819757"/>
            <a:ext cx="3412066" cy="707886"/>
          </a:xfrm>
          <a:prstGeom prst="rect">
            <a:avLst/>
          </a:prstGeom>
        </p:spPr>
        <p:txBody>
          <a:bodyPr wrap="square">
            <a:spAutoFit/>
          </a:bodyPr>
          <a:lstStyle/>
          <a:p>
            <a:pPr algn="ctr"/>
            <a:r>
              <a:rPr lang="en-GB" sz="4000" dirty="0" smtClean="0">
                <a:solidFill>
                  <a:schemeClr val="bg1"/>
                </a:solidFill>
                <a:effectLst>
                  <a:outerShdw blurRad="50800" dist="38100" dir="2700000">
                    <a:srgbClr val="000000">
                      <a:alpha val="87000"/>
                    </a:srgbClr>
                  </a:outerShdw>
                </a:effectLst>
              </a:rPr>
              <a:t>nations </a:t>
            </a:r>
            <a:endParaRPr lang="en-US" sz="4000" dirty="0">
              <a:solidFill>
                <a:schemeClr val="bg1"/>
              </a:solidFill>
              <a:effectLst>
                <a:outerShdw blurRad="50800" dist="38100" dir="2700000">
                  <a:srgbClr val="000000">
                    <a:alpha val="87000"/>
                  </a:srgbClr>
                </a:outerShdw>
              </a:effectLst>
            </a:endParaRPr>
          </a:p>
        </p:txBody>
      </p:sp>
      <p:sp>
        <p:nvSpPr>
          <p:cNvPr id="20" name="Rectangle 19"/>
          <p:cNvSpPr/>
          <p:nvPr/>
        </p:nvSpPr>
        <p:spPr>
          <a:xfrm>
            <a:off x="3285065" y="3336224"/>
            <a:ext cx="4013201" cy="584776"/>
          </a:xfrm>
          <a:prstGeom prst="rect">
            <a:avLst/>
          </a:prstGeom>
        </p:spPr>
        <p:txBody>
          <a:bodyPr wrap="square">
            <a:spAutoFit/>
          </a:bodyPr>
          <a:lstStyle/>
          <a:p>
            <a:pPr algn="ctr"/>
            <a:r>
              <a:rPr lang="en-US" sz="3200" b="1" dirty="0" smtClean="0">
                <a:solidFill>
                  <a:schemeClr val="bg1"/>
                </a:solidFill>
                <a:effectLst>
                  <a:outerShdw blurRad="50800" dist="38100" dir="2700000">
                    <a:srgbClr val="000000">
                      <a:alpha val="68000"/>
                    </a:srgbClr>
                  </a:outerShdw>
                </a:effectLst>
              </a:rPr>
              <a:t>a</a:t>
            </a:r>
            <a:r>
              <a:rPr lang="en-GB" sz="3200" b="1" dirty="0" err="1" smtClean="0">
                <a:solidFill>
                  <a:schemeClr val="bg1"/>
                </a:solidFill>
                <a:effectLst>
                  <a:outerShdw blurRad="50800" dist="38100" dir="2700000">
                    <a:srgbClr val="000000">
                      <a:alpha val="68000"/>
                    </a:srgbClr>
                  </a:outerShdw>
                </a:effectLst>
              </a:rPr>
              <a:t>nd</a:t>
            </a:r>
            <a:r>
              <a:rPr lang="en-GB" sz="3200" b="1" dirty="0" smtClean="0">
                <a:solidFill>
                  <a:schemeClr val="bg1"/>
                </a:solidFill>
                <a:effectLst>
                  <a:outerShdw blurRad="50800" dist="38100" dir="2700000">
                    <a:srgbClr val="000000">
                      <a:alpha val="68000"/>
                    </a:srgbClr>
                  </a:outerShdw>
                </a:effectLst>
              </a:rPr>
              <a:t> the world</a:t>
            </a:r>
            <a:endParaRPr lang="en-US" sz="3200" b="1" dirty="0">
              <a:solidFill>
                <a:schemeClr val="bg1"/>
              </a:solidFill>
              <a:effectLst>
                <a:outerShdw blurRad="50800" dist="38100" dir="2700000">
                  <a:srgbClr val="000000">
                    <a:alpha val="68000"/>
                  </a:srgbClr>
                </a:outerShdw>
              </a:effectLst>
            </a:endParaRPr>
          </a:p>
        </p:txBody>
      </p:sp>
      <p:sp>
        <p:nvSpPr>
          <p:cNvPr id="21" name="Content Placeholder 2"/>
          <p:cNvSpPr>
            <a:spLocks noGrp="1"/>
          </p:cNvSpPr>
          <p:nvPr>
            <p:ph type="body" sz="quarter" idx="11"/>
          </p:nvPr>
        </p:nvSpPr>
        <p:spPr>
          <a:xfrm>
            <a:off x="7128420" y="6093296"/>
            <a:ext cx="2628156" cy="183062"/>
          </a:xfrm>
        </p:spPr>
        <p:txBody>
          <a:bodyPr/>
          <a:lstStyle/>
          <a:p>
            <a:pPr marL="0" indent="0"/>
            <a:r>
              <a:rPr lang="en-GB" sz="1200" b="1" dirty="0" smtClean="0">
                <a:solidFill>
                  <a:schemeClr val="bg1"/>
                </a:solidFill>
              </a:rPr>
              <a:t>Source: GSMA</a:t>
            </a:r>
            <a:endParaRPr lang="en-GB" sz="1050" b="1" dirty="0">
              <a:solidFill>
                <a:schemeClr val="bg1"/>
              </a:solidFill>
            </a:endParaRPr>
          </a:p>
        </p:txBody>
      </p:sp>
    </p:spTree>
    <p:extLst>
      <p:ext uri="{BB962C8B-B14F-4D97-AF65-F5344CB8AC3E}">
        <p14:creationId xmlns:p14="http://schemas.microsoft.com/office/powerpoint/2010/main" val="37074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lstStyle/>
          <a:p>
            <a:r>
              <a:rPr lang="en-GB" sz="2400" dirty="0" smtClean="0">
                <a:solidFill>
                  <a:schemeClr val="bg1"/>
                </a:solidFill>
                <a:latin typeface="+mn-lt"/>
              </a:rPr>
              <a:t>Number </a:t>
            </a:r>
            <a:r>
              <a:rPr lang="en-GB" sz="2400" dirty="0">
                <a:solidFill>
                  <a:schemeClr val="bg1"/>
                </a:solidFill>
                <a:latin typeface="+mn-lt"/>
              </a:rPr>
              <a:t>of people with type 2 diabetes is </a:t>
            </a:r>
            <a:r>
              <a:rPr lang="en-GB" sz="2400" b="1" dirty="0">
                <a:solidFill>
                  <a:srgbClr val="C00000"/>
                </a:solidFill>
                <a:latin typeface="+mn-lt"/>
              </a:rPr>
              <a:t>increasing </a:t>
            </a:r>
            <a:r>
              <a:rPr lang="en-GB" sz="2400" dirty="0">
                <a:solidFill>
                  <a:schemeClr val="bg1"/>
                </a:solidFill>
                <a:latin typeface="+mn-lt"/>
              </a:rPr>
              <a:t>in every country </a:t>
            </a:r>
          </a:p>
          <a:p>
            <a:pPr marL="0" indent="0">
              <a:buNone/>
            </a:pPr>
            <a:endParaRPr lang="en-GB" sz="2400" dirty="0" smtClean="0">
              <a:solidFill>
                <a:schemeClr val="bg1"/>
              </a:solidFill>
              <a:latin typeface="+mn-lt"/>
            </a:endParaRPr>
          </a:p>
          <a:p>
            <a:r>
              <a:rPr lang="en-GB" sz="2400" dirty="0" smtClean="0">
                <a:solidFill>
                  <a:schemeClr val="bg1"/>
                </a:solidFill>
                <a:latin typeface="+mn-lt"/>
              </a:rPr>
              <a:t>The </a:t>
            </a:r>
            <a:r>
              <a:rPr lang="en-GB" sz="2400" b="1" dirty="0">
                <a:solidFill>
                  <a:srgbClr val="C00000"/>
                </a:solidFill>
                <a:latin typeface="+mn-lt"/>
              </a:rPr>
              <a:t>greatest number </a:t>
            </a:r>
            <a:r>
              <a:rPr lang="en-GB" sz="2400" dirty="0">
                <a:solidFill>
                  <a:schemeClr val="bg1"/>
                </a:solidFill>
                <a:latin typeface="+mn-lt"/>
              </a:rPr>
              <a:t>of people with diabetes are between </a:t>
            </a:r>
            <a:r>
              <a:rPr lang="en-GB" sz="2400" b="1" dirty="0">
                <a:solidFill>
                  <a:srgbClr val="C00000"/>
                </a:solidFill>
                <a:latin typeface="+mn-lt"/>
              </a:rPr>
              <a:t>40 to 59 </a:t>
            </a:r>
            <a:r>
              <a:rPr lang="en-GB" sz="2400" dirty="0">
                <a:solidFill>
                  <a:schemeClr val="bg1"/>
                </a:solidFill>
                <a:latin typeface="+mn-lt"/>
              </a:rPr>
              <a:t>years of age </a:t>
            </a:r>
          </a:p>
          <a:p>
            <a:endParaRPr lang="en-GB" sz="2400" dirty="0" smtClean="0">
              <a:solidFill>
                <a:schemeClr val="bg1"/>
              </a:solidFill>
              <a:latin typeface="+mn-lt"/>
            </a:endParaRPr>
          </a:p>
          <a:p>
            <a:r>
              <a:rPr lang="en-GB" sz="2400" b="1" dirty="0" smtClean="0">
                <a:solidFill>
                  <a:srgbClr val="C00000"/>
                </a:solidFill>
                <a:latin typeface="+mn-lt"/>
              </a:rPr>
              <a:t>187 </a:t>
            </a:r>
            <a:r>
              <a:rPr lang="en-GB" sz="2400" b="1" dirty="0">
                <a:solidFill>
                  <a:srgbClr val="C00000"/>
                </a:solidFill>
                <a:latin typeface="+mn-lt"/>
              </a:rPr>
              <a:t>million </a:t>
            </a:r>
            <a:r>
              <a:rPr lang="en-GB" sz="2400" dirty="0">
                <a:solidFill>
                  <a:schemeClr val="bg1"/>
                </a:solidFill>
                <a:latin typeface="+mn-lt"/>
              </a:rPr>
              <a:t>people (50%) with diabetes are </a:t>
            </a:r>
            <a:r>
              <a:rPr lang="en-GB" sz="2400" b="1" dirty="0" smtClean="0">
                <a:solidFill>
                  <a:srgbClr val="C00000"/>
                </a:solidFill>
                <a:latin typeface="+mn-lt"/>
              </a:rPr>
              <a:t>undiagnosed</a:t>
            </a:r>
          </a:p>
          <a:p>
            <a:endParaRPr lang="en-GB" sz="2400" b="1" dirty="0">
              <a:solidFill>
                <a:srgbClr val="C00000"/>
              </a:solidFill>
              <a:latin typeface="+mn-lt"/>
            </a:endParaRPr>
          </a:p>
          <a:p>
            <a:r>
              <a:rPr lang="en-GB" sz="2400" b="1" dirty="0" smtClean="0">
                <a:solidFill>
                  <a:srgbClr val="C00000"/>
                </a:solidFill>
                <a:latin typeface="+mn-lt"/>
              </a:rPr>
              <a:t> </a:t>
            </a:r>
            <a:r>
              <a:rPr lang="en-GB" sz="2400" b="1" dirty="0">
                <a:solidFill>
                  <a:srgbClr val="C00000"/>
                </a:solidFill>
                <a:latin typeface="+mn-lt"/>
              </a:rPr>
              <a:t>80% </a:t>
            </a:r>
            <a:r>
              <a:rPr lang="en-GB" sz="2400" dirty="0">
                <a:solidFill>
                  <a:schemeClr val="bg1"/>
                </a:solidFill>
                <a:latin typeface="+mn-lt"/>
              </a:rPr>
              <a:t>of people with diabetes live in </a:t>
            </a:r>
            <a:r>
              <a:rPr lang="en-GB" sz="2400" b="1" dirty="0">
                <a:solidFill>
                  <a:srgbClr val="C00000"/>
                </a:solidFill>
                <a:latin typeface="+mn-lt"/>
              </a:rPr>
              <a:t>low- and middle- income </a:t>
            </a:r>
            <a:r>
              <a:rPr lang="en-GB" sz="2400" dirty="0">
                <a:solidFill>
                  <a:schemeClr val="bg1"/>
                </a:solidFill>
                <a:latin typeface="+mn-lt"/>
              </a:rPr>
              <a:t>countries </a:t>
            </a:r>
          </a:p>
          <a:p>
            <a:endParaRPr lang="en-GB" sz="2400" dirty="0">
              <a:solidFill>
                <a:srgbClr val="C00000"/>
              </a:solidFill>
              <a:latin typeface="+mn-lt"/>
            </a:endParaRPr>
          </a:p>
        </p:txBody>
      </p:sp>
      <p:sp>
        <p:nvSpPr>
          <p:cNvPr id="6" name="Text Placeholder 5"/>
          <p:cNvSpPr>
            <a:spLocks noGrp="1"/>
          </p:cNvSpPr>
          <p:nvPr>
            <p:ph type="body" sz="quarter" idx="12"/>
          </p:nvPr>
        </p:nvSpPr>
        <p:spPr/>
        <p:txBody>
          <a:bodyPr/>
          <a:lstStyle/>
          <a:p>
            <a:endParaRPr lang="en-GB">
              <a:solidFill>
                <a:schemeClr val="bg1"/>
              </a:solidFill>
            </a:endParaRPr>
          </a:p>
        </p:txBody>
      </p:sp>
      <p:sp>
        <p:nvSpPr>
          <p:cNvPr id="4" name="TextBox 3"/>
          <p:cNvSpPr txBox="1"/>
          <p:nvPr/>
        </p:nvSpPr>
        <p:spPr>
          <a:xfrm>
            <a:off x="394138" y="6058477"/>
            <a:ext cx="1110945" cy="307777"/>
          </a:xfrm>
          <a:prstGeom prst="rect">
            <a:avLst/>
          </a:prstGeom>
          <a:noFill/>
        </p:spPr>
        <p:txBody>
          <a:bodyPr wrap="none" rtlCol="0">
            <a:spAutoFit/>
          </a:bodyPr>
          <a:lstStyle/>
          <a:p>
            <a:r>
              <a:rPr lang="en-GB" sz="1400" dirty="0" smtClean="0">
                <a:solidFill>
                  <a:schemeClr val="bg1"/>
                </a:solidFill>
                <a:latin typeface="Arial"/>
              </a:rPr>
              <a:t>www.idf.org</a:t>
            </a:r>
            <a:endParaRPr lang="en-GB" sz="1400" dirty="0">
              <a:solidFill>
                <a:schemeClr val="bg1"/>
              </a:solidFill>
            </a:endParaRPr>
          </a:p>
        </p:txBody>
      </p:sp>
      <p:sp>
        <p:nvSpPr>
          <p:cNvPr id="8" name="Title 1"/>
          <p:cNvSpPr txBox="1">
            <a:spLocks/>
          </p:cNvSpPr>
          <p:nvPr/>
        </p:nvSpPr>
        <p:spPr>
          <a:xfrm>
            <a:off x="394138" y="222087"/>
            <a:ext cx="8229600" cy="1143000"/>
          </a:xfrm>
          <a:prstGeom prst="rect">
            <a:avLst/>
          </a:prstGeom>
        </p:spPr>
        <p:txBody>
          <a:bodyPr/>
          <a:lstStyle>
            <a:lvl1pPr algn="l" rtl="0" fontAlgn="base">
              <a:spcBef>
                <a:spcPct val="0"/>
              </a:spcBef>
              <a:spcAft>
                <a:spcPct val="0"/>
              </a:spcAft>
              <a:defRPr sz="3200">
                <a:solidFill>
                  <a:srgbClr val="606060"/>
                </a:solidFill>
                <a:latin typeface="+mj-lt"/>
                <a:ea typeface="+mj-ea"/>
                <a:cs typeface="+mj-cs"/>
              </a:defRPr>
            </a:lvl1pPr>
            <a:lvl2pPr algn="l" rtl="0" fontAlgn="base">
              <a:spcBef>
                <a:spcPct val="0"/>
              </a:spcBef>
              <a:spcAft>
                <a:spcPct val="0"/>
              </a:spcAft>
              <a:defRPr sz="3200">
                <a:solidFill>
                  <a:srgbClr val="606060"/>
                </a:solidFill>
                <a:latin typeface="Arial Narrow" pitchFamily="34" charset="0"/>
                <a:cs typeface="Arial" pitchFamily="34" charset="0"/>
              </a:defRPr>
            </a:lvl2pPr>
            <a:lvl3pPr algn="l" rtl="0" fontAlgn="base">
              <a:spcBef>
                <a:spcPct val="0"/>
              </a:spcBef>
              <a:spcAft>
                <a:spcPct val="0"/>
              </a:spcAft>
              <a:defRPr sz="3200">
                <a:solidFill>
                  <a:srgbClr val="606060"/>
                </a:solidFill>
                <a:latin typeface="Arial Narrow" pitchFamily="34" charset="0"/>
                <a:cs typeface="Arial" pitchFamily="34" charset="0"/>
              </a:defRPr>
            </a:lvl3pPr>
            <a:lvl4pPr algn="l" rtl="0" fontAlgn="base">
              <a:spcBef>
                <a:spcPct val="0"/>
              </a:spcBef>
              <a:spcAft>
                <a:spcPct val="0"/>
              </a:spcAft>
              <a:defRPr sz="3200">
                <a:solidFill>
                  <a:srgbClr val="606060"/>
                </a:solidFill>
                <a:latin typeface="Arial Narrow" pitchFamily="34" charset="0"/>
                <a:cs typeface="Arial" pitchFamily="34" charset="0"/>
              </a:defRPr>
            </a:lvl4pPr>
            <a:lvl5pPr algn="l" rtl="0" fontAlgn="base">
              <a:spcBef>
                <a:spcPct val="0"/>
              </a:spcBef>
              <a:spcAft>
                <a:spcPct val="0"/>
              </a:spcAft>
              <a:defRPr sz="3200">
                <a:solidFill>
                  <a:srgbClr val="606060"/>
                </a:solidFill>
                <a:latin typeface="Arial Narrow" pitchFamily="34" charset="0"/>
                <a:cs typeface="Arial" pitchFamily="34" charset="0"/>
              </a:defRPr>
            </a:lvl5pPr>
            <a:lvl6pPr marL="457200" algn="l" rtl="0" fontAlgn="base">
              <a:spcBef>
                <a:spcPct val="0"/>
              </a:spcBef>
              <a:spcAft>
                <a:spcPct val="0"/>
              </a:spcAft>
              <a:defRPr sz="3200">
                <a:solidFill>
                  <a:srgbClr val="606060"/>
                </a:solidFill>
                <a:latin typeface="Arial Narrow" pitchFamily="34" charset="0"/>
                <a:cs typeface="Arial" pitchFamily="34" charset="0"/>
              </a:defRPr>
            </a:lvl6pPr>
            <a:lvl7pPr marL="914400" algn="l" rtl="0" fontAlgn="base">
              <a:spcBef>
                <a:spcPct val="0"/>
              </a:spcBef>
              <a:spcAft>
                <a:spcPct val="0"/>
              </a:spcAft>
              <a:defRPr sz="3200">
                <a:solidFill>
                  <a:srgbClr val="606060"/>
                </a:solidFill>
                <a:latin typeface="Arial Narrow" pitchFamily="34" charset="0"/>
                <a:cs typeface="Arial" pitchFamily="34" charset="0"/>
              </a:defRPr>
            </a:lvl7pPr>
            <a:lvl8pPr marL="1371600" algn="l" rtl="0" fontAlgn="base">
              <a:spcBef>
                <a:spcPct val="0"/>
              </a:spcBef>
              <a:spcAft>
                <a:spcPct val="0"/>
              </a:spcAft>
              <a:defRPr sz="3200">
                <a:solidFill>
                  <a:srgbClr val="606060"/>
                </a:solidFill>
                <a:latin typeface="Arial Narrow" pitchFamily="34" charset="0"/>
                <a:cs typeface="Arial" pitchFamily="34" charset="0"/>
              </a:defRPr>
            </a:lvl8pPr>
            <a:lvl9pPr marL="1828800" algn="l" rtl="0" fontAlgn="base">
              <a:spcBef>
                <a:spcPct val="0"/>
              </a:spcBef>
              <a:spcAft>
                <a:spcPct val="0"/>
              </a:spcAft>
              <a:defRPr sz="3200">
                <a:solidFill>
                  <a:srgbClr val="606060"/>
                </a:solidFill>
                <a:latin typeface="Arial Narrow" pitchFamily="34" charset="0"/>
                <a:cs typeface="Arial" pitchFamily="34" charset="0"/>
              </a:defRPr>
            </a:lvl9pPr>
          </a:lstStyle>
          <a:p>
            <a:r>
              <a:rPr lang="en-GB" dirty="0" smtClean="0">
                <a:solidFill>
                  <a:schemeClr val="bg1"/>
                </a:solidFill>
              </a:rPr>
              <a:t>Why is Diabetes a global burden</a:t>
            </a:r>
            <a:endParaRPr lang="en-GB" dirty="0">
              <a:solidFill>
                <a:schemeClr val="bg1"/>
              </a:solidFill>
            </a:endParaRPr>
          </a:p>
        </p:txBody>
      </p:sp>
    </p:spTree>
    <p:extLst>
      <p:ext uri="{BB962C8B-B14F-4D97-AF65-F5344CB8AC3E}">
        <p14:creationId xmlns:p14="http://schemas.microsoft.com/office/powerpoint/2010/main" val="11948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732532" y="1607666"/>
            <a:ext cx="8015932" cy="3765550"/>
          </a:xfrm>
        </p:spPr>
        <p:txBody>
          <a:bodyPr/>
          <a:lstStyle/>
          <a:p>
            <a:r>
              <a:rPr lang="en-GB" sz="2400" dirty="0" smtClean="0">
                <a:solidFill>
                  <a:schemeClr val="bg1"/>
                </a:solidFill>
                <a:latin typeface="+mn-lt"/>
              </a:rPr>
              <a:t>1 </a:t>
            </a:r>
            <a:r>
              <a:rPr lang="en-GB" sz="2400" dirty="0">
                <a:solidFill>
                  <a:schemeClr val="bg1"/>
                </a:solidFill>
                <a:latin typeface="+mn-lt"/>
              </a:rPr>
              <a:t>person is </a:t>
            </a:r>
            <a:r>
              <a:rPr lang="en-GB" sz="2400" b="1" dirty="0">
                <a:solidFill>
                  <a:srgbClr val="C00000"/>
                </a:solidFill>
                <a:latin typeface="+mn-lt"/>
              </a:rPr>
              <a:t>diagnosed</a:t>
            </a:r>
            <a:r>
              <a:rPr lang="en-GB" sz="2400" dirty="0">
                <a:solidFill>
                  <a:schemeClr val="bg1"/>
                </a:solidFill>
                <a:latin typeface="+mn-lt"/>
              </a:rPr>
              <a:t> with diabetes every </a:t>
            </a:r>
            <a:r>
              <a:rPr lang="en-GB" sz="2400" b="1" dirty="0">
                <a:solidFill>
                  <a:srgbClr val="C00000"/>
                </a:solidFill>
                <a:latin typeface="+mn-lt"/>
              </a:rPr>
              <a:t>3</a:t>
            </a:r>
            <a:r>
              <a:rPr lang="en-GB" sz="2400" b="1" dirty="0">
                <a:solidFill>
                  <a:schemeClr val="bg1"/>
                </a:solidFill>
                <a:latin typeface="+mn-lt"/>
              </a:rPr>
              <a:t> </a:t>
            </a:r>
            <a:r>
              <a:rPr lang="en-GB" sz="2400" b="1" dirty="0" smtClean="0">
                <a:solidFill>
                  <a:srgbClr val="C00000"/>
                </a:solidFill>
                <a:latin typeface="+mn-lt"/>
              </a:rPr>
              <a:t>seconds</a:t>
            </a:r>
          </a:p>
          <a:p>
            <a:pPr marL="0" indent="0">
              <a:buNone/>
            </a:pPr>
            <a:r>
              <a:rPr lang="en-GB" sz="2400" b="1" dirty="0" smtClean="0">
                <a:solidFill>
                  <a:schemeClr val="bg1"/>
                </a:solidFill>
                <a:latin typeface="+mn-lt"/>
              </a:rPr>
              <a:t> </a:t>
            </a:r>
            <a:endParaRPr lang="en-GB" sz="2400" dirty="0">
              <a:solidFill>
                <a:schemeClr val="bg1"/>
              </a:solidFill>
              <a:latin typeface="+mn-lt"/>
            </a:endParaRPr>
          </a:p>
          <a:p>
            <a:r>
              <a:rPr lang="en-GB" sz="2400" dirty="0">
                <a:solidFill>
                  <a:schemeClr val="bg1"/>
                </a:solidFill>
                <a:latin typeface="+mn-lt"/>
              </a:rPr>
              <a:t>1 person </a:t>
            </a:r>
            <a:r>
              <a:rPr lang="en-GB" sz="2400" b="1" dirty="0">
                <a:solidFill>
                  <a:srgbClr val="C00000"/>
                </a:solidFill>
                <a:latin typeface="+mn-lt"/>
              </a:rPr>
              <a:t>dies </a:t>
            </a:r>
            <a:r>
              <a:rPr lang="en-GB" sz="2400" dirty="0">
                <a:solidFill>
                  <a:schemeClr val="bg1"/>
                </a:solidFill>
                <a:latin typeface="+mn-lt"/>
              </a:rPr>
              <a:t>of the complications of diabetes every </a:t>
            </a:r>
            <a:r>
              <a:rPr lang="en-GB" sz="2400" b="1" dirty="0" smtClean="0">
                <a:solidFill>
                  <a:srgbClr val="C00000"/>
                </a:solidFill>
                <a:latin typeface="+mn-lt"/>
              </a:rPr>
              <a:t>7 seconds</a:t>
            </a:r>
          </a:p>
          <a:p>
            <a:endParaRPr lang="en-GB" sz="2400" b="1" dirty="0">
              <a:solidFill>
                <a:schemeClr val="bg1"/>
              </a:solidFill>
              <a:latin typeface="+mn-lt"/>
            </a:endParaRPr>
          </a:p>
          <a:p>
            <a:r>
              <a:rPr lang="en-GB" sz="2400" dirty="0">
                <a:solidFill>
                  <a:schemeClr val="bg1"/>
                </a:solidFill>
                <a:latin typeface="+mn-lt"/>
              </a:rPr>
              <a:t>1 person </a:t>
            </a:r>
            <a:r>
              <a:rPr lang="en-GB" sz="2400" b="1" dirty="0">
                <a:solidFill>
                  <a:srgbClr val="C00000"/>
                </a:solidFill>
                <a:latin typeface="+mn-lt"/>
              </a:rPr>
              <a:t>loses a limb </a:t>
            </a:r>
            <a:r>
              <a:rPr lang="en-GB" sz="2400" dirty="0">
                <a:solidFill>
                  <a:schemeClr val="bg1"/>
                </a:solidFill>
                <a:latin typeface="+mn-lt"/>
              </a:rPr>
              <a:t>because of the complications of diabetes every </a:t>
            </a:r>
            <a:r>
              <a:rPr lang="en-GB" sz="2400" b="1" dirty="0">
                <a:solidFill>
                  <a:srgbClr val="C00000"/>
                </a:solidFill>
                <a:latin typeface="+mn-lt"/>
              </a:rPr>
              <a:t>24 seconds </a:t>
            </a:r>
          </a:p>
          <a:p>
            <a:endParaRPr lang="en-GB" sz="2400" b="1" dirty="0" smtClean="0">
              <a:solidFill>
                <a:srgbClr val="C00000"/>
              </a:solidFill>
              <a:latin typeface="+mn-lt"/>
            </a:endParaRPr>
          </a:p>
          <a:p>
            <a:r>
              <a:rPr lang="en-GB" sz="2400" b="1" dirty="0" smtClean="0">
                <a:solidFill>
                  <a:srgbClr val="C00000"/>
                </a:solidFill>
                <a:latin typeface="+mn-lt"/>
              </a:rPr>
              <a:t>4.8 </a:t>
            </a:r>
            <a:r>
              <a:rPr lang="en-GB" sz="2400" b="1" dirty="0">
                <a:solidFill>
                  <a:srgbClr val="C00000"/>
                </a:solidFill>
                <a:latin typeface="+mn-lt"/>
              </a:rPr>
              <a:t>million deaths in </a:t>
            </a:r>
            <a:r>
              <a:rPr lang="en-GB" sz="2400" b="1" dirty="0" smtClean="0">
                <a:solidFill>
                  <a:srgbClr val="C00000"/>
                </a:solidFill>
                <a:latin typeface="+mn-lt"/>
              </a:rPr>
              <a:t>2012</a:t>
            </a:r>
            <a:r>
              <a:rPr lang="en-GB" sz="2400" dirty="0">
                <a:solidFill>
                  <a:schemeClr val="bg1"/>
                </a:solidFill>
                <a:latin typeface="+mn-lt"/>
              </a:rPr>
              <a:t> </a:t>
            </a:r>
            <a:r>
              <a:rPr lang="en-GB" sz="2400" dirty="0" smtClean="0">
                <a:solidFill>
                  <a:schemeClr val="bg1"/>
                </a:solidFill>
                <a:latin typeface="+mn-lt"/>
              </a:rPr>
              <a:t>- half </a:t>
            </a:r>
            <a:r>
              <a:rPr lang="en-GB" sz="2400" dirty="0">
                <a:solidFill>
                  <a:schemeClr val="bg1"/>
                </a:solidFill>
                <a:latin typeface="+mn-lt"/>
              </a:rPr>
              <a:t>under </a:t>
            </a:r>
            <a:r>
              <a:rPr lang="en-GB" sz="2400" dirty="0" smtClean="0">
                <a:solidFill>
                  <a:schemeClr val="bg1"/>
                </a:solidFill>
                <a:latin typeface="+mn-lt"/>
              </a:rPr>
              <a:t>60</a:t>
            </a:r>
          </a:p>
          <a:p>
            <a:pPr marL="0" indent="0">
              <a:buNone/>
            </a:pPr>
            <a:r>
              <a:rPr lang="en-GB" sz="2400" dirty="0" smtClean="0">
                <a:solidFill>
                  <a:schemeClr val="bg1"/>
                </a:solidFill>
                <a:latin typeface="+mn-lt"/>
              </a:rPr>
              <a:t> </a:t>
            </a:r>
            <a:endParaRPr lang="en-GB" sz="2400" dirty="0">
              <a:solidFill>
                <a:schemeClr val="bg1"/>
              </a:solidFill>
              <a:latin typeface="+mn-lt"/>
            </a:endParaRPr>
          </a:p>
          <a:p>
            <a:endParaRPr lang="en-GB" sz="2400" dirty="0">
              <a:solidFill>
                <a:schemeClr val="bg1"/>
              </a:solidFill>
              <a:latin typeface="+mn-lt"/>
            </a:endParaRPr>
          </a:p>
        </p:txBody>
      </p:sp>
      <p:sp>
        <p:nvSpPr>
          <p:cNvPr id="4" name="Text Placeholder 3"/>
          <p:cNvSpPr>
            <a:spLocks noGrp="1"/>
          </p:cNvSpPr>
          <p:nvPr>
            <p:ph type="body" sz="quarter" idx="12"/>
          </p:nvPr>
        </p:nvSpPr>
        <p:spPr/>
        <p:txBody>
          <a:bodyPr/>
          <a:lstStyle/>
          <a:p>
            <a:endParaRPr lang="en-GB">
              <a:solidFill>
                <a:schemeClr val="bg1"/>
              </a:solidFill>
              <a:latin typeface="+mn-lt"/>
            </a:endParaRPr>
          </a:p>
        </p:txBody>
      </p:sp>
      <p:sp>
        <p:nvSpPr>
          <p:cNvPr id="6" name="Title 1"/>
          <p:cNvSpPr txBox="1">
            <a:spLocks/>
          </p:cNvSpPr>
          <p:nvPr/>
        </p:nvSpPr>
        <p:spPr>
          <a:xfrm>
            <a:off x="394138" y="222087"/>
            <a:ext cx="8229600" cy="1143000"/>
          </a:xfrm>
          <a:prstGeom prst="rect">
            <a:avLst/>
          </a:prstGeom>
        </p:spPr>
        <p:txBody>
          <a:bodyPr/>
          <a:lstStyle>
            <a:lvl1pPr algn="l" rtl="0" fontAlgn="base">
              <a:spcBef>
                <a:spcPct val="0"/>
              </a:spcBef>
              <a:spcAft>
                <a:spcPct val="0"/>
              </a:spcAft>
              <a:defRPr sz="3200">
                <a:solidFill>
                  <a:srgbClr val="606060"/>
                </a:solidFill>
                <a:latin typeface="+mj-lt"/>
                <a:ea typeface="+mj-ea"/>
                <a:cs typeface="+mj-cs"/>
              </a:defRPr>
            </a:lvl1pPr>
            <a:lvl2pPr algn="l" rtl="0" fontAlgn="base">
              <a:spcBef>
                <a:spcPct val="0"/>
              </a:spcBef>
              <a:spcAft>
                <a:spcPct val="0"/>
              </a:spcAft>
              <a:defRPr sz="3200">
                <a:solidFill>
                  <a:srgbClr val="606060"/>
                </a:solidFill>
                <a:latin typeface="Arial Narrow" pitchFamily="34" charset="0"/>
                <a:cs typeface="Arial" pitchFamily="34" charset="0"/>
              </a:defRPr>
            </a:lvl2pPr>
            <a:lvl3pPr algn="l" rtl="0" fontAlgn="base">
              <a:spcBef>
                <a:spcPct val="0"/>
              </a:spcBef>
              <a:spcAft>
                <a:spcPct val="0"/>
              </a:spcAft>
              <a:defRPr sz="3200">
                <a:solidFill>
                  <a:srgbClr val="606060"/>
                </a:solidFill>
                <a:latin typeface="Arial Narrow" pitchFamily="34" charset="0"/>
                <a:cs typeface="Arial" pitchFamily="34" charset="0"/>
              </a:defRPr>
            </a:lvl3pPr>
            <a:lvl4pPr algn="l" rtl="0" fontAlgn="base">
              <a:spcBef>
                <a:spcPct val="0"/>
              </a:spcBef>
              <a:spcAft>
                <a:spcPct val="0"/>
              </a:spcAft>
              <a:defRPr sz="3200">
                <a:solidFill>
                  <a:srgbClr val="606060"/>
                </a:solidFill>
                <a:latin typeface="Arial Narrow" pitchFamily="34" charset="0"/>
                <a:cs typeface="Arial" pitchFamily="34" charset="0"/>
              </a:defRPr>
            </a:lvl4pPr>
            <a:lvl5pPr algn="l" rtl="0" fontAlgn="base">
              <a:spcBef>
                <a:spcPct val="0"/>
              </a:spcBef>
              <a:spcAft>
                <a:spcPct val="0"/>
              </a:spcAft>
              <a:defRPr sz="3200">
                <a:solidFill>
                  <a:srgbClr val="606060"/>
                </a:solidFill>
                <a:latin typeface="Arial Narrow" pitchFamily="34" charset="0"/>
                <a:cs typeface="Arial" pitchFamily="34" charset="0"/>
              </a:defRPr>
            </a:lvl5pPr>
            <a:lvl6pPr marL="457200" algn="l" rtl="0" fontAlgn="base">
              <a:spcBef>
                <a:spcPct val="0"/>
              </a:spcBef>
              <a:spcAft>
                <a:spcPct val="0"/>
              </a:spcAft>
              <a:defRPr sz="3200">
                <a:solidFill>
                  <a:srgbClr val="606060"/>
                </a:solidFill>
                <a:latin typeface="Arial Narrow" pitchFamily="34" charset="0"/>
                <a:cs typeface="Arial" pitchFamily="34" charset="0"/>
              </a:defRPr>
            </a:lvl6pPr>
            <a:lvl7pPr marL="914400" algn="l" rtl="0" fontAlgn="base">
              <a:spcBef>
                <a:spcPct val="0"/>
              </a:spcBef>
              <a:spcAft>
                <a:spcPct val="0"/>
              </a:spcAft>
              <a:defRPr sz="3200">
                <a:solidFill>
                  <a:srgbClr val="606060"/>
                </a:solidFill>
                <a:latin typeface="Arial Narrow" pitchFamily="34" charset="0"/>
                <a:cs typeface="Arial" pitchFamily="34" charset="0"/>
              </a:defRPr>
            </a:lvl7pPr>
            <a:lvl8pPr marL="1371600" algn="l" rtl="0" fontAlgn="base">
              <a:spcBef>
                <a:spcPct val="0"/>
              </a:spcBef>
              <a:spcAft>
                <a:spcPct val="0"/>
              </a:spcAft>
              <a:defRPr sz="3200">
                <a:solidFill>
                  <a:srgbClr val="606060"/>
                </a:solidFill>
                <a:latin typeface="Arial Narrow" pitchFamily="34" charset="0"/>
                <a:cs typeface="Arial" pitchFamily="34" charset="0"/>
              </a:defRPr>
            </a:lvl8pPr>
            <a:lvl9pPr marL="1828800" algn="l" rtl="0" fontAlgn="base">
              <a:spcBef>
                <a:spcPct val="0"/>
              </a:spcBef>
              <a:spcAft>
                <a:spcPct val="0"/>
              </a:spcAft>
              <a:defRPr sz="3200">
                <a:solidFill>
                  <a:srgbClr val="606060"/>
                </a:solidFill>
                <a:latin typeface="Arial Narrow" pitchFamily="34" charset="0"/>
                <a:cs typeface="Arial" pitchFamily="34" charset="0"/>
              </a:defRPr>
            </a:lvl9pPr>
          </a:lstStyle>
          <a:p>
            <a:r>
              <a:rPr lang="en-GB" dirty="0" smtClean="0">
                <a:solidFill>
                  <a:schemeClr val="bg1"/>
                </a:solidFill>
              </a:rPr>
              <a:t>Why is Diabetes a global burden</a:t>
            </a:r>
            <a:endParaRPr lang="en-GB" dirty="0">
              <a:solidFill>
                <a:schemeClr val="bg1"/>
              </a:solidFill>
            </a:endParaRPr>
          </a:p>
        </p:txBody>
      </p:sp>
      <p:sp>
        <p:nvSpPr>
          <p:cNvPr id="5" name="TextBox 4"/>
          <p:cNvSpPr txBox="1"/>
          <p:nvPr/>
        </p:nvSpPr>
        <p:spPr>
          <a:xfrm>
            <a:off x="394138" y="6058477"/>
            <a:ext cx="1110945" cy="307777"/>
          </a:xfrm>
          <a:prstGeom prst="rect">
            <a:avLst/>
          </a:prstGeom>
          <a:noFill/>
        </p:spPr>
        <p:txBody>
          <a:bodyPr wrap="none" rtlCol="0">
            <a:spAutoFit/>
          </a:bodyPr>
          <a:lstStyle/>
          <a:p>
            <a:r>
              <a:rPr lang="en-GB" sz="1400" dirty="0" smtClean="0">
                <a:solidFill>
                  <a:schemeClr val="bg1"/>
                </a:solidFill>
                <a:latin typeface="Arial"/>
              </a:rPr>
              <a:t>www.idf.org</a:t>
            </a:r>
            <a:endParaRPr lang="en-GB" sz="1400" dirty="0">
              <a:solidFill>
                <a:schemeClr val="bg1"/>
              </a:solidFill>
            </a:endParaRPr>
          </a:p>
        </p:txBody>
      </p:sp>
    </p:spTree>
    <p:extLst>
      <p:ext uri="{BB962C8B-B14F-4D97-AF65-F5344CB8AC3E}">
        <p14:creationId xmlns:p14="http://schemas.microsoft.com/office/powerpoint/2010/main" val="37368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8017" y="1154519"/>
            <a:ext cx="8352928" cy="48245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323528" y="116632"/>
            <a:ext cx="7087126" cy="402732"/>
          </a:xfrm>
        </p:spPr>
        <p:txBody>
          <a:bodyPr/>
          <a:lstStyle/>
          <a:p>
            <a:r>
              <a:rPr lang="en-GB" sz="2400" b="1" dirty="0" smtClean="0">
                <a:solidFill>
                  <a:srgbClr val="C00000"/>
                </a:solidFill>
              </a:rPr>
              <a:t>552 million </a:t>
            </a:r>
            <a:r>
              <a:rPr lang="en-GB" sz="2400" dirty="0" smtClean="0"/>
              <a:t>individuals will suffer from diabetes by 2030 up by 150%</a:t>
            </a:r>
            <a:endParaRPr lang="en-GB"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38" r="3709" b="3434"/>
          <a:stretch/>
        </p:blipFill>
        <p:spPr bwMode="auto">
          <a:xfrm>
            <a:off x="700115" y="1310966"/>
            <a:ext cx="7750789" cy="4336026"/>
          </a:xfrm>
          <a:prstGeom prst="rect">
            <a:avLst/>
          </a:prstGeom>
          <a:solidFill>
            <a:schemeClr val="bg1">
              <a:alpha val="81000"/>
            </a:schemeClr>
          </a:solidFill>
          <a:ln>
            <a:noFill/>
          </a:ln>
          <a:effectLst/>
          <a:extLst/>
        </p:spPr>
      </p:pic>
      <p:sp>
        <p:nvSpPr>
          <p:cNvPr id="5" name="TextBox 4"/>
          <p:cNvSpPr txBox="1"/>
          <p:nvPr/>
        </p:nvSpPr>
        <p:spPr>
          <a:xfrm>
            <a:off x="394138" y="6058477"/>
            <a:ext cx="1110945" cy="307777"/>
          </a:xfrm>
          <a:prstGeom prst="rect">
            <a:avLst/>
          </a:prstGeom>
          <a:noFill/>
        </p:spPr>
        <p:txBody>
          <a:bodyPr wrap="none" rtlCol="0">
            <a:spAutoFit/>
          </a:bodyPr>
          <a:lstStyle/>
          <a:p>
            <a:r>
              <a:rPr lang="en-GB" sz="1400" dirty="0" smtClean="0">
                <a:solidFill>
                  <a:schemeClr val="bg1"/>
                </a:solidFill>
                <a:latin typeface="Arial"/>
              </a:rPr>
              <a:t>www.idf.org</a:t>
            </a:r>
            <a:endParaRPr lang="en-GB" sz="1400" dirty="0">
              <a:solidFill>
                <a:schemeClr val="bg1"/>
              </a:solidFill>
            </a:endParaRPr>
          </a:p>
        </p:txBody>
      </p:sp>
    </p:spTree>
    <p:extLst>
      <p:ext uri="{BB962C8B-B14F-4D97-AF65-F5344CB8AC3E}">
        <p14:creationId xmlns:p14="http://schemas.microsoft.com/office/powerpoint/2010/main" val="301663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335290" y="1171230"/>
            <a:ext cx="8255000" cy="3765550"/>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a:spcBef>
                <a:spcPct val="0"/>
              </a:spcBef>
            </a:pPr>
            <a:r>
              <a:rPr lang="en-GB" sz="1800" kern="1200" dirty="0" smtClean="0">
                <a:solidFill>
                  <a:schemeClr val="bg1"/>
                </a:solidFill>
              </a:rPr>
              <a:t>12% of total healthcare expenditures attributable to diabetes</a:t>
            </a:r>
          </a:p>
          <a:p>
            <a:pPr>
              <a:spcBef>
                <a:spcPct val="0"/>
              </a:spcBef>
            </a:pPr>
            <a:r>
              <a:rPr lang="en-GB" sz="1800" kern="1200" dirty="0" smtClean="0">
                <a:solidFill>
                  <a:schemeClr val="bg1"/>
                </a:solidFill>
              </a:rPr>
              <a:t>Expenditure will rise by 34%</a:t>
            </a:r>
          </a:p>
          <a:p>
            <a:pPr>
              <a:spcBef>
                <a:spcPct val="0"/>
              </a:spcBef>
            </a:pPr>
            <a:r>
              <a:rPr lang="en-GB" sz="1800" dirty="0" smtClean="0">
                <a:solidFill>
                  <a:schemeClr val="bg1"/>
                </a:solidFill>
              </a:rPr>
              <a:t>The cost </a:t>
            </a:r>
            <a:r>
              <a:rPr lang="en-GB" sz="1800" dirty="0">
                <a:solidFill>
                  <a:schemeClr val="bg1"/>
                </a:solidFill>
              </a:rPr>
              <a:t>of prescribing medication for complications of diabetes is around 3 to 4 times the cost of prescribing diabetes medication</a:t>
            </a:r>
            <a:endParaRPr lang="en-GB" sz="1800" kern="1200" dirty="0" smtClean="0">
              <a:solidFill>
                <a:schemeClr val="bg1"/>
              </a:solidFill>
            </a:endParaRPr>
          </a:p>
        </p:txBody>
      </p:sp>
      <p:sp>
        <p:nvSpPr>
          <p:cNvPr id="13" name="Title 3"/>
          <p:cNvSpPr txBox="1">
            <a:spLocks/>
          </p:cNvSpPr>
          <p:nvPr/>
        </p:nvSpPr>
        <p:spPr>
          <a:xfrm>
            <a:off x="276336" y="116632"/>
            <a:ext cx="8472128" cy="438798"/>
          </a:xfrm>
          <a:prstGeom prst="rect">
            <a:avLst/>
          </a:prstGeom>
        </p:spPr>
        <p:txBody>
          <a:bodyPr vert="horz"/>
          <a:lstStyle>
            <a:lvl1pPr algn="l" rtl="0" eaLnBrk="0" fontAlgn="base" hangingPunct="0">
              <a:spcBef>
                <a:spcPct val="0"/>
              </a:spcBef>
              <a:spcAft>
                <a:spcPct val="0"/>
              </a:spcAft>
              <a:defRPr sz="2800">
                <a:solidFill>
                  <a:srgbClr val="404040"/>
                </a:solidFill>
                <a:latin typeface="+mj-lt"/>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a:lstStyle>
          <a:p>
            <a:r>
              <a:rPr lang="en-GB" sz="2400" dirty="0">
                <a:solidFill>
                  <a:schemeClr val="bg1"/>
                </a:solidFill>
              </a:rPr>
              <a:t>M</a:t>
            </a:r>
            <a:r>
              <a:rPr lang="en-GB" sz="2400" dirty="0" smtClean="0">
                <a:solidFill>
                  <a:schemeClr val="bg1"/>
                </a:solidFill>
              </a:rPr>
              <a:t>anaging diabetes is expensive </a:t>
            </a:r>
          </a:p>
          <a:p>
            <a:r>
              <a:rPr lang="en-GB" sz="2400" dirty="0" smtClean="0">
                <a:solidFill>
                  <a:schemeClr val="bg1"/>
                </a:solidFill>
              </a:rPr>
              <a:t>                                                (on top of healthcare costs)</a:t>
            </a:r>
            <a:endParaRPr lang="en-GB" sz="2400" dirty="0">
              <a:solidFill>
                <a:schemeClr val="bg1"/>
              </a:solidFill>
            </a:endParaRPr>
          </a:p>
        </p:txBody>
      </p:sp>
      <p:sp>
        <p:nvSpPr>
          <p:cNvPr id="14" name="Content Placeholder 2"/>
          <p:cNvSpPr>
            <a:spLocks noGrp="1"/>
          </p:cNvSpPr>
          <p:nvPr>
            <p:ph type="body" sz="quarter" idx="11"/>
          </p:nvPr>
        </p:nvSpPr>
        <p:spPr>
          <a:xfrm>
            <a:off x="4187653" y="6858000"/>
            <a:ext cx="6527912" cy="432048"/>
          </a:xfrm>
        </p:spPr>
        <p:txBody>
          <a:bodyPr/>
          <a:lstStyle/>
          <a:p>
            <a:pPr marL="0" indent="0">
              <a:buNone/>
            </a:pPr>
            <a:r>
              <a:rPr lang="en-GB" sz="1200" dirty="0" smtClean="0">
                <a:solidFill>
                  <a:schemeClr val="bg1"/>
                </a:solidFill>
                <a:hlinkClick r:id="rId3"/>
              </a:rPr>
              <a:t>www.idf.orgIDF</a:t>
            </a:r>
            <a:r>
              <a:rPr lang="en-GB" sz="1200" dirty="0" smtClean="0">
                <a:solidFill>
                  <a:schemeClr val="bg1"/>
                </a:solidFill>
              </a:rPr>
              <a:t> </a:t>
            </a:r>
            <a:endParaRPr lang="en-GB" sz="1050" dirty="0">
              <a:solidFill>
                <a:schemeClr val="bg1"/>
              </a:solidFill>
            </a:endParaRPr>
          </a:p>
        </p:txBody>
      </p:sp>
      <p:graphicFrame>
        <p:nvGraphicFramePr>
          <p:cNvPr id="15" name="Chart 14"/>
          <p:cNvGraphicFramePr/>
          <p:nvPr>
            <p:extLst>
              <p:ext uri="{D42A27DB-BD31-4B8C-83A1-F6EECF244321}">
                <p14:modId xmlns:p14="http://schemas.microsoft.com/office/powerpoint/2010/main" val="2712713391"/>
              </p:ext>
            </p:extLst>
          </p:nvPr>
        </p:nvGraphicFramePr>
        <p:xfrm>
          <a:off x="2031570" y="2548233"/>
          <a:ext cx="6096000" cy="3472543"/>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2"/>
          <p:cNvSpPr txBox="1">
            <a:spLocks/>
          </p:cNvSpPr>
          <p:nvPr/>
        </p:nvSpPr>
        <p:spPr>
          <a:xfrm>
            <a:off x="5575865" y="3116290"/>
            <a:ext cx="2035770" cy="280457"/>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lgn="ctr"/>
            <a:r>
              <a:rPr lang="en-GB" sz="1200" dirty="0" smtClean="0">
                <a:solidFill>
                  <a:schemeClr val="bg1"/>
                </a:solidFill>
              </a:rPr>
              <a:t>US$ 595 billion</a:t>
            </a:r>
            <a:endParaRPr lang="en-GB" sz="1200" dirty="0">
              <a:solidFill>
                <a:schemeClr val="bg1"/>
              </a:solidFill>
            </a:endParaRPr>
          </a:p>
        </p:txBody>
      </p:sp>
      <p:sp>
        <p:nvSpPr>
          <p:cNvPr id="17" name="Content Placeholder 2"/>
          <p:cNvSpPr txBox="1">
            <a:spLocks/>
          </p:cNvSpPr>
          <p:nvPr/>
        </p:nvSpPr>
        <p:spPr>
          <a:xfrm>
            <a:off x="2893514" y="3471889"/>
            <a:ext cx="2035770" cy="280457"/>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lgn="ctr"/>
            <a:r>
              <a:rPr lang="en-GB" sz="1200" dirty="0" smtClean="0">
                <a:solidFill>
                  <a:schemeClr val="bg1"/>
                </a:solidFill>
              </a:rPr>
              <a:t>US$ 465 billion</a:t>
            </a:r>
            <a:endParaRPr lang="en-GB" sz="1200" dirty="0">
              <a:solidFill>
                <a:schemeClr val="bg1"/>
              </a:solidFill>
            </a:endParaRPr>
          </a:p>
        </p:txBody>
      </p:sp>
      <p:sp>
        <p:nvSpPr>
          <p:cNvPr id="18" name="Content Placeholder 2"/>
          <p:cNvSpPr txBox="1">
            <a:spLocks/>
          </p:cNvSpPr>
          <p:nvPr/>
        </p:nvSpPr>
        <p:spPr>
          <a:xfrm>
            <a:off x="4212341" y="4930572"/>
            <a:ext cx="1584832" cy="404401"/>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r>
              <a:rPr lang="en-GB" sz="800" dirty="0" smtClean="0">
                <a:solidFill>
                  <a:schemeClr val="bg1"/>
                </a:solidFill>
              </a:rPr>
              <a:t>High income countries: </a:t>
            </a:r>
            <a:br>
              <a:rPr lang="en-GB" sz="800" dirty="0" smtClean="0">
                <a:solidFill>
                  <a:schemeClr val="bg1"/>
                </a:solidFill>
              </a:rPr>
            </a:br>
            <a:r>
              <a:rPr lang="en-GB" sz="800" dirty="0" smtClean="0">
                <a:solidFill>
                  <a:schemeClr val="bg1"/>
                </a:solidFill>
              </a:rPr>
              <a:t>US$ 387 billion</a:t>
            </a:r>
            <a:endParaRPr lang="en-GB" sz="800" dirty="0">
              <a:solidFill>
                <a:schemeClr val="bg1"/>
              </a:solidFill>
            </a:endParaRPr>
          </a:p>
        </p:txBody>
      </p:sp>
      <p:sp>
        <p:nvSpPr>
          <p:cNvPr id="19" name="Content Placeholder 2"/>
          <p:cNvSpPr txBox="1">
            <a:spLocks/>
          </p:cNvSpPr>
          <p:nvPr/>
        </p:nvSpPr>
        <p:spPr>
          <a:xfrm>
            <a:off x="4229522" y="4232787"/>
            <a:ext cx="1804221" cy="404401"/>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r>
              <a:rPr lang="en-GB" sz="800" dirty="0" smtClean="0">
                <a:solidFill>
                  <a:schemeClr val="bg1"/>
                </a:solidFill>
              </a:rPr>
              <a:t>Upper mid-income countries: </a:t>
            </a:r>
            <a:br>
              <a:rPr lang="en-GB" sz="800" dirty="0" smtClean="0">
                <a:solidFill>
                  <a:schemeClr val="bg1"/>
                </a:solidFill>
              </a:rPr>
            </a:br>
            <a:r>
              <a:rPr lang="en-GB" sz="800" dirty="0" smtClean="0">
                <a:solidFill>
                  <a:schemeClr val="bg1"/>
                </a:solidFill>
              </a:rPr>
              <a:t>US$ 64 billion</a:t>
            </a:r>
            <a:endParaRPr lang="en-GB" sz="800" dirty="0">
              <a:solidFill>
                <a:schemeClr val="bg1"/>
              </a:solidFill>
            </a:endParaRPr>
          </a:p>
        </p:txBody>
      </p:sp>
      <p:sp>
        <p:nvSpPr>
          <p:cNvPr id="20" name="Content Placeholder 2"/>
          <p:cNvSpPr txBox="1">
            <a:spLocks/>
          </p:cNvSpPr>
          <p:nvPr/>
        </p:nvSpPr>
        <p:spPr>
          <a:xfrm>
            <a:off x="4237545" y="3944105"/>
            <a:ext cx="1804221" cy="404401"/>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r>
              <a:rPr lang="en-GB" sz="800" dirty="0" smtClean="0">
                <a:solidFill>
                  <a:schemeClr val="bg1"/>
                </a:solidFill>
              </a:rPr>
              <a:t>Low- and middle-income: </a:t>
            </a:r>
            <a:br>
              <a:rPr lang="en-GB" sz="800" dirty="0" smtClean="0">
                <a:solidFill>
                  <a:schemeClr val="bg1"/>
                </a:solidFill>
              </a:rPr>
            </a:br>
            <a:r>
              <a:rPr lang="en-GB" sz="800" dirty="0" smtClean="0">
                <a:solidFill>
                  <a:schemeClr val="bg1"/>
                </a:solidFill>
              </a:rPr>
              <a:t>US$ 10 billion</a:t>
            </a:r>
            <a:endParaRPr lang="en-GB" sz="800" dirty="0">
              <a:solidFill>
                <a:schemeClr val="bg1"/>
              </a:solidFill>
            </a:endParaRPr>
          </a:p>
        </p:txBody>
      </p:sp>
      <p:sp>
        <p:nvSpPr>
          <p:cNvPr id="21" name="Content Placeholder 2"/>
          <p:cNvSpPr txBox="1">
            <a:spLocks/>
          </p:cNvSpPr>
          <p:nvPr/>
        </p:nvSpPr>
        <p:spPr>
          <a:xfrm>
            <a:off x="4237741" y="3673415"/>
            <a:ext cx="1804221" cy="404401"/>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r>
              <a:rPr lang="en-GB" sz="800" dirty="0" smtClean="0">
                <a:solidFill>
                  <a:schemeClr val="bg1"/>
                </a:solidFill>
              </a:rPr>
              <a:t>Low-income countries:</a:t>
            </a:r>
            <a:br>
              <a:rPr lang="en-GB" sz="800" dirty="0" smtClean="0">
                <a:solidFill>
                  <a:schemeClr val="bg1"/>
                </a:solidFill>
              </a:rPr>
            </a:br>
            <a:r>
              <a:rPr lang="en-GB" sz="800" dirty="0" smtClean="0">
                <a:solidFill>
                  <a:schemeClr val="bg1"/>
                </a:solidFill>
              </a:rPr>
              <a:t>US$ 1 billion</a:t>
            </a:r>
            <a:endParaRPr lang="en-GB" sz="800" dirty="0">
              <a:solidFill>
                <a:schemeClr val="bg1"/>
              </a:solidFill>
            </a:endParaRPr>
          </a:p>
        </p:txBody>
      </p:sp>
      <p:cxnSp>
        <p:nvCxnSpPr>
          <p:cNvPr id="22" name="Straight Connector 21"/>
          <p:cNvCxnSpPr/>
          <p:nvPr/>
        </p:nvCxnSpPr>
        <p:spPr>
          <a:xfrm>
            <a:off x="4131955" y="4077816"/>
            <a:ext cx="160773" cy="26293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98041" y="3930439"/>
            <a:ext cx="220087" cy="12895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098041" y="3813699"/>
            <a:ext cx="220087" cy="1167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2103170" y="2579458"/>
            <a:ext cx="6227605" cy="787906"/>
          </a:xfrm>
          <a:prstGeom prst="rect">
            <a:avLst/>
          </a:prstGeom>
        </p:spPr>
        <p:txBody>
          <a:bodyPr vert="horz"/>
          <a:lstStyle>
            <a:lvl1pPr marL="381000" indent="-381000" algn="l" rtl="0" eaLnBrk="0" fontAlgn="base" hangingPunct="0">
              <a:spcBef>
                <a:spcPct val="20000"/>
              </a:spcBef>
              <a:spcAft>
                <a:spcPct val="0"/>
              </a:spcAft>
              <a:buClr>
                <a:srgbClr val="CD0921"/>
              </a:buClr>
              <a:buSzPct val="50000"/>
              <a:buFont typeface="Wingdings 2" pitchFamily="-110" charset="2"/>
              <a:buChar char="¢"/>
              <a:defRPr sz="2000">
                <a:solidFill>
                  <a:srgbClr val="FFFFFF"/>
                </a:solidFill>
                <a:latin typeface="+mj-lt"/>
                <a:ea typeface="Arial" pitchFamily="-110" charset="0"/>
                <a:cs typeface="+mn-cs"/>
              </a:defRPr>
            </a:lvl1pPr>
            <a:lvl2pPr marL="800100" indent="-3429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2pPr>
            <a:lvl3pPr marL="12192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3pPr>
            <a:lvl4pPr marL="1676400" indent="-304800" algn="l" rtl="0" eaLnBrk="0" fontAlgn="base" hangingPunct="0">
              <a:spcBef>
                <a:spcPct val="20000"/>
              </a:spcBef>
              <a:spcAft>
                <a:spcPct val="0"/>
              </a:spcAft>
              <a:buClr>
                <a:srgbClr val="CD0921"/>
              </a:buClr>
              <a:buSzPct val="50000"/>
              <a:buFont typeface="Arial" pitchFamily="-110" charset="0"/>
              <a:buChar char="–"/>
              <a:defRPr sz="2000">
                <a:solidFill>
                  <a:srgbClr val="FFFFFF"/>
                </a:solidFill>
                <a:latin typeface="+mj-lt"/>
                <a:ea typeface="Arial" pitchFamily="-110" charset="0"/>
                <a:cs typeface="+mn-cs"/>
              </a:defRPr>
            </a:lvl4pPr>
            <a:lvl5pPr marL="2095500" indent="-266700" algn="l" rtl="0" eaLnBrk="0" fontAlgn="base" hangingPunct="0">
              <a:spcBef>
                <a:spcPct val="20000"/>
              </a:spcBef>
              <a:spcAft>
                <a:spcPct val="0"/>
              </a:spcAft>
              <a:buClr>
                <a:srgbClr val="CD0921"/>
              </a:buClr>
              <a:buFont typeface="Arial" pitchFamily="-110" charset="0"/>
              <a:buAutoNum type="arabicPeriod"/>
              <a:defRPr sz="2000">
                <a:solidFill>
                  <a:srgbClr val="FFFFFF"/>
                </a:solidFill>
                <a:latin typeface="+mj-lt"/>
                <a:ea typeface="Arial" pitchFamily="-110" charset="0"/>
                <a:cs typeface="+mn-cs"/>
              </a:defRPr>
            </a:lvl5pPr>
            <a:lvl6pPr marL="25527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6pPr>
            <a:lvl7pPr marL="30099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7pPr>
            <a:lvl8pPr marL="34671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8pPr>
            <a:lvl9pPr marL="3924300" indent="-266700" algn="l" rtl="0" fontAlgn="base">
              <a:spcBef>
                <a:spcPct val="20000"/>
              </a:spcBef>
              <a:spcAft>
                <a:spcPct val="0"/>
              </a:spcAft>
              <a:buClr>
                <a:srgbClr val="CD0921"/>
              </a:buClr>
              <a:buFont typeface="Arial" charset="0"/>
              <a:buAutoNum type="arabicPeriod"/>
              <a:defRPr sz="1400">
                <a:solidFill>
                  <a:schemeClr val="tx1"/>
                </a:solidFill>
                <a:latin typeface="+mn-lt"/>
                <a:cs typeface="+mn-cs"/>
              </a:defRPr>
            </a:lvl9pPr>
          </a:lstStyle>
          <a:p>
            <a:pPr marL="0" indent="0" algn="ctr">
              <a:buNone/>
            </a:pPr>
            <a:r>
              <a:rPr lang="en-GB" sz="1800" dirty="0" smtClean="0">
                <a:solidFill>
                  <a:schemeClr val="bg1"/>
                </a:solidFill>
              </a:rPr>
              <a:t>Global Diabetes healthcare-related spending</a:t>
            </a:r>
            <a:endParaRPr lang="en-GB" sz="1400" dirty="0">
              <a:solidFill>
                <a:schemeClr val="bg1"/>
              </a:solidFill>
            </a:endParaRPr>
          </a:p>
        </p:txBody>
      </p:sp>
      <p:sp>
        <p:nvSpPr>
          <p:cNvPr id="29" name="TextBox 28"/>
          <p:cNvSpPr txBox="1"/>
          <p:nvPr/>
        </p:nvSpPr>
        <p:spPr>
          <a:xfrm>
            <a:off x="394138" y="6093296"/>
            <a:ext cx="3010504" cy="523220"/>
          </a:xfrm>
          <a:prstGeom prst="rect">
            <a:avLst/>
          </a:prstGeom>
          <a:noFill/>
        </p:spPr>
        <p:txBody>
          <a:bodyPr wrap="none" rtlCol="0">
            <a:spAutoFit/>
          </a:bodyPr>
          <a:lstStyle/>
          <a:p>
            <a:r>
              <a:rPr lang="en-GB" sz="1400" dirty="0" smtClean="0">
                <a:solidFill>
                  <a:schemeClr val="bg1"/>
                </a:solidFill>
                <a:latin typeface="Arial"/>
              </a:rPr>
              <a:t>www.idf.org &amp; </a:t>
            </a:r>
            <a:r>
              <a:rPr lang="en-GB" sz="1400" kern="0" dirty="0">
                <a:solidFill>
                  <a:schemeClr val="bg1"/>
                </a:solidFill>
                <a:latin typeface="Arial"/>
                <a:cs typeface="Arial"/>
              </a:rPr>
              <a:t>Zhang </a:t>
            </a:r>
            <a:r>
              <a:rPr lang="en-GB" sz="1400" kern="0" dirty="0" smtClean="0">
                <a:solidFill>
                  <a:schemeClr val="bg1"/>
                </a:solidFill>
                <a:latin typeface="Arial"/>
                <a:cs typeface="Arial"/>
              </a:rPr>
              <a:t>survey  2011</a:t>
            </a:r>
            <a:endParaRPr lang="en-GB" sz="1400" dirty="0">
              <a:solidFill>
                <a:schemeClr val="bg1"/>
              </a:solidFill>
            </a:endParaRPr>
          </a:p>
          <a:p>
            <a:endParaRPr lang="en-GB" sz="1400" dirty="0">
              <a:solidFill>
                <a:schemeClr val="bg1"/>
              </a:solidFill>
            </a:endParaRPr>
          </a:p>
        </p:txBody>
      </p:sp>
    </p:spTree>
    <p:extLst>
      <p:ext uri="{BB962C8B-B14F-4D97-AF65-F5344CB8AC3E}">
        <p14:creationId xmlns:p14="http://schemas.microsoft.com/office/powerpoint/2010/main" val="26982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P spid="17" grpId="0"/>
      <p:bldP spid="18" grpId="0"/>
      <p:bldP spid="19" grpId="0"/>
      <p:bldP spid="20" grpId="0"/>
      <p:bldP spid="2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336" y="253898"/>
            <a:ext cx="8229600" cy="438798"/>
          </a:xfrm>
        </p:spPr>
        <p:txBody>
          <a:bodyPr/>
          <a:lstStyle/>
          <a:p>
            <a:r>
              <a:rPr lang="en-GB" sz="2000" dirty="0" smtClean="0"/>
              <a:t>Financial opportunity </a:t>
            </a:r>
            <a:r>
              <a:rPr lang="en-GB" sz="2000" dirty="0" smtClean="0"/>
              <a:t>across the patient pathway in mDiabetes</a:t>
            </a:r>
            <a:endParaRPr lang="en-GB" sz="2000" dirty="0"/>
          </a:p>
        </p:txBody>
      </p:sp>
      <p:sp>
        <p:nvSpPr>
          <p:cNvPr id="25" name="Title 3"/>
          <p:cNvSpPr txBox="1">
            <a:spLocks/>
          </p:cNvSpPr>
          <p:nvPr/>
        </p:nvSpPr>
        <p:spPr>
          <a:xfrm>
            <a:off x="257918" y="969649"/>
            <a:ext cx="8759082" cy="696005"/>
          </a:xfrm>
          <a:prstGeom prst="rect">
            <a:avLst/>
          </a:prstGeom>
        </p:spPr>
        <p:txBody>
          <a:bodyPr vert="horz"/>
          <a:lstStyle>
            <a:lvl1pPr algn="l" rtl="0" eaLnBrk="0" fontAlgn="base" hangingPunct="0">
              <a:spcBef>
                <a:spcPct val="0"/>
              </a:spcBef>
              <a:spcAft>
                <a:spcPct val="0"/>
              </a:spcAft>
              <a:defRPr sz="2800">
                <a:solidFill>
                  <a:srgbClr val="404040"/>
                </a:solidFill>
                <a:latin typeface="+mj-lt"/>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a:lstStyle>
          <a:p>
            <a:r>
              <a:rPr lang="en-GB" sz="1800" dirty="0" smtClean="0">
                <a:solidFill>
                  <a:schemeClr val="bg1"/>
                </a:solidFill>
              </a:rPr>
              <a:t>MNOs are expected to account for 50% of the US$23 billion </a:t>
            </a:r>
            <a:r>
              <a:rPr lang="en-GB" sz="1800" dirty="0" err="1" smtClean="0">
                <a:solidFill>
                  <a:schemeClr val="bg1"/>
                </a:solidFill>
              </a:rPr>
              <a:t>mHealth</a:t>
            </a:r>
            <a:r>
              <a:rPr lang="en-GB" sz="1800" dirty="0" smtClean="0">
                <a:solidFill>
                  <a:schemeClr val="bg1"/>
                </a:solidFill>
              </a:rPr>
              <a:t> market, with monitoring the most attractive</a:t>
            </a:r>
            <a:endParaRPr lang="en-GB" sz="1800" dirty="0">
              <a:solidFill>
                <a:schemeClr val="bg1"/>
              </a:solidFill>
            </a:endParaRPr>
          </a:p>
        </p:txBody>
      </p:sp>
      <p:grpSp>
        <p:nvGrpSpPr>
          <p:cNvPr id="32" name="Group 31"/>
          <p:cNvGrpSpPr/>
          <p:nvPr/>
        </p:nvGrpSpPr>
        <p:grpSpPr>
          <a:xfrm>
            <a:off x="1662245" y="2460528"/>
            <a:ext cx="7196668" cy="588614"/>
            <a:chOff x="1490132" y="1426633"/>
            <a:chExt cx="7722490" cy="901699"/>
          </a:xfrm>
        </p:grpSpPr>
        <p:sp>
          <p:nvSpPr>
            <p:cNvPr id="33" name="Chevron 32"/>
            <p:cNvSpPr/>
            <p:nvPr/>
          </p:nvSpPr>
          <p:spPr>
            <a:xfrm>
              <a:off x="2843910"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34" name="Pentagon 33"/>
            <p:cNvSpPr/>
            <p:nvPr/>
          </p:nvSpPr>
          <p:spPr>
            <a:xfrm>
              <a:off x="1490132" y="1426633"/>
              <a:ext cx="1662501" cy="901698"/>
            </a:xfrm>
            <a:prstGeom prst="homePlate">
              <a:avLst>
                <a:gd name="adj" fmla="val 41720"/>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Chevron 34"/>
            <p:cNvSpPr/>
            <p:nvPr/>
          </p:nvSpPr>
          <p:spPr>
            <a:xfrm>
              <a:off x="4360334"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36" name="Chevron 35"/>
            <p:cNvSpPr/>
            <p:nvPr/>
          </p:nvSpPr>
          <p:spPr>
            <a:xfrm>
              <a:off x="5875867"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37" name="Chevron 36"/>
            <p:cNvSpPr/>
            <p:nvPr/>
          </p:nvSpPr>
          <p:spPr>
            <a:xfrm>
              <a:off x="7391400" y="1429505"/>
              <a:ext cx="1821222" cy="898827"/>
            </a:xfrm>
            <a:prstGeom prst="chevron">
              <a:avLst>
                <a:gd name="adj" fmla="val 41631"/>
              </a:avLst>
            </a:prstGeom>
            <a:gradFill>
              <a:gsLst>
                <a:gs pos="0">
                  <a:srgbClr val="CD0921"/>
                </a:gs>
                <a:gs pos="100000">
                  <a:srgbClr val="800000"/>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sp>
        <p:nvSpPr>
          <p:cNvPr id="38" name="TextBox 37"/>
          <p:cNvSpPr txBox="1"/>
          <p:nvPr/>
        </p:nvSpPr>
        <p:spPr>
          <a:xfrm>
            <a:off x="1645313" y="3069857"/>
            <a:ext cx="7086600" cy="276999"/>
          </a:xfrm>
          <a:prstGeom prst="rect">
            <a:avLst/>
          </a:prstGeom>
          <a:solidFill>
            <a:srgbClr val="FFC000"/>
          </a:solidFill>
          <a:ln>
            <a:solidFill>
              <a:schemeClr val="bg1"/>
            </a:solidFill>
          </a:ln>
          <a:effectLst>
            <a:outerShdw blurRad="50800" dist="38100" dir="2700000">
              <a:srgbClr val="000000">
                <a:alpha val="43000"/>
              </a:srgbClr>
            </a:outerShdw>
          </a:effectLst>
        </p:spPr>
        <p:txBody>
          <a:bodyPr wrap="square" rtlCol="0">
            <a:spAutoFit/>
          </a:bodyPr>
          <a:lstStyle>
            <a:defPPr>
              <a:defRPr lang="en-GB"/>
            </a:defPPr>
            <a:lvl1pPr algn="ctr">
              <a:defRPr sz="900" b="1">
                <a:solidFill>
                  <a:srgbClr val="FFFFFF"/>
                </a:solidFill>
              </a:defRPr>
            </a:lvl1pPr>
          </a:lstStyle>
          <a:p>
            <a:r>
              <a:rPr lang="en-US" sz="1200" dirty="0">
                <a:solidFill>
                  <a:schemeClr val="tx1"/>
                </a:solidFill>
              </a:rPr>
              <a:t>Chronic Disease Management/Remote </a:t>
            </a:r>
            <a:r>
              <a:rPr lang="en-US" sz="1200" dirty="0" smtClean="0">
                <a:solidFill>
                  <a:schemeClr val="tx1"/>
                </a:solidFill>
              </a:rPr>
              <a:t>Monitoring</a:t>
            </a:r>
            <a:endParaRPr lang="en-US" sz="1200" dirty="0">
              <a:solidFill>
                <a:schemeClr val="tx1"/>
              </a:solidFill>
            </a:endParaRPr>
          </a:p>
        </p:txBody>
      </p:sp>
      <p:sp>
        <p:nvSpPr>
          <p:cNvPr id="39" name="TextBox 38"/>
          <p:cNvSpPr txBox="1"/>
          <p:nvPr/>
        </p:nvSpPr>
        <p:spPr>
          <a:xfrm>
            <a:off x="2889913" y="3370195"/>
            <a:ext cx="5842000" cy="230832"/>
          </a:xfrm>
          <a:prstGeom prst="rect">
            <a:avLst/>
          </a:prstGeom>
          <a:gradFill flip="none" rotWithShape="1">
            <a:gsLst>
              <a:gs pos="0">
                <a:srgbClr val="CD0921"/>
              </a:gs>
              <a:gs pos="100000">
                <a:srgbClr val="FF6600"/>
              </a:gs>
            </a:gsLst>
            <a:lin ang="5400000" scaled="0"/>
            <a:tileRect/>
          </a:gra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solidFill>
                  <a:srgbClr val="FFFFFF"/>
                </a:solidFill>
              </a:rPr>
              <a:t>Payments Integration</a:t>
            </a:r>
            <a:endParaRPr lang="en-US" sz="900" b="1" dirty="0">
              <a:solidFill>
                <a:srgbClr val="FFFFFF"/>
              </a:solidFill>
            </a:endParaRPr>
          </a:p>
        </p:txBody>
      </p:sp>
      <p:sp>
        <p:nvSpPr>
          <p:cNvPr id="40" name="TextBox 39"/>
          <p:cNvSpPr txBox="1"/>
          <p:nvPr/>
        </p:nvSpPr>
        <p:spPr>
          <a:xfrm>
            <a:off x="2889913" y="3646782"/>
            <a:ext cx="5842000" cy="230832"/>
          </a:xfrm>
          <a:prstGeom prst="rect">
            <a:avLst/>
          </a:prstGeom>
          <a:solidFill>
            <a:srgbClr val="FFC000"/>
          </a:soli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t>Cloud Based Health Records/Imaging/Applications</a:t>
            </a:r>
            <a:endParaRPr lang="en-US" sz="900" b="1" dirty="0"/>
          </a:p>
        </p:txBody>
      </p:sp>
      <p:sp>
        <p:nvSpPr>
          <p:cNvPr id="41" name="TextBox 40"/>
          <p:cNvSpPr txBox="1"/>
          <p:nvPr/>
        </p:nvSpPr>
        <p:spPr>
          <a:xfrm>
            <a:off x="4337713" y="3923370"/>
            <a:ext cx="2751667" cy="230832"/>
          </a:xfrm>
          <a:prstGeom prst="rect">
            <a:avLst/>
          </a:prstGeom>
          <a:solidFill>
            <a:srgbClr val="FFC000"/>
          </a:soli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t>Tele-health</a:t>
            </a:r>
            <a:endParaRPr lang="en-US" sz="900" b="1" dirty="0"/>
          </a:p>
        </p:txBody>
      </p:sp>
      <p:sp>
        <p:nvSpPr>
          <p:cNvPr id="42" name="TextBox 41"/>
          <p:cNvSpPr txBox="1"/>
          <p:nvPr/>
        </p:nvSpPr>
        <p:spPr>
          <a:xfrm>
            <a:off x="4337713" y="4199958"/>
            <a:ext cx="2751667" cy="230832"/>
          </a:xfrm>
          <a:prstGeom prst="rect">
            <a:avLst/>
          </a:prstGeom>
          <a:solidFill>
            <a:schemeClr val="bg1">
              <a:lumMod val="75000"/>
            </a:schemeClr>
          </a:soli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t>Managed Services</a:t>
            </a:r>
            <a:endParaRPr lang="en-US" sz="900" b="1" dirty="0"/>
          </a:p>
        </p:txBody>
      </p:sp>
      <p:sp>
        <p:nvSpPr>
          <p:cNvPr id="43" name="TextBox 42"/>
          <p:cNvSpPr txBox="1"/>
          <p:nvPr/>
        </p:nvSpPr>
        <p:spPr>
          <a:xfrm>
            <a:off x="4337713" y="4476546"/>
            <a:ext cx="2751667" cy="230832"/>
          </a:xfrm>
          <a:prstGeom prst="rect">
            <a:avLst/>
          </a:prstGeom>
          <a:solidFill>
            <a:schemeClr val="bg1">
              <a:lumMod val="75000"/>
            </a:schemeClr>
          </a:soli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t>Enterprise Collaboration</a:t>
            </a:r>
            <a:endParaRPr lang="en-US" sz="900" b="1" dirty="0"/>
          </a:p>
        </p:txBody>
      </p:sp>
      <p:sp>
        <p:nvSpPr>
          <p:cNvPr id="44" name="TextBox 43"/>
          <p:cNvSpPr txBox="1"/>
          <p:nvPr/>
        </p:nvSpPr>
        <p:spPr>
          <a:xfrm>
            <a:off x="4337713" y="4753133"/>
            <a:ext cx="2751667" cy="230832"/>
          </a:xfrm>
          <a:prstGeom prst="rect">
            <a:avLst/>
          </a:prstGeom>
          <a:solidFill>
            <a:schemeClr val="bg1">
              <a:lumMod val="75000"/>
            </a:schemeClr>
          </a:soli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t>Enterprise Hosting and Storage</a:t>
            </a:r>
            <a:endParaRPr lang="en-US" sz="900" b="1" dirty="0"/>
          </a:p>
        </p:txBody>
      </p:sp>
      <p:sp>
        <p:nvSpPr>
          <p:cNvPr id="45" name="TextBox 44"/>
          <p:cNvSpPr txBox="1"/>
          <p:nvPr/>
        </p:nvSpPr>
        <p:spPr>
          <a:xfrm>
            <a:off x="2889913" y="5029721"/>
            <a:ext cx="2823633" cy="230832"/>
          </a:xfrm>
          <a:prstGeom prst="rect">
            <a:avLst/>
          </a:prstGeom>
          <a:solidFill>
            <a:schemeClr val="accent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gn="ctr">
              <a:defRPr sz="900">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solidFill>
                  <a:schemeClr val="tx1"/>
                </a:solidFill>
              </a:rPr>
              <a:t>Consumer Health Hotline</a:t>
            </a:r>
          </a:p>
        </p:txBody>
      </p:sp>
      <p:sp>
        <p:nvSpPr>
          <p:cNvPr id="46" name="TextBox 45"/>
          <p:cNvSpPr txBox="1"/>
          <p:nvPr/>
        </p:nvSpPr>
        <p:spPr>
          <a:xfrm>
            <a:off x="2339580" y="5306309"/>
            <a:ext cx="1976966" cy="230832"/>
          </a:xfrm>
          <a:prstGeom prst="rect">
            <a:avLst/>
          </a:prstGeom>
          <a:solidFill>
            <a:schemeClr val="accent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gn="ctr">
              <a:defRPr sz="900">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err="1">
                <a:solidFill>
                  <a:schemeClr val="tx1"/>
                </a:solidFill>
              </a:rPr>
              <a:t>Personalised</a:t>
            </a:r>
            <a:r>
              <a:rPr lang="en-US" b="1" dirty="0">
                <a:solidFill>
                  <a:schemeClr val="tx1"/>
                </a:solidFill>
              </a:rPr>
              <a:t> Health Tips</a:t>
            </a:r>
          </a:p>
        </p:txBody>
      </p:sp>
      <p:sp>
        <p:nvSpPr>
          <p:cNvPr id="47" name="TextBox 46"/>
          <p:cNvSpPr txBox="1"/>
          <p:nvPr/>
        </p:nvSpPr>
        <p:spPr>
          <a:xfrm>
            <a:off x="1645313" y="5582898"/>
            <a:ext cx="1303867" cy="236976"/>
          </a:xfrm>
          <a:prstGeom prst="rect">
            <a:avLst/>
          </a:prstGeom>
          <a:solidFill>
            <a:schemeClr val="accent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lgn="ctr">
              <a:defRPr sz="1200">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900" b="1" dirty="0">
                <a:solidFill>
                  <a:schemeClr val="tx1"/>
                </a:solidFill>
              </a:rPr>
              <a:t>Health Messaging</a:t>
            </a:r>
          </a:p>
        </p:txBody>
      </p:sp>
      <p:sp>
        <p:nvSpPr>
          <p:cNvPr id="48" name="TextBox 47"/>
          <p:cNvSpPr txBox="1"/>
          <p:nvPr/>
        </p:nvSpPr>
        <p:spPr>
          <a:xfrm>
            <a:off x="7161346" y="3922690"/>
            <a:ext cx="1583268" cy="230832"/>
          </a:xfrm>
          <a:prstGeom prst="rect">
            <a:avLst/>
          </a:prstGeom>
          <a:solidFill>
            <a:srgbClr val="FFC000"/>
          </a:solidFill>
          <a:ln>
            <a:solidFill>
              <a:schemeClr val="bg1"/>
            </a:solidFill>
          </a:ln>
          <a:effectLst>
            <a:outerShdw blurRad="50800" dist="38100" dir="2700000">
              <a:srgbClr val="000000">
                <a:alpha val="43000"/>
              </a:srgbClr>
            </a:outerShdw>
          </a:effectLst>
        </p:spPr>
        <p:txBody>
          <a:bodyPr wrap="square" rtlCol="0">
            <a:spAutoFit/>
          </a:bodyPr>
          <a:lstStyle/>
          <a:p>
            <a:pPr algn="ctr"/>
            <a:r>
              <a:rPr lang="en-US" sz="900" b="1" dirty="0" smtClean="0"/>
              <a:t>Tele-care</a:t>
            </a:r>
            <a:endParaRPr lang="en-US" sz="900" b="1" dirty="0"/>
          </a:p>
        </p:txBody>
      </p:sp>
      <p:sp>
        <p:nvSpPr>
          <p:cNvPr id="49" name="Rectangle 48"/>
          <p:cNvSpPr/>
          <p:nvPr/>
        </p:nvSpPr>
        <p:spPr>
          <a:xfrm>
            <a:off x="548880" y="3089373"/>
            <a:ext cx="1041399" cy="1062566"/>
          </a:xfrm>
          <a:prstGeom prst="rect">
            <a:avLst/>
          </a:prstGeom>
          <a:gradFill>
            <a:gsLst>
              <a:gs pos="0">
                <a:srgbClr val="AB130C"/>
              </a:gs>
              <a:gs pos="100000">
                <a:srgbClr val="FF6600"/>
              </a:gs>
            </a:gsLst>
            <a:lin ang="5400000" scaled="0"/>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0" name="Rectangle 49"/>
          <p:cNvSpPr/>
          <p:nvPr/>
        </p:nvSpPr>
        <p:spPr>
          <a:xfrm>
            <a:off x="548880" y="4194274"/>
            <a:ext cx="1041399" cy="791632"/>
          </a:xfrm>
          <a:prstGeom prst="rect">
            <a:avLst/>
          </a:prstGeom>
          <a:solidFill>
            <a:schemeClr val="bg1">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Enterprise ICT</a:t>
            </a:r>
          </a:p>
        </p:txBody>
      </p:sp>
      <p:sp>
        <p:nvSpPr>
          <p:cNvPr id="51" name="Rectangle 50"/>
          <p:cNvSpPr/>
          <p:nvPr/>
        </p:nvSpPr>
        <p:spPr>
          <a:xfrm>
            <a:off x="548880" y="5028241"/>
            <a:ext cx="1041399" cy="791632"/>
          </a:xfrm>
          <a:prstGeom prst="rect">
            <a:avLst/>
          </a:prstGeom>
          <a:solidFill>
            <a:schemeClr val="accent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Consumer Voice and Data</a:t>
            </a:r>
            <a:endParaRPr lang="en-US" sz="1200" b="1" dirty="0">
              <a:solidFill>
                <a:schemeClr val="tx1"/>
              </a:solidFill>
            </a:endParaRPr>
          </a:p>
        </p:txBody>
      </p:sp>
      <p:sp>
        <p:nvSpPr>
          <p:cNvPr id="52" name="TextBox 51"/>
          <p:cNvSpPr txBox="1"/>
          <p:nvPr/>
        </p:nvSpPr>
        <p:spPr>
          <a:xfrm>
            <a:off x="553114" y="3273327"/>
            <a:ext cx="1041399" cy="646331"/>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Global</a:t>
            </a:r>
            <a:br>
              <a:rPr lang="en-GB" sz="1200" b="1" dirty="0" smtClean="0">
                <a:solidFill>
                  <a:srgbClr val="FFFFFF"/>
                </a:solidFill>
                <a:effectLst>
                  <a:outerShdw blurRad="50800" dist="38100" dir="2700000">
                    <a:srgbClr val="000000">
                      <a:alpha val="43000"/>
                    </a:srgbClr>
                  </a:outerShdw>
                </a:effectLst>
              </a:rPr>
            </a:br>
            <a:r>
              <a:rPr lang="en-GB" sz="1200" b="1" dirty="0" smtClean="0">
                <a:solidFill>
                  <a:srgbClr val="FFFFFF"/>
                </a:solidFill>
                <a:effectLst>
                  <a:outerShdw blurRad="50800" dist="38100" dir="2700000">
                    <a:srgbClr val="000000">
                      <a:alpha val="43000"/>
                    </a:srgbClr>
                  </a:outerShdw>
                </a:effectLst>
              </a:rPr>
              <a:t>Business</a:t>
            </a:r>
            <a:br>
              <a:rPr lang="en-GB" sz="1200" b="1" dirty="0" smtClean="0">
                <a:solidFill>
                  <a:srgbClr val="FFFFFF"/>
                </a:solidFill>
                <a:effectLst>
                  <a:outerShdw blurRad="50800" dist="38100" dir="2700000">
                    <a:srgbClr val="000000">
                      <a:alpha val="43000"/>
                    </a:srgbClr>
                  </a:outerShdw>
                </a:effectLst>
              </a:rPr>
            </a:br>
            <a:r>
              <a:rPr lang="en-GB" sz="1200" b="1" dirty="0" smtClean="0">
                <a:solidFill>
                  <a:srgbClr val="FFFFFF"/>
                </a:solidFill>
                <a:effectLst>
                  <a:outerShdw blurRad="50800" dist="38100" dir="2700000">
                    <a:srgbClr val="000000">
                      <a:alpha val="43000"/>
                    </a:srgbClr>
                  </a:outerShdw>
                </a:effectLst>
              </a:rPr>
              <a:t>Integration</a:t>
            </a:r>
          </a:p>
        </p:txBody>
      </p:sp>
      <p:sp>
        <p:nvSpPr>
          <p:cNvPr id="55" name="TextBox 54"/>
          <p:cNvSpPr txBox="1"/>
          <p:nvPr/>
        </p:nvSpPr>
        <p:spPr>
          <a:xfrm>
            <a:off x="1645314" y="262018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Wellness</a:t>
            </a:r>
          </a:p>
        </p:txBody>
      </p:sp>
      <p:sp>
        <p:nvSpPr>
          <p:cNvPr id="56" name="TextBox 55"/>
          <p:cNvSpPr txBox="1"/>
          <p:nvPr/>
        </p:nvSpPr>
        <p:spPr>
          <a:xfrm>
            <a:off x="3143913" y="262018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Prevention</a:t>
            </a:r>
          </a:p>
        </p:txBody>
      </p:sp>
      <p:sp>
        <p:nvSpPr>
          <p:cNvPr id="57" name="TextBox 56"/>
          <p:cNvSpPr txBox="1"/>
          <p:nvPr/>
        </p:nvSpPr>
        <p:spPr>
          <a:xfrm>
            <a:off x="4515513" y="262018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Diagnosis</a:t>
            </a:r>
          </a:p>
        </p:txBody>
      </p:sp>
      <p:sp>
        <p:nvSpPr>
          <p:cNvPr id="58" name="TextBox 57"/>
          <p:cNvSpPr txBox="1"/>
          <p:nvPr/>
        </p:nvSpPr>
        <p:spPr>
          <a:xfrm>
            <a:off x="5963313" y="262018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Treatment</a:t>
            </a:r>
          </a:p>
        </p:txBody>
      </p:sp>
      <p:sp>
        <p:nvSpPr>
          <p:cNvPr id="59" name="TextBox 58"/>
          <p:cNvSpPr txBox="1"/>
          <p:nvPr/>
        </p:nvSpPr>
        <p:spPr>
          <a:xfrm>
            <a:off x="7385715" y="2620182"/>
            <a:ext cx="1473199" cy="276999"/>
          </a:xfrm>
          <a:prstGeom prst="rect">
            <a:avLst/>
          </a:prstGeom>
          <a:noFill/>
        </p:spPr>
        <p:txBody>
          <a:bodyPr wrap="square" rtlCol="0">
            <a:spAutoFit/>
          </a:bodyPr>
          <a:lstStyle/>
          <a:p>
            <a:pPr algn="ctr"/>
            <a:r>
              <a:rPr lang="en-GB" sz="1200" b="1" dirty="0" smtClean="0">
                <a:solidFill>
                  <a:srgbClr val="FFFFFF"/>
                </a:solidFill>
                <a:effectLst>
                  <a:outerShdw blurRad="50800" dist="38100" dir="2700000">
                    <a:srgbClr val="000000">
                      <a:alpha val="43000"/>
                    </a:srgbClr>
                  </a:outerShdw>
                </a:effectLst>
              </a:rPr>
              <a:t>Monitoring</a:t>
            </a:r>
          </a:p>
        </p:txBody>
      </p:sp>
      <p:sp>
        <p:nvSpPr>
          <p:cNvPr id="31" name="Content Placeholder 2"/>
          <p:cNvSpPr>
            <a:spLocks noGrp="1"/>
          </p:cNvSpPr>
          <p:nvPr>
            <p:ph type="body" sz="quarter" idx="11"/>
          </p:nvPr>
        </p:nvSpPr>
        <p:spPr>
          <a:xfrm>
            <a:off x="7190467" y="1941471"/>
            <a:ext cx="1358899" cy="433296"/>
          </a:xfrm>
        </p:spPr>
        <p:txBody>
          <a:bodyPr/>
          <a:lstStyle/>
          <a:p>
            <a:pPr marL="0" indent="0" algn="ctr"/>
            <a:r>
              <a:rPr lang="en-GB" sz="1600" b="1" dirty="0" smtClean="0">
                <a:solidFill>
                  <a:schemeClr val="bg1"/>
                </a:solidFill>
              </a:rPr>
              <a:t>$ 8.8 </a:t>
            </a:r>
            <a:r>
              <a:rPr lang="en-GB" sz="1600" b="1" dirty="0" err="1" smtClean="0">
                <a:solidFill>
                  <a:schemeClr val="bg1"/>
                </a:solidFill>
              </a:rPr>
              <a:t>bn</a:t>
            </a:r>
            <a:endParaRPr lang="en-GB" sz="1600" b="1" dirty="0">
              <a:solidFill>
                <a:schemeClr val="bg1"/>
              </a:solidFill>
            </a:endParaRPr>
          </a:p>
        </p:txBody>
      </p:sp>
      <p:sp>
        <p:nvSpPr>
          <p:cNvPr id="53" name="Content Placeholder 2"/>
          <p:cNvSpPr>
            <a:spLocks noGrp="1"/>
          </p:cNvSpPr>
          <p:nvPr>
            <p:ph type="body" sz="quarter" idx="11"/>
          </p:nvPr>
        </p:nvSpPr>
        <p:spPr>
          <a:xfrm>
            <a:off x="5818073" y="1920569"/>
            <a:ext cx="1358899" cy="433296"/>
          </a:xfrm>
        </p:spPr>
        <p:txBody>
          <a:bodyPr/>
          <a:lstStyle/>
          <a:p>
            <a:pPr marL="0" indent="0" algn="ctr"/>
            <a:r>
              <a:rPr lang="en-GB" sz="1600" b="1" dirty="0" smtClean="0">
                <a:solidFill>
                  <a:schemeClr val="bg1"/>
                </a:solidFill>
              </a:rPr>
              <a:t>$ 0.9 </a:t>
            </a:r>
            <a:r>
              <a:rPr lang="en-GB" sz="1600" b="1" dirty="0" err="1" smtClean="0">
                <a:solidFill>
                  <a:schemeClr val="bg1"/>
                </a:solidFill>
              </a:rPr>
              <a:t>bn</a:t>
            </a:r>
            <a:endParaRPr lang="en-GB" sz="1600" b="1" dirty="0">
              <a:solidFill>
                <a:schemeClr val="bg1"/>
              </a:solidFill>
            </a:endParaRPr>
          </a:p>
        </p:txBody>
      </p:sp>
      <p:sp>
        <p:nvSpPr>
          <p:cNvPr id="54" name="Content Placeholder 2"/>
          <p:cNvSpPr>
            <a:spLocks noGrp="1"/>
          </p:cNvSpPr>
          <p:nvPr>
            <p:ph type="body" sz="quarter" idx="11"/>
          </p:nvPr>
        </p:nvSpPr>
        <p:spPr>
          <a:xfrm>
            <a:off x="4408899" y="1930979"/>
            <a:ext cx="1358899" cy="433296"/>
          </a:xfrm>
        </p:spPr>
        <p:txBody>
          <a:bodyPr/>
          <a:lstStyle/>
          <a:p>
            <a:pPr marL="0" indent="0" algn="ctr"/>
            <a:r>
              <a:rPr lang="en-GB" sz="1600" b="1" dirty="0" smtClean="0">
                <a:solidFill>
                  <a:schemeClr val="bg1"/>
                </a:solidFill>
              </a:rPr>
              <a:t>$ 1.0 </a:t>
            </a:r>
            <a:r>
              <a:rPr lang="en-GB" sz="1600" b="1" dirty="0" err="1" smtClean="0">
                <a:solidFill>
                  <a:schemeClr val="bg1"/>
                </a:solidFill>
              </a:rPr>
              <a:t>bn</a:t>
            </a:r>
            <a:endParaRPr lang="en-GB" sz="1600" b="1" dirty="0">
              <a:solidFill>
                <a:schemeClr val="bg1"/>
              </a:solidFill>
            </a:endParaRPr>
          </a:p>
        </p:txBody>
      </p:sp>
      <p:sp>
        <p:nvSpPr>
          <p:cNvPr id="60" name="Content Placeholder 2"/>
          <p:cNvSpPr>
            <a:spLocks noGrp="1"/>
          </p:cNvSpPr>
          <p:nvPr>
            <p:ph type="body" sz="quarter" idx="11"/>
          </p:nvPr>
        </p:nvSpPr>
        <p:spPr>
          <a:xfrm>
            <a:off x="2355302" y="1900070"/>
            <a:ext cx="1358899" cy="433296"/>
          </a:xfrm>
        </p:spPr>
        <p:txBody>
          <a:bodyPr/>
          <a:lstStyle/>
          <a:p>
            <a:pPr marL="0" indent="0" algn="ctr"/>
            <a:r>
              <a:rPr lang="en-GB" sz="1600" b="1" dirty="0" smtClean="0">
                <a:solidFill>
                  <a:schemeClr val="bg1"/>
                </a:solidFill>
              </a:rPr>
              <a:t>$ 0.8 </a:t>
            </a:r>
            <a:r>
              <a:rPr lang="en-GB" sz="1600" b="1" dirty="0" err="1" smtClean="0">
                <a:solidFill>
                  <a:schemeClr val="bg1"/>
                </a:solidFill>
              </a:rPr>
              <a:t>bn</a:t>
            </a:r>
            <a:endParaRPr lang="en-GB" sz="1600" b="1" dirty="0">
              <a:solidFill>
                <a:schemeClr val="bg1"/>
              </a:solidFill>
            </a:endParaRPr>
          </a:p>
        </p:txBody>
      </p:sp>
      <p:grpSp>
        <p:nvGrpSpPr>
          <p:cNvPr id="7" name="Group 6"/>
          <p:cNvGrpSpPr/>
          <p:nvPr/>
        </p:nvGrpSpPr>
        <p:grpSpPr>
          <a:xfrm>
            <a:off x="1660553" y="2171798"/>
            <a:ext cx="2641176" cy="221438"/>
            <a:chOff x="1564640" y="2057400"/>
            <a:chExt cx="2641176" cy="221438"/>
          </a:xfrm>
        </p:grpSpPr>
        <p:cxnSp>
          <p:nvCxnSpPr>
            <p:cNvPr id="3" name="Straight Connector 2"/>
            <p:cNvCxnSpPr/>
            <p:nvPr/>
          </p:nvCxnSpPr>
          <p:spPr>
            <a:xfrm>
              <a:off x="1566332" y="2162629"/>
              <a:ext cx="263948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64640" y="2057400"/>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4299613" y="2169258"/>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358033" y="2171798"/>
            <a:ext cx="1371600" cy="236678"/>
            <a:chOff x="4262120" y="2057400"/>
            <a:chExt cx="1371600" cy="236678"/>
          </a:xfrm>
        </p:grpSpPr>
        <p:cxnSp>
          <p:nvCxnSpPr>
            <p:cNvPr id="63" name="Straight Connector 62"/>
            <p:cNvCxnSpPr/>
            <p:nvPr/>
          </p:nvCxnSpPr>
          <p:spPr>
            <a:xfrm>
              <a:off x="4263812" y="2162629"/>
              <a:ext cx="136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62120" y="2057400"/>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33720" y="2072640"/>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5790593" y="2171798"/>
            <a:ext cx="1371600" cy="236678"/>
            <a:chOff x="4262120" y="2057400"/>
            <a:chExt cx="1371600" cy="236678"/>
          </a:xfrm>
        </p:grpSpPr>
        <p:cxnSp>
          <p:nvCxnSpPr>
            <p:cNvPr id="67" name="Straight Connector 66"/>
            <p:cNvCxnSpPr/>
            <p:nvPr/>
          </p:nvCxnSpPr>
          <p:spPr>
            <a:xfrm>
              <a:off x="4263812" y="2162629"/>
              <a:ext cx="136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62120" y="2057400"/>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33720" y="2072640"/>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7219641" y="2177556"/>
            <a:ext cx="1371600" cy="236678"/>
            <a:chOff x="4262120" y="2057400"/>
            <a:chExt cx="1371600" cy="236678"/>
          </a:xfrm>
        </p:grpSpPr>
        <p:cxnSp>
          <p:nvCxnSpPr>
            <p:cNvPr id="71" name="Straight Connector 70"/>
            <p:cNvCxnSpPr/>
            <p:nvPr/>
          </p:nvCxnSpPr>
          <p:spPr>
            <a:xfrm>
              <a:off x="4263812" y="2162629"/>
              <a:ext cx="1368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262120" y="2057400"/>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33720" y="2072640"/>
              <a:ext cx="0" cy="22143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4" name="Content Placeholder 2"/>
          <p:cNvSpPr>
            <a:spLocks noGrp="1"/>
          </p:cNvSpPr>
          <p:nvPr>
            <p:ph type="body" sz="quarter" idx="11"/>
          </p:nvPr>
        </p:nvSpPr>
        <p:spPr>
          <a:xfrm>
            <a:off x="327930" y="1876992"/>
            <a:ext cx="1494366" cy="658772"/>
          </a:xfrm>
        </p:spPr>
        <p:txBody>
          <a:bodyPr/>
          <a:lstStyle/>
          <a:p>
            <a:pPr marL="0" indent="0" algn="ctr"/>
            <a:r>
              <a:rPr lang="en-GB" sz="1200" b="1" dirty="0" err="1" smtClean="0">
                <a:solidFill>
                  <a:schemeClr val="bg1"/>
                </a:solidFill>
              </a:rPr>
              <a:t>mHealth</a:t>
            </a:r>
            <a:r>
              <a:rPr lang="en-GB" sz="1200" b="1" dirty="0" smtClean="0">
                <a:solidFill>
                  <a:schemeClr val="bg1"/>
                </a:solidFill>
              </a:rPr>
              <a:t> source of revenue for MNOs, 2017</a:t>
            </a:r>
            <a:endParaRPr lang="en-GB" sz="1050" b="1" dirty="0">
              <a:solidFill>
                <a:schemeClr val="bg1"/>
              </a:solidFill>
            </a:endParaRPr>
          </a:p>
        </p:txBody>
      </p:sp>
      <p:sp>
        <p:nvSpPr>
          <p:cNvPr id="75" name="Content Placeholder 2"/>
          <p:cNvSpPr>
            <a:spLocks noGrp="1"/>
          </p:cNvSpPr>
          <p:nvPr>
            <p:ph type="body" sz="quarter" idx="11"/>
          </p:nvPr>
        </p:nvSpPr>
        <p:spPr>
          <a:xfrm>
            <a:off x="7128420" y="6093296"/>
            <a:ext cx="2628156" cy="183062"/>
          </a:xfrm>
        </p:spPr>
        <p:txBody>
          <a:bodyPr/>
          <a:lstStyle/>
          <a:p>
            <a:pPr marL="0" indent="0"/>
            <a:r>
              <a:rPr lang="en-GB" sz="1200" b="1" dirty="0" smtClean="0">
                <a:solidFill>
                  <a:schemeClr val="bg1"/>
                </a:solidFill>
              </a:rPr>
              <a:t>Source: GSMA and PwC</a:t>
            </a:r>
            <a:endParaRPr lang="en-GB" sz="1050" b="1" dirty="0">
              <a:solidFill>
                <a:schemeClr val="bg1"/>
              </a:solidFill>
            </a:endParaRPr>
          </a:p>
        </p:txBody>
      </p:sp>
    </p:spTree>
    <p:extLst>
      <p:ext uri="{BB962C8B-B14F-4D97-AF65-F5344CB8AC3E}">
        <p14:creationId xmlns:p14="http://schemas.microsoft.com/office/powerpoint/2010/main" val="28412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ppt_x"/>
                                          </p:val>
                                        </p:tav>
                                        <p:tav tm="100000">
                                          <p:val>
                                            <p:strVal val="#ppt_x"/>
                                          </p:val>
                                        </p:tav>
                                      </p:tavLst>
                                    </p:anim>
                                    <p:anim calcmode="lin" valueType="num">
                                      <p:cBhvr additive="base">
                                        <p:cTn id="52" dur="5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ppt_x"/>
                                          </p:val>
                                        </p:tav>
                                        <p:tav tm="100000">
                                          <p:val>
                                            <p:strVal val="#ppt_x"/>
                                          </p:val>
                                        </p:tav>
                                      </p:tavLst>
                                    </p:anim>
                                    <p:anim calcmode="lin" valueType="num">
                                      <p:cBhvr additive="base">
                                        <p:cTn id="68" dur="500" fill="hold"/>
                                        <p:tgtEl>
                                          <p:spTgt spid="5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ppt_x"/>
                                          </p:val>
                                        </p:tav>
                                        <p:tav tm="100000">
                                          <p:val>
                                            <p:strVal val="#ppt_x"/>
                                          </p:val>
                                        </p:tav>
                                      </p:tavLst>
                                    </p:anim>
                                    <p:anim calcmode="lin" valueType="num">
                                      <p:cBhvr additive="base">
                                        <p:cTn id="76" dur="500" fill="hold"/>
                                        <p:tgtEl>
                                          <p:spTgt spid="5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500" fill="hold"/>
                                        <p:tgtEl>
                                          <p:spTgt spid="57"/>
                                        </p:tgtEl>
                                        <p:attrNameLst>
                                          <p:attrName>ppt_x</p:attrName>
                                        </p:attrNameLst>
                                      </p:cBhvr>
                                      <p:tavLst>
                                        <p:tav tm="0">
                                          <p:val>
                                            <p:strVal val="#ppt_x"/>
                                          </p:val>
                                        </p:tav>
                                        <p:tav tm="100000">
                                          <p:val>
                                            <p:strVal val="#ppt_x"/>
                                          </p:val>
                                        </p:tav>
                                      </p:tavLst>
                                    </p:anim>
                                    <p:anim calcmode="lin" valueType="num">
                                      <p:cBhvr additive="base">
                                        <p:cTn id="80" dur="500" fill="hold"/>
                                        <p:tgtEl>
                                          <p:spTgt spid="5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500" fill="hold"/>
                                        <p:tgtEl>
                                          <p:spTgt spid="58"/>
                                        </p:tgtEl>
                                        <p:attrNameLst>
                                          <p:attrName>ppt_x</p:attrName>
                                        </p:attrNameLst>
                                      </p:cBhvr>
                                      <p:tavLst>
                                        <p:tav tm="0">
                                          <p:val>
                                            <p:strVal val="#ppt_x"/>
                                          </p:val>
                                        </p:tav>
                                        <p:tav tm="100000">
                                          <p:val>
                                            <p:strVal val="#ppt_x"/>
                                          </p:val>
                                        </p:tav>
                                      </p:tavLst>
                                    </p:anim>
                                    <p:anim calcmode="lin" valueType="num">
                                      <p:cBhvr additive="base">
                                        <p:cTn id="84" dur="500" fill="hold"/>
                                        <p:tgtEl>
                                          <p:spTgt spid="5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additive="base">
                                        <p:cTn id="87" dur="500" fill="hold"/>
                                        <p:tgtEl>
                                          <p:spTgt spid="59"/>
                                        </p:tgtEl>
                                        <p:attrNameLst>
                                          <p:attrName>ppt_x</p:attrName>
                                        </p:attrNameLst>
                                      </p:cBhvr>
                                      <p:tavLst>
                                        <p:tav tm="0">
                                          <p:val>
                                            <p:strVal val="#ppt_x"/>
                                          </p:val>
                                        </p:tav>
                                        <p:tav tm="100000">
                                          <p:val>
                                            <p:strVal val="#ppt_x"/>
                                          </p:val>
                                        </p:tav>
                                      </p:tavLst>
                                    </p:anim>
                                    <p:anim calcmode="lin" valueType="num">
                                      <p:cBhvr additive="base">
                                        <p:cTn id="8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wipe(down)">
                                      <p:cBhvr>
                                        <p:cTn id="93" dur="580">
                                          <p:stCondLst>
                                            <p:cond delay="0"/>
                                          </p:stCondLst>
                                        </p:cTn>
                                        <p:tgtEl>
                                          <p:spTgt spid="31">
                                            <p:txEl>
                                              <p:pRg st="0" end="0"/>
                                            </p:txEl>
                                          </p:spTgt>
                                        </p:tgtEl>
                                      </p:cBhvr>
                                    </p:animEffect>
                                    <p:anim calcmode="lin" valueType="num">
                                      <p:cBhvr>
                                        <p:cTn id="94" dur="1822" tmFilter="0,0; 0.14,0.36; 0.43,0.73; 0.71,0.91; 1.0,1.0">
                                          <p:stCondLst>
                                            <p:cond delay="0"/>
                                          </p:stCondLst>
                                        </p:cTn>
                                        <p:tgtEl>
                                          <p:spTgt spid="31">
                                            <p:txEl>
                                              <p:pRg st="0" end="0"/>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1">
                                            <p:txEl>
                                              <p:pRg st="0" end="0"/>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1">
                                            <p:txEl>
                                              <p:pRg st="0" end="0"/>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1">
                                            <p:txEl>
                                              <p:pRg st="0" end="0"/>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1">
                                            <p:txEl>
                                              <p:pRg st="0" end="0"/>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1">
                                            <p:txEl>
                                              <p:pRg st="0" end="0"/>
                                            </p:txEl>
                                          </p:spTgt>
                                        </p:tgtEl>
                                      </p:cBhvr>
                                      <p:to x="100000" y="60000"/>
                                    </p:animScale>
                                    <p:animScale>
                                      <p:cBhvr>
                                        <p:cTn id="100" dur="166" decel="50000">
                                          <p:stCondLst>
                                            <p:cond delay="676"/>
                                          </p:stCondLst>
                                        </p:cTn>
                                        <p:tgtEl>
                                          <p:spTgt spid="31">
                                            <p:txEl>
                                              <p:pRg st="0" end="0"/>
                                            </p:txEl>
                                          </p:spTgt>
                                        </p:tgtEl>
                                      </p:cBhvr>
                                      <p:to x="100000" y="100000"/>
                                    </p:animScale>
                                    <p:animScale>
                                      <p:cBhvr>
                                        <p:cTn id="101" dur="26">
                                          <p:stCondLst>
                                            <p:cond delay="1312"/>
                                          </p:stCondLst>
                                        </p:cTn>
                                        <p:tgtEl>
                                          <p:spTgt spid="31">
                                            <p:txEl>
                                              <p:pRg st="0" end="0"/>
                                            </p:txEl>
                                          </p:spTgt>
                                        </p:tgtEl>
                                      </p:cBhvr>
                                      <p:to x="100000" y="80000"/>
                                    </p:animScale>
                                    <p:animScale>
                                      <p:cBhvr>
                                        <p:cTn id="102" dur="166" decel="50000">
                                          <p:stCondLst>
                                            <p:cond delay="1338"/>
                                          </p:stCondLst>
                                        </p:cTn>
                                        <p:tgtEl>
                                          <p:spTgt spid="31">
                                            <p:txEl>
                                              <p:pRg st="0" end="0"/>
                                            </p:txEl>
                                          </p:spTgt>
                                        </p:tgtEl>
                                      </p:cBhvr>
                                      <p:to x="100000" y="100000"/>
                                    </p:animScale>
                                    <p:animScale>
                                      <p:cBhvr>
                                        <p:cTn id="103" dur="26">
                                          <p:stCondLst>
                                            <p:cond delay="1642"/>
                                          </p:stCondLst>
                                        </p:cTn>
                                        <p:tgtEl>
                                          <p:spTgt spid="31">
                                            <p:txEl>
                                              <p:pRg st="0" end="0"/>
                                            </p:txEl>
                                          </p:spTgt>
                                        </p:tgtEl>
                                      </p:cBhvr>
                                      <p:to x="100000" y="90000"/>
                                    </p:animScale>
                                    <p:animScale>
                                      <p:cBhvr>
                                        <p:cTn id="104" dur="166" decel="50000">
                                          <p:stCondLst>
                                            <p:cond delay="1668"/>
                                          </p:stCondLst>
                                        </p:cTn>
                                        <p:tgtEl>
                                          <p:spTgt spid="31">
                                            <p:txEl>
                                              <p:pRg st="0" end="0"/>
                                            </p:txEl>
                                          </p:spTgt>
                                        </p:tgtEl>
                                      </p:cBhvr>
                                      <p:to x="100000" y="100000"/>
                                    </p:animScale>
                                    <p:animScale>
                                      <p:cBhvr>
                                        <p:cTn id="105" dur="26">
                                          <p:stCondLst>
                                            <p:cond delay="1808"/>
                                          </p:stCondLst>
                                        </p:cTn>
                                        <p:tgtEl>
                                          <p:spTgt spid="31">
                                            <p:txEl>
                                              <p:pRg st="0" end="0"/>
                                            </p:txEl>
                                          </p:spTgt>
                                        </p:tgtEl>
                                      </p:cBhvr>
                                      <p:to x="100000" y="95000"/>
                                    </p:animScale>
                                    <p:animScale>
                                      <p:cBhvr>
                                        <p:cTn id="106" dur="166" decel="50000">
                                          <p:stCondLst>
                                            <p:cond delay="1834"/>
                                          </p:stCondLst>
                                        </p:cTn>
                                        <p:tgtEl>
                                          <p:spTgt spid="31">
                                            <p:txEl>
                                              <p:pRg st="0" end="0"/>
                                            </p:txEl>
                                          </p:spTgt>
                                        </p:tgtEl>
                                      </p:cBhvr>
                                      <p:to x="100000" y="100000"/>
                                    </p:animScale>
                                  </p:childTnLst>
                                </p:cTn>
                              </p:par>
                              <p:par>
                                <p:cTn id="107" presetID="2" presetClass="entr" presetSubtype="4" fill="hold" grpId="0" nodeType="withEffect">
                                  <p:stCondLst>
                                    <p:cond delay="0"/>
                                  </p:stCondLst>
                                  <p:childTnLst>
                                    <p:set>
                                      <p:cBhvr>
                                        <p:cTn id="108" dur="1" fill="hold">
                                          <p:stCondLst>
                                            <p:cond delay="0"/>
                                          </p:stCondLst>
                                        </p:cTn>
                                        <p:tgtEl>
                                          <p:spTgt spid="53">
                                            <p:txEl>
                                              <p:pRg st="0" end="0"/>
                                            </p:txEl>
                                          </p:spTgt>
                                        </p:tgtEl>
                                        <p:attrNameLst>
                                          <p:attrName>style.visibility</p:attrName>
                                        </p:attrNameLst>
                                      </p:cBhvr>
                                      <p:to>
                                        <p:strVal val="visible"/>
                                      </p:to>
                                    </p:set>
                                    <p:anim calcmode="lin" valueType="num">
                                      <p:cBhvr additive="base">
                                        <p:cTn id="10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4">
                                            <p:txEl>
                                              <p:pRg st="0" end="0"/>
                                            </p:txEl>
                                          </p:spTgt>
                                        </p:tgtEl>
                                        <p:attrNameLst>
                                          <p:attrName>style.visibility</p:attrName>
                                        </p:attrNameLst>
                                      </p:cBhvr>
                                      <p:to>
                                        <p:strVal val="visible"/>
                                      </p:to>
                                    </p:set>
                                    <p:anim calcmode="lin" valueType="num">
                                      <p:cBhvr additive="base">
                                        <p:cTn id="113"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0">
                                            <p:txEl>
                                              <p:pRg st="0" end="0"/>
                                            </p:txEl>
                                          </p:spTgt>
                                        </p:tgtEl>
                                        <p:attrNameLst>
                                          <p:attrName>style.visibility</p:attrName>
                                        </p:attrNameLst>
                                      </p:cBhvr>
                                      <p:to>
                                        <p:strVal val="visible"/>
                                      </p:to>
                                    </p:set>
                                    <p:anim calcmode="lin" valueType="num">
                                      <p:cBhvr additive="base">
                                        <p:cTn id="117"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additive="base">
                                        <p:cTn id="125" dur="500" fill="hold"/>
                                        <p:tgtEl>
                                          <p:spTgt spid="61"/>
                                        </p:tgtEl>
                                        <p:attrNameLst>
                                          <p:attrName>ppt_x</p:attrName>
                                        </p:attrNameLst>
                                      </p:cBhvr>
                                      <p:tavLst>
                                        <p:tav tm="0">
                                          <p:val>
                                            <p:strVal val="#ppt_x"/>
                                          </p:val>
                                        </p:tav>
                                        <p:tav tm="100000">
                                          <p:val>
                                            <p:strVal val="#ppt_x"/>
                                          </p:val>
                                        </p:tav>
                                      </p:tavLst>
                                    </p:anim>
                                    <p:anim calcmode="lin" valueType="num">
                                      <p:cBhvr additive="base">
                                        <p:cTn id="126" dur="500" fill="hold"/>
                                        <p:tgtEl>
                                          <p:spTgt spid="61"/>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8"/>
                                        </p:tgtEl>
                                        <p:attrNameLst>
                                          <p:attrName>style.visibility</p:attrName>
                                        </p:attrNameLst>
                                      </p:cBhvr>
                                      <p:to>
                                        <p:strVal val="visible"/>
                                      </p:to>
                                    </p:set>
                                    <p:anim calcmode="lin" valueType="num">
                                      <p:cBhvr additive="base">
                                        <p:cTn id="129" dur="500" fill="hold"/>
                                        <p:tgtEl>
                                          <p:spTgt spid="8"/>
                                        </p:tgtEl>
                                        <p:attrNameLst>
                                          <p:attrName>ppt_x</p:attrName>
                                        </p:attrNameLst>
                                      </p:cBhvr>
                                      <p:tavLst>
                                        <p:tav tm="0">
                                          <p:val>
                                            <p:strVal val="#ppt_x"/>
                                          </p:val>
                                        </p:tav>
                                        <p:tav tm="100000">
                                          <p:val>
                                            <p:strVal val="#ppt_x"/>
                                          </p:val>
                                        </p:tav>
                                      </p:tavLst>
                                    </p:anim>
                                    <p:anim calcmode="lin" valueType="num">
                                      <p:cBhvr additive="base">
                                        <p:cTn id="130" dur="500" fill="hold"/>
                                        <p:tgtEl>
                                          <p:spTgt spid="8"/>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6"/>
                                        </p:tgtEl>
                                        <p:attrNameLst>
                                          <p:attrName>style.visibility</p:attrName>
                                        </p:attrNameLst>
                                      </p:cBhvr>
                                      <p:to>
                                        <p:strVal val="visible"/>
                                      </p:to>
                                    </p:set>
                                    <p:anim calcmode="lin" valueType="num">
                                      <p:cBhvr additive="base">
                                        <p:cTn id="133" dur="500" fill="hold"/>
                                        <p:tgtEl>
                                          <p:spTgt spid="66"/>
                                        </p:tgtEl>
                                        <p:attrNameLst>
                                          <p:attrName>ppt_x</p:attrName>
                                        </p:attrNameLst>
                                      </p:cBhvr>
                                      <p:tavLst>
                                        <p:tav tm="0">
                                          <p:val>
                                            <p:strVal val="#ppt_x"/>
                                          </p:val>
                                        </p:tav>
                                        <p:tav tm="100000">
                                          <p:val>
                                            <p:strVal val="#ppt_x"/>
                                          </p:val>
                                        </p:tav>
                                      </p:tavLst>
                                    </p:anim>
                                    <p:anim calcmode="lin" valueType="num">
                                      <p:cBhvr additive="base">
                                        <p:cTn id="134" dur="500" fill="hold"/>
                                        <p:tgtEl>
                                          <p:spTgt spid="66"/>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additive="base">
                                        <p:cTn id="137" dur="500" fill="hold"/>
                                        <p:tgtEl>
                                          <p:spTgt spid="70"/>
                                        </p:tgtEl>
                                        <p:attrNameLst>
                                          <p:attrName>ppt_x</p:attrName>
                                        </p:attrNameLst>
                                      </p:cBhvr>
                                      <p:tavLst>
                                        <p:tav tm="0">
                                          <p:val>
                                            <p:strVal val="#ppt_x"/>
                                          </p:val>
                                        </p:tav>
                                        <p:tav tm="100000">
                                          <p:val>
                                            <p:strVal val="#ppt_x"/>
                                          </p:val>
                                        </p:tav>
                                      </p:tavLst>
                                    </p:anim>
                                    <p:anim calcmode="lin" valueType="num">
                                      <p:cBhvr additive="base">
                                        <p:cTn id="138" dur="500" fill="hold"/>
                                        <p:tgtEl>
                                          <p:spTgt spid="70"/>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74">
                                            <p:txEl>
                                              <p:pRg st="0" end="0"/>
                                            </p:txEl>
                                          </p:spTgt>
                                        </p:tgtEl>
                                        <p:attrNameLst>
                                          <p:attrName>style.visibility</p:attrName>
                                        </p:attrNameLst>
                                      </p:cBhvr>
                                      <p:to>
                                        <p:strVal val="visible"/>
                                      </p:to>
                                    </p:set>
                                    <p:anim calcmode="lin" valueType="num">
                                      <p:cBhvr additive="base">
                                        <p:cTn id="14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5" grpId="0"/>
      <p:bldP spid="56" grpId="0"/>
      <p:bldP spid="57" grpId="0"/>
      <p:bldP spid="58" grpId="0"/>
      <p:bldP spid="59" grpId="0"/>
      <p:bldP spid="31" grpId="0" build="p"/>
      <p:bldP spid="53" grpId="0" build="p"/>
      <p:bldP spid="54" grpId="0" build="p"/>
      <p:bldP spid="60" grpId="0" build="p"/>
      <p:bldP spid="7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165208" y="1785487"/>
            <a:ext cx="1803400" cy="375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p:cNvSpPr/>
          <p:nvPr/>
        </p:nvSpPr>
        <p:spPr>
          <a:xfrm>
            <a:off x="2968608" y="1785487"/>
            <a:ext cx="1803400" cy="3759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p:cNvSpPr/>
          <p:nvPr/>
        </p:nvSpPr>
        <p:spPr>
          <a:xfrm>
            <a:off x="4772008" y="1785487"/>
            <a:ext cx="3394092" cy="3759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Content Placeholder 2"/>
          <p:cNvSpPr>
            <a:spLocks noGrp="1"/>
          </p:cNvSpPr>
          <p:nvPr>
            <p:ph type="body" sz="quarter" idx="11"/>
          </p:nvPr>
        </p:nvSpPr>
        <p:spPr>
          <a:xfrm>
            <a:off x="257917" y="6094907"/>
            <a:ext cx="4232195" cy="251301"/>
          </a:xfrm>
        </p:spPr>
        <p:txBody>
          <a:bodyPr/>
          <a:lstStyle/>
          <a:p>
            <a:pPr marL="0" indent="0"/>
            <a:r>
              <a:rPr lang="en-GB" sz="1200" b="1" dirty="0" smtClean="0">
                <a:solidFill>
                  <a:schemeClr val="bg1"/>
                </a:solidFill>
              </a:rPr>
              <a:t>Source: Intel</a:t>
            </a:r>
            <a:endParaRPr lang="en-GB" sz="1050" b="1" dirty="0">
              <a:solidFill>
                <a:schemeClr val="bg1"/>
              </a:solidFill>
            </a:endParaRPr>
          </a:p>
        </p:txBody>
      </p:sp>
      <p:cxnSp>
        <p:nvCxnSpPr>
          <p:cNvPr id="15" name="Straight Arrow Connector 14"/>
          <p:cNvCxnSpPr/>
          <p:nvPr/>
        </p:nvCxnSpPr>
        <p:spPr>
          <a:xfrm>
            <a:off x="1152508" y="5544687"/>
            <a:ext cx="7280292" cy="12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165208" y="1785487"/>
            <a:ext cx="0" cy="3771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550" y="4458834"/>
            <a:ext cx="330327" cy="330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109" y="4509157"/>
            <a:ext cx="383481"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163" y="4521922"/>
            <a:ext cx="315000"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104" y="4526493"/>
            <a:ext cx="315000" cy="2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Content Placeholder 2"/>
          <p:cNvSpPr>
            <a:spLocks noGrp="1"/>
          </p:cNvSpPr>
          <p:nvPr>
            <p:ph type="body" sz="quarter" idx="11"/>
          </p:nvPr>
        </p:nvSpPr>
        <p:spPr>
          <a:xfrm>
            <a:off x="1119181" y="3875451"/>
            <a:ext cx="1861418" cy="658772"/>
          </a:xfrm>
        </p:spPr>
        <p:txBody>
          <a:bodyPr/>
          <a:lstStyle/>
          <a:p>
            <a:pPr marL="0" indent="0" algn="ctr"/>
            <a:r>
              <a:rPr lang="en-GB" sz="1800" b="1" dirty="0" smtClean="0">
                <a:solidFill>
                  <a:schemeClr val="tx1"/>
                </a:solidFill>
              </a:rPr>
              <a:t>Monitor </a:t>
            </a:r>
            <a:r>
              <a:rPr lang="en-GB" sz="1400" b="1" dirty="0" smtClean="0">
                <a:solidFill>
                  <a:schemeClr val="tx1"/>
                </a:solidFill>
              </a:rPr>
              <a:t>standard vital signs</a:t>
            </a:r>
            <a:endParaRPr lang="en-GB" sz="1100" b="1" dirty="0">
              <a:solidFill>
                <a:schemeClr val="tx1"/>
              </a:solidFill>
            </a:endParaRPr>
          </a:p>
        </p:txBody>
      </p:sp>
      <p:sp>
        <p:nvSpPr>
          <p:cNvPr id="33" name="Content Placeholder 2"/>
          <p:cNvSpPr>
            <a:spLocks noGrp="1"/>
          </p:cNvSpPr>
          <p:nvPr>
            <p:ph type="body" sz="quarter" idx="11"/>
          </p:nvPr>
        </p:nvSpPr>
        <p:spPr>
          <a:xfrm>
            <a:off x="2977059" y="2993615"/>
            <a:ext cx="1861418" cy="658772"/>
          </a:xfrm>
        </p:spPr>
        <p:txBody>
          <a:bodyPr/>
          <a:lstStyle/>
          <a:p>
            <a:pPr marL="0" indent="0" algn="ctr"/>
            <a:r>
              <a:rPr lang="en-GB" sz="1400" b="1" dirty="0" smtClean="0">
                <a:solidFill>
                  <a:schemeClr val="tx1"/>
                </a:solidFill>
              </a:rPr>
              <a:t>Monitor and </a:t>
            </a:r>
            <a:r>
              <a:rPr lang="en-GB" sz="1800" b="1" dirty="0" smtClean="0">
                <a:solidFill>
                  <a:schemeClr val="tx1"/>
                </a:solidFill>
              </a:rPr>
              <a:t>manage </a:t>
            </a:r>
            <a:r>
              <a:rPr lang="en-GB" sz="1400" b="1" dirty="0" smtClean="0">
                <a:solidFill>
                  <a:schemeClr val="tx1"/>
                </a:solidFill>
              </a:rPr>
              <a:t>standard vital signs</a:t>
            </a:r>
            <a:endParaRPr lang="en-GB" sz="1100" b="1" dirty="0">
              <a:solidFill>
                <a:schemeClr val="tx1"/>
              </a:solidFill>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9920" y="3865807"/>
            <a:ext cx="1171575" cy="89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8067" y="3455817"/>
            <a:ext cx="1209675" cy="100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Content Placeholder 2"/>
          <p:cNvSpPr>
            <a:spLocks noGrp="1"/>
          </p:cNvSpPr>
          <p:nvPr>
            <p:ph type="body" sz="quarter" idx="11"/>
          </p:nvPr>
        </p:nvSpPr>
        <p:spPr>
          <a:xfrm>
            <a:off x="4816456" y="2803115"/>
            <a:ext cx="895352" cy="392072"/>
          </a:xfrm>
        </p:spPr>
        <p:txBody>
          <a:bodyPr/>
          <a:lstStyle/>
          <a:p>
            <a:pPr marL="0" indent="0" algn="ctr"/>
            <a:r>
              <a:rPr lang="en-GB" sz="1200" b="1" dirty="0" smtClean="0">
                <a:solidFill>
                  <a:schemeClr val="bg1"/>
                </a:solidFill>
              </a:rPr>
              <a:t>Physician</a:t>
            </a:r>
            <a:endParaRPr lang="en-GB" sz="1050" b="1" dirty="0">
              <a:solidFill>
                <a:schemeClr val="bg1"/>
              </a:solidFill>
            </a:endParaRPr>
          </a:p>
        </p:txBody>
      </p:sp>
      <p:sp>
        <p:nvSpPr>
          <p:cNvPr id="37" name="Content Placeholder 2"/>
          <p:cNvSpPr>
            <a:spLocks noGrp="1"/>
          </p:cNvSpPr>
          <p:nvPr>
            <p:ph type="body" sz="quarter" idx="11"/>
          </p:nvPr>
        </p:nvSpPr>
        <p:spPr>
          <a:xfrm>
            <a:off x="5591156" y="2968215"/>
            <a:ext cx="895352" cy="392072"/>
          </a:xfrm>
        </p:spPr>
        <p:txBody>
          <a:bodyPr/>
          <a:lstStyle/>
          <a:p>
            <a:pPr marL="0" indent="0" algn="ctr"/>
            <a:r>
              <a:rPr lang="en-GB" sz="1200" b="1" dirty="0" smtClean="0">
                <a:solidFill>
                  <a:schemeClr val="bg1"/>
                </a:solidFill>
              </a:rPr>
              <a:t>Caregiver</a:t>
            </a:r>
            <a:endParaRPr lang="en-GB" sz="1050" b="1" dirty="0">
              <a:solidFill>
                <a:schemeClr val="bg1"/>
              </a:solidFill>
            </a:endParaRPr>
          </a:p>
        </p:txBody>
      </p:sp>
      <p:cxnSp>
        <p:nvCxnSpPr>
          <p:cNvPr id="29" name="Straight Connector 28"/>
          <p:cNvCxnSpPr/>
          <p:nvPr/>
        </p:nvCxnSpPr>
        <p:spPr>
          <a:xfrm>
            <a:off x="5178408" y="3093587"/>
            <a:ext cx="330200" cy="36223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661008" y="3245987"/>
            <a:ext cx="330200" cy="181115"/>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5" name="Content Placeholder 2"/>
          <p:cNvSpPr>
            <a:spLocks noGrp="1"/>
          </p:cNvSpPr>
          <p:nvPr>
            <p:ph type="body" sz="quarter" idx="11"/>
          </p:nvPr>
        </p:nvSpPr>
        <p:spPr>
          <a:xfrm>
            <a:off x="4713272" y="1934751"/>
            <a:ext cx="1861418" cy="658772"/>
          </a:xfrm>
        </p:spPr>
        <p:txBody>
          <a:bodyPr/>
          <a:lstStyle/>
          <a:p>
            <a:pPr marL="0" indent="0" algn="ctr"/>
            <a:r>
              <a:rPr lang="en-GB" sz="1600" b="1" dirty="0" smtClean="0">
                <a:solidFill>
                  <a:schemeClr val="bg1"/>
                </a:solidFill>
              </a:rPr>
              <a:t>Data-rich Health management systems</a:t>
            </a:r>
            <a:endParaRPr lang="en-GB" sz="1200" b="1" dirty="0">
              <a:solidFill>
                <a:schemeClr val="bg1"/>
              </a:solidFill>
            </a:endParaRPr>
          </a:p>
        </p:txBody>
      </p:sp>
      <p:sp>
        <p:nvSpPr>
          <p:cNvPr id="51" name="TextBox 50"/>
          <p:cNvSpPr txBox="1"/>
          <p:nvPr/>
        </p:nvSpPr>
        <p:spPr>
          <a:xfrm>
            <a:off x="1147604" y="1412776"/>
            <a:ext cx="3600000" cy="276999"/>
          </a:xfrm>
          <a:prstGeom prst="rect">
            <a:avLst/>
          </a:prstGeom>
          <a:solidFill>
            <a:schemeClr val="tx1"/>
          </a:solidFill>
          <a:ln>
            <a:solidFill>
              <a:schemeClr val="bg1"/>
            </a:solidFill>
          </a:ln>
          <a:effectLst>
            <a:outerShdw blurRad="50800" dist="38100" dir="2700000">
              <a:srgbClr val="000000">
                <a:alpha val="43000"/>
              </a:srgbClr>
            </a:outerShdw>
          </a:effectLst>
        </p:spPr>
        <p:txBody>
          <a:bodyPr wrap="square" rtlCol="0" anchor="ctr">
            <a:spAutoFit/>
          </a:bodyPr>
          <a:lstStyle>
            <a:defPPr>
              <a:defRPr lang="en-GB"/>
            </a:defPPr>
            <a:lvl1pPr algn="ctr">
              <a:defRPr sz="900" b="1">
                <a:solidFill>
                  <a:srgbClr val="FFFFFF"/>
                </a:solidFill>
              </a:defRPr>
            </a:lvl1pPr>
          </a:lstStyle>
          <a:p>
            <a:r>
              <a:rPr lang="en-US" sz="1200" dirty="0" smtClean="0">
                <a:solidFill>
                  <a:schemeClr val="bg1"/>
                </a:solidFill>
              </a:rPr>
              <a:t>One-way communication</a:t>
            </a:r>
            <a:endParaRPr lang="en-US" sz="1200" dirty="0">
              <a:solidFill>
                <a:schemeClr val="bg1"/>
              </a:solidFill>
            </a:endParaRPr>
          </a:p>
        </p:txBody>
      </p:sp>
      <p:sp>
        <p:nvSpPr>
          <p:cNvPr id="52" name="TextBox 51"/>
          <p:cNvSpPr txBox="1"/>
          <p:nvPr/>
        </p:nvSpPr>
        <p:spPr>
          <a:xfrm>
            <a:off x="4772007" y="1413000"/>
            <a:ext cx="3384000" cy="276999"/>
          </a:xfrm>
          <a:prstGeom prst="rect">
            <a:avLst/>
          </a:prstGeom>
          <a:solidFill>
            <a:schemeClr val="tx1"/>
          </a:solidFill>
          <a:ln>
            <a:solidFill>
              <a:schemeClr val="bg1"/>
            </a:solidFill>
          </a:ln>
          <a:effectLst>
            <a:outerShdw blurRad="50800" dist="38100" dir="2700000">
              <a:srgbClr val="000000">
                <a:alpha val="43000"/>
              </a:srgbClr>
            </a:outerShdw>
          </a:effectLst>
        </p:spPr>
        <p:txBody>
          <a:bodyPr wrap="square" rtlCol="0" anchor="ctr">
            <a:spAutoFit/>
          </a:bodyPr>
          <a:lstStyle>
            <a:defPPr>
              <a:defRPr lang="en-GB"/>
            </a:defPPr>
            <a:lvl1pPr algn="ctr">
              <a:defRPr sz="900" b="1">
                <a:solidFill>
                  <a:srgbClr val="FFFFFF"/>
                </a:solidFill>
              </a:defRPr>
            </a:lvl1pPr>
          </a:lstStyle>
          <a:p>
            <a:r>
              <a:rPr lang="en-US" sz="1200" dirty="0" smtClean="0">
                <a:solidFill>
                  <a:schemeClr val="bg1"/>
                </a:solidFill>
              </a:rPr>
              <a:t>Real-time two-way communication</a:t>
            </a:r>
            <a:endParaRPr lang="en-US" sz="1200" dirty="0">
              <a:solidFill>
                <a:schemeClr val="bg1"/>
              </a:solidFill>
            </a:endParaRPr>
          </a:p>
        </p:txBody>
      </p:sp>
      <p:sp>
        <p:nvSpPr>
          <p:cNvPr id="55" name="TextBox 54"/>
          <p:cNvSpPr txBox="1"/>
          <p:nvPr/>
        </p:nvSpPr>
        <p:spPr>
          <a:xfrm>
            <a:off x="6545246" y="1968839"/>
            <a:ext cx="1468437" cy="400110"/>
          </a:xfrm>
          <a:prstGeom prst="rect">
            <a:avLst/>
          </a:prstGeom>
          <a:solidFill>
            <a:srgbClr val="C00000"/>
          </a:solidFill>
          <a:ln>
            <a:solidFill>
              <a:schemeClr val="bg1"/>
            </a:solidFill>
          </a:ln>
          <a:effectLst>
            <a:outerShdw blurRad="50800" dist="38100" dir="2700000">
              <a:srgbClr val="000000">
                <a:alpha val="43000"/>
              </a:srgbClr>
            </a:outerShdw>
          </a:effectLst>
        </p:spPr>
        <p:txBody>
          <a:bodyPr wrap="square" lIns="36000" rIns="36000" rtlCol="0" anchor="ctr">
            <a:spAutoFit/>
          </a:bodyPr>
          <a:lstStyle>
            <a:defPPr>
              <a:defRPr lang="en-GB"/>
            </a:defPPr>
            <a:lvl1pPr algn="ctr">
              <a:defRPr sz="900" b="1">
                <a:solidFill>
                  <a:srgbClr val="FFFFFF"/>
                </a:solidFill>
              </a:defRPr>
            </a:lvl1pPr>
          </a:lstStyle>
          <a:p>
            <a:pPr algn="l"/>
            <a:r>
              <a:rPr lang="en-US" sz="1000" dirty="0" smtClean="0">
                <a:solidFill>
                  <a:schemeClr val="bg1"/>
                </a:solidFill>
              </a:rPr>
              <a:t>Connection to friends and caregivers</a:t>
            </a:r>
            <a:endParaRPr lang="en-US" sz="1000" dirty="0">
              <a:solidFill>
                <a:schemeClr val="bg1"/>
              </a:solidFill>
            </a:endParaRPr>
          </a:p>
        </p:txBody>
      </p:sp>
      <p:sp>
        <p:nvSpPr>
          <p:cNvPr id="56" name="TextBox 55"/>
          <p:cNvSpPr txBox="1"/>
          <p:nvPr/>
        </p:nvSpPr>
        <p:spPr>
          <a:xfrm>
            <a:off x="6540478" y="2478439"/>
            <a:ext cx="1468437" cy="400110"/>
          </a:xfrm>
          <a:prstGeom prst="rect">
            <a:avLst/>
          </a:prstGeom>
          <a:solidFill>
            <a:srgbClr val="C00000"/>
          </a:solidFill>
          <a:ln>
            <a:solidFill>
              <a:schemeClr val="bg1"/>
            </a:solidFill>
          </a:ln>
          <a:effectLst>
            <a:outerShdw blurRad="50800" dist="38100" dir="2700000">
              <a:srgbClr val="000000">
                <a:alpha val="43000"/>
              </a:srgbClr>
            </a:outerShdw>
          </a:effectLst>
        </p:spPr>
        <p:txBody>
          <a:bodyPr wrap="square" lIns="36000" rIns="36000" rtlCol="0" anchor="ctr">
            <a:spAutoFit/>
          </a:bodyPr>
          <a:lstStyle>
            <a:defPPr>
              <a:defRPr lang="en-GB"/>
            </a:defPPr>
            <a:lvl1pPr algn="ctr">
              <a:defRPr sz="900" b="1">
                <a:solidFill>
                  <a:srgbClr val="FFFFFF"/>
                </a:solidFill>
              </a:defRPr>
            </a:lvl1pPr>
          </a:lstStyle>
          <a:p>
            <a:pPr algn="l"/>
            <a:r>
              <a:rPr lang="en-US" sz="1000" dirty="0" smtClean="0">
                <a:solidFill>
                  <a:schemeClr val="bg1"/>
                </a:solidFill>
              </a:rPr>
              <a:t>Connection to healthcare advice</a:t>
            </a:r>
            <a:endParaRPr lang="en-US" sz="1000" dirty="0">
              <a:solidFill>
                <a:schemeClr val="bg1"/>
              </a:solidFill>
            </a:endParaRPr>
          </a:p>
        </p:txBody>
      </p:sp>
      <p:sp>
        <p:nvSpPr>
          <p:cNvPr id="57" name="TextBox 56"/>
          <p:cNvSpPr txBox="1"/>
          <p:nvPr/>
        </p:nvSpPr>
        <p:spPr>
          <a:xfrm>
            <a:off x="6549998" y="3079271"/>
            <a:ext cx="1468437" cy="246221"/>
          </a:xfrm>
          <a:prstGeom prst="rect">
            <a:avLst/>
          </a:prstGeom>
          <a:solidFill>
            <a:srgbClr val="C00000"/>
          </a:solidFill>
          <a:ln>
            <a:solidFill>
              <a:schemeClr val="bg1"/>
            </a:solidFill>
          </a:ln>
          <a:effectLst>
            <a:outerShdw blurRad="50800" dist="38100" dir="2700000">
              <a:srgbClr val="000000">
                <a:alpha val="43000"/>
              </a:srgbClr>
            </a:outerShdw>
          </a:effectLst>
        </p:spPr>
        <p:txBody>
          <a:bodyPr wrap="square" lIns="36000" rIns="36000" rtlCol="0" anchor="ctr">
            <a:spAutoFit/>
          </a:bodyPr>
          <a:lstStyle>
            <a:defPPr>
              <a:defRPr lang="en-GB"/>
            </a:defPPr>
            <a:lvl1pPr algn="ctr">
              <a:defRPr sz="900" b="1">
                <a:solidFill>
                  <a:srgbClr val="FFFFFF"/>
                </a:solidFill>
              </a:defRPr>
            </a:lvl1pPr>
          </a:lstStyle>
          <a:p>
            <a:pPr algn="l"/>
            <a:r>
              <a:rPr lang="en-US" sz="1000" dirty="0" smtClean="0">
                <a:solidFill>
                  <a:schemeClr val="bg1"/>
                </a:solidFill>
              </a:rPr>
              <a:t>Independence</a:t>
            </a:r>
            <a:endParaRPr lang="en-US" sz="1000" dirty="0">
              <a:solidFill>
                <a:schemeClr val="bg1"/>
              </a:solidFill>
            </a:endParaRPr>
          </a:p>
        </p:txBody>
      </p:sp>
      <p:sp>
        <p:nvSpPr>
          <p:cNvPr id="58" name="TextBox 57"/>
          <p:cNvSpPr txBox="1"/>
          <p:nvPr/>
        </p:nvSpPr>
        <p:spPr>
          <a:xfrm>
            <a:off x="6559518" y="3469063"/>
            <a:ext cx="1468437" cy="400110"/>
          </a:xfrm>
          <a:prstGeom prst="rect">
            <a:avLst/>
          </a:prstGeom>
          <a:solidFill>
            <a:srgbClr val="C00000"/>
          </a:solidFill>
          <a:ln>
            <a:solidFill>
              <a:schemeClr val="bg1"/>
            </a:solidFill>
          </a:ln>
          <a:effectLst>
            <a:outerShdw blurRad="50800" dist="38100" dir="2700000">
              <a:srgbClr val="000000">
                <a:alpha val="43000"/>
              </a:srgbClr>
            </a:outerShdw>
          </a:effectLst>
        </p:spPr>
        <p:txBody>
          <a:bodyPr wrap="square" lIns="36000" rIns="36000" rtlCol="0" anchor="ctr">
            <a:spAutoFit/>
          </a:bodyPr>
          <a:lstStyle>
            <a:defPPr>
              <a:defRPr lang="en-GB"/>
            </a:defPPr>
            <a:lvl1pPr algn="ctr">
              <a:defRPr sz="900" b="1">
                <a:solidFill>
                  <a:srgbClr val="FFFFFF"/>
                </a:solidFill>
              </a:defRPr>
            </a:lvl1pPr>
          </a:lstStyle>
          <a:p>
            <a:pPr algn="l"/>
            <a:r>
              <a:rPr lang="en-US" sz="1000" dirty="0" smtClean="0">
                <a:solidFill>
                  <a:schemeClr val="bg1"/>
                </a:solidFill>
              </a:rPr>
              <a:t>Safety and friendly environment</a:t>
            </a:r>
            <a:endParaRPr lang="en-US" sz="1000" dirty="0">
              <a:solidFill>
                <a:schemeClr val="bg1"/>
              </a:solidFill>
            </a:endParaRPr>
          </a:p>
        </p:txBody>
      </p:sp>
      <p:sp>
        <p:nvSpPr>
          <p:cNvPr id="59" name="TextBox 58"/>
          <p:cNvSpPr txBox="1"/>
          <p:nvPr/>
        </p:nvSpPr>
        <p:spPr>
          <a:xfrm>
            <a:off x="6554750" y="3992951"/>
            <a:ext cx="1468437" cy="400110"/>
          </a:xfrm>
          <a:prstGeom prst="rect">
            <a:avLst/>
          </a:prstGeom>
          <a:solidFill>
            <a:srgbClr val="C00000"/>
          </a:solidFill>
          <a:ln>
            <a:solidFill>
              <a:schemeClr val="bg1"/>
            </a:solidFill>
          </a:ln>
          <a:effectLst>
            <a:outerShdw blurRad="50800" dist="38100" dir="2700000">
              <a:srgbClr val="000000">
                <a:alpha val="43000"/>
              </a:srgbClr>
            </a:outerShdw>
          </a:effectLst>
        </p:spPr>
        <p:txBody>
          <a:bodyPr wrap="square" lIns="36000" rIns="36000" rtlCol="0" anchor="ctr">
            <a:spAutoFit/>
          </a:bodyPr>
          <a:lstStyle>
            <a:defPPr>
              <a:defRPr lang="en-GB"/>
            </a:defPPr>
            <a:lvl1pPr algn="ctr">
              <a:defRPr sz="900" b="1">
                <a:solidFill>
                  <a:srgbClr val="FFFFFF"/>
                </a:solidFill>
              </a:defRPr>
            </a:lvl1pPr>
          </a:lstStyle>
          <a:p>
            <a:pPr algn="l"/>
            <a:r>
              <a:rPr lang="en-US" sz="1000" dirty="0" smtClean="0">
                <a:solidFill>
                  <a:schemeClr val="bg1"/>
                </a:solidFill>
              </a:rPr>
              <a:t>Friendly check-in mechanisms</a:t>
            </a:r>
            <a:endParaRPr lang="en-US" sz="1000" dirty="0">
              <a:solidFill>
                <a:schemeClr val="bg1"/>
              </a:solidFill>
            </a:endParaRPr>
          </a:p>
        </p:txBody>
      </p:sp>
      <p:sp>
        <p:nvSpPr>
          <p:cNvPr id="61" name="Content Placeholder 2"/>
          <p:cNvSpPr>
            <a:spLocks noGrp="1"/>
          </p:cNvSpPr>
          <p:nvPr>
            <p:ph type="body" sz="quarter" idx="11"/>
          </p:nvPr>
        </p:nvSpPr>
        <p:spPr>
          <a:xfrm>
            <a:off x="3155471" y="5734060"/>
            <a:ext cx="3272291" cy="410570"/>
          </a:xfrm>
        </p:spPr>
        <p:txBody>
          <a:bodyPr/>
          <a:lstStyle/>
          <a:p>
            <a:pPr marL="0" indent="0" algn="ctr"/>
            <a:r>
              <a:rPr lang="en-GB" sz="1400" b="1" dirty="0" smtClean="0">
                <a:solidFill>
                  <a:schemeClr val="bg1"/>
                </a:solidFill>
              </a:rPr>
              <a:t>Information sharing</a:t>
            </a:r>
            <a:endParaRPr lang="en-GB" sz="1400" b="1" dirty="0">
              <a:solidFill>
                <a:schemeClr val="bg1"/>
              </a:solidFill>
            </a:endParaRPr>
          </a:p>
        </p:txBody>
      </p:sp>
      <p:sp>
        <p:nvSpPr>
          <p:cNvPr id="62" name="Content Placeholder 2"/>
          <p:cNvSpPr>
            <a:spLocks noGrp="1"/>
          </p:cNvSpPr>
          <p:nvPr>
            <p:ph type="body" sz="quarter" idx="11"/>
          </p:nvPr>
        </p:nvSpPr>
        <p:spPr>
          <a:xfrm rot="16200000">
            <a:off x="-818730" y="3425954"/>
            <a:ext cx="3522098" cy="410570"/>
          </a:xfrm>
        </p:spPr>
        <p:txBody>
          <a:bodyPr/>
          <a:lstStyle/>
          <a:p>
            <a:pPr marL="0" indent="0" algn="ctr"/>
            <a:r>
              <a:rPr lang="en-GB" sz="1400" b="1" dirty="0" smtClean="0">
                <a:solidFill>
                  <a:schemeClr val="bg1"/>
                </a:solidFill>
              </a:rPr>
              <a:t>Quality of care and social connection</a:t>
            </a:r>
            <a:endParaRPr lang="en-GB" sz="1400" b="1" dirty="0">
              <a:solidFill>
                <a:schemeClr val="bg1"/>
              </a:solidFill>
            </a:endParaRPr>
          </a:p>
        </p:txBody>
      </p:sp>
      <p:sp>
        <p:nvSpPr>
          <p:cNvPr id="64" name="Title 3"/>
          <p:cNvSpPr txBox="1">
            <a:spLocks/>
          </p:cNvSpPr>
          <p:nvPr/>
        </p:nvSpPr>
        <p:spPr>
          <a:xfrm>
            <a:off x="276336" y="325906"/>
            <a:ext cx="7683441" cy="438798"/>
          </a:xfrm>
          <a:prstGeom prst="rect">
            <a:avLst/>
          </a:prstGeom>
        </p:spPr>
        <p:txBody>
          <a:bodyPr vert="horz"/>
          <a:lstStyle>
            <a:lvl1pPr algn="l" rtl="0" eaLnBrk="0" fontAlgn="base" hangingPunct="0">
              <a:spcBef>
                <a:spcPct val="0"/>
              </a:spcBef>
              <a:spcAft>
                <a:spcPct val="0"/>
              </a:spcAft>
              <a:defRPr sz="2800">
                <a:solidFill>
                  <a:srgbClr val="404040"/>
                </a:solidFill>
                <a:latin typeface="+mj-lt"/>
                <a:ea typeface="Arial" pitchFamily="-110" charset="0"/>
                <a:cs typeface="+mj-cs"/>
              </a:defRPr>
            </a:lvl1pPr>
            <a:lvl2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2pPr>
            <a:lvl3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3pPr>
            <a:lvl4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4pPr>
            <a:lvl5pPr algn="l" rtl="0" eaLnBrk="0" fontAlgn="base" hangingPunct="0">
              <a:spcBef>
                <a:spcPct val="0"/>
              </a:spcBef>
              <a:spcAft>
                <a:spcPct val="0"/>
              </a:spcAft>
              <a:defRPr sz="3200">
                <a:solidFill>
                  <a:srgbClr val="606060"/>
                </a:solidFill>
                <a:latin typeface="Arial Narrow" pitchFamily="34" charset="0"/>
                <a:ea typeface="Arial" pitchFamily="-110"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a:lstStyle>
          <a:p>
            <a:r>
              <a:rPr lang="en-GB" dirty="0" smtClean="0">
                <a:solidFill>
                  <a:schemeClr val="bg1"/>
                </a:solidFill>
              </a:rPr>
              <a:t>Remote </a:t>
            </a:r>
            <a:r>
              <a:rPr lang="en-GB" dirty="0">
                <a:solidFill>
                  <a:schemeClr val="bg1"/>
                </a:solidFill>
              </a:rPr>
              <a:t>Patient </a:t>
            </a:r>
            <a:r>
              <a:rPr lang="en-GB" dirty="0" smtClean="0">
                <a:solidFill>
                  <a:schemeClr val="bg1"/>
                </a:solidFill>
              </a:rPr>
              <a:t>Monitoring</a:t>
            </a:r>
            <a:endParaRPr lang="en-GB" sz="2000" dirty="0">
              <a:solidFill>
                <a:schemeClr val="bg1"/>
              </a:solidFill>
            </a:endParaRPr>
          </a:p>
        </p:txBody>
      </p:sp>
      <p:sp>
        <p:nvSpPr>
          <p:cNvPr id="34" name="TextBox 33"/>
          <p:cNvSpPr txBox="1"/>
          <p:nvPr/>
        </p:nvSpPr>
        <p:spPr>
          <a:xfrm>
            <a:off x="6540477" y="4548471"/>
            <a:ext cx="1468437" cy="246221"/>
          </a:xfrm>
          <a:prstGeom prst="rect">
            <a:avLst/>
          </a:prstGeom>
          <a:solidFill>
            <a:srgbClr val="C00000"/>
          </a:solidFill>
          <a:ln>
            <a:solidFill>
              <a:schemeClr val="bg1"/>
            </a:solidFill>
          </a:ln>
          <a:effectLst>
            <a:outerShdw blurRad="50800" dist="38100" dir="2700000">
              <a:srgbClr val="000000">
                <a:alpha val="43000"/>
              </a:srgbClr>
            </a:outerShdw>
          </a:effectLst>
        </p:spPr>
        <p:txBody>
          <a:bodyPr wrap="square" lIns="36000" rIns="36000" rtlCol="0" anchor="ctr">
            <a:spAutoFit/>
          </a:bodyPr>
          <a:lstStyle>
            <a:defPPr>
              <a:defRPr lang="en-GB"/>
            </a:defPPr>
            <a:lvl1pPr algn="ctr">
              <a:defRPr sz="900" b="1">
                <a:solidFill>
                  <a:srgbClr val="FFFFFF"/>
                </a:solidFill>
              </a:defRPr>
            </a:lvl1pPr>
          </a:lstStyle>
          <a:p>
            <a:pPr algn="l"/>
            <a:r>
              <a:rPr lang="en-US" sz="1000" dirty="0" smtClean="0">
                <a:solidFill>
                  <a:schemeClr val="bg1"/>
                </a:solidFill>
              </a:rPr>
              <a:t>Electronic Records</a:t>
            </a:r>
            <a:endParaRPr lang="en-US" sz="1000" dirty="0">
              <a:solidFill>
                <a:schemeClr val="bg1"/>
              </a:solidFill>
            </a:endParaRPr>
          </a:p>
        </p:txBody>
      </p:sp>
    </p:spTree>
    <p:extLst>
      <p:ext uri="{BB962C8B-B14F-4D97-AF65-F5344CB8AC3E}">
        <p14:creationId xmlns:p14="http://schemas.microsoft.com/office/powerpoint/2010/main" val="3051732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GSMA PPT Template 2008">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abetes Lunch and Learn 12th Nov 2012 SB GSMA format">
  <a:themeElements>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MA PPT Template 2008">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SMA PPT Template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MA PPT Template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MA PPT Template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MA PPT Template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MA PPT Template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MA PPT Template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MA PPT Template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MA PPT Template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MA PPT Template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MA PPT Template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MA PPT Template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MA PPT Template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5927</TotalTime>
  <Words>2836</Words>
  <Application>Microsoft Office PowerPoint</Application>
  <PresentationFormat>On-screen Show (4:3)</PresentationFormat>
  <Paragraphs>250</Paragraphs>
  <Slides>15</Slides>
  <Notes>11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GSMA PPT Template 2008</vt:lpstr>
      <vt:lpstr>Diabetes Lunch and Learn 12th Nov 2012 SB GSMA format</vt:lpstr>
      <vt:lpstr>PowerPoint Presentation</vt:lpstr>
      <vt:lpstr>Connected Life…..  </vt:lpstr>
      <vt:lpstr>mHealth benefits</vt:lpstr>
      <vt:lpstr>PowerPoint Presentation</vt:lpstr>
      <vt:lpstr>PowerPoint Presentation</vt:lpstr>
      <vt:lpstr>552 million individuals will suffer from diabetes by 2030 up by 150%</vt:lpstr>
      <vt:lpstr>PowerPoint Presentation</vt:lpstr>
      <vt:lpstr>Financial opportunity across the patient pathway in mDiabetes</vt:lpstr>
      <vt:lpstr>PowerPoint Presentation</vt:lpstr>
      <vt:lpstr>Impact of mHealth                958</vt:lpstr>
      <vt:lpstr>mDiabetes is represented</vt:lpstr>
      <vt:lpstr>AT&amp;T &amp; WellDoc’s ‘DiabetesManager’  </vt:lpstr>
      <vt:lpstr>With demonstrated success</vt:lpstr>
      <vt:lpstr>Key success factors </vt:lpstr>
      <vt:lpstr>What challenge lies ahead</vt:lpstr>
    </vt:vector>
  </TitlesOfParts>
  <Company>GSMA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MENA challenge of diabetes with mobile health solutions</dc:title>
  <dc:creator>Robert Childs</dc:creator>
  <cp:lastModifiedBy>Michael Curran</cp:lastModifiedBy>
  <cp:revision>85</cp:revision>
  <dcterms:created xsi:type="dcterms:W3CDTF">2013-01-25T16:31:12Z</dcterms:created>
  <dcterms:modified xsi:type="dcterms:W3CDTF">2013-02-28T08:52:57Z</dcterms:modified>
</cp:coreProperties>
</file>