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handoutMasterIdLst>
    <p:handoutMasterId r:id="rId48"/>
  </p:handoutMasterIdLst>
  <p:sldIdLst>
    <p:sldId id="291" r:id="rId2"/>
    <p:sldId id="398" r:id="rId3"/>
    <p:sldId id="399" r:id="rId4"/>
    <p:sldId id="415" r:id="rId5"/>
    <p:sldId id="387" r:id="rId6"/>
    <p:sldId id="400" r:id="rId7"/>
    <p:sldId id="407" r:id="rId8"/>
    <p:sldId id="446" r:id="rId9"/>
    <p:sldId id="447" r:id="rId10"/>
    <p:sldId id="408" r:id="rId11"/>
    <p:sldId id="414" r:id="rId12"/>
    <p:sldId id="445" r:id="rId13"/>
    <p:sldId id="413" r:id="rId14"/>
    <p:sldId id="403" r:id="rId15"/>
    <p:sldId id="416" r:id="rId16"/>
    <p:sldId id="419" r:id="rId17"/>
    <p:sldId id="426" r:id="rId18"/>
    <p:sldId id="427" r:id="rId19"/>
    <p:sldId id="420" r:id="rId20"/>
    <p:sldId id="421" r:id="rId21"/>
    <p:sldId id="422" r:id="rId22"/>
    <p:sldId id="423" r:id="rId23"/>
    <p:sldId id="428" r:id="rId24"/>
    <p:sldId id="431" r:id="rId25"/>
    <p:sldId id="429" r:id="rId26"/>
    <p:sldId id="439" r:id="rId27"/>
    <p:sldId id="440" r:id="rId28"/>
    <p:sldId id="441" r:id="rId29"/>
    <p:sldId id="442" r:id="rId30"/>
    <p:sldId id="438" r:id="rId31"/>
    <p:sldId id="432" r:id="rId32"/>
    <p:sldId id="424" r:id="rId33"/>
    <p:sldId id="404" r:id="rId34"/>
    <p:sldId id="456" r:id="rId35"/>
    <p:sldId id="457" r:id="rId36"/>
    <p:sldId id="458" r:id="rId37"/>
    <p:sldId id="448" r:id="rId38"/>
    <p:sldId id="449" r:id="rId39"/>
    <p:sldId id="450" r:id="rId40"/>
    <p:sldId id="451" r:id="rId41"/>
    <p:sldId id="452" r:id="rId42"/>
    <p:sldId id="453" r:id="rId43"/>
    <p:sldId id="454" r:id="rId44"/>
    <p:sldId id="455" r:id="rId45"/>
    <p:sldId id="396" r:id="rId46"/>
  </p:sldIdLst>
  <p:sldSz cx="9144000" cy="6858000" type="screen4x3"/>
  <p:notesSz cx="6858000" cy="97234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DDDDDD"/>
    <a:srgbClr val="99CC00"/>
    <a:srgbClr val="FF8103"/>
    <a:srgbClr val="004C00"/>
    <a:srgbClr val="004800"/>
    <a:srgbClr val="003300"/>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548" autoAdjust="0"/>
  </p:normalViewPr>
  <p:slideViewPr>
    <p:cSldViewPr>
      <p:cViewPr>
        <p:scale>
          <a:sx n="75" d="100"/>
          <a:sy n="75" d="100"/>
        </p:scale>
        <p:origin x="-9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794" y="-90"/>
      </p:cViewPr>
      <p:guideLst>
        <p:guide orient="horz" pos="306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Solar%20Project\Solar%20Case%20Study%20Final\Solar%20%20Feasibility%20%20Study%20V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5094736842105262"/>
          <c:y val="2.4615384615384615E-2"/>
        </c:manualLayout>
      </c:layout>
      <c:txPr>
        <a:bodyPr/>
        <a:lstStyle/>
        <a:p>
          <a:pPr>
            <a:defRPr sz="1200"/>
          </a:pPr>
          <a:endParaRPr lang="en-US"/>
        </a:p>
      </c:txPr>
    </c:title>
    <c:plotArea>
      <c:layout/>
      <c:lineChart>
        <c:grouping val="standard"/>
        <c:ser>
          <c:idx val="0"/>
          <c:order val="0"/>
          <c:tx>
            <c:strRef>
              <c:f>'Fuel &amp; Inflation Trend'!$I$6</c:f>
              <c:strCache>
                <c:ptCount val="1"/>
                <c:pt idx="0">
                  <c:v>Fuel Price L/EGP</c:v>
                </c:pt>
              </c:strCache>
            </c:strRef>
          </c:tx>
          <c:spPr>
            <a:ln>
              <a:solidFill>
                <a:schemeClr val="accent2"/>
              </a:solidFill>
            </a:ln>
          </c:spPr>
          <c:cat>
            <c:strRef>
              <c:f>'Fuel &amp; Inflation Trend'!$H$7:$H$13</c:f>
              <c:strCache>
                <c:ptCount val="7"/>
                <c:pt idx="0">
                  <c:v>Y03</c:v>
                </c:pt>
                <c:pt idx="1">
                  <c:v>Y05</c:v>
                </c:pt>
                <c:pt idx="2">
                  <c:v>Y07</c:v>
                </c:pt>
                <c:pt idx="3">
                  <c:v>Y09</c:v>
                </c:pt>
                <c:pt idx="4">
                  <c:v>Y10</c:v>
                </c:pt>
                <c:pt idx="5">
                  <c:v>Y11</c:v>
                </c:pt>
                <c:pt idx="6">
                  <c:v>Y15</c:v>
                </c:pt>
              </c:strCache>
            </c:strRef>
          </c:cat>
          <c:val>
            <c:numRef>
              <c:f>'Fuel &amp; Inflation Trend'!$I$7:$I$13</c:f>
              <c:numCache>
                <c:formatCode>General</c:formatCode>
                <c:ptCount val="7"/>
                <c:pt idx="0">
                  <c:v>0.4</c:v>
                </c:pt>
                <c:pt idx="1">
                  <c:v>0.60000000000000064</c:v>
                </c:pt>
                <c:pt idx="2">
                  <c:v>0.75000000000000155</c:v>
                </c:pt>
                <c:pt idx="3">
                  <c:v>1.1000000000000001</c:v>
                </c:pt>
                <c:pt idx="4">
                  <c:v>1.1000000000000001</c:v>
                </c:pt>
                <c:pt idx="5">
                  <c:v>1.1000000000000001</c:v>
                </c:pt>
                <c:pt idx="6">
                  <c:v>1.6</c:v>
                </c:pt>
              </c:numCache>
            </c:numRef>
          </c:val>
        </c:ser>
        <c:marker val="1"/>
        <c:axId val="42082304"/>
        <c:axId val="42083840"/>
      </c:lineChart>
      <c:catAx>
        <c:axId val="42082304"/>
        <c:scaling>
          <c:orientation val="minMax"/>
        </c:scaling>
        <c:axPos val="b"/>
        <c:tickLblPos val="nextTo"/>
        <c:crossAx val="42083840"/>
        <c:crosses val="autoZero"/>
        <c:auto val="1"/>
        <c:lblAlgn val="ctr"/>
        <c:lblOffset val="100"/>
      </c:catAx>
      <c:valAx>
        <c:axId val="42083840"/>
        <c:scaling>
          <c:orientation val="minMax"/>
        </c:scaling>
        <c:axPos val="l"/>
        <c:majorGridlines/>
        <c:numFmt formatCode="General" sourceLinked="1"/>
        <c:tickLblPos val="nextTo"/>
        <c:crossAx val="4208230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smtClean="0"/>
              <a:t>% Energy</a:t>
            </a:r>
            <a:r>
              <a:rPr lang="en-US" sz="1800" baseline="0" dirty="0" smtClean="0"/>
              <a:t> </a:t>
            </a:r>
            <a:r>
              <a:rPr lang="en-US" sz="1800" dirty="0" smtClean="0"/>
              <a:t>Consumption in BTS Site</a:t>
            </a:r>
            <a:endParaRPr lang="en-US" sz="1800" dirty="0"/>
          </a:p>
        </c:rich>
      </c:tx>
      <c:layout/>
    </c:title>
    <c:view3D>
      <c:rotX val="30"/>
      <c:perspective val="30"/>
    </c:view3D>
    <c:plotArea>
      <c:layout/>
      <c:pie3DChart>
        <c:varyColors val="1"/>
        <c:ser>
          <c:idx val="0"/>
          <c:order val="0"/>
          <c:tx>
            <c:strRef>
              <c:f>Sheet1!$B$1</c:f>
              <c:strCache>
                <c:ptCount val="1"/>
                <c:pt idx="0">
                  <c:v>Power Consumption</c:v>
                </c:pt>
              </c:strCache>
            </c:strRef>
          </c:tx>
          <c:explosion val="26"/>
          <c:dPt>
            <c:idx val="0"/>
            <c:spPr>
              <a:gradFill rotWithShape="1">
                <a:gsLst>
                  <a:gs pos="0">
                    <a:schemeClr val="accent1">
                      <a:tint val="48000"/>
                      <a:satMod val="138000"/>
                    </a:schemeClr>
                  </a:gs>
                  <a:gs pos="25000">
                    <a:schemeClr val="accent1">
                      <a:tint val="85000"/>
                    </a:schemeClr>
                  </a:gs>
                  <a:gs pos="40000">
                    <a:schemeClr val="accent1">
                      <a:tint val="92000"/>
                    </a:schemeClr>
                  </a:gs>
                  <a:gs pos="50000">
                    <a:schemeClr val="accent1">
                      <a:tint val="93000"/>
                    </a:schemeClr>
                  </a:gs>
                  <a:gs pos="60000">
                    <a:schemeClr val="accent1">
                      <a:tint val="92000"/>
                    </a:schemeClr>
                  </a:gs>
                  <a:gs pos="75000">
                    <a:schemeClr val="accent1">
                      <a:tint val="83000"/>
                      <a:satMod val="108000"/>
                    </a:schemeClr>
                  </a:gs>
                  <a:gs pos="100000">
                    <a:schemeClr val="accent1">
                      <a:tint val="48000"/>
                      <a:satMod val="150000"/>
                    </a:schemeClr>
                  </a:gs>
                </a:gsLst>
                <a:lin ang="5400000" scaled="0"/>
              </a:gradFill>
              <a:ln w="12000" cap="flat" cmpd="sng" algn="ctr">
                <a:solidFill>
                  <a:schemeClr val="accent1"/>
                </a:solidFill>
                <a:prstDash val="solid"/>
              </a:ln>
              <a:effectLst>
                <a:glow rad="63500">
                  <a:schemeClr val="accent1">
                    <a:alpha val="45000"/>
                    <a:satMod val="120000"/>
                  </a:schemeClr>
                </a:glow>
              </a:effectLst>
              <a:scene3d>
                <a:camera prst="orthographicFront" fov="0">
                  <a:rot lat="0" lon="0" rev="0"/>
                </a:camera>
                <a:lightRig rig="brightRoom" dir="tl">
                  <a:rot lat="0" lon="0" rev="8700000"/>
                </a:lightRig>
              </a:scene3d>
              <a:sp3d>
                <a:bevelT w="0" h="0"/>
                <a:contourClr>
                  <a:schemeClr val="accent1">
                    <a:tint val="70000"/>
                  </a:schemeClr>
                </a:contourClr>
              </a:sp3d>
            </c:spPr>
          </c:dPt>
          <c:dPt>
            <c:idx val="1"/>
            <c:spPr>
              <a:gradFill rotWithShape="1">
                <a:gsLst>
                  <a:gs pos="0">
                    <a:schemeClr val="accent6">
                      <a:tint val="48000"/>
                      <a:satMod val="138000"/>
                    </a:schemeClr>
                  </a:gs>
                  <a:gs pos="25000">
                    <a:schemeClr val="accent6">
                      <a:tint val="85000"/>
                    </a:schemeClr>
                  </a:gs>
                  <a:gs pos="40000">
                    <a:schemeClr val="accent6">
                      <a:tint val="92000"/>
                    </a:schemeClr>
                  </a:gs>
                  <a:gs pos="50000">
                    <a:schemeClr val="accent6">
                      <a:tint val="93000"/>
                    </a:schemeClr>
                  </a:gs>
                  <a:gs pos="60000">
                    <a:schemeClr val="accent6">
                      <a:tint val="92000"/>
                    </a:schemeClr>
                  </a:gs>
                  <a:gs pos="75000">
                    <a:schemeClr val="accent6">
                      <a:tint val="83000"/>
                      <a:satMod val="108000"/>
                    </a:schemeClr>
                  </a:gs>
                  <a:gs pos="100000">
                    <a:schemeClr val="accent6">
                      <a:tint val="48000"/>
                      <a:satMod val="150000"/>
                    </a:schemeClr>
                  </a:gs>
                </a:gsLst>
                <a:lin ang="5400000" scaled="0"/>
              </a:gradFill>
              <a:ln w="12000" cap="flat" cmpd="sng" algn="ctr">
                <a:solidFill>
                  <a:schemeClr val="accent6"/>
                </a:solidFill>
                <a:prstDash val="solid"/>
              </a:ln>
              <a:effectLst>
                <a:glow rad="63500">
                  <a:schemeClr val="accent6">
                    <a:alpha val="45000"/>
                    <a:satMod val="120000"/>
                  </a:schemeClr>
                </a:glow>
              </a:effectLst>
              <a:scene3d>
                <a:camera prst="orthographicFront" fov="0">
                  <a:rot lat="0" lon="0" rev="0"/>
                </a:camera>
                <a:lightRig rig="brightRoom" dir="tl">
                  <a:rot lat="0" lon="0" rev="8700000"/>
                </a:lightRig>
              </a:scene3d>
              <a:sp3d>
                <a:bevelT w="0" h="0"/>
                <a:contourClr>
                  <a:schemeClr val="accent6">
                    <a:tint val="70000"/>
                  </a:schemeClr>
                </a:contourClr>
              </a:sp3d>
            </c:spPr>
          </c:dPt>
          <c:dLbls>
            <c:dLbl>
              <c:idx val="0"/>
              <c:layout/>
              <c:tx>
                <c:rich>
                  <a:bodyPr/>
                  <a:lstStyle/>
                  <a:p>
                    <a:r>
                      <a:rPr lang="en-US" sz="1200" dirty="0"/>
                      <a:t>BSS
60%</a:t>
                    </a:r>
                  </a:p>
                </c:rich>
              </c:tx>
              <c:showCatName val="1"/>
              <c:showPercent val="1"/>
            </c:dLbl>
            <c:dLbl>
              <c:idx val="1"/>
              <c:layout/>
              <c:tx>
                <c:rich>
                  <a:bodyPr/>
                  <a:lstStyle/>
                  <a:p>
                    <a:r>
                      <a:rPr lang="en-US" sz="1200" dirty="0"/>
                      <a:t>A/Cs
40%</a:t>
                    </a:r>
                  </a:p>
                </c:rich>
              </c:tx>
              <c:showCatName val="1"/>
              <c:showPercent val="1"/>
            </c:dLbl>
            <c:showCatName val="1"/>
            <c:showPercent val="1"/>
            <c:showLeaderLines val="1"/>
          </c:dLbls>
          <c:cat>
            <c:strRef>
              <c:f>Sheet1!$A$2:$A$3</c:f>
              <c:strCache>
                <c:ptCount val="2"/>
                <c:pt idx="0">
                  <c:v>BSS</c:v>
                </c:pt>
                <c:pt idx="1">
                  <c:v>A/Cs</c:v>
                </c:pt>
              </c:strCache>
            </c:strRef>
          </c:cat>
          <c:val>
            <c:numRef>
              <c:f>Sheet1!$B$2:$B$3</c:f>
              <c:numCache>
                <c:formatCode>0%</c:formatCode>
                <c:ptCount val="2"/>
                <c:pt idx="0">
                  <c:v>0.60000000000000064</c:v>
                </c:pt>
                <c:pt idx="1">
                  <c:v>0.4</c:v>
                </c:pt>
              </c:numCache>
            </c:numRef>
          </c:val>
        </c:ser>
        <c:dLbls>
          <c:showCatName val="1"/>
          <c:showPercent val="1"/>
        </c:dLbls>
      </c:pie3DChart>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F3357-237B-4C1E-9ED1-BAD0754A83F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308F196-82C6-4E93-95BF-3B975952C255}">
      <dgm:prSet phldrT="[Text]"/>
      <dgm:spPr/>
      <dgm:t>
        <a:bodyPr/>
        <a:lstStyle/>
        <a:p>
          <a:r>
            <a:rPr lang="en-US" dirty="0" smtClean="0"/>
            <a:t>Cooling Solutions</a:t>
          </a:r>
          <a:endParaRPr lang="en-US" dirty="0"/>
        </a:p>
      </dgm:t>
    </dgm:pt>
    <dgm:pt modelId="{A2A7CAA0-01B2-4B26-8281-315EC912D062}" type="parTrans" cxnId="{C28B42FE-E5F2-4705-9979-05AEF6537FCC}">
      <dgm:prSet/>
      <dgm:spPr/>
      <dgm:t>
        <a:bodyPr/>
        <a:lstStyle/>
        <a:p>
          <a:endParaRPr lang="en-US"/>
        </a:p>
      </dgm:t>
    </dgm:pt>
    <dgm:pt modelId="{EA58D658-C18B-479A-8AB6-471F21CAE899}" type="sibTrans" cxnId="{C28B42FE-E5F2-4705-9979-05AEF6537FCC}">
      <dgm:prSet/>
      <dgm:spPr/>
      <dgm:t>
        <a:bodyPr/>
        <a:lstStyle/>
        <a:p>
          <a:endParaRPr lang="en-US"/>
        </a:p>
      </dgm:t>
    </dgm:pt>
    <dgm:pt modelId="{9703E94A-3F66-4856-A085-B0C3C7CF4313}">
      <dgm:prSet phldrT="[Text]"/>
      <dgm:spPr/>
      <dgm:t>
        <a:bodyPr/>
        <a:lstStyle/>
        <a:p>
          <a:r>
            <a:rPr lang="en-US" dirty="0" smtClean="0"/>
            <a:t>Shelter</a:t>
          </a:r>
          <a:endParaRPr lang="en-US" dirty="0"/>
        </a:p>
      </dgm:t>
    </dgm:pt>
    <dgm:pt modelId="{EBB93565-8DC8-4641-9125-E3A7A6640002}" type="parTrans" cxnId="{5C9E198A-DE60-444C-8454-0D4BFA7C9459}">
      <dgm:prSet/>
      <dgm:spPr/>
      <dgm:t>
        <a:bodyPr/>
        <a:lstStyle/>
        <a:p>
          <a:endParaRPr lang="en-US" dirty="0"/>
        </a:p>
      </dgm:t>
    </dgm:pt>
    <dgm:pt modelId="{401B01FF-A84F-49CC-B289-A8A5960FFB98}" type="sibTrans" cxnId="{5C9E198A-DE60-444C-8454-0D4BFA7C9459}">
      <dgm:prSet/>
      <dgm:spPr/>
      <dgm:t>
        <a:bodyPr/>
        <a:lstStyle/>
        <a:p>
          <a:endParaRPr lang="en-US"/>
        </a:p>
      </dgm:t>
    </dgm:pt>
    <dgm:pt modelId="{90849845-B585-4966-8EAB-A1BDBC3F9F03}">
      <dgm:prSet phldrT="[Text]"/>
      <dgm:spPr/>
      <dgm:t>
        <a:bodyPr/>
        <a:lstStyle/>
        <a:p>
          <a:r>
            <a:rPr lang="en-US" dirty="0" smtClean="0"/>
            <a:t>Traditional A/Cs</a:t>
          </a:r>
          <a:endParaRPr lang="en-US" dirty="0"/>
        </a:p>
      </dgm:t>
    </dgm:pt>
    <dgm:pt modelId="{8A7E4EC1-873E-4967-95C4-13401C172F36}" type="parTrans" cxnId="{B065EE0B-D88F-4F05-9D65-2BD76DE34EC4}">
      <dgm:prSet/>
      <dgm:spPr/>
      <dgm:t>
        <a:bodyPr/>
        <a:lstStyle/>
        <a:p>
          <a:endParaRPr lang="en-US" dirty="0"/>
        </a:p>
      </dgm:t>
    </dgm:pt>
    <dgm:pt modelId="{FD71A3DC-DC6F-4ACB-AB3D-4BC3DF6E94E1}" type="sibTrans" cxnId="{B065EE0B-D88F-4F05-9D65-2BD76DE34EC4}">
      <dgm:prSet/>
      <dgm:spPr/>
      <dgm:t>
        <a:bodyPr/>
        <a:lstStyle/>
        <a:p>
          <a:endParaRPr lang="en-US"/>
        </a:p>
      </dgm:t>
    </dgm:pt>
    <dgm:pt modelId="{71F77B43-4184-4BE1-B37C-B812DD650739}">
      <dgm:prSet phldrT="[Text]"/>
      <dgm:spPr/>
      <dgm:t>
        <a:bodyPr/>
        <a:lstStyle/>
        <a:p>
          <a:r>
            <a:rPr lang="en-US" dirty="0" smtClean="0"/>
            <a:t>Saving solutions</a:t>
          </a:r>
          <a:endParaRPr lang="en-US" dirty="0"/>
        </a:p>
      </dgm:t>
    </dgm:pt>
    <dgm:pt modelId="{8689267C-BAEA-46B6-9CC9-740F10FFF5EA}" type="parTrans" cxnId="{3950DFDD-6E7C-4966-BD38-6183279DBC18}">
      <dgm:prSet/>
      <dgm:spPr/>
      <dgm:t>
        <a:bodyPr/>
        <a:lstStyle/>
        <a:p>
          <a:endParaRPr lang="en-US" dirty="0"/>
        </a:p>
      </dgm:t>
    </dgm:pt>
    <dgm:pt modelId="{6B89A792-6CF1-41D6-8EB8-607AEA06F283}" type="sibTrans" cxnId="{3950DFDD-6E7C-4966-BD38-6183279DBC18}">
      <dgm:prSet/>
      <dgm:spPr/>
      <dgm:t>
        <a:bodyPr/>
        <a:lstStyle/>
        <a:p>
          <a:endParaRPr lang="en-US"/>
        </a:p>
      </dgm:t>
    </dgm:pt>
    <dgm:pt modelId="{98C4F34D-D743-40D3-9DB4-00030F0C3562}">
      <dgm:prSet phldrT="[Text]"/>
      <dgm:spPr/>
      <dgm:t>
        <a:bodyPr/>
        <a:lstStyle/>
        <a:p>
          <a:r>
            <a:rPr lang="en-US" dirty="0" smtClean="0"/>
            <a:t>Outdoor</a:t>
          </a:r>
          <a:endParaRPr lang="en-US" dirty="0"/>
        </a:p>
      </dgm:t>
    </dgm:pt>
    <dgm:pt modelId="{CAF73F7A-CC82-4610-8A46-3BA86BF6BD90}" type="parTrans" cxnId="{631699B3-B450-47AA-AE48-6A6230E4EFCC}">
      <dgm:prSet/>
      <dgm:spPr/>
      <dgm:t>
        <a:bodyPr/>
        <a:lstStyle/>
        <a:p>
          <a:endParaRPr lang="en-US" dirty="0"/>
        </a:p>
      </dgm:t>
    </dgm:pt>
    <dgm:pt modelId="{6B6D1A5A-593E-45E7-AB70-02AF8ADE0D4B}" type="sibTrans" cxnId="{631699B3-B450-47AA-AE48-6A6230E4EFCC}">
      <dgm:prSet/>
      <dgm:spPr/>
      <dgm:t>
        <a:bodyPr/>
        <a:lstStyle/>
        <a:p>
          <a:endParaRPr lang="en-US"/>
        </a:p>
      </dgm:t>
    </dgm:pt>
    <dgm:pt modelId="{29E06719-97DB-4837-A8CF-DADFB8072303}">
      <dgm:prSet phldrT="[Text]"/>
      <dgm:spPr/>
      <dgm:t>
        <a:bodyPr/>
        <a:lstStyle/>
        <a:p>
          <a:r>
            <a:rPr lang="en-US" dirty="0" smtClean="0"/>
            <a:t>Outdoor Enclosure with indoor BTS</a:t>
          </a:r>
          <a:endParaRPr lang="en-US" dirty="0"/>
        </a:p>
      </dgm:t>
    </dgm:pt>
    <dgm:pt modelId="{154C613C-9C6E-4ABC-B79C-7D0FAA25E0F6}" type="parTrans" cxnId="{C8B5AFCC-0A3A-4E62-AAB4-AFB7712A995B}">
      <dgm:prSet/>
      <dgm:spPr/>
      <dgm:t>
        <a:bodyPr/>
        <a:lstStyle/>
        <a:p>
          <a:endParaRPr lang="en-US" dirty="0"/>
        </a:p>
      </dgm:t>
    </dgm:pt>
    <dgm:pt modelId="{FF3FBAC7-49F0-42C1-889A-E8280D6D5CEB}" type="sibTrans" cxnId="{C8B5AFCC-0A3A-4E62-AAB4-AFB7712A995B}">
      <dgm:prSet/>
      <dgm:spPr/>
      <dgm:t>
        <a:bodyPr/>
        <a:lstStyle/>
        <a:p>
          <a:endParaRPr lang="en-US"/>
        </a:p>
      </dgm:t>
    </dgm:pt>
    <dgm:pt modelId="{9885C12B-48A5-41C9-9A16-00A9D1047EF1}">
      <dgm:prSet/>
      <dgm:spPr/>
      <dgm:t>
        <a:bodyPr/>
        <a:lstStyle/>
        <a:p>
          <a:r>
            <a:rPr lang="en-US" dirty="0" smtClean="0"/>
            <a:t>Outdoor BTS</a:t>
          </a:r>
          <a:endParaRPr lang="en-US" dirty="0"/>
        </a:p>
      </dgm:t>
    </dgm:pt>
    <dgm:pt modelId="{89420881-CECD-43D2-83FB-CD0AF4AA1AE0}" type="parTrans" cxnId="{CC3E3C5D-0791-4D2C-B9AD-9AF2B0BC32EA}">
      <dgm:prSet/>
      <dgm:spPr/>
      <dgm:t>
        <a:bodyPr/>
        <a:lstStyle/>
        <a:p>
          <a:endParaRPr lang="en-US" dirty="0"/>
        </a:p>
      </dgm:t>
    </dgm:pt>
    <dgm:pt modelId="{69D2A35A-67FE-4356-B033-8F260C246C41}" type="sibTrans" cxnId="{CC3E3C5D-0791-4D2C-B9AD-9AF2B0BC32EA}">
      <dgm:prSet/>
      <dgm:spPr/>
      <dgm:t>
        <a:bodyPr/>
        <a:lstStyle/>
        <a:p>
          <a:endParaRPr lang="en-US"/>
        </a:p>
      </dgm:t>
    </dgm:pt>
    <dgm:pt modelId="{64E4EED8-7CFE-4685-B4C6-140C7C3F215A}">
      <dgm:prSet/>
      <dgm:spPr/>
      <dgm:t>
        <a:bodyPr/>
        <a:lstStyle/>
        <a:p>
          <a:r>
            <a:rPr lang="en-US" dirty="0" smtClean="0"/>
            <a:t>1- Downgrade A/Cs (after BSS Swap)</a:t>
          </a:r>
          <a:endParaRPr lang="en-US" dirty="0"/>
        </a:p>
      </dgm:t>
    </dgm:pt>
    <dgm:pt modelId="{BC19A614-F302-48CE-B686-706625103529}" type="parTrans" cxnId="{8F319A6A-0C86-4266-8225-442A4B69D01E}">
      <dgm:prSet/>
      <dgm:spPr/>
      <dgm:t>
        <a:bodyPr/>
        <a:lstStyle/>
        <a:p>
          <a:endParaRPr lang="en-US" dirty="0"/>
        </a:p>
      </dgm:t>
    </dgm:pt>
    <dgm:pt modelId="{6D312993-C944-40CA-BEAE-B239821D9382}" type="sibTrans" cxnId="{8F319A6A-0C86-4266-8225-442A4B69D01E}">
      <dgm:prSet/>
      <dgm:spPr/>
      <dgm:t>
        <a:bodyPr/>
        <a:lstStyle/>
        <a:p>
          <a:endParaRPr lang="en-US"/>
        </a:p>
      </dgm:t>
    </dgm:pt>
    <dgm:pt modelId="{F47F2CDE-143E-48AC-8563-1EB8E03DA772}">
      <dgm:prSet/>
      <dgm:spPr/>
      <dgm:t>
        <a:bodyPr/>
        <a:lstStyle/>
        <a:p>
          <a:r>
            <a:rPr lang="en-US" dirty="0" smtClean="0"/>
            <a:t>2- Daikin A/C </a:t>
          </a:r>
          <a:endParaRPr lang="en-US" dirty="0"/>
        </a:p>
      </dgm:t>
    </dgm:pt>
    <dgm:pt modelId="{40A9AEF2-B9BD-44C2-AE86-CD1B55F643D7}" type="parTrans" cxnId="{4E3EE573-DC11-4E4D-A33D-4C120CEC7CD1}">
      <dgm:prSet/>
      <dgm:spPr/>
      <dgm:t>
        <a:bodyPr/>
        <a:lstStyle/>
        <a:p>
          <a:endParaRPr lang="en-US" dirty="0"/>
        </a:p>
      </dgm:t>
    </dgm:pt>
    <dgm:pt modelId="{F49EDB72-A6A7-4903-9B8E-44E67C999D8B}" type="sibTrans" cxnId="{4E3EE573-DC11-4E4D-A33D-4C120CEC7CD1}">
      <dgm:prSet/>
      <dgm:spPr/>
      <dgm:t>
        <a:bodyPr/>
        <a:lstStyle/>
        <a:p>
          <a:endParaRPr lang="en-US"/>
        </a:p>
      </dgm:t>
    </dgm:pt>
    <dgm:pt modelId="{DFDB5414-687F-460A-87FF-FBA899A55CCB}">
      <dgm:prSet/>
      <dgm:spPr/>
      <dgm:t>
        <a:bodyPr/>
        <a:lstStyle/>
        <a:p>
          <a:r>
            <a:rPr lang="en-US" dirty="0" smtClean="0"/>
            <a:t>3- Raising site temp, setting</a:t>
          </a:r>
        </a:p>
      </dgm:t>
    </dgm:pt>
    <dgm:pt modelId="{3EFEE26E-AA7B-444E-91AB-91CB9E111548}" type="parTrans" cxnId="{DA29B5A0-E9F0-4873-BEF3-18CFB966784F}">
      <dgm:prSet/>
      <dgm:spPr/>
      <dgm:t>
        <a:bodyPr/>
        <a:lstStyle/>
        <a:p>
          <a:endParaRPr lang="en-US" dirty="0"/>
        </a:p>
      </dgm:t>
    </dgm:pt>
    <dgm:pt modelId="{D3B6222B-5DA1-4DAF-88BC-0AF85A4D6351}" type="sibTrans" cxnId="{DA29B5A0-E9F0-4873-BEF3-18CFB966784F}">
      <dgm:prSet/>
      <dgm:spPr/>
      <dgm:t>
        <a:bodyPr/>
        <a:lstStyle/>
        <a:p>
          <a:endParaRPr lang="en-US"/>
        </a:p>
      </dgm:t>
    </dgm:pt>
    <dgm:pt modelId="{790F369A-2FFA-44A8-BB1E-91EA7F21E42C}">
      <dgm:prSet/>
      <dgm:spPr/>
      <dgm:t>
        <a:bodyPr/>
        <a:lstStyle/>
        <a:p>
          <a:r>
            <a:rPr lang="en-US" dirty="0" smtClean="0"/>
            <a:t>4- Free Cooling</a:t>
          </a:r>
        </a:p>
      </dgm:t>
    </dgm:pt>
    <dgm:pt modelId="{F2393F2A-6D34-46F1-98C2-03C9B83AD831}" type="parTrans" cxnId="{6F0AA220-FD3F-4D91-BFE9-A5CE37E1780D}">
      <dgm:prSet/>
      <dgm:spPr/>
      <dgm:t>
        <a:bodyPr/>
        <a:lstStyle/>
        <a:p>
          <a:endParaRPr lang="en-US" dirty="0"/>
        </a:p>
      </dgm:t>
    </dgm:pt>
    <dgm:pt modelId="{BB32DE44-B547-4610-8E01-F3CDF816228F}" type="sibTrans" cxnId="{6F0AA220-FD3F-4D91-BFE9-A5CE37E1780D}">
      <dgm:prSet/>
      <dgm:spPr/>
      <dgm:t>
        <a:bodyPr/>
        <a:lstStyle/>
        <a:p>
          <a:endParaRPr lang="en-US"/>
        </a:p>
      </dgm:t>
    </dgm:pt>
    <dgm:pt modelId="{F49978F1-C9C5-4CFD-88E7-93C9E1451980}">
      <dgm:prSet/>
      <dgm:spPr/>
      <dgm:t>
        <a:bodyPr/>
        <a:lstStyle/>
        <a:p>
          <a:r>
            <a:rPr lang="en-US" dirty="0" smtClean="0"/>
            <a:t>5- Replace A/Cs with HEX or ventilation</a:t>
          </a:r>
          <a:endParaRPr lang="en-US" dirty="0"/>
        </a:p>
      </dgm:t>
    </dgm:pt>
    <dgm:pt modelId="{A73A501B-95A9-463F-8F7B-79F27A67073E}" type="parTrans" cxnId="{8C856A6E-D753-42DB-A848-0CC87B0675F9}">
      <dgm:prSet/>
      <dgm:spPr/>
      <dgm:t>
        <a:bodyPr/>
        <a:lstStyle/>
        <a:p>
          <a:endParaRPr lang="en-US" dirty="0"/>
        </a:p>
      </dgm:t>
    </dgm:pt>
    <dgm:pt modelId="{B4DAA37D-B82A-4F4C-B91C-6D164F85167E}" type="sibTrans" cxnId="{8C856A6E-D753-42DB-A848-0CC87B0675F9}">
      <dgm:prSet/>
      <dgm:spPr/>
      <dgm:t>
        <a:bodyPr/>
        <a:lstStyle/>
        <a:p>
          <a:endParaRPr lang="en-US"/>
        </a:p>
      </dgm:t>
    </dgm:pt>
    <dgm:pt modelId="{A87E1F6E-9CFE-4B57-93BA-3993EE495637}" type="pres">
      <dgm:prSet presAssocID="{A22F3357-237B-4C1E-9ED1-BAD0754A83FC}" presName="hierChild1" presStyleCnt="0">
        <dgm:presLayoutVars>
          <dgm:chPref val="1"/>
          <dgm:dir/>
          <dgm:animOne val="branch"/>
          <dgm:animLvl val="lvl"/>
          <dgm:resizeHandles/>
        </dgm:presLayoutVars>
      </dgm:prSet>
      <dgm:spPr/>
      <dgm:t>
        <a:bodyPr/>
        <a:lstStyle/>
        <a:p>
          <a:endParaRPr lang="en-US"/>
        </a:p>
      </dgm:t>
    </dgm:pt>
    <dgm:pt modelId="{38E28EAF-DE05-47C3-AAA7-BF9244F22749}" type="pres">
      <dgm:prSet presAssocID="{7308F196-82C6-4E93-95BF-3B975952C255}" presName="hierRoot1" presStyleCnt="0"/>
      <dgm:spPr/>
    </dgm:pt>
    <dgm:pt modelId="{F91A67C5-0ADD-472C-8583-57AB3F7AFA09}" type="pres">
      <dgm:prSet presAssocID="{7308F196-82C6-4E93-95BF-3B975952C255}" presName="composite" presStyleCnt="0"/>
      <dgm:spPr/>
    </dgm:pt>
    <dgm:pt modelId="{1D1E198D-04B9-4DE7-859A-9C6B11628A58}" type="pres">
      <dgm:prSet presAssocID="{7308F196-82C6-4E93-95BF-3B975952C255}" presName="background" presStyleLbl="node0" presStyleIdx="0" presStyleCnt="1"/>
      <dgm:spPr/>
    </dgm:pt>
    <dgm:pt modelId="{FFBFDDAE-AB36-4A58-A395-111259B3DAD4}" type="pres">
      <dgm:prSet presAssocID="{7308F196-82C6-4E93-95BF-3B975952C255}" presName="text" presStyleLbl="fgAcc0" presStyleIdx="0" presStyleCnt="1">
        <dgm:presLayoutVars>
          <dgm:chPref val="3"/>
        </dgm:presLayoutVars>
      </dgm:prSet>
      <dgm:spPr/>
      <dgm:t>
        <a:bodyPr/>
        <a:lstStyle/>
        <a:p>
          <a:endParaRPr lang="en-US"/>
        </a:p>
      </dgm:t>
    </dgm:pt>
    <dgm:pt modelId="{EC654C4C-89C1-47A8-A702-7B027A26831B}" type="pres">
      <dgm:prSet presAssocID="{7308F196-82C6-4E93-95BF-3B975952C255}" presName="hierChild2" presStyleCnt="0"/>
      <dgm:spPr/>
    </dgm:pt>
    <dgm:pt modelId="{DB6ADF4B-CDBC-44AE-8453-9A958DDDEACA}" type="pres">
      <dgm:prSet presAssocID="{EBB93565-8DC8-4641-9125-E3A7A6640002}" presName="Name10" presStyleLbl="parChTrans1D2" presStyleIdx="0" presStyleCnt="2"/>
      <dgm:spPr/>
      <dgm:t>
        <a:bodyPr/>
        <a:lstStyle/>
        <a:p>
          <a:endParaRPr lang="en-US"/>
        </a:p>
      </dgm:t>
    </dgm:pt>
    <dgm:pt modelId="{9DEC21A0-F48B-4FAE-81A9-EBA65530B8E3}" type="pres">
      <dgm:prSet presAssocID="{9703E94A-3F66-4856-A085-B0C3C7CF4313}" presName="hierRoot2" presStyleCnt="0"/>
      <dgm:spPr/>
    </dgm:pt>
    <dgm:pt modelId="{018D7E93-4336-41FD-901F-41314FE4B009}" type="pres">
      <dgm:prSet presAssocID="{9703E94A-3F66-4856-A085-B0C3C7CF4313}" presName="composite2" presStyleCnt="0"/>
      <dgm:spPr/>
    </dgm:pt>
    <dgm:pt modelId="{DE314E19-213F-4E57-8D8A-024D526CC58A}" type="pres">
      <dgm:prSet presAssocID="{9703E94A-3F66-4856-A085-B0C3C7CF4313}" presName="background2" presStyleLbl="node2" presStyleIdx="0" presStyleCnt="2"/>
      <dgm:spPr/>
    </dgm:pt>
    <dgm:pt modelId="{11363F4E-953D-4D17-8889-F3FC1AA00557}" type="pres">
      <dgm:prSet presAssocID="{9703E94A-3F66-4856-A085-B0C3C7CF4313}" presName="text2" presStyleLbl="fgAcc2" presStyleIdx="0" presStyleCnt="2">
        <dgm:presLayoutVars>
          <dgm:chPref val="3"/>
        </dgm:presLayoutVars>
      </dgm:prSet>
      <dgm:spPr/>
      <dgm:t>
        <a:bodyPr/>
        <a:lstStyle/>
        <a:p>
          <a:endParaRPr lang="en-US"/>
        </a:p>
      </dgm:t>
    </dgm:pt>
    <dgm:pt modelId="{A0C2212C-4A3D-410D-B531-B871BA8F57B7}" type="pres">
      <dgm:prSet presAssocID="{9703E94A-3F66-4856-A085-B0C3C7CF4313}" presName="hierChild3" presStyleCnt="0"/>
      <dgm:spPr/>
    </dgm:pt>
    <dgm:pt modelId="{2C845D2C-3EB9-4E43-86BE-8024811234EA}" type="pres">
      <dgm:prSet presAssocID="{8A7E4EC1-873E-4967-95C4-13401C172F36}" presName="Name17" presStyleLbl="parChTrans1D3" presStyleIdx="0" presStyleCnt="4"/>
      <dgm:spPr/>
      <dgm:t>
        <a:bodyPr/>
        <a:lstStyle/>
        <a:p>
          <a:endParaRPr lang="en-US"/>
        </a:p>
      </dgm:t>
    </dgm:pt>
    <dgm:pt modelId="{38B5F591-B286-46F0-8698-537854E910A7}" type="pres">
      <dgm:prSet presAssocID="{90849845-B585-4966-8EAB-A1BDBC3F9F03}" presName="hierRoot3" presStyleCnt="0"/>
      <dgm:spPr/>
    </dgm:pt>
    <dgm:pt modelId="{59434BB5-C739-4A26-B6D5-EDD639B66C89}" type="pres">
      <dgm:prSet presAssocID="{90849845-B585-4966-8EAB-A1BDBC3F9F03}" presName="composite3" presStyleCnt="0"/>
      <dgm:spPr/>
    </dgm:pt>
    <dgm:pt modelId="{658093AB-B9D1-4EB1-9E30-70CC73CE84F0}" type="pres">
      <dgm:prSet presAssocID="{90849845-B585-4966-8EAB-A1BDBC3F9F03}" presName="background3" presStyleLbl="node3" presStyleIdx="0" presStyleCnt="4"/>
      <dgm:spPr/>
    </dgm:pt>
    <dgm:pt modelId="{57B79026-D031-46D2-919B-E6165B7F0FBA}" type="pres">
      <dgm:prSet presAssocID="{90849845-B585-4966-8EAB-A1BDBC3F9F03}" presName="text3" presStyleLbl="fgAcc3" presStyleIdx="0" presStyleCnt="4">
        <dgm:presLayoutVars>
          <dgm:chPref val="3"/>
        </dgm:presLayoutVars>
      </dgm:prSet>
      <dgm:spPr/>
      <dgm:t>
        <a:bodyPr/>
        <a:lstStyle/>
        <a:p>
          <a:endParaRPr lang="en-US"/>
        </a:p>
      </dgm:t>
    </dgm:pt>
    <dgm:pt modelId="{14A253BB-6177-4A3D-B267-B5FF62C2782B}" type="pres">
      <dgm:prSet presAssocID="{90849845-B585-4966-8EAB-A1BDBC3F9F03}" presName="hierChild4" presStyleCnt="0"/>
      <dgm:spPr/>
    </dgm:pt>
    <dgm:pt modelId="{F1FF0563-FBF0-42A4-AB2F-23511F9644DC}" type="pres">
      <dgm:prSet presAssocID="{BC19A614-F302-48CE-B686-706625103529}" presName="Name23" presStyleLbl="parChTrans1D4" presStyleIdx="0" presStyleCnt="5"/>
      <dgm:spPr/>
      <dgm:t>
        <a:bodyPr/>
        <a:lstStyle/>
        <a:p>
          <a:endParaRPr lang="en-US"/>
        </a:p>
      </dgm:t>
    </dgm:pt>
    <dgm:pt modelId="{F07D13E9-E538-45F4-8AD2-7B7D0888B46D}" type="pres">
      <dgm:prSet presAssocID="{64E4EED8-7CFE-4685-B4C6-140C7C3F215A}" presName="hierRoot4" presStyleCnt="0"/>
      <dgm:spPr/>
    </dgm:pt>
    <dgm:pt modelId="{3C056835-58BD-495F-8E03-B16B8FA1AD60}" type="pres">
      <dgm:prSet presAssocID="{64E4EED8-7CFE-4685-B4C6-140C7C3F215A}" presName="composite4" presStyleCnt="0"/>
      <dgm:spPr/>
    </dgm:pt>
    <dgm:pt modelId="{251AE556-DBEF-46DF-A529-17A996873B91}" type="pres">
      <dgm:prSet presAssocID="{64E4EED8-7CFE-4685-B4C6-140C7C3F215A}" presName="background4" presStyleLbl="node4" presStyleIdx="0" presStyleCnt="5"/>
      <dgm:spPr/>
    </dgm:pt>
    <dgm:pt modelId="{B8BB0FC6-AE32-4D4E-9414-42CAACD54B44}" type="pres">
      <dgm:prSet presAssocID="{64E4EED8-7CFE-4685-B4C6-140C7C3F215A}" presName="text4" presStyleLbl="fgAcc4" presStyleIdx="0" presStyleCnt="5" custScaleX="122398">
        <dgm:presLayoutVars>
          <dgm:chPref val="3"/>
        </dgm:presLayoutVars>
      </dgm:prSet>
      <dgm:spPr/>
      <dgm:t>
        <a:bodyPr/>
        <a:lstStyle/>
        <a:p>
          <a:endParaRPr lang="en-US"/>
        </a:p>
      </dgm:t>
    </dgm:pt>
    <dgm:pt modelId="{6CF66398-C6C4-421D-B34E-D099B8FE6304}" type="pres">
      <dgm:prSet presAssocID="{64E4EED8-7CFE-4685-B4C6-140C7C3F215A}" presName="hierChild5" presStyleCnt="0"/>
      <dgm:spPr/>
    </dgm:pt>
    <dgm:pt modelId="{AAE822D5-7CF4-42B7-9489-024B079A5AA3}" type="pres">
      <dgm:prSet presAssocID="{40A9AEF2-B9BD-44C2-AE86-CD1B55F643D7}" presName="Name23" presStyleLbl="parChTrans1D4" presStyleIdx="1" presStyleCnt="5"/>
      <dgm:spPr/>
      <dgm:t>
        <a:bodyPr/>
        <a:lstStyle/>
        <a:p>
          <a:endParaRPr lang="en-US"/>
        </a:p>
      </dgm:t>
    </dgm:pt>
    <dgm:pt modelId="{93AE6DEB-29C6-45A6-AFC2-D418987DC518}" type="pres">
      <dgm:prSet presAssocID="{F47F2CDE-143E-48AC-8563-1EB8E03DA772}" presName="hierRoot4" presStyleCnt="0"/>
      <dgm:spPr/>
    </dgm:pt>
    <dgm:pt modelId="{9D6CB161-F7C8-482E-A1EC-4554D9ECF421}" type="pres">
      <dgm:prSet presAssocID="{F47F2CDE-143E-48AC-8563-1EB8E03DA772}" presName="composite4" presStyleCnt="0"/>
      <dgm:spPr/>
    </dgm:pt>
    <dgm:pt modelId="{02AC071C-B758-4EC3-9588-BCF03264374F}" type="pres">
      <dgm:prSet presAssocID="{F47F2CDE-143E-48AC-8563-1EB8E03DA772}" presName="background4" presStyleLbl="node4" presStyleIdx="1" presStyleCnt="5"/>
      <dgm:spPr/>
    </dgm:pt>
    <dgm:pt modelId="{09EB2193-D982-4F7C-B2D4-ED971F5C210B}" type="pres">
      <dgm:prSet presAssocID="{F47F2CDE-143E-48AC-8563-1EB8E03DA772}" presName="text4" presStyleLbl="fgAcc4" presStyleIdx="1" presStyleCnt="5">
        <dgm:presLayoutVars>
          <dgm:chPref val="3"/>
        </dgm:presLayoutVars>
      </dgm:prSet>
      <dgm:spPr/>
      <dgm:t>
        <a:bodyPr/>
        <a:lstStyle/>
        <a:p>
          <a:endParaRPr lang="en-US"/>
        </a:p>
      </dgm:t>
    </dgm:pt>
    <dgm:pt modelId="{653A80D3-2EE8-4C5C-ACB6-B7F7AF6A4479}" type="pres">
      <dgm:prSet presAssocID="{F47F2CDE-143E-48AC-8563-1EB8E03DA772}" presName="hierChild5" presStyleCnt="0"/>
      <dgm:spPr/>
    </dgm:pt>
    <dgm:pt modelId="{A7EAD841-84E5-416D-B1E8-4192A54691BE}" type="pres">
      <dgm:prSet presAssocID="{8689267C-BAEA-46B6-9CC9-740F10FFF5EA}" presName="Name17" presStyleLbl="parChTrans1D3" presStyleIdx="1" presStyleCnt="4"/>
      <dgm:spPr/>
      <dgm:t>
        <a:bodyPr/>
        <a:lstStyle/>
        <a:p>
          <a:endParaRPr lang="en-US"/>
        </a:p>
      </dgm:t>
    </dgm:pt>
    <dgm:pt modelId="{8E47274F-1239-432D-8EA5-9F6D24C0E52E}" type="pres">
      <dgm:prSet presAssocID="{71F77B43-4184-4BE1-B37C-B812DD650739}" presName="hierRoot3" presStyleCnt="0"/>
      <dgm:spPr/>
    </dgm:pt>
    <dgm:pt modelId="{448A0E73-4958-4886-8280-0CD4D048975C}" type="pres">
      <dgm:prSet presAssocID="{71F77B43-4184-4BE1-B37C-B812DD650739}" presName="composite3" presStyleCnt="0"/>
      <dgm:spPr/>
    </dgm:pt>
    <dgm:pt modelId="{B854F3B5-03A6-4A2C-9D68-06A0B1D2498A}" type="pres">
      <dgm:prSet presAssocID="{71F77B43-4184-4BE1-B37C-B812DD650739}" presName="background3" presStyleLbl="node3" presStyleIdx="1" presStyleCnt="4"/>
      <dgm:spPr/>
    </dgm:pt>
    <dgm:pt modelId="{17E74C56-6FD0-4693-AAA2-FC2E9E2FA830}" type="pres">
      <dgm:prSet presAssocID="{71F77B43-4184-4BE1-B37C-B812DD650739}" presName="text3" presStyleLbl="fgAcc3" presStyleIdx="1" presStyleCnt="4">
        <dgm:presLayoutVars>
          <dgm:chPref val="3"/>
        </dgm:presLayoutVars>
      </dgm:prSet>
      <dgm:spPr/>
      <dgm:t>
        <a:bodyPr/>
        <a:lstStyle/>
        <a:p>
          <a:endParaRPr lang="en-US"/>
        </a:p>
      </dgm:t>
    </dgm:pt>
    <dgm:pt modelId="{AC01B548-B63C-45D5-A6AC-0654B7B5BB3C}" type="pres">
      <dgm:prSet presAssocID="{71F77B43-4184-4BE1-B37C-B812DD650739}" presName="hierChild4" presStyleCnt="0"/>
      <dgm:spPr/>
    </dgm:pt>
    <dgm:pt modelId="{F4369C41-85CA-417D-BBD1-57BC1A8EAFB8}" type="pres">
      <dgm:prSet presAssocID="{3EFEE26E-AA7B-444E-91AB-91CB9E111548}" presName="Name23" presStyleLbl="parChTrans1D4" presStyleIdx="2" presStyleCnt="5"/>
      <dgm:spPr/>
      <dgm:t>
        <a:bodyPr/>
        <a:lstStyle/>
        <a:p>
          <a:endParaRPr lang="en-US"/>
        </a:p>
      </dgm:t>
    </dgm:pt>
    <dgm:pt modelId="{9374BE73-DC54-4ED7-A08C-9B2864D97C7F}" type="pres">
      <dgm:prSet presAssocID="{DFDB5414-687F-460A-87FF-FBA899A55CCB}" presName="hierRoot4" presStyleCnt="0"/>
      <dgm:spPr/>
    </dgm:pt>
    <dgm:pt modelId="{EBED4E88-D03D-4CDB-86E4-279C477E29E6}" type="pres">
      <dgm:prSet presAssocID="{DFDB5414-687F-460A-87FF-FBA899A55CCB}" presName="composite4" presStyleCnt="0"/>
      <dgm:spPr/>
    </dgm:pt>
    <dgm:pt modelId="{761F455E-E5B7-45CC-B521-CF06A7D5E32A}" type="pres">
      <dgm:prSet presAssocID="{DFDB5414-687F-460A-87FF-FBA899A55CCB}" presName="background4" presStyleLbl="node4" presStyleIdx="2" presStyleCnt="5"/>
      <dgm:spPr/>
    </dgm:pt>
    <dgm:pt modelId="{16761400-EFCC-4F1D-BCC3-50D7FBA8C33A}" type="pres">
      <dgm:prSet presAssocID="{DFDB5414-687F-460A-87FF-FBA899A55CCB}" presName="text4" presStyleLbl="fgAcc4" presStyleIdx="2" presStyleCnt="5">
        <dgm:presLayoutVars>
          <dgm:chPref val="3"/>
        </dgm:presLayoutVars>
      </dgm:prSet>
      <dgm:spPr/>
      <dgm:t>
        <a:bodyPr/>
        <a:lstStyle/>
        <a:p>
          <a:endParaRPr lang="en-US"/>
        </a:p>
      </dgm:t>
    </dgm:pt>
    <dgm:pt modelId="{1957E803-E3C8-4628-BCDD-53612A58F2B5}" type="pres">
      <dgm:prSet presAssocID="{DFDB5414-687F-460A-87FF-FBA899A55CCB}" presName="hierChild5" presStyleCnt="0"/>
      <dgm:spPr/>
    </dgm:pt>
    <dgm:pt modelId="{02E5FE31-6895-478E-AA18-375171CA702E}" type="pres">
      <dgm:prSet presAssocID="{F2393F2A-6D34-46F1-98C2-03C9B83AD831}" presName="Name23" presStyleLbl="parChTrans1D4" presStyleIdx="3" presStyleCnt="5"/>
      <dgm:spPr/>
      <dgm:t>
        <a:bodyPr/>
        <a:lstStyle/>
        <a:p>
          <a:endParaRPr lang="en-US"/>
        </a:p>
      </dgm:t>
    </dgm:pt>
    <dgm:pt modelId="{64085075-0708-4981-9736-E69D4A367E2D}" type="pres">
      <dgm:prSet presAssocID="{790F369A-2FFA-44A8-BB1E-91EA7F21E42C}" presName="hierRoot4" presStyleCnt="0"/>
      <dgm:spPr/>
    </dgm:pt>
    <dgm:pt modelId="{9A6A16C9-5DC3-4E9B-B56D-3BE18DED9372}" type="pres">
      <dgm:prSet presAssocID="{790F369A-2FFA-44A8-BB1E-91EA7F21E42C}" presName="composite4" presStyleCnt="0"/>
      <dgm:spPr/>
    </dgm:pt>
    <dgm:pt modelId="{FD24A037-3420-41B7-A219-72993D86DD36}" type="pres">
      <dgm:prSet presAssocID="{790F369A-2FFA-44A8-BB1E-91EA7F21E42C}" presName="background4" presStyleLbl="node4" presStyleIdx="3" presStyleCnt="5"/>
      <dgm:spPr/>
    </dgm:pt>
    <dgm:pt modelId="{ECEBDDFC-175B-48CC-9C37-96A9C097BE70}" type="pres">
      <dgm:prSet presAssocID="{790F369A-2FFA-44A8-BB1E-91EA7F21E42C}" presName="text4" presStyleLbl="fgAcc4" presStyleIdx="3" presStyleCnt="5">
        <dgm:presLayoutVars>
          <dgm:chPref val="3"/>
        </dgm:presLayoutVars>
      </dgm:prSet>
      <dgm:spPr/>
      <dgm:t>
        <a:bodyPr/>
        <a:lstStyle/>
        <a:p>
          <a:endParaRPr lang="en-US"/>
        </a:p>
      </dgm:t>
    </dgm:pt>
    <dgm:pt modelId="{0034022F-531A-40E0-B38E-096A2C8C889B}" type="pres">
      <dgm:prSet presAssocID="{790F369A-2FFA-44A8-BB1E-91EA7F21E42C}" presName="hierChild5" presStyleCnt="0"/>
      <dgm:spPr/>
    </dgm:pt>
    <dgm:pt modelId="{1B28D2C7-A373-4647-A649-FD214182FB36}" type="pres">
      <dgm:prSet presAssocID="{CAF73F7A-CC82-4610-8A46-3BA86BF6BD90}" presName="Name10" presStyleLbl="parChTrans1D2" presStyleIdx="1" presStyleCnt="2"/>
      <dgm:spPr/>
      <dgm:t>
        <a:bodyPr/>
        <a:lstStyle/>
        <a:p>
          <a:endParaRPr lang="en-US"/>
        </a:p>
      </dgm:t>
    </dgm:pt>
    <dgm:pt modelId="{AEF64808-6652-4C87-AE49-5677EB6C5F73}" type="pres">
      <dgm:prSet presAssocID="{98C4F34D-D743-40D3-9DB4-00030F0C3562}" presName="hierRoot2" presStyleCnt="0"/>
      <dgm:spPr/>
    </dgm:pt>
    <dgm:pt modelId="{545C2144-48B5-4C3E-ADC2-35F119364588}" type="pres">
      <dgm:prSet presAssocID="{98C4F34D-D743-40D3-9DB4-00030F0C3562}" presName="composite2" presStyleCnt="0"/>
      <dgm:spPr/>
    </dgm:pt>
    <dgm:pt modelId="{354F6A9A-7FA1-49C7-AD50-F690E23346F2}" type="pres">
      <dgm:prSet presAssocID="{98C4F34D-D743-40D3-9DB4-00030F0C3562}" presName="background2" presStyleLbl="node2" presStyleIdx="1" presStyleCnt="2"/>
      <dgm:spPr/>
    </dgm:pt>
    <dgm:pt modelId="{D3D9D5FE-2E0E-44A5-ADE0-7D866BBFC40D}" type="pres">
      <dgm:prSet presAssocID="{98C4F34D-D743-40D3-9DB4-00030F0C3562}" presName="text2" presStyleLbl="fgAcc2" presStyleIdx="1" presStyleCnt="2">
        <dgm:presLayoutVars>
          <dgm:chPref val="3"/>
        </dgm:presLayoutVars>
      </dgm:prSet>
      <dgm:spPr/>
      <dgm:t>
        <a:bodyPr/>
        <a:lstStyle/>
        <a:p>
          <a:endParaRPr lang="en-US"/>
        </a:p>
      </dgm:t>
    </dgm:pt>
    <dgm:pt modelId="{EA7E2AE1-2E11-4EBA-BCD8-B6445113E393}" type="pres">
      <dgm:prSet presAssocID="{98C4F34D-D743-40D3-9DB4-00030F0C3562}" presName="hierChild3" presStyleCnt="0"/>
      <dgm:spPr/>
    </dgm:pt>
    <dgm:pt modelId="{AE635DD6-817E-4705-93BA-143BFEE3F878}" type="pres">
      <dgm:prSet presAssocID="{154C613C-9C6E-4ABC-B79C-7D0FAA25E0F6}" presName="Name17" presStyleLbl="parChTrans1D3" presStyleIdx="2" presStyleCnt="4"/>
      <dgm:spPr/>
      <dgm:t>
        <a:bodyPr/>
        <a:lstStyle/>
        <a:p>
          <a:endParaRPr lang="en-US"/>
        </a:p>
      </dgm:t>
    </dgm:pt>
    <dgm:pt modelId="{432E41A8-EC73-4829-AEE5-79B3DD8C0E87}" type="pres">
      <dgm:prSet presAssocID="{29E06719-97DB-4837-A8CF-DADFB8072303}" presName="hierRoot3" presStyleCnt="0"/>
      <dgm:spPr/>
    </dgm:pt>
    <dgm:pt modelId="{5E1888C1-7759-4C6C-8418-59B78372533B}" type="pres">
      <dgm:prSet presAssocID="{29E06719-97DB-4837-A8CF-DADFB8072303}" presName="composite3" presStyleCnt="0"/>
      <dgm:spPr/>
    </dgm:pt>
    <dgm:pt modelId="{26CF5D26-4456-43EA-BCB3-66B3573202D5}" type="pres">
      <dgm:prSet presAssocID="{29E06719-97DB-4837-A8CF-DADFB8072303}" presName="background3" presStyleLbl="node3" presStyleIdx="2" presStyleCnt="4"/>
      <dgm:spPr/>
    </dgm:pt>
    <dgm:pt modelId="{3552ABCB-FE6A-4609-B843-4CA9734A1236}" type="pres">
      <dgm:prSet presAssocID="{29E06719-97DB-4837-A8CF-DADFB8072303}" presName="text3" presStyleLbl="fgAcc3" presStyleIdx="2" presStyleCnt="4">
        <dgm:presLayoutVars>
          <dgm:chPref val="3"/>
        </dgm:presLayoutVars>
      </dgm:prSet>
      <dgm:spPr/>
      <dgm:t>
        <a:bodyPr/>
        <a:lstStyle/>
        <a:p>
          <a:endParaRPr lang="en-US"/>
        </a:p>
      </dgm:t>
    </dgm:pt>
    <dgm:pt modelId="{78233705-E70F-4B4E-B35F-E0B7A87B904E}" type="pres">
      <dgm:prSet presAssocID="{29E06719-97DB-4837-A8CF-DADFB8072303}" presName="hierChild4" presStyleCnt="0"/>
      <dgm:spPr/>
    </dgm:pt>
    <dgm:pt modelId="{057E4684-2068-413A-A454-C3DC93501A04}" type="pres">
      <dgm:prSet presAssocID="{A73A501B-95A9-463F-8F7B-79F27A67073E}" presName="Name23" presStyleLbl="parChTrans1D4" presStyleIdx="4" presStyleCnt="5"/>
      <dgm:spPr/>
      <dgm:t>
        <a:bodyPr/>
        <a:lstStyle/>
        <a:p>
          <a:endParaRPr lang="en-US"/>
        </a:p>
      </dgm:t>
    </dgm:pt>
    <dgm:pt modelId="{C250DC7E-2166-47C9-ACC0-A461C2F53821}" type="pres">
      <dgm:prSet presAssocID="{F49978F1-C9C5-4CFD-88E7-93C9E1451980}" presName="hierRoot4" presStyleCnt="0"/>
      <dgm:spPr/>
    </dgm:pt>
    <dgm:pt modelId="{AA2D86E0-DE08-4ABA-A5B9-67063C9FC1C9}" type="pres">
      <dgm:prSet presAssocID="{F49978F1-C9C5-4CFD-88E7-93C9E1451980}" presName="composite4" presStyleCnt="0"/>
      <dgm:spPr/>
    </dgm:pt>
    <dgm:pt modelId="{81056E70-BEB4-4DF4-A482-3CA95BD2999A}" type="pres">
      <dgm:prSet presAssocID="{F49978F1-C9C5-4CFD-88E7-93C9E1451980}" presName="background4" presStyleLbl="node4" presStyleIdx="4" presStyleCnt="5"/>
      <dgm:spPr/>
    </dgm:pt>
    <dgm:pt modelId="{27ACB3CF-74B7-493D-9BFE-6459F3C49A77}" type="pres">
      <dgm:prSet presAssocID="{F49978F1-C9C5-4CFD-88E7-93C9E1451980}" presName="text4" presStyleLbl="fgAcc4" presStyleIdx="4" presStyleCnt="5">
        <dgm:presLayoutVars>
          <dgm:chPref val="3"/>
        </dgm:presLayoutVars>
      </dgm:prSet>
      <dgm:spPr/>
      <dgm:t>
        <a:bodyPr/>
        <a:lstStyle/>
        <a:p>
          <a:endParaRPr lang="en-US"/>
        </a:p>
      </dgm:t>
    </dgm:pt>
    <dgm:pt modelId="{57AE042A-0EFC-49E6-BE41-FEE3CC39A1BF}" type="pres">
      <dgm:prSet presAssocID="{F49978F1-C9C5-4CFD-88E7-93C9E1451980}" presName="hierChild5" presStyleCnt="0"/>
      <dgm:spPr/>
    </dgm:pt>
    <dgm:pt modelId="{E93184D9-29CE-4C3A-A85F-9DCBCF53F0FF}" type="pres">
      <dgm:prSet presAssocID="{89420881-CECD-43D2-83FB-CD0AF4AA1AE0}" presName="Name17" presStyleLbl="parChTrans1D3" presStyleIdx="3" presStyleCnt="4"/>
      <dgm:spPr/>
      <dgm:t>
        <a:bodyPr/>
        <a:lstStyle/>
        <a:p>
          <a:endParaRPr lang="en-US"/>
        </a:p>
      </dgm:t>
    </dgm:pt>
    <dgm:pt modelId="{C61D706D-ADAF-48C9-AC4F-5BFE44010913}" type="pres">
      <dgm:prSet presAssocID="{9885C12B-48A5-41C9-9A16-00A9D1047EF1}" presName="hierRoot3" presStyleCnt="0"/>
      <dgm:spPr/>
    </dgm:pt>
    <dgm:pt modelId="{1DB8DB22-50AC-4B23-944C-96F445FC5C42}" type="pres">
      <dgm:prSet presAssocID="{9885C12B-48A5-41C9-9A16-00A9D1047EF1}" presName="composite3" presStyleCnt="0"/>
      <dgm:spPr/>
    </dgm:pt>
    <dgm:pt modelId="{F277CFAC-7D3E-4FA0-AA71-379135DE02E3}" type="pres">
      <dgm:prSet presAssocID="{9885C12B-48A5-41C9-9A16-00A9D1047EF1}" presName="background3" presStyleLbl="node3" presStyleIdx="3" presStyleCnt="4"/>
      <dgm:spPr/>
    </dgm:pt>
    <dgm:pt modelId="{667097AA-4392-4B73-A8DB-0D9D2602672E}" type="pres">
      <dgm:prSet presAssocID="{9885C12B-48A5-41C9-9A16-00A9D1047EF1}" presName="text3" presStyleLbl="fgAcc3" presStyleIdx="3" presStyleCnt="4">
        <dgm:presLayoutVars>
          <dgm:chPref val="3"/>
        </dgm:presLayoutVars>
      </dgm:prSet>
      <dgm:spPr/>
      <dgm:t>
        <a:bodyPr/>
        <a:lstStyle/>
        <a:p>
          <a:endParaRPr lang="en-US"/>
        </a:p>
      </dgm:t>
    </dgm:pt>
    <dgm:pt modelId="{8CB7CDEE-9EC3-4574-B73F-A7BABA1BD800}" type="pres">
      <dgm:prSet presAssocID="{9885C12B-48A5-41C9-9A16-00A9D1047EF1}" presName="hierChild4" presStyleCnt="0"/>
      <dgm:spPr/>
    </dgm:pt>
  </dgm:ptLst>
  <dgm:cxnLst>
    <dgm:cxn modelId="{1B930431-D650-4EAC-896F-1D32D5E68C1A}" type="presOf" srcId="{3EFEE26E-AA7B-444E-91AB-91CB9E111548}" destId="{F4369C41-85CA-417D-BBD1-57BC1A8EAFB8}" srcOrd="0" destOrd="0" presId="urn:microsoft.com/office/officeart/2005/8/layout/hierarchy1"/>
    <dgm:cxn modelId="{050E6D22-AECA-4353-90FA-20C0F3843A4A}" type="presOf" srcId="{9885C12B-48A5-41C9-9A16-00A9D1047EF1}" destId="{667097AA-4392-4B73-A8DB-0D9D2602672E}" srcOrd="0" destOrd="0" presId="urn:microsoft.com/office/officeart/2005/8/layout/hierarchy1"/>
    <dgm:cxn modelId="{7DAEA505-EA6A-4848-A590-B40F8FBBC16F}" type="presOf" srcId="{98C4F34D-D743-40D3-9DB4-00030F0C3562}" destId="{D3D9D5FE-2E0E-44A5-ADE0-7D866BBFC40D}" srcOrd="0" destOrd="0" presId="urn:microsoft.com/office/officeart/2005/8/layout/hierarchy1"/>
    <dgm:cxn modelId="{B065EE0B-D88F-4F05-9D65-2BD76DE34EC4}" srcId="{9703E94A-3F66-4856-A085-B0C3C7CF4313}" destId="{90849845-B585-4966-8EAB-A1BDBC3F9F03}" srcOrd="0" destOrd="0" parTransId="{8A7E4EC1-873E-4967-95C4-13401C172F36}" sibTransId="{FD71A3DC-DC6F-4ACB-AB3D-4BC3DF6E94E1}"/>
    <dgm:cxn modelId="{2EC48758-4A48-4D03-932E-0A87BB6B8BA0}" type="presOf" srcId="{29E06719-97DB-4837-A8CF-DADFB8072303}" destId="{3552ABCB-FE6A-4609-B843-4CA9734A1236}" srcOrd="0" destOrd="0" presId="urn:microsoft.com/office/officeart/2005/8/layout/hierarchy1"/>
    <dgm:cxn modelId="{B450299F-7174-49EA-A86E-00C9693940E5}" type="presOf" srcId="{790F369A-2FFA-44A8-BB1E-91EA7F21E42C}" destId="{ECEBDDFC-175B-48CC-9C37-96A9C097BE70}" srcOrd="0" destOrd="0" presId="urn:microsoft.com/office/officeart/2005/8/layout/hierarchy1"/>
    <dgm:cxn modelId="{051FAD24-DCBC-4C30-802C-F63078D95BD2}" type="presOf" srcId="{8A7E4EC1-873E-4967-95C4-13401C172F36}" destId="{2C845D2C-3EB9-4E43-86BE-8024811234EA}" srcOrd="0" destOrd="0" presId="urn:microsoft.com/office/officeart/2005/8/layout/hierarchy1"/>
    <dgm:cxn modelId="{CC3E3C5D-0791-4D2C-B9AD-9AF2B0BC32EA}" srcId="{98C4F34D-D743-40D3-9DB4-00030F0C3562}" destId="{9885C12B-48A5-41C9-9A16-00A9D1047EF1}" srcOrd="1" destOrd="0" parTransId="{89420881-CECD-43D2-83FB-CD0AF4AA1AE0}" sibTransId="{69D2A35A-67FE-4356-B033-8F260C246C41}"/>
    <dgm:cxn modelId="{78EBCC8A-B953-4635-987B-0E7C967BBB7C}" type="presOf" srcId="{154C613C-9C6E-4ABC-B79C-7D0FAA25E0F6}" destId="{AE635DD6-817E-4705-93BA-143BFEE3F878}" srcOrd="0" destOrd="0" presId="urn:microsoft.com/office/officeart/2005/8/layout/hierarchy1"/>
    <dgm:cxn modelId="{6F0AA220-FD3F-4D91-BFE9-A5CE37E1780D}" srcId="{71F77B43-4184-4BE1-B37C-B812DD650739}" destId="{790F369A-2FFA-44A8-BB1E-91EA7F21E42C}" srcOrd="1" destOrd="0" parTransId="{F2393F2A-6D34-46F1-98C2-03C9B83AD831}" sibTransId="{BB32DE44-B547-4610-8E01-F3CDF816228F}"/>
    <dgm:cxn modelId="{7CD049B1-3C22-4E7D-8C01-E1AA70CBD1CF}" type="presOf" srcId="{CAF73F7A-CC82-4610-8A46-3BA86BF6BD90}" destId="{1B28D2C7-A373-4647-A649-FD214182FB36}" srcOrd="0" destOrd="0" presId="urn:microsoft.com/office/officeart/2005/8/layout/hierarchy1"/>
    <dgm:cxn modelId="{8F319A6A-0C86-4266-8225-442A4B69D01E}" srcId="{90849845-B585-4966-8EAB-A1BDBC3F9F03}" destId="{64E4EED8-7CFE-4685-B4C6-140C7C3F215A}" srcOrd="0" destOrd="0" parTransId="{BC19A614-F302-48CE-B686-706625103529}" sibTransId="{6D312993-C944-40CA-BEAE-B239821D9382}"/>
    <dgm:cxn modelId="{C8B5AFCC-0A3A-4E62-AAB4-AFB7712A995B}" srcId="{98C4F34D-D743-40D3-9DB4-00030F0C3562}" destId="{29E06719-97DB-4837-A8CF-DADFB8072303}" srcOrd="0" destOrd="0" parTransId="{154C613C-9C6E-4ABC-B79C-7D0FAA25E0F6}" sibTransId="{FF3FBAC7-49F0-42C1-889A-E8280D6D5CEB}"/>
    <dgm:cxn modelId="{0BC3777C-E3EF-473F-A6BC-4535CC544815}" type="presOf" srcId="{9703E94A-3F66-4856-A085-B0C3C7CF4313}" destId="{11363F4E-953D-4D17-8889-F3FC1AA00557}" srcOrd="0" destOrd="0" presId="urn:microsoft.com/office/officeart/2005/8/layout/hierarchy1"/>
    <dgm:cxn modelId="{0955C336-DCBA-47C8-94D3-D84EA7C5E66C}" type="presOf" srcId="{A73A501B-95A9-463F-8F7B-79F27A67073E}" destId="{057E4684-2068-413A-A454-C3DC93501A04}" srcOrd="0" destOrd="0" presId="urn:microsoft.com/office/officeart/2005/8/layout/hierarchy1"/>
    <dgm:cxn modelId="{E12499CC-3DD1-44A9-B06C-6BE7C0F96B2E}" type="presOf" srcId="{71F77B43-4184-4BE1-B37C-B812DD650739}" destId="{17E74C56-6FD0-4693-AAA2-FC2E9E2FA830}" srcOrd="0" destOrd="0" presId="urn:microsoft.com/office/officeart/2005/8/layout/hierarchy1"/>
    <dgm:cxn modelId="{19D91F97-46E2-4AAE-B33F-28984FAA669D}" type="presOf" srcId="{8689267C-BAEA-46B6-9CC9-740F10FFF5EA}" destId="{A7EAD841-84E5-416D-B1E8-4192A54691BE}" srcOrd="0" destOrd="0" presId="urn:microsoft.com/office/officeart/2005/8/layout/hierarchy1"/>
    <dgm:cxn modelId="{91181A93-54C0-482E-92D1-CB8EEDB33760}" type="presOf" srcId="{7308F196-82C6-4E93-95BF-3B975952C255}" destId="{FFBFDDAE-AB36-4A58-A395-111259B3DAD4}" srcOrd="0" destOrd="0" presId="urn:microsoft.com/office/officeart/2005/8/layout/hierarchy1"/>
    <dgm:cxn modelId="{4E3EE573-DC11-4E4D-A33D-4C120CEC7CD1}" srcId="{90849845-B585-4966-8EAB-A1BDBC3F9F03}" destId="{F47F2CDE-143E-48AC-8563-1EB8E03DA772}" srcOrd="1" destOrd="0" parTransId="{40A9AEF2-B9BD-44C2-AE86-CD1B55F643D7}" sibTransId="{F49EDB72-A6A7-4903-9B8E-44E67C999D8B}"/>
    <dgm:cxn modelId="{5F0C9DF4-94B0-4D50-9FA0-6DD1CEB2DBF0}" type="presOf" srcId="{90849845-B585-4966-8EAB-A1BDBC3F9F03}" destId="{57B79026-D031-46D2-919B-E6165B7F0FBA}" srcOrd="0" destOrd="0" presId="urn:microsoft.com/office/officeart/2005/8/layout/hierarchy1"/>
    <dgm:cxn modelId="{C28B42FE-E5F2-4705-9979-05AEF6537FCC}" srcId="{A22F3357-237B-4C1E-9ED1-BAD0754A83FC}" destId="{7308F196-82C6-4E93-95BF-3B975952C255}" srcOrd="0" destOrd="0" parTransId="{A2A7CAA0-01B2-4B26-8281-315EC912D062}" sibTransId="{EA58D658-C18B-479A-8AB6-471F21CAE899}"/>
    <dgm:cxn modelId="{E3C1FAFB-20EB-4CF6-A874-C0CCABAF6C9B}" type="presOf" srcId="{89420881-CECD-43D2-83FB-CD0AF4AA1AE0}" destId="{E93184D9-29CE-4C3A-A85F-9DCBCF53F0FF}" srcOrd="0" destOrd="0" presId="urn:microsoft.com/office/officeart/2005/8/layout/hierarchy1"/>
    <dgm:cxn modelId="{432B02AD-670B-4FFF-BD7A-E008F2C237B8}" type="presOf" srcId="{40A9AEF2-B9BD-44C2-AE86-CD1B55F643D7}" destId="{AAE822D5-7CF4-42B7-9489-024B079A5AA3}" srcOrd="0" destOrd="0" presId="urn:microsoft.com/office/officeart/2005/8/layout/hierarchy1"/>
    <dgm:cxn modelId="{8C856A6E-D753-42DB-A848-0CC87B0675F9}" srcId="{29E06719-97DB-4837-A8CF-DADFB8072303}" destId="{F49978F1-C9C5-4CFD-88E7-93C9E1451980}" srcOrd="0" destOrd="0" parTransId="{A73A501B-95A9-463F-8F7B-79F27A67073E}" sibTransId="{B4DAA37D-B82A-4F4C-B91C-6D164F85167E}"/>
    <dgm:cxn modelId="{631699B3-B450-47AA-AE48-6A6230E4EFCC}" srcId="{7308F196-82C6-4E93-95BF-3B975952C255}" destId="{98C4F34D-D743-40D3-9DB4-00030F0C3562}" srcOrd="1" destOrd="0" parTransId="{CAF73F7A-CC82-4610-8A46-3BA86BF6BD90}" sibTransId="{6B6D1A5A-593E-45E7-AB70-02AF8ADE0D4B}"/>
    <dgm:cxn modelId="{5878C58F-4057-4454-A826-0274843C7C50}" type="presOf" srcId="{A22F3357-237B-4C1E-9ED1-BAD0754A83FC}" destId="{A87E1F6E-9CFE-4B57-93BA-3993EE495637}" srcOrd="0" destOrd="0" presId="urn:microsoft.com/office/officeart/2005/8/layout/hierarchy1"/>
    <dgm:cxn modelId="{D084BBF6-F685-4231-9B37-6556A0CAD80B}" type="presOf" srcId="{64E4EED8-7CFE-4685-B4C6-140C7C3F215A}" destId="{B8BB0FC6-AE32-4D4E-9414-42CAACD54B44}" srcOrd="0" destOrd="0" presId="urn:microsoft.com/office/officeart/2005/8/layout/hierarchy1"/>
    <dgm:cxn modelId="{19354B7B-8193-4FE3-A5BF-097B321D2B30}" type="presOf" srcId="{F2393F2A-6D34-46F1-98C2-03C9B83AD831}" destId="{02E5FE31-6895-478E-AA18-375171CA702E}" srcOrd="0" destOrd="0" presId="urn:microsoft.com/office/officeart/2005/8/layout/hierarchy1"/>
    <dgm:cxn modelId="{1DDAF980-0D0D-4896-9D6C-21ABCA09F048}" type="presOf" srcId="{DFDB5414-687F-460A-87FF-FBA899A55CCB}" destId="{16761400-EFCC-4F1D-BCC3-50D7FBA8C33A}" srcOrd="0" destOrd="0" presId="urn:microsoft.com/office/officeart/2005/8/layout/hierarchy1"/>
    <dgm:cxn modelId="{A1B4E015-E8AC-4B76-B100-49447218F879}" type="presOf" srcId="{F49978F1-C9C5-4CFD-88E7-93C9E1451980}" destId="{27ACB3CF-74B7-493D-9BFE-6459F3C49A77}" srcOrd="0" destOrd="0" presId="urn:microsoft.com/office/officeart/2005/8/layout/hierarchy1"/>
    <dgm:cxn modelId="{BC1A7847-763C-4B11-8071-D7984B077D5C}" type="presOf" srcId="{F47F2CDE-143E-48AC-8563-1EB8E03DA772}" destId="{09EB2193-D982-4F7C-B2D4-ED971F5C210B}" srcOrd="0" destOrd="0" presId="urn:microsoft.com/office/officeart/2005/8/layout/hierarchy1"/>
    <dgm:cxn modelId="{44754A62-6413-4EEA-8B77-85E5C4C2C626}" type="presOf" srcId="{BC19A614-F302-48CE-B686-706625103529}" destId="{F1FF0563-FBF0-42A4-AB2F-23511F9644DC}" srcOrd="0" destOrd="0" presId="urn:microsoft.com/office/officeart/2005/8/layout/hierarchy1"/>
    <dgm:cxn modelId="{DA29B5A0-E9F0-4873-BEF3-18CFB966784F}" srcId="{71F77B43-4184-4BE1-B37C-B812DD650739}" destId="{DFDB5414-687F-460A-87FF-FBA899A55CCB}" srcOrd="0" destOrd="0" parTransId="{3EFEE26E-AA7B-444E-91AB-91CB9E111548}" sibTransId="{D3B6222B-5DA1-4DAF-88BC-0AF85A4D6351}"/>
    <dgm:cxn modelId="{3950DFDD-6E7C-4966-BD38-6183279DBC18}" srcId="{9703E94A-3F66-4856-A085-B0C3C7CF4313}" destId="{71F77B43-4184-4BE1-B37C-B812DD650739}" srcOrd="1" destOrd="0" parTransId="{8689267C-BAEA-46B6-9CC9-740F10FFF5EA}" sibTransId="{6B89A792-6CF1-41D6-8EB8-607AEA06F283}"/>
    <dgm:cxn modelId="{5C9E198A-DE60-444C-8454-0D4BFA7C9459}" srcId="{7308F196-82C6-4E93-95BF-3B975952C255}" destId="{9703E94A-3F66-4856-A085-B0C3C7CF4313}" srcOrd="0" destOrd="0" parTransId="{EBB93565-8DC8-4641-9125-E3A7A6640002}" sibTransId="{401B01FF-A84F-49CC-B289-A8A5960FFB98}"/>
    <dgm:cxn modelId="{1D84F409-AAC4-43CC-9E11-DECF848D9B83}" type="presOf" srcId="{EBB93565-8DC8-4641-9125-E3A7A6640002}" destId="{DB6ADF4B-CDBC-44AE-8453-9A958DDDEACA}" srcOrd="0" destOrd="0" presId="urn:microsoft.com/office/officeart/2005/8/layout/hierarchy1"/>
    <dgm:cxn modelId="{AAFE6E09-1D73-412C-A1E6-8C3ACAEA7439}" type="presParOf" srcId="{A87E1F6E-9CFE-4B57-93BA-3993EE495637}" destId="{38E28EAF-DE05-47C3-AAA7-BF9244F22749}" srcOrd="0" destOrd="0" presId="urn:microsoft.com/office/officeart/2005/8/layout/hierarchy1"/>
    <dgm:cxn modelId="{F288ACEB-6D8A-4117-9D3A-6BE3FDC8917D}" type="presParOf" srcId="{38E28EAF-DE05-47C3-AAA7-BF9244F22749}" destId="{F91A67C5-0ADD-472C-8583-57AB3F7AFA09}" srcOrd="0" destOrd="0" presId="urn:microsoft.com/office/officeart/2005/8/layout/hierarchy1"/>
    <dgm:cxn modelId="{83D980FF-09D8-43F1-962D-3B7442F05994}" type="presParOf" srcId="{F91A67C5-0ADD-472C-8583-57AB3F7AFA09}" destId="{1D1E198D-04B9-4DE7-859A-9C6B11628A58}" srcOrd="0" destOrd="0" presId="urn:microsoft.com/office/officeart/2005/8/layout/hierarchy1"/>
    <dgm:cxn modelId="{52157429-A8E5-4134-B066-CA983B65C51D}" type="presParOf" srcId="{F91A67C5-0ADD-472C-8583-57AB3F7AFA09}" destId="{FFBFDDAE-AB36-4A58-A395-111259B3DAD4}" srcOrd="1" destOrd="0" presId="urn:microsoft.com/office/officeart/2005/8/layout/hierarchy1"/>
    <dgm:cxn modelId="{8C78893A-084D-4F6A-9153-6573BAB16868}" type="presParOf" srcId="{38E28EAF-DE05-47C3-AAA7-BF9244F22749}" destId="{EC654C4C-89C1-47A8-A702-7B027A26831B}" srcOrd="1" destOrd="0" presId="urn:microsoft.com/office/officeart/2005/8/layout/hierarchy1"/>
    <dgm:cxn modelId="{AEDF6ECD-F561-4D04-B5BB-5826100EED06}" type="presParOf" srcId="{EC654C4C-89C1-47A8-A702-7B027A26831B}" destId="{DB6ADF4B-CDBC-44AE-8453-9A958DDDEACA}" srcOrd="0" destOrd="0" presId="urn:microsoft.com/office/officeart/2005/8/layout/hierarchy1"/>
    <dgm:cxn modelId="{C85FDB91-026B-449F-8BD8-388122F6BDA4}" type="presParOf" srcId="{EC654C4C-89C1-47A8-A702-7B027A26831B}" destId="{9DEC21A0-F48B-4FAE-81A9-EBA65530B8E3}" srcOrd="1" destOrd="0" presId="urn:microsoft.com/office/officeart/2005/8/layout/hierarchy1"/>
    <dgm:cxn modelId="{0DDFD4D6-C3B6-43A7-B8A3-F31B324EC249}" type="presParOf" srcId="{9DEC21A0-F48B-4FAE-81A9-EBA65530B8E3}" destId="{018D7E93-4336-41FD-901F-41314FE4B009}" srcOrd="0" destOrd="0" presId="urn:microsoft.com/office/officeart/2005/8/layout/hierarchy1"/>
    <dgm:cxn modelId="{58CA2457-25B8-41FC-A27F-1D7FD531B628}" type="presParOf" srcId="{018D7E93-4336-41FD-901F-41314FE4B009}" destId="{DE314E19-213F-4E57-8D8A-024D526CC58A}" srcOrd="0" destOrd="0" presId="urn:microsoft.com/office/officeart/2005/8/layout/hierarchy1"/>
    <dgm:cxn modelId="{44A09FD0-DBEE-4B45-AF82-3D185BC6A122}" type="presParOf" srcId="{018D7E93-4336-41FD-901F-41314FE4B009}" destId="{11363F4E-953D-4D17-8889-F3FC1AA00557}" srcOrd="1" destOrd="0" presId="urn:microsoft.com/office/officeart/2005/8/layout/hierarchy1"/>
    <dgm:cxn modelId="{9476C7DE-619F-4D1B-B9F9-A50AEA801173}" type="presParOf" srcId="{9DEC21A0-F48B-4FAE-81A9-EBA65530B8E3}" destId="{A0C2212C-4A3D-410D-B531-B871BA8F57B7}" srcOrd="1" destOrd="0" presId="urn:microsoft.com/office/officeart/2005/8/layout/hierarchy1"/>
    <dgm:cxn modelId="{41EC2A34-E950-498C-922D-1C0938CBFE08}" type="presParOf" srcId="{A0C2212C-4A3D-410D-B531-B871BA8F57B7}" destId="{2C845D2C-3EB9-4E43-86BE-8024811234EA}" srcOrd="0" destOrd="0" presId="urn:microsoft.com/office/officeart/2005/8/layout/hierarchy1"/>
    <dgm:cxn modelId="{DF307B46-C331-423B-90D6-7F06130B96BB}" type="presParOf" srcId="{A0C2212C-4A3D-410D-B531-B871BA8F57B7}" destId="{38B5F591-B286-46F0-8698-537854E910A7}" srcOrd="1" destOrd="0" presId="urn:microsoft.com/office/officeart/2005/8/layout/hierarchy1"/>
    <dgm:cxn modelId="{07CF521C-7B69-4B8D-84D7-3840263C6CEF}" type="presParOf" srcId="{38B5F591-B286-46F0-8698-537854E910A7}" destId="{59434BB5-C739-4A26-B6D5-EDD639B66C89}" srcOrd="0" destOrd="0" presId="urn:microsoft.com/office/officeart/2005/8/layout/hierarchy1"/>
    <dgm:cxn modelId="{9577B7BF-A7ED-450B-A82B-7FB07BCD9E05}" type="presParOf" srcId="{59434BB5-C739-4A26-B6D5-EDD639B66C89}" destId="{658093AB-B9D1-4EB1-9E30-70CC73CE84F0}" srcOrd="0" destOrd="0" presId="urn:microsoft.com/office/officeart/2005/8/layout/hierarchy1"/>
    <dgm:cxn modelId="{1BD0473D-16D2-4BEA-BC78-930D795C0888}" type="presParOf" srcId="{59434BB5-C739-4A26-B6D5-EDD639B66C89}" destId="{57B79026-D031-46D2-919B-E6165B7F0FBA}" srcOrd="1" destOrd="0" presId="urn:microsoft.com/office/officeart/2005/8/layout/hierarchy1"/>
    <dgm:cxn modelId="{E59C8553-583C-4B1B-81A4-2CB0E29B350E}" type="presParOf" srcId="{38B5F591-B286-46F0-8698-537854E910A7}" destId="{14A253BB-6177-4A3D-B267-B5FF62C2782B}" srcOrd="1" destOrd="0" presId="urn:microsoft.com/office/officeart/2005/8/layout/hierarchy1"/>
    <dgm:cxn modelId="{54E539FC-28F0-4C45-9991-3915C0237D8F}" type="presParOf" srcId="{14A253BB-6177-4A3D-B267-B5FF62C2782B}" destId="{F1FF0563-FBF0-42A4-AB2F-23511F9644DC}" srcOrd="0" destOrd="0" presId="urn:microsoft.com/office/officeart/2005/8/layout/hierarchy1"/>
    <dgm:cxn modelId="{BCD31521-08A2-4F40-97F1-869E709BFF7E}" type="presParOf" srcId="{14A253BB-6177-4A3D-B267-B5FF62C2782B}" destId="{F07D13E9-E538-45F4-8AD2-7B7D0888B46D}" srcOrd="1" destOrd="0" presId="urn:microsoft.com/office/officeart/2005/8/layout/hierarchy1"/>
    <dgm:cxn modelId="{7B726F49-33D3-4049-A9FC-E8F4882673B4}" type="presParOf" srcId="{F07D13E9-E538-45F4-8AD2-7B7D0888B46D}" destId="{3C056835-58BD-495F-8E03-B16B8FA1AD60}" srcOrd="0" destOrd="0" presId="urn:microsoft.com/office/officeart/2005/8/layout/hierarchy1"/>
    <dgm:cxn modelId="{A4403B73-3A5F-4071-9A60-7BF6A6271CF6}" type="presParOf" srcId="{3C056835-58BD-495F-8E03-B16B8FA1AD60}" destId="{251AE556-DBEF-46DF-A529-17A996873B91}" srcOrd="0" destOrd="0" presId="urn:microsoft.com/office/officeart/2005/8/layout/hierarchy1"/>
    <dgm:cxn modelId="{458FC880-12E0-4363-9F62-36A158C4A68D}" type="presParOf" srcId="{3C056835-58BD-495F-8E03-B16B8FA1AD60}" destId="{B8BB0FC6-AE32-4D4E-9414-42CAACD54B44}" srcOrd="1" destOrd="0" presId="urn:microsoft.com/office/officeart/2005/8/layout/hierarchy1"/>
    <dgm:cxn modelId="{1CC51F14-4A6A-4A9A-AE9F-FABB71C19770}" type="presParOf" srcId="{F07D13E9-E538-45F4-8AD2-7B7D0888B46D}" destId="{6CF66398-C6C4-421D-B34E-D099B8FE6304}" srcOrd="1" destOrd="0" presId="urn:microsoft.com/office/officeart/2005/8/layout/hierarchy1"/>
    <dgm:cxn modelId="{40D3AF3B-1993-43EE-B1DE-05A245425493}" type="presParOf" srcId="{14A253BB-6177-4A3D-B267-B5FF62C2782B}" destId="{AAE822D5-7CF4-42B7-9489-024B079A5AA3}" srcOrd="2" destOrd="0" presId="urn:microsoft.com/office/officeart/2005/8/layout/hierarchy1"/>
    <dgm:cxn modelId="{A07161CB-A30F-4EF0-888E-1FD15DB8518E}" type="presParOf" srcId="{14A253BB-6177-4A3D-B267-B5FF62C2782B}" destId="{93AE6DEB-29C6-45A6-AFC2-D418987DC518}" srcOrd="3" destOrd="0" presId="urn:microsoft.com/office/officeart/2005/8/layout/hierarchy1"/>
    <dgm:cxn modelId="{FEAAED39-E4F3-4952-81C7-08C016E6DD2D}" type="presParOf" srcId="{93AE6DEB-29C6-45A6-AFC2-D418987DC518}" destId="{9D6CB161-F7C8-482E-A1EC-4554D9ECF421}" srcOrd="0" destOrd="0" presId="urn:microsoft.com/office/officeart/2005/8/layout/hierarchy1"/>
    <dgm:cxn modelId="{0951958F-49F3-4ECF-838C-45369DB55F18}" type="presParOf" srcId="{9D6CB161-F7C8-482E-A1EC-4554D9ECF421}" destId="{02AC071C-B758-4EC3-9588-BCF03264374F}" srcOrd="0" destOrd="0" presId="urn:microsoft.com/office/officeart/2005/8/layout/hierarchy1"/>
    <dgm:cxn modelId="{F96BAF29-CE1C-41BB-AC05-2B879C106106}" type="presParOf" srcId="{9D6CB161-F7C8-482E-A1EC-4554D9ECF421}" destId="{09EB2193-D982-4F7C-B2D4-ED971F5C210B}" srcOrd="1" destOrd="0" presId="urn:microsoft.com/office/officeart/2005/8/layout/hierarchy1"/>
    <dgm:cxn modelId="{A9C2B6C0-6923-4C9D-8451-6827B074FEAB}" type="presParOf" srcId="{93AE6DEB-29C6-45A6-AFC2-D418987DC518}" destId="{653A80D3-2EE8-4C5C-ACB6-B7F7AF6A4479}" srcOrd="1" destOrd="0" presId="urn:microsoft.com/office/officeart/2005/8/layout/hierarchy1"/>
    <dgm:cxn modelId="{BFAAB3E0-594B-4BA3-89C3-CAAE6B5ECA5D}" type="presParOf" srcId="{A0C2212C-4A3D-410D-B531-B871BA8F57B7}" destId="{A7EAD841-84E5-416D-B1E8-4192A54691BE}" srcOrd="2" destOrd="0" presId="urn:microsoft.com/office/officeart/2005/8/layout/hierarchy1"/>
    <dgm:cxn modelId="{A31F07F5-0D6C-49DA-A703-62524B1E5F3E}" type="presParOf" srcId="{A0C2212C-4A3D-410D-B531-B871BA8F57B7}" destId="{8E47274F-1239-432D-8EA5-9F6D24C0E52E}" srcOrd="3" destOrd="0" presId="urn:microsoft.com/office/officeart/2005/8/layout/hierarchy1"/>
    <dgm:cxn modelId="{270494FE-CCF9-4D5A-8638-D35A729AF3C3}" type="presParOf" srcId="{8E47274F-1239-432D-8EA5-9F6D24C0E52E}" destId="{448A0E73-4958-4886-8280-0CD4D048975C}" srcOrd="0" destOrd="0" presId="urn:microsoft.com/office/officeart/2005/8/layout/hierarchy1"/>
    <dgm:cxn modelId="{05BF7234-7FA0-4341-8589-BA8CB824BE2C}" type="presParOf" srcId="{448A0E73-4958-4886-8280-0CD4D048975C}" destId="{B854F3B5-03A6-4A2C-9D68-06A0B1D2498A}" srcOrd="0" destOrd="0" presId="urn:microsoft.com/office/officeart/2005/8/layout/hierarchy1"/>
    <dgm:cxn modelId="{11F08BE4-BD12-4BF2-ABCC-1210E3FE6FBC}" type="presParOf" srcId="{448A0E73-4958-4886-8280-0CD4D048975C}" destId="{17E74C56-6FD0-4693-AAA2-FC2E9E2FA830}" srcOrd="1" destOrd="0" presId="urn:microsoft.com/office/officeart/2005/8/layout/hierarchy1"/>
    <dgm:cxn modelId="{9DF61300-FA47-415C-B524-010EB1725B82}" type="presParOf" srcId="{8E47274F-1239-432D-8EA5-9F6D24C0E52E}" destId="{AC01B548-B63C-45D5-A6AC-0654B7B5BB3C}" srcOrd="1" destOrd="0" presId="urn:microsoft.com/office/officeart/2005/8/layout/hierarchy1"/>
    <dgm:cxn modelId="{11B59245-42A5-42E3-A003-6BA98D05BD7A}" type="presParOf" srcId="{AC01B548-B63C-45D5-A6AC-0654B7B5BB3C}" destId="{F4369C41-85CA-417D-BBD1-57BC1A8EAFB8}" srcOrd="0" destOrd="0" presId="urn:microsoft.com/office/officeart/2005/8/layout/hierarchy1"/>
    <dgm:cxn modelId="{45231563-442D-465F-84A4-1F2CD6EFA08B}" type="presParOf" srcId="{AC01B548-B63C-45D5-A6AC-0654B7B5BB3C}" destId="{9374BE73-DC54-4ED7-A08C-9B2864D97C7F}" srcOrd="1" destOrd="0" presId="urn:microsoft.com/office/officeart/2005/8/layout/hierarchy1"/>
    <dgm:cxn modelId="{2D85B93B-5852-4750-9A79-A6B69C691DB6}" type="presParOf" srcId="{9374BE73-DC54-4ED7-A08C-9B2864D97C7F}" destId="{EBED4E88-D03D-4CDB-86E4-279C477E29E6}" srcOrd="0" destOrd="0" presId="urn:microsoft.com/office/officeart/2005/8/layout/hierarchy1"/>
    <dgm:cxn modelId="{4FF35900-036A-4386-8C49-01ED5EC1020B}" type="presParOf" srcId="{EBED4E88-D03D-4CDB-86E4-279C477E29E6}" destId="{761F455E-E5B7-45CC-B521-CF06A7D5E32A}" srcOrd="0" destOrd="0" presId="urn:microsoft.com/office/officeart/2005/8/layout/hierarchy1"/>
    <dgm:cxn modelId="{145398F8-31C6-4FE1-B872-66CEA7DEDCF6}" type="presParOf" srcId="{EBED4E88-D03D-4CDB-86E4-279C477E29E6}" destId="{16761400-EFCC-4F1D-BCC3-50D7FBA8C33A}" srcOrd="1" destOrd="0" presId="urn:microsoft.com/office/officeart/2005/8/layout/hierarchy1"/>
    <dgm:cxn modelId="{E625CD4D-D316-4F68-B8D0-4E07A10AA2E5}" type="presParOf" srcId="{9374BE73-DC54-4ED7-A08C-9B2864D97C7F}" destId="{1957E803-E3C8-4628-BCDD-53612A58F2B5}" srcOrd="1" destOrd="0" presId="urn:microsoft.com/office/officeart/2005/8/layout/hierarchy1"/>
    <dgm:cxn modelId="{88CCF3EF-D9B6-425E-9F0E-ED341AA12537}" type="presParOf" srcId="{AC01B548-B63C-45D5-A6AC-0654B7B5BB3C}" destId="{02E5FE31-6895-478E-AA18-375171CA702E}" srcOrd="2" destOrd="0" presId="urn:microsoft.com/office/officeart/2005/8/layout/hierarchy1"/>
    <dgm:cxn modelId="{67C8F2DE-1825-4AC1-AB6B-57DFCE32817A}" type="presParOf" srcId="{AC01B548-B63C-45D5-A6AC-0654B7B5BB3C}" destId="{64085075-0708-4981-9736-E69D4A367E2D}" srcOrd="3" destOrd="0" presId="urn:microsoft.com/office/officeart/2005/8/layout/hierarchy1"/>
    <dgm:cxn modelId="{C81E6B88-C9D3-46FE-A25F-426F85281E7A}" type="presParOf" srcId="{64085075-0708-4981-9736-E69D4A367E2D}" destId="{9A6A16C9-5DC3-4E9B-B56D-3BE18DED9372}" srcOrd="0" destOrd="0" presId="urn:microsoft.com/office/officeart/2005/8/layout/hierarchy1"/>
    <dgm:cxn modelId="{0F951F21-EF9F-4CAD-87AA-64606E08797C}" type="presParOf" srcId="{9A6A16C9-5DC3-4E9B-B56D-3BE18DED9372}" destId="{FD24A037-3420-41B7-A219-72993D86DD36}" srcOrd="0" destOrd="0" presId="urn:microsoft.com/office/officeart/2005/8/layout/hierarchy1"/>
    <dgm:cxn modelId="{9306D33E-E9C2-4124-9EFF-BB2B563F64B9}" type="presParOf" srcId="{9A6A16C9-5DC3-4E9B-B56D-3BE18DED9372}" destId="{ECEBDDFC-175B-48CC-9C37-96A9C097BE70}" srcOrd="1" destOrd="0" presId="urn:microsoft.com/office/officeart/2005/8/layout/hierarchy1"/>
    <dgm:cxn modelId="{7C14C212-0528-4A34-A8E9-B4EDF611DF8A}" type="presParOf" srcId="{64085075-0708-4981-9736-E69D4A367E2D}" destId="{0034022F-531A-40E0-B38E-096A2C8C889B}" srcOrd="1" destOrd="0" presId="urn:microsoft.com/office/officeart/2005/8/layout/hierarchy1"/>
    <dgm:cxn modelId="{4EBB50F7-5F97-450E-B3C6-BFAC306C1ED2}" type="presParOf" srcId="{EC654C4C-89C1-47A8-A702-7B027A26831B}" destId="{1B28D2C7-A373-4647-A649-FD214182FB36}" srcOrd="2" destOrd="0" presId="urn:microsoft.com/office/officeart/2005/8/layout/hierarchy1"/>
    <dgm:cxn modelId="{04FF282F-EE7D-476F-B692-26431BC9DD8B}" type="presParOf" srcId="{EC654C4C-89C1-47A8-A702-7B027A26831B}" destId="{AEF64808-6652-4C87-AE49-5677EB6C5F73}" srcOrd="3" destOrd="0" presId="urn:microsoft.com/office/officeart/2005/8/layout/hierarchy1"/>
    <dgm:cxn modelId="{014747BA-BFD5-4B5F-B022-AAB597F66048}" type="presParOf" srcId="{AEF64808-6652-4C87-AE49-5677EB6C5F73}" destId="{545C2144-48B5-4C3E-ADC2-35F119364588}" srcOrd="0" destOrd="0" presId="urn:microsoft.com/office/officeart/2005/8/layout/hierarchy1"/>
    <dgm:cxn modelId="{CC9AF40D-1E37-473C-9B10-1777E01E1F1C}" type="presParOf" srcId="{545C2144-48B5-4C3E-ADC2-35F119364588}" destId="{354F6A9A-7FA1-49C7-AD50-F690E23346F2}" srcOrd="0" destOrd="0" presId="urn:microsoft.com/office/officeart/2005/8/layout/hierarchy1"/>
    <dgm:cxn modelId="{2F66CD5A-167C-4714-85DF-BA893EC7F175}" type="presParOf" srcId="{545C2144-48B5-4C3E-ADC2-35F119364588}" destId="{D3D9D5FE-2E0E-44A5-ADE0-7D866BBFC40D}" srcOrd="1" destOrd="0" presId="urn:microsoft.com/office/officeart/2005/8/layout/hierarchy1"/>
    <dgm:cxn modelId="{5D2C9624-3341-4FDD-8234-405FEA8FFF90}" type="presParOf" srcId="{AEF64808-6652-4C87-AE49-5677EB6C5F73}" destId="{EA7E2AE1-2E11-4EBA-BCD8-B6445113E393}" srcOrd="1" destOrd="0" presId="urn:microsoft.com/office/officeart/2005/8/layout/hierarchy1"/>
    <dgm:cxn modelId="{DC676F0B-832F-40D9-8433-5F9E973D5DBF}" type="presParOf" srcId="{EA7E2AE1-2E11-4EBA-BCD8-B6445113E393}" destId="{AE635DD6-817E-4705-93BA-143BFEE3F878}" srcOrd="0" destOrd="0" presId="urn:microsoft.com/office/officeart/2005/8/layout/hierarchy1"/>
    <dgm:cxn modelId="{8DD4D58B-DD00-498B-8A57-FD7E3818BCC1}" type="presParOf" srcId="{EA7E2AE1-2E11-4EBA-BCD8-B6445113E393}" destId="{432E41A8-EC73-4829-AEE5-79B3DD8C0E87}" srcOrd="1" destOrd="0" presId="urn:microsoft.com/office/officeart/2005/8/layout/hierarchy1"/>
    <dgm:cxn modelId="{CAB6DD53-74FC-4CB6-814B-324194004621}" type="presParOf" srcId="{432E41A8-EC73-4829-AEE5-79B3DD8C0E87}" destId="{5E1888C1-7759-4C6C-8418-59B78372533B}" srcOrd="0" destOrd="0" presId="urn:microsoft.com/office/officeart/2005/8/layout/hierarchy1"/>
    <dgm:cxn modelId="{CA8A919C-C120-4715-B099-C391C8AAA57E}" type="presParOf" srcId="{5E1888C1-7759-4C6C-8418-59B78372533B}" destId="{26CF5D26-4456-43EA-BCB3-66B3573202D5}" srcOrd="0" destOrd="0" presId="urn:microsoft.com/office/officeart/2005/8/layout/hierarchy1"/>
    <dgm:cxn modelId="{1986D1FD-3522-4198-9E84-BF40CA3D4E1B}" type="presParOf" srcId="{5E1888C1-7759-4C6C-8418-59B78372533B}" destId="{3552ABCB-FE6A-4609-B843-4CA9734A1236}" srcOrd="1" destOrd="0" presId="urn:microsoft.com/office/officeart/2005/8/layout/hierarchy1"/>
    <dgm:cxn modelId="{B1E00569-FBED-49F7-A8C1-19AF71EB4B6B}" type="presParOf" srcId="{432E41A8-EC73-4829-AEE5-79B3DD8C0E87}" destId="{78233705-E70F-4B4E-B35F-E0B7A87B904E}" srcOrd="1" destOrd="0" presId="urn:microsoft.com/office/officeart/2005/8/layout/hierarchy1"/>
    <dgm:cxn modelId="{3ABB0C1F-7E1E-46C0-98F5-B875FC9E3002}" type="presParOf" srcId="{78233705-E70F-4B4E-B35F-E0B7A87B904E}" destId="{057E4684-2068-413A-A454-C3DC93501A04}" srcOrd="0" destOrd="0" presId="urn:microsoft.com/office/officeart/2005/8/layout/hierarchy1"/>
    <dgm:cxn modelId="{F42AF3CD-404D-461B-BF44-3578029F1C03}" type="presParOf" srcId="{78233705-E70F-4B4E-B35F-E0B7A87B904E}" destId="{C250DC7E-2166-47C9-ACC0-A461C2F53821}" srcOrd="1" destOrd="0" presId="urn:microsoft.com/office/officeart/2005/8/layout/hierarchy1"/>
    <dgm:cxn modelId="{11CA113D-B8AA-4CD9-A29F-D3B40FD5A5A7}" type="presParOf" srcId="{C250DC7E-2166-47C9-ACC0-A461C2F53821}" destId="{AA2D86E0-DE08-4ABA-A5B9-67063C9FC1C9}" srcOrd="0" destOrd="0" presId="urn:microsoft.com/office/officeart/2005/8/layout/hierarchy1"/>
    <dgm:cxn modelId="{0C82D74D-E679-4408-9C8D-91952B76E037}" type="presParOf" srcId="{AA2D86E0-DE08-4ABA-A5B9-67063C9FC1C9}" destId="{81056E70-BEB4-4DF4-A482-3CA95BD2999A}" srcOrd="0" destOrd="0" presId="urn:microsoft.com/office/officeart/2005/8/layout/hierarchy1"/>
    <dgm:cxn modelId="{9C87436D-73ED-4C25-A7C5-A276B56B4AAB}" type="presParOf" srcId="{AA2D86E0-DE08-4ABA-A5B9-67063C9FC1C9}" destId="{27ACB3CF-74B7-493D-9BFE-6459F3C49A77}" srcOrd="1" destOrd="0" presId="urn:microsoft.com/office/officeart/2005/8/layout/hierarchy1"/>
    <dgm:cxn modelId="{FCF54DDB-D3D0-4A9A-A1EF-0C7684B312D0}" type="presParOf" srcId="{C250DC7E-2166-47C9-ACC0-A461C2F53821}" destId="{57AE042A-0EFC-49E6-BE41-FEE3CC39A1BF}" srcOrd="1" destOrd="0" presId="urn:microsoft.com/office/officeart/2005/8/layout/hierarchy1"/>
    <dgm:cxn modelId="{49E8FD99-5D6D-4086-951E-6F169960ACFF}" type="presParOf" srcId="{EA7E2AE1-2E11-4EBA-BCD8-B6445113E393}" destId="{E93184D9-29CE-4C3A-A85F-9DCBCF53F0FF}" srcOrd="2" destOrd="0" presId="urn:microsoft.com/office/officeart/2005/8/layout/hierarchy1"/>
    <dgm:cxn modelId="{C22B1181-7CB3-47E1-8379-9BD3950C950C}" type="presParOf" srcId="{EA7E2AE1-2E11-4EBA-BCD8-B6445113E393}" destId="{C61D706D-ADAF-48C9-AC4F-5BFE44010913}" srcOrd="3" destOrd="0" presId="urn:microsoft.com/office/officeart/2005/8/layout/hierarchy1"/>
    <dgm:cxn modelId="{46C33ABF-C0EF-4B4A-9D79-89156A9866DA}" type="presParOf" srcId="{C61D706D-ADAF-48C9-AC4F-5BFE44010913}" destId="{1DB8DB22-50AC-4B23-944C-96F445FC5C42}" srcOrd="0" destOrd="0" presId="urn:microsoft.com/office/officeart/2005/8/layout/hierarchy1"/>
    <dgm:cxn modelId="{47D77404-B631-4420-A21C-D227EA767B8B}" type="presParOf" srcId="{1DB8DB22-50AC-4B23-944C-96F445FC5C42}" destId="{F277CFAC-7D3E-4FA0-AA71-379135DE02E3}" srcOrd="0" destOrd="0" presId="urn:microsoft.com/office/officeart/2005/8/layout/hierarchy1"/>
    <dgm:cxn modelId="{94F79E52-27BA-41C3-A947-D0C23DB0C348}" type="presParOf" srcId="{1DB8DB22-50AC-4B23-944C-96F445FC5C42}" destId="{667097AA-4392-4B73-A8DB-0D9D2602672E}" srcOrd="1" destOrd="0" presId="urn:microsoft.com/office/officeart/2005/8/layout/hierarchy1"/>
    <dgm:cxn modelId="{BE336A92-815F-4E99-9BFE-C04DDBCA4F9C}" type="presParOf" srcId="{C61D706D-ADAF-48C9-AC4F-5BFE44010913}" destId="{8CB7CDEE-9EC3-4574-B73F-A7BABA1BD80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184D9-29CE-4C3A-A85F-9DCBCF53F0FF}">
      <dsp:nvSpPr>
        <dsp:cNvPr id="0" name=""/>
        <dsp:cNvSpPr/>
      </dsp:nvSpPr>
      <dsp:spPr>
        <a:xfrm>
          <a:off x="7196311" y="2171187"/>
          <a:ext cx="706443" cy="336202"/>
        </a:xfrm>
        <a:custGeom>
          <a:avLst/>
          <a:gdLst/>
          <a:ahLst/>
          <a:cxnLst/>
          <a:rect l="0" t="0" r="0" b="0"/>
          <a:pathLst>
            <a:path>
              <a:moveTo>
                <a:pt x="0" y="0"/>
              </a:moveTo>
              <a:lnTo>
                <a:pt x="0" y="229112"/>
              </a:lnTo>
              <a:lnTo>
                <a:pt x="706443" y="229112"/>
              </a:lnTo>
              <a:lnTo>
                <a:pt x="706443"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7E4684-2068-413A-A454-C3DC93501A04}">
      <dsp:nvSpPr>
        <dsp:cNvPr id="0" name=""/>
        <dsp:cNvSpPr/>
      </dsp:nvSpPr>
      <dsp:spPr>
        <a:xfrm>
          <a:off x="6444148" y="3241449"/>
          <a:ext cx="91440" cy="336202"/>
        </a:xfrm>
        <a:custGeom>
          <a:avLst/>
          <a:gdLst/>
          <a:ahLst/>
          <a:cxnLst/>
          <a:rect l="0" t="0" r="0" b="0"/>
          <a:pathLst>
            <a:path>
              <a:moveTo>
                <a:pt x="45720" y="0"/>
              </a:moveTo>
              <a:lnTo>
                <a:pt x="45720"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635DD6-817E-4705-93BA-143BFEE3F878}">
      <dsp:nvSpPr>
        <dsp:cNvPr id="0" name=""/>
        <dsp:cNvSpPr/>
      </dsp:nvSpPr>
      <dsp:spPr>
        <a:xfrm>
          <a:off x="6489868" y="2171187"/>
          <a:ext cx="706443" cy="336202"/>
        </a:xfrm>
        <a:custGeom>
          <a:avLst/>
          <a:gdLst/>
          <a:ahLst/>
          <a:cxnLst/>
          <a:rect l="0" t="0" r="0" b="0"/>
          <a:pathLst>
            <a:path>
              <a:moveTo>
                <a:pt x="706443" y="0"/>
              </a:moveTo>
              <a:lnTo>
                <a:pt x="706443" y="229112"/>
              </a:lnTo>
              <a:lnTo>
                <a:pt x="0" y="229112"/>
              </a:lnTo>
              <a:lnTo>
                <a:pt x="0"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28D2C7-A373-4647-A649-FD214182FB36}">
      <dsp:nvSpPr>
        <dsp:cNvPr id="0" name=""/>
        <dsp:cNvSpPr/>
      </dsp:nvSpPr>
      <dsp:spPr>
        <a:xfrm>
          <a:off x="5044616" y="1100925"/>
          <a:ext cx="2151695" cy="336202"/>
        </a:xfrm>
        <a:custGeom>
          <a:avLst/>
          <a:gdLst/>
          <a:ahLst/>
          <a:cxnLst/>
          <a:rect l="0" t="0" r="0" b="0"/>
          <a:pathLst>
            <a:path>
              <a:moveTo>
                <a:pt x="0" y="0"/>
              </a:moveTo>
              <a:lnTo>
                <a:pt x="0" y="229112"/>
              </a:lnTo>
              <a:lnTo>
                <a:pt x="2151695" y="229112"/>
              </a:lnTo>
              <a:lnTo>
                <a:pt x="2151695" y="336202"/>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E5FE31-6895-478E-AA18-375171CA702E}">
      <dsp:nvSpPr>
        <dsp:cNvPr id="0" name=""/>
        <dsp:cNvSpPr/>
      </dsp:nvSpPr>
      <dsp:spPr>
        <a:xfrm>
          <a:off x="4370538" y="3241449"/>
          <a:ext cx="706443" cy="336202"/>
        </a:xfrm>
        <a:custGeom>
          <a:avLst/>
          <a:gdLst/>
          <a:ahLst/>
          <a:cxnLst/>
          <a:rect l="0" t="0" r="0" b="0"/>
          <a:pathLst>
            <a:path>
              <a:moveTo>
                <a:pt x="0" y="0"/>
              </a:moveTo>
              <a:lnTo>
                <a:pt x="0" y="229112"/>
              </a:lnTo>
              <a:lnTo>
                <a:pt x="706443" y="229112"/>
              </a:lnTo>
              <a:lnTo>
                <a:pt x="706443"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369C41-85CA-417D-BBD1-57BC1A8EAFB8}">
      <dsp:nvSpPr>
        <dsp:cNvPr id="0" name=""/>
        <dsp:cNvSpPr/>
      </dsp:nvSpPr>
      <dsp:spPr>
        <a:xfrm>
          <a:off x="3664094" y="3241449"/>
          <a:ext cx="706443" cy="336202"/>
        </a:xfrm>
        <a:custGeom>
          <a:avLst/>
          <a:gdLst/>
          <a:ahLst/>
          <a:cxnLst/>
          <a:rect l="0" t="0" r="0" b="0"/>
          <a:pathLst>
            <a:path>
              <a:moveTo>
                <a:pt x="706443" y="0"/>
              </a:moveTo>
              <a:lnTo>
                <a:pt x="706443" y="229112"/>
              </a:lnTo>
              <a:lnTo>
                <a:pt x="0" y="229112"/>
              </a:lnTo>
              <a:lnTo>
                <a:pt x="0"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EAD841-84E5-416D-B1E8-4192A54691BE}">
      <dsp:nvSpPr>
        <dsp:cNvPr id="0" name=""/>
        <dsp:cNvSpPr/>
      </dsp:nvSpPr>
      <dsp:spPr>
        <a:xfrm>
          <a:off x="2892921" y="2171187"/>
          <a:ext cx="1477616" cy="336202"/>
        </a:xfrm>
        <a:custGeom>
          <a:avLst/>
          <a:gdLst/>
          <a:ahLst/>
          <a:cxnLst/>
          <a:rect l="0" t="0" r="0" b="0"/>
          <a:pathLst>
            <a:path>
              <a:moveTo>
                <a:pt x="0" y="0"/>
              </a:moveTo>
              <a:lnTo>
                <a:pt x="0" y="229112"/>
              </a:lnTo>
              <a:lnTo>
                <a:pt x="1477616" y="229112"/>
              </a:lnTo>
              <a:lnTo>
                <a:pt x="1477616"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E822D5-7CF4-42B7-9489-024B079A5AA3}">
      <dsp:nvSpPr>
        <dsp:cNvPr id="0" name=""/>
        <dsp:cNvSpPr/>
      </dsp:nvSpPr>
      <dsp:spPr>
        <a:xfrm>
          <a:off x="1415304" y="3241449"/>
          <a:ext cx="835903" cy="336202"/>
        </a:xfrm>
        <a:custGeom>
          <a:avLst/>
          <a:gdLst/>
          <a:ahLst/>
          <a:cxnLst/>
          <a:rect l="0" t="0" r="0" b="0"/>
          <a:pathLst>
            <a:path>
              <a:moveTo>
                <a:pt x="0" y="0"/>
              </a:moveTo>
              <a:lnTo>
                <a:pt x="0" y="229112"/>
              </a:lnTo>
              <a:lnTo>
                <a:pt x="835903" y="229112"/>
              </a:lnTo>
              <a:lnTo>
                <a:pt x="835903"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FF0563-FBF0-42A4-AB2F-23511F9644DC}">
      <dsp:nvSpPr>
        <dsp:cNvPr id="0" name=""/>
        <dsp:cNvSpPr/>
      </dsp:nvSpPr>
      <dsp:spPr>
        <a:xfrm>
          <a:off x="708860" y="3241449"/>
          <a:ext cx="706443" cy="336202"/>
        </a:xfrm>
        <a:custGeom>
          <a:avLst/>
          <a:gdLst/>
          <a:ahLst/>
          <a:cxnLst/>
          <a:rect l="0" t="0" r="0" b="0"/>
          <a:pathLst>
            <a:path>
              <a:moveTo>
                <a:pt x="706443" y="0"/>
              </a:moveTo>
              <a:lnTo>
                <a:pt x="706443" y="229112"/>
              </a:lnTo>
              <a:lnTo>
                <a:pt x="0" y="229112"/>
              </a:lnTo>
              <a:lnTo>
                <a:pt x="0"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845D2C-3EB9-4E43-86BE-8024811234EA}">
      <dsp:nvSpPr>
        <dsp:cNvPr id="0" name=""/>
        <dsp:cNvSpPr/>
      </dsp:nvSpPr>
      <dsp:spPr>
        <a:xfrm>
          <a:off x="1415304" y="2171187"/>
          <a:ext cx="1477616" cy="336202"/>
        </a:xfrm>
        <a:custGeom>
          <a:avLst/>
          <a:gdLst/>
          <a:ahLst/>
          <a:cxnLst/>
          <a:rect l="0" t="0" r="0" b="0"/>
          <a:pathLst>
            <a:path>
              <a:moveTo>
                <a:pt x="1477616" y="0"/>
              </a:moveTo>
              <a:lnTo>
                <a:pt x="1477616" y="229112"/>
              </a:lnTo>
              <a:lnTo>
                <a:pt x="0" y="229112"/>
              </a:lnTo>
              <a:lnTo>
                <a:pt x="0" y="336202"/>
              </a:lnTo>
            </a:path>
          </a:pathLst>
        </a:custGeom>
        <a:noFill/>
        <a:ln w="12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6ADF4B-CDBC-44AE-8453-9A958DDDEACA}">
      <dsp:nvSpPr>
        <dsp:cNvPr id="0" name=""/>
        <dsp:cNvSpPr/>
      </dsp:nvSpPr>
      <dsp:spPr>
        <a:xfrm>
          <a:off x="2892921" y="1100925"/>
          <a:ext cx="2151695" cy="336202"/>
        </a:xfrm>
        <a:custGeom>
          <a:avLst/>
          <a:gdLst/>
          <a:ahLst/>
          <a:cxnLst/>
          <a:rect l="0" t="0" r="0" b="0"/>
          <a:pathLst>
            <a:path>
              <a:moveTo>
                <a:pt x="2151695" y="0"/>
              </a:moveTo>
              <a:lnTo>
                <a:pt x="2151695" y="229112"/>
              </a:lnTo>
              <a:lnTo>
                <a:pt x="0" y="229112"/>
              </a:lnTo>
              <a:lnTo>
                <a:pt x="0" y="336202"/>
              </a:lnTo>
            </a:path>
          </a:pathLst>
        </a:custGeom>
        <a:noFill/>
        <a:ln w="12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1E198D-04B9-4DE7-859A-9C6B11628A58}">
      <dsp:nvSpPr>
        <dsp:cNvPr id="0" name=""/>
        <dsp:cNvSpPr/>
      </dsp:nvSpPr>
      <dsp:spPr>
        <a:xfrm>
          <a:off x="4466617" y="366866"/>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FFBFDDAE-AB36-4A58-A395-111259B3DAD4}">
      <dsp:nvSpPr>
        <dsp:cNvPr id="0" name=""/>
        <dsp:cNvSpPr/>
      </dsp:nvSpPr>
      <dsp:spPr>
        <a:xfrm>
          <a:off x="4595061" y="488888"/>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Cooling Solutions</a:t>
          </a:r>
          <a:endParaRPr lang="en-US" sz="1200" kern="1200" dirty="0"/>
        </a:p>
      </dsp:txBody>
      <dsp:txXfrm>
        <a:off x="4595061" y="488888"/>
        <a:ext cx="1155998" cy="734058"/>
      </dsp:txXfrm>
    </dsp:sp>
    <dsp:sp modelId="{DE314E19-213F-4E57-8D8A-024D526CC58A}">
      <dsp:nvSpPr>
        <dsp:cNvPr id="0" name=""/>
        <dsp:cNvSpPr/>
      </dsp:nvSpPr>
      <dsp:spPr>
        <a:xfrm>
          <a:off x="2314922" y="1437128"/>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11363F4E-953D-4D17-8889-F3FC1AA00557}">
      <dsp:nvSpPr>
        <dsp:cNvPr id="0" name=""/>
        <dsp:cNvSpPr/>
      </dsp:nvSpPr>
      <dsp:spPr>
        <a:xfrm>
          <a:off x="2443366" y="1559150"/>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Shelter</a:t>
          </a:r>
          <a:endParaRPr lang="en-US" sz="1200" kern="1200" dirty="0"/>
        </a:p>
      </dsp:txBody>
      <dsp:txXfrm>
        <a:off x="2443366" y="1559150"/>
        <a:ext cx="1155998" cy="734058"/>
      </dsp:txXfrm>
    </dsp:sp>
    <dsp:sp modelId="{658093AB-B9D1-4EB1-9E30-70CC73CE84F0}">
      <dsp:nvSpPr>
        <dsp:cNvPr id="0" name=""/>
        <dsp:cNvSpPr/>
      </dsp:nvSpPr>
      <dsp:spPr>
        <a:xfrm>
          <a:off x="837305" y="2507390"/>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57B79026-D031-46D2-919B-E6165B7F0FBA}">
      <dsp:nvSpPr>
        <dsp:cNvPr id="0" name=""/>
        <dsp:cNvSpPr/>
      </dsp:nvSpPr>
      <dsp:spPr>
        <a:xfrm>
          <a:off x="965749" y="2629412"/>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Traditional A/Cs</a:t>
          </a:r>
          <a:endParaRPr lang="en-US" sz="1200" kern="1200" dirty="0"/>
        </a:p>
      </dsp:txBody>
      <dsp:txXfrm>
        <a:off x="965749" y="2629412"/>
        <a:ext cx="1155998" cy="734058"/>
      </dsp:txXfrm>
    </dsp:sp>
    <dsp:sp modelId="{251AE556-DBEF-46DF-A529-17A996873B91}">
      <dsp:nvSpPr>
        <dsp:cNvPr id="0" name=""/>
        <dsp:cNvSpPr/>
      </dsp:nvSpPr>
      <dsp:spPr>
        <a:xfrm>
          <a:off x="1401" y="3577652"/>
          <a:ext cx="141491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B8BB0FC6-AE32-4D4E-9414-42CAACD54B44}">
      <dsp:nvSpPr>
        <dsp:cNvPr id="0" name=""/>
        <dsp:cNvSpPr/>
      </dsp:nvSpPr>
      <dsp:spPr>
        <a:xfrm>
          <a:off x="129845" y="3699674"/>
          <a:ext cx="141491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Downgrade A/Cs (after BSS Swap)</a:t>
          </a:r>
          <a:endParaRPr lang="en-US" sz="1200" kern="1200" dirty="0"/>
        </a:p>
      </dsp:txBody>
      <dsp:txXfrm>
        <a:off x="129845" y="3699674"/>
        <a:ext cx="1414918" cy="734058"/>
      </dsp:txXfrm>
    </dsp:sp>
    <dsp:sp modelId="{02AC071C-B758-4EC3-9588-BCF03264374F}">
      <dsp:nvSpPr>
        <dsp:cNvPr id="0" name=""/>
        <dsp:cNvSpPr/>
      </dsp:nvSpPr>
      <dsp:spPr>
        <a:xfrm>
          <a:off x="1673208" y="3577652"/>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09EB2193-D982-4F7C-B2D4-ED971F5C210B}">
      <dsp:nvSpPr>
        <dsp:cNvPr id="0" name=""/>
        <dsp:cNvSpPr/>
      </dsp:nvSpPr>
      <dsp:spPr>
        <a:xfrm>
          <a:off x="1801653" y="3699674"/>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Daikin A/C </a:t>
          </a:r>
          <a:endParaRPr lang="en-US" sz="1200" kern="1200" dirty="0"/>
        </a:p>
      </dsp:txBody>
      <dsp:txXfrm>
        <a:off x="1801653" y="3699674"/>
        <a:ext cx="1155998" cy="734058"/>
      </dsp:txXfrm>
    </dsp:sp>
    <dsp:sp modelId="{B854F3B5-03A6-4A2C-9D68-06A0B1D2498A}">
      <dsp:nvSpPr>
        <dsp:cNvPr id="0" name=""/>
        <dsp:cNvSpPr/>
      </dsp:nvSpPr>
      <dsp:spPr>
        <a:xfrm>
          <a:off x="3792538" y="2507390"/>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17E74C56-6FD0-4693-AAA2-FC2E9E2FA830}">
      <dsp:nvSpPr>
        <dsp:cNvPr id="0" name=""/>
        <dsp:cNvSpPr/>
      </dsp:nvSpPr>
      <dsp:spPr>
        <a:xfrm>
          <a:off x="3920983" y="2629412"/>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Saving solutions</a:t>
          </a:r>
          <a:endParaRPr lang="en-US" sz="1200" kern="1200" dirty="0"/>
        </a:p>
      </dsp:txBody>
      <dsp:txXfrm>
        <a:off x="3920983" y="2629412"/>
        <a:ext cx="1155998" cy="734058"/>
      </dsp:txXfrm>
    </dsp:sp>
    <dsp:sp modelId="{761F455E-E5B7-45CC-B521-CF06A7D5E32A}">
      <dsp:nvSpPr>
        <dsp:cNvPr id="0" name=""/>
        <dsp:cNvSpPr/>
      </dsp:nvSpPr>
      <dsp:spPr>
        <a:xfrm>
          <a:off x="3086095" y="3577652"/>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16761400-EFCC-4F1D-BCC3-50D7FBA8C33A}">
      <dsp:nvSpPr>
        <dsp:cNvPr id="0" name=""/>
        <dsp:cNvSpPr/>
      </dsp:nvSpPr>
      <dsp:spPr>
        <a:xfrm>
          <a:off x="3214539" y="3699674"/>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Raising site temp, setting</a:t>
          </a:r>
        </a:p>
      </dsp:txBody>
      <dsp:txXfrm>
        <a:off x="3214539" y="3699674"/>
        <a:ext cx="1155998" cy="734058"/>
      </dsp:txXfrm>
    </dsp:sp>
    <dsp:sp modelId="{FD24A037-3420-41B7-A219-72993D86DD36}">
      <dsp:nvSpPr>
        <dsp:cNvPr id="0" name=""/>
        <dsp:cNvSpPr/>
      </dsp:nvSpPr>
      <dsp:spPr>
        <a:xfrm>
          <a:off x="4498982" y="3577652"/>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ECEBDDFC-175B-48CC-9C37-96A9C097BE70}">
      <dsp:nvSpPr>
        <dsp:cNvPr id="0" name=""/>
        <dsp:cNvSpPr/>
      </dsp:nvSpPr>
      <dsp:spPr>
        <a:xfrm>
          <a:off x="4627426" y="3699674"/>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Free Cooling</a:t>
          </a:r>
        </a:p>
      </dsp:txBody>
      <dsp:txXfrm>
        <a:off x="4627426" y="3699674"/>
        <a:ext cx="1155998" cy="734058"/>
      </dsp:txXfrm>
    </dsp:sp>
    <dsp:sp modelId="{354F6A9A-7FA1-49C7-AD50-F690E23346F2}">
      <dsp:nvSpPr>
        <dsp:cNvPr id="0" name=""/>
        <dsp:cNvSpPr/>
      </dsp:nvSpPr>
      <dsp:spPr>
        <a:xfrm>
          <a:off x="6618312" y="1437128"/>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D3D9D5FE-2E0E-44A5-ADE0-7D866BBFC40D}">
      <dsp:nvSpPr>
        <dsp:cNvPr id="0" name=""/>
        <dsp:cNvSpPr/>
      </dsp:nvSpPr>
      <dsp:spPr>
        <a:xfrm>
          <a:off x="6746756" y="1559150"/>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Outdoor</a:t>
          </a:r>
          <a:endParaRPr lang="en-US" sz="1200" kern="1200" dirty="0"/>
        </a:p>
      </dsp:txBody>
      <dsp:txXfrm>
        <a:off x="6746756" y="1559150"/>
        <a:ext cx="1155998" cy="734058"/>
      </dsp:txXfrm>
    </dsp:sp>
    <dsp:sp modelId="{26CF5D26-4456-43EA-BCB3-66B3573202D5}">
      <dsp:nvSpPr>
        <dsp:cNvPr id="0" name=""/>
        <dsp:cNvSpPr/>
      </dsp:nvSpPr>
      <dsp:spPr>
        <a:xfrm>
          <a:off x="5911869" y="2507390"/>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3552ABCB-FE6A-4609-B843-4CA9734A1236}">
      <dsp:nvSpPr>
        <dsp:cNvPr id="0" name=""/>
        <dsp:cNvSpPr/>
      </dsp:nvSpPr>
      <dsp:spPr>
        <a:xfrm>
          <a:off x="6040313" y="2629412"/>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Outdoor Enclosure with indoor BTS</a:t>
          </a:r>
          <a:endParaRPr lang="en-US" sz="1200" kern="1200" dirty="0"/>
        </a:p>
      </dsp:txBody>
      <dsp:txXfrm>
        <a:off x="6040313" y="2629412"/>
        <a:ext cx="1155998" cy="734058"/>
      </dsp:txXfrm>
    </dsp:sp>
    <dsp:sp modelId="{81056E70-BEB4-4DF4-A482-3CA95BD2999A}">
      <dsp:nvSpPr>
        <dsp:cNvPr id="0" name=""/>
        <dsp:cNvSpPr/>
      </dsp:nvSpPr>
      <dsp:spPr>
        <a:xfrm>
          <a:off x="5911869" y="3577652"/>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27ACB3CF-74B7-493D-9BFE-6459F3C49A77}">
      <dsp:nvSpPr>
        <dsp:cNvPr id="0" name=""/>
        <dsp:cNvSpPr/>
      </dsp:nvSpPr>
      <dsp:spPr>
        <a:xfrm>
          <a:off x="6040313" y="3699674"/>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5- Replace A/Cs with HEX or ventilation</a:t>
          </a:r>
          <a:endParaRPr lang="en-US" sz="1200" kern="1200" dirty="0"/>
        </a:p>
      </dsp:txBody>
      <dsp:txXfrm>
        <a:off x="6040313" y="3699674"/>
        <a:ext cx="1155998" cy="734058"/>
      </dsp:txXfrm>
    </dsp:sp>
    <dsp:sp modelId="{F277CFAC-7D3E-4FA0-AA71-379135DE02E3}">
      <dsp:nvSpPr>
        <dsp:cNvPr id="0" name=""/>
        <dsp:cNvSpPr/>
      </dsp:nvSpPr>
      <dsp:spPr>
        <a:xfrm>
          <a:off x="7324755" y="2507390"/>
          <a:ext cx="1155998" cy="734058"/>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667097AA-4392-4B73-A8DB-0D9D2602672E}">
      <dsp:nvSpPr>
        <dsp:cNvPr id="0" name=""/>
        <dsp:cNvSpPr/>
      </dsp:nvSpPr>
      <dsp:spPr>
        <a:xfrm>
          <a:off x="7453200" y="2629412"/>
          <a:ext cx="1155998" cy="734058"/>
        </a:xfrm>
        <a:prstGeom prst="roundRect">
          <a:avLst>
            <a:gd name="adj" fmla="val 10000"/>
          </a:avLst>
        </a:prstGeom>
        <a:solidFill>
          <a:schemeClr val="lt1">
            <a:alpha val="9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Outdoor BTS</a:t>
          </a:r>
          <a:endParaRPr lang="en-US" sz="1200" kern="1200" dirty="0"/>
        </a:p>
      </dsp:txBody>
      <dsp:txXfrm>
        <a:off x="7453200" y="2629412"/>
        <a:ext cx="1155998" cy="7340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cs typeface="Arial" pitchFamily="34" charset="0"/>
              </a:defRPr>
            </a:lvl1pPr>
          </a:lstStyle>
          <a:p>
            <a:pPr>
              <a:defRPr/>
            </a:pPr>
            <a:endParaRPr lang="en-US"/>
          </a:p>
        </p:txBody>
      </p:sp>
      <p:sp>
        <p:nvSpPr>
          <p:cNvPr id="179203"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cs typeface="Arial" pitchFamily="34" charset="0"/>
              </a:defRPr>
            </a:lvl1pPr>
          </a:lstStyle>
          <a:p>
            <a:pPr>
              <a:defRPr/>
            </a:pPr>
            <a:endParaRPr lang="en-US"/>
          </a:p>
        </p:txBody>
      </p:sp>
      <p:sp>
        <p:nvSpPr>
          <p:cNvPr id="179204" name="Rectangle 4"/>
          <p:cNvSpPr>
            <a:spLocks noGrp="1" noChangeArrowheads="1"/>
          </p:cNvSpPr>
          <p:nvPr>
            <p:ph type="ftr" sz="quarter" idx="2"/>
          </p:nvPr>
        </p:nvSpPr>
        <p:spPr bwMode="auto">
          <a:xfrm>
            <a:off x="0"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cs typeface="Arial" pitchFamily="34" charset="0"/>
              </a:defRPr>
            </a:lvl1pPr>
          </a:lstStyle>
          <a:p>
            <a:pPr>
              <a:defRPr/>
            </a:pPr>
            <a:endParaRPr lang="en-US"/>
          </a:p>
        </p:txBody>
      </p:sp>
      <p:sp>
        <p:nvSpPr>
          <p:cNvPr id="179205" name="Rectangle 5"/>
          <p:cNvSpPr>
            <a:spLocks noGrp="1" noChangeArrowheads="1"/>
          </p:cNvSpPr>
          <p:nvPr>
            <p:ph type="sldNum" sz="quarter" idx="3"/>
          </p:nvPr>
        </p:nvSpPr>
        <p:spPr bwMode="auto">
          <a:xfrm>
            <a:off x="3884613"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cs typeface="Arial" pitchFamily="34" charset="0"/>
              </a:defRPr>
            </a:lvl1pPr>
          </a:lstStyle>
          <a:p>
            <a:pPr>
              <a:defRPr/>
            </a:pPr>
            <a:fld id="{6AC4368E-DE8E-4F8E-9D7E-F4440D0A7E4D}"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0" hangingPunct="0">
              <a:defRPr sz="1200">
                <a:latin typeface="Times"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85775"/>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0" hangingPunct="0">
              <a:defRPr sz="1200">
                <a:latin typeface="Times" pitchFamily="18" charset="0"/>
                <a:cs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000125" y="730250"/>
            <a:ext cx="4859338" cy="36449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619625"/>
            <a:ext cx="5029200" cy="4375150"/>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237663"/>
            <a:ext cx="2971800" cy="485775"/>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0" hangingPunct="0">
              <a:defRPr sz="1200">
                <a:latin typeface="Times"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9237663"/>
            <a:ext cx="2971800" cy="485775"/>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0" hangingPunct="0">
              <a:defRPr sz="1200">
                <a:latin typeface="Times" pitchFamily="18" charset="0"/>
                <a:cs typeface="Arial" pitchFamily="34" charset="0"/>
              </a:defRPr>
            </a:lvl1pPr>
          </a:lstStyle>
          <a:p>
            <a:pPr>
              <a:defRPr/>
            </a:pPr>
            <a:fld id="{8B9D01DF-05DE-4C5A-8F82-9937B2E95753}"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2C1F02FF-6E7B-42E3-B4BA-B90776CBBA24}" type="slidenum">
              <a:rPr lang="ar-EG" smtClean="0"/>
              <a:pPr>
                <a:defRPr/>
              </a:pPr>
              <a:t>44</a:t>
            </a:fld>
            <a:endParaRPr lang="en-US" smtClean="0">
              <a:cs typeface="Arial" charset="0"/>
            </a:endParaRPr>
          </a:p>
        </p:txBody>
      </p:sp>
      <p:sp>
        <p:nvSpPr>
          <p:cNvPr id="17411" name="Rectangle 2"/>
          <p:cNvSpPr>
            <a:spLocks noGrp="1" noRot="1" noChangeAspect="1" noChangeArrowheads="1" noTextEdit="1"/>
          </p:cNvSpPr>
          <p:nvPr>
            <p:ph type="sldImg"/>
          </p:nvPr>
        </p:nvSpPr>
        <p:spPr>
          <a:xfrm>
            <a:off x="1152525" y="736011"/>
            <a:ext cx="4554538" cy="3631097"/>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D0A23330-1444-460C-AB7B-C1D3744CAE65}" type="slidenum">
              <a:rPr lang="ar-EG" smtClean="0"/>
              <a:pPr>
                <a:defRPr/>
              </a:pPr>
              <a:t>38</a:t>
            </a:fld>
            <a:endParaRPr lang="en-US" smtClean="0">
              <a:cs typeface="Arial" charset="0"/>
            </a:endParaRPr>
          </a:p>
        </p:txBody>
      </p:sp>
      <p:sp>
        <p:nvSpPr>
          <p:cNvPr id="11267" name="Rectangle 2"/>
          <p:cNvSpPr>
            <a:spLocks noGrp="1" noRot="1" noChangeAspect="1" noChangeArrowheads="1" noTextEdit="1"/>
          </p:cNvSpPr>
          <p:nvPr>
            <p:ph type="sldImg"/>
          </p:nvPr>
        </p:nvSpPr>
        <p:spPr>
          <a:xfrm>
            <a:off x="1009650" y="736600"/>
            <a:ext cx="4840288" cy="3630613"/>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05A1BCEC-1AFB-4AAC-9A99-272648909EEB}" type="slidenum">
              <a:rPr lang="ar-EG" smtClean="0"/>
              <a:pPr>
                <a:defRPr/>
              </a:pPr>
              <a:t>39</a:t>
            </a:fld>
            <a:endParaRPr lang="en-US" smtClean="0">
              <a:cs typeface="Arial" charset="0"/>
            </a:endParaRPr>
          </a:p>
        </p:txBody>
      </p:sp>
      <p:sp>
        <p:nvSpPr>
          <p:cNvPr id="12291" name="Rectangle 2"/>
          <p:cNvSpPr>
            <a:spLocks noGrp="1" noRot="1" noChangeAspect="1" noChangeArrowheads="1" noTextEdit="1"/>
          </p:cNvSpPr>
          <p:nvPr>
            <p:ph type="sldImg"/>
          </p:nvPr>
        </p:nvSpPr>
        <p:spPr>
          <a:xfrm>
            <a:off x="1152525" y="736011"/>
            <a:ext cx="4554538" cy="3631097"/>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CED9EA34-E719-40F5-B66C-AD59C1F770AD}" type="slidenum">
              <a:rPr lang="ar-EG" smtClean="0"/>
              <a:pPr>
                <a:defRPr/>
              </a:pPr>
              <a:t>40</a:t>
            </a:fld>
            <a:endParaRPr lang="en-US" smtClean="0">
              <a:cs typeface="Arial" charset="0"/>
            </a:endParaRPr>
          </a:p>
        </p:txBody>
      </p:sp>
      <p:sp>
        <p:nvSpPr>
          <p:cNvPr id="13315" name="Rectangle 2"/>
          <p:cNvSpPr>
            <a:spLocks noGrp="1" noRot="1" noChangeAspect="1" noChangeArrowheads="1" noTextEdit="1"/>
          </p:cNvSpPr>
          <p:nvPr>
            <p:ph type="sldImg"/>
          </p:nvPr>
        </p:nvSpPr>
        <p:spPr>
          <a:xfrm>
            <a:off x="1009650" y="736600"/>
            <a:ext cx="4840288" cy="3630613"/>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6181C7DE-3407-49D7-AD90-2D7FB30FD9DD}" type="slidenum">
              <a:rPr lang="ar-EG" smtClean="0"/>
              <a:pPr>
                <a:defRPr/>
              </a:pPr>
              <a:t>41</a:t>
            </a:fld>
            <a:endParaRPr lang="en-US" smtClean="0">
              <a:cs typeface="Arial" charset="0"/>
            </a:endParaRPr>
          </a:p>
        </p:txBody>
      </p:sp>
      <p:sp>
        <p:nvSpPr>
          <p:cNvPr id="14339" name="Rectangle 2"/>
          <p:cNvSpPr>
            <a:spLocks noGrp="1" noRot="1" noChangeAspect="1" noChangeArrowheads="1" noTextEdit="1"/>
          </p:cNvSpPr>
          <p:nvPr>
            <p:ph type="sldImg"/>
          </p:nvPr>
        </p:nvSpPr>
        <p:spPr>
          <a:xfrm>
            <a:off x="1155700" y="739386"/>
            <a:ext cx="4546600" cy="3626032"/>
          </a:xfrm>
          <a:ln>
            <a:noFill/>
          </a:ln>
        </p:spPr>
      </p:sp>
      <p:sp>
        <p:nvSpPr>
          <p:cNvPr id="37891" name="Rectangle 3"/>
          <p:cNvSpPr>
            <a:spLocks noGrp="1" noChangeArrowheads="1"/>
          </p:cNvSpPr>
          <p:nvPr>
            <p:ph type="body" idx="1"/>
          </p:nvPr>
        </p:nvSpPr>
        <p:spPr>
          <a:xfrm>
            <a:off x="919163" y="4637203"/>
            <a:ext cx="5056187" cy="4336720"/>
          </a:xfrm>
          <a:ln/>
          <a:effectLst>
            <a:outerShdw dist="71842" dir="2700000" algn="ctr" rotWithShape="0">
              <a:schemeClr val="bg2"/>
            </a:outerShdw>
          </a:effectLst>
        </p:spPr>
        <p:txBody>
          <a:bodyPr lIns="90488" tIns="44450" rIns="90488" bIns="44450"/>
          <a:lstStyle/>
          <a:p>
            <a:pPr>
              <a:spcBef>
                <a:spcPct val="0"/>
              </a:spcBef>
              <a:defRPr/>
            </a:pPr>
            <a:endParaRPr lang="en-GB" sz="24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9AF5696B-CA75-45D6-8E23-9A94833CBD12}" type="slidenum">
              <a:rPr lang="ar-EG" smtClean="0"/>
              <a:pPr>
                <a:defRPr/>
              </a:pPr>
              <a:t>42</a:t>
            </a:fld>
            <a:endParaRPr lang="en-US" smtClean="0">
              <a:cs typeface="Arial" charset="0"/>
            </a:endParaRPr>
          </a:p>
        </p:txBody>
      </p:sp>
      <p:sp>
        <p:nvSpPr>
          <p:cNvPr id="15363" name="Rectangle 2"/>
          <p:cNvSpPr>
            <a:spLocks noGrp="1" noRot="1" noChangeAspect="1" noChangeArrowheads="1" noTextEdit="1"/>
          </p:cNvSpPr>
          <p:nvPr>
            <p:ph type="sldImg"/>
          </p:nvPr>
        </p:nvSpPr>
        <p:spPr>
          <a:xfrm>
            <a:off x="1009650" y="736600"/>
            <a:ext cx="4840288" cy="3630613"/>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6CF01C3D-441E-455C-AE3A-FDFF3835596B}" type="slidenum">
              <a:rPr lang="ar-EG" smtClean="0"/>
              <a:pPr>
                <a:defRPr/>
              </a:pPr>
              <a:t>43</a:t>
            </a:fld>
            <a:endParaRPr lang="en-US" smtClean="0">
              <a:cs typeface="Arial" charset="0"/>
            </a:endParaRPr>
          </a:p>
        </p:txBody>
      </p:sp>
      <p:sp>
        <p:nvSpPr>
          <p:cNvPr id="16387" name="Rectangle 2"/>
          <p:cNvSpPr>
            <a:spLocks noGrp="1" noRot="1" noChangeAspect="1" noChangeArrowheads="1" noTextEdit="1"/>
          </p:cNvSpPr>
          <p:nvPr>
            <p:ph type="sldImg"/>
          </p:nvPr>
        </p:nvSpPr>
        <p:spPr>
          <a:xfrm>
            <a:off x="1152525" y="736011"/>
            <a:ext cx="4554538" cy="3631097"/>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8925"/>
            <a:ext cx="2133600" cy="1931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88925"/>
            <a:ext cx="6251575" cy="1931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77825" y="288925"/>
            <a:ext cx="8537575" cy="193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88925"/>
            <a:ext cx="7391400" cy="455613"/>
          </a:xfrm>
        </p:spPr>
        <p:txBody>
          <a:bodyPr/>
          <a:lstStyle/>
          <a:p>
            <a:r>
              <a:rPr lang="en-US"/>
              <a:t>Click to edit Master title style</a:t>
            </a:r>
          </a:p>
        </p:txBody>
      </p:sp>
      <p:sp>
        <p:nvSpPr>
          <p:cNvPr id="3" name="Text Placeholder 2"/>
          <p:cNvSpPr>
            <a:spLocks noGrp="1"/>
          </p:cNvSpPr>
          <p:nvPr>
            <p:ph type="body" sz="half" idx="1"/>
          </p:nvPr>
        </p:nvSpPr>
        <p:spPr>
          <a:xfrm>
            <a:off x="377825" y="1066800"/>
            <a:ext cx="4192588" cy="115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2813" y="1066800"/>
            <a:ext cx="4192587" cy="115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88925"/>
            <a:ext cx="7391400" cy="455613"/>
          </a:xfrm>
        </p:spPr>
        <p:txBody>
          <a:bodyPr/>
          <a:lstStyle/>
          <a:p>
            <a:r>
              <a:rPr lang="en-US"/>
              <a:t>Click to edit Master title style</a:t>
            </a:r>
          </a:p>
        </p:txBody>
      </p:sp>
      <p:sp>
        <p:nvSpPr>
          <p:cNvPr id="3" name="Table Placeholder 2"/>
          <p:cNvSpPr>
            <a:spLocks noGrp="1"/>
          </p:cNvSpPr>
          <p:nvPr>
            <p:ph type="tbl" idx="1"/>
          </p:nvPr>
        </p:nvSpPr>
        <p:spPr>
          <a:xfrm>
            <a:off x="377825" y="1066800"/>
            <a:ext cx="8537575" cy="1154113"/>
          </a:xfrm>
        </p:spPr>
        <p:txBody>
          <a:bodyPr/>
          <a:lstStyle/>
          <a:p>
            <a:pPr lvl="0"/>
            <a:endParaRPr lang="en-US" noProof="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066800"/>
            <a:ext cx="4192588" cy="1154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066800"/>
            <a:ext cx="4192587" cy="1154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77825" y="1066800"/>
            <a:ext cx="8537575" cy="1154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81000" y="288925"/>
            <a:ext cx="73914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pic>
        <p:nvPicPr>
          <p:cNvPr id="1028" name="Picture 4" descr="landscape-shorter"/>
          <p:cNvPicPr>
            <a:picLocks noChangeAspect="1" noChangeArrowheads="1"/>
          </p:cNvPicPr>
          <p:nvPr/>
        </p:nvPicPr>
        <p:blipFill>
          <a:blip r:embed="rId16" cstate="print">
            <a:lum bright="6000" contrast="6000"/>
          </a:blip>
          <a:srcRect/>
          <a:stretch>
            <a:fillRect/>
          </a:stretch>
        </p:blipFill>
        <p:spPr bwMode="auto">
          <a:xfrm>
            <a:off x="-12700" y="5784850"/>
            <a:ext cx="9197975" cy="1079500"/>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7772400" y="280988"/>
            <a:ext cx="1081088" cy="471487"/>
          </a:xfrm>
          <a:prstGeom prst="rect">
            <a:avLst/>
          </a:prstGeom>
          <a:noFill/>
          <a:ln w="9525">
            <a:noFill/>
            <a:miter lim="800000"/>
            <a:headEnd/>
            <a:tailEnd/>
          </a:ln>
        </p:spPr>
      </p:pic>
      <p:sp>
        <p:nvSpPr>
          <p:cNvPr id="160774" name="Text Box 6"/>
          <p:cNvSpPr txBox="1">
            <a:spLocks noChangeArrowheads="1"/>
          </p:cNvSpPr>
          <p:nvPr/>
        </p:nvSpPr>
        <p:spPr bwMode="auto">
          <a:xfrm>
            <a:off x="8826500" y="6638925"/>
            <a:ext cx="155575" cy="130175"/>
          </a:xfrm>
          <a:prstGeom prst="rect">
            <a:avLst/>
          </a:prstGeom>
          <a:noFill/>
          <a:ln w="9525" algn="ctr">
            <a:noFill/>
            <a:miter lim="800000"/>
            <a:headEnd/>
            <a:tailEnd/>
          </a:ln>
          <a:effectLst/>
        </p:spPr>
        <p:txBody>
          <a:bodyPr wrap="none" lIns="0" tIns="0" rIns="0" bIns="0">
            <a:spAutoFit/>
          </a:bodyPr>
          <a:lstStyle/>
          <a:p>
            <a:pPr eaLnBrk="0" hangingPunct="0">
              <a:lnSpc>
                <a:spcPct val="85000"/>
              </a:lnSpc>
              <a:defRPr/>
            </a:pPr>
            <a:fld id="{C81D0E15-B893-468D-BB74-8C640987C238}" type="slidenum">
              <a:rPr lang="ar-SA" sz="1000" b="1">
                <a:solidFill>
                  <a:schemeClr val="bg1"/>
                </a:solidFill>
                <a:latin typeface="Century Gothic" pitchFamily="34" charset="0"/>
                <a:cs typeface="Arial" pitchFamily="34" charset="0"/>
              </a:rPr>
              <a:pPr eaLnBrk="0" hangingPunct="0">
                <a:lnSpc>
                  <a:spcPct val="85000"/>
                </a:lnSpc>
                <a:defRPr/>
              </a:pPr>
              <a:t>‹#›</a:t>
            </a:fld>
            <a:endParaRPr lang="en-US" sz="1000" b="1">
              <a:solidFill>
                <a:schemeClr val="bg1"/>
              </a:solidFill>
              <a:latin typeface="Century Gothic" pitchFamily="34" charset="0"/>
              <a:cs typeface="Arial" pitchFamily="34" charset="0"/>
            </a:endParaRPr>
          </a:p>
        </p:txBody>
      </p:sp>
      <p:sp>
        <p:nvSpPr>
          <p:cNvPr id="160775" name="Text Box 7"/>
          <p:cNvSpPr txBox="1">
            <a:spLocks noChangeArrowheads="1"/>
          </p:cNvSpPr>
          <p:nvPr/>
        </p:nvSpPr>
        <p:spPr bwMode="auto">
          <a:xfrm>
            <a:off x="1676400" y="6651625"/>
            <a:ext cx="6324600" cy="155575"/>
          </a:xfrm>
          <a:prstGeom prst="rect">
            <a:avLst/>
          </a:prstGeom>
          <a:noFill/>
          <a:ln w="9525" algn="ctr">
            <a:noFill/>
            <a:miter lim="800000"/>
            <a:headEnd/>
            <a:tailEnd/>
          </a:ln>
          <a:effectLst/>
        </p:spPr>
        <p:txBody>
          <a:bodyPr lIns="0" tIns="0" rIns="0" bIns="0">
            <a:spAutoFit/>
          </a:bodyPr>
          <a:lstStyle/>
          <a:p>
            <a:pPr eaLnBrk="0" hangingPunct="0">
              <a:lnSpc>
                <a:spcPct val="85000"/>
              </a:lnSpc>
              <a:spcBef>
                <a:spcPct val="50000"/>
              </a:spcBef>
              <a:defRPr/>
            </a:pPr>
            <a:r>
              <a:rPr lang="en-US" sz="1200" b="1" i="1">
                <a:solidFill>
                  <a:schemeClr val="bg1"/>
                </a:solidFill>
                <a:latin typeface="Century Gothic" pitchFamily="34" charset="0"/>
                <a:cs typeface="Arial" pitchFamily="34" charset="0"/>
              </a:rPr>
              <a:t>The Egyptian Company for Mobile Services (Mobinil) - Restricted</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2800" b="1">
          <a:solidFill>
            <a:srgbClr val="FF8103"/>
          </a:solidFill>
          <a:latin typeface="+mj-lt"/>
          <a:ea typeface="+mj-ea"/>
          <a:cs typeface="+mj-cs"/>
        </a:defRPr>
      </a:lvl1pPr>
      <a:lvl2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2pPr>
      <a:lvl3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3pPr>
      <a:lvl4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4pPr>
      <a:lvl5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5pPr>
      <a:lvl6pPr marL="4572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6pPr>
      <a:lvl7pPr marL="9144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7pPr>
      <a:lvl8pPr marL="13716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8pPr>
      <a:lvl9pPr marL="18288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9pPr>
    </p:titleStyle>
    <p:bodyStyle>
      <a:lvl1pPr marL="342900" indent="-342900" algn="l" rtl="0" eaLnBrk="0" fontAlgn="base" hangingPunct="0">
        <a:lnSpc>
          <a:spcPct val="85000"/>
        </a:lnSpc>
        <a:spcBef>
          <a:spcPct val="0"/>
        </a:spcBef>
        <a:spcAft>
          <a:spcPct val="0"/>
        </a:spcAft>
        <a:buClr>
          <a:srgbClr val="FF7900"/>
        </a:buClr>
        <a:buChar char="•"/>
        <a:defRPr sz="2000">
          <a:solidFill>
            <a:schemeClr val="tx1"/>
          </a:solidFill>
          <a:latin typeface="+mn-lt"/>
          <a:ea typeface="+mn-ea"/>
          <a:cs typeface="+mn-cs"/>
        </a:defRPr>
      </a:lvl1pPr>
      <a:lvl2pPr marL="742950" indent="-285750" algn="l" rtl="0" eaLnBrk="0" fontAlgn="base" hangingPunct="0">
        <a:lnSpc>
          <a:spcPct val="85000"/>
        </a:lnSpc>
        <a:spcBef>
          <a:spcPct val="0"/>
        </a:spcBef>
        <a:spcAft>
          <a:spcPct val="0"/>
        </a:spcAft>
        <a:buClr>
          <a:srgbClr val="FF7900"/>
        </a:buClr>
        <a:buChar char="–"/>
        <a:defRPr sz="2800">
          <a:solidFill>
            <a:schemeClr val="tx1"/>
          </a:solidFill>
          <a:latin typeface="+mn-lt"/>
          <a:cs typeface="+mn-cs"/>
        </a:defRPr>
      </a:lvl2pPr>
      <a:lvl3pPr marL="1143000" indent="-228600" algn="l" rtl="0" eaLnBrk="0" fontAlgn="base" hangingPunct="0">
        <a:lnSpc>
          <a:spcPct val="85000"/>
        </a:lnSpc>
        <a:spcBef>
          <a:spcPct val="0"/>
        </a:spcBef>
        <a:spcAft>
          <a:spcPct val="0"/>
        </a:spcAft>
        <a:buClr>
          <a:srgbClr val="FF7900"/>
        </a:buClr>
        <a:buChar char="•"/>
        <a:defRPr sz="1600">
          <a:solidFill>
            <a:schemeClr val="tx1"/>
          </a:solidFill>
          <a:latin typeface="+mn-lt"/>
          <a:cs typeface="+mn-cs"/>
        </a:defRPr>
      </a:lvl3pPr>
      <a:lvl4pPr marL="1600200" indent="-228600" algn="l" rtl="0" eaLnBrk="0" fontAlgn="base" hangingPunct="0">
        <a:lnSpc>
          <a:spcPct val="85000"/>
        </a:lnSpc>
        <a:spcBef>
          <a:spcPct val="0"/>
        </a:spcBef>
        <a:spcAft>
          <a:spcPct val="0"/>
        </a:spcAft>
        <a:buClr>
          <a:srgbClr val="FF7900"/>
        </a:buClr>
        <a:buChar char="–"/>
        <a:defRPr sz="1400">
          <a:solidFill>
            <a:schemeClr val="tx1"/>
          </a:solidFill>
          <a:latin typeface="+mn-lt"/>
          <a:cs typeface="+mn-cs"/>
        </a:defRPr>
      </a:lvl4pPr>
      <a:lvl5pPr marL="2057400" indent="-228600" algn="l" rtl="0" eaLnBrk="0" fontAlgn="base" hangingPunct="0">
        <a:lnSpc>
          <a:spcPct val="85000"/>
        </a:lnSpc>
        <a:spcBef>
          <a:spcPct val="0"/>
        </a:spcBef>
        <a:spcAft>
          <a:spcPct val="0"/>
        </a:spcAft>
        <a:buClr>
          <a:srgbClr val="FF7900"/>
        </a:buClr>
        <a:buChar char="»"/>
        <a:defRPr sz="1400">
          <a:solidFill>
            <a:schemeClr val="tx1"/>
          </a:solidFill>
          <a:latin typeface="+mn-lt"/>
          <a:cs typeface="+mn-cs"/>
        </a:defRPr>
      </a:lvl5pPr>
      <a:lvl6pPr marL="2514600" indent="-228600" algn="l" rtl="0" eaLnBrk="0" fontAlgn="base" hangingPunct="0">
        <a:lnSpc>
          <a:spcPct val="85000"/>
        </a:lnSpc>
        <a:spcBef>
          <a:spcPct val="0"/>
        </a:spcBef>
        <a:spcAft>
          <a:spcPct val="0"/>
        </a:spcAft>
        <a:buClr>
          <a:srgbClr val="FF7900"/>
        </a:buClr>
        <a:buChar char="»"/>
        <a:defRPr sz="1400">
          <a:solidFill>
            <a:schemeClr val="tx1"/>
          </a:solidFill>
          <a:latin typeface="+mn-lt"/>
          <a:cs typeface="+mn-cs"/>
        </a:defRPr>
      </a:lvl6pPr>
      <a:lvl7pPr marL="2971800" indent="-228600" algn="l" rtl="0" eaLnBrk="0" fontAlgn="base" hangingPunct="0">
        <a:lnSpc>
          <a:spcPct val="85000"/>
        </a:lnSpc>
        <a:spcBef>
          <a:spcPct val="0"/>
        </a:spcBef>
        <a:spcAft>
          <a:spcPct val="0"/>
        </a:spcAft>
        <a:buClr>
          <a:srgbClr val="FF7900"/>
        </a:buClr>
        <a:buChar char="»"/>
        <a:defRPr sz="1400">
          <a:solidFill>
            <a:schemeClr val="tx1"/>
          </a:solidFill>
          <a:latin typeface="+mn-lt"/>
          <a:cs typeface="+mn-cs"/>
        </a:defRPr>
      </a:lvl7pPr>
      <a:lvl8pPr marL="3429000" indent="-228600" algn="l" rtl="0" eaLnBrk="0" fontAlgn="base" hangingPunct="0">
        <a:lnSpc>
          <a:spcPct val="85000"/>
        </a:lnSpc>
        <a:spcBef>
          <a:spcPct val="0"/>
        </a:spcBef>
        <a:spcAft>
          <a:spcPct val="0"/>
        </a:spcAft>
        <a:buClr>
          <a:srgbClr val="FF7900"/>
        </a:buClr>
        <a:buChar char="»"/>
        <a:defRPr sz="1400">
          <a:solidFill>
            <a:schemeClr val="tx1"/>
          </a:solidFill>
          <a:latin typeface="+mn-lt"/>
          <a:cs typeface="+mn-cs"/>
        </a:defRPr>
      </a:lvl8pPr>
      <a:lvl9pPr marL="3886200" indent="-228600" algn="l" rtl="0" eaLnBrk="0" fontAlgn="base" hangingPunct="0">
        <a:lnSpc>
          <a:spcPct val="85000"/>
        </a:lnSpc>
        <a:spcBef>
          <a:spcPct val="0"/>
        </a:spcBef>
        <a:spcAft>
          <a:spcPct val="0"/>
        </a:spcAft>
        <a:buClr>
          <a:srgbClr val="FF7900"/>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1295400" y="2286000"/>
            <a:ext cx="6248400" cy="762000"/>
          </a:xfrm>
          <a:prstGeom prst="rect">
            <a:avLst/>
          </a:prstGeom>
          <a:noFill/>
          <a:ln w="9525">
            <a:noFill/>
            <a:miter lim="800000"/>
            <a:headEnd/>
            <a:tailEnd/>
          </a:ln>
        </p:spPr>
        <p:txBody>
          <a:bodyPr/>
          <a:lstStyle/>
          <a:p>
            <a:pPr algn="ctr" eaLnBrk="0" hangingPunct="0">
              <a:lnSpc>
                <a:spcPct val="85000"/>
              </a:lnSpc>
              <a:buClr>
                <a:srgbClr val="FF7900"/>
              </a:buClr>
            </a:pPr>
            <a:r>
              <a:rPr lang="en-US" sz="4400" b="1" dirty="0" smtClean="0">
                <a:solidFill>
                  <a:srgbClr val="FF8103"/>
                </a:solidFill>
                <a:latin typeface="Arial Unicode MS" pitchFamily="34" charset="-128"/>
              </a:rPr>
              <a:t>Mobinil Power Roadmap </a:t>
            </a:r>
            <a:endParaRPr lang="en-US" sz="4400" b="1" dirty="0">
              <a:solidFill>
                <a:srgbClr val="FF8103"/>
              </a:solidFill>
              <a:latin typeface="Arial Unicode MS" pitchFamily="34" charset="-128"/>
            </a:endParaRPr>
          </a:p>
        </p:txBody>
      </p:sp>
      <p:sp>
        <p:nvSpPr>
          <p:cNvPr id="3" name="WordArt 5"/>
          <p:cNvSpPr>
            <a:spLocks noChangeArrowheads="1" noChangeShapeType="1" noTextEdit="1"/>
          </p:cNvSpPr>
          <p:nvPr/>
        </p:nvSpPr>
        <p:spPr bwMode="auto">
          <a:xfrm>
            <a:off x="6705600" y="4343400"/>
            <a:ext cx="1828800" cy="1828800"/>
          </a:xfrm>
          <a:prstGeom prst="rect">
            <a:avLst/>
          </a:prstGeom>
        </p:spPr>
        <p:txBody>
          <a:bodyPr spcFirstLastPara="1" wrap="none" fromWordArt="1">
            <a:prstTxWarp prst="textCircle">
              <a:avLst>
                <a:gd name="adj" fmla="val 10860004"/>
              </a:avLst>
            </a:prstTxWarp>
          </a:bodyPr>
          <a:lstStyle/>
          <a:p>
            <a:pPr algn="ctr"/>
            <a:r>
              <a:rPr lang="en-US" sz="3600" b="1" kern="10" dirty="0" smtClean="0">
                <a:ln w="9525">
                  <a:solidFill>
                    <a:srgbClr val="C0C0C0"/>
                  </a:solidFill>
                  <a:round/>
                  <a:headEnd/>
                  <a:tailEnd/>
                </a:ln>
                <a:noFill/>
                <a:latin typeface="Century Gothic"/>
              </a:rPr>
              <a:t>restricted </a:t>
            </a:r>
            <a:r>
              <a:rPr lang="en-US" sz="3600" b="1" kern="10" dirty="0">
                <a:ln w="9525">
                  <a:solidFill>
                    <a:srgbClr val="C0C0C0"/>
                  </a:solidFill>
                  <a:round/>
                  <a:headEnd/>
                  <a:tailEnd/>
                </a:ln>
                <a:noFill/>
                <a:latin typeface="Century Gothic"/>
              </a:rPr>
              <a:t>- Technology - N </a:t>
            </a:r>
            <a:r>
              <a:rPr lang="en-US" sz="3600" b="1" kern="10" dirty="0" smtClean="0">
                <a:ln w="9525">
                  <a:solidFill>
                    <a:srgbClr val="C0C0C0"/>
                  </a:solidFill>
                  <a:round/>
                  <a:headEnd/>
                  <a:tailEnd/>
                </a:ln>
                <a:noFill/>
                <a:latin typeface="Century Gothic"/>
              </a:rPr>
              <a:t>D 2011</a:t>
            </a:r>
            <a:endParaRPr lang="en-US" sz="3600" b="1" kern="10" dirty="0">
              <a:ln w="9525">
                <a:solidFill>
                  <a:srgbClr val="C0C0C0"/>
                </a:solidFill>
                <a:round/>
                <a:headEnd/>
                <a:tailEnd/>
              </a:ln>
              <a:noFill/>
              <a:latin typeface="Century Gothic"/>
            </a:endParaRPr>
          </a:p>
        </p:txBody>
      </p:sp>
      <p:sp>
        <p:nvSpPr>
          <p:cNvPr id="5" name="Rectangle 4"/>
          <p:cNvSpPr>
            <a:spLocks noChangeArrowheads="1"/>
          </p:cNvSpPr>
          <p:nvPr/>
        </p:nvSpPr>
        <p:spPr bwMode="auto">
          <a:xfrm>
            <a:off x="288131" y="4876800"/>
            <a:ext cx="5960269" cy="636201"/>
          </a:xfrm>
          <a:prstGeom prst="rect">
            <a:avLst/>
          </a:prstGeom>
          <a:noFill/>
          <a:ln w="12700">
            <a:noFill/>
            <a:miter lim="800000"/>
            <a:headEnd/>
            <a:tailEnd/>
          </a:ln>
        </p:spPr>
        <p:txBody>
          <a:bodyPr wrap="square" lIns="63500" tIns="26988" rIns="63500" bIns="26988">
            <a:spAutoFit/>
          </a:bodyPr>
          <a:lstStyle/>
          <a:p>
            <a:pPr defTabSz="923925" eaLnBrk="0" hangingPunct="0">
              <a:lnSpc>
                <a:spcPct val="90000"/>
              </a:lnSpc>
            </a:pPr>
            <a:endParaRPr lang="en-GB" sz="1400" b="1" dirty="0">
              <a:solidFill>
                <a:schemeClr val="tx1"/>
              </a:solidFill>
            </a:endParaRPr>
          </a:p>
          <a:p>
            <a:pPr defTabSz="923925" eaLnBrk="0" hangingPunct="0">
              <a:lnSpc>
                <a:spcPct val="90000"/>
              </a:lnSpc>
            </a:pPr>
            <a:r>
              <a:rPr lang="en-GB" sz="1400" b="1" dirty="0">
                <a:solidFill>
                  <a:schemeClr val="tx1"/>
                </a:solidFill>
              </a:rPr>
              <a:t>The Egyptian Company for Mobile Services (Mobinil)</a:t>
            </a:r>
          </a:p>
          <a:p>
            <a:pPr defTabSz="923925" eaLnBrk="0" hangingPunct="0">
              <a:lnSpc>
                <a:spcPct val="90000"/>
              </a:lnSpc>
            </a:pPr>
            <a:r>
              <a:rPr lang="en-GB" sz="1400" dirty="0" smtClean="0"/>
              <a:t>Mar 15</a:t>
            </a:r>
            <a:r>
              <a:rPr lang="en-GB" sz="1400" baseline="30000" dirty="0" smtClean="0">
                <a:solidFill>
                  <a:schemeClr val="tx1"/>
                </a:solidFill>
              </a:rPr>
              <a:t>th</a:t>
            </a:r>
            <a:r>
              <a:rPr lang="en-GB" sz="1400" dirty="0">
                <a:solidFill>
                  <a:schemeClr val="tx1"/>
                </a:solidFill>
              </a:rPr>
              <a:t>, </a:t>
            </a:r>
            <a:r>
              <a:rPr lang="en-GB" sz="1400" dirty="0" smtClean="0">
                <a:solidFill>
                  <a:schemeClr val="tx1"/>
                </a:solidFill>
              </a:rPr>
              <a:t>2011</a:t>
            </a:r>
            <a:endParaRPr lang="en-GB"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978" y="228600"/>
            <a:ext cx="7246230" cy="523220"/>
          </a:xfrm>
          <a:prstGeom prst="rect">
            <a:avLst/>
          </a:prstGeom>
          <a:noFill/>
        </p:spPr>
        <p:txBody>
          <a:bodyPr wrap="square" rtlCol="0">
            <a:spAutoFit/>
          </a:bodyPr>
          <a:lstStyle/>
          <a:p>
            <a:pPr algn="l"/>
            <a:r>
              <a:rPr lang="en-GB" sz="2800" b="1" dirty="0" smtClean="0">
                <a:solidFill>
                  <a:srgbClr val="FF8103"/>
                </a:solidFill>
                <a:latin typeface="+mj-lt"/>
                <a:ea typeface="+mj-ea"/>
                <a:cs typeface="+mj-cs"/>
              </a:rPr>
              <a:t>Potential solar sites</a:t>
            </a:r>
            <a:endParaRPr lang="en-GB" sz="2800" b="1" dirty="0">
              <a:solidFill>
                <a:srgbClr val="FF8103"/>
              </a:solidFill>
              <a:latin typeface="+mj-lt"/>
              <a:ea typeface="+mj-ea"/>
              <a:cs typeface="+mj-cs"/>
            </a:endParaRPr>
          </a:p>
        </p:txBody>
      </p:sp>
      <p:pic>
        <p:nvPicPr>
          <p:cNvPr id="5" name="Picture 4" descr="Solar candidates.jpg"/>
          <p:cNvPicPr>
            <a:picLocks noChangeAspect="1"/>
          </p:cNvPicPr>
          <p:nvPr/>
        </p:nvPicPr>
        <p:blipFill>
          <a:blip r:embed="rId3" cstate="print"/>
          <a:stretch>
            <a:fillRect/>
          </a:stretch>
        </p:blipFill>
        <p:spPr>
          <a:xfrm>
            <a:off x="228600" y="907362"/>
            <a:ext cx="6516585" cy="4813728"/>
          </a:xfrm>
          <a:prstGeom prst="rect">
            <a:avLst/>
          </a:prstGeom>
        </p:spPr>
      </p:pic>
      <p:sp>
        <p:nvSpPr>
          <p:cNvPr id="7" name="Rectangle 6"/>
          <p:cNvSpPr/>
          <p:nvPr/>
        </p:nvSpPr>
        <p:spPr bwMode="auto">
          <a:xfrm>
            <a:off x="997527" y="5759532"/>
            <a:ext cx="130629" cy="10687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486C"/>
              </a:solidFill>
              <a:effectLst/>
              <a:latin typeface="Arial" charset="0"/>
              <a:cs typeface="Arial" charset="0"/>
            </a:endParaRPr>
          </a:p>
        </p:txBody>
      </p:sp>
      <p:sp>
        <p:nvSpPr>
          <p:cNvPr id="8" name="TextBox 7"/>
          <p:cNvSpPr txBox="1"/>
          <p:nvPr/>
        </p:nvSpPr>
        <p:spPr>
          <a:xfrm>
            <a:off x="1235034" y="5723906"/>
            <a:ext cx="1092530" cy="246221"/>
          </a:xfrm>
          <a:prstGeom prst="rect">
            <a:avLst/>
          </a:prstGeom>
          <a:noFill/>
        </p:spPr>
        <p:txBody>
          <a:bodyPr wrap="square" rtlCol="0">
            <a:spAutoFit/>
          </a:bodyPr>
          <a:lstStyle/>
          <a:p>
            <a:r>
              <a:rPr lang="en-GB" sz="1000" dirty="0" smtClean="0"/>
              <a:t>Priority 1 Sites</a:t>
            </a:r>
            <a:endParaRPr lang="en-GB" sz="1000" dirty="0"/>
          </a:p>
        </p:txBody>
      </p:sp>
      <p:sp>
        <p:nvSpPr>
          <p:cNvPr id="9" name="Rectangle 8"/>
          <p:cNvSpPr/>
          <p:nvPr/>
        </p:nvSpPr>
        <p:spPr bwMode="auto">
          <a:xfrm>
            <a:off x="2719449" y="5783283"/>
            <a:ext cx="118754" cy="118753"/>
          </a:xfrm>
          <a:prstGeom prst="rect">
            <a:avLst/>
          </a:prstGeom>
          <a:solidFill>
            <a:srgbClr val="FF810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486C"/>
              </a:solidFill>
              <a:effectLst/>
              <a:latin typeface="Arial" charset="0"/>
              <a:cs typeface="Arial" charset="0"/>
            </a:endParaRPr>
          </a:p>
        </p:txBody>
      </p:sp>
      <p:sp>
        <p:nvSpPr>
          <p:cNvPr id="10" name="TextBox 9"/>
          <p:cNvSpPr txBox="1"/>
          <p:nvPr/>
        </p:nvSpPr>
        <p:spPr>
          <a:xfrm>
            <a:off x="2826328" y="5735782"/>
            <a:ext cx="1306286" cy="246221"/>
          </a:xfrm>
          <a:prstGeom prst="rect">
            <a:avLst/>
          </a:prstGeom>
          <a:noFill/>
        </p:spPr>
        <p:txBody>
          <a:bodyPr wrap="square" rtlCol="0">
            <a:spAutoFit/>
          </a:bodyPr>
          <a:lstStyle/>
          <a:p>
            <a:r>
              <a:rPr lang="en-GB" sz="1000" dirty="0" smtClean="0"/>
              <a:t>Priority 2 Sites</a:t>
            </a:r>
            <a:endParaRPr lang="en-GB" sz="1000" dirty="0"/>
          </a:p>
        </p:txBody>
      </p:sp>
      <p:sp>
        <p:nvSpPr>
          <p:cNvPr id="11" name="Rectangle 10"/>
          <p:cNvSpPr/>
          <p:nvPr/>
        </p:nvSpPr>
        <p:spPr bwMode="auto">
          <a:xfrm>
            <a:off x="4833258" y="5795158"/>
            <a:ext cx="130628" cy="118753"/>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486C"/>
              </a:solidFill>
              <a:effectLst/>
              <a:latin typeface="Arial" charset="0"/>
              <a:cs typeface="Arial" charset="0"/>
            </a:endParaRPr>
          </a:p>
        </p:txBody>
      </p:sp>
      <p:sp>
        <p:nvSpPr>
          <p:cNvPr id="12" name="TextBox 11"/>
          <p:cNvSpPr txBox="1"/>
          <p:nvPr/>
        </p:nvSpPr>
        <p:spPr>
          <a:xfrm>
            <a:off x="5177642" y="5723905"/>
            <a:ext cx="1104405" cy="246221"/>
          </a:xfrm>
          <a:prstGeom prst="rect">
            <a:avLst/>
          </a:prstGeom>
          <a:noFill/>
        </p:spPr>
        <p:txBody>
          <a:bodyPr wrap="square" rtlCol="0">
            <a:spAutoFit/>
          </a:bodyPr>
          <a:lstStyle/>
          <a:p>
            <a:r>
              <a:rPr lang="en-GB" sz="1000" dirty="0" smtClean="0"/>
              <a:t>Priority 3 Sites</a:t>
            </a:r>
            <a:endParaRPr lang="en-GB" sz="1000" dirty="0"/>
          </a:p>
        </p:txBody>
      </p:sp>
      <p:pic>
        <p:nvPicPr>
          <p:cNvPr id="13" name="Picture 12" descr="ScreenHunter_01 Dec. 15 11.13.gif"/>
          <p:cNvPicPr>
            <a:picLocks noChangeAspect="1"/>
          </p:cNvPicPr>
          <p:nvPr/>
        </p:nvPicPr>
        <p:blipFill>
          <a:blip r:embed="rId4" cstate="print"/>
          <a:stretch>
            <a:fillRect/>
          </a:stretch>
        </p:blipFill>
        <p:spPr>
          <a:xfrm>
            <a:off x="6811241" y="1750497"/>
            <a:ext cx="2171700" cy="3143250"/>
          </a:xfrm>
          <a:prstGeom prst="rect">
            <a:avLst/>
          </a:prstGeom>
        </p:spPr>
      </p:pic>
    </p:spTree>
    <p:extLst>
      <p:ext uri="{BB962C8B-B14F-4D97-AF65-F5344CB8AC3E}">
        <p14:creationId xmlns="" xmlns:p14="http://schemas.microsoft.com/office/powerpoint/2010/main" val="1713713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Power</a:t>
            </a:r>
            <a:endParaRPr lang="en-US" dirty="0"/>
          </a:p>
        </p:txBody>
      </p:sp>
      <p:sp>
        <p:nvSpPr>
          <p:cNvPr id="4" name="Rectangle 2"/>
          <p:cNvSpPr txBox="1">
            <a:spLocks noChangeArrowheads="1"/>
          </p:cNvSpPr>
          <p:nvPr/>
        </p:nvSpPr>
        <p:spPr bwMode="auto">
          <a:xfrm>
            <a:off x="4191000" y="2605207"/>
            <a:ext cx="4643437" cy="16619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44500" marR="0" lvl="0" indent="-444500" defTabSz="914400" eaLnBrk="0" latinLnBrk="0" hangingPunct="0">
              <a:lnSpc>
                <a:spcPct val="85000"/>
              </a:lnSpc>
              <a:buClr>
                <a:srgbClr val="FF7900"/>
              </a:buClr>
              <a:buSzTx/>
              <a:buFont typeface="Wingdings" pitchFamily="2" charset="2"/>
              <a:buAutoNum type="arabicPeriod"/>
              <a:tabLst>
                <a:tab pos="6997700" algn="l"/>
              </a:tabLst>
              <a:defRPr/>
            </a:pPr>
            <a:r>
              <a:rPr lang="en-AU" sz="2000" dirty="0" smtClean="0">
                <a:solidFill>
                  <a:schemeClr val="bg1">
                    <a:lumMod val="65000"/>
                  </a:schemeClr>
                </a:solidFill>
                <a:latin typeface="+mn-lt"/>
                <a:ea typeface="+mj-ea"/>
                <a:cs typeface="+mj-cs"/>
              </a:rPr>
              <a:t>Current Solar Project</a:t>
            </a:r>
          </a:p>
          <a:p>
            <a:pPr marL="444500" marR="0" lvl="0" indent="-444500" defTabSz="914400" eaLnBrk="0" latinLnBrk="0" hangingPunct="0">
              <a:lnSpc>
                <a:spcPct val="85000"/>
              </a:lnSpc>
              <a:buClr>
                <a:srgbClr val="FF7900"/>
              </a:buClr>
              <a:buSzTx/>
              <a:tabLst>
                <a:tab pos="6997700" algn="l"/>
              </a:tabLst>
              <a:defRPr/>
            </a:pPr>
            <a:endParaRPr lang="en-AU" sz="2000" b="1" dirty="0" smtClean="0">
              <a:solidFill>
                <a:srgbClr val="FF8103"/>
              </a:solidFill>
              <a:latin typeface="+mn-lt"/>
              <a:ea typeface="+mj-ea"/>
              <a:cs typeface="+mj-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lang="en-AU" sz="2000" kern="0" dirty="0" smtClean="0">
                <a:solidFill>
                  <a:schemeClr val="bg1">
                    <a:lumMod val="65000"/>
                  </a:schemeClr>
                </a:solidFill>
                <a:latin typeface="+mn-lt"/>
                <a:cs typeface="+mn-cs"/>
              </a:rPr>
              <a:t>GSMA assessment  pure solar site</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kumimoji="0" lang="en-AU" sz="2000" b="1" i="0" u="none" strike="noStrike" kern="0" cap="none" spc="0" normalizeH="0" baseline="0" noProof="0" dirty="0" smtClean="0">
                <a:ln>
                  <a:noFill/>
                </a:ln>
                <a:solidFill>
                  <a:srgbClr val="FF8103"/>
                </a:solidFill>
                <a:effectLst/>
                <a:uLnTx/>
                <a:uFillTx/>
                <a:latin typeface="+mn-lt"/>
                <a:ea typeface="+mn-ea"/>
                <a:cs typeface="+mn-cs"/>
              </a:rPr>
              <a:t>Hybrid (wind + batteries) sites</a:t>
            </a:r>
          </a:p>
          <a:p>
            <a:pPr marL="457200" marR="0" lvl="0" indent="-457200" algn="l" defTabSz="914400" rtl="0" eaLnBrk="0" fontAlgn="base" latinLnBrk="0" hangingPunct="0">
              <a:lnSpc>
                <a:spcPct val="85000"/>
              </a:lnSpc>
              <a:spcBef>
                <a:spcPct val="0"/>
              </a:spcBef>
              <a:spcAft>
                <a:spcPct val="0"/>
              </a:spcAft>
              <a:buClr>
                <a:srgbClr val="FF7900"/>
              </a:buClr>
              <a:buSzTx/>
              <a:tabLst>
                <a:tab pos="6997700" algn="l"/>
              </a:tabLst>
              <a:defRPr/>
            </a:pPr>
            <a:endParaRPr lang="en-AU" sz="2000" kern="0" dirty="0" smtClean="0">
              <a:solidFill>
                <a:schemeClr val="bg1">
                  <a:lumMod val="65000"/>
                </a:schemeClr>
              </a:solidFill>
              <a:latin typeface="+mn-lt"/>
              <a:cs typeface="+mn-cs"/>
            </a:endParaRPr>
          </a:p>
        </p:txBody>
      </p:sp>
      <p:pic>
        <p:nvPicPr>
          <p:cNvPr id="5" name="Picture 3" descr="1660"/>
          <p:cNvPicPr>
            <a:picLocks noChangeAspect="1" noChangeArrowheads="1"/>
          </p:cNvPicPr>
          <p:nvPr/>
        </p:nvPicPr>
        <p:blipFill>
          <a:blip r:embed="rId2" cstate="print"/>
          <a:srcRect/>
          <a:stretch>
            <a:fillRect/>
          </a:stretch>
        </p:blipFill>
        <p:spPr bwMode="auto">
          <a:xfrm>
            <a:off x="251520" y="1484784"/>
            <a:ext cx="3600450" cy="360045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Hunter_04 Dec. 11 10.44.gif"/>
          <p:cNvPicPr>
            <a:picLocks noChangeAspect="1"/>
          </p:cNvPicPr>
          <p:nvPr/>
        </p:nvPicPr>
        <p:blipFill>
          <a:blip r:embed="rId2" cstate="print"/>
          <a:stretch>
            <a:fillRect/>
          </a:stretch>
        </p:blipFill>
        <p:spPr>
          <a:xfrm>
            <a:off x="0" y="1235034"/>
            <a:ext cx="9144000" cy="4096987"/>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
            <a:ext cx="73914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0" fontAlgn="base" hangingPunct="0">
              <a:lnSpc>
                <a:spcPct val="85000"/>
              </a:lnSpc>
              <a:spcBef>
                <a:spcPct val="0"/>
              </a:spcBef>
              <a:spcAft>
                <a:spcPct val="0"/>
              </a:spcAft>
              <a:defRPr sz="2800" b="1">
                <a:solidFill>
                  <a:srgbClr val="FF8103"/>
                </a:solidFill>
                <a:latin typeface="+mj-lt"/>
                <a:ea typeface="+mj-ea"/>
                <a:cs typeface="+mj-cs"/>
              </a:defRPr>
            </a:lvl1pPr>
            <a:lvl2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2pPr>
            <a:lvl3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3pPr>
            <a:lvl4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4pPr>
            <a:lvl5pPr algn="l" rtl="0" eaLnBrk="0" fontAlgn="base" hangingPunct="0">
              <a:lnSpc>
                <a:spcPct val="85000"/>
              </a:lnSpc>
              <a:spcBef>
                <a:spcPct val="0"/>
              </a:spcBef>
              <a:spcAft>
                <a:spcPct val="0"/>
              </a:spcAft>
              <a:defRPr sz="2800" b="1">
                <a:solidFill>
                  <a:srgbClr val="FF8103"/>
                </a:solidFill>
                <a:latin typeface="Arial" charset="0"/>
                <a:cs typeface="Arial" pitchFamily="34" charset="0"/>
              </a:defRPr>
            </a:lvl5pPr>
            <a:lvl6pPr marL="4572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6pPr>
            <a:lvl7pPr marL="9144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7pPr>
            <a:lvl8pPr marL="13716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8pPr>
            <a:lvl9pPr marL="1828800" algn="l" rtl="0" eaLnBrk="0" fontAlgn="base" hangingPunct="0">
              <a:lnSpc>
                <a:spcPct val="85000"/>
              </a:lnSpc>
              <a:spcBef>
                <a:spcPct val="0"/>
              </a:spcBef>
              <a:spcAft>
                <a:spcPct val="0"/>
              </a:spcAft>
              <a:defRPr sz="2800" b="1">
                <a:solidFill>
                  <a:srgbClr val="FF8103"/>
                </a:solidFill>
                <a:latin typeface="Myriad Web Pro"/>
                <a:cs typeface="Arial" pitchFamily="34" charset="0"/>
              </a:defRPr>
            </a:lvl9pPr>
          </a:lstStyle>
          <a:p>
            <a:r>
              <a:rPr lang="en-US" dirty="0" smtClean="0"/>
              <a:t>Wind + Batteries trial candidates</a:t>
            </a:r>
            <a:endParaRPr lang="en-US" dirty="0"/>
          </a:p>
        </p:txBody>
      </p:sp>
      <p:sp>
        <p:nvSpPr>
          <p:cNvPr id="6" name="Content Placeholder 2"/>
          <p:cNvSpPr>
            <a:spLocks noGrp="1"/>
          </p:cNvSpPr>
          <p:nvPr>
            <p:ph idx="1"/>
          </p:nvPr>
        </p:nvSpPr>
        <p:spPr>
          <a:xfrm>
            <a:off x="377825" y="1066800"/>
            <a:ext cx="8537575" cy="615553"/>
          </a:xfrm>
        </p:spPr>
        <p:txBody>
          <a:bodyPr/>
          <a:lstStyle/>
          <a:p>
            <a:r>
              <a:rPr lang="en-US" dirty="0" smtClean="0"/>
              <a:t>payback is 2.7 years for 750 watt site</a:t>
            </a:r>
          </a:p>
          <a:p>
            <a:endParaRPr lang="en-US" dirty="0" smtClean="0"/>
          </a:p>
        </p:txBody>
      </p:sp>
      <p:pic>
        <p:nvPicPr>
          <p:cNvPr id="2050" name="Picture 2" descr="image001"/>
          <p:cNvPicPr>
            <a:picLocks noChangeAspect="1" noChangeArrowheads="1"/>
          </p:cNvPicPr>
          <p:nvPr/>
        </p:nvPicPr>
        <p:blipFill>
          <a:blip r:embed="rId2" cstate="print"/>
          <a:srcRect/>
          <a:stretch>
            <a:fillRect/>
          </a:stretch>
        </p:blipFill>
        <p:spPr bwMode="auto">
          <a:xfrm>
            <a:off x="304800" y="1403507"/>
            <a:ext cx="8382000" cy="44314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AutoShape 27"/>
          <p:cNvSpPr>
            <a:spLocks noChangeArrowheads="1"/>
          </p:cNvSpPr>
          <p:nvPr/>
        </p:nvSpPr>
        <p:spPr bwMode="auto">
          <a:xfrm>
            <a:off x="1103313" y="1628775"/>
            <a:ext cx="7645400" cy="955675"/>
          </a:xfrm>
          <a:prstGeom prst="roundRect">
            <a:avLst>
              <a:gd name="adj" fmla="val 12319"/>
            </a:avLst>
          </a:prstGeom>
          <a:gradFill>
            <a:gsLst>
              <a:gs pos="0">
                <a:srgbClr val="DDDDDD"/>
              </a:gs>
              <a:gs pos="100000">
                <a:srgbClr val="FFFFFF"/>
              </a:gs>
            </a:gsLst>
            <a:lin ang="5400000" scaled="1"/>
          </a:gradFill>
          <a:ln w="3175" algn="ctr">
            <a:solidFill>
              <a:srgbClr val="777777"/>
            </a:solidFill>
            <a:round/>
            <a:headEnd/>
            <a:tailEnd/>
          </a:ln>
        </p:spPr>
        <p:txBody>
          <a:bodyPr wrap="none" anchor="ctr"/>
          <a:lstStyle/>
          <a:p>
            <a:endParaRPr lang="zh-CN" altLang="en-US"/>
          </a:p>
        </p:txBody>
      </p:sp>
      <p:sp>
        <p:nvSpPr>
          <p:cNvPr id="5" name="Text Box 28"/>
          <p:cNvSpPr txBox="1">
            <a:spLocks noChangeArrowheads="1"/>
          </p:cNvSpPr>
          <p:nvPr/>
        </p:nvSpPr>
        <p:spPr bwMode="auto">
          <a:xfrm>
            <a:off x="1371600" y="1905000"/>
            <a:ext cx="7416800" cy="468957"/>
          </a:xfrm>
          <a:prstGeom prst="rect">
            <a:avLst/>
          </a:prstGeom>
          <a:noFill/>
          <a:ln w="9525" algn="ctr">
            <a:noFill/>
            <a:miter lim="800000"/>
            <a:headEnd/>
            <a:tailEnd/>
          </a:ln>
        </p:spPr>
        <p:txBody>
          <a:bodyPr lIns="83421" tIns="41711" rIns="83421" bIns="41711">
            <a:spAutoFit/>
          </a:bodyPr>
          <a:lstStyle/>
          <a:p>
            <a:pPr defTabSz="835025">
              <a:lnSpc>
                <a:spcPct val="125000"/>
              </a:lnSpc>
              <a:buClr>
                <a:srgbClr val="FF3300"/>
              </a:buClr>
              <a:buSzPct val="60000"/>
              <a:buFont typeface="Wingdings" pitchFamily="2" charset="2"/>
              <a:buNone/>
            </a:pPr>
            <a:r>
              <a:rPr lang="en-US" altLang="zh-CN" sz="2000" dirty="0" smtClean="0">
                <a:latin typeface="Arial" charset="0"/>
                <a:ea typeface="黑体" pitchFamily="2" charset="-122"/>
              </a:rPr>
              <a:t>Green Power  </a:t>
            </a:r>
            <a:endParaRPr lang="en-US" altLang="zh-CN" sz="2000" dirty="0">
              <a:latin typeface="Arial" charset="0"/>
              <a:ea typeface="黑体" pitchFamily="2" charset="-122"/>
            </a:endParaRPr>
          </a:p>
        </p:txBody>
      </p:sp>
      <p:grpSp>
        <p:nvGrpSpPr>
          <p:cNvPr id="3" name="Group 29"/>
          <p:cNvGrpSpPr>
            <a:grpSpLocks/>
          </p:cNvGrpSpPr>
          <p:nvPr/>
        </p:nvGrpSpPr>
        <p:grpSpPr bwMode="auto">
          <a:xfrm>
            <a:off x="827088" y="1828800"/>
            <a:ext cx="569912" cy="612775"/>
            <a:chOff x="1289" y="582"/>
            <a:chExt cx="668" cy="668"/>
          </a:xfrm>
        </p:grpSpPr>
        <p:sp>
          <p:nvSpPr>
            <p:cNvPr id="7" name="Oval 30"/>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8" name="Oval 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9" name="Oval 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 name="Oval 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1" name="Oval 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2" name="Text Box 35"/>
          <p:cNvSpPr txBox="1">
            <a:spLocks noChangeArrowheads="1"/>
          </p:cNvSpPr>
          <p:nvPr/>
        </p:nvSpPr>
        <p:spPr bwMode="auto">
          <a:xfrm>
            <a:off x="906463" y="1893888"/>
            <a:ext cx="274637" cy="569912"/>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dirty="0">
                <a:solidFill>
                  <a:srgbClr val="000000"/>
                </a:solidFill>
                <a:latin typeface="Arial" charset="0"/>
                <a:ea typeface="黑体" pitchFamily="2" charset="-122"/>
              </a:rPr>
              <a:t>1</a:t>
            </a:r>
          </a:p>
        </p:txBody>
      </p:sp>
      <p:sp>
        <p:nvSpPr>
          <p:cNvPr id="13" name="AutoShape 36"/>
          <p:cNvSpPr>
            <a:spLocks noChangeArrowheads="1"/>
          </p:cNvSpPr>
          <p:nvPr/>
        </p:nvSpPr>
        <p:spPr bwMode="auto">
          <a:xfrm>
            <a:off x="1127125" y="2730500"/>
            <a:ext cx="7548563" cy="763588"/>
          </a:xfrm>
          <a:prstGeom prst="roundRect">
            <a:avLst>
              <a:gd name="adj" fmla="val 12319"/>
            </a:avLst>
          </a:prstGeom>
          <a:solidFill>
            <a:srgbClr val="FF8103"/>
          </a:solidFill>
          <a:ln w="3175" algn="ctr">
            <a:solidFill>
              <a:srgbClr val="777777"/>
            </a:solidFill>
            <a:round/>
            <a:headEnd/>
            <a:tailEnd/>
          </a:ln>
        </p:spPr>
        <p:txBody>
          <a:bodyPr wrap="none" anchor="ctr"/>
          <a:lstStyle/>
          <a:p>
            <a:endParaRPr lang="zh-CN" altLang="en-US"/>
          </a:p>
        </p:txBody>
      </p:sp>
      <p:sp>
        <p:nvSpPr>
          <p:cNvPr id="14" name="Text Box 37"/>
          <p:cNvSpPr txBox="1">
            <a:spLocks noChangeArrowheads="1"/>
          </p:cNvSpPr>
          <p:nvPr/>
        </p:nvSpPr>
        <p:spPr bwMode="auto">
          <a:xfrm>
            <a:off x="1403350" y="2884587"/>
            <a:ext cx="7416800" cy="3920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2000" dirty="0" smtClean="0">
                <a:solidFill>
                  <a:schemeClr val="bg1"/>
                </a:solidFill>
                <a:latin typeface="Arial" charset="0"/>
                <a:ea typeface="黑体" pitchFamily="2" charset="-122"/>
              </a:rPr>
              <a:t>Energy Saving</a:t>
            </a:r>
            <a:endParaRPr lang="en-US" altLang="zh-CN" sz="2000" dirty="0">
              <a:solidFill>
                <a:schemeClr val="bg1"/>
              </a:solidFill>
              <a:latin typeface="Arial" charset="0"/>
              <a:ea typeface="黑体" pitchFamily="2" charset="-122"/>
            </a:endParaRPr>
          </a:p>
        </p:txBody>
      </p:sp>
      <p:grpSp>
        <p:nvGrpSpPr>
          <p:cNvPr id="6" name="Group 38"/>
          <p:cNvGrpSpPr>
            <a:grpSpLocks/>
          </p:cNvGrpSpPr>
          <p:nvPr/>
        </p:nvGrpSpPr>
        <p:grpSpPr bwMode="auto">
          <a:xfrm>
            <a:off x="850900" y="2792413"/>
            <a:ext cx="569913" cy="611187"/>
            <a:chOff x="1289" y="582"/>
            <a:chExt cx="668" cy="668"/>
          </a:xfrm>
        </p:grpSpPr>
        <p:sp>
          <p:nvSpPr>
            <p:cNvPr id="16" name="Oval 39"/>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17" name="Oval 4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8" name="Oval 4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9" name="Oval 4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0" name="Oval 4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1" name="Text Box 44"/>
          <p:cNvSpPr txBox="1">
            <a:spLocks noChangeArrowheads="1"/>
          </p:cNvSpPr>
          <p:nvPr/>
        </p:nvSpPr>
        <p:spPr bwMode="auto">
          <a:xfrm>
            <a:off x="930275" y="2755900"/>
            <a:ext cx="274638" cy="5699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a:solidFill>
                  <a:srgbClr val="000000"/>
                </a:solidFill>
                <a:latin typeface="Arial" charset="0"/>
                <a:ea typeface="黑体" pitchFamily="2" charset="-122"/>
              </a:rPr>
              <a:t>2</a:t>
            </a:r>
          </a:p>
        </p:txBody>
      </p:sp>
      <p:sp>
        <p:nvSpPr>
          <p:cNvPr id="22" name="AutoShape 45"/>
          <p:cNvSpPr>
            <a:spLocks noChangeArrowheads="1"/>
          </p:cNvSpPr>
          <p:nvPr/>
        </p:nvSpPr>
        <p:spPr bwMode="auto">
          <a:xfrm>
            <a:off x="1103313" y="3602038"/>
            <a:ext cx="7500937" cy="763587"/>
          </a:xfrm>
          <a:prstGeom prst="roundRect">
            <a:avLst>
              <a:gd name="adj" fmla="val 12319"/>
            </a:avLst>
          </a:prstGeom>
          <a:gradFill rotWithShape="1">
            <a:gsLst>
              <a:gs pos="0">
                <a:srgbClr val="DDDDDD"/>
              </a:gs>
              <a:gs pos="100000">
                <a:srgbClr val="FFFFFF"/>
              </a:gs>
            </a:gsLst>
            <a:lin ang="5400000" scaled="1"/>
          </a:gradFill>
          <a:ln w="3175" algn="ctr">
            <a:solidFill>
              <a:srgbClr val="777777"/>
            </a:solidFill>
            <a:round/>
            <a:headEnd/>
            <a:tailEnd/>
          </a:ln>
        </p:spPr>
        <p:txBody>
          <a:bodyPr wrap="none" anchor="ctr"/>
          <a:lstStyle/>
          <a:p>
            <a:endParaRPr lang="zh-CN" altLang="en-US"/>
          </a:p>
        </p:txBody>
      </p:sp>
      <p:grpSp>
        <p:nvGrpSpPr>
          <p:cNvPr id="15" name="Group 47"/>
          <p:cNvGrpSpPr>
            <a:grpSpLocks/>
          </p:cNvGrpSpPr>
          <p:nvPr/>
        </p:nvGrpSpPr>
        <p:grpSpPr bwMode="auto">
          <a:xfrm>
            <a:off x="827088" y="3667125"/>
            <a:ext cx="569912" cy="612775"/>
            <a:chOff x="1289" y="582"/>
            <a:chExt cx="668" cy="668"/>
          </a:xfrm>
        </p:grpSpPr>
        <p:sp>
          <p:nvSpPr>
            <p:cNvPr id="25" name="Oval 4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26" name="Oval 4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7" name="Oval 5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8" name="Oval 5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9" name="Oval 5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30" name="Text Box 53"/>
          <p:cNvSpPr txBox="1">
            <a:spLocks noChangeArrowheads="1"/>
          </p:cNvSpPr>
          <p:nvPr/>
        </p:nvSpPr>
        <p:spPr bwMode="auto">
          <a:xfrm>
            <a:off x="906463" y="3648075"/>
            <a:ext cx="274637" cy="5699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dirty="0">
                <a:solidFill>
                  <a:srgbClr val="000000"/>
                </a:solidFill>
                <a:latin typeface="Arial" charset="0"/>
                <a:ea typeface="黑体" pitchFamily="2" charset="-122"/>
              </a:rPr>
              <a:t>3</a:t>
            </a:r>
          </a:p>
        </p:txBody>
      </p:sp>
      <p:sp>
        <p:nvSpPr>
          <p:cNvPr id="31" name="Text Box 46"/>
          <p:cNvSpPr txBox="1">
            <a:spLocks noChangeArrowheads="1"/>
          </p:cNvSpPr>
          <p:nvPr/>
        </p:nvSpPr>
        <p:spPr bwMode="auto">
          <a:xfrm>
            <a:off x="1371600" y="3798987"/>
            <a:ext cx="6486525" cy="392013"/>
          </a:xfrm>
          <a:prstGeom prst="rect">
            <a:avLst/>
          </a:prstGeom>
          <a:noFill/>
          <a:ln w="9525" algn="ctr">
            <a:noFill/>
            <a:miter lim="800000"/>
            <a:headEnd/>
            <a:tailEnd/>
          </a:ln>
        </p:spPr>
        <p:txBody>
          <a:bodyPr lIns="83421" tIns="41711" rIns="83421" bIns="41711">
            <a:spAutoFit/>
          </a:bodyPr>
          <a:lstStyle/>
          <a:p>
            <a:pPr defTabSz="835025" fontAlgn="t"/>
            <a:r>
              <a:rPr lang="en-US" altLang="zh-CN" sz="2000" dirty="0" smtClean="0">
                <a:latin typeface="Arial" charset="0"/>
                <a:ea typeface="黑体" pitchFamily="2" charset="-122"/>
              </a:rPr>
              <a:t>Carbon Credit &amp; LEED Building  </a:t>
            </a:r>
            <a:endParaRPr lang="en-US" altLang="zh-CN" sz="2000" dirty="0">
              <a:latin typeface="Arial" charset="0"/>
              <a:ea typeface="黑体"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5149850" cy="6858000"/>
          </a:xfrm>
          <a:prstGeom prst="rect">
            <a:avLst/>
          </a:prstGeom>
          <a:noFill/>
          <a:ln w="9525">
            <a:noFill/>
            <a:miter lim="800000"/>
            <a:headEnd/>
            <a:tailEnd/>
          </a:ln>
          <a:effectLst/>
        </p:spPr>
      </p:pic>
      <p:sp>
        <p:nvSpPr>
          <p:cNvPr id="5" name="Rectangle 2"/>
          <p:cNvSpPr txBox="1">
            <a:spLocks noChangeArrowheads="1"/>
          </p:cNvSpPr>
          <p:nvPr/>
        </p:nvSpPr>
        <p:spPr bwMode="auto">
          <a:xfrm>
            <a:off x="5257800" y="1676400"/>
            <a:ext cx="3886200" cy="2446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44500" marR="0" lvl="0" indent="-444500" defTabSz="914400" eaLnBrk="0" latinLnBrk="0" hangingPunct="0">
              <a:lnSpc>
                <a:spcPct val="85000"/>
              </a:lnSpc>
              <a:buClr>
                <a:srgbClr val="FF7900"/>
              </a:buClr>
              <a:buSzTx/>
              <a:buFont typeface="Wingdings" pitchFamily="2" charset="2"/>
              <a:buAutoNum type="arabicPeriod"/>
              <a:tabLst>
                <a:tab pos="6997700" algn="l"/>
              </a:tabLst>
              <a:defRPr/>
            </a:pPr>
            <a:r>
              <a:rPr lang="en-AU" sz="2000" b="1" dirty="0" smtClean="0">
                <a:solidFill>
                  <a:srgbClr val="FF8103"/>
                </a:solidFill>
                <a:latin typeface="+mn-lt"/>
                <a:ea typeface="+mj-ea"/>
                <a:cs typeface="+mj-cs"/>
              </a:rPr>
              <a:t>Objective  &amp; Methodology </a:t>
            </a:r>
          </a:p>
          <a:p>
            <a:pPr marL="444500" marR="0" lvl="0" indent="-444500" defTabSz="914400" eaLnBrk="0" latinLnBrk="0" hangingPunct="0">
              <a:lnSpc>
                <a:spcPct val="85000"/>
              </a:lnSpc>
              <a:buClr>
                <a:srgbClr val="FF7900"/>
              </a:buClr>
              <a:buSzTx/>
              <a:tabLst>
                <a:tab pos="6997700" algn="l"/>
              </a:tabLst>
              <a:defRPr/>
            </a:pPr>
            <a:endParaRPr lang="en-AU" sz="2000" b="1" dirty="0" smtClean="0">
              <a:solidFill>
                <a:srgbClr val="FF8103"/>
              </a:solidFill>
              <a:latin typeface="+mn-lt"/>
              <a:ea typeface="+mj-ea"/>
              <a:cs typeface="+mj-cs"/>
            </a:endParaRPr>
          </a:p>
          <a:p>
            <a:pPr marL="457200" lvl="0" indent="-457200" eaLnBrk="0" hangingPunct="0">
              <a:lnSpc>
                <a:spcPct val="85000"/>
              </a:lnSpc>
              <a:buClr>
                <a:srgbClr val="FF7900"/>
              </a:buClr>
              <a:buAutoNum type="arabicPeriod" startAt="2"/>
              <a:tabLst>
                <a:tab pos="6997700" algn="l"/>
              </a:tabLst>
              <a:defRPr/>
            </a:pPr>
            <a:r>
              <a:rPr lang="en-AU" sz="2000" kern="0" dirty="0" smtClean="0">
                <a:solidFill>
                  <a:schemeClr val="bg1">
                    <a:lumMod val="65000"/>
                  </a:schemeClr>
                </a:solidFill>
              </a:rPr>
              <a:t>Saving opportunities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lvl="0" indent="-457200" eaLnBrk="0" hangingPunct="0">
              <a:lnSpc>
                <a:spcPct val="85000"/>
              </a:lnSpc>
              <a:buClr>
                <a:srgbClr val="FF7900"/>
              </a:buClr>
              <a:buAutoNum type="arabicPeriod" startAt="2"/>
              <a:tabLst>
                <a:tab pos="6997700" algn="l"/>
              </a:tabLst>
              <a:defRPr/>
            </a:pPr>
            <a:r>
              <a:rPr lang="en-AU" sz="2000" kern="0" dirty="0" smtClean="0">
                <a:solidFill>
                  <a:schemeClr val="bg1">
                    <a:lumMod val="65000"/>
                  </a:schemeClr>
                </a:solidFill>
              </a:rPr>
              <a:t>Cooling solutions trials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indent="-457200" eaLnBrk="0" hangingPunct="0">
              <a:lnSpc>
                <a:spcPct val="85000"/>
              </a:lnSpc>
              <a:buClr>
                <a:srgbClr val="FF7900"/>
              </a:buClr>
              <a:buAutoNum type="arabicPeriod" startAt="2"/>
              <a:tabLst>
                <a:tab pos="6997700" algn="l"/>
              </a:tabLst>
            </a:pPr>
            <a:r>
              <a:rPr lang="en-AU" sz="2000" kern="0" dirty="0" smtClean="0">
                <a:solidFill>
                  <a:schemeClr val="bg1">
                    <a:lumMod val="65000"/>
                  </a:schemeClr>
                </a:solidFill>
                <a:latin typeface="+mn-lt"/>
              </a:rPr>
              <a:t>New technology/products</a:t>
            </a: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p:txBody>
      </p:sp>
      <p:sp>
        <p:nvSpPr>
          <p:cNvPr id="6" name="Text Box 37"/>
          <p:cNvSpPr txBox="1">
            <a:spLocks noChangeArrowheads="1"/>
          </p:cNvSpPr>
          <p:nvPr/>
        </p:nvSpPr>
        <p:spPr bwMode="auto">
          <a:xfrm>
            <a:off x="5334000" y="838200"/>
            <a:ext cx="2514600" cy="453569"/>
          </a:xfrm>
          <a:prstGeom prst="rect">
            <a:avLst/>
          </a:prstGeom>
          <a:noFill/>
          <a:ln w="9525" algn="ctr">
            <a:noFill/>
            <a:miter lim="800000"/>
            <a:headEnd/>
            <a:tailEnd/>
          </a:ln>
        </p:spPr>
        <p:txBody>
          <a:bodyPr wrap="square" lIns="83421" tIns="41711" rIns="83421" bIns="41711">
            <a:spAutoFit/>
          </a:bodyPr>
          <a:lstStyle/>
          <a:p>
            <a:pPr defTabSz="835025" fontAlgn="t">
              <a:spcBef>
                <a:spcPct val="50000"/>
              </a:spcBef>
            </a:pPr>
            <a:r>
              <a:rPr lang="en-US" altLang="zh-CN" sz="2400" b="1" dirty="0" smtClean="0">
                <a:solidFill>
                  <a:srgbClr val="FF8103"/>
                </a:solidFill>
                <a:latin typeface="Arial" charset="0"/>
                <a:ea typeface="黑体" pitchFamily="2" charset="-122"/>
              </a:rPr>
              <a:t>Energy Saving</a:t>
            </a:r>
            <a:endParaRPr lang="en-US" altLang="zh-CN" sz="2400" b="1" dirty="0">
              <a:solidFill>
                <a:srgbClr val="FF8103"/>
              </a:solidFill>
              <a:latin typeface="Arial" charset="0"/>
              <a:ea typeface="黑体"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8925"/>
            <a:ext cx="7391400" cy="824841"/>
          </a:xfrm>
        </p:spPr>
        <p:txBody>
          <a:bodyPr/>
          <a:lstStyle/>
          <a:p>
            <a:r>
              <a:rPr lang="en-US" dirty="0" smtClean="0"/>
              <a:t>Overview on Telecom site Energy Consumption </a:t>
            </a:r>
            <a:endParaRPr lang="en-US" dirty="0"/>
          </a:p>
        </p:txBody>
      </p:sp>
      <p:graphicFrame>
        <p:nvGraphicFramePr>
          <p:cNvPr id="4" name="Content Placeholder 3"/>
          <p:cNvGraphicFramePr>
            <a:graphicFrameLocks noGrp="1"/>
          </p:cNvGraphicFramePr>
          <p:nvPr>
            <p:ph idx="1"/>
          </p:nvPr>
        </p:nvGraphicFramePr>
        <p:xfrm>
          <a:off x="1447800" y="1371600"/>
          <a:ext cx="50292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7200" y="4495801"/>
            <a:ext cx="8077200" cy="1200329"/>
          </a:xfrm>
          <a:prstGeom prst="rect">
            <a:avLst/>
          </a:prstGeom>
        </p:spPr>
        <p:txBody>
          <a:bodyPr wrap="square">
            <a:spAutoFit/>
          </a:bodyPr>
          <a:lstStyle/>
          <a:p>
            <a:r>
              <a:rPr lang="en-US" dirty="0" smtClean="0">
                <a:latin typeface="+mj-lt"/>
                <a:cs typeface="Arial" pitchFamily="34" charset="0"/>
              </a:rPr>
              <a:t>40% of the site consumption will be almost eliminated if A/Cs are replaced with an alternative cooling solution.</a:t>
            </a:r>
          </a:p>
          <a:p>
            <a:pPr>
              <a:buFont typeface="Arial" pitchFamily="34" charset="0"/>
              <a:buChar char="•"/>
            </a:pPr>
            <a:endParaRPr lang="en-US" dirty="0" smtClean="0">
              <a:latin typeface="+mj-lt"/>
            </a:endParaRPr>
          </a:p>
          <a:p>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bwMode="auto">
          <a:xfrm>
            <a:off x="381000" y="441325"/>
            <a:ext cx="73914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8103"/>
                </a:solidFill>
                <a:effectLst/>
                <a:uLnTx/>
                <a:uFillTx/>
                <a:latin typeface="+mj-lt"/>
                <a:ea typeface="+mj-ea"/>
                <a:cs typeface="+mj-cs"/>
              </a:rPr>
              <a:t>Objectives:</a:t>
            </a:r>
            <a:endParaRPr kumimoji="0" lang="en-US" sz="2800" b="1" i="0" u="none" strike="noStrike" kern="0" cap="none" spc="0" normalizeH="0" baseline="0" noProof="0" dirty="0">
              <a:ln>
                <a:noFill/>
              </a:ln>
              <a:solidFill>
                <a:srgbClr val="FF8103"/>
              </a:solidFill>
              <a:effectLst/>
              <a:uLnTx/>
              <a:uFillTx/>
              <a:latin typeface="+mj-lt"/>
              <a:ea typeface="+mj-ea"/>
              <a:cs typeface="+mj-cs"/>
            </a:endParaRPr>
          </a:p>
        </p:txBody>
      </p:sp>
      <p:sp>
        <p:nvSpPr>
          <p:cNvPr id="3" name="Rectangle 2"/>
          <p:cNvSpPr/>
          <p:nvPr/>
        </p:nvSpPr>
        <p:spPr>
          <a:xfrm>
            <a:off x="381000" y="1295400"/>
            <a:ext cx="8382000" cy="1477328"/>
          </a:xfrm>
          <a:prstGeom prst="rect">
            <a:avLst/>
          </a:prstGeom>
        </p:spPr>
        <p:txBody>
          <a:bodyPr wrap="square">
            <a:spAutoFit/>
          </a:bodyPr>
          <a:lstStyle/>
          <a:p>
            <a:pPr>
              <a:buFont typeface="Arial" pitchFamily="34" charset="0"/>
              <a:buChar char="•"/>
            </a:pPr>
            <a:r>
              <a:rPr lang="en-US" dirty="0" smtClean="0"/>
              <a:t> </a:t>
            </a:r>
            <a:r>
              <a:rPr lang="en-US" dirty="0" smtClean="0">
                <a:latin typeface="+mj-lt"/>
              </a:rPr>
              <a:t>Reducing Energy OPEX by using energy efficient solutions.</a:t>
            </a:r>
          </a:p>
          <a:p>
            <a:pPr>
              <a:buFont typeface="Arial" pitchFamily="34" charset="0"/>
              <a:buChar char="•"/>
            </a:pPr>
            <a:r>
              <a:rPr lang="en-US" dirty="0" smtClean="0">
                <a:latin typeface="+mj-lt"/>
              </a:rPr>
              <a:t> Moving towards Green solutions.</a:t>
            </a:r>
          </a:p>
          <a:p>
            <a:pPr>
              <a:buFont typeface="Arial" pitchFamily="34" charset="0"/>
              <a:buChar char="•"/>
            </a:pPr>
            <a:r>
              <a:rPr lang="en-US" dirty="0" smtClean="0">
                <a:latin typeface="+mj-lt"/>
              </a:rPr>
              <a:t> Smart energy management.</a:t>
            </a:r>
          </a:p>
          <a:p>
            <a:pPr>
              <a:buFont typeface="Arial" pitchFamily="34" charset="0"/>
              <a:buChar char="•"/>
            </a:pPr>
            <a:endParaRPr lang="en-US" dirty="0" smtClean="0"/>
          </a:p>
          <a:p>
            <a:endParaRPr lang="en-US" dirty="0" smtClean="0"/>
          </a:p>
        </p:txBody>
      </p:sp>
      <p:sp>
        <p:nvSpPr>
          <p:cNvPr id="4" name="Title 3"/>
          <p:cNvSpPr txBox="1">
            <a:spLocks/>
          </p:cNvSpPr>
          <p:nvPr/>
        </p:nvSpPr>
        <p:spPr bwMode="auto">
          <a:xfrm>
            <a:off x="381000" y="2743200"/>
            <a:ext cx="7391400" cy="406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400" b="1" kern="0" dirty="0" smtClean="0">
                <a:solidFill>
                  <a:srgbClr val="FF8103"/>
                </a:solidFill>
                <a:latin typeface="+mj-lt"/>
                <a:ea typeface="+mj-ea"/>
                <a:cs typeface="+mj-cs"/>
              </a:rPr>
              <a:t>Methodology:</a:t>
            </a:r>
            <a:endParaRPr kumimoji="0" lang="en-US" sz="2400" b="1" i="0" u="none" strike="noStrike" kern="0" cap="none" spc="0" normalizeH="0" baseline="0" noProof="0" dirty="0">
              <a:ln>
                <a:noFill/>
              </a:ln>
              <a:solidFill>
                <a:srgbClr val="FF8103"/>
              </a:solidFill>
              <a:effectLst/>
              <a:uLnTx/>
              <a:uFillTx/>
              <a:latin typeface="+mj-lt"/>
              <a:ea typeface="+mj-ea"/>
              <a:cs typeface="+mj-cs"/>
            </a:endParaRPr>
          </a:p>
        </p:txBody>
      </p:sp>
      <p:sp>
        <p:nvSpPr>
          <p:cNvPr id="5" name="Title 3"/>
          <p:cNvSpPr txBox="1">
            <a:spLocks/>
          </p:cNvSpPr>
          <p:nvPr/>
        </p:nvSpPr>
        <p:spPr bwMode="auto">
          <a:xfrm>
            <a:off x="381000" y="3327535"/>
            <a:ext cx="7391400" cy="15050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85000"/>
              </a:lnSpc>
              <a:spcBef>
                <a:spcPct val="0"/>
              </a:spcBef>
              <a:spcAft>
                <a:spcPct val="0"/>
              </a:spcAft>
              <a:buClrTx/>
              <a:buSzTx/>
              <a:buFont typeface="Arial" pitchFamily="34" charset="0"/>
              <a:buChar char="•"/>
              <a:tabLst/>
              <a:defRPr/>
            </a:pPr>
            <a:r>
              <a:rPr lang="en-US" dirty="0" smtClean="0">
                <a:latin typeface="+mj-lt"/>
              </a:rPr>
              <a:t> Tackling new and innovative solutions to reduce the energy consumption (applying on the highest sources of consumption first).</a:t>
            </a:r>
          </a:p>
          <a:p>
            <a:pPr marL="0" marR="0" lvl="0" indent="0" algn="l" defTabSz="914400" rtl="0" eaLnBrk="0" fontAlgn="base" latinLnBrk="0" hangingPunct="0">
              <a:lnSpc>
                <a:spcPct val="85000"/>
              </a:lnSpc>
              <a:spcBef>
                <a:spcPct val="0"/>
              </a:spcBef>
              <a:spcAft>
                <a:spcPct val="0"/>
              </a:spcAft>
              <a:buClrTx/>
              <a:buSzTx/>
              <a:buFont typeface="Arial" pitchFamily="34" charset="0"/>
              <a:buChar char="•"/>
              <a:tabLst/>
              <a:defRPr/>
            </a:pPr>
            <a:r>
              <a:rPr lang="en-US" dirty="0" smtClean="0">
                <a:latin typeface="+mj-lt"/>
              </a:rPr>
              <a:t> Taking advantage of the BSS Swap to modify the power design to be more efficient.</a:t>
            </a:r>
          </a:p>
          <a:p>
            <a:pPr marL="0" marR="0" lvl="0" indent="0" algn="l" defTabSz="914400" rtl="0" eaLnBrk="0" fontAlgn="base" latinLnBrk="0" hangingPunct="0">
              <a:lnSpc>
                <a:spcPct val="85000"/>
              </a:lnSpc>
              <a:spcBef>
                <a:spcPct val="0"/>
              </a:spcBef>
              <a:spcAft>
                <a:spcPct val="0"/>
              </a:spcAft>
              <a:buClrTx/>
              <a:buSzTx/>
              <a:buFont typeface="Arial" pitchFamily="34" charset="0"/>
              <a:buChar char="•"/>
              <a:tabLst/>
              <a:defRPr/>
            </a:pPr>
            <a:endParaRPr lang="en-US" dirty="0" smtClean="0"/>
          </a:p>
          <a:p>
            <a:pPr marL="0" marR="0" lvl="0" indent="0" algn="l" defTabSz="914400" rtl="0" eaLnBrk="0" fontAlgn="base" latinLnBrk="0" hangingPunct="0">
              <a:lnSpc>
                <a:spcPct val="85000"/>
              </a:lnSpc>
              <a:spcBef>
                <a:spcPct val="0"/>
              </a:spcBef>
              <a:spcAft>
                <a:spcPct val="0"/>
              </a:spcAft>
              <a:buClrTx/>
              <a:buSzTx/>
              <a:buFont typeface="Arial" pitchFamily="34" charset="0"/>
              <a:buChar char="•"/>
              <a:tabLst/>
              <a:defRPr/>
            </a:pP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5149850" cy="6858000"/>
          </a:xfrm>
          <a:prstGeom prst="rect">
            <a:avLst/>
          </a:prstGeom>
          <a:noFill/>
          <a:ln w="9525">
            <a:noFill/>
            <a:miter lim="800000"/>
            <a:headEnd/>
            <a:tailEnd/>
          </a:ln>
          <a:effectLst/>
        </p:spPr>
      </p:pic>
      <p:sp>
        <p:nvSpPr>
          <p:cNvPr id="5" name="Rectangle 2"/>
          <p:cNvSpPr txBox="1">
            <a:spLocks noChangeArrowheads="1"/>
          </p:cNvSpPr>
          <p:nvPr/>
        </p:nvSpPr>
        <p:spPr bwMode="auto">
          <a:xfrm>
            <a:off x="5257800" y="1676400"/>
            <a:ext cx="3886200" cy="21852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44500" marR="0" lvl="0" indent="-444500" defTabSz="914400" eaLnBrk="0" latinLnBrk="0" hangingPunct="0">
              <a:lnSpc>
                <a:spcPct val="85000"/>
              </a:lnSpc>
              <a:buClr>
                <a:srgbClr val="FF7900"/>
              </a:buClr>
              <a:buSzTx/>
              <a:buFont typeface="Wingdings" pitchFamily="2" charset="2"/>
              <a:buAutoNum type="arabicPeriod"/>
              <a:tabLst>
                <a:tab pos="6997700" algn="l"/>
              </a:tabLst>
              <a:defRPr/>
            </a:pPr>
            <a:r>
              <a:rPr lang="en-AU" sz="2000" dirty="0" smtClean="0">
                <a:solidFill>
                  <a:schemeClr val="bg1">
                    <a:lumMod val="65000"/>
                  </a:schemeClr>
                </a:solidFill>
                <a:latin typeface="+mn-lt"/>
                <a:ea typeface="+mj-ea"/>
                <a:cs typeface="+mj-cs"/>
              </a:rPr>
              <a:t>Objective  &amp; Methodology </a:t>
            </a:r>
          </a:p>
          <a:p>
            <a:pPr marL="444500" marR="0" lvl="0" indent="-444500" defTabSz="914400" eaLnBrk="0" latinLnBrk="0" hangingPunct="0">
              <a:lnSpc>
                <a:spcPct val="85000"/>
              </a:lnSpc>
              <a:buClr>
                <a:srgbClr val="FF7900"/>
              </a:buClr>
              <a:buSzTx/>
              <a:tabLst>
                <a:tab pos="6997700" algn="l"/>
              </a:tabLst>
              <a:defRPr/>
            </a:pPr>
            <a:endParaRPr lang="en-AU" sz="2000" b="1" dirty="0" smtClean="0">
              <a:solidFill>
                <a:srgbClr val="FF8103"/>
              </a:solidFill>
              <a:latin typeface="+mn-lt"/>
              <a:ea typeface="+mj-ea"/>
              <a:cs typeface="+mj-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lang="en-AU" sz="2000" b="1" kern="0" dirty="0" smtClean="0">
                <a:solidFill>
                  <a:srgbClr val="FF8103"/>
                </a:solidFill>
                <a:latin typeface="+mn-lt"/>
                <a:cs typeface="+mn-cs"/>
              </a:rPr>
              <a:t>Saving opportunities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lvl="0" indent="-457200" eaLnBrk="0" hangingPunct="0">
              <a:lnSpc>
                <a:spcPct val="85000"/>
              </a:lnSpc>
              <a:buClr>
                <a:srgbClr val="FF7900"/>
              </a:buClr>
              <a:buAutoNum type="arabicPeriod" startAt="2"/>
              <a:tabLst>
                <a:tab pos="6997700" algn="l"/>
              </a:tabLst>
              <a:defRPr/>
            </a:pPr>
            <a:r>
              <a:rPr lang="en-AU" sz="2000" kern="0" dirty="0" smtClean="0">
                <a:solidFill>
                  <a:schemeClr val="bg1">
                    <a:lumMod val="65000"/>
                  </a:schemeClr>
                </a:solidFill>
              </a:rPr>
              <a:t>Cooling solutions trials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indent="-457200" eaLnBrk="0" hangingPunct="0">
              <a:lnSpc>
                <a:spcPct val="85000"/>
              </a:lnSpc>
              <a:buClr>
                <a:srgbClr val="FF7900"/>
              </a:buClr>
              <a:buAutoNum type="arabicPeriod" startAt="2"/>
              <a:tabLst>
                <a:tab pos="6997700" algn="l"/>
              </a:tabLst>
            </a:pPr>
            <a:r>
              <a:rPr lang="en-AU" sz="2000" kern="0" dirty="0" smtClean="0">
                <a:solidFill>
                  <a:schemeClr val="bg1">
                    <a:lumMod val="65000"/>
                  </a:schemeClr>
                </a:solidFill>
                <a:latin typeface="+mn-lt"/>
              </a:rPr>
              <a:t>New technology/products</a:t>
            </a: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p:txBody>
      </p:sp>
      <p:sp>
        <p:nvSpPr>
          <p:cNvPr id="6" name="Text Box 37"/>
          <p:cNvSpPr txBox="1">
            <a:spLocks noChangeArrowheads="1"/>
          </p:cNvSpPr>
          <p:nvPr/>
        </p:nvSpPr>
        <p:spPr bwMode="auto">
          <a:xfrm>
            <a:off x="5334000" y="838200"/>
            <a:ext cx="2514600" cy="453569"/>
          </a:xfrm>
          <a:prstGeom prst="rect">
            <a:avLst/>
          </a:prstGeom>
          <a:noFill/>
          <a:ln w="9525" algn="ctr">
            <a:noFill/>
            <a:miter lim="800000"/>
            <a:headEnd/>
            <a:tailEnd/>
          </a:ln>
        </p:spPr>
        <p:txBody>
          <a:bodyPr wrap="square" lIns="83421" tIns="41711" rIns="83421" bIns="41711">
            <a:spAutoFit/>
          </a:bodyPr>
          <a:lstStyle/>
          <a:p>
            <a:pPr defTabSz="835025" fontAlgn="t">
              <a:spcBef>
                <a:spcPct val="50000"/>
              </a:spcBef>
            </a:pPr>
            <a:r>
              <a:rPr lang="en-US" altLang="zh-CN" sz="2400" b="1" dirty="0" smtClean="0">
                <a:solidFill>
                  <a:srgbClr val="FF8103"/>
                </a:solidFill>
                <a:latin typeface="Arial" charset="0"/>
                <a:ea typeface="黑体" pitchFamily="2" charset="-122"/>
              </a:rPr>
              <a:t>Energy Saving</a:t>
            </a:r>
            <a:endParaRPr lang="en-US" altLang="zh-CN" sz="2400" b="1" dirty="0">
              <a:solidFill>
                <a:srgbClr val="FF8103"/>
              </a:solidFill>
              <a:latin typeface="Arial" charset="0"/>
              <a:ea typeface="黑体" pitchFamily="2"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Opportunities Box (Cooling):</a:t>
            </a:r>
            <a:endParaRPr lang="en-US" dirty="0"/>
          </a:p>
        </p:txBody>
      </p:sp>
      <p:graphicFrame>
        <p:nvGraphicFramePr>
          <p:cNvPr id="4" name="Content Placeholder 3"/>
          <p:cNvGraphicFramePr>
            <a:graphicFrameLocks noGrp="1"/>
          </p:cNvGraphicFramePr>
          <p:nvPr>
            <p:ph idx="1"/>
          </p:nvPr>
        </p:nvGraphicFramePr>
        <p:xfrm>
          <a:off x="304800" y="914400"/>
          <a:ext cx="8610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AutoShape 27"/>
          <p:cNvSpPr>
            <a:spLocks noChangeArrowheads="1"/>
          </p:cNvSpPr>
          <p:nvPr/>
        </p:nvSpPr>
        <p:spPr bwMode="auto">
          <a:xfrm>
            <a:off x="1103313" y="1628775"/>
            <a:ext cx="7645400" cy="955675"/>
          </a:xfrm>
          <a:prstGeom prst="roundRect">
            <a:avLst>
              <a:gd name="adj" fmla="val 12319"/>
            </a:avLst>
          </a:prstGeom>
          <a:solidFill>
            <a:srgbClr val="FF9933"/>
          </a:solidFill>
          <a:ln w="3175" algn="ctr">
            <a:solidFill>
              <a:srgbClr val="777777"/>
            </a:solidFill>
            <a:round/>
            <a:headEnd/>
            <a:tailEnd/>
          </a:ln>
        </p:spPr>
        <p:txBody>
          <a:bodyPr wrap="none" anchor="ctr"/>
          <a:lstStyle/>
          <a:p>
            <a:endParaRPr lang="zh-CN" altLang="en-US"/>
          </a:p>
        </p:txBody>
      </p:sp>
      <p:sp>
        <p:nvSpPr>
          <p:cNvPr id="5" name="Text Box 28"/>
          <p:cNvSpPr txBox="1">
            <a:spLocks noChangeArrowheads="1"/>
          </p:cNvSpPr>
          <p:nvPr/>
        </p:nvSpPr>
        <p:spPr bwMode="auto">
          <a:xfrm>
            <a:off x="1371600" y="1905000"/>
            <a:ext cx="7416800" cy="431191"/>
          </a:xfrm>
          <a:prstGeom prst="rect">
            <a:avLst/>
          </a:prstGeom>
          <a:noFill/>
          <a:ln w="9525" algn="ctr">
            <a:noFill/>
            <a:miter lim="800000"/>
            <a:headEnd/>
            <a:tailEnd/>
          </a:ln>
        </p:spPr>
        <p:txBody>
          <a:bodyPr lIns="83421" tIns="41711" rIns="83421" bIns="41711">
            <a:spAutoFit/>
          </a:bodyPr>
          <a:lstStyle/>
          <a:p>
            <a:pPr defTabSz="835025">
              <a:lnSpc>
                <a:spcPct val="125000"/>
              </a:lnSpc>
              <a:buClr>
                <a:srgbClr val="FF3300"/>
              </a:buClr>
              <a:buSzPct val="60000"/>
              <a:buFont typeface="Wingdings" pitchFamily="2" charset="2"/>
              <a:buNone/>
            </a:pPr>
            <a:r>
              <a:rPr lang="en-US" altLang="zh-CN" sz="2000" dirty="0" smtClean="0">
                <a:solidFill>
                  <a:schemeClr val="bg1"/>
                </a:solidFill>
                <a:latin typeface="Arial" charset="0"/>
                <a:ea typeface="黑体" pitchFamily="2" charset="-122"/>
              </a:rPr>
              <a:t>Green Power  </a:t>
            </a:r>
            <a:endParaRPr lang="en-US" altLang="zh-CN" sz="2000" dirty="0">
              <a:solidFill>
                <a:schemeClr val="bg1"/>
              </a:solidFill>
              <a:latin typeface="Arial" charset="0"/>
              <a:ea typeface="黑体" pitchFamily="2" charset="-122"/>
            </a:endParaRPr>
          </a:p>
        </p:txBody>
      </p:sp>
      <p:grpSp>
        <p:nvGrpSpPr>
          <p:cNvPr id="6" name="Group 29"/>
          <p:cNvGrpSpPr>
            <a:grpSpLocks/>
          </p:cNvGrpSpPr>
          <p:nvPr/>
        </p:nvGrpSpPr>
        <p:grpSpPr bwMode="auto">
          <a:xfrm>
            <a:off x="827088" y="1828800"/>
            <a:ext cx="569912" cy="612775"/>
            <a:chOff x="1289" y="582"/>
            <a:chExt cx="668" cy="668"/>
          </a:xfrm>
        </p:grpSpPr>
        <p:sp>
          <p:nvSpPr>
            <p:cNvPr id="7" name="Oval 30"/>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8" name="Oval 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9" name="Oval 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 name="Oval 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1" name="Oval 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2" name="Text Box 35"/>
          <p:cNvSpPr txBox="1">
            <a:spLocks noChangeArrowheads="1"/>
          </p:cNvSpPr>
          <p:nvPr/>
        </p:nvSpPr>
        <p:spPr bwMode="auto">
          <a:xfrm>
            <a:off x="906463" y="1893888"/>
            <a:ext cx="274637" cy="569912"/>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dirty="0">
                <a:solidFill>
                  <a:srgbClr val="000000"/>
                </a:solidFill>
                <a:latin typeface="Arial" charset="0"/>
                <a:ea typeface="黑体" pitchFamily="2" charset="-122"/>
              </a:rPr>
              <a:t>1</a:t>
            </a:r>
          </a:p>
        </p:txBody>
      </p:sp>
      <p:sp>
        <p:nvSpPr>
          <p:cNvPr id="13" name="AutoShape 36"/>
          <p:cNvSpPr>
            <a:spLocks noChangeArrowheads="1"/>
          </p:cNvSpPr>
          <p:nvPr/>
        </p:nvSpPr>
        <p:spPr bwMode="auto">
          <a:xfrm>
            <a:off x="1127125" y="2730500"/>
            <a:ext cx="7548563" cy="763588"/>
          </a:xfrm>
          <a:prstGeom prst="roundRect">
            <a:avLst>
              <a:gd name="adj" fmla="val 12319"/>
            </a:avLst>
          </a:prstGeom>
          <a:gradFill rotWithShape="1">
            <a:gsLst>
              <a:gs pos="0">
                <a:srgbClr val="DDDDDD"/>
              </a:gs>
              <a:gs pos="100000">
                <a:srgbClr val="FFFFFF"/>
              </a:gs>
            </a:gsLst>
            <a:lin ang="5400000" scaled="1"/>
          </a:gradFill>
          <a:ln w="3175" algn="ctr">
            <a:solidFill>
              <a:srgbClr val="777777"/>
            </a:solidFill>
            <a:round/>
            <a:headEnd/>
            <a:tailEnd/>
          </a:ln>
        </p:spPr>
        <p:txBody>
          <a:bodyPr wrap="none" anchor="ctr"/>
          <a:lstStyle/>
          <a:p>
            <a:endParaRPr lang="zh-CN" altLang="en-US"/>
          </a:p>
        </p:txBody>
      </p:sp>
      <p:sp>
        <p:nvSpPr>
          <p:cNvPr id="14" name="Text Box 37"/>
          <p:cNvSpPr txBox="1">
            <a:spLocks noChangeArrowheads="1"/>
          </p:cNvSpPr>
          <p:nvPr/>
        </p:nvSpPr>
        <p:spPr bwMode="auto">
          <a:xfrm>
            <a:off x="1403350" y="2960787"/>
            <a:ext cx="7416800" cy="3920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2000" dirty="0" smtClean="0">
                <a:solidFill>
                  <a:schemeClr val="tx1"/>
                </a:solidFill>
                <a:latin typeface="Arial" charset="0"/>
                <a:ea typeface="黑体" pitchFamily="2" charset="-122"/>
              </a:rPr>
              <a:t>Energy </a:t>
            </a:r>
            <a:r>
              <a:rPr lang="en-US" altLang="zh-CN" sz="2000" dirty="0">
                <a:solidFill>
                  <a:schemeClr val="tx1"/>
                </a:solidFill>
                <a:latin typeface="Arial" charset="0"/>
                <a:ea typeface="黑体" pitchFamily="2" charset="-122"/>
              </a:rPr>
              <a:t>Saving</a:t>
            </a:r>
          </a:p>
        </p:txBody>
      </p:sp>
      <p:grpSp>
        <p:nvGrpSpPr>
          <p:cNvPr id="15" name="Group 38"/>
          <p:cNvGrpSpPr>
            <a:grpSpLocks/>
          </p:cNvGrpSpPr>
          <p:nvPr/>
        </p:nvGrpSpPr>
        <p:grpSpPr bwMode="auto">
          <a:xfrm>
            <a:off x="850900" y="2792413"/>
            <a:ext cx="569913" cy="611187"/>
            <a:chOff x="1289" y="582"/>
            <a:chExt cx="668" cy="668"/>
          </a:xfrm>
        </p:grpSpPr>
        <p:sp>
          <p:nvSpPr>
            <p:cNvPr id="16" name="Oval 39"/>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17" name="Oval 4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8" name="Oval 4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9" name="Oval 4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0" name="Oval 4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1" name="Text Box 44"/>
          <p:cNvSpPr txBox="1">
            <a:spLocks noChangeArrowheads="1"/>
          </p:cNvSpPr>
          <p:nvPr/>
        </p:nvSpPr>
        <p:spPr bwMode="auto">
          <a:xfrm>
            <a:off x="930275" y="2755900"/>
            <a:ext cx="274638" cy="5699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dirty="0">
                <a:solidFill>
                  <a:srgbClr val="000000"/>
                </a:solidFill>
                <a:latin typeface="Arial" charset="0"/>
                <a:ea typeface="黑体" pitchFamily="2" charset="-122"/>
              </a:rPr>
              <a:t>2</a:t>
            </a:r>
          </a:p>
        </p:txBody>
      </p:sp>
      <p:grpSp>
        <p:nvGrpSpPr>
          <p:cNvPr id="32" name="Group 31"/>
          <p:cNvGrpSpPr/>
          <p:nvPr/>
        </p:nvGrpSpPr>
        <p:grpSpPr>
          <a:xfrm>
            <a:off x="827088" y="3602038"/>
            <a:ext cx="7777162" cy="763587"/>
            <a:chOff x="827088" y="3602038"/>
            <a:chExt cx="7777162" cy="763587"/>
          </a:xfrm>
        </p:grpSpPr>
        <p:sp>
          <p:nvSpPr>
            <p:cNvPr id="22" name="AutoShape 45"/>
            <p:cNvSpPr>
              <a:spLocks noChangeArrowheads="1"/>
            </p:cNvSpPr>
            <p:nvPr/>
          </p:nvSpPr>
          <p:spPr bwMode="auto">
            <a:xfrm>
              <a:off x="1103313" y="3602038"/>
              <a:ext cx="7500937" cy="763587"/>
            </a:xfrm>
            <a:prstGeom prst="roundRect">
              <a:avLst>
                <a:gd name="adj" fmla="val 12319"/>
              </a:avLst>
            </a:prstGeom>
            <a:gradFill rotWithShape="1">
              <a:gsLst>
                <a:gs pos="0">
                  <a:srgbClr val="DDDDDD"/>
                </a:gs>
                <a:gs pos="100000">
                  <a:srgbClr val="FFFFFF"/>
                </a:gs>
              </a:gsLst>
              <a:lin ang="5400000" scaled="1"/>
            </a:gradFill>
            <a:ln w="3175" algn="ctr">
              <a:solidFill>
                <a:srgbClr val="777777"/>
              </a:solidFill>
              <a:round/>
              <a:headEnd/>
              <a:tailEnd/>
            </a:ln>
          </p:spPr>
          <p:txBody>
            <a:bodyPr wrap="none" anchor="ctr"/>
            <a:lstStyle/>
            <a:p>
              <a:endParaRPr lang="zh-CN" altLang="en-US"/>
            </a:p>
          </p:txBody>
        </p:sp>
        <p:grpSp>
          <p:nvGrpSpPr>
            <p:cNvPr id="24" name="Group 47"/>
            <p:cNvGrpSpPr>
              <a:grpSpLocks/>
            </p:cNvGrpSpPr>
            <p:nvPr/>
          </p:nvGrpSpPr>
          <p:grpSpPr bwMode="auto">
            <a:xfrm>
              <a:off x="827088" y="3667125"/>
              <a:ext cx="569912" cy="612775"/>
              <a:chOff x="1289" y="582"/>
              <a:chExt cx="668" cy="668"/>
            </a:xfrm>
          </p:grpSpPr>
          <p:sp>
            <p:nvSpPr>
              <p:cNvPr id="25" name="Oval 4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26" name="Oval 4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7" name="Oval 5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8" name="Oval 5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9" name="Oval 5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30" name="Text Box 53"/>
            <p:cNvSpPr txBox="1">
              <a:spLocks noChangeArrowheads="1"/>
            </p:cNvSpPr>
            <p:nvPr/>
          </p:nvSpPr>
          <p:spPr bwMode="auto">
            <a:xfrm>
              <a:off x="906463" y="3648075"/>
              <a:ext cx="274637" cy="5699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dirty="0">
                  <a:solidFill>
                    <a:srgbClr val="000000"/>
                  </a:solidFill>
                  <a:latin typeface="Arial" charset="0"/>
                  <a:ea typeface="黑体" pitchFamily="2" charset="-122"/>
                </a:rPr>
                <a:t>3</a:t>
              </a:r>
            </a:p>
          </p:txBody>
        </p:sp>
        <p:sp>
          <p:nvSpPr>
            <p:cNvPr id="31" name="Text Box 46"/>
            <p:cNvSpPr txBox="1">
              <a:spLocks noChangeArrowheads="1"/>
            </p:cNvSpPr>
            <p:nvPr/>
          </p:nvSpPr>
          <p:spPr bwMode="auto">
            <a:xfrm>
              <a:off x="1447800" y="3798987"/>
              <a:ext cx="6486525" cy="392013"/>
            </a:xfrm>
            <a:prstGeom prst="rect">
              <a:avLst/>
            </a:prstGeom>
            <a:noFill/>
            <a:ln w="9525" algn="ctr">
              <a:noFill/>
              <a:miter lim="800000"/>
              <a:headEnd/>
              <a:tailEnd/>
            </a:ln>
          </p:spPr>
          <p:txBody>
            <a:bodyPr lIns="83421" tIns="41711" rIns="83421" bIns="41711">
              <a:spAutoFit/>
            </a:bodyPr>
            <a:lstStyle/>
            <a:p>
              <a:pPr defTabSz="835025" fontAlgn="t"/>
              <a:r>
                <a:rPr lang="en-US" altLang="zh-CN" sz="2000" dirty="0" smtClean="0">
                  <a:latin typeface="Arial" charset="0"/>
                  <a:ea typeface="黑体" pitchFamily="2" charset="-122"/>
                </a:rPr>
                <a:t>Carbon Credit &amp; LEED Building  </a:t>
              </a:r>
              <a:endParaRPr lang="en-US" altLang="zh-CN" sz="2000" dirty="0">
                <a:latin typeface="Arial" charset="0"/>
                <a:ea typeface="黑体" pitchFamily="2" charset="-122"/>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Solutions Savings Vs. existing:</a:t>
            </a:r>
            <a:endParaRPr lang="en-US" dirty="0"/>
          </a:p>
        </p:txBody>
      </p:sp>
      <p:sp>
        <p:nvSpPr>
          <p:cNvPr id="4" name="Title 3"/>
          <p:cNvSpPr txBox="1">
            <a:spLocks/>
          </p:cNvSpPr>
          <p:nvPr/>
        </p:nvSpPr>
        <p:spPr bwMode="auto">
          <a:xfrm>
            <a:off x="228600" y="1066800"/>
            <a:ext cx="8305800" cy="43565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14350" marR="0" lvl="0" indent="-514350" algn="l" defTabSz="914400" rtl="0" eaLnBrk="0" fontAlgn="base" latinLnBrk="0" hangingPunct="0">
              <a:lnSpc>
                <a:spcPct val="85000"/>
              </a:lnSpc>
              <a:spcBef>
                <a:spcPct val="0"/>
              </a:spcBef>
              <a:spcAft>
                <a:spcPct val="0"/>
              </a:spcAft>
              <a:buClrTx/>
              <a:buSzTx/>
              <a:tabLst/>
              <a:defRPr/>
            </a:pPr>
            <a:r>
              <a:rPr lang="en-US" sz="2000" b="1" dirty="0" smtClean="0">
                <a:latin typeface="+mj-lt"/>
              </a:rPr>
              <a:t>I-Traditional A/Cs:</a:t>
            </a:r>
          </a:p>
          <a:p>
            <a:pPr marL="285750" marR="0" lvl="0" indent="-285750" algn="l" defTabSz="914400" rtl="0" eaLnBrk="0" fontAlgn="base" latinLnBrk="0" hangingPunct="0">
              <a:lnSpc>
                <a:spcPct val="85000"/>
              </a:lnSpc>
              <a:spcBef>
                <a:spcPct val="0"/>
              </a:spcBef>
              <a:spcAft>
                <a:spcPct val="0"/>
              </a:spcAft>
              <a:buClrTx/>
              <a:buSzTx/>
              <a:tabLst/>
              <a:defRPr/>
            </a:pPr>
            <a:endParaRPr lang="en-US" b="1" dirty="0" smtClean="0">
              <a:latin typeface="+mj-lt"/>
            </a:endParaRPr>
          </a:p>
          <a:p>
            <a:pPr marL="285750" marR="0" lvl="0" indent="-285750" algn="l" defTabSz="914400" rtl="0" eaLnBrk="0" fontAlgn="base" latinLnBrk="0" hangingPunct="0">
              <a:lnSpc>
                <a:spcPct val="85000"/>
              </a:lnSpc>
              <a:spcBef>
                <a:spcPct val="0"/>
              </a:spcBef>
              <a:spcAft>
                <a:spcPct val="0"/>
              </a:spcAft>
              <a:buClrTx/>
              <a:buSzTx/>
              <a:tabLst/>
              <a:defRPr/>
            </a:pPr>
            <a:r>
              <a:rPr lang="en-US" b="1" dirty="0" smtClean="0">
                <a:latin typeface="+mj-lt"/>
              </a:rPr>
              <a:t>1- Downgrading A/Cs after the BSS Swap:</a:t>
            </a:r>
          </a:p>
          <a:p>
            <a:pPr marL="285750" marR="0" lvl="0" indent="-285750" algn="l" defTabSz="914400" rtl="0" eaLnBrk="0" fontAlgn="base" latinLnBrk="0" hangingPunct="0">
              <a:lnSpc>
                <a:spcPct val="85000"/>
              </a:lnSpc>
              <a:spcBef>
                <a:spcPct val="0"/>
              </a:spcBef>
              <a:spcAft>
                <a:spcPct val="0"/>
              </a:spcAft>
              <a:buClrTx/>
              <a:buSzTx/>
              <a:tabLst/>
              <a:defRPr/>
            </a:pPr>
            <a:endParaRPr lang="en-US" b="1" dirty="0" smtClean="0">
              <a:latin typeface="+mj-lt"/>
            </a:endParaRPr>
          </a:p>
          <a:p>
            <a:pPr marL="228600" indent="-228600" eaLnBrk="0" hangingPunct="0">
              <a:lnSpc>
                <a:spcPct val="85000"/>
              </a:lnSpc>
              <a:buClr>
                <a:srgbClr val="FF7900"/>
              </a:buClr>
              <a:buFont typeface="Arial" pitchFamily="34" charset="0"/>
              <a:buChar char="•"/>
              <a:defRPr/>
            </a:pPr>
            <a:r>
              <a:rPr lang="en-US" dirty="0" smtClean="0">
                <a:latin typeface="+mj-lt"/>
                <a:cs typeface="+mn-cs"/>
              </a:rPr>
              <a:t>A/Cs can be downgraded to 2 HP instead of 3HP due to lower equipment dissipation.</a:t>
            </a:r>
          </a:p>
          <a:p>
            <a:pPr marL="228600" indent="-228600" eaLnBrk="0" hangingPunct="0">
              <a:lnSpc>
                <a:spcPct val="85000"/>
              </a:lnSpc>
              <a:buClr>
                <a:srgbClr val="FF7900"/>
              </a:buClr>
              <a:buFont typeface="Arial" pitchFamily="34" charset="0"/>
              <a:buChar char="•"/>
              <a:defRPr/>
            </a:pPr>
            <a:r>
              <a:rPr lang="en-US" dirty="0" smtClean="0">
                <a:latin typeface="+mj-lt"/>
                <a:cs typeface="+mn-cs"/>
              </a:rPr>
              <a:t>30% saving in A/C cons., i.e.: </a:t>
            </a:r>
            <a:r>
              <a:rPr lang="en-US" b="1" dirty="0" smtClean="0">
                <a:latin typeface="+mj-lt"/>
                <a:cs typeface="+mn-cs"/>
              </a:rPr>
              <a:t>12% in total site cons.</a:t>
            </a:r>
          </a:p>
          <a:p>
            <a:pPr marL="285750" indent="-285750" eaLnBrk="0" hangingPunct="0">
              <a:lnSpc>
                <a:spcPct val="85000"/>
              </a:lnSpc>
              <a:defRPr/>
            </a:pPr>
            <a:endParaRPr lang="en-US" b="1" dirty="0" smtClean="0">
              <a:latin typeface="+mj-lt"/>
            </a:endParaRPr>
          </a:p>
          <a:p>
            <a:pPr marL="285750" indent="-285750" eaLnBrk="0" hangingPunct="0">
              <a:lnSpc>
                <a:spcPct val="85000"/>
              </a:lnSpc>
              <a:defRPr/>
            </a:pPr>
            <a:r>
              <a:rPr lang="en-US" b="1" dirty="0" smtClean="0">
                <a:latin typeface="+mj-lt"/>
              </a:rPr>
              <a:t>2- DAIKIN A/Cs:</a:t>
            </a:r>
          </a:p>
          <a:p>
            <a:pPr marL="0" marR="0" lvl="0" indent="0" algn="l" defTabSz="914400" rtl="0" eaLnBrk="0" fontAlgn="base" latinLnBrk="0" hangingPunct="0">
              <a:lnSpc>
                <a:spcPct val="85000"/>
              </a:lnSpc>
              <a:spcBef>
                <a:spcPct val="0"/>
              </a:spcBef>
              <a:spcAft>
                <a:spcPct val="0"/>
              </a:spcAft>
              <a:buClrTx/>
              <a:buSzTx/>
              <a:buFont typeface="Arial" pitchFamily="34" charset="0"/>
              <a:buChar char="•"/>
              <a:tabLst/>
              <a:defRPr/>
            </a:pPr>
            <a:endParaRPr lang="en-US" dirty="0" smtClean="0">
              <a:latin typeface="+mj-lt"/>
            </a:endParaRPr>
          </a:p>
          <a:p>
            <a:pPr marL="228600" lvl="0" indent="-228600" eaLnBrk="0" hangingPunct="0">
              <a:lnSpc>
                <a:spcPct val="85000"/>
              </a:lnSpc>
              <a:buClr>
                <a:srgbClr val="FF7900"/>
              </a:buClr>
              <a:buFont typeface="Arial" pitchFamily="34" charset="0"/>
              <a:buChar char="•"/>
              <a:defRPr/>
            </a:pPr>
            <a:r>
              <a:rPr lang="en-US" dirty="0" smtClean="0">
                <a:latin typeface="+mj-lt"/>
                <a:cs typeface="+mn-cs"/>
              </a:rPr>
              <a:t>Trial has been conducted  </a:t>
            </a:r>
          </a:p>
          <a:p>
            <a:pPr marL="228600" lvl="0" indent="-228600" eaLnBrk="0" hangingPunct="0">
              <a:lnSpc>
                <a:spcPct val="85000"/>
              </a:lnSpc>
              <a:buClr>
                <a:srgbClr val="FF7900"/>
              </a:buClr>
              <a:buFont typeface="Arial" pitchFamily="34" charset="0"/>
              <a:buChar char="•"/>
              <a:defRPr/>
            </a:pPr>
            <a:r>
              <a:rPr lang="en-US" dirty="0" smtClean="0">
                <a:latin typeface="+mj-lt"/>
                <a:cs typeface="+mn-cs"/>
              </a:rPr>
              <a:t>50% saving in A/C cons., i.e.: </a:t>
            </a:r>
            <a:r>
              <a:rPr lang="en-US" b="1" dirty="0" smtClean="0">
                <a:latin typeface="+mj-lt"/>
                <a:cs typeface="+mn-cs"/>
              </a:rPr>
              <a:t>20 % in total site cons.</a:t>
            </a:r>
          </a:p>
          <a:p>
            <a:pPr marL="228600" lvl="0" indent="-228600" eaLnBrk="0" hangingPunct="0">
              <a:lnSpc>
                <a:spcPct val="85000"/>
              </a:lnSpc>
              <a:buClr>
                <a:srgbClr val="FF7900"/>
              </a:buClr>
              <a:buFont typeface="Arial" pitchFamily="34" charset="0"/>
              <a:buChar char="•"/>
              <a:defRPr/>
            </a:pPr>
            <a:r>
              <a:rPr lang="en-US" dirty="0" smtClean="0">
                <a:latin typeface="+mj-lt"/>
                <a:cs typeface="+mn-cs"/>
              </a:rPr>
              <a:t>Almost no starting current, more efficient , uses eco-friendly </a:t>
            </a:r>
            <a:r>
              <a:rPr lang="en-US" dirty="0" err="1" smtClean="0">
                <a:latin typeface="+mj-lt"/>
                <a:cs typeface="+mn-cs"/>
              </a:rPr>
              <a:t>Ferion</a:t>
            </a:r>
            <a:r>
              <a:rPr lang="en-US" dirty="0" smtClean="0">
                <a:latin typeface="+mj-lt"/>
                <a:cs typeface="+mn-cs"/>
              </a:rPr>
              <a:t>.</a:t>
            </a:r>
          </a:p>
          <a:p>
            <a:pPr marL="228600" marR="0" lvl="0" indent="-228600" algn="l" defTabSz="914400" rtl="0" eaLnBrk="0" fontAlgn="base" latinLnBrk="0" hangingPunct="0">
              <a:lnSpc>
                <a:spcPct val="85000"/>
              </a:lnSpc>
              <a:spcBef>
                <a:spcPct val="0"/>
              </a:spcBef>
              <a:spcAft>
                <a:spcPct val="0"/>
              </a:spcAft>
              <a:buClrTx/>
              <a:buSzTx/>
              <a:tabLst/>
              <a:defRPr/>
            </a:pPr>
            <a:endParaRPr lang="en-US" dirty="0" smtClean="0"/>
          </a:p>
          <a:p>
            <a:pPr marL="228600" indent="-228600" eaLnBrk="0" hangingPunct="0">
              <a:lnSpc>
                <a:spcPct val="85000"/>
              </a:lnSpc>
              <a:defRPr/>
            </a:pPr>
            <a:endParaRPr lang="en-US" dirty="0" smtClean="0"/>
          </a:p>
          <a:p>
            <a:pPr marL="228600" marR="0" lvl="0" indent="-228600" algn="l" defTabSz="914400" rtl="0" eaLnBrk="0" fontAlgn="base" latinLnBrk="0" hangingPunct="0">
              <a:lnSpc>
                <a:spcPct val="85000"/>
              </a:lnSpc>
              <a:spcBef>
                <a:spcPct val="0"/>
              </a:spcBef>
              <a:spcAft>
                <a:spcPct val="0"/>
              </a:spcAft>
              <a:buClrTx/>
              <a:buSzTx/>
              <a:tabLst/>
              <a:defRPr/>
            </a:pPr>
            <a:endParaRPr lang="en-US" dirty="0" smtClean="0"/>
          </a:p>
          <a:p>
            <a:pPr marL="228600" marR="0" lvl="0" indent="-228600" algn="l" defTabSz="914400" rtl="0" eaLnBrk="0" fontAlgn="base" latinLnBrk="0" hangingPunct="0">
              <a:lnSpc>
                <a:spcPct val="85000"/>
              </a:lnSpc>
              <a:spcBef>
                <a:spcPct val="0"/>
              </a:spcBef>
              <a:spcAft>
                <a:spcPct val="0"/>
              </a:spcAft>
              <a:buClrTx/>
              <a:buSzTx/>
              <a:tabLst/>
              <a:defRPr/>
            </a:pPr>
            <a:endParaRPr lang="en-US" dirty="0" smtClean="0"/>
          </a:p>
          <a:p>
            <a:pPr marL="228600" marR="0" lvl="0" indent="-228600" algn="l" defTabSz="914400" rtl="0" eaLnBrk="0" fontAlgn="base" latinLnBrk="0" hangingPunct="0">
              <a:lnSpc>
                <a:spcPct val="85000"/>
              </a:lnSpc>
              <a:spcBef>
                <a:spcPct val="0"/>
              </a:spcBef>
              <a:spcAft>
                <a:spcPct val="0"/>
              </a:spcAft>
              <a:buClrTx/>
              <a:buSzTx/>
              <a:buFont typeface="Arial" pitchFamily="34" charset="0"/>
              <a:buChar char="•"/>
              <a:tabLst/>
              <a:defRPr/>
            </a:pP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Solutions Savings Vs. existing:</a:t>
            </a:r>
            <a:endParaRPr lang="en-US" dirty="0"/>
          </a:p>
        </p:txBody>
      </p:sp>
      <p:sp>
        <p:nvSpPr>
          <p:cNvPr id="3" name="Content Placeholder 2"/>
          <p:cNvSpPr>
            <a:spLocks noGrp="1"/>
          </p:cNvSpPr>
          <p:nvPr>
            <p:ph idx="1"/>
          </p:nvPr>
        </p:nvSpPr>
        <p:spPr>
          <a:xfrm>
            <a:off x="377825" y="1066800"/>
            <a:ext cx="8537575" cy="4592026"/>
          </a:xfrm>
        </p:spPr>
        <p:txBody>
          <a:bodyPr/>
          <a:lstStyle/>
          <a:p>
            <a:pPr marL="228600" lvl="0" indent="-228600">
              <a:buNone/>
              <a:defRPr/>
            </a:pPr>
            <a:r>
              <a:rPr lang="en-US" b="1" dirty="0" smtClean="0">
                <a:latin typeface="+mj-lt"/>
              </a:rPr>
              <a:t>II-Saving Solutions:</a:t>
            </a:r>
          </a:p>
          <a:p>
            <a:pPr marL="228600" indent="-228600">
              <a:buNone/>
              <a:defRPr/>
            </a:pPr>
            <a:endParaRPr lang="en-US" b="1" dirty="0" smtClean="0">
              <a:latin typeface="+mj-lt"/>
            </a:endParaRPr>
          </a:p>
          <a:p>
            <a:pPr marL="228600" indent="-228600">
              <a:buNone/>
              <a:defRPr/>
            </a:pPr>
            <a:r>
              <a:rPr lang="en-US" sz="1800" b="1" dirty="0" smtClean="0">
                <a:latin typeface="+mj-lt"/>
              </a:rPr>
              <a:t>3- Raising shelter temperature to 32 C:</a:t>
            </a:r>
          </a:p>
          <a:p>
            <a:pPr marL="228600" lvl="0" indent="-228600">
              <a:buClrTx/>
              <a:defRPr/>
            </a:pPr>
            <a:endParaRPr lang="en-US" dirty="0" smtClean="0">
              <a:latin typeface="+mj-lt"/>
            </a:endParaRPr>
          </a:p>
          <a:p>
            <a:pPr marL="228600" indent="-228600">
              <a:buFont typeface="Arial" pitchFamily="34" charset="0"/>
              <a:buChar char="•"/>
              <a:defRPr/>
            </a:pPr>
            <a:r>
              <a:rPr lang="en-US" sz="1800" dirty="0" smtClean="0">
                <a:latin typeface="+mj-lt"/>
              </a:rPr>
              <a:t>A trial has been conducted (batteries inside NSN cabinet).</a:t>
            </a:r>
          </a:p>
          <a:p>
            <a:pPr marL="228600" indent="-228600">
              <a:buFont typeface="Arial" pitchFamily="34" charset="0"/>
              <a:buChar char="•"/>
              <a:defRPr/>
            </a:pPr>
            <a:r>
              <a:rPr lang="en-US" sz="1800" dirty="0" smtClean="0">
                <a:latin typeface="+mj-lt"/>
              </a:rPr>
              <a:t>62% saving in A/C cons., i.e.: </a:t>
            </a:r>
            <a:r>
              <a:rPr lang="en-US" sz="1800" b="1" dirty="0" smtClean="0">
                <a:latin typeface="+mj-lt"/>
              </a:rPr>
              <a:t>25 % in total site cons.</a:t>
            </a:r>
            <a:endParaRPr lang="en-US" b="1" dirty="0" smtClean="0">
              <a:latin typeface="+mj-lt"/>
            </a:endParaRPr>
          </a:p>
          <a:p>
            <a:pPr marL="228600" indent="-228600">
              <a:buFont typeface="Arial" pitchFamily="34" charset="0"/>
              <a:buChar char="•"/>
              <a:defRPr/>
            </a:pPr>
            <a:endParaRPr lang="en-US" b="1" dirty="0" smtClean="0">
              <a:latin typeface="+mj-lt"/>
            </a:endParaRPr>
          </a:p>
          <a:p>
            <a:pPr marL="228600" indent="-228600">
              <a:buNone/>
              <a:defRPr/>
            </a:pPr>
            <a:r>
              <a:rPr lang="en-US" sz="1800" b="1" dirty="0" smtClean="0">
                <a:latin typeface="+mj-lt"/>
              </a:rPr>
              <a:t>4- Free Cooling Solution:</a:t>
            </a:r>
          </a:p>
          <a:p>
            <a:pPr marL="228600" indent="-228600">
              <a:defRPr/>
            </a:pPr>
            <a:endParaRPr lang="en-US" dirty="0" smtClean="0">
              <a:latin typeface="+mj-lt"/>
            </a:endParaRPr>
          </a:p>
          <a:p>
            <a:pPr marL="228600" indent="-228600">
              <a:buFont typeface="Arial" pitchFamily="34" charset="0"/>
              <a:buChar char="•"/>
              <a:defRPr/>
            </a:pPr>
            <a:r>
              <a:rPr lang="en-US" sz="1800" dirty="0" smtClean="0">
                <a:latin typeface="+mj-lt"/>
              </a:rPr>
              <a:t>A trial will be conducted.</a:t>
            </a:r>
          </a:p>
          <a:p>
            <a:pPr marL="228600" indent="-228600">
              <a:buFont typeface="Arial" pitchFamily="34" charset="0"/>
              <a:buChar char="•"/>
              <a:defRPr/>
            </a:pPr>
            <a:r>
              <a:rPr lang="en-US" sz="1800" dirty="0" smtClean="0">
                <a:latin typeface="+mj-lt"/>
              </a:rPr>
              <a:t>Can be used with high temp setting (with battery cooler) or low setting (without battery cooler).</a:t>
            </a:r>
          </a:p>
          <a:p>
            <a:pPr marL="228600" indent="-228600">
              <a:buFont typeface="Arial" pitchFamily="34" charset="0"/>
              <a:buChar char="•"/>
              <a:defRPr/>
            </a:pPr>
            <a:r>
              <a:rPr lang="en-US" sz="1800" dirty="0" smtClean="0">
                <a:latin typeface="+mj-lt"/>
              </a:rPr>
              <a:t>80% expected saving in A/C cons., i.e.: </a:t>
            </a:r>
            <a:r>
              <a:rPr lang="en-US" sz="1800" b="1" dirty="0" smtClean="0">
                <a:latin typeface="+mj-lt"/>
              </a:rPr>
              <a:t>32 % in total site cons</a:t>
            </a:r>
            <a:r>
              <a:rPr lang="en-US" sz="1800" dirty="0" smtClean="0">
                <a:latin typeface="+mj-lt"/>
              </a:rPr>
              <a:t>.</a:t>
            </a:r>
          </a:p>
          <a:p>
            <a:pPr marL="228600" indent="-228600">
              <a:buFont typeface="Arial" pitchFamily="34" charset="0"/>
              <a:buChar char="•"/>
              <a:defRPr/>
            </a:pPr>
            <a:endParaRPr lang="en-US" dirty="0" smtClean="0"/>
          </a:p>
          <a:p>
            <a:pPr marL="228600" indent="-228600">
              <a:buFont typeface="Arial" pitchFamily="34" charset="0"/>
              <a:buChar char="•"/>
              <a:defRPr/>
            </a:pPr>
            <a:endParaRPr lang="en-US" dirty="0" smtClean="0"/>
          </a:p>
          <a:p>
            <a:pPr marL="228600" indent="-228600">
              <a:buFont typeface="Arial" pitchFamily="34" charset="0"/>
              <a:buChar char="•"/>
              <a:defRPr/>
            </a:pPr>
            <a:endParaRPr lang="en-US" dirty="0" smtClean="0"/>
          </a:p>
          <a:p>
            <a:pPr marL="228600" indent="-228600">
              <a:buFont typeface="Arial" pitchFamily="34" charset="0"/>
              <a:buChar char="•"/>
              <a:defRPr/>
            </a:pPr>
            <a:endParaRPr lang="en-US" dirty="0" smtClean="0"/>
          </a:p>
          <a:p>
            <a:endParaRPr lang="en-US" dirty="0"/>
          </a:p>
        </p:txBody>
      </p:sp>
      <p:grpSp>
        <p:nvGrpSpPr>
          <p:cNvPr id="4" name="Group 19"/>
          <p:cNvGrpSpPr>
            <a:grpSpLocks/>
          </p:cNvGrpSpPr>
          <p:nvPr/>
        </p:nvGrpSpPr>
        <p:grpSpPr bwMode="auto">
          <a:xfrm>
            <a:off x="3352800" y="4343400"/>
            <a:ext cx="2590800" cy="2057400"/>
            <a:chOff x="3009942" y="1346990"/>
            <a:chExt cx="3633761" cy="3600000"/>
          </a:xfrm>
        </p:grpSpPr>
        <p:pic>
          <p:nvPicPr>
            <p:cNvPr id="13" name="Picture 2" descr="Z:\Projects\E104 MOD 3 Concept 6\Photos\CAD Concept06 3 Rev05 On Cabin No DAC 02.bmp"/>
            <p:cNvPicPr>
              <a:picLocks noChangeAspect="1" noChangeArrowheads="1"/>
            </p:cNvPicPr>
            <p:nvPr/>
          </p:nvPicPr>
          <p:blipFill>
            <a:blip r:embed="rId2" cstate="print"/>
            <a:srcRect r="39"/>
            <a:stretch>
              <a:fillRect/>
            </a:stretch>
          </p:blipFill>
          <p:spPr bwMode="auto">
            <a:xfrm>
              <a:off x="3009942" y="1346990"/>
              <a:ext cx="3442678"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Bent Arrow 13"/>
            <p:cNvSpPr/>
            <p:nvPr/>
          </p:nvSpPr>
          <p:spPr bwMode="auto">
            <a:xfrm rot="5400000" flipH="1">
              <a:off x="3106960" y="4107126"/>
              <a:ext cx="428893" cy="500168"/>
            </a:xfrm>
            <a:prstGeom prst="bentArrow">
              <a:avLst/>
            </a:prstGeom>
            <a:solidFill>
              <a:srgbClr val="1064E0"/>
            </a:solidFill>
            <a:ln w="9525" cap="flat" cmpd="sng" algn="ctr">
              <a:noFill/>
              <a:prstDash val="solid"/>
              <a:round/>
              <a:headEnd type="none" w="med" len="med"/>
              <a:tailEnd type="none" w="med" len="med"/>
            </a:ln>
            <a:effectLst/>
          </p:spPr>
          <p:txBody>
            <a:bodyPr/>
            <a:lstStyle/>
            <a:p>
              <a:pPr eaLnBrk="0" hangingPunct="0">
                <a:defRPr/>
              </a:pPr>
              <a:endParaRPr lang="en-GB">
                <a:latin typeface="Times" charset="0"/>
              </a:endParaRPr>
            </a:p>
          </p:txBody>
        </p:sp>
        <p:sp>
          <p:nvSpPr>
            <p:cNvPr id="15" name="Bent Arrow 14"/>
            <p:cNvSpPr/>
            <p:nvPr/>
          </p:nvSpPr>
          <p:spPr bwMode="auto">
            <a:xfrm rot="5400000">
              <a:off x="3679241" y="2713293"/>
              <a:ext cx="462664" cy="464570"/>
            </a:xfrm>
            <a:prstGeom prst="bentArrow">
              <a:avLst/>
            </a:prstGeom>
            <a:solidFill>
              <a:srgbClr val="1064E0"/>
            </a:solidFill>
            <a:ln w="9525" cap="flat" cmpd="sng" algn="ctr">
              <a:noFill/>
              <a:prstDash val="solid"/>
              <a:round/>
              <a:headEnd type="none" w="med" len="med"/>
              <a:tailEnd type="none" w="med" len="med"/>
            </a:ln>
            <a:effectLst/>
          </p:spPr>
          <p:txBody>
            <a:bodyPr/>
            <a:lstStyle/>
            <a:p>
              <a:pPr eaLnBrk="0" hangingPunct="0">
                <a:defRPr/>
              </a:pPr>
              <a:endParaRPr lang="en-GB">
                <a:latin typeface="Times" charset="0"/>
              </a:endParaRPr>
            </a:p>
          </p:txBody>
        </p:sp>
        <p:sp>
          <p:nvSpPr>
            <p:cNvPr id="16" name="Bent Arrow 15"/>
            <p:cNvSpPr/>
            <p:nvPr/>
          </p:nvSpPr>
          <p:spPr bwMode="auto">
            <a:xfrm rot="5400000" flipH="1">
              <a:off x="4465069" y="3750840"/>
              <a:ext cx="428893" cy="500169"/>
            </a:xfrm>
            <a:prstGeom prst="bentArrow">
              <a:avLst/>
            </a:prstGeom>
            <a:solidFill>
              <a:srgbClr val="1064E0"/>
            </a:solidFill>
            <a:ln w="9525" cap="flat" cmpd="sng" algn="ctr">
              <a:noFill/>
              <a:prstDash val="solid"/>
              <a:round/>
              <a:headEnd type="none" w="med" len="med"/>
              <a:tailEnd type="none" w="med" len="med"/>
            </a:ln>
            <a:effectLst/>
          </p:spPr>
          <p:txBody>
            <a:bodyPr/>
            <a:lstStyle/>
            <a:p>
              <a:pPr eaLnBrk="0" hangingPunct="0">
                <a:defRPr/>
              </a:pPr>
              <a:endParaRPr lang="en-GB">
                <a:latin typeface="Times" charset="0"/>
              </a:endParaRPr>
            </a:p>
          </p:txBody>
        </p:sp>
        <p:sp>
          <p:nvSpPr>
            <p:cNvPr id="17" name="Up Arrow 24"/>
            <p:cNvSpPr>
              <a:spLocks noChangeArrowheads="1"/>
            </p:cNvSpPr>
            <p:nvPr/>
          </p:nvSpPr>
          <p:spPr bwMode="auto">
            <a:xfrm>
              <a:off x="4786314" y="2857496"/>
              <a:ext cx="214314" cy="285752"/>
            </a:xfrm>
            <a:prstGeom prst="upArrow">
              <a:avLst>
                <a:gd name="adj1" fmla="val 50000"/>
                <a:gd name="adj2" fmla="val 50000"/>
              </a:avLst>
            </a:prstGeom>
            <a:solidFill>
              <a:srgbClr val="FF0000"/>
            </a:solidFill>
            <a:ln w="9525" algn="ctr">
              <a:noFill/>
              <a:round/>
              <a:headEnd/>
              <a:tailEnd/>
            </a:ln>
          </p:spPr>
          <p:txBody>
            <a:bodyPr/>
            <a:lstStyle/>
            <a:p>
              <a:pPr eaLnBrk="0" hangingPunct="0"/>
              <a:endParaRPr lang="en-GB"/>
            </a:p>
          </p:txBody>
        </p:sp>
        <p:sp>
          <p:nvSpPr>
            <p:cNvPr id="18" name="Bent Arrow 17"/>
            <p:cNvSpPr/>
            <p:nvPr/>
          </p:nvSpPr>
          <p:spPr bwMode="auto">
            <a:xfrm rot="5400000" flipH="1">
              <a:off x="6214771" y="2214395"/>
              <a:ext cx="428893" cy="428970"/>
            </a:xfrm>
            <a:prstGeom prst="bentArrow">
              <a:avLst/>
            </a:prstGeom>
            <a:solidFill>
              <a:srgbClr val="FF0000"/>
            </a:solidFill>
            <a:ln w="9525" cap="flat" cmpd="sng" algn="ctr">
              <a:noFill/>
              <a:prstDash val="solid"/>
              <a:round/>
              <a:headEnd type="none" w="med" len="med"/>
              <a:tailEnd type="none" w="med" len="med"/>
            </a:ln>
            <a:effectLst/>
          </p:spPr>
          <p:txBody>
            <a:bodyPr/>
            <a:lstStyle/>
            <a:p>
              <a:pPr eaLnBrk="0" hangingPunct="0">
                <a:defRPr/>
              </a:pPr>
              <a:endParaRPr lang="en-GB">
                <a:latin typeface="Times"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Solutions Savings Vs. existing:</a:t>
            </a:r>
            <a:endParaRPr lang="en-US" dirty="0"/>
          </a:p>
        </p:txBody>
      </p:sp>
      <p:sp>
        <p:nvSpPr>
          <p:cNvPr id="3" name="Content Placeholder 2"/>
          <p:cNvSpPr>
            <a:spLocks noGrp="1"/>
          </p:cNvSpPr>
          <p:nvPr>
            <p:ph idx="1"/>
          </p:nvPr>
        </p:nvSpPr>
        <p:spPr>
          <a:xfrm>
            <a:off x="377825" y="1066800"/>
            <a:ext cx="8537575" cy="1792798"/>
          </a:xfrm>
        </p:spPr>
        <p:txBody>
          <a:bodyPr/>
          <a:lstStyle/>
          <a:p>
            <a:pPr marL="228600" lvl="0" indent="-228600">
              <a:buNone/>
              <a:defRPr/>
            </a:pPr>
            <a:r>
              <a:rPr lang="en-US" b="1" dirty="0" smtClean="0">
                <a:latin typeface="+mj-lt"/>
              </a:rPr>
              <a:t>III-Outdoor Solutions:</a:t>
            </a:r>
          </a:p>
          <a:p>
            <a:pPr marL="228600" indent="-228600">
              <a:buNone/>
              <a:defRPr/>
            </a:pPr>
            <a:endParaRPr lang="en-US" sz="1800" b="1" dirty="0" smtClean="0">
              <a:latin typeface="+mj-lt"/>
            </a:endParaRPr>
          </a:p>
          <a:p>
            <a:pPr marL="228600" indent="-228600">
              <a:buNone/>
              <a:defRPr/>
            </a:pPr>
            <a:r>
              <a:rPr lang="en-US" sz="1800" b="1" dirty="0" smtClean="0">
                <a:latin typeface="+mj-lt"/>
              </a:rPr>
              <a:t>5- Outdoor Enclosures:</a:t>
            </a:r>
          </a:p>
          <a:p>
            <a:pPr marL="228600" indent="-228600">
              <a:defRPr/>
            </a:pPr>
            <a:endParaRPr lang="en-US" dirty="0" smtClean="0">
              <a:latin typeface="+mj-lt"/>
            </a:endParaRPr>
          </a:p>
          <a:p>
            <a:pPr marL="228600" indent="-228600">
              <a:buFont typeface="Arial" pitchFamily="34" charset="0"/>
              <a:buChar char="•"/>
              <a:defRPr/>
            </a:pPr>
            <a:r>
              <a:rPr lang="en-US" sz="1800" dirty="0" smtClean="0">
                <a:latin typeface="+mj-lt"/>
              </a:rPr>
              <a:t>The A/C on the enclosure to be replaced with HEX or ventilation system.</a:t>
            </a:r>
          </a:p>
          <a:p>
            <a:pPr marL="228600" indent="-228600">
              <a:buFont typeface="Arial" pitchFamily="34" charset="0"/>
              <a:buChar char="•"/>
              <a:defRPr/>
            </a:pPr>
            <a:r>
              <a:rPr lang="en-US" sz="1800" dirty="0" smtClean="0">
                <a:latin typeface="+mj-lt"/>
              </a:rPr>
              <a:t>80% expected saving in A/C cons., i.e.:</a:t>
            </a:r>
            <a:r>
              <a:rPr lang="en-US" sz="1800" b="1" dirty="0" smtClean="0">
                <a:latin typeface="+mj-lt"/>
              </a:rPr>
              <a:t> 32 % in total site cons</a:t>
            </a:r>
            <a:r>
              <a:rPr lang="en-US" sz="1800" dirty="0" smtClean="0">
                <a:latin typeface="Verdana" pitchFamily="34" charset="0"/>
              </a:rPr>
              <a:t>.</a:t>
            </a:r>
          </a:p>
          <a:p>
            <a:pPr marL="228600" indent="-228600">
              <a:buFont typeface="Arial" pitchFamily="34" charset="0"/>
              <a:buChar char="•"/>
              <a:defRPr/>
            </a:pPr>
            <a:r>
              <a:rPr lang="en-US" sz="1800" dirty="0" smtClean="0">
                <a:latin typeface="Verdana" pitchFamily="34" charset="0"/>
              </a:rPr>
              <a:t>Can be used on new enclosures or to replace for old enclosure doors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5149850" cy="6858000"/>
          </a:xfrm>
          <a:prstGeom prst="rect">
            <a:avLst/>
          </a:prstGeom>
          <a:noFill/>
          <a:ln w="9525">
            <a:noFill/>
            <a:miter lim="800000"/>
            <a:headEnd/>
            <a:tailEnd/>
          </a:ln>
          <a:effectLst/>
        </p:spPr>
      </p:pic>
      <p:sp>
        <p:nvSpPr>
          <p:cNvPr id="5" name="Rectangle 2"/>
          <p:cNvSpPr txBox="1">
            <a:spLocks noChangeArrowheads="1"/>
          </p:cNvSpPr>
          <p:nvPr/>
        </p:nvSpPr>
        <p:spPr bwMode="auto">
          <a:xfrm>
            <a:off x="5257800" y="1676400"/>
            <a:ext cx="3886200" cy="2446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44500" marR="0" lvl="0" indent="-444500" defTabSz="914400" eaLnBrk="0" latinLnBrk="0" hangingPunct="0">
              <a:lnSpc>
                <a:spcPct val="85000"/>
              </a:lnSpc>
              <a:buClr>
                <a:srgbClr val="FF7900"/>
              </a:buClr>
              <a:buSzTx/>
              <a:buFont typeface="Wingdings" pitchFamily="2" charset="2"/>
              <a:buAutoNum type="arabicPeriod"/>
              <a:tabLst>
                <a:tab pos="6997700" algn="l"/>
              </a:tabLst>
              <a:defRPr/>
            </a:pPr>
            <a:r>
              <a:rPr lang="en-AU" sz="2000" dirty="0" smtClean="0">
                <a:solidFill>
                  <a:schemeClr val="bg1">
                    <a:lumMod val="65000"/>
                  </a:schemeClr>
                </a:solidFill>
                <a:latin typeface="+mn-lt"/>
                <a:ea typeface="+mj-ea"/>
                <a:cs typeface="+mj-cs"/>
              </a:rPr>
              <a:t>Objective  &amp; Methodology </a:t>
            </a:r>
          </a:p>
          <a:p>
            <a:pPr marL="444500" marR="0" lvl="0" indent="-444500" defTabSz="914400" eaLnBrk="0" latinLnBrk="0" hangingPunct="0">
              <a:lnSpc>
                <a:spcPct val="85000"/>
              </a:lnSpc>
              <a:buClr>
                <a:srgbClr val="FF7900"/>
              </a:buClr>
              <a:buSzTx/>
              <a:tabLst>
                <a:tab pos="6997700" algn="l"/>
              </a:tabLst>
              <a:defRPr/>
            </a:pPr>
            <a:endParaRPr lang="en-AU" sz="2000" b="1" dirty="0" smtClean="0">
              <a:solidFill>
                <a:srgbClr val="FF8103"/>
              </a:solidFill>
              <a:latin typeface="+mn-lt"/>
              <a:ea typeface="+mj-ea"/>
              <a:cs typeface="+mj-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lang="en-AU" sz="2000" kern="0" dirty="0" smtClean="0">
                <a:solidFill>
                  <a:schemeClr val="bg1">
                    <a:lumMod val="65000"/>
                  </a:schemeClr>
                </a:solidFill>
                <a:latin typeface="+mn-lt"/>
                <a:cs typeface="+mn-cs"/>
              </a:rPr>
              <a:t>Saving opportunities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lang="en-AU" sz="2000" b="1" kern="0" dirty="0" smtClean="0">
                <a:solidFill>
                  <a:srgbClr val="FF8103"/>
                </a:solidFill>
                <a:latin typeface="+mn-lt"/>
                <a:cs typeface="+mn-cs"/>
              </a:rPr>
              <a:t>Cooling solutions trials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indent="-457200" eaLnBrk="0" hangingPunct="0">
              <a:lnSpc>
                <a:spcPct val="85000"/>
              </a:lnSpc>
              <a:buClr>
                <a:srgbClr val="FF7900"/>
              </a:buClr>
              <a:buAutoNum type="arabicPeriod" startAt="2"/>
              <a:tabLst>
                <a:tab pos="6997700" algn="l"/>
              </a:tabLst>
            </a:pPr>
            <a:r>
              <a:rPr lang="en-AU" sz="2000" kern="0" dirty="0" smtClean="0">
                <a:solidFill>
                  <a:schemeClr val="bg1">
                    <a:lumMod val="65000"/>
                  </a:schemeClr>
                </a:solidFill>
                <a:latin typeface="+mn-lt"/>
              </a:rPr>
              <a:t>New technology/products</a:t>
            </a: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p:txBody>
      </p:sp>
      <p:sp>
        <p:nvSpPr>
          <p:cNvPr id="6" name="Text Box 37"/>
          <p:cNvSpPr txBox="1">
            <a:spLocks noChangeArrowheads="1"/>
          </p:cNvSpPr>
          <p:nvPr/>
        </p:nvSpPr>
        <p:spPr bwMode="auto">
          <a:xfrm>
            <a:off x="5334000" y="838200"/>
            <a:ext cx="2514600" cy="453569"/>
          </a:xfrm>
          <a:prstGeom prst="rect">
            <a:avLst/>
          </a:prstGeom>
          <a:noFill/>
          <a:ln w="9525" algn="ctr">
            <a:noFill/>
            <a:miter lim="800000"/>
            <a:headEnd/>
            <a:tailEnd/>
          </a:ln>
        </p:spPr>
        <p:txBody>
          <a:bodyPr wrap="square" lIns="83421" tIns="41711" rIns="83421" bIns="41711">
            <a:spAutoFit/>
          </a:bodyPr>
          <a:lstStyle/>
          <a:p>
            <a:pPr defTabSz="835025" fontAlgn="t">
              <a:spcBef>
                <a:spcPct val="50000"/>
              </a:spcBef>
            </a:pPr>
            <a:r>
              <a:rPr lang="en-US" altLang="zh-CN" sz="2400" b="1" dirty="0" smtClean="0">
                <a:solidFill>
                  <a:srgbClr val="FF8103"/>
                </a:solidFill>
                <a:latin typeface="Arial" charset="0"/>
                <a:ea typeface="黑体" pitchFamily="2" charset="-122"/>
              </a:rPr>
              <a:t>Energy Saving</a:t>
            </a:r>
            <a:endParaRPr lang="en-US" altLang="zh-CN" sz="2400" b="1" dirty="0">
              <a:solidFill>
                <a:srgbClr val="FF8103"/>
              </a:solidFill>
              <a:latin typeface="Arial" charset="0"/>
              <a:ea typeface="黑体" pitchFamily="2"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 system trial (Shram-Dahab 4)</a:t>
            </a:r>
            <a:endParaRPr lang="en-US" dirty="0"/>
          </a:p>
        </p:txBody>
      </p:sp>
      <p:sp>
        <p:nvSpPr>
          <p:cNvPr id="4" name="Content Placeholder 2"/>
          <p:cNvSpPr>
            <a:spLocks noGrp="1"/>
          </p:cNvSpPr>
          <p:nvPr>
            <p:ph idx="1"/>
          </p:nvPr>
        </p:nvSpPr>
        <p:spPr>
          <a:xfrm>
            <a:off x="377825" y="1066800"/>
            <a:ext cx="4956175" cy="3231654"/>
          </a:xfrm>
        </p:spPr>
        <p:txBody>
          <a:bodyPr/>
          <a:lstStyle/>
          <a:p>
            <a:pPr marL="228600" indent="-228600">
              <a:defRPr/>
            </a:pPr>
            <a:r>
              <a:rPr lang="en-US" sz="1600" dirty="0" smtClean="0">
                <a:latin typeface="+mj-lt"/>
              </a:rPr>
              <a:t>Due to stock limitation of OD BTS for solar project</a:t>
            </a:r>
          </a:p>
          <a:p>
            <a:pPr marL="228600" indent="-228600">
              <a:buNone/>
              <a:defRPr/>
            </a:pPr>
            <a:endParaRPr lang="en-US" sz="1600" dirty="0" smtClean="0">
              <a:latin typeface="+mj-lt"/>
            </a:endParaRPr>
          </a:p>
          <a:p>
            <a:pPr marL="228600" indent="-228600">
              <a:defRPr/>
            </a:pPr>
            <a:r>
              <a:rPr lang="en-US" sz="1600" dirty="0" smtClean="0">
                <a:latin typeface="+mj-lt"/>
              </a:rPr>
              <a:t>Indoor BTS installed in outdoor enclosure after the following preparation:-</a:t>
            </a:r>
          </a:p>
          <a:p>
            <a:pPr marL="228600" indent="395288">
              <a:buFont typeface="Wingdings" pitchFamily="2" charset="2"/>
              <a:buChar char="Ø"/>
              <a:defRPr/>
            </a:pPr>
            <a:r>
              <a:rPr lang="en-US" sz="1600" dirty="0" smtClean="0">
                <a:latin typeface="+mj-lt"/>
              </a:rPr>
              <a:t>Disconnect A/C</a:t>
            </a:r>
          </a:p>
          <a:p>
            <a:pPr marL="228600" indent="395288">
              <a:buFont typeface="Wingdings" pitchFamily="2" charset="2"/>
              <a:buChar char="Ø"/>
              <a:defRPr/>
            </a:pPr>
            <a:r>
              <a:rPr lang="en-US" sz="1600" dirty="0" smtClean="0">
                <a:latin typeface="+mj-lt"/>
              </a:rPr>
              <a:t>Replace existing DC fans (2 X 8Watt) with higher power (air flow)  (2 X 60Watt)</a:t>
            </a:r>
          </a:p>
          <a:p>
            <a:pPr marL="228600" indent="395288">
              <a:buFont typeface="Wingdings" pitchFamily="2" charset="2"/>
              <a:buChar char="Ø"/>
              <a:defRPr/>
            </a:pPr>
            <a:endParaRPr lang="en-US" sz="1600" dirty="0" smtClean="0">
              <a:latin typeface="+mj-lt"/>
            </a:endParaRPr>
          </a:p>
          <a:p>
            <a:pPr marL="228600" indent="395288">
              <a:buFont typeface="Wingdings" pitchFamily="2" charset="2"/>
              <a:buChar char="Ø"/>
              <a:defRPr/>
            </a:pPr>
            <a:endParaRPr lang="en-US" sz="1600" dirty="0" smtClean="0">
              <a:latin typeface="+mj-lt"/>
            </a:endParaRPr>
          </a:p>
          <a:p>
            <a:pPr marL="0" indent="231775">
              <a:defRPr/>
            </a:pPr>
            <a:r>
              <a:rPr lang="en-US" sz="1600" dirty="0" smtClean="0">
                <a:latin typeface="+mj-lt"/>
              </a:rPr>
              <a:t>Trial started during June 2010</a:t>
            </a:r>
          </a:p>
          <a:p>
            <a:pPr marL="0" indent="231775">
              <a:buNone/>
              <a:defRPr/>
            </a:pPr>
            <a:endParaRPr lang="en-US" sz="1600" dirty="0" smtClean="0">
              <a:latin typeface="+mj-lt"/>
            </a:endParaRPr>
          </a:p>
          <a:p>
            <a:pPr marL="0" indent="231775">
              <a:defRPr/>
            </a:pPr>
            <a:r>
              <a:rPr lang="en-US" sz="1600" dirty="0" smtClean="0">
                <a:latin typeface="+mj-lt"/>
              </a:rPr>
              <a:t>Results was as follow:-</a:t>
            </a:r>
          </a:p>
          <a:p>
            <a:pPr marL="231775" indent="0">
              <a:buFont typeface="Wingdings" pitchFamily="2" charset="2"/>
              <a:buChar char="Ø"/>
              <a:defRPr/>
            </a:pPr>
            <a:r>
              <a:rPr lang="en-US" sz="1600" dirty="0" smtClean="0">
                <a:latin typeface="+mj-lt"/>
              </a:rPr>
              <a:t>     no high temperature was received during June</a:t>
            </a:r>
          </a:p>
          <a:p>
            <a:pPr marL="231775" indent="0">
              <a:buFont typeface="Wingdings" pitchFamily="2" charset="2"/>
              <a:buChar char="Ø"/>
              <a:defRPr/>
            </a:pPr>
            <a:r>
              <a:rPr lang="en-US" sz="1600" dirty="0" smtClean="0">
                <a:latin typeface="+mj-lt"/>
              </a:rPr>
              <a:t>     Measurement duration July 1</a:t>
            </a:r>
            <a:r>
              <a:rPr lang="en-US" sz="1600" baseline="30000" dirty="0" smtClean="0">
                <a:latin typeface="+mj-lt"/>
              </a:rPr>
              <a:t>st</a:t>
            </a:r>
            <a:r>
              <a:rPr lang="en-US" sz="1600" dirty="0" smtClean="0">
                <a:latin typeface="+mj-lt"/>
              </a:rPr>
              <a:t> till July 13</a:t>
            </a:r>
            <a:r>
              <a:rPr lang="en-US" sz="1600" baseline="30000" dirty="0" smtClean="0">
                <a:latin typeface="+mj-lt"/>
              </a:rPr>
              <a:t>th</a:t>
            </a:r>
            <a:r>
              <a:rPr lang="en-US" sz="1600" dirty="0" smtClean="0">
                <a:latin typeface="+mj-lt"/>
              </a:rPr>
              <a:t> </a:t>
            </a:r>
          </a:p>
          <a:p>
            <a:pPr marL="231775" indent="0">
              <a:buFont typeface="Wingdings" pitchFamily="2" charset="2"/>
              <a:buChar char="Ø"/>
              <a:defRPr/>
            </a:pPr>
            <a:r>
              <a:rPr lang="en-US" sz="1600" dirty="0" smtClean="0">
                <a:latin typeface="+mj-lt"/>
              </a:rPr>
              <a:t>     Max. high Temp. was 46Cº</a:t>
            </a:r>
          </a:p>
          <a:p>
            <a:pPr marL="231775" indent="0">
              <a:buFont typeface="Wingdings" pitchFamily="2" charset="2"/>
              <a:buChar char="Ø"/>
              <a:defRPr/>
            </a:pPr>
            <a:r>
              <a:rPr lang="en-US" sz="1600" dirty="0" smtClean="0">
                <a:latin typeface="+mj-lt"/>
              </a:rPr>
              <a:t>     Min. high temp was 31Cº</a:t>
            </a:r>
          </a:p>
          <a:p>
            <a:pPr marL="0" indent="231775">
              <a:buNone/>
              <a:defRPr/>
            </a:pPr>
            <a:endParaRPr lang="en-US" sz="1600" dirty="0" smtClean="0">
              <a:latin typeface="+mj-lt"/>
            </a:endParaRPr>
          </a:p>
        </p:txBody>
      </p:sp>
      <p:sp>
        <p:nvSpPr>
          <p:cNvPr id="6" name="TextBox 5"/>
          <p:cNvSpPr txBox="1"/>
          <p:nvPr/>
        </p:nvSpPr>
        <p:spPr>
          <a:xfrm>
            <a:off x="685800" y="4495800"/>
            <a:ext cx="3810000" cy="1138773"/>
          </a:xfrm>
          <a:prstGeom prst="rect">
            <a:avLst/>
          </a:prstGeom>
          <a:noFill/>
        </p:spPr>
        <p:txBody>
          <a:bodyPr wrap="square" rtlCol="0">
            <a:spAutoFit/>
          </a:bodyPr>
          <a:lstStyle/>
          <a:p>
            <a:r>
              <a:rPr lang="en-US" b="1" dirty="0" smtClean="0">
                <a:latin typeface="+mn-lt"/>
              </a:rPr>
              <a:t>Conclusion:</a:t>
            </a:r>
          </a:p>
          <a:p>
            <a:r>
              <a:rPr lang="en-US" dirty="0" smtClean="0"/>
              <a:t> </a:t>
            </a:r>
            <a:r>
              <a:rPr lang="en-US" sz="1600" dirty="0" smtClean="0">
                <a:latin typeface="+mj-lt"/>
                <a:cs typeface="+mn-cs"/>
              </a:rPr>
              <a:t>indoor BTs can safely operate up to 45Cº with ventilation system (same concept of MBO &amp; CBO with HEX)</a:t>
            </a:r>
          </a:p>
        </p:txBody>
      </p:sp>
      <p:pic>
        <p:nvPicPr>
          <p:cNvPr id="5" name="Picture 1" descr="C:\Documents and Settings\amfarouk\My Documents\My Pictures\iphone\iphone 004.jpg"/>
          <p:cNvPicPr>
            <a:picLocks noChangeAspect="1" noChangeArrowheads="1"/>
          </p:cNvPicPr>
          <p:nvPr/>
        </p:nvPicPr>
        <p:blipFill>
          <a:blip r:embed="rId2" cstate="print"/>
          <a:srcRect/>
          <a:stretch>
            <a:fillRect/>
          </a:stretch>
        </p:blipFill>
        <p:spPr bwMode="auto">
          <a:xfrm>
            <a:off x="4876800" y="3657600"/>
            <a:ext cx="4267200" cy="3200400"/>
          </a:xfrm>
          <a:prstGeom prst="rect">
            <a:avLst/>
          </a:prstGeom>
          <a:noFill/>
        </p:spPr>
      </p:pic>
      <p:pic>
        <p:nvPicPr>
          <p:cNvPr id="3075" name="Picture 3"/>
          <p:cNvPicPr>
            <a:picLocks noChangeAspect="1" noChangeArrowheads="1"/>
          </p:cNvPicPr>
          <p:nvPr/>
        </p:nvPicPr>
        <p:blipFill>
          <a:blip r:embed="rId3" cstate="print"/>
          <a:srcRect/>
          <a:stretch>
            <a:fillRect/>
          </a:stretch>
        </p:blipFill>
        <p:spPr bwMode="auto">
          <a:xfrm>
            <a:off x="5486400" y="1524000"/>
            <a:ext cx="3429000" cy="15554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NSN- Site star cabinet trial</a:t>
            </a:r>
          </a:p>
        </p:txBody>
      </p:sp>
      <p:sp>
        <p:nvSpPr>
          <p:cNvPr id="3" name="Content Placeholder 2"/>
          <p:cNvSpPr>
            <a:spLocks noGrp="1"/>
          </p:cNvSpPr>
          <p:nvPr>
            <p:ph idx="1"/>
          </p:nvPr>
        </p:nvSpPr>
        <p:spPr>
          <a:xfrm>
            <a:off x="377825" y="838200"/>
            <a:ext cx="8537575" cy="5821594"/>
          </a:xfrm>
        </p:spPr>
        <p:txBody>
          <a:bodyPr/>
          <a:lstStyle/>
          <a:p>
            <a:r>
              <a:rPr lang="en-US" sz="1600" dirty="0" smtClean="0"/>
              <a:t>Actual specifications for the site-star cabinet (battery cooling cabinet)</a:t>
            </a:r>
          </a:p>
          <a:p>
            <a:endParaRPr lang="en-US" dirty="0"/>
          </a:p>
          <a:p>
            <a:endParaRPr lang="en-US" dirty="0" smtClean="0"/>
          </a:p>
          <a:p>
            <a:endParaRPr lang="en-US" dirty="0"/>
          </a:p>
          <a:p>
            <a:pPr marL="0" indent="0">
              <a:buNone/>
            </a:pPr>
            <a:endParaRPr lang="en-US" dirty="0"/>
          </a:p>
          <a:p>
            <a:r>
              <a:rPr lang="en-US" sz="1600" dirty="0" smtClean="0"/>
              <a:t>Reduction in energy consumption</a:t>
            </a:r>
          </a:p>
          <a:p>
            <a:pPr marL="0" indent="0">
              <a:buNone/>
            </a:pPr>
            <a:endParaRPr lang="en-US" dirty="0" smtClean="0"/>
          </a:p>
          <a:p>
            <a:endParaRPr lang="en-US" dirty="0"/>
          </a:p>
          <a:p>
            <a:endParaRPr lang="en-US" dirty="0" smtClean="0"/>
          </a:p>
          <a:p>
            <a:endParaRPr lang="en-US" sz="1600" dirty="0" smtClean="0"/>
          </a:p>
          <a:p>
            <a:r>
              <a:rPr lang="en-US" sz="1800" b="1" dirty="0" smtClean="0">
                <a:solidFill>
                  <a:srgbClr val="FF8103"/>
                </a:solidFill>
              </a:rPr>
              <a:t>Cabinet application</a:t>
            </a:r>
            <a:r>
              <a:rPr lang="en-US" sz="1600" dirty="0" smtClean="0"/>
              <a:t>:</a:t>
            </a:r>
          </a:p>
          <a:p>
            <a:pPr marL="0" indent="0">
              <a:buNone/>
            </a:pPr>
            <a:endParaRPr lang="en-US" sz="1600" dirty="0" smtClean="0"/>
          </a:p>
          <a:p>
            <a:pPr lvl="1">
              <a:buFont typeface="+mj-lt"/>
              <a:buAutoNum type="arabicPeriod"/>
            </a:pPr>
            <a:r>
              <a:rPr lang="en-US" sz="1600" dirty="0"/>
              <a:t>Using the site star as the battery cabinet instead of the existing battery enclosures which will consume 160 W instead of 940W </a:t>
            </a:r>
            <a:r>
              <a:rPr lang="en-US" sz="1600" b="1" dirty="0"/>
              <a:t>(less CAPEX/OPEX</a:t>
            </a:r>
            <a:r>
              <a:rPr lang="en-US" sz="1600" b="1" dirty="0" smtClean="0"/>
              <a:t>)</a:t>
            </a:r>
          </a:p>
          <a:p>
            <a:pPr lvl="1">
              <a:buFont typeface="+mj-lt"/>
              <a:buAutoNum type="arabicPeriod"/>
            </a:pPr>
            <a:endParaRPr lang="en-US" sz="1600" dirty="0"/>
          </a:p>
          <a:p>
            <a:pPr lvl="1">
              <a:buFont typeface="+mj-lt"/>
              <a:buAutoNum type="arabicPeriod"/>
            </a:pPr>
            <a:r>
              <a:rPr lang="en-US" sz="1600" dirty="0"/>
              <a:t>Using the site star cabinet in sites with high electricity fees, such as Telecom Egypt (TE) sites. Below, the expected savings (OPEX) from the application of the site star in Telecom Egypt sites</a:t>
            </a:r>
            <a:r>
              <a:rPr lang="en-US" sz="1600" dirty="0" smtClean="0"/>
              <a:t>.</a:t>
            </a:r>
          </a:p>
          <a:p>
            <a:pPr marL="0" indent="0">
              <a:buNone/>
            </a:pPr>
            <a:endParaRPr lang="en-US" dirty="0"/>
          </a:p>
          <a:p>
            <a:pPr marL="0" indent="0">
              <a:buNone/>
            </a:pPr>
            <a:endParaRPr lang="en-US" dirty="0" smtClean="0"/>
          </a:p>
          <a:p>
            <a:endParaRPr lang="en-US" dirty="0"/>
          </a:p>
          <a:p>
            <a:endParaRPr lang="en-US" dirty="0" smtClean="0"/>
          </a:p>
          <a:p>
            <a:endParaRPr lang="en-US" dirty="0" smtClean="0"/>
          </a:p>
          <a:p>
            <a:endParaRPr lang="en-US" dirty="0" smtClean="0"/>
          </a:p>
        </p:txBody>
      </p:sp>
      <p:graphicFrame>
        <p:nvGraphicFramePr>
          <p:cNvPr id="5" name="Content Placeholder 3"/>
          <p:cNvGraphicFramePr>
            <a:graphicFrameLocks/>
          </p:cNvGraphicFramePr>
          <p:nvPr>
            <p:extLst>
              <p:ext uri="{D42A27DB-BD31-4B8C-83A1-F6EECF244321}">
                <p14:modId xmlns="" xmlns:p14="http://schemas.microsoft.com/office/powerpoint/2010/main" val="3390698830"/>
              </p:ext>
            </p:extLst>
          </p:nvPr>
        </p:nvGraphicFramePr>
        <p:xfrm>
          <a:off x="609600" y="1143000"/>
          <a:ext cx="8001000" cy="853440"/>
        </p:xfrm>
        <a:graphic>
          <a:graphicData uri="http://schemas.openxmlformats.org/drawingml/2006/table">
            <a:tbl>
              <a:tblPr firstRow="1" firstCol="1" bandRow="1">
                <a:tableStyleId>{5C22544A-7EE6-4342-B048-85BDC9FD1C3A}</a:tableStyleId>
              </a:tblPr>
              <a:tblGrid>
                <a:gridCol w="1762064"/>
                <a:gridCol w="1438336"/>
                <a:gridCol w="1235494"/>
                <a:gridCol w="1431506"/>
                <a:gridCol w="2133600"/>
              </a:tblGrid>
              <a:tr h="304800">
                <a:tc>
                  <a:txBody>
                    <a:bodyPr/>
                    <a:lstStyle/>
                    <a:p>
                      <a:endParaRPr lang="en-US" sz="1000" dirty="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Ambient Temp. °C</a:t>
                      </a:r>
                      <a:endParaRPr lang="en-US" sz="1100" dirty="0">
                        <a:effectLst/>
                        <a:latin typeface="Calibri"/>
                        <a:ea typeface="Calibri"/>
                      </a:endParaRPr>
                    </a:p>
                  </a:txBody>
                  <a:tcPr marL="68580" marR="68580" marT="0" marB="0" anchor="ctr"/>
                </a:tc>
                <a:tc>
                  <a:txBody>
                    <a:bodyPr/>
                    <a:lstStyle/>
                    <a:p>
                      <a:pPr marL="0" marR="0">
                        <a:spcBef>
                          <a:spcPts val="0"/>
                        </a:spcBef>
                        <a:spcAft>
                          <a:spcPts val="0"/>
                        </a:spcAft>
                      </a:pPr>
                      <a:r>
                        <a:rPr lang="en-US" sz="1100" dirty="0">
                          <a:effectLst/>
                        </a:rPr>
                        <a:t>Inside temp. °C</a:t>
                      </a:r>
                      <a:endParaRPr lang="en-US" sz="1100" dirty="0">
                        <a:effectLst/>
                        <a:latin typeface="Calibri"/>
                        <a:ea typeface="Calibri"/>
                      </a:endParaRPr>
                    </a:p>
                  </a:txBody>
                  <a:tcPr marL="68580" marR="68580" marT="0" marB="0" anchor="ctr"/>
                </a:tc>
                <a:tc>
                  <a:txBody>
                    <a:bodyPr/>
                    <a:lstStyle/>
                    <a:p>
                      <a:pPr marL="0" marR="0">
                        <a:spcBef>
                          <a:spcPts val="0"/>
                        </a:spcBef>
                        <a:spcAft>
                          <a:spcPts val="0"/>
                        </a:spcAft>
                      </a:pPr>
                      <a:r>
                        <a:rPr lang="en-US" sz="1100">
                          <a:effectLst/>
                        </a:rPr>
                        <a:t>Max. ΔT obtained</a:t>
                      </a:r>
                      <a:endParaRPr lang="en-US" sz="1100">
                        <a:effectLst/>
                        <a:latin typeface="Calibri"/>
                        <a:ea typeface="Calibri"/>
                      </a:endParaRPr>
                    </a:p>
                  </a:txBody>
                  <a:tcPr marL="68580" marR="68580" marT="0" marB="0" anchor="ctr"/>
                </a:tc>
                <a:tc>
                  <a:txBody>
                    <a:bodyPr/>
                    <a:lstStyle/>
                    <a:p>
                      <a:pPr marL="0" marR="0">
                        <a:spcBef>
                          <a:spcPts val="0"/>
                        </a:spcBef>
                        <a:spcAft>
                          <a:spcPts val="0"/>
                        </a:spcAft>
                      </a:pPr>
                      <a:r>
                        <a:rPr lang="en-US" sz="1100">
                          <a:effectLst/>
                        </a:rPr>
                        <a:t>Cabinet consumption (W)</a:t>
                      </a:r>
                      <a:endParaRPr lang="en-US" sz="1100">
                        <a:effectLst/>
                        <a:latin typeface="Calibri"/>
                        <a:ea typeface="Calibri"/>
                      </a:endParaRPr>
                    </a:p>
                  </a:txBody>
                  <a:tcPr marL="68580" marR="68580" marT="0" marB="0" anchor="ctr"/>
                </a:tc>
              </a:tr>
              <a:tr h="213360">
                <a:tc>
                  <a:txBody>
                    <a:bodyPr/>
                    <a:lstStyle/>
                    <a:p>
                      <a:pPr marL="0" marR="0" algn="ctr">
                        <a:spcBef>
                          <a:spcPts val="0"/>
                        </a:spcBef>
                        <a:spcAft>
                          <a:spcPts val="0"/>
                        </a:spcAft>
                      </a:pPr>
                      <a:r>
                        <a:rPr lang="en-US" sz="1100" dirty="0">
                          <a:effectLst/>
                        </a:rPr>
                        <a:t>Actual measurements</a:t>
                      </a:r>
                      <a:endParaRPr lang="en-US" sz="1100" dirty="0">
                        <a:effectLst/>
                        <a:latin typeface="Calibri"/>
                        <a:ea typeface="Calibri"/>
                      </a:endParaRPr>
                    </a:p>
                  </a:txBody>
                  <a:tcPr marL="68580" marR="68580" marT="0" marB="0" anchor="ctr"/>
                </a:tc>
                <a:tc>
                  <a:txBody>
                    <a:bodyPr/>
                    <a:lstStyle/>
                    <a:p>
                      <a:pPr marL="0" marR="0" algn="ctr">
                        <a:spcBef>
                          <a:spcPts val="0"/>
                        </a:spcBef>
                        <a:spcAft>
                          <a:spcPts val="0"/>
                        </a:spcAft>
                      </a:pPr>
                      <a:r>
                        <a:rPr lang="en-US" sz="1100" dirty="0">
                          <a:effectLst/>
                        </a:rPr>
                        <a:t>38.89</a:t>
                      </a:r>
                      <a:endParaRPr lang="en-US" sz="1100" dirty="0">
                        <a:effectLst/>
                        <a:latin typeface="Calibri"/>
                        <a:ea typeface="Calibri"/>
                      </a:endParaRPr>
                    </a:p>
                  </a:txBody>
                  <a:tcPr marL="68580" marR="68580" marT="0" marB="0" anchor="ctr"/>
                </a:tc>
                <a:tc>
                  <a:txBody>
                    <a:bodyPr/>
                    <a:lstStyle/>
                    <a:p>
                      <a:pPr marL="0" marR="0" algn="ctr">
                        <a:spcBef>
                          <a:spcPts val="0"/>
                        </a:spcBef>
                        <a:spcAft>
                          <a:spcPts val="0"/>
                        </a:spcAft>
                      </a:pPr>
                      <a:r>
                        <a:rPr lang="en-US" sz="1100" dirty="0">
                          <a:effectLst/>
                        </a:rPr>
                        <a:t>23.89</a:t>
                      </a:r>
                      <a:endParaRPr lang="en-US" sz="1100" dirty="0">
                        <a:effectLst/>
                        <a:latin typeface="Calibri"/>
                        <a:ea typeface="Calibri"/>
                      </a:endParaRPr>
                    </a:p>
                  </a:txBody>
                  <a:tcPr marL="68580" marR="68580" marT="0" marB="0" anchor="ctr"/>
                </a:tc>
                <a:tc>
                  <a:txBody>
                    <a:bodyPr/>
                    <a:lstStyle/>
                    <a:p>
                      <a:pPr marL="0" marR="0" algn="ctr">
                        <a:spcBef>
                          <a:spcPts val="0"/>
                        </a:spcBef>
                        <a:spcAft>
                          <a:spcPts val="0"/>
                        </a:spcAft>
                      </a:pPr>
                      <a:r>
                        <a:rPr lang="en-US" sz="1100">
                          <a:effectLst/>
                        </a:rPr>
                        <a:t>15</a:t>
                      </a:r>
                      <a:endParaRPr lang="en-US" sz="1100">
                        <a:effectLst/>
                        <a:latin typeface="Calibri"/>
                        <a:ea typeface="Calibri"/>
                      </a:endParaRPr>
                    </a:p>
                  </a:txBody>
                  <a:tcPr marL="68580" marR="68580" marT="0" marB="0" anchor="ctr"/>
                </a:tc>
                <a:tc>
                  <a:txBody>
                    <a:bodyPr/>
                    <a:lstStyle/>
                    <a:p>
                      <a:pPr marL="0" marR="0" algn="ctr">
                        <a:spcBef>
                          <a:spcPts val="0"/>
                        </a:spcBef>
                        <a:spcAft>
                          <a:spcPts val="0"/>
                        </a:spcAft>
                      </a:pPr>
                      <a:r>
                        <a:rPr lang="en-US" sz="1100">
                          <a:effectLst/>
                        </a:rPr>
                        <a:t>158</a:t>
                      </a:r>
                      <a:endParaRPr lang="en-US" sz="1100">
                        <a:effectLst/>
                        <a:latin typeface="Calibri"/>
                        <a:ea typeface="Calibri"/>
                      </a:endParaRPr>
                    </a:p>
                  </a:txBody>
                  <a:tcPr marL="68580" marR="68580" marT="0" marB="0" anchor="ctr"/>
                </a:tc>
              </a:tr>
              <a:tr h="0">
                <a:tc rowSpan="2">
                  <a:txBody>
                    <a:bodyPr/>
                    <a:lstStyle/>
                    <a:p>
                      <a:pPr marL="0" marR="0" algn="ctr">
                        <a:spcBef>
                          <a:spcPts val="0"/>
                        </a:spcBef>
                        <a:spcAft>
                          <a:spcPts val="0"/>
                        </a:spcAft>
                      </a:pPr>
                      <a:r>
                        <a:rPr lang="en-US" sz="1100" dirty="0">
                          <a:effectLst/>
                        </a:rPr>
                        <a:t>NSN's presented figures</a:t>
                      </a:r>
                      <a:endParaRPr lang="en-US" sz="1100" dirty="0">
                        <a:effectLst/>
                        <a:latin typeface="Calibri"/>
                        <a:ea typeface="Calibri"/>
                      </a:endParaRPr>
                    </a:p>
                  </a:txBody>
                  <a:tcPr marL="68580" marR="68580" marT="0" marB="0" anchor="ctr"/>
                </a:tc>
                <a:tc>
                  <a:txBody>
                    <a:bodyPr/>
                    <a:lstStyle/>
                    <a:p>
                      <a:pPr marL="0" marR="0" algn="ctr">
                        <a:spcBef>
                          <a:spcPts val="0"/>
                        </a:spcBef>
                        <a:spcAft>
                          <a:spcPts val="0"/>
                        </a:spcAft>
                      </a:pPr>
                      <a:r>
                        <a:rPr lang="en-US" sz="1100" dirty="0">
                          <a:effectLst/>
                        </a:rPr>
                        <a:t>35</a:t>
                      </a:r>
                      <a:endParaRPr lang="en-US" sz="1100" dirty="0">
                        <a:effectLst/>
                        <a:latin typeface="Calibri"/>
                        <a:ea typeface="Calibri"/>
                      </a:endParaRPr>
                    </a:p>
                  </a:txBody>
                  <a:tcPr marL="68580" marR="68580" marT="0" marB="0" anchor="ctr"/>
                </a:tc>
                <a:tc>
                  <a:txBody>
                    <a:bodyPr/>
                    <a:lstStyle/>
                    <a:p>
                      <a:pPr marL="0" marR="0" algn="ctr">
                        <a:spcBef>
                          <a:spcPts val="0"/>
                        </a:spcBef>
                        <a:spcAft>
                          <a:spcPts val="0"/>
                        </a:spcAft>
                      </a:pPr>
                      <a:r>
                        <a:rPr lang="en-US" sz="1100" dirty="0">
                          <a:effectLst/>
                        </a:rPr>
                        <a:t>20</a:t>
                      </a:r>
                      <a:endParaRPr lang="en-US" sz="1100" dirty="0">
                        <a:effectLst/>
                        <a:latin typeface="Calibri"/>
                        <a:ea typeface="Calibri"/>
                      </a:endParaRPr>
                    </a:p>
                  </a:txBody>
                  <a:tcPr marL="68580" marR="68580" marT="0" marB="0" anchor="ctr"/>
                </a:tc>
                <a:tc>
                  <a:txBody>
                    <a:bodyPr/>
                    <a:lstStyle/>
                    <a:p>
                      <a:pPr marL="0" marR="0" algn="ctr">
                        <a:spcBef>
                          <a:spcPts val="0"/>
                        </a:spcBef>
                        <a:spcAft>
                          <a:spcPts val="0"/>
                        </a:spcAft>
                      </a:pPr>
                      <a:r>
                        <a:rPr lang="en-US" sz="1100">
                          <a:effectLst/>
                        </a:rPr>
                        <a:t>15</a:t>
                      </a:r>
                      <a:endParaRPr lang="en-US" sz="1100">
                        <a:effectLst/>
                        <a:latin typeface="Calibri"/>
                        <a:ea typeface="Calibri"/>
                      </a:endParaRPr>
                    </a:p>
                  </a:txBody>
                  <a:tcPr marL="68580" marR="68580" marT="0" marB="0" anchor="ctr"/>
                </a:tc>
                <a:tc>
                  <a:txBody>
                    <a:bodyPr/>
                    <a:lstStyle/>
                    <a:p>
                      <a:pPr marL="0" marR="0" algn="ctr">
                        <a:spcBef>
                          <a:spcPts val="0"/>
                        </a:spcBef>
                        <a:spcAft>
                          <a:spcPts val="0"/>
                        </a:spcAft>
                      </a:pPr>
                      <a:r>
                        <a:rPr lang="en-US" sz="1100">
                          <a:effectLst/>
                        </a:rPr>
                        <a:t>40</a:t>
                      </a:r>
                      <a:endParaRPr lang="en-US" sz="1100">
                        <a:effectLst/>
                        <a:latin typeface="Calibri"/>
                        <a:ea typeface="Calibri"/>
                      </a:endParaRPr>
                    </a:p>
                  </a:txBody>
                  <a:tcPr marL="68580" marR="68580" marT="0" marB="0" anchor="ctr"/>
                </a:tc>
              </a:tr>
              <a:tr h="0">
                <a:tc vMerge="1">
                  <a:txBody>
                    <a:bodyPr/>
                    <a:lstStyle/>
                    <a:p>
                      <a:endParaRPr lang="en-US"/>
                    </a:p>
                  </a:txBody>
                  <a:tcPr/>
                </a:tc>
                <a:tc>
                  <a:txBody>
                    <a:bodyPr/>
                    <a:lstStyle/>
                    <a:p>
                      <a:pPr marL="0" marR="0" algn="ctr">
                        <a:spcBef>
                          <a:spcPts val="0"/>
                        </a:spcBef>
                        <a:spcAft>
                          <a:spcPts val="0"/>
                        </a:spcAft>
                      </a:pPr>
                      <a:r>
                        <a:rPr lang="en-US" sz="1100">
                          <a:effectLst/>
                        </a:rPr>
                        <a:t>55</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dirty="0">
                          <a:effectLst/>
                        </a:rPr>
                        <a:t>20</a:t>
                      </a:r>
                      <a:endParaRPr lang="en-US" sz="1100" dirty="0">
                        <a:effectLst/>
                        <a:latin typeface="Calibri"/>
                        <a:ea typeface="Calibri"/>
                      </a:endParaRPr>
                    </a:p>
                  </a:txBody>
                  <a:tcPr marL="68580" marR="68580" marT="0" marB="0" anchor="b"/>
                </a:tc>
                <a:tc>
                  <a:txBody>
                    <a:bodyPr/>
                    <a:lstStyle/>
                    <a:p>
                      <a:pPr marL="0" marR="0" algn="ctr">
                        <a:spcBef>
                          <a:spcPts val="0"/>
                        </a:spcBef>
                        <a:spcAft>
                          <a:spcPts val="0"/>
                        </a:spcAft>
                      </a:pPr>
                      <a:r>
                        <a:rPr lang="en-US" sz="1100" dirty="0">
                          <a:effectLst/>
                        </a:rPr>
                        <a:t>35</a:t>
                      </a:r>
                      <a:endParaRPr lang="en-US" sz="1100" dirty="0">
                        <a:effectLst/>
                        <a:latin typeface="Calibri"/>
                        <a:ea typeface="Calibri"/>
                      </a:endParaRPr>
                    </a:p>
                  </a:txBody>
                  <a:tcPr marL="68580" marR="68580" marT="0" marB="0" anchor="b"/>
                </a:tc>
                <a:tc>
                  <a:txBody>
                    <a:bodyPr/>
                    <a:lstStyle/>
                    <a:p>
                      <a:pPr marL="0" marR="0" algn="ctr">
                        <a:spcBef>
                          <a:spcPts val="0"/>
                        </a:spcBef>
                        <a:spcAft>
                          <a:spcPts val="0"/>
                        </a:spcAft>
                      </a:pPr>
                      <a:r>
                        <a:rPr lang="en-US" sz="1100" dirty="0">
                          <a:effectLst/>
                        </a:rPr>
                        <a:t>158</a:t>
                      </a:r>
                      <a:endParaRPr lang="en-US" sz="1100" dirty="0">
                        <a:effectLst/>
                        <a:latin typeface="Calibri"/>
                        <a:ea typeface="Calibri"/>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495340242"/>
              </p:ext>
            </p:extLst>
          </p:nvPr>
        </p:nvGraphicFramePr>
        <p:xfrm>
          <a:off x="609600" y="2362200"/>
          <a:ext cx="8001000" cy="742950"/>
        </p:xfrm>
        <a:graphic>
          <a:graphicData uri="http://schemas.openxmlformats.org/drawingml/2006/table">
            <a:tbl>
              <a:tblPr firstRow="1" firstCol="1" bandRow="1">
                <a:tableStyleId>{5C22544A-7EE6-4342-B048-85BDC9FD1C3A}</a:tableStyleId>
              </a:tblPr>
              <a:tblGrid>
                <a:gridCol w="4115622"/>
                <a:gridCol w="3885378"/>
              </a:tblGrid>
              <a:tr h="228600">
                <a:tc>
                  <a:txBody>
                    <a:bodyPr/>
                    <a:lstStyle/>
                    <a:p>
                      <a:pPr marL="0" marR="0" algn="ctr">
                        <a:spcBef>
                          <a:spcPts val="0"/>
                        </a:spcBef>
                        <a:spcAft>
                          <a:spcPts val="0"/>
                        </a:spcAft>
                      </a:pPr>
                      <a:r>
                        <a:rPr lang="en-US" sz="1100" dirty="0">
                          <a:effectLst/>
                        </a:rPr>
                        <a:t>Case</a:t>
                      </a:r>
                      <a:endParaRPr lang="en-US" sz="1100" dirty="0">
                        <a:effectLst/>
                        <a:latin typeface="Calibri"/>
                        <a:ea typeface="Calibri"/>
                      </a:endParaRPr>
                    </a:p>
                  </a:txBody>
                  <a:tcPr marL="68580" marR="68580" marT="0" marB="0"/>
                </a:tc>
                <a:tc>
                  <a:txBody>
                    <a:bodyPr/>
                    <a:lstStyle/>
                    <a:p>
                      <a:pPr marL="0" marR="0" algn="ctr">
                        <a:spcBef>
                          <a:spcPts val="0"/>
                        </a:spcBef>
                        <a:spcAft>
                          <a:spcPts val="0"/>
                        </a:spcAft>
                      </a:pPr>
                      <a:r>
                        <a:rPr lang="en-US" sz="1100" dirty="0">
                          <a:effectLst/>
                        </a:rPr>
                        <a:t>Energy consumed in 18 days (</a:t>
                      </a:r>
                      <a:r>
                        <a:rPr lang="en-US" sz="1100" dirty="0" err="1">
                          <a:effectLst/>
                        </a:rPr>
                        <a:t>kVAh</a:t>
                      </a:r>
                      <a:r>
                        <a:rPr lang="en-US" sz="1100" dirty="0" smtClean="0">
                          <a:effectLst/>
                        </a:rPr>
                        <a:t>)</a:t>
                      </a:r>
                      <a:endParaRPr lang="en-US" sz="1100" dirty="0">
                        <a:effectLst/>
                        <a:latin typeface="Calibri"/>
                        <a:ea typeface="Calibri"/>
                      </a:endParaRPr>
                    </a:p>
                  </a:txBody>
                  <a:tcPr marL="68580" marR="68580" marT="0" marB="0"/>
                </a:tc>
              </a:tr>
              <a:tr h="171450">
                <a:tc>
                  <a:txBody>
                    <a:bodyPr/>
                    <a:lstStyle/>
                    <a:p>
                      <a:pPr marL="0" marR="0">
                        <a:spcBef>
                          <a:spcPts val="0"/>
                        </a:spcBef>
                        <a:spcAft>
                          <a:spcPts val="0"/>
                        </a:spcAft>
                      </a:pPr>
                      <a:r>
                        <a:rPr lang="en-US" sz="1100" dirty="0">
                          <a:effectLst/>
                        </a:rPr>
                        <a:t>Trial site (NSN’s solution)</a:t>
                      </a:r>
                      <a:endParaRPr lang="en-US" sz="1100" dirty="0">
                        <a:effectLst/>
                        <a:latin typeface="Calibri"/>
                        <a:ea typeface="Calibri"/>
                      </a:endParaRPr>
                    </a:p>
                  </a:txBody>
                  <a:tcPr marL="68580" marR="68580" marT="0" marB="0"/>
                </a:tc>
                <a:tc>
                  <a:txBody>
                    <a:bodyPr/>
                    <a:lstStyle/>
                    <a:p>
                      <a:pPr marL="0" marR="0" algn="ctr">
                        <a:spcBef>
                          <a:spcPts val="0"/>
                        </a:spcBef>
                        <a:spcAft>
                          <a:spcPts val="0"/>
                        </a:spcAft>
                      </a:pPr>
                      <a:r>
                        <a:rPr lang="en-US" sz="1100">
                          <a:effectLst/>
                        </a:rPr>
                        <a:t>1457 </a:t>
                      </a:r>
                      <a:endParaRPr lang="en-US" sz="1100">
                        <a:effectLst/>
                        <a:latin typeface="Calibri"/>
                        <a:ea typeface="Calibri"/>
                      </a:endParaRPr>
                    </a:p>
                  </a:txBody>
                  <a:tcPr marL="68580" marR="68580" marT="0" marB="0"/>
                </a:tc>
              </a:tr>
              <a:tr h="171450">
                <a:tc>
                  <a:txBody>
                    <a:bodyPr/>
                    <a:lstStyle/>
                    <a:p>
                      <a:pPr marL="0" marR="0">
                        <a:spcBef>
                          <a:spcPts val="0"/>
                        </a:spcBef>
                        <a:spcAft>
                          <a:spcPts val="0"/>
                        </a:spcAft>
                      </a:pPr>
                      <a:r>
                        <a:rPr lang="en-US" sz="1100" dirty="0">
                          <a:effectLst/>
                        </a:rPr>
                        <a:t>Dummy site (Existing condition 2 A/Cs working)</a:t>
                      </a:r>
                      <a:endParaRPr lang="en-US" sz="1100" dirty="0">
                        <a:effectLst/>
                        <a:latin typeface="Calibri"/>
                        <a:ea typeface="Calibri"/>
                      </a:endParaRPr>
                    </a:p>
                  </a:txBody>
                  <a:tcPr marL="68580" marR="68580" marT="0" marB="0"/>
                </a:tc>
                <a:tc>
                  <a:txBody>
                    <a:bodyPr/>
                    <a:lstStyle/>
                    <a:p>
                      <a:pPr marL="0" marR="0" algn="ctr">
                        <a:spcBef>
                          <a:spcPts val="0"/>
                        </a:spcBef>
                        <a:spcAft>
                          <a:spcPts val="0"/>
                        </a:spcAft>
                      </a:pPr>
                      <a:r>
                        <a:rPr lang="en-US" sz="1100">
                          <a:effectLst/>
                        </a:rPr>
                        <a:t>1978</a:t>
                      </a:r>
                      <a:endParaRPr lang="en-US" sz="1100">
                        <a:effectLst/>
                        <a:latin typeface="Calibri"/>
                        <a:ea typeface="Calibri"/>
                      </a:endParaRPr>
                    </a:p>
                  </a:txBody>
                  <a:tcPr marL="68580" marR="68580" marT="0" marB="0"/>
                </a:tc>
              </a:tr>
              <a:tr h="171450">
                <a:tc>
                  <a:txBody>
                    <a:bodyPr/>
                    <a:lstStyle/>
                    <a:p>
                      <a:pPr marL="0" marR="0">
                        <a:spcBef>
                          <a:spcPts val="0"/>
                        </a:spcBef>
                        <a:spcAft>
                          <a:spcPts val="0"/>
                        </a:spcAft>
                      </a:pPr>
                      <a:r>
                        <a:rPr lang="en-US" sz="1100" dirty="0">
                          <a:effectLst/>
                        </a:rPr>
                        <a:t>Percent decrease</a:t>
                      </a:r>
                      <a:endParaRPr lang="en-US" sz="1100" dirty="0">
                        <a:effectLst/>
                        <a:latin typeface="Calibri"/>
                        <a:ea typeface="Calibri"/>
                      </a:endParaRPr>
                    </a:p>
                  </a:txBody>
                  <a:tcPr marL="68580" marR="68580" marT="0" marB="0"/>
                </a:tc>
                <a:tc>
                  <a:txBody>
                    <a:bodyPr/>
                    <a:lstStyle/>
                    <a:p>
                      <a:pPr marL="0" marR="0" algn="ctr">
                        <a:spcBef>
                          <a:spcPts val="0"/>
                        </a:spcBef>
                        <a:spcAft>
                          <a:spcPts val="0"/>
                        </a:spcAft>
                      </a:pPr>
                      <a:r>
                        <a:rPr lang="en-US" sz="1100" dirty="0">
                          <a:effectLst/>
                        </a:rPr>
                        <a:t>26.5%</a:t>
                      </a:r>
                      <a:endParaRPr lang="en-US" sz="1100" dirty="0">
                        <a:effectLst/>
                        <a:latin typeface="Calibri"/>
                        <a:ea typeface="Calibri"/>
                      </a:endParaRPr>
                    </a:p>
                  </a:txBody>
                  <a:tcPr marL="68580" marR="68580" marT="0" marB="0"/>
                </a:tc>
              </a:tr>
            </a:tbl>
          </a:graphicData>
        </a:graphic>
      </p:graphicFrame>
    </p:spTree>
    <p:extLst>
      <p:ext uri="{BB962C8B-B14F-4D97-AF65-F5344CB8AC3E}">
        <p14:creationId xmlns="" xmlns:p14="http://schemas.microsoft.com/office/powerpoint/2010/main" val="26803394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5149850" cy="6858000"/>
          </a:xfrm>
          <a:prstGeom prst="rect">
            <a:avLst/>
          </a:prstGeom>
          <a:noFill/>
          <a:ln w="9525">
            <a:noFill/>
            <a:miter lim="800000"/>
            <a:headEnd/>
            <a:tailEnd/>
          </a:ln>
          <a:effectLst/>
        </p:spPr>
      </p:pic>
      <p:sp>
        <p:nvSpPr>
          <p:cNvPr id="5" name="Rectangle 2"/>
          <p:cNvSpPr txBox="1">
            <a:spLocks noChangeArrowheads="1"/>
          </p:cNvSpPr>
          <p:nvPr/>
        </p:nvSpPr>
        <p:spPr bwMode="auto">
          <a:xfrm>
            <a:off x="5257800" y="1676400"/>
            <a:ext cx="3886200" cy="2446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44500" marR="0" lvl="0" indent="-444500" defTabSz="914400" eaLnBrk="0" latinLnBrk="0" hangingPunct="0">
              <a:lnSpc>
                <a:spcPct val="85000"/>
              </a:lnSpc>
              <a:buClr>
                <a:srgbClr val="FF7900"/>
              </a:buClr>
              <a:buSzTx/>
              <a:buFont typeface="Wingdings" pitchFamily="2" charset="2"/>
              <a:buAutoNum type="arabicPeriod"/>
              <a:tabLst>
                <a:tab pos="6997700" algn="l"/>
              </a:tabLst>
              <a:defRPr/>
            </a:pPr>
            <a:r>
              <a:rPr lang="en-AU" sz="2000" dirty="0" smtClean="0">
                <a:solidFill>
                  <a:schemeClr val="bg1">
                    <a:lumMod val="65000"/>
                  </a:schemeClr>
                </a:solidFill>
                <a:latin typeface="+mn-lt"/>
                <a:ea typeface="+mj-ea"/>
                <a:cs typeface="+mj-cs"/>
              </a:rPr>
              <a:t>Objective  &amp; Methodology </a:t>
            </a:r>
          </a:p>
          <a:p>
            <a:pPr marL="444500" marR="0" lvl="0" indent="-444500" defTabSz="914400" eaLnBrk="0" latinLnBrk="0" hangingPunct="0">
              <a:lnSpc>
                <a:spcPct val="85000"/>
              </a:lnSpc>
              <a:buClr>
                <a:srgbClr val="FF7900"/>
              </a:buClr>
              <a:buSzTx/>
              <a:tabLst>
                <a:tab pos="6997700" algn="l"/>
              </a:tabLst>
              <a:defRPr/>
            </a:pPr>
            <a:endParaRPr lang="en-AU" sz="2000" b="1" dirty="0" smtClean="0">
              <a:solidFill>
                <a:srgbClr val="FF8103"/>
              </a:solidFill>
              <a:latin typeface="+mn-lt"/>
              <a:ea typeface="+mj-ea"/>
              <a:cs typeface="+mj-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lang="en-AU" sz="2000" kern="0" dirty="0" smtClean="0">
                <a:solidFill>
                  <a:schemeClr val="bg1">
                    <a:lumMod val="65000"/>
                  </a:schemeClr>
                </a:solidFill>
                <a:latin typeface="+mn-lt"/>
                <a:cs typeface="+mn-cs"/>
              </a:rPr>
              <a:t>Saving opportunities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lang="en-AU" sz="2000" kern="0" dirty="0" smtClean="0">
                <a:solidFill>
                  <a:schemeClr val="bg1">
                    <a:lumMod val="65000"/>
                  </a:schemeClr>
                </a:solidFill>
                <a:latin typeface="+mn-lt"/>
                <a:cs typeface="+mn-cs"/>
              </a:rPr>
              <a:t>Cooling solutions trials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indent="-457200" eaLnBrk="0" hangingPunct="0">
              <a:lnSpc>
                <a:spcPct val="85000"/>
              </a:lnSpc>
              <a:buClr>
                <a:srgbClr val="FF7900"/>
              </a:buClr>
              <a:buAutoNum type="arabicPeriod" startAt="2"/>
              <a:tabLst>
                <a:tab pos="6997700" algn="l"/>
              </a:tabLst>
            </a:pPr>
            <a:r>
              <a:rPr lang="en-AU" sz="2000" b="1" kern="0" dirty="0" smtClean="0">
                <a:solidFill>
                  <a:srgbClr val="FF8103"/>
                </a:solidFill>
                <a:latin typeface="+mn-lt"/>
                <a:cs typeface="+mn-cs"/>
              </a:rPr>
              <a:t>New technology/products</a:t>
            </a: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p:txBody>
      </p:sp>
      <p:sp>
        <p:nvSpPr>
          <p:cNvPr id="6" name="Text Box 37"/>
          <p:cNvSpPr txBox="1">
            <a:spLocks noChangeArrowheads="1"/>
          </p:cNvSpPr>
          <p:nvPr/>
        </p:nvSpPr>
        <p:spPr bwMode="auto">
          <a:xfrm>
            <a:off x="5334000" y="838200"/>
            <a:ext cx="2514600" cy="453569"/>
          </a:xfrm>
          <a:prstGeom prst="rect">
            <a:avLst/>
          </a:prstGeom>
          <a:noFill/>
          <a:ln w="9525" algn="ctr">
            <a:noFill/>
            <a:miter lim="800000"/>
            <a:headEnd/>
            <a:tailEnd/>
          </a:ln>
        </p:spPr>
        <p:txBody>
          <a:bodyPr wrap="square" lIns="83421" tIns="41711" rIns="83421" bIns="41711">
            <a:spAutoFit/>
          </a:bodyPr>
          <a:lstStyle/>
          <a:p>
            <a:pPr defTabSz="835025" fontAlgn="t">
              <a:spcBef>
                <a:spcPct val="50000"/>
              </a:spcBef>
            </a:pPr>
            <a:r>
              <a:rPr lang="en-US" altLang="zh-CN" sz="2400" b="1" dirty="0" smtClean="0">
                <a:solidFill>
                  <a:srgbClr val="FF8103"/>
                </a:solidFill>
                <a:latin typeface="Arial" charset="0"/>
                <a:ea typeface="黑体" pitchFamily="2" charset="-122"/>
              </a:rPr>
              <a:t>Energy Saving</a:t>
            </a:r>
            <a:endParaRPr lang="en-US" altLang="zh-CN" sz="2400" b="1" dirty="0">
              <a:solidFill>
                <a:srgbClr val="FF8103"/>
              </a:solidFill>
              <a:latin typeface="Arial" charset="0"/>
              <a:ea typeface="黑体" pitchFamily="2"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Site Monitoring</a:t>
            </a:r>
            <a:endParaRPr lang="en-US" dirty="0"/>
          </a:p>
        </p:txBody>
      </p:sp>
      <p:sp>
        <p:nvSpPr>
          <p:cNvPr id="3" name="Content Placeholder 2"/>
          <p:cNvSpPr>
            <a:spLocks noGrp="1"/>
          </p:cNvSpPr>
          <p:nvPr>
            <p:ph idx="1"/>
          </p:nvPr>
        </p:nvSpPr>
        <p:spPr>
          <a:xfrm>
            <a:off x="377825" y="1066800"/>
            <a:ext cx="8537575" cy="4225772"/>
          </a:xfrm>
        </p:spPr>
        <p:txBody>
          <a:bodyPr/>
          <a:lstStyle/>
          <a:p>
            <a:pPr>
              <a:buNone/>
            </a:pPr>
            <a:r>
              <a:rPr lang="en-US" b="1" dirty="0" smtClean="0">
                <a:latin typeface="+mj-lt"/>
              </a:rPr>
              <a:t>Problem Definition:</a:t>
            </a:r>
          </a:p>
          <a:p>
            <a:pPr>
              <a:buNone/>
            </a:pPr>
            <a:endParaRPr lang="en-US" dirty="0" smtClean="0">
              <a:latin typeface="+mj-lt"/>
            </a:endParaRPr>
          </a:p>
          <a:p>
            <a:r>
              <a:rPr lang="en-US" sz="1800" dirty="0" smtClean="0">
                <a:latin typeface="+mj-lt"/>
              </a:rPr>
              <a:t>Only 4 alarm records are currently available in Mobinil OMC (Power , Rectifier, High temp, Fire alarm) which leads to the following issues.</a:t>
            </a:r>
          </a:p>
          <a:p>
            <a:pPr>
              <a:buNone/>
            </a:pPr>
            <a:endParaRPr lang="en-US" sz="1800" dirty="0" smtClean="0">
              <a:latin typeface="+mj-lt"/>
            </a:endParaRPr>
          </a:p>
          <a:p>
            <a:pPr>
              <a:buNone/>
            </a:pPr>
            <a:r>
              <a:rPr lang="en-US" sz="1800" b="1" dirty="0" smtClean="0">
                <a:latin typeface="+mj-lt"/>
              </a:rPr>
              <a:t>Trouble shooting &amp; Diagnosing problems:</a:t>
            </a:r>
          </a:p>
          <a:p>
            <a:r>
              <a:rPr lang="en-US" sz="1800" dirty="0" smtClean="0">
                <a:latin typeface="+mj-lt"/>
              </a:rPr>
              <a:t>The alarms are not sufficient to diagnose the problems and define adequate solution.</a:t>
            </a:r>
          </a:p>
          <a:p>
            <a:r>
              <a:rPr lang="en-US" sz="1800" dirty="0" smtClean="0">
                <a:latin typeface="+mj-lt"/>
              </a:rPr>
              <a:t>Power logging should be performed manually on site.</a:t>
            </a:r>
          </a:p>
          <a:p>
            <a:endParaRPr lang="en-US" sz="1800" dirty="0" smtClean="0">
              <a:latin typeface="+mj-lt"/>
            </a:endParaRPr>
          </a:p>
          <a:p>
            <a:pPr>
              <a:buNone/>
            </a:pPr>
            <a:r>
              <a:rPr lang="en-US" sz="1800" b="1" dirty="0" smtClean="0">
                <a:latin typeface="+mj-lt"/>
              </a:rPr>
              <a:t>Data base &amp; Planning problems:</a:t>
            </a:r>
          </a:p>
          <a:p>
            <a:r>
              <a:rPr lang="en-US" sz="1800" dirty="0" smtClean="0">
                <a:latin typeface="+mj-lt"/>
              </a:rPr>
              <a:t>There is no data base for the power (equipment or history).</a:t>
            </a:r>
          </a:p>
          <a:p>
            <a:r>
              <a:rPr lang="en-US" sz="1800" dirty="0" smtClean="0">
                <a:latin typeface="+mj-lt"/>
              </a:rPr>
              <a:t>Data base is collected via the L1 maintenance subcontractors are usually not updated or accurate. </a:t>
            </a:r>
          </a:p>
          <a:p>
            <a:pPr lvl="0"/>
            <a:endParaRPr lang="en-US" dirty="0" smtClean="0">
              <a:latin typeface="+mj-lt"/>
            </a:endParaRPr>
          </a:p>
          <a:p>
            <a:pPr lvl="0">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Site Monitoring</a:t>
            </a:r>
            <a:endParaRPr lang="en-US" dirty="0"/>
          </a:p>
        </p:txBody>
      </p:sp>
      <p:sp>
        <p:nvSpPr>
          <p:cNvPr id="3" name="Content Placeholder 2"/>
          <p:cNvSpPr>
            <a:spLocks noGrp="1"/>
          </p:cNvSpPr>
          <p:nvPr>
            <p:ph idx="1"/>
          </p:nvPr>
        </p:nvSpPr>
        <p:spPr>
          <a:xfrm>
            <a:off x="377825" y="1066800"/>
            <a:ext cx="8232775" cy="4958280"/>
          </a:xfrm>
        </p:spPr>
        <p:txBody>
          <a:bodyPr/>
          <a:lstStyle/>
          <a:p>
            <a:pPr>
              <a:buNone/>
            </a:pPr>
            <a:r>
              <a:rPr lang="en-US" b="1" dirty="0" smtClean="0">
                <a:latin typeface="+mj-lt"/>
              </a:rPr>
              <a:t>“If you can’t measure it, you can’t manage it.”</a:t>
            </a:r>
          </a:p>
          <a:p>
            <a:pPr>
              <a:buNone/>
            </a:pPr>
            <a:endParaRPr lang="en-US" dirty="0" smtClean="0">
              <a:latin typeface="+mj-lt"/>
            </a:endParaRPr>
          </a:p>
          <a:p>
            <a:pPr>
              <a:buNone/>
            </a:pPr>
            <a:r>
              <a:rPr lang="en-US" b="1" dirty="0" smtClean="0">
                <a:latin typeface="+mj-lt"/>
              </a:rPr>
              <a:t>Objectives:</a:t>
            </a:r>
          </a:p>
          <a:p>
            <a:pPr>
              <a:buNone/>
            </a:pPr>
            <a:endParaRPr lang="en-US" dirty="0" smtClean="0">
              <a:latin typeface="+mj-lt"/>
            </a:endParaRPr>
          </a:p>
          <a:p>
            <a:r>
              <a:rPr lang="en-US" dirty="0" smtClean="0">
                <a:latin typeface="+mj-lt"/>
              </a:rPr>
              <a:t>Provide easy and fast tool to trouble shoot power problems and enhance NUR.</a:t>
            </a:r>
          </a:p>
          <a:p>
            <a:pPr>
              <a:buNone/>
            </a:pPr>
            <a:endParaRPr lang="en-US" dirty="0" smtClean="0">
              <a:latin typeface="+mj-lt"/>
            </a:endParaRPr>
          </a:p>
          <a:p>
            <a:r>
              <a:rPr lang="en-US" dirty="0" smtClean="0">
                <a:latin typeface="+mj-lt"/>
              </a:rPr>
              <a:t>Build a data base for sites equipment &amp; measurements and hence:</a:t>
            </a:r>
          </a:p>
          <a:p>
            <a:pPr>
              <a:buNone/>
            </a:pPr>
            <a:endParaRPr lang="en-US" dirty="0" smtClean="0">
              <a:latin typeface="+mj-lt"/>
            </a:endParaRPr>
          </a:p>
          <a:p>
            <a:pPr lvl="1">
              <a:buFont typeface="Wingdings" pitchFamily="2" charset="2"/>
              <a:buChar char="Ø"/>
            </a:pPr>
            <a:r>
              <a:rPr lang="en-US" sz="1800" dirty="0" smtClean="0">
                <a:latin typeface="+mj-lt"/>
                <a:ea typeface="+mn-ea"/>
              </a:rPr>
              <a:t>Diagnose the root cause of the problem &amp; solve it (ex: stabilizers, cyclic batteries, generator, enhance battery backup.</a:t>
            </a:r>
          </a:p>
          <a:p>
            <a:pPr lvl="1">
              <a:buFont typeface="Wingdings" pitchFamily="2" charset="2"/>
              <a:buChar char="Ø"/>
            </a:pPr>
            <a:r>
              <a:rPr lang="en-US" sz="1800" dirty="0" smtClean="0">
                <a:latin typeface="+mj-lt"/>
                <a:ea typeface="+mn-ea"/>
              </a:rPr>
              <a:t>Optimize the power designs based on actual readings.</a:t>
            </a:r>
          </a:p>
          <a:p>
            <a:pPr lvl="1">
              <a:buFont typeface="Wingdings" pitchFamily="2" charset="2"/>
              <a:buChar char="Ø"/>
            </a:pPr>
            <a:r>
              <a:rPr lang="en-US" sz="1800" dirty="0" smtClean="0">
                <a:latin typeface="+mj-lt"/>
                <a:ea typeface="+mn-ea"/>
              </a:rPr>
              <a:t>Explore opportunities for green solutions.</a:t>
            </a:r>
          </a:p>
          <a:p>
            <a:pPr lvl="1">
              <a:buFont typeface="Wingdings" pitchFamily="2" charset="2"/>
              <a:buChar char="Ø"/>
            </a:pPr>
            <a:endParaRPr lang="en-US" sz="2000" dirty="0" smtClean="0">
              <a:latin typeface="+mj-lt"/>
              <a:ea typeface="+mn-ea"/>
            </a:endParaRPr>
          </a:p>
          <a:p>
            <a:endParaRPr lang="en-US" dirty="0" smtClean="0">
              <a:latin typeface="+mj-lt"/>
            </a:endParaRPr>
          </a:p>
          <a:p>
            <a:pPr>
              <a:buNone/>
            </a:pPr>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Site Monitoring</a:t>
            </a:r>
            <a:endParaRPr lang="en-US" dirty="0"/>
          </a:p>
        </p:txBody>
      </p:sp>
      <p:sp>
        <p:nvSpPr>
          <p:cNvPr id="3" name="Content Placeholder 2"/>
          <p:cNvSpPr>
            <a:spLocks noGrp="1"/>
          </p:cNvSpPr>
          <p:nvPr>
            <p:ph idx="1"/>
          </p:nvPr>
        </p:nvSpPr>
        <p:spPr>
          <a:xfrm>
            <a:off x="377825" y="762000"/>
            <a:ext cx="8537575" cy="1557349"/>
          </a:xfrm>
        </p:spPr>
        <p:txBody>
          <a:bodyPr/>
          <a:lstStyle/>
          <a:p>
            <a:pPr>
              <a:buNone/>
            </a:pPr>
            <a:r>
              <a:rPr lang="en-US" b="1" dirty="0" smtClean="0"/>
              <a:t>Methodology:</a:t>
            </a:r>
          </a:p>
          <a:p>
            <a:pPr>
              <a:buNone/>
            </a:pPr>
            <a:endParaRPr lang="en-US" b="1" dirty="0" smtClean="0"/>
          </a:p>
          <a:p>
            <a:r>
              <a:rPr lang="en-US" sz="1800" dirty="0" smtClean="0"/>
              <a:t>Installing monitoring system to collect power &amp; environmental data from each site.</a:t>
            </a:r>
          </a:p>
          <a:p>
            <a:r>
              <a:rPr lang="en-US" sz="1800" dirty="0" smtClean="0"/>
              <a:t>Data will be sent via GPRS (USB modem) to a centralized server.</a:t>
            </a:r>
          </a:p>
          <a:p>
            <a:r>
              <a:rPr lang="en-US" sz="1800" dirty="0" smtClean="0"/>
              <a:t>The available data will be used for analysis and network enhancement.</a:t>
            </a:r>
            <a:endParaRPr lang="en-US" dirty="0" smtClean="0"/>
          </a:p>
        </p:txBody>
      </p:sp>
      <p:pic>
        <p:nvPicPr>
          <p:cNvPr id="5" name="Picture 2"/>
          <p:cNvPicPr>
            <a:picLocks noChangeAspect="1" noChangeArrowheads="1"/>
          </p:cNvPicPr>
          <p:nvPr/>
        </p:nvPicPr>
        <p:blipFill>
          <a:blip r:embed="rId2" cstate="print"/>
          <a:srcRect/>
          <a:stretch>
            <a:fillRect/>
          </a:stretch>
        </p:blipFill>
        <p:spPr bwMode="auto">
          <a:xfrm>
            <a:off x="3505200" y="3124200"/>
            <a:ext cx="5350822" cy="3352800"/>
          </a:xfrm>
          <a:prstGeom prst="rect">
            <a:avLst/>
          </a:prstGeom>
          <a:noFill/>
          <a:ln w="9525">
            <a:noFill/>
            <a:miter lim="800000"/>
            <a:headEnd/>
            <a:tailEnd/>
          </a:ln>
        </p:spPr>
      </p:pic>
      <p:sp>
        <p:nvSpPr>
          <p:cNvPr id="6" name="Content Placeholder 2"/>
          <p:cNvSpPr txBox="1">
            <a:spLocks/>
          </p:cNvSpPr>
          <p:nvPr/>
        </p:nvSpPr>
        <p:spPr bwMode="auto">
          <a:xfrm>
            <a:off x="381000" y="2286000"/>
            <a:ext cx="8305800" cy="798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85000"/>
              </a:lnSpc>
              <a:spcBef>
                <a:spcPct val="0"/>
              </a:spcBef>
              <a:spcAft>
                <a:spcPct val="0"/>
              </a:spcAft>
              <a:buClr>
                <a:srgbClr val="FF7900"/>
              </a:buClr>
              <a:buSzTx/>
              <a:buFontTx/>
              <a:buNone/>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Progress:</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5000"/>
              </a:lnSpc>
              <a:spcBef>
                <a:spcPct val="0"/>
              </a:spcBef>
              <a:spcAft>
                <a:spcPct val="0"/>
              </a:spcAft>
              <a:buClr>
                <a:srgbClr val="FF7900"/>
              </a:buClr>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 Free trial will be conducted with NSN.</a:t>
            </a:r>
          </a:p>
          <a:p>
            <a:pPr marL="342900" marR="0" lvl="0" indent="-342900" algn="l" defTabSz="914400" rtl="0" eaLnBrk="0" fontAlgn="base" latinLnBrk="0" hangingPunct="0">
              <a:lnSpc>
                <a:spcPct val="85000"/>
              </a:lnSpc>
              <a:spcBef>
                <a:spcPct val="0"/>
              </a:spcBef>
              <a:spcAft>
                <a:spcPct val="0"/>
              </a:spcAft>
              <a:buClr>
                <a:srgbClr val="FF7900"/>
              </a:buClr>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30 Solar sites will be installed with Alcatel monitoring systems.</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Power</a:t>
            </a:r>
            <a:endParaRPr lang="en-US" dirty="0"/>
          </a:p>
        </p:txBody>
      </p:sp>
      <p:sp>
        <p:nvSpPr>
          <p:cNvPr id="4" name="Rectangle 2"/>
          <p:cNvSpPr txBox="1">
            <a:spLocks noChangeArrowheads="1"/>
          </p:cNvSpPr>
          <p:nvPr/>
        </p:nvSpPr>
        <p:spPr bwMode="auto">
          <a:xfrm>
            <a:off x="4191000" y="2590800"/>
            <a:ext cx="4643437" cy="16619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44500" marR="0" lvl="0" indent="-444500" defTabSz="914400" eaLnBrk="0" latinLnBrk="0" hangingPunct="0">
              <a:lnSpc>
                <a:spcPct val="85000"/>
              </a:lnSpc>
              <a:buClr>
                <a:srgbClr val="FF7900"/>
              </a:buClr>
              <a:buSzTx/>
              <a:buFont typeface="Wingdings" pitchFamily="2" charset="2"/>
              <a:buAutoNum type="arabicPeriod"/>
              <a:tabLst>
                <a:tab pos="6997700" algn="l"/>
              </a:tabLst>
              <a:defRPr/>
            </a:pPr>
            <a:r>
              <a:rPr lang="en-AU" sz="2000" b="1" dirty="0" smtClean="0">
                <a:solidFill>
                  <a:srgbClr val="FF8103"/>
                </a:solidFill>
                <a:latin typeface="+mn-lt"/>
                <a:ea typeface="+mj-ea"/>
                <a:cs typeface="+mj-cs"/>
              </a:rPr>
              <a:t>Current Solar Project</a:t>
            </a:r>
          </a:p>
          <a:p>
            <a:pPr marL="444500" marR="0" lvl="0" indent="-444500" defTabSz="914400" eaLnBrk="0" latinLnBrk="0" hangingPunct="0">
              <a:lnSpc>
                <a:spcPct val="85000"/>
              </a:lnSpc>
              <a:buClr>
                <a:srgbClr val="FF7900"/>
              </a:buClr>
              <a:buSzTx/>
              <a:tabLst>
                <a:tab pos="6997700" algn="l"/>
              </a:tabLst>
              <a:defRPr/>
            </a:pPr>
            <a:endParaRPr lang="en-AU" sz="2000" b="1" dirty="0" smtClean="0">
              <a:solidFill>
                <a:srgbClr val="FF8103"/>
              </a:solidFill>
              <a:latin typeface="+mn-lt"/>
              <a:ea typeface="+mj-ea"/>
              <a:cs typeface="+mj-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kumimoji="0" lang="en-AU" sz="2000" b="0" i="0" u="none" strike="noStrike" kern="0" cap="none" spc="0" normalizeH="0" baseline="0" noProof="0" dirty="0" smtClean="0">
                <a:ln>
                  <a:noFill/>
                </a:ln>
                <a:solidFill>
                  <a:schemeClr val="bg1">
                    <a:lumMod val="65000"/>
                  </a:schemeClr>
                </a:solidFill>
                <a:effectLst/>
                <a:uLnTx/>
                <a:uFillTx/>
                <a:latin typeface="+mn-lt"/>
                <a:ea typeface="+mn-ea"/>
                <a:cs typeface="+mn-cs"/>
              </a:rPr>
              <a:t>GSMA assessment  pure solar site</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kumimoji="0" lang="en-AU" sz="2000" b="0" i="0" u="none" strike="noStrike" kern="0" cap="none" spc="0" normalizeH="0" baseline="0" noProof="0" dirty="0" smtClean="0">
                <a:ln>
                  <a:noFill/>
                </a:ln>
                <a:solidFill>
                  <a:schemeClr val="bg1">
                    <a:lumMod val="65000"/>
                  </a:schemeClr>
                </a:solidFill>
                <a:effectLst/>
                <a:uLnTx/>
                <a:uFillTx/>
                <a:latin typeface="+mn-lt"/>
                <a:ea typeface="+mn-ea"/>
                <a:cs typeface="+mn-cs"/>
              </a:rPr>
              <a:t>Hybrid sites</a:t>
            </a:r>
          </a:p>
          <a:p>
            <a:pPr marL="444500" marR="0" lvl="0" indent="-444500" algn="l" defTabSz="914400" rtl="0" eaLnBrk="0" fontAlgn="base" latinLnBrk="0" hangingPunct="0">
              <a:lnSpc>
                <a:spcPct val="85000"/>
              </a:lnSpc>
              <a:spcBef>
                <a:spcPct val="0"/>
              </a:spcBef>
              <a:spcAft>
                <a:spcPct val="0"/>
              </a:spcAft>
              <a:buClr>
                <a:srgbClr val="FF7900"/>
              </a:buClr>
              <a:buSzTx/>
              <a:tabLst>
                <a:tab pos="6997700" algn="l"/>
              </a:tabLst>
              <a:defRPr/>
            </a:pPr>
            <a:endParaRPr kumimoji="0" lang="en-AU" sz="2000" b="0" i="0" u="none" strike="noStrike" kern="0" cap="none" spc="0" normalizeH="0" baseline="0" noProof="0" dirty="0" smtClean="0">
              <a:ln>
                <a:noFill/>
              </a:ln>
              <a:solidFill>
                <a:srgbClr val="808080"/>
              </a:solidFill>
              <a:effectLst/>
              <a:uLnTx/>
              <a:uFillTx/>
              <a:latin typeface="+mn-lt"/>
              <a:ea typeface="+mn-ea"/>
              <a:cs typeface="+mn-cs"/>
            </a:endParaRPr>
          </a:p>
        </p:txBody>
      </p:sp>
      <p:pic>
        <p:nvPicPr>
          <p:cNvPr id="5" name="Picture 3" descr="1660"/>
          <p:cNvPicPr>
            <a:picLocks noChangeAspect="1" noChangeArrowheads="1"/>
          </p:cNvPicPr>
          <p:nvPr/>
        </p:nvPicPr>
        <p:blipFill>
          <a:blip r:embed="rId2" cstate="print"/>
          <a:srcRect/>
          <a:stretch>
            <a:fillRect/>
          </a:stretch>
        </p:blipFill>
        <p:spPr bwMode="auto">
          <a:xfrm>
            <a:off x="251520" y="1484784"/>
            <a:ext cx="3600450" cy="360045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Cell</a:t>
            </a:r>
            <a:endParaRPr lang="en-US" dirty="0"/>
          </a:p>
        </p:txBody>
      </p:sp>
      <p:sp>
        <p:nvSpPr>
          <p:cNvPr id="3" name="Content Placeholder 2"/>
          <p:cNvSpPr>
            <a:spLocks noGrp="1"/>
          </p:cNvSpPr>
          <p:nvPr>
            <p:ph idx="1"/>
          </p:nvPr>
        </p:nvSpPr>
        <p:spPr>
          <a:xfrm>
            <a:off x="304801" y="1066800"/>
            <a:ext cx="6172199" cy="4879797"/>
          </a:xfrm>
        </p:spPr>
        <p:txBody>
          <a:bodyPr/>
          <a:lstStyle/>
          <a:p>
            <a:pPr>
              <a:buNone/>
            </a:pPr>
            <a:endParaRPr lang="en-US" b="1" dirty="0" smtClean="0"/>
          </a:p>
          <a:p>
            <a:pPr>
              <a:buNone/>
            </a:pPr>
            <a:endParaRPr lang="en-US" b="1" dirty="0" smtClean="0"/>
          </a:p>
          <a:p>
            <a:pPr>
              <a:buNone/>
            </a:pPr>
            <a:r>
              <a:rPr lang="en-US" dirty="0" smtClean="0"/>
              <a:t>Why Fuel Cells?</a:t>
            </a:r>
          </a:p>
          <a:p>
            <a:endParaRPr lang="en-US" dirty="0" smtClean="0"/>
          </a:p>
          <a:p>
            <a:r>
              <a:rPr lang="en-US" sz="1800" dirty="0" smtClean="0"/>
              <a:t>Green Solution (fueled by methanol).</a:t>
            </a:r>
          </a:p>
          <a:p>
            <a:r>
              <a:rPr lang="en-US" sz="1800" dirty="0" smtClean="0"/>
              <a:t>Produces DC current (-48 volt).</a:t>
            </a:r>
          </a:p>
          <a:p>
            <a:r>
              <a:rPr lang="en-US" sz="1800" dirty="0" smtClean="0"/>
              <a:t>Can replace backup generator, rectifier and batteries.</a:t>
            </a:r>
          </a:p>
          <a:p>
            <a:r>
              <a:rPr lang="en-US" sz="1800" dirty="0" smtClean="0"/>
              <a:t>250 Liter tank can operate a 5 KW site (24TRX,3G) for 2 days.</a:t>
            </a:r>
            <a:endParaRPr lang="en-US" dirty="0" smtClean="0"/>
          </a:p>
          <a:p>
            <a:endParaRPr lang="en-US" dirty="0" smtClean="0"/>
          </a:p>
          <a:p>
            <a:pPr>
              <a:buNone/>
            </a:pPr>
            <a:r>
              <a:rPr lang="en-US" dirty="0" smtClean="0"/>
              <a:t>Application:</a:t>
            </a:r>
          </a:p>
          <a:p>
            <a:pPr>
              <a:buNone/>
            </a:pPr>
            <a:endParaRPr lang="en-US" dirty="0" smtClean="0"/>
          </a:p>
          <a:p>
            <a:r>
              <a:rPr lang="en-US" sz="1800" dirty="0" smtClean="0"/>
              <a:t>Can replace the generators installed in hazard areas.</a:t>
            </a:r>
          </a:p>
          <a:p>
            <a:pPr>
              <a:buNone/>
            </a:pPr>
            <a:endParaRPr lang="en-US" dirty="0" smtClean="0"/>
          </a:p>
          <a:p>
            <a:pPr>
              <a:buNone/>
            </a:pPr>
            <a:r>
              <a:rPr lang="en-US" dirty="0" smtClean="0"/>
              <a:t>Action:</a:t>
            </a:r>
          </a:p>
          <a:p>
            <a:pPr>
              <a:buNone/>
            </a:pPr>
            <a:endParaRPr lang="en-US" b="1" dirty="0" smtClean="0"/>
          </a:p>
          <a:p>
            <a:r>
              <a:rPr lang="en-US" sz="1800" dirty="0" smtClean="0"/>
              <a:t>Technical &amp; commercial feasibility should be studied. </a:t>
            </a:r>
          </a:p>
          <a:p>
            <a:endParaRPr lang="en-US" dirty="0" smtClean="0"/>
          </a:p>
          <a:p>
            <a:endParaRPr lang="en-US" dirty="0"/>
          </a:p>
        </p:txBody>
      </p:sp>
      <p:pic>
        <p:nvPicPr>
          <p:cNvPr id="1028" name="Picture 4" descr="F:\New PPT\Fuel Cells.bmp"/>
          <p:cNvPicPr>
            <a:picLocks noChangeAspect="1" noChangeArrowheads="1"/>
          </p:cNvPicPr>
          <p:nvPr/>
        </p:nvPicPr>
        <p:blipFill>
          <a:blip r:embed="rId2" cstate="print"/>
          <a:srcRect/>
          <a:stretch>
            <a:fillRect/>
          </a:stretch>
        </p:blipFill>
        <p:spPr bwMode="auto">
          <a:xfrm>
            <a:off x="6553200" y="1523999"/>
            <a:ext cx="2412957" cy="4139817"/>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838200" y="2438400"/>
            <a:ext cx="4767263" cy="3467100"/>
          </a:xfrm>
          <a:prstGeom prst="rect">
            <a:avLst/>
          </a:prstGeom>
          <a:noFill/>
          <a:ln w="9525">
            <a:noFill/>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6934200" y="828675"/>
            <a:ext cx="2209800" cy="6029325"/>
          </a:xfrm>
          <a:prstGeom prst="rect">
            <a:avLst/>
          </a:prstGeom>
          <a:noFill/>
          <a:ln w="9525">
            <a:noFill/>
            <a:miter lim="800000"/>
            <a:headEnd/>
            <a:tailEnd/>
          </a:ln>
        </p:spPr>
      </p:pic>
      <p:sp>
        <p:nvSpPr>
          <p:cNvPr id="6" name="Title 1"/>
          <p:cNvSpPr>
            <a:spLocks noGrp="1"/>
          </p:cNvSpPr>
          <p:nvPr>
            <p:ph type="title"/>
          </p:nvPr>
        </p:nvSpPr>
        <p:spPr>
          <a:xfrm>
            <a:off x="381000" y="288925"/>
            <a:ext cx="7391400" cy="455613"/>
          </a:xfrm>
        </p:spPr>
        <p:txBody>
          <a:bodyPr/>
          <a:lstStyle/>
          <a:p>
            <a:r>
              <a:rPr lang="en-US" dirty="0" smtClean="0"/>
              <a:t>Smart Generator</a:t>
            </a:r>
            <a:endParaRPr lang="en-US" dirty="0"/>
          </a:p>
        </p:txBody>
      </p:sp>
      <p:sp>
        <p:nvSpPr>
          <p:cNvPr id="7" name="TextBox 6"/>
          <p:cNvSpPr txBox="1"/>
          <p:nvPr/>
        </p:nvSpPr>
        <p:spPr>
          <a:xfrm>
            <a:off x="381000" y="914400"/>
            <a:ext cx="5257800" cy="369332"/>
          </a:xfrm>
          <a:prstGeom prst="rect">
            <a:avLst/>
          </a:prstGeom>
          <a:noFill/>
        </p:spPr>
        <p:txBody>
          <a:bodyPr wrap="square" rtlCol="0">
            <a:spAutoFit/>
          </a:bodyPr>
          <a:lstStyle/>
          <a:p>
            <a:r>
              <a:rPr lang="en-US" dirty="0" smtClean="0"/>
              <a:t>Generator, controller &amp; batteries in one skid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efficiency Rectifiers</a:t>
            </a:r>
            <a:endParaRPr lang="en-US" dirty="0"/>
          </a:p>
        </p:txBody>
      </p:sp>
      <p:sp>
        <p:nvSpPr>
          <p:cNvPr id="3" name="Content Placeholder 2"/>
          <p:cNvSpPr>
            <a:spLocks noGrp="1"/>
          </p:cNvSpPr>
          <p:nvPr>
            <p:ph idx="1"/>
          </p:nvPr>
        </p:nvSpPr>
        <p:spPr>
          <a:xfrm>
            <a:off x="381000" y="990600"/>
            <a:ext cx="8537575" cy="2054409"/>
          </a:xfrm>
        </p:spPr>
        <p:txBody>
          <a:bodyPr/>
          <a:lstStyle/>
          <a:p>
            <a:endParaRPr lang="en-US" dirty="0" smtClean="0">
              <a:latin typeface="Verdana" pitchFamily="34" charset="0"/>
            </a:endParaRPr>
          </a:p>
          <a:p>
            <a:pPr>
              <a:buNone/>
            </a:pPr>
            <a:endParaRPr lang="en-US" dirty="0" smtClean="0">
              <a:latin typeface="+mj-lt"/>
            </a:endParaRPr>
          </a:p>
          <a:p>
            <a:r>
              <a:rPr lang="en-US" sz="1800" dirty="0" smtClean="0">
                <a:latin typeface="+mj-lt"/>
              </a:rPr>
              <a:t>Rectifiers efficiency is currently around 92%.</a:t>
            </a:r>
          </a:p>
          <a:p>
            <a:endParaRPr lang="en-US" sz="1800" dirty="0" smtClean="0">
              <a:latin typeface="+mj-lt"/>
            </a:endParaRPr>
          </a:p>
          <a:p>
            <a:r>
              <a:rPr lang="en-US" sz="1800" dirty="0" smtClean="0">
                <a:latin typeface="+mj-lt"/>
              </a:rPr>
              <a:t>New generations efficiency is around 97%.</a:t>
            </a:r>
          </a:p>
          <a:p>
            <a:endParaRPr lang="en-US" sz="1800" dirty="0" smtClean="0">
              <a:latin typeface="+mj-lt"/>
            </a:endParaRPr>
          </a:p>
          <a:p>
            <a:r>
              <a:rPr lang="en-US" sz="1800" dirty="0" smtClean="0">
                <a:latin typeface="+mj-lt"/>
              </a:rPr>
              <a:t>This will save 5% of the BSS power, i.e. </a:t>
            </a:r>
            <a:r>
              <a:rPr lang="en-US" sz="1800" b="1" dirty="0" smtClean="0">
                <a:latin typeface="+mj-lt"/>
              </a:rPr>
              <a:t>3% in total site cons.</a:t>
            </a:r>
          </a:p>
          <a:p>
            <a:endParaRPr lang="en-US" dirty="0">
              <a:latin typeface="+mj-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AutoShape 27"/>
          <p:cNvSpPr>
            <a:spLocks noChangeArrowheads="1"/>
          </p:cNvSpPr>
          <p:nvPr/>
        </p:nvSpPr>
        <p:spPr bwMode="auto">
          <a:xfrm>
            <a:off x="1103313" y="1628775"/>
            <a:ext cx="7645400" cy="955675"/>
          </a:xfrm>
          <a:prstGeom prst="roundRect">
            <a:avLst>
              <a:gd name="adj" fmla="val 12319"/>
            </a:avLst>
          </a:prstGeom>
          <a:gradFill>
            <a:gsLst>
              <a:gs pos="0">
                <a:srgbClr val="DDDDDD"/>
              </a:gs>
              <a:gs pos="100000">
                <a:srgbClr val="FFFFFF"/>
              </a:gs>
            </a:gsLst>
            <a:lin ang="5400000" scaled="1"/>
          </a:gradFill>
          <a:ln w="3175" algn="ctr">
            <a:solidFill>
              <a:srgbClr val="777777"/>
            </a:solidFill>
            <a:round/>
            <a:headEnd/>
            <a:tailEnd/>
          </a:ln>
        </p:spPr>
        <p:txBody>
          <a:bodyPr wrap="none" anchor="ctr"/>
          <a:lstStyle/>
          <a:p>
            <a:endParaRPr lang="zh-CN" altLang="en-US"/>
          </a:p>
        </p:txBody>
      </p:sp>
      <p:sp>
        <p:nvSpPr>
          <p:cNvPr id="5" name="Text Box 28"/>
          <p:cNvSpPr txBox="1">
            <a:spLocks noChangeArrowheads="1"/>
          </p:cNvSpPr>
          <p:nvPr/>
        </p:nvSpPr>
        <p:spPr bwMode="auto">
          <a:xfrm>
            <a:off x="1371600" y="1905000"/>
            <a:ext cx="7416800" cy="468957"/>
          </a:xfrm>
          <a:prstGeom prst="rect">
            <a:avLst/>
          </a:prstGeom>
          <a:noFill/>
          <a:ln w="9525" algn="ctr">
            <a:noFill/>
            <a:miter lim="800000"/>
            <a:headEnd/>
            <a:tailEnd/>
          </a:ln>
        </p:spPr>
        <p:txBody>
          <a:bodyPr lIns="83421" tIns="41711" rIns="83421" bIns="41711">
            <a:spAutoFit/>
          </a:bodyPr>
          <a:lstStyle/>
          <a:p>
            <a:pPr defTabSz="835025">
              <a:lnSpc>
                <a:spcPct val="125000"/>
              </a:lnSpc>
              <a:buClr>
                <a:srgbClr val="FF3300"/>
              </a:buClr>
              <a:buSzPct val="60000"/>
              <a:buFont typeface="Wingdings" pitchFamily="2" charset="2"/>
              <a:buNone/>
            </a:pPr>
            <a:r>
              <a:rPr lang="en-US" altLang="zh-CN" sz="2000" dirty="0" smtClean="0">
                <a:latin typeface="Arial" charset="0"/>
                <a:ea typeface="黑体" pitchFamily="2" charset="-122"/>
              </a:rPr>
              <a:t>Green Power  </a:t>
            </a:r>
            <a:endParaRPr lang="en-US" altLang="zh-CN" sz="2000" dirty="0">
              <a:latin typeface="Arial" charset="0"/>
              <a:ea typeface="黑体" pitchFamily="2" charset="-122"/>
            </a:endParaRPr>
          </a:p>
        </p:txBody>
      </p:sp>
      <p:grpSp>
        <p:nvGrpSpPr>
          <p:cNvPr id="3" name="Group 29"/>
          <p:cNvGrpSpPr>
            <a:grpSpLocks/>
          </p:cNvGrpSpPr>
          <p:nvPr/>
        </p:nvGrpSpPr>
        <p:grpSpPr bwMode="auto">
          <a:xfrm>
            <a:off x="827088" y="1828800"/>
            <a:ext cx="569912" cy="612775"/>
            <a:chOff x="1289" y="582"/>
            <a:chExt cx="668" cy="668"/>
          </a:xfrm>
        </p:grpSpPr>
        <p:sp>
          <p:nvSpPr>
            <p:cNvPr id="7" name="Oval 30"/>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8" name="Oval 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9" name="Oval 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 name="Oval 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1" name="Oval 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2" name="Text Box 35"/>
          <p:cNvSpPr txBox="1">
            <a:spLocks noChangeArrowheads="1"/>
          </p:cNvSpPr>
          <p:nvPr/>
        </p:nvSpPr>
        <p:spPr bwMode="auto">
          <a:xfrm>
            <a:off x="906463" y="1893888"/>
            <a:ext cx="274637" cy="569912"/>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dirty="0">
                <a:solidFill>
                  <a:srgbClr val="000000"/>
                </a:solidFill>
                <a:latin typeface="Arial" charset="0"/>
                <a:ea typeface="黑体" pitchFamily="2" charset="-122"/>
              </a:rPr>
              <a:t>1</a:t>
            </a:r>
          </a:p>
        </p:txBody>
      </p:sp>
      <p:sp>
        <p:nvSpPr>
          <p:cNvPr id="13" name="AutoShape 36"/>
          <p:cNvSpPr>
            <a:spLocks noChangeArrowheads="1"/>
          </p:cNvSpPr>
          <p:nvPr/>
        </p:nvSpPr>
        <p:spPr bwMode="auto">
          <a:xfrm>
            <a:off x="1127125" y="2730500"/>
            <a:ext cx="7548563" cy="763588"/>
          </a:xfrm>
          <a:prstGeom prst="roundRect">
            <a:avLst>
              <a:gd name="adj" fmla="val 12319"/>
            </a:avLst>
          </a:prstGeom>
          <a:gradFill>
            <a:gsLst>
              <a:gs pos="0">
                <a:srgbClr val="DDDDDD"/>
              </a:gs>
              <a:gs pos="100000">
                <a:srgbClr val="FFFFFF"/>
              </a:gs>
            </a:gsLst>
            <a:lin ang="5400000" scaled="1"/>
          </a:gradFill>
          <a:ln w="3175" algn="ctr">
            <a:solidFill>
              <a:srgbClr val="777777"/>
            </a:solidFill>
            <a:round/>
            <a:headEnd/>
            <a:tailEnd/>
          </a:ln>
        </p:spPr>
        <p:txBody>
          <a:bodyPr wrap="none" anchor="ctr"/>
          <a:lstStyle/>
          <a:p>
            <a:endParaRPr lang="zh-CN" altLang="en-US"/>
          </a:p>
        </p:txBody>
      </p:sp>
      <p:sp>
        <p:nvSpPr>
          <p:cNvPr id="14" name="Text Box 37"/>
          <p:cNvSpPr txBox="1">
            <a:spLocks noChangeArrowheads="1"/>
          </p:cNvSpPr>
          <p:nvPr/>
        </p:nvSpPr>
        <p:spPr bwMode="auto">
          <a:xfrm>
            <a:off x="1403350" y="2819400"/>
            <a:ext cx="7416800" cy="3920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2000" dirty="0" smtClean="0">
                <a:latin typeface="Arial" charset="0"/>
                <a:ea typeface="黑体" pitchFamily="2" charset="-122"/>
              </a:rPr>
              <a:t>Energy Saving</a:t>
            </a:r>
            <a:endParaRPr lang="en-US" altLang="zh-CN" sz="2000" dirty="0">
              <a:latin typeface="Arial" charset="0"/>
              <a:ea typeface="黑体" pitchFamily="2" charset="-122"/>
            </a:endParaRPr>
          </a:p>
        </p:txBody>
      </p:sp>
      <p:grpSp>
        <p:nvGrpSpPr>
          <p:cNvPr id="6" name="Group 38"/>
          <p:cNvGrpSpPr>
            <a:grpSpLocks/>
          </p:cNvGrpSpPr>
          <p:nvPr/>
        </p:nvGrpSpPr>
        <p:grpSpPr bwMode="auto">
          <a:xfrm>
            <a:off x="850900" y="2792413"/>
            <a:ext cx="569913" cy="611187"/>
            <a:chOff x="1289" y="582"/>
            <a:chExt cx="668" cy="668"/>
          </a:xfrm>
        </p:grpSpPr>
        <p:sp>
          <p:nvSpPr>
            <p:cNvPr id="16" name="Oval 39"/>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17" name="Oval 4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8" name="Oval 4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9" name="Oval 4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0" name="Oval 4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1" name="Text Box 44"/>
          <p:cNvSpPr txBox="1">
            <a:spLocks noChangeArrowheads="1"/>
          </p:cNvSpPr>
          <p:nvPr/>
        </p:nvSpPr>
        <p:spPr bwMode="auto">
          <a:xfrm>
            <a:off x="930275" y="2755900"/>
            <a:ext cx="274638" cy="5699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a:solidFill>
                  <a:srgbClr val="000000"/>
                </a:solidFill>
                <a:latin typeface="Arial" charset="0"/>
                <a:ea typeface="黑体" pitchFamily="2" charset="-122"/>
              </a:rPr>
              <a:t>2</a:t>
            </a:r>
          </a:p>
        </p:txBody>
      </p:sp>
      <p:sp>
        <p:nvSpPr>
          <p:cNvPr id="22" name="AutoShape 45"/>
          <p:cNvSpPr>
            <a:spLocks noChangeArrowheads="1"/>
          </p:cNvSpPr>
          <p:nvPr/>
        </p:nvSpPr>
        <p:spPr bwMode="auto">
          <a:xfrm>
            <a:off x="1103313" y="3602038"/>
            <a:ext cx="7500937" cy="763587"/>
          </a:xfrm>
          <a:prstGeom prst="roundRect">
            <a:avLst>
              <a:gd name="adj" fmla="val 12319"/>
            </a:avLst>
          </a:prstGeom>
          <a:solidFill>
            <a:srgbClr val="FF8103"/>
          </a:solidFill>
          <a:ln w="3175" algn="ctr">
            <a:solidFill>
              <a:srgbClr val="777777"/>
            </a:solidFill>
            <a:round/>
            <a:headEnd/>
            <a:tailEnd/>
          </a:ln>
        </p:spPr>
        <p:txBody>
          <a:bodyPr wrap="none" anchor="ctr"/>
          <a:lstStyle/>
          <a:p>
            <a:endParaRPr lang="zh-CN" altLang="en-US"/>
          </a:p>
        </p:txBody>
      </p:sp>
      <p:sp>
        <p:nvSpPr>
          <p:cNvPr id="23" name="Text Box 46"/>
          <p:cNvSpPr txBox="1">
            <a:spLocks noChangeArrowheads="1"/>
          </p:cNvSpPr>
          <p:nvPr/>
        </p:nvSpPr>
        <p:spPr bwMode="auto">
          <a:xfrm>
            <a:off x="1403350" y="3716338"/>
            <a:ext cx="6486525" cy="392013"/>
          </a:xfrm>
          <a:prstGeom prst="rect">
            <a:avLst/>
          </a:prstGeom>
          <a:noFill/>
          <a:ln w="9525" algn="ctr">
            <a:noFill/>
            <a:miter lim="800000"/>
            <a:headEnd/>
            <a:tailEnd/>
          </a:ln>
        </p:spPr>
        <p:txBody>
          <a:bodyPr lIns="83421" tIns="41711" rIns="83421" bIns="41711">
            <a:spAutoFit/>
          </a:bodyPr>
          <a:lstStyle/>
          <a:p>
            <a:pPr defTabSz="835025" fontAlgn="t"/>
            <a:r>
              <a:rPr lang="en-US" altLang="zh-CN" sz="2000" dirty="0" smtClean="0">
                <a:solidFill>
                  <a:schemeClr val="bg1"/>
                </a:solidFill>
                <a:latin typeface="Arial" charset="0"/>
                <a:ea typeface="黑体" pitchFamily="2" charset="-122"/>
              </a:rPr>
              <a:t>Carbon Credit &amp; LEED Building  </a:t>
            </a:r>
            <a:endParaRPr lang="en-US" altLang="zh-CN" sz="2000" dirty="0">
              <a:solidFill>
                <a:schemeClr val="bg1"/>
              </a:solidFill>
              <a:latin typeface="Arial" charset="0"/>
              <a:ea typeface="黑体" pitchFamily="2" charset="-122"/>
            </a:endParaRPr>
          </a:p>
        </p:txBody>
      </p:sp>
      <p:grpSp>
        <p:nvGrpSpPr>
          <p:cNvPr id="15" name="Group 47"/>
          <p:cNvGrpSpPr>
            <a:grpSpLocks/>
          </p:cNvGrpSpPr>
          <p:nvPr/>
        </p:nvGrpSpPr>
        <p:grpSpPr bwMode="auto">
          <a:xfrm>
            <a:off x="827088" y="3667125"/>
            <a:ext cx="569912" cy="612775"/>
            <a:chOff x="1289" y="582"/>
            <a:chExt cx="668" cy="668"/>
          </a:xfrm>
        </p:grpSpPr>
        <p:sp>
          <p:nvSpPr>
            <p:cNvPr id="25" name="Oval 4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26" name="Oval 4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7" name="Oval 5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8" name="Oval 5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9" name="Oval 5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30" name="Text Box 53"/>
          <p:cNvSpPr txBox="1">
            <a:spLocks noChangeArrowheads="1"/>
          </p:cNvSpPr>
          <p:nvPr/>
        </p:nvSpPr>
        <p:spPr bwMode="auto">
          <a:xfrm>
            <a:off x="906463" y="3648075"/>
            <a:ext cx="274637" cy="569913"/>
          </a:xfrm>
          <a:prstGeom prst="rect">
            <a:avLst/>
          </a:prstGeom>
          <a:noFill/>
          <a:ln w="9525" algn="ctr">
            <a:noFill/>
            <a:miter lim="800000"/>
            <a:headEnd/>
            <a:tailEnd/>
          </a:ln>
        </p:spPr>
        <p:txBody>
          <a:bodyPr lIns="83421" tIns="41711" rIns="83421" bIns="41711">
            <a:spAutoFit/>
          </a:bodyPr>
          <a:lstStyle/>
          <a:p>
            <a:pPr defTabSz="835025" fontAlgn="t">
              <a:spcBef>
                <a:spcPct val="50000"/>
              </a:spcBef>
            </a:pPr>
            <a:r>
              <a:rPr lang="en-US" altLang="zh-CN" sz="3200" b="1" dirty="0">
                <a:solidFill>
                  <a:srgbClr val="000000"/>
                </a:solidFill>
                <a:latin typeface="Arial" charset="0"/>
                <a:ea typeface="黑体" pitchFamily="2" charset="-122"/>
              </a:rPr>
              <a:t>3</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Credit Transactions</a:t>
            </a:r>
            <a:endParaRPr lang="en-US" dirty="0"/>
          </a:p>
        </p:txBody>
      </p:sp>
      <p:sp>
        <p:nvSpPr>
          <p:cNvPr id="3" name="Content Placeholder 2"/>
          <p:cNvSpPr>
            <a:spLocks noGrp="1"/>
          </p:cNvSpPr>
          <p:nvPr>
            <p:ph idx="1"/>
          </p:nvPr>
        </p:nvSpPr>
        <p:spPr>
          <a:xfrm>
            <a:off x="381000" y="1066800"/>
            <a:ext cx="8534400" cy="4648200"/>
          </a:xfrm>
        </p:spPr>
        <p:txBody>
          <a:bodyPr>
            <a:normAutofit/>
          </a:bodyPr>
          <a:lstStyle/>
          <a:p>
            <a:pPr marL="0" indent="0">
              <a:buNone/>
            </a:pPr>
            <a:r>
              <a:rPr lang="en-US" sz="1800" dirty="0" smtClean="0"/>
              <a:t>Clean Development Mechanism “CDM” is simply one of the flexible mechanisms defined in the Kyoto Protocol, that allows transaction of carbon credits (CERs and VERs)* between developed and developing countries.</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dirty="0"/>
          </a:p>
          <a:p>
            <a:pPr marL="0" indent="0">
              <a:buNone/>
            </a:pPr>
            <a:endParaRPr lang="en-US" sz="2000" dirty="0" smtClean="0"/>
          </a:p>
          <a:p>
            <a:pPr marL="0" indent="0">
              <a:buNone/>
            </a:pPr>
            <a:endParaRPr lang="en-US" dirty="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lnSpc>
                <a:spcPts val="1500"/>
              </a:lnSpc>
              <a:buNone/>
            </a:pPr>
            <a:r>
              <a:rPr lang="en-US" sz="1400" b="1" dirty="0" smtClean="0"/>
              <a:t>CERs: </a:t>
            </a:r>
            <a:r>
              <a:rPr lang="en-US" sz="1400" dirty="0" smtClean="0"/>
              <a:t>Certified Emission Reductions</a:t>
            </a:r>
          </a:p>
          <a:p>
            <a:pPr marL="0" indent="0">
              <a:lnSpc>
                <a:spcPts val="1500"/>
              </a:lnSpc>
              <a:buNone/>
            </a:pPr>
            <a:r>
              <a:rPr lang="en-US" sz="1400" b="1" dirty="0" smtClean="0"/>
              <a:t>VERs: </a:t>
            </a:r>
            <a:r>
              <a:rPr lang="en-US" sz="1400" dirty="0" smtClean="0"/>
              <a:t>Verified Emission Reductions</a:t>
            </a:r>
            <a:endParaRPr lang="en-US" sz="14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209800"/>
            <a:ext cx="3688080" cy="2514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06873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21363"/>
          </a:xfrm>
        </p:spPr>
        <p:txBody>
          <a:bodyPr>
            <a:normAutofit/>
          </a:bodyPr>
          <a:lstStyle/>
          <a:p>
            <a:endParaRPr lang="en-US" sz="2000" dirty="0" smtClean="0"/>
          </a:p>
          <a:p>
            <a:endParaRPr lang="en-US" sz="2000" dirty="0" smtClean="0"/>
          </a:p>
          <a:p>
            <a:r>
              <a:rPr lang="en-US" sz="1800" dirty="0" smtClean="0"/>
              <a:t>Mobinil engaged in a CDM project at which Ernst &amp; Young will be providing advisory services for  potential Green House Gases “GHGs” abatement projects.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smtClean="0"/>
          </a:p>
          <a:p>
            <a:endParaRPr lang="en-US" sz="2000" dirty="0" smtClean="0"/>
          </a:p>
          <a:p>
            <a:endParaRPr lang="en-US" dirty="0" smtClean="0"/>
          </a:p>
          <a:p>
            <a:pPr marL="0" indent="0">
              <a:buNone/>
            </a:pPr>
            <a:endParaRPr lang="en-US" dirty="0"/>
          </a:p>
          <a:p>
            <a:pPr marL="0" indent="0">
              <a:buNone/>
            </a:pPr>
            <a:endParaRPr lang="en-US" dirty="0"/>
          </a:p>
          <a:p>
            <a:endParaRPr lang="en-US" sz="2000" dirty="0" smtClean="0"/>
          </a:p>
          <a:p>
            <a:r>
              <a:rPr lang="en-US" sz="1800" dirty="0" smtClean="0"/>
              <a:t>The current GHGs abatement projects includes:</a:t>
            </a:r>
          </a:p>
          <a:p>
            <a:pPr lvl="1"/>
            <a:r>
              <a:rPr lang="en-US" sz="1600" dirty="0" smtClean="0"/>
              <a:t>Energy consumption reduction projects</a:t>
            </a:r>
          </a:p>
          <a:p>
            <a:pPr lvl="1"/>
            <a:r>
              <a:rPr lang="en-US" sz="1600" dirty="0" smtClean="0"/>
              <a:t>Alternative Energy projects 	</a:t>
            </a:r>
          </a:p>
          <a:p>
            <a:pPr marL="457200" lvl="1" indent="0">
              <a:buNone/>
            </a:pPr>
            <a:endParaRPr lang="en-US" sz="1600" dirty="0" smtClean="0"/>
          </a:p>
          <a:p>
            <a:pPr lvl="1"/>
            <a:endParaRPr lang="en-US" sz="1600" dirty="0"/>
          </a:p>
          <a:p>
            <a:pPr lvl="1"/>
            <a:endParaRPr lang="en-US" sz="1600" dirty="0" smtClean="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81952" y="1676400"/>
            <a:ext cx="3581400" cy="2630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356692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3886200"/>
          </a:xfrm>
        </p:spPr>
        <p:txBody>
          <a:bodyPr numCol="2">
            <a:normAutofit/>
          </a:bodyPr>
          <a:lstStyle/>
          <a:p>
            <a:r>
              <a:rPr lang="en-US" sz="1800" b="1" dirty="0"/>
              <a:t>BTSs/BSCs related</a:t>
            </a:r>
            <a:r>
              <a:rPr lang="en-US" sz="1800" b="1" dirty="0" smtClean="0"/>
              <a:t>:</a:t>
            </a:r>
          </a:p>
          <a:p>
            <a:pPr marL="0" indent="0">
              <a:buNone/>
            </a:pPr>
            <a:endParaRPr lang="en-US" sz="1800" dirty="0"/>
          </a:p>
          <a:p>
            <a:pPr lvl="1"/>
            <a:r>
              <a:rPr lang="en-US" sz="1400" dirty="0"/>
              <a:t>Grid power replacing generators</a:t>
            </a:r>
          </a:p>
          <a:p>
            <a:pPr lvl="1"/>
            <a:r>
              <a:rPr lang="en-US" sz="1400" dirty="0"/>
              <a:t>Deployment of outdoor sites instead of indoor</a:t>
            </a:r>
          </a:p>
          <a:p>
            <a:pPr lvl="1"/>
            <a:r>
              <a:rPr lang="en-US" sz="1400" dirty="0"/>
              <a:t>Fuel cells instead of standby generators</a:t>
            </a:r>
          </a:p>
          <a:p>
            <a:pPr lvl="1"/>
            <a:r>
              <a:rPr lang="en-US" sz="1400" dirty="0"/>
              <a:t>Hybrid solutions for less fuel consumption</a:t>
            </a:r>
          </a:p>
          <a:p>
            <a:pPr lvl="1"/>
            <a:r>
              <a:rPr lang="en-US" sz="1400" dirty="0"/>
              <a:t>Solar power systems for repeaters and BTS sites</a:t>
            </a:r>
          </a:p>
          <a:p>
            <a:pPr lvl="1"/>
            <a:r>
              <a:rPr lang="en-US" sz="1400" dirty="0"/>
              <a:t>Swapping BTS sites into </a:t>
            </a:r>
            <a:r>
              <a:rPr lang="en-US" sz="1400" dirty="0" smtClean="0"/>
              <a:t>Single RAN </a:t>
            </a:r>
            <a:r>
              <a:rPr lang="en-US" sz="1400" dirty="0"/>
              <a:t>(2G &amp; 3G)</a:t>
            </a:r>
          </a:p>
          <a:p>
            <a:pPr lvl="1"/>
            <a:r>
              <a:rPr lang="en-US" sz="1400" dirty="0"/>
              <a:t>Cooling solutions instead of A/Cs with much less power consumption</a:t>
            </a:r>
          </a:p>
          <a:p>
            <a:pPr lvl="1"/>
            <a:r>
              <a:rPr lang="en-US" sz="1400" dirty="0" smtClean="0"/>
              <a:t>Monitoring </a:t>
            </a:r>
            <a:r>
              <a:rPr lang="en-US" sz="1400" dirty="0"/>
              <a:t>system for energy management through the network</a:t>
            </a:r>
          </a:p>
          <a:p>
            <a:pPr lvl="1"/>
            <a:r>
              <a:rPr lang="en-US" sz="1400" dirty="0" smtClean="0"/>
              <a:t>Sharing sites with other operators to use only one source of energy</a:t>
            </a:r>
          </a:p>
          <a:p>
            <a:pPr lvl="2"/>
            <a:r>
              <a:rPr lang="en-US" sz="1400" dirty="0" smtClean="0"/>
              <a:t>Ex: 27 KVA </a:t>
            </a:r>
            <a:r>
              <a:rPr lang="en-US" sz="1400" dirty="0" err="1" smtClean="0"/>
              <a:t>genset</a:t>
            </a:r>
            <a:r>
              <a:rPr lang="en-US" sz="1400" dirty="0" smtClean="0"/>
              <a:t> for 2 sites instead of 1 for each</a:t>
            </a:r>
            <a:endParaRPr lang="en-US" sz="1400" dirty="0"/>
          </a:p>
          <a:p>
            <a:endParaRPr lang="en-US" sz="1400" b="1" dirty="0" smtClean="0"/>
          </a:p>
          <a:p>
            <a:endParaRPr lang="en-US" sz="1400" b="1" dirty="0"/>
          </a:p>
          <a:p>
            <a:endParaRPr lang="en-US" sz="1400" b="1" dirty="0" smtClean="0"/>
          </a:p>
          <a:p>
            <a:endParaRPr lang="en-US" sz="1400" b="1" dirty="0" smtClean="0"/>
          </a:p>
          <a:p>
            <a:pPr marL="0" indent="0">
              <a:buNone/>
            </a:pPr>
            <a:endParaRPr lang="en-US" sz="1400" b="1" dirty="0"/>
          </a:p>
          <a:p>
            <a:pPr marL="0" indent="0">
              <a:buNone/>
            </a:pPr>
            <a:endParaRPr lang="en-US" sz="1400" b="1" dirty="0" smtClean="0"/>
          </a:p>
          <a:p>
            <a:r>
              <a:rPr lang="en-US" sz="1800" b="1" dirty="0" smtClean="0"/>
              <a:t>MSCs/Data </a:t>
            </a:r>
            <a:r>
              <a:rPr lang="en-US" sz="1800" b="1" dirty="0"/>
              <a:t>centers</a:t>
            </a:r>
            <a:r>
              <a:rPr lang="en-US" sz="1800" b="1" dirty="0" smtClean="0"/>
              <a:t>:</a:t>
            </a:r>
          </a:p>
          <a:p>
            <a:pPr marL="0" indent="0">
              <a:buNone/>
            </a:pPr>
            <a:endParaRPr lang="en-US" sz="1800" dirty="0"/>
          </a:p>
          <a:p>
            <a:pPr lvl="1"/>
            <a:r>
              <a:rPr lang="en-US" sz="1400" dirty="0"/>
              <a:t>IP/MPLS swap</a:t>
            </a:r>
          </a:p>
          <a:p>
            <a:pPr lvl="1"/>
            <a:r>
              <a:rPr lang="en-US" sz="1400" dirty="0"/>
              <a:t>Swapping to soft switches</a:t>
            </a:r>
          </a:p>
          <a:p>
            <a:pPr lvl="1"/>
            <a:r>
              <a:rPr lang="en-US" sz="1400" dirty="0"/>
              <a:t>Transcoders swapping after </a:t>
            </a:r>
            <a:r>
              <a:rPr lang="en-US" sz="1400" dirty="0" err="1"/>
              <a:t>SingleRAN</a:t>
            </a:r>
            <a:r>
              <a:rPr lang="en-US" sz="1400" dirty="0"/>
              <a:t> implementation</a:t>
            </a:r>
          </a:p>
          <a:p>
            <a:pPr lvl="1"/>
            <a:r>
              <a:rPr lang="en-US" sz="1400" dirty="0"/>
              <a:t>IN </a:t>
            </a:r>
            <a:r>
              <a:rPr lang="en-US" sz="1400" dirty="0" smtClean="0"/>
              <a:t>swap</a:t>
            </a:r>
          </a:p>
          <a:p>
            <a:pPr marL="457200" lvl="1" indent="0">
              <a:buNone/>
            </a:pPr>
            <a:endParaRPr lang="en-US" sz="1400" dirty="0"/>
          </a:p>
          <a:p>
            <a:r>
              <a:rPr lang="en-US" sz="1800" b="1" dirty="0" smtClean="0"/>
              <a:t>Facilities:</a:t>
            </a:r>
          </a:p>
          <a:p>
            <a:pPr marL="0" indent="0">
              <a:buNone/>
            </a:pPr>
            <a:endParaRPr lang="en-US" sz="1800" dirty="0"/>
          </a:p>
          <a:p>
            <a:pPr lvl="1"/>
            <a:r>
              <a:rPr lang="en-US" sz="1400" dirty="0"/>
              <a:t>Video Conferencing</a:t>
            </a:r>
          </a:p>
          <a:p>
            <a:pPr lvl="1"/>
            <a:r>
              <a:rPr lang="en-US" sz="1400" dirty="0"/>
              <a:t>Turning off A/Cs and fade lighting after 7:00 pm</a:t>
            </a:r>
          </a:p>
          <a:p>
            <a:endParaRPr lang="en-US" sz="1400" dirty="0"/>
          </a:p>
        </p:txBody>
      </p:sp>
      <p:sp>
        <p:nvSpPr>
          <p:cNvPr id="4" name="Title 1"/>
          <p:cNvSpPr>
            <a:spLocks noGrp="1"/>
          </p:cNvSpPr>
          <p:nvPr>
            <p:ph type="title"/>
          </p:nvPr>
        </p:nvSpPr>
        <p:spPr>
          <a:xfrm>
            <a:off x="457200" y="274638"/>
            <a:ext cx="8229600" cy="1143000"/>
          </a:xfrm>
        </p:spPr>
        <p:txBody>
          <a:bodyPr>
            <a:normAutofit/>
          </a:bodyPr>
          <a:lstStyle/>
          <a:p>
            <a:r>
              <a:rPr lang="en-US" dirty="0"/>
              <a:t>Mobinil phase 1 potential </a:t>
            </a:r>
            <a:r>
              <a:rPr lang="en-US" dirty="0" smtClean="0"/>
              <a:t>projects</a:t>
            </a:r>
            <a:r>
              <a:rPr lang="en-US" dirty="0"/>
              <a:t/>
            </a:r>
            <a:br>
              <a:rPr lang="en-US" dirty="0"/>
            </a:br>
            <a:endParaRPr lang="en-US" dirty="0"/>
          </a:p>
        </p:txBody>
      </p:sp>
      <p:sp>
        <p:nvSpPr>
          <p:cNvPr id="5" name="Content Placeholder 2"/>
          <p:cNvSpPr txBox="1">
            <a:spLocks/>
          </p:cNvSpPr>
          <p:nvPr/>
        </p:nvSpPr>
        <p:spPr bwMode="auto">
          <a:xfrm>
            <a:off x="381000" y="5035710"/>
            <a:ext cx="8229600" cy="1060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85000"/>
              </a:lnSpc>
              <a:spcBef>
                <a:spcPct val="0"/>
              </a:spcBef>
              <a:spcAft>
                <a:spcPct val="0"/>
              </a:spcAft>
              <a:buClr>
                <a:srgbClr val="FF7900"/>
              </a:buClr>
              <a:buSzTx/>
              <a:buFontTx/>
              <a:buNone/>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This will contribute positively in the green projects investments and will make investment in renewable and alternative energy solutions more attractive for Mobinil.</a:t>
            </a:r>
          </a:p>
          <a:p>
            <a:pPr marL="342900" marR="0" lvl="0" indent="-342900" algn="l" defTabSz="914400" rtl="0" eaLnBrk="0" fontAlgn="base" latinLnBrk="0" hangingPunct="0">
              <a:lnSpc>
                <a:spcPct val="85000"/>
              </a:lnSpc>
              <a:spcBef>
                <a:spcPct val="0"/>
              </a:spcBef>
              <a:spcAft>
                <a:spcPct val="0"/>
              </a:spcAft>
              <a:buClr>
                <a:srgbClr val="FF7900"/>
              </a:buClr>
              <a:buSzTx/>
              <a:buFontTx/>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02258751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8"/>
          <p:cNvSpPr>
            <a:spLocks noChangeArrowheads="1"/>
          </p:cNvSpPr>
          <p:nvPr/>
        </p:nvSpPr>
        <p:spPr bwMode="auto">
          <a:xfrm>
            <a:off x="381000" y="304800"/>
            <a:ext cx="6781800" cy="2174875"/>
          </a:xfrm>
          <a:prstGeom prst="rect">
            <a:avLst/>
          </a:prstGeom>
          <a:noFill/>
          <a:ln w="9525">
            <a:noFill/>
            <a:miter lim="800000"/>
            <a:headEnd/>
            <a:tailEnd/>
          </a:ln>
        </p:spPr>
        <p:txBody>
          <a:bodyPr>
            <a:spAutoFit/>
          </a:bodyPr>
          <a:lstStyle/>
          <a:p>
            <a:pPr eaLnBrk="0" hangingPunct="0">
              <a:lnSpc>
                <a:spcPct val="95000"/>
              </a:lnSpc>
              <a:buClr>
                <a:srgbClr val="FF8103"/>
              </a:buClr>
              <a:buSzPct val="120000"/>
              <a:buFont typeface="Wingdings" pitchFamily="2" charset="2"/>
              <a:buNone/>
            </a:pPr>
            <a:r>
              <a:rPr lang="en-AU" sz="7200">
                <a:solidFill>
                  <a:srgbClr val="FF7900"/>
                </a:solidFill>
                <a:latin typeface="Arial" charset="0"/>
              </a:rPr>
              <a:t>Mobinil</a:t>
            </a:r>
            <a:r>
              <a:rPr lang="en-AU" sz="7200">
                <a:latin typeface="Arial" charset="0"/>
              </a:rPr>
              <a:t> </a:t>
            </a:r>
            <a:r>
              <a:rPr lang="en-AU" sz="3600">
                <a:latin typeface="Arial" charset="0"/>
              </a:rPr>
              <a:t>always in the</a:t>
            </a:r>
            <a:r>
              <a:rPr lang="en-AU" sz="7200">
                <a:latin typeface="Arial" charset="0"/>
              </a:rPr>
              <a:t>  </a:t>
            </a:r>
          </a:p>
          <a:p>
            <a:pPr eaLnBrk="0" hangingPunct="0">
              <a:lnSpc>
                <a:spcPct val="95000"/>
              </a:lnSpc>
              <a:buClr>
                <a:srgbClr val="FF8103"/>
              </a:buClr>
              <a:buSzPct val="120000"/>
              <a:buFont typeface="Wingdings" pitchFamily="2" charset="2"/>
              <a:buNone/>
            </a:pPr>
            <a:r>
              <a:rPr lang="en-AU" sz="7200">
                <a:solidFill>
                  <a:srgbClr val="4D4D4D"/>
                </a:solidFill>
                <a:latin typeface="Arial" charset="0"/>
              </a:rPr>
              <a:t>LEED</a:t>
            </a:r>
          </a:p>
        </p:txBody>
      </p:sp>
      <p:sp>
        <p:nvSpPr>
          <p:cNvPr id="2051" name="Rectangle 5"/>
          <p:cNvSpPr>
            <a:spLocks noChangeArrowheads="1"/>
          </p:cNvSpPr>
          <p:nvPr/>
        </p:nvSpPr>
        <p:spPr bwMode="auto">
          <a:xfrm>
            <a:off x="152400" y="4953000"/>
            <a:ext cx="5410200" cy="547687"/>
          </a:xfrm>
          <a:prstGeom prst="rect">
            <a:avLst/>
          </a:prstGeom>
          <a:noFill/>
          <a:ln w="12700">
            <a:noFill/>
            <a:miter lim="800000"/>
            <a:headEnd/>
            <a:tailEnd/>
          </a:ln>
        </p:spPr>
        <p:txBody>
          <a:bodyPr lIns="63500" tIns="26988" rIns="63500" bIns="26988" anchor="b">
            <a:spAutoFit/>
          </a:bodyPr>
          <a:lstStyle/>
          <a:p>
            <a:r>
              <a:rPr lang="en-GB" sz="1600" b="1" dirty="0">
                <a:latin typeface="Arial" charset="0"/>
              </a:rPr>
              <a:t>An overview </a:t>
            </a:r>
            <a:r>
              <a:rPr lang="en-GB" sz="1600" b="1" dirty="0">
                <a:solidFill>
                  <a:srgbClr val="FF7900"/>
                </a:solidFill>
                <a:latin typeface="Arial" charset="0"/>
              </a:rPr>
              <a:t>about</a:t>
            </a:r>
            <a:r>
              <a:rPr lang="en-GB" sz="1600" b="1" dirty="0">
                <a:solidFill>
                  <a:srgbClr val="595959"/>
                </a:solidFill>
                <a:latin typeface="Arial" charset="0"/>
              </a:rPr>
              <a:t> </a:t>
            </a:r>
            <a:r>
              <a:rPr lang="en-GB" sz="1600" b="1" dirty="0">
                <a:latin typeface="Arial" charset="0"/>
              </a:rPr>
              <a:t>Leadership in Energy and Environmental Design  </a:t>
            </a:r>
          </a:p>
        </p:txBody>
      </p:sp>
      <p:sp>
        <p:nvSpPr>
          <p:cNvPr id="2052" name="Line 39"/>
          <p:cNvSpPr>
            <a:spLocks noChangeShapeType="1"/>
          </p:cNvSpPr>
          <p:nvPr/>
        </p:nvSpPr>
        <p:spPr bwMode="auto">
          <a:xfrm>
            <a:off x="152400" y="4876800"/>
            <a:ext cx="5105400" cy="0"/>
          </a:xfrm>
          <a:prstGeom prst="line">
            <a:avLst/>
          </a:prstGeom>
          <a:noFill/>
          <a:ln w="9525">
            <a:solidFill>
              <a:srgbClr val="006699"/>
            </a:solidFill>
            <a:round/>
            <a:headEnd/>
            <a:tailEnd/>
          </a:ln>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914900" y="3581400"/>
            <a:ext cx="42291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228600" y="582613"/>
            <a:ext cx="8686800" cy="2209800"/>
          </a:xfrm>
          <a:prstGeom prst="rect">
            <a:avLst/>
          </a:prstGeom>
          <a:noFill/>
          <a:ln w="9525" algn="ctr">
            <a:noFill/>
            <a:miter lim="800000"/>
            <a:headEnd/>
            <a:tailEnd/>
          </a:ln>
        </p:spPr>
        <p:txBody>
          <a:bodyPr lIns="182880" tIns="228600" rIns="182880" bIns="228600">
            <a:spAutoFit/>
          </a:bodyPr>
          <a:lstStyle/>
          <a:p>
            <a:pPr marL="341313" indent="-341313">
              <a:lnSpc>
                <a:spcPct val="110000"/>
              </a:lnSpc>
              <a:spcBef>
                <a:spcPts val="600"/>
              </a:spcBef>
              <a:spcAft>
                <a:spcPts val="600"/>
              </a:spcAft>
              <a:buClr>
                <a:srgbClr val="FF7900"/>
              </a:buClr>
              <a:buSzPct val="120000"/>
              <a:buFont typeface="Wingdings" pitchFamily="2" charset="2"/>
              <a:buChar char="§"/>
            </a:pPr>
            <a:r>
              <a:rPr lang="en-US">
                <a:solidFill>
                  <a:srgbClr val="595959"/>
                </a:solidFill>
                <a:latin typeface="Arial" charset="0"/>
              </a:rPr>
              <a:t>An internationally recognized set of standards aiming to maximize energy efficiency in any building. </a:t>
            </a:r>
          </a:p>
          <a:p>
            <a:pPr marL="341313" indent="-341313">
              <a:lnSpc>
                <a:spcPct val="110000"/>
              </a:lnSpc>
              <a:spcBef>
                <a:spcPts val="600"/>
              </a:spcBef>
              <a:spcAft>
                <a:spcPts val="600"/>
              </a:spcAft>
              <a:buClr>
                <a:srgbClr val="FF7900"/>
              </a:buClr>
              <a:buSzPct val="120000"/>
              <a:buFont typeface="Wingdings" pitchFamily="2" charset="2"/>
              <a:buChar char="§"/>
            </a:pPr>
            <a:r>
              <a:rPr lang="en-US">
                <a:solidFill>
                  <a:srgbClr val="595959"/>
                </a:solidFill>
                <a:latin typeface="Arial" charset="0"/>
              </a:rPr>
              <a:t>A certificate - that a building was designed and built using these performance improving standards. </a:t>
            </a:r>
          </a:p>
        </p:txBody>
      </p:sp>
      <p:sp>
        <p:nvSpPr>
          <p:cNvPr id="6" name="Rectangle 11"/>
          <p:cNvSpPr>
            <a:spLocks noChangeArrowheads="1"/>
          </p:cNvSpPr>
          <p:nvPr/>
        </p:nvSpPr>
        <p:spPr bwMode="auto">
          <a:xfrm>
            <a:off x="0" y="0"/>
            <a:ext cx="9144000" cy="868363"/>
          </a:xfrm>
          <a:prstGeom prst="rect">
            <a:avLst/>
          </a:prstGeom>
          <a:noFill/>
          <a:ln w="12700" algn="ctr">
            <a:noFill/>
            <a:miter lim="800000"/>
            <a:headEnd/>
            <a:tailEnd/>
          </a:ln>
        </p:spPr>
        <p:txBody>
          <a:bodyPr lIns="365760" tIns="210312" rIns="63500" bIns="210312" anchor="b">
            <a:spAutoFit/>
          </a:bodyPr>
          <a:lstStyle/>
          <a:p>
            <a:pPr>
              <a:lnSpc>
                <a:spcPct val="90000"/>
              </a:lnSpc>
              <a:defRPr/>
            </a:pPr>
            <a:r>
              <a:rPr lang="en-GB" sz="3200" b="1" dirty="0">
                <a:solidFill>
                  <a:schemeClr val="tx1">
                    <a:lumMod val="50000"/>
                    <a:lumOff val="50000"/>
                  </a:schemeClr>
                </a:solidFill>
                <a:latin typeface="Arial" charset="0"/>
              </a:rPr>
              <a:t>What is LEED?...  </a:t>
            </a:r>
          </a:p>
        </p:txBody>
      </p:sp>
      <p:cxnSp>
        <p:nvCxnSpPr>
          <p:cNvPr id="3076" name="Straight Connector 6"/>
          <p:cNvCxnSpPr>
            <a:cxnSpLocks noChangeShapeType="1"/>
          </p:cNvCxnSpPr>
          <p:nvPr/>
        </p:nvCxnSpPr>
        <p:spPr bwMode="auto">
          <a:xfrm>
            <a:off x="381000" y="685800"/>
            <a:ext cx="6629400" cy="0"/>
          </a:xfrm>
          <a:prstGeom prst="line">
            <a:avLst/>
          </a:prstGeom>
          <a:noFill/>
          <a:ln w="9525" algn="ctr">
            <a:solidFill>
              <a:srgbClr val="1E9D8B"/>
            </a:solidFill>
            <a:round/>
            <a:headEnd/>
            <a:tailEnd/>
          </a:ln>
        </p:spPr>
      </p:cxnSp>
      <p:sp>
        <p:nvSpPr>
          <p:cNvPr id="3077" name="Rectangle 9"/>
          <p:cNvSpPr>
            <a:spLocks noChangeArrowheads="1"/>
          </p:cNvSpPr>
          <p:nvPr/>
        </p:nvSpPr>
        <p:spPr bwMode="auto">
          <a:xfrm>
            <a:off x="304800" y="3200400"/>
            <a:ext cx="8382000" cy="2862262"/>
          </a:xfrm>
          <a:prstGeom prst="rect">
            <a:avLst/>
          </a:prstGeom>
          <a:noFill/>
          <a:ln w="9525">
            <a:noFill/>
            <a:miter lim="800000"/>
            <a:headEnd/>
            <a:tailEnd/>
          </a:ln>
        </p:spPr>
        <p:txBody>
          <a:bodyPr lIns="274320" tIns="137160" rIns="274320" bIns="137160" anchor="ctr">
            <a:spAutoFit/>
          </a:bodyPr>
          <a:lstStyle/>
          <a:p>
            <a:pPr eaLnBrk="0" hangingPunct="0"/>
            <a:endParaRPr lang="en-US" dirty="0">
              <a:solidFill>
                <a:srgbClr val="FF6600"/>
              </a:solidFill>
              <a:latin typeface="Arial" charset="0"/>
            </a:endParaRPr>
          </a:p>
          <a:p>
            <a:pPr eaLnBrk="0" hangingPunct="0"/>
            <a:r>
              <a:rPr lang="en-US" dirty="0">
                <a:solidFill>
                  <a:srgbClr val="FF6600"/>
                </a:solidFill>
                <a:latin typeface="Arial" charset="0"/>
              </a:rPr>
              <a:t>LEED is flexible enough to apply to all buildings... Commercial and residential. … </a:t>
            </a:r>
          </a:p>
          <a:p>
            <a:pPr eaLnBrk="0" hangingPunct="0"/>
            <a:endParaRPr lang="en-US" dirty="0">
              <a:solidFill>
                <a:srgbClr val="FF6600"/>
              </a:solidFill>
              <a:latin typeface="Arial" charset="0"/>
            </a:endParaRPr>
          </a:p>
          <a:p>
            <a:pPr eaLnBrk="0" hangingPunct="0"/>
            <a:r>
              <a:rPr lang="en-US" dirty="0">
                <a:solidFill>
                  <a:srgbClr val="FF6600"/>
                </a:solidFill>
                <a:latin typeface="Arial" charset="0"/>
              </a:rPr>
              <a:t>Works through the building lifecycle… from design to construction to operations and maintenance… even repairs and restoration. </a:t>
            </a:r>
          </a:p>
        </p:txBody>
      </p:sp>
      <p:sp>
        <p:nvSpPr>
          <p:cNvPr id="7" name="Rectangle 9"/>
          <p:cNvSpPr>
            <a:spLocks noChangeArrowheads="1"/>
          </p:cNvSpPr>
          <p:nvPr/>
        </p:nvSpPr>
        <p:spPr bwMode="auto">
          <a:xfrm>
            <a:off x="304800" y="3048000"/>
            <a:ext cx="8305800" cy="609600"/>
          </a:xfrm>
          <a:prstGeom prst="rect">
            <a:avLst/>
          </a:prstGeom>
          <a:solidFill>
            <a:schemeClr val="tx1">
              <a:lumMod val="65000"/>
              <a:lumOff val="35000"/>
            </a:schemeClr>
          </a:solidFill>
          <a:ln w="9525">
            <a:noFill/>
            <a:miter lim="800000"/>
            <a:headEnd/>
            <a:tailEnd/>
          </a:ln>
        </p:spPr>
        <p:txBody>
          <a:bodyPr lIns="274320" tIns="137160" rIns="274320" bIns="137160" anchor="ctr"/>
          <a:lstStyle/>
          <a:p>
            <a:pPr eaLnBrk="0" hangingPunct="0">
              <a:defRPr/>
            </a:pPr>
            <a:r>
              <a:rPr lang="en-US" sz="1800" dirty="0">
                <a:solidFill>
                  <a:schemeClr val="bg1"/>
                </a:solidFill>
                <a:latin typeface="Arial" charset="0"/>
              </a:rPr>
              <a:t>It’s more of a design approach that sets the tone for what will come later on..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0"/>
            <a:ext cx="9144000" cy="868363"/>
          </a:xfrm>
          <a:prstGeom prst="rect">
            <a:avLst/>
          </a:prstGeom>
          <a:noFill/>
          <a:ln w="12700" algn="ctr">
            <a:noFill/>
            <a:miter lim="800000"/>
            <a:headEnd/>
            <a:tailEnd/>
          </a:ln>
        </p:spPr>
        <p:txBody>
          <a:bodyPr lIns="365760" tIns="210312" rIns="63500" bIns="210312" anchor="b">
            <a:spAutoFit/>
          </a:bodyPr>
          <a:lstStyle/>
          <a:p>
            <a:pPr>
              <a:lnSpc>
                <a:spcPct val="90000"/>
              </a:lnSpc>
              <a:defRPr/>
            </a:pPr>
            <a:r>
              <a:rPr lang="en-GB" sz="3200" b="1" dirty="0">
                <a:solidFill>
                  <a:schemeClr val="tx1">
                    <a:lumMod val="50000"/>
                    <a:lumOff val="50000"/>
                  </a:schemeClr>
                </a:solidFill>
                <a:latin typeface="Arial" charset="0"/>
              </a:rPr>
              <a:t>What does LEED measure? </a:t>
            </a:r>
          </a:p>
        </p:txBody>
      </p:sp>
      <p:pic>
        <p:nvPicPr>
          <p:cNvPr id="4099" name="Picture 26" descr="Notebook_1"/>
          <p:cNvPicPr>
            <a:picLocks noGrp="1" noChangeAspect="1" noChangeArrowheads="1"/>
          </p:cNvPicPr>
          <p:nvPr>
            <p:ph sz="half" idx="4294967295"/>
          </p:nvPr>
        </p:nvPicPr>
        <p:blipFill>
          <a:blip r:embed="rId3" cstate="print"/>
          <a:srcRect/>
          <a:stretch>
            <a:fillRect/>
          </a:stretch>
        </p:blipFill>
        <p:spPr>
          <a:xfrm>
            <a:off x="6934200" y="5399088"/>
            <a:ext cx="2057400" cy="1282700"/>
          </a:xfrm>
        </p:spPr>
      </p:pic>
      <p:sp>
        <p:nvSpPr>
          <p:cNvPr id="4100" name="Text Box 12"/>
          <p:cNvSpPr txBox="1">
            <a:spLocks noChangeArrowheads="1"/>
          </p:cNvSpPr>
          <p:nvPr/>
        </p:nvSpPr>
        <p:spPr bwMode="auto">
          <a:xfrm>
            <a:off x="228600" y="685800"/>
            <a:ext cx="8686800" cy="5378450"/>
          </a:xfrm>
          <a:prstGeom prst="rect">
            <a:avLst/>
          </a:prstGeom>
          <a:noFill/>
          <a:ln w="9525" algn="ctr">
            <a:noFill/>
            <a:miter lim="800000"/>
            <a:headEnd/>
            <a:tailEnd/>
          </a:ln>
        </p:spPr>
        <p:txBody>
          <a:bodyPr lIns="182880" tIns="228600" rIns="182880" bIns="228600">
            <a:spAutoFit/>
          </a:bodyPr>
          <a:lstStyle/>
          <a:p>
            <a:pPr marL="573088" indent="-573088">
              <a:lnSpc>
                <a:spcPct val="110000"/>
              </a:lnSpc>
              <a:spcBef>
                <a:spcPts val="600"/>
              </a:spcBef>
              <a:spcAft>
                <a:spcPts val="600"/>
              </a:spcAft>
              <a:buClr>
                <a:srgbClr val="FF7900"/>
              </a:buClr>
              <a:buSzPct val="120000"/>
              <a:buFontTx/>
              <a:buAutoNum type="arabicPeriod"/>
            </a:pPr>
            <a:r>
              <a:rPr lang="en-US" sz="3200">
                <a:solidFill>
                  <a:srgbClr val="008000"/>
                </a:solidFill>
                <a:latin typeface="Arial" charset="0"/>
              </a:rPr>
              <a:t>Energy Savings..</a:t>
            </a:r>
            <a:r>
              <a:rPr lang="en-US">
                <a:solidFill>
                  <a:srgbClr val="595959"/>
                </a:solidFill>
                <a:latin typeface="Arial" charset="0"/>
              </a:rPr>
              <a:t> Power consumption, insulation, lighting systems, IT and Data Center designs</a:t>
            </a:r>
          </a:p>
          <a:p>
            <a:pPr marL="573088" indent="-573088">
              <a:lnSpc>
                <a:spcPct val="110000"/>
              </a:lnSpc>
              <a:spcBef>
                <a:spcPts val="600"/>
              </a:spcBef>
              <a:spcAft>
                <a:spcPts val="600"/>
              </a:spcAft>
              <a:buClr>
                <a:srgbClr val="FF7900"/>
              </a:buClr>
              <a:buSzPct val="120000"/>
              <a:buFontTx/>
              <a:buAutoNum type="arabicPeriod"/>
            </a:pPr>
            <a:r>
              <a:rPr lang="en-US" sz="3200">
                <a:solidFill>
                  <a:srgbClr val="000066"/>
                </a:solidFill>
                <a:latin typeface="Arial" charset="0"/>
              </a:rPr>
              <a:t>Water Efficiency…</a:t>
            </a:r>
            <a:r>
              <a:rPr lang="en-US" sz="3200">
                <a:solidFill>
                  <a:srgbClr val="595959"/>
                </a:solidFill>
                <a:latin typeface="Arial" charset="0"/>
              </a:rPr>
              <a:t> </a:t>
            </a:r>
          </a:p>
          <a:p>
            <a:pPr marL="573088" indent="-573088">
              <a:lnSpc>
                <a:spcPct val="110000"/>
              </a:lnSpc>
              <a:spcBef>
                <a:spcPts val="600"/>
              </a:spcBef>
              <a:spcAft>
                <a:spcPts val="600"/>
              </a:spcAft>
              <a:buClr>
                <a:srgbClr val="FF7900"/>
              </a:buClr>
              <a:buSzPct val="120000"/>
              <a:buFontTx/>
              <a:buAutoNum type="arabicPeriod"/>
            </a:pPr>
            <a:r>
              <a:rPr lang="en-US" sz="3200">
                <a:latin typeface="Arial" charset="0"/>
              </a:rPr>
              <a:t>Carbon Emissions…</a:t>
            </a:r>
            <a:r>
              <a:rPr lang="en-US">
                <a:solidFill>
                  <a:srgbClr val="595959"/>
                </a:solidFill>
                <a:latin typeface="Arial" charset="0"/>
              </a:rPr>
              <a:t> Air-conditioning systems, cooling medium, type and source of power.</a:t>
            </a:r>
          </a:p>
          <a:p>
            <a:pPr marL="573088" indent="-573088">
              <a:lnSpc>
                <a:spcPct val="110000"/>
              </a:lnSpc>
              <a:spcBef>
                <a:spcPts val="600"/>
              </a:spcBef>
              <a:spcAft>
                <a:spcPts val="600"/>
              </a:spcAft>
              <a:buClr>
                <a:srgbClr val="FF7900"/>
              </a:buClr>
              <a:buSzPct val="120000"/>
              <a:buFontTx/>
              <a:buAutoNum type="arabicPeriod"/>
            </a:pPr>
            <a:r>
              <a:rPr lang="en-US" sz="3200">
                <a:solidFill>
                  <a:srgbClr val="A71056"/>
                </a:solidFill>
                <a:latin typeface="Arial" charset="0"/>
              </a:rPr>
              <a:t>Indoor environmental quality…</a:t>
            </a:r>
            <a:r>
              <a:rPr lang="en-US">
                <a:solidFill>
                  <a:srgbClr val="595959"/>
                </a:solidFill>
                <a:latin typeface="Arial" charset="0"/>
              </a:rPr>
              <a:t> Daylight, ventilation, space, ambient temperatures, sound levels </a:t>
            </a:r>
          </a:p>
          <a:p>
            <a:pPr marL="573088" indent="-573088">
              <a:lnSpc>
                <a:spcPct val="110000"/>
              </a:lnSpc>
              <a:spcBef>
                <a:spcPts val="600"/>
              </a:spcBef>
              <a:spcAft>
                <a:spcPts val="600"/>
              </a:spcAft>
              <a:buClr>
                <a:srgbClr val="FF7900"/>
              </a:buClr>
              <a:buSzPct val="120000"/>
              <a:buFontTx/>
              <a:buAutoNum type="arabicPeriod"/>
            </a:pPr>
            <a:r>
              <a:rPr lang="en-US" sz="3200">
                <a:solidFill>
                  <a:srgbClr val="FF7900"/>
                </a:solidFill>
                <a:latin typeface="Arial" charset="0"/>
              </a:rPr>
              <a:t>Use of resources…</a:t>
            </a:r>
            <a:r>
              <a:rPr lang="en-US">
                <a:solidFill>
                  <a:srgbClr val="595959"/>
                </a:solidFill>
                <a:latin typeface="Arial" charset="0"/>
              </a:rPr>
              <a:t> Waste management system, nature of building materials </a:t>
            </a:r>
          </a:p>
        </p:txBody>
      </p:sp>
      <p:cxnSp>
        <p:nvCxnSpPr>
          <p:cNvPr id="4101" name="Straight Connector 6"/>
          <p:cNvCxnSpPr>
            <a:cxnSpLocks noChangeShapeType="1"/>
          </p:cNvCxnSpPr>
          <p:nvPr/>
        </p:nvCxnSpPr>
        <p:spPr bwMode="auto">
          <a:xfrm>
            <a:off x="381000" y="685800"/>
            <a:ext cx="6629400" cy="0"/>
          </a:xfrm>
          <a:prstGeom prst="line">
            <a:avLst/>
          </a:prstGeom>
          <a:noFill/>
          <a:ln w="9525" algn="ctr">
            <a:solidFill>
              <a:srgbClr val="1E9D8B"/>
            </a:solidFill>
            <a:round/>
            <a:headEnd/>
            <a:tailEnd/>
          </a:ln>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a:t>
            </a:r>
            <a:endParaRPr lang="en-US" dirty="0"/>
          </a:p>
        </p:txBody>
      </p:sp>
      <p:sp>
        <p:nvSpPr>
          <p:cNvPr id="5" name="Content Placeholder 4"/>
          <p:cNvSpPr>
            <a:spLocks noGrp="1"/>
          </p:cNvSpPr>
          <p:nvPr>
            <p:ph idx="1"/>
          </p:nvPr>
        </p:nvSpPr>
        <p:spPr>
          <a:xfrm>
            <a:off x="377825" y="990600"/>
            <a:ext cx="8537575" cy="615553"/>
          </a:xfrm>
        </p:spPr>
        <p:txBody>
          <a:bodyPr/>
          <a:lstStyle/>
          <a:p>
            <a:r>
              <a:rPr lang="en-US" dirty="0" smtClean="0"/>
              <a:t>To study opportunities to transfer network sites in off grid areas powered by diesel generator to renewable green power (Solar System)  </a:t>
            </a:r>
            <a:endParaRPr lang="en-US" dirty="0"/>
          </a:p>
        </p:txBody>
      </p:sp>
      <p:sp>
        <p:nvSpPr>
          <p:cNvPr id="6" name="Title 3"/>
          <p:cNvSpPr txBox="1">
            <a:spLocks/>
          </p:cNvSpPr>
          <p:nvPr/>
        </p:nvSpPr>
        <p:spPr bwMode="auto">
          <a:xfrm>
            <a:off x="457200" y="1828800"/>
            <a:ext cx="7391400" cy="406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lang="en-US" sz="2400" b="1" kern="0" dirty="0" smtClean="0">
                <a:solidFill>
                  <a:srgbClr val="FF8103"/>
                </a:solidFill>
                <a:latin typeface="+mj-lt"/>
                <a:ea typeface="+mj-ea"/>
                <a:cs typeface="+mj-cs"/>
              </a:rPr>
              <a:t>Why?</a:t>
            </a:r>
            <a:endParaRPr kumimoji="0" lang="en-US" sz="2400" b="1" i="0" u="none" strike="noStrike" kern="0" cap="none" spc="0" normalizeH="0" baseline="0" noProof="0" dirty="0">
              <a:ln>
                <a:noFill/>
              </a:ln>
              <a:solidFill>
                <a:srgbClr val="FF8103"/>
              </a:solidFill>
              <a:effectLst/>
              <a:uLnTx/>
              <a:uFillTx/>
              <a:latin typeface="+mj-lt"/>
              <a:ea typeface="+mj-ea"/>
              <a:cs typeface="+mj-cs"/>
            </a:endParaRPr>
          </a:p>
        </p:txBody>
      </p:sp>
      <p:sp>
        <p:nvSpPr>
          <p:cNvPr id="7" name="Content Placeholder 4"/>
          <p:cNvSpPr txBox="1">
            <a:spLocks/>
          </p:cNvSpPr>
          <p:nvPr/>
        </p:nvSpPr>
        <p:spPr bwMode="auto">
          <a:xfrm>
            <a:off x="457200" y="2362200"/>
            <a:ext cx="8537575" cy="1034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85000"/>
              </a:lnSpc>
              <a:spcBef>
                <a:spcPct val="0"/>
              </a:spcBef>
              <a:spcAft>
                <a:spcPct val="0"/>
              </a:spcAft>
              <a:buClr>
                <a:srgbClr val="FF7900"/>
              </a:buClr>
              <a:buSzTx/>
              <a:buFontTx/>
              <a:buChar char="•"/>
              <a:tabLst/>
              <a:defRPr/>
            </a:pPr>
            <a:r>
              <a:rPr lang="en-US" kern="0" dirty="0" smtClean="0">
                <a:latin typeface="+mn-lt"/>
                <a:cs typeface="+mn-cs"/>
              </a:rPr>
              <a:t>Noticeable reduction in solar system prices, that will leads to achieve better ROI &amp; payback period</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5000"/>
              </a:lnSpc>
              <a:spcBef>
                <a:spcPct val="0"/>
              </a:spcBef>
              <a:spcAft>
                <a:spcPct val="0"/>
              </a:spcAft>
              <a:buClr>
                <a:srgbClr val="FF7900"/>
              </a:buClr>
              <a:buSzTx/>
              <a:buFontTx/>
              <a:buChar char="•"/>
              <a:tabLst/>
              <a:defRPr/>
            </a:pPr>
            <a:r>
              <a:rPr lang="en-US" kern="0" dirty="0" smtClean="0">
                <a:latin typeface="+mn-lt"/>
                <a:cs typeface="+mn-cs"/>
              </a:rPr>
              <a:t>Fuel trend price is unpredictable, we do expect Sharpe increase in the coming 5 years reference to the below trend</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
        <p:nvSpPr>
          <p:cNvPr id="9" name="Cloud Callout 8"/>
          <p:cNvSpPr/>
          <p:nvPr/>
        </p:nvSpPr>
        <p:spPr bwMode="auto">
          <a:xfrm>
            <a:off x="6400800" y="3352800"/>
            <a:ext cx="2209800" cy="1524000"/>
          </a:xfrm>
          <a:prstGeom prst="cloudCallout">
            <a:avLst>
              <a:gd name="adj1" fmla="val -95491"/>
              <a:gd name="adj2" fmla="val 12552"/>
            </a:avLst>
          </a:prstGeom>
          <a:solidFill>
            <a:srgbClr val="FF9900">
              <a:alpha val="89999"/>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Verdana" pitchFamily="34" charset="0"/>
                <a:cs typeface="Arial" pitchFamily="34" charset="0"/>
              </a:rPr>
              <a:t>175% increase </a:t>
            </a:r>
            <a:r>
              <a:rPr lang="en-US" sz="1050" dirty="0" smtClean="0">
                <a:cs typeface="Arial" pitchFamily="34" charset="0"/>
              </a:rPr>
              <a:t> Y03 to Y10 </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cs typeface="Arial" pitchFamily="34" charset="0"/>
              </a:rPr>
              <a:t>one liter =0.2$</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Verdana" pitchFamily="34" charset="0"/>
              <a:cs typeface="Arial" pitchFamily="34" charset="0"/>
            </a:endParaRPr>
          </a:p>
        </p:txBody>
      </p:sp>
      <p:graphicFrame>
        <p:nvGraphicFramePr>
          <p:cNvPr id="10" name="Chart 9"/>
          <p:cNvGraphicFramePr/>
          <p:nvPr/>
        </p:nvGraphicFramePr>
        <p:xfrm>
          <a:off x="533400" y="3429000"/>
          <a:ext cx="5362575" cy="24447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0"/>
            <a:ext cx="9144000" cy="868363"/>
          </a:xfrm>
          <a:prstGeom prst="rect">
            <a:avLst/>
          </a:prstGeom>
          <a:noFill/>
          <a:ln w="12700" algn="ctr">
            <a:noFill/>
            <a:miter lim="800000"/>
            <a:headEnd/>
            <a:tailEnd/>
          </a:ln>
        </p:spPr>
        <p:txBody>
          <a:bodyPr lIns="365760" tIns="210312" rIns="63500" bIns="210312" anchor="b">
            <a:spAutoFit/>
          </a:bodyPr>
          <a:lstStyle/>
          <a:p>
            <a:pPr>
              <a:lnSpc>
                <a:spcPct val="90000"/>
              </a:lnSpc>
              <a:defRPr/>
            </a:pPr>
            <a:r>
              <a:rPr lang="en-GB" sz="3200" b="1" dirty="0">
                <a:solidFill>
                  <a:schemeClr val="tx1">
                    <a:lumMod val="50000"/>
                    <a:lumOff val="50000"/>
                  </a:schemeClr>
                </a:solidFill>
                <a:latin typeface="Arial" charset="0"/>
              </a:rPr>
              <a:t>LEED Benefits</a:t>
            </a:r>
          </a:p>
        </p:txBody>
      </p:sp>
      <p:cxnSp>
        <p:nvCxnSpPr>
          <p:cNvPr id="5123" name="Straight Connector 6"/>
          <p:cNvCxnSpPr>
            <a:cxnSpLocks noChangeShapeType="1"/>
          </p:cNvCxnSpPr>
          <p:nvPr/>
        </p:nvCxnSpPr>
        <p:spPr bwMode="auto">
          <a:xfrm>
            <a:off x="381000" y="685800"/>
            <a:ext cx="6629400" cy="0"/>
          </a:xfrm>
          <a:prstGeom prst="line">
            <a:avLst/>
          </a:prstGeom>
          <a:noFill/>
          <a:ln w="9525" algn="ctr">
            <a:solidFill>
              <a:srgbClr val="1E9D8B"/>
            </a:solidFill>
            <a:round/>
            <a:headEnd/>
            <a:tailEnd/>
          </a:ln>
        </p:spPr>
      </p:cxnSp>
      <p:sp>
        <p:nvSpPr>
          <p:cNvPr id="5124" name="Text Box 12"/>
          <p:cNvSpPr txBox="1">
            <a:spLocks noChangeArrowheads="1"/>
          </p:cNvSpPr>
          <p:nvPr/>
        </p:nvSpPr>
        <p:spPr bwMode="auto">
          <a:xfrm>
            <a:off x="228600" y="887413"/>
            <a:ext cx="8686800" cy="3476625"/>
          </a:xfrm>
          <a:prstGeom prst="rect">
            <a:avLst/>
          </a:prstGeom>
          <a:noFill/>
          <a:ln w="9525" algn="ctr">
            <a:noFill/>
            <a:miter lim="800000"/>
            <a:headEnd/>
            <a:tailEnd/>
          </a:ln>
        </p:spPr>
        <p:txBody>
          <a:bodyPr lIns="182880" tIns="228600" rIns="182880" bIns="228600">
            <a:spAutoFit/>
          </a:bodyPr>
          <a:lstStyle/>
          <a:p>
            <a:pPr marL="457200" indent="-457200">
              <a:lnSpc>
                <a:spcPct val="110000"/>
              </a:lnSpc>
              <a:spcBef>
                <a:spcPts val="600"/>
              </a:spcBef>
              <a:spcAft>
                <a:spcPts val="600"/>
              </a:spcAft>
              <a:buClr>
                <a:srgbClr val="FF7900"/>
              </a:buClr>
              <a:buSzPct val="120000"/>
              <a:buFont typeface="Wingdings" pitchFamily="2" charset="2"/>
              <a:buChar char="§"/>
            </a:pPr>
            <a:r>
              <a:rPr lang="en-US">
                <a:solidFill>
                  <a:srgbClr val="595959"/>
                </a:solidFill>
                <a:latin typeface="Arial" charset="0"/>
              </a:rPr>
              <a:t>Substantial savings in operational costs. </a:t>
            </a:r>
          </a:p>
          <a:p>
            <a:pPr marL="457200" indent="-457200">
              <a:lnSpc>
                <a:spcPct val="110000"/>
              </a:lnSpc>
              <a:spcBef>
                <a:spcPts val="600"/>
              </a:spcBef>
              <a:spcAft>
                <a:spcPts val="600"/>
              </a:spcAft>
              <a:buClr>
                <a:srgbClr val="FF7900"/>
              </a:buClr>
              <a:buSzPct val="120000"/>
              <a:buFont typeface="Wingdings" pitchFamily="2" charset="2"/>
              <a:buChar char="§"/>
            </a:pPr>
            <a:r>
              <a:rPr lang="en-US">
                <a:solidFill>
                  <a:srgbClr val="595959"/>
                </a:solidFill>
                <a:latin typeface="Arial" charset="0"/>
              </a:rPr>
              <a:t>Possibility to ‘cash-in’ on reduced carbon emissions</a:t>
            </a:r>
          </a:p>
          <a:p>
            <a:pPr marL="457200" indent="-457200">
              <a:lnSpc>
                <a:spcPct val="110000"/>
              </a:lnSpc>
              <a:spcBef>
                <a:spcPts val="600"/>
              </a:spcBef>
              <a:spcAft>
                <a:spcPts val="600"/>
              </a:spcAft>
              <a:buClr>
                <a:srgbClr val="FF7900"/>
              </a:buClr>
              <a:buSzPct val="120000"/>
              <a:buFont typeface="Wingdings" pitchFamily="2" charset="2"/>
              <a:buChar char="§"/>
            </a:pPr>
            <a:r>
              <a:rPr lang="en-US">
                <a:solidFill>
                  <a:srgbClr val="595959"/>
                </a:solidFill>
                <a:latin typeface="Arial" charset="0"/>
              </a:rPr>
              <a:t>Happier employees, better morale…higher productivity  </a:t>
            </a:r>
          </a:p>
          <a:p>
            <a:pPr marL="457200" indent="-457200">
              <a:lnSpc>
                <a:spcPct val="110000"/>
              </a:lnSpc>
              <a:spcBef>
                <a:spcPts val="600"/>
              </a:spcBef>
              <a:spcAft>
                <a:spcPts val="600"/>
              </a:spcAft>
              <a:buClr>
                <a:srgbClr val="FF7900"/>
              </a:buClr>
              <a:buSzPct val="120000"/>
              <a:buFont typeface="Wingdings" pitchFamily="2" charset="2"/>
              <a:buChar char="§"/>
            </a:pPr>
            <a:r>
              <a:rPr lang="en-US">
                <a:solidFill>
                  <a:srgbClr val="595959"/>
                </a:solidFill>
                <a:latin typeface="Arial" charset="0"/>
              </a:rPr>
              <a:t>Better social image</a:t>
            </a:r>
          </a:p>
          <a:p>
            <a:pPr marL="457200" indent="-457200">
              <a:lnSpc>
                <a:spcPct val="110000"/>
              </a:lnSpc>
              <a:spcBef>
                <a:spcPts val="600"/>
              </a:spcBef>
              <a:spcAft>
                <a:spcPts val="600"/>
              </a:spcAft>
              <a:buClr>
                <a:srgbClr val="FF7900"/>
              </a:buClr>
              <a:buSzPct val="120000"/>
              <a:buFont typeface="Wingdings" pitchFamily="2" charset="2"/>
              <a:buChar char="§"/>
            </a:pPr>
            <a:r>
              <a:rPr lang="en-US">
                <a:solidFill>
                  <a:srgbClr val="595959"/>
                </a:solidFill>
                <a:latin typeface="Arial" charset="0"/>
              </a:rPr>
              <a:t>More real estate value. LEED buildings are known to be assessed at higher prices. </a:t>
            </a:r>
          </a:p>
        </p:txBody>
      </p:sp>
      <p:pic>
        <p:nvPicPr>
          <p:cNvPr id="5125" name="Picture 2" descr="about_leed-2-2.jpg"/>
          <p:cNvPicPr>
            <a:picLocks noChangeAspect="1"/>
          </p:cNvPicPr>
          <p:nvPr/>
        </p:nvPicPr>
        <p:blipFill>
          <a:blip r:embed="rId3" cstate="print"/>
          <a:srcRect l="20833" t="12222" r="18333" b="10001"/>
          <a:stretch>
            <a:fillRect/>
          </a:stretch>
        </p:blipFill>
        <p:spPr bwMode="auto">
          <a:xfrm>
            <a:off x="6019800" y="3200400"/>
            <a:ext cx="3048000" cy="2922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
          <p:cNvSpPr>
            <a:spLocks noChangeArrowheads="1"/>
          </p:cNvSpPr>
          <p:nvPr/>
        </p:nvSpPr>
        <p:spPr bwMode="auto">
          <a:xfrm>
            <a:off x="762000" y="1295400"/>
            <a:ext cx="5410200" cy="1447800"/>
          </a:xfrm>
          <a:prstGeom prst="rect">
            <a:avLst/>
          </a:prstGeom>
          <a:solidFill>
            <a:schemeClr val="tx1"/>
          </a:solidFill>
          <a:ln w="9525">
            <a:solidFill>
              <a:schemeClr val="tx1"/>
            </a:solidFill>
            <a:miter lim="800000"/>
            <a:headEnd/>
            <a:tailEnd/>
          </a:ln>
        </p:spPr>
        <p:txBody>
          <a:bodyPr lIns="274320" tIns="182880" rIns="274320" bIns="182880"/>
          <a:lstStyle/>
          <a:p>
            <a:pPr eaLnBrk="0" hangingPunct="0">
              <a:defRPr/>
            </a:pPr>
            <a:r>
              <a:rPr lang="en-US" sz="3600" b="1" dirty="0">
                <a:solidFill>
                  <a:srgbClr val="FF7900"/>
                </a:solidFill>
                <a:latin typeface="+mn-lt"/>
                <a:cs typeface="Mobinil Frutiger Arabic 65 Bold" pitchFamily="2" charset="-78"/>
              </a:rPr>
              <a:t>About Mobinil’s new LEED building… </a:t>
            </a:r>
            <a:endParaRPr lang="en-US" sz="1600" dirty="0">
              <a:latin typeface="+mn-lt"/>
              <a:cs typeface="Mobinil Frutiger Arabic 65 Bold" pitchFamily="2" charset="-78"/>
            </a:endParaRPr>
          </a:p>
        </p:txBody>
      </p:sp>
      <p:sp>
        <p:nvSpPr>
          <p:cNvPr id="10" name="Rectangle 19"/>
          <p:cNvSpPr>
            <a:spLocks noChangeArrowheads="1"/>
          </p:cNvSpPr>
          <p:nvPr/>
        </p:nvSpPr>
        <p:spPr bwMode="auto">
          <a:xfrm>
            <a:off x="762000" y="2743200"/>
            <a:ext cx="5410200" cy="1828800"/>
          </a:xfrm>
          <a:prstGeom prst="rect">
            <a:avLst/>
          </a:prstGeom>
          <a:noFill/>
          <a:ln w="9525">
            <a:solidFill>
              <a:srgbClr val="FF7900"/>
            </a:solidFill>
            <a:miter lim="800000"/>
            <a:headEnd/>
            <a:tailEnd/>
          </a:ln>
        </p:spPr>
        <p:txBody>
          <a:bodyPr lIns="274320" tIns="182880" rIns="274320" bIns="182880"/>
          <a:lstStyle/>
          <a:p>
            <a:pPr marL="463550" indent="-463550" eaLnBrk="0" hangingPunct="0">
              <a:spcBef>
                <a:spcPts val="600"/>
              </a:spcBef>
              <a:spcAft>
                <a:spcPts val="600"/>
              </a:spcAft>
              <a:buClr>
                <a:srgbClr val="FF7900"/>
              </a:buClr>
              <a:buFont typeface="Wingdings" pitchFamily="2" charset="2"/>
              <a:buChar char="q"/>
              <a:defRPr/>
            </a:pPr>
            <a:r>
              <a:rPr lang="en-US" b="1" dirty="0">
                <a:solidFill>
                  <a:schemeClr val="tx1">
                    <a:lumMod val="65000"/>
                    <a:lumOff val="35000"/>
                  </a:schemeClr>
                </a:solidFill>
                <a:latin typeface="+mn-lt"/>
                <a:cs typeface="Mobinil Frutiger Arabic 65 Bold" pitchFamily="2" charset="-78"/>
              </a:rPr>
              <a:t>General information </a:t>
            </a:r>
          </a:p>
          <a:p>
            <a:pPr marL="463550" indent="-463550" eaLnBrk="0" hangingPunct="0">
              <a:spcBef>
                <a:spcPts val="600"/>
              </a:spcBef>
              <a:spcAft>
                <a:spcPts val="600"/>
              </a:spcAft>
              <a:buClr>
                <a:srgbClr val="FF7900"/>
              </a:buClr>
              <a:buFont typeface="Wingdings" pitchFamily="2" charset="2"/>
              <a:buChar char="q"/>
              <a:defRPr/>
            </a:pPr>
            <a:r>
              <a:rPr lang="en-US" b="1" dirty="0">
                <a:solidFill>
                  <a:schemeClr val="tx1">
                    <a:lumMod val="65000"/>
                    <a:lumOff val="35000"/>
                  </a:schemeClr>
                </a:solidFill>
                <a:latin typeface="+mn-lt"/>
                <a:cs typeface="Mobinil Frutiger Arabic 65 Bold" pitchFamily="2" charset="-78"/>
              </a:rPr>
              <a:t>Map snapshot</a:t>
            </a:r>
          </a:p>
          <a:p>
            <a:pPr marL="463550" indent="-463550" eaLnBrk="0" hangingPunct="0">
              <a:spcBef>
                <a:spcPts val="600"/>
              </a:spcBef>
              <a:spcAft>
                <a:spcPts val="600"/>
              </a:spcAft>
              <a:buClr>
                <a:srgbClr val="FF7900"/>
              </a:buClr>
              <a:buFont typeface="Wingdings" pitchFamily="2" charset="2"/>
              <a:buChar char="q"/>
              <a:defRPr/>
            </a:pPr>
            <a:r>
              <a:rPr lang="en-US" b="1" dirty="0">
                <a:solidFill>
                  <a:schemeClr val="tx1">
                    <a:lumMod val="65000"/>
                    <a:lumOff val="35000"/>
                  </a:schemeClr>
                </a:solidFill>
                <a:latin typeface="+mn-lt"/>
                <a:cs typeface="Mobinil Frutiger Arabic 65 Bold" pitchFamily="2" charset="-78"/>
              </a:rPr>
              <a:t>Layout and ground floor plan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0"/>
            <a:ext cx="9144000" cy="868363"/>
          </a:xfrm>
          <a:prstGeom prst="rect">
            <a:avLst/>
          </a:prstGeom>
          <a:noFill/>
          <a:ln w="12700" algn="ctr">
            <a:noFill/>
            <a:miter lim="800000"/>
            <a:headEnd/>
            <a:tailEnd/>
          </a:ln>
        </p:spPr>
        <p:txBody>
          <a:bodyPr lIns="365760" tIns="210312" rIns="63500" bIns="210312" anchor="b">
            <a:spAutoFit/>
          </a:bodyPr>
          <a:lstStyle/>
          <a:p>
            <a:pPr>
              <a:lnSpc>
                <a:spcPct val="90000"/>
              </a:lnSpc>
              <a:defRPr/>
            </a:pPr>
            <a:r>
              <a:rPr lang="en-GB" sz="3200" b="1" dirty="0">
                <a:solidFill>
                  <a:schemeClr val="tx1">
                    <a:lumMod val="50000"/>
                    <a:lumOff val="50000"/>
                  </a:schemeClr>
                </a:solidFill>
                <a:latin typeface="Arial" charset="0"/>
              </a:rPr>
              <a:t>General information</a:t>
            </a:r>
          </a:p>
        </p:txBody>
      </p:sp>
      <p:cxnSp>
        <p:nvCxnSpPr>
          <p:cNvPr id="7171" name="Straight Connector 6"/>
          <p:cNvCxnSpPr>
            <a:cxnSpLocks noChangeShapeType="1"/>
          </p:cNvCxnSpPr>
          <p:nvPr/>
        </p:nvCxnSpPr>
        <p:spPr bwMode="auto">
          <a:xfrm>
            <a:off x="381000" y="685800"/>
            <a:ext cx="6629400" cy="0"/>
          </a:xfrm>
          <a:prstGeom prst="line">
            <a:avLst/>
          </a:prstGeom>
          <a:noFill/>
          <a:ln w="9525" algn="ctr">
            <a:solidFill>
              <a:srgbClr val="1E9D8B"/>
            </a:solidFill>
            <a:round/>
            <a:headEnd/>
            <a:tailEnd/>
          </a:ln>
        </p:spPr>
      </p:cxnSp>
      <p:sp>
        <p:nvSpPr>
          <p:cNvPr id="7" name="TextBox 6"/>
          <p:cNvSpPr txBox="1"/>
          <p:nvPr/>
        </p:nvSpPr>
        <p:spPr>
          <a:xfrm>
            <a:off x="381000" y="914400"/>
            <a:ext cx="8305800" cy="3662541"/>
          </a:xfrm>
          <a:prstGeom prst="rect">
            <a:avLst/>
          </a:prstGeom>
          <a:noFill/>
        </p:spPr>
        <p:txBody>
          <a:bodyPr>
            <a:spAutoFit/>
          </a:bodyPr>
          <a:lstStyle/>
          <a:p>
            <a:pPr marL="463550" indent="-463550">
              <a:buClr>
                <a:srgbClr val="FF7900"/>
              </a:buClr>
              <a:buSzPct val="120000"/>
              <a:buFont typeface="Wingdings" pitchFamily="2" charset="2"/>
              <a:buChar char="q"/>
              <a:defRPr/>
            </a:pPr>
            <a:r>
              <a:rPr lang="en-US" sz="1800" dirty="0">
                <a:latin typeface="+mn-lt"/>
                <a:cs typeface="+mn-cs"/>
              </a:rPr>
              <a:t>Complex Name: </a:t>
            </a:r>
            <a:r>
              <a:rPr lang="en-US" sz="1800" b="1" dirty="0">
                <a:solidFill>
                  <a:srgbClr val="FF6600"/>
                </a:solidFill>
                <a:latin typeface="+mn-lt"/>
                <a:cs typeface="+mn-cs"/>
              </a:rPr>
              <a:t>Pyramids Heights. </a:t>
            </a:r>
            <a:r>
              <a:rPr lang="en-US" sz="1800" dirty="0">
                <a:latin typeface="+mn-lt"/>
                <a:cs typeface="+mn-cs"/>
              </a:rPr>
              <a:t>Located along Cairo – Alexandria desert road. 22KM from October City</a:t>
            </a:r>
          </a:p>
          <a:p>
            <a:pPr marL="463550" indent="-463550">
              <a:buClr>
                <a:srgbClr val="FF7900"/>
              </a:buClr>
              <a:buSzPct val="120000"/>
              <a:buFont typeface="Wingdings" pitchFamily="2" charset="2"/>
              <a:buChar char="q"/>
              <a:defRPr/>
            </a:pPr>
            <a:endParaRPr lang="en-US" sz="1800" dirty="0">
              <a:latin typeface="+mn-lt"/>
              <a:cs typeface="+mn-cs"/>
            </a:endParaRPr>
          </a:p>
          <a:p>
            <a:pPr marL="463550" indent="-463550">
              <a:buClr>
                <a:srgbClr val="FF7900"/>
              </a:buClr>
              <a:buSzPct val="120000"/>
              <a:buFont typeface="Wingdings" pitchFamily="2" charset="2"/>
              <a:buChar char="q"/>
              <a:defRPr/>
            </a:pPr>
            <a:r>
              <a:rPr lang="en-US" sz="1800" dirty="0" err="1">
                <a:latin typeface="+mn-lt"/>
                <a:cs typeface="+mn-cs"/>
              </a:rPr>
              <a:t>Lessor</a:t>
            </a:r>
            <a:r>
              <a:rPr lang="en-US" sz="1800" dirty="0">
                <a:latin typeface="+mn-lt"/>
                <a:cs typeface="+mn-cs"/>
              </a:rPr>
              <a:t>: </a:t>
            </a:r>
            <a:r>
              <a:rPr lang="en-US" sz="1800" dirty="0" err="1">
                <a:latin typeface="+mn-lt"/>
                <a:cs typeface="+mn-cs"/>
              </a:rPr>
              <a:t>Samcrete</a:t>
            </a:r>
            <a:r>
              <a:rPr lang="en-US" sz="1800" dirty="0">
                <a:latin typeface="+mn-lt"/>
                <a:cs typeface="+mn-cs"/>
              </a:rPr>
              <a:t> Development.</a:t>
            </a:r>
          </a:p>
          <a:p>
            <a:pPr marL="463550" indent="-463550">
              <a:buClr>
                <a:srgbClr val="FF7900"/>
              </a:buClr>
              <a:buSzPct val="120000"/>
              <a:buFont typeface="Wingdings" pitchFamily="2" charset="2"/>
              <a:buChar char="q"/>
              <a:defRPr/>
            </a:pPr>
            <a:r>
              <a:rPr lang="en-US" sz="1800" dirty="0">
                <a:latin typeface="+mn-lt"/>
                <a:cs typeface="+mn-cs"/>
              </a:rPr>
              <a:t>Lessee: The Egyptian Company For Mobile Services [Mobinil] </a:t>
            </a:r>
          </a:p>
          <a:p>
            <a:pPr marL="463550" indent="-463550">
              <a:buClr>
                <a:srgbClr val="FF7900"/>
              </a:buClr>
              <a:buSzPct val="120000"/>
              <a:buFont typeface="Wingdings" pitchFamily="2" charset="2"/>
              <a:buChar char="q"/>
              <a:defRPr/>
            </a:pPr>
            <a:endParaRPr lang="en-US" sz="1800" dirty="0">
              <a:latin typeface="+mn-lt"/>
              <a:cs typeface="+mn-cs"/>
            </a:endParaRPr>
          </a:p>
          <a:p>
            <a:pPr marL="463550" indent="-463550">
              <a:buClr>
                <a:srgbClr val="FF7900"/>
              </a:buClr>
              <a:buSzPct val="120000"/>
              <a:buFont typeface="Wingdings" pitchFamily="2" charset="2"/>
              <a:buChar char="q"/>
              <a:defRPr/>
            </a:pPr>
            <a:r>
              <a:rPr lang="en-US" sz="1800" dirty="0">
                <a:latin typeface="+mn-lt"/>
                <a:cs typeface="+mn-cs"/>
              </a:rPr>
              <a:t>Building B[1]: Basement. Ground. First. Second and Third floors. Total lease area of </a:t>
            </a:r>
            <a:r>
              <a:rPr lang="en-US" sz="1800" b="1" dirty="0">
                <a:latin typeface="+mn-lt"/>
                <a:cs typeface="+mn-cs"/>
              </a:rPr>
              <a:t>1250</a:t>
            </a:r>
            <a:r>
              <a:rPr lang="en-US" sz="1800" dirty="0"/>
              <a:t> ..</a:t>
            </a:r>
            <a:r>
              <a:rPr lang="en-US" sz="1800" dirty="0">
                <a:latin typeface="+mn-lt"/>
                <a:cs typeface="+mn-cs"/>
              </a:rPr>
              <a:t>.    </a:t>
            </a:r>
            <a:r>
              <a:rPr lang="en-US" sz="1800" dirty="0">
                <a:solidFill>
                  <a:srgbClr val="FF6600"/>
                </a:solidFill>
                <a:latin typeface="+mn-lt"/>
                <a:cs typeface="+mn-cs"/>
              </a:rPr>
              <a:t>Distributed </a:t>
            </a:r>
            <a:r>
              <a:rPr lang="en-US" sz="1800" dirty="0" smtClean="0">
                <a:solidFill>
                  <a:srgbClr val="FF6600"/>
                </a:solidFill>
                <a:latin typeface="+mn-lt"/>
                <a:cs typeface="+mn-cs"/>
              </a:rPr>
              <a:t>ove</a:t>
            </a:r>
            <a:r>
              <a:rPr lang="en-US" dirty="0" smtClean="0">
                <a:solidFill>
                  <a:srgbClr val="FF6600"/>
                </a:solidFill>
                <a:latin typeface="+mn-lt"/>
                <a:cs typeface="+mn-cs"/>
              </a:rPr>
              <a:t>r 5 floors</a:t>
            </a:r>
            <a:r>
              <a:rPr lang="en-US" sz="1800" dirty="0" smtClean="0">
                <a:solidFill>
                  <a:srgbClr val="FF6600"/>
                </a:solidFill>
                <a:latin typeface="+mn-lt"/>
                <a:cs typeface="+mn-cs"/>
              </a:rPr>
              <a:t>: </a:t>
            </a:r>
            <a:endParaRPr lang="en-US" sz="1800" dirty="0">
              <a:solidFill>
                <a:srgbClr val="FF6600"/>
              </a:solidFill>
              <a:latin typeface="+mn-lt"/>
              <a:cs typeface="+mn-cs"/>
            </a:endParaRPr>
          </a:p>
          <a:p>
            <a:pPr marL="395288" indent="-395288">
              <a:buClr>
                <a:srgbClr val="FF7900"/>
              </a:buClr>
              <a:buSzPct val="120000"/>
              <a:defRPr/>
            </a:pPr>
            <a:endParaRPr lang="en-US" sz="1800" dirty="0">
              <a:solidFill>
                <a:srgbClr val="FF6600"/>
              </a:solidFill>
              <a:latin typeface="+mn-lt"/>
              <a:cs typeface="+mn-cs"/>
            </a:endParaRPr>
          </a:p>
          <a:p>
            <a:pPr marL="804863" lvl="1" indent="-231775">
              <a:buClr>
                <a:srgbClr val="FF7900"/>
              </a:buClr>
              <a:buSzPct val="120000"/>
              <a:defRPr/>
            </a:pPr>
            <a:endParaRPr lang="en-US" sz="1600" dirty="0">
              <a:solidFill>
                <a:schemeClr val="tx1">
                  <a:lumMod val="65000"/>
                  <a:lumOff val="35000"/>
                </a:schemeClr>
              </a:solidFill>
              <a:latin typeface="+mn-lt"/>
            </a:endParaRPr>
          </a:p>
          <a:p>
            <a:pPr marL="682625" lvl="1" indent="-225425">
              <a:buClr>
                <a:srgbClr val="FF7900"/>
              </a:buClr>
              <a:buSzPct val="120000"/>
              <a:defRPr/>
            </a:pPr>
            <a:endParaRPr lang="en-US" sz="1800" dirty="0">
              <a:latin typeface="+mn-lt"/>
              <a:cs typeface="+mn-cs"/>
            </a:endParaRPr>
          </a:p>
          <a:p>
            <a:pPr>
              <a:defRPr/>
            </a:pPr>
            <a:r>
              <a:rPr lang="en-US" sz="1800" dirty="0">
                <a:latin typeface="+mn-lt"/>
                <a:cs typeface="+mn-cs"/>
              </a:rPr>
              <a:t>…. To be used as offices and open work space. Plus an area of 2500</a:t>
            </a:r>
            <a:r>
              <a:rPr lang="en-US" sz="1800" dirty="0">
                <a:latin typeface="+mn-lt"/>
              </a:rPr>
              <a:t>M</a:t>
            </a:r>
            <a:r>
              <a:rPr lang="en-US" sz="1800" baseline="30000" dirty="0">
                <a:latin typeface="+mn-lt"/>
              </a:rPr>
              <a:t>2</a:t>
            </a:r>
            <a:r>
              <a:rPr lang="en-US" sz="1800" baseline="30000" dirty="0"/>
              <a:t> </a:t>
            </a:r>
            <a:r>
              <a:rPr lang="en-US" sz="1800" dirty="0">
                <a:latin typeface="+mn-lt"/>
                <a:cs typeface="+mn-cs"/>
              </a:rPr>
              <a:t>basement to be used as a storage and public services for the building.</a:t>
            </a:r>
          </a:p>
        </p:txBody>
      </p:sp>
      <p:sp>
        <p:nvSpPr>
          <p:cNvPr id="8" name="Rectangle 19"/>
          <p:cNvSpPr>
            <a:spLocks noChangeArrowheads="1"/>
          </p:cNvSpPr>
          <p:nvPr/>
        </p:nvSpPr>
        <p:spPr bwMode="auto">
          <a:xfrm>
            <a:off x="381000" y="4800600"/>
            <a:ext cx="8382000" cy="762000"/>
          </a:xfrm>
          <a:prstGeom prst="rect">
            <a:avLst/>
          </a:prstGeom>
          <a:solidFill>
            <a:schemeClr val="tx1">
              <a:lumMod val="65000"/>
              <a:lumOff val="35000"/>
            </a:schemeClr>
          </a:solidFill>
          <a:ln w="9525">
            <a:noFill/>
            <a:miter lim="800000"/>
            <a:headEnd/>
            <a:tailEnd/>
          </a:ln>
        </p:spPr>
        <p:txBody>
          <a:bodyPr lIns="182880" tIns="91440" rIns="182880" bIns="91440">
            <a:normAutofit/>
          </a:bodyPr>
          <a:lstStyle/>
          <a:p>
            <a:pPr algn="ctr" eaLnBrk="0" hangingPunct="0">
              <a:defRPr/>
            </a:pPr>
            <a:r>
              <a:rPr lang="en-US" sz="3200" b="1" dirty="0">
                <a:solidFill>
                  <a:srgbClr val="FF7900"/>
                </a:solidFill>
                <a:latin typeface="+mn-lt"/>
                <a:cs typeface="Mobinil Frutiger Arabic 65 Bold" pitchFamily="2" charset="-78"/>
              </a:rPr>
              <a:t>Expected capacity: 1550 seats</a:t>
            </a:r>
            <a:endParaRPr lang="en-US" sz="3200" dirty="0">
              <a:latin typeface="+mn-lt"/>
              <a:cs typeface="Mobinil Frutiger Arabic 65 Bold" pitchFamily="2" charset="-78"/>
            </a:endParaRPr>
          </a:p>
        </p:txBody>
      </p:sp>
      <p:sp>
        <p:nvSpPr>
          <p:cNvPr id="9" name="Rectangle 19"/>
          <p:cNvSpPr>
            <a:spLocks noChangeArrowheads="1"/>
          </p:cNvSpPr>
          <p:nvPr/>
        </p:nvSpPr>
        <p:spPr bwMode="auto">
          <a:xfrm>
            <a:off x="1524000" y="2895600"/>
            <a:ext cx="1371600" cy="304800"/>
          </a:xfrm>
          <a:prstGeom prst="rect">
            <a:avLst/>
          </a:prstGeom>
          <a:solidFill>
            <a:schemeClr val="tx1"/>
          </a:solidFill>
          <a:ln w="9525">
            <a:solidFill>
              <a:schemeClr val="tx1"/>
            </a:solidFill>
            <a:miter lim="800000"/>
            <a:headEnd/>
            <a:tailEnd/>
          </a:ln>
        </p:spPr>
        <p:txBody>
          <a:bodyPr tIns="0" bIns="0">
            <a:normAutofit/>
          </a:bodyPr>
          <a:lstStyle/>
          <a:p>
            <a:pPr algn="ctr" eaLnBrk="0" hangingPunct="0">
              <a:defRPr/>
            </a:pPr>
            <a:r>
              <a:rPr lang="en-US" sz="1800" b="1" dirty="0">
                <a:solidFill>
                  <a:srgbClr val="FF7900"/>
                </a:solidFill>
                <a:latin typeface="+mn-lt"/>
                <a:cs typeface="Mobinil Frutiger Arabic 65 Bold" pitchFamily="2" charset="-78"/>
              </a:rPr>
              <a:t>12500 M2</a:t>
            </a:r>
            <a:endParaRPr lang="en-US" sz="1800" dirty="0">
              <a:latin typeface="+mn-lt"/>
              <a:cs typeface="Mobinil Frutiger Arabic 65 Bold" pitchFamily="2" charset="-7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0"/>
            <a:ext cx="9144000" cy="868363"/>
          </a:xfrm>
          <a:prstGeom prst="rect">
            <a:avLst/>
          </a:prstGeom>
          <a:noFill/>
          <a:ln w="12700" algn="ctr">
            <a:noFill/>
            <a:miter lim="800000"/>
            <a:headEnd/>
            <a:tailEnd/>
          </a:ln>
        </p:spPr>
        <p:txBody>
          <a:bodyPr lIns="365760" tIns="210312" rIns="63500" bIns="210312" anchor="b">
            <a:spAutoFit/>
          </a:bodyPr>
          <a:lstStyle/>
          <a:p>
            <a:pPr>
              <a:lnSpc>
                <a:spcPct val="90000"/>
              </a:lnSpc>
              <a:defRPr/>
            </a:pPr>
            <a:r>
              <a:rPr lang="en-GB" sz="3200" b="1" dirty="0">
                <a:solidFill>
                  <a:schemeClr val="tx1">
                    <a:lumMod val="50000"/>
                    <a:lumOff val="50000"/>
                  </a:schemeClr>
                </a:solidFill>
                <a:latin typeface="Arial" charset="0"/>
              </a:rPr>
              <a:t>Geographical snapshot</a:t>
            </a:r>
          </a:p>
        </p:txBody>
      </p:sp>
      <p:cxnSp>
        <p:nvCxnSpPr>
          <p:cNvPr id="8195" name="Straight Connector 6"/>
          <p:cNvCxnSpPr>
            <a:cxnSpLocks noChangeShapeType="1"/>
          </p:cNvCxnSpPr>
          <p:nvPr/>
        </p:nvCxnSpPr>
        <p:spPr bwMode="auto">
          <a:xfrm>
            <a:off x="381000" y="685800"/>
            <a:ext cx="6629400" cy="0"/>
          </a:xfrm>
          <a:prstGeom prst="line">
            <a:avLst/>
          </a:prstGeom>
          <a:noFill/>
          <a:ln w="9525" algn="ctr">
            <a:solidFill>
              <a:srgbClr val="1E9D8B"/>
            </a:solidFill>
            <a:round/>
            <a:headEnd/>
            <a:tailEnd/>
          </a:ln>
        </p:spPr>
      </p:cxnSp>
      <p:pic>
        <p:nvPicPr>
          <p:cNvPr id="8196" name="Picture 5" descr="C:\Documents and Settings\sissa\Desktop\Picture1.jpg"/>
          <p:cNvPicPr>
            <a:picLocks noChangeAspect="1" noChangeArrowheads="1"/>
          </p:cNvPicPr>
          <p:nvPr/>
        </p:nvPicPr>
        <p:blipFill>
          <a:blip r:embed="rId3" cstate="print"/>
          <a:srcRect/>
          <a:stretch>
            <a:fillRect/>
          </a:stretch>
        </p:blipFill>
        <p:spPr bwMode="auto">
          <a:xfrm>
            <a:off x="0" y="830263"/>
            <a:ext cx="9144000" cy="6027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0"/>
            <a:ext cx="9144000" cy="868363"/>
          </a:xfrm>
          <a:prstGeom prst="rect">
            <a:avLst/>
          </a:prstGeom>
          <a:noFill/>
          <a:ln w="12700" algn="ctr">
            <a:noFill/>
            <a:miter lim="800000"/>
            <a:headEnd/>
            <a:tailEnd/>
          </a:ln>
        </p:spPr>
        <p:txBody>
          <a:bodyPr lIns="365760" tIns="210312" rIns="63500" bIns="210312" anchor="b">
            <a:spAutoFit/>
          </a:bodyPr>
          <a:lstStyle/>
          <a:p>
            <a:pPr>
              <a:lnSpc>
                <a:spcPct val="90000"/>
              </a:lnSpc>
              <a:defRPr/>
            </a:pPr>
            <a:r>
              <a:rPr lang="en-GB" sz="3200" b="1" dirty="0">
                <a:solidFill>
                  <a:schemeClr val="tx1">
                    <a:lumMod val="50000"/>
                    <a:lumOff val="50000"/>
                  </a:schemeClr>
                </a:solidFill>
                <a:latin typeface="Arial" charset="0"/>
              </a:rPr>
              <a:t>Layouts. Plans</a:t>
            </a:r>
          </a:p>
        </p:txBody>
      </p:sp>
      <p:cxnSp>
        <p:nvCxnSpPr>
          <p:cNvPr id="9219" name="Straight Connector 6"/>
          <p:cNvCxnSpPr>
            <a:cxnSpLocks noChangeShapeType="1"/>
          </p:cNvCxnSpPr>
          <p:nvPr/>
        </p:nvCxnSpPr>
        <p:spPr bwMode="auto">
          <a:xfrm>
            <a:off x="381000" y="685800"/>
            <a:ext cx="6629400" cy="0"/>
          </a:xfrm>
          <a:prstGeom prst="line">
            <a:avLst/>
          </a:prstGeom>
          <a:noFill/>
          <a:ln w="9525" algn="ctr">
            <a:solidFill>
              <a:srgbClr val="1E9D8B"/>
            </a:solidFill>
            <a:round/>
            <a:headEnd/>
            <a:tailEnd/>
          </a:ln>
        </p:spPr>
      </p:cxnSp>
      <p:sp>
        <p:nvSpPr>
          <p:cNvPr id="10" name="Rectangle 19"/>
          <p:cNvSpPr>
            <a:spLocks noChangeArrowheads="1"/>
          </p:cNvSpPr>
          <p:nvPr/>
        </p:nvSpPr>
        <p:spPr bwMode="auto">
          <a:xfrm>
            <a:off x="4876800" y="2819400"/>
            <a:ext cx="1828800" cy="152400"/>
          </a:xfrm>
          <a:prstGeom prst="rect">
            <a:avLst/>
          </a:prstGeom>
          <a:solidFill>
            <a:schemeClr val="bg1">
              <a:lumMod val="95000"/>
            </a:schemeClr>
          </a:solidFill>
          <a:ln w="9525">
            <a:noFill/>
            <a:miter lim="800000"/>
            <a:headEnd/>
            <a:tailEnd/>
          </a:ln>
        </p:spPr>
        <p:txBody>
          <a:bodyPr tIns="0" bIns="0">
            <a:normAutofit fontScale="85000" lnSpcReduction="20000"/>
          </a:bodyPr>
          <a:lstStyle/>
          <a:p>
            <a:pPr algn="ctr" eaLnBrk="0" hangingPunct="0">
              <a:defRPr/>
            </a:pPr>
            <a:r>
              <a:rPr lang="en-US" sz="1400" dirty="0">
                <a:latin typeface="+mn-lt"/>
                <a:cs typeface="Mobinil Frutiger Arabic 65 Bold" pitchFamily="2" charset="-78"/>
              </a:rPr>
              <a:t>Typical floor plan</a:t>
            </a:r>
          </a:p>
        </p:txBody>
      </p:sp>
      <p:sp>
        <p:nvSpPr>
          <p:cNvPr id="7" name="Rectangle 19"/>
          <p:cNvSpPr>
            <a:spLocks noChangeArrowheads="1"/>
          </p:cNvSpPr>
          <p:nvPr/>
        </p:nvSpPr>
        <p:spPr bwMode="auto">
          <a:xfrm>
            <a:off x="76200" y="3505200"/>
            <a:ext cx="3276600" cy="304800"/>
          </a:xfrm>
          <a:prstGeom prst="rect">
            <a:avLst/>
          </a:prstGeom>
          <a:noFill/>
          <a:ln w="9525">
            <a:noFill/>
            <a:miter lim="800000"/>
            <a:headEnd/>
            <a:tailEnd/>
          </a:ln>
        </p:spPr>
        <p:txBody>
          <a:bodyPr tIns="0" bIns="0">
            <a:normAutofit/>
          </a:bodyPr>
          <a:lstStyle/>
          <a:p>
            <a:pPr algn="ctr" eaLnBrk="0" hangingPunct="0">
              <a:defRPr/>
            </a:pPr>
            <a:r>
              <a:rPr lang="en-US" sz="1400" b="1" dirty="0">
                <a:solidFill>
                  <a:srgbClr val="FF6600"/>
                </a:solidFill>
                <a:latin typeface="+mn-lt"/>
                <a:cs typeface="Mobinil Frutiger Arabic 65 Bold" pitchFamily="2" charset="-78"/>
              </a:rPr>
              <a:t>Building layout</a:t>
            </a:r>
            <a:endParaRPr lang="en-US" sz="1400" dirty="0">
              <a:solidFill>
                <a:srgbClr val="FF6600"/>
              </a:solidFill>
              <a:latin typeface="+mn-lt"/>
              <a:cs typeface="Mobinil Frutiger Arabic 65 Bold" pitchFamily="2" charset="-78"/>
            </a:endParaRPr>
          </a:p>
        </p:txBody>
      </p:sp>
      <p:pic>
        <p:nvPicPr>
          <p:cNvPr id="9222" name="Picture 9" descr="C:\Documents and Settings\sissa\Desktop\Picture1.jpg"/>
          <p:cNvPicPr>
            <a:picLocks noChangeAspect="1" noChangeArrowheads="1"/>
          </p:cNvPicPr>
          <p:nvPr/>
        </p:nvPicPr>
        <p:blipFill>
          <a:blip r:embed="rId3" cstate="print"/>
          <a:srcRect/>
          <a:stretch>
            <a:fillRect/>
          </a:stretch>
        </p:blipFill>
        <p:spPr bwMode="auto">
          <a:xfrm>
            <a:off x="2663825" y="2724150"/>
            <a:ext cx="6480175" cy="4133850"/>
          </a:xfrm>
          <a:prstGeom prst="rect">
            <a:avLst/>
          </a:prstGeom>
          <a:noFill/>
          <a:ln w="9525">
            <a:noFill/>
            <a:miter lim="800000"/>
            <a:headEnd/>
            <a:tailEnd/>
          </a:ln>
        </p:spPr>
      </p:pic>
      <p:pic>
        <p:nvPicPr>
          <p:cNvPr id="9223" name="Picture 7" descr="Picture3.jpg"/>
          <p:cNvPicPr>
            <a:picLocks noChangeAspect="1"/>
          </p:cNvPicPr>
          <p:nvPr/>
        </p:nvPicPr>
        <p:blipFill>
          <a:blip r:embed="rId4" cstate="print"/>
          <a:srcRect/>
          <a:stretch>
            <a:fillRect/>
          </a:stretch>
        </p:blipFill>
        <p:spPr bwMode="auto">
          <a:xfrm>
            <a:off x="152400" y="762000"/>
            <a:ext cx="3581400" cy="2754313"/>
          </a:xfrm>
          <a:prstGeom prst="rect">
            <a:avLst/>
          </a:prstGeom>
          <a:noFill/>
          <a:ln w="9525">
            <a:noFill/>
            <a:miter lim="800000"/>
            <a:headEnd/>
            <a:tailEnd/>
          </a:ln>
        </p:spPr>
      </p:pic>
      <p:pic>
        <p:nvPicPr>
          <p:cNvPr id="9224" name="Picture 8" descr="Picture2.jpg"/>
          <p:cNvPicPr>
            <a:picLocks noChangeAspect="1"/>
          </p:cNvPicPr>
          <p:nvPr/>
        </p:nvPicPr>
        <p:blipFill>
          <a:blip r:embed="rId5" cstate="print"/>
          <a:srcRect/>
          <a:stretch>
            <a:fillRect/>
          </a:stretch>
        </p:blipFill>
        <p:spPr bwMode="auto">
          <a:xfrm>
            <a:off x="4191000" y="533400"/>
            <a:ext cx="3319463" cy="2305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200400"/>
            <a:ext cx="2286000" cy="824841"/>
          </a:xfrm>
        </p:spPr>
        <p:txBody>
          <a:bodyPr/>
          <a:lstStyle/>
          <a:p>
            <a:r>
              <a:rPr lang="en-US" dirty="0" smtClean="0"/>
              <a:t>Thank You</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523220"/>
          </a:xfrm>
          <a:prstGeom prst="rect">
            <a:avLst/>
          </a:prstGeom>
          <a:noFill/>
        </p:spPr>
        <p:txBody>
          <a:bodyPr wrap="square" rtlCol="0">
            <a:spAutoFit/>
          </a:bodyPr>
          <a:lstStyle/>
          <a:p>
            <a:pPr algn="ctr"/>
            <a:r>
              <a:rPr lang="en-US" sz="2800" b="1" u="sng" dirty="0" smtClean="0"/>
              <a:t> </a:t>
            </a:r>
            <a:endParaRPr lang="en-US" sz="2800" b="1" u="sng" dirty="0"/>
          </a:p>
        </p:txBody>
      </p:sp>
      <p:pic>
        <p:nvPicPr>
          <p:cNvPr id="6" name="Picture 5" descr="Done1.jpg"/>
          <p:cNvPicPr>
            <a:picLocks noChangeAspect="1"/>
          </p:cNvPicPr>
          <p:nvPr/>
        </p:nvPicPr>
        <p:blipFill>
          <a:blip r:embed="rId2" cstate="print"/>
          <a:stretch>
            <a:fillRect/>
          </a:stretch>
        </p:blipFill>
        <p:spPr>
          <a:xfrm>
            <a:off x="0" y="761999"/>
            <a:ext cx="9144000" cy="5569527"/>
          </a:xfrm>
          <a:prstGeom prst="rect">
            <a:avLst/>
          </a:prstGeom>
        </p:spPr>
      </p:pic>
      <p:sp>
        <p:nvSpPr>
          <p:cNvPr id="7" name="Title 3"/>
          <p:cNvSpPr txBox="1">
            <a:spLocks/>
          </p:cNvSpPr>
          <p:nvPr/>
        </p:nvSpPr>
        <p:spPr bwMode="auto">
          <a:xfrm>
            <a:off x="381000" y="288925"/>
            <a:ext cx="7391400" cy="406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400" i="0" u="none" strike="noStrike" kern="0" cap="none" spc="0" normalizeH="0" baseline="0" noProof="0" dirty="0" smtClean="0">
                <a:ln>
                  <a:noFill/>
                </a:ln>
                <a:solidFill>
                  <a:srgbClr val="FF8103"/>
                </a:solidFill>
                <a:effectLst/>
                <a:uLnTx/>
                <a:uFillTx/>
                <a:latin typeface="+mj-lt"/>
                <a:ea typeface="+mj-ea"/>
                <a:cs typeface="+mj-cs"/>
              </a:rPr>
              <a:t>Solar Map for the achieved sites (100)</a:t>
            </a:r>
            <a:endParaRPr kumimoji="0" lang="en-US" sz="2400" i="0" u="none" strike="noStrike" kern="0" cap="none" spc="0" normalizeH="0" baseline="0" noProof="0" dirty="0">
              <a:ln>
                <a:noFill/>
              </a:ln>
              <a:solidFill>
                <a:srgbClr val="FF8103"/>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Power</a:t>
            </a:r>
            <a:endParaRPr lang="en-US" dirty="0"/>
          </a:p>
        </p:txBody>
      </p:sp>
      <p:sp>
        <p:nvSpPr>
          <p:cNvPr id="4" name="Rectangle 2"/>
          <p:cNvSpPr txBox="1">
            <a:spLocks noChangeArrowheads="1"/>
          </p:cNvSpPr>
          <p:nvPr/>
        </p:nvSpPr>
        <p:spPr bwMode="auto">
          <a:xfrm>
            <a:off x="4191000" y="2495996"/>
            <a:ext cx="4643437" cy="1923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44500" marR="0" lvl="0" indent="-444500" defTabSz="914400" eaLnBrk="0" latinLnBrk="0" hangingPunct="0">
              <a:lnSpc>
                <a:spcPct val="85000"/>
              </a:lnSpc>
              <a:buClr>
                <a:srgbClr val="FF7900"/>
              </a:buClr>
              <a:buSzTx/>
              <a:buFont typeface="Wingdings" pitchFamily="2" charset="2"/>
              <a:buAutoNum type="arabicPeriod"/>
              <a:tabLst>
                <a:tab pos="6997700" algn="l"/>
              </a:tabLst>
              <a:defRPr/>
            </a:pPr>
            <a:r>
              <a:rPr lang="en-AU" sz="2000" b="1" dirty="0" smtClean="0">
                <a:solidFill>
                  <a:schemeClr val="bg1">
                    <a:lumMod val="65000"/>
                  </a:schemeClr>
                </a:solidFill>
                <a:latin typeface="+mn-lt"/>
                <a:ea typeface="+mj-ea"/>
                <a:cs typeface="+mj-cs"/>
              </a:rPr>
              <a:t>Current Solar Project</a:t>
            </a:r>
          </a:p>
          <a:p>
            <a:pPr marL="444500" marR="0" lvl="0" indent="-444500" defTabSz="914400" eaLnBrk="0" latinLnBrk="0" hangingPunct="0">
              <a:lnSpc>
                <a:spcPct val="85000"/>
              </a:lnSpc>
              <a:buClr>
                <a:srgbClr val="FF7900"/>
              </a:buClr>
              <a:buSzTx/>
              <a:tabLst>
                <a:tab pos="6997700" algn="l"/>
              </a:tabLst>
              <a:defRPr/>
            </a:pPr>
            <a:endParaRPr lang="en-AU" sz="2000" b="1" dirty="0" smtClean="0">
              <a:solidFill>
                <a:srgbClr val="FF8103"/>
              </a:solidFill>
              <a:latin typeface="+mn-lt"/>
              <a:ea typeface="+mj-ea"/>
              <a:cs typeface="+mj-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kumimoji="0" lang="en-AU" sz="2000" b="1" i="0" u="none" strike="noStrike" kern="0" cap="none" spc="0" normalizeH="0" baseline="0" noProof="0" dirty="0" smtClean="0">
                <a:ln>
                  <a:noFill/>
                </a:ln>
                <a:solidFill>
                  <a:srgbClr val="FF8103"/>
                </a:solidFill>
                <a:effectLst/>
                <a:uLnTx/>
                <a:uFillTx/>
                <a:latin typeface="+mn-lt"/>
                <a:ea typeface="+mn-ea"/>
                <a:cs typeface="+mn-cs"/>
              </a:rPr>
              <a:t>GSMA assessment  pure solar site</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r>
              <a:rPr kumimoji="0" lang="en-AU" sz="2000" b="0" i="0" u="none" strike="noStrike" kern="0" cap="none" spc="0" normalizeH="0" baseline="0" noProof="0" dirty="0" smtClean="0">
                <a:ln>
                  <a:noFill/>
                </a:ln>
                <a:solidFill>
                  <a:schemeClr val="bg1">
                    <a:lumMod val="65000"/>
                  </a:schemeClr>
                </a:solidFill>
                <a:effectLst/>
                <a:uLnTx/>
                <a:uFillTx/>
                <a:latin typeface="+mn-lt"/>
                <a:ea typeface="+mn-ea"/>
                <a:cs typeface="+mn-cs"/>
              </a:rPr>
              <a:t>Hybrid sites</a:t>
            </a:r>
          </a:p>
          <a:p>
            <a:pPr marL="457200" marR="0" lvl="0" indent="-457200" algn="l" defTabSz="914400" rtl="0" eaLnBrk="0" fontAlgn="base" latinLnBrk="0" hangingPunct="0">
              <a:lnSpc>
                <a:spcPct val="85000"/>
              </a:lnSpc>
              <a:spcBef>
                <a:spcPct val="0"/>
              </a:spcBef>
              <a:spcAft>
                <a:spcPct val="0"/>
              </a:spcAft>
              <a:buClr>
                <a:srgbClr val="FF7900"/>
              </a:buClr>
              <a:buSzTx/>
              <a:buAutoNum type="arabicPeriod" startAt="2"/>
              <a:tabLst>
                <a:tab pos="6997700" algn="l"/>
              </a:tabLst>
              <a:defRPr/>
            </a:pPr>
            <a:endParaRPr lang="en-AU" sz="2000" kern="0" dirty="0" smtClean="0">
              <a:solidFill>
                <a:schemeClr val="bg1">
                  <a:lumMod val="65000"/>
                </a:schemeClr>
              </a:solidFill>
              <a:latin typeface="+mn-lt"/>
              <a:cs typeface="+mn-cs"/>
            </a:endParaRPr>
          </a:p>
        </p:txBody>
      </p:sp>
      <p:pic>
        <p:nvPicPr>
          <p:cNvPr id="5" name="Picture 3" descr="1660"/>
          <p:cNvPicPr>
            <a:picLocks noChangeAspect="1" noChangeArrowheads="1"/>
          </p:cNvPicPr>
          <p:nvPr/>
        </p:nvPicPr>
        <p:blipFill>
          <a:blip r:embed="rId2" cstate="print"/>
          <a:srcRect/>
          <a:stretch>
            <a:fillRect/>
          </a:stretch>
        </p:blipFill>
        <p:spPr bwMode="auto">
          <a:xfrm>
            <a:off x="251520" y="1484784"/>
            <a:ext cx="3600450" cy="360045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GSMA assessment </a:t>
            </a:r>
            <a:endParaRPr lang="en-US" dirty="0"/>
          </a:p>
        </p:txBody>
      </p:sp>
      <p:sp>
        <p:nvSpPr>
          <p:cNvPr id="3" name="Content Placeholder 2"/>
          <p:cNvSpPr>
            <a:spLocks noGrp="1"/>
          </p:cNvSpPr>
          <p:nvPr>
            <p:ph idx="1"/>
          </p:nvPr>
        </p:nvSpPr>
        <p:spPr>
          <a:xfrm>
            <a:off x="457200" y="838200"/>
            <a:ext cx="8537575" cy="3205493"/>
          </a:xfrm>
        </p:spPr>
        <p:txBody>
          <a:bodyPr/>
          <a:lstStyle/>
          <a:p>
            <a:r>
              <a:rPr lang="en-US" dirty="0" smtClean="0"/>
              <a:t>In progress:</a:t>
            </a:r>
          </a:p>
          <a:p>
            <a:pPr lvl="1"/>
            <a:r>
              <a:rPr lang="en-US" sz="1800" dirty="0" smtClean="0"/>
              <a:t>40 road sites planned to be launched during 2011</a:t>
            </a:r>
          </a:p>
          <a:p>
            <a:pPr marL="457200" lvl="1" indent="0">
              <a:buNone/>
            </a:pPr>
            <a:endParaRPr lang="en-US" sz="1800" dirty="0" smtClean="0"/>
          </a:p>
          <a:p>
            <a:r>
              <a:rPr lang="en-US" dirty="0" smtClean="0"/>
              <a:t>Future extensions:</a:t>
            </a:r>
          </a:p>
          <a:p>
            <a:r>
              <a:rPr lang="en-GB" sz="1800" dirty="0" smtClean="0"/>
              <a:t>150 sites have been initially identified as being most suitable for the use of renewable energy</a:t>
            </a:r>
          </a:p>
          <a:p>
            <a:r>
              <a:rPr lang="en-GB" sz="1800" dirty="0" smtClean="0"/>
              <a:t>These 98 sites consume a total of 2,189,214 Litres of fuel per year at a current cost of $634,845 and is likely to increase significantly in the coming years</a:t>
            </a:r>
            <a:endParaRPr lang="en-US" sz="1800" dirty="0" smtClean="0"/>
          </a:p>
          <a:p>
            <a:pPr lvl="1"/>
            <a:r>
              <a:rPr lang="en-US" sz="1800" dirty="0" smtClean="0"/>
              <a:t>98 sites Ready potential for solar power deployment</a:t>
            </a:r>
          </a:p>
          <a:p>
            <a:pPr lvl="1"/>
            <a:r>
              <a:rPr lang="en-US" sz="1800" dirty="0" smtClean="0"/>
              <a:t>Releasing 145 genset</a:t>
            </a:r>
          </a:p>
          <a:p>
            <a:pPr lvl="1"/>
            <a:r>
              <a:rPr lang="en-US" sz="1800" dirty="0" smtClean="0"/>
              <a:t>Net savings of 12.6 M$ after 10 years</a:t>
            </a:r>
          </a:p>
          <a:p>
            <a:pPr lvl="1"/>
            <a:r>
              <a:rPr lang="en-US" sz="1800" dirty="0" smtClean="0"/>
              <a:t>Accordingly reducing carbon footprint (7,250 Ton)</a:t>
            </a:r>
          </a:p>
          <a:p>
            <a:pPr lvl="1"/>
            <a:r>
              <a:rPr lang="en-US" sz="1800" dirty="0" smtClean="0"/>
              <a:t>Payback for these 98 sites is as below:</a:t>
            </a:r>
          </a:p>
        </p:txBody>
      </p:sp>
      <p:graphicFrame>
        <p:nvGraphicFramePr>
          <p:cNvPr id="4" name="Table 3"/>
          <p:cNvGraphicFramePr>
            <a:graphicFrameLocks noGrp="1"/>
          </p:cNvGraphicFramePr>
          <p:nvPr>
            <p:extLst>
              <p:ext uri="{D42A27DB-BD31-4B8C-83A1-F6EECF244321}">
                <p14:modId xmlns="" xmlns:p14="http://schemas.microsoft.com/office/powerpoint/2010/main" val="1510359949"/>
              </p:ext>
            </p:extLst>
          </p:nvPr>
        </p:nvGraphicFramePr>
        <p:xfrm>
          <a:off x="2362200" y="4114800"/>
          <a:ext cx="4191001" cy="1828800"/>
        </p:xfrm>
        <a:graphic>
          <a:graphicData uri="http://schemas.openxmlformats.org/drawingml/2006/table">
            <a:tbl>
              <a:tblPr firstRow="1" bandRow="1">
                <a:tableStyleId>{5C22544A-7EE6-4342-B048-85BDC9FD1C3A}</a:tableStyleId>
              </a:tblPr>
              <a:tblGrid>
                <a:gridCol w="1870982"/>
                <a:gridCol w="1272268"/>
                <a:gridCol w="1047751"/>
              </a:tblGrid>
              <a:tr h="294640">
                <a:tc>
                  <a:txBody>
                    <a:bodyPr/>
                    <a:lstStyle/>
                    <a:p>
                      <a:r>
                        <a:rPr lang="en-US" sz="1400" dirty="0" smtClean="0"/>
                        <a:t>Site power</a:t>
                      </a:r>
                      <a:r>
                        <a:rPr lang="en-US" sz="1400" baseline="0" dirty="0" smtClean="0"/>
                        <a:t> watt</a:t>
                      </a:r>
                      <a:endParaRPr lang="en-US" sz="1400" dirty="0"/>
                    </a:p>
                  </a:txBody>
                  <a:tcPr/>
                </a:tc>
                <a:tc>
                  <a:txBody>
                    <a:bodyPr/>
                    <a:lstStyle/>
                    <a:p>
                      <a:r>
                        <a:rPr lang="en-US" sz="1400" dirty="0" smtClean="0"/>
                        <a:t>No. of</a:t>
                      </a:r>
                      <a:r>
                        <a:rPr lang="en-US" sz="1400" baseline="0" dirty="0" smtClean="0"/>
                        <a:t> sites</a:t>
                      </a:r>
                      <a:endParaRPr lang="en-US" sz="1400" dirty="0"/>
                    </a:p>
                  </a:txBody>
                  <a:tcPr/>
                </a:tc>
                <a:tc>
                  <a:txBody>
                    <a:bodyPr/>
                    <a:lstStyle/>
                    <a:p>
                      <a:r>
                        <a:rPr lang="en-US" sz="1400" dirty="0" smtClean="0"/>
                        <a:t>Payback</a:t>
                      </a:r>
                      <a:endParaRPr lang="en-US" sz="1400" dirty="0"/>
                    </a:p>
                  </a:txBody>
                  <a:tcPr/>
                </a:tc>
              </a:tr>
              <a:tr h="294640">
                <a:tc>
                  <a:txBody>
                    <a:bodyPr/>
                    <a:lstStyle/>
                    <a:p>
                      <a:r>
                        <a:rPr lang="en-US" sz="1400" dirty="0" smtClean="0"/>
                        <a:t>500</a:t>
                      </a:r>
                      <a:endParaRPr lang="en-US" sz="1400" dirty="0"/>
                    </a:p>
                  </a:txBody>
                  <a:tcPr/>
                </a:tc>
                <a:tc>
                  <a:txBody>
                    <a:bodyPr/>
                    <a:lstStyle/>
                    <a:p>
                      <a:r>
                        <a:rPr lang="en-US" sz="1400" dirty="0" smtClean="0"/>
                        <a:t>13</a:t>
                      </a:r>
                      <a:endParaRPr lang="en-US" sz="1400" dirty="0"/>
                    </a:p>
                  </a:txBody>
                  <a:tcPr/>
                </a:tc>
                <a:tc>
                  <a:txBody>
                    <a:bodyPr/>
                    <a:lstStyle/>
                    <a:p>
                      <a:r>
                        <a:rPr lang="en-US" sz="1400" dirty="0" smtClean="0"/>
                        <a:t>1.7</a:t>
                      </a:r>
                      <a:endParaRPr lang="en-US" sz="1400" dirty="0"/>
                    </a:p>
                  </a:txBody>
                  <a:tcPr/>
                </a:tc>
              </a:tr>
              <a:tr h="294640">
                <a:tc>
                  <a:txBody>
                    <a:bodyPr/>
                    <a:lstStyle/>
                    <a:p>
                      <a:r>
                        <a:rPr lang="en-US" sz="1400" dirty="0" smtClean="0"/>
                        <a:t>600</a:t>
                      </a:r>
                      <a:endParaRPr lang="en-US" sz="1400" dirty="0"/>
                    </a:p>
                  </a:txBody>
                  <a:tcPr/>
                </a:tc>
                <a:tc>
                  <a:txBody>
                    <a:bodyPr/>
                    <a:lstStyle/>
                    <a:p>
                      <a:r>
                        <a:rPr lang="en-US" sz="1400" dirty="0" smtClean="0"/>
                        <a:t>4</a:t>
                      </a:r>
                      <a:endParaRPr lang="en-US" sz="1400" dirty="0"/>
                    </a:p>
                  </a:txBody>
                  <a:tcPr/>
                </a:tc>
                <a:tc>
                  <a:txBody>
                    <a:bodyPr/>
                    <a:lstStyle/>
                    <a:p>
                      <a:r>
                        <a:rPr lang="en-US" sz="1400" dirty="0" smtClean="0"/>
                        <a:t>2.7</a:t>
                      </a:r>
                      <a:endParaRPr lang="en-US" sz="1400" dirty="0"/>
                    </a:p>
                  </a:txBody>
                  <a:tcPr/>
                </a:tc>
              </a:tr>
              <a:tr h="294640">
                <a:tc>
                  <a:txBody>
                    <a:bodyPr/>
                    <a:lstStyle/>
                    <a:p>
                      <a:r>
                        <a:rPr lang="en-US" sz="1400" dirty="0" smtClean="0"/>
                        <a:t>700</a:t>
                      </a:r>
                      <a:endParaRPr lang="en-US" sz="1400" dirty="0"/>
                    </a:p>
                  </a:txBody>
                  <a:tcPr/>
                </a:tc>
                <a:tc>
                  <a:txBody>
                    <a:bodyPr/>
                    <a:lstStyle/>
                    <a:p>
                      <a:r>
                        <a:rPr lang="en-US" sz="1400" dirty="0" smtClean="0"/>
                        <a:t>47</a:t>
                      </a:r>
                      <a:endParaRPr lang="en-US" sz="1400" dirty="0"/>
                    </a:p>
                  </a:txBody>
                  <a:tcPr/>
                </a:tc>
                <a:tc>
                  <a:txBody>
                    <a:bodyPr/>
                    <a:lstStyle/>
                    <a:p>
                      <a:r>
                        <a:rPr lang="en-US" sz="1400" dirty="0" smtClean="0"/>
                        <a:t>2.9</a:t>
                      </a:r>
                      <a:endParaRPr lang="en-US" sz="1400" dirty="0"/>
                    </a:p>
                  </a:txBody>
                  <a:tcPr/>
                </a:tc>
              </a:tr>
              <a:tr h="294640">
                <a:tc>
                  <a:txBody>
                    <a:bodyPr/>
                    <a:lstStyle/>
                    <a:p>
                      <a:r>
                        <a:rPr lang="en-US" sz="1400" dirty="0" smtClean="0"/>
                        <a:t>800</a:t>
                      </a:r>
                      <a:endParaRPr lang="en-US" sz="1400" dirty="0"/>
                    </a:p>
                  </a:txBody>
                  <a:tcPr/>
                </a:tc>
                <a:tc>
                  <a:txBody>
                    <a:bodyPr/>
                    <a:lstStyle/>
                    <a:p>
                      <a:r>
                        <a:rPr lang="en-US" sz="1400" dirty="0" smtClean="0"/>
                        <a:t>15</a:t>
                      </a:r>
                      <a:endParaRPr lang="en-US" sz="1400" dirty="0"/>
                    </a:p>
                  </a:txBody>
                  <a:tcPr/>
                </a:tc>
                <a:tc>
                  <a:txBody>
                    <a:bodyPr/>
                    <a:lstStyle/>
                    <a:p>
                      <a:r>
                        <a:rPr lang="en-US" sz="1400" dirty="0" smtClean="0"/>
                        <a:t>3.7</a:t>
                      </a:r>
                      <a:endParaRPr lang="en-US" sz="1400" dirty="0"/>
                    </a:p>
                  </a:txBody>
                  <a:tcPr/>
                </a:tc>
              </a:tr>
              <a:tr h="294640">
                <a:tc>
                  <a:txBody>
                    <a:bodyPr/>
                    <a:lstStyle/>
                    <a:p>
                      <a:r>
                        <a:rPr lang="en-US" sz="1400" dirty="0" smtClean="0"/>
                        <a:t>900</a:t>
                      </a:r>
                      <a:endParaRPr lang="en-US" sz="1400" dirty="0"/>
                    </a:p>
                  </a:txBody>
                  <a:tcPr/>
                </a:tc>
                <a:tc>
                  <a:txBody>
                    <a:bodyPr/>
                    <a:lstStyle/>
                    <a:p>
                      <a:r>
                        <a:rPr lang="en-US" sz="1400" dirty="0" smtClean="0"/>
                        <a:t>19</a:t>
                      </a:r>
                      <a:endParaRPr lang="en-US" sz="1400" dirty="0"/>
                    </a:p>
                  </a:txBody>
                  <a:tcPr/>
                </a:tc>
                <a:tc>
                  <a:txBody>
                    <a:bodyPr/>
                    <a:lstStyle/>
                    <a:p>
                      <a:r>
                        <a:rPr lang="en-US" sz="1400" dirty="0" smtClean="0"/>
                        <a:t>4</a:t>
                      </a:r>
                      <a:endParaRPr lang="en-US" sz="1400" dirty="0"/>
                    </a:p>
                  </a:txBody>
                  <a:tcPr/>
                </a:tc>
              </a:tr>
            </a:tbl>
          </a:graphicData>
        </a:graphic>
      </p:graphicFrame>
    </p:spTree>
    <p:extLst>
      <p:ext uri="{BB962C8B-B14F-4D97-AF65-F5344CB8AC3E}">
        <p14:creationId xmlns="" xmlns:p14="http://schemas.microsoft.com/office/powerpoint/2010/main" val="17103713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978" y="391893"/>
            <a:ext cx="5702438" cy="461665"/>
          </a:xfrm>
          <a:prstGeom prst="rect">
            <a:avLst/>
          </a:prstGeom>
          <a:noFill/>
        </p:spPr>
        <p:txBody>
          <a:bodyPr wrap="square" rtlCol="0">
            <a:spAutoFit/>
          </a:bodyPr>
          <a:lstStyle/>
          <a:p>
            <a:pPr algn="l"/>
            <a:r>
              <a:rPr lang="en-GB" sz="2400" dirty="0" smtClean="0">
                <a:solidFill>
                  <a:schemeClr val="tx1"/>
                </a:solidFill>
                <a:latin typeface="Calibri" pitchFamily="34" charset="0"/>
              </a:rPr>
              <a:t>Solar Design – 20 Years</a:t>
            </a:r>
            <a:endParaRPr lang="en-GB" sz="2400" dirty="0">
              <a:solidFill>
                <a:schemeClr val="tx1"/>
              </a:solidFill>
              <a:latin typeface="Calibri" pitchFamily="34" charset="0"/>
            </a:endParaRPr>
          </a:p>
        </p:txBody>
      </p:sp>
      <p:sp>
        <p:nvSpPr>
          <p:cNvPr id="4" name="TextBox 3"/>
          <p:cNvSpPr txBox="1"/>
          <p:nvPr/>
        </p:nvSpPr>
        <p:spPr>
          <a:xfrm>
            <a:off x="4648200" y="381000"/>
            <a:ext cx="1626919" cy="338554"/>
          </a:xfrm>
          <a:prstGeom prst="rect">
            <a:avLst/>
          </a:prstGeom>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GB" sz="1600" dirty="0" smtClean="0">
                <a:latin typeface="Calibri" pitchFamily="34" charset="0"/>
              </a:rPr>
              <a:t>Model-900W</a:t>
            </a:r>
            <a:endParaRPr lang="en-GB" sz="1600" dirty="0">
              <a:latin typeface="Calibri" pitchFamily="34" charset="0"/>
            </a:endParaRPr>
          </a:p>
        </p:txBody>
      </p:sp>
      <p:pic>
        <p:nvPicPr>
          <p:cNvPr id="17" name="Picture 16" descr="ScreenHunter_04 Dec. 11 10.44.gif"/>
          <p:cNvPicPr>
            <a:picLocks noChangeAspect="1"/>
          </p:cNvPicPr>
          <p:nvPr/>
        </p:nvPicPr>
        <p:blipFill>
          <a:blip r:embed="rId3" cstate="print"/>
          <a:stretch>
            <a:fillRect/>
          </a:stretch>
        </p:blipFill>
        <p:spPr>
          <a:xfrm>
            <a:off x="0" y="1211284"/>
            <a:ext cx="9144000" cy="41326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977" y="391893"/>
            <a:ext cx="5037419" cy="461665"/>
          </a:xfrm>
          <a:prstGeom prst="rect">
            <a:avLst/>
          </a:prstGeom>
          <a:noFill/>
        </p:spPr>
        <p:txBody>
          <a:bodyPr wrap="square" rtlCol="0">
            <a:spAutoFit/>
          </a:bodyPr>
          <a:lstStyle/>
          <a:p>
            <a:pPr algn="l"/>
            <a:r>
              <a:rPr lang="en-GB" sz="2400" dirty="0" smtClean="0">
                <a:solidFill>
                  <a:schemeClr val="tx1"/>
                </a:solidFill>
                <a:latin typeface="Calibri" pitchFamily="34" charset="0"/>
              </a:rPr>
              <a:t>Solar Design – 20 Years</a:t>
            </a:r>
            <a:endParaRPr lang="en-GB" sz="2400" dirty="0">
              <a:solidFill>
                <a:schemeClr val="tx1"/>
              </a:solidFill>
              <a:latin typeface="Calibri" pitchFamily="34" charset="0"/>
            </a:endParaRPr>
          </a:p>
        </p:txBody>
      </p:sp>
      <p:sp>
        <p:nvSpPr>
          <p:cNvPr id="4" name="TextBox 3"/>
          <p:cNvSpPr txBox="1"/>
          <p:nvPr/>
        </p:nvSpPr>
        <p:spPr>
          <a:xfrm>
            <a:off x="7659584" y="449951"/>
            <a:ext cx="1484416" cy="338554"/>
          </a:xfrm>
          <a:prstGeom prst="rect">
            <a:avLst/>
          </a:prstGeom>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GB" sz="1600" dirty="0" smtClean="0">
                <a:latin typeface="Calibri" pitchFamily="34" charset="0"/>
              </a:rPr>
              <a:t>Model-900W</a:t>
            </a:r>
            <a:endParaRPr lang="en-GB" sz="1600" dirty="0">
              <a:latin typeface="Calibri" pitchFamily="34" charset="0"/>
            </a:endParaRPr>
          </a:p>
        </p:txBody>
      </p:sp>
      <p:pic>
        <p:nvPicPr>
          <p:cNvPr id="1026" name="Picture 2" descr="image001"/>
          <p:cNvPicPr>
            <a:picLocks noChangeAspect="1" noChangeArrowheads="1"/>
          </p:cNvPicPr>
          <p:nvPr/>
        </p:nvPicPr>
        <p:blipFill>
          <a:blip r:embed="rId3" cstate="print"/>
          <a:srcRect/>
          <a:stretch>
            <a:fillRect/>
          </a:stretch>
        </p:blipFill>
        <p:spPr bwMode="auto">
          <a:xfrm>
            <a:off x="321335" y="1371600"/>
            <a:ext cx="7984465" cy="4221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alpha val="89999"/>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rgbClr val="FF9900">
            <a:alpha val="89999"/>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202638</TotalTime>
  <Words>1989</Words>
  <Application>Microsoft Office PowerPoint</Application>
  <PresentationFormat>On-screen Show (4:3)</PresentationFormat>
  <Paragraphs>437</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1_Blank Presentation</vt:lpstr>
      <vt:lpstr>Slide 1</vt:lpstr>
      <vt:lpstr>Agenda</vt:lpstr>
      <vt:lpstr>Green Power</vt:lpstr>
      <vt:lpstr>Objective</vt:lpstr>
      <vt:lpstr>Slide 5</vt:lpstr>
      <vt:lpstr>Green Power</vt:lpstr>
      <vt:lpstr>GSMA assessment </vt:lpstr>
      <vt:lpstr>Slide 8</vt:lpstr>
      <vt:lpstr>Slide 9</vt:lpstr>
      <vt:lpstr>Slide 10</vt:lpstr>
      <vt:lpstr>Green Power</vt:lpstr>
      <vt:lpstr>Slide 12</vt:lpstr>
      <vt:lpstr>Slide 13</vt:lpstr>
      <vt:lpstr>Agenda</vt:lpstr>
      <vt:lpstr>Slide 15</vt:lpstr>
      <vt:lpstr>Overview on Telecom site Energy Consumption </vt:lpstr>
      <vt:lpstr>Slide 17</vt:lpstr>
      <vt:lpstr>Slide 18</vt:lpstr>
      <vt:lpstr>Saving Opportunities Box (Cooling):</vt:lpstr>
      <vt:lpstr>Cooling Solutions Savings Vs. existing:</vt:lpstr>
      <vt:lpstr>Cooling Solutions Savings Vs. existing:</vt:lpstr>
      <vt:lpstr>Cooling Solutions Savings Vs. existing:</vt:lpstr>
      <vt:lpstr>Slide 23</vt:lpstr>
      <vt:lpstr>Ventilation system trial (Shram-Dahab 4)</vt:lpstr>
      <vt:lpstr>NSN- Site star cabinet trial</vt:lpstr>
      <vt:lpstr>Slide 26</vt:lpstr>
      <vt:lpstr>Smart Site Monitoring</vt:lpstr>
      <vt:lpstr>Smart Site Monitoring</vt:lpstr>
      <vt:lpstr>Smart Site Monitoring</vt:lpstr>
      <vt:lpstr>Fuel Cell</vt:lpstr>
      <vt:lpstr>Smart Generator</vt:lpstr>
      <vt:lpstr>High efficiency Rectifiers</vt:lpstr>
      <vt:lpstr>Agenda</vt:lpstr>
      <vt:lpstr>Carbon Credit Transactions</vt:lpstr>
      <vt:lpstr>Slide 35</vt:lpstr>
      <vt:lpstr>Mobinil phase 1 potential projects </vt:lpstr>
      <vt:lpstr>Slide 37</vt:lpstr>
      <vt:lpstr>Slide 38</vt:lpstr>
      <vt:lpstr>Slide 39</vt:lpstr>
      <vt:lpstr>Slide 40</vt:lpstr>
      <vt:lpstr>Slide 41</vt:lpstr>
      <vt:lpstr>Slide 42</vt:lpstr>
      <vt:lpstr>Slide 43</vt:lpstr>
      <vt:lpstr>Slide 44</vt:lpstr>
      <vt:lpstr>Thank You</vt:lpstr>
    </vt:vector>
  </TitlesOfParts>
  <Company>Apple line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afarouk</dc:creator>
  <cp:lastModifiedBy>amfarouk</cp:lastModifiedBy>
  <cp:revision>584</cp:revision>
  <dcterms:created xsi:type="dcterms:W3CDTF">2002-11-20T09:41:19Z</dcterms:created>
  <dcterms:modified xsi:type="dcterms:W3CDTF">2011-03-16T04:14:05Z</dcterms:modified>
</cp:coreProperties>
</file>