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Century Gothic" panose="020B050202020202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gA0kTbL5QYwO4oUJKoRvzS5D6Xc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CDB0A0-ECCC-4BA5-B947-EE327225434C}" v="1" dt="2023-02-08T21:55:08.189"/>
  </p1510:revLst>
</p1510:revInfo>
</file>

<file path=ppt/tableStyles.xml><?xml version="1.0" encoding="utf-8"?>
<a:tblStyleLst xmlns:a="http://schemas.openxmlformats.org/drawingml/2006/main" def="{F813070A-B13F-45A8-9BAF-B30127A3A614}">
  <a:tblStyle styleId="{F813070A-B13F-45A8-9BAF-B30127A3A614}"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86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customschemas.google.com/relationships/presentationmetadata" Target="meta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537c2c4cbf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8" name="Google Shape;228;g1537c2c4cbf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537c2c4cbf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5" name="Google Shape;245;g1537c2c4cbf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537c2c4cbf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3" name="Google Shape;263;g1537c2c4cbf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537c2c4cbf_0_1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5" name="Google Shape;305;g1537c2c4cbf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537c2c4cbf_0_1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7" name="Google Shape;317;g1537c2c4cbf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537c2c4cbf_0_2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7" name="Google Shape;367;g1537c2c4cbf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537c2c4cbf_0_2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0" name="Google Shape;380;g1537c2c4cbf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537c2c4cbf_0_2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9" name="Google Shape;389;g1537c2c4cbf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0" name="Google Shape;40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1537c2c4cbf_0_2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3" name="Google Shape;413;g1537c2c4cbf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1537c2c4cbf_0_3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5" name="Google Shape;425;g1537c2c4cbf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2" name="Google Shape;44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1537c2c4cbf_0_3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2" name="Google Shape;452;g1537c2c4cbf_0_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1537c2c4cbf_0_3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3" name="Google Shape;463;g1537c2c4cbf_0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1537c2c4cbf_0_3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5" name="Google Shape;475;g1537c2c4cbf_0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8" name="Google Shape;48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1" name="Google Shape;50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537c2c4cbf_0_4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15" name="Google Shape;515;g1537c2c4cbf_0_4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1537c2c4cbf_0_3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6" name="Google Shape;536;g1537c2c4cbf_0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1537c2c4cbf_0_3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5" name="Google Shape;555;g1537c2c4cbf_0_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4a759c8f77_0_2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 name="Google Shape;107;g14a759c8f77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1537c2c4cbf_0_4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67" name="Google Shape;567;g1537c2c4cbf_0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1537c2c4cbf_0_4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1" name="Google Shape;581;g1537c2c4cbf_0_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1537c2c4cbf_0_4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4" name="Google Shape;604;g1537c2c4cbf_0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1537c2c4cbf_0_4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35" name="Google Shape;635;g1537c2c4cbf_0_4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60" name="Google Shape;660;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1590165b6fb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71" name="Google Shape;671;g1590165b6f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4a759c8f77_0_2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9" name="Google Shape;129;g14a759c8f77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2" name="Google Shape;152;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5" name="Google Shape;16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537c2c4cbf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8" name="Google Shape;178;g1537c2c4cb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537c2c4cbf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1" name="Google Shape;191;g1537c2c4cbf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53224c3d5f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9" name="Google Shape;209;g153224c3d5f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4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entury Gothic"/>
              <a:buNone/>
              <a:defRPr>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Century Gothic"/>
                <a:ea typeface="Century Gothic"/>
                <a:cs typeface="Century Gothic"/>
                <a:sym typeface="Century Gothic"/>
              </a:defRPr>
            </a:lvl1pPr>
            <a:lvl2pPr marL="914400" lvl="1" indent="-381000" algn="l">
              <a:lnSpc>
                <a:spcPct val="90000"/>
              </a:lnSpc>
              <a:spcBef>
                <a:spcPts val="500"/>
              </a:spcBef>
              <a:spcAft>
                <a:spcPts val="0"/>
              </a:spcAft>
              <a:buClr>
                <a:schemeClr val="dk1"/>
              </a:buClr>
              <a:buSzPts val="2400"/>
              <a:buChar char="•"/>
              <a:defRPr>
                <a:latin typeface="Century Gothic"/>
                <a:ea typeface="Century Gothic"/>
                <a:cs typeface="Century Gothic"/>
                <a:sym typeface="Century Gothic"/>
              </a:defRPr>
            </a:lvl2pPr>
            <a:lvl3pPr marL="1371600" lvl="2" indent="-355600" algn="l">
              <a:lnSpc>
                <a:spcPct val="90000"/>
              </a:lnSpc>
              <a:spcBef>
                <a:spcPts val="500"/>
              </a:spcBef>
              <a:spcAft>
                <a:spcPts val="0"/>
              </a:spcAft>
              <a:buClr>
                <a:schemeClr val="dk1"/>
              </a:buClr>
              <a:buSzPts val="2000"/>
              <a:buChar char="•"/>
              <a:defRPr>
                <a:latin typeface="Century Gothic"/>
                <a:ea typeface="Century Gothic"/>
                <a:cs typeface="Century Gothic"/>
                <a:sym typeface="Century Gothic"/>
              </a:defRPr>
            </a:lvl3pPr>
            <a:lvl4pPr marL="1828800" lvl="3" indent="-342900" algn="l">
              <a:lnSpc>
                <a:spcPct val="90000"/>
              </a:lnSpc>
              <a:spcBef>
                <a:spcPts val="500"/>
              </a:spcBef>
              <a:spcAft>
                <a:spcPts val="0"/>
              </a:spcAft>
              <a:buClr>
                <a:schemeClr val="dk1"/>
              </a:buClr>
              <a:buSzPts val="1800"/>
              <a:buChar char="•"/>
              <a:defRPr>
                <a:latin typeface="Century Gothic"/>
                <a:ea typeface="Century Gothic"/>
                <a:cs typeface="Century Gothic"/>
                <a:sym typeface="Century Gothic"/>
              </a:defRPr>
            </a:lvl4pPr>
            <a:lvl5pPr marL="2286000" lvl="4" indent="-342900" algn="l">
              <a:lnSpc>
                <a:spcPct val="90000"/>
              </a:lnSpc>
              <a:spcBef>
                <a:spcPts val="500"/>
              </a:spcBef>
              <a:spcAft>
                <a:spcPts val="0"/>
              </a:spcAft>
              <a:buClr>
                <a:schemeClr val="dk1"/>
              </a:buClr>
              <a:buSzPts val="1800"/>
              <a:buChar char="•"/>
              <a:defRPr>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3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3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3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3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4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1"/>
          <p:cNvSpPr>
            <a:spLocks noGrp="1"/>
          </p:cNvSpPr>
          <p:nvPr>
            <p:ph type="pic" idx="2"/>
          </p:nvPr>
        </p:nvSpPr>
        <p:spPr>
          <a:xfrm>
            <a:off x="5183188" y="987425"/>
            <a:ext cx="6172200" cy="4873625"/>
          </a:xfrm>
          <a:prstGeom prst="rect">
            <a:avLst/>
          </a:prstGeom>
          <a:noFill/>
          <a:ln>
            <a:noFill/>
          </a:ln>
        </p:spPr>
      </p:sp>
      <p:sp>
        <p:nvSpPr>
          <p:cNvPr id="64" name="Google Shape;64;p4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s://www.siaedge.com/lessons" TargetMode="Externa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7.png"/><Relationship Id="rId7" Type="http://schemas.openxmlformats.org/officeDocument/2006/relationships/slide" Target="slide2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slide" Target="slide8.xml"/><Relationship Id="rId4" Type="http://schemas.openxmlformats.org/officeDocument/2006/relationships/slide" Target="slide4.xml"/><Relationship Id="rId9" Type="http://schemas.openxmlformats.org/officeDocument/2006/relationships/slide" Target="slide2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58.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7.png"/><Relationship Id="rId7"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26.png"/><Relationship Id="rId9" Type="http://schemas.openxmlformats.org/officeDocument/2006/relationships/image" Target="../media/image37.png"/></Relationships>
</file>

<file path=ppt/slides/_rels/slide28.xml.rels><?xml version="1.0" encoding="UTF-8" standalone="yes"?>
<Relationships xmlns="http://schemas.openxmlformats.org/package/2006/relationships"><Relationship Id="rId8" Type="http://schemas.openxmlformats.org/officeDocument/2006/relationships/hyperlink" Target="https://www.siaedge.com/lessons/latam" TargetMode="External"/><Relationship Id="rId3" Type="http://schemas.openxmlformats.org/officeDocument/2006/relationships/image" Target="../media/image63.png"/><Relationship Id="rId7" Type="http://schemas.openxmlformats.org/officeDocument/2006/relationships/hyperlink" Target="https://www.siaedge.com/lesson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slide" Target="slide29.xml"/><Relationship Id="rId5" Type="http://schemas.openxmlformats.org/officeDocument/2006/relationships/image" Target="../media/image9.png"/><Relationship Id="rId10" Type="http://schemas.openxmlformats.org/officeDocument/2006/relationships/slide" Target="slide25.xml"/><Relationship Id="rId4" Type="http://schemas.openxmlformats.org/officeDocument/2006/relationships/image" Target="../media/image8.png"/><Relationship Id="rId9" Type="http://schemas.openxmlformats.org/officeDocument/2006/relationships/slide" Target="slide18.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png"/><Relationship Id="rId7"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3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7.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3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7.png"/><Relationship Id="rId7"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37.png"/><Relationship Id="rId9"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9.png"/><Relationship Id="rId7" Type="http://schemas.openxmlformats.org/officeDocument/2006/relationships/image" Target="../media/image101.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5.png"/><Relationship Id="rId5" Type="http://schemas.openxmlformats.org/officeDocument/2006/relationships/image" Target="../media/image100.jpeg"/><Relationship Id="rId10" Type="http://schemas.openxmlformats.org/officeDocument/2006/relationships/image" Target="../media/image104.png"/><Relationship Id="rId4" Type="http://schemas.openxmlformats.org/officeDocument/2006/relationships/hyperlink" Target="http://www.siaedge.com" TargetMode="External"/><Relationship Id="rId9" Type="http://schemas.openxmlformats.org/officeDocument/2006/relationships/image" Target="../media/image103.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cstate="screen">
            <a:alphaModFix/>
            <a:extLst>
              <a:ext uri="{28A0092B-C50C-407E-A947-70E740481C1C}">
                <a14:useLocalDpi xmlns:a14="http://schemas.microsoft.com/office/drawing/2010/main"/>
              </a:ext>
            </a:extLst>
          </a:blip>
          <a:srcRect b="8901"/>
          <a:stretch/>
        </p:blipFill>
        <p:spPr>
          <a:xfrm>
            <a:off x="0" y="611187"/>
            <a:ext cx="12192000" cy="6246813"/>
          </a:xfrm>
          <a:prstGeom prst="rect">
            <a:avLst/>
          </a:prstGeom>
          <a:noFill/>
          <a:ln>
            <a:noFill/>
          </a:ln>
        </p:spPr>
      </p:pic>
      <p:sp>
        <p:nvSpPr>
          <p:cNvPr id="85" name="Google Shape;85;p1"/>
          <p:cNvSpPr txBox="1">
            <a:spLocks noGrp="1"/>
          </p:cNvSpPr>
          <p:nvPr>
            <p:ph type="ctrTitle"/>
          </p:nvPr>
        </p:nvSpPr>
        <p:spPr>
          <a:xfrm>
            <a:off x="7764408" y="1574694"/>
            <a:ext cx="4135491" cy="1706776"/>
          </a:xfrm>
          <a:prstGeom prst="rect">
            <a:avLst/>
          </a:prstGeom>
          <a:noFill/>
          <a:ln>
            <a:noFill/>
          </a:ln>
          <a:effectLst>
            <a:outerShdw blurRad="254000" algn="tl" rotWithShape="0">
              <a:srgbClr val="000000">
                <a:alpha val="20000"/>
              </a:srgbClr>
            </a:outerShdw>
          </a:effectLst>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54544"/>
              <a:buFont typeface="Gill Sans"/>
              <a:buNone/>
            </a:pPr>
            <a:r>
              <a:rPr lang="en-US" sz="4400">
                <a:solidFill>
                  <a:schemeClr val="lt1"/>
                </a:solidFill>
                <a:latin typeface="Century Gothic"/>
                <a:ea typeface="Century Gothic"/>
                <a:cs typeface="Century Gothic"/>
                <a:sym typeface="Century Gothic"/>
              </a:rPr>
              <a:t>Accessing and Qualifying for Credit</a:t>
            </a:r>
            <a:endParaRPr sz="4400" b="0" i="0" u="none" strike="noStrike" cap="none">
              <a:solidFill>
                <a:schemeClr val="lt1"/>
              </a:solidFill>
              <a:latin typeface="Century Gothic"/>
              <a:ea typeface="Century Gothic"/>
              <a:cs typeface="Century Gothic"/>
              <a:sym typeface="Century Gothic"/>
            </a:endParaRPr>
          </a:p>
        </p:txBody>
      </p:sp>
      <p:sp>
        <p:nvSpPr>
          <p:cNvPr id="86" name="Google Shape;86;p1"/>
          <p:cNvSpPr txBox="1">
            <a:spLocks noGrp="1"/>
          </p:cNvSpPr>
          <p:nvPr>
            <p:ph type="subTitle" idx="1"/>
          </p:nvPr>
        </p:nvSpPr>
        <p:spPr>
          <a:xfrm>
            <a:off x="7764407" y="3617806"/>
            <a:ext cx="3812097" cy="1209781"/>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Business Management and </a:t>
            </a:r>
            <a:endParaRPr/>
          </a:p>
          <a:p>
            <a:pPr marL="0" marR="0" lvl="0" indent="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Digital Literacy for Women </a:t>
            </a:r>
            <a:endParaRPr/>
          </a:p>
          <a:p>
            <a:pPr marL="0" marR="0" lvl="0" indent="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Micro-Entrepreneurs </a:t>
            </a:r>
            <a:endParaRPr sz="2000" b="0" i="0" u="none" strike="noStrike" cap="none">
              <a:solidFill>
                <a:schemeClr val="lt1"/>
              </a:solidFill>
              <a:latin typeface="Century Gothic"/>
              <a:ea typeface="Century Gothic"/>
              <a:cs typeface="Century Gothic"/>
              <a:sym typeface="Century Gothic"/>
            </a:endParaRPr>
          </a:p>
        </p:txBody>
      </p:sp>
      <p:pic>
        <p:nvPicPr>
          <p:cNvPr id="87" name="Google Shape;87;p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1955" y="5901428"/>
            <a:ext cx="12735910" cy="318398"/>
          </a:xfrm>
          <a:prstGeom prst="rect">
            <a:avLst/>
          </a:prstGeom>
          <a:noFill/>
          <a:ln>
            <a:noFill/>
          </a:ln>
        </p:spPr>
      </p:pic>
      <p:cxnSp>
        <p:nvCxnSpPr>
          <p:cNvPr id="88" name="Google Shape;88;p1"/>
          <p:cNvCxnSpPr/>
          <p:nvPr/>
        </p:nvCxnSpPr>
        <p:spPr>
          <a:xfrm>
            <a:off x="7850770" y="3417887"/>
            <a:ext cx="32004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pic>
        <p:nvPicPr>
          <p:cNvPr id="89" name="Google Shape;89;p1"/>
          <p:cNvPicPr preferRelativeResize="0"/>
          <p:nvPr/>
        </p:nvPicPr>
        <p:blipFill rotWithShape="1">
          <a:blip r:embed="rId5" cstate="screen">
            <a:alphaModFix/>
            <a:extLst>
              <a:ext uri="{28A0092B-C50C-407E-A947-70E740481C1C}">
                <a14:useLocalDpi xmlns:a14="http://schemas.microsoft.com/office/drawing/2010/main"/>
              </a:ext>
            </a:extLst>
          </a:blip>
          <a:srcRect b="12002"/>
          <a:stretch/>
        </p:blipFill>
        <p:spPr>
          <a:xfrm>
            <a:off x="-420650" y="820074"/>
            <a:ext cx="8701050" cy="6037927"/>
          </a:xfrm>
          <a:prstGeom prst="rect">
            <a:avLst/>
          </a:prstGeom>
          <a:noFill/>
          <a:ln>
            <a:noFill/>
          </a:ln>
        </p:spPr>
      </p:pic>
      <p:grpSp>
        <p:nvGrpSpPr>
          <p:cNvPr id="90" name="Google Shape;90;p1"/>
          <p:cNvGrpSpPr/>
          <p:nvPr/>
        </p:nvGrpSpPr>
        <p:grpSpPr>
          <a:xfrm>
            <a:off x="17488" y="-20637"/>
            <a:ext cx="2840013" cy="724357"/>
            <a:chOff x="17488" y="-20637"/>
            <a:chExt cx="2840013" cy="724357"/>
          </a:xfrm>
        </p:grpSpPr>
        <p:pic>
          <p:nvPicPr>
            <p:cNvPr id="91" name="Google Shape;91;p1"/>
            <p:cNvPicPr preferRelativeResize="0"/>
            <p:nvPr/>
          </p:nvPicPr>
          <p:blipFill rotWithShape="1">
            <a:blip r:embed="rId6" cstate="screen">
              <a:alphaModFix/>
              <a:extLst>
                <a:ext uri="{28A0092B-C50C-407E-A947-70E740481C1C}">
                  <a14:useLocalDpi xmlns:a14="http://schemas.microsoft.com/office/drawing/2010/main"/>
                </a:ext>
              </a:extLst>
            </a:blip>
            <a:srcRect t="14780" b="8318"/>
            <a:stretch/>
          </p:blipFill>
          <p:spPr>
            <a:xfrm>
              <a:off x="17488" y="95707"/>
              <a:ext cx="1150548" cy="498019"/>
            </a:xfrm>
            <a:prstGeom prst="rect">
              <a:avLst/>
            </a:prstGeom>
            <a:noFill/>
            <a:ln>
              <a:noFill/>
            </a:ln>
          </p:spPr>
        </p:pic>
        <p:pic>
          <p:nvPicPr>
            <p:cNvPr id="92" name="Google Shape;92;p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90601" y="-20637"/>
              <a:ext cx="1866900" cy="724357"/>
            </a:xfrm>
            <a:prstGeom prst="rect">
              <a:avLst/>
            </a:prstGeom>
            <a:noFill/>
            <a:ln>
              <a:noFill/>
            </a:ln>
          </p:spPr>
        </p:pic>
      </p:grpSp>
      <p:pic>
        <p:nvPicPr>
          <p:cNvPr id="93" name="Google Shape;93;p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857501" y="-1"/>
            <a:ext cx="1090324" cy="611175"/>
          </a:xfrm>
          <a:prstGeom prst="rect">
            <a:avLst/>
          </a:prstGeom>
          <a:noFill/>
          <a:ln>
            <a:noFill/>
          </a:ln>
        </p:spPr>
      </p:pic>
      <p:sp>
        <p:nvSpPr>
          <p:cNvPr id="94" name="Google Shape;94;p1"/>
          <p:cNvSpPr txBox="1"/>
          <p:nvPr/>
        </p:nvSpPr>
        <p:spPr>
          <a:xfrm>
            <a:off x="8764500" y="59288"/>
            <a:ext cx="3427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1F497D"/>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Her Business, Her Future</a:t>
            </a:r>
            <a:endParaRPr sz="2000" b="1">
              <a:solidFill>
                <a:srgbClr val="1F497D"/>
              </a:solidFill>
              <a:latin typeface="Century Gothic"/>
              <a:ea typeface="Century Gothic"/>
              <a:cs typeface="Century Gothic"/>
              <a:sym typeface="Century Gothic"/>
            </a:endParaRPr>
          </a:p>
        </p:txBody>
      </p:sp>
      <p:sp>
        <p:nvSpPr>
          <p:cNvPr id="95" name="Google Shape;95;p1"/>
          <p:cNvSpPr txBox="1"/>
          <p:nvPr/>
        </p:nvSpPr>
        <p:spPr>
          <a:xfrm>
            <a:off x="7401425" y="4751375"/>
            <a:ext cx="4505400" cy="1262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i="1">
                <a:solidFill>
                  <a:srgbClr val="FFFFFF"/>
                </a:solidFill>
                <a:latin typeface="Century Gothic"/>
                <a:ea typeface="Century Gothic"/>
                <a:cs typeface="Century Gothic"/>
                <a:sym typeface="Century Gothic"/>
              </a:rPr>
              <a:t>This module is made possible by the generous support of the American people through the United States Agency for International Development (USAID). This guide was produced under DAI’s Digital Frontiers Project (Cooperative Agreement AID-OAA-A-17-00033) at the request of USAID and in partnership with Mastercard. The contents are the responsibility of </a:t>
            </a:r>
            <a:r>
              <a:rPr lang="en-US" sz="1000" b="1" i="1">
                <a:solidFill>
                  <a:srgbClr val="BA0C2F"/>
                </a:solidFill>
                <a:latin typeface="Century Gothic"/>
                <a:ea typeface="Century Gothic"/>
                <a:cs typeface="Century Gothic"/>
                <a:sym typeface="Century Gothic"/>
              </a:rPr>
              <a:t>XYZ </a:t>
            </a:r>
            <a:r>
              <a:rPr lang="en-US" sz="1000" i="1">
                <a:solidFill>
                  <a:srgbClr val="FFFFFF"/>
                </a:solidFill>
                <a:latin typeface="Century Gothic"/>
                <a:ea typeface="Century Gothic"/>
                <a:cs typeface="Century Gothic"/>
                <a:sym typeface="Century Gothic"/>
              </a:rPr>
              <a:t>and do not necessarily reflect the views of USAID or the United States Government.</a:t>
            </a:r>
            <a:endParaRPr sz="1300" b="0" i="1" u="none" strike="noStrike" cap="none">
              <a:solidFill>
                <a:srgbClr val="FFFFFF"/>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g1537c2c4cbf_0_72"/>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231" name="Google Shape;231;g1537c2c4cbf_0_72"/>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232" name="Google Shape;232;g1537c2c4cbf_0_72"/>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b="1" i="0" u="none" strike="noStrike" cap="none">
                <a:solidFill>
                  <a:srgbClr val="2853A3"/>
                </a:solidFill>
                <a:latin typeface="Century Gothic"/>
                <a:ea typeface="Century Gothic"/>
                <a:cs typeface="Century Gothic"/>
                <a:sym typeface="Century Gothic"/>
              </a:rPr>
              <a:t>2.	Digital Loans </a:t>
            </a:r>
            <a:endParaRPr sz="3200" b="1" i="0" u="none" strike="noStrike" cap="none">
              <a:solidFill>
                <a:srgbClr val="2853A3"/>
              </a:solidFill>
              <a:latin typeface="Century Gothic"/>
              <a:ea typeface="Century Gothic"/>
              <a:cs typeface="Century Gothic"/>
              <a:sym typeface="Century Gothic"/>
            </a:endParaRPr>
          </a:p>
        </p:txBody>
      </p:sp>
      <p:sp>
        <p:nvSpPr>
          <p:cNvPr id="233" name="Google Shape;233;g1537c2c4cbf_0_7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10</a:t>
            </a:fld>
            <a:endParaRPr/>
          </a:p>
        </p:txBody>
      </p:sp>
      <p:sp>
        <p:nvSpPr>
          <p:cNvPr id="234" name="Google Shape;234;g1537c2c4cbf_0_72"/>
          <p:cNvSpPr/>
          <p:nvPr/>
        </p:nvSpPr>
        <p:spPr>
          <a:xfrm>
            <a:off x="755075" y="1625150"/>
            <a:ext cx="6244500" cy="4866300"/>
          </a:xfrm>
          <a:prstGeom prst="round1Rect">
            <a:avLst>
              <a:gd name="adj" fmla="val 16667"/>
            </a:avLst>
          </a:prstGeom>
          <a:solidFill>
            <a:srgbClr val="B3CDEA">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g1537c2c4cbf_0_72"/>
          <p:cNvSpPr txBox="1"/>
          <p:nvPr/>
        </p:nvSpPr>
        <p:spPr>
          <a:xfrm>
            <a:off x="1003175" y="1919275"/>
            <a:ext cx="5725200" cy="4276012"/>
          </a:xfrm>
          <a:prstGeom prst="rect">
            <a:avLst/>
          </a:prstGeom>
          <a:noFill/>
          <a:ln>
            <a:noFill/>
          </a:ln>
        </p:spPr>
        <p:txBody>
          <a:bodyPr spcFirstLastPara="1" wrap="square" lIns="91425" tIns="91425" rIns="91425" bIns="91425" anchor="t" anchorCtr="0">
            <a:spAutoFit/>
          </a:bodyPr>
          <a:lstStyle/>
          <a:p>
            <a:pPr marL="12700" marR="5080" lvl="0" indent="0" algn="l" rtl="0">
              <a:lnSpc>
                <a:spcPct val="1332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Digital loans are loans offered through your </a:t>
            </a:r>
            <a:r>
              <a:rPr lang="en-US" sz="1600" b="1" i="0" u="none" strike="noStrike" cap="none">
                <a:solidFill>
                  <a:srgbClr val="BA0C2F"/>
                </a:solidFill>
                <a:latin typeface="Century Gothic"/>
                <a:ea typeface="Century Gothic"/>
                <a:cs typeface="Century Gothic"/>
                <a:sym typeface="Century Gothic"/>
              </a:rPr>
              <a:t>mobile wallet</a:t>
            </a:r>
            <a:r>
              <a:rPr lang="en-US" sz="1600" b="1" i="0" u="none" strike="noStrike" cap="none">
                <a:solidFill>
                  <a:schemeClr val="dk2"/>
                </a:solidFill>
                <a:latin typeface="Century Gothic"/>
                <a:ea typeface="Century Gothic"/>
                <a:cs typeface="Century Gothic"/>
                <a:sym typeface="Century Gothic"/>
              </a:rPr>
              <a:t> or from lenders that process your loan through your phone. </a:t>
            </a:r>
            <a:r>
              <a:rPr lang="en-US" sz="1400" b="0" i="0" u="none" strike="noStrike" cap="none">
                <a:solidFill>
                  <a:schemeClr val="dk2"/>
                </a:solidFill>
                <a:latin typeface="Century Gothic"/>
                <a:ea typeface="Century Gothic"/>
                <a:cs typeface="Century Gothic"/>
                <a:sym typeface="Century Gothic"/>
              </a:rPr>
              <a:t>These loans are easier to get than traditional loans, but can get expensive quickly and make it easy to over borrow. </a:t>
            </a:r>
            <a:endParaRPr sz="1400" b="0" i="0" u="none" strike="noStrike" cap="none">
              <a:solidFill>
                <a:schemeClr val="dk2"/>
              </a:solidFill>
              <a:latin typeface="Century Gothic"/>
              <a:ea typeface="Century Gothic"/>
              <a:cs typeface="Century Gothic"/>
              <a:sym typeface="Century Gothic"/>
            </a:endParaRPr>
          </a:p>
          <a:p>
            <a:pPr marL="12700" marR="5080" lvl="0" indent="0" algn="l" rtl="0">
              <a:lnSpc>
                <a:spcPct val="113333"/>
              </a:lnSpc>
              <a:spcBef>
                <a:spcPts val="0"/>
              </a:spcBef>
              <a:spcAft>
                <a:spcPts val="0"/>
              </a:spcAft>
              <a:buClr>
                <a:schemeClr val="dk1"/>
              </a:buClr>
              <a:buSzPts val="2150"/>
              <a:buFont typeface="Arial"/>
              <a:buNone/>
            </a:pPr>
            <a:endParaRPr sz="1400" b="0" i="0" u="none" strike="noStrike" cap="none">
              <a:solidFill>
                <a:schemeClr val="dk2"/>
              </a:solidFill>
              <a:latin typeface="Century Gothic"/>
              <a:ea typeface="Century Gothic"/>
              <a:cs typeface="Century Gothic"/>
              <a:sym typeface="Century Gothic"/>
            </a:endParaRPr>
          </a:p>
          <a:p>
            <a:pPr marL="0" marR="5080" lvl="0" indent="0" algn="l" rtl="0">
              <a:lnSpc>
                <a:spcPct val="133200"/>
              </a:lnSpc>
              <a:spcBef>
                <a:spcPts val="0"/>
              </a:spcBef>
              <a:spcAft>
                <a:spcPts val="0"/>
              </a:spcAft>
              <a:buClr>
                <a:srgbClr val="000000"/>
              </a:buClr>
              <a:buSzPts val="1400"/>
              <a:buFont typeface="Arial"/>
              <a:buNone/>
            </a:pPr>
            <a:r>
              <a:rPr lang="en-US" sz="1400" b="0" i="0" u="none" strike="noStrike" cap="none">
                <a:solidFill>
                  <a:schemeClr val="dk2"/>
                </a:solidFill>
                <a:latin typeface="Century Gothic"/>
                <a:ea typeface="Century Gothic"/>
                <a:cs typeface="Century Gothic"/>
                <a:sym typeface="Century Gothic"/>
              </a:rPr>
              <a:t>Digital loans usually have short durations and have to be repaid quickly. Just like with other forms of credit, digital loans may include fees beyond the initial amount borrowed, such as interest and additional charges. </a:t>
            </a:r>
            <a:endParaRPr sz="1400" b="0" i="0" u="none" strike="noStrike" cap="none">
              <a:solidFill>
                <a:schemeClr val="dk2"/>
              </a:solidFill>
              <a:latin typeface="Century Gothic"/>
              <a:ea typeface="Century Gothic"/>
              <a:cs typeface="Century Gothic"/>
              <a:sym typeface="Century Gothic"/>
            </a:endParaRPr>
          </a:p>
          <a:p>
            <a:pPr marL="12700" marR="5080" lvl="0" indent="0" algn="l" rtl="0">
              <a:lnSpc>
                <a:spcPct val="133200"/>
              </a:lnSpc>
              <a:spcBef>
                <a:spcPts val="0"/>
              </a:spcBef>
              <a:spcAft>
                <a:spcPts val="0"/>
              </a:spcAft>
              <a:buClr>
                <a:srgbClr val="000000"/>
              </a:buClr>
              <a:buSzPts val="1400"/>
              <a:buFont typeface="Arial"/>
              <a:buNone/>
            </a:pPr>
            <a:endParaRPr sz="1400" b="0" i="0" u="none" strike="noStrike" cap="none">
              <a:solidFill>
                <a:schemeClr val="dk2"/>
              </a:solidFill>
              <a:latin typeface="Century Gothic"/>
              <a:ea typeface="Century Gothic"/>
              <a:cs typeface="Century Gothic"/>
              <a:sym typeface="Century Gothic"/>
            </a:endParaRPr>
          </a:p>
          <a:p>
            <a:pPr marL="12700" marR="5080" lvl="0" indent="0" algn="l" rtl="0">
              <a:lnSpc>
                <a:spcPct val="133200"/>
              </a:lnSpc>
              <a:spcBef>
                <a:spcPts val="0"/>
              </a:spcBef>
              <a:spcAft>
                <a:spcPts val="0"/>
              </a:spcAft>
              <a:buClr>
                <a:srgbClr val="000000"/>
              </a:buClr>
              <a:buSzPts val="1400"/>
              <a:buFont typeface="Arial"/>
              <a:buNone/>
            </a:pPr>
            <a:r>
              <a:rPr lang="en-US" sz="1400" b="0" i="0" u="none" strike="noStrike" cap="none">
                <a:solidFill>
                  <a:schemeClr val="dk2"/>
                </a:solidFill>
                <a:latin typeface="Century Gothic"/>
                <a:ea typeface="Century Gothic"/>
                <a:cs typeface="Century Gothic"/>
                <a:sym typeface="Century Gothic"/>
              </a:rPr>
              <a:t>Since digital loans must be repaid quickly, it makes sense to use them when you are short on cash, but you are confident that you will have the money to repay the loan.</a:t>
            </a:r>
            <a:endParaRPr sz="1200" b="0" i="0" u="none" strike="noStrike" cap="none">
              <a:solidFill>
                <a:schemeClr val="dk2"/>
              </a:solidFill>
              <a:latin typeface="Century Gothic"/>
              <a:ea typeface="Century Gothic"/>
              <a:cs typeface="Century Gothic"/>
              <a:sym typeface="Century Gothic"/>
            </a:endParaRPr>
          </a:p>
        </p:txBody>
      </p:sp>
      <p:sp>
        <p:nvSpPr>
          <p:cNvPr id="236" name="Google Shape;236;g1537c2c4cbf_0_72"/>
          <p:cNvSpPr/>
          <p:nvPr/>
        </p:nvSpPr>
        <p:spPr>
          <a:xfrm flipH="1">
            <a:off x="7081975" y="1625150"/>
            <a:ext cx="4572900" cy="4866300"/>
          </a:xfrm>
          <a:prstGeom prst="round1Rect">
            <a:avLst>
              <a:gd name="adj" fmla="val 16667"/>
            </a:avLst>
          </a:prstGeom>
          <a:solidFill>
            <a:srgbClr val="B3CDEA">
              <a:alpha val="270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37" name="Google Shape;237;g1537c2c4cbf_0_72"/>
          <p:cNvGrpSpPr/>
          <p:nvPr/>
        </p:nvGrpSpPr>
        <p:grpSpPr>
          <a:xfrm>
            <a:off x="7345445" y="1643537"/>
            <a:ext cx="3718302" cy="4510613"/>
            <a:chOff x="7345445" y="1643537"/>
            <a:chExt cx="3718302" cy="4510613"/>
          </a:xfrm>
        </p:grpSpPr>
        <p:pic>
          <p:nvPicPr>
            <p:cNvPr id="238" name="Google Shape;238;g1537c2c4cbf_0_7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673099" y="1643537"/>
              <a:ext cx="3390648" cy="3390648"/>
            </a:xfrm>
            <a:prstGeom prst="rect">
              <a:avLst/>
            </a:prstGeom>
            <a:noFill/>
            <a:ln>
              <a:noFill/>
            </a:ln>
          </p:spPr>
        </p:pic>
        <p:sp>
          <p:nvSpPr>
            <p:cNvPr id="239" name="Google Shape;239;g1537c2c4cbf_0_72"/>
            <p:cNvSpPr/>
            <p:nvPr/>
          </p:nvSpPr>
          <p:spPr>
            <a:xfrm>
              <a:off x="7915725" y="5054950"/>
              <a:ext cx="2952000" cy="1099200"/>
            </a:xfrm>
            <a:prstGeom prst="rect">
              <a:avLst/>
            </a:prstGeom>
            <a:solidFill>
              <a:srgbClr val="2855A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40" name="Google Shape;240;g1537c2c4cbf_0_72"/>
            <p:cNvSpPr txBox="1"/>
            <p:nvPr/>
          </p:nvSpPr>
          <p:spPr>
            <a:xfrm>
              <a:off x="8089888" y="5134751"/>
              <a:ext cx="2801400" cy="87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800" b="1" i="0" u="sng" strike="noStrike" cap="none">
                  <a:solidFill>
                    <a:schemeClr val="lt1"/>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Hey Sister Lessons</a:t>
              </a:r>
              <a:endParaRPr sz="18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600"/>
                <a:buFont typeface="Arial"/>
                <a:buNone/>
              </a:pPr>
              <a:r>
                <a:rPr lang="en-US" sz="1400" b="1" i="0" u="none" strike="noStrike" cap="none">
                  <a:solidFill>
                    <a:schemeClr val="lt1"/>
                  </a:solidFill>
                  <a:latin typeface="Century Gothic"/>
                  <a:ea typeface="Century Gothic"/>
                  <a:cs typeface="Century Gothic"/>
                  <a:sym typeface="Century Gothic"/>
                </a:rPr>
                <a:t>Lesson 14: How should I evaluate digital loan options?</a:t>
              </a:r>
              <a:endParaRPr sz="1200" b="0" i="0" u="none" strike="noStrike" cap="none">
                <a:solidFill>
                  <a:srgbClr val="000000"/>
                </a:solidFill>
                <a:latin typeface="Arial"/>
                <a:ea typeface="Arial"/>
                <a:cs typeface="Arial"/>
                <a:sym typeface="Arial"/>
              </a:endParaRPr>
            </a:p>
          </p:txBody>
        </p:sp>
        <p:pic>
          <p:nvPicPr>
            <p:cNvPr id="241" name="Google Shape;241;g1537c2c4cbf_0_7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693133">
              <a:off x="7419637" y="5103242"/>
              <a:ext cx="824344" cy="824344"/>
            </a:xfrm>
            <a:prstGeom prst="rect">
              <a:avLst/>
            </a:prstGeom>
            <a:noFill/>
            <a:ln>
              <a:noFill/>
            </a:ln>
          </p:spPr>
        </p:pic>
      </p:grpSp>
      <p:pic>
        <p:nvPicPr>
          <p:cNvPr id="242" name="Google Shape;242;g1537c2c4cbf_0_72"/>
          <p:cNvPicPr preferRelativeResize="0"/>
          <p:nvPr/>
        </p:nvPicPr>
        <p:blipFill rotWithShape="1">
          <a:blip r:embed="rId7"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g1537c2c4cbf_0_92"/>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248" name="Google Shape;248;g1537c2c4cbf_0_92"/>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249" name="Google Shape;249;g1537c2c4cbf_0_92"/>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rgbClr val="2853A3"/>
                </a:solidFill>
                <a:latin typeface="Century Gothic"/>
                <a:ea typeface="Century Gothic"/>
                <a:cs typeface="Century Gothic"/>
                <a:sym typeface="Century Gothic"/>
              </a:rPr>
              <a:t>Digital Credit Providers</a:t>
            </a:r>
            <a:endParaRPr sz="3200" b="0" i="0" u="none" strike="noStrike" cap="none">
              <a:solidFill>
                <a:srgbClr val="2853A3"/>
              </a:solidFill>
              <a:latin typeface="Century Gothic"/>
              <a:ea typeface="Century Gothic"/>
              <a:cs typeface="Century Gothic"/>
              <a:sym typeface="Century Gothic"/>
            </a:endParaRPr>
          </a:p>
        </p:txBody>
      </p:sp>
      <p:sp>
        <p:nvSpPr>
          <p:cNvPr id="250" name="Google Shape;250;g1537c2c4cbf_0_9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11</a:t>
            </a:fld>
            <a:endParaRPr/>
          </a:p>
        </p:txBody>
      </p:sp>
      <p:sp>
        <p:nvSpPr>
          <p:cNvPr id="251" name="Google Shape;251;g1537c2c4cbf_0_92"/>
          <p:cNvSpPr txBox="1"/>
          <p:nvPr/>
        </p:nvSpPr>
        <p:spPr>
          <a:xfrm>
            <a:off x="8634300" y="2528875"/>
            <a:ext cx="3275700" cy="4090800"/>
          </a:xfrm>
          <a:prstGeom prst="rect">
            <a:avLst/>
          </a:prstGeom>
          <a:noFill/>
          <a:ln>
            <a:noFill/>
          </a:ln>
        </p:spPr>
        <p:txBody>
          <a:bodyPr spcFirstLastPara="1" wrap="square" lIns="91425" tIns="91425" rIns="91425" bIns="91425" anchor="t" anchorCtr="0">
            <a:spAutoFit/>
          </a:bodyPr>
          <a:lstStyle/>
          <a:p>
            <a:pPr marL="12700" marR="5080" lvl="0" indent="0" algn="l" rtl="0">
              <a:lnSpc>
                <a:spcPct val="133200"/>
              </a:lnSpc>
              <a:spcBef>
                <a:spcPts val="0"/>
              </a:spcBef>
              <a:spcAft>
                <a:spcPts val="0"/>
              </a:spcAft>
              <a:buClr>
                <a:srgbClr val="000000"/>
              </a:buClr>
              <a:buSzPts val="1800"/>
              <a:buFont typeface="Arial"/>
              <a:buNone/>
            </a:pPr>
            <a:r>
              <a:rPr lang="en-US" sz="1800" b="0" i="0" u="none" strike="noStrike" cap="none">
                <a:solidFill>
                  <a:schemeClr val="dk2"/>
                </a:solidFill>
                <a:latin typeface="Century Gothic"/>
                <a:ea typeface="Century Gothic"/>
                <a:cs typeface="Century Gothic"/>
                <a:sym typeface="Century Gothic"/>
              </a:rPr>
              <a:t>When determining your eligibility for a digital loan, digital credit providers may look at a number of factors including your credit history, credit score, how often you use your phone to make digital payments, and how often you use mobile phone. </a:t>
            </a:r>
            <a:endParaRPr sz="1800" b="0" i="0" u="none" strike="noStrike" cap="none">
              <a:solidFill>
                <a:schemeClr val="dk2"/>
              </a:solidFill>
              <a:latin typeface="Century Gothic"/>
              <a:ea typeface="Century Gothic"/>
              <a:cs typeface="Century Gothic"/>
              <a:sym typeface="Century Gothic"/>
            </a:endParaRPr>
          </a:p>
          <a:p>
            <a:pPr marL="12700" marR="5080" lvl="0" indent="0" algn="l" rtl="0">
              <a:lnSpc>
                <a:spcPct val="133200"/>
              </a:lnSpc>
              <a:spcBef>
                <a:spcPts val="0"/>
              </a:spcBef>
              <a:spcAft>
                <a:spcPts val="0"/>
              </a:spcAft>
              <a:buClr>
                <a:srgbClr val="000000"/>
              </a:buClr>
              <a:buSzPts val="1400"/>
              <a:buFont typeface="Arial"/>
              <a:buNone/>
            </a:pPr>
            <a:endParaRPr sz="1400" b="0" i="0" u="none" strike="noStrike" cap="none">
              <a:solidFill>
                <a:schemeClr val="dk2"/>
              </a:solidFill>
              <a:latin typeface="Century Gothic"/>
              <a:ea typeface="Century Gothic"/>
              <a:cs typeface="Century Gothic"/>
              <a:sym typeface="Century Gothic"/>
            </a:endParaRPr>
          </a:p>
        </p:txBody>
      </p:sp>
      <p:pic>
        <p:nvPicPr>
          <p:cNvPr id="252" name="Google Shape;252;g1537c2c4cbf_0_9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770668"/>
            <a:ext cx="1235826" cy="1235826"/>
          </a:xfrm>
          <a:prstGeom prst="rect">
            <a:avLst/>
          </a:prstGeom>
          <a:noFill/>
          <a:ln>
            <a:noFill/>
          </a:ln>
        </p:spPr>
      </p:pic>
      <p:sp>
        <p:nvSpPr>
          <p:cNvPr id="253" name="Google Shape;253;g1537c2c4cbf_0_92"/>
          <p:cNvSpPr txBox="1"/>
          <p:nvPr/>
        </p:nvSpPr>
        <p:spPr>
          <a:xfrm>
            <a:off x="9210500" y="942596"/>
            <a:ext cx="1795500" cy="861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Add, delete, or modify these providers as necessary.</a:t>
            </a:r>
            <a:endParaRPr sz="1100" b="0" i="0" u="none" strike="noStrike" cap="none">
              <a:solidFill>
                <a:schemeClr val="dk2"/>
              </a:solidFill>
              <a:latin typeface="Century Gothic"/>
              <a:ea typeface="Century Gothic"/>
              <a:cs typeface="Century Gothic"/>
              <a:sym typeface="Century Gothic"/>
            </a:endParaRPr>
          </a:p>
        </p:txBody>
      </p:sp>
      <p:pic>
        <p:nvPicPr>
          <p:cNvPr id="254" name="Google Shape;254;g1537c2c4cbf_0_9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439346" y="1986047"/>
            <a:ext cx="1235826" cy="1235826"/>
          </a:xfrm>
          <a:prstGeom prst="rect">
            <a:avLst/>
          </a:prstGeom>
          <a:noFill/>
          <a:ln>
            <a:noFill/>
          </a:ln>
        </p:spPr>
      </p:pic>
      <p:pic>
        <p:nvPicPr>
          <p:cNvPr id="255" name="Google Shape;255;g1537c2c4cbf_0_9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28695" y="1986047"/>
            <a:ext cx="1235826" cy="1235784"/>
          </a:xfrm>
          <a:prstGeom prst="rect">
            <a:avLst/>
          </a:prstGeom>
          <a:noFill/>
          <a:ln>
            <a:noFill/>
          </a:ln>
        </p:spPr>
      </p:pic>
      <p:pic>
        <p:nvPicPr>
          <p:cNvPr id="256" name="Google Shape;256;g1537c2c4cbf_0_9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760220" y="1986047"/>
            <a:ext cx="1235826" cy="1235784"/>
          </a:xfrm>
          <a:prstGeom prst="rect">
            <a:avLst/>
          </a:prstGeom>
          <a:noFill/>
          <a:ln>
            <a:noFill/>
          </a:ln>
        </p:spPr>
      </p:pic>
      <p:sp>
        <p:nvSpPr>
          <p:cNvPr id="257" name="Google Shape;257;g1537c2c4cbf_0_92"/>
          <p:cNvSpPr txBox="1"/>
          <p:nvPr/>
        </p:nvSpPr>
        <p:spPr>
          <a:xfrm>
            <a:off x="317913" y="3356200"/>
            <a:ext cx="2605200" cy="3115500"/>
          </a:xfrm>
          <a:prstGeom prst="rect">
            <a:avLst/>
          </a:prstGeom>
          <a:noFill/>
          <a:ln>
            <a:noFill/>
          </a:ln>
        </p:spPr>
        <p:txBody>
          <a:bodyPr spcFirstLastPara="1" wrap="square" lIns="91425" tIns="91425" rIns="91425" bIns="91425" anchor="t" anchorCtr="0">
            <a:spAutoFit/>
          </a:bodyPr>
          <a:lstStyle/>
          <a:p>
            <a:pPr marL="0" marR="12700" lvl="0" indent="0" algn="ctr" rtl="0">
              <a:lnSpc>
                <a:spcPct val="119200"/>
              </a:lnSpc>
              <a:spcBef>
                <a:spcPts val="0"/>
              </a:spcBef>
              <a:spcAft>
                <a:spcPts val="0"/>
              </a:spcAft>
              <a:buClr>
                <a:srgbClr val="000000"/>
              </a:buClr>
              <a:buSzPts val="1800"/>
              <a:buFont typeface="Arial"/>
              <a:buNone/>
            </a:pPr>
            <a:r>
              <a:rPr lang="en-US" sz="1800" b="1" i="0" u="none" strike="noStrike" cap="none">
                <a:solidFill>
                  <a:srgbClr val="BA0C2F"/>
                </a:solidFill>
                <a:latin typeface="Century Gothic"/>
                <a:ea typeface="Century Gothic"/>
                <a:cs typeface="Century Gothic"/>
                <a:sym typeface="Century Gothic"/>
              </a:rPr>
              <a:t>MOBILE WALLET</a:t>
            </a:r>
            <a:r>
              <a:rPr lang="en-US" sz="1800" b="1" i="0" u="none" strike="noStrike" cap="none">
                <a:solidFill>
                  <a:srgbClr val="05408B"/>
                </a:solidFill>
                <a:latin typeface="Century Gothic"/>
                <a:ea typeface="Century Gothic"/>
                <a:cs typeface="Century Gothic"/>
                <a:sym typeface="Century Gothic"/>
              </a:rPr>
              <a:t> </a:t>
            </a:r>
            <a:r>
              <a:rPr lang="en-US" sz="1800" b="1" i="0" u="none" strike="noStrike" cap="none">
                <a:solidFill>
                  <a:srgbClr val="2855A4"/>
                </a:solidFill>
                <a:latin typeface="Century Gothic"/>
                <a:ea typeface="Century Gothic"/>
                <a:cs typeface="Century Gothic"/>
                <a:sym typeface="Century Gothic"/>
              </a:rPr>
              <a:t>PROVIDERS</a:t>
            </a:r>
            <a:r>
              <a:rPr lang="en-US" sz="1400" b="1" i="0" u="none" strike="noStrike" cap="none">
                <a:solidFill>
                  <a:srgbClr val="2855A4"/>
                </a:solidFill>
                <a:latin typeface="Century Gothic"/>
                <a:ea typeface="Century Gothic"/>
                <a:cs typeface="Century Gothic"/>
                <a:sym typeface="Century Gothic"/>
              </a:rPr>
              <a:t> </a:t>
            </a:r>
            <a:endParaRPr sz="1400" b="1" i="0" u="none" strike="noStrike" cap="none">
              <a:solidFill>
                <a:srgbClr val="2855A4"/>
              </a:solidFill>
              <a:latin typeface="Century Gothic"/>
              <a:ea typeface="Century Gothic"/>
              <a:cs typeface="Century Gothic"/>
              <a:sym typeface="Century Gothic"/>
            </a:endParaRPr>
          </a:p>
          <a:p>
            <a:pPr marL="0" marR="12700" lvl="0" indent="0" algn="ctr" rtl="0">
              <a:lnSpc>
                <a:spcPct val="119200"/>
              </a:lnSpc>
              <a:spcBef>
                <a:spcPts val="0"/>
              </a:spcBef>
              <a:spcAft>
                <a:spcPts val="0"/>
              </a:spcAft>
              <a:buClr>
                <a:srgbClr val="000000"/>
              </a:buClr>
              <a:buSzPts val="1400"/>
              <a:buFont typeface="Arial"/>
              <a:buNone/>
            </a:pPr>
            <a:r>
              <a:rPr lang="en-US" sz="1400" b="0" i="0" u="none" strike="noStrike" cap="none">
                <a:solidFill>
                  <a:schemeClr val="dk2"/>
                </a:solidFill>
                <a:latin typeface="Century Gothic"/>
                <a:ea typeface="Century Gothic"/>
                <a:cs typeface="Century Gothic"/>
                <a:sym typeface="Century Gothic"/>
              </a:rPr>
              <a:t>Many</a:t>
            </a:r>
            <a:r>
              <a:rPr lang="en-US" sz="1400" b="0" i="0" u="none" strike="noStrike" cap="none">
                <a:solidFill>
                  <a:srgbClr val="1F497D"/>
                </a:solidFill>
                <a:latin typeface="Century Gothic"/>
                <a:ea typeface="Century Gothic"/>
                <a:cs typeface="Century Gothic"/>
                <a:sym typeface="Century Gothic"/>
              </a:rPr>
              <a:t> </a:t>
            </a:r>
            <a:r>
              <a:rPr lang="en-US" sz="1400" b="0" i="0" u="none" strike="noStrike" cap="none">
                <a:solidFill>
                  <a:srgbClr val="BA0C2F"/>
                </a:solidFill>
                <a:latin typeface="Century Gothic"/>
                <a:ea typeface="Century Gothic"/>
                <a:cs typeface="Century Gothic"/>
                <a:sym typeface="Century Gothic"/>
              </a:rPr>
              <a:t>mobile wallet</a:t>
            </a:r>
            <a:r>
              <a:rPr lang="en-US" sz="1400" b="0" i="0" u="none" strike="noStrike" cap="none">
                <a:solidFill>
                  <a:srgbClr val="1F497D"/>
                </a:solidFill>
                <a:latin typeface="Century Gothic"/>
                <a:ea typeface="Century Gothic"/>
                <a:cs typeface="Century Gothic"/>
                <a:sym typeface="Century Gothic"/>
              </a:rPr>
              <a:t> </a:t>
            </a:r>
            <a:r>
              <a:rPr lang="en-US" sz="1400" b="0" i="0" u="none" strike="noStrike" cap="none">
                <a:solidFill>
                  <a:schemeClr val="dk2"/>
                </a:solidFill>
                <a:latin typeface="Century Gothic"/>
                <a:ea typeface="Century Gothic"/>
                <a:cs typeface="Century Gothic"/>
                <a:sym typeface="Century Gothic"/>
              </a:rPr>
              <a:t>providers, such as</a:t>
            </a:r>
            <a:r>
              <a:rPr lang="en-US" sz="1400" b="0" i="0" u="none" strike="noStrike" cap="none">
                <a:solidFill>
                  <a:srgbClr val="1F497D"/>
                </a:solidFill>
                <a:latin typeface="Century Gothic"/>
                <a:ea typeface="Century Gothic"/>
                <a:cs typeface="Century Gothic"/>
                <a:sym typeface="Century Gothic"/>
              </a:rPr>
              <a:t> </a:t>
            </a:r>
            <a:r>
              <a:rPr lang="en-US" sz="1400" b="0" i="0" u="none" strike="noStrike" cap="none">
                <a:solidFill>
                  <a:srgbClr val="BA0C2F"/>
                </a:solidFill>
                <a:latin typeface="Century Gothic"/>
                <a:ea typeface="Century Gothic"/>
                <a:cs typeface="Century Gothic"/>
                <a:sym typeface="Century Gothic"/>
              </a:rPr>
              <a:t>mobile money</a:t>
            </a:r>
            <a:r>
              <a:rPr lang="en-US" sz="1400" b="0" i="0" u="none" strike="noStrike" cap="none">
                <a:solidFill>
                  <a:srgbClr val="1F497D"/>
                </a:solidFill>
                <a:latin typeface="Century Gothic"/>
                <a:ea typeface="Century Gothic"/>
                <a:cs typeface="Century Gothic"/>
                <a:sym typeface="Century Gothic"/>
              </a:rPr>
              <a:t> </a:t>
            </a:r>
            <a:r>
              <a:rPr lang="en-US" sz="1400" b="0" i="0" u="none" strike="noStrike" cap="none">
                <a:solidFill>
                  <a:schemeClr val="dk2"/>
                </a:solidFill>
                <a:latin typeface="Century Gothic"/>
                <a:ea typeface="Century Gothic"/>
                <a:cs typeface="Century Gothic"/>
                <a:sym typeface="Century Gothic"/>
              </a:rPr>
              <a:t>companies, offer digital loans that you can access through your phone. You will usually need an account with the </a:t>
            </a:r>
            <a:r>
              <a:rPr lang="en-US" sz="1400" b="0" i="0" u="none" strike="noStrike" cap="none">
                <a:solidFill>
                  <a:srgbClr val="BA0C2F"/>
                </a:solidFill>
                <a:latin typeface="Century Gothic"/>
                <a:ea typeface="Century Gothic"/>
                <a:cs typeface="Century Gothic"/>
                <a:sym typeface="Century Gothic"/>
              </a:rPr>
              <a:t>mobile wallet</a:t>
            </a:r>
            <a:r>
              <a:rPr lang="en-US" sz="1400" b="0" i="0" u="none" strike="noStrike" cap="none">
                <a:solidFill>
                  <a:srgbClr val="1F497D"/>
                </a:solidFill>
                <a:latin typeface="Century Gothic"/>
                <a:ea typeface="Century Gothic"/>
                <a:cs typeface="Century Gothic"/>
                <a:sym typeface="Century Gothic"/>
              </a:rPr>
              <a:t> </a:t>
            </a:r>
            <a:r>
              <a:rPr lang="en-US" sz="1400" b="0" i="0" u="none" strike="noStrike" cap="none">
                <a:solidFill>
                  <a:schemeClr val="dk2"/>
                </a:solidFill>
                <a:latin typeface="Century Gothic"/>
                <a:ea typeface="Century Gothic"/>
                <a:cs typeface="Century Gothic"/>
                <a:sym typeface="Century Gothic"/>
              </a:rPr>
              <a:t>provider to access a loan.</a:t>
            </a:r>
            <a:endParaRPr sz="1400" b="0" i="0" u="none" strike="noStrike" cap="none">
              <a:solidFill>
                <a:schemeClr val="dk2"/>
              </a:solidFill>
              <a:latin typeface="Arial"/>
              <a:ea typeface="Arial"/>
              <a:cs typeface="Arial"/>
              <a:sym typeface="Arial"/>
            </a:endParaRPr>
          </a:p>
        </p:txBody>
      </p:sp>
      <p:sp>
        <p:nvSpPr>
          <p:cNvPr id="258" name="Google Shape;258;g1537c2c4cbf_0_92"/>
          <p:cNvSpPr txBox="1"/>
          <p:nvPr/>
        </p:nvSpPr>
        <p:spPr>
          <a:xfrm>
            <a:off x="3075525" y="3356200"/>
            <a:ext cx="2605200" cy="3132600"/>
          </a:xfrm>
          <a:prstGeom prst="rect">
            <a:avLst/>
          </a:prstGeom>
          <a:noFill/>
          <a:ln>
            <a:noFill/>
          </a:ln>
        </p:spPr>
        <p:txBody>
          <a:bodyPr spcFirstLastPara="1" wrap="square" lIns="91425" tIns="91425" rIns="91425" bIns="91425" anchor="t" anchorCtr="0">
            <a:spAutoFit/>
          </a:bodyPr>
          <a:lstStyle/>
          <a:p>
            <a:pPr marL="0" marR="12700" lvl="0" indent="0" algn="ctr" rtl="0">
              <a:lnSpc>
                <a:spcPct val="119200"/>
              </a:lnSpc>
              <a:spcBef>
                <a:spcPts val="0"/>
              </a:spcBef>
              <a:spcAft>
                <a:spcPts val="0"/>
              </a:spcAft>
              <a:buClr>
                <a:srgbClr val="000000"/>
              </a:buClr>
              <a:buSzPts val="1800"/>
              <a:buFont typeface="Arial"/>
              <a:buNone/>
            </a:pPr>
            <a:r>
              <a:rPr lang="en-US" sz="1800" b="1" i="0" u="none" strike="noStrike" cap="none">
                <a:solidFill>
                  <a:srgbClr val="2855A4"/>
                </a:solidFill>
                <a:latin typeface="Century Gothic"/>
                <a:ea typeface="Century Gothic"/>
                <a:cs typeface="Century Gothic"/>
                <a:sym typeface="Century Gothic"/>
              </a:rPr>
              <a:t>FINTECHS</a:t>
            </a:r>
            <a:r>
              <a:rPr lang="en-US" sz="1450" b="1" i="0" u="none" strike="noStrike" cap="none">
                <a:solidFill>
                  <a:srgbClr val="05408B"/>
                </a:solidFill>
                <a:latin typeface="Century Gothic"/>
                <a:ea typeface="Century Gothic"/>
                <a:cs typeface="Century Gothic"/>
                <a:sym typeface="Century Gothic"/>
              </a:rPr>
              <a:t> </a:t>
            </a:r>
            <a:endParaRPr sz="1450" b="1" i="0" u="none" strike="noStrike" cap="none">
              <a:solidFill>
                <a:srgbClr val="05408B"/>
              </a:solidFill>
              <a:latin typeface="Century Gothic"/>
              <a:ea typeface="Century Gothic"/>
              <a:cs typeface="Century Gothic"/>
              <a:sym typeface="Century Gothic"/>
            </a:endParaRPr>
          </a:p>
          <a:p>
            <a:pPr marL="0" marR="12700" lvl="0" indent="0" algn="ctr" rtl="0">
              <a:lnSpc>
                <a:spcPct val="119200"/>
              </a:lnSpc>
              <a:spcBef>
                <a:spcPts val="0"/>
              </a:spcBef>
              <a:spcAft>
                <a:spcPts val="0"/>
              </a:spcAft>
              <a:buClr>
                <a:srgbClr val="000000"/>
              </a:buClr>
              <a:buSzPts val="1450"/>
              <a:buFont typeface="Arial"/>
              <a:buNone/>
            </a:pPr>
            <a:r>
              <a:rPr lang="en-US" sz="1450" b="0" i="0" u="none" strike="noStrike" cap="none">
                <a:solidFill>
                  <a:schemeClr val="dk2"/>
                </a:solidFill>
                <a:latin typeface="Century Gothic"/>
                <a:ea typeface="Century Gothic"/>
                <a:cs typeface="Century Gothic"/>
                <a:sym typeface="Century Gothic"/>
              </a:rPr>
              <a:t>Fintechs, short for “financial technology,” are companies that create apps that you can download to access financial services, including digital lending products. You can find a variety of loans that meet different financial needs.</a:t>
            </a:r>
            <a:endParaRPr sz="500" b="0" i="0" u="none" strike="noStrike" cap="none">
              <a:solidFill>
                <a:schemeClr val="dk2"/>
              </a:solidFill>
              <a:latin typeface="Arial"/>
              <a:ea typeface="Arial"/>
              <a:cs typeface="Arial"/>
              <a:sym typeface="Arial"/>
            </a:endParaRPr>
          </a:p>
        </p:txBody>
      </p:sp>
      <p:sp>
        <p:nvSpPr>
          <p:cNvPr id="259" name="Google Shape;259;g1537c2c4cbf_0_92"/>
          <p:cNvSpPr txBox="1"/>
          <p:nvPr/>
        </p:nvSpPr>
        <p:spPr>
          <a:xfrm>
            <a:off x="5685650" y="3356200"/>
            <a:ext cx="2743200" cy="2785500"/>
          </a:xfrm>
          <a:prstGeom prst="rect">
            <a:avLst/>
          </a:prstGeom>
          <a:noFill/>
          <a:ln>
            <a:noFill/>
          </a:ln>
        </p:spPr>
        <p:txBody>
          <a:bodyPr spcFirstLastPara="1" wrap="square" lIns="91425" tIns="91425" rIns="91425" bIns="91425" anchor="t" anchorCtr="0">
            <a:spAutoFit/>
          </a:bodyPr>
          <a:lstStyle/>
          <a:p>
            <a:pPr marL="0" marR="12700" lvl="0" indent="0" algn="ctr" rtl="0">
              <a:lnSpc>
                <a:spcPct val="119200"/>
              </a:lnSpc>
              <a:spcBef>
                <a:spcPts val="0"/>
              </a:spcBef>
              <a:spcAft>
                <a:spcPts val="0"/>
              </a:spcAft>
              <a:buClr>
                <a:srgbClr val="000000"/>
              </a:buClr>
              <a:buSzPts val="1800"/>
              <a:buFont typeface="Arial"/>
              <a:buNone/>
            </a:pPr>
            <a:r>
              <a:rPr lang="en-US" sz="1800" b="1" i="0" u="none" strike="noStrike" cap="none">
                <a:solidFill>
                  <a:srgbClr val="2855A4"/>
                </a:solidFill>
                <a:latin typeface="Century Gothic"/>
                <a:ea typeface="Century Gothic"/>
                <a:cs typeface="Century Gothic"/>
                <a:sym typeface="Century Gothic"/>
              </a:rPr>
              <a:t>BANKS </a:t>
            </a:r>
            <a:endParaRPr sz="1800" b="1" i="0" u="none" strike="noStrike" cap="none">
              <a:solidFill>
                <a:srgbClr val="2855A4"/>
              </a:solidFill>
              <a:latin typeface="Century Gothic"/>
              <a:ea typeface="Century Gothic"/>
              <a:cs typeface="Century Gothic"/>
              <a:sym typeface="Century Gothic"/>
            </a:endParaRPr>
          </a:p>
          <a:p>
            <a:pPr marL="0" marR="12700" lvl="0" indent="0" algn="ctr" rtl="0">
              <a:lnSpc>
                <a:spcPct val="119200"/>
              </a:lnSpc>
              <a:spcBef>
                <a:spcPts val="0"/>
              </a:spcBef>
              <a:spcAft>
                <a:spcPts val="0"/>
              </a:spcAft>
              <a:buClr>
                <a:srgbClr val="000000"/>
              </a:buClr>
              <a:buSzPts val="1400"/>
              <a:buFont typeface="Arial"/>
              <a:buNone/>
            </a:pPr>
            <a:r>
              <a:rPr lang="en-US" sz="1400" b="0" i="0" u="none" strike="noStrike" cap="none">
                <a:solidFill>
                  <a:schemeClr val="dk2"/>
                </a:solidFill>
                <a:latin typeface="Century Gothic"/>
                <a:ea typeface="Century Gothic"/>
                <a:cs typeface="Century Gothic"/>
                <a:sym typeface="Century Gothic"/>
              </a:rPr>
              <a:t>Banks can also create apps that provide digital credit. Sometimes these digital credit offerings are only available for customers of the bank, but other times they are accessible to borrowers without a bank account. </a:t>
            </a:r>
            <a:endParaRPr sz="1400" b="0" i="0" u="none" strike="noStrike" cap="none">
              <a:solidFill>
                <a:schemeClr val="dk2"/>
              </a:solidFill>
              <a:latin typeface="Arial"/>
              <a:ea typeface="Arial"/>
              <a:cs typeface="Arial"/>
              <a:sym typeface="Arial"/>
            </a:endParaRPr>
          </a:p>
        </p:txBody>
      </p:sp>
      <p:pic>
        <p:nvPicPr>
          <p:cNvPr id="260" name="Google Shape;260;g1537c2c4cbf_0_92"/>
          <p:cNvPicPr preferRelativeResize="0"/>
          <p:nvPr/>
        </p:nvPicPr>
        <p:blipFill rotWithShape="1">
          <a:blip r:embed="rId8"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g1537c2c4cbf_0_117"/>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266" name="Google Shape;266;g1537c2c4cbf_0_117"/>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pic>
        <p:nvPicPr>
          <p:cNvPr id="267" name="Google Shape;267;g1537c2c4cbf_0_117"/>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268" name="Google Shape;268;g1537c2c4cbf_0_117"/>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rgbClr val="2853A3"/>
                </a:solidFill>
                <a:latin typeface="Century Gothic"/>
                <a:ea typeface="Century Gothic"/>
                <a:cs typeface="Century Gothic"/>
                <a:sym typeface="Century Gothic"/>
              </a:rPr>
              <a:t>Pros and Cons of Digital Loans</a:t>
            </a:r>
            <a:endParaRPr sz="3200" b="0" i="0" u="none" strike="noStrike" cap="none">
              <a:solidFill>
                <a:srgbClr val="2853A3"/>
              </a:solidFill>
              <a:latin typeface="Century Gothic"/>
              <a:ea typeface="Century Gothic"/>
              <a:cs typeface="Century Gothic"/>
              <a:sym typeface="Century Gothic"/>
            </a:endParaRPr>
          </a:p>
        </p:txBody>
      </p:sp>
      <p:sp>
        <p:nvSpPr>
          <p:cNvPr id="269" name="Google Shape;269;g1537c2c4cbf_0_1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12</a:t>
            </a:fld>
            <a:endParaRPr/>
          </a:p>
        </p:txBody>
      </p:sp>
      <p:grpSp>
        <p:nvGrpSpPr>
          <p:cNvPr id="270" name="Google Shape;270;g1537c2c4cbf_0_117"/>
          <p:cNvGrpSpPr/>
          <p:nvPr/>
        </p:nvGrpSpPr>
        <p:grpSpPr>
          <a:xfrm>
            <a:off x="7382447" y="2125099"/>
            <a:ext cx="788466" cy="774012"/>
            <a:chOff x="4967725" y="2920802"/>
            <a:chExt cx="1636500" cy="1606500"/>
          </a:xfrm>
        </p:grpSpPr>
        <p:sp>
          <p:nvSpPr>
            <p:cNvPr id="271" name="Google Shape;271;g1537c2c4cbf_0_117"/>
            <p:cNvSpPr/>
            <p:nvPr/>
          </p:nvSpPr>
          <p:spPr>
            <a:xfrm>
              <a:off x="4967725" y="2920802"/>
              <a:ext cx="1636500" cy="1606500"/>
            </a:xfrm>
            <a:prstGeom prst="ellipse">
              <a:avLst/>
            </a:prstGeom>
            <a:solidFill>
              <a:srgbClr val="D19129"/>
            </a:solidFill>
            <a:ln>
              <a:noFill/>
            </a:ln>
          </p:spPr>
          <p:txBody>
            <a:bodyPr spcFirstLastPara="1" wrap="square" lIns="91425" tIns="0"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endParaRPr sz="2500" b="1" i="0" u="none" strike="noStrike" cap="none">
                <a:solidFill>
                  <a:schemeClr val="lt1"/>
                </a:solidFill>
                <a:latin typeface="Arial"/>
                <a:ea typeface="Arial"/>
                <a:cs typeface="Arial"/>
                <a:sym typeface="Arial"/>
              </a:endParaRPr>
            </a:p>
          </p:txBody>
        </p:sp>
        <p:pic>
          <p:nvPicPr>
            <p:cNvPr id="272" name="Google Shape;272;g1537c2c4cbf_0_11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348725" y="3286800"/>
              <a:ext cx="874500" cy="874500"/>
            </a:xfrm>
            <a:prstGeom prst="rect">
              <a:avLst/>
            </a:prstGeom>
            <a:noFill/>
            <a:ln>
              <a:noFill/>
            </a:ln>
          </p:spPr>
        </p:pic>
      </p:grpSp>
      <p:grpSp>
        <p:nvGrpSpPr>
          <p:cNvPr id="273" name="Google Shape;273;g1537c2c4cbf_0_117"/>
          <p:cNvGrpSpPr/>
          <p:nvPr/>
        </p:nvGrpSpPr>
        <p:grpSpPr>
          <a:xfrm>
            <a:off x="7382447" y="3180899"/>
            <a:ext cx="788466" cy="774012"/>
            <a:chOff x="4967725" y="2920802"/>
            <a:chExt cx="1636500" cy="1606500"/>
          </a:xfrm>
        </p:grpSpPr>
        <p:sp>
          <p:nvSpPr>
            <p:cNvPr id="274" name="Google Shape;274;g1537c2c4cbf_0_117"/>
            <p:cNvSpPr/>
            <p:nvPr/>
          </p:nvSpPr>
          <p:spPr>
            <a:xfrm>
              <a:off x="4967725" y="2920802"/>
              <a:ext cx="1636500" cy="1606500"/>
            </a:xfrm>
            <a:prstGeom prst="ellipse">
              <a:avLst/>
            </a:prstGeom>
            <a:solidFill>
              <a:srgbClr val="D19129"/>
            </a:solidFill>
            <a:ln>
              <a:noFill/>
            </a:ln>
          </p:spPr>
          <p:txBody>
            <a:bodyPr spcFirstLastPara="1" wrap="square" lIns="91425" tIns="0"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endParaRPr sz="2500" b="1" i="0" u="none" strike="noStrike" cap="none">
                <a:solidFill>
                  <a:schemeClr val="lt1"/>
                </a:solidFill>
                <a:latin typeface="Arial"/>
                <a:ea typeface="Arial"/>
                <a:cs typeface="Arial"/>
                <a:sym typeface="Arial"/>
              </a:endParaRPr>
            </a:p>
          </p:txBody>
        </p:sp>
        <p:pic>
          <p:nvPicPr>
            <p:cNvPr id="275" name="Google Shape;275;g1537c2c4cbf_0_11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348725" y="3286800"/>
              <a:ext cx="874500" cy="874500"/>
            </a:xfrm>
            <a:prstGeom prst="rect">
              <a:avLst/>
            </a:prstGeom>
            <a:noFill/>
            <a:ln>
              <a:noFill/>
            </a:ln>
          </p:spPr>
        </p:pic>
      </p:grpSp>
      <p:grpSp>
        <p:nvGrpSpPr>
          <p:cNvPr id="276" name="Google Shape;276;g1537c2c4cbf_0_117"/>
          <p:cNvGrpSpPr/>
          <p:nvPr/>
        </p:nvGrpSpPr>
        <p:grpSpPr>
          <a:xfrm>
            <a:off x="7382447" y="4236699"/>
            <a:ext cx="788466" cy="774012"/>
            <a:chOff x="4967725" y="2920802"/>
            <a:chExt cx="1636500" cy="1606500"/>
          </a:xfrm>
        </p:grpSpPr>
        <p:sp>
          <p:nvSpPr>
            <p:cNvPr id="277" name="Google Shape;277;g1537c2c4cbf_0_117"/>
            <p:cNvSpPr/>
            <p:nvPr/>
          </p:nvSpPr>
          <p:spPr>
            <a:xfrm>
              <a:off x="4967725" y="2920802"/>
              <a:ext cx="1636500" cy="1606500"/>
            </a:xfrm>
            <a:prstGeom prst="ellipse">
              <a:avLst/>
            </a:prstGeom>
            <a:solidFill>
              <a:srgbClr val="D19129"/>
            </a:solidFill>
            <a:ln>
              <a:noFill/>
            </a:ln>
          </p:spPr>
          <p:txBody>
            <a:bodyPr spcFirstLastPara="1" wrap="square" lIns="91425" tIns="0"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endParaRPr sz="2500" b="1" i="0" u="none" strike="noStrike" cap="none">
                <a:solidFill>
                  <a:schemeClr val="lt1"/>
                </a:solidFill>
                <a:latin typeface="Arial"/>
                <a:ea typeface="Arial"/>
                <a:cs typeface="Arial"/>
                <a:sym typeface="Arial"/>
              </a:endParaRPr>
            </a:p>
          </p:txBody>
        </p:sp>
        <p:pic>
          <p:nvPicPr>
            <p:cNvPr id="278" name="Google Shape;278;g1537c2c4cbf_0_11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348725" y="3286800"/>
              <a:ext cx="874500" cy="874500"/>
            </a:xfrm>
            <a:prstGeom prst="rect">
              <a:avLst/>
            </a:prstGeom>
            <a:noFill/>
            <a:ln>
              <a:noFill/>
            </a:ln>
          </p:spPr>
        </p:pic>
      </p:grpSp>
      <p:grpSp>
        <p:nvGrpSpPr>
          <p:cNvPr id="279" name="Google Shape;279;g1537c2c4cbf_0_117"/>
          <p:cNvGrpSpPr/>
          <p:nvPr/>
        </p:nvGrpSpPr>
        <p:grpSpPr>
          <a:xfrm>
            <a:off x="7382447" y="5292499"/>
            <a:ext cx="788466" cy="774012"/>
            <a:chOff x="4967725" y="2920802"/>
            <a:chExt cx="1636500" cy="1606500"/>
          </a:xfrm>
        </p:grpSpPr>
        <p:sp>
          <p:nvSpPr>
            <p:cNvPr id="280" name="Google Shape;280;g1537c2c4cbf_0_117"/>
            <p:cNvSpPr/>
            <p:nvPr/>
          </p:nvSpPr>
          <p:spPr>
            <a:xfrm>
              <a:off x="4967725" y="2920802"/>
              <a:ext cx="1636500" cy="1606500"/>
            </a:xfrm>
            <a:prstGeom prst="ellipse">
              <a:avLst/>
            </a:prstGeom>
            <a:solidFill>
              <a:srgbClr val="D19129"/>
            </a:solidFill>
            <a:ln>
              <a:noFill/>
            </a:ln>
          </p:spPr>
          <p:txBody>
            <a:bodyPr spcFirstLastPara="1" wrap="square" lIns="91425" tIns="0"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endParaRPr sz="2500" b="1" i="0" u="none" strike="noStrike" cap="none">
                <a:solidFill>
                  <a:schemeClr val="lt1"/>
                </a:solidFill>
                <a:latin typeface="Arial"/>
                <a:ea typeface="Arial"/>
                <a:cs typeface="Arial"/>
                <a:sym typeface="Arial"/>
              </a:endParaRPr>
            </a:p>
          </p:txBody>
        </p:sp>
        <p:pic>
          <p:nvPicPr>
            <p:cNvPr id="281" name="Google Shape;281;g1537c2c4cbf_0_11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348725" y="3286800"/>
              <a:ext cx="874500" cy="874500"/>
            </a:xfrm>
            <a:prstGeom prst="rect">
              <a:avLst/>
            </a:prstGeom>
            <a:noFill/>
            <a:ln>
              <a:noFill/>
            </a:ln>
          </p:spPr>
        </p:pic>
      </p:grpSp>
      <p:grpSp>
        <p:nvGrpSpPr>
          <p:cNvPr id="282" name="Google Shape;282;g1537c2c4cbf_0_117"/>
          <p:cNvGrpSpPr/>
          <p:nvPr/>
        </p:nvGrpSpPr>
        <p:grpSpPr>
          <a:xfrm>
            <a:off x="749225" y="2125100"/>
            <a:ext cx="788400" cy="774000"/>
            <a:chOff x="1054025" y="2125100"/>
            <a:chExt cx="788400" cy="774000"/>
          </a:xfrm>
        </p:grpSpPr>
        <p:sp>
          <p:nvSpPr>
            <p:cNvPr id="283" name="Google Shape;283;g1537c2c4cbf_0_117"/>
            <p:cNvSpPr/>
            <p:nvPr/>
          </p:nvSpPr>
          <p:spPr>
            <a:xfrm>
              <a:off x="1054025" y="2125100"/>
              <a:ext cx="788400" cy="774000"/>
            </a:xfrm>
            <a:prstGeom prst="ellipse">
              <a:avLst/>
            </a:prstGeom>
            <a:solidFill>
              <a:srgbClr val="2855A4"/>
            </a:solidFill>
            <a:ln>
              <a:noFill/>
            </a:ln>
          </p:spPr>
          <p:txBody>
            <a:bodyPr spcFirstLastPara="1" wrap="square" lIns="91425" tIns="0"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endParaRPr sz="2500" b="1" i="0" u="none" strike="noStrike" cap="none">
                <a:solidFill>
                  <a:schemeClr val="lt1"/>
                </a:solidFill>
                <a:latin typeface="Arial"/>
                <a:ea typeface="Arial"/>
                <a:cs typeface="Arial"/>
                <a:sym typeface="Arial"/>
              </a:endParaRPr>
            </a:p>
          </p:txBody>
        </p:sp>
        <p:pic>
          <p:nvPicPr>
            <p:cNvPr id="284" name="Google Shape;284;g1537c2c4cbf_0_11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237617" y="2301462"/>
              <a:ext cx="421392" cy="421392"/>
            </a:xfrm>
            <a:prstGeom prst="rect">
              <a:avLst/>
            </a:prstGeom>
            <a:noFill/>
            <a:ln>
              <a:noFill/>
            </a:ln>
          </p:spPr>
        </p:pic>
      </p:grpSp>
      <p:grpSp>
        <p:nvGrpSpPr>
          <p:cNvPr id="285" name="Google Shape;285;g1537c2c4cbf_0_117"/>
          <p:cNvGrpSpPr/>
          <p:nvPr/>
        </p:nvGrpSpPr>
        <p:grpSpPr>
          <a:xfrm>
            <a:off x="749225" y="3180900"/>
            <a:ext cx="788400" cy="774000"/>
            <a:chOff x="1054025" y="3161250"/>
            <a:chExt cx="788400" cy="774000"/>
          </a:xfrm>
        </p:grpSpPr>
        <p:sp>
          <p:nvSpPr>
            <p:cNvPr id="286" name="Google Shape;286;g1537c2c4cbf_0_117"/>
            <p:cNvSpPr/>
            <p:nvPr/>
          </p:nvSpPr>
          <p:spPr>
            <a:xfrm>
              <a:off x="1054025" y="3161250"/>
              <a:ext cx="788400" cy="774000"/>
            </a:xfrm>
            <a:prstGeom prst="ellipse">
              <a:avLst/>
            </a:prstGeom>
            <a:solidFill>
              <a:srgbClr val="2855A4"/>
            </a:solidFill>
            <a:ln>
              <a:noFill/>
            </a:ln>
          </p:spPr>
          <p:txBody>
            <a:bodyPr spcFirstLastPara="1" wrap="square" lIns="91425" tIns="0"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endParaRPr sz="2500" b="1" i="0" u="none" strike="noStrike" cap="none">
                <a:solidFill>
                  <a:schemeClr val="lt1"/>
                </a:solidFill>
                <a:latin typeface="Arial"/>
                <a:ea typeface="Arial"/>
                <a:cs typeface="Arial"/>
                <a:sym typeface="Arial"/>
              </a:endParaRPr>
            </a:p>
          </p:txBody>
        </p:sp>
        <p:pic>
          <p:nvPicPr>
            <p:cNvPr id="287" name="Google Shape;287;g1537c2c4cbf_0_11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237617" y="3337612"/>
              <a:ext cx="421392" cy="421392"/>
            </a:xfrm>
            <a:prstGeom prst="rect">
              <a:avLst/>
            </a:prstGeom>
            <a:noFill/>
            <a:ln>
              <a:noFill/>
            </a:ln>
          </p:spPr>
        </p:pic>
      </p:grpSp>
      <p:grpSp>
        <p:nvGrpSpPr>
          <p:cNvPr id="288" name="Google Shape;288;g1537c2c4cbf_0_117"/>
          <p:cNvGrpSpPr/>
          <p:nvPr/>
        </p:nvGrpSpPr>
        <p:grpSpPr>
          <a:xfrm>
            <a:off x="749313" y="4236700"/>
            <a:ext cx="788400" cy="774000"/>
            <a:chOff x="1054113" y="4138500"/>
            <a:chExt cx="788400" cy="774000"/>
          </a:xfrm>
        </p:grpSpPr>
        <p:sp>
          <p:nvSpPr>
            <p:cNvPr id="289" name="Google Shape;289;g1537c2c4cbf_0_117"/>
            <p:cNvSpPr/>
            <p:nvPr/>
          </p:nvSpPr>
          <p:spPr>
            <a:xfrm>
              <a:off x="1054113" y="4138500"/>
              <a:ext cx="788400" cy="774000"/>
            </a:xfrm>
            <a:prstGeom prst="ellipse">
              <a:avLst/>
            </a:prstGeom>
            <a:solidFill>
              <a:srgbClr val="2855A4"/>
            </a:solidFill>
            <a:ln>
              <a:noFill/>
            </a:ln>
          </p:spPr>
          <p:txBody>
            <a:bodyPr spcFirstLastPara="1" wrap="square" lIns="91425" tIns="0"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endParaRPr sz="2500" b="1" i="0" u="none" strike="noStrike" cap="none">
                <a:solidFill>
                  <a:schemeClr val="lt1"/>
                </a:solidFill>
                <a:latin typeface="Arial"/>
                <a:ea typeface="Arial"/>
                <a:cs typeface="Arial"/>
                <a:sym typeface="Arial"/>
              </a:endParaRPr>
            </a:p>
          </p:txBody>
        </p:sp>
        <p:pic>
          <p:nvPicPr>
            <p:cNvPr id="290" name="Google Shape;290;g1537c2c4cbf_0_11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237705" y="4314862"/>
              <a:ext cx="421392" cy="421392"/>
            </a:xfrm>
            <a:prstGeom prst="rect">
              <a:avLst/>
            </a:prstGeom>
            <a:noFill/>
            <a:ln>
              <a:noFill/>
            </a:ln>
          </p:spPr>
        </p:pic>
      </p:grpSp>
      <p:grpSp>
        <p:nvGrpSpPr>
          <p:cNvPr id="291" name="Google Shape;291;g1537c2c4cbf_0_117"/>
          <p:cNvGrpSpPr/>
          <p:nvPr/>
        </p:nvGrpSpPr>
        <p:grpSpPr>
          <a:xfrm>
            <a:off x="749213" y="5292500"/>
            <a:ext cx="788400" cy="774000"/>
            <a:chOff x="1054013" y="5292500"/>
            <a:chExt cx="788400" cy="774000"/>
          </a:xfrm>
        </p:grpSpPr>
        <p:sp>
          <p:nvSpPr>
            <p:cNvPr id="292" name="Google Shape;292;g1537c2c4cbf_0_117"/>
            <p:cNvSpPr/>
            <p:nvPr/>
          </p:nvSpPr>
          <p:spPr>
            <a:xfrm>
              <a:off x="1054013" y="5292500"/>
              <a:ext cx="788400" cy="774000"/>
            </a:xfrm>
            <a:prstGeom prst="ellipse">
              <a:avLst/>
            </a:prstGeom>
            <a:solidFill>
              <a:srgbClr val="2855A4"/>
            </a:solidFill>
            <a:ln>
              <a:noFill/>
            </a:ln>
          </p:spPr>
          <p:txBody>
            <a:bodyPr spcFirstLastPara="1" wrap="square" lIns="91425" tIns="0"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endParaRPr sz="2500" b="1" i="0" u="none" strike="noStrike" cap="none">
                <a:solidFill>
                  <a:schemeClr val="lt1"/>
                </a:solidFill>
                <a:latin typeface="Arial"/>
                <a:ea typeface="Arial"/>
                <a:cs typeface="Arial"/>
                <a:sym typeface="Arial"/>
              </a:endParaRPr>
            </a:p>
          </p:txBody>
        </p:sp>
        <p:pic>
          <p:nvPicPr>
            <p:cNvPr id="293" name="Google Shape;293;g1537c2c4cbf_0_11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237605" y="5468862"/>
              <a:ext cx="421392" cy="421392"/>
            </a:xfrm>
            <a:prstGeom prst="rect">
              <a:avLst/>
            </a:prstGeom>
            <a:noFill/>
            <a:ln>
              <a:noFill/>
            </a:ln>
          </p:spPr>
        </p:pic>
      </p:grpSp>
      <p:pic>
        <p:nvPicPr>
          <p:cNvPr id="294" name="Google Shape;294;g1537c2c4cbf_0_117"/>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687500" y="1167850"/>
            <a:ext cx="3746451" cy="5621002"/>
          </a:xfrm>
          <a:prstGeom prst="rect">
            <a:avLst/>
          </a:prstGeom>
          <a:noFill/>
          <a:ln>
            <a:noFill/>
          </a:ln>
        </p:spPr>
      </p:pic>
      <p:sp>
        <p:nvSpPr>
          <p:cNvPr id="295" name="Google Shape;295;g1537c2c4cbf_0_117"/>
          <p:cNvSpPr txBox="1"/>
          <p:nvPr/>
        </p:nvSpPr>
        <p:spPr>
          <a:xfrm>
            <a:off x="1698925" y="2173550"/>
            <a:ext cx="2580900" cy="677100"/>
          </a:xfrm>
          <a:prstGeom prst="rect">
            <a:avLst/>
          </a:prstGeom>
          <a:noFill/>
          <a:ln>
            <a:noFill/>
          </a:ln>
        </p:spPr>
        <p:txBody>
          <a:bodyPr spcFirstLastPara="1" wrap="square" lIns="91425" tIns="91425" rIns="91425" bIns="91425" anchor="t" anchorCtr="0">
            <a:spAutoFit/>
          </a:bodyPr>
          <a:lstStyle/>
          <a:p>
            <a:pPr marL="0" marR="15748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Quicker to get than traditional loans</a:t>
            </a:r>
            <a:endParaRPr sz="1600" b="1" i="0" u="none" strike="noStrike" cap="none">
              <a:solidFill>
                <a:schemeClr val="dk2"/>
              </a:solidFill>
              <a:latin typeface="Century Gothic"/>
              <a:ea typeface="Century Gothic"/>
              <a:cs typeface="Century Gothic"/>
              <a:sym typeface="Century Gothic"/>
            </a:endParaRPr>
          </a:p>
        </p:txBody>
      </p:sp>
      <p:sp>
        <p:nvSpPr>
          <p:cNvPr id="296" name="Google Shape;296;g1537c2c4cbf_0_117"/>
          <p:cNvSpPr txBox="1"/>
          <p:nvPr/>
        </p:nvSpPr>
        <p:spPr>
          <a:xfrm>
            <a:off x="1698925" y="3127963"/>
            <a:ext cx="3502200" cy="923400"/>
          </a:xfrm>
          <a:prstGeom prst="rect">
            <a:avLst/>
          </a:prstGeom>
          <a:noFill/>
          <a:ln>
            <a:noFill/>
          </a:ln>
        </p:spPr>
        <p:txBody>
          <a:bodyPr spcFirstLastPara="1" wrap="square" lIns="91425" tIns="91425" rIns="91425" bIns="91425" anchor="t" anchorCtr="0">
            <a:spAutoFit/>
          </a:bodyPr>
          <a:lstStyle/>
          <a:p>
            <a:pPr marL="0" marR="15748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Can be obtained without visiting a financial service provider in person</a:t>
            </a:r>
            <a:endParaRPr sz="1600" b="1" i="0" u="none" strike="noStrike" cap="none">
              <a:solidFill>
                <a:schemeClr val="dk2"/>
              </a:solidFill>
              <a:latin typeface="Century Gothic"/>
              <a:ea typeface="Century Gothic"/>
              <a:cs typeface="Century Gothic"/>
              <a:sym typeface="Century Gothic"/>
            </a:endParaRPr>
          </a:p>
        </p:txBody>
      </p:sp>
      <p:sp>
        <p:nvSpPr>
          <p:cNvPr id="297" name="Google Shape;297;g1537c2c4cbf_0_117"/>
          <p:cNvSpPr txBox="1"/>
          <p:nvPr/>
        </p:nvSpPr>
        <p:spPr>
          <a:xfrm>
            <a:off x="1698925" y="4363638"/>
            <a:ext cx="3502200" cy="677100"/>
          </a:xfrm>
          <a:prstGeom prst="rect">
            <a:avLst/>
          </a:prstGeom>
          <a:noFill/>
          <a:ln>
            <a:noFill/>
          </a:ln>
        </p:spPr>
        <p:txBody>
          <a:bodyPr spcFirstLastPara="1" wrap="square" lIns="91425" tIns="91425" rIns="91425" bIns="91425" anchor="t" anchorCtr="0">
            <a:spAutoFit/>
          </a:bodyPr>
          <a:lstStyle/>
          <a:p>
            <a:pPr marL="0" marR="15748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Good options for customers with limited or no credit histories</a:t>
            </a:r>
            <a:endParaRPr sz="1600" b="1" i="0" u="none" strike="noStrike" cap="none">
              <a:solidFill>
                <a:schemeClr val="dk2"/>
              </a:solidFill>
              <a:latin typeface="Century Gothic"/>
              <a:ea typeface="Century Gothic"/>
              <a:cs typeface="Century Gothic"/>
              <a:sym typeface="Century Gothic"/>
            </a:endParaRPr>
          </a:p>
        </p:txBody>
      </p:sp>
      <p:sp>
        <p:nvSpPr>
          <p:cNvPr id="298" name="Google Shape;298;g1537c2c4cbf_0_117"/>
          <p:cNvSpPr txBox="1"/>
          <p:nvPr/>
        </p:nvSpPr>
        <p:spPr>
          <a:xfrm>
            <a:off x="1698925" y="5340938"/>
            <a:ext cx="3502200" cy="677100"/>
          </a:xfrm>
          <a:prstGeom prst="rect">
            <a:avLst/>
          </a:prstGeom>
          <a:noFill/>
          <a:ln>
            <a:noFill/>
          </a:ln>
        </p:spPr>
        <p:txBody>
          <a:bodyPr spcFirstLastPara="1" wrap="square" lIns="91425" tIns="91425" rIns="91425" bIns="91425" anchor="t" anchorCtr="0">
            <a:spAutoFit/>
          </a:bodyPr>
          <a:lstStyle/>
          <a:p>
            <a:pPr marL="0" marR="15748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Can meet urgent cash needs for emergencies</a:t>
            </a:r>
            <a:endParaRPr sz="1600" b="1" i="0" u="none" strike="noStrike" cap="none">
              <a:solidFill>
                <a:schemeClr val="dk2"/>
              </a:solidFill>
              <a:latin typeface="Century Gothic"/>
              <a:ea typeface="Century Gothic"/>
              <a:cs typeface="Century Gothic"/>
              <a:sym typeface="Century Gothic"/>
            </a:endParaRPr>
          </a:p>
        </p:txBody>
      </p:sp>
      <p:sp>
        <p:nvSpPr>
          <p:cNvPr id="299" name="Google Shape;299;g1537c2c4cbf_0_117"/>
          <p:cNvSpPr txBox="1"/>
          <p:nvPr/>
        </p:nvSpPr>
        <p:spPr>
          <a:xfrm>
            <a:off x="8348000" y="2173550"/>
            <a:ext cx="2580900" cy="677100"/>
          </a:xfrm>
          <a:prstGeom prst="rect">
            <a:avLst/>
          </a:prstGeom>
          <a:noFill/>
          <a:ln>
            <a:noFill/>
          </a:ln>
        </p:spPr>
        <p:txBody>
          <a:bodyPr spcFirstLastPara="1" wrap="square" lIns="91425" tIns="91425" rIns="91425" bIns="91425" anchor="t" anchorCtr="0">
            <a:spAutoFit/>
          </a:bodyPr>
          <a:lstStyle/>
          <a:p>
            <a:pPr marL="0" marR="15748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It’s easy to over borrow</a:t>
            </a:r>
            <a:endParaRPr sz="1600" b="1" i="0" u="none" strike="noStrike" cap="none">
              <a:solidFill>
                <a:schemeClr val="dk2"/>
              </a:solidFill>
              <a:latin typeface="Century Gothic"/>
              <a:ea typeface="Century Gothic"/>
              <a:cs typeface="Century Gothic"/>
              <a:sym typeface="Century Gothic"/>
            </a:endParaRPr>
          </a:p>
        </p:txBody>
      </p:sp>
      <p:sp>
        <p:nvSpPr>
          <p:cNvPr id="300" name="Google Shape;300;g1537c2c4cbf_0_117"/>
          <p:cNvSpPr txBox="1"/>
          <p:nvPr/>
        </p:nvSpPr>
        <p:spPr>
          <a:xfrm>
            <a:off x="8348000" y="3204163"/>
            <a:ext cx="3502200" cy="677100"/>
          </a:xfrm>
          <a:prstGeom prst="rect">
            <a:avLst/>
          </a:prstGeom>
          <a:noFill/>
          <a:ln>
            <a:noFill/>
          </a:ln>
        </p:spPr>
        <p:txBody>
          <a:bodyPr spcFirstLastPara="1" wrap="square" lIns="91425" tIns="91425" rIns="91425" bIns="91425" anchor="t" anchorCtr="0">
            <a:spAutoFit/>
          </a:bodyPr>
          <a:lstStyle/>
          <a:p>
            <a:pPr marL="0" marR="15748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Fees and interest rates can </a:t>
            </a:r>
            <a:endParaRPr sz="1600" b="1" i="0" u="none" strike="noStrike" cap="none">
              <a:solidFill>
                <a:schemeClr val="dk2"/>
              </a:solidFill>
              <a:latin typeface="Century Gothic"/>
              <a:ea typeface="Century Gothic"/>
              <a:cs typeface="Century Gothic"/>
              <a:sym typeface="Century Gothic"/>
            </a:endParaRPr>
          </a:p>
          <a:p>
            <a:pPr marL="0" marR="15748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get expensive quickly</a:t>
            </a:r>
            <a:endParaRPr sz="1600" b="1" i="0" u="none" strike="noStrike" cap="none">
              <a:solidFill>
                <a:schemeClr val="dk2"/>
              </a:solidFill>
              <a:latin typeface="Century Gothic"/>
              <a:ea typeface="Century Gothic"/>
              <a:cs typeface="Century Gothic"/>
              <a:sym typeface="Century Gothic"/>
            </a:endParaRPr>
          </a:p>
        </p:txBody>
      </p:sp>
      <p:sp>
        <p:nvSpPr>
          <p:cNvPr id="301" name="Google Shape;301;g1537c2c4cbf_0_117"/>
          <p:cNvSpPr txBox="1"/>
          <p:nvPr/>
        </p:nvSpPr>
        <p:spPr>
          <a:xfrm>
            <a:off x="8348000" y="4211238"/>
            <a:ext cx="3502200" cy="923400"/>
          </a:xfrm>
          <a:prstGeom prst="rect">
            <a:avLst/>
          </a:prstGeom>
          <a:noFill/>
          <a:ln>
            <a:noFill/>
          </a:ln>
        </p:spPr>
        <p:txBody>
          <a:bodyPr spcFirstLastPara="1" wrap="square" lIns="91425" tIns="91425" rIns="91425" bIns="91425" anchor="t" anchorCtr="0">
            <a:spAutoFit/>
          </a:bodyPr>
          <a:lstStyle/>
          <a:p>
            <a:pPr marL="0" marR="15748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Maximum lending amount is usually smaller than traditional loans</a:t>
            </a:r>
            <a:endParaRPr sz="1600" b="1" i="0" u="none" strike="noStrike" cap="none">
              <a:solidFill>
                <a:schemeClr val="dk2"/>
              </a:solidFill>
              <a:latin typeface="Century Gothic"/>
              <a:ea typeface="Century Gothic"/>
              <a:cs typeface="Century Gothic"/>
              <a:sym typeface="Century Gothic"/>
            </a:endParaRPr>
          </a:p>
        </p:txBody>
      </p:sp>
      <p:sp>
        <p:nvSpPr>
          <p:cNvPr id="302" name="Google Shape;302;g1537c2c4cbf_0_117"/>
          <p:cNvSpPr txBox="1"/>
          <p:nvPr/>
        </p:nvSpPr>
        <p:spPr>
          <a:xfrm>
            <a:off x="8348000" y="5340938"/>
            <a:ext cx="3502200" cy="677100"/>
          </a:xfrm>
          <a:prstGeom prst="rect">
            <a:avLst/>
          </a:prstGeom>
          <a:noFill/>
          <a:ln>
            <a:noFill/>
          </a:ln>
        </p:spPr>
        <p:txBody>
          <a:bodyPr spcFirstLastPara="1" wrap="square" lIns="91425" tIns="91425" rIns="91425" bIns="91425" anchor="t" anchorCtr="0">
            <a:spAutoFit/>
          </a:bodyPr>
          <a:lstStyle/>
          <a:p>
            <a:pPr marL="0" marR="15748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Not meant for long-term borrowing or finance</a:t>
            </a:r>
            <a:endParaRPr sz="1600" b="1" i="0" u="none" strike="noStrike" cap="none">
              <a:solidFill>
                <a:schemeClr val="dk2"/>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g1537c2c4cbf_0_169"/>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308" name="Google Shape;308;g1537c2c4cbf_0_169"/>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309" name="Google Shape;309;g1537c2c4cbf_0_169"/>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b="1" i="0" u="none" strike="noStrike" cap="none">
                <a:solidFill>
                  <a:srgbClr val="2853A3"/>
                </a:solidFill>
                <a:latin typeface="Century Gothic"/>
                <a:ea typeface="Century Gothic"/>
                <a:cs typeface="Century Gothic"/>
                <a:sym typeface="Century Gothic"/>
              </a:rPr>
              <a:t>3. Overdraft </a:t>
            </a:r>
            <a:endParaRPr sz="3200" b="1" i="0" u="none" strike="noStrike" cap="none">
              <a:solidFill>
                <a:srgbClr val="2853A3"/>
              </a:solidFill>
              <a:latin typeface="Century Gothic"/>
              <a:ea typeface="Century Gothic"/>
              <a:cs typeface="Century Gothic"/>
              <a:sym typeface="Century Gothic"/>
            </a:endParaRPr>
          </a:p>
        </p:txBody>
      </p:sp>
      <p:sp>
        <p:nvSpPr>
          <p:cNvPr id="310" name="Google Shape;310;g1537c2c4cbf_0_16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13</a:t>
            </a:fld>
            <a:endParaRPr/>
          </a:p>
        </p:txBody>
      </p:sp>
      <p:sp>
        <p:nvSpPr>
          <p:cNvPr id="311" name="Google Shape;311;g1537c2c4cbf_0_169"/>
          <p:cNvSpPr/>
          <p:nvPr/>
        </p:nvSpPr>
        <p:spPr>
          <a:xfrm>
            <a:off x="755075" y="1472750"/>
            <a:ext cx="10598700" cy="5167800"/>
          </a:xfrm>
          <a:prstGeom prst="round1Rect">
            <a:avLst>
              <a:gd name="adj" fmla="val 16667"/>
            </a:avLst>
          </a:prstGeom>
          <a:solidFill>
            <a:srgbClr val="B3CDEA">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g1537c2c4cbf_0_169"/>
          <p:cNvSpPr txBox="1"/>
          <p:nvPr/>
        </p:nvSpPr>
        <p:spPr>
          <a:xfrm>
            <a:off x="1099900" y="1580550"/>
            <a:ext cx="9664200" cy="2153100"/>
          </a:xfrm>
          <a:prstGeom prst="rect">
            <a:avLst/>
          </a:prstGeom>
          <a:noFill/>
          <a:ln>
            <a:noFill/>
          </a:ln>
        </p:spPr>
        <p:txBody>
          <a:bodyPr spcFirstLastPara="1" wrap="square" lIns="91425" tIns="91425" rIns="91425" bIns="91425" anchor="t" anchorCtr="0">
            <a:spAutoFit/>
          </a:bodyPr>
          <a:lstStyle/>
          <a:p>
            <a:pPr marL="12700" marR="5080" lvl="0" indent="0" algn="l" rtl="0">
              <a:lnSpc>
                <a:spcPct val="133200"/>
              </a:lnSpc>
              <a:spcBef>
                <a:spcPts val="0"/>
              </a:spcBef>
              <a:spcAft>
                <a:spcPts val="0"/>
              </a:spcAft>
              <a:buClr>
                <a:srgbClr val="000000"/>
              </a:buClr>
              <a:buSzPts val="1800"/>
              <a:buFont typeface="Arial"/>
              <a:buNone/>
            </a:pPr>
            <a:r>
              <a:rPr lang="en-US" sz="1800" b="1" i="0" u="none" strike="noStrike" cap="none">
                <a:solidFill>
                  <a:schemeClr val="dk2"/>
                </a:solidFill>
                <a:latin typeface="Century Gothic"/>
                <a:ea typeface="Century Gothic"/>
                <a:cs typeface="Century Gothic"/>
                <a:sym typeface="Century Gothic"/>
              </a:rPr>
              <a:t>An overdraft occurs when you don’t have enough money in your account to make a transaction, but the financial service provider lets you make the transaction anyway. </a:t>
            </a:r>
            <a:r>
              <a:rPr lang="en-US" sz="1600" b="0" i="0" u="none" strike="noStrike" cap="none">
                <a:solidFill>
                  <a:schemeClr val="dk2"/>
                </a:solidFill>
                <a:latin typeface="Century Gothic"/>
                <a:ea typeface="Century Gothic"/>
                <a:cs typeface="Century Gothic"/>
                <a:sym typeface="Century Gothic"/>
              </a:rPr>
              <a:t>Essentially, you get to quickly borrow extra money that you don’t currently have. Overdrafts are meant to take care of emergenc</a:t>
            </a:r>
            <a:r>
              <a:rPr lang="en-US" sz="1600">
                <a:solidFill>
                  <a:schemeClr val="dk2"/>
                </a:solidFill>
                <a:latin typeface="Century Gothic"/>
                <a:ea typeface="Century Gothic"/>
                <a:cs typeface="Century Gothic"/>
                <a:sym typeface="Century Gothic"/>
              </a:rPr>
              <a:t>ies</a:t>
            </a:r>
            <a:r>
              <a:rPr lang="en-US" sz="1600" b="0" i="0" u="none" strike="noStrike" cap="none">
                <a:solidFill>
                  <a:schemeClr val="dk2"/>
                </a:solidFill>
                <a:latin typeface="Century Gothic"/>
                <a:ea typeface="Century Gothic"/>
                <a:cs typeface="Century Gothic"/>
                <a:sym typeface="Century Gothic"/>
              </a:rPr>
              <a:t> or miscellaneous needs. There is usually a maximum amount that you can overdraft, and you will have to pay interest and fees on the amount you overdraft since it is a type of loan from your financial service provider.</a:t>
            </a:r>
            <a:endParaRPr sz="500" b="0" i="0" u="none" strike="noStrike" cap="none">
              <a:solidFill>
                <a:schemeClr val="dk2"/>
              </a:solidFill>
              <a:latin typeface="Arial"/>
              <a:ea typeface="Arial"/>
              <a:cs typeface="Arial"/>
              <a:sym typeface="Arial"/>
            </a:endParaRPr>
          </a:p>
        </p:txBody>
      </p:sp>
      <p:sp>
        <p:nvSpPr>
          <p:cNvPr id="313" name="Google Shape;313;g1537c2c4cbf_0_169"/>
          <p:cNvSpPr txBox="1"/>
          <p:nvPr/>
        </p:nvSpPr>
        <p:spPr>
          <a:xfrm>
            <a:off x="1083875" y="3890900"/>
            <a:ext cx="10269900" cy="2558700"/>
          </a:xfrm>
          <a:prstGeom prst="rect">
            <a:avLst/>
          </a:prstGeom>
          <a:noFill/>
          <a:ln>
            <a:noFill/>
          </a:ln>
        </p:spPr>
        <p:txBody>
          <a:bodyPr spcFirstLastPara="1" wrap="square" lIns="91425" tIns="91425" rIns="91425" bIns="91425" anchor="t" anchorCtr="0">
            <a:spAutoFit/>
          </a:bodyPr>
          <a:lstStyle/>
          <a:p>
            <a:pPr marL="12700" marR="5080" lvl="0" indent="0" algn="l" rtl="0">
              <a:lnSpc>
                <a:spcPct val="133200"/>
              </a:lnSpc>
              <a:spcBef>
                <a:spcPts val="0"/>
              </a:spcBef>
              <a:spcAft>
                <a:spcPts val="0"/>
              </a:spcAft>
              <a:buClr>
                <a:srgbClr val="000000"/>
              </a:buClr>
              <a:buSzPts val="1600"/>
              <a:buFont typeface="Arial"/>
              <a:buNone/>
            </a:pPr>
            <a:r>
              <a:rPr lang="en-US" sz="1800" b="1" i="0" u="none" strike="noStrike" cap="none">
                <a:solidFill>
                  <a:schemeClr val="dk2"/>
                </a:solidFill>
                <a:latin typeface="Century Gothic"/>
                <a:ea typeface="Century Gothic"/>
                <a:cs typeface="Century Gothic"/>
                <a:sym typeface="Century Gothic"/>
              </a:rPr>
              <a:t>Features of overdrafts:</a:t>
            </a:r>
            <a:endParaRPr sz="1800" b="0" i="0" u="none" strike="noStrike" cap="none">
              <a:solidFill>
                <a:schemeClr val="dk2"/>
              </a:solidFill>
              <a:latin typeface="Century Gothic"/>
              <a:ea typeface="Century Gothic"/>
              <a:cs typeface="Century Gothic"/>
              <a:sym typeface="Century Gothic"/>
            </a:endParaRPr>
          </a:p>
          <a:p>
            <a:pPr marL="457200" marR="659130" lvl="0" indent="-330200" algn="l" rtl="0">
              <a:lnSpc>
                <a:spcPct val="122000"/>
              </a:lnSpc>
              <a:spcBef>
                <a:spcPts val="0"/>
              </a:spcBef>
              <a:spcAft>
                <a:spcPts val="0"/>
              </a:spcAft>
              <a:buClr>
                <a:schemeClr val="dk2"/>
              </a:buClr>
              <a:buSzPts val="1600"/>
              <a:buFont typeface="Century Gothic"/>
              <a:buChar char="●"/>
            </a:pPr>
            <a:r>
              <a:rPr lang="en-US" sz="1600">
                <a:solidFill>
                  <a:schemeClr val="dk2"/>
                </a:solidFill>
                <a:latin typeface="Century Gothic"/>
                <a:ea typeface="Century Gothic"/>
                <a:cs typeface="Century Gothic"/>
                <a:sym typeface="Century Gothic"/>
              </a:rPr>
              <a:t>Overdraft protection is tied to your existing financial account.</a:t>
            </a:r>
            <a:endParaRPr sz="1600">
              <a:solidFill>
                <a:schemeClr val="dk2"/>
              </a:solidFill>
              <a:latin typeface="Century Gothic"/>
              <a:ea typeface="Century Gothic"/>
              <a:cs typeface="Century Gothic"/>
              <a:sym typeface="Century Gothic"/>
            </a:endParaRPr>
          </a:p>
          <a:p>
            <a:pPr marL="457200" marR="659130" lvl="0" indent="-330200" algn="l" rtl="0">
              <a:lnSpc>
                <a:spcPct val="122000"/>
              </a:lnSpc>
              <a:spcBef>
                <a:spcPts val="1000"/>
              </a:spcBef>
              <a:spcAft>
                <a:spcPts val="0"/>
              </a:spcAft>
              <a:buClr>
                <a:schemeClr val="dk2"/>
              </a:buClr>
              <a:buSzPts val="1600"/>
              <a:buFont typeface="Century Gothic"/>
              <a:buChar char="●"/>
            </a:pPr>
            <a:r>
              <a:rPr lang="en-US" sz="1600">
                <a:solidFill>
                  <a:schemeClr val="dk2"/>
                </a:solidFill>
                <a:latin typeface="Century Gothic"/>
                <a:ea typeface="Century Gothic"/>
                <a:cs typeface="Century Gothic"/>
                <a:sym typeface="Century Gothic"/>
              </a:rPr>
              <a:t>Your financial provider sets the terms for the repayment process. It is important to be aware of the overdraft terms before you overdraw your account so that you can be sure to repay the money timely.</a:t>
            </a:r>
            <a:endParaRPr sz="1600">
              <a:solidFill>
                <a:schemeClr val="dk2"/>
              </a:solidFill>
              <a:latin typeface="Century Gothic"/>
              <a:ea typeface="Century Gothic"/>
              <a:cs typeface="Century Gothic"/>
              <a:sym typeface="Century Gothic"/>
            </a:endParaRPr>
          </a:p>
          <a:p>
            <a:pPr marL="457200" marR="659130" lvl="0" indent="-330200" algn="l" rtl="0">
              <a:lnSpc>
                <a:spcPct val="122000"/>
              </a:lnSpc>
              <a:spcBef>
                <a:spcPts val="1000"/>
              </a:spcBef>
              <a:spcAft>
                <a:spcPts val="1000"/>
              </a:spcAft>
              <a:buClr>
                <a:schemeClr val="dk2"/>
              </a:buClr>
              <a:buSzPts val="1600"/>
              <a:buFont typeface="Century Gothic"/>
              <a:buChar char="●"/>
            </a:pPr>
            <a:r>
              <a:rPr lang="en-US" sz="1600">
                <a:solidFill>
                  <a:schemeClr val="dk2"/>
                </a:solidFill>
                <a:latin typeface="Century Gothic"/>
                <a:ea typeface="Century Gothic"/>
                <a:cs typeface="Century Gothic"/>
                <a:sym typeface="Century Gothic"/>
              </a:rPr>
              <a:t>You can choose to opt out of overdraft protection. If you try to use your account but don’t have enough money, your transaction will not go through.</a:t>
            </a:r>
            <a:endParaRPr sz="1200">
              <a:solidFill>
                <a:schemeClr val="dk2"/>
              </a:solidFill>
              <a:latin typeface="Century Gothic"/>
              <a:ea typeface="Century Gothic"/>
              <a:cs typeface="Century Gothic"/>
              <a:sym typeface="Century Gothic"/>
            </a:endParaRPr>
          </a:p>
        </p:txBody>
      </p:sp>
      <p:pic>
        <p:nvPicPr>
          <p:cNvPr id="314" name="Google Shape;314;g1537c2c4cbf_0_169"/>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g1537c2c4cbf_0_181"/>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320" name="Google Shape;320;g1537c2c4cbf_0_181"/>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pic>
        <p:nvPicPr>
          <p:cNvPr id="321" name="Google Shape;321;g1537c2c4cbf_0_181"/>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322" name="Google Shape;322;g1537c2c4cbf_0_181"/>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rgbClr val="2853A3"/>
                </a:solidFill>
                <a:latin typeface="Century Gothic"/>
                <a:ea typeface="Century Gothic"/>
                <a:cs typeface="Century Gothic"/>
                <a:sym typeface="Century Gothic"/>
              </a:rPr>
              <a:t>Pros and Cons of Overdraft Facility</a:t>
            </a:r>
            <a:endParaRPr sz="3200" b="0" i="0" u="none" strike="noStrike" cap="none">
              <a:solidFill>
                <a:srgbClr val="2853A3"/>
              </a:solidFill>
              <a:latin typeface="Century Gothic"/>
              <a:ea typeface="Century Gothic"/>
              <a:cs typeface="Century Gothic"/>
              <a:sym typeface="Century Gothic"/>
            </a:endParaRPr>
          </a:p>
        </p:txBody>
      </p:sp>
      <p:sp>
        <p:nvSpPr>
          <p:cNvPr id="323" name="Google Shape;323;g1537c2c4cbf_0_18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14</a:t>
            </a:fld>
            <a:endParaRPr/>
          </a:p>
        </p:txBody>
      </p:sp>
      <p:grpSp>
        <p:nvGrpSpPr>
          <p:cNvPr id="324" name="Google Shape;324;g1537c2c4cbf_0_181"/>
          <p:cNvGrpSpPr/>
          <p:nvPr/>
        </p:nvGrpSpPr>
        <p:grpSpPr>
          <a:xfrm>
            <a:off x="7382447" y="1640149"/>
            <a:ext cx="788466" cy="774012"/>
            <a:chOff x="4967725" y="2920802"/>
            <a:chExt cx="1636500" cy="1606500"/>
          </a:xfrm>
        </p:grpSpPr>
        <p:sp>
          <p:nvSpPr>
            <p:cNvPr id="325" name="Google Shape;325;g1537c2c4cbf_0_181"/>
            <p:cNvSpPr/>
            <p:nvPr/>
          </p:nvSpPr>
          <p:spPr>
            <a:xfrm>
              <a:off x="4967725" y="2920802"/>
              <a:ext cx="1636500" cy="1606500"/>
            </a:xfrm>
            <a:prstGeom prst="ellipse">
              <a:avLst/>
            </a:prstGeom>
            <a:solidFill>
              <a:srgbClr val="D19129"/>
            </a:solidFill>
            <a:ln>
              <a:noFill/>
            </a:ln>
          </p:spPr>
          <p:txBody>
            <a:bodyPr spcFirstLastPara="1" wrap="square" lIns="91425" tIns="0"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endParaRPr sz="2500" b="1" i="0" u="none" strike="noStrike" cap="none">
                <a:solidFill>
                  <a:schemeClr val="lt1"/>
                </a:solidFill>
                <a:latin typeface="Arial"/>
                <a:ea typeface="Arial"/>
                <a:cs typeface="Arial"/>
                <a:sym typeface="Arial"/>
              </a:endParaRPr>
            </a:p>
          </p:txBody>
        </p:sp>
        <p:pic>
          <p:nvPicPr>
            <p:cNvPr id="326" name="Google Shape;326;g1537c2c4cbf_0_18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348725" y="3286800"/>
              <a:ext cx="874500" cy="874500"/>
            </a:xfrm>
            <a:prstGeom prst="rect">
              <a:avLst/>
            </a:prstGeom>
            <a:noFill/>
            <a:ln>
              <a:noFill/>
            </a:ln>
          </p:spPr>
        </p:pic>
      </p:grpSp>
      <p:grpSp>
        <p:nvGrpSpPr>
          <p:cNvPr id="327" name="Google Shape;327;g1537c2c4cbf_0_181"/>
          <p:cNvGrpSpPr/>
          <p:nvPr/>
        </p:nvGrpSpPr>
        <p:grpSpPr>
          <a:xfrm>
            <a:off x="7382447" y="2670774"/>
            <a:ext cx="788466" cy="774012"/>
            <a:chOff x="4967725" y="2920802"/>
            <a:chExt cx="1636500" cy="1606500"/>
          </a:xfrm>
        </p:grpSpPr>
        <p:sp>
          <p:nvSpPr>
            <p:cNvPr id="328" name="Google Shape;328;g1537c2c4cbf_0_181"/>
            <p:cNvSpPr/>
            <p:nvPr/>
          </p:nvSpPr>
          <p:spPr>
            <a:xfrm>
              <a:off x="4967725" y="2920802"/>
              <a:ext cx="1636500" cy="1606500"/>
            </a:xfrm>
            <a:prstGeom prst="ellipse">
              <a:avLst/>
            </a:prstGeom>
            <a:solidFill>
              <a:srgbClr val="D19129"/>
            </a:solidFill>
            <a:ln>
              <a:noFill/>
            </a:ln>
          </p:spPr>
          <p:txBody>
            <a:bodyPr spcFirstLastPara="1" wrap="square" lIns="91425" tIns="0"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endParaRPr sz="2500" b="1" i="0" u="none" strike="noStrike" cap="none">
                <a:solidFill>
                  <a:schemeClr val="lt1"/>
                </a:solidFill>
                <a:latin typeface="Arial"/>
                <a:ea typeface="Arial"/>
                <a:cs typeface="Arial"/>
                <a:sym typeface="Arial"/>
              </a:endParaRPr>
            </a:p>
          </p:txBody>
        </p:sp>
        <p:pic>
          <p:nvPicPr>
            <p:cNvPr id="329" name="Google Shape;329;g1537c2c4cbf_0_18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348725" y="3286800"/>
              <a:ext cx="874500" cy="874500"/>
            </a:xfrm>
            <a:prstGeom prst="rect">
              <a:avLst/>
            </a:prstGeom>
            <a:noFill/>
            <a:ln>
              <a:noFill/>
            </a:ln>
          </p:spPr>
        </p:pic>
      </p:grpSp>
      <p:grpSp>
        <p:nvGrpSpPr>
          <p:cNvPr id="330" name="Google Shape;330;g1537c2c4cbf_0_181"/>
          <p:cNvGrpSpPr/>
          <p:nvPr/>
        </p:nvGrpSpPr>
        <p:grpSpPr>
          <a:xfrm>
            <a:off x="7382447" y="3726849"/>
            <a:ext cx="788466" cy="774012"/>
            <a:chOff x="4967725" y="2920802"/>
            <a:chExt cx="1636500" cy="1606500"/>
          </a:xfrm>
        </p:grpSpPr>
        <p:sp>
          <p:nvSpPr>
            <p:cNvPr id="331" name="Google Shape;331;g1537c2c4cbf_0_181"/>
            <p:cNvSpPr/>
            <p:nvPr/>
          </p:nvSpPr>
          <p:spPr>
            <a:xfrm>
              <a:off x="4967725" y="2920802"/>
              <a:ext cx="1636500" cy="1606500"/>
            </a:xfrm>
            <a:prstGeom prst="ellipse">
              <a:avLst/>
            </a:prstGeom>
            <a:solidFill>
              <a:srgbClr val="D19129"/>
            </a:solidFill>
            <a:ln>
              <a:noFill/>
            </a:ln>
          </p:spPr>
          <p:txBody>
            <a:bodyPr spcFirstLastPara="1" wrap="square" lIns="91425" tIns="0"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endParaRPr sz="2500" b="1" i="0" u="none" strike="noStrike" cap="none">
                <a:solidFill>
                  <a:schemeClr val="lt1"/>
                </a:solidFill>
                <a:latin typeface="Arial"/>
                <a:ea typeface="Arial"/>
                <a:cs typeface="Arial"/>
                <a:sym typeface="Arial"/>
              </a:endParaRPr>
            </a:p>
          </p:txBody>
        </p:sp>
        <p:pic>
          <p:nvPicPr>
            <p:cNvPr id="332" name="Google Shape;332;g1537c2c4cbf_0_18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348725" y="3286800"/>
              <a:ext cx="874500" cy="874500"/>
            </a:xfrm>
            <a:prstGeom prst="rect">
              <a:avLst/>
            </a:prstGeom>
            <a:noFill/>
            <a:ln>
              <a:noFill/>
            </a:ln>
          </p:spPr>
        </p:pic>
      </p:grpSp>
      <p:grpSp>
        <p:nvGrpSpPr>
          <p:cNvPr id="333" name="Google Shape;333;g1537c2c4cbf_0_181"/>
          <p:cNvGrpSpPr/>
          <p:nvPr/>
        </p:nvGrpSpPr>
        <p:grpSpPr>
          <a:xfrm>
            <a:off x="7382447" y="4784949"/>
            <a:ext cx="788466" cy="774012"/>
            <a:chOff x="4967725" y="2920802"/>
            <a:chExt cx="1636500" cy="1606500"/>
          </a:xfrm>
        </p:grpSpPr>
        <p:sp>
          <p:nvSpPr>
            <p:cNvPr id="334" name="Google Shape;334;g1537c2c4cbf_0_181"/>
            <p:cNvSpPr/>
            <p:nvPr/>
          </p:nvSpPr>
          <p:spPr>
            <a:xfrm>
              <a:off x="4967725" y="2920802"/>
              <a:ext cx="1636500" cy="1606500"/>
            </a:xfrm>
            <a:prstGeom prst="ellipse">
              <a:avLst/>
            </a:prstGeom>
            <a:solidFill>
              <a:srgbClr val="D19129"/>
            </a:solidFill>
            <a:ln>
              <a:noFill/>
            </a:ln>
          </p:spPr>
          <p:txBody>
            <a:bodyPr spcFirstLastPara="1" wrap="square" lIns="91425" tIns="0"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endParaRPr sz="2500" b="1" i="0" u="none" strike="noStrike" cap="none">
                <a:solidFill>
                  <a:schemeClr val="lt1"/>
                </a:solidFill>
                <a:latin typeface="Arial"/>
                <a:ea typeface="Arial"/>
                <a:cs typeface="Arial"/>
                <a:sym typeface="Arial"/>
              </a:endParaRPr>
            </a:p>
          </p:txBody>
        </p:sp>
        <p:pic>
          <p:nvPicPr>
            <p:cNvPr id="335" name="Google Shape;335;g1537c2c4cbf_0_18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348725" y="3286800"/>
              <a:ext cx="874500" cy="874500"/>
            </a:xfrm>
            <a:prstGeom prst="rect">
              <a:avLst/>
            </a:prstGeom>
            <a:noFill/>
            <a:ln>
              <a:noFill/>
            </a:ln>
          </p:spPr>
        </p:pic>
      </p:grpSp>
      <p:grpSp>
        <p:nvGrpSpPr>
          <p:cNvPr id="336" name="Google Shape;336;g1537c2c4cbf_0_181"/>
          <p:cNvGrpSpPr/>
          <p:nvPr/>
        </p:nvGrpSpPr>
        <p:grpSpPr>
          <a:xfrm>
            <a:off x="749225" y="1667900"/>
            <a:ext cx="788400" cy="774000"/>
            <a:chOff x="1054025" y="2125100"/>
            <a:chExt cx="788400" cy="774000"/>
          </a:xfrm>
        </p:grpSpPr>
        <p:sp>
          <p:nvSpPr>
            <p:cNvPr id="337" name="Google Shape;337;g1537c2c4cbf_0_181"/>
            <p:cNvSpPr/>
            <p:nvPr/>
          </p:nvSpPr>
          <p:spPr>
            <a:xfrm>
              <a:off x="1054025" y="2125100"/>
              <a:ext cx="788400" cy="774000"/>
            </a:xfrm>
            <a:prstGeom prst="ellipse">
              <a:avLst/>
            </a:prstGeom>
            <a:solidFill>
              <a:srgbClr val="2855A4"/>
            </a:solidFill>
            <a:ln>
              <a:noFill/>
            </a:ln>
          </p:spPr>
          <p:txBody>
            <a:bodyPr spcFirstLastPara="1" wrap="square" lIns="91425" tIns="0"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endParaRPr sz="2500" b="1" i="0" u="none" strike="noStrike" cap="none">
                <a:solidFill>
                  <a:schemeClr val="lt1"/>
                </a:solidFill>
                <a:latin typeface="Arial"/>
                <a:ea typeface="Arial"/>
                <a:cs typeface="Arial"/>
                <a:sym typeface="Arial"/>
              </a:endParaRPr>
            </a:p>
          </p:txBody>
        </p:sp>
        <p:pic>
          <p:nvPicPr>
            <p:cNvPr id="338" name="Google Shape;338;g1537c2c4cbf_0_18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237617" y="2301462"/>
              <a:ext cx="421392" cy="421392"/>
            </a:xfrm>
            <a:prstGeom prst="rect">
              <a:avLst/>
            </a:prstGeom>
            <a:noFill/>
            <a:ln>
              <a:noFill/>
            </a:ln>
          </p:spPr>
        </p:pic>
      </p:grpSp>
      <p:grpSp>
        <p:nvGrpSpPr>
          <p:cNvPr id="339" name="Google Shape;339;g1537c2c4cbf_0_181"/>
          <p:cNvGrpSpPr/>
          <p:nvPr/>
        </p:nvGrpSpPr>
        <p:grpSpPr>
          <a:xfrm>
            <a:off x="749225" y="2647500"/>
            <a:ext cx="788400" cy="774000"/>
            <a:chOff x="1054025" y="3161250"/>
            <a:chExt cx="788400" cy="774000"/>
          </a:xfrm>
        </p:grpSpPr>
        <p:sp>
          <p:nvSpPr>
            <p:cNvPr id="340" name="Google Shape;340;g1537c2c4cbf_0_181"/>
            <p:cNvSpPr/>
            <p:nvPr/>
          </p:nvSpPr>
          <p:spPr>
            <a:xfrm>
              <a:off x="1054025" y="3161250"/>
              <a:ext cx="788400" cy="774000"/>
            </a:xfrm>
            <a:prstGeom prst="ellipse">
              <a:avLst/>
            </a:prstGeom>
            <a:solidFill>
              <a:srgbClr val="2855A4"/>
            </a:solidFill>
            <a:ln>
              <a:noFill/>
            </a:ln>
          </p:spPr>
          <p:txBody>
            <a:bodyPr spcFirstLastPara="1" wrap="square" lIns="91425" tIns="0"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endParaRPr sz="2500" b="1" i="0" u="none" strike="noStrike" cap="none">
                <a:solidFill>
                  <a:schemeClr val="lt1"/>
                </a:solidFill>
                <a:latin typeface="Arial"/>
                <a:ea typeface="Arial"/>
                <a:cs typeface="Arial"/>
                <a:sym typeface="Arial"/>
              </a:endParaRPr>
            </a:p>
          </p:txBody>
        </p:sp>
        <p:pic>
          <p:nvPicPr>
            <p:cNvPr id="341" name="Google Shape;341;g1537c2c4cbf_0_18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237617" y="3337612"/>
              <a:ext cx="421392" cy="421392"/>
            </a:xfrm>
            <a:prstGeom prst="rect">
              <a:avLst/>
            </a:prstGeom>
            <a:noFill/>
            <a:ln>
              <a:noFill/>
            </a:ln>
          </p:spPr>
        </p:pic>
      </p:grpSp>
      <p:grpSp>
        <p:nvGrpSpPr>
          <p:cNvPr id="342" name="Google Shape;342;g1537c2c4cbf_0_181"/>
          <p:cNvGrpSpPr/>
          <p:nvPr/>
        </p:nvGrpSpPr>
        <p:grpSpPr>
          <a:xfrm>
            <a:off x="749313" y="3703300"/>
            <a:ext cx="788400" cy="774000"/>
            <a:chOff x="1054113" y="4138500"/>
            <a:chExt cx="788400" cy="774000"/>
          </a:xfrm>
        </p:grpSpPr>
        <p:sp>
          <p:nvSpPr>
            <p:cNvPr id="343" name="Google Shape;343;g1537c2c4cbf_0_181"/>
            <p:cNvSpPr/>
            <p:nvPr/>
          </p:nvSpPr>
          <p:spPr>
            <a:xfrm>
              <a:off x="1054113" y="4138500"/>
              <a:ext cx="788400" cy="774000"/>
            </a:xfrm>
            <a:prstGeom prst="ellipse">
              <a:avLst/>
            </a:prstGeom>
            <a:solidFill>
              <a:srgbClr val="2855A4"/>
            </a:solidFill>
            <a:ln>
              <a:noFill/>
            </a:ln>
          </p:spPr>
          <p:txBody>
            <a:bodyPr spcFirstLastPara="1" wrap="square" lIns="91425" tIns="0"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endParaRPr sz="2500" b="1" i="0" u="none" strike="noStrike" cap="none">
                <a:solidFill>
                  <a:schemeClr val="lt1"/>
                </a:solidFill>
                <a:latin typeface="Arial"/>
                <a:ea typeface="Arial"/>
                <a:cs typeface="Arial"/>
                <a:sym typeface="Arial"/>
              </a:endParaRPr>
            </a:p>
          </p:txBody>
        </p:sp>
        <p:pic>
          <p:nvPicPr>
            <p:cNvPr id="344" name="Google Shape;344;g1537c2c4cbf_0_18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237705" y="4314862"/>
              <a:ext cx="421392" cy="421392"/>
            </a:xfrm>
            <a:prstGeom prst="rect">
              <a:avLst/>
            </a:prstGeom>
            <a:noFill/>
            <a:ln>
              <a:noFill/>
            </a:ln>
          </p:spPr>
        </p:pic>
      </p:grpSp>
      <p:grpSp>
        <p:nvGrpSpPr>
          <p:cNvPr id="345" name="Google Shape;345;g1537c2c4cbf_0_181"/>
          <p:cNvGrpSpPr/>
          <p:nvPr/>
        </p:nvGrpSpPr>
        <p:grpSpPr>
          <a:xfrm>
            <a:off x="749213" y="4759100"/>
            <a:ext cx="788400" cy="774000"/>
            <a:chOff x="1054013" y="5292500"/>
            <a:chExt cx="788400" cy="774000"/>
          </a:xfrm>
        </p:grpSpPr>
        <p:sp>
          <p:nvSpPr>
            <p:cNvPr id="346" name="Google Shape;346;g1537c2c4cbf_0_181"/>
            <p:cNvSpPr/>
            <p:nvPr/>
          </p:nvSpPr>
          <p:spPr>
            <a:xfrm>
              <a:off x="1054013" y="5292500"/>
              <a:ext cx="788400" cy="774000"/>
            </a:xfrm>
            <a:prstGeom prst="ellipse">
              <a:avLst/>
            </a:prstGeom>
            <a:solidFill>
              <a:srgbClr val="2855A4"/>
            </a:solidFill>
            <a:ln>
              <a:noFill/>
            </a:ln>
          </p:spPr>
          <p:txBody>
            <a:bodyPr spcFirstLastPara="1" wrap="square" lIns="91425" tIns="0"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endParaRPr sz="2500" b="1" i="0" u="none" strike="noStrike" cap="none">
                <a:solidFill>
                  <a:schemeClr val="lt1"/>
                </a:solidFill>
                <a:latin typeface="Arial"/>
                <a:ea typeface="Arial"/>
                <a:cs typeface="Arial"/>
                <a:sym typeface="Arial"/>
              </a:endParaRPr>
            </a:p>
          </p:txBody>
        </p:sp>
        <p:pic>
          <p:nvPicPr>
            <p:cNvPr id="347" name="Google Shape;347;g1537c2c4cbf_0_18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237605" y="5468862"/>
              <a:ext cx="421392" cy="421392"/>
            </a:xfrm>
            <a:prstGeom prst="rect">
              <a:avLst/>
            </a:prstGeom>
            <a:noFill/>
            <a:ln>
              <a:noFill/>
            </a:ln>
          </p:spPr>
        </p:pic>
      </p:grpSp>
      <p:pic>
        <p:nvPicPr>
          <p:cNvPr id="348" name="Google Shape;348;g1537c2c4cbf_0_18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779375" y="1381950"/>
            <a:ext cx="3775174" cy="5664123"/>
          </a:xfrm>
          <a:prstGeom prst="rect">
            <a:avLst/>
          </a:prstGeom>
          <a:noFill/>
          <a:ln>
            <a:noFill/>
          </a:ln>
        </p:spPr>
      </p:pic>
      <p:sp>
        <p:nvSpPr>
          <p:cNvPr id="349" name="Google Shape;349;g1537c2c4cbf_0_181"/>
          <p:cNvSpPr txBox="1"/>
          <p:nvPr/>
        </p:nvSpPr>
        <p:spPr>
          <a:xfrm>
            <a:off x="1698925" y="1716350"/>
            <a:ext cx="2931000" cy="677100"/>
          </a:xfrm>
          <a:prstGeom prst="rect">
            <a:avLst/>
          </a:prstGeom>
          <a:noFill/>
          <a:ln>
            <a:noFill/>
          </a:ln>
        </p:spPr>
        <p:txBody>
          <a:bodyPr spcFirstLastPara="1" wrap="square" lIns="91425" tIns="91425" rIns="91425" bIns="91425" anchor="t" anchorCtr="0">
            <a:spAutoFit/>
          </a:bodyPr>
          <a:lstStyle/>
          <a:p>
            <a:pPr marL="0" marR="15748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Helps in managing the cash flow of your business</a:t>
            </a:r>
            <a:endParaRPr sz="1600" b="1" i="0" u="none" strike="noStrike" cap="none">
              <a:solidFill>
                <a:schemeClr val="dk2"/>
              </a:solidFill>
              <a:latin typeface="Century Gothic"/>
              <a:ea typeface="Century Gothic"/>
              <a:cs typeface="Century Gothic"/>
              <a:sym typeface="Century Gothic"/>
            </a:endParaRPr>
          </a:p>
        </p:txBody>
      </p:sp>
      <p:sp>
        <p:nvSpPr>
          <p:cNvPr id="350" name="Google Shape;350;g1537c2c4cbf_0_181"/>
          <p:cNvSpPr txBox="1"/>
          <p:nvPr/>
        </p:nvSpPr>
        <p:spPr>
          <a:xfrm>
            <a:off x="1698925" y="2746975"/>
            <a:ext cx="2743200" cy="677100"/>
          </a:xfrm>
          <a:prstGeom prst="rect">
            <a:avLst/>
          </a:prstGeom>
          <a:noFill/>
          <a:ln>
            <a:noFill/>
          </a:ln>
        </p:spPr>
        <p:txBody>
          <a:bodyPr spcFirstLastPara="1" wrap="square" lIns="91425" tIns="91425" rIns="91425" bIns="91425" anchor="t" anchorCtr="0">
            <a:spAutoFit/>
          </a:bodyPr>
          <a:lstStyle/>
          <a:p>
            <a:pPr marL="0" marR="15748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Fulfills urgent cash needs</a:t>
            </a:r>
            <a:endParaRPr sz="1600" b="1" i="0" u="none" strike="noStrike" cap="none">
              <a:solidFill>
                <a:schemeClr val="dk2"/>
              </a:solidFill>
              <a:latin typeface="Century Gothic"/>
              <a:ea typeface="Century Gothic"/>
              <a:cs typeface="Century Gothic"/>
              <a:sym typeface="Century Gothic"/>
            </a:endParaRPr>
          </a:p>
        </p:txBody>
      </p:sp>
      <p:sp>
        <p:nvSpPr>
          <p:cNvPr id="351" name="Google Shape;351;g1537c2c4cbf_0_181"/>
          <p:cNvSpPr txBox="1"/>
          <p:nvPr/>
        </p:nvSpPr>
        <p:spPr>
          <a:xfrm>
            <a:off x="1698925" y="3754038"/>
            <a:ext cx="3502200" cy="677100"/>
          </a:xfrm>
          <a:prstGeom prst="rect">
            <a:avLst/>
          </a:prstGeom>
          <a:noFill/>
          <a:ln>
            <a:noFill/>
          </a:ln>
        </p:spPr>
        <p:txBody>
          <a:bodyPr spcFirstLastPara="1" wrap="square" lIns="91425" tIns="91425" rIns="91425" bIns="91425" anchor="t" anchorCtr="0">
            <a:spAutoFit/>
          </a:bodyPr>
          <a:lstStyle/>
          <a:p>
            <a:pPr marL="0" marR="15748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Interest is paid only on the amount overdrawn</a:t>
            </a:r>
            <a:endParaRPr sz="1600" b="1" i="0" u="none" strike="noStrike" cap="none">
              <a:solidFill>
                <a:schemeClr val="dk2"/>
              </a:solidFill>
              <a:latin typeface="Century Gothic"/>
              <a:ea typeface="Century Gothic"/>
              <a:cs typeface="Century Gothic"/>
              <a:sym typeface="Century Gothic"/>
            </a:endParaRPr>
          </a:p>
        </p:txBody>
      </p:sp>
      <p:sp>
        <p:nvSpPr>
          <p:cNvPr id="352" name="Google Shape;352;g1537c2c4cbf_0_181"/>
          <p:cNvSpPr txBox="1"/>
          <p:nvPr/>
        </p:nvSpPr>
        <p:spPr>
          <a:xfrm>
            <a:off x="1698925" y="4807550"/>
            <a:ext cx="2470500" cy="677100"/>
          </a:xfrm>
          <a:prstGeom prst="rect">
            <a:avLst/>
          </a:prstGeom>
          <a:noFill/>
          <a:ln>
            <a:noFill/>
          </a:ln>
        </p:spPr>
        <p:txBody>
          <a:bodyPr spcFirstLastPara="1" wrap="square" lIns="91425" tIns="91425" rIns="91425" bIns="91425" anchor="t" anchorCtr="0">
            <a:spAutoFit/>
          </a:bodyPr>
          <a:lstStyle/>
          <a:p>
            <a:pPr marL="0" marR="15748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Can be withdrawn at a short notice</a:t>
            </a:r>
            <a:endParaRPr sz="1600" b="1" i="0" u="none" strike="noStrike" cap="none">
              <a:solidFill>
                <a:schemeClr val="dk2"/>
              </a:solidFill>
              <a:latin typeface="Century Gothic"/>
              <a:ea typeface="Century Gothic"/>
              <a:cs typeface="Century Gothic"/>
              <a:sym typeface="Century Gothic"/>
            </a:endParaRPr>
          </a:p>
        </p:txBody>
      </p:sp>
      <p:sp>
        <p:nvSpPr>
          <p:cNvPr id="353" name="Google Shape;353;g1537c2c4cbf_0_181"/>
          <p:cNvSpPr txBox="1"/>
          <p:nvPr/>
        </p:nvSpPr>
        <p:spPr>
          <a:xfrm>
            <a:off x="8348000" y="1688600"/>
            <a:ext cx="1989900" cy="677100"/>
          </a:xfrm>
          <a:prstGeom prst="rect">
            <a:avLst/>
          </a:prstGeom>
          <a:noFill/>
          <a:ln>
            <a:noFill/>
          </a:ln>
        </p:spPr>
        <p:txBody>
          <a:bodyPr spcFirstLastPara="1" wrap="square" lIns="91425" tIns="91425" rIns="91425" bIns="91425" anchor="t" anchorCtr="0">
            <a:spAutoFit/>
          </a:bodyPr>
          <a:lstStyle/>
          <a:p>
            <a:pPr marL="0" marR="15748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Higher interest rate</a:t>
            </a:r>
            <a:endParaRPr sz="1600" b="1" i="0" u="none" strike="noStrike" cap="none">
              <a:solidFill>
                <a:schemeClr val="dk2"/>
              </a:solidFill>
              <a:latin typeface="Century Gothic"/>
              <a:ea typeface="Century Gothic"/>
              <a:cs typeface="Century Gothic"/>
              <a:sym typeface="Century Gothic"/>
            </a:endParaRPr>
          </a:p>
        </p:txBody>
      </p:sp>
      <p:sp>
        <p:nvSpPr>
          <p:cNvPr id="354" name="Google Shape;354;g1537c2c4cbf_0_181"/>
          <p:cNvSpPr txBox="1"/>
          <p:nvPr/>
        </p:nvSpPr>
        <p:spPr>
          <a:xfrm>
            <a:off x="8348000" y="2694050"/>
            <a:ext cx="2123400" cy="677100"/>
          </a:xfrm>
          <a:prstGeom prst="rect">
            <a:avLst/>
          </a:prstGeom>
          <a:noFill/>
          <a:ln>
            <a:noFill/>
          </a:ln>
        </p:spPr>
        <p:txBody>
          <a:bodyPr spcFirstLastPara="1" wrap="square" lIns="91425" tIns="91425" rIns="91425" bIns="91425" anchor="t" anchorCtr="0">
            <a:spAutoFit/>
          </a:bodyPr>
          <a:lstStyle/>
          <a:p>
            <a:pPr marL="0" marR="15748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Additional fees may apply</a:t>
            </a:r>
            <a:endParaRPr sz="1600" b="1" i="0" u="none" strike="noStrike" cap="none">
              <a:solidFill>
                <a:schemeClr val="dk2"/>
              </a:solidFill>
              <a:latin typeface="Century Gothic"/>
              <a:ea typeface="Century Gothic"/>
              <a:cs typeface="Century Gothic"/>
              <a:sym typeface="Century Gothic"/>
            </a:endParaRPr>
          </a:p>
        </p:txBody>
      </p:sp>
      <p:sp>
        <p:nvSpPr>
          <p:cNvPr id="355" name="Google Shape;355;g1537c2c4cbf_0_181"/>
          <p:cNvSpPr txBox="1"/>
          <p:nvPr/>
        </p:nvSpPr>
        <p:spPr>
          <a:xfrm>
            <a:off x="8348000" y="3777600"/>
            <a:ext cx="2123400" cy="677100"/>
          </a:xfrm>
          <a:prstGeom prst="rect">
            <a:avLst/>
          </a:prstGeom>
          <a:noFill/>
          <a:ln>
            <a:noFill/>
          </a:ln>
        </p:spPr>
        <p:txBody>
          <a:bodyPr spcFirstLastPara="1" wrap="square" lIns="91425" tIns="91425" rIns="91425" bIns="91425" anchor="t" anchorCtr="0">
            <a:spAutoFit/>
          </a:bodyPr>
          <a:lstStyle/>
          <a:p>
            <a:pPr marL="0" marR="15748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Offered only to account holders</a:t>
            </a:r>
            <a:endParaRPr sz="1600" b="1" i="0" u="none" strike="noStrike" cap="none">
              <a:solidFill>
                <a:schemeClr val="dk2"/>
              </a:solidFill>
              <a:latin typeface="Century Gothic"/>
              <a:ea typeface="Century Gothic"/>
              <a:cs typeface="Century Gothic"/>
              <a:sym typeface="Century Gothic"/>
            </a:endParaRPr>
          </a:p>
        </p:txBody>
      </p:sp>
      <p:sp>
        <p:nvSpPr>
          <p:cNvPr id="356" name="Google Shape;356;g1537c2c4cbf_0_181"/>
          <p:cNvSpPr txBox="1"/>
          <p:nvPr/>
        </p:nvSpPr>
        <p:spPr>
          <a:xfrm>
            <a:off x="8348000" y="4833400"/>
            <a:ext cx="2256600" cy="677100"/>
          </a:xfrm>
          <a:prstGeom prst="rect">
            <a:avLst/>
          </a:prstGeom>
          <a:noFill/>
          <a:ln>
            <a:noFill/>
          </a:ln>
        </p:spPr>
        <p:txBody>
          <a:bodyPr spcFirstLastPara="1" wrap="square" lIns="91425" tIns="91425" rIns="91425" bIns="91425" anchor="t" anchorCtr="0">
            <a:spAutoFit/>
          </a:bodyPr>
          <a:lstStyle/>
          <a:p>
            <a:pPr marL="0" marR="15748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Used for short-term borrowing</a:t>
            </a:r>
            <a:endParaRPr sz="1600" b="1" i="0" u="none" strike="noStrike" cap="none">
              <a:solidFill>
                <a:schemeClr val="dk2"/>
              </a:solidFill>
              <a:latin typeface="Century Gothic"/>
              <a:ea typeface="Century Gothic"/>
              <a:cs typeface="Century Gothic"/>
              <a:sym typeface="Century Gothic"/>
            </a:endParaRPr>
          </a:p>
        </p:txBody>
      </p:sp>
      <p:grpSp>
        <p:nvGrpSpPr>
          <p:cNvPr id="357" name="Google Shape;357;g1537c2c4cbf_0_181"/>
          <p:cNvGrpSpPr/>
          <p:nvPr/>
        </p:nvGrpSpPr>
        <p:grpSpPr>
          <a:xfrm>
            <a:off x="755063" y="5814900"/>
            <a:ext cx="788400" cy="774000"/>
            <a:chOff x="1054013" y="5292500"/>
            <a:chExt cx="788400" cy="774000"/>
          </a:xfrm>
        </p:grpSpPr>
        <p:sp>
          <p:nvSpPr>
            <p:cNvPr id="358" name="Google Shape;358;g1537c2c4cbf_0_181"/>
            <p:cNvSpPr/>
            <p:nvPr/>
          </p:nvSpPr>
          <p:spPr>
            <a:xfrm>
              <a:off x="1054013" y="5292500"/>
              <a:ext cx="788400" cy="774000"/>
            </a:xfrm>
            <a:prstGeom prst="ellipse">
              <a:avLst/>
            </a:prstGeom>
            <a:solidFill>
              <a:srgbClr val="2855A4"/>
            </a:solidFill>
            <a:ln>
              <a:noFill/>
            </a:ln>
          </p:spPr>
          <p:txBody>
            <a:bodyPr spcFirstLastPara="1" wrap="square" lIns="91425" tIns="0"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endParaRPr sz="2500" b="1" i="0" u="none" strike="noStrike" cap="none">
                <a:solidFill>
                  <a:schemeClr val="lt1"/>
                </a:solidFill>
                <a:latin typeface="Arial"/>
                <a:ea typeface="Arial"/>
                <a:cs typeface="Arial"/>
                <a:sym typeface="Arial"/>
              </a:endParaRPr>
            </a:p>
          </p:txBody>
        </p:sp>
        <p:pic>
          <p:nvPicPr>
            <p:cNvPr id="359" name="Google Shape;359;g1537c2c4cbf_0_18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237605" y="5468862"/>
              <a:ext cx="421392" cy="421392"/>
            </a:xfrm>
            <a:prstGeom prst="rect">
              <a:avLst/>
            </a:prstGeom>
            <a:noFill/>
            <a:ln>
              <a:noFill/>
            </a:ln>
          </p:spPr>
        </p:pic>
      </p:grpSp>
      <p:sp>
        <p:nvSpPr>
          <p:cNvPr id="360" name="Google Shape;360;g1537c2c4cbf_0_181"/>
          <p:cNvSpPr txBox="1"/>
          <p:nvPr/>
        </p:nvSpPr>
        <p:spPr>
          <a:xfrm>
            <a:off x="1704775" y="5863350"/>
            <a:ext cx="2634300" cy="677100"/>
          </a:xfrm>
          <a:prstGeom prst="rect">
            <a:avLst/>
          </a:prstGeom>
          <a:noFill/>
          <a:ln>
            <a:noFill/>
          </a:ln>
        </p:spPr>
        <p:txBody>
          <a:bodyPr spcFirstLastPara="1" wrap="square" lIns="91425" tIns="91425" rIns="91425" bIns="91425" anchor="t" anchorCtr="0">
            <a:spAutoFit/>
          </a:bodyPr>
          <a:lstStyle/>
          <a:p>
            <a:pPr marL="0" marR="15748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No collateral required by banks to overdraw</a:t>
            </a:r>
            <a:endParaRPr sz="1600" b="1" i="0" u="none" strike="noStrike" cap="none">
              <a:solidFill>
                <a:schemeClr val="dk2"/>
              </a:solidFill>
              <a:latin typeface="Century Gothic"/>
              <a:ea typeface="Century Gothic"/>
              <a:cs typeface="Century Gothic"/>
              <a:sym typeface="Century Gothic"/>
            </a:endParaRPr>
          </a:p>
        </p:txBody>
      </p:sp>
      <p:grpSp>
        <p:nvGrpSpPr>
          <p:cNvPr id="361" name="Google Shape;361;g1537c2c4cbf_0_181"/>
          <p:cNvGrpSpPr/>
          <p:nvPr/>
        </p:nvGrpSpPr>
        <p:grpSpPr>
          <a:xfrm>
            <a:off x="7382447" y="5813549"/>
            <a:ext cx="788466" cy="774012"/>
            <a:chOff x="4967725" y="2920802"/>
            <a:chExt cx="1636500" cy="1606500"/>
          </a:xfrm>
        </p:grpSpPr>
        <p:sp>
          <p:nvSpPr>
            <p:cNvPr id="362" name="Google Shape;362;g1537c2c4cbf_0_181"/>
            <p:cNvSpPr/>
            <p:nvPr/>
          </p:nvSpPr>
          <p:spPr>
            <a:xfrm>
              <a:off x="4967725" y="2920802"/>
              <a:ext cx="1636500" cy="1606500"/>
            </a:xfrm>
            <a:prstGeom prst="ellipse">
              <a:avLst/>
            </a:prstGeom>
            <a:solidFill>
              <a:srgbClr val="D19129"/>
            </a:solidFill>
            <a:ln>
              <a:noFill/>
            </a:ln>
          </p:spPr>
          <p:txBody>
            <a:bodyPr spcFirstLastPara="1" wrap="square" lIns="91425" tIns="0" rIns="91425" bIns="91425" anchor="ctr" anchorCtr="0">
              <a:noAutofit/>
            </a:bodyPr>
            <a:lstStyle/>
            <a:p>
              <a:pPr marL="0" marR="0" lvl="0" indent="0" algn="ctr" rtl="0">
                <a:lnSpc>
                  <a:spcPct val="100000"/>
                </a:lnSpc>
                <a:spcBef>
                  <a:spcPts val="0"/>
                </a:spcBef>
                <a:spcAft>
                  <a:spcPts val="0"/>
                </a:spcAft>
                <a:buClr>
                  <a:srgbClr val="000000"/>
                </a:buClr>
                <a:buSzPts val="2500"/>
                <a:buFont typeface="Arial"/>
                <a:buNone/>
              </a:pPr>
              <a:endParaRPr sz="2500" b="1" i="0" u="none" strike="noStrike" cap="none">
                <a:solidFill>
                  <a:schemeClr val="lt1"/>
                </a:solidFill>
                <a:latin typeface="Arial"/>
                <a:ea typeface="Arial"/>
                <a:cs typeface="Arial"/>
                <a:sym typeface="Arial"/>
              </a:endParaRPr>
            </a:p>
          </p:txBody>
        </p:sp>
        <p:pic>
          <p:nvPicPr>
            <p:cNvPr id="363" name="Google Shape;363;g1537c2c4cbf_0_18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348725" y="3286800"/>
              <a:ext cx="874500" cy="874500"/>
            </a:xfrm>
            <a:prstGeom prst="rect">
              <a:avLst/>
            </a:prstGeom>
            <a:noFill/>
            <a:ln>
              <a:noFill/>
            </a:ln>
          </p:spPr>
        </p:pic>
      </p:grpSp>
      <p:sp>
        <p:nvSpPr>
          <p:cNvPr id="364" name="Google Shape;364;g1537c2c4cbf_0_181"/>
          <p:cNvSpPr txBox="1"/>
          <p:nvPr/>
        </p:nvSpPr>
        <p:spPr>
          <a:xfrm>
            <a:off x="8348000" y="5862000"/>
            <a:ext cx="2256600" cy="677100"/>
          </a:xfrm>
          <a:prstGeom prst="rect">
            <a:avLst/>
          </a:prstGeom>
          <a:noFill/>
          <a:ln>
            <a:noFill/>
          </a:ln>
        </p:spPr>
        <p:txBody>
          <a:bodyPr spcFirstLastPara="1" wrap="square" lIns="91425" tIns="91425" rIns="91425" bIns="91425" anchor="t" anchorCtr="0">
            <a:spAutoFit/>
          </a:bodyPr>
          <a:lstStyle/>
          <a:p>
            <a:pPr marL="0" marR="15748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Not suitable for long-term finance</a:t>
            </a:r>
            <a:endParaRPr sz="1600" b="1" i="0" u="none" strike="noStrike" cap="none">
              <a:solidFill>
                <a:schemeClr val="dk2"/>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g1537c2c4cbf_0_230"/>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370" name="Google Shape;370;g1537c2c4cbf_0_230"/>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pic>
        <p:nvPicPr>
          <p:cNvPr id="371" name="Google Shape;371;g1537c2c4cbf_0_23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sp>
        <p:nvSpPr>
          <p:cNvPr id="372" name="Google Shape;372;g1537c2c4cbf_0_230"/>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b="1" i="0" u="none" strike="noStrike" cap="none">
                <a:solidFill>
                  <a:srgbClr val="2853A3"/>
                </a:solidFill>
                <a:latin typeface="Century Gothic"/>
                <a:ea typeface="Century Gothic"/>
                <a:cs typeface="Century Gothic"/>
                <a:sym typeface="Century Gothic"/>
              </a:rPr>
              <a:t>4. Credit Cards </a:t>
            </a:r>
            <a:endParaRPr sz="3200" b="1" i="0" u="none" strike="noStrike" cap="none">
              <a:solidFill>
                <a:srgbClr val="2853A3"/>
              </a:solidFill>
              <a:latin typeface="Century Gothic"/>
              <a:ea typeface="Century Gothic"/>
              <a:cs typeface="Century Gothic"/>
              <a:sym typeface="Century Gothic"/>
            </a:endParaRPr>
          </a:p>
        </p:txBody>
      </p:sp>
      <p:sp>
        <p:nvSpPr>
          <p:cNvPr id="373" name="Google Shape;373;g1537c2c4cbf_0_23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15</a:t>
            </a:fld>
            <a:endParaRPr/>
          </a:p>
        </p:txBody>
      </p:sp>
      <p:sp>
        <p:nvSpPr>
          <p:cNvPr id="374" name="Google Shape;374;g1537c2c4cbf_0_230"/>
          <p:cNvSpPr/>
          <p:nvPr/>
        </p:nvSpPr>
        <p:spPr>
          <a:xfrm>
            <a:off x="755075" y="1472750"/>
            <a:ext cx="10598700" cy="5167800"/>
          </a:xfrm>
          <a:prstGeom prst="round1Rect">
            <a:avLst>
              <a:gd name="adj" fmla="val 16667"/>
            </a:avLst>
          </a:prstGeom>
          <a:solidFill>
            <a:srgbClr val="B3CDEA">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g1537c2c4cbf_0_230"/>
          <p:cNvSpPr txBox="1"/>
          <p:nvPr/>
        </p:nvSpPr>
        <p:spPr>
          <a:xfrm>
            <a:off x="1099900" y="1885350"/>
            <a:ext cx="9664200" cy="3291900"/>
          </a:xfrm>
          <a:prstGeom prst="rect">
            <a:avLst/>
          </a:prstGeom>
          <a:noFill/>
          <a:ln>
            <a:noFill/>
          </a:ln>
        </p:spPr>
        <p:txBody>
          <a:bodyPr spcFirstLastPara="1" wrap="square" lIns="91425" tIns="91425" rIns="91425" bIns="91425" anchor="t" anchorCtr="0">
            <a:spAutoFit/>
          </a:bodyPr>
          <a:lstStyle/>
          <a:p>
            <a:pPr marL="12700" marR="5080" lvl="0" indent="0" algn="l" rtl="0">
              <a:lnSpc>
                <a:spcPct val="113333"/>
              </a:lnSpc>
              <a:spcBef>
                <a:spcPts val="0"/>
              </a:spcBef>
              <a:spcAft>
                <a:spcPts val="0"/>
              </a:spcAft>
              <a:buClr>
                <a:schemeClr val="dk1"/>
              </a:buClr>
              <a:buSzPts val="2450"/>
              <a:buFont typeface="Arial"/>
              <a:buNone/>
            </a:pPr>
            <a:r>
              <a:rPr lang="en-US" sz="1800" b="1" i="0" u="none" strike="noStrike" cap="none">
                <a:solidFill>
                  <a:schemeClr val="dk2"/>
                </a:solidFill>
                <a:latin typeface="Century Gothic"/>
                <a:ea typeface="Century Gothic"/>
                <a:cs typeface="Century Gothic"/>
                <a:sym typeface="Century Gothic"/>
              </a:rPr>
              <a:t>A credit card is a payment card issued by a bank or financial service provider that allows the cardholder to borrow funds to purchase goods and services. </a:t>
            </a:r>
            <a:r>
              <a:rPr lang="en-US" sz="1600" b="0" i="0" u="none" strike="noStrike" cap="none">
                <a:solidFill>
                  <a:schemeClr val="dk2"/>
                </a:solidFill>
                <a:latin typeface="Century Gothic"/>
                <a:ea typeface="Century Gothic"/>
                <a:cs typeface="Century Gothic"/>
                <a:sym typeface="Century Gothic"/>
              </a:rPr>
              <a:t>When you use a credit card, you accrue a balance each month that must be paid. Depending on the credit card, you may have to pay an annual fee to remain a cardholder.</a:t>
            </a:r>
            <a:endParaRPr sz="1600" b="0" i="0" u="none" strike="noStrike" cap="none">
              <a:solidFill>
                <a:schemeClr val="dk2"/>
              </a:solidFill>
              <a:latin typeface="Century Gothic"/>
              <a:ea typeface="Century Gothic"/>
              <a:cs typeface="Century Gothic"/>
              <a:sym typeface="Century Gothic"/>
            </a:endParaRPr>
          </a:p>
          <a:p>
            <a:pPr marL="12700" marR="5080" lvl="0" indent="0" algn="l" rtl="0">
              <a:lnSpc>
                <a:spcPct val="113333"/>
              </a:lnSpc>
              <a:spcBef>
                <a:spcPts val="0"/>
              </a:spcBef>
              <a:spcAft>
                <a:spcPts val="0"/>
              </a:spcAft>
              <a:buClr>
                <a:schemeClr val="dk1"/>
              </a:buClr>
              <a:buSzPts val="2450"/>
              <a:buFont typeface="Arial"/>
              <a:buNone/>
            </a:pPr>
            <a:endParaRPr sz="1600" b="0" i="0" u="none" strike="noStrike" cap="none">
              <a:solidFill>
                <a:schemeClr val="dk2"/>
              </a:solidFill>
              <a:latin typeface="Century Gothic"/>
              <a:ea typeface="Century Gothic"/>
              <a:cs typeface="Century Gothic"/>
              <a:sym typeface="Century Gothic"/>
            </a:endParaRPr>
          </a:p>
          <a:p>
            <a:pPr marL="12700" marR="5080" lvl="0" indent="0" algn="l" rtl="0">
              <a:lnSpc>
                <a:spcPct val="113333"/>
              </a:lnSpc>
              <a:spcBef>
                <a:spcPts val="0"/>
              </a:spcBef>
              <a:spcAft>
                <a:spcPts val="0"/>
              </a:spcAft>
              <a:buClr>
                <a:schemeClr val="dk1"/>
              </a:buClr>
              <a:buSzPts val="2450"/>
              <a:buFont typeface="Arial"/>
              <a:buNone/>
            </a:pPr>
            <a:r>
              <a:rPr lang="en-US" sz="1600" b="0" i="0" u="none" strike="noStrike" cap="none">
                <a:solidFill>
                  <a:schemeClr val="dk2"/>
                </a:solidFill>
                <a:latin typeface="Century Gothic"/>
                <a:ea typeface="Century Gothic"/>
                <a:cs typeface="Century Gothic"/>
                <a:sym typeface="Century Gothic"/>
              </a:rPr>
              <a:t>To get a credit card, you usually need to provide proof of ID, address, and income. Some documents you can provide are your driver’s license, passport, and paychecks. You also need to meet a certain age requirement to get a credit card; usually, you must be at least 18 years old.</a:t>
            </a:r>
            <a:endParaRPr sz="1600" b="0" i="0" u="none" strike="noStrike" cap="none">
              <a:solidFill>
                <a:schemeClr val="dk2"/>
              </a:solidFill>
              <a:latin typeface="Century Gothic"/>
              <a:ea typeface="Century Gothic"/>
              <a:cs typeface="Century Gothic"/>
              <a:sym typeface="Century Gothic"/>
            </a:endParaRPr>
          </a:p>
          <a:p>
            <a:pPr marL="12700" marR="5080" lvl="0" indent="0" algn="l" rtl="0">
              <a:lnSpc>
                <a:spcPct val="113333"/>
              </a:lnSpc>
              <a:spcBef>
                <a:spcPts val="0"/>
              </a:spcBef>
              <a:spcAft>
                <a:spcPts val="0"/>
              </a:spcAft>
              <a:buClr>
                <a:schemeClr val="dk1"/>
              </a:buClr>
              <a:buSzPts val="2450"/>
              <a:buFont typeface="Arial"/>
              <a:buNone/>
            </a:pPr>
            <a:endParaRPr sz="1600" b="0" i="0" u="none" strike="noStrike" cap="none">
              <a:solidFill>
                <a:schemeClr val="dk2"/>
              </a:solidFill>
              <a:latin typeface="Century Gothic"/>
              <a:ea typeface="Century Gothic"/>
              <a:cs typeface="Century Gothic"/>
              <a:sym typeface="Century Gothic"/>
            </a:endParaRPr>
          </a:p>
          <a:p>
            <a:pPr marL="12700" marR="5080" lvl="0" indent="0" algn="l" rtl="0">
              <a:lnSpc>
                <a:spcPct val="113333"/>
              </a:lnSpc>
              <a:spcBef>
                <a:spcPts val="0"/>
              </a:spcBef>
              <a:spcAft>
                <a:spcPts val="0"/>
              </a:spcAft>
              <a:buClr>
                <a:schemeClr val="dk1"/>
              </a:buClr>
              <a:buSzPts val="2450"/>
              <a:buFont typeface="Arial"/>
              <a:buNone/>
            </a:pPr>
            <a:endParaRPr sz="1600" b="0" i="0" u="none" strike="noStrike" cap="none">
              <a:solidFill>
                <a:schemeClr val="dk2"/>
              </a:solidFill>
              <a:latin typeface="Century Gothic"/>
              <a:ea typeface="Century Gothic"/>
              <a:cs typeface="Century Gothic"/>
              <a:sym typeface="Century Gothic"/>
            </a:endParaRPr>
          </a:p>
        </p:txBody>
      </p:sp>
      <p:pic>
        <p:nvPicPr>
          <p:cNvPr id="376" name="Google Shape;376;g1537c2c4cbf_0_23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176100" y="4662750"/>
            <a:ext cx="1325700" cy="1325700"/>
          </a:xfrm>
          <a:prstGeom prst="rect">
            <a:avLst/>
          </a:prstGeom>
          <a:noFill/>
          <a:ln>
            <a:noFill/>
          </a:ln>
        </p:spPr>
      </p:pic>
      <p:sp>
        <p:nvSpPr>
          <p:cNvPr id="377" name="Google Shape;377;g1537c2c4cbf_0_230"/>
          <p:cNvSpPr txBox="1"/>
          <p:nvPr/>
        </p:nvSpPr>
        <p:spPr>
          <a:xfrm>
            <a:off x="2736575" y="4633700"/>
            <a:ext cx="7951200" cy="1826400"/>
          </a:xfrm>
          <a:prstGeom prst="rect">
            <a:avLst/>
          </a:prstGeom>
          <a:noFill/>
          <a:ln>
            <a:noFill/>
          </a:ln>
        </p:spPr>
        <p:txBody>
          <a:bodyPr spcFirstLastPara="1" wrap="square" lIns="91425" tIns="91425" rIns="91425" bIns="91425" anchor="t" anchorCtr="0">
            <a:spAutoFit/>
          </a:bodyPr>
          <a:lstStyle/>
          <a:p>
            <a:pPr marL="12700" marR="5080" lvl="0" indent="0" algn="l" rtl="0">
              <a:lnSpc>
                <a:spcPct val="113333"/>
              </a:lnSpc>
              <a:spcBef>
                <a:spcPts val="0"/>
              </a:spcBef>
              <a:spcAft>
                <a:spcPts val="0"/>
              </a:spcAft>
              <a:buNone/>
            </a:pPr>
            <a:r>
              <a:rPr lang="en-US" sz="1600">
                <a:solidFill>
                  <a:schemeClr val="dk2"/>
                </a:solidFill>
                <a:latin typeface="Century Gothic"/>
                <a:ea typeface="Century Gothic"/>
                <a:cs typeface="Century Gothic"/>
                <a:sym typeface="Century Gothic"/>
              </a:rPr>
              <a:t>Much like how you should have separate personal and business financial accounts, you should also have separate personal and business credit cards. Whereas personal credit cards are used for your household expenses and daily transactions, your business credit card is used specifically for business expenses. Business credit cards often offer unique perks exclusively for businesses, such as higher credit limits.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g1537c2c4cbf_0_276"/>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383" name="Google Shape;383;g1537c2c4cbf_0_27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sp>
        <p:nvSpPr>
          <p:cNvPr id="384" name="Google Shape;384;g1537c2c4cbf_0_27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16</a:t>
            </a:fld>
            <a:endParaRPr/>
          </a:p>
        </p:txBody>
      </p:sp>
      <p:sp>
        <p:nvSpPr>
          <p:cNvPr id="385" name="Google Shape;385;g1537c2c4cbf_0_276"/>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rgbClr val="2853A3"/>
                </a:solidFill>
                <a:latin typeface="Century Gothic"/>
                <a:ea typeface="Century Gothic"/>
                <a:cs typeface="Century Gothic"/>
                <a:sym typeface="Century Gothic"/>
              </a:rPr>
              <a:t>Credit Card Features</a:t>
            </a:r>
            <a:endParaRPr sz="3200" b="0" i="0" u="none" strike="noStrike" cap="none">
              <a:solidFill>
                <a:srgbClr val="2853A3"/>
              </a:solidFill>
              <a:latin typeface="Century Gothic"/>
              <a:ea typeface="Century Gothic"/>
              <a:cs typeface="Century Gothic"/>
              <a:sym typeface="Century Gothic"/>
            </a:endParaRPr>
          </a:p>
        </p:txBody>
      </p:sp>
      <p:sp>
        <p:nvSpPr>
          <p:cNvPr id="386" name="Google Shape;386;g1537c2c4cbf_0_276"/>
          <p:cNvSpPr txBox="1"/>
          <p:nvPr/>
        </p:nvSpPr>
        <p:spPr>
          <a:xfrm>
            <a:off x="755075" y="1618000"/>
            <a:ext cx="10140300" cy="5037900"/>
          </a:xfrm>
          <a:prstGeom prst="rect">
            <a:avLst/>
          </a:prstGeom>
          <a:noFill/>
          <a:ln>
            <a:noFill/>
          </a:ln>
        </p:spPr>
        <p:txBody>
          <a:bodyPr spcFirstLastPara="1" wrap="square" lIns="91425" tIns="91425" rIns="91425" bIns="91425" anchor="t" anchorCtr="0">
            <a:spAutoFit/>
          </a:bodyPr>
          <a:lstStyle/>
          <a:p>
            <a:pPr marL="457200" marR="102235" lvl="0" indent="-317500" algn="l" rtl="0">
              <a:lnSpc>
                <a:spcPct val="122000"/>
              </a:lnSpc>
              <a:spcBef>
                <a:spcPts val="0"/>
              </a:spcBef>
              <a:spcAft>
                <a:spcPts val="0"/>
              </a:spcAft>
              <a:buClr>
                <a:srgbClr val="2853A3"/>
              </a:buClr>
              <a:buSzPts val="1400"/>
              <a:buFont typeface="Century Gothic"/>
              <a:buChar char="●"/>
            </a:pPr>
            <a:r>
              <a:rPr lang="en-US" sz="1800" b="1" i="0" u="none" strike="noStrike" cap="none">
                <a:solidFill>
                  <a:srgbClr val="2853A3"/>
                </a:solidFill>
                <a:latin typeface="Century Gothic"/>
                <a:ea typeface="Century Gothic"/>
                <a:cs typeface="Century Gothic"/>
                <a:sym typeface="Century Gothic"/>
              </a:rPr>
              <a:t>Customized card limit:</a:t>
            </a:r>
            <a:r>
              <a:rPr lang="en-US" sz="1800" b="0" i="0" u="none" strike="noStrike" cap="none">
                <a:solidFill>
                  <a:srgbClr val="2855A4"/>
                </a:solidFill>
                <a:latin typeface="Century Gothic"/>
                <a:ea typeface="Century Gothic"/>
                <a:cs typeface="Century Gothic"/>
                <a:sym typeface="Century Gothic"/>
              </a:rPr>
              <a:t> </a:t>
            </a:r>
            <a:r>
              <a:rPr lang="en-US" sz="1600" b="0" i="0" u="none" strike="noStrike" cap="none">
                <a:solidFill>
                  <a:schemeClr val="dk2"/>
                </a:solidFill>
                <a:latin typeface="Century Gothic"/>
                <a:ea typeface="Century Gothic"/>
                <a:cs typeface="Century Gothic"/>
                <a:sym typeface="Century Gothic"/>
              </a:rPr>
              <a:t>The credit card limit is the maximum amount you can charge to your card each month. It varies from one cardholder to the next. The limit is decided on by the provider and could be based on your credit history or credit score. Generally, the better the credit score and history, the higher the credit limit.</a:t>
            </a:r>
            <a:endParaRPr sz="1600" b="0" i="0" u="none" strike="noStrike" cap="none">
              <a:solidFill>
                <a:schemeClr val="dk2"/>
              </a:solidFill>
              <a:latin typeface="Century Gothic"/>
              <a:ea typeface="Century Gothic"/>
              <a:cs typeface="Century Gothic"/>
              <a:sym typeface="Century Gothic"/>
            </a:endParaRPr>
          </a:p>
          <a:p>
            <a:pPr marL="457200" marR="102235" lvl="0" indent="-317500" algn="l" rtl="0">
              <a:lnSpc>
                <a:spcPct val="122000"/>
              </a:lnSpc>
              <a:spcBef>
                <a:spcPts val="1000"/>
              </a:spcBef>
              <a:spcAft>
                <a:spcPts val="0"/>
              </a:spcAft>
              <a:buClr>
                <a:srgbClr val="2853A3"/>
              </a:buClr>
              <a:buSzPts val="1400"/>
              <a:buFont typeface="Century Gothic"/>
              <a:buChar char="●"/>
            </a:pPr>
            <a:r>
              <a:rPr lang="en-US" sz="1800" b="1" i="0" u="none" strike="noStrike" cap="none">
                <a:solidFill>
                  <a:srgbClr val="2853A3"/>
                </a:solidFill>
                <a:latin typeface="Century Gothic"/>
                <a:ea typeface="Century Gothic"/>
                <a:cs typeface="Century Gothic"/>
                <a:sym typeface="Century Gothic"/>
              </a:rPr>
              <a:t>ATM cash withdrawal</a:t>
            </a:r>
            <a:r>
              <a:rPr lang="en-US" sz="1800" b="1" i="0" u="none" strike="noStrike" cap="none">
                <a:solidFill>
                  <a:srgbClr val="2855A4"/>
                </a:solidFill>
                <a:latin typeface="Century Gothic"/>
                <a:ea typeface="Century Gothic"/>
                <a:cs typeface="Century Gothic"/>
                <a:sym typeface="Century Gothic"/>
              </a:rPr>
              <a:t>: </a:t>
            </a:r>
            <a:r>
              <a:rPr lang="en-US" sz="1600" b="0" i="0" u="none" strike="noStrike" cap="none">
                <a:solidFill>
                  <a:schemeClr val="dk2"/>
                </a:solidFill>
                <a:latin typeface="Century Gothic"/>
                <a:ea typeface="Century Gothic"/>
                <a:cs typeface="Century Gothic"/>
                <a:sym typeface="Century Gothic"/>
              </a:rPr>
              <a:t>Most credit cards can be used to withdraw cash from ATMs. You may be charged interest and a fee for cash withdrawals, though some providers offer the benefit of no interest on withdrawals.</a:t>
            </a:r>
            <a:endParaRPr sz="1600" b="0" i="0" u="none" strike="noStrike" cap="none">
              <a:solidFill>
                <a:schemeClr val="dk2"/>
              </a:solidFill>
              <a:latin typeface="Century Gothic"/>
              <a:ea typeface="Century Gothic"/>
              <a:cs typeface="Century Gothic"/>
              <a:sym typeface="Century Gothic"/>
            </a:endParaRPr>
          </a:p>
          <a:p>
            <a:pPr marL="457200" marR="102870" lvl="0" indent="-317500" algn="l" rtl="0">
              <a:lnSpc>
                <a:spcPct val="122000"/>
              </a:lnSpc>
              <a:spcBef>
                <a:spcPts val="1000"/>
              </a:spcBef>
              <a:spcAft>
                <a:spcPts val="0"/>
              </a:spcAft>
              <a:buClr>
                <a:srgbClr val="2853A3"/>
              </a:buClr>
              <a:buSzPts val="1400"/>
              <a:buFont typeface="Century Gothic"/>
              <a:buChar char="●"/>
            </a:pPr>
            <a:r>
              <a:rPr lang="en-US" sz="1800" b="1" i="0" u="none" strike="noStrike" cap="none">
                <a:solidFill>
                  <a:srgbClr val="2853A3"/>
                </a:solidFill>
                <a:latin typeface="Century Gothic"/>
                <a:ea typeface="Century Gothic"/>
                <a:cs typeface="Century Gothic"/>
                <a:sym typeface="Century Gothic"/>
              </a:rPr>
              <a:t>Discounts and offers:</a:t>
            </a:r>
            <a:r>
              <a:rPr lang="en-US" sz="1800" b="0" i="0" u="none" strike="noStrike" cap="none">
                <a:solidFill>
                  <a:schemeClr val="dk2"/>
                </a:solidFill>
                <a:latin typeface="Century Gothic"/>
                <a:ea typeface="Century Gothic"/>
                <a:cs typeface="Century Gothic"/>
                <a:sym typeface="Century Gothic"/>
              </a:rPr>
              <a:t> </a:t>
            </a:r>
            <a:r>
              <a:rPr lang="en-US" sz="1600" b="0" i="0" u="none" strike="noStrike" cap="none">
                <a:solidFill>
                  <a:schemeClr val="dk2"/>
                </a:solidFill>
                <a:latin typeface="Century Gothic"/>
                <a:ea typeface="Century Gothic"/>
                <a:cs typeface="Century Gothic"/>
                <a:sym typeface="Century Gothic"/>
              </a:rPr>
              <a:t>Certain credit cards may come with discounts and offers on different products including accessories, electronics, and clothes. For example, if you use your credit card at a certain store, you may be eligible for a 10% discount on purchases from that store.</a:t>
            </a:r>
            <a:endParaRPr sz="1600" b="0" i="0" u="none" strike="noStrike" cap="none">
              <a:solidFill>
                <a:schemeClr val="dk2"/>
              </a:solidFill>
              <a:latin typeface="Century Gothic"/>
              <a:ea typeface="Century Gothic"/>
              <a:cs typeface="Century Gothic"/>
              <a:sym typeface="Century Gothic"/>
            </a:endParaRPr>
          </a:p>
          <a:p>
            <a:pPr marL="457200" marR="102870" lvl="0" indent="-317500" algn="l" rtl="0">
              <a:lnSpc>
                <a:spcPct val="122000"/>
              </a:lnSpc>
              <a:spcBef>
                <a:spcPts val="1000"/>
              </a:spcBef>
              <a:spcAft>
                <a:spcPts val="0"/>
              </a:spcAft>
              <a:buClr>
                <a:srgbClr val="2853A3"/>
              </a:buClr>
              <a:buSzPts val="1400"/>
              <a:buFont typeface="Century Gothic"/>
              <a:buChar char="●"/>
            </a:pPr>
            <a:r>
              <a:rPr lang="en-US" sz="1800" b="1" i="0" u="none" strike="noStrike" cap="none">
                <a:solidFill>
                  <a:srgbClr val="2853A3"/>
                </a:solidFill>
                <a:latin typeface="Century Gothic"/>
                <a:ea typeface="Century Gothic"/>
                <a:cs typeface="Century Gothic"/>
                <a:sym typeface="Century Gothic"/>
              </a:rPr>
              <a:t>Rewards:</a:t>
            </a:r>
            <a:r>
              <a:rPr lang="en-US" sz="1800" b="0" i="0" u="none" strike="noStrike" cap="none">
                <a:solidFill>
                  <a:schemeClr val="dk2"/>
                </a:solidFill>
                <a:latin typeface="Century Gothic"/>
                <a:ea typeface="Century Gothic"/>
                <a:cs typeface="Century Gothic"/>
                <a:sym typeface="Century Gothic"/>
              </a:rPr>
              <a:t> </a:t>
            </a:r>
            <a:r>
              <a:rPr lang="en-US" sz="1600" b="0" i="0" u="none" strike="noStrike" cap="none">
                <a:solidFill>
                  <a:schemeClr val="dk2"/>
                </a:solidFill>
                <a:latin typeface="Century Gothic"/>
                <a:ea typeface="Century Gothic"/>
                <a:cs typeface="Century Gothic"/>
                <a:sym typeface="Century Gothic"/>
              </a:rPr>
              <a:t>You can also earn rewards points when you use your card. You can then redeem these points for items like airplane tickets, gifts, or vouchers.</a:t>
            </a:r>
            <a:endParaRPr sz="1600" b="0" i="0" u="none" strike="noStrike" cap="none">
              <a:solidFill>
                <a:schemeClr val="dk2"/>
              </a:solidFill>
              <a:latin typeface="Century Gothic"/>
              <a:ea typeface="Century Gothic"/>
              <a:cs typeface="Century Gothic"/>
              <a:sym typeface="Century Gothic"/>
            </a:endParaRPr>
          </a:p>
          <a:p>
            <a:pPr marL="457200" marR="102870" lvl="0" indent="-317500" algn="l" rtl="0">
              <a:lnSpc>
                <a:spcPct val="122000"/>
              </a:lnSpc>
              <a:spcBef>
                <a:spcPts val="1000"/>
              </a:spcBef>
              <a:spcAft>
                <a:spcPts val="1000"/>
              </a:spcAft>
              <a:buClr>
                <a:srgbClr val="2853A3"/>
              </a:buClr>
              <a:buSzPts val="1400"/>
              <a:buFont typeface="Century Gothic"/>
              <a:buChar char="●"/>
            </a:pPr>
            <a:r>
              <a:rPr lang="en-US" sz="1800" b="1" i="0" u="none" strike="noStrike" cap="none">
                <a:solidFill>
                  <a:srgbClr val="2853A3"/>
                </a:solidFill>
                <a:latin typeface="Century Gothic"/>
                <a:ea typeface="Century Gothic"/>
                <a:cs typeface="Century Gothic"/>
                <a:sym typeface="Century Gothic"/>
              </a:rPr>
              <a:t>Secure pay:</a:t>
            </a:r>
            <a:r>
              <a:rPr lang="en-US" sz="1800" b="0" i="0" u="none" strike="noStrike" cap="none">
                <a:solidFill>
                  <a:srgbClr val="2853A3"/>
                </a:solidFill>
                <a:latin typeface="Century Gothic"/>
                <a:ea typeface="Century Gothic"/>
                <a:cs typeface="Century Gothic"/>
                <a:sym typeface="Century Gothic"/>
              </a:rPr>
              <a:t> </a:t>
            </a:r>
            <a:r>
              <a:rPr lang="en-US" sz="1600" b="0" i="0" u="none" strike="noStrike" cap="none">
                <a:solidFill>
                  <a:schemeClr val="dk2"/>
                </a:solidFill>
                <a:latin typeface="Century Gothic"/>
                <a:ea typeface="Century Gothic"/>
                <a:cs typeface="Century Gothic"/>
                <a:sym typeface="Century Gothic"/>
              </a:rPr>
              <a:t>Credit cards are protected using multifactor authentication and in-hand security features. It is a secure means of transacting and reduces the dependency on cash.</a:t>
            </a:r>
            <a:endParaRPr sz="1600" b="0" i="0" u="none" strike="noStrike" cap="none">
              <a:solidFill>
                <a:schemeClr val="dk2"/>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g1537c2c4cbf_0_261"/>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392" name="Google Shape;392;g1537c2c4cbf_0_26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sp>
        <p:nvSpPr>
          <p:cNvPr id="393" name="Google Shape;393;g1537c2c4cbf_0_26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17</a:t>
            </a:fld>
            <a:endParaRPr/>
          </a:p>
        </p:txBody>
      </p:sp>
      <p:sp>
        <p:nvSpPr>
          <p:cNvPr id="394" name="Google Shape;394;g1537c2c4cbf_0_261"/>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rgbClr val="2853A3"/>
                </a:solidFill>
                <a:latin typeface="Century Gothic"/>
                <a:ea typeface="Century Gothic"/>
                <a:cs typeface="Century Gothic"/>
                <a:sym typeface="Century Gothic"/>
              </a:rPr>
              <a:t>Benefits of Credit Products</a:t>
            </a:r>
            <a:endParaRPr sz="3200" b="0" i="0" u="none" strike="noStrike" cap="none">
              <a:solidFill>
                <a:srgbClr val="2853A3"/>
              </a:solidFill>
              <a:latin typeface="Century Gothic"/>
              <a:ea typeface="Century Gothic"/>
              <a:cs typeface="Century Gothic"/>
              <a:sym typeface="Century Gothic"/>
            </a:endParaRPr>
          </a:p>
        </p:txBody>
      </p:sp>
      <p:pic>
        <p:nvPicPr>
          <p:cNvPr id="395" name="Google Shape;395;g1537c2c4cbf_0_26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226525" y="715475"/>
            <a:ext cx="7669299" cy="6044051"/>
          </a:xfrm>
          <a:prstGeom prst="rect">
            <a:avLst/>
          </a:prstGeom>
          <a:noFill/>
          <a:ln>
            <a:noFill/>
          </a:ln>
        </p:spPr>
      </p:pic>
      <p:sp>
        <p:nvSpPr>
          <p:cNvPr id="396" name="Google Shape;396;g1537c2c4cbf_0_261"/>
          <p:cNvSpPr txBox="1"/>
          <p:nvPr/>
        </p:nvSpPr>
        <p:spPr>
          <a:xfrm>
            <a:off x="5322175" y="1914175"/>
            <a:ext cx="5478000" cy="3358838"/>
          </a:xfrm>
          <a:prstGeom prst="rect">
            <a:avLst/>
          </a:prstGeom>
          <a:noFill/>
          <a:ln>
            <a:noFill/>
          </a:ln>
        </p:spPr>
        <p:txBody>
          <a:bodyPr spcFirstLastPara="1" wrap="square" lIns="91425" tIns="91425" rIns="91425" bIns="91425" anchor="t" anchorCtr="0">
            <a:spAutoFit/>
          </a:bodyPr>
          <a:lstStyle/>
          <a:p>
            <a:pPr marL="71755" marR="155575" lvl="0" indent="0" algn="ctr" rtl="0">
              <a:lnSpc>
                <a:spcPct val="1150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With the various kinds of credit products available, you can fulfill both short and long-term financial needs to help you grow your business.</a:t>
            </a:r>
            <a:endParaRPr sz="1600" b="1" i="0" u="none" strike="noStrike" cap="none">
              <a:solidFill>
                <a:schemeClr val="dk2"/>
              </a:solidFill>
              <a:latin typeface="Century Gothic"/>
              <a:ea typeface="Century Gothic"/>
              <a:cs typeface="Century Gothic"/>
              <a:sym typeface="Century Gothic"/>
            </a:endParaRPr>
          </a:p>
          <a:p>
            <a:pPr marL="12700" marR="5080" lvl="0" indent="0" algn="ctr" rtl="0">
              <a:lnSpc>
                <a:spcPct val="120200"/>
              </a:lnSpc>
              <a:spcBef>
                <a:spcPts val="1000"/>
              </a:spcBef>
              <a:spcAft>
                <a:spcPts val="0"/>
              </a:spcAft>
              <a:buClr>
                <a:srgbClr val="000000"/>
              </a:buClr>
              <a:buSzPts val="1400"/>
              <a:buFont typeface="Arial"/>
              <a:buNone/>
            </a:pPr>
            <a:r>
              <a:rPr lang="en-US" sz="1400" b="0" i="0" u="none" strike="noStrike" cap="none">
                <a:solidFill>
                  <a:schemeClr val="dk2"/>
                </a:solidFill>
                <a:latin typeface="Century Gothic"/>
                <a:ea typeface="Century Gothic"/>
                <a:cs typeface="Century Gothic"/>
                <a:sym typeface="Century Gothic"/>
              </a:rPr>
              <a:t>Building a credit history is often necessary to access other forms of financial services or make large purchases, such as buying property for your shop or enrolling in an insurance plan.</a:t>
            </a:r>
            <a:endParaRPr sz="1400" b="0" i="0" u="none" strike="noStrike" cap="none">
              <a:solidFill>
                <a:schemeClr val="dk2"/>
              </a:solidFill>
              <a:latin typeface="Century Gothic"/>
              <a:ea typeface="Century Gothic"/>
              <a:cs typeface="Century Gothic"/>
              <a:sym typeface="Century Gothic"/>
            </a:endParaRPr>
          </a:p>
          <a:p>
            <a:pPr marL="117475" marR="109853" lvl="0" indent="0" algn="ctr" rtl="0">
              <a:lnSpc>
                <a:spcPct val="120200"/>
              </a:lnSpc>
              <a:spcBef>
                <a:spcPts val="1000"/>
              </a:spcBef>
              <a:spcAft>
                <a:spcPts val="0"/>
              </a:spcAft>
              <a:buClr>
                <a:srgbClr val="000000"/>
              </a:buClr>
              <a:buSzPts val="1400"/>
              <a:buFont typeface="Arial"/>
              <a:buNone/>
            </a:pPr>
            <a:r>
              <a:rPr lang="en-US" sz="1400" b="0" i="0" u="none" strike="noStrike" cap="none">
                <a:solidFill>
                  <a:schemeClr val="dk2"/>
                </a:solidFill>
                <a:latin typeface="Century Gothic"/>
                <a:ea typeface="Century Gothic"/>
                <a:cs typeface="Century Gothic"/>
                <a:sym typeface="Century Gothic"/>
              </a:rPr>
              <a:t>Remember, all loans have costs. It is important to understand the costs of using the credit product before you decide to use credit rather than your store’s revenue or savings.</a:t>
            </a:r>
            <a:endParaRPr sz="1400" b="0" i="0" u="none" strike="noStrike" cap="none">
              <a:solidFill>
                <a:schemeClr val="dk2"/>
              </a:solidFill>
              <a:latin typeface="Century Gothic"/>
              <a:ea typeface="Century Gothic"/>
              <a:cs typeface="Century Gothic"/>
              <a:sym typeface="Century Gothic"/>
            </a:endParaRPr>
          </a:p>
        </p:txBody>
      </p:sp>
      <p:pic>
        <p:nvPicPr>
          <p:cNvPr id="397" name="Google Shape;397;g1537c2c4cbf_0_261"/>
          <p:cNvPicPr preferRelativeResize="0"/>
          <p:nvPr/>
        </p:nvPicPr>
        <p:blipFill rotWithShape="1">
          <a:blip r:embed="rId6" cstate="screen">
            <a:alphaModFix/>
            <a:extLst>
              <a:ext uri="{28A0092B-C50C-407E-A947-70E740481C1C}">
                <a14:useLocalDpi xmlns:a14="http://schemas.microsoft.com/office/drawing/2010/main"/>
              </a:ext>
            </a:extLst>
          </a:blip>
          <a:srcRect r="26035" b="22963"/>
          <a:stretch/>
        </p:blipFill>
        <p:spPr>
          <a:xfrm>
            <a:off x="755075" y="1125000"/>
            <a:ext cx="3668700" cy="573300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191998" cy="6857172"/>
          </a:xfrm>
          <a:prstGeom prst="rect">
            <a:avLst/>
          </a:prstGeom>
          <a:noFill/>
          <a:ln>
            <a:noFill/>
          </a:ln>
        </p:spPr>
      </p:pic>
      <p:sp>
        <p:nvSpPr>
          <p:cNvPr id="403" name="Google Shape;403;p9"/>
          <p:cNvSpPr/>
          <p:nvPr/>
        </p:nvSpPr>
        <p:spPr>
          <a:xfrm>
            <a:off x="1" y="1717399"/>
            <a:ext cx="6681894" cy="1923579"/>
          </a:xfrm>
          <a:prstGeom prst="rect">
            <a:avLst/>
          </a:prstGeom>
          <a:solidFill>
            <a:srgbClr val="EDBD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404" name="Google Shape;404;p9"/>
          <p:cNvSpPr txBox="1"/>
          <p:nvPr/>
        </p:nvSpPr>
        <p:spPr>
          <a:xfrm>
            <a:off x="1044324" y="2187424"/>
            <a:ext cx="5472900" cy="992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PART 2: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ASSESSING CREDITWORTHINESS </a:t>
            </a:r>
            <a:endParaRPr sz="1400" b="0" i="0" u="none" strike="noStrike" cap="none">
              <a:solidFill>
                <a:srgbClr val="BA0C2F"/>
              </a:solidFill>
              <a:latin typeface="Arial"/>
              <a:ea typeface="Arial"/>
              <a:cs typeface="Arial"/>
              <a:sym typeface="Arial"/>
            </a:endParaRPr>
          </a:p>
        </p:txBody>
      </p:sp>
      <p:sp>
        <p:nvSpPr>
          <p:cNvPr id="405" name="Google Shape;405;p9"/>
          <p:cNvSpPr txBox="1"/>
          <p:nvPr/>
        </p:nvSpPr>
        <p:spPr>
          <a:xfrm>
            <a:off x="1044324" y="3981101"/>
            <a:ext cx="5853699" cy="263583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lt1"/>
              </a:buClr>
              <a:buSzPts val="1600"/>
              <a:buFont typeface="Arial"/>
              <a:buNone/>
            </a:pPr>
            <a:r>
              <a:rPr lang="en-US" sz="2000" b="1" i="0" u="none" strike="noStrike" cap="none">
                <a:solidFill>
                  <a:schemeClr val="lt1"/>
                </a:solidFill>
                <a:latin typeface="Century Gothic"/>
                <a:ea typeface="Century Gothic"/>
                <a:cs typeface="Century Gothic"/>
                <a:sym typeface="Century Gothic"/>
              </a:rPr>
              <a:t>Objectives: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80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understand creditworthiness.</a:t>
            </a:r>
            <a:endParaRPr sz="1600" b="0" i="0" u="none" strike="noStrike" cap="none">
              <a:solidFill>
                <a:schemeClr val="lt1"/>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learn about methods of assessing creditworthiness.</a:t>
            </a:r>
            <a:endParaRPr sz="1600" b="0" i="0" u="none" strike="noStrike" cap="none">
              <a:solidFill>
                <a:schemeClr val="lt1"/>
              </a:solidFill>
              <a:latin typeface="Century Gothic"/>
              <a:ea typeface="Century Gothic"/>
              <a:cs typeface="Century Gothic"/>
              <a:sym typeface="Century Gothic"/>
            </a:endParaRPr>
          </a:p>
        </p:txBody>
      </p:sp>
      <p:grpSp>
        <p:nvGrpSpPr>
          <p:cNvPr id="406" name="Google Shape;406;p9"/>
          <p:cNvGrpSpPr/>
          <p:nvPr/>
        </p:nvGrpSpPr>
        <p:grpSpPr>
          <a:xfrm>
            <a:off x="6096000" y="-90374"/>
            <a:ext cx="4204869" cy="3315997"/>
            <a:chOff x="6096000" y="-90374"/>
            <a:chExt cx="4204869" cy="3315997"/>
          </a:xfrm>
        </p:grpSpPr>
        <p:pic>
          <p:nvPicPr>
            <p:cNvPr id="407" name="Google Shape;407;p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96000" y="-90374"/>
              <a:ext cx="4204869" cy="3315997"/>
            </a:xfrm>
            <a:prstGeom prst="rect">
              <a:avLst/>
            </a:prstGeom>
            <a:noFill/>
            <a:ln>
              <a:noFill/>
            </a:ln>
          </p:spPr>
        </p:pic>
        <p:sp>
          <p:nvSpPr>
            <p:cNvPr id="408" name="Google Shape;408;p9"/>
            <p:cNvSpPr txBox="1"/>
            <p:nvPr/>
          </p:nvSpPr>
          <p:spPr>
            <a:xfrm>
              <a:off x="7136175" y="741250"/>
              <a:ext cx="19500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D19129"/>
                  </a:solidFill>
                  <a:latin typeface="Century Gothic"/>
                  <a:ea typeface="Century Gothic"/>
                  <a:cs typeface="Century Gothic"/>
                  <a:sym typeface="Century Gothic"/>
                </a:rPr>
                <a:t>Do you know </a:t>
              </a:r>
              <a:endParaRPr sz="1600" b="1" i="0" u="none" strike="noStrike" cap="none">
                <a:solidFill>
                  <a:srgbClr val="D19129"/>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D19129"/>
                  </a:solidFill>
                  <a:latin typeface="Century Gothic"/>
                  <a:ea typeface="Century Gothic"/>
                  <a:cs typeface="Century Gothic"/>
                  <a:sym typeface="Century Gothic"/>
                </a:rPr>
                <a:t>how lenders determine creditworthiness?</a:t>
              </a:r>
              <a:endParaRPr sz="1600" b="1" i="0" u="none" strike="noStrike" cap="none">
                <a:solidFill>
                  <a:srgbClr val="D19129"/>
                </a:solidFill>
                <a:latin typeface="Calibri"/>
                <a:ea typeface="Calibri"/>
                <a:cs typeface="Calibri"/>
                <a:sym typeface="Calibri"/>
              </a:endParaRPr>
            </a:p>
          </p:txBody>
        </p:sp>
      </p:grpSp>
      <p:sp>
        <p:nvSpPr>
          <p:cNvPr id="409" name="Google Shape;409;p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18</a:t>
            </a:fld>
            <a:endParaRPr/>
          </a:p>
        </p:txBody>
      </p:sp>
      <p:pic>
        <p:nvPicPr>
          <p:cNvPr id="410" name="Google Shape;410;p9"/>
          <p:cNvPicPr preferRelativeResize="0"/>
          <p:nvPr/>
        </p:nvPicPr>
        <p:blipFill rotWithShape="1">
          <a:blip r:embed="rId5" cstate="screen">
            <a:alphaModFix/>
            <a:extLst>
              <a:ext uri="{28A0092B-C50C-407E-A947-70E740481C1C}">
                <a14:useLocalDpi xmlns:a14="http://schemas.microsoft.com/office/drawing/2010/main"/>
              </a:ext>
            </a:extLst>
          </a:blip>
          <a:srcRect r="13404" b="36386"/>
          <a:stretch/>
        </p:blipFill>
        <p:spPr>
          <a:xfrm>
            <a:off x="6517225" y="602650"/>
            <a:ext cx="5674776" cy="62545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Google Shape;415;g1537c2c4cbf_0_288"/>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416" name="Google Shape;416;g1537c2c4cbf_0_288"/>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417" name="Google Shape;417;g1537c2c4cbf_0_28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19</a:t>
            </a:fld>
            <a:endParaRPr/>
          </a:p>
        </p:txBody>
      </p:sp>
      <p:sp>
        <p:nvSpPr>
          <p:cNvPr id="418" name="Google Shape;418;g1537c2c4cbf_0_288"/>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rgbClr val="2853A3"/>
                </a:solidFill>
                <a:latin typeface="Century Gothic"/>
                <a:ea typeface="Century Gothic"/>
                <a:cs typeface="Century Gothic"/>
                <a:sym typeface="Century Gothic"/>
              </a:rPr>
              <a:t>What is Creditworthiness?</a:t>
            </a:r>
            <a:endParaRPr sz="3200" b="0" i="0" u="none" strike="noStrike" cap="none">
              <a:solidFill>
                <a:srgbClr val="2853A3"/>
              </a:solidFill>
              <a:latin typeface="Century Gothic"/>
              <a:ea typeface="Century Gothic"/>
              <a:cs typeface="Century Gothic"/>
              <a:sym typeface="Century Gothic"/>
            </a:endParaRPr>
          </a:p>
        </p:txBody>
      </p:sp>
      <p:grpSp>
        <p:nvGrpSpPr>
          <p:cNvPr id="419" name="Google Shape;419;g1537c2c4cbf_0_288"/>
          <p:cNvGrpSpPr/>
          <p:nvPr/>
        </p:nvGrpSpPr>
        <p:grpSpPr>
          <a:xfrm>
            <a:off x="2334093" y="1401385"/>
            <a:ext cx="6188055" cy="4876652"/>
            <a:chOff x="581500" y="1477600"/>
            <a:chExt cx="6091205" cy="4800327"/>
          </a:xfrm>
        </p:grpSpPr>
        <p:pic>
          <p:nvPicPr>
            <p:cNvPr id="420" name="Google Shape;420;g1537c2c4cbf_0_28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81500" y="1477600"/>
              <a:ext cx="6091151" cy="4800327"/>
            </a:xfrm>
            <a:prstGeom prst="rect">
              <a:avLst/>
            </a:prstGeom>
            <a:noFill/>
            <a:ln>
              <a:noFill/>
            </a:ln>
          </p:spPr>
        </p:pic>
        <p:sp>
          <p:nvSpPr>
            <p:cNvPr id="421" name="Google Shape;421;g1537c2c4cbf_0_288"/>
            <p:cNvSpPr txBox="1"/>
            <p:nvPr/>
          </p:nvSpPr>
          <p:spPr>
            <a:xfrm>
              <a:off x="1367805" y="2197371"/>
              <a:ext cx="5304900" cy="3619200"/>
            </a:xfrm>
            <a:prstGeom prst="rect">
              <a:avLst/>
            </a:prstGeom>
            <a:noFill/>
            <a:ln>
              <a:noFill/>
            </a:ln>
          </p:spPr>
          <p:txBody>
            <a:bodyPr spcFirstLastPara="1" wrap="square" lIns="91425" tIns="91425" rIns="91425" bIns="91425" anchor="t" anchorCtr="0">
              <a:spAutoFit/>
            </a:bodyPr>
            <a:lstStyle/>
            <a:p>
              <a:pPr marL="0" marR="603885" lvl="0" indent="0" algn="l" rtl="0">
                <a:lnSpc>
                  <a:spcPct val="114599"/>
                </a:lnSpc>
                <a:spcBef>
                  <a:spcPts val="0"/>
                </a:spcBef>
                <a:spcAft>
                  <a:spcPts val="0"/>
                </a:spcAft>
                <a:buClr>
                  <a:srgbClr val="000000"/>
                </a:buClr>
                <a:buSzPts val="1800"/>
                <a:buFont typeface="Arial"/>
                <a:buNone/>
              </a:pPr>
              <a:r>
                <a:rPr lang="en-US" sz="1800" b="1">
                  <a:solidFill>
                    <a:schemeClr val="lt1"/>
                  </a:solidFill>
                  <a:latin typeface="Century Gothic"/>
                  <a:ea typeface="Century Gothic"/>
                  <a:cs typeface="Century Gothic"/>
                  <a:sym typeface="Century Gothic"/>
                </a:rPr>
                <a:t>“</a:t>
              </a:r>
              <a:r>
                <a:rPr lang="en-US" sz="1800" b="1" i="0" u="none" strike="noStrike" cap="none">
                  <a:solidFill>
                    <a:schemeClr val="lt1"/>
                  </a:solidFill>
                  <a:latin typeface="Century Gothic"/>
                  <a:ea typeface="Century Gothic"/>
                  <a:cs typeface="Century Gothic"/>
                  <a:sym typeface="Century Gothic"/>
                </a:rPr>
                <a:t>Creditworthiness</a:t>
              </a:r>
              <a:r>
                <a:rPr lang="en-US" sz="1800" b="1">
                  <a:solidFill>
                    <a:schemeClr val="lt1"/>
                  </a:solidFill>
                  <a:latin typeface="Century Gothic"/>
                  <a:ea typeface="Century Gothic"/>
                  <a:cs typeface="Century Gothic"/>
                  <a:sym typeface="Century Gothic"/>
                </a:rPr>
                <a:t>” is a rating used to measure the risk in giving someone credit</a:t>
              </a:r>
              <a:r>
                <a:rPr lang="en-US" sz="1800" b="1" i="0" u="none" strike="noStrike" cap="none">
                  <a:solidFill>
                    <a:schemeClr val="lt1"/>
                  </a:solidFill>
                  <a:latin typeface="Century Gothic"/>
                  <a:ea typeface="Century Gothic"/>
                  <a:cs typeface="Century Gothic"/>
                  <a:sym typeface="Century Gothic"/>
                </a:rPr>
                <a:t>.</a:t>
              </a:r>
              <a:endParaRPr sz="2050" b="0" i="0" u="none" strike="noStrike" cap="none">
                <a:solidFill>
                  <a:schemeClr val="lt1"/>
                </a:solidFill>
                <a:latin typeface="Century Gothic"/>
                <a:ea typeface="Century Gothic"/>
                <a:cs typeface="Century Gothic"/>
                <a:sym typeface="Century Gothic"/>
              </a:endParaRPr>
            </a:p>
            <a:p>
              <a:pPr marL="0" marR="477518" lvl="0" indent="0" algn="l" rtl="0">
                <a:lnSpc>
                  <a:spcPct val="114599"/>
                </a:lnSpc>
                <a:spcBef>
                  <a:spcPts val="0"/>
                </a:spcBef>
                <a:spcAft>
                  <a:spcPts val="0"/>
                </a:spcAft>
                <a:buClr>
                  <a:schemeClr val="dk1"/>
                </a:buClr>
                <a:buSzPts val="2400"/>
                <a:buFont typeface="Arial"/>
                <a:buNone/>
              </a:pPr>
              <a:endParaRPr sz="1800" b="1" i="0" u="none" strike="noStrike" cap="none">
                <a:solidFill>
                  <a:schemeClr val="lt1"/>
                </a:solidFill>
                <a:latin typeface="Century Gothic"/>
                <a:ea typeface="Century Gothic"/>
                <a:cs typeface="Century Gothic"/>
                <a:sym typeface="Century Gothic"/>
              </a:endParaRPr>
            </a:p>
            <a:p>
              <a:pPr marL="0" marR="477518" lvl="0" indent="0" algn="l" rtl="0">
                <a:lnSpc>
                  <a:spcPct val="114599"/>
                </a:lnSpc>
                <a:spcBef>
                  <a:spcPts val="0"/>
                </a:spcBef>
                <a:spcAft>
                  <a:spcPts val="0"/>
                </a:spcAft>
                <a:buClr>
                  <a:srgbClr val="000000"/>
                </a:buClr>
                <a:buSzPts val="1600"/>
                <a:buFont typeface="Arial"/>
                <a:buNone/>
              </a:pPr>
              <a:r>
                <a:rPr lang="en-US" sz="1600" b="0" i="0" u="none" strike="noStrike" cap="none">
                  <a:solidFill>
                    <a:schemeClr val="lt1"/>
                  </a:solidFill>
                  <a:latin typeface="Century Gothic"/>
                  <a:ea typeface="Century Gothic"/>
                  <a:cs typeface="Century Gothic"/>
                  <a:sym typeface="Century Gothic"/>
                </a:rPr>
                <a:t>If a lender is confident that the borrower will repay the loan and fees in a timely manner, </a:t>
              </a:r>
              <a:endParaRPr sz="1600" b="0" i="0" u="none" strike="noStrike" cap="none">
                <a:solidFill>
                  <a:schemeClr val="lt1"/>
                </a:solidFill>
                <a:latin typeface="Century Gothic"/>
                <a:ea typeface="Century Gothic"/>
                <a:cs typeface="Century Gothic"/>
                <a:sym typeface="Century Gothic"/>
              </a:endParaRPr>
            </a:p>
            <a:p>
              <a:pPr marL="0" marR="477518" lvl="0" indent="0" algn="l" rtl="0">
                <a:lnSpc>
                  <a:spcPct val="114599"/>
                </a:lnSpc>
                <a:spcBef>
                  <a:spcPts val="0"/>
                </a:spcBef>
                <a:spcAft>
                  <a:spcPts val="0"/>
                </a:spcAft>
                <a:buClr>
                  <a:srgbClr val="000000"/>
                </a:buClr>
                <a:buSzPts val="1600"/>
                <a:buFont typeface="Arial"/>
                <a:buNone/>
              </a:pPr>
              <a:r>
                <a:rPr lang="en-US" sz="1600" b="0" i="0" u="none" strike="noStrike" cap="none">
                  <a:solidFill>
                    <a:schemeClr val="lt1"/>
                  </a:solidFill>
                  <a:latin typeface="Century Gothic"/>
                  <a:ea typeface="Century Gothic"/>
                  <a:cs typeface="Century Gothic"/>
                  <a:sym typeface="Century Gothic"/>
                </a:rPr>
                <a:t>the borrower is deemed “creditworthy.”</a:t>
              </a:r>
              <a:endParaRPr sz="1850" b="0" i="0" u="none" strike="noStrike" cap="none">
                <a:solidFill>
                  <a:schemeClr val="lt1"/>
                </a:solidFill>
                <a:latin typeface="Century Gothic"/>
                <a:ea typeface="Century Gothic"/>
                <a:cs typeface="Century Gothic"/>
                <a:sym typeface="Century Gothic"/>
              </a:endParaRPr>
            </a:p>
            <a:p>
              <a:pPr marL="0" marR="511807" lvl="0" indent="0" algn="l" rtl="0">
                <a:lnSpc>
                  <a:spcPct val="114599"/>
                </a:lnSpc>
                <a:spcBef>
                  <a:spcPts val="0"/>
                </a:spcBef>
                <a:spcAft>
                  <a:spcPts val="0"/>
                </a:spcAft>
                <a:buClr>
                  <a:schemeClr val="dk1"/>
                </a:buClr>
                <a:buSzPts val="2400"/>
                <a:buFont typeface="Arial"/>
                <a:buNone/>
              </a:pPr>
              <a:endParaRPr sz="1600" b="0" i="0" u="none" strike="noStrike" cap="none">
                <a:solidFill>
                  <a:schemeClr val="lt1"/>
                </a:solidFill>
                <a:latin typeface="Century Gothic"/>
                <a:ea typeface="Century Gothic"/>
                <a:cs typeface="Century Gothic"/>
                <a:sym typeface="Century Gothic"/>
              </a:endParaRPr>
            </a:p>
            <a:p>
              <a:pPr marL="0" marR="511807" lvl="0" indent="0" algn="l" rtl="0">
                <a:lnSpc>
                  <a:spcPct val="114599"/>
                </a:lnSpc>
                <a:spcBef>
                  <a:spcPts val="0"/>
                </a:spcBef>
                <a:spcAft>
                  <a:spcPts val="0"/>
                </a:spcAft>
                <a:buClr>
                  <a:srgbClr val="000000"/>
                </a:buClr>
                <a:buSzPts val="1600"/>
                <a:buFont typeface="Arial"/>
                <a:buNone/>
              </a:pPr>
              <a:r>
                <a:rPr lang="en-US" sz="1600" b="0" i="0" u="none" strike="noStrike" cap="none">
                  <a:solidFill>
                    <a:schemeClr val="lt1"/>
                  </a:solidFill>
                  <a:latin typeface="Century Gothic"/>
                  <a:ea typeface="Century Gothic"/>
                  <a:cs typeface="Century Gothic"/>
                  <a:sym typeface="Century Gothic"/>
                </a:rPr>
                <a:t>Financial service providers use different kinds </a:t>
              </a:r>
              <a:endParaRPr sz="1600" b="0" i="0" u="none" strike="noStrike" cap="none">
                <a:solidFill>
                  <a:schemeClr val="lt1"/>
                </a:solidFill>
                <a:latin typeface="Century Gothic"/>
                <a:ea typeface="Century Gothic"/>
                <a:cs typeface="Century Gothic"/>
                <a:sym typeface="Century Gothic"/>
              </a:endParaRPr>
            </a:p>
            <a:p>
              <a:pPr marL="0" marR="511807" lvl="0" indent="0" algn="l" rtl="0">
                <a:lnSpc>
                  <a:spcPct val="114599"/>
                </a:lnSpc>
                <a:spcBef>
                  <a:spcPts val="0"/>
                </a:spcBef>
                <a:spcAft>
                  <a:spcPts val="0"/>
                </a:spcAft>
                <a:buClr>
                  <a:srgbClr val="000000"/>
                </a:buClr>
                <a:buSzPts val="1600"/>
                <a:buFont typeface="Arial"/>
                <a:buNone/>
              </a:pPr>
              <a:r>
                <a:rPr lang="en-US" sz="1600" b="0" i="0" u="none" strike="noStrike" cap="none">
                  <a:solidFill>
                    <a:schemeClr val="lt1"/>
                  </a:solidFill>
                  <a:latin typeface="Century Gothic"/>
                  <a:ea typeface="Century Gothic"/>
                  <a:cs typeface="Century Gothic"/>
                  <a:sym typeface="Century Gothic"/>
                </a:rPr>
                <a:t>of credit ratings to quantify the creditworthiness </a:t>
              </a:r>
              <a:endParaRPr sz="1600" b="0" i="0" u="none" strike="noStrike" cap="none">
                <a:solidFill>
                  <a:schemeClr val="lt1"/>
                </a:solidFill>
                <a:latin typeface="Century Gothic"/>
                <a:ea typeface="Century Gothic"/>
                <a:cs typeface="Century Gothic"/>
                <a:sym typeface="Century Gothic"/>
              </a:endParaRPr>
            </a:p>
            <a:p>
              <a:pPr marL="0" marR="511807" lvl="0" indent="0" algn="l" rtl="0">
                <a:lnSpc>
                  <a:spcPct val="114599"/>
                </a:lnSpc>
                <a:spcBef>
                  <a:spcPts val="0"/>
                </a:spcBef>
                <a:spcAft>
                  <a:spcPts val="0"/>
                </a:spcAft>
                <a:buClr>
                  <a:schemeClr val="dk1"/>
                </a:buClr>
                <a:buSzPts val="2400"/>
                <a:buFont typeface="Arial"/>
                <a:buNone/>
              </a:pPr>
              <a:r>
                <a:rPr lang="en-US" sz="1600" b="0" i="0" u="none" strike="noStrike" cap="none">
                  <a:solidFill>
                    <a:schemeClr val="lt1"/>
                  </a:solidFill>
                  <a:latin typeface="Century Gothic"/>
                  <a:ea typeface="Century Gothic"/>
                  <a:cs typeface="Century Gothic"/>
                  <a:sym typeface="Century Gothic"/>
                </a:rPr>
                <a:t>of applicants and decide whether the applicant is eligible for credit. </a:t>
              </a:r>
              <a:endParaRPr sz="800" b="0" i="0" u="none" strike="noStrike" cap="none">
                <a:solidFill>
                  <a:schemeClr val="lt1"/>
                </a:solidFill>
                <a:latin typeface="Century Gothic"/>
                <a:ea typeface="Century Gothic"/>
                <a:cs typeface="Century Gothic"/>
                <a:sym typeface="Century Gothic"/>
              </a:endParaRPr>
            </a:p>
          </p:txBody>
        </p:sp>
      </p:grpSp>
      <p:pic>
        <p:nvPicPr>
          <p:cNvPr id="422" name="Google Shape;422;g1537c2c4cbf_0_288"/>
          <p:cNvPicPr preferRelativeResize="0"/>
          <p:nvPr/>
        </p:nvPicPr>
        <p:blipFill rotWithShape="1">
          <a:blip r:embed="rId6" cstate="screen">
            <a:alphaModFix/>
            <a:extLst>
              <a:ext uri="{28A0092B-C50C-407E-A947-70E740481C1C}">
                <a14:useLocalDpi xmlns:a14="http://schemas.microsoft.com/office/drawing/2010/main"/>
              </a:ext>
            </a:extLst>
          </a:blip>
          <a:srcRect b="23430"/>
          <a:stretch/>
        </p:blipFill>
        <p:spPr>
          <a:xfrm>
            <a:off x="6286500" y="1093675"/>
            <a:ext cx="5017774" cy="57643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3"/>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2"/>
          </a:xfrm>
          <a:prstGeom prst="rect">
            <a:avLst/>
          </a:prstGeom>
          <a:noFill/>
          <a:ln>
            <a:noFill/>
          </a:ln>
        </p:spPr>
      </p:pic>
      <p:sp>
        <p:nvSpPr>
          <p:cNvPr id="101" name="Google Shape;101;p3"/>
          <p:cNvSpPr/>
          <p:nvPr/>
        </p:nvSpPr>
        <p:spPr>
          <a:xfrm>
            <a:off x="745066" y="508001"/>
            <a:ext cx="6587067" cy="83396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3"/>
          <p:cNvSpPr txBox="1">
            <a:spLocks noGrp="1"/>
          </p:cNvSpPr>
          <p:nvPr>
            <p:ph type="title"/>
          </p:nvPr>
        </p:nvSpPr>
        <p:spPr>
          <a:xfrm>
            <a:off x="838200" y="28046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3200"/>
              <a:buFont typeface="Century Gothic"/>
              <a:buNone/>
            </a:pPr>
            <a:r>
              <a:rPr lang="en-US" sz="3200">
                <a:solidFill>
                  <a:schemeClr val="dk2"/>
                </a:solidFill>
                <a:latin typeface="Century Gothic"/>
                <a:ea typeface="Century Gothic"/>
                <a:cs typeface="Century Gothic"/>
                <a:sym typeface="Century Gothic"/>
              </a:rPr>
              <a:t>Tips for Customizing This Module</a:t>
            </a:r>
            <a:endParaRPr/>
          </a:p>
        </p:txBody>
      </p:sp>
      <p:sp>
        <p:nvSpPr>
          <p:cNvPr id="103" name="Google Shape;103;p3"/>
          <p:cNvSpPr txBox="1">
            <a:spLocks noGrp="1"/>
          </p:cNvSpPr>
          <p:nvPr>
            <p:ph type="body" idx="1"/>
          </p:nvPr>
        </p:nvSpPr>
        <p:spPr>
          <a:xfrm>
            <a:off x="838200" y="1502830"/>
            <a:ext cx="10749600" cy="57861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2"/>
              </a:buClr>
              <a:buSzPts val="2500"/>
              <a:buNone/>
            </a:pPr>
            <a:r>
              <a:rPr lang="en-US" sz="1300">
                <a:solidFill>
                  <a:schemeClr val="dk2"/>
                </a:solidFill>
                <a:latin typeface="Century Gothic"/>
                <a:ea typeface="Century Gothic"/>
                <a:cs typeface="Century Gothic"/>
                <a:sym typeface="Century Gothic"/>
              </a:rPr>
              <a:t>The following list provides helpful tips for customizing the content in this module. You can click the slide numbers to be brought directly to that slide. Each slide with customizable elements includes arrows, text boxes, or highlighted phrases to indicate customizable sections and words.</a:t>
            </a:r>
            <a:endParaRPr sz="1300">
              <a:solidFill>
                <a:schemeClr val="dk2"/>
              </a:solidFill>
              <a:latin typeface="Century Gothic"/>
              <a:ea typeface="Century Gothic"/>
              <a:cs typeface="Century Gothic"/>
              <a:sym typeface="Century Gothic"/>
            </a:endParaRPr>
          </a:p>
          <a:p>
            <a:pPr marL="0" lvl="0" indent="0" algn="l" rtl="0">
              <a:lnSpc>
                <a:spcPct val="120000"/>
              </a:lnSpc>
              <a:spcBef>
                <a:spcPts val="0"/>
              </a:spcBef>
              <a:spcAft>
                <a:spcPts val="0"/>
              </a:spcAft>
              <a:buClr>
                <a:schemeClr val="dk2"/>
              </a:buClr>
              <a:buSzPts val="2500"/>
              <a:buNone/>
            </a:pPr>
            <a:endParaRPr sz="1300">
              <a:solidFill>
                <a:schemeClr val="dk2"/>
              </a:solidFill>
            </a:endParaRPr>
          </a:p>
          <a:p>
            <a:pPr marL="457200" lvl="0" indent="-311150" algn="l" rtl="0">
              <a:lnSpc>
                <a:spcPct val="100000"/>
              </a:lnSpc>
              <a:spcBef>
                <a:spcPts val="0"/>
              </a:spcBef>
              <a:spcAft>
                <a:spcPts val="0"/>
              </a:spcAft>
              <a:buClr>
                <a:schemeClr val="dk2"/>
              </a:buClr>
              <a:buSzPts val="1300"/>
              <a:buChar char="•"/>
            </a:pPr>
            <a:r>
              <a:rPr lang="en-US" sz="1300" b="1">
                <a:solidFill>
                  <a:schemeClr val="dk2"/>
                </a:solidFill>
              </a:rPr>
              <a:t>Topics:</a:t>
            </a:r>
            <a:r>
              <a:rPr lang="en-US" sz="1300">
                <a:solidFill>
                  <a:schemeClr val="dk2"/>
                </a:solidFill>
              </a:rPr>
              <a:t> This module is broken down into several topics as described in the table of contents. You can delete the topics that are not relevant to you and your group. You can also delete any slide throughout the module that does not apply to you or your group. Additionally, all text in this module is directly editable.</a:t>
            </a:r>
            <a:endParaRPr sz="1300">
              <a:solidFill>
                <a:schemeClr val="dk2"/>
              </a:solidFill>
            </a:endParaRPr>
          </a:p>
          <a:p>
            <a:pPr marL="457200" lvl="0" indent="-311150" algn="l" rtl="0">
              <a:lnSpc>
                <a:spcPct val="100000"/>
              </a:lnSpc>
              <a:spcBef>
                <a:spcPts val="0"/>
              </a:spcBef>
              <a:spcAft>
                <a:spcPts val="0"/>
              </a:spcAft>
              <a:buClr>
                <a:schemeClr val="dk2"/>
              </a:buClr>
              <a:buSzPts val="1300"/>
              <a:buChar char="•"/>
            </a:pPr>
            <a:r>
              <a:rPr lang="en-US" sz="1300" b="1">
                <a:solidFill>
                  <a:schemeClr val="dk2"/>
                </a:solidFill>
              </a:rPr>
              <a:t>Characters: </a:t>
            </a:r>
            <a:r>
              <a:rPr lang="en-US" sz="1300">
                <a:solidFill>
                  <a:schemeClr val="dk2"/>
                </a:solidFill>
              </a:rPr>
              <a:t>This module uses a mix of characters from different regions. You can replace any of the characters using the character image files from the creative asset library. </a:t>
            </a:r>
            <a:endParaRPr sz="1300">
              <a:solidFill>
                <a:schemeClr val="dk2"/>
              </a:solidFill>
            </a:endParaRPr>
          </a:p>
          <a:p>
            <a:pPr marL="457200" lvl="0" indent="-311150" algn="l" rtl="0">
              <a:lnSpc>
                <a:spcPct val="100000"/>
              </a:lnSpc>
              <a:spcBef>
                <a:spcPts val="0"/>
              </a:spcBef>
              <a:spcAft>
                <a:spcPts val="0"/>
              </a:spcAft>
              <a:buClr>
                <a:schemeClr val="dk2"/>
              </a:buClr>
              <a:buSzPts val="1300"/>
              <a:buChar char="•"/>
            </a:pPr>
            <a:r>
              <a:rPr lang="en-US" sz="1300" b="1">
                <a:solidFill>
                  <a:schemeClr val="dk2"/>
                </a:solidFill>
              </a:rPr>
              <a:t>Discussion Questions: </a:t>
            </a:r>
            <a:r>
              <a:rPr lang="en-US" sz="1300">
                <a:solidFill>
                  <a:schemeClr val="dk2"/>
                </a:solidFill>
              </a:rPr>
              <a:t>Slide </a:t>
            </a:r>
            <a:r>
              <a:rPr lang="en-US" sz="1300" u="sng">
                <a:solidFill>
                  <a:srgbClr val="0563C1"/>
                </a:solidFill>
                <a:hlinkClick r:id="rId4" action="ppaction://hlinksldjump">
                  <a:extLst>
                    <a:ext uri="{A12FA001-AC4F-418D-AE19-62706E023703}">
                      <ahyp:hlinkClr xmlns:ahyp="http://schemas.microsoft.com/office/drawing/2018/hyperlinkcolor" val="tx"/>
                    </a:ext>
                  </a:extLst>
                </a:hlinkClick>
              </a:rPr>
              <a:t>4</a:t>
            </a:r>
            <a:r>
              <a:rPr lang="en-US" sz="1300">
                <a:solidFill>
                  <a:schemeClr val="dk2"/>
                </a:solidFill>
              </a:rPr>
              <a:t> contains questions for discussion. You can edit or replace the questions that may not be relevant to your group.</a:t>
            </a:r>
            <a:endParaRPr sz="1300">
              <a:solidFill>
                <a:schemeClr val="dk2"/>
              </a:solidFill>
            </a:endParaRPr>
          </a:p>
          <a:p>
            <a:pPr marL="457200" lvl="0" indent="-311150" algn="l" rtl="0">
              <a:lnSpc>
                <a:spcPct val="100000"/>
              </a:lnSpc>
              <a:spcBef>
                <a:spcPts val="0"/>
              </a:spcBef>
              <a:spcAft>
                <a:spcPts val="0"/>
              </a:spcAft>
              <a:buClr>
                <a:schemeClr val="dk2"/>
              </a:buClr>
              <a:buSzPts val="1300"/>
              <a:buChar char="•"/>
            </a:pPr>
            <a:r>
              <a:rPr lang="en-US" sz="1300" b="1">
                <a:solidFill>
                  <a:schemeClr val="dk2"/>
                </a:solidFill>
              </a:rPr>
              <a:t>Mobile Wallet Terminology:</a:t>
            </a:r>
            <a:r>
              <a:rPr lang="en-US" sz="1300">
                <a:solidFill>
                  <a:schemeClr val="dk2"/>
                </a:solidFill>
              </a:rPr>
              <a:t> The terms “mobile wallets” and “mobile money” are used throughout this module. You can replace these terms with a term that resonates best with you and your audience - such as mobile money account, digital wallet, etc. - by using the “find and replace” tool. The terms are also in red text throughout the module.</a:t>
            </a:r>
            <a:endParaRPr sz="1300">
              <a:solidFill>
                <a:schemeClr val="dk2"/>
              </a:solidFill>
            </a:endParaRPr>
          </a:p>
          <a:p>
            <a:pPr marL="457200" lvl="0" indent="-311150" algn="l" rtl="0">
              <a:lnSpc>
                <a:spcPct val="100000"/>
              </a:lnSpc>
              <a:spcBef>
                <a:spcPts val="0"/>
              </a:spcBef>
              <a:spcAft>
                <a:spcPts val="0"/>
              </a:spcAft>
              <a:buClr>
                <a:schemeClr val="dk2"/>
              </a:buClr>
              <a:buSzPts val="1300"/>
              <a:buChar char="•"/>
            </a:pPr>
            <a:r>
              <a:rPr lang="en-US" sz="1300" b="1">
                <a:solidFill>
                  <a:schemeClr val="dk2"/>
                </a:solidFill>
              </a:rPr>
              <a:t>Interest Rate Examples: </a:t>
            </a:r>
            <a:r>
              <a:rPr lang="en-US" sz="1300">
                <a:solidFill>
                  <a:schemeClr val="dk2"/>
                </a:solidFill>
              </a:rPr>
              <a:t>Slide </a:t>
            </a:r>
            <a:r>
              <a:rPr lang="en-US" sz="1300" u="sng">
                <a:solidFill>
                  <a:srgbClr val="0563C1"/>
                </a:solidFill>
                <a:hlinkClick r:id="rId5" action="ppaction://hlinksldjump">
                  <a:extLst>
                    <a:ext uri="{A12FA001-AC4F-418D-AE19-62706E023703}">
                      <ahyp:hlinkClr xmlns:ahyp="http://schemas.microsoft.com/office/drawing/2018/hyperlinkcolor" val="tx"/>
                    </a:ext>
                  </a:extLst>
                </a:hlinkClick>
              </a:rPr>
              <a:t>8</a:t>
            </a:r>
            <a:r>
              <a:rPr lang="en-US" sz="1300">
                <a:solidFill>
                  <a:schemeClr val="dk2"/>
                </a:solidFill>
              </a:rPr>
              <a:t> gives two examples of calculating interest rates. You can change the terms of the interest rate examples and modify the currency as needed.</a:t>
            </a:r>
            <a:endParaRPr sz="1300">
              <a:solidFill>
                <a:schemeClr val="dk2"/>
              </a:solidFill>
            </a:endParaRPr>
          </a:p>
          <a:p>
            <a:pPr marL="457200" lvl="0" indent="-311150" algn="l" rtl="0">
              <a:lnSpc>
                <a:spcPct val="100000"/>
              </a:lnSpc>
              <a:spcBef>
                <a:spcPts val="0"/>
              </a:spcBef>
              <a:spcAft>
                <a:spcPts val="0"/>
              </a:spcAft>
              <a:buClr>
                <a:schemeClr val="dk2"/>
              </a:buClr>
              <a:buSzPts val="1300"/>
              <a:buChar char="•"/>
            </a:pPr>
            <a:r>
              <a:rPr lang="en-US" sz="1300" b="1">
                <a:solidFill>
                  <a:schemeClr val="dk2"/>
                </a:solidFill>
              </a:rPr>
              <a:t>Digital Credit Providers: </a:t>
            </a:r>
            <a:r>
              <a:rPr lang="en-US" sz="1300">
                <a:solidFill>
                  <a:schemeClr val="dk2"/>
                </a:solidFill>
              </a:rPr>
              <a:t>Slide </a:t>
            </a:r>
            <a:r>
              <a:rPr lang="en-US" sz="1300" u="sng">
                <a:solidFill>
                  <a:srgbClr val="0563C1"/>
                </a:solidFill>
                <a:hlinkClick r:id="rId6" action="ppaction://hlinksldjump">
                  <a:extLst>
                    <a:ext uri="{A12FA001-AC4F-418D-AE19-62706E023703}">
                      <ahyp:hlinkClr xmlns:ahyp="http://schemas.microsoft.com/office/drawing/2018/hyperlinkcolor" val="tx"/>
                    </a:ext>
                  </a:extLst>
                </a:hlinkClick>
              </a:rPr>
              <a:t>11</a:t>
            </a:r>
            <a:r>
              <a:rPr lang="en-US" sz="1300">
                <a:solidFill>
                  <a:schemeClr val="dk2"/>
                </a:solidFill>
              </a:rPr>
              <a:t> discusses different types of digital credit providers. You can add or eliminate providers depending on the options available in your market.</a:t>
            </a:r>
            <a:endParaRPr sz="1300">
              <a:solidFill>
                <a:schemeClr val="dk2"/>
              </a:solidFill>
            </a:endParaRPr>
          </a:p>
          <a:p>
            <a:pPr marL="457200" lvl="0" indent="-311150" algn="l" rtl="0">
              <a:lnSpc>
                <a:spcPct val="100000"/>
              </a:lnSpc>
              <a:spcBef>
                <a:spcPts val="0"/>
              </a:spcBef>
              <a:spcAft>
                <a:spcPts val="0"/>
              </a:spcAft>
              <a:buClr>
                <a:schemeClr val="dk2"/>
              </a:buClr>
              <a:buSzPts val="1300"/>
              <a:buChar char="•"/>
            </a:pPr>
            <a:r>
              <a:rPr lang="en-US" sz="1300" b="1">
                <a:solidFill>
                  <a:schemeClr val="dk2"/>
                </a:solidFill>
              </a:rPr>
              <a:t>Alternative Credit Assessments: </a:t>
            </a:r>
            <a:r>
              <a:rPr lang="en-US" sz="1300">
                <a:solidFill>
                  <a:schemeClr val="dk2"/>
                </a:solidFill>
              </a:rPr>
              <a:t>Slide </a:t>
            </a:r>
            <a:r>
              <a:rPr lang="en-US" sz="1300" u="sng">
                <a:solidFill>
                  <a:srgbClr val="0563C1"/>
                </a:solidFill>
                <a:hlinkClick r:id="rId7" action="ppaction://hlinksldjump">
                  <a:extLst>
                    <a:ext uri="{A12FA001-AC4F-418D-AE19-62706E023703}">
                      <ahyp:hlinkClr xmlns:ahyp="http://schemas.microsoft.com/office/drawing/2018/hyperlinkcolor" val="tx"/>
                    </a:ext>
                  </a:extLst>
                </a:hlinkClick>
              </a:rPr>
              <a:t>24</a:t>
            </a:r>
            <a:r>
              <a:rPr lang="en-US" sz="1300">
                <a:solidFill>
                  <a:schemeClr val="dk2"/>
                </a:solidFill>
              </a:rPr>
              <a:t> gives examples of apps that use alternative methods to determine creditworthiness and assign a credit score. You can add, delete, or modify these examples as necessary.</a:t>
            </a:r>
            <a:endParaRPr sz="1300">
              <a:solidFill>
                <a:schemeClr val="dk2"/>
              </a:solidFill>
            </a:endParaRPr>
          </a:p>
          <a:p>
            <a:pPr marL="457200" lvl="0" indent="-311150" algn="l" rtl="0">
              <a:lnSpc>
                <a:spcPct val="100000"/>
              </a:lnSpc>
              <a:spcBef>
                <a:spcPts val="0"/>
              </a:spcBef>
              <a:spcAft>
                <a:spcPts val="0"/>
              </a:spcAft>
              <a:buClr>
                <a:schemeClr val="dk2"/>
              </a:buClr>
              <a:buSzPts val="1300"/>
              <a:buChar char="•"/>
            </a:pPr>
            <a:r>
              <a:rPr lang="en-US" sz="1300" b="1">
                <a:solidFill>
                  <a:schemeClr val="dk2"/>
                </a:solidFill>
              </a:rPr>
              <a:t>Loan Providers: </a:t>
            </a:r>
            <a:r>
              <a:rPr lang="en-US" sz="1300">
                <a:solidFill>
                  <a:schemeClr val="dk2"/>
                </a:solidFill>
              </a:rPr>
              <a:t>Slide </a:t>
            </a:r>
            <a:r>
              <a:rPr lang="en-US" sz="1300" u="sng">
                <a:solidFill>
                  <a:srgbClr val="0563C1"/>
                </a:solidFill>
                <a:hlinkClick r:id="rId8" action="ppaction://hlinksldjump">
                  <a:extLst>
                    <a:ext uri="{A12FA001-AC4F-418D-AE19-62706E023703}">
                      <ahyp:hlinkClr xmlns:ahyp="http://schemas.microsoft.com/office/drawing/2018/hyperlinkcolor" val="tx"/>
                    </a:ext>
                  </a:extLst>
                </a:hlinkClick>
              </a:rPr>
              <a:t>26</a:t>
            </a:r>
            <a:r>
              <a:rPr lang="en-US" sz="1300">
                <a:solidFill>
                  <a:schemeClr val="dk2"/>
                </a:solidFill>
              </a:rPr>
              <a:t> discusses different places to get a loan. You can add or eliminate providers depending on the options available in your market.</a:t>
            </a:r>
            <a:endParaRPr sz="1300">
              <a:solidFill>
                <a:schemeClr val="dk2"/>
              </a:solidFill>
            </a:endParaRPr>
          </a:p>
          <a:p>
            <a:pPr marL="457200" lvl="0" indent="-311150" algn="l" rtl="0">
              <a:lnSpc>
                <a:spcPct val="100000"/>
              </a:lnSpc>
              <a:spcBef>
                <a:spcPts val="0"/>
              </a:spcBef>
              <a:spcAft>
                <a:spcPts val="0"/>
              </a:spcAft>
              <a:buClr>
                <a:schemeClr val="dk2"/>
              </a:buClr>
              <a:buSzPts val="1300"/>
              <a:buChar char="•"/>
            </a:pPr>
            <a:r>
              <a:rPr lang="en-US" sz="1300" b="1">
                <a:solidFill>
                  <a:schemeClr val="dk2"/>
                </a:solidFill>
              </a:rPr>
              <a:t>Getting a Loan:</a:t>
            </a:r>
            <a:r>
              <a:rPr lang="en-US" sz="1300">
                <a:solidFill>
                  <a:schemeClr val="dk2"/>
                </a:solidFill>
              </a:rPr>
              <a:t> Slides </a:t>
            </a:r>
            <a:r>
              <a:rPr lang="en-US" sz="1300" u="sng">
                <a:solidFill>
                  <a:srgbClr val="0563C1"/>
                </a:solidFill>
                <a:hlinkClick r:id="rId9" action="ppaction://hlinksldjump">
                  <a:extLst>
                    <a:ext uri="{A12FA001-AC4F-418D-AE19-62706E023703}">
                      <ahyp:hlinkClr xmlns:ahyp="http://schemas.microsoft.com/office/drawing/2018/hyperlinkcolor" val="tx"/>
                    </a:ext>
                  </a:extLst>
                </a:hlinkClick>
              </a:rPr>
              <a:t>27</a:t>
            </a:r>
            <a:r>
              <a:rPr lang="en-US" sz="1300">
                <a:solidFill>
                  <a:schemeClr val="dk2"/>
                </a:solidFill>
              </a:rPr>
              <a:t> describes the general steps to get a loan. You can modify these instructions according to a loan provider or loan product of your choice.</a:t>
            </a:r>
            <a:endParaRPr sz="2300">
              <a:solidFill>
                <a:schemeClr val="dk2"/>
              </a:solidFill>
            </a:endParaRPr>
          </a:p>
        </p:txBody>
      </p:sp>
      <p:sp>
        <p:nvSpPr>
          <p:cNvPr id="104" name="Google Shape;104;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g1537c2c4cbf_0_301"/>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428" name="Google Shape;428;g1537c2c4cbf_0_301"/>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429" name="Google Shape;429;g1537c2c4cbf_0_30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20</a:t>
            </a:fld>
            <a:endParaRPr/>
          </a:p>
        </p:txBody>
      </p:sp>
      <p:sp>
        <p:nvSpPr>
          <p:cNvPr id="430" name="Google Shape;430;g1537c2c4cbf_0_301"/>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rgbClr val="2853A3"/>
                </a:solidFill>
                <a:latin typeface="Century Gothic"/>
                <a:ea typeface="Century Gothic"/>
                <a:cs typeface="Century Gothic"/>
                <a:sym typeface="Century Gothic"/>
              </a:rPr>
              <a:t>5 C’s of Creditworthiness</a:t>
            </a:r>
            <a:endParaRPr sz="3200" b="0" i="0" u="none" strike="noStrike" cap="none">
              <a:solidFill>
                <a:srgbClr val="2853A3"/>
              </a:solidFill>
              <a:latin typeface="Century Gothic"/>
              <a:ea typeface="Century Gothic"/>
              <a:cs typeface="Century Gothic"/>
              <a:sym typeface="Century Gothic"/>
            </a:endParaRPr>
          </a:p>
        </p:txBody>
      </p:sp>
      <p:sp>
        <p:nvSpPr>
          <p:cNvPr id="431" name="Google Shape;431;g1537c2c4cbf_0_301"/>
          <p:cNvSpPr txBox="1"/>
          <p:nvPr/>
        </p:nvSpPr>
        <p:spPr>
          <a:xfrm>
            <a:off x="5172250" y="3329000"/>
            <a:ext cx="3832200" cy="1416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5000"/>
              <a:buFont typeface="Arial"/>
              <a:buNone/>
            </a:pPr>
            <a:r>
              <a:rPr lang="en-US" sz="4000" b="0" i="0" u="none" strike="noStrike" cap="none">
                <a:solidFill>
                  <a:srgbClr val="2855A4"/>
                </a:solidFill>
                <a:latin typeface="Century Gothic"/>
                <a:ea typeface="Century Gothic"/>
                <a:cs typeface="Century Gothic"/>
                <a:sym typeface="Century Gothic"/>
              </a:rPr>
              <a:t>C</a:t>
            </a:r>
            <a:r>
              <a:rPr lang="en-US" sz="2400" b="0" i="0" u="none" strike="noStrike" cap="none">
                <a:solidFill>
                  <a:srgbClr val="2855A4"/>
                </a:solidFill>
                <a:latin typeface="Century Gothic"/>
                <a:ea typeface="Century Gothic"/>
                <a:cs typeface="Century Gothic"/>
                <a:sym typeface="Century Gothic"/>
              </a:rPr>
              <a:t>apacity</a:t>
            </a:r>
            <a:endParaRPr sz="3500" b="1" i="0" u="none" strike="noStrike" cap="none">
              <a:solidFill>
                <a:srgbClr val="2855A4"/>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5000"/>
              <a:buFont typeface="Arial"/>
              <a:buNone/>
            </a:pPr>
            <a:r>
              <a:rPr lang="en-US" sz="2000" b="0" i="0" u="none" strike="noStrike" cap="none">
                <a:solidFill>
                  <a:schemeClr val="dk2"/>
                </a:solidFill>
                <a:latin typeface="Century Gothic"/>
                <a:ea typeface="Century Gothic"/>
                <a:cs typeface="Century Gothic"/>
                <a:sym typeface="Century Gothic"/>
              </a:rPr>
              <a:t>The applicant’s debt-to-income ratio</a:t>
            </a:r>
            <a:endParaRPr sz="4400" b="1" i="0" u="none" strike="noStrike" cap="none">
              <a:solidFill>
                <a:srgbClr val="EDBD47"/>
              </a:solidFill>
              <a:latin typeface="Century Gothic"/>
              <a:ea typeface="Century Gothic"/>
              <a:cs typeface="Century Gothic"/>
              <a:sym typeface="Century Gothic"/>
            </a:endParaRPr>
          </a:p>
        </p:txBody>
      </p:sp>
      <p:sp>
        <p:nvSpPr>
          <p:cNvPr id="432" name="Google Shape;432;g1537c2c4cbf_0_301"/>
          <p:cNvSpPr txBox="1"/>
          <p:nvPr/>
        </p:nvSpPr>
        <p:spPr>
          <a:xfrm>
            <a:off x="5172250" y="1856250"/>
            <a:ext cx="2607900" cy="1369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3700" b="0" i="0" u="none" strike="noStrike" cap="none">
                <a:solidFill>
                  <a:srgbClr val="2855A4"/>
                </a:solidFill>
                <a:latin typeface="Century Gothic"/>
                <a:ea typeface="Century Gothic"/>
                <a:cs typeface="Century Gothic"/>
                <a:sym typeface="Century Gothic"/>
              </a:rPr>
              <a:t>C</a:t>
            </a:r>
            <a:r>
              <a:rPr lang="en-US" sz="2400" b="0" i="0" u="none" strike="noStrike" cap="none">
                <a:solidFill>
                  <a:srgbClr val="2855A4"/>
                </a:solidFill>
                <a:latin typeface="Century Gothic"/>
                <a:ea typeface="Century Gothic"/>
                <a:cs typeface="Century Gothic"/>
                <a:sym typeface="Century Gothic"/>
              </a:rPr>
              <a:t>haracter</a:t>
            </a:r>
            <a:endParaRPr sz="2400" b="0" i="0" u="none" strike="noStrike" cap="none">
              <a:solidFill>
                <a:srgbClr val="2855A4"/>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5000"/>
              <a:buFont typeface="Arial"/>
              <a:buNone/>
            </a:pPr>
            <a:r>
              <a:rPr lang="en-US" sz="2000" b="0" i="0" u="none" strike="noStrike" cap="none">
                <a:solidFill>
                  <a:schemeClr val="dk2"/>
                </a:solidFill>
                <a:latin typeface="Century Gothic"/>
                <a:ea typeface="Century Gothic"/>
                <a:cs typeface="Century Gothic"/>
                <a:sym typeface="Century Gothic"/>
              </a:rPr>
              <a:t>The applicant’s credit history</a:t>
            </a:r>
            <a:endParaRPr sz="2000" b="0" i="0" u="none" strike="noStrike" cap="none">
              <a:solidFill>
                <a:schemeClr val="dk2"/>
              </a:solidFill>
              <a:latin typeface="Century Gothic"/>
              <a:ea typeface="Century Gothic"/>
              <a:cs typeface="Century Gothic"/>
              <a:sym typeface="Century Gothic"/>
            </a:endParaRPr>
          </a:p>
        </p:txBody>
      </p:sp>
      <p:sp>
        <p:nvSpPr>
          <p:cNvPr id="433" name="Google Shape;433;g1537c2c4cbf_0_301"/>
          <p:cNvSpPr txBox="1"/>
          <p:nvPr/>
        </p:nvSpPr>
        <p:spPr>
          <a:xfrm>
            <a:off x="5172250" y="4846525"/>
            <a:ext cx="3026100" cy="1416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5000"/>
              <a:buFont typeface="Arial"/>
              <a:buNone/>
            </a:pPr>
            <a:r>
              <a:rPr lang="en-US" sz="4000" b="0" i="0" u="none" strike="noStrike" cap="none">
                <a:solidFill>
                  <a:srgbClr val="2855A4"/>
                </a:solidFill>
                <a:latin typeface="Century Gothic"/>
                <a:ea typeface="Century Gothic"/>
                <a:cs typeface="Century Gothic"/>
                <a:sym typeface="Century Gothic"/>
              </a:rPr>
              <a:t>C</a:t>
            </a:r>
            <a:r>
              <a:rPr lang="en-US" sz="2400" b="0" i="0" u="none" strike="noStrike" cap="none">
                <a:solidFill>
                  <a:srgbClr val="2855A4"/>
                </a:solidFill>
                <a:latin typeface="Century Gothic"/>
                <a:ea typeface="Century Gothic"/>
                <a:cs typeface="Century Gothic"/>
                <a:sym typeface="Century Gothic"/>
              </a:rPr>
              <a:t>apital</a:t>
            </a:r>
            <a:endParaRPr sz="3500" b="1" i="0" u="none" strike="noStrike" cap="none">
              <a:solidFill>
                <a:srgbClr val="EDBD47"/>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5000"/>
              <a:buFont typeface="Arial"/>
              <a:buNone/>
            </a:pPr>
            <a:r>
              <a:rPr lang="en-US" sz="2000" b="0" i="0" u="none" strike="noStrike" cap="none">
                <a:solidFill>
                  <a:schemeClr val="dk2"/>
                </a:solidFill>
                <a:latin typeface="Century Gothic"/>
                <a:ea typeface="Century Gothic"/>
                <a:cs typeface="Century Gothic"/>
                <a:sym typeface="Century Gothic"/>
              </a:rPr>
              <a:t>The amount of money an applicant has</a:t>
            </a:r>
            <a:endParaRPr sz="4400" b="1" i="0" u="none" strike="noStrike" cap="none">
              <a:solidFill>
                <a:srgbClr val="EDBD47"/>
              </a:solidFill>
              <a:latin typeface="Century Gothic"/>
              <a:ea typeface="Century Gothic"/>
              <a:cs typeface="Century Gothic"/>
              <a:sym typeface="Century Gothic"/>
            </a:endParaRPr>
          </a:p>
        </p:txBody>
      </p:sp>
      <p:sp>
        <p:nvSpPr>
          <p:cNvPr id="434" name="Google Shape;434;g1537c2c4cbf_0_301"/>
          <p:cNvSpPr txBox="1"/>
          <p:nvPr/>
        </p:nvSpPr>
        <p:spPr>
          <a:xfrm>
            <a:off x="8394850" y="1856250"/>
            <a:ext cx="2957100" cy="1677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5000"/>
              <a:buFont typeface="Arial"/>
              <a:buNone/>
            </a:pPr>
            <a:r>
              <a:rPr lang="en-US" sz="3700" b="0" i="0" u="none" strike="noStrike" cap="none">
                <a:solidFill>
                  <a:srgbClr val="2855A4"/>
                </a:solidFill>
                <a:latin typeface="Century Gothic"/>
                <a:ea typeface="Century Gothic"/>
                <a:cs typeface="Century Gothic"/>
                <a:sym typeface="Century Gothic"/>
              </a:rPr>
              <a:t>C</a:t>
            </a:r>
            <a:r>
              <a:rPr lang="en-US" sz="2400" b="0" i="0" u="none" strike="noStrike" cap="none">
                <a:solidFill>
                  <a:srgbClr val="2855A4"/>
                </a:solidFill>
                <a:latin typeface="Century Gothic"/>
                <a:ea typeface="Century Gothic"/>
                <a:cs typeface="Century Gothic"/>
                <a:sym typeface="Century Gothic"/>
              </a:rPr>
              <a:t>ollateral</a:t>
            </a:r>
            <a:endParaRPr sz="3500" b="1" i="0" u="none" strike="noStrike" cap="none">
              <a:solidFill>
                <a:srgbClr val="EDBD47"/>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5000"/>
              <a:buFont typeface="Arial"/>
              <a:buNone/>
            </a:pPr>
            <a:r>
              <a:rPr lang="en-US" sz="2000" b="0" i="0" u="none" strike="noStrike" cap="none">
                <a:solidFill>
                  <a:schemeClr val="dk2"/>
                </a:solidFill>
                <a:latin typeface="Century Gothic"/>
                <a:ea typeface="Century Gothic"/>
                <a:cs typeface="Century Gothic"/>
                <a:sym typeface="Century Gothic"/>
              </a:rPr>
              <a:t>An asset that acts as “backup” or security for the loan</a:t>
            </a:r>
            <a:endParaRPr sz="4400" b="1" i="0" u="none" strike="noStrike" cap="none">
              <a:solidFill>
                <a:srgbClr val="EDBD47"/>
              </a:solidFill>
              <a:latin typeface="Century Gothic"/>
              <a:ea typeface="Century Gothic"/>
              <a:cs typeface="Century Gothic"/>
              <a:sym typeface="Century Gothic"/>
            </a:endParaRPr>
          </a:p>
        </p:txBody>
      </p:sp>
      <p:sp>
        <p:nvSpPr>
          <p:cNvPr id="435" name="Google Shape;435;g1537c2c4cbf_0_301"/>
          <p:cNvSpPr txBox="1"/>
          <p:nvPr/>
        </p:nvSpPr>
        <p:spPr>
          <a:xfrm>
            <a:off x="8394850" y="3645525"/>
            <a:ext cx="3409200" cy="1677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5000"/>
              <a:buFont typeface="Arial"/>
              <a:buNone/>
            </a:pPr>
            <a:r>
              <a:rPr lang="en-US" sz="3700" b="0" i="0" u="none" strike="noStrike" cap="none">
                <a:solidFill>
                  <a:srgbClr val="2855A4"/>
                </a:solidFill>
                <a:latin typeface="Century Gothic"/>
                <a:ea typeface="Century Gothic"/>
                <a:cs typeface="Century Gothic"/>
                <a:sym typeface="Century Gothic"/>
              </a:rPr>
              <a:t>C</a:t>
            </a:r>
            <a:r>
              <a:rPr lang="en-US" sz="2400" b="0" i="0" u="none" strike="noStrike" cap="none">
                <a:solidFill>
                  <a:srgbClr val="2855A4"/>
                </a:solidFill>
                <a:latin typeface="Century Gothic"/>
                <a:ea typeface="Century Gothic"/>
                <a:cs typeface="Century Gothic"/>
                <a:sym typeface="Century Gothic"/>
              </a:rPr>
              <a:t>onditions</a:t>
            </a:r>
            <a:endParaRPr sz="3500" b="1" i="0" u="none" strike="noStrike" cap="none">
              <a:solidFill>
                <a:srgbClr val="EDBD47"/>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5000"/>
              <a:buFont typeface="Arial"/>
              <a:buNone/>
            </a:pPr>
            <a:r>
              <a:rPr lang="en-US" sz="2000" b="0" i="0" u="none" strike="noStrike" cap="none">
                <a:solidFill>
                  <a:schemeClr val="dk2"/>
                </a:solidFill>
                <a:latin typeface="Century Gothic"/>
                <a:ea typeface="Century Gothic"/>
                <a:cs typeface="Century Gothic"/>
                <a:sym typeface="Century Gothic"/>
              </a:rPr>
              <a:t>The purpose of the loan, the amount involved, </a:t>
            </a:r>
            <a:endParaRPr sz="2000" b="0" i="0" u="none" strike="noStrike" cap="none">
              <a:solidFill>
                <a:schemeClr val="dk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5000"/>
              <a:buFont typeface="Arial"/>
              <a:buNone/>
            </a:pPr>
            <a:r>
              <a:rPr lang="en-US" sz="2000" b="0" i="0" u="none" strike="noStrike" cap="none">
                <a:solidFill>
                  <a:schemeClr val="dk2"/>
                </a:solidFill>
                <a:latin typeface="Century Gothic"/>
                <a:ea typeface="Century Gothic"/>
                <a:cs typeface="Century Gothic"/>
                <a:sym typeface="Century Gothic"/>
              </a:rPr>
              <a:t>and the interest rates</a:t>
            </a:r>
            <a:endParaRPr sz="4400" b="1" i="0" u="none" strike="noStrike" cap="none">
              <a:solidFill>
                <a:srgbClr val="EDBD47"/>
              </a:solidFill>
              <a:latin typeface="Century Gothic"/>
              <a:ea typeface="Century Gothic"/>
              <a:cs typeface="Century Gothic"/>
              <a:sym typeface="Century Gothic"/>
            </a:endParaRPr>
          </a:p>
        </p:txBody>
      </p:sp>
      <p:pic>
        <p:nvPicPr>
          <p:cNvPr id="436" name="Google Shape;436;g1537c2c4cbf_0_30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066525" y="1668925"/>
            <a:ext cx="3554074" cy="5332398"/>
          </a:xfrm>
          <a:prstGeom prst="rect">
            <a:avLst/>
          </a:prstGeom>
          <a:noFill/>
          <a:ln>
            <a:noFill/>
          </a:ln>
        </p:spPr>
      </p:pic>
      <p:grpSp>
        <p:nvGrpSpPr>
          <p:cNvPr id="437" name="Google Shape;437;g1537c2c4cbf_0_301"/>
          <p:cNvGrpSpPr/>
          <p:nvPr/>
        </p:nvGrpSpPr>
        <p:grpSpPr>
          <a:xfrm>
            <a:off x="-449325" y="1010684"/>
            <a:ext cx="4470671" cy="3411233"/>
            <a:chOff x="-449325" y="1010663"/>
            <a:chExt cx="4470671" cy="3523273"/>
          </a:xfrm>
        </p:grpSpPr>
        <p:pic>
          <p:nvPicPr>
            <p:cNvPr id="438" name="Google Shape;438;g1537c2c4cbf_0_30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49325" y="1010663"/>
              <a:ext cx="4470671" cy="3523273"/>
            </a:xfrm>
            <a:prstGeom prst="rect">
              <a:avLst/>
            </a:prstGeom>
            <a:noFill/>
            <a:ln>
              <a:noFill/>
            </a:ln>
          </p:spPr>
        </p:pic>
        <p:sp>
          <p:nvSpPr>
            <p:cNvPr id="439" name="Google Shape;439;g1537c2c4cbf_0_301"/>
            <p:cNvSpPr txBox="1"/>
            <p:nvPr/>
          </p:nvSpPr>
          <p:spPr>
            <a:xfrm>
              <a:off x="680000" y="1703850"/>
              <a:ext cx="1912200" cy="2585100"/>
            </a:xfrm>
            <a:prstGeom prst="rect">
              <a:avLst/>
            </a:prstGeom>
            <a:noFill/>
            <a:ln>
              <a:noFill/>
            </a:ln>
          </p:spPr>
          <p:txBody>
            <a:bodyPr spcFirstLastPara="1" wrap="square" lIns="91425" tIns="91425" rIns="91425" bIns="91425" anchor="t" anchorCtr="0">
              <a:spAutoFit/>
            </a:bodyPr>
            <a:lstStyle/>
            <a:p>
              <a:pPr marL="12700" marR="5080" lvl="0" indent="-635" algn="l" rtl="0">
                <a:lnSpc>
                  <a:spcPct val="115500"/>
                </a:lnSpc>
                <a:spcBef>
                  <a:spcPts val="0"/>
                </a:spcBef>
                <a:spcAft>
                  <a:spcPts val="0"/>
                </a:spcAft>
                <a:buClr>
                  <a:srgbClr val="000000"/>
                </a:buClr>
                <a:buSzPts val="1200"/>
                <a:buFont typeface="Arial"/>
                <a:buNone/>
              </a:pPr>
              <a:r>
                <a:rPr lang="en-US" sz="1200" b="1" i="0" u="none" strike="noStrike" cap="none">
                  <a:solidFill>
                    <a:srgbClr val="664B71"/>
                  </a:solidFill>
                  <a:latin typeface="Century Gothic"/>
                  <a:ea typeface="Century Gothic"/>
                  <a:cs typeface="Century Gothic"/>
                  <a:sym typeface="Century Gothic"/>
                </a:rPr>
                <a:t>The 5 C’s of creditworthiness are how many lenders evaluate credit applicants. Understanding these criteria could help boost your creditworthiness </a:t>
              </a:r>
              <a:endParaRPr sz="1200" b="1" i="0" u="none" strike="noStrike" cap="none">
                <a:solidFill>
                  <a:srgbClr val="664B71"/>
                </a:solidFill>
                <a:latin typeface="Century Gothic"/>
                <a:ea typeface="Century Gothic"/>
                <a:cs typeface="Century Gothic"/>
                <a:sym typeface="Century Gothic"/>
              </a:endParaRPr>
            </a:p>
            <a:p>
              <a:pPr marL="12700" marR="5080" lvl="0" indent="-635" algn="l" rtl="0">
                <a:lnSpc>
                  <a:spcPct val="115500"/>
                </a:lnSpc>
                <a:spcBef>
                  <a:spcPts val="0"/>
                </a:spcBef>
                <a:spcAft>
                  <a:spcPts val="0"/>
                </a:spcAft>
                <a:buClr>
                  <a:srgbClr val="000000"/>
                </a:buClr>
                <a:buSzPts val="1200"/>
                <a:buFont typeface="Arial"/>
                <a:buNone/>
              </a:pPr>
              <a:r>
                <a:rPr lang="en-US" sz="1200" b="1" i="0" u="none" strike="noStrike" cap="none">
                  <a:solidFill>
                    <a:srgbClr val="664B71"/>
                  </a:solidFill>
                  <a:latin typeface="Century Gothic"/>
                  <a:ea typeface="Century Gothic"/>
                  <a:cs typeface="Century Gothic"/>
                  <a:sym typeface="Century Gothic"/>
                </a:rPr>
                <a:t>and qualify you for credit. </a:t>
              </a:r>
              <a:endParaRPr sz="1200" b="0" i="0" u="none" strike="noStrike" cap="none">
                <a:solidFill>
                  <a:srgbClr val="664B71"/>
                </a:solidFill>
                <a:latin typeface="Century Gothic"/>
                <a:ea typeface="Century Gothic"/>
                <a:cs typeface="Century Gothic"/>
                <a:sym typeface="Century Gothic"/>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2"/>
          </a:xfrm>
          <a:prstGeom prst="rect">
            <a:avLst/>
          </a:prstGeom>
          <a:noFill/>
          <a:ln>
            <a:noFill/>
          </a:ln>
        </p:spPr>
      </p:pic>
      <p:grpSp>
        <p:nvGrpSpPr>
          <p:cNvPr id="445" name="Google Shape;445;p5"/>
          <p:cNvGrpSpPr/>
          <p:nvPr/>
        </p:nvGrpSpPr>
        <p:grpSpPr>
          <a:xfrm>
            <a:off x="4084525" y="-411425"/>
            <a:ext cx="5510175" cy="4342499"/>
            <a:chOff x="-106475" y="-411425"/>
            <a:chExt cx="5510175" cy="4342499"/>
          </a:xfrm>
        </p:grpSpPr>
        <p:pic>
          <p:nvPicPr>
            <p:cNvPr id="446" name="Google Shape;446;p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106475" y="-411425"/>
              <a:ext cx="5510175" cy="4342499"/>
            </a:xfrm>
            <a:prstGeom prst="rect">
              <a:avLst/>
            </a:prstGeom>
            <a:noFill/>
            <a:ln>
              <a:noFill/>
            </a:ln>
          </p:spPr>
        </p:pic>
        <p:sp>
          <p:nvSpPr>
            <p:cNvPr id="447" name="Google Shape;447;p5"/>
            <p:cNvSpPr txBox="1"/>
            <p:nvPr/>
          </p:nvSpPr>
          <p:spPr>
            <a:xfrm>
              <a:off x="1134275" y="918450"/>
              <a:ext cx="30909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2000" b="1" i="0" u="none" strike="noStrike" cap="none">
                  <a:solidFill>
                    <a:srgbClr val="2853A3"/>
                  </a:solidFill>
                  <a:latin typeface="Century Gothic"/>
                  <a:ea typeface="Century Gothic"/>
                  <a:cs typeface="Century Gothic"/>
                  <a:sym typeface="Century Gothic"/>
                </a:rPr>
                <a:t>How is creditworthiness calculated, and who does the calculating?</a:t>
              </a:r>
              <a:endParaRPr sz="2000" b="0" i="0" u="none" strike="noStrike" cap="none">
                <a:solidFill>
                  <a:schemeClr val="dk1"/>
                </a:solidFill>
                <a:latin typeface="Calibri"/>
                <a:ea typeface="Calibri"/>
                <a:cs typeface="Calibri"/>
                <a:sym typeface="Calibri"/>
              </a:endParaRPr>
            </a:p>
          </p:txBody>
        </p:sp>
      </p:grpSp>
      <p:sp>
        <p:nvSpPr>
          <p:cNvPr id="448" name="Google Shape;448;p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21</a:t>
            </a:fld>
            <a:endParaRPr/>
          </a:p>
        </p:txBody>
      </p:sp>
      <p:pic>
        <p:nvPicPr>
          <p:cNvPr id="449" name="Google Shape;449;p5"/>
          <p:cNvPicPr preferRelativeResize="0"/>
          <p:nvPr/>
        </p:nvPicPr>
        <p:blipFill rotWithShape="1">
          <a:blip r:embed="rId5" cstate="screen">
            <a:alphaModFix/>
            <a:extLst>
              <a:ext uri="{28A0092B-C50C-407E-A947-70E740481C1C}">
                <a14:useLocalDpi xmlns:a14="http://schemas.microsoft.com/office/drawing/2010/main"/>
              </a:ext>
            </a:extLst>
          </a:blip>
          <a:srcRect b="47742"/>
          <a:stretch/>
        </p:blipFill>
        <p:spPr>
          <a:xfrm>
            <a:off x="173225" y="1393781"/>
            <a:ext cx="6968151" cy="546339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g1537c2c4cbf_0_331"/>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455" name="Google Shape;455;g1537c2c4cbf_0_331"/>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456" name="Google Shape;456;g1537c2c4cbf_0_3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22</a:t>
            </a:fld>
            <a:endParaRPr/>
          </a:p>
        </p:txBody>
      </p:sp>
      <p:sp>
        <p:nvSpPr>
          <p:cNvPr id="457" name="Google Shape;457;g1537c2c4cbf_0_331"/>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rgbClr val="2853A3"/>
                </a:solidFill>
                <a:latin typeface="Century Gothic"/>
                <a:ea typeface="Century Gothic"/>
                <a:cs typeface="Century Gothic"/>
                <a:sym typeface="Century Gothic"/>
              </a:rPr>
              <a:t>Credit Scores and Credit Bureaus</a:t>
            </a:r>
            <a:endParaRPr sz="3200" b="0" i="0" u="none" strike="noStrike" cap="none">
              <a:solidFill>
                <a:srgbClr val="2853A3"/>
              </a:solidFill>
              <a:latin typeface="Century Gothic"/>
              <a:ea typeface="Century Gothic"/>
              <a:cs typeface="Century Gothic"/>
              <a:sym typeface="Century Gothic"/>
            </a:endParaRPr>
          </a:p>
        </p:txBody>
      </p:sp>
      <p:sp>
        <p:nvSpPr>
          <p:cNvPr id="458" name="Google Shape;458;g1537c2c4cbf_0_331"/>
          <p:cNvSpPr txBox="1"/>
          <p:nvPr/>
        </p:nvSpPr>
        <p:spPr>
          <a:xfrm>
            <a:off x="2074250" y="1615200"/>
            <a:ext cx="9374400" cy="5066100"/>
          </a:xfrm>
          <a:prstGeom prst="rect">
            <a:avLst/>
          </a:prstGeom>
          <a:noFill/>
          <a:ln>
            <a:noFill/>
          </a:ln>
        </p:spPr>
        <p:txBody>
          <a:bodyPr spcFirstLastPara="1" wrap="square" lIns="91425" tIns="91425" rIns="91425" bIns="91425" anchor="t" anchorCtr="0">
            <a:spAutoFit/>
          </a:bodyPr>
          <a:lstStyle/>
          <a:p>
            <a:pPr marL="0" marR="276860" lvl="0" indent="0" algn="l" rtl="0">
              <a:lnSpc>
                <a:spcPct val="116500"/>
              </a:lnSpc>
              <a:spcBef>
                <a:spcPts val="0"/>
              </a:spcBef>
              <a:spcAft>
                <a:spcPts val="0"/>
              </a:spcAft>
              <a:buClr>
                <a:srgbClr val="000000"/>
              </a:buClr>
              <a:buSzPts val="1800"/>
              <a:buFont typeface="Arial"/>
              <a:buNone/>
            </a:pPr>
            <a:r>
              <a:rPr lang="en-US" sz="1800" b="1" i="0" u="none" strike="noStrike" cap="none">
                <a:solidFill>
                  <a:schemeClr val="dk2"/>
                </a:solidFill>
                <a:latin typeface="Century Gothic"/>
                <a:ea typeface="Century Gothic"/>
                <a:cs typeface="Century Gothic"/>
                <a:sym typeface="Century Gothic"/>
              </a:rPr>
              <a:t>A credit score is a number that shows </a:t>
            </a:r>
            <a:r>
              <a:rPr lang="en-US" sz="1800" b="1">
                <a:solidFill>
                  <a:schemeClr val="dk2"/>
                </a:solidFill>
                <a:latin typeface="Century Gothic"/>
                <a:ea typeface="Century Gothic"/>
                <a:cs typeface="Century Gothic"/>
                <a:sym typeface="Century Gothic"/>
              </a:rPr>
              <a:t>your </a:t>
            </a:r>
            <a:r>
              <a:rPr lang="en-US" sz="1800" b="1" i="0" u="none" strike="noStrike" cap="none">
                <a:solidFill>
                  <a:schemeClr val="dk2"/>
                </a:solidFill>
                <a:latin typeface="Century Gothic"/>
                <a:ea typeface="Century Gothic"/>
                <a:cs typeface="Century Gothic"/>
                <a:sym typeface="Century Gothic"/>
              </a:rPr>
              <a:t>creditworthiness. </a:t>
            </a:r>
            <a:r>
              <a:rPr lang="en-US" sz="1800" b="0" i="0" u="none" strike="noStrike" cap="none">
                <a:solidFill>
                  <a:schemeClr val="dk2"/>
                </a:solidFill>
                <a:latin typeface="Century Gothic"/>
                <a:ea typeface="Century Gothic"/>
                <a:cs typeface="Century Gothic"/>
                <a:sym typeface="Century Gothic"/>
              </a:rPr>
              <a:t>The higher a credit score, the more creditworthy </a:t>
            </a:r>
            <a:r>
              <a:rPr lang="en-US" sz="1800">
                <a:solidFill>
                  <a:schemeClr val="dk2"/>
                </a:solidFill>
                <a:latin typeface="Century Gothic"/>
                <a:ea typeface="Century Gothic"/>
                <a:cs typeface="Century Gothic"/>
                <a:sym typeface="Century Gothic"/>
              </a:rPr>
              <a:t>you are </a:t>
            </a:r>
            <a:r>
              <a:rPr lang="en-US" sz="1800" b="0" i="0" u="none" strike="noStrike" cap="none">
                <a:solidFill>
                  <a:schemeClr val="dk2"/>
                </a:solidFill>
                <a:latin typeface="Century Gothic"/>
                <a:ea typeface="Century Gothic"/>
                <a:cs typeface="Century Gothic"/>
                <a:sym typeface="Century Gothic"/>
              </a:rPr>
              <a:t>deemed to be by potential lenders. If you have a high credit score, lenders may help you get a loan with a lower interest rate. Your credit score is based on several factors, such as your credit history, the number of open accounts in your name, the amount of debt you have, your credit repayment and transaction history, and more.</a:t>
            </a:r>
            <a:endParaRPr sz="1800" b="0" i="0" u="none" strike="noStrike" cap="none">
              <a:solidFill>
                <a:schemeClr val="dk2"/>
              </a:solidFill>
              <a:latin typeface="Century Gothic"/>
              <a:ea typeface="Century Gothic"/>
              <a:cs typeface="Century Gothic"/>
              <a:sym typeface="Century Gothic"/>
            </a:endParaRPr>
          </a:p>
          <a:p>
            <a:pPr marL="0" marR="307975" lvl="0" indent="0" algn="l" rtl="0">
              <a:lnSpc>
                <a:spcPct val="116500"/>
              </a:lnSpc>
              <a:spcBef>
                <a:spcPts val="0"/>
              </a:spcBef>
              <a:spcAft>
                <a:spcPts val="0"/>
              </a:spcAft>
              <a:buClr>
                <a:srgbClr val="000000"/>
              </a:buClr>
              <a:buSzPts val="1800"/>
              <a:buFont typeface="Arial"/>
              <a:buNone/>
            </a:pPr>
            <a:endParaRPr sz="1800" b="1" i="0" u="none" strike="noStrike" cap="none">
              <a:solidFill>
                <a:schemeClr val="dk2"/>
              </a:solidFill>
              <a:latin typeface="Century Gothic"/>
              <a:ea typeface="Century Gothic"/>
              <a:cs typeface="Century Gothic"/>
              <a:sym typeface="Century Gothic"/>
            </a:endParaRPr>
          </a:p>
          <a:p>
            <a:pPr marL="127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2"/>
                </a:solidFill>
                <a:latin typeface="Century Gothic"/>
                <a:ea typeface="Century Gothic"/>
                <a:cs typeface="Century Gothic"/>
                <a:sym typeface="Century Gothic"/>
              </a:rPr>
              <a:t>A credit bureau is an agency that assigns you a credit score and reports your credit history to lenders. </a:t>
            </a:r>
            <a:r>
              <a:rPr lang="en-US" sz="1800">
                <a:solidFill>
                  <a:schemeClr val="dk2"/>
                </a:solidFill>
                <a:latin typeface="Century Gothic"/>
                <a:ea typeface="Century Gothic"/>
                <a:cs typeface="Century Gothic"/>
                <a:sym typeface="Century Gothic"/>
              </a:rPr>
              <a:t>Credit bureaus provide credit reports so you can understand your credit situation better and figure out where you can make improvements. Bureaus will provide information on your credit history, your payment history, and the amount you owe.</a:t>
            </a:r>
            <a:endParaRPr sz="1800">
              <a:solidFill>
                <a:schemeClr val="dk2"/>
              </a:solidFill>
              <a:latin typeface="Century Gothic"/>
              <a:ea typeface="Century Gothic"/>
              <a:cs typeface="Century Gothic"/>
              <a:sym typeface="Century Gothic"/>
            </a:endParaRPr>
          </a:p>
          <a:p>
            <a:pPr marL="12700" marR="0" lvl="0" indent="0" algn="l" rtl="0">
              <a:lnSpc>
                <a:spcPct val="100000"/>
              </a:lnSpc>
              <a:spcBef>
                <a:spcPts val="0"/>
              </a:spcBef>
              <a:spcAft>
                <a:spcPts val="0"/>
              </a:spcAft>
              <a:buClr>
                <a:srgbClr val="000000"/>
              </a:buClr>
              <a:buSzPts val="1800"/>
              <a:buFont typeface="Arial"/>
              <a:buNone/>
            </a:pPr>
            <a:endParaRPr sz="1800">
              <a:solidFill>
                <a:schemeClr val="dk2"/>
              </a:solidFill>
              <a:latin typeface="Century Gothic"/>
              <a:ea typeface="Century Gothic"/>
              <a:cs typeface="Century Gothic"/>
              <a:sym typeface="Century Gothic"/>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Century Gothic"/>
                <a:ea typeface="Century Gothic"/>
                <a:cs typeface="Century Gothic"/>
                <a:sym typeface="Century Gothic"/>
              </a:rPr>
              <a:t>Lenders may also have to report to a credit bureau when you miss a payment or if you don’t pay a loan, which can reduce your credit score.</a:t>
            </a:r>
            <a:endParaRPr sz="1800" b="0" i="0" u="none" strike="noStrike" cap="none">
              <a:solidFill>
                <a:schemeClr val="dk2"/>
              </a:solidFill>
              <a:latin typeface="Century Gothic"/>
              <a:ea typeface="Century Gothic"/>
              <a:cs typeface="Century Gothic"/>
              <a:sym typeface="Century Gothic"/>
            </a:endParaRPr>
          </a:p>
          <a:p>
            <a:pPr marL="0" marR="5080" lvl="0" indent="0" algn="l" rtl="0">
              <a:lnSpc>
                <a:spcPct val="114100"/>
              </a:lnSpc>
              <a:spcBef>
                <a:spcPts val="100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459" name="Google Shape;459;g1537c2c4cbf_0_33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14250" y="1698475"/>
            <a:ext cx="1135575" cy="1135575"/>
          </a:xfrm>
          <a:prstGeom prst="rect">
            <a:avLst/>
          </a:prstGeom>
          <a:noFill/>
          <a:ln>
            <a:noFill/>
          </a:ln>
        </p:spPr>
      </p:pic>
      <p:pic>
        <p:nvPicPr>
          <p:cNvPr id="460" name="Google Shape;460;g1537c2c4cbf_0_33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14250" y="3911050"/>
            <a:ext cx="1135575" cy="11355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g1537c2c4cbf_0_351"/>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466" name="Google Shape;466;g1537c2c4cbf_0_351"/>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467" name="Google Shape;467;g1537c2c4cbf_0_35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23</a:t>
            </a:fld>
            <a:endParaRPr/>
          </a:p>
        </p:txBody>
      </p:sp>
      <p:sp>
        <p:nvSpPr>
          <p:cNvPr id="468" name="Google Shape;468;g1537c2c4cbf_0_351"/>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rgbClr val="2853A3"/>
                </a:solidFill>
                <a:latin typeface="Century Gothic"/>
                <a:ea typeface="Century Gothic"/>
                <a:cs typeface="Century Gothic"/>
                <a:sym typeface="Century Gothic"/>
              </a:rPr>
              <a:t>Alternative Credit Data</a:t>
            </a:r>
            <a:endParaRPr sz="3200" b="0" i="0" u="none" strike="noStrike" cap="none">
              <a:solidFill>
                <a:srgbClr val="2853A3"/>
              </a:solidFill>
              <a:latin typeface="Century Gothic"/>
              <a:ea typeface="Century Gothic"/>
              <a:cs typeface="Century Gothic"/>
              <a:sym typeface="Century Gothic"/>
            </a:endParaRPr>
          </a:p>
        </p:txBody>
      </p:sp>
      <p:sp>
        <p:nvSpPr>
          <p:cNvPr id="469" name="Google Shape;469;g1537c2c4cbf_0_351"/>
          <p:cNvSpPr txBox="1"/>
          <p:nvPr/>
        </p:nvSpPr>
        <p:spPr>
          <a:xfrm>
            <a:off x="814250" y="1615200"/>
            <a:ext cx="10689600" cy="4591500"/>
          </a:xfrm>
          <a:prstGeom prst="rect">
            <a:avLst/>
          </a:prstGeom>
          <a:noFill/>
          <a:ln>
            <a:noFill/>
          </a:ln>
        </p:spPr>
        <p:txBody>
          <a:bodyPr spcFirstLastPara="1" wrap="square" lIns="91425" tIns="91425" rIns="91425" bIns="91425" anchor="t" anchorCtr="0">
            <a:spAutoFit/>
          </a:bodyPr>
          <a:lstStyle/>
          <a:p>
            <a:pPr marL="0" marR="276860" lvl="0" indent="0" algn="l" rtl="0">
              <a:lnSpc>
                <a:spcPct val="116500"/>
              </a:lnSpc>
              <a:spcBef>
                <a:spcPts val="0"/>
              </a:spcBef>
              <a:spcAft>
                <a:spcPts val="0"/>
              </a:spcAft>
              <a:buClr>
                <a:schemeClr val="dk1"/>
              </a:buClr>
              <a:buSzPts val="2200"/>
              <a:buFont typeface="Arial"/>
              <a:buNone/>
            </a:pPr>
            <a:r>
              <a:rPr lang="en-US" sz="1800" b="1" i="0" u="none" strike="noStrike" cap="none">
                <a:solidFill>
                  <a:schemeClr val="dk2"/>
                </a:solidFill>
                <a:latin typeface="Century Gothic"/>
                <a:ea typeface="Century Gothic"/>
                <a:cs typeface="Century Gothic"/>
                <a:sym typeface="Century Gothic"/>
              </a:rPr>
              <a:t>Credit scores are not the only way to assess </a:t>
            </a:r>
            <a:r>
              <a:rPr lang="en-US" sz="1800" b="1">
                <a:solidFill>
                  <a:schemeClr val="dk2"/>
                </a:solidFill>
                <a:latin typeface="Century Gothic"/>
                <a:ea typeface="Century Gothic"/>
                <a:cs typeface="Century Gothic"/>
                <a:sym typeface="Century Gothic"/>
              </a:rPr>
              <a:t>your </a:t>
            </a:r>
            <a:r>
              <a:rPr lang="en-US" sz="1800" b="1" i="0" u="none" strike="noStrike" cap="none">
                <a:solidFill>
                  <a:schemeClr val="dk2"/>
                </a:solidFill>
                <a:latin typeface="Century Gothic"/>
                <a:ea typeface="Century Gothic"/>
                <a:cs typeface="Century Gothic"/>
                <a:sym typeface="Century Gothic"/>
              </a:rPr>
              <a:t>creditworthiness. </a:t>
            </a:r>
            <a:r>
              <a:rPr lang="en-US" sz="1800" b="0" i="0" u="none" strike="noStrike" cap="none">
                <a:solidFill>
                  <a:schemeClr val="dk2"/>
                </a:solidFill>
                <a:latin typeface="Century Gothic"/>
                <a:ea typeface="Century Gothic"/>
                <a:cs typeface="Century Gothic"/>
                <a:sym typeface="Century Gothic"/>
              </a:rPr>
              <a:t>In fact, there are alternative types of data that lenders can use to determine if you qualify for a loan. This alternative credit data is often used when an applicant does not have a credit history. </a:t>
            </a:r>
            <a:endParaRPr sz="1800" b="0" i="0" u="none" strike="noStrike" cap="none">
              <a:solidFill>
                <a:schemeClr val="dk2"/>
              </a:solidFill>
              <a:latin typeface="Century Gothic"/>
              <a:ea typeface="Century Gothic"/>
              <a:cs typeface="Century Gothic"/>
              <a:sym typeface="Century Gothic"/>
            </a:endParaRPr>
          </a:p>
          <a:p>
            <a:pPr marL="0" marR="276860" lvl="0" indent="0" algn="l" rtl="0">
              <a:lnSpc>
                <a:spcPct val="116500"/>
              </a:lnSpc>
              <a:spcBef>
                <a:spcPts val="0"/>
              </a:spcBef>
              <a:spcAft>
                <a:spcPts val="0"/>
              </a:spcAft>
              <a:buClr>
                <a:schemeClr val="dk1"/>
              </a:buClr>
              <a:buSzPts val="2200"/>
              <a:buFont typeface="Arial"/>
              <a:buNone/>
            </a:pPr>
            <a:endParaRPr sz="1800" b="0" i="0" u="none" strike="noStrike" cap="none">
              <a:solidFill>
                <a:schemeClr val="dk2"/>
              </a:solidFill>
              <a:latin typeface="Century Gothic"/>
              <a:ea typeface="Century Gothic"/>
              <a:cs typeface="Century Gothic"/>
              <a:sym typeface="Century Gothic"/>
            </a:endParaRPr>
          </a:p>
          <a:p>
            <a:pPr marL="914400" marR="276860" lvl="0" indent="0" algn="l" rtl="0">
              <a:lnSpc>
                <a:spcPct val="116500"/>
              </a:lnSpc>
              <a:spcBef>
                <a:spcPts val="0"/>
              </a:spcBef>
              <a:spcAft>
                <a:spcPts val="0"/>
              </a:spcAft>
              <a:buClr>
                <a:srgbClr val="000000"/>
              </a:buClr>
              <a:buSzPts val="1800"/>
              <a:buFont typeface="Arial"/>
              <a:buNone/>
            </a:pPr>
            <a:r>
              <a:rPr lang="en-US" sz="1800" b="0" i="0" u="none" strike="noStrike" cap="none">
                <a:solidFill>
                  <a:schemeClr val="dk2"/>
                </a:solidFill>
                <a:latin typeface="Century Gothic"/>
                <a:ea typeface="Century Gothic"/>
                <a:cs typeface="Century Gothic"/>
                <a:sym typeface="Century Gothic"/>
              </a:rPr>
              <a:t>Some lenders will use your payment history to assess your creditworthiness. They can look at bill and utility payments, or even your history of paying rent for your store. </a:t>
            </a:r>
            <a:endParaRPr sz="1800" b="0" i="0" u="none" strike="noStrike" cap="none">
              <a:solidFill>
                <a:schemeClr val="dk2"/>
              </a:solidFill>
              <a:latin typeface="Century Gothic"/>
              <a:ea typeface="Century Gothic"/>
              <a:cs typeface="Century Gothic"/>
              <a:sym typeface="Century Gothic"/>
            </a:endParaRPr>
          </a:p>
          <a:p>
            <a:pPr marL="914400" marR="276860" lvl="0" indent="0" algn="l" rtl="0">
              <a:lnSpc>
                <a:spcPct val="116500"/>
              </a:lnSpc>
              <a:spcBef>
                <a:spcPts val="1000"/>
              </a:spcBef>
              <a:spcAft>
                <a:spcPts val="0"/>
              </a:spcAft>
              <a:buClr>
                <a:srgbClr val="000000"/>
              </a:buClr>
              <a:buSzPts val="1800"/>
              <a:buFont typeface="Arial"/>
              <a:buNone/>
            </a:pPr>
            <a:r>
              <a:rPr lang="en-US" sz="1800" b="0" i="0" u="none" strike="noStrike" cap="none">
                <a:solidFill>
                  <a:schemeClr val="dk2"/>
                </a:solidFill>
                <a:latin typeface="Century Gothic"/>
                <a:ea typeface="Century Gothic"/>
                <a:cs typeface="Century Gothic"/>
                <a:sym typeface="Century Gothic"/>
              </a:rPr>
              <a:t>Lenders can also look at your employment and income information. If you can demonstrate that you have a stable job and consistent income, your chances of appearing creditworthy are higher.</a:t>
            </a:r>
            <a:endParaRPr sz="1800" b="0" i="0" u="none" strike="noStrike" cap="none">
              <a:solidFill>
                <a:schemeClr val="dk2"/>
              </a:solidFill>
              <a:latin typeface="Century Gothic"/>
              <a:ea typeface="Century Gothic"/>
              <a:cs typeface="Century Gothic"/>
              <a:sym typeface="Century Gothic"/>
            </a:endParaRPr>
          </a:p>
          <a:p>
            <a:pPr marL="914400" marR="276860" lvl="0" indent="0" algn="l" rtl="0">
              <a:lnSpc>
                <a:spcPct val="116500"/>
              </a:lnSpc>
              <a:spcBef>
                <a:spcPts val="1000"/>
              </a:spcBef>
              <a:spcAft>
                <a:spcPts val="0"/>
              </a:spcAft>
              <a:buClr>
                <a:schemeClr val="dk1"/>
              </a:buClr>
              <a:buSzPts val="2200"/>
              <a:buFont typeface="Arial"/>
              <a:buNone/>
            </a:pPr>
            <a:r>
              <a:rPr lang="en-US" sz="1800" b="0" i="0" u="none" strike="noStrike" cap="none">
                <a:solidFill>
                  <a:schemeClr val="dk2"/>
                </a:solidFill>
                <a:latin typeface="Century Gothic"/>
                <a:ea typeface="Century Gothic"/>
                <a:cs typeface="Century Gothic"/>
                <a:sym typeface="Century Gothic"/>
              </a:rPr>
              <a:t>Your phone can also be a great source of data when determining creditworthiness. Some lenders look at your history of digital payments to assess your creditworthiness. If you open a </a:t>
            </a:r>
            <a:r>
              <a:rPr lang="en-US" sz="1800" b="0" i="0" u="none" strike="noStrike" cap="none">
                <a:solidFill>
                  <a:srgbClr val="BA0C2F"/>
                </a:solidFill>
                <a:latin typeface="Century Gothic"/>
                <a:ea typeface="Century Gothic"/>
                <a:cs typeface="Century Gothic"/>
                <a:sym typeface="Century Gothic"/>
              </a:rPr>
              <a:t>mobile wallet</a:t>
            </a:r>
            <a:r>
              <a:rPr lang="en-US" sz="1800" b="0" i="0" u="none" strike="noStrike" cap="none">
                <a:solidFill>
                  <a:schemeClr val="dk2"/>
                </a:solidFill>
                <a:latin typeface="Century Gothic"/>
                <a:ea typeface="Century Gothic"/>
                <a:cs typeface="Century Gothic"/>
                <a:sym typeface="Century Gothic"/>
              </a:rPr>
              <a:t> and start making transactions, you are creating a digital record that can help you meet the standards to qualify for a loan!</a:t>
            </a:r>
            <a:endParaRPr sz="1400" b="0" i="0" u="none" strike="noStrike" cap="none">
              <a:solidFill>
                <a:schemeClr val="dk2"/>
              </a:solidFill>
              <a:latin typeface="Century Gothic"/>
              <a:ea typeface="Century Gothic"/>
              <a:cs typeface="Century Gothic"/>
              <a:sym typeface="Century Gothic"/>
            </a:endParaRPr>
          </a:p>
        </p:txBody>
      </p:sp>
      <p:pic>
        <p:nvPicPr>
          <p:cNvPr id="470" name="Google Shape;470;g1537c2c4cbf_0_35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14250" y="2936125"/>
            <a:ext cx="797250" cy="797250"/>
          </a:xfrm>
          <a:prstGeom prst="rect">
            <a:avLst/>
          </a:prstGeom>
          <a:noFill/>
          <a:ln>
            <a:noFill/>
          </a:ln>
        </p:spPr>
      </p:pic>
      <p:pic>
        <p:nvPicPr>
          <p:cNvPr id="471" name="Google Shape;471;g1537c2c4cbf_0_35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14250" y="3855750"/>
            <a:ext cx="797250" cy="797250"/>
          </a:xfrm>
          <a:prstGeom prst="rect">
            <a:avLst/>
          </a:prstGeom>
          <a:noFill/>
          <a:ln>
            <a:noFill/>
          </a:ln>
        </p:spPr>
      </p:pic>
      <p:pic>
        <p:nvPicPr>
          <p:cNvPr id="472" name="Google Shape;472;g1537c2c4cbf_0_35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14250" y="4851575"/>
            <a:ext cx="797250" cy="7972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g1537c2c4cbf_0_363"/>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478" name="Google Shape;478;g1537c2c4cbf_0_363"/>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479" name="Google Shape;479;g1537c2c4cbf_0_36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24</a:t>
            </a:fld>
            <a:endParaRPr/>
          </a:p>
        </p:txBody>
      </p:sp>
      <p:sp>
        <p:nvSpPr>
          <p:cNvPr id="480" name="Google Shape;480;g1537c2c4cbf_0_363"/>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rgbClr val="2853A3"/>
                </a:solidFill>
                <a:latin typeface="Century Gothic"/>
                <a:ea typeface="Century Gothic"/>
                <a:cs typeface="Century Gothic"/>
                <a:sym typeface="Century Gothic"/>
              </a:rPr>
              <a:t>Alternative Credit Data Product Examples</a:t>
            </a:r>
            <a:endParaRPr sz="3200" b="0" i="0" u="none" strike="noStrike" cap="none">
              <a:solidFill>
                <a:srgbClr val="2853A3"/>
              </a:solidFill>
              <a:latin typeface="Century Gothic"/>
              <a:ea typeface="Century Gothic"/>
              <a:cs typeface="Century Gothic"/>
              <a:sym typeface="Century Gothic"/>
            </a:endParaRPr>
          </a:p>
        </p:txBody>
      </p:sp>
      <p:sp>
        <p:nvSpPr>
          <p:cNvPr id="481" name="Google Shape;481;g1537c2c4cbf_0_363"/>
          <p:cNvSpPr txBox="1"/>
          <p:nvPr/>
        </p:nvSpPr>
        <p:spPr>
          <a:xfrm>
            <a:off x="3387725" y="1615200"/>
            <a:ext cx="8351400" cy="487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2400"/>
              <a:buFont typeface="Arial"/>
              <a:buNone/>
            </a:pPr>
            <a:r>
              <a:rPr lang="en-US" sz="1800" b="1" i="0" u="none" strike="noStrike" cap="none">
                <a:solidFill>
                  <a:schemeClr val="dk2"/>
                </a:solidFill>
                <a:latin typeface="Century Gothic"/>
                <a:ea typeface="Century Gothic"/>
                <a:cs typeface="Century Gothic"/>
                <a:sym typeface="Century Gothic"/>
              </a:rPr>
              <a:t>M-Shwari in Kenya</a:t>
            </a:r>
            <a:endParaRPr sz="1800" b="1" i="0" u="none" strike="noStrike" cap="none">
              <a:solidFill>
                <a:schemeClr val="dk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Century Gothic"/>
                <a:ea typeface="Century Gothic"/>
                <a:cs typeface="Century Gothic"/>
                <a:sym typeface="Century Gothic"/>
              </a:rPr>
              <a:t>M-Shwari is a savings and loan service for users of M-PESA, which is a</a:t>
            </a:r>
            <a:r>
              <a:rPr lang="en-US" sz="1800" b="0" i="0" u="none" strike="noStrike" cap="none">
                <a:solidFill>
                  <a:srgbClr val="BA0C2F"/>
                </a:solidFill>
                <a:latin typeface="Century Gothic"/>
                <a:ea typeface="Century Gothic"/>
                <a:cs typeface="Century Gothic"/>
                <a:sym typeface="Century Gothic"/>
              </a:rPr>
              <a:t> mobile money</a:t>
            </a:r>
            <a:r>
              <a:rPr lang="en-US" sz="1800" b="0" i="0" u="none" strike="noStrike" cap="none">
                <a:solidFill>
                  <a:schemeClr val="dk2"/>
                </a:solidFill>
                <a:latin typeface="Century Gothic"/>
                <a:ea typeface="Century Gothic"/>
                <a:cs typeface="Century Gothic"/>
                <a:sym typeface="Century Gothic"/>
              </a:rPr>
              <a:t> service from Safaricom, a mobile network operator. M-Shwari determines creditworthiness using alternative credit data. </a:t>
            </a:r>
            <a:endParaRPr sz="1800" b="0" i="0" u="none" strike="noStrike" cap="none">
              <a:solidFill>
                <a:schemeClr val="dk2"/>
              </a:solidFill>
              <a:latin typeface="Century Gothic"/>
              <a:ea typeface="Century Gothic"/>
              <a:cs typeface="Century Gothic"/>
              <a:sym typeface="Century Gothic"/>
            </a:endParaRPr>
          </a:p>
          <a:p>
            <a:pPr marL="0" marR="0" lvl="0" indent="0" algn="l" rtl="0">
              <a:lnSpc>
                <a:spcPct val="100000"/>
              </a:lnSpc>
              <a:spcBef>
                <a:spcPts val="1000"/>
              </a:spcBef>
              <a:spcAft>
                <a:spcPts val="0"/>
              </a:spcAft>
              <a:buClr>
                <a:schemeClr val="dk1"/>
              </a:buClr>
              <a:buSzPts val="2400"/>
              <a:buFont typeface="Arial"/>
              <a:buNone/>
            </a:pPr>
            <a:r>
              <a:rPr lang="en-US" sz="1800" b="0" i="0" u="none" strike="noStrike" cap="none">
                <a:solidFill>
                  <a:schemeClr val="dk2"/>
                </a:solidFill>
                <a:latin typeface="Century Gothic"/>
                <a:ea typeface="Century Gothic"/>
                <a:cs typeface="Century Gothic"/>
                <a:sym typeface="Century Gothic"/>
              </a:rPr>
              <a:t>To qualify for a loan, you must:</a:t>
            </a:r>
            <a:endParaRPr sz="1800" b="0" i="0" u="none" strike="noStrike" cap="none">
              <a:solidFill>
                <a:schemeClr val="dk2"/>
              </a:solidFill>
              <a:latin typeface="Century Gothic"/>
              <a:ea typeface="Century Gothic"/>
              <a:cs typeface="Century Gothic"/>
              <a:sym typeface="Century Gothic"/>
            </a:endParaRPr>
          </a:p>
          <a:p>
            <a:pPr marL="457200" marR="0" lvl="0" indent="-342900" algn="l" rtl="0">
              <a:lnSpc>
                <a:spcPct val="100000"/>
              </a:lnSpc>
              <a:spcBef>
                <a:spcPts val="1000"/>
              </a:spcBef>
              <a:spcAft>
                <a:spcPts val="0"/>
              </a:spcAft>
              <a:buClr>
                <a:schemeClr val="dk2"/>
              </a:buClr>
              <a:buSzPts val="1800"/>
              <a:buFont typeface="Century Gothic"/>
              <a:buAutoNum type="arabicPeriod"/>
            </a:pPr>
            <a:r>
              <a:rPr lang="en-US" sz="1800" b="0" i="0" u="none" strike="noStrike" cap="none">
                <a:solidFill>
                  <a:schemeClr val="dk2"/>
                </a:solidFill>
                <a:latin typeface="Century Gothic"/>
                <a:ea typeface="Century Gothic"/>
                <a:cs typeface="Century Gothic"/>
                <a:sym typeface="Century Gothic"/>
              </a:rPr>
              <a:t>be an M-PESA subscriber for at least six months;</a:t>
            </a:r>
            <a:endParaRPr sz="1800" b="0" i="0" u="none" strike="noStrike" cap="none">
              <a:solidFill>
                <a:schemeClr val="dk2"/>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chemeClr val="dk2"/>
              </a:buClr>
              <a:buSzPts val="1800"/>
              <a:buFont typeface="Century Gothic"/>
              <a:buAutoNum type="arabicPeriod"/>
            </a:pPr>
            <a:r>
              <a:rPr lang="en-US" sz="1800" b="0" i="0" u="none" strike="noStrike" cap="none">
                <a:solidFill>
                  <a:schemeClr val="dk2"/>
                </a:solidFill>
                <a:latin typeface="Century Gothic"/>
                <a:ea typeface="Century Gothic"/>
                <a:cs typeface="Century Gothic"/>
                <a:sym typeface="Century Gothic"/>
              </a:rPr>
              <a:t>save on M-Shwari;</a:t>
            </a:r>
            <a:endParaRPr sz="1800" b="0" i="0" u="none" strike="noStrike" cap="none">
              <a:solidFill>
                <a:schemeClr val="dk2"/>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chemeClr val="dk2"/>
              </a:buClr>
              <a:buSzPts val="1800"/>
              <a:buFont typeface="Century Gothic"/>
              <a:buAutoNum type="arabicPeriod"/>
            </a:pPr>
            <a:r>
              <a:rPr lang="en-US" sz="1800" b="0" i="0" u="none" strike="noStrike" cap="none">
                <a:solidFill>
                  <a:schemeClr val="dk2"/>
                </a:solidFill>
                <a:latin typeface="Century Gothic"/>
                <a:ea typeface="Century Gothic"/>
                <a:cs typeface="Century Gothic"/>
                <a:sym typeface="Century Gothic"/>
              </a:rPr>
              <a:t>actively use other services, such as voice, data, or </a:t>
            </a:r>
            <a:r>
              <a:rPr lang="en-US" sz="1800" b="0" i="0" u="none" strike="noStrike" cap="none">
                <a:solidFill>
                  <a:srgbClr val="BA0C2F"/>
                </a:solidFill>
                <a:latin typeface="Century Gothic"/>
                <a:ea typeface="Century Gothic"/>
                <a:cs typeface="Century Gothic"/>
                <a:sym typeface="Century Gothic"/>
              </a:rPr>
              <a:t>mobile money</a:t>
            </a:r>
            <a:r>
              <a:rPr lang="en-US" sz="1800" b="0" i="0" u="none" strike="noStrike" cap="none">
                <a:solidFill>
                  <a:schemeClr val="dk2"/>
                </a:solidFill>
                <a:latin typeface="Century Gothic"/>
                <a:ea typeface="Century Gothic"/>
                <a:cs typeface="Century Gothic"/>
                <a:sym typeface="Century Gothic"/>
              </a:rPr>
              <a:t>.</a:t>
            </a:r>
            <a:endParaRPr sz="1800" b="0" i="0" u="none" strike="noStrike" cap="none">
              <a:solidFill>
                <a:schemeClr val="dk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2400"/>
              <a:buFont typeface="Arial"/>
              <a:buNone/>
            </a:pPr>
            <a:endParaRPr sz="1800" b="0" i="0" u="none" strike="noStrike" cap="none">
              <a:solidFill>
                <a:schemeClr val="dk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2400"/>
              <a:buFont typeface="Arial"/>
              <a:buNone/>
            </a:pPr>
            <a:r>
              <a:rPr lang="en-US" sz="1800" b="1" i="0" u="none" strike="noStrike" cap="none">
                <a:solidFill>
                  <a:schemeClr val="dk2"/>
                </a:solidFill>
                <a:latin typeface="Century Gothic"/>
                <a:ea typeface="Century Gothic"/>
                <a:cs typeface="Century Gothic"/>
                <a:sym typeface="Century Gothic"/>
              </a:rPr>
              <a:t>Tala in Mexico, Kenya, India, and the Philippines</a:t>
            </a:r>
            <a:endParaRPr sz="1800" b="1" i="0" u="none" strike="noStrike" cap="none">
              <a:solidFill>
                <a:schemeClr val="dk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2400"/>
              <a:buFont typeface="Arial"/>
              <a:buNone/>
            </a:pPr>
            <a:r>
              <a:rPr lang="en-US" sz="1800" b="0" i="0" u="none" strike="noStrike" cap="none">
                <a:solidFill>
                  <a:schemeClr val="dk2"/>
                </a:solidFill>
                <a:latin typeface="Century Gothic"/>
                <a:ea typeface="Century Gothic"/>
                <a:cs typeface="Century Gothic"/>
                <a:sym typeface="Century Gothic"/>
              </a:rPr>
              <a:t>Tala is a digital loan app. To determine your credit score, the app analyzes your mobile data use, your mobile bill payment history, how you interact with the app, and more. All you need is an ID to apply for a loan.</a:t>
            </a:r>
            <a:endParaRPr sz="1800" b="0" i="0" u="none" strike="noStrike" cap="none">
              <a:solidFill>
                <a:schemeClr val="dk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2400"/>
              <a:buFont typeface="Arial"/>
              <a:buNone/>
            </a:pPr>
            <a:endParaRPr sz="1800" b="0" i="0" u="none" strike="noStrike" cap="none">
              <a:solidFill>
                <a:schemeClr val="dk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Century Gothic"/>
                <a:ea typeface="Century Gothic"/>
                <a:cs typeface="Century Gothic"/>
                <a:sym typeface="Century Gothic"/>
              </a:rPr>
              <a:t>Remember — these digital loans are often short-term loans and should not be used for long-term finances.</a:t>
            </a:r>
            <a:endParaRPr sz="1200" b="1" i="0" u="none" strike="noStrike" cap="none">
              <a:solidFill>
                <a:schemeClr val="dk2"/>
              </a:solidFill>
              <a:latin typeface="Century Gothic"/>
              <a:ea typeface="Century Gothic"/>
              <a:cs typeface="Century Gothic"/>
              <a:sym typeface="Century Gothic"/>
            </a:endParaRPr>
          </a:p>
        </p:txBody>
      </p:sp>
      <p:pic>
        <p:nvPicPr>
          <p:cNvPr id="482" name="Google Shape;482;g1537c2c4cbf_0_363"/>
          <p:cNvPicPr preferRelativeResize="0"/>
          <p:nvPr/>
        </p:nvPicPr>
        <p:blipFill rotWithShape="1">
          <a:blip r:embed="rId5" cstate="screen">
            <a:alphaModFix/>
            <a:extLst>
              <a:ext uri="{28A0092B-C50C-407E-A947-70E740481C1C}">
                <a14:useLocalDpi xmlns:a14="http://schemas.microsoft.com/office/drawing/2010/main"/>
              </a:ext>
            </a:extLst>
          </a:blip>
          <a:srcRect l="6758" r="10616"/>
          <a:stretch/>
        </p:blipFill>
        <p:spPr>
          <a:xfrm>
            <a:off x="578650" y="4448775"/>
            <a:ext cx="2635405" cy="1325700"/>
          </a:xfrm>
          <a:prstGeom prst="rect">
            <a:avLst/>
          </a:prstGeom>
          <a:noFill/>
          <a:ln>
            <a:noFill/>
          </a:ln>
        </p:spPr>
      </p:pic>
      <p:pic>
        <p:nvPicPr>
          <p:cNvPr id="483" name="Google Shape;483;g1537c2c4cbf_0_36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088200" y="1739000"/>
            <a:ext cx="888225" cy="1579875"/>
          </a:xfrm>
          <a:prstGeom prst="rect">
            <a:avLst/>
          </a:prstGeom>
          <a:noFill/>
          <a:ln>
            <a:noFill/>
          </a:ln>
        </p:spPr>
      </p:pic>
      <p:pic>
        <p:nvPicPr>
          <p:cNvPr id="484" name="Google Shape;484;g1537c2c4cbf_0_36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rot="-5400000">
            <a:off x="10956175" y="440239"/>
            <a:ext cx="1235826" cy="1235826"/>
          </a:xfrm>
          <a:prstGeom prst="rect">
            <a:avLst/>
          </a:prstGeom>
          <a:noFill/>
          <a:ln>
            <a:noFill/>
          </a:ln>
        </p:spPr>
      </p:pic>
      <p:sp>
        <p:nvSpPr>
          <p:cNvPr id="485" name="Google Shape;485;g1537c2c4cbf_0_363"/>
          <p:cNvSpPr txBox="1"/>
          <p:nvPr/>
        </p:nvSpPr>
        <p:spPr>
          <a:xfrm>
            <a:off x="9504875" y="612175"/>
            <a:ext cx="1501200" cy="1031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Consider </a:t>
            </a:r>
            <a:r>
              <a:rPr lang="en-US" sz="1100">
                <a:solidFill>
                  <a:schemeClr val="dk2"/>
                </a:solidFill>
                <a:latin typeface="Century Gothic"/>
                <a:ea typeface="Century Gothic"/>
                <a:cs typeface="Century Gothic"/>
                <a:sym typeface="Century Gothic"/>
              </a:rPr>
              <a:t>adding or deleting examples to be relevant to your market.</a:t>
            </a:r>
            <a:endParaRPr sz="1100" b="0" i="0" u="none" strike="noStrike" cap="none">
              <a:solidFill>
                <a:schemeClr val="dk2"/>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191998" cy="6857172"/>
          </a:xfrm>
          <a:prstGeom prst="rect">
            <a:avLst/>
          </a:prstGeom>
          <a:noFill/>
          <a:ln>
            <a:noFill/>
          </a:ln>
        </p:spPr>
      </p:pic>
      <p:sp>
        <p:nvSpPr>
          <p:cNvPr id="491" name="Google Shape;491;p17"/>
          <p:cNvSpPr/>
          <p:nvPr/>
        </p:nvSpPr>
        <p:spPr>
          <a:xfrm>
            <a:off x="1" y="1717399"/>
            <a:ext cx="6681894" cy="1923579"/>
          </a:xfrm>
          <a:prstGeom prst="rect">
            <a:avLst/>
          </a:prstGeom>
          <a:solidFill>
            <a:srgbClr val="EDBD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492" name="Google Shape;492;p17"/>
          <p:cNvSpPr txBox="1"/>
          <p:nvPr/>
        </p:nvSpPr>
        <p:spPr>
          <a:xfrm>
            <a:off x="1044324" y="1958824"/>
            <a:ext cx="5472900" cy="1462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PART 3: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WHERE AND HOW TO GET </a:t>
            </a:r>
            <a:endParaRPr sz="28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30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A LOAN</a:t>
            </a:r>
            <a:endParaRPr sz="2800" b="1" i="0" u="none" strike="noStrike" cap="none">
              <a:solidFill>
                <a:schemeClr val="lt1"/>
              </a:solidFill>
              <a:highlight>
                <a:srgbClr val="FAC7A6"/>
              </a:highlight>
              <a:latin typeface="Century Gothic"/>
              <a:ea typeface="Century Gothic"/>
              <a:cs typeface="Century Gothic"/>
              <a:sym typeface="Century Gothic"/>
            </a:endParaRPr>
          </a:p>
        </p:txBody>
      </p:sp>
      <p:sp>
        <p:nvSpPr>
          <p:cNvPr id="493" name="Google Shape;493;p17"/>
          <p:cNvSpPr txBox="1"/>
          <p:nvPr/>
        </p:nvSpPr>
        <p:spPr>
          <a:xfrm>
            <a:off x="1044324" y="3981101"/>
            <a:ext cx="5853699" cy="263583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lt1"/>
              </a:buClr>
              <a:buSzPts val="1600"/>
              <a:buFont typeface="Arial"/>
              <a:buNone/>
            </a:pPr>
            <a:r>
              <a:rPr lang="en-US" sz="2000" b="1" i="0" u="none" strike="noStrike" cap="none">
                <a:solidFill>
                  <a:schemeClr val="lt1"/>
                </a:solidFill>
                <a:latin typeface="Century Gothic"/>
                <a:ea typeface="Century Gothic"/>
                <a:cs typeface="Century Gothic"/>
                <a:sym typeface="Century Gothic"/>
              </a:rPr>
              <a:t>Objectives: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100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learn where you can get a loan.</a:t>
            </a:r>
            <a:endParaRPr sz="1600" b="0" i="0" u="none" strike="noStrike" cap="none">
              <a:solidFill>
                <a:schemeClr val="lt1"/>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understand how to get a loan.</a:t>
            </a:r>
            <a:endParaRPr sz="1600" b="0" i="0" u="none" strike="noStrike" cap="none">
              <a:solidFill>
                <a:schemeClr val="lt1"/>
              </a:solidFill>
              <a:latin typeface="Century Gothic"/>
              <a:ea typeface="Century Gothic"/>
              <a:cs typeface="Century Gothic"/>
              <a:sym typeface="Century Gothic"/>
            </a:endParaRPr>
          </a:p>
        </p:txBody>
      </p:sp>
      <p:grpSp>
        <p:nvGrpSpPr>
          <p:cNvPr id="494" name="Google Shape;494;p17"/>
          <p:cNvGrpSpPr/>
          <p:nvPr/>
        </p:nvGrpSpPr>
        <p:grpSpPr>
          <a:xfrm>
            <a:off x="6096000" y="-90374"/>
            <a:ext cx="4204869" cy="3315997"/>
            <a:chOff x="6096000" y="-90374"/>
            <a:chExt cx="4204869" cy="3315997"/>
          </a:xfrm>
        </p:grpSpPr>
        <p:pic>
          <p:nvPicPr>
            <p:cNvPr id="495" name="Google Shape;495;p1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96000" y="-90374"/>
              <a:ext cx="4204869" cy="3315997"/>
            </a:xfrm>
            <a:prstGeom prst="rect">
              <a:avLst/>
            </a:prstGeom>
            <a:noFill/>
            <a:ln>
              <a:noFill/>
            </a:ln>
          </p:spPr>
        </p:pic>
        <p:sp>
          <p:nvSpPr>
            <p:cNvPr id="496" name="Google Shape;496;p17"/>
            <p:cNvSpPr txBox="1"/>
            <p:nvPr/>
          </p:nvSpPr>
          <p:spPr>
            <a:xfrm>
              <a:off x="7138561" y="910222"/>
              <a:ext cx="19674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5408B"/>
                  </a:solidFill>
                  <a:latin typeface="Century Gothic"/>
                  <a:ea typeface="Century Gothic"/>
                  <a:cs typeface="Century Gothic"/>
                  <a:sym typeface="Century Gothic"/>
                </a:rPr>
                <a:t>What are some places you can go to get a loan?</a:t>
              </a:r>
              <a:endParaRPr sz="1600" b="1" i="0" u="none" strike="noStrike" cap="none">
                <a:solidFill>
                  <a:srgbClr val="05408B"/>
                </a:solidFill>
                <a:latin typeface="Calibri"/>
                <a:ea typeface="Calibri"/>
                <a:cs typeface="Calibri"/>
                <a:sym typeface="Calibri"/>
              </a:endParaRPr>
            </a:p>
          </p:txBody>
        </p:sp>
      </p:grpSp>
      <p:sp>
        <p:nvSpPr>
          <p:cNvPr id="497" name="Google Shape;497;p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25</a:t>
            </a:fld>
            <a:endParaRPr/>
          </a:p>
        </p:txBody>
      </p:sp>
      <p:pic>
        <p:nvPicPr>
          <p:cNvPr id="498" name="Google Shape;498;p17"/>
          <p:cNvPicPr preferRelativeResize="0"/>
          <p:nvPr/>
        </p:nvPicPr>
        <p:blipFill rotWithShape="1">
          <a:blip r:embed="rId5" cstate="screen">
            <a:alphaModFix/>
            <a:extLst>
              <a:ext uri="{28A0092B-C50C-407E-A947-70E740481C1C}">
                <a14:useLocalDpi xmlns:a14="http://schemas.microsoft.com/office/drawing/2010/main"/>
              </a:ext>
            </a:extLst>
          </a:blip>
          <a:srcRect r="13778" b="35723"/>
          <a:stretch/>
        </p:blipFill>
        <p:spPr>
          <a:xfrm>
            <a:off x="6049475" y="310575"/>
            <a:ext cx="5853700" cy="65474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503" name="Google Shape;503;p25"/>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6473"/>
          </a:xfrm>
          <a:prstGeom prst="rect">
            <a:avLst/>
          </a:prstGeom>
          <a:noFill/>
          <a:ln>
            <a:noFill/>
          </a:ln>
        </p:spPr>
      </p:pic>
      <p:pic>
        <p:nvPicPr>
          <p:cNvPr id="504" name="Google Shape;504;p2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440239"/>
            <a:ext cx="1235826" cy="1235826"/>
          </a:xfrm>
          <a:prstGeom prst="rect">
            <a:avLst/>
          </a:prstGeom>
          <a:noFill/>
          <a:ln>
            <a:noFill/>
          </a:ln>
        </p:spPr>
      </p:pic>
      <p:sp>
        <p:nvSpPr>
          <p:cNvPr id="505" name="Google Shape;505;p25"/>
          <p:cNvSpPr txBox="1"/>
          <p:nvPr/>
        </p:nvSpPr>
        <p:spPr>
          <a:xfrm>
            <a:off x="8814300" y="612175"/>
            <a:ext cx="2191800" cy="692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Add, delete, or modify these providers as necessary.</a:t>
            </a:r>
            <a:endParaRPr sz="1100" b="0" i="0" u="none" strike="noStrike" cap="none">
              <a:solidFill>
                <a:schemeClr val="dk2"/>
              </a:solidFill>
              <a:latin typeface="Century Gothic"/>
              <a:ea typeface="Century Gothic"/>
              <a:cs typeface="Century Gothic"/>
              <a:sym typeface="Century Gothic"/>
            </a:endParaRPr>
          </a:p>
        </p:txBody>
      </p:sp>
      <p:sp>
        <p:nvSpPr>
          <p:cNvPr id="506" name="Google Shape;506;p25"/>
          <p:cNvSpPr txBox="1"/>
          <p:nvPr/>
        </p:nvSpPr>
        <p:spPr>
          <a:xfrm>
            <a:off x="2709278" y="3719466"/>
            <a:ext cx="1746347" cy="2085724"/>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507" name="Google Shape;507;p25"/>
          <p:cNvSpPr txBox="1"/>
          <p:nvPr/>
        </p:nvSpPr>
        <p:spPr>
          <a:xfrm>
            <a:off x="755075" y="297075"/>
            <a:ext cx="77175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855A4"/>
              </a:buClr>
              <a:buSzPts val="3200"/>
              <a:buFont typeface="Century Gothic"/>
              <a:buNone/>
            </a:pPr>
            <a:r>
              <a:rPr lang="en-US" sz="3200" b="0" i="0" u="none" strike="noStrike" cap="none">
                <a:solidFill>
                  <a:srgbClr val="2855A4"/>
                </a:solidFill>
                <a:latin typeface="Century Gothic"/>
                <a:ea typeface="Century Gothic"/>
                <a:cs typeface="Century Gothic"/>
                <a:sym typeface="Century Gothic"/>
              </a:rPr>
              <a:t>Where to Get a Loan</a:t>
            </a:r>
            <a:endParaRPr sz="1400" b="0" i="0" u="none" strike="noStrike" cap="none">
              <a:solidFill>
                <a:srgbClr val="000000"/>
              </a:solidFill>
              <a:latin typeface="Arial"/>
              <a:ea typeface="Arial"/>
              <a:cs typeface="Arial"/>
              <a:sym typeface="Arial"/>
            </a:endParaRPr>
          </a:p>
        </p:txBody>
      </p:sp>
      <p:sp>
        <p:nvSpPr>
          <p:cNvPr id="508" name="Google Shape;508;p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26</a:t>
            </a:fld>
            <a:endParaRPr/>
          </a:p>
        </p:txBody>
      </p:sp>
      <p:sp>
        <p:nvSpPr>
          <p:cNvPr id="509" name="Google Shape;509;p25"/>
          <p:cNvSpPr txBox="1"/>
          <p:nvPr/>
        </p:nvSpPr>
        <p:spPr>
          <a:xfrm>
            <a:off x="731600" y="1581075"/>
            <a:ext cx="8543700" cy="903000"/>
          </a:xfrm>
          <a:prstGeom prst="rect">
            <a:avLst/>
          </a:prstGeom>
          <a:noFill/>
          <a:ln>
            <a:noFill/>
          </a:ln>
        </p:spPr>
        <p:txBody>
          <a:bodyPr spcFirstLastPara="1" wrap="square" lIns="91425" tIns="45700" rIns="91425" bIns="45700" anchor="t" anchorCtr="0">
            <a:spAutoFit/>
          </a:bodyPr>
          <a:lstStyle/>
          <a:p>
            <a:pPr marL="457200" marR="5080" lvl="0" indent="-330200" algn="l" rtl="0">
              <a:lnSpc>
                <a:spcPct val="114599"/>
              </a:lnSpc>
              <a:spcBef>
                <a:spcPts val="0"/>
              </a:spcBef>
              <a:spcAft>
                <a:spcPts val="1000"/>
              </a:spcAft>
              <a:buClr>
                <a:srgbClr val="2855A4"/>
              </a:buClr>
              <a:buSzPts val="1600"/>
              <a:buFont typeface="Century Gothic"/>
              <a:buChar char="●"/>
            </a:pPr>
            <a:r>
              <a:rPr lang="en-US" sz="1600" b="1" i="0" u="none" strike="noStrike" cap="none">
                <a:solidFill>
                  <a:srgbClr val="2855A4"/>
                </a:solidFill>
                <a:latin typeface="Century Gothic"/>
                <a:ea typeface="Century Gothic"/>
                <a:cs typeface="Century Gothic"/>
                <a:sym typeface="Century Gothic"/>
              </a:rPr>
              <a:t>Banks: </a:t>
            </a:r>
            <a:r>
              <a:rPr lang="en-US" sz="1600" b="0" i="0" u="none" strike="noStrike" cap="none">
                <a:solidFill>
                  <a:schemeClr val="dk2"/>
                </a:solidFill>
                <a:latin typeface="Century Gothic"/>
                <a:ea typeface="Century Gothic"/>
                <a:cs typeface="Century Gothic"/>
                <a:sym typeface="Century Gothic"/>
              </a:rPr>
              <a:t>You can visit your bank’s website or go to a branch to learn more about the types of loans offered. Some banks may also let you apply online or by using your phone.</a:t>
            </a:r>
            <a:endParaRPr sz="1600" b="0" i="0" u="none" strike="noStrike" cap="none">
              <a:solidFill>
                <a:schemeClr val="dk2"/>
              </a:solidFill>
              <a:latin typeface="Century Gothic"/>
              <a:ea typeface="Century Gothic"/>
              <a:cs typeface="Century Gothic"/>
              <a:sym typeface="Century Gothic"/>
            </a:endParaRPr>
          </a:p>
        </p:txBody>
      </p:sp>
      <p:pic>
        <p:nvPicPr>
          <p:cNvPr id="510" name="Google Shape;510;p2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209075" y="2521575"/>
            <a:ext cx="4723052" cy="3722175"/>
          </a:xfrm>
          <a:prstGeom prst="rect">
            <a:avLst/>
          </a:prstGeom>
          <a:noFill/>
          <a:ln>
            <a:noFill/>
          </a:ln>
        </p:spPr>
      </p:pic>
      <p:sp>
        <p:nvSpPr>
          <p:cNvPr id="511" name="Google Shape;511;p25"/>
          <p:cNvSpPr txBox="1"/>
          <p:nvPr/>
        </p:nvSpPr>
        <p:spPr>
          <a:xfrm>
            <a:off x="731600" y="2465700"/>
            <a:ext cx="6639600" cy="4119600"/>
          </a:xfrm>
          <a:prstGeom prst="rect">
            <a:avLst/>
          </a:prstGeom>
          <a:noFill/>
          <a:ln>
            <a:noFill/>
          </a:ln>
        </p:spPr>
        <p:txBody>
          <a:bodyPr spcFirstLastPara="1" wrap="square" lIns="91425" tIns="91425" rIns="91425" bIns="91425" anchor="t" anchorCtr="0">
            <a:spAutoFit/>
          </a:bodyPr>
          <a:lstStyle/>
          <a:p>
            <a:pPr marL="457200" marR="5080" lvl="0" indent="-330200" algn="l" rtl="0">
              <a:lnSpc>
                <a:spcPct val="114599"/>
              </a:lnSpc>
              <a:spcBef>
                <a:spcPts val="0"/>
              </a:spcBef>
              <a:spcAft>
                <a:spcPts val="0"/>
              </a:spcAft>
              <a:buClr>
                <a:srgbClr val="2855A4"/>
              </a:buClr>
              <a:buSzPts val="1600"/>
              <a:buFont typeface="Century Gothic"/>
              <a:buChar char="●"/>
            </a:pPr>
            <a:r>
              <a:rPr lang="en-US" sz="1600" b="1" i="0" u="none" strike="noStrike" cap="none">
                <a:solidFill>
                  <a:srgbClr val="2855A4"/>
                </a:solidFill>
                <a:latin typeface="Century Gothic"/>
                <a:ea typeface="Century Gothic"/>
                <a:cs typeface="Century Gothic"/>
                <a:sym typeface="Century Gothic"/>
              </a:rPr>
              <a:t>Micro-Finance Institutions (MFIs):</a:t>
            </a:r>
            <a:r>
              <a:rPr lang="en-US" sz="1600" b="1" i="0" u="none" strike="noStrike" cap="none">
                <a:solidFill>
                  <a:srgbClr val="05408B"/>
                </a:solidFill>
                <a:latin typeface="Century Gothic"/>
                <a:ea typeface="Century Gothic"/>
                <a:cs typeface="Century Gothic"/>
                <a:sym typeface="Century Gothic"/>
              </a:rPr>
              <a:t> </a:t>
            </a:r>
            <a:r>
              <a:rPr lang="en-US" sz="1600" b="0" i="0" u="none" strike="noStrike" cap="none">
                <a:solidFill>
                  <a:schemeClr val="dk2"/>
                </a:solidFill>
                <a:latin typeface="Century Gothic"/>
                <a:ea typeface="Century Gothic"/>
                <a:cs typeface="Century Gothic"/>
                <a:sym typeface="Century Gothic"/>
              </a:rPr>
              <a:t>MFIs offer microcredit and other financial services such as insurance and remittances. MFIs also provide non-financial services like individual counselling, training, and support for micro-enterprises. </a:t>
            </a:r>
            <a:endParaRPr sz="1600" b="0" i="0" u="none" strike="noStrike" cap="none">
              <a:solidFill>
                <a:srgbClr val="05408B"/>
              </a:solidFill>
              <a:latin typeface="Century Gothic"/>
              <a:ea typeface="Century Gothic"/>
              <a:cs typeface="Century Gothic"/>
              <a:sym typeface="Century Gothic"/>
            </a:endParaRPr>
          </a:p>
          <a:p>
            <a:pPr marL="457200" marR="5080" lvl="0" indent="-330200" algn="l" rtl="0">
              <a:lnSpc>
                <a:spcPct val="114599"/>
              </a:lnSpc>
              <a:spcBef>
                <a:spcPts val="1000"/>
              </a:spcBef>
              <a:spcAft>
                <a:spcPts val="0"/>
              </a:spcAft>
              <a:buClr>
                <a:srgbClr val="2855A4"/>
              </a:buClr>
              <a:buSzPts val="1600"/>
              <a:buFont typeface="Century Gothic"/>
              <a:buChar char="●"/>
            </a:pPr>
            <a:r>
              <a:rPr lang="en-US" sz="1600" b="1" i="0" u="none" strike="noStrike" cap="none">
                <a:solidFill>
                  <a:srgbClr val="2855A4"/>
                </a:solidFill>
                <a:latin typeface="Century Gothic"/>
                <a:ea typeface="Century Gothic"/>
                <a:cs typeface="Century Gothic"/>
                <a:sym typeface="Century Gothic"/>
              </a:rPr>
              <a:t>Credit Unions:</a:t>
            </a:r>
            <a:r>
              <a:rPr lang="en-US" sz="1600" b="1" i="0" u="none" strike="noStrike" cap="none">
                <a:solidFill>
                  <a:srgbClr val="05408B"/>
                </a:solidFill>
                <a:latin typeface="Century Gothic"/>
                <a:ea typeface="Century Gothic"/>
                <a:cs typeface="Century Gothic"/>
                <a:sym typeface="Century Gothic"/>
              </a:rPr>
              <a:t> </a:t>
            </a:r>
            <a:r>
              <a:rPr lang="en-US" sz="1600" b="0" i="0" u="none" strike="noStrike" cap="none">
                <a:solidFill>
                  <a:schemeClr val="dk2"/>
                </a:solidFill>
                <a:latin typeface="Century Gothic"/>
                <a:ea typeface="Century Gothic"/>
                <a:cs typeface="Century Gothic"/>
                <a:sym typeface="Century Gothic"/>
              </a:rPr>
              <a:t>A credit union is a type of financial institution that is owned by the people who use the products and services. Credit union members can access many services like loans and deposit accounts.</a:t>
            </a:r>
            <a:endParaRPr sz="1600" b="0" i="0" u="none" strike="noStrike" cap="none">
              <a:solidFill>
                <a:srgbClr val="05408B"/>
              </a:solidFill>
              <a:latin typeface="Century Gothic"/>
              <a:ea typeface="Century Gothic"/>
              <a:cs typeface="Century Gothic"/>
              <a:sym typeface="Century Gothic"/>
            </a:endParaRPr>
          </a:p>
          <a:p>
            <a:pPr marL="457200" marR="5080" lvl="0" indent="-330200" algn="l" rtl="0">
              <a:lnSpc>
                <a:spcPct val="119200"/>
              </a:lnSpc>
              <a:spcBef>
                <a:spcPts val="1000"/>
              </a:spcBef>
              <a:spcAft>
                <a:spcPts val="1000"/>
              </a:spcAft>
              <a:buClr>
                <a:srgbClr val="2855A4"/>
              </a:buClr>
              <a:buSzPts val="1600"/>
              <a:buFont typeface="Century Gothic"/>
              <a:buChar char="●"/>
            </a:pPr>
            <a:r>
              <a:rPr lang="en-US" sz="1600" b="1" i="0" u="none" strike="noStrike" cap="none">
                <a:solidFill>
                  <a:srgbClr val="2855A4"/>
                </a:solidFill>
                <a:latin typeface="Century Gothic"/>
                <a:ea typeface="Century Gothic"/>
                <a:cs typeface="Century Gothic"/>
                <a:sym typeface="Century Gothic"/>
              </a:rPr>
              <a:t>Non-Banking Financial Companies (NBFCs):</a:t>
            </a:r>
            <a:r>
              <a:rPr lang="en-US" sz="1600" b="1" i="0" u="none" strike="noStrike" cap="none">
                <a:solidFill>
                  <a:srgbClr val="05408B"/>
                </a:solidFill>
                <a:latin typeface="Century Gothic"/>
                <a:ea typeface="Century Gothic"/>
                <a:cs typeface="Century Gothic"/>
                <a:sym typeface="Century Gothic"/>
              </a:rPr>
              <a:t> </a:t>
            </a:r>
            <a:r>
              <a:rPr lang="en-US" sz="1600" b="0" i="0" u="none" strike="noStrike" cap="none">
                <a:solidFill>
                  <a:schemeClr val="dk2"/>
                </a:solidFill>
                <a:latin typeface="Century Gothic"/>
                <a:ea typeface="Century Gothic"/>
                <a:cs typeface="Century Gothic"/>
                <a:sym typeface="Century Gothic"/>
              </a:rPr>
              <a:t>NBFCs are financial institutions that do not have a full banking license or are not regulated, but can still provide some financial services, like loan disbursement. Examples of NBFCs include insurance firms, pawn shops, and currency exchangers.</a:t>
            </a:r>
            <a:endParaRPr sz="1600" b="0" i="0" u="none" strike="noStrike" cap="none">
              <a:solidFill>
                <a:schemeClr val="dk2"/>
              </a:solidFill>
              <a:latin typeface="Century Gothic"/>
              <a:ea typeface="Century Gothic"/>
              <a:cs typeface="Century Gothic"/>
              <a:sym typeface="Century Gothic"/>
            </a:endParaRPr>
          </a:p>
        </p:txBody>
      </p:sp>
      <p:pic>
        <p:nvPicPr>
          <p:cNvPr id="512" name="Google Shape;512;p25"/>
          <p:cNvPicPr preferRelativeResize="0"/>
          <p:nvPr/>
        </p:nvPicPr>
        <p:blipFill rotWithShape="1">
          <a:blip r:embed="rId6"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g1537c2c4cbf_0_461"/>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6472"/>
          </a:xfrm>
          <a:prstGeom prst="rect">
            <a:avLst/>
          </a:prstGeom>
          <a:noFill/>
          <a:ln>
            <a:noFill/>
          </a:ln>
        </p:spPr>
      </p:pic>
      <p:pic>
        <p:nvPicPr>
          <p:cNvPr id="518" name="Google Shape;518;g1537c2c4cbf_0_46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440239"/>
            <a:ext cx="1235826" cy="1235826"/>
          </a:xfrm>
          <a:prstGeom prst="rect">
            <a:avLst/>
          </a:prstGeom>
          <a:noFill/>
          <a:ln>
            <a:noFill/>
          </a:ln>
        </p:spPr>
      </p:pic>
      <p:sp>
        <p:nvSpPr>
          <p:cNvPr id="519" name="Google Shape;519;g1537c2c4cbf_0_461"/>
          <p:cNvSpPr txBox="1"/>
          <p:nvPr/>
        </p:nvSpPr>
        <p:spPr>
          <a:xfrm>
            <a:off x="8814300" y="612175"/>
            <a:ext cx="2191800" cy="1031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Consider modifying these steps to be reflective of a loan provider or loan product in your market.</a:t>
            </a:r>
            <a:endParaRPr sz="1100" b="0" i="0" u="none" strike="noStrike" cap="none">
              <a:solidFill>
                <a:schemeClr val="dk2"/>
              </a:solidFill>
              <a:latin typeface="Century Gothic"/>
              <a:ea typeface="Century Gothic"/>
              <a:cs typeface="Century Gothic"/>
              <a:sym typeface="Century Gothic"/>
            </a:endParaRPr>
          </a:p>
        </p:txBody>
      </p:sp>
      <p:sp>
        <p:nvSpPr>
          <p:cNvPr id="520" name="Google Shape;520;g1537c2c4cbf_0_461"/>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521" name="Google Shape;521;g1537c2c4cbf_0_461"/>
          <p:cNvSpPr txBox="1"/>
          <p:nvPr/>
        </p:nvSpPr>
        <p:spPr>
          <a:xfrm>
            <a:off x="755075" y="297075"/>
            <a:ext cx="78555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855A4"/>
              </a:buClr>
              <a:buSzPts val="3200"/>
              <a:buFont typeface="Century Gothic"/>
              <a:buNone/>
            </a:pPr>
            <a:r>
              <a:rPr lang="en-US" sz="3200" b="0" i="0" u="none" strike="noStrike" cap="none">
                <a:solidFill>
                  <a:srgbClr val="2855A4"/>
                </a:solidFill>
                <a:latin typeface="Century Gothic"/>
                <a:ea typeface="Century Gothic"/>
                <a:cs typeface="Century Gothic"/>
                <a:sym typeface="Century Gothic"/>
              </a:rPr>
              <a:t>How to Get a Loan</a:t>
            </a:r>
            <a:endParaRPr sz="1400" b="0" i="0" u="none" strike="noStrike" cap="none">
              <a:solidFill>
                <a:srgbClr val="000000"/>
              </a:solidFill>
              <a:latin typeface="Arial"/>
              <a:ea typeface="Arial"/>
              <a:cs typeface="Arial"/>
              <a:sym typeface="Arial"/>
            </a:endParaRPr>
          </a:p>
        </p:txBody>
      </p:sp>
      <p:grpSp>
        <p:nvGrpSpPr>
          <p:cNvPr id="522" name="Google Shape;522;g1537c2c4cbf_0_461"/>
          <p:cNvGrpSpPr/>
          <p:nvPr/>
        </p:nvGrpSpPr>
        <p:grpSpPr>
          <a:xfrm>
            <a:off x="3771900" y="1388950"/>
            <a:ext cx="7331061" cy="4643325"/>
            <a:chOff x="1905000" y="1236550"/>
            <a:chExt cx="7331061" cy="4643325"/>
          </a:xfrm>
        </p:grpSpPr>
        <p:pic>
          <p:nvPicPr>
            <p:cNvPr id="523" name="Google Shape;523;g1537c2c4cbf_0_461"/>
            <p:cNvPicPr preferRelativeResize="0"/>
            <p:nvPr/>
          </p:nvPicPr>
          <p:blipFill rotWithShape="1">
            <a:blip r:embed="rId5" cstate="screen">
              <a:alphaModFix/>
              <a:extLst>
                <a:ext uri="{28A0092B-C50C-407E-A947-70E740481C1C}">
                  <a14:useLocalDpi xmlns:a14="http://schemas.microsoft.com/office/drawing/2010/main"/>
                </a:ext>
              </a:extLst>
            </a:blip>
            <a:srcRect r="31028"/>
            <a:stretch/>
          </p:blipFill>
          <p:spPr>
            <a:xfrm>
              <a:off x="1905000" y="1236550"/>
              <a:ext cx="7190925" cy="4643325"/>
            </a:xfrm>
            <a:prstGeom prst="rect">
              <a:avLst/>
            </a:prstGeom>
            <a:noFill/>
            <a:ln>
              <a:noFill/>
            </a:ln>
          </p:spPr>
        </p:pic>
        <p:sp>
          <p:nvSpPr>
            <p:cNvPr id="524" name="Google Shape;524;g1537c2c4cbf_0_461"/>
            <p:cNvSpPr txBox="1"/>
            <p:nvPr/>
          </p:nvSpPr>
          <p:spPr>
            <a:xfrm>
              <a:off x="3026778" y="3394953"/>
              <a:ext cx="1926300" cy="1200600"/>
            </a:xfrm>
            <a:prstGeom prst="rect">
              <a:avLst/>
            </a:prstGeom>
            <a:noFill/>
            <a:ln>
              <a:noFill/>
            </a:ln>
          </p:spPr>
          <p:txBody>
            <a:bodyPr spcFirstLastPara="1" wrap="square" lIns="91425" tIns="45700" rIns="91425" bIns="45700" anchor="t" anchorCtr="0">
              <a:spAutoFit/>
            </a:bodyPr>
            <a:lstStyle/>
            <a:p>
              <a:pPr marL="10160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5408B"/>
                  </a:solidFill>
                  <a:latin typeface="Century Gothic"/>
                  <a:ea typeface="Century Gothic"/>
                  <a:cs typeface="Century Gothic"/>
                  <a:sym typeface="Century Gothic"/>
                </a:rPr>
                <a:t>You will have to provide several documents, such as your passport, ID, proof of income, and business registration. </a:t>
              </a:r>
              <a:endParaRPr sz="1200" b="0" i="0" u="none" strike="noStrike" cap="none">
                <a:solidFill>
                  <a:srgbClr val="05408B"/>
                </a:solidFill>
                <a:latin typeface="Century Gothic"/>
                <a:ea typeface="Century Gothic"/>
                <a:cs typeface="Century Gothic"/>
                <a:sym typeface="Century Gothic"/>
              </a:endParaRPr>
            </a:p>
          </p:txBody>
        </p:sp>
        <p:sp>
          <p:nvSpPr>
            <p:cNvPr id="525" name="Google Shape;525;g1537c2c4cbf_0_461"/>
            <p:cNvSpPr txBox="1"/>
            <p:nvPr/>
          </p:nvSpPr>
          <p:spPr>
            <a:xfrm>
              <a:off x="5196725" y="3394953"/>
              <a:ext cx="1926300" cy="1754700"/>
            </a:xfrm>
            <a:prstGeom prst="rect">
              <a:avLst/>
            </a:prstGeom>
            <a:noFill/>
            <a:ln>
              <a:noFill/>
            </a:ln>
          </p:spPr>
          <p:txBody>
            <a:bodyPr spcFirstLastPara="1" wrap="square" lIns="91425" tIns="45700" rIns="91425" bIns="45700" anchor="t" anchorCtr="0">
              <a:spAutoFit/>
            </a:bodyPr>
            <a:lstStyle/>
            <a:p>
              <a:pPr marL="10160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5408B"/>
                  </a:solidFill>
                  <a:latin typeface="Century Gothic"/>
                  <a:ea typeface="Century Gothic"/>
                  <a:cs typeface="Century Gothic"/>
                  <a:sym typeface="Century Gothic"/>
                </a:rPr>
                <a:t>Once you have all these documents, you can fill out the loan application with your provider. Sometimes, you can even fill out the application online or on your phone.</a:t>
              </a:r>
              <a:endParaRPr sz="1200" b="0" i="0" u="none" strike="noStrike" cap="none">
                <a:solidFill>
                  <a:srgbClr val="2853A3"/>
                </a:solidFill>
                <a:latin typeface="Century Gothic"/>
                <a:ea typeface="Century Gothic"/>
                <a:cs typeface="Century Gothic"/>
                <a:sym typeface="Century Gothic"/>
              </a:endParaRPr>
            </a:p>
          </p:txBody>
        </p:sp>
        <p:sp>
          <p:nvSpPr>
            <p:cNvPr id="526" name="Google Shape;526;g1537c2c4cbf_0_461"/>
            <p:cNvSpPr txBox="1"/>
            <p:nvPr/>
          </p:nvSpPr>
          <p:spPr>
            <a:xfrm>
              <a:off x="7309761" y="3394953"/>
              <a:ext cx="1926300" cy="1015800"/>
            </a:xfrm>
            <a:prstGeom prst="rect">
              <a:avLst/>
            </a:prstGeom>
            <a:noFill/>
            <a:ln>
              <a:noFill/>
            </a:ln>
          </p:spPr>
          <p:txBody>
            <a:bodyPr spcFirstLastPara="1" wrap="square" lIns="91425" tIns="45700" rIns="91425" bIns="45700" anchor="t" anchorCtr="0">
              <a:spAutoFit/>
            </a:bodyPr>
            <a:lstStyle/>
            <a:p>
              <a:pPr marL="10160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5408B"/>
                  </a:solidFill>
                  <a:latin typeface="Century Gothic"/>
                  <a:ea typeface="Century Gothic"/>
                  <a:cs typeface="Century Gothic"/>
                  <a:sym typeface="Century Gothic"/>
                </a:rPr>
                <a:t>Be sure to read the terms of the loan agreement carefully before signing any documents!</a:t>
              </a:r>
              <a:endParaRPr sz="1200" b="0" i="0" u="none" strike="noStrike" cap="none">
                <a:solidFill>
                  <a:srgbClr val="05408B"/>
                </a:solidFill>
                <a:latin typeface="Century Gothic"/>
                <a:ea typeface="Century Gothic"/>
                <a:cs typeface="Century Gothic"/>
                <a:sym typeface="Century Gothic"/>
              </a:endParaRPr>
            </a:p>
          </p:txBody>
        </p:sp>
      </p:grpSp>
      <p:sp>
        <p:nvSpPr>
          <p:cNvPr id="527" name="Google Shape;527;g1537c2c4cbf_0_46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27</a:t>
            </a:fld>
            <a:endParaRPr/>
          </a:p>
        </p:txBody>
      </p:sp>
      <p:sp>
        <p:nvSpPr>
          <p:cNvPr id="528" name="Google Shape;528;g1537c2c4cbf_0_461"/>
          <p:cNvSpPr txBox="1"/>
          <p:nvPr/>
        </p:nvSpPr>
        <p:spPr>
          <a:xfrm>
            <a:off x="755075" y="1825775"/>
            <a:ext cx="3027600" cy="3606300"/>
          </a:xfrm>
          <a:prstGeom prst="rect">
            <a:avLst/>
          </a:prstGeom>
          <a:noFill/>
          <a:ln>
            <a:noFill/>
          </a:ln>
        </p:spPr>
        <p:txBody>
          <a:bodyPr spcFirstLastPara="1" wrap="square" lIns="91425" tIns="91425" rIns="91425" bIns="91425" anchor="t" anchorCtr="0">
            <a:spAutoFit/>
          </a:bodyPr>
          <a:lstStyle/>
          <a:p>
            <a:pPr marL="12700" marR="5080" lvl="0" indent="0" algn="l" rtl="0">
              <a:lnSpc>
                <a:spcPct val="106500"/>
              </a:lnSpc>
              <a:spcBef>
                <a:spcPts val="0"/>
              </a:spcBef>
              <a:spcAft>
                <a:spcPts val="0"/>
              </a:spcAft>
              <a:buClr>
                <a:srgbClr val="000000"/>
              </a:buClr>
              <a:buSzPts val="2100"/>
              <a:buFont typeface="Arial"/>
              <a:buNone/>
            </a:pPr>
            <a:r>
              <a:rPr lang="en-US" sz="2100" b="0" i="0" u="none" strike="noStrike" cap="none">
                <a:solidFill>
                  <a:schemeClr val="dk2"/>
                </a:solidFill>
                <a:latin typeface="Century Gothic"/>
                <a:ea typeface="Century Gothic"/>
                <a:cs typeface="Century Gothic"/>
                <a:sym typeface="Century Gothic"/>
              </a:rPr>
              <a:t>When getting a loan, you will have to meet certain requirements and standards set by the lender</a:t>
            </a:r>
            <a:r>
              <a:rPr lang="en-US" sz="2100">
                <a:solidFill>
                  <a:schemeClr val="dk2"/>
                </a:solidFill>
                <a:latin typeface="Century Gothic"/>
                <a:ea typeface="Century Gothic"/>
                <a:cs typeface="Century Gothic"/>
                <a:sym typeface="Century Gothic"/>
              </a:rPr>
              <a:t>.</a:t>
            </a:r>
            <a:endParaRPr sz="2100" b="0" i="0" u="none" strike="noStrike" cap="none">
              <a:solidFill>
                <a:schemeClr val="dk2"/>
              </a:solidFill>
              <a:latin typeface="Century Gothic"/>
              <a:ea typeface="Century Gothic"/>
              <a:cs typeface="Century Gothic"/>
              <a:sym typeface="Century Gothic"/>
            </a:endParaRPr>
          </a:p>
          <a:p>
            <a:pPr marL="12700" marR="5080" lvl="0" indent="0" algn="l" rtl="0">
              <a:lnSpc>
                <a:spcPct val="106500"/>
              </a:lnSpc>
              <a:spcBef>
                <a:spcPts val="0"/>
              </a:spcBef>
              <a:spcAft>
                <a:spcPts val="0"/>
              </a:spcAft>
              <a:buClr>
                <a:srgbClr val="000000"/>
              </a:buClr>
              <a:buSzPts val="2100"/>
              <a:buFont typeface="Arial"/>
              <a:buNone/>
            </a:pPr>
            <a:endParaRPr sz="2100" b="0" i="0" u="none" strike="noStrike" cap="none">
              <a:solidFill>
                <a:schemeClr val="dk2"/>
              </a:solidFill>
              <a:latin typeface="Century Gothic"/>
              <a:ea typeface="Century Gothic"/>
              <a:cs typeface="Century Gothic"/>
              <a:sym typeface="Century Gothic"/>
            </a:endParaRPr>
          </a:p>
          <a:p>
            <a:pPr marL="12700" marR="5080" lvl="0" indent="0" algn="l" rtl="0">
              <a:lnSpc>
                <a:spcPct val="106500"/>
              </a:lnSpc>
              <a:spcBef>
                <a:spcPts val="0"/>
              </a:spcBef>
              <a:spcAft>
                <a:spcPts val="0"/>
              </a:spcAft>
              <a:buClr>
                <a:srgbClr val="000000"/>
              </a:buClr>
              <a:buSzPts val="2100"/>
              <a:buFont typeface="Arial"/>
              <a:buNone/>
            </a:pPr>
            <a:r>
              <a:rPr lang="en-US" sz="2100" b="0" i="0" u="none" strike="noStrike" cap="none">
                <a:solidFill>
                  <a:schemeClr val="dk2"/>
                </a:solidFill>
                <a:latin typeface="Century Gothic"/>
                <a:ea typeface="Century Gothic"/>
                <a:cs typeface="Century Gothic"/>
                <a:sym typeface="Century Gothic"/>
              </a:rPr>
              <a:t>These standards are how the lender assesses your identity and creditworthiness.</a:t>
            </a:r>
            <a:endParaRPr sz="800" b="0" i="0" u="none" strike="noStrike" cap="none">
              <a:solidFill>
                <a:schemeClr val="dk2"/>
              </a:solidFill>
              <a:latin typeface="Arial"/>
              <a:ea typeface="Arial"/>
              <a:cs typeface="Arial"/>
              <a:sym typeface="Arial"/>
            </a:endParaRPr>
          </a:p>
        </p:txBody>
      </p:sp>
      <p:grpSp>
        <p:nvGrpSpPr>
          <p:cNvPr id="529" name="Google Shape;529;g1537c2c4cbf_0_461"/>
          <p:cNvGrpSpPr/>
          <p:nvPr/>
        </p:nvGrpSpPr>
        <p:grpSpPr>
          <a:xfrm>
            <a:off x="5141525" y="2528963"/>
            <a:ext cx="4820399" cy="640236"/>
            <a:chOff x="5141525" y="2528963"/>
            <a:chExt cx="4820399" cy="640236"/>
          </a:xfrm>
        </p:grpSpPr>
        <p:pic>
          <p:nvPicPr>
            <p:cNvPr id="530" name="Google Shape;530;g1537c2c4cbf_0_46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235600" y="2557025"/>
              <a:ext cx="556050" cy="556050"/>
            </a:xfrm>
            <a:prstGeom prst="rect">
              <a:avLst/>
            </a:prstGeom>
            <a:noFill/>
            <a:ln>
              <a:noFill/>
            </a:ln>
          </p:spPr>
        </p:pic>
        <p:pic>
          <p:nvPicPr>
            <p:cNvPr id="531" name="Google Shape;531;g1537c2c4cbf_0_46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141525" y="2528963"/>
              <a:ext cx="612174" cy="612174"/>
            </a:xfrm>
            <a:prstGeom prst="rect">
              <a:avLst/>
            </a:prstGeom>
            <a:noFill/>
            <a:ln>
              <a:noFill/>
            </a:ln>
          </p:spPr>
        </p:pic>
        <p:pic>
          <p:nvPicPr>
            <p:cNvPr id="532" name="Google Shape;532;g1537c2c4cbf_0_46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9349750" y="2557025"/>
              <a:ext cx="612174" cy="612174"/>
            </a:xfrm>
            <a:prstGeom prst="rect">
              <a:avLst/>
            </a:prstGeom>
            <a:noFill/>
            <a:ln>
              <a:noFill/>
            </a:ln>
          </p:spPr>
        </p:pic>
      </p:grpSp>
      <p:pic>
        <p:nvPicPr>
          <p:cNvPr id="533" name="Google Shape;533;g1537c2c4cbf_0_461"/>
          <p:cNvPicPr preferRelativeResize="0"/>
          <p:nvPr/>
        </p:nvPicPr>
        <p:blipFill rotWithShape="1">
          <a:blip r:embed="rId9"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Google Shape;538;g1537c2c4cbf_0_37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539" name="Google Shape;539;g1537c2c4cbf_0_37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16136" y="1918636"/>
            <a:ext cx="4058757" cy="4058757"/>
          </a:xfrm>
          <a:prstGeom prst="rect">
            <a:avLst/>
          </a:prstGeom>
          <a:noFill/>
          <a:ln>
            <a:noFill/>
          </a:ln>
        </p:spPr>
      </p:pic>
      <p:pic>
        <p:nvPicPr>
          <p:cNvPr id="540" name="Google Shape;540;g1537c2c4cbf_0_37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799464" y="2018386"/>
            <a:ext cx="3928980" cy="3928980"/>
          </a:xfrm>
          <a:prstGeom prst="rect">
            <a:avLst/>
          </a:prstGeom>
          <a:noFill/>
          <a:ln>
            <a:noFill/>
          </a:ln>
        </p:spPr>
      </p:pic>
      <p:sp>
        <p:nvSpPr>
          <p:cNvPr id="541" name="Google Shape;541;g1537c2c4cbf_0_379"/>
          <p:cNvSpPr/>
          <p:nvPr/>
        </p:nvSpPr>
        <p:spPr>
          <a:xfrm>
            <a:off x="601375" y="358000"/>
            <a:ext cx="9870600" cy="11406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42" name="Google Shape;542;g1537c2c4cbf_0_379"/>
          <p:cNvGrpSpPr/>
          <p:nvPr/>
        </p:nvGrpSpPr>
        <p:grpSpPr>
          <a:xfrm>
            <a:off x="3659970" y="2217092"/>
            <a:ext cx="3743018" cy="1453800"/>
            <a:chOff x="3792970" y="2050840"/>
            <a:chExt cx="3743018" cy="1453800"/>
          </a:xfrm>
        </p:grpSpPr>
        <p:pic>
          <p:nvPicPr>
            <p:cNvPr id="543" name="Google Shape;543;g1537c2c4cbf_0_37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693133">
              <a:off x="3867162" y="2162565"/>
              <a:ext cx="824344" cy="824344"/>
            </a:xfrm>
            <a:prstGeom prst="rect">
              <a:avLst/>
            </a:prstGeom>
            <a:noFill/>
            <a:ln>
              <a:noFill/>
            </a:ln>
          </p:spPr>
        </p:pic>
        <p:sp>
          <p:nvSpPr>
            <p:cNvPr id="544" name="Google Shape;544;g1537c2c4cbf_0_379"/>
            <p:cNvSpPr/>
            <p:nvPr/>
          </p:nvSpPr>
          <p:spPr>
            <a:xfrm>
              <a:off x="4484229" y="2050840"/>
              <a:ext cx="2952000" cy="1453800"/>
            </a:xfrm>
            <a:prstGeom prst="rect">
              <a:avLst/>
            </a:prstGeom>
            <a:solidFill>
              <a:srgbClr val="FBE4D4">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5" name="Google Shape;545;g1537c2c4cbf_0_379"/>
            <p:cNvSpPr txBox="1"/>
            <p:nvPr/>
          </p:nvSpPr>
          <p:spPr>
            <a:xfrm>
              <a:off x="4734588" y="2130649"/>
              <a:ext cx="2801400" cy="1215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sng" strike="noStrike" cap="none">
                  <a:solidFill>
                    <a:schemeClr val="lt1"/>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Hey Sister Lessons</a:t>
              </a:r>
              <a:endParaRPr sz="20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Lesson 13: What should I consider in taking out a loan?</a:t>
              </a:r>
              <a:endParaRPr sz="1400" b="0" i="0" u="none" strike="noStrike" cap="none">
                <a:solidFill>
                  <a:srgbClr val="000000"/>
                </a:solidFill>
                <a:latin typeface="Arial"/>
                <a:ea typeface="Arial"/>
                <a:cs typeface="Arial"/>
                <a:sym typeface="Arial"/>
              </a:endParaRPr>
            </a:p>
          </p:txBody>
        </p:sp>
      </p:grpSp>
      <p:grpSp>
        <p:nvGrpSpPr>
          <p:cNvPr id="546" name="Google Shape;546;g1537c2c4cbf_0_379"/>
          <p:cNvGrpSpPr/>
          <p:nvPr/>
        </p:nvGrpSpPr>
        <p:grpSpPr>
          <a:xfrm>
            <a:off x="4992755" y="4323971"/>
            <a:ext cx="3419369" cy="1734472"/>
            <a:chOff x="4643630" y="4157719"/>
            <a:chExt cx="3419369" cy="1734472"/>
          </a:xfrm>
        </p:grpSpPr>
        <p:grpSp>
          <p:nvGrpSpPr>
            <p:cNvPr id="547" name="Google Shape;547;g1537c2c4cbf_0_379"/>
            <p:cNvGrpSpPr/>
            <p:nvPr/>
          </p:nvGrpSpPr>
          <p:grpSpPr>
            <a:xfrm>
              <a:off x="4643630" y="4157719"/>
              <a:ext cx="2801400" cy="1453800"/>
              <a:chOff x="4494005" y="4157719"/>
              <a:chExt cx="2801400" cy="1453800"/>
            </a:xfrm>
          </p:grpSpPr>
          <p:sp>
            <p:nvSpPr>
              <p:cNvPr id="548" name="Google Shape;548;g1537c2c4cbf_0_379"/>
              <p:cNvSpPr/>
              <p:nvPr/>
            </p:nvSpPr>
            <p:spPr>
              <a:xfrm>
                <a:off x="4494005" y="4157719"/>
                <a:ext cx="2801400" cy="1453800"/>
              </a:xfrm>
              <a:prstGeom prst="rect">
                <a:avLst/>
              </a:prstGeom>
              <a:solidFill>
                <a:srgbClr val="FBE4D4">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9" name="Google Shape;549;g1537c2c4cbf_0_379"/>
              <p:cNvSpPr txBox="1"/>
              <p:nvPr/>
            </p:nvSpPr>
            <p:spPr>
              <a:xfrm>
                <a:off x="4580775" y="4327084"/>
                <a:ext cx="2645700" cy="1215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sng" strike="noStrike" cap="none">
                    <a:solidFill>
                      <a:schemeClr val="lt1"/>
                    </a:solidFill>
                    <a:latin typeface="Century Gothic"/>
                    <a:ea typeface="Century Gothic"/>
                    <a:cs typeface="Century Gothic"/>
                    <a:sym typeface="Century Gothic"/>
                    <a:hlinkClick r:id="rId8">
                      <a:extLst>
                        <a:ext uri="{A12FA001-AC4F-418D-AE19-62706E023703}">
                          <ahyp:hlinkClr xmlns:ahyp="http://schemas.microsoft.com/office/drawing/2018/hyperlinkcolor" val="tx"/>
                        </a:ext>
                      </a:extLst>
                    </a:hlinkClick>
                  </a:rPr>
                  <a:t>Oye Amiga Lessons</a:t>
                </a:r>
                <a:endParaRPr sz="20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Lesson 11: What should I consider in taking out a loan?</a:t>
                </a:r>
                <a:endParaRPr sz="1600" b="1" i="0" u="none" strike="noStrike" cap="none">
                  <a:solidFill>
                    <a:schemeClr val="lt1"/>
                  </a:solidFill>
                  <a:latin typeface="Century Gothic"/>
                  <a:ea typeface="Century Gothic"/>
                  <a:cs typeface="Century Gothic"/>
                  <a:sym typeface="Century Gothic"/>
                </a:endParaRPr>
              </a:p>
            </p:txBody>
          </p:sp>
        </p:grpSp>
        <p:pic>
          <p:nvPicPr>
            <p:cNvPr id="550" name="Google Shape;550;g1537c2c4cbf_0_37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6761948">
              <a:off x="7111526" y="4940718"/>
              <a:ext cx="824344" cy="824344"/>
            </a:xfrm>
            <a:prstGeom prst="rect">
              <a:avLst/>
            </a:prstGeom>
            <a:noFill/>
            <a:ln>
              <a:noFill/>
            </a:ln>
          </p:spPr>
        </p:pic>
      </p:grpSp>
      <p:sp>
        <p:nvSpPr>
          <p:cNvPr id="551" name="Google Shape;551;g1537c2c4cbf_0_379"/>
          <p:cNvSpPr txBox="1">
            <a:spLocks noGrp="1"/>
          </p:cNvSpPr>
          <p:nvPr>
            <p:ph type="title"/>
          </p:nvPr>
        </p:nvSpPr>
        <p:spPr>
          <a:xfrm>
            <a:off x="838200" y="26546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BA0C2F"/>
              </a:buClr>
              <a:buSzPts val="3200"/>
              <a:buFont typeface="Century Gothic"/>
              <a:buNone/>
            </a:pPr>
            <a:r>
              <a:rPr lang="en-US" sz="2100" b="1">
                <a:solidFill>
                  <a:srgbClr val="BA0C2F"/>
                </a:solidFill>
              </a:rPr>
              <a:t>LEARNING RESOURCE</a:t>
            </a:r>
            <a:endParaRPr sz="2100" b="1">
              <a:solidFill>
                <a:srgbClr val="BA0C2F"/>
              </a:solidFill>
            </a:endParaRPr>
          </a:p>
          <a:p>
            <a:pPr marL="0" lvl="0" indent="0" algn="l" rtl="0">
              <a:lnSpc>
                <a:spcPct val="90000"/>
              </a:lnSpc>
              <a:spcBef>
                <a:spcPts val="400"/>
              </a:spcBef>
              <a:spcAft>
                <a:spcPts val="0"/>
              </a:spcAft>
              <a:buClr>
                <a:srgbClr val="BA0C2F"/>
              </a:buClr>
              <a:buSzPts val="3200"/>
              <a:buFont typeface="Century Gothic"/>
              <a:buNone/>
            </a:pPr>
            <a:r>
              <a:rPr lang="en-US" sz="3200">
                <a:solidFill>
                  <a:srgbClr val="BA0C2F"/>
                </a:solidFill>
                <a:latin typeface="Century Gothic"/>
                <a:ea typeface="Century Gothic"/>
                <a:cs typeface="Century Gothic"/>
                <a:sym typeface="Century Gothic"/>
              </a:rPr>
              <a:t>Loans with Hey Sister and Oye Amiga</a:t>
            </a:r>
            <a:endParaRPr/>
          </a:p>
        </p:txBody>
      </p:sp>
      <p:sp>
        <p:nvSpPr>
          <p:cNvPr id="552" name="Google Shape;552;g1537c2c4cbf_0_37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lt1"/>
                </a:solidFill>
              </a:rPr>
              <a:t>28</a:t>
            </a:fld>
            <a:endParaRPr>
              <a:solidFill>
                <a:schemeClr val="lt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Google Shape;557;g1537c2c4cbf_0_39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192000" cy="6857171"/>
          </a:xfrm>
          <a:prstGeom prst="rect">
            <a:avLst/>
          </a:prstGeom>
          <a:noFill/>
          <a:ln>
            <a:noFill/>
          </a:ln>
        </p:spPr>
      </p:pic>
      <p:sp>
        <p:nvSpPr>
          <p:cNvPr id="558" name="Google Shape;558;g1537c2c4cbf_0_397"/>
          <p:cNvSpPr/>
          <p:nvPr/>
        </p:nvSpPr>
        <p:spPr>
          <a:xfrm>
            <a:off x="1" y="1717399"/>
            <a:ext cx="6681900" cy="1923600"/>
          </a:xfrm>
          <a:prstGeom prst="rect">
            <a:avLst/>
          </a:prstGeom>
          <a:solidFill>
            <a:srgbClr val="EDBD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559" name="Google Shape;559;g1537c2c4cbf_0_397"/>
          <p:cNvSpPr txBox="1"/>
          <p:nvPr/>
        </p:nvSpPr>
        <p:spPr>
          <a:xfrm>
            <a:off x="1044324" y="2187424"/>
            <a:ext cx="5472900" cy="992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PART 4: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MANAGING CREDIT</a:t>
            </a:r>
            <a:endParaRPr sz="2800" b="1" i="0" u="none" strike="noStrike" cap="none">
              <a:solidFill>
                <a:schemeClr val="lt1"/>
              </a:solidFill>
              <a:highlight>
                <a:srgbClr val="FAC7A6"/>
              </a:highlight>
              <a:latin typeface="Century Gothic"/>
              <a:ea typeface="Century Gothic"/>
              <a:cs typeface="Century Gothic"/>
              <a:sym typeface="Century Gothic"/>
            </a:endParaRPr>
          </a:p>
        </p:txBody>
      </p:sp>
      <p:sp>
        <p:nvSpPr>
          <p:cNvPr id="560" name="Google Shape;560;g1537c2c4cbf_0_397"/>
          <p:cNvSpPr txBox="1"/>
          <p:nvPr/>
        </p:nvSpPr>
        <p:spPr>
          <a:xfrm>
            <a:off x="1044325" y="3981100"/>
            <a:ext cx="4659000" cy="26358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lt1"/>
              </a:buClr>
              <a:buSzPts val="1600"/>
              <a:buFont typeface="Arial"/>
              <a:buNone/>
            </a:pPr>
            <a:r>
              <a:rPr lang="en-US" sz="2000" b="1" i="0" u="none" strike="noStrike" cap="none">
                <a:solidFill>
                  <a:schemeClr val="lt1"/>
                </a:solidFill>
                <a:latin typeface="Century Gothic"/>
                <a:ea typeface="Century Gothic"/>
                <a:cs typeface="Century Gothic"/>
                <a:sym typeface="Century Gothic"/>
              </a:rPr>
              <a:t>Objective: </a:t>
            </a:r>
            <a:r>
              <a:rPr lang="en-US" sz="2000" b="0" i="0" u="none" strike="noStrike" cap="none">
                <a:solidFill>
                  <a:schemeClr val="lt1"/>
                </a:solidFill>
                <a:latin typeface="Century Gothic"/>
                <a:ea typeface="Century Gothic"/>
                <a:cs typeface="Century Gothic"/>
                <a:sym typeface="Century Gothic"/>
              </a:rPr>
              <a:t>To learn tips and tricks on</a:t>
            </a:r>
            <a:endParaRPr sz="2000" b="0" i="0" u="none" strike="noStrike" cap="none">
              <a:solidFill>
                <a:schemeClr val="lt1"/>
              </a:solidFill>
              <a:latin typeface="Century Gothic"/>
              <a:ea typeface="Century Gothic"/>
              <a:cs typeface="Century Gothic"/>
              <a:sym typeface="Century Gothic"/>
            </a:endParaRPr>
          </a:p>
          <a:p>
            <a:pPr marL="228600" marR="0" lvl="0" indent="-22860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how to repay loans and credit card</a:t>
            </a:r>
            <a:endParaRPr sz="2000" b="0" i="0" u="none" strike="noStrike" cap="none">
              <a:solidFill>
                <a:schemeClr val="lt1"/>
              </a:solidFill>
              <a:latin typeface="Century Gothic"/>
              <a:ea typeface="Century Gothic"/>
              <a:cs typeface="Century Gothic"/>
              <a:sym typeface="Century Gothic"/>
            </a:endParaRPr>
          </a:p>
          <a:p>
            <a:pPr marL="228600" marR="0" lvl="0" indent="-22860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statements on time.</a:t>
            </a:r>
            <a:endParaRPr sz="1400" b="0" i="0" u="none" strike="noStrike" cap="none">
              <a:solidFill>
                <a:srgbClr val="000000"/>
              </a:solidFill>
              <a:latin typeface="Arial"/>
              <a:ea typeface="Arial"/>
              <a:cs typeface="Arial"/>
              <a:sym typeface="Arial"/>
            </a:endParaRPr>
          </a:p>
        </p:txBody>
      </p:sp>
      <p:pic>
        <p:nvPicPr>
          <p:cNvPr id="561" name="Google Shape;561;g1537c2c4cbf_0_39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867200" y="-76200"/>
            <a:ext cx="3887549" cy="3063723"/>
          </a:xfrm>
          <a:prstGeom prst="rect">
            <a:avLst/>
          </a:prstGeom>
          <a:noFill/>
          <a:ln>
            <a:noFill/>
          </a:ln>
        </p:spPr>
      </p:pic>
      <p:sp>
        <p:nvSpPr>
          <p:cNvPr id="562" name="Google Shape;562;g1537c2c4cbf_0_397"/>
          <p:cNvSpPr txBox="1"/>
          <p:nvPr/>
        </p:nvSpPr>
        <p:spPr>
          <a:xfrm>
            <a:off x="6920750" y="660075"/>
            <a:ext cx="18132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853A3"/>
                </a:solidFill>
                <a:latin typeface="Century Gothic"/>
                <a:ea typeface="Century Gothic"/>
                <a:cs typeface="Century Gothic"/>
                <a:sym typeface="Century Gothic"/>
              </a:rPr>
              <a:t>Let’s identify best practices for managing your credit!</a:t>
            </a:r>
            <a:endParaRPr sz="1600" b="1" i="0" u="none" strike="noStrike" cap="none">
              <a:solidFill>
                <a:srgbClr val="2853A3"/>
              </a:solidFill>
              <a:latin typeface="Calibri"/>
              <a:ea typeface="Calibri"/>
              <a:cs typeface="Calibri"/>
              <a:sym typeface="Calibri"/>
            </a:endParaRPr>
          </a:p>
        </p:txBody>
      </p:sp>
      <p:sp>
        <p:nvSpPr>
          <p:cNvPr id="563" name="Google Shape;563;g1537c2c4cbf_0_39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29</a:t>
            </a:fld>
            <a:endParaRPr/>
          </a:p>
        </p:txBody>
      </p:sp>
      <p:pic>
        <p:nvPicPr>
          <p:cNvPr id="564" name="Google Shape;564;g1537c2c4cbf_0_397"/>
          <p:cNvPicPr preferRelativeResize="0"/>
          <p:nvPr/>
        </p:nvPicPr>
        <p:blipFill rotWithShape="1">
          <a:blip r:embed="rId5" cstate="screen">
            <a:alphaModFix/>
            <a:extLst>
              <a:ext uri="{28A0092B-C50C-407E-A947-70E740481C1C}">
                <a14:useLocalDpi xmlns:a14="http://schemas.microsoft.com/office/drawing/2010/main"/>
              </a:ext>
            </a:extLst>
          </a:blip>
          <a:srcRect l="19406" b="35107"/>
          <a:stretch/>
        </p:blipFill>
        <p:spPr>
          <a:xfrm flipH="1">
            <a:off x="5460949" y="583875"/>
            <a:ext cx="6790051" cy="6273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g14a759c8f77_0_289"/>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3"/>
          </a:xfrm>
          <a:prstGeom prst="rect">
            <a:avLst/>
          </a:prstGeom>
          <a:noFill/>
          <a:ln>
            <a:noFill/>
          </a:ln>
        </p:spPr>
      </p:pic>
      <p:sp>
        <p:nvSpPr>
          <p:cNvPr id="110" name="Google Shape;110;g14a759c8f77_0_289"/>
          <p:cNvSpPr/>
          <p:nvPr/>
        </p:nvSpPr>
        <p:spPr>
          <a:xfrm>
            <a:off x="907475" y="1546575"/>
            <a:ext cx="5490600" cy="4701000"/>
          </a:xfrm>
          <a:prstGeom prst="rect">
            <a:avLst/>
          </a:prstGeom>
          <a:solidFill>
            <a:srgbClr val="B3CDEA">
              <a:alpha val="2705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111" name="Google Shape;111;g14a759c8f77_0_289"/>
          <p:cNvSpPr txBox="1">
            <a:spLocks noGrp="1"/>
          </p:cNvSpPr>
          <p:nvPr>
            <p:ph type="title"/>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latin typeface="Century Gothic"/>
                <a:ea typeface="Century Gothic"/>
                <a:cs typeface="Century Gothic"/>
                <a:sym typeface="Century Gothic"/>
              </a:rPr>
              <a:t>Module Overview</a:t>
            </a:r>
            <a:endParaRPr/>
          </a:p>
        </p:txBody>
      </p:sp>
      <p:pic>
        <p:nvPicPr>
          <p:cNvPr id="112" name="Google Shape;112;g14a759c8f77_0_28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398" cy="194310"/>
          </a:xfrm>
          <a:prstGeom prst="rect">
            <a:avLst/>
          </a:prstGeom>
          <a:noFill/>
          <a:ln>
            <a:noFill/>
          </a:ln>
        </p:spPr>
      </p:pic>
      <p:sp>
        <p:nvSpPr>
          <p:cNvPr id="113" name="Google Shape;113;g14a759c8f77_0_289"/>
          <p:cNvSpPr/>
          <p:nvPr/>
        </p:nvSpPr>
        <p:spPr>
          <a:xfrm>
            <a:off x="6478800" y="1546575"/>
            <a:ext cx="5163300" cy="2667600"/>
          </a:xfrm>
          <a:prstGeom prst="rect">
            <a:avLst/>
          </a:prstGeom>
          <a:solidFill>
            <a:srgbClr val="B3CDEA">
              <a:alpha val="2705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114" name="Google Shape;114;g14a759c8f77_0_289"/>
          <p:cNvSpPr txBox="1">
            <a:spLocks noGrp="1"/>
          </p:cNvSpPr>
          <p:nvPr>
            <p:ph type="body" idx="1"/>
          </p:nvPr>
        </p:nvSpPr>
        <p:spPr>
          <a:xfrm>
            <a:off x="7352100" y="1838738"/>
            <a:ext cx="4213800" cy="17679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97000"/>
              </a:lnSpc>
              <a:spcBef>
                <a:spcPts val="0"/>
              </a:spcBef>
              <a:spcAft>
                <a:spcPts val="0"/>
              </a:spcAft>
              <a:buClr>
                <a:srgbClr val="2853A3"/>
              </a:buClr>
              <a:buSzPts val="1800"/>
              <a:buNone/>
            </a:pPr>
            <a:r>
              <a:rPr lang="en-US" sz="2000" b="1">
                <a:solidFill>
                  <a:srgbClr val="2853A3"/>
                </a:solidFill>
                <a:latin typeface="Century Gothic"/>
                <a:ea typeface="Century Gothic"/>
                <a:cs typeface="Century Gothic"/>
                <a:sym typeface="Century Gothic"/>
              </a:rPr>
              <a:t>Objectives </a:t>
            </a:r>
            <a:endParaRPr sz="3000"/>
          </a:p>
          <a:p>
            <a:pPr marL="457200" marR="198755" lvl="0" indent="0" algn="l" rtl="0">
              <a:lnSpc>
                <a:spcPct val="100000"/>
              </a:lnSpc>
              <a:spcBef>
                <a:spcPts val="1000"/>
              </a:spcBef>
              <a:spcAft>
                <a:spcPts val="1000"/>
              </a:spcAft>
              <a:buSzPts val="2800"/>
              <a:buNone/>
            </a:pPr>
            <a:endParaRPr/>
          </a:p>
        </p:txBody>
      </p:sp>
      <p:sp>
        <p:nvSpPr>
          <p:cNvPr id="115" name="Google Shape;115;g14a759c8f77_0_289"/>
          <p:cNvSpPr/>
          <p:nvPr/>
        </p:nvSpPr>
        <p:spPr>
          <a:xfrm>
            <a:off x="6478800" y="4284925"/>
            <a:ext cx="5163300" cy="1962600"/>
          </a:xfrm>
          <a:prstGeom prst="rect">
            <a:avLst/>
          </a:prstGeom>
          <a:solidFill>
            <a:srgbClr val="B3CDEA">
              <a:alpha val="2705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E2ECF7"/>
              </a:solidFill>
              <a:latin typeface="Calibri"/>
              <a:ea typeface="Calibri"/>
              <a:cs typeface="Calibri"/>
              <a:sym typeface="Calibri"/>
            </a:endParaRPr>
          </a:p>
        </p:txBody>
      </p:sp>
      <p:grpSp>
        <p:nvGrpSpPr>
          <p:cNvPr id="116" name="Google Shape;116;g14a759c8f77_0_289"/>
          <p:cNvGrpSpPr/>
          <p:nvPr/>
        </p:nvGrpSpPr>
        <p:grpSpPr>
          <a:xfrm>
            <a:off x="6713841" y="4469275"/>
            <a:ext cx="6101400" cy="2062500"/>
            <a:chOff x="6660841" y="4383600"/>
            <a:chExt cx="6101400" cy="2062500"/>
          </a:xfrm>
        </p:grpSpPr>
        <p:sp>
          <p:nvSpPr>
            <p:cNvPr id="117" name="Google Shape;117;g14a759c8f77_0_289"/>
            <p:cNvSpPr txBox="1"/>
            <p:nvPr/>
          </p:nvSpPr>
          <p:spPr>
            <a:xfrm>
              <a:off x="6813250" y="4383600"/>
              <a:ext cx="4908000" cy="2062500"/>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1200"/>
                </a:spcBef>
                <a:spcAft>
                  <a:spcPts val="0"/>
                </a:spcAft>
                <a:buClr>
                  <a:srgbClr val="000000"/>
                </a:buClr>
                <a:buSzPts val="1800"/>
                <a:buFont typeface="Arial"/>
                <a:buNone/>
              </a:pPr>
              <a:endParaRPr sz="1800" b="0" i="0" u="none" strike="noStrike" cap="none">
                <a:solidFill>
                  <a:srgbClr val="2853A3"/>
                </a:solidFill>
                <a:latin typeface="Century Gothic"/>
                <a:ea typeface="Century Gothic"/>
                <a:cs typeface="Century Gothic"/>
                <a:sym typeface="Century Gothic"/>
              </a:endParaRPr>
            </a:p>
            <a:p>
              <a:pPr marL="558800" marR="0" lvl="1" indent="0" algn="l" rtl="0">
                <a:lnSpc>
                  <a:spcPct val="100000"/>
                </a:lnSpc>
                <a:spcBef>
                  <a:spcPts val="1200"/>
                </a:spcBef>
                <a:spcAft>
                  <a:spcPts val="0"/>
                </a:spcAft>
                <a:buClr>
                  <a:srgbClr val="000000"/>
                </a:buClr>
                <a:buSzPts val="1800"/>
                <a:buFont typeface="Arial"/>
                <a:buNone/>
              </a:pPr>
              <a:r>
                <a:rPr lang="en-US" sz="1600" b="0" i="0" u="none" strike="noStrike" cap="none">
                  <a:solidFill>
                    <a:srgbClr val="2853A3"/>
                  </a:solidFill>
                  <a:latin typeface="Century Gothic"/>
                  <a:ea typeface="Century Gothic"/>
                  <a:cs typeface="Century Gothic"/>
                  <a:sym typeface="Century Gothic"/>
                </a:rPr>
                <a:t>compare and contrast different types of credit</a:t>
              </a:r>
              <a:endParaRPr sz="1200" b="0" i="0" u="none" strike="noStrike" cap="none">
                <a:solidFill>
                  <a:srgbClr val="000000"/>
                </a:solidFill>
                <a:latin typeface="Arial"/>
                <a:ea typeface="Arial"/>
                <a:cs typeface="Arial"/>
                <a:sym typeface="Arial"/>
              </a:endParaRPr>
            </a:p>
            <a:p>
              <a:pPr marL="558800" marR="0" lvl="1" indent="0" algn="l" rtl="0">
                <a:lnSpc>
                  <a:spcPct val="100000"/>
                </a:lnSpc>
                <a:spcBef>
                  <a:spcPts val="1200"/>
                </a:spcBef>
                <a:spcAft>
                  <a:spcPts val="0"/>
                </a:spcAft>
                <a:buClr>
                  <a:srgbClr val="000000"/>
                </a:buClr>
                <a:buSzPts val="1800"/>
                <a:buFont typeface="Arial"/>
                <a:buNone/>
              </a:pPr>
              <a:r>
                <a:rPr lang="en-US" sz="1600" b="0" i="0" u="none" strike="noStrike" cap="none">
                  <a:solidFill>
                    <a:srgbClr val="2853A3"/>
                  </a:solidFill>
                  <a:latin typeface="Century Gothic"/>
                  <a:ea typeface="Century Gothic"/>
                  <a:cs typeface="Century Gothic"/>
                  <a:sym typeface="Century Gothic"/>
                </a:rPr>
                <a:t>strategize how to manage your credit payments</a:t>
              </a:r>
              <a:endParaRPr sz="1200" b="0" i="0" u="none" strike="noStrike" cap="none">
                <a:solidFill>
                  <a:srgbClr val="000000"/>
                </a:solidFill>
                <a:latin typeface="Arial"/>
                <a:ea typeface="Arial"/>
                <a:cs typeface="Arial"/>
                <a:sym typeface="Arial"/>
              </a:endParaRPr>
            </a:p>
            <a:p>
              <a:pPr marL="0" marR="0" lvl="1" indent="0" algn="l" rtl="0">
                <a:lnSpc>
                  <a:spcPct val="100000"/>
                </a:lnSpc>
                <a:spcBef>
                  <a:spcPts val="1200"/>
                </a:spcBef>
                <a:spcAft>
                  <a:spcPts val="0"/>
                </a:spcAft>
                <a:buClr>
                  <a:srgbClr val="000000"/>
                </a:buClr>
                <a:buSzPts val="1800"/>
                <a:buFont typeface="Arial"/>
                <a:buNone/>
              </a:pPr>
              <a:endParaRPr sz="1600" b="1" i="0" u="none" strike="noStrike" cap="none">
                <a:solidFill>
                  <a:schemeClr val="dk1"/>
                </a:solidFill>
                <a:latin typeface="Arial"/>
                <a:ea typeface="Arial"/>
                <a:cs typeface="Arial"/>
                <a:sym typeface="Arial"/>
              </a:endParaRPr>
            </a:p>
          </p:txBody>
        </p:sp>
        <p:pic>
          <p:nvPicPr>
            <p:cNvPr id="118" name="Google Shape;118;g14a759c8f77_0_28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889450" y="4848125"/>
              <a:ext cx="369300" cy="369300"/>
            </a:xfrm>
            <a:prstGeom prst="rect">
              <a:avLst/>
            </a:prstGeom>
            <a:noFill/>
            <a:ln>
              <a:noFill/>
            </a:ln>
          </p:spPr>
        </p:pic>
        <p:sp>
          <p:nvSpPr>
            <p:cNvPr id="119" name="Google Shape;119;g14a759c8f77_0_289"/>
            <p:cNvSpPr txBox="1"/>
            <p:nvPr/>
          </p:nvSpPr>
          <p:spPr>
            <a:xfrm>
              <a:off x="6660841" y="4383612"/>
              <a:ext cx="6101400" cy="400200"/>
            </a:xfrm>
            <a:prstGeom prst="rect">
              <a:avLst/>
            </a:prstGeom>
            <a:noFill/>
            <a:ln>
              <a:noFill/>
            </a:ln>
          </p:spPr>
          <p:txBody>
            <a:bodyPr spcFirstLastPara="1" wrap="square" lIns="91425" tIns="45700" rIns="91425" bIns="45700" anchor="t" anchorCtr="0">
              <a:spAutoFit/>
            </a:bodyPr>
            <a:lstStyle/>
            <a:p>
              <a:pPr marL="95250" marR="198755" lvl="0" indent="0" algn="l" rtl="0">
                <a:lnSpc>
                  <a:spcPct val="116500"/>
                </a:lnSpc>
                <a:spcBef>
                  <a:spcPts val="0"/>
                </a:spcBef>
                <a:spcAft>
                  <a:spcPts val="0"/>
                </a:spcAft>
                <a:buClr>
                  <a:srgbClr val="2853A3"/>
                </a:buClr>
                <a:buSzPts val="1800"/>
                <a:buFont typeface="Century Gothic"/>
                <a:buNone/>
              </a:pPr>
              <a:r>
                <a:rPr lang="en-US" sz="2000" b="1" i="0" u="none" strike="noStrike" cap="none">
                  <a:solidFill>
                    <a:srgbClr val="2853A3"/>
                  </a:solidFill>
                  <a:latin typeface="Century Gothic"/>
                  <a:ea typeface="Century Gothic"/>
                  <a:cs typeface="Century Gothic"/>
                  <a:sym typeface="Century Gothic"/>
                </a:rPr>
                <a:t>In this module, you can…</a:t>
              </a:r>
              <a:endParaRPr sz="2000" b="0" i="0" u="none" strike="noStrike" cap="none">
                <a:solidFill>
                  <a:srgbClr val="000000"/>
                </a:solidFill>
                <a:latin typeface="Arial"/>
                <a:ea typeface="Arial"/>
                <a:cs typeface="Arial"/>
                <a:sym typeface="Arial"/>
              </a:endParaRPr>
            </a:p>
          </p:txBody>
        </p:sp>
      </p:grpSp>
      <p:pic>
        <p:nvPicPr>
          <p:cNvPr id="120" name="Google Shape;120;g14a759c8f77_0_28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151375" y="1790500"/>
            <a:ext cx="582800" cy="582800"/>
          </a:xfrm>
          <a:prstGeom prst="rect">
            <a:avLst/>
          </a:prstGeom>
          <a:noFill/>
          <a:ln>
            <a:noFill/>
          </a:ln>
        </p:spPr>
      </p:pic>
      <p:pic>
        <p:nvPicPr>
          <p:cNvPr id="121" name="Google Shape;121;g14a759c8f77_0_28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660675" y="1725250"/>
            <a:ext cx="634974" cy="634974"/>
          </a:xfrm>
          <a:prstGeom prst="rect">
            <a:avLst/>
          </a:prstGeom>
          <a:noFill/>
          <a:ln>
            <a:noFill/>
          </a:ln>
        </p:spPr>
      </p:pic>
      <p:graphicFrame>
        <p:nvGraphicFramePr>
          <p:cNvPr id="122" name="Google Shape;122;g14a759c8f77_0_289"/>
          <p:cNvGraphicFramePr/>
          <p:nvPr/>
        </p:nvGraphicFramePr>
        <p:xfrm>
          <a:off x="1125013" y="2604075"/>
          <a:ext cx="3000000" cy="3000000"/>
        </p:xfrm>
        <a:graphic>
          <a:graphicData uri="http://schemas.openxmlformats.org/drawingml/2006/table">
            <a:tbl>
              <a:tblPr>
                <a:noFill/>
                <a:tableStyleId>{F813070A-B13F-45A8-9BAF-B30127A3A614}</a:tableStyleId>
              </a:tblPr>
              <a:tblGrid>
                <a:gridCol w="4423225">
                  <a:extLst>
                    <a:ext uri="{9D8B030D-6E8A-4147-A177-3AD203B41FA5}">
                      <a16:colId xmlns:a16="http://schemas.microsoft.com/office/drawing/2014/main" val="20000"/>
                    </a:ext>
                  </a:extLst>
                </a:gridCol>
                <a:gridCol w="572750">
                  <a:extLst>
                    <a:ext uri="{9D8B030D-6E8A-4147-A177-3AD203B41FA5}">
                      <a16:colId xmlns:a16="http://schemas.microsoft.com/office/drawing/2014/main" val="20001"/>
                    </a:ext>
                  </a:extLst>
                </a:gridCol>
              </a:tblGrid>
              <a:tr h="593550">
                <a:tc>
                  <a:txBody>
                    <a:bodyPr/>
                    <a:lstStyle/>
                    <a:p>
                      <a:pPr marL="0" marR="0" lvl="0" indent="0" algn="l" rtl="0">
                        <a:lnSpc>
                          <a:spcPct val="100000"/>
                        </a:lnSpc>
                        <a:spcBef>
                          <a:spcPts val="0"/>
                        </a:spcBef>
                        <a:spcAft>
                          <a:spcPts val="0"/>
                        </a:spcAft>
                        <a:buClr>
                          <a:schemeClr val="dk1"/>
                        </a:buClr>
                        <a:buSzPts val="2300"/>
                        <a:buFont typeface="Arial"/>
                        <a:buNone/>
                      </a:pPr>
                      <a:r>
                        <a:rPr lang="en-US" sz="1800" b="1" u="none" strike="noStrike" cap="none">
                          <a:solidFill>
                            <a:srgbClr val="2853A3"/>
                          </a:solidFill>
                          <a:latin typeface="Century Gothic"/>
                          <a:ea typeface="Century Gothic"/>
                          <a:cs typeface="Century Gothic"/>
                          <a:sym typeface="Century Gothic"/>
                        </a:rPr>
                        <a:t>Part 1:</a:t>
                      </a:r>
                      <a:r>
                        <a:rPr lang="en-US" sz="1800" u="none" strike="noStrike" cap="none">
                          <a:solidFill>
                            <a:srgbClr val="2853A3"/>
                          </a:solidFill>
                          <a:latin typeface="Century Gothic"/>
                          <a:ea typeface="Century Gothic"/>
                          <a:cs typeface="Century Gothic"/>
                          <a:sym typeface="Century Gothic"/>
                        </a:rPr>
                        <a:t> Forms of credit</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300"/>
                        <a:buFont typeface="Arial"/>
                        <a:buNone/>
                      </a:pPr>
                      <a:r>
                        <a:rPr lang="en-US" sz="1800" u="sng" strike="noStrike" cap="none">
                          <a:solidFill>
                            <a:srgbClr val="0563C1"/>
                          </a:solidFill>
                          <a:latin typeface="Century Gothic"/>
                          <a:ea typeface="Century Gothic"/>
                          <a:cs typeface="Century Gothic"/>
                          <a:sym typeface="Century Gothic"/>
                          <a:hlinkClick r:id="rId8" action="ppaction://hlinksldjump">
                            <a:extLst>
                              <a:ext uri="{A12FA001-AC4F-418D-AE19-62706E023703}">
                                <ahyp:hlinkClr xmlns:ahyp="http://schemas.microsoft.com/office/drawing/2018/hyperlinkcolor" val="tx"/>
                              </a:ext>
                            </a:extLst>
                          </a:hlinkClick>
                        </a:rPr>
                        <a:t>5</a:t>
                      </a:r>
                      <a:endParaRPr sz="1400" u="none" strike="noStrike" cap="none">
                        <a:solidFill>
                          <a:srgbClr val="0563C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534100">
                <a:tc>
                  <a:txBody>
                    <a:bodyPr/>
                    <a:lstStyle/>
                    <a:p>
                      <a:pPr marL="0" marR="0" lvl="0" indent="0" algn="l" rtl="0">
                        <a:lnSpc>
                          <a:spcPct val="100000"/>
                        </a:lnSpc>
                        <a:spcBef>
                          <a:spcPts val="0"/>
                        </a:spcBef>
                        <a:spcAft>
                          <a:spcPts val="0"/>
                        </a:spcAft>
                        <a:buClr>
                          <a:schemeClr val="dk1"/>
                        </a:buClr>
                        <a:buSzPts val="2300"/>
                        <a:buFont typeface="Arial"/>
                        <a:buNone/>
                      </a:pPr>
                      <a:r>
                        <a:rPr lang="en-US" sz="1800" b="1" u="none" strike="noStrike" cap="none">
                          <a:solidFill>
                            <a:srgbClr val="2853A3"/>
                          </a:solidFill>
                          <a:latin typeface="Century Gothic"/>
                          <a:ea typeface="Century Gothic"/>
                          <a:cs typeface="Century Gothic"/>
                          <a:sym typeface="Century Gothic"/>
                        </a:rPr>
                        <a:t>Part 2:</a:t>
                      </a:r>
                      <a:r>
                        <a:rPr lang="en-US" sz="1800" u="none" strike="noStrike" cap="none">
                          <a:solidFill>
                            <a:srgbClr val="2853A3"/>
                          </a:solidFill>
                          <a:latin typeface="Century Gothic"/>
                          <a:ea typeface="Century Gothic"/>
                          <a:cs typeface="Century Gothic"/>
                          <a:sym typeface="Century Gothic"/>
                        </a:rPr>
                        <a:t> Assessing creditworthiness</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300"/>
                        <a:buFont typeface="Arial"/>
                        <a:buNone/>
                      </a:pPr>
                      <a:r>
                        <a:rPr lang="en-US" sz="1800" u="sng" strike="noStrike" cap="none">
                          <a:solidFill>
                            <a:schemeClr val="hlink"/>
                          </a:solidFill>
                          <a:latin typeface="Century Gothic"/>
                          <a:ea typeface="Century Gothic"/>
                          <a:cs typeface="Century Gothic"/>
                          <a:sym typeface="Century Gothic"/>
                          <a:hlinkClick r:id="rId9" action="ppaction://hlinksldjump"/>
                        </a:rPr>
                        <a:t>18</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534125">
                <a:tc>
                  <a:txBody>
                    <a:bodyPr/>
                    <a:lstStyle/>
                    <a:p>
                      <a:pPr marL="0" marR="0" lvl="0" indent="0" algn="l" rtl="0">
                        <a:lnSpc>
                          <a:spcPct val="100000"/>
                        </a:lnSpc>
                        <a:spcBef>
                          <a:spcPts val="0"/>
                        </a:spcBef>
                        <a:spcAft>
                          <a:spcPts val="0"/>
                        </a:spcAft>
                        <a:buClr>
                          <a:schemeClr val="dk1"/>
                        </a:buClr>
                        <a:buSzPts val="2300"/>
                        <a:buFont typeface="Arial"/>
                        <a:buNone/>
                      </a:pPr>
                      <a:r>
                        <a:rPr lang="en-US" sz="1800" b="1" u="none" strike="noStrike" cap="none">
                          <a:solidFill>
                            <a:srgbClr val="2853A3"/>
                          </a:solidFill>
                          <a:latin typeface="Century Gothic"/>
                          <a:ea typeface="Century Gothic"/>
                          <a:cs typeface="Century Gothic"/>
                          <a:sym typeface="Century Gothic"/>
                        </a:rPr>
                        <a:t>Part 3:</a:t>
                      </a:r>
                      <a:r>
                        <a:rPr lang="en-US" sz="1800" u="none" strike="noStrike" cap="none">
                          <a:solidFill>
                            <a:srgbClr val="2853A3"/>
                          </a:solidFill>
                          <a:latin typeface="Century Gothic"/>
                          <a:ea typeface="Century Gothic"/>
                          <a:cs typeface="Century Gothic"/>
                          <a:sym typeface="Century Gothic"/>
                        </a:rPr>
                        <a:t> Where and how to get a loan</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300"/>
                        <a:buFont typeface="Arial"/>
                        <a:buNone/>
                      </a:pPr>
                      <a:r>
                        <a:rPr lang="en-US" sz="1800" u="sng" strike="noStrike" cap="none">
                          <a:solidFill>
                            <a:schemeClr val="hlink"/>
                          </a:solidFill>
                          <a:latin typeface="Century Gothic"/>
                          <a:ea typeface="Century Gothic"/>
                          <a:cs typeface="Century Gothic"/>
                          <a:sym typeface="Century Gothic"/>
                          <a:hlinkClick r:id="rId10" action="ppaction://hlinksldjump"/>
                        </a:rPr>
                        <a:t>25</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771825">
                <a:tc>
                  <a:txBody>
                    <a:bodyPr/>
                    <a:lstStyle/>
                    <a:p>
                      <a:pPr marL="0" marR="0" lvl="0" indent="0" algn="l" rtl="0">
                        <a:lnSpc>
                          <a:spcPct val="100000"/>
                        </a:lnSpc>
                        <a:spcBef>
                          <a:spcPts val="0"/>
                        </a:spcBef>
                        <a:spcAft>
                          <a:spcPts val="0"/>
                        </a:spcAft>
                        <a:buClr>
                          <a:schemeClr val="dk1"/>
                        </a:buClr>
                        <a:buSzPts val="2300"/>
                        <a:buFont typeface="Arial"/>
                        <a:buNone/>
                      </a:pPr>
                      <a:r>
                        <a:rPr lang="en-US" sz="1800" b="1" u="none" strike="noStrike" cap="none">
                          <a:solidFill>
                            <a:srgbClr val="2853A3"/>
                          </a:solidFill>
                          <a:latin typeface="Century Gothic"/>
                          <a:ea typeface="Century Gothic"/>
                          <a:cs typeface="Century Gothic"/>
                          <a:sym typeface="Century Gothic"/>
                        </a:rPr>
                        <a:t>Part 4:</a:t>
                      </a:r>
                      <a:r>
                        <a:rPr lang="en-US" sz="1800" u="none" strike="noStrike" cap="none">
                          <a:solidFill>
                            <a:srgbClr val="2853A3"/>
                          </a:solidFill>
                          <a:latin typeface="Century Gothic"/>
                          <a:ea typeface="Century Gothic"/>
                          <a:cs typeface="Century Gothic"/>
                          <a:sym typeface="Century Gothic"/>
                        </a:rPr>
                        <a:t> Managing credit</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300"/>
                        <a:buFont typeface="Arial"/>
                        <a:buNone/>
                      </a:pPr>
                      <a:r>
                        <a:rPr lang="en-US" sz="1800" u="sng" strike="noStrike" cap="none">
                          <a:solidFill>
                            <a:schemeClr val="hlink"/>
                          </a:solidFill>
                          <a:latin typeface="Century Gothic"/>
                          <a:ea typeface="Century Gothic"/>
                          <a:cs typeface="Century Gothic"/>
                          <a:sym typeface="Century Gothic"/>
                          <a:hlinkClick r:id="rId11" action="ppaction://hlinksldjump"/>
                        </a:rPr>
                        <a:t>29</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23" name="Google Shape;123;g14a759c8f77_0_289"/>
          <p:cNvSpPr txBox="1"/>
          <p:nvPr/>
        </p:nvSpPr>
        <p:spPr>
          <a:xfrm>
            <a:off x="6971425" y="2305800"/>
            <a:ext cx="4711800" cy="1662300"/>
          </a:xfrm>
          <a:prstGeom prst="rect">
            <a:avLst/>
          </a:prstGeom>
          <a:noFill/>
          <a:ln>
            <a:noFill/>
          </a:ln>
        </p:spPr>
        <p:txBody>
          <a:bodyPr spcFirstLastPara="1" wrap="square" lIns="91425" tIns="91425" rIns="91425" bIns="91425" anchor="t" anchorCtr="0">
            <a:spAutoFit/>
          </a:bodyPr>
          <a:lstStyle/>
          <a:p>
            <a:pPr marL="457200" marR="198755" lvl="0" indent="-330200" algn="l" rtl="0">
              <a:lnSpc>
                <a:spcPct val="100000"/>
              </a:lnSpc>
              <a:spcBef>
                <a:spcPts val="0"/>
              </a:spcBef>
              <a:spcAft>
                <a:spcPts val="0"/>
              </a:spcAft>
              <a:buClr>
                <a:srgbClr val="2853A3"/>
              </a:buClr>
              <a:buSzPts val="1600"/>
              <a:buFont typeface="Century Gothic"/>
              <a:buAutoNum type="arabicPeriod"/>
            </a:pPr>
            <a:r>
              <a:rPr lang="en-US" sz="1600" b="0" i="0" u="none" strike="noStrike" cap="none">
                <a:solidFill>
                  <a:srgbClr val="2853A3"/>
                </a:solidFill>
                <a:latin typeface="Century Gothic"/>
                <a:ea typeface="Century Gothic"/>
                <a:cs typeface="Century Gothic"/>
                <a:sym typeface="Century Gothic"/>
              </a:rPr>
              <a:t>Understand formal credit types and sources.</a:t>
            </a:r>
            <a:endParaRPr sz="2600" b="0" i="0" u="none" strike="noStrike" cap="none">
              <a:solidFill>
                <a:schemeClr val="dk1"/>
              </a:solidFill>
              <a:latin typeface="Century Gothic"/>
              <a:ea typeface="Century Gothic"/>
              <a:cs typeface="Century Gothic"/>
              <a:sym typeface="Century Gothic"/>
            </a:endParaRPr>
          </a:p>
          <a:p>
            <a:pPr marL="457200" marR="198755" lvl="0" indent="-330200" algn="l" rtl="0">
              <a:lnSpc>
                <a:spcPct val="100000"/>
              </a:lnSpc>
              <a:spcBef>
                <a:spcPts val="0"/>
              </a:spcBef>
              <a:spcAft>
                <a:spcPts val="0"/>
              </a:spcAft>
              <a:buClr>
                <a:srgbClr val="2853A3"/>
              </a:buClr>
              <a:buSzPts val="1600"/>
              <a:buFont typeface="Century Gothic"/>
              <a:buAutoNum type="arabicPeriod"/>
            </a:pPr>
            <a:r>
              <a:rPr lang="en-US" sz="1600" b="0" i="0" u="none" strike="noStrike" cap="none">
                <a:solidFill>
                  <a:srgbClr val="2853A3"/>
                </a:solidFill>
                <a:latin typeface="Century Gothic"/>
                <a:ea typeface="Century Gothic"/>
                <a:cs typeface="Century Gothic"/>
                <a:sym typeface="Century Gothic"/>
              </a:rPr>
              <a:t>Learn about methods of assessing creditworthiness.</a:t>
            </a:r>
            <a:endParaRPr sz="1600" b="0" i="0" u="none" strike="noStrike" cap="none">
              <a:solidFill>
                <a:srgbClr val="2853A3"/>
              </a:solidFill>
              <a:latin typeface="Century Gothic"/>
              <a:ea typeface="Century Gothic"/>
              <a:cs typeface="Century Gothic"/>
              <a:sym typeface="Century Gothic"/>
            </a:endParaRPr>
          </a:p>
          <a:p>
            <a:pPr marL="457200" marR="198755" lvl="0" indent="-330200" algn="l" rtl="0">
              <a:lnSpc>
                <a:spcPct val="100000"/>
              </a:lnSpc>
              <a:spcBef>
                <a:spcPts val="0"/>
              </a:spcBef>
              <a:spcAft>
                <a:spcPts val="0"/>
              </a:spcAft>
              <a:buClr>
                <a:srgbClr val="2853A3"/>
              </a:buClr>
              <a:buSzPts val="1600"/>
              <a:buFont typeface="Century Gothic"/>
              <a:buAutoNum type="arabicPeriod"/>
            </a:pPr>
            <a:r>
              <a:rPr lang="en-US" sz="1600" b="0" i="0" u="none" strike="noStrike" cap="none">
                <a:solidFill>
                  <a:srgbClr val="2853A3"/>
                </a:solidFill>
                <a:latin typeface="Century Gothic"/>
                <a:ea typeface="Century Gothic"/>
                <a:cs typeface="Century Gothic"/>
                <a:sym typeface="Century Gothic"/>
              </a:rPr>
              <a:t>Appreciate the importance of making loan and credit payments on time.</a:t>
            </a:r>
            <a:endParaRPr sz="1600" b="0" i="0" u="none" strike="noStrike" cap="none">
              <a:solidFill>
                <a:srgbClr val="2853A3"/>
              </a:solidFill>
              <a:latin typeface="Century Gothic"/>
              <a:ea typeface="Century Gothic"/>
              <a:cs typeface="Century Gothic"/>
              <a:sym typeface="Century Gothic"/>
            </a:endParaRPr>
          </a:p>
        </p:txBody>
      </p:sp>
      <p:sp>
        <p:nvSpPr>
          <p:cNvPr id="124" name="Google Shape;124;g14a759c8f77_0_289"/>
          <p:cNvSpPr txBox="1">
            <a:spLocks noGrp="1"/>
          </p:cNvSpPr>
          <p:nvPr>
            <p:ph type="body" idx="1"/>
          </p:nvPr>
        </p:nvSpPr>
        <p:spPr>
          <a:xfrm>
            <a:off x="1907200" y="1842678"/>
            <a:ext cx="4213800" cy="6351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97000"/>
              </a:lnSpc>
              <a:spcBef>
                <a:spcPts val="0"/>
              </a:spcBef>
              <a:spcAft>
                <a:spcPts val="0"/>
              </a:spcAft>
              <a:buClr>
                <a:srgbClr val="2853A3"/>
              </a:buClr>
              <a:buSzPts val="1800"/>
              <a:buNone/>
            </a:pPr>
            <a:r>
              <a:rPr lang="en-US" sz="2000" b="1">
                <a:solidFill>
                  <a:srgbClr val="2853A3"/>
                </a:solidFill>
              </a:rPr>
              <a:t>Table of Contents</a:t>
            </a:r>
            <a:endParaRPr/>
          </a:p>
        </p:txBody>
      </p:sp>
      <p:pic>
        <p:nvPicPr>
          <p:cNvPr id="125" name="Google Shape;125;g14a759c8f77_0_28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926350" y="5580075"/>
            <a:ext cx="369300" cy="369300"/>
          </a:xfrm>
          <a:prstGeom prst="rect">
            <a:avLst/>
          </a:prstGeom>
          <a:noFill/>
          <a:ln>
            <a:noFill/>
          </a:ln>
        </p:spPr>
      </p:pic>
      <p:sp>
        <p:nvSpPr>
          <p:cNvPr id="126" name="Google Shape;126;g14a759c8f77_0_28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g1537c2c4cbf_0_416"/>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570" name="Google Shape;570;g1537c2c4cbf_0_416"/>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571" name="Google Shape;571;g1537c2c4cbf_0_4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30</a:t>
            </a:fld>
            <a:endParaRPr/>
          </a:p>
        </p:txBody>
      </p:sp>
      <p:sp>
        <p:nvSpPr>
          <p:cNvPr id="572" name="Google Shape;572;g1537c2c4cbf_0_416"/>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rgbClr val="2853A3"/>
                </a:solidFill>
                <a:latin typeface="Century Gothic"/>
                <a:ea typeface="Century Gothic"/>
                <a:cs typeface="Century Gothic"/>
                <a:sym typeface="Century Gothic"/>
              </a:rPr>
              <a:t>The Billing and Repayment Cycles</a:t>
            </a:r>
            <a:endParaRPr sz="3200" b="0" i="0" u="none" strike="noStrike" cap="none">
              <a:solidFill>
                <a:srgbClr val="2853A3"/>
              </a:solidFill>
              <a:latin typeface="Century Gothic"/>
              <a:ea typeface="Century Gothic"/>
              <a:cs typeface="Century Gothic"/>
              <a:sym typeface="Century Gothic"/>
            </a:endParaRPr>
          </a:p>
        </p:txBody>
      </p:sp>
      <p:pic>
        <p:nvPicPr>
          <p:cNvPr id="573" name="Google Shape;573;g1537c2c4cbf_0_41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333325" y="759775"/>
            <a:ext cx="7834726" cy="6174426"/>
          </a:xfrm>
          <a:prstGeom prst="rect">
            <a:avLst/>
          </a:prstGeom>
          <a:noFill/>
          <a:ln>
            <a:noFill/>
          </a:ln>
        </p:spPr>
      </p:pic>
      <p:sp>
        <p:nvSpPr>
          <p:cNvPr id="574" name="Google Shape;574;g1537c2c4cbf_0_416"/>
          <p:cNvSpPr txBox="1"/>
          <p:nvPr/>
        </p:nvSpPr>
        <p:spPr>
          <a:xfrm>
            <a:off x="5475688" y="1870275"/>
            <a:ext cx="5550000" cy="3666300"/>
          </a:xfrm>
          <a:prstGeom prst="rect">
            <a:avLst/>
          </a:prstGeom>
          <a:noFill/>
          <a:ln>
            <a:noFill/>
          </a:ln>
        </p:spPr>
        <p:txBody>
          <a:bodyPr spcFirstLastPara="1" wrap="square" lIns="91425" tIns="91425" rIns="91425" bIns="91425" anchor="t" anchorCtr="0">
            <a:spAutoFit/>
          </a:bodyPr>
          <a:lstStyle/>
          <a:p>
            <a:pPr marL="0" marR="5080" lvl="0" indent="0" algn="ctr" rtl="0">
              <a:lnSpc>
                <a:spcPct val="116300"/>
              </a:lnSpc>
              <a:spcBef>
                <a:spcPts val="0"/>
              </a:spcBef>
              <a:spcAft>
                <a:spcPts val="0"/>
              </a:spcAft>
              <a:buClr>
                <a:srgbClr val="000000"/>
              </a:buClr>
              <a:buSzPts val="1600"/>
              <a:buFont typeface="Arial"/>
              <a:buNone/>
            </a:pPr>
            <a:r>
              <a:rPr lang="en-US" sz="1700" b="1" i="0" u="none" strike="noStrike" cap="none">
                <a:solidFill>
                  <a:schemeClr val="dk2"/>
                </a:solidFill>
                <a:latin typeface="Century Gothic"/>
                <a:ea typeface="Century Gothic"/>
                <a:cs typeface="Century Gothic"/>
                <a:sym typeface="Century Gothic"/>
              </a:rPr>
              <a:t>The billing cycle is the time between payments. </a:t>
            </a:r>
            <a:endParaRPr sz="1700" b="1" i="0" u="none" strike="noStrike" cap="none">
              <a:solidFill>
                <a:schemeClr val="dk2"/>
              </a:solidFill>
              <a:latin typeface="Century Gothic"/>
              <a:ea typeface="Century Gothic"/>
              <a:cs typeface="Century Gothic"/>
              <a:sym typeface="Century Gothic"/>
            </a:endParaRPr>
          </a:p>
          <a:p>
            <a:pPr marL="0" marR="5080" lvl="0" indent="0" algn="ctr" rtl="0">
              <a:lnSpc>
                <a:spcPct val="116300"/>
              </a:lnSpc>
              <a:spcBef>
                <a:spcPts val="0"/>
              </a:spcBef>
              <a:spcAft>
                <a:spcPts val="0"/>
              </a:spcAft>
              <a:buClr>
                <a:srgbClr val="000000"/>
              </a:buClr>
              <a:buSzPts val="1600"/>
              <a:buFont typeface="Arial"/>
              <a:buNone/>
            </a:pPr>
            <a:r>
              <a:rPr lang="en-US" sz="1700" b="0" i="0" u="none" strike="noStrike" cap="none">
                <a:solidFill>
                  <a:schemeClr val="dk2"/>
                </a:solidFill>
                <a:latin typeface="Century Gothic"/>
                <a:ea typeface="Century Gothic"/>
                <a:cs typeface="Century Gothic"/>
                <a:sym typeface="Century Gothic"/>
              </a:rPr>
              <a:t>Billing cycles may vary in length depending on the product or service. Typically, billing cycl</a:t>
            </a:r>
            <a:r>
              <a:rPr lang="en-US" sz="1700">
                <a:solidFill>
                  <a:schemeClr val="dk2"/>
                </a:solidFill>
                <a:latin typeface="Century Gothic"/>
                <a:ea typeface="Century Gothic"/>
                <a:cs typeface="Century Gothic"/>
                <a:sym typeface="Century Gothic"/>
              </a:rPr>
              <a:t>es</a:t>
            </a:r>
            <a:r>
              <a:rPr lang="en-US" sz="1700" b="0" i="0" u="none" strike="noStrike" cap="none">
                <a:solidFill>
                  <a:schemeClr val="dk2"/>
                </a:solidFill>
                <a:latin typeface="Century Gothic"/>
                <a:ea typeface="Century Gothic"/>
                <a:cs typeface="Century Gothic"/>
                <a:sym typeface="Century Gothic"/>
              </a:rPr>
              <a:t> last</a:t>
            </a:r>
            <a:r>
              <a:rPr lang="en-US" sz="1700" strike="sngStrike">
                <a:solidFill>
                  <a:schemeClr val="dk2"/>
                </a:solidFill>
                <a:latin typeface="Century Gothic"/>
                <a:ea typeface="Century Gothic"/>
                <a:cs typeface="Century Gothic"/>
                <a:sym typeface="Century Gothic"/>
              </a:rPr>
              <a:t> </a:t>
            </a:r>
            <a:r>
              <a:rPr lang="en-US" sz="1700">
                <a:solidFill>
                  <a:schemeClr val="dk2"/>
                </a:solidFill>
                <a:latin typeface="Century Gothic"/>
                <a:ea typeface="Century Gothic"/>
                <a:cs typeface="Century Gothic"/>
                <a:sym typeface="Century Gothic"/>
              </a:rPr>
              <a:t>between </a:t>
            </a:r>
            <a:r>
              <a:rPr lang="en-US" sz="1700" b="0" i="0" u="none" strike="noStrike" cap="none">
                <a:solidFill>
                  <a:schemeClr val="dk2"/>
                </a:solidFill>
                <a:latin typeface="Century Gothic"/>
                <a:ea typeface="Century Gothic"/>
                <a:cs typeface="Century Gothic"/>
                <a:sym typeface="Century Gothic"/>
              </a:rPr>
              <a:t>20 and 45 days.</a:t>
            </a:r>
            <a:endParaRPr sz="1700">
              <a:solidFill>
                <a:schemeClr val="dk2"/>
              </a:solidFill>
              <a:latin typeface="Century Gothic"/>
              <a:ea typeface="Century Gothic"/>
              <a:cs typeface="Century Gothic"/>
              <a:sym typeface="Century Gothic"/>
            </a:endParaRPr>
          </a:p>
          <a:p>
            <a:pPr marL="12700" marR="24765" lvl="0" indent="0" algn="ctr" rtl="0">
              <a:lnSpc>
                <a:spcPct val="115599"/>
              </a:lnSpc>
              <a:spcBef>
                <a:spcPts val="1000"/>
              </a:spcBef>
              <a:spcAft>
                <a:spcPts val="0"/>
              </a:spcAft>
              <a:buClr>
                <a:srgbClr val="000000"/>
              </a:buClr>
              <a:buSzPts val="1600"/>
              <a:buFont typeface="Arial"/>
              <a:buNone/>
            </a:pPr>
            <a:r>
              <a:rPr lang="en-US" sz="1700" b="1" i="0" u="none" strike="noStrike" cap="none">
                <a:solidFill>
                  <a:schemeClr val="dk2"/>
                </a:solidFill>
                <a:latin typeface="Century Gothic"/>
                <a:ea typeface="Century Gothic"/>
                <a:cs typeface="Century Gothic"/>
                <a:sym typeface="Century Gothic"/>
              </a:rPr>
              <a:t>The repayment cycle is your payments schedule.</a:t>
            </a:r>
            <a:r>
              <a:rPr lang="en-US" sz="1700" b="0" i="0" u="none" strike="noStrike" cap="none">
                <a:solidFill>
                  <a:schemeClr val="dk2"/>
                </a:solidFill>
                <a:latin typeface="Century Gothic"/>
                <a:ea typeface="Century Gothic"/>
                <a:cs typeface="Century Gothic"/>
                <a:sym typeface="Century Gothic"/>
              </a:rPr>
              <a:t> Repayment includes the amounts borrowed and interest. </a:t>
            </a:r>
            <a:endParaRPr sz="1700">
              <a:solidFill>
                <a:schemeClr val="dk2"/>
              </a:solidFill>
              <a:latin typeface="Century Gothic"/>
              <a:ea typeface="Century Gothic"/>
              <a:cs typeface="Century Gothic"/>
              <a:sym typeface="Century Gothic"/>
            </a:endParaRPr>
          </a:p>
          <a:p>
            <a:pPr marL="12700" marR="146685" lvl="0" indent="0" algn="ctr" rtl="0">
              <a:lnSpc>
                <a:spcPct val="115599"/>
              </a:lnSpc>
              <a:spcBef>
                <a:spcPts val="1000"/>
              </a:spcBef>
              <a:spcAft>
                <a:spcPts val="0"/>
              </a:spcAft>
              <a:buClr>
                <a:schemeClr val="dk1"/>
              </a:buClr>
              <a:buSzPts val="2000"/>
              <a:buFont typeface="Arial"/>
              <a:buNone/>
            </a:pPr>
            <a:r>
              <a:rPr lang="en-US" sz="1600" b="0" i="0" u="none" strike="noStrike" cap="none">
                <a:solidFill>
                  <a:schemeClr val="dk2"/>
                </a:solidFill>
                <a:latin typeface="Century Gothic"/>
                <a:ea typeface="Century Gothic"/>
                <a:cs typeface="Century Gothic"/>
                <a:sym typeface="Century Gothic"/>
              </a:rPr>
              <a:t>Managing your billing and repayment cycle is important. If you fail to comply, you could incur more fees, </a:t>
            </a:r>
            <a:r>
              <a:rPr lang="en-US" sz="1600">
                <a:solidFill>
                  <a:schemeClr val="dk2"/>
                </a:solidFill>
                <a:latin typeface="Century Gothic"/>
                <a:ea typeface="Century Gothic"/>
                <a:cs typeface="Century Gothic"/>
                <a:sym typeface="Century Gothic"/>
              </a:rPr>
              <a:t>damage</a:t>
            </a:r>
            <a:r>
              <a:rPr lang="en-US" sz="1600" b="0" i="0" u="none" strike="noStrike" cap="none">
                <a:solidFill>
                  <a:schemeClr val="dk2"/>
                </a:solidFill>
                <a:latin typeface="Century Gothic"/>
                <a:ea typeface="Century Gothic"/>
                <a:cs typeface="Century Gothic"/>
                <a:sym typeface="Century Gothic"/>
              </a:rPr>
              <a:t> your credit, or be taken to court.</a:t>
            </a:r>
            <a:endParaRPr sz="1600" b="0" i="0" u="none" strike="noStrike" cap="none">
              <a:solidFill>
                <a:schemeClr val="dk2"/>
              </a:solidFill>
              <a:latin typeface="Century Gothic"/>
              <a:ea typeface="Century Gothic"/>
              <a:cs typeface="Century Gothic"/>
              <a:sym typeface="Century Gothic"/>
            </a:endParaRPr>
          </a:p>
        </p:txBody>
      </p:sp>
      <p:grpSp>
        <p:nvGrpSpPr>
          <p:cNvPr id="575" name="Google Shape;575;g1537c2c4cbf_0_416"/>
          <p:cNvGrpSpPr/>
          <p:nvPr/>
        </p:nvGrpSpPr>
        <p:grpSpPr>
          <a:xfrm>
            <a:off x="1181049" y="1414325"/>
            <a:ext cx="4991539" cy="2751951"/>
            <a:chOff x="1376359" y="1383025"/>
            <a:chExt cx="4770202" cy="2751951"/>
          </a:xfrm>
        </p:grpSpPr>
        <p:pic>
          <p:nvPicPr>
            <p:cNvPr id="576" name="Google Shape;576;g1537c2c4cbf_0_416"/>
            <p:cNvPicPr preferRelativeResize="0"/>
            <p:nvPr/>
          </p:nvPicPr>
          <p:blipFill rotWithShape="1">
            <a:blip r:embed="rId6" cstate="screen">
              <a:alphaModFix/>
              <a:extLst>
                <a:ext uri="{28A0092B-C50C-407E-A947-70E740481C1C}">
                  <a14:useLocalDpi xmlns:a14="http://schemas.microsoft.com/office/drawing/2010/main"/>
                </a:ext>
              </a:extLst>
            </a:blip>
            <a:srcRect t="10340" b="10349"/>
            <a:stretch/>
          </p:blipFill>
          <p:spPr>
            <a:xfrm flipH="1">
              <a:off x="1376359" y="1383025"/>
              <a:ext cx="4770202" cy="2751951"/>
            </a:xfrm>
            <a:prstGeom prst="rect">
              <a:avLst/>
            </a:prstGeom>
            <a:noFill/>
            <a:ln>
              <a:noFill/>
            </a:ln>
          </p:spPr>
        </p:pic>
        <p:sp>
          <p:nvSpPr>
            <p:cNvPr id="577" name="Google Shape;577;g1537c2c4cbf_0_416"/>
            <p:cNvSpPr txBox="1"/>
            <p:nvPr/>
          </p:nvSpPr>
          <p:spPr>
            <a:xfrm>
              <a:off x="3183463" y="1694100"/>
              <a:ext cx="1734600" cy="2393100"/>
            </a:xfrm>
            <a:prstGeom prst="rect">
              <a:avLst/>
            </a:prstGeom>
            <a:noFill/>
            <a:ln>
              <a:noFill/>
            </a:ln>
          </p:spPr>
          <p:txBody>
            <a:bodyPr spcFirstLastPara="1" wrap="square" lIns="91425" tIns="91425" rIns="91425" bIns="91425" anchor="t" anchorCtr="0">
              <a:spAutoFit/>
            </a:bodyPr>
            <a:lstStyle/>
            <a:p>
              <a:pPr marL="12700" marR="5080" lvl="0" indent="0" algn="l" rtl="0">
                <a:lnSpc>
                  <a:spcPct val="115599"/>
                </a:lnSpc>
                <a:spcBef>
                  <a:spcPts val="0"/>
                </a:spcBef>
                <a:spcAft>
                  <a:spcPts val="0"/>
                </a:spcAft>
                <a:buClr>
                  <a:schemeClr val="dk1"/>
                </a:buClr>
                <a:buSzPts val="1800"/>
                <a:buFont typeface="Arial"/>
                <a:buNone/>
              </a:pPr>
              <a:r>
                <a:rPr lang="en-US" sz="1400" b="1" i="0" u="none" strike="noStrike" cap="none">
                  <a:solidFill>
                    <a:srgbClr val="664B71"/>
                  </a:solidFill>
                  <a:latin typeface="Century Gothic"/>
                  <a:ea typeface="Century Gothic"/>
                  <a:cs typeface="Century Gothic"/>
                  <a:sym typeface="Century Gothic"/>
                </a:rPr>
                <a:t>Understanding your loan’s billing and repayment cycle can help you make strategic decisions on how to budget for your upcoming payments. </a:t>
              </a:r>
              <a:endParaRPr sz="1400" b="0" i="0" u="none" strike="noStrike" cap="none">
                <a:solidFill>
                  <a:srgbClr val="664B71"/>
                </a:solidFill>
                <a:latin typeface="Century Gothic"/>
                <a:ea typeface="Century Gothic"/>
                <a:cs typeface="Century Gothic"/>
                <a:sym typeface="Century Gothic"/>
              </a:endParaRPr>
            </a:p>
          </p:txBody>
        </p:sp>
      </p:grpSp>
      <p:pic>
        <p:nvPicPr>
          <p:cNvPr id="578" name="Google Shape;578;g1537c2c4cbf_0_416"/>
          <p:cNvPicPr preferRelativeResize="0"/>
          <p:nvPr/>
        </p:nvPicPr>
        <p:blipFill rotWithShape="1">
          <a:blip r:embed="rId7" cstate="screen">
            <a:alphaModFix/>
            <a:extLst>
              <a:ext uri="{28A0092B-C50C-407E-A947-70E740481C1C}">
                <a14:useLocalDpi xmlns:a14="http://schemas.microsoft.com/office/drawing/2010/main"/>
              </a:ext>
            </a:extLst>
          </a:blip>
          <a:srcRect l="5195" b="18903"/>
          <a:stretch/>
        </p:blipFill>
        <p:spPr>
          <a:xfrm>
            <a:off x="0" y="1296225"/>
            <a:ext cx="4333326" cy="556177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pic>
        <p:nvPicPr>
          <p:cNvPr id="583" name="Google Shape;583;g1537c2c4cbf_0_433"/>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584" name="Google Shape;584;g1537c2c4cbf_0_4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31</a:t>
            </a:fld>
            <a:endParaRPr/>
          </a:p>
        </p:txBody>
      </p:sp>
      <p:sp>
        <p:nvSpPr>
          <p:cNvPr id="585" name="Google Shape;585;g1537c2c4cbf_0_433"/>
          <p:cNvSpPr txBox="1"/>
          <p:nvPr/>
        </p:nvSpPr>
        <p:spPr>
          <a:xfrm>
            <a:off x="755075" y="-771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rgbClr val="2853A3"/>
                </a:solidFill>
                <a:latin typeface="Century Gothic"/>
                <a:ea typeface="Century Gothic"/>
                <a:cs typeface="Century Gothic"/>
                <a:sym typeface="Century Gothic"/>
              </a:rPr>
              <a:t>Do’s of Managing Credit</a:t>
            </a:r>
            <a:endParaRPr sz="3200" b="0" i="0" u="none" strike="noStrike" cap="none">
              <a:solidFill>
                <a:srgbClr val="2853A3"/>
              </a:solidFill>
              <a:latin typeface="Century Gothic"/>
              <a:ea typeface="Century Gothic"/>
              <a:cs typeface="Century Gothic"/>
              <a:sym typeface="Century Gothic"/>
            </a:endParaRPr>
          </a:p>
        </p:txBody>
      </p:sp>
      <p:pic>
        <p:nvPicPr>
          <p:cNvPr id="586" name="Google Shape;586;g1537c2c4cbf_0_43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300125" y="1165575"/>
            <a:ext cx="1673676" cy="1673676"/>
          </a:xfrm>
          <a:prstGeom prst="rect">
            <a:avLst/>
          </a:prstGeom>
          <a:noFill/>
          <a:ln>
            <a:noFill/>
          </a:ln>
        </p:spPr>
      </p:pic>
      <p:pic>
        <p:nvPicPr>
          <p:cNvPr id="587" name="Google Shape;587;g1537c2c4cbf_0_43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300125" y="4048600"/>
            <a:ext cx="1673676" cy="1673676"/>
          </a:xfrm>
          <a:prstGeom prst="rect">
            <a:avLst/>
          </a:prstGeom>
          <a:noFill/>
          <a:ln>
            <a:noFill/>
          </a:ln>
        </p:spPr>
      </p:pic>
      <p:pic>
        <p:nvPicPr>
          <p:cNvPr id="588" name="Google Shape;588;g1537c2c4cbf_0_43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997775" y="1165575"/>
            <a:ext cx="1673676" cy="1673676"/>
          </a:xfrm>
          <a:prstGeom prst="rect">
            <a:avLst/>
          </a:prstGeom>
          <a:noFill/>
          <a:ln>
            <a:noFill/>
          </a:ln>
        </p:spPr>
      </p:pic>
      <p:pic>
        <p:nvPicPr>
          <p:cNvPr id="589" name="Google Shape;589;g1537c2c4cbf_0_43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997775" y="4048600"/>
            <a:ext cx="1673676" cy="1673676"/>
          </a:xfrm>
          <a:prstGeom prst="rect">
            <a:avLst/>
          </a:prstGeom>
          <a:noFill/>
          <a:ln>
            <a:noFill/>
          </a:ln>
        </p:spPr>
      </p:pic>
      <p:pic>
        <p:nvPicPr>
          <p:cNvPr id="590" name="Google Shape;590;g1537c2c4cbf_0_433"/>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695400" y="1165575"/>
            <a:ext cx="1673676" cy="1673676"/>
          </a:xfrm>
          <a:prstGeom prst="rect">
            <a:avLst/>
          </a:prstGeom>
          <a:noFill/>
          <a:ln>
            <a:noFill/>
          </a:ln>
        </p:spPr>
      </p:pic>
      <p:pic>
        <p:nvPicPr>
          <p:cNvPr id="591" name="Google Shape;591;g1537c2c4cbf_0_433"/>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6695400" y="4048600"/>
            <a:ext cx="1673676" cy="1673676"/>
          </a:xfrm>
          <a:prstGeom prst="rect">
            <a:avLst/>
          </a:prstGeom>
          <a:noFill/>
          <a:ln>
            <a:noFill/>
          </a:ln>
        </p:spPr>
      </p:pic>
      <p:pic>
        <p:nvPicPr>
          <p:cNvPr id="592" name="Google Shape;592;g1537c2c4cbf_0_433"/>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9240650" y="1165575"/>
            <a:ext cx="1673676" cy="1673676"/>
          </a:xfrm>
          <a:prstGeom prst="rect">
            <a:avLst/>
          </a:prstGeom>
          <a:noFill/>
          <a:ln>
            <a:noFill/>
          </a:ln>
        </p:spPr>
      </p:pic>
      <p:pic>
        <p:nvPicPr>
          <p:cNvPr id="593" name="Google Shape;593;g1537c2c4cbf_0_433"/>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9240650" y="4048600"/>
            <a:ext cx="1673676" cy="1673676"/>
          </a:xfrm>
          <a:prstGeom prst="rect">
            <a:avLst/>
          </a:prstGeom>
          <a:noFill/>
          <a:ln>
            <a:noFill/>
          </a:ln>
        </p:spPr>
      </p:pic>
      <p:sp>
        <p:nvSpPr>
          <p:cNvPr id="594" name="Google Shape;594;g1537c2c4cbf_0_433"/>
          <p:cNvSpPr txBox="1"/>
          <p:nvPr/>
        </p:nvSpPr>
        <p:spPr>
          <a:xfrm>
            <a:off x="951350" y="2839250"/>
            <a:ext cx="2371200" cy="717300"/>
          </a:xfrm>
          <a:prstGeom prst="rect">
            <a:avLst/>
          </a:prstGeom>
          <a:noFill/>
          <a:ln>
            <a:noFill/>
          </a:ln>
        </p:spPr>
        <p:txBody>
          <a:bodyPr spcFirstLastPara="1" wrap="square" lIns="91425" tIns="91425" rIns="91425" bIns="91425" anchor="t" anchorCtr="0">
            <a:spAutoFit/>
          </a:bodyPr>
          <a:lstStyle/>
          <a:p>
            <a:pPr marL="0" marR="5080" lvl="0" indent="0" algn="ctr" rtl="0">
              <a:lnSpc>
                <a:spcPct val="1163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Know when your payments are due.</a:t>
            </a:r>
            <a:endParaRPr sz="1400" b="0" i="0" u="none" strike="noStrike" cap="none">
              <a:solidFill>
                <a:srgbClr val="000000"/>
              </a:solidFill>
              <a:latin typeface="Arial"/>
              <a:ea typeface="Arial"/>
              <a:cs typeface="Arial"/>
              <a:sym typeface="Arial"/>
            </a:endParaRPr>
          </a:p>
        </p:txBody>
      </p:sp>
      <p:sp>
        <p:nvSpPr>
          <p:cNvPr id="595" name="Google Shape;595;g1537c2c4cbf_0_433"/>
          <p:cNvSpPr txBox="1"/>
          <p:nvPr/>
        </p:nvSpPr>
        <p:spPr>
          <a:xfrm>
            <a:off x="3464499" y="2839250"/>
            <a:ext cx="2743200" cy="717300"/>
          </a:xfrm>
          <a:prstGeom prst="rect">
            <a:avLst/>
          </a:prstGeom>
          <a:noFill/>
          <a:ln>
            <a:noFill/>
          </a:ln>
        </p:spPr>
        <p:txBody>
          <a:bodyPr spcFirstLastPara="1" wrap="square" lIns="91425" tIns="91425" rIns="91425" bIns="91425" anchor="t" anchorCtr="0">
            <a:spAutoFit/>
          </a:bodyPr>
          <a:lstStyle/>
          <a:p>
            <a:pPr marL="0" marR="5080" lvl="0" indent="0" algn="ctr" rtl="0">
              <a:lnSpc>
                <a:spcPct val="1163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Check your billing statements every month.</a:t>
            </a:r>
            <a:endParaRPr sz="1400" b="0" i="0" u="none" strike="noStrike" cap="none">
              <a:solidFill>
                <a:srgbClr val="000000"/>
              </a:solidFill>
              <a:latin typeface="Arial"/>
              <a:ea typeface="Arial"/>
              <a:cs typeface="Arial"/>
              <a:sym typeface="Arial"/>
            </a:endParaRPr>
          </a:p>
        </p:txBody>
      </p:sp>
      <p:sp>
        <p:nvSpPr>
          <p:cNvPr id="596" name="Google Shape;596;g1537c2c4cbf_0_433"/>
          <p:cNvSpPr txBox="1"/>
          <p:nvPr/>
        </p:nvSpPr>
        <p:spPr>
          <a:xfrm>
            <a:off x="6238350" y="2839250"/>
            <a:ext cx="2587800" cy="717300"/>
          </a:xfrm>
          <a:prstGeom prst="rect">
            <a:avLst/>
          </a:prstGeom>
          <a:noFill/>
          <a:ln>
            <a:noFill/>
          </a:ln>
        </p:spPr>
        <p:txBody>
          <a:bodyPr spcFirstLastPara="1" wrap="square" lIns="91425" tIns="91425" rIns="91425" bIns="91425" anchor="t" anchorCtr="0">
            <a:spAutoFit/>
          </a:bodyPr>
          <a:lstStyle/>
          <a:p>
            <a:pPr marL="0" marR="5080" lvl="0" indent="0" algn="ctr" rtl="0">
              <a:lnSpc>
                <a:spcPct val="1163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Read the terms and conditions of the loan.</a:t>
            </a:r>
            <a:endParaRPr sz="1400" b="0" i="0" u="none" strike="noStrike" cap="none">
              <a:solidFill>
                <a:srgbClr val="000000"/>
              </a:solidFill>
              <a:latin typeface="Arial"/>
              <a:ea typeface="Arial"/>
              <a:cs typeface="Arial"/>
              <a:sym typeface="Arial"/>
            </a:endParaRPr>
          </a:p>
        </p:txBody>
      </p:sp>
      <p:sp>
        <p:nvSpPr>
          <p:cNvPr id="597" name="Google Shape;597;g1537c2c4cbf_0_433"/>
          <p:cNvSpPr txBox="1"/>
          <p:nvPr/>
        </p:nvSpPr>
        <p:spPr>
          <a:xfrm>
            <a:off x="8783587" y="2839250"/>
            <a:ext cx="2587800" cy="717300"/>
          </a:xfrm>
          <a:prstGeom prst="rect">
            <a:avLst/>
          </a:prstGeom>
          <a:noFill/>
          <a:ln>
            <a:noFill/>
          </a:ln>
        </p:spPr>
        <p:txBody>
          <a:bodyPr spcFirstLastPara="1" wrap="square" lIns="91425" tIns="91425" rIns="91425" bIns="91425" anchor="t" anchorCtr="0">
            <a:spAutoFit/>
          </a:bodyPr>
          <a:lstStyle/>
          <a:p>
            <a:pPr marL="0" marR="5080" lvl="0" indent="0" algn="ctr" rtl="0">
              <a:lnSpc>
                <a:spcPct val="1163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Make consistent repayments.</a:t>
            </a:r>
            <a:endParaRPr sz="1400" b="0" i="0" u="none" strike="noStrike" cap="none">
              <a:solidFill>
                <a:srgbClr val="000000"/>
              </a:solidFill>
              <a:latin typeface="Arial"/>
              <a:ea typeface="Arial"/>
              <a:cs typeface="Arial"/>
              <a:sym typeface="Arial"/>
            </a:endParaRPr>
          </a:p>
        </p:txBody>
      </p:sp>
      <p:sp>
        <p:nvSpPr>
          <p:cNvPr id="598" name="Google Shape;598;g1537c2c4cbf_0_433"/>
          <p:cNvSpPr txBox="1"/>
          <p:nvPr/>
        </p:nvSpPr>
        <p:spPr>
          <a:xfrm>
            <a:off x="951350" y="5734850"/>
            <a:ext cx="2371200" cy="717300"/>
          </a:xfrm>
          <a:prstGeom prst="rect">
            <a:avLst/>
          </a:prstGeom>
          <a:noFill/>
          <a:ln>
            <a:noFill/>
          </a:ln>
        </p:spPr>
        <p:txBody>
          <a:bodyPr spcFirstLastPara="1" wrap="square" lIns="91425" tIns="91425" rIns="91425" bIns="91425" anchor="t" anchorCtr="0">
            <a:spAutoFit/>
          </a:bodyPr>
          <a:lstStyle/>
          <a:p>
            <a:pPr marL="0" marR="5080" lvl="0" indent="0" algn="ctr" rtl="0">
              <a:lnSpc>
                <a:spcPct val="1163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Collect reward </a:t>
            </a:r>
            <a:endParaRPr sz="1600" b="1" i="0" u="none" strike="noStrike" cap="none">
              <a:solidFill>
                <a:schemeClr val="dk2"/>
              </a:solidFill>
              <a:latin typeface="Century Gothic"/>
              <a:ea typeface="Century Gothic"/>
              <a:cs typeface="Century Gothic"/>
              <a:sym typeface="Century Gothic"/>
            </a:endParaRPr>
          </a:p>
          <a:p>
            <a:pPr marL="0" marR="5080" lvl="0" indent="0" algn="ctr" rtl="0">
              <a:lnSpc>
                <a:spcPct val="1163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points.</a:t>
            </a:r>
            <a:endParaRPr sz="1400" b="0" i="0" u="none" strike="noStrike" cap="none">
              <a:solidFill>
                <a:srgbClr val="000000"/>
              </a:solidFill>
              <a:latin typeface="Arial"/>
              <a:ea typeface="Arial"/>
              <a:cs typeface="Arial"/>
              <a:sym typeface="Arial"/>
            </a:endParaRPr>
          </a:p>
        </p:txBody>
      </p:sp>
      <p:sp>
        <p:nvSpPr>
          <p:cNvPr id="599" name="Google Shape;599;g1537c2c4cbf_0_433"/>
          <p:cNvSpPr txBox="1"/>
          <p:nvPr/>
        </p:nvSpPr>
        <p:spPr>
          <a:xfrm>
            <a:off x="3464499" y="5734850"/>
            <a:ext cx="2743200" cy="717300"/>
          </a:xfrm>
          <a:prstGeom prst="rect">
            <a:avLst/>
          </a:prstGeom>
          <a:noFill/>
          <a:ln>
            <a:noFill/>
          </a:ln>
        </p:spPr>
        <p:txBody>
          <a:bodyPr spcFirstLastPara="1" wrap="square" lIns="91425" tIns="91425" rIns="91425" bIns="91425" anchor="t" anchorCtr="0">
            <a:spAutoFit/>
          </a:bodyPr>
          <a:lstStyle/>
          <a:p>
            <a:pPr marL="0" marR="5080" lvl="0" indent="0" algn="ctr" rtl="0">
              <a:lnSpc>
                <a:spcPct val="1163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Track your </a:t>
            </a:r>
            <a:endParaRPr sz="1600" b="1" i="0" u="none" strike="noStrike" cap="none">
              <a:solidFill>
                <a:schemeClr val="dk2"/>
              </a:solidFill>
              <a:latin typeface="Century Gothic"/>
              <a:ea typeface="Century Gothic"/>
              <a:cs typeface="Century Gothic"/>
              <a:sym typeface="Century Gothic"/>
            </a:endParaRPr>
          </a:p>
          <a:p>
            <a:pPr marL="0" marR="5080" lvl="0" indent="0" algn="ctr" rtl="0">
              <a:lnSpc>
                <a:spcPct val="1163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credit score.</a:t>
            </a:r>
            <a:endParaRPr sz="1400" b="0" i="0" u="none" strike="noStrike" cap="none">
              <a:solidFill>
                <a:srgbClr val="000000"/>
              </a:solidFill>
              <a:latin typeface="Arial"/>
              <a:ea typeface="Arial"/>
              <a:cs typeface="Arial"/>
              <a:sym typeface="Arial"/>
            </a:endParaRPr>
          </a:p>
        </p:txBody>
      </p:sp>
      <p:sp>
        <p:nvSpPr>
          <p:cNvPr id="600" name="Google Shape;600;g1537c2c4cbf_0_433"/>
          <p:cNvSpPr txBox="1"/>
          <p:nvPr/>
        </p:nvSpPr>
        <p:spPr>
          <a:xfrm>
            <a:off x="6238350" y="5734850"/>
            <a:ext cx="2587800" cy="717300"/>
          </a:xfrm>
          <a:prstGeom prst="rect">
            <a:avLst/>
          </a:prstGeom>
          <a:noFill/>
          <a:ln>
            <a:noFill/>
          </a:ln>
        </p:spPr>
        <p:txBody>
          <a:bodyPr spcFirstLastPara="1" wrap="square" lIns="91425" tIns="91425" rIns="91425" bIns="91425" anchor="t" anchorCtr="0">
            <a:spAutoFit/>
          </a:bodyPr>
          <a:lstStyle/>
          <a:p>
            <a:pPr marL="0" marR="5080" lvl="0" indent="0" algn="ctr" rtl="0">
              <a:lnSpc>
                <a:spcPct val="1163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Set a plan to pay </a:t>
            </a:r>
            <a:endParaRPr sz="1600" b="1" i="0" u="none" strike="noStrike" cap="none">
              <a:solidFill>
                <a:schemeClr val="dk2"/>
              </a:solidFill>
              <a:latin typeface="Century Gothic"/>
              <a:ea typeface="Century Gothic"/>
              <a:cs typeface="Century Gothic"/>
              <a:sym typeface="Century Gothic"/>
            </a:endParaRPr>
          </a:p>
          <a:p>
            <a:pPr marL="0" marR="5080" lvl="0" indent="0" algn="ctr" rtl="0">
              <a:lnSpc>
                <a:spcPct val="1163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your debts.</a:t>
            </a:r>
            <a:endParaRPr sz="1400" b="0" i="0" u="none" strike="noStrike" cap="none">
              <a:solidFill>
                <a:srgbClr val="000000"/>
              </a:solidFill>
              <a:latin typeface="Arial"/>
              <a:ea typeface="Arial"/>
              <a:cs typeface="Arial"/>
              <a:sym typeface="Arial"/>
            </a:endParaRPr>
          </a:p>
        </p:txBody>
      </p:sp>
      <p:sp>
        <p:nvSpPr>
          <p:cNvPr id="601" name="Google Shape;601;g1537c2c4cbf_0_433"/>
          <p:cNvSpPr txBox="1"/>
          <p:nvPr/>
        </p:nvSpPr>
        <p:spPr>
          <a:xfrm>
            <a:off x="8783587" y="5734850"/>
            <a:ext cx="2587800" cy="1003800"/>
          </a:xfrm>
          <a:prstGeom prst="rect">
            <a:avLst/>
          </a:prstGeom>
          <a:noFill/>
          <a:ln>
            <a:noFill/>
          </a:ln>
        </p:spPr>
        <p:txBody>
          <a:bodyPr spcFirstLastPara="1" wrap="square" lIns="91425" tIns="91425" rIns="91425" bIns="91425" anchor="t" anchorCtr="0">
            <a:spAutoFit/>
          </a:bodyPr>
          <a:lstStyle/>
          <a:p>
            <a:pPr marL="0" marR="5080" lvl="0" indent="0" algn="ctr" rtl="0">
              <a:lnSpc>
                <a:spcPct val="1163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Ask for help from a financial advisor </a:t>
            </a:r>
            <a:endParaRPr sz="1600" b="1" i="0" u="none" strike="noStrike" cap="none">
              <a:solidFill>
                <a:schemeClr val="dk2"/>
              </a:solidFill>
              <a:latin typeface="Century Gothic"/>
              <a:ea typeface="Century Gothic"/>
              <a:cs typeface="Century Gothic"/>
              <a:sym typeface="Century Gothic"/>
            </a:endParaRPr>
          </a:p>
          <a:p>
            <a:pPr marL="0" marR="5080" lvl="0" indent="0" algn="ctr" rtl="0">
              <a:lnSpc>
                <a:spcPct val="1163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when needed.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606" name="Google Shape;606;g1537c2c4cbf_0_498"/>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607" name="Google Shape;607;g1537c2c4cbf_0_49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32</a:t>
            </a:fld>
            <a:endParaRPr/>
          </a:p>
        </p:txBody>
      </p:sp>
      <p:sp>
        <p:nvSpPr>
          <p:cNvPr id="608" name="Google Shape;608;g1537c2c4cbf_0_498"/>
          <p:cNvSpPr txBox="1"/>
          <p:nvPr/>
        </p:nvSpPr>
        <p:spPr>
          <a:xfrm>
            <a:off x="755075" y="-771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rgbClr val="2853A3"/>
                </a:solidFill>
                <a:latin typeface="Century Gothic"/>
                <a:ea typeface="Century Gothic"/>
                <a:cs typeface="Century Gothic"/>
                <a:sym typeface="Century Gothic"/>
              </a:rPr>
              <a:t>Dont’s of Managing Cr</a:t>
            </a:r>
            <a:r>
              <a:rPr lang="en-US" sz="3200">
                <a:solidFill>
                  <a:srgbClr val="2853A3"/>
                </a:solidFill>
                <a:latin typeface="Century Gothic"/>
                <a:ea typeface="Century Gothic"/>
                <a:cs typeface="Century Gothic"/>
                <a:sym typeface="Century Gothic"/>
              </a:rPr>
              <a:t>edit</a:t>
            </a:r>
            <a:endParaRPr sz="3200" b="0" i="0" u="none" strike="noStrike" cap="none">
              <a:solidFill>
                <a:srgbClr val="2853A3"/>
              </a:solidFill>
              <a:latin typeface="Century Gothic"/>
              <a:ea typeface="Century Gothic"/>
              <a:cs typeface="Century Gothic"/>
              <a:sym typeface="Century Gothic"/>
            </a:endParaRPr>
          </a:p>
        </p:txBody>
      </p:sp>
      <p:pic>
        <p:nvPicPr>
          <p:cNvPr id="609" name="Google Shape;609;g1537c2c4cbf_0_49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997775" y="4048600"/>
            <a:ext cx="1673676" cy="1673676"/>
          </a:xfrm>
          <a:prstGeom prst="rect">
            <a:avLst/>
          </a:prstGeom>
          <a:noFill/>
          <a:ln>
            <a:noFill/>
          </a:ln>
        </p:spPr>
      </p:pic>
      <p:pic>
        <p:nvPicPr>
          <p:cNvPr id="610" name="Google Shape;610;g1537c2c4cbf_0_49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240650" y="4048600"/>
            <a:ext cx="1673676" cy="1673676"/>
          </a:xfrm>
          <a:prstGeom prst="rect">
            <a:avLst/>
          </a:prstGeom>
          <a:noFill/>
          <a:ln>
            <a:noFill/>
          </a:ln>
        </p:spPr>
      </p:pic>
      <p:sp>
        <p:nvSpPr>
          <p:cNvPr id="611" name="Google Shape;611;g1537c2c4cbf_0_498"/>
          <p:cNvSpPr txBox="1"/>
          <p:nvPr/>
        </p:nvSpPr>
        <p:spPr>
          <a:xfrm>
            <a:off x="951350" y="2839250"/>
            <a:ext cx="2371200" cy="1003800"/>
          </a:xfrm>
          <a:prstGeom prst="rect">
            <a:avLst/>
          </a:prstGeom>
          <a:noFill/>
          <a:ln>
            <a:noFill/>
          </a:ln>
        </p:spPr>
        <p:txBody>
          <a:bodyPr spcFirstLastPara="1" wrap="square" lIns="91425" tIns="91425" rIns="91425" bIns="91425" anchor="t" anchorCtr="0">
            <a:spAutoFit/>
          </a:bodyPr>
          <a:lstStyle/>
          <a:p>
            <a:pPr marL="0" marR="5080" lvl="0" indent="0" algn="ctr" rtl="0">
              <a:lnSpc>
                <a:spcPct val="1163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Don’t take out more credit than you can afford to pay back.</a:t>
            </a:r>
            <a:endParaRPr sz="1400" b="0" i="0" u="none" strike="noStrike" cap="none">
              <a:solidFill>
                <a:srgbClr val="000000"/>
              </a:solidFill>
              <a:latin typeface="Arial"/>
              <a:ea typeface="Arial"/>
              <a:cs typeface="Arial"/>
              <a:sym typeface="Arial"/>
            </a:endParaRPr>
          </a:p>
        </p:txBody>
      </p:sp>
      <p:sp>
        <p:nvSpPr>
          <p:cNvPr id="612" name="Google Shape;612;g1537c2c4cbf_0_498"/>
          <p:cNvSpPr txBox="1"/>
          <p:nvPr/>
        </p:nvSpPr>
        <p:spPr>
          <a:xfrm>
            <a:off x="3464499" y="2839250"/>
            <a:ext cx="2743200" cy="717300"/>
          </a:xfrm>
          <a:prstGeom prst="rect">
            <a:avLst/>
          </a:prstGeom>
          <a:noFill/>
          <a:ln>
            <a:noFill/>
          </a:ln>
        </p:spPr>
        <p:txBody>
          <a:bodyPr spcFirstLastPara="1" wrap="square" lIns="91425" tIns="91425" rIns="91425" bIns="91425" anchor="t" anchorCtr="0">
            <a:spAutoFit/>
          </a:bodyPr>
          <a:lstStyle/>
          <a:p>
            <a:pPr marL="0" marR="5080" lvl="0" indent="0" algn="ctr" rtl="0">
              <a:lnSpc>
                <a:spcPct val="1163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Don’t pay your </a:t>
            </a:r>
            <a:endParaRPr sz="1600" b="1" i="0" u="none" strike="noStrike" cap="none">
              <a:solidFill>
                <a:schemeClr val="dk2"/>
              </a:solidFill>
              <a:latin typeface="Century Gothic"/>
              <a:ea typeface="Century Gothic"/>
              <a:cs typeface="Century Gothic"/>
              <a:sym typeface="Century Gothic"/>
            </a:endParaRPr>
          </a:p>
          <a:p>
            <a:pPr marL="0" marR="5080" lvl="0" indent="0" algn="ctr" rtl="0">
              <a:lnSpc>
                <a:spcPct val="1163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bills late.</a:t>
            </a:r>
            <a:endParaRPr sz="1400" b="0" i="0" u="none" strike="noStrike" cap="none">
              <a:solidFill>
                <a:srgbClr val="000000"/>
              </a:solidFill>
              <a:latin typeface="Arial"/>
              <a:ea typeface="Arial"/>
              <a:cs typeface="Arial"/>
              <a:sym typeface="Arial"/>
            </a:endParaRPr>
          </a:p>
        </p:txBody>
      </p:sp>
      <p:sp>
        <p:nvSpPr>
          <p:cNvPr id="613" name="Google Shape;613;g1537c2c4cbf_0_498"/>
          <p:cNvSpPr txBox="1"/>
          <p:nvPr/>
        </p:nvSpPr>
        <p:spPr>
          <a:xfrm>
            <a:off x="6238350" y="2839250"/>
            <a:ext cx="2587800" cy="717300"/>
          </a:xfrm>
          <a:prstGeom prst="rect">
            <a:avLst/>
          </a:prstGeom>
          <a:noFill/>
          <a:ln>
            <a:noFill/>
          </a:ln>
        </p:spPr>
        <p:txBody>
          <a:bodyPr spcFirstLastPara="1" wrap="square" lIns="91425" tIns="91425" rIns="91425" bIns="91425" anchor="t" anchorCtr="0">
            <a:spAutoFit/>
          </a:bodyPr>
          <a:lstStyle/>
          <a:p>
            <a:pPr marL="0" marR="5080" lvl="0" indent="0" algn="ctr" rtl="0">
              <a:lnSpc>
                <a:spcPct val="1163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Don’t substitute </a:t>
            </a:r>
            <a:endParaRPr sz="1600" b="1" i="0" u="none" strike="noStrike" cap="none">
              <a:solidFill>
                <a:schemeClr val="dk2"/>
              </a:solidFill>
              <a:latin typeface="Century Gothic"/>
              <a:ea typeface="Century Gothic"/>
              <a:cs typeface="Century Gothic"/>
              <a:sym typeface="Century Gothic"/>
            </a:endParaRPr>
          </a:p>
          <a:p>
            <a:pPr marL="0" marR="5080" lvl="0" indent="0" algn="ctr" rtl="0">
              <a:lnSpc>
                <a:spcPct val="1163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credit for income.</a:t>
            </a:r>
            <a:endParaRPr sz="1400" b="0" i="0" u="none" strike="noStrike" cap="none">
              <a:solidFill>
                <a:srgbClr val="000000"/>
              </a:solidFill>
              <a:latin typeface="Arial"/>
              <a:ea typeface="Arial"/>
              <a:cs typeface="Arial"/>
              <a:sym typeface="Arial"/>
            </a:endParaRPr>
          </a:p>
        </p:txBody>
      </p:sp>
      <p:sp>
        <p:nvSpPr>
          <p:cNvPr id="614" name="Google Shape;614;g1537c2c4cbf_0_498"/>
          <p:cNvSpPr txBox="1"/>
          <p:nvPr/>
        </p:nvSpPr>
        <p:spPr>
          <a:xfrm>
            <a:off x="8783587" y="2839250"/>
            <a:ext cx="2587800" cy="717300"/>
          </a:xfrm>
          <a:prstGeom prst="rect">
            <a:avLst/>
          </a:prstGeom>
          <a:noFill/>
          <a:ln>
            <a:noFill/>
          </a:ln>
        </p:spPr>
        <p:txBody>
          <a:bodyPr spcFirstLastPara="1" wrap="square" lIns="91425" tIns="91425" rIns="91425" bIns="91425" anchor="t" anchorCtr="0">
            <a:spAutoFit/>
          </a:bodyPr>
          <a:lstStyle/>
          <a:p>
            <a:pPr marL="0" marR="5080" lvl="0" indent="0" algn="ctr" rtl="0">
              <a:lnSpc>
                <a:spcPct val="1163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Don’t use digital loans for long-term finances.</a:t>
            </a:r>
            <a:endParaRPr sz="1400" b="0" i="0" u="none" strike="noStrike" cap="none">
              <a:solidFill>
                <a:srgbClr val="000000"/>
              </a:solidFill>
              <a:latin typeface="Arial"/>
              <a:ea typeface="Arial"/>
              <a:cs typeface="Arial"/>
              <a:sym typeface="Arial"/>
            </a:endParaRPr>
          </a:p>
        </p:txBody>
      </p:sp>
      <p:sp>
        <p:nvSpPr>
          <p:cNvPr id="615" name="Google Shape;615;g1537c2c4cbf_0_498"/>
          <p:cNvSpPr txBox="1"/>
          <p:nvPr/>
        </p:nvSpPr>
        <p:spPr>
          <a:xfrm>
            <a:off x="951350" y="5734850"/>
            <a:ext cx="2371200" cy="1003800"/>
          </a:xfrm>
          <a:prstGeom prst="rect">
            <a:avLst/>
          </a:prstGeom>
          <a:noFill/>
          <a:ln>
            <a:noFill/>
          </a:ln>
        </p:spPr>
        <p:txBody>
          <a:bodyPr spcFirstLastPara="1" wrap="square" lIns="91425" tIns="91425" rIns="91425" bIns="91425" anchor="t" anchorCtr="0">
            <a:spAutoFit/>
          </a:bodyPr>
          <a:lstStyle/>
          <a:p>
            <a:pPr marL="0" marR="5080" lvl="0" indent="0" algn="ctr" rtl="0">
              <a:lnSpc>
                <a:spcPct val="1163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Don’t reach your credit card’s maximum limit.</a:t>
            </a:r>
            <a:endParaRPr sz="1400" b="0" i="0" u="none" strike="noStrike" cap="none">
              <a:solidFill>
                <a:srgbClr val="000000"/>
              </a:solidFill>
              <a:latin typeface="Arial"/>
              <a:ea typeface="Arial"/>
              <a:cs typeface="Arial"/>
              <a:sym typeface="Arial"/>
            </a:endParaRPr>
          </a:p>
        </p:txBody>
      </p:sp>
      <p:sp>
        <p:nvSpPr>
          <p:cNvPr id="616" name="Google Shape;616;g1537c2c4cbf_0_498"/>
          <p:cNvSpPr txBox="1"/>
          <p:nvPr/>
        </p:nvSpPr>
        <p:spPr>
          <a:xfrm>
            <a:off x="3464499" y="5734850"/>
            <a:ext cx="2743200" cy="1003800"/>
          </a:xfrm>
          <a:prstGeom prst="rect">
            <a:avLst/>
          </a:prstGeom>
          <a:noFill/>
          <a:ln>
            <a:noFill/>
          </a:ln>
        </p:spPr>
        <p:txBody>
          <a:bodyPr spcFirstLastPara="1" wrap="square" lIns="91425" tIns="91425" rIns="91425" bIns="91425" anchor="t" anchorCtr="0">
            <a:spAutoFit/>
          </a:bodyPr>
          <a:lstStyle/>
          <a:p>
            <a:pPr marL="0" marR="5080" lvl="0" indent="0" algn="ctr" rtl="0">
              <a:lnSpc>
                <a:spcPct val="1163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Don’t share your </a:t>
            </a:r>
            <a:endParaRPr sz="1600" b="1" i="0" u="none" strike="noStrike" cap="none">
              <a:solidFill>
                <a:schemeClr val="dk2"/>
              </a:solidFill>
              <a:latin typeface="Century Gothic"/>
              <a:ea typeface="Century Gothic"/>
              <a:cs typeface="Century Gothic"/>
              <a:sym typeface="Century Gothic"/>
            </a:endParaRPr>
          </a:p>
          <a:p>
            <a:pPr marL="0" marR="5080" lvl="0" indent="0" algn="ctr" rtl="0">
              <a:lnSpc>
                <a:spcPct val="1163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credit card number </a:t>
            </a:r>
            <a:endParaRPr sz="1600" b="1" i="0" u="none" strike="noStrike" cap="none">
              <a:solidFill>
                <a:schemeClr val="dk2"/>
              </a:solidFill>
              <a:latin typeface="Century Gothic"/>
              <a:ea typeface="Century Gothic"/>
              <a:cs typeface="Century Gothic"/>
              <a:sym typeface="Century Gothic"/>
            </a:endParaRPr>
          </a:p>
          <a:p>
            <a:pPr marL="0" marR="5080" lvl="0" indent="0" algn="ctr" rtl="0">
              <a:lnSpc>
                <a:spcPct val="1163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over the phone.</a:t>
            </a:r>
            <a:endParaRPr sz="1400" b="0" i="0" u="none" strike="noStrike" cap="none">
              <a:solidFill>
                <a:srgbClr val="000000"/>
              </a:solidFill>
              <a:latin typeface="Arial"/>
              <a:ea typeface="Arial"/>
              <a:cs typeface="Arial"/>
              <a:sym typeface="Arial"/>
            </a:endParaRPr>
          </a:p>
        </p:txBody>
      </p:sp>
      <p:sp>
        <p:nvSpPr>
          <p:cNvPr id="617" name="Google Shape;617;g1537c2c4cbf_0_498"/>
          <p:cNvSpPr txBox="1"/>
          <p:nvPr/>
        </p:nvSpPr>
        <p:spPr>
          <a:xfrm>
            <a:off x="6238350" y="5734850"/>
            <a:ext cx="2587800" cy="1003800"/>
          </a:xfrm>
          <a:prstGeom prst="rect">
            <a:avLst/>
          </a:prstGeom>
          <a:noFill/>
          <a:ln>
            <a:noFill/>
          </a:ln>
        </p:spPr>
        <p:txBody>
          <a:bodyPr spcFirstLastPara="1" wrap="square" lIns="91425" tIns="91425" rIns="91425" bIns="91425" anchor="t" anchorCtr="0">
            <a:spAutoFit/>
          </a:bodyPr>
          <a:lstStyle/>
          <a:p>
            <a:pPr marL="0" marR="5080" lvl="0" indent="0" algn="ctr" rtl="0">
              <a:lnSpc>
                <a:spcPct val="1163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Don’t sign documents without reading</a:t>
            </a:r>
            <a:endParaRPr sz="1600" b="1" i="0" u="none" strike="noStrike" cap="none">
              <a:solidFill>
                <a:schemeClr val="dk2"/>
              </a:solidFill>
              <a:latin typeface="Century Gothic"/>
              <a:ea typeface="Century Gothic"/>
              <a:cs typeface="Century Gothic"/>
              <a:sym typeface="Century Gothic"/>
            </a:endParaRPr>
          </a:p>
          <a:p>
            <a:pPr marL="0" marR="5080" lvl="0" indent="0" algn="ctr" rtl="0">
              <a:lnSpc>
                <a:spcPct val="1163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 them first.</a:t>
            </a:r>
            <a:endParaRPr sz="1400" b="0" i="0" u="none" strike="noStrike" cap="none">
              <a:solidFill>
                <a:srgbClr val="000000"/>
              </a:solidFill>
              <a:latin typeface="Arial"/>
              <a:ea typeface="Arial"/>
              <a:cs typeface="Arial"/>
              <a:sym typeface="Arial"/>
            </a:endParaRPr>
          </a:p>
        </p:txBody>
      </p:sp>
      <p:sp>
        <p:nvSpPr>
          <p:cNvPr id="618" name="Google Shape;618;g1537c2c4cbf_0_498"/>
          <p:cNvSpPr txBox="1"/>
          <p:nvPr/>
        </p:nvSpPr>
        <p:spPr>
          <a:xfrm>
            <a:off x="8783587" y="5734850"/>
            <a:ext cx="2587800" cy="717300"/>
          </a:xfrm>
          <a:prstGeom prst="rect">
            <a:avLst/>
          </a:prstGeom>
          <a:noFill/>
          <a:ln>
            <a:noFill/>
          </a:ln>
        </p:spPr>
        <p:txBody>
          <a:bodyPr spcFirstLastPara="1" wrap="square" lIns="91425" tIns="91425" rIns="91425" bIns="91425" anchor="t" anchorCtr="0">
            <a:spAutoFit/>
          </a:bodyPr>
          <a:lstStyle/>
          <a:p>
            <a:pPr marL="0" marR="5080" lvl="0" indent="0" algn="ctr" rtl="0">
              <a:lnSpc>
                <a:spcPct val="1163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Don’t take out loans </a:t>
            </a:r>
            <a:endParaRPr sz="1600" b="1" i="0" u="none" strike="noStrike" cap="none">
              <a:solidFill>
                <a:schemeClr val="dk2"/>
              </a:solidFill>
              <a:latin typeface="Century Gothic"/>
              <a:ea typeface="Century Gothic"/>
              <a:cs typeface="Century Gothic"/>
              <a:sym typeface="Century Gothic"/>
            </a:endParaRPr>
          </a:p>
          <a:p>
            <a:pPr marL="0" marR="5080" lvl="0" indent="0" algn="ctr" rtl="0">
              <a:lnSpc>
                <a:spcPct val="1163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for consumer products.</a:t>
            </a:r>
            <a:endParaRPr sz="1400" b="0" i="0" u="none" strike="noStrike" cap="none">
              <a:solidFill>
                <a:srgbClr val="000000"/>
              </a:solidFill>
              <a:latin typeface="Arial"/>
              <a:ea typeface="Arial"/>
              <a:cs typeface="Arial"/>
              <a:sym typeface="Arial"/>
            </a:endParaRPr>
          </a:p>
        </p:txBody>
      </p:sp>
      <p:pic>
        <p:nvPicPr>
          <p:cNvPr id="619" name="Google Shape;619;g1537c2c4cbf_0_49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300125" y="4048600"/>
            <a:ext cx="1673676" cy="1673676"/>
          </a:xfrm>
          <a:prstGeom prst="rect">
            <a:avLst/>
          </a:prstGeom>
          <a:noFill/>
          <a:ln>
            <a:noFill/>
          </a:ln>
        </p:spPr>
      </p:pic>
      <p:pic>
        <p:nvPicPr>
          <p:cNvPr id="620" name="Google Shape;620;g1537c2c4cbf_0_49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695413" y="4048600"/>
            <a:ext cx="1673676" cy="1673676"/>
          </a:xfrm>
          <a:prstGeom prst="rect">
            <a:avLst/>
          </a:prstGeom>
          <a:noFill/>
          <a:ln>
            <a:noFill/>
          </a:ln>
        </p:spPr>
      </p:pic>
      <p:pic>
        <p:nvPicPr>
          <p:cNvPr id="621" name="Google Shape;621;g1537c2c4cbf_0_498"/>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9240638" y="1168500"/>
            <a:ext cx="1673676" cy="1673676"/>
          </a:xfrm>
          <a:prstGeom prst="rect">
            <a:avLst/>
          </a:prstGeom>
          <a:noFill/>
          <a:ln>
            <a:noFill/>
          </a:ln>
        </p:spPr>
      </p:pic>
      <p:pic>
        <p:nvPicPr>
          <p:cNvPr id="622" name="Google Shape;622;g1537c2c4cbf_0_498"/>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3999263" y="1168500"/>
            <a:ext cx="1673676" cy="1673676"/>
          </a:xfrm>
          <a:prstGeom prst="rect">
            <a:avLst/>
          </a:prstGeom>
          <a:noFill/>
          <a:ln>
            <a:noFill/>
          </a:ln>
        </p:spPr>
      </p:pic>
      <p:pic>
        <p:nvPicPr>
          <p:cNvPr id="623" name="Google Shape;623;g1537c2c4cbf_0_498"/>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1300113" y="1168500"/>
            <a:ext cx="1673676" cy="1673676"/>
          </a:xfrm>
          <a:prstGeom prst="rect">
            <a:avLst/>
          </a:prstGeom>
          <a:noFill/>
          <a:ln>
            <a:noFill/>
          </a:ln>
        </p:spPr>
      </p:pic>
      <p:pic>
        <p:nvPicPr>
          <p:cNvPr id="624" name="Google Shape;624;g1537c2c4cbf_0_498"/>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6759675" y="1168500"/>
            <a:ext cx="1673676" cy="1673676"/>
          </a:xfrm>
          <a:prstGeom prst="rect">
            <a:avLst/>
          </a:prstGeom>
          <a:noFill/>
          <a:ln>
            <a:noFill/>
          </a:ln>
        </p:spPr>
      </p:pic>
      <p:pic>
        <p:nvPicPr>
          <p:cNvPr id="625" name="Google Shape;625;g1537c2c4cbf_0_498"/>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6875639" y="1281550"/>
            <a:ext cx="1441725" cy="1441725"/>
          </a:xfrm>
          <a:prstGeom prst="rect">
            <a:avLst/>
          </a:prstGeom>
          <a:noFill/>
          <a:ln>
            <a:noFill/>
          </a:ln>
        </p:spPr>
      </p:pic>
      <p:pic>
        <p:nvPicPr>
          <p:cNvPr id="626" name="Google Shape;626;g1537c2c4cbf_0_498"/>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1416089" y="1281550"/>
            <a:ext cx="1441725" cy="1441725"/>
          </a:xfrm>
          <a:prstGeom prst="rect">
            <a:avLst/>
          </a:prstGeom>
          <a:noFill/>
          <a:ln>
            <a:noFill/>
          </a:ln>
        </p:spPr>
      </p:pic>
      <p:pic>
        <p:nvPicPr>
          <p:cNvPr id="627" name="Google Shape;627;g1537c2c4cbf_0_498"/>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4113751" y="1205350"/>
            <a:ext cx="1473849" cy="1473849"/>
          </a:xfrm>
          <a:prstGeom prst="rect">
            <a:avLst/>
          </a:prstGeom>
          <a:noFill/>
          <a:ln>
            <a:noFill/>
          </a:ln>
        </p:spPr>
      </p:pic>
      <p:pic>
        <p:nvPicPr>
          <p:cNvPr id="628" name="Google Shape;628;g1537c2c4cbf_0_498"/>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9356614" y="1281550"/>
            <a:ext cx="1441725" cy="1441725"/>
          </a:xfrm>
          <a:prstGeom prst="rect">
            <a:avLst/>
          </a:prstGeom>
          <a:noFill/>
          <a:ln>
            <a:noFill/>
          </a:ln>
        </p:spPr>
      </p:pic>
      <p:pic>
        <p:nvPicPr>
          <p:cNvPr id="629" name="Google Shape;629;g1537c2c4cbf_0_498"/>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9360950" y="4164575"/>
            <a:ext cx="1473849" cy="1473849"/>
          </a:xfrm>
          <a:prstGeom prst="rect">
            <a:avLst/>
          </a:prstGeom>
          <a:noFill/>
          <a:ln>
            <a:noFill/>
          </a:ln>
        </p:spPr>
      </p:pic>
      <p:pic>
        <p:nvPicPr>
          <p:cNvPr id="630" name="Google Shape;630;g1537c2c4cbf_0_498"/>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6811389" y="4164575"/>
            <a:ext cx="1441725" cy="1441725"/>
          </a:xfrm>
          <a:prstGeom prst="rect">
            <a:avLst/>
          </a:prstGeom>
          <a:noFill/>
          <a:ln>
            <a:noFill/>
          </a:ln>
        </p:spPr>
      </p:pic>
      <p:pic>
        <p:nvPicPr>
          <p:cNvPr id="631" name="Google Shape;631;g1537c2c4cbf_0_498"/>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4113739" y="4164575"/>
            <a:ext cx="1441725" cy="1441725"/>
          </a:xfrm>
          <a:prstGeom prst="rect">
            <a:avLst/>
          </a:prstGeom>
          <a:noFill/>
          <a:ln>
            <a:noFill/>
          </a:ln>
        </p:spPr>
      </p:pic>
      <p:pic>
        <p:nvPicPr>
          <p:cNvPr id="632" name="Google Shape;632;g1537c2c4cbf_0_498"/>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1416089" y="4164575"/>
            <a:ext cx="1441725" cy="14417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pic>
        <p:nvPicPr>
          <p:cNvPr id="637" name="Google Shape;637;g1537c2c4cbf_0_454"/>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638" name="Google Shape;638;g1537c2c4cbf_0_454"/>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639" name="Google Shape;639;g1537c2c4cbf_0_45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33</a:t>
            </a:fld>
            <a:endParaRPr/>
          </a:p>
        </p:txBody>
      </p:sp>
      <p:sp>
        <p:nvSpPr>
          <p:cNvPr id="640" name="Google Shape;640;g1537c2c4cbf_0_454"/>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rgbClr val="2853A3"/>
                </a:solidFill>
                <a:latin typeface="Century Gothic"/>
                <a:ea typeface="Century Gothic"/>
                <a:cs typeface="Century Gothic"/>
                <a:sym typeface="Century Gothic"/>
              </a:rPr>
              <a:t>Let’s Recap!</a:t>
            </a:r>
            <a:endParaRPr sz="3200" b="0" i="0" u="none" strike="noStrike" cap="none">
              <a:solidFill>
                <a:srgbClr val="2853A3"/>
              </a:solidFill>
              <a:latin typeface="Century Gothic"/>
              <a:ea typeface="Century Gothic"/>
              <a:cs typeface="Century Gothic"/>
              <a:sym typeface="Century Gothic"/>
            </a:endParaRPr>
          </a:p>
        </p:txBody>
      </p:sp>
      <p:pic>
        <p:nvPicPr>
          <p:cNvPr id="641" name="Google Shape;641;g1537c2c4cbf_0_45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546400" y="1448375"/>
            <a:ext cx="3770475" cy="5657098"/>
          </a:xfrm>
          <a:prstGeom prst="rect">
            <a:avLst/>
          </a:prstGeom>
          <a:noFill/>
          <a:ln>
            <a:noFill/>
          </a:ln>
        </p:spPr>
      </p:pic>
      <p:pic>
        <p:nvPicPr>
          <p:cNvPr id="642" name="Google Shape;642;g1537c2c4cbf_0_454"/>
          <p:cNvPicPr preferRelativeResize="0"/>
          <p:nvPr/>
        </p:nvPicPr>
        <p:blipFill rotWithShape="1">
          <a:blip r:embed="rId6" cstate="screen">
            <a:alphaModFix/>
            <a:extLst>
              <a:ext uri="{28A0092B-C50C-407E-A947-70E740481C1C}">
                <a14:useLocalDpi xmlns:a14="http://schemas.microsoft.com/office/drawing/2010/main"/>
              </a:ext>
            </a:extLst>
          </a:blip>
          <a:srcRect r="18546"/>
          <a:stretch/>
        </p:blipFill>
        <p:spPr>
          <a:xfrm>
            <a:off x="-37175" y="1448375"/>
            <a:ext cx="2981450" cy="5491973"/>
          </a:xfrm>
          <a:prstGeom prst="rect">
            <a:avLst/>
          </a:prstGeom>
          <a:noFill/>
          <a:ln>
            <a:noFill/>
          </a:ln>
        </p:spPr>
      </p:pic>
      <p:grpSp>
        <p:nvGrpSpPr>
          <p:cNvPr id="643" name="Google Shape;643;g1537c2c4cbf_0_454"/>
          <p:cNvGrpSpPr/>
          <p:nvPr/>
        </p:nvGrpSpPr>
        <p:grpSpPr>
          <a:xfrm>
            <a:off x="1830601" y="1267525"/>
            <a:ext cx="2078774" cy="1621424"/>
            <a:chOff x="2287801" y="1496125"/>
            <a:chExt cx="2078774" cy="1621424"/>
          </a:xfrm>
        </p:grpSpPr>
        <p:pic>
          <p:nvPicPr>
            <p:cNvPr id="644" name="Google Shape;644;g1537c2c4cbf_0_454"/>
            <p:cNvPicPr preferRelativeResize="0"/>
            <p:nvPr/>
          </p:nvPicPr>
          <p:blipFill rotWithShape="1">
            <a:blip r:embed="rId7" cstate="screen">
              <a:alphaModFix/>
              <a:extLst>
                <a:ext uri="{28A0092B-C50C-407E-A947-70E740481C1C}">
                  <a14:useLocalDpi xmlns:a14="http://schemas.microsoft.com/office/drawing/2010/main"/>
                </a:ext>
              </a:extLst>
            </a:blip>
            <a:srcRect l="20926" r="25539"/>
            <a:stretch/>
          </p:blipFill>
          <p:spPr>
            <a:xfrm flipH="1">
              <a:off x="2287801" y="1496125"/>
              <a:ext cx="1926999" cy="1621424"/>
            </a:xfrm>
            <a:prstGeom prst="rect">
              <a:avLst/>
            </a:prstGeom>
            <a:noFill/>
            <a:ln>
              <a:noFill/>
            </a:ln>
          </p:spPr>
        </p:pic>
        <p:sp>
          <p:nvSpPr>
            <p:cNvPr id="645" name="Google Shape;645;g1537c2c4cbf_0_454"/>
            <p:cNvSpPr txBox="1"/>
            <p:nvPr/>
          </p:nvSpPr>
          <p:spPr>
            <a:xfrm>
              <a:off x="2763675" y="1842225"/>
              <a:ext cx="1602900" cy="1015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2855A4"/>
                  </a:solidFill>
                  <a:latin typeface="Century Gothic"/>
                  <a:ea typeface="Century Gothic"/>
                  <a:cs typeface="Century Gothic"/>
                  <a:sym typeface="Century Gothic"/>
                </a:rPr>
                <a:t>So far, </a:t>
              </a:r>
              <a:endParaRPr sz="1800" b="1" i="0" u="none" strike="noStrike" cap="none">
                <a:solidFill>
                  <a:srgbClr val="2855A4"/>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2855A4"/>
                  </a:solidFill>
                  <a:latin typeface="Century Gothic"/>
                  <a:ea typeface="Century Gothic"/>
                  <a:cs typeface="Century Gothic"/>
                  <a:sym typeface="Century Gothic"/>
                </a:rPr>
                <a:t>you have learned:</a:t>
              </a:r>
              <a:endParaRPr sz="100" b="0" i="0" u="none" strike="noStrike" cap="none">
                <a:solidFill>
                  <a:srgbClr val="2855A4"/>
                </a:solidFill>
                <a:latin typeface="Arial"/>
                <a:ea typeface="Arial"/>
                <a:cs typeface="Arial"/>
                <a:sym typeface="Arial"/>
              </a:endParaRPr>
            </a:p>
          </p:txBody>
        </p:sp>
      </p:grpSp>
      <p:sp>
        <p:nvSpPr>
          <p:cNvPr id="646" name="Google Shape;646;g1537c2c4cbf_0_454"/>
          <p:cNvSpPr/>
          <p:nvPr/>
        </p:nvSpPr>
        <p:spPr>
          <a:xfrm>
            <a:off x="4160975" y="1355600"/>
            <a:ext cx="4214400" cy="1144500"/>
          </a:xfrm>
          <a:prstGeom prst="flowChartAlternateProcess">
            <a:avLst/>
          </a:prstGeom>
          <a:solidFill>
            <a:srgbClr val="2855A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g1537c2c4cbf_0_454"/>
          <p:cNvSpPr/>
          <p:nvPr/>
        </p:nvSpPr>
        <p:spPr>
          <a:xfrm>
            <a:off x="4160975" y="2549850"/>
            <a:ext cx="4511700" cy="1144500"/>
          </a:xfrm>
          <a:prstGeom prst="flowChartAlternateProcess">
            <a:avLst/>
          </a:prstGeom>
          <a:solidFill>
            <a:srgbClr val="186C9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g1537c2c4cbf_0_454"/>
          <p:cNvSpPr/>
          <p:nvPr/>
        </p:nvSpPr>
        <p:spPr>
          <a:xfrm>
            <a:off x="4160975" y="3744100"/>
            <a:ext cx="4806300" cy="1144500"/>
          </a:xfrm>
          <a:prstGeom prst="flowChartAlternateProcess">
            <a:avLst/>
          </a:prstGeom>
          <a:solidFill>
            <a:srgbClr val="B3CD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g1537c2c4cbf_0_454"/>
          <p:cNvSpPr/>
          <p:nvPr/>
        </p:nvSpPr>
        <p:spPr>
          <a:xfrm>
            <a:off x="4160975" y="4938350"/>
            <a:ext cx="5089200" cy="1144500"/>
          </a:xfrm>
          <a:prstGeom prst="flowChartAlternateProcess">
            <a:avLst/>
          </a:prstGeom>
          <a:solidFill>
            <a:srgbClr val="EDB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g1537c2c4cbf_0_454"/>
          <p:cNvSpPr txBox="1"/>
          <p:nvPr/>
        </p:nvSpPr>
        <p:spPr>
          <a:xfrm>
            <a:off x="5632225" y="1800950"/>
            <a:ext cx="1849800" cy="253800"/>
          </a:xfrm>
          <a:prstGeom prst="rect">
            <a:avLst/>
          </a:prstGeom>
          <a:noFill/>
          <a:ln>
            <a:noFill/>
          </a:ln>
        </p:spPr>
        <p:txBody>
          <a:bodyPr spcFirstLastPara="1" wrap="square" lIns="0" tIns="12700" rIns="0" bIns="0" anchor="t" anchorCtr="0">
            <a:spAutoFit/>
          </a:bodyPr>
          <a:lstStyle/>
          <a:p>
            <a:pPr marL="0" marR="181610" lvl="0" indent="0" algn="l" rtl="0">
              <a:lnSpc>
                <a:spcPct val="87000"/>
              </a:lnSpc>
              <a:spcBef>
                <a:spcPts val="0"/>
              </a:spcBef>
              <a:spcAft>
                <a:spcPts val="200"/>
              </a:spcAft>
              <a:buClr>
                <a:srgbClr val="000000"/>
              </a:buClr>
              <a:buSzPts val="2200"/>
              <a:buFont typeface="Arial"/>
              <a:buNone/>
            </a:pPr>
            <a:r>
              <a:rPr lang="en-US" sz="1800" b="1" i="0" u="none" strike="noStrike" cap="none">
                <a:solidFill>
                  <a:schemeClr val="lt1"/>
                </a:solidFill>
                <a:latin typeface="Century Gothic"/>
                <a:ea typeface="Century Gothic"/>
                <a:cs typeface="Century Gothic"/>
                <a:sym typeface="Century Gothic"/>
              </a:rPr>
              <a:t>Types of credit</a:t>
            </a:r>
            <a:endParaRPr sz="1800" b="1" i="0" u="none" strike="noStrike" cap="none">
              <a:solidFill>
                <a:srgbClr val="44546A"/>
              </a:solidFill>
              <a:latin typeface="Century Gothic"/>
              <a:ea typeface="Century Gothic"/>
              <a:cs typeface="Century Gothic"/>
              <a:sym typeface="Century Gothic"/>
            </a:endParaRPr>
          </a:p>
        </p:txBody>
      </p:sp>
      <p:sp>
        <p:nvSpPr>
          <p:cNvPr id="651" name="Google Shape;651;g1537c2c4cbf_0_454"/>
          <p:cNvSpPr txBox="1"/>
          <p:nvPr/>
        </p:nvSpPr>
        <p:spPr>
          <a:xfrm>
            <a:off x="5632228" y="2830050"/>
            <a:ext cx="2743200" cy="567000"/>
          </a:xfrm>
          <a:prstGeom prst="rect">
            <a:avLst/>
          </a:prstGeom>
          <a:noFill/>
          <a:ln>
            <a:noFill/>
          </a:ln>
        </p:spPr>
        <p:txBody>
          <a:bodyPr spcFirstLastPara="1" wrap="square" lIns="0" tIns="12700" rIns="0" bIns="0" anchor="t" anchorCtr="0">
            <a:spAutoFit/>
          </a:bodyPr>
          <a:lstStyle/>
          <a:p>
            <a:pPr marL="22860" marR="5080" lvl="0" indent="0" algn="l" rtl="0">
              <a:lnSpc>
                <a:spcPct val="100000"/>
              </a:lnSpc>
              <a:spcBef>
                <a:spcPts val="0"/>
              </a:spcBef>
              <a:spcAft>
                <a:spcPts val="0"/>
              </a:spcAft>
              <a:buClr>
                <a:srgbClr val="000000"/>
              </a:buClr>
              <a:buSzPts val="2200"/>
              <a:buFont typeface="Arial"/>
              <a:buNone/>
            </a:pPr>
            <a:r>
              <a:rPr lang="en-US" sz="1800" b="1" i="0" u="none" strike="noStrike" cap="none">
                <a:solidFill>
                  <a:schemeClr val="lt1"/>
                </a:solidFill>
                <a:latin typeface="Century Gothic"/>
                <a:ea typeface="Century Gothic"/>
                <a:cs typeface="Century Gothic"/>
                <a:sym typeface="Century Gothic"/>
              </a:rPr>
              <a:t>How lenders assess creditworthiness</a:t>
            </a:r>
            <a:endParaRPr sz="2300" b="1" i="0" u="none" strike="noStrike" cap="none">
              <a:solidFill>
                <a:schemeClr val="lt1"/>
              </a:solidFill>
              <a:latin typeface="Century Gothic"/>
              <a:ea typeface="Century Gothic"/>
              <a:cs typeface="Century Gothic"/>
              <a:sym typeface="Century Gothic"/>
            </a:endParaRPr>
          </a:p>
        </p:txBody>
      </p:sp>
      <p:sp>
        <p:nvSpPr>
          <p:cNvPr id="652" name="Google Shape;652;g1537c2c4cbf_0_454"/>
          <p:cNvSpPr txBox="1"/>
          <p:nvPr/>
        </p:nvSpPr>
        <p:spPr>
          <a:xfrm>
            <a:off x="5632223" y="4090125"/>
            <a:ext cx="2340600" cy="495600"/>
          </a:xfrm>
          <a:prstGeom prst="rect">
            <a:avLst/>
          </a:prstGeom>
          <a:noFill/>
          <a:ln>
            <a:noFill/>
          </a:ln>
        </p:spPr>
        <p:txBody>
          <a:bodyPr spcFirstLastPara="1" wrap="square" lIns="0" tIns="12700" rIns="0" bIns="0" anchor="t" anchorCtr="0">
            <a:spAutoFit/>
          </a:bodyPr>
          <a:lstStyle/>
          <a:p>
            <a:pPr marL="0" marR="292735" lvl="0" indent="0" algn="l" rtl="0">
              <a:lnSpc>
                <a:spcPct val="87100"/>
              </a:lnSpc>
              <a:spcBef>
                <a:spcPts val="0"/>
              </a:spcBef>
              <a:spcAft>
                <a:spcPts val="0"/>
              </a:spcAft>
              <a:buClr>
                <a:srgbClr val="000000"/>
              </a:buClr>
              <a:buSzPts val="2200"/>
              <a:buFont typeface="Arial"/>
              <a:buNone/>
            </a:pPr>
            <a:r>
              <a:rPr lang="en-US" sz="1800" b="1" i="0" u="none" strike="noStrike" cap="none">
                <a:solidFill>
                  <a:schemeClr val="lt1"/>
                </a:solidFill>
                <a:latin typeface="Century Gothic"/>
                <a:ea typeface="Century Gothic"/>
                <a:cs typeface="Century Gothic"/>
                <a:sym typeface="Century Gothic"/>
              </a:rPr>
              <a:t>Where and how </a:t>
            </a:r>
            <a:endParaRPr sz="1800" b="1" i="0" u="none" strike="noStrike" cap="none">
              <a:solidFill>
                <a:schemeClr val="lt1"/>
              </a:solidFill>
              <a:latin typeface="Century Gothic"/>
              <a:ea typeface="Century Gothic"/>
              <a:cs typeface="Century Gothic"/>
              <a:sym typeface="Century Gothic"/>
            </a:endParaRPr>
          </a:p>
          <a:p>
            <a:pPr marL="0" marR="292735" lvl="0" indent="0" algn="l" rtl="0">
              <a:lnSpc>
                <a:spcPct val="87100"/>
              </a:lnSpc>
              <a:spcBef>
                <a:spcPts val="0"/>
              </a:spcBef>
              <a:spcAft>
                <a:spcPts val="0"/>
              </a:spcAft>
              <a:buClr>
                <a:srgbClr val="000000"/>
              </a:buClr>
              <a:buSzPts val="2200"/>
              <a:buFont typeface="Arial"/>
              <a:buNone/>
            </a:pPr>
            <a:r>
              <a:rPr lang="en-US" sz="1800" b="1" i="0" u="none" strike="noStrike" cap="none">
                <a:solidFill>
                  <a:schemeClr val="lt1"/>
                </a:solidFill>
                <a:latin typeface="Century Gothic"/>
                <a:ea typeface="Century Gothic"/>
                <a:cs typeface="Century Gothic"/>
                <a:sym typeface="Century Gothic"/>
              </a:rPr>
              <a:t>to get credit</a:t>
            </a:r>
            <a:endParaRPr sz="1800" b="1" i="0" u="none" strike="noStrike" cap="none">
              <a:solidFill>
                <a:srgbClr val="44546A"/>
              </a:solidFill>
              <a:latin typeface="Century Gothic"/>
              <a:ea typeface="Century Gothic"/>
              <a:cs typeface="Century Gothic"/>
              <a:sym typeface="Century Gothic"/>
            </a:endParaRPr>
          </a:p>
        </p:txBody>
      </p:sp>
      <p:sp>
        <p:nvSpPr>
          <p:cNvPr id="653" name="Google Shape;653;g1537c2c4cbf_0_454"/>
          <p:cNvSpPr txBox="1"/>
          <p:nvPr/>
        </p:nvSpPr>
        <p:spPr>
          <a:xfrm>
            <a:off x="5632237" y="5311850"/>
            <a:ext cx="2138400" cy="495600"/>
          </a:xfrm>
          <a:prstGeom prst="rect">
            <a:avLst/>
          </a:prstGeom>
          <a:noFill/>
          <a:ln>
            <a:noFill/>
          </a:ln>
        </p:spPr>
        <p:txBody>
          <a:bodyPr spcFirstLastPara="1" wrap="square" lIns="0" tIns="12700" rIns="0" bIns="0" anchor="t" anchorCtr="0">
            <a:spAutoFit/>
          </a:bodyPr>
          <a:lstStyle/>
          <a:p>
            <a:pPr marL="0" marR="292735" lvl="0" indent="0" algn="l" rtl="0">
              <a:lnSpc>
                <a:spcPct val="87100"/>
              </a:lnSpc>
              <a:spcBef>
                <a:spcPts val="0"/>
              </a:spcBef>
              <a:spcAft>
                <a:spcPts val="0"/>
              </a:spcAft>
              <a:buClr>
                <a:srgbClr val="000000"/>
              </a:buClr>
              <a:buSzPts val="2200"/>
              <a:buFont typeface="Arial"/>
              <a:buNone/>
            </a:pPr>
            <a:r>
              <a:rPr lang="en-US" sz="1800" b="1" i="0" u="none" strike="noStrike" cap="none">
                <a:solidFill>
                  <a:schemeClr val="lt1"/>
                </a:solidFill>
                <a:latin typeface="Century Gothic"/>
                <a:ea typeface="Century Gothic"/>
                <a:cs typeface="Century Gothic"/>
                <a:sym typeface="Century Gothic"/>
              </a:rPr>
              <a:t>How to manage your credit</a:t>
            </a:r>
            <a:endParaRPr sz="1800" b="1" i="0" u="none" strike="noStrike" cap="none">
              <a:solidFill>
                <a:srgbClr val="44546A"/>
              </a:solidFill>
              <a:latin typeface="Century Gothic"/>
              <a:ea typeface="Century Gothic"/>
              <a:cs typeface="Century Gothic"/>
              <a:sym typeface="Century Gothic"/>
            </a:endParaRPr>
          </a:p>
        </p:txBody>
      </p:sp>
      <p:pic>
        <p:nvPicPr>
          <p:cNvPr id="654" name="Google Shape;654;g1537c2c4cbf_0_454"/>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458325" y="2727150"/>
            <a:ext cx="789900" cy="789900"/>
          </a:xfrm>
          <a:prstGeom prst="rect">
            <a:avLst/>
          </a:prstGeom>
          <a:noFill/>
          <a:ln>
            <a:noFill/>
          </a:ln>
        </p:spPr>
      </p:pic>
      <p:pic>
        <p:nvPicPr>
          <p:cNvPr id="655" name="Google Shape;655;g1537c2c4cbf_0_454"/>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4281025" y="3765675"/>
            <a:ext cx="1144500" cy="1144500"/>
          </a:xfrm>
          <a:prstGeom prst="rect">
            <a:avLst/>
          </a:prstGeom>
          <a:noFill/>
          <a:ln>
            <a:noFill/>
          </a:ln>
        </p:spPr>
      </p:pic>
      <p:pic>
        <p:nvPicPr>
          <p:cNvPr id="656" name="Google Shape;656;g1537c2c4cbf_0_454"/>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4427625" y="1502200"/>
            <a:ext cx="851301" cy="851301"/>
          </a:xfrm>
          <a:prstGeom prst="rect">
            <a:avLst/>
          </a:prstGeom>
          <a:noFill/>
          <a:ln>
            <a:noFill/>
          </a:ln>
        </p:spPr>
      </p:pic>
      <p:pic>
        <p:nvPicPr>
          <p:cNvPr id="657" name="Google Shape;657;g1537c2c4cbf_0_454"/>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4458325" y="5158800"/>
            <a:ext cx="789900" cy="7899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pic>
        <p:nvPicPr>
          <p:cNvPr id="662" name="Google Shape;662;p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2"/>
          </a:xfrm>
          <a:prstGeom prst="rect">
            <a:avLst/>
          </a:prstGeom>
          <a:noFill/>
          <a:ln>
            <a:noFill/>
          </a:ln>
        </p:spPr>
      </p:pic>
      <p:grpSp>
        <p:nvGrpSpPr>
          <p:cNvPr id="663" name="Google Shape;663;p28"/>
          <p:cNvGrpSpPr/>
          <p:nvPr/>
        </p:nvGrpSpPr>
        <p:grpSpPr>
          <a:xfrm>
            <a:off x="3859703" y="736329"/>
            <a:ext cx="5265765" cy="4152629"/>
            <a:chOff x="5364307" y="875631"/>
            <a:chExt cx="5265765" cy="4152629"/>
          </a:xfrm>
        </p:grpSpPr>
        <p:pic>
          <p:nvPicPr>
            <p:cNvPr id="664" name="Google Shape;664;p2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364307" y="875631"/>
              <a:ext cx="5265765" cy="4152629"/>
            </a:xfrm>
            <a:prstGeom prst="rect">
              <a:avLst/>
            </a:prstGeom>
            <a:noFill/>
            <a:ln>
              <a:noFill/>
            </a:ln>
          </p:spPr>
        </p:pic>
        <p:sp>
          <p:nvSpPr>
            <p:cNvPr id="665" name="Google Shape;665;p28"/>
            <p:cNvSpPr txBox="1"/>
            <p:nvPr/>
          </p:nvSpPr>
          <p:spPr>
            <a:xfrm>
              <a:off x="6075411" y="1941493"/>
              <a:ext cx="3843600" cy="224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Share your doubts and questions! </a:t>
              </a:r>
              <a:endParaRPr sz="28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800"/>
                <a:buFont typeface="Arial"/>
                <a:buNone/>
              </a:pPr>
              <a:endParaRPr sz="28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Did you find the </a:t>
              </a:r>
              <a:endParaRPr sz="28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session useful?</a:t>
              </a:r>
              <a:endParaRPr sz="2800" b="1" i="0" u="none" strike="noStrike" cap="none">
                <a:solidFill>
                  <a:schemeClr val="lt1"/>
                </a:solidFill>
                <a:latin typeface="Calibri"/>
                <a:ea typeface="Calibri"/>
                <a:cs typeface="Calibri"/>
                <a:sym typeface="Calibri"/>
              </a:endParaRPr>
            </a:p>
          </p:txBody>
        </p:sp>
      </p:grpSp>
      <p:sp>
        <p:nvSpPr>
          <p:cNvPr id="666" name="Google Shape;666;p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34</a:t>
            </a:fld>
            <a:endParaRPr/>
          </a:p>
        </p:txBody>
      </p:sp>
      <p:pic>
        <p:nvPicPr>
          <p:cNvPr id="667" name="Google Shape;667;p2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81000" y="104275"/>
            <a:ext cx="5752198" cy="6599726"/>
          </a:xfrm>
          <a:prstGeom prst="rect">
            <a:avLst/>
          </a:prstGeom>
          <a:noFill/>
          <a:ln>
            <a:noFill/>
          </a:ln>
        </p:spPr>
      </p:pic>
      <p:pic>
        <p:nvPicPr>
          <p:cNvPr id="668" name="Google Shape;668;p2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668050" y="334475"/>
            <a:ext cx="4398757" cy="659972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pic>
        <p:nvPicPr>
          <p:cNvPr id="673" name="Google Shape;673;g1590165b6fb_0_1"/>
          <p:cNvPicPr preferRelativeResize="0"/>
          <p:nvPr/>
        </p:nvPicPr>
        <p:blipFill rotWithShape="1">
          <a:blip r:embed="rId3" cstate="screen">
            <a:alphaModFix/>
            <a:extLst>
              <a:ext uri="{28A0092B-C50C-407E-A947-70E740481C1C}">
                <a14:useLocalDpi xmlns:a14="http://schemas.microsoft.com/office/drawing/2010/main"/>
              </a:ext>
            </a:extLst>
          </a:blip>
          <a:srcRect b="8900"/>
          <a:stretch/>
        </p:blipFill>
        <p:spPr>
          <a:xfrm>
            <a:off x="0" y="1506950"/>
            <a:ext cx="12192000" cy="5351050"/>
          </a:xfrm>
          <a:prstGeom prst="rect">
            <a:avLst/>
          </a:prstGeom>
          <a:noFill/>
          <a:ln>
            <a:noFill/>
          </a:ln>
        </p:spPr>
      </p:pic>
      <p:sp>
        <p:nvSpPr>
          <p:cNvPr id="674" name="Google Shape;674;g1590165b6fb_0_1"/>
          <p:cNvSpPr txBox="1">
            <a:spLocks noGrp="1"/>
          </p:cNvSpPr>
          <p:nvPr>
            <p:ph type="subTitle" idx="1"/>
          </p:nvPr>
        </p:nvSpPr>
        <p:spPr>
          <a:xfrm>
            <a:off x="4485300" y="2208100"/>
            <a:ext cx="3069000" cy="12099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lt1"/>
              </a:buClr>
              <a:buSzPts val="1600"/>
              <a:buFont typeface="Arial"/>
              <a:buNone/>
            </a:pPr>
            <a:r>
              <a:rPr lang="en-US" sz="1900" b="1" u="sng">
                <a:solidFill>
                  <a:schemeClr val="lt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www.siaedge.com</a:t>
            </a:r>
            <a:endParaRPr sz="2300">
              <a:solidFill>
                <a:schemeClr val="lt1"/>
              </a:solidFill>
            </a:endParaRPr>
          </a:p>
          <a:p>
            <a:pPr marL="0" marR="0" lvl="0" indent="0" algn="ctr" rtl="0">
              <a:lnSpc>
                <a:spcPct val="100000"/>
              </a:lnSpc>
              <a:spcBef>
                <a:spcPts val="0"/>
              </a:spcBef>
              <a:spcAft>
                <a:spcPts val="0"/>
              </a:spcAft>
              <a:buClr>
                <a:schemeClr val="lt1"/>
              </a:buClr>
              <a:buSzPts val="1600"/>
              <a:buFont typeface="Arial"/>
              <a:buNone/>
            </a:pPr>
            <a:r>
              <a:rPr lang="en-US" sz="1900" b="0" i="0" u="none" strike="noStrike" cap="none">
                <a:solidFill>
                  <a:schemeClr val="lt1"/>
                </a:solidFill>
                <a:latin typeface="Century Gothic"/>
                <a:ea typeface="Century Gothic"/>
                <a:cs typeface="Century Gothic"/>
                <a:sym typeface="Century Gothic"/>
              </a:rPr>
              <a:t>Line Two</a:t>
            </a:r>
            <a:endParaRPr sz="2300"/>
          </a:p>
          <a:p>
            <a:pPr marL="0" marR="0" lvl="0" indent="0" algn="ctr" rtl="0">
              <a:lnSpc>
                <a:spcPct val="100000"/>
              </a:lnSpc>
              <a:spcBef>
                <a:spcPts val="0"/>
              </a:spcBef>
              <a:spcAft>
                <a:spcPts val="0"/>
              </a:spcAft>
              <a:buClr>
                <a:schemeClr val="lt1"/>
              </a:buClr>
              <a:buSzPts val="1600"/>
              <a:buFont typeface="Arial"/>
              <a:buNone/>
            </a:pPr>
            <a:r>
              <a:rPr lang="en-US" sz="1900" b="0" i="0" u="none" strike="noStrike" cap="none">
                <a:solidFill>
                  <a:schemeClr val="lt1"/>
                </a:solidFill>
                <a:latin typeface="Century Gothic"/>
                <a:ea typeface="Century Gothic"/>
                <a:cs typeface="Century Gothic"/>
                <a:sym typeface="Century Gothic"/>
              </a:rPr>
              <a:t>Line Three</a:t>
            </a:r>
            <a:endParaRPr sz="1900" b="0" i="0" u="none" strike="noStrike" cap="none">
              <a:solidFill>
                <a:schemeClr val="lt1"/>
              </a:solidFill>
              <a:latin typeface="Century Gothic"/>
              <a:ea typeface="Century Gothic"/>
              <a:cs typeface="Century Gothic"/>
              <a:sym typeface="Century Gothic"/>
            </a:endParaRPr>
          </a:p>
        </p:txBody>
      </p:sp>
      <p:grpSp>
        <p:nvGrpSpPr>
          <p:cNvPr id="675" name="Google Shape;675;g1590165b6fb_0_1"/>
          <p:cNvGrpSpPr/>
          <p:nvPr/>
        </p:nvGrpSpPr>
        <p:grpSpPr>
          <a:xfrm>
            <a:off x="246099" y="131775"/>
            <a:ext cx="5470327" cy="1310724"/>
            <a:chOff x="257357" y="-20637"/>
            <a:chExt cx="3023115" cy="724357"/>
          </a:xfrm>
        </p:grpSpPr>
        <p:pic>
          <p:nvPicPr>
            <p:cNvPr id="676" name="Google Shape;676;g1590165b6fb_0_1"/>
            <p:cNvPicPr preferRelativeResize="0"/>
            <p:nvPr/>
          </p:nvPicPr>
          <p:blipFill rotWithShape="1">
            <a:blip r:embed="rId5" cstate="screen">
              <a:alphaModFix/>
              <a:extLst>
                <a:ext uri="{28A0092B-C50C-407E-A947-70E740481C1C}">
                  <a14:useLocalDpi xmlns:a14="http://schemas.microsoft.com/office/drawing/2010/main"/>
                </a:ext>
              </a:extLst>
            </a:blip>
            <a:srcRect t="14780" b="8320"/>
            <a:stretch/>
          </p:blipFill>
          <p:spPr>
            <a:xfrm>
              <a:off x="257357" y="95707"/>
              <a:ext cx="1150548" cy="498020"/>
            </a:xfrm>
            <a:prstGeom prst="rect">
              <a:avLst/>
            </a:prstGeom>
            <a:noFill/>
            <a:ln>
              <a:noFill/>
            </a:ln>
          </p:spPr>
        </p:pic>
        <p:pic>
          <p:nvPicPr>
            <p:cNvPr id="677" name="Google Shape;677;g1590165b6fb_0_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413572" y="-20637"/>
              <a:ext cx="1866900" cy="724357"/>
            </a:xfrm>
            <a:prstGeom prst="rect">
              <a:avLst/>
            </a:prstGeom>
            <a:noFill/>
            <a:ln>
              <a:noFill/>
            </a:ln>
          </p:spPr>
        </p:pic>
      </p:grpSp>
      <p:grpSp>
        <p:nvGrpSpPr>
          <p:cNvPr id="678" name="Google Shape;678;g1590165b6fb_0_1"/>
          <p:cNvGrpSpPr/>
          <p:nvPr/>
        </p:nvGrpSpPr>
        <p:grpSpPr>
          <a:xfrm>
            <a:off x="-151097" y="1625004"/>
            <a:ext cx="5334169" cy="5226283"/>
            <a:chOff x="-514637" y="776570"/>
            <a:chExt cx="6316364" cy="6264274"/>
          </a:xfrm>
        </p:grpSpPr>
        <p:pic>
          <p:nvPicPr>
            <p:cNvPr id="679" name="Google Shape;679;g1590165b6fb_0_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14637" y="776570"/>
              <a:ext cx="4164542" cy="6246813"/>
            </a:xfrm>
            <a:prstGeom prst="rect">
              <a:avLst/>
            </a:prstGeom>
            <a:noFill/>
            <a:ln>
              <a:noFill/>
            </a:ln>
          </p:spPr>
        </p:pic>
        <p:pic>
          <p:nvPicPr>
            <p:cNvPr id="680" name="Google Shape;680;g1590165b6fb_0_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637185" y="794031"/>
              <a:ext cx="4164542" cy="6246813"/>
            </a:xfrm>
            <a:prstGeom prst="rect">
              <a:avLst/>
            </a:prstGeom>
            <a:noFill/>
            <a:ln>
              <a:noFill/>
            </a:ln>
          </p:spPr>
        </p:pic>
      </p:grpSp>
      <p:grpSp>
        <p:nvGrpSpPr>
          <p:cNvPr id="681" name="Google Shape;681;g1590165b6fb_0_1"/>
          <p:cNvGrpSpPr/>
          <p:nvPr/>
        </p:nvGrpSpPr>
        <p:grpSpPr>
          <a:xfrm>
            <a:off x="6884122" y="1625028"/>
            <a:ext cx="5027698" cy="5112453"/>
            <a:chOff x="6390275" y="658609"/>
            <a:chExt cx="6231654" cy="6322598"/>
          </a:xfrm>
        </p:grpSpPr>
        <p:pic>
          <p:nvPicPr>
            <p:cNvPr id="682" name="Google Shape;682;g1590165b6fb_0_1"/>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6390275" y="658609"/>
              <a:ext cx="4132925" cy="6199394"/>
            </a:xfrm>
            <a:prstGeom prst="rect">
              <a:avLst/>
            </a:prstGeom>
            <a:noFill/>
            <a:ln>
              <a:noFill/>
            </a:ln>
          </p:spPr>
        </p:pic>
        <p:pic>
          <p:nvPicPr>
            <p:cNvPr id="683" name="Google Shape;683;g1590165b6fb_0_1"/>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8488999" y="781813"/>
              <a:ext cx="4132930" cy="6199394"/>
            </a:xfrm>
            <a:prstGeom prst="rect">
              <a:avLst/>
            </a:prstGeom>
            <a:noFill/>
            <a:ln>
              <a:noFill/>
            </a:ln>
          </p:spPr>
        </p:pic>
      </p:grpSp>
      <p:pic>
        <p:nvPicPr>
          <p:cNvPr id="684" name="Google Shape;684;g1590165b6fb_0_1"/>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5945075" y="242938"/>
            <a:ext cx="1941704" cy="10883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g14a759c8f77_0_22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3"/>
          </a:xfrm>
          <a:prstGeom prst="rect">
            <a:avLst/>
          </a:prstGeom>
          <a:noFill/>
          <a:ln>
            <a:noFill/>
          </a:ln>
        </p:spPr>
      </p:pic>
      <p:pic>
        <p:nvPicPr>
          <p:cNvPr id="132" name="Google Shape;132;g14a759c8f77_0_22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389668"/>
            <a:ext cx="1235826" cy="1235826"/>
          </a:xfrm>
          <a:prstGeom prst="rect">
            <a:avLst/>
          </a:prstGeom>
          <a:noFill/>
          <a:ln>
            <a:noFill/>
          </a:ln>
        </p:spPr>
      </p:pic>
      <p:sp>
        <p:nvSpPr>
          <p:cNvPr id="133" name="Google Shape;133;g14a759c8f77_0_227"/>
          <p:cNvSpPr txBox="1"/>
          <p:nvPr/>
        </p:nvSpPr>
        <p:spPr>
          <a:xfrm>
            <a:off x="9177250" y="661347"/>
            <a:ext cx="1795500" cy="692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Add, delete, or modify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questions as necessary.</a:t>
            </a:r>
            <a:endParaRPr sz="1100" b="0" i="0" u="none" strike="noStrike" cap="none">
              <a:solidFill>
                <a:srgbClr val="FFFFFF"/>
              </a:solidFill>
              <a:latin typeface="Century Gothic"/>
              <a:ea typeface="Century Gothic"/>
              <a:cs typeface="Century Gothic"/>
              <a:sym typeface="Century Gothic"/>
            </a:endParaRPr>
          </a:p>
        </p:txBody>
      </p:sp>
      <p:grpSp>
        <p:nvGrpSpPr>
          <p:cNvPr id="134" name="Google Shape;134;g14a759c8f77_0_227"/>
          <p:cNvGrpSpPr/>
          <p:nvPr/>
        </p:nvGrpSpPr>
        <p:grpSpPr>
          <a:xfrm>
            <a:off x="-311998" y="-317672"/>
            <a:ext cx="5384672" cy="7127259"/>
            <a:chOff x="-311998" y="-317672"/>
            <a:chExt cx="5384672" cy="7127259"/>
          </a:xfrm>
        </p:grpSpPr>
        <p:pic>
          <p:nvPicPr>
            <p:cNvPr id="135" name="Google Shape;135;g14a759c8f77_0_22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194031" y="-317672"/>
              <a:ext cx="4878643" cy="3837737"/>
            </a:xfrm>
            <a:prstGeom prst="rect">
              <a:avLst/>
            </a:prstGeom>
            <a:noFill/>
            <a:ln>
              <a:noFill/>
            </a:ln>
          </p:spPr>
        </p:pic>
        <p:sp>
          <p:nvSpPr>
            <p:cNvPr id="136" name="Google Shape;136;g14a759c8f77_0_227"/>
            <p:cNvSpPr txBox="1"/>
            <p:nvPr/>
          </p:nvSpPr>
          <p:spPr>
            <a:xfrm>
              <a:off x="1788225" y="578750"/>
              <a:ext cx="21645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2000" b="1">
                  <a:solidFill>
                    <a:srgbClr val="2853A3"/>
                  </a:solidFill>
                  <a:latin typeface="Century Gothic"/>
                  <a:ea typeface="Century Gothic"/>
                  <a:cs typeface="Century Gothic"/>
                  <a:sym typeface="Century Gothic"/>
                </a:rPr>
                <a:t>Before you start, let's see how familiar you are with credit!</a:t>
              </a:r>
              <a:endParaRPr sz="2000" b="0" i="0" u="none" strike="noStrike" cap="none">
                <a:solidFill>
                  <a:schemeClr val="dk1"/>
                </a:solidFill>
                <a:latin typeface="Calibri"/>
                <a:ea typeface="Calibri"/>
                <a:cs typeface="Calibri"/>
                <a:sym typeface="Calibri"/>
              </a:endParaRPr>
            </a:p>
          </p:txBody>
        </p:sp>
        <p:pic>
          <p:nvPicPr>
            <p:cNvPr id="137" name="Google Shape;137;g14a759c8f77_0_22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311998" y="1565651"/>
              <a:ext cx="3495973" cy="5243936"/>
            </a:xfrm>
            <a:prstGeom prst="rect">
              <a:avLst/>
            </a:prstGeom>
            <a:noFill/>
            <a:ln>
              <a:noFill/>
            </a:ln>
          </p:spPr>
        </p:pic>
      </p:grpSp>
      <p:grpSp>
        <p:nvGrpSpPr>
          <p:cNvPr id="138" name="Google Shape;138;g14a759c8f77_0_227"/>
          <p:cNvGrpSpPr/>
          <p:nvPr/>
        </p:nvGrpSpPr>
        <p:grpSpPr>
          <a:xfrm>
            <a:off x="5528287" y="2696191"/>
            <a:ext cx="3495977" cy="2755134"/>
            <a:chOff x="5528287" y="2696191"/>
            <a:chExt cx="3495977" cy="2755134"/>
          </a:xfrm>
        </p:grpSpPr>
        <p:pic>
          <p:nvPicPr>
            <p:cNvPr id="139" name="Google Shape;139;g14a759c8f77_0_227"/>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528287" y="2696191"/>
              <a:ext cx="3495977" cy="2755134"/>
            </a:xfrm>
            <a:prstGeom prst="rect">
              <a:avLst/>
            </a:prstGeom>
            <a:noFill/>
            <a:ln>
              <a:noFill/>
            </a:ln>
          </p:spPr>
        </p:pic>
        <p:sp>
          <p:nvSpPr>
            <p:cNvPr id="140" name="Google Shape;140;g14a759c8f77_0_227"/>
            <p:cNvSpPr txBox="1"/>
            <p:nvPr/>
          </p:nvSpPr>
          <p:spPr>
            <a:xfrm>
              <a:off x="6311025" y="3288813"/>
              <a:ext cx="1930500" cy="1569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434"/>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Has anyone struggled to make their loan payments on time?</a:t>
              </a:r>
              <a:endParaRPr sz="1400" b="1" i="0" u="none" strike="noStrike" cap="none">
                <a:solidFill>
                  <a:srgbClr val="D19129"/>
                </a:solidFill>
                <a:latin typeface="Century Gothic"/>
                <a:ea typeface="Century Gothic"/>
                <a:cs typeface="Century Gothic"/>
                <a:sym typeface="Century Gothic"/>
              </a:endParaRPr>
            </a:p>
          </p:txBody>
        </p:sp>
      </p:grpSp>
      <p:grpSp>
        <p:nvGrpSpPr>
          <p:cNvPr id="141" name="Google Shape;141;g14a759c8f77_0_227"/>
          <p:cNvGrpSpPr/>
          <p:nvPr/>
        </p:nvGrpSpPr>
        <p:grpSpPr>
          <a:xfrm>
            <a:off x="4382887" y="161066"/>
            <a:ext cx="3495977" cy="2755134"/>
            <a:chOff x="4382887" y="161066"/>
            <a:chExt cx="3495977" cy="2755134"/>
          </a:xfrm>
        </p:grpSpPr>
        <p:pic>
          <p:nvPicPr>
            <p:cNvPr id="142" name="Google Shape;142;g14a759c8f77_0_227"/>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382887" y="161066"/>
              <a:ext cx="3495977" cy="2755134"/>
            </a:xfrm>
            <a:prstGeom prst="rect">
              <a:avLst/>
            </a:prstGeom>
            <a:noFill/>
            <a:ln>
              <a:noFill/>
            </a:ln>
          </p:spPr>
        </p:pic>
        <p:sp>
          <p:nvSpPr>
            <p:cNvPr id="143" name="Google Shape;143;g14a759c8f77_0_227"/>
            <p:cNvSpPr txBox="1"/>
            <p:nvPr/>
          </p:nvSpPr>
          <p:spPr>
            <a:xfrm>
              <a:off x="5233125" y="895288"/>
              <a:ext cx="1795500" cy="1439100"/>
            </a:xfrm>
            <a:prstGeom prst="rect">
              <a:avLst/>
            </a:prstGeom>
            <a:noFill/>
            <a:ln>
              <a:noFill/>
            </a:ln>
          </p:spPr>
          <p:txBody>
            <a:bodyPr spcFirstLastPara="1" wrap="square" lIns="91425" tIns="91425" rIns="91425" bIns="91425" anchor="t" anchorCtr="0">
              <a:spAutoFit/>
            </a:bodyPr>
            <a:lstStyle/>
            <a:p>
              <a:pPr marL="12700" marR="5080" lvl="0" indent="-635" algn="ctr" rtl="0">
                <a:lnSpc>
                  <a:spcPct val="117600"/>
                </a:lnSpc>
                <a:spcBef>
                  <a:spcPts val="0"/>
                </a:spcBef>
                <a:spcAft>
                  <a:spcPts val="0"/>
                </a:spcAft>
                <a:buClr>
                  <a:schemeClr val="dk1"/>
                </a:buClr>
                <a:buSzPts val="1900"/>
                <a:buFont typeface="Arial"/>
                <a:buNone/>
              </a:pPr>
              <a:r>
                <a:rPr lang="en-US" sz="1800" b="1" i="0" u="none" strike="noStrike" cap="none">
                  <a:solidFill>
                    <a:srgbClr val="D19129"/>
                  </a:solidFill>
                  <a:latin typeface="Century Gothic"/>
                  <a:ea typeface="Century Gothic"/>
                  <a:cs typeface="Century Gothic"/>
                  <a:sym typeface="Century Gothic"/>
                </a:rPr>
                <a:t>Where can you get a loan?</a:t>
              </a:r>
              <a:endParaRPr sz="1800" b="0" i="0" u="none" strike="noStrike" cap="none">
                <a:solidFill>
                  <a:srgbClr val="D19129"/>
                </a:solidFill>
                <a:latin typeface="Century Gothic"/>
                <a:ea typeface="Century Gothic"/>
                <a:cs typeface="Century Gothic"/>
                <a:sym typeface="Century Gothic"/>
              </a:endParaRPr>
            </a:p>
            <a:p>
              <a:pPr marL="12700" marR="5080" lvl="0" indent="-635" algn="ctr" rtl="0">
                <a:lnSpc>
                  <a:spcPct val="117600"/>
                </a:lnSpc>
                <a:spcBef>
                  <a:spcPts val="0"/>
                </a:spcBef>
                <a:spcAft>
                  <a:spcPts val="0"/>
                </a:spcAft>
                <a:buClr>
                  <a:srgbClr val="000000"/>
                </a:buClr>
                <a:buSzPts val="1800"/>
                <a:buFont typeface="Arial"/>
                <a:buNone/>
              </a:pPr>
              <a:endParaRPr sz="1800" b="1" i="0" u="none" strike="noStrike" cap="none">
                <a:solidFill>
                  <a:srgbClr val="D19129"/>
                </a:solidFill>
                <a:latin typeface="Century Gothic"/>
                <a:ea typeface="Century Gothic"/>
                <a:cs typeface="Century Gothic"/>
                <a:sym typeface="Century Gothic"/>
              </a:endParaRPr>
            </a:p>
          </p:txBody>
        </p:sp>
      </p:grpSp>
      <p:grpSp>
        <p:nvGrpSpPr>
          <p:cNvPr id="144" name="Google Shape;144;g14a759c8f77_0_227"/>
          <p:cNvGrpSpPr/>
          <p:nvPr/>
        </p:nvGrpSpPr>
        <p:grpSpPr>
          <a:xfrm>
            <a:off x="6566487" y="552154"/>
            <a:ext cx="3495977" cy="2755134"/>
            <a:chOff x="6566487" y="552154"/>
            <a:chExt cx="3495977" cy="2755134"/>
          </a:xfrm>
        </p:grpSpPr>
        <p:pic>
          <p:nvPicPr>
            <p:cNvPr id="145" name="Google Shape;145;g14a759c8f77_0_227"/>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566487" y="552154"/>
              <a:ext cx="3495977" cy="2755134"/>
            </a:xfrm>
            <a:prstGeom prst="rect">
              <a:avLst/>
            </a:prstGeom>
            <a:noFill/>
            <a:ln>
              <a:noFill/>
            </a:ln>
          </p:spPr>
        </p:pic>
        <p:sp>
          <p:nvSpPr>
            <p:cNvPr id="146" name="Google Shape;146;g14a759c8f77_0_227"/>
            <p:cNvSpPr txBox="1"/>
            <p:nvPr/>
          </p:nvSpPr>
          <p:spPr>
            <a:xfrm>
              <a:off x="7268225" y="979050"/>
              <a:ext cx="2092500" cy="2184600"/>
            </a:xfrm>
            <a:prstGeom prst="rect">
              <a:avLst/>
            </a:prstGeom>
            <a:noFill/>
            <a:ln>
              <a:noFill/>
            </a:ln>
          </p:spPr>
          <p:txBody>
            <a:bodyPr spcFirstLastPara="1" wrap="square" lIns="91425" tIns="91425" rIns="91425" bIns="91425" anchor="t" anchorCtr="0">
              <a:spAutoFit/>
            </a:bodyPr>
            <a:lstStyle/>
            <a:p>
              <a:pPr marL="12700" marR="5080" lvl="0" indent="0" algn="ctr" rtl="0">
                <a:lnSpc>
                  <a:spcPct val="116599"/>
                </a:lnSpc>
                <a:spcBef>
                  <a:spcPts val="0"/>
                </a:spcBef>
                <a:spcAft>
                  <a:spcPts val="0"/>
                </a:spcAft>
                <a:buClr>
                  <a:schemeClr val="dk1"/>
                </a:buClr>
                <a:buSzPts val="2200"/>
                <a:buFont typeface="Arial"/>
                <a:buNone/>
              </a:pPr>
              <a:r>
                <a:rPr lang="en-US" sz="1600" b="1" i="0" u="none" strike="noStrike" cap="none">
                  <a:solidFill>
                    <a:srgbClr val="D19129"/>
                  </a:solidFill>
                  <a:latin typeface="Century Gothic"/>
                  <a:ea typeface="Century Gothic"/>
                  <a:cs typeface="Century Gothic"/>
                  <a:sym typeface="Century Gothic"/>
                </a:rPr>
                <a:t>If you have applied for a loan, what documents or information did you have to provide?</a:t>
              </a:r>
              <a:endParaRPr sz="1600" b="1" i="0" u="none" strike="noStrike" cap="none">
                <a:solidFill>
                  <a:srgbClr val="D19129"/>
                </a:solidFill>
                <a:latin typeface="Century Gothic"/>
                <a:ea typeface="Century Gothic"/>
                <a:cs typeface="Century Gothic"/>
                <a:sym typeface="Century Gothic"/>
              </a:endParaRPr>
            </a:p>
            <a:p>
              <a:pPr marL="12700" marR="5080" lvl="0" indent="-635" algn="ctr" rtl="0">
                <a:lnSpc>
                  <a:spcPct val="117600"/>
                </a:lnSpc>
                <a:spcBef>
                  <a:spcPts val="0"/>
                </a:spcBef>
                <a:spcAft>
                  <a:spcPts val="0"/>
                </a:spcAft>
                <a:buClr>
                  <a:srgbClr val="000000"/>
                </a:buClr>
                <a:buSzPts val="1800"/>
                <a:buFont typeface="Arial"/>
                <a:buNone/>
              </a:pPr>
              <a:endParaRPr sz="1800" b="1" i="0" u="none" strike="noStrike" cap="none">
                <a:solidFill>
                  <a:schemeClr val="accent2"/>
                </a:solidFill>
                <a:latin typeface="Century Gothic"/>
                <a:ea typeface="Century Gothic"/>
                <a:cs typeface="Century Gothic"/>
                <a:sym typeface="Century Gothic"/>
              </a:endParaRPr>
            </a:p>
          </p:txBody>
        </p:sp>
      </p:grpSp>
      <p:pic>
        <p:nvPicPr>
          <p:cNvPr id="147" name="Google Shape;147;g14a759c8f77_0_227"/>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8309050" y="1600051"/>
            <a:ext cx="3624176" cy="5436252"/>
          </a:xfrm>
          <a:prstGeom prst="rect">
            <a:avLst/>
          </a:prstGeom>
          <a:noFill/>
          <a:ln>
            <a:noFill/>
          </a:ln>
        </p:spPr>
      </p:pic>
      <p:pic>
        <p:nvPicPr>
          <p:cNvPr id="148" name="Google Shape;148;g14a759c8f77_0_227"/>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2971500" y="1625500"/>
            <a:ext cx="3495973" cy="5243966"/>
          </a:xfrm>
          <a:prstGeom prst="rect">
            <a:avLst/>
          </a:prstGeom>
          <a:noFill/>
          <a:ln>
            <a:noFill/>
          </a:ln>
        </p:spPr>
      </p:pic>
      <p:sp>
        <p:nvSpPr>
          <p:cNvPr id="149" name="Google Shape;149;g14a759c8f77_0_2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191998" cy="6857172"/>
          </a:xfrm>
          <a:prstGeom prst="rect">
            <a:avLst/>
          </a:prstGeom>
          <a:noFill/>
          <a:ln>
            <a:noFill/>
          </a:ln>
        </p:spPr>
      </p:pic>
      <p:sp>
        <p:nvSpPr>
          <p:cNvPr id="155" name="Google Shape;155;p6"/>
          <p:cNvSpPr/>
          <p:nvPr/>
        </p:nvSpPr>
        <p:spPr>
          <a:xfrm>
            <a:off x="1" y="1717399"/>
            <a:ext cx="6681894" cy="1923579"/>
          </a:xfrm>
          <a:prstGeom prst="rect">
            <a:avLst/>
          </a:prstGeom>
          <a:solidFill>
            <a:srgbClr val="EDBD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156" name="Google Shape;156;p6"/>
          <p:cNvSpPr txBox="1"/>
          <p:nvPr/>
        </p:nvSpPr>
        <p:spPr>
          <a:xfrm>
            <a:off x="1044324" y="2187424"/>
            <a:ext cx="5472900" cy="992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PART 1: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FORMS OF CREDIT</a:t>
            </a:r>
            <a:endParaRPr sz="2800" b="1" i="0" u="none" strike="noStrike" cap="none">
              <a:solidFill>
                <a:schemeClr val="lt1"/>
              </a:solidFill>
              <a:latin typeface="Calibri"/>
              <a:ea typeface="Calibri"/>
              <a:cs typeface="Calibri"/>
              <a:sym typeface="Calibri"/>
            </a:endParaRPr>
          </a:p>
        </p:txBody>
      </p:sp>
      <p:grpSp>
        <p:nvGrpSpPr>
          <p:cNvPr id="157" name="Google Shape;157;p6"/>
          <p:cNvGrpSpPr/>
          <p:nvPr/>
        </p:nvGrpSpPr>
        <p:grpSpPr>
          <a:xfrm>
            <a:off x="6179125" y="-90374"/>
            <a:ext cx="4204869" cy="3315997"/>
            <a:chOff x="6096000" y="-90374"/>
            <a:chExt cx="4204869" cy="3315997"/>
          </a:xfrm>
        </p:grpSpPr>
        <p:pic>
          <p:nvPicPr>
            <p:cNvPr id="158" name="Google Shape;158;p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96000" y="-90374"/>
              <a:ext cx="4204869" cy="3315997"/>
            </a:xfrm>
            <a:prstGeom prst="rect">
              <a:avLst/>
            </a:prstGeom>
            <a:noFill/>
            <a:ln>
              <a:noFill/>
            </a:ln>
          </p:spPr>
        </p:pic>
        <p:sp>
          <p:nvSpPr>
            <p:cNvPr id="159" name="Google Shape;159;p6"/>
            <p:cNvSpPr txBox="1"/>
            <p:nvPr/>
          </p:nvSpPr>
          <p:spPr>
            <a:xfrm>
              <a:off x="7222075" y="896425"/>
              <a:ext cx="17757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664B71"/>
                  </a:solidFill>
                  <a:latin typeface="Century Gothic"/>
                  <a:ea typeface="Century Gothic"/>
                  <a:cs typeface="Century Gothic"/>
                  <a:sym typeface="Century Gothic"/>
                </a:rPr>
                <a:t>Let’s learn about different forms of credit!</a:t>
              </a:r>
              <a:endParaRPr sz="1600" b="1" i="0" u="none" strike="noStrike" cap="none">
                <a:solidFill>
                  <a:srgbClr val="664B71"/>
                </a:solidFill>
                <a:latin typeface="Calibri"/>
                <a:ea typeface="Calibri"/>
                <a:cs typeface="Calibri"/>
                <a:sym typeface="Calibri"/>
              </a:endParaRPr>
            </a:p>
          </p:txBody>
        </p:sp>
      </p:grpSp>
      <p:sp>
        <p:nvSpPr>
          <p:cNvPr id="160" name="Google Shape;160;p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5</a:t>
            </a:fld>
            <a:endParaRPr/>
          </a:p>
        </p:txBody>
      </p:sp>
      <p:pic>
        <p:nvPicPr>
          <p:cNvPr id="161" name="Google Shape;161;p6"/>
          <p:cNvPicPr preferRelativeResize="0"/>
          <p:nvPr/>
        </p:nvPicPr>
        <p:blipFill rotWithShape="1">
          <a:blip r:embed="rId5" cstate="screen">
            <a:alphaModFix/>
            <a:extLst>
              <a:ext uri="{28A0092B-C50C-407E-A947-70E740481C1C}">
                <a14:useLocalDpi xmlns:a14="http://schemas.microsoft.com/office/drawing/2010/main"/>
              </a:ext>
            </a:extLst>
          </a:blip>
          <a:srcRect r="18146" b="36847"/>
          <a:stretch/>
        </p:blipFill>
        <p:spPr>
          <a:xfrm>
            <a:off x="6940725" y="601925"/>
            <a:ext cx="5403677" cy="6255252"/>
          </a:xfrm>
          <a:prstGeom prst="rect">
            <a:avLst/>
          </a:prstGeom>
          <a:noFill/>
          <a:ln>
            <a:noFill/>
          </a:ln>
        </p:spPr>
      </p:pic>
      <p:sp>
        <p:nvSpPr>
          <p:cNvPr id="162" name="Google Shape;162;p6"/>
          <p:cNvSpPr txBox="1"/>
          <p:nvPr/>
        </p:nvSpPr>
        <p:spPr>
          <a:xfrm>
            <a:off x="1044324" y="3981101"/>
            <a:ext cx="5853600" cy="26358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lt1"/>
              </a:buClr>
              <a:buSzPts val="1600"/>
              <a:buFont typeface="Arial"/>
              <a:buNone/>
            </a:pPr>
            <a:r>
              <a:rPr lang="en-US" sz="2000" b="1" i="0" u="none" strike="noStrike" cap="none">
                <a:solidFill>
                  <a:schemeClr val="lt1"/>
                </a:solidFill>
                <a:latin typeface="Century Gothic"/>
                <a:ea typeface="Century Gothic"/>
                <a:cs typeface="Century Gothic"/>
                <a:sym typeface="Century Gothic"/>
              </a:rPr>
              <a:t>Objectives: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80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identify credit options.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learn the benefits of accessing credit.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7"/>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2"/>
          </a:xfrm>
          <a:prstGeom prst="rect">
            <a:avLst/>
          </a:prstGeom>
          <a:noFill/>
          <a:ln>
            <a:noFill/>
          </a:ln>
        </p:spPr>
      </p:pic>
      <p:pic>
        <p:nvPicPr>
          <p:cNvPr id="168" name="Google Shape;168;p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pic>
        <p:nvPicPr>
          <p:cNvPr id="169" name="Google Shape;169;p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934400" y="920525"/>
            <a:ext cx="5610373" cy="4421424"/>
          </a:xfrm>
          <a:prstGeom prst="rect">
            <a:avLst/>
          </a:prstGeom>
          <a:noFill/>
          <a:ln>
            <a:noFill/>
          </a:ln>
        </p:spPr>
      </p:pic>
      <p:sp>
        <p:nvSpPr>
          <p:cNvPr id="170" name="Google Shape;170;p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6</a:t>
            </a:fld>
            <a:endParaRPr/>
          </a:p>
        </p:txBody>
      </p:sp>
      <p:sp>
        <p:nvSpPr>
          <p:cNvPr id="171" name="Google Shape;171;p7"/>
          <p:cNvSpPr txBox="1">
            <a:spLocks noGrp="1"/>
          </p:cNvSpPr>
          <p:nvPr>
            <p:ph type="body" idx="1"/>
          </p:nvPr>
        </p:nvSpPr>
        <p:spPr>
          <a:xfrm>
            <a:off x="7057975" y="1926675"/>
            <a:ext cx="3483900" cy="3118200"/>
          </a:xfrm>
          <a:prstGeom prst="rect">
            <a:avLst/>
          </a:prstGeom>
          <a:noFill/>
          <a:ln>
            <a:noFill/>
          </a:ln>
        </p:spPr>
        <p:txBody>
          <a:bodyPr spcFirstLastPara="1" wrap="square" lIns="91425" tIns="45700" rIns="91425" bIns="45700" anchor="t" anchorCtr="0">
            <a:normAutofit/>
          </a:bodyPr>
          <a:lstStyle/>
          <a:p>
            <a:pPr marL="457200" marR="198755" lvl="0" indent="-355600" algn="l" rtl="0">
              <a:lnSpc>
                <a:spcPct val="100000"/>
              </a:lnSpc>
              <a:spcBef>
                <a:spcPts val="0"/>
              </a:spcBef>
              <a:spcAft>
                <a:spcPts val="0"/>
              </a:spcAft>
              <a:buClr>
                <a:schemeClr val="lt1"/>
              </a:buClr>
              <a:buSzPts val="2000"/>
              <a:buFont typeface="Century Gothic"/>
              <a:buAutoNum type="arabicPeriod"/>
            </a:pPr>
            <a:r>
              <a:rPr lang="en-US" sz="2000" b="1">
                <a:solidFill>
                  <a:schemeClr val="lt1"/>
                </a:solidFill>
              </a:rPr>
              <a:t>Working Capital and Asset Purchase Loans</a:t>
            </a:r>
            <a:endParaRPr b="1">
              <a:solidFill>
                <a:schemeClr val="lt1"/>
              </a:solidFill>
            </a:endParaRPr>
          </a:p>
          <a:p>
            <a:pPr marL="457200" marR="198755" lvl="0" indent="-355600" algn="l" rtl="0">
              <a:lnSpc>
                <a:spcPct val="150000"/>
              </a:lnSpc>
              <a:spcBef>
                <a:spcPts val="1000"/>
              </a:spcBef>
              <a:spcAft>
                <a:spcPts val="0"/>
              </a:spcAft>
              <a:buClr>
                <a:schemeClr val="lt1"/>
              </a:buClr>
              <a:buSzPts val="2000"/>
              <a:buFont typeface="Century Gothic"/>
              <a:buAutoNum type="arabicPeriod"/>
            </a:pPr>
            <a:r>
              <a:rPr lang="en-US" sz="2000" b="1">
                <a:solidFill>
                  <a:schemeClr val="lt1"/>
                </a:solidFill>
              </a:rPr>
              <a:t>Digital Loans</a:t>
            </a:r>
            <a:endParaRPr sz="2000" b="1">
              <a:solidFill>
                <a:schemeClr val="lt1"/>
              </a:solidFill>
            </a:endParaRPr>
          </a:p>
          <a:p>
            <a:pPr marL="457200" marR="198755" lvl="0" indent="-355600" algn="l" rtl="0">
              <a:lnSpc>
                <a:spcPct val="150000"/>
              </a:lnSpc>
              <a:spcBef>
                <a:spcPts val="0"/>
              </a:spcBef>
              <a:spcAft>
                <a:spcPts val="0"/>
              </a:spcAft>
              <a:buClr>
                <a:schemeClr val="lt1"/>
              </a:buClr>
              <a:buSzPts val="2000"/>
              <a:buAutoNum type="arabicPeriod"/>
            </a:pPr>
            <a:r>
              <a:rPr lang="en-US" sz="2000" b="1">
                <a:solidFill>
                  <a:schemeClr val="lt1"/>
                </a:solidFill>
              </a:rPr>
              <a:t>Overdraft</a:t>
            </a:r>
            <a:endParaRPr sz="2000" b="1">
              <a:solidFill>
                <a:schemeClr val="lt1"/>
              </a:solidFill>
            </a:endParaRPr>
          </a:p>
          <a:p>
            <a:pPr marL="457200" marR="198755" lvl="0" indent="-355600" algn="l" rtl="0">
              <a:lnSpc>
                <a:spcPct val="150000"/>
              </a:lnSpc>
              <a:spcBef>
                <a:spcPts val="0"/>
              </a:spcBef>
              <a:spcAft>
                <a:spcPts val="0"/>
              </a:spcAft>
              <a:buClr>
                <a:schemeClr val="lt1"/>
              </a:buClr>
              <a:buSzPts val="2000"/>
              <a:buAutoNum type="arabicPeriod"/>
            </a:pPr>
            <a:r>
              <a:rPr lang="en-US" sz="2000" b="1">
                <a:solidFill>
                  <a:schemeClr val="lt1"/>
                </a:solidFill>
              </a:rPr>
              <a:t>Credit Cards</a:t>
            </a:r>
            <a:endParaRPr sz="2000" b="1">
              <a:solidFill>
                <a:schemeClr val="lt1"/>
              </a:solidFill>
            </a:endParaRPr>
          </a:p>
        </p:txBody>
      </p:sp>
      <p:grpSp>
        <p:nvGrpSpPr>
          <p:cNvPr id="172" name="Google Shape;172;p7"/>
          <p:cNvGrpSpPr/>
          <p:nvPr/>
        </p:nvGrpSpPr>
        <p:grpSpPr>
          <a:xfrm>
            <a:off x="2031748" y="597250"/>
            <a:ext cx="4770202" cy="2360523"/>
            <a:chOff x="2031748" y="292450"/>
            <a:chExt cx="4770202" cy="2360523"/>
          </a:xfrm>
        </p:grpSpPr>
        <p:pic>
          <p:nvPicPr>
            <p:cNvPr id="173" name="Google Shape;173;p7"/>
            <p:cNvPicPr preferRelativeResize="0"/>
            <p:nvPr/>
          </p:nvPicPr>
          <p:blipFill rotWithShape="1">
            <a:blip r:embed="rId6" cstate="screen">
              <a:alphaModFix/>
              <a:extLst>
                <a:ext uri="{28A0092B-C50C-407E-A947-70E740481C1C}">
                  <a14:useLocalDpi xmlns:a14="http://schemas.microsoft.com/office/drawing/2010/main"/>
                </a:ext>
              </a:extLst>
            </a:blip>
            <a:srcRect t="10340" b="10349"/>
            <a:stretch/>
          </p:blipFill>
          <p:spPr>
            <a:xfrm flipH="1">
              <a:off x="2031748" y="292450"/>
              <a:ext cx="4770202" cy="2360523"/>
            </a:xfrm>
            <a:prstGeom prst="rect">
              <a:avLst/>
            </a:prstGeom>
            <a:noFill/>
            <a:ln>
              <a:noFill/>
            </a:ln>
          </p:spPr>
        </p:pic>
        <p:sp>
          <p:nvSpPr>
            <p:cNvPr id="174" name="Google Shape;174;p7"/>
            <p:cNvSpPr txBox="1"/>
            <p:nvPr/>
          </p:nvSpPr>
          <p:spPr>
            <a:xfrm>
              <a:off x="3839225" y="693300"/>
              <a:ext cx="1870800" cy="1773300"/>
            </a:xfrm>
            <a:prstGeom prst="rect">
              <a:avLst/>
            </a:prstGeom>
            <a:noFill/>
            <a:ln>
              <a:noFill/>
            </a:ln>
          </p:spPr>
          <p:txBody>
            <a:bodyPr spcFirstLastPara="1" wrap="square" lIns="91425" tIns="91425" rIns="91425" bIns="91425" anchor="t" anchorCtr="0">
              <a:spAutoFit/>
            </a:bodyPr>
            <a:lstStyle/>
            <a:p>
              <a:pPr marL="12700" marR="5080" lvl="0" indent="-635" algn="l" rtl="0">
                <a:lnSpc>
                  <a:spcPct val="117600"/>
                </a:lnSpc>
                <a:spcBef>
                  <a:spcPts val="0"/>
                </a:spcBef>
                <a:spcAft>
                  <a:spcPts val="0"/>
                </a:spcAft>
                <a:buClr>
                  <a:srgbClr val="000000"/>
                </a:buClr>
                <a:buSzPts val="1800"/>
                <a:buFont typeface="Arial"/>
                <a:buNone/>
              </a:pPr>
              <a:r>
                <a:rPr lang="en-US" sz="1500" b="1" i="0" u="none" strike="noStrike" cap="none">
                  <a:solidFill>
                    <a:srgbClr val="664B71"/>
                  </a:solidFill>
                  <a:latin typeface="Century Gothic"/>
                  <a:ea typeface="Century Gothic"/>
                  <a:cs typeface="Century Gothic"/>
                  <a:sym typeface="Century Gothic"/>
                </a:rPr>
                <a:t>Credit is a tool you can use to manage your business finances. There are many types of credit.</a:t>
              </a:r>
              <a:endParaRPr sz="1500" b="0" i="0" u="none" strike="noStrike" cap="none">
                <a:solidFill>
                  <a:srgbClr val="664B71"/>
                </a:solidFill>
                <a:latin typeface="Century Gothic"/>
                <a:ea typeface="Century Gothic"/>
                <a:cs typeface="Century Gothic"/>
                <a:sym typeface="Century Gothic"/>
              </a:endParaRPr>
            </a:p>
          </p:txBody>
        </p:sp>
      </p:grpSp>
      <p:pic>
        <p:nvPicPr>
          <p:cNvPr id="175" name="Google Shape;175;p7"/>
          <p:cNvPicPr preferRelativeResize="0"/>
          <p:nvPr/>
        </p:nvPicPr>
        <p:blipFill rotWithShape="1">
          <a:blip r:embed="rId7" cstate="screen">
            <a:alphaModFix/>
            <a:extLst>
              <a:ext uri="{28A0092B-C50C-407E-A947-70E740481C1C}">
                <a14:useLocalDpi xmlns:a14="http://schemas.microsoft.com/office/drawing/2010/main"/>
              </a:ext>
            </a:extLst>
          </a:blip>
          <a:srcRect b="27907"/>
          <a:stretch/>
        </p:blipFill>
        <p:spPr>
          <a:xfrm>
            <a:off x="272925" y="1007450"/>
            <a:ext cx="5410202" cy="58505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g1537c2c4cbf_0_16"/>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181" name="Google Shape;181;g1537c2c4cbf_0_16"/>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pic>
        <p:nvPicPr>
          <p:cNvPr id="182" name="Google Shape;182;g1537c2c4cbf_0_1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sp>
        <p:nvSpPr>
          <p:cNvPr id="183" name="Google Shape;183;g1537c2c4cbf_0_16"/>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457200" marR="0" lvl="0" indent="-431800" algn="l" rtl="0">
              <a:lnSpc>
                <a:spcPct val="90000"/>
              </a:lnSpc>
              <a:spcBef>
                <a:spcPts val="0"/>
              </a:spcBef>
              <a:spcAft>
                <a:spcPts val="0"/>
              </a:spcAft>
              <a:buClr>
                <a:srgbClr val="2853A3"/>
              </a:buClr>
              <a:buSzPts val="3200"/>
              <a:buFont typeface="Century Gothic"/>
              <a:buAutoNum type="arabicPeriod"/>
            </a:pPr>
            <a:r>
              <a:rPr lang="en-US" sz="3200" b="1" i="0" u="none" strike="noStrike" cap="none">
                <a:solidFill>
                  <a:srgbClr val="2853A3"/>
                </a:solidFill>
                <a:latin typeface="Century Gothic"/>
                <a:ea typeface="Century Gothic"/>
                <a:cs typeface="Century Gothic"/>
                <a:sym typeface="Century Gothic"/>
              </a:rPr>
              <a:t>Working Capital and Asset Purchase Loans </a:t>
            </a:r>
            <a:endParaRPr sz="3200" b="1" i="0" u="none" strike="noStrike" cap="none">
              <a:solidFill>
                <a:srgbClr val="2853A3"/>
              </a:solidFill>
              <a:latin typeface="Century Gothic"/>
              <a:ea typeface="Century Gothic"/>
              <a:cs typeface="Century Gothic"/>
              <a:sym typeface="Century Gothic"/>
            </a:endParaRPr>
          </a:p>
        </p:txBody>
      </p:sp>
      <p:sp>
        <p:nvSpPr>
          <p:cNvPr id="184" name="Google Shape;184;g1537c2c4cbf_0_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7</a:t>
            </a:fld>
            <a:endParaRPr/>
          </a:p>
        </p:txBody>
      </p:sp>
      <p:sp>
        <p:nvSpPr>
          <p:cNvPr id="185" name="Google Shape;185;g1537c2c4cbf_0_16"/>
          <p:cNvSpPr/>
          <p:nvPr/>
        </p:nvSpPr>
        <p:spPr>
          <a:xfrm>
            <a:off x="755075" y="1777550"/>
            <a:ext cx="5743200" cy="4578900"/>
          </a:xfrm>
          <a:prstGeom prst="round1Rect">
            <a:avLst>
              <a:gd name="adj" fmla="val 16667"/>
            </a:avLst>
          </a:prstGeom>
          <a:solidFill>
            <a:srgbClr val="B3CDEA">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g1537c2c4cbf_0_16"/>
          <p:cNvSpPr/>
          <p:nvPr/>
        </p:nvSpPr>
        <p:spPr>
          <a:xfrm flipH="1">
            <a:off x="6645475" y="1777550"/>
            <a:ext cx="5009400" cy="4578900"/>
          </a:xfrm>
          <a:prstGeom prst="round1Rect">
            <a:avLst>
              <a:gd name="adj" fmla="val 16667"/>
            </a:avLst>
          </a:prstGeom>
          <a:solidFill>
            <a:srgbClr val="B3CDEA">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g1537c2c4cbf_0_16"/>
          <p:cNvSpPr txBox="1"/>
          <p:nvPr/>
        </p:nvSpPr>
        <p:spPr>
          <a:xfrm>
            <a:off x="1083875" y="2190150"/>
            <a:ext cx="5085600" cy="3906300"/>
          </a:xfrm>
          <a:prstGeom prst="rect">
            <a:avLst/>
          </a:prstGeom>
          <a:noFill/>
          <a:ln>
            <a:noFill/>
          </a:ln>
        </p:spPr>
        <p:txBody>
          <a:bodyPr spcFirstLastPara="1" wrap="square" lIns="91425" tIns="91425" rIns="91425" bIns="91425" anchor="t" anchorCtr="0">
            <a:spAutoFit/>
          </a:bodyPr>
          <a:lstStyle/>
          <a:p>
            <a:pPr marL="12700" marR="5080" lvl="0" indent="0" algn="l" rtl="0">
              <a:lnSpc>
                <a:spcPct val="133200"/>
              </a:lnSpc>
              <a:spcBef>
                <a:spcPts val="0"/>
              </a:spcBef>
              <a:spcAft>
                <a:spcPts val="0"/>
              </a:spcAft>
              <a:buClr>
                <a:srgbClr val="000000"/>
              </a:buClr>
              <a:buSzPts val="2000"/>
              <a:buFont typeface="Arial"/>
              <a:buNone/>
            </a:pPr>
            <a:r>
              <a:rPr lang="en-US" sz="2000" b="1" i="0" u="none" strike="noStrike" cap="none">
                <a:solidFill>
                  <a:schemeClr val="dk2"/>
                </a:solidFill>
                <a:latin typeface="Century Gothic"/>
                <a:ea typeface="Century Gothic"/>
                <a:cs typeface="Century Gothic"/>
                <a:sym typeface="Century Gothic"/>
              </a:rPr>
              <a:t>Working capital loans are used to fund a business’ daily operations and activities. </a:t>
            </a:r>
            <a:r>
              <a:rPr lang="en-US" sz="1800" b="0" i="0" u="none" strike="noStrike" cap="none">
                <a:solidFill>
                  <a:schemeClr val="dk2"/>
                </a:solidFill>
                <a:latin typeface="Century Gothic"/>
                <a:ea typeface="Century Gothic"/>
                <a:cs typeface="Century Gothic"/>
                <a:sym typeface="Century Gothic"/>
              </a:rPr>
              <a:t>You can use a working capital loan to cover rent, payroll costs, or debt payments. These loans are not used to buy long-term assets or investments. </a:t>
            </a:r>
            <a:endParaRPr sz="1800" b="0" i="0" u="none" strike="noStrike" cap="none">
              <a:solidFill>
                <a:schemeClr val="dk2"/>
              </a:solidFill>
              <a:latin typeface="Century Gothic"/>
              <a:ea typeface="Century Gothic"/>
              <a:cs typeface="Century Gothic"/>
              <a:sym typeface="Century Gothic"/>
            </a:endParaRPr>
          </a:p>
          <a:p>
            <a:pPr marL="12700" marR="5080" lvl="0" indent="0" algn="l" rtl="0">
              <a:lnSpc>
                <a:spcPct val="133200"/>
              </a:lnSpc>
              <a:spcBef>
                <a:spcPts val="0"/>
              </a:spcBef>
              <a:spcAft>
                <a:spcPts val="0"/>
              </a:spcAft>
              <a:buClr>
                <a:srgbClr val="000000"/>
              </a:buClr>
              <a:buSzPts val="1800"/>
              <a:buFont typeface="Arial"/>
              <a:buNone/>
            </a:pPr>
            <a:endParaRPr sz="1800" b="0" i="0" u="none" strike="noStrike" cap="none">
              <a:solidFill>
                <a:schemeClr val="dk2"/>
              </a:solidFill>
              <a:latin typeface="Century Gothic"/>
              <a:ea typeface="Century Gothic"/>
              <a:cs typeface="Century Gothic"/>
              <a:sym typeface="Century Gothic"/>
            </a:endParaRPr>
          </a:p>
          <a:p>
            <a:pPr marL="12700" marR="5080" lvl="0" indent="0" algn="l" rtl="0">
              <a:lnSpc>
                <a:spcPct val="133200"/>
              </a:lnSpc>
              <a:spcBef>
                <a:spcPts val="0"/>
              </a:spcBef>
              <a:spcAft>
                <a:spcPts val="0"/>
              </a:spcAft>
              <a:buClr>
                <a:srgbClr val="000000"/>
              </a:buClr>
              <a:buSzPts val="1800"/>
              <a:buFont typeface="Arial"/>
              <a:buNone/>
            </a:pPr>
            <a:r>
              <a:rPr lang="en-US" sz="1800" b="0" i="0" u="none" strike="noStrike" cap="none">
                <a:solidFill>
                  <a:schemeClr val="dk2"/>
                </a:solidFill>
                <a:latin typeface="Century Gothic"/>
                <a:ea typeface="Century Gothic"/>
                <a:cs typeface="Century Gothic"/>
                <a:sym typeface="Century Gothic"/>
              </a:rPr>
              <a:t>Working capital loans are usually short-term loans, and many are used over the span of one year or less.</a:t>
            </a:r>
            <a:endParaRPr sz="900" b="0" i="0" u="none" strike="noStrike" cap="none">
              <a:solidFill>
                <a:schemeClr val="dk2"/>
              </a:solidFill>
              <a:latin typeface="Arial"/>
              <a:ea typeface="Arial"/>
              <a:cs typeface="Arial"/>
              <a:sym typeface="Arial"/>
            </a:endParaRPr>
          </a:p>
        </p:txBody>
      </p:sp>
      <p:sp>
        <p:nvSpPr>
          <p:cNvPr id="188" name="Google Shape;188;g1537c2c4cbf_0_16"/>
          <p:cNvSpPr txBox="1"/>
          <p:nvPr/>
        </p:nvSpPr>
        <p:spPr>
          <a:xfrm>
            <a:off x="7020975" y="2190150"/>
            <a:ext cx="4326000" cy="3106500"/>
          </a:xfrm>
          <a:prstGeom prst="rect">
            <a:avLst/>
          </a:prstGeom>
          <a:noFill/>
          <a:ln>
            <a:noFill/>
          </a:ln>
        </p:spPr>
        <p:txBody>
          <a:bodyPr spcFirstLastPara="1" wrap="square" lIns="91425" tIns="91425" rIns="91425" bIns="91425" anchor="t" anchorCtr="0">
            <a:spAutoFit/>
          </a:bodyPr>
          <a:lstStyle/>
          <a:p>
            <a:pPr marL="12700" marR="5080" lvl="0" indent="0" algn="l" rtl="0">
              <a:lnSpc>
                <a:spcPct val="133200"/>
              </a:lnSpc>
              <a:spcBef>
                <a:spcPts val="0"/>
              </a:spcBef>
              <a:spcAft>
                <a:spcPts val="0"/>
              </a:spcAft>
              <a:buClr>
                <a:srgbClr val="000000"/>
              </a:buClr>
              <a:buSzPts val="2000"/>
              <a:buFont typeface="Arial"/>
              <a:buNone/>
            </a:pPr>
            <a:r>
              <a:rPr lang="en-US" sz="2000" b="1" i="0" u="none" strike="noStrike" cap="none">
                <a:solidFill>
                  <a:schemeClr val="dk2"/>
                </a:solidFill>
                <a:latin typeface="Century Gothic"/>
                <a:ea typeface="Century Gothic"/>
                <a:cs typeface="Century Gothic"/>
                <a:sym typeface="Century Gothic"/>
              </a:rPr>
              <a:t>Asset purchase loans are used to buy or lease assets.</a:t>
            </a:r>
            <a:endParaRPr sz="2000" b="0" i="0" u="none" strike="noStrike" cap="none">
              <a:solidFill>
                <a:schemeClr val="dk2"/>
              </a:solidFill>
              <a:latin typeface="Century Gothic"/>
              <a:ea typeface="Century Gothic"/>
              <a:cs typeface="Century Gothic"/>
              <a:sym typeface="Century Gothic"/>
            </a:endParaRPr>
          </a:p>
          <a:p>
            <a:pPr marL="12700" marR="5080" lvl="0" indent="0" algn="l" rtl="0">
              <a:lnSpc>
                <a:spcPct val="133200"/>
              </a:lnSpc>
              <a:spcBef>
                <a:spcPts val="0"/>
              </a:spcBef>
              <a:spcAft>
                <a:spcPts val="0"/>
              </a:spcAft>
              <a:buClr>
                <a:srgbClr val="000000"/>
              </a:buClr>
              <a:buSzPts val="1700"/>
              <a:buFont typeface="Arial"/>
              <a:buNone/>
            </a:pPr>
            <a:endParaRPr sz="1700" b="0" i="0" u="none" strike="noStrike" cap="none">
              <a:solidFill>
                <a:schemeClr val="dk2"/>
              </a:solidFill>
              <a:latin typeface="Century Gothic"/>
              <a:ea typeface="Century Gothic"/>
              <a:cs typeface="Century Gothic"/>
              <a:sym typeface="Century Gothic"/>
            </a:endParaRPr>
          </a:p>
          <a:p>
            <a:pPr marL="12700" marR="5080" lvl="0" indent="0" algn="l" rtl="0">
              <a:lnSpc>
                <a:spcPct val="133200"/>
              </a:lnSpc>
              <a:spcBef>
                <a:spcPts val="0"/>
              </a:spcBef>
              <a:spcAft>
                <a:spcPts val="0"/>
              </a:spcAft>
              <a:buClr>
                <a:srgbClr val="000000"/>
              </a:buClr>
              <a:buSzPts val="1800"/>
              <a:buFont typeface="Arial"/>
              <a:buNone/>
            </a:pPr>
            <a:r>
              <a:rPr lang="en-US" sz="1800" b="0" i="0" u="none" strike="noStrike" cap="none">
                <a:solidFill>
                  <a:schemeClr val="dk2"/>
                </a:solidFill>
                <a:latin typeface="Century Gothic"/>
                <a:ea typeface="Century Gothic"/>
                <a:cs typeface="Century Gothic"/>
                <a:sym typeface="Century Gothic"/>
              </a:rPr>
              <a:t>With an asset purchase loan, you can buy long-lasting essentials for your business like machinery, equipment, vehicles, or even acquire property for your shop.</a:t>
            </a:r>
            <a:endParaRPr sz="2400" b="1" i="0" u="none" strike="noStrike" cap="none">
              <a:solidFill>
                <a:srgbClr val="AB3F3D"/>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g1537c2c4cbf_0_36"/>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194" name="Google Shape;194;g1537c2c4cbf_0_36"/>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195" name="Google Shape;195;g1537c2c4cbf_0_36"/>
          <p:cNvSpPr txBox="1"/>
          <p:nvPr/>
        </p:nvSpPr>
        <p:spPr>
          <a:xfrm>
            <a:off x="755075" y="5256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115000"/>
              </a:lnSpc>
              <a:spcBef>
                <a:spcPts val="0"/>
              </a:spcBef>
              <a:spcAft>
                <a:spcPts val="0"/>
              </a:spcAft>
              <a:buClr>
                <a:srgbClr val="000000"/>
              </a:buClr>
              <a:buSzPts val="3200"/>
              <a:buFont typeface="Arial"/>
              <a:buNone/>
            </a:pPr>
            <a:r>
              <a:rPr lang="en-US" sz="3200" b="0" i="0" u="none" strike="noStrike" cap="none">
                <a:solidFill>
                  <a:srgbClr val="2853A3"/>
                </a:solidFill>
                <a:latin typeface="Century Gothic"/>
                <a:ea typeface="Century Gothic"/>
                <a:cs typeface="Century Gothic"/>
                <a:sym typeface="Century Gothic"/>
              </a:rPr>
              <a:t>Knowing the Liabilities Associated with Loans </a:t>
            </a:r>
            <a:endParaRPr sz="3200" b="0" i="0" u="none" strike="noStrike" cap="none">
              <a:solidFill>
                <a:srgbClr val="2853A3"/>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3200"/>
              <a:buFont typeface="Arial"/>
              <a:buNone/>
            </a:pPr>
            <a:r>
              <a:rPr lang="en-US" sz="3200" b="0" i="0" u="none" strike="noStrike" cap="none">
                <a:solidFill>
                  <a:srgbClr val="2853A3"/>
                </a:solidFill>
                <a:latin typeface="Century Gothic"/>
                <a:ea typeface="Century Gothic"/>
                <a:cs typeface="Century Gothic"/>
                <a:sym typeface="Century Gothic"/>
              </a:rPr>
              <a:t>and Repayments</a:t>
            </a:r>
            <a:endParaRPr sz="3200" b="0" i="0" u="none" strike="noStrike" cap="none">
              <a:solidFill>
                <a:srgbClr val="2853A3"/>
              </a:solidFill>
              <a:latin typeface="Century Gothic"/>
              <a:ea typeface="Century Gothic"/>
              <a:cs typeface="Century Gothic"/>
              <a:sym typeface="Century Gothic"/>
            </a:endParaRPr>
          </a:p>
        </p:txBody>
      </p:sp>
      <p:sp>
        <p:nvSpPr>
          <p:cNvPr id="196" name="Google Shape;196;g1537c2c4cbf_0_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8</a:t>
            </a:fld>
            <a:endParaRPr/>
          </a:p>
        </p:txBody>
      </p:sp>
      <p:pic>
        <p:nvPicPr>
          <p:cNvPr id="197" name="Google Shape;197;g1537c2c4cbf_0_3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923068"/>
            <a:ext cx="1235826" cy="1235826"/>
          </a:xfrm>
          <a:prstGeom prst="rect">
            <a:avLst/>
          </a:prstGeom>
          <a:noFill/>
          <a:ln>
            <a:noFill/>
          </a:ln>
        </p:spPr>
      </p:pic>
      <p:sp>
        <p:nvSpPr>
          <p:cNvPr id="198" name="Google Shape;198;g1537c2c4cbf_0_36"/>
          <p:cNvSpPr txBox="1"/>
          <p:nvPr/>
        </p:nvSpPr>
        <p:spPr>
          <a:xfrm>
            <a:off x="9210500" y="1094996"/>
            <a:ext cx="1795500" cy="861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Customize the practice examples and currency.</a:t>
            </a:r>
            <a:endParaRPr sz="1100" b="0" i="0" u="none" strike="noStrike" cap="none">
              <a:solidFill>
                <a:schemeClr val="dk2"/>
              </a:solidFill>
              <a:latin typeface="Century Gothic"/>
              <a:ea typeface="Century Gothic"/>
              <a:cs typeface="Century Gothic"/>
              <a:sym typeface="Century Gothic"/>
            </a:endParaRPr>
          </a:p>
        </p:txBody>
      </p:sp>
      <p:sp>
        <p:nvSpPr>
          <p:cNvPr id="199" name="Google Shape;199;g1537c2c4cbf_0_36"/>
          <p:cNvSpPr txBox="1"/>
          <p:nvPr/>
        </p:nvSpPr>
        <p:spPr>
          <a:xfrm>
            <a:off x="755075" y="1974350"/>
            <a:ext cx="9831000" cy="780300"/>
          </a:xfrm>
          <a:prstGeom prst="rect">
            <a:avLst/>
          </a:prstGeom>
          <a:noFill/>
          <a:ln>
            <a:noFill/>
          </a:ln>
        </p:spPr>
        <p:txBody>
          <a:bodyPr spcFirstLastPara="1" wrap="square" lIns="91425" tIns="91425" rIns="91425" bIns="91425" anchor="t" anchorCtr="0">
            <a:spAutoFit/>
          </a:bodyPr>
          <a:lstStyle/>
          <a:p>
            <a:pPr marL="12700" marR="5080" lvl="0" indent="0" algn="l" rtl="0">
              <a:lnSpc>
                <a:spcPct val="115000"/>
              </a:lnSpc>
              <a:spcBef>
                <a:spcPts val="0"/>
              </a:spcBef>
              <a:spcAft>
                <a:spcPts val="0"/>
              </a:spcAft>
              <a:buClr>
                <a:srgbClr val="000000"/>
              </a:buClr>
              <a:buSzPts val="1800"/>
              <a:buFont typeface="Arial"/>
              <a:buNone/>
            </a:pPr>
            <a:r>
              <a:rPr lang="en-US" sz="1800" b="0" i="0" u="none" strike="noStrike" cap="none">
                <a:solidFill>
                  <a:schemeClr val="dk2"/>
                </a:solidFill>
                <a:latin typeface="Century Gothic"/>
                <a:ea typeface="Century Gothic"/>
                <a:cs typeface="Century Gothic"/>
                <a:sym typeface="Century Gothic"/>
              </a:rPr>
              <a:t>When you take out a loan, you have to pay back the amount you borrowed from the lender plus any additional costs charged </a:t>
            </a:r>
            <a:r>
              <a:rPr lang="en-US" sz="1800">
                <a:solidFill>
                  <a:schemeClr val="dk2"/>
                </a:solidFill>
                <a:latin typeface="Century Gothic"/>
                <a:ea typeface="Century Gothic"/>
                <a:cs typeface="Century Gothic"/>
                <a:sym typeface="Century Gothic"/>
              </a:rPr>
              <a:t>by</a:t>
            </a:r>
            <a:r>
              <a:rPr lang="en-US" sz="1800" b="0" i="0" u="none" strike="noStrike" cap="none">
                <a:solidFill>
                  <a:schemeClr val="dk2"/>
                </a:solidFill>
                <a:latin typeface="Century Gothic"/>
                <a:ea typeface="Century Gothic"/>
                <a:cs typeface="Century Gothic"/>
                <a:sym typeface="Century Gothic"/>
              </a:rPr>
              <a:t> the lender, including interest and fees.</a:t>
            </a:r>
            <a:endParaRPr sz="1800" b="0" i="0" u="none" strike="noStrike" cap="none">
              <a:solidFill>
                <a:schemeClr val="dk2"/>
              </a:solidFill>
              <a:latin typeface="Century Gothic"/>
              <a:ea typeface="Century Gothic"/>
              <a:cs typeface="Century Gothic"/>
              <a:sym typeface="Century Gothic"/>
            </a:endParaRPr>
          </a:p>
        </p:txBody>
      </p:sp>
      <p:sp>
        <p:nvSpPr>
          <p:cNvPr id="200" name="Google Shape;200;g1537c2c4cbf_0_36"/>
          <p:cNvSpPr txBox="1"/>
          <p:nvPr/>
        </p:nvSpPr>
        <p:spPr>
          <a:xfrm>
            <a:off x="876300" y="3066325"/>
            <a:ext cx="4543500" cy="1372500"/>
          </a:xfrm>
          <a:prstGeom prst="rect">
            <a:avLst/>
          </a:prstGeom>
          <a:noFill/>
          <a:ln>
            <a:noFill/>
          </a:ln>
        </p:spPr>
        <p:txBody>
          <a:bodyPr spcFirstLastPara="1" wrap="square" lIns="0" tIns="12050" rIns="0" bIns="0" anchor="t" anchorCtr="0">
            <a:spAutoFit/>
          </a:bodyPr>
          <a:lstStyle/>
          <a:p>
            <a:pPr marL="12700" marR="5080" lvl="0" indent="0" algn="l" rtl="0">
              <a:lnSpc>
                <a:spcPct val="113100"/>
              </a:lnSpc>
              <a:spcBef>
                <a:spcPts val="0"/>
              </a:spcBef>
              <a:spcAft>
                <a:spcPts val="0"/>
              </a:spcAft>
              <a:buClr>
                <a:srgbClr val="000000"/>
              </a:buClr>
              <a:buSzPts val="2100"/>
              <a:buFont typeface="Arial"/>
              <a:buNone/>
            </a:pPr>
            <a:r>
              <a:rPr lang="en-US" sz="1600" b="1" i="0" u="none" strike="noStrike" cap="none">
                <a:solidFill>
                  <a:schemeClr val="dk2"/>
                </a:solidFill>
                <a:latin typeface="Century Gothic"/>
                <a:ea typeface="Century Gothic"/>
                <a:cs typeface="Century Gothic"/>
                <a:sym typeface="Century Gothic"/>
              </a:rPr>
              <a:t>Interest</a:t>
            </a:r>
            <a:r>
              <a:rPr lang="en-US" sz="1600" b="0" i="0" u="none" strike="noStrike" cap="none">
                <a:solidFill>
                  <a:schemeClr val="dk2"/>
                </a:solidFill>
                <a:latin typeface="Century Gothic"/>
                <a:ea typeface="Century Gothic"/>
                <a:cs typeface="Century Gothic"/>
                <a:sym typeface="Century Gothic"/>
              </a:rPr>
              <a:t> is the price you pay for borrowing the money. Interest is normally expressed as a percentage of the amount you have borrowed. It is usually calculated on an annual or on a monthly basis.</a:t>
            </a:r>
            <a:endParaRPr sz="1600" b="0" i="0" u="none" strike="noStrike" cap="none">
              <a:solidFill>
                <a:schemeClr val="dk2"/>
              </a:solidFill>
              <a:latin typeface="Century Gothic"/>
              <a:ea typeface="Century Gothic"/>
              <a:cs typeface="Century Gothic"/>
              <a:sym typeface="Century Gothic"/>
            </a:endParaRPr>
          </a:p>
        </p:txBody>
      </p:sp>
      <p:sp>
        <p:nvSpPr>
          <p:cNvPr id="201" name="Google Shape;201;g1537c2c4cbf_0_36"/>
          <p:cNvSpPr txBox="1"/>
          <p:nvPr/>
        </p:nvSpPr>
        <p:spPr>
          <a:xfrm>
            <a:off x="5993950" y="3054150"/>
            <a:ext cx="5626800" cy="1372500"/>
          </a:xfrm>
          <a:prstGeom prst="rect">
            <a:avLst/>
          </a:prstGeom>
          <a:noFill/>
          <a:ln>
            <a:noFill/>
          </a:ln>
        </p:spPr>
        <p:txBody>
          <a:bodyPr spcFirstLastPara="1" wrap="square" lIns="0" tIns="12050" rIns="0" bIns="0" anchor="t" anchorCtr="0">
            <a:spAutoFit/>
          </a:bodyPr>
          <a:lstStyle/>
          <a:p>
            <a:pPr marL="12700" marR="5080" lvl="0" indent="0" algn="l" rtl="0">
              <a:lnSpc>
                <a:spcPct val="113100"/>
              </a:lnSpc>
              <a:spcBef>
                <a:spcPts val="0"/>
              </a:spcBef>
              <a:spcAft>
                <a:spcPts val="0"/>
              </a:spcAft>
              <a:buClr>
                <a:schemeClr val="dk1"/>
              </a:buClr>
              <a:buSzPts val="2100"/>
              <a:buFont typeface="Arial"/>
              <a:buNone/>
            </a:pPr>
            <a:r>
              <a:rPr lang="en-US" sz="1600" b="1" i="0" u="none" strike="noStrike" cap="none">
                <a:solidFill>
                  <a:schemeClr val="dk2"/>
                </a:solidFill>
                <a:latin typeface="Century Gothic"/>
                <a:ea typeface="Century Gothic"/>
                <a:cs typeface="Century Gothic"/>
                <a:sym typeface="Century Gothic"/>
              </a:rPr>
              <a:t>Simple vs. Compound Interest:</a:t>
            </a:r>
            <a:r>
              <a:rPr lang="en-US" sz="1600" b="0" i="0" u="none" strike="noStrike" cap="none">
                <a:solidFill>
                  <a:schemeClr val="dk2"/>
                </a:solidFill>
                <a:latin typeface="Century Gothic"/>
                <a:ea typeface="Century Gothic"/>
                <a:cs typeface="Century Gothic"/>
                <a:sym typeface="Century Gothic"/>
              </a:rPr>
              <a:t> Loans can have different types of interest. If the loan charges simple interest, you only pay interest on the amount you initially borrowed. With compound interest, you pay interest on the initial amount you borrowed and any unpaid interest.</a:t>
            </a:r>
            <a:endParaRPr sz="1100" b="0" i="0" u="none" strike="noStrike" cap="none">
              <a:solidFill>
                <a:srgbClr val="000000"/>
              </a:solidFill>
              <a:latin typeface="Century Gothic"/>
              <a:ea typeface="Century Gothic"/>
              <a:cs typeface="Century Gothic"/>
              <a:sym typeface="Century Gothic"/>
            </a:endParaRPr>
          </a:p>
        </p:txBody>
      </p:sp>
      <p:cxnSp>
        <p:nvCxnSpPr>
          <p:cNvPr id="202" name="Google Shape;202;g1537c2c4cbf_0_36"/>
          <p:cNvCxnSpPr/>
          <p:nvPr/>
        </p:nvCxnSpPr>
        <p:spPr>
          <a:xfrm flipH="1">
            <a:off x="5620050" y="2993675"/>
            <a:ext cx="22800" cy="3399600"/>
          </a:xfrm>
          <a:prstGeom prst="straightConnector1">
            <a:avLst/>
          </a:prstGeom>
          <a:noFill/>
          <a:ln w="9525" cap="flat" cmpd="sng">
            <a:solidFill>
              <a:srgbClr val="2855A4"/>
            </a:solidFill>
            <a:prstDash val="solid"/>
            <a:round/>
            <a:headEnd type="none" w="sm" len="sm"/>
            <a:tailEnd type="none" w="sm" len="sm"/>
          </a:ln>
        </p:spPr>
      </p:cxnSp>
      <p:pic>
        <p:nvPicPr>
          <p:cNvPr id="203" name="Google Shape;203;g1537c2c4cbf_0_3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sp>
        <p:nvSpPr>
          <p:cNvPr id="204" name="Google Shape;204;g1537c2c4cbf_0_36"/>
          <p:cNvSpPr/>
          <p:nvPr/>
        </p:nvSpPr>
        <p:spPr>
          <a:xfrm>
            <a:off x="755075" y="4705025"/>
            <a:ext cx="10770600" cy="1651200"/>
          </a:xfrm>
          <a:prstGeom prst="rect">
            <a:avLst/>
          </a:prstGeom>
          <a:solidFill>
            <a:srgbClr val="B3CDEA">
              <a:alpha val="27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g1537c2c4cbf_0_36"/>
          <p:cNvSpPr txBox="1"/>
          <p:nvPr/>
        </p:nvSpPr>
        <p:spPr>
          <a:xfrm>
            <a:off x="997050" y="4863000"/>
            <a:ext cx="4422900" cy="1202700"/>
          </a:xfrm>
          <a:prstGeom prst="rect">
            <a:avLst/>
          </a:prstGeom>
          <a:noFill/>
          <a:ln>
            <a:noFill/>
          </a:ln>
        </p:spPr>
        <p:txBody>
          <a:bodyPr spcFirstLastPara="1" wrap="square" lIns="0" tIns="12050" rIns="0" bIns="0" anchor="t" anchorCtr="0">
            <a:spAutoFit/>
          </a:bodyPr>
          <a:lstStyle/>
          <a:p>
            <a:pPr marL="12700" marR="5080" lvl="0" indent="0" algn="l" rtl="0">
              <a:lnSpc>
                <a:spcPct val="113100"/>
              </a:lnSpc>
              <a:spcBef>
                <a:spcPts val="0"/>
              </a:spcBef>
              <a:spcAft>
                <a:spcPts val="0"/>
              </a:spcAft>
              <a:buClr>
                <a:srgbClr val="000000"/>
              </a:buClr>
              <a:buSzPts val="2100"/>
              <a:buFont typeface="Arial"/>
              <a:buNone/>
            </a:pPr>
            <a:r>
              <a:rPr lang="en-US" sz="1400" b="1" i="0" u="none" strike="noStrike" cap="none">
                <a:solidFill>
                  <a:schemeClr val="dk2"/>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Example: </a:t>
            </a:r>
            <a:r>
              <a:rPr lang="en-US" sz="1400" b="0" i="0" u="none" strike="noStrike" cap="none">
                <a:solidFill>
                  <a:schemeClr val="dk2"/>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If you took out a 30-day loan of 100 with an interest rate of 12%, you would pay 12 in interest, in addition to the 100 that you received as a loan. After the 30 days, you would have to pay the lender 112, plus any other fees or charges.</a:t>
            </a:r>
            <a:endParaRPr sz="1700" b="1" i="0" u="none" strike="noStrike" cap="none">
              <a:solidFill>
                <a:srgbClr val="000000"/>
              </a:solidFill>
              <a:latin typeface="Century Gothic"/>
              <a:ea typeface="Century Gothic"/>
              <a:cs typeface="Century Gothic"/>
              <a:sym typeface="Century Gothic"/>
            </a:endParaRPr>
          </a:p>
        </p:txBody>
      </p:sp>
      <p:sp>
        <p:nvSpPr>
          <p:cNvPr id="206" name="Google Shape;206;g1537c2c4cbf_0_36"/>
          <p:cNvSpPr txBox="1"/>
          <p:nvPr/>
        </p:nvSpPr>
        <p:spPr>
          <a:xfrm>
            <a:off x="5993950" y="4807475"/>
            <a:ext cx="5415300" cy="1446300"/>
          </a:xfrm>
          <a:prstGeom prst="rect">
            <a:avLst/>
          </a:prstGeom>
          <a:noFill/>
          <a:ln>
            <a:noFill/>
          </a:ln>
        </p:spPr>
        <p:txBody>
          <a:bodyPr spcFirstLastPara="1" wrap="square" lIns="0" tIns="12050" rIns="0" bIns="0" anchor="t" anchorCtr="0">
            <a:spAutoFit/>
          </a:bodyPr>
          <a:lstStyle/>
          <a:p>
            <a:pPr marL="12700" marR="5080" lvl="0" indent="0" algn="l" rtl="0">
              <a:lnSpc>
                <a:spcPct val="113100"/>
              </a:lnSpc>
              <a:spcBef>
                <a:spcPts val="0"/>
              </a:spcBef>
              <a:spcAft>
                <a:spcPts val="0"/>
              </a:spcAft>
              <a:buClr>
                <a:srgbClr val="000000"/>
              </a:buClr>
              <a:buSzPts val="2100"/>
              <a:buFont typeface="Arial"/>
              <a:buNone/>
            </a:pPr>
            <a:r>
              <a:rPr lang="en-US" sz="1200" b="1" i="0" u="none" strike="noStrike" cap="none">
                <a:solidFill>
                  <a:schemeClr val="dk2"/>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Example:</a:t>
            </a:r>
            <a:r>
              <a:rPr lang="en-US" sz="1400" b="0" i="0" u="none" strike="noStrike" cap="none">
                <a:solidFill>
                  <a:schemeClr val="dk2"/>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 </a:t>
            </a:r>
            <a:r>
              <a:rPr lang="en-US" sz="1400" b="0" i="0" u="none" strike="noStrike" cap="none">
                <a:solidFill>
                  <a:schemeClr val="dk2"/>
                </a:solidFill>
                <a:latin typeface="Century Gothic"/>
                <a:ea typeface="Century Gothic"/>
                <a:cs typeface="Century Gothic"/>
                <a:sym typeface="Century Gothic"/>
              </a:rPr>
              <a:t>If you took out a loan of 100 with an interest rate of 12% each month for two months, you would owe 112 after the first month. However, in the second month, you would calculate the interest rate on the total amount you owed in the first month, which is 112. So in month two, you would owe 112 + (112 * .12) = 125.44.</a:t>
            </a:r>
            <a:endParaRPr sz="1200" b="1" i="0" u="none" strike="noStrike" cap="none">
              <a:solidFill>
                <a:srgbClr val="1B537D"/>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g153224c3d5f_0_3"/>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212" name="Google Shape;212;g153224c3d5f_0_3"/>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sp>
        <p:nvSpPr>
          <p:cNvPr id="213" name="Google Shape;213;g153224c3d5f_0_3"/>
          <p:cNvSpPr txBox="1"/>
          <p:nvPr/>
        </p:nvSpPr>
        <p:spPr>
          <a:xfrm>
            <a:off x="755075" y="5256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115000"/>
              </a:lnSpc>
              <a:spcBef>
                <a:spcPts val="0"/>
              </a:spcBef>
              <a:spcAft>
                <a:spcPts val="0"/>
              </a:spcAft>
              <a:buClr>
                <a:srgbClr val="000000"/>
              </a:buClr>
              <a:buSzPts val="3200"/>
              <a:buFont typeface="Arial"/>
              <a:buNone/>
            </a:pPr>
            <a:r>
              <a:rPr lang="en-US" sz="3200" b="0" i="0" u="none" strike="noStrike" cap="none">
                <a:solidFill>
                  <a:srgbClr val="2853A3"/>
                </a:solidFill>
                <a:latin typeface="Century Gothic"/>
                <a:ea typeface="Century Gothic"/>
                <a:cs typeface="Century Gothic"/>
                <a:sym typeface="Century Gothic"/>
              </a:rPr>
              <a:t>Knowing the Liabilities Associated with </a:t>
            </a:r>
            <a:endParaRPr sz="3200" b="0" i="0" u="none" strike="noStrike" cap="none">
              <a:solidFill>
                <a:srgbClr val="2853A3"/>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3200"/>
              <a:buFont typeface="Arial"/>
              <a:buNone/>
            </a:pPr>
            <a:r>
              <a:rPr lang="en-US" sz="3200" b="0" i="0" u="none" strike="noStrike" cap="none">
                <a:solidFill>
                  <a:srgbClr val="2853A3"/>
                </a:solidFill>
                <a:latin typeface="Century Gothic"/>
                <a:ea typeface="Century Gothic"/>
                <a:cs typeface="Century Gothic"/>
                <a:sym typeface="Century Gothic"/>
              </a:rPr>
              <a:t>Loans and Repayments</a:t>
            </a:r>
            <a:endParaRPr sz="3200" b="0" i="0" u="none" strike="noStrike" cap="none">
              <a:solidFill>
                <a:srgbClr val="2853A3"/>
              </a:solidFill>
              <a:latin typeface="Century Gothic"/>
              <a:ea typeface="Century Gothic"/>
              <a:cs typeface="Century Gothic"/>
              <a:sym typeface="Century Gothic"/>
            </a:endParaRPr>
          </a:p>
        </p:txBody>
      </p:sp>
      <p:sp>
        <p:nvSpPr>
          <p:cNvPr id="214" name="Google Shape;214;g153224c3d5f_0_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9</a:t>
            </a:fld>
            <a:endParaRPr/>
          </a:p>
        </p:txBody>
      </p:sp>
      <p:sp>
        <p:nvSpPr>
          <p:cNvPr id="215" name="Google Shape;215;g153224c3d5f_0_3"/>
          <p:cNvSpPr txBox="1"/>
          <p:nvPr/>
        </p:nvSpPr>
        <p:spPr>
          <a:xfrm>
            <a:off x="678875" y="2126750"/>
            <a:ext cx="6100800" cy="3238500"/>
          </a:xfrm>
          <a:prstGeom prst="rect">
            <a:avLst/>
          </a:prstGeom>
          <a:noFill/>
          <a:ln>
            <a:noFill/>
          </a:ln>
        </p:spPr>
        <p:txBody>
          <a:bodyPr spcFirstLastPara="1" wrap="square" lIns="91425" tIns="91425" rIns="91425" bIns="91425" anchor="t" anchorCtr="0">
            <a:spAutoFit/>
          </a:bodyPr>
          <a:lstStyle/>
          <a:p>
            <a:pPr marL="457200" marR="0" lvl="0" indent="-336550" algn="l" rtl="0">
              <a:lnSpc>
                <a:spcPct val="100000"/>
              </a:lnSpc>
              <a:spcBef>
                <a:spcPts val="495"/>
              </a:spcBef>
              <a:spcAft>
                <a:spcPts val="0"/>
              </a:spcAft>
              <a:buClr>
                <a:schemeClr val="dk2"/>
              </a:buClr>
              <a:buSzPts val="1700"/>
              <a:buFont typeface="Century Gothic"/>
              <a:buChar char="●"/>
            </a:pPr>
            <a:r>
              <a:rPr lang="en-US" sz="1700" b="0" i="0" u="none" strike="noStrike" cap="none">
                <a:solidFill>
                  <a:schemeClr val="dk2"/>
                </a:solidFill>
                <a:latin typeface="Century Gothic"/>
                <a:ea typeface="Century Gothic"/>
                <a:cs typeface="Century Gothic"/>
                <a:sym typeface="Century Gothic"/>
              </a:rPr>
              <a:t>Before you take a loan, compare the offers from different financial service providers by considering:</a:t>
            </a:r>
            <a:endParaRPr sz="1700" b="0" i="0" u="none" strike="noStrike" cap="none">
              <a:solidFill>
                <a:schemeClr val="dk2"/>
              </a:solidFill>
              <a:latin typeface="Century Gothic"/>
              <a:ea typeface="Century Gothic"/>
              <a:cs typeface="Century Gothic"/>
              <a:sym typeface="Century Gothic"/>
            </a:endParaRPr>
          </a:p>
          <a:p>
            <a:pPr marL="914400" marR="0" lvl="1" indent="-336550" algn="l" rtl="0">
              <a:lnSpc>
                <a:spcPct val="100000"/>
              </a:lnSpc>
              <a:spcBef>
                <a:spcPts val="1000"/>
              </a:spcBef>
              <a:spcAft>
                <a:spcPts val="0"/>
              </a:spcAft>
              <a:buClr>
                <a:schemeClr val="dk2"/>
              </a:buClr>
              <a:buSzPts val="1700"/>
              <a:buFont typeface="Century Gothic"/>
              <a:buChar char="○"/>
            </a:pPr>
            <a:r>
              <a:rPr lang="en-US" sz="1700" b="1" i="0" u="none" strike="noStrike" cap="none">
                <a:solidFill>
                  <a:schemeClr val="dk2"/>
                </a:solidFill>
                <a:latin typeface="Century Gothic"/>
                <a:ea typeface="Century Gothic"/>
                <a:cs typeface="Century Gothic"/>
                <a:sym typeface="Century Gothic"/>
              </a:rPr>
              <a:t>the interest (rate, period, simple vs.</a:t>
            </a:r>
            <a:r>
              <a:rPr lang="en-US" sz="1700" b="1">
                <a:solidFill>
                  <a:schemeClr val="dk2"/>
                </a:solidFill>
                <a:latin typeface="Century Gothic"/>
                <a:ea typeface="Century Gothic"/>
                <a:cs typeface="Century Gothic"/>
                <a:sym typeface="Century Gothic"/>
              </a:rPr>
              <a:t> </a:t>
            </a:r>
            <a:r>
              <a:rPr lang="en-US" sz="1700" b="1" i="0" u="none" strike="noStrike" cap="none">
                <a:solidFill>
                  <a:schemeClr val="dk2"/>
                </a:solidFill>
                <a:latin typeface="Century Gothic"/>
                <a:ea typeface="Century Gothic"/>
                <a:cs typeface="Century Gothic"/>
                <a:sym typeface="Century Gothic"/>
              </a:rPr>
              <a:t>compound)</a:t>
            </a:r>
            <a:endParaRPr sz="1700" b="1" i="0" u="none" strike="noStrike" cap="none">
              <a:solidFill>
                <a:schemeClr val="dk2"/>
              </a:solidFill>
              <a:latin typeface="Century Gothic"/>
              <a:ea typeface="Century Gothic"/>
              <a:cs typeface="Century Gothic"/>
              <a:sym typeface="Century Gothic"/>
            </a:endParaRPr>
          </a:p>
          <a:p>
            <a:pPr marL="914400" marR="0" lvl="1" indent="-336550" algn="l" rtl="0">
              <a:lnSpc>
                <a:spcPct val="100000"/>
              </a:lnSpc>
              <a:spcBef>
                <a:spcPts val="0"/>
              </a:spcBef>
              <a:spcAft>
                <a:spcPts val="0"/>
              </a:spcAft>
              <a:buClr>
                <a:schemeClr val="dk2"/>
              </a:buClr>
              <a:buSzPts val="1700"/>
              <a:buFont typeface="Century Gothic"/>
              <a:buChar char="○"/>
            </a:pPr>
            <a:r>
              <a:rPr lang="en-US" sz="1700" b="1" i="0" u="none" strike="noStrike" cap="none">
                <a:solidFill>
                  <a:schemeClr val="dk2"/>
                </a:solidFill>
                <a:latin typeface="Century Gothic"/>
                <a:ea typeface="Century Gothic"/>
                <a:cs typeface="Century Gothic"/>
                <a:sym typeface="Century Gothic"/>
              </a:rPr>
              <a:t>the charges and penalties</a:t>
            </a:r>
            <a:endParaRPr sz="1700" b="1" i="0" u="none" strike="noStrike" cap="none">
              <a:solidFill>
                <a:schemeClr val="dk2"/>
              </a:solidFill>
              <a:latin typeface="Century Gothic"/>
              <a:ea typeface="Century Gothic"/>
              <a:cs typeface="Century Gothic"/>
              <a:sym typeface="Century Gothic"/>
            </a:endParaRPr>
          </a:p>
          <a:p>
            <a:pPr marL="457200" marR="6350" lvl="0" indent="-336550" algn="l" rtl="0">
              <a:lnSpc>
                <a:spcPct val="119200"/>
              </a:lnSpc>
              <a:spcBef>
                <a:spcPts val="1000"/>
              </a:spcBef>
              <a:spcAft>
                <a:spcPts val="0"/>
              </a:spcAft>
              <a:buClr>
                <a:schemeClr val="dk2"/>
              </a:buClr>
              <a:buSzPts val="1700"/>
              <a:buFont typeface="Century Gothic"/>
              <a:buChar char="●"/>
            </a:pPr>
            <a:r>
              <a:rPr lang="en-US" sz="1700" b="0" i="0" u="none" strike="noStrike" cap="none">
                <a:solidFill>
                  <a:schemeClr val="dk2"/>
                </a:solidFill>
                <a:latin typeface="Century Gothic"/>
                <a:ea typeface="Century Gothic"/>
                <a:cs typeface="Century Gothic"/>
                <a:sym typeface="Century Gothic"/>
              </a:rPr>
              <a:t>If you shop around for the best lender, you could end up getting a better deal with more favorable terms of repayment.</a:t>
            </a:r>
            <a:endParaRPr sz="1700" b="0" i="0" u="none" strike="noStrike" cap="none">
              <a:solidFill>
                <a:schemeClr val="dk2"/>
              </a:solidFill>
              <a:latin typeface="Century Gothic"/>
              <a:ea typeface="Century Gothic"/>
              <a:cs typeface="Century Gothic"/>
              <a:sym typeface="Century Gothic"/>
            </a:endParaRPr>
          </a:p>
          <a:p>
            <a:pPr marL="457200" marR="12700" lvl="0" indent="0" algn="l" rtl="0">
              <a:lnSpc>
                <a:spcPct val="119200"/>
              </a:lnSpc>
              <a:spcBef>
                <a:spcPts val="1000"/>
              </a:spcBef>
              <a:spcAft>
                <a:spcPts val="0"/>
              </a:spcAft>
              <a:buNone/>
            </a:pPr>
            <a:endParaRPr sz="1700" b="0" i="0" u="none" strike="noStrike" cap="none">
              <a:solidFill>
                <a:schemeClr val="dk2"/>
              </a:solidFill>
              <a:latin typeface="Century Gothic"/>
              <a:ea typeface="Century Gothic"/>
              <a:cs typeface="Century Gothic"/>
              <a:sym typeface="Century Gothic"/>
            </a:endParaRPr>
          </a:p>
          <a:p>
            <a:pPr marL="0" marR="12700" lvl="0" indent="0" algn="l" rtl="0">
              <a:lnSpc>
                <a:spcPct val="119200"/>
              </a:lnSpc>
              <a:spcBef>
                <a:spcPts val="1000"/>
              </a:spcBef>
              <a:spcAft>
                <a:spcPts val="1000"/>
              </a:spcAft>
              <a:buNone/>
            </a:pPr>
            <a:endParaRPr sz="1600" b="0" i="0" u="none" strike="noStrike" cap="none">
              <a:solidFill>
                <a:schemeClr val="dk2"/>
              </a:solidFill>
              <a:latin typeface="Century Gothic"/>
              <a:ea typeface="Century Gothic"/>
              <a:cs typeface="Century Gothic"/>
              <a:sym typeface="Century Gothic"/>
            </a:endParaRPr>
          </a:p>
        </p:txBody>
      </p:sp>
      <p:pic>
        <p:nvPicPr>
          <p:cNvPr id="216" name="Google Shape;216;g153224c3d5f_0_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sp>
        <p:nvSpPr>
          <p:cNvPr id="217" name="Google Shape;217;g153224c3d5f_0_3"/>
          <p:cNvSpPr txBox="1"/>
          <p:nvPr/>
        </p:nvSpPr>
        <p:spPr>
          <a:xfrm>
            <a:off x="6546875" y="2126750"/>
            <a:ext cx="5185800" cy="3693600"/>
          </a:xfrm>
          <a:prstGeom prst="rect">
            <a:avLst/>
          </a:prstGeom>
          <a:noFill/>
          <a:ln>
            <a:noFill/>
          </a:ln>
        </p:spPr>
        <p:txBody>
          <a:bodyPr spcFirstLastPara="1" wrap="square" lIns="91425" tIns="91425" rIns="91425" bIns="91425" anchor="t" anchorCtr="0">
            <a:spAutoFit/>
          </a:bodyPr>
          <a:lstStyle/>
          <a:p>
            <a:pPr marL="457200" marR="12700" lvl="0" indent="-336550" algn="l" rtl="0">
              <a:lnSpc>
                <a:spcPct val="119200"/>
              </a:lnSpc>
              <a:spcBef>
                <a:spcPts val="1000"/>
              </a:spcBef>
              <a:spcAft>
                <a:spcPts val="0"/>
              </a:spcAft>
              <a:buClr>
                <a:schemeClr val="dk2"/>
              </a:buClr>
              <a:buSzPts val="1700"/>
              <a:buFont typeface="Century Gothic"/>
              <a:buChar char="●"/>
            </a:pPr>
            <a:r>
              <a:rPr lang="en-US" sz="1700">
                <a:solidFill>
                  <a:schemeClr val="dk2"/>
                </a:solidFill>
                <a:latin typeface="Century Gothic"/>
                <a:ea typeface="Century Gothic"/>
                <a:cs typeface="Century Gothic"/>
                <a:sym typeface="Century Gothic"/>
              </a:rPr>
              <a:t>In addition to interest, financial service providers may charge additional fees, such as for loan processing. Before you take out a loan, ask the lender about the total amount you have to pay back over the entire period of the loan and about any additional charges that you may have to pay. </a:t>
            </a:r>
            <a:endParaRPr sz="1700">
              <a:solidFill>
                <a:schemeClr val="dk2"/>
              </a:solidFill>
              <a:latin typeface="Century Gothic"/>
              <a:ea typeface="Century Gothic"/>
              <a:cs typeface="Century Gothic"/>
              <a:sym typeface="Century Gothic"/>
            </a:endParaRPr>
          </a:p>
          <a:p>
            <a:pPr marL="457200" marR="12700" lvl="0" indent="-336550" algn="l" rtl="0">
              <a:lnSpc>
                <a:spcPct val="119200"/>
              </a:lnSpc>
              <a:spcBef>
                <a:spcPts val="1000"/>
              </a:spcBef>
              <a:spcAft>
                <a:spcPts val="1000"/>
              </a:spcAft>
              <a:buClr>
                <a:schemeClr val="dk2"/>
              </a:buClr>
              <a:buSzPts val="1700"/>
              <a:buFont typeface="Century Gothic"/>
              <a:buChar char="●"/>
            </a:pPr>
            <a:r>
              <a:rPr lang="en-US" sz="1700">
                <a:solidFill>
                  <a:schemeClr val="dk2"/>
                </a:solidFill>
                <a:latin typeface="Century Gothic"/>
                <a:ea typeface="Century Gothic"/>
                <a:cs typeface="Century Gothic"/>
                <a:sym typeface="Century Gothic"/>
              </a:rPr>
              <a:t>The lender has the responsibility to tell you these terms of the loan. If the lender does not tell you, ask for the terms. </a:t>
            </a:r>
            <a:endParaRPr sz="1500"/>
          </a:p>
        </p:txBody>
      </p:sp>
      <p:grpSp>
        <p:nvGrpSpPr>
          <p:cNvPr id="218" name="Google Shape;218;g153224c3d5f_0_3"/>
          <p:cNvGrpSpPr/>
          <p:nvPr/>
        </p:nvGrpSpPr>
        <p:grpSpPr>
          <a:xfrm>
            <a:off x="5366631" y="4465780"/>
            <a:ext cx="885946" cy="1855133"/>
            <a:chOff x="7223800" y="4402538"/>
            <a:chExt cx="975174" cy="2041974"/>
          </a:xfrm>
        </p:grpSpPr>
        <p:pic>
          <p:nvPicPr>
            <p:cNvPr id="219" name="Google Shape;219;g153224c3d5f_0_3"/>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223800" y="4402538"/>
              <a:ext cx="975174" cy="975174"/>
            </a:xfrm>
            <a:prstGeom prst="rect">
              <a:avLst/>
            </a:prstGeom>
            <a:noFill/>
            <a:ln>
              <a:noFill/>
            </a:ln>
          </p:spPr>
        </p:pic>
        <p:pic>
          <p:nvPicPr>
            <p:cNvPr id="220" name="Google Shape;220;g153224c3d5f_0_3"/>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223800" y="5469338"/>
              <a:ext cx="975174" cy="975174"/>
            </a:xfrm>
            <a:prstGeom prst="rect">
              <a:avLst/>
            </a:prstGeom>
            <a:noFill/>
            <a:ln>
              <a:noFill/>
            </a:ln>
          </p:spPr>
        </p:pic>
        <p:sp>
          <p:nvSpPr>
            <p:cNvPr id="221" name="Google Shape;221;g153224c3d5f_0_3"/>
            <p:cNvSpPr/>
            <p:nvPr/>
          </p:nvSpPr>
          <p:spPr>
            <a:xfrm>
              <a:off x="7324850" y="4838100"/>
              <a:ext cx="194700" cy="194400"/>
            </a:xfrm>
            <a:prstGeom prst="ellipse">
              <a:avLst/>
            </a:prstGeom>
            <a:noFill/>
            <a:ln w="19050" cap="flat" cmpd="sng">
              <a:solidFill>
                <a:srgbClr val="AB3F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g153224c3d5f_0_3"/>
            <p:cNvSpPr/>
            <p:nvPr/>
          </p:nvSpPr>
          <p:spPr>
            <a:xfrm>
              <a:off x="7614038" y="5888975"/>
              <a:ext cx="194700" cy="194400"/>
            </a:xfrm>
            <a:prstGeom prst="ellipse">
              <a:avLst/>
            </a:prstGeom>
            <a:noFill/>
            <a:ln w="19050" cap="flat" cmpd="sng">
              <a:solidFill>
                <a:srgbClr val="AB3F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g153224c3d5f_0_3"/>
            <p:cNvSpPr/>
            <p:nvPr/>
          </p:nvSpPr>
          <p:spPr>
            <a:xfrm>
              <a:off x="7761688" y="6029075"/>
              <a:ext cx="194700" cy="194400"/>
            </a:xfrm>
            <a:prstGeom prst="ellipse">
              <a:avLst/>
            </a:prstGeom>
            <a:noFill/>
            <a:ln w="19050" cap="flat" cmpd="sng">
              <a:solidFill>
                <a:srgbClr val="AB3F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g153224c3d5f_0_3"/>
            <p:cNvSpPr/>
            <p:nvPr/>
          </p:nvSpPr>
          <p:spPr>
            <a:xfrm>
              <a:off x="7614038" y="6185775"/>
              <a:ext cx="194700" cy="194400"/>
            </a:xfrm>
            <a:prstGeom prst="ellipse">
              <a:avLst/>
            </a:prstGeom>
            <a:noFill/>
            <a:ln w="19050" cap="flat" cmpd="sng">
              <a:solidFill>
                <a:srgbClr val="AB3F3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g153224c3d5f_0_3"/>
          <p:cNvSpPr txBox="1"/>
          <p:nvPr/>
        </p:nvSpPr>
        <p:spPr>
          <a:xfrm>
            <a:off x="678875" y="4438650"/>
            <a:ext cx="4636200" cy="2005800"/>
          </a:xfrm>
          <a:prstGeom prst="rect">
            <a:avLst/>
          </a:prstGeom>
          <a:noFill/>
          <a:ln>
            <a:noFill/>
          </a:ln>
        </p:spPr>
        <p:txBody>
          <a:bodyPr spcFirstLastPara="1" wrap="square" lIns="91425" tIns="91425" rIns="91425" bIns="91425" anchor="t" anchorCtr="0">
            <a:spAutoFit/>
          </a:bodyPr>
          <a:lstStyle/>
          <a:p>
            <a:pPr marL="457200" marR="12700" lvl="0" indent="-336550" algn="l" rtl="0">
              <a:lnSpc>
                <a:spcPct val="119200"/>
              </a:lnSpc>
              <a:spcBef>
                <a:spcPts val="1000"/>
              </a:spcBef>
              <a:spcAft>
                <a:spcPts val="0"/>
              </a:spcAft>
              <a:buClr>
                <a:schemeClr val="dk2"/>
              </a:buClr>
              <a:buSzPts val="1700"/>
              <a:buFont typeface="Century Gothic"/>
              <a:buChar char="●"/>
            </a:pPr>
            <a:r>
              <a:rPr lang="en-US" sz="1700">
                <a:solidFill>
                  <a:schemeClr val="dk2"/>
                </a:solidFill>
                <a:latin typeface="Century Gothic"/>
                <a:ea typeface="Century Gothic"/>
                <a:cs typeface="Century Gothic"/>
                <a:sym typeface="Century Gothic"/>
              </a:rPr>
              <a:t>Loans have to be repaid in a timeframe that is specified by the lender. Many loan providers give repayment plans where you do not have to pay back the whole amount at once, but rather in installments. </a:t>
            </a:r>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3880</Words>
  <Application>Microsoft Office PowerPoint</Application>
  <PresentationFormat>Widescreen</PresentationFormat>
  <Paragraphs>313</Paragraphs>
  <Slides>35</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Gill Sans</vt:lpstr>
      <vt:lpstr>Century Gothic</vt:lpstr>
      <vt:lpstr>Arial</vt:lpstr>
      <vt:lpstr>Calibri</vt:lpstr>
      <vt:lpstr>Office Theme</vt:lpstr>
      <vt:lpstr>Accessing and Qualifying for Credit</vt:lpstr>
      <vt:lpstr>Tips for Customizing This Module</vt:lpstr>
      <vt:lpstr>Module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RESOURCE Loans with Hey Sister and Oye Amiga</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Accessing and Qualifying for Credit</dc:title>
  <dc:creator>Emma Schwartz</dc:creator>
  <cp:lastModifiedBy>Rosie Leary</cp:lastModifiedBy>
  <cp:revision>1</cp:revision>
  <dcterms:created xsi:type="dcterms:W3CDTF">2022-08-22T19:24:35Z</dcterms:created>
  <dcterms:modified xsi:type="dcterms:W3CDTF">2023-02-08T21:55:16Z</dcterms:modified>
</cp:coreProperties>
</file>