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
      <p:font typeface="Gill Sans" panose="020B0604020202020204" charset="0"/>
      <p:regular r:id="rId58"/>
      <p:bold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oErXwHWdrEDWe7thw/gyGOp7a0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B4C5A-F445-477B-A6BE-490A98908FB3}" v="1" dt="2023-02-08T21:54:17.320"/>
  </p1510:revLst>
</p1510:revInfo>
</file>

<file path=ppt/tableStyles.xml><?xml version="1.0" encoding="utf-8"?>
<a:tblStyleLst xmlns:a="http://schemas.openxmlformats.org/drawingml/2006/main" def="{80AFB2D5-17DE-4F88-A81C-16BDF4D5214D}">
  <a:tblStyle styleId="{80AFB2D5-17DE-4F88-A81C-16BDF4D5214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customschemas.google.com/relationships/presentationmetadata" Target="metadata"/><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55b8051bf3_0_17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g155b8051bf3_0_1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55b8051bf3_0_17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g155b8051bf3_0_1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55b8051bf3_0_8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g155b8051bf3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55b8051bf3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g155b8051bf3_0_3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55b8051bf3_0_1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g155b8051bf3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55b8051bf3_0_1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5" name="Google Shape;325;g155b8051bf3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55b8051bf3_0_14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g155b8051bf3_0_1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55b8051bf3_0_16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g155b8051bf3_0_1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55b8051bf3_0_17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g155b8051bf3_0_1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55b8051bf3_0_16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g155b8051bf3_0_1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55b8051bf3_0_3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2" name="Google Shape;402;g155b8051bf3_0_3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55b8051bf3_0_19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g155b8051bf3_0_1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55b8051bf3_0_19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8" name="Google Shape;428;g155b8051bf3_0_1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55b8051bf3_0_18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0" name="Google Shape;440;g155b8051bf3_0_1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55b8051bf3_0_19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8" name="Google Shape;458;g155b8051bf3_0_1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55b8051bf3_0_20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3" name="Google Shape;473;g155b8051bf3_0_2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55b8051bf3_0_17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7" name="Google Shape;487;g155b8051bf3_0_1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55b8051bf3_0_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9" name="Google Shape;499;g155b8051bf3_0_3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55b8051bf3_0_17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2" name="Google Shape;512;g155b8051bf3_0_1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55b8051bf3_0_17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2" name="Google Shape;522;g155b8051bf3_0_1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a759c8f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14a759c8f7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55b8051bf3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2" name="Google Shape;532;g155b8051bf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5b8051bf3_0_3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5" name="Google Shape;555;g155b8051bf3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55b8051bf3_0_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8" name="Google Shape;568;g155b8051bf3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55b8051bf3_0_9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1" name="Google Shape;591;g155b8051bf3_0_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55b8051bf3_0_9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1" name="Google Shape;601;g155b8051bf3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55b8051bf3_0_10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0" name="Google Shape;620;g155b8051bf3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55b8051bf3_0_10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8" name="Google Shape;638;g155b8051bf3_0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55b8051bf3_0_4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                </a:t>
            </a:r>
            <a:endParaRPr/>
          </a:p>
        </p:txBody>
      </p:sp>
      <p:sp>
        <p:nvSpPr>
          <p:cNvPr id="657" name="Google Shape;657;g155b8051bf3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55b8051bf3_0_4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                </a:t>
            </a:r>
            <a:endParaRPr/>
          </a:p>
        </p:txBody>
      </p:sp>
      <p:sp>
        <p:nvSpPr>
          <p:cNvPr id="677" name="Google Shape;677;g155b8051bf3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55b8051bf3_0_10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5" name="Google Shape;695;g155b8051bf3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55b8051bf3_0_5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g155b8051bf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55b8051bf3_0_1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3" name="Google Shape;723;g155b8051bf3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55b8051bf3_0_1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9" name="Google Shape;739;g155b8051bf3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55b8051bf3_0_1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3" name="Google Shape;753;g155b8051bf3_0_1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55b8051bf3_0_1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6" name="Google Shape;766;g155b8051bf3_0_1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55b8051bf3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4" name="Google Shape;784;g155b8051bf3_0_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55b8051bf3_0_1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3" name="Google Shape;803;g155b8051bf3_0_1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55b8051bf3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8" name="Google Shape;818;g155b8051bf3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55b8051bf3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2" name="Google Shape;832;g155b8051bf3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5b8051bf3_0_7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g155b8051bf3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55b8051bf3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155b8051bf3_0_2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55b8051bf3_0_9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g155b8051bf3_0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55b8051bf3_0_8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g155b8051bf3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55b8051bf3_0_8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g155b8051bf3_0_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a:spLocks noGrp="1"/>
          </p:cNvSpPr>
          <p:nvPr>
            <p:ph type="pic" idx="2"/>
          </p:nvPr>
        </p:nvSpPr>
        <p:spPr>
          <a:xfrm>
            <a:off x="5183188" y="987425"/>
            <a:ext cx="6172200" cy="4873625"/>
          </a:xfrm>
          <a:prstGeom prst="rect">
            <a:avLst/>
          </a:prstGeom>
          <a:noFill/>
          <a:ln>
            <a:noFill/>
          </a:ln>
        </p:spPr>
      </p:sp>
      <p:sp>
        <p:nvSpPr>
          <p:cNvPr id="64" name="Google Shape;64;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17.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28.xml"/><Relationship Id="rId3" Type="http://schemas.openxmlformats.org/officeDocument/2006/relationships/image" Target="../media/image7.png"/><Relationship Id="rId7" Type="http://schemas.openxmlformats.org/officeDocument/2006/relationships/slide" Target="slide36.xml"/><Relationship Id="rId12" Type="http://schemas.openxmlformats.org/officeDocument/2006/relationships/slide" Target="slide14.xml"/><Relationship Id="rId17" Type="http://schemas.openxmlformats.org/officeDocument/2006/relationships/slide" Target="slide38.xml"/><Relationship Id="rId2" Type="http://schemas.openxmlformats.org/officeDocument/2006/relationships/notesSlide" Target="../notesSlides/notesSlide2.xml"/><Relationship Id="rId16" Type="http://schemas.openxmlformats.org/officeDocument/2006/relationships/slide" Target="slide37.xml"/><Relationship Id="rId1" Type="http://schemas.openxmlformats.org/officeDocument/2006/relationships/slideLayout" Target="../slideLayouts/slideLayout2.xml"/><Relationship Id="rId6" Type="http://schemas.openxmlformats.org/officeDocument/2006/relationships/slide" Target="slide32.xml"/><Relationship Id="rId11" Type="http://schemas.openxmlformats.org/officeDocument/2006/relationships/slide" Target="slide10.xml"/><Relationship Id="rId5" Type="http://schemas.openxmlformats.org/officeDocument/2006/relationships/slide" Target="slide30.xml"/><Relationship Id="rId15" Type="http://schemas.openxmlformats.org/officeDocument/2006/relationships/slide" Target="slide35.xml"/><Relationship Id="rId10" Type="http://schemas.openxmlformats.org/officeDocument/2006/relationships/slide" Target="slide7.xml"/><Relationship Id="rId4" Type="http://schemas.openxmlformats.org/officeDocument/2006/relationships/slide" Target="slide23.xml"/><Relationship Id="rId9" Type="http://schemas.openxmlformats.org/officeDocument/2006/relationships/slide" Target="slide4.xml"/><Relationship Id="rId14"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30.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3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27.xml"/><Relationship Id="rId5" Type="http://schemas.openxmlformats.org/officeDocument/2006/relationships/image" Target="../media/image9.png"/><Relationship Id="rId10" Type="http://schemas.openxmlformats.org/officeDocument/2006/relationships/slide" Target="slide20.xml"/><Relationship Id="rId4" Type="http://schemas.openxmlformats.org/officeDocument/2006/relationships/image" Target="../media/image8.png"/><Relationship Id="rId9" Type="http://schemas.openxmlformats.org/officeDocument/2006/relationships/slide" Target="slide13.xm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84.png"/><Relationship Id="rId4" Type="http://schemas.openxmlformats.org/officeDocument/2006/relationships/image" Target="../media/image73.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hyperlink" Target="https://sellbery.com/blog/how-to-sell-on-mercadolibre-step-by-step-guide-for-online-seller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blog.splitdragon.com/lazada-seller-center-ultiguide-for-beginners-february-2020/" TargetMode="External"/><Relationship Id="rId5" Type="http://schemas.openxmlformats.org/officeDocument/2006/relationships/hyperlink" Target="https://www.youtube.com/watch?v=TFXgt8kQYCE" TargetMode="Externa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7.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png"/><Relationship Id="rId7"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google.com/business/" TargetMode="External"/><Relationship Id="rId5" Type="http://schemas.openxmlformats.org/officeDocument/2006/relationships/image" Target="../media/image91.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1.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17.png"/><Relationship Id="rId9"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hyperlink" Target="https://www.siaedge.com/lessons/latam" TargetMode="External"/><Relationship Id="rId3" Type="http://schemas.openxmlformats.org/officeDocument/2006/relationships/image" Target="../media/image113.png"/><Relationship Id="rId7" Type="http://schemas.openxmlformats.org/officeDocument/2006/relationships/hyperlink" Target="https://www.siaedge.com/lesson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72.png"/><Relationship Id="rId7"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73.png"/><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0.png"/><Relationship Id="rId5" Type="http://schemas.openxmlformats.org/officeDocument/2006/relationships/image" Target="../media/image125.jpeg"/><Relationship Id="rId10" Type="http://schemas.openxmlformats.org/officeDocument/2006/relationships/image" Target="../media/image129.png"/><Relationship Id="rId4" Type="http://schemas.openxmlformats.org/officeDocument/2006/relationships/hyperlink" Target="http://www.siaedge.com" TargetMode="External"/><Relationship Id="rId9" Type="http://schemas.openxmlformats.org/officeDocument/2006/relationships/image" Target="../media/image12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cstate="screen">
            <a:alphaModFix/>
            <a:extLst>
              <a:ext uri="{28A0092B-C50C-407E-A947-70E740481C1C}">
                <a14:useLocalDpi xmlns:a14="http://schemas.microsoft.com/office/drawing/2010/main"/>
              </a:ext>
            </a:extLst>
          </a:blip>
          <a:srcRect b="8901"/>
          <a:stretch/>
        </p:blipFill>
        <p:spPr>
          <a:xfrm>
            <a:off x="0" y="611187"/>
            <a:ext cx="12192000" cy="6246813"/>
          </a:xfrm>
          <a:prstGeom prst="rect">
            <a:avLst/>
          </a:prstGeom>
          <a:noFill/>
          <a:ln>
            <a:noFill/>
          </a:ln>
        </p:spPr>
      </p:pic>
      <p:sp>
        <p:nvSpPr>
          <p:cNvPr id="85" name="Google Shape;85;p1"/>
          <p:cNvSpPr txBox="1">
            <a:spLocks noGrp="1"/>
          </p:cNvSpPr>
          <p:nvPr>
            <p:ph type="ctrTitle"/>
          </p:nvPr>
        </p:nvSpPr>
        <p:spPr>
          <a:xfrm>
            <a:off x="7764408" y="1574694"/>
            <a:ext cx="4135491" cy="1706776"/>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Font typeface="Gill Sans"/>
              <a:buNone/>
            </a:pPr>
            <a:r>
              <a:rPr lang="en-US" sz="4400">
                <a:solidFill>
                  <a:schemeClr val="lt1"/>
                </a:solidFill>
                <a:latin typeface="Century Gothic"/>
                <a:ea typeface="Century Gothic"/>
                <a:cs typeface="Century Gothic"/>
                <a:sym typeface="Century Gothic"/>
              </a:rPr>
              <a:t>Business Promotion</a:t>
            </a:r>
            <a:endParaRPr sz="4400" b="0" i="0" u="none" strike="noStrike" cap="none">
              <a:solidFill>
                <a:schemeClr val="lt1"/>
              </a:solidFill>
              <a:latin typeface="Century Gothic"/>
              <a:ea typeface="Century Gothic"/>
              <a:cs typeface="Century Gothic"/>
              <a:sym typeface="Century Gothic"/>
            </a:endParaRPr>
          </a:p>
        </p:txBody>
      </p:sp>
      <p:sp>
        <p:nvSpPr>
          <p:cNvPr id="86" name="Google Shape;86;p1"/>
          <p:cNvSpPr txBox="1">
            <a:spLocks noGrp="1"/>
          </p:cNvSpPr>
          <p:nvPr>
            <p:ph type="subTitle" idx="1"/>
          </p:nvPr>
        </p:nvSpPr>
        <p:spPr>
          <a:xfrm>
            <a:off x="7764407" y="3617806"/>
            <a:ext cx="3812097"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 Management and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Digital Literacy for Women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Micro-Entrepreneurs </a:t>
            </a:r>
            <a:endParaRPr sz="2000" b="0" i="0" u="none" strike="noStrike" cap="none">
              <a:solidFill>
                <a:schemeClr val="lt1"/>
              </a:solidFill>
              <a:latin typeface="Century Gothic"/>
              <a:ea typeface="Century Gothic"/>
              <a:cs typeface="Century Gothic"/>
              <a:sym typeface="Century Gothic"/>
            </a:endParaRPr>
          </a:p>
        </p:txBody>
      </p:sp>
      <p:pic>
        <p:nvPicPr>
          <p:cNvPr id="87" name="Google Shape;8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955" y="5901428"/>
            <a:ext cx="12735910" cy="318398"/>
          </a:xfrm>
          <a:prstGeom prst="rect">
            <a:avLst/>
          </a:prstGeom>
          <a:noFill/>
          <a:ln>
            <a:noFill/>
          </a:ln>
        </p:spPr>
      </p:pic>
      <p:cxnSp>
        <p:nvCxnSpPr>
          <p:cNvPr id="88" name="Google Shape;88;p1"/>
          <p:cNvCxnSpPr/>
          <p:nvPr/>
        </p:nvCxnSpPr>
        <p:spPr>
          <a:xfrm>
            <a:off x="7850770" y="34178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9" name="Google Shape;89;p1"/>
          <p:cNvPicPr preferRelativeResize="0"/>
          <p:nvPr/>
        </p:nvPicPr>
        <p:blipFill rotWithShape="1">
          <a:blip r:embed="rId5" cstate="screen">
            <a:alphaModFix/>
            <a:extLst>
              <a:ext uri="{28A0092B-C50C-407E-A947-70E740481C1C}">
                <a14:useLocalDpi xmlns:a14="http://schemas.microsoft.com/office/drawing/2010/main"/>
              </a:ext>
            </a:extLst>
          </a:blip>
          <a:srcRect b="12002"/>
          <a:stretch/>
        </p:blipFill>
        <p:spPr>
          <a:xfrm>
            <a:off x="-420650" y="820074"/>
            <a:ext cx="8701050" cy="6037927"/>
          </a:xfrm>
          <a:prstGeom prst="rect">
            <a:avLst/>
          </a:prstGeom>
          <a:noFill/>
          <a:ln>
            <a:noFill/>
          </a:ln>
        </p:spPr>
      </p:pic>
      <p:grpSp>
        <p:nvGrpSpPr>
          <p:cNvPr id="90" name="Google Shape;90;p1"/>
          <p:cNvGrpSpPr/>
          <p:nvPr/>
        </p:nvGrpSpPr>
        <p:grpSpPr>
          <a:xfrm>
            <a:off x="17488" y="-20637"/>
            <a:ext cx="2840013" cy="724357"/>
            <a:chOff x="17488" y="-20637"/>
            <a:chExt cx="2840013" cy="724357"/>
          </a:xfrm>
        </p:grpSpPr>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t="14780" b="8318"/>
            <a:stretch/>
          </p:blipFill>
          <p:spPr>
            <a:xfrm>
              <a:off x="17488" y="95707"/>
              <a:ext cx="1150548" cy="498019"/>
            </a:xfrm>
            <a:prstGeom prst="rect">
              <a:avLst/>
            </a:prstGeom>
            <a:noFill/>
            <a:ln>
              <a:noFill/>
            </a:ln>
          </p:spPr>
        </p:pic>
        <p:pic>
          <p:nvPicPr>
            <p:cNvPr id="92" name="Google Shape;9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0601" y="-20637"/>
              <a:ext cx="1866900" cy="724357"/>
            </a:xfrm>
            <a:prstGeom prst="rect">
              <a:avLst/>
            </a:prstGeom>
            <a:noFill/>
            <a:ln>
              <a:noFill/>
            </a:ln>
          </p:spPr>
        </p:pic>
      </p:grpSp>
      <p:pic>
        <p:nvPicPr>
          <p:cNvPr id="93" name="Google Shape;9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57501" y="-1"/>
            <a:ext cx="1090324" cy="611175"/>
          </a:xfrm>
          <a:prstGeom prst="rect">
            <a:avLst/>
          </a:prstGeom>
          <a:noFill/>
          <a:ln>
            <a:noFill/>
          </a:ln>
        </p:spPr>
      </p:pic>
      <p:sp>
        <p:nvSpPr>
          <p:cNvPr id="94" name="Google Shape;94;p1"/>
          <p:cNvSpPr txBox="1"/>
          <p:nvPr/>
        </p:nvSpPr>
        <p:spPr>
          <a:xfrm>
            <a:off x="8764500" y="59288"/>
            <a:ext cx="3427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F497D"/>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Her Business, Her Future</a:t>
            </a:r>
            <a:endParaRPr sz="2000" b="1">
              <a:solidFill>
                <a:srgbClr val="1F497D"/>
              </a:solidFill>
              <a:latin typeface="Century Gothic"/>
              <a:ea typeface="Century Gothic"/>
              <a:cs typeface="Century Gothic"/>
              <a:sym typeface="Century Gothic"/>
            </a:endParaRPr>
          </a:p>
        </p:txBody>
      </p:sp>
      <p:sp>
        <p:nvSpPr>
          <p:cNvPr id="95" name="Google Shape;95;p1"/>
          <p:cNvSpPr txBox="1"/>
          <p:nvPr/>
        </p:nvSpPr>
        <p:spPr>
          <a:xfrm>
            <a:off x="7401425" y="4751375"/>
            <a:ext cx="45054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i="1">
                <a:solidFill>
                  <a:srgbClr val="FFFFFF"/>
                </a:solidFill>
                <a:latin typeface="Century Gothic"/>
                <a:ea typeface="Century Gothic"/>
                <a:cs typeface="Century Gothic"/>
                <a:sym typeface="Century Gothic"/>
              </a:rPr>
              <a:t>This module is made possible by the generous support of the American people through the United States Agency for International Development (USAID). This guide was produced under DAI’s Digital Frontiers Project (Cooperative Agreement AID-OAA-A-17-00033) at the request of USAID and in partnership with Mastercard. The contents are the responsibility of </a:t>
            </a:r>
            <a:r>
              <a:rPr lang="en-US" sz="1000" b="1" i="1">
                <a:solidFill>
                  <a:srgbClr val="BA0C2F"/>
                </a:solidFill>
                <a:latin typeface="Century Gothic"/>
                <a:ea typeface="Century Gothic"/>
                <a:cs typeface="Century Gothic"/>
                <a:sym typeface="Century Gothic"/>
              </a:rPr>
              <a:t>XYZ </a:t>
            </a:r>
            <a:r>
              <a:rPr lang="en-US" sz="1000" i="1">
                <a:solidFill>
                  <a:srgbClr val="FFFFFF"/>
                </a:solidFill>
                <a:latin typeface="Century Gothic"/>
                <a:ea typeface="Century Gothic"/>
                <a:cs typeface="Century Gothic"/>
                <a:sym typeface="Century Gothic"/>
              </a:rPr>
              <a:t>and do not necessarily reflect the views of USAID or the United States Government.</a:t>
            </a:r>
            <a:endParaRPr sz="1300" b="0" i="1"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155b8051bf3_0_173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45" name="Google Shape;245;g155b8051bf3_0_1738"/>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Provide A Positive Customer Experience</a:t>
            </a:r>
            <a:endParaRPr>
              <a:solidFill>
                <a:srgbClr val="BA0C2F"/>
              </a:solidFill>
            </a:endParaRPr>
          </a:p>
        </p:txBody>
      </p:sp>
      <p:sp>
        <p:nvSpPr>
          <p:cNvPr id="246" name="Google Shape;246;g155b8051bf3_0_17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
        <p:nvSpPr>
          <p:cNvPr id="247" name="Google Shape;247;g155b8051bf3_0_1738"/>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248" name="Google Shape;248;g155b8051bf3_0_1738"/>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49" name="Google Shape;249;g155b8051bf3_0_1738"/>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250" name="Google Shape;250;g155b8051bf3_0_1738"/>
          <p:cNvSpPr txBox="1"/>
          <p:nvPr/>
        </p:nvSpPr>
        <p:spPr>
          <a:xfrm>
            <a:off x="755075" y="1828800"/>
            <a:ext cx="3682500" cy="4582250"/>
          </a:xfrm>
          <a:prstGeom prst="rect">
            <a:avLst/>
          </a:prstGeom>
          <a:noFill/>
          <a:ln>
            <a:noFill/>
          </a:ln>
        </p:spPr>
        <p:txBody>
          <a:bodyPr spcFirstLastPara="1" wrap="square" lIns="91425" tIns="91425" rIns="91425" bIns="91425" anchor="t" anchorCtr="0">
            <a:spAutoFit/>
          </a:bodyPr>
          <a:lstStyle/>
          <a:p>
            <a:pPr marL="0" marR="5080" lvl="0" indent="0" algn="l" rtl="0">
              <a:lnSpc>
                <a:spcPct val="115000"/>
              </a:lnSpc>
              <a:spcBef>
                <a:spcPts val="0"/>
              </a:spcBef>
              <a:spcAft>
                <a:spcPts val="0"/>
              </a:spcAft>
              <a:buClr>
                <a:schemeClr val="dk1"/>
              </a:buClr>
              <a:buSzPts val="1100"/>
              <a:buFont typeface="Arial"/>
              <a:buNone/>
            </a:pPr>
            <a:r>
              <a:rPr lang="en-US" sz="1800" b="1" i="0" u="none" strike="noStrike" cap="none">
                <a:solidFill>
                  <a:srgbClr val="2853A3"/>
                </a:solidFill>
                <a:latin typeface="Century Gothic"/>
                <a:ea typeface="Century Gothic"/>
                <a:cs typeface="Century Gothic"/>
                <a:sym typeface="Century Gothic"/>
              </a:rPr>
              <a:t>Imagine you walked into a store to purchas</a:t>
            </a:r>
            <a:r>
              <a:rPr lang="en-US" sz="1800" b="1" i="0" u="none" strike="sngStrike" cap="none">
                <a:solidFill>
                  <a:srgbClr val="2853A3"/>
                </a:solidFill>
                <a:latin typeface="Century Gothic"/>
                <a:ea typeface="Century Gothic"/>
                <a:cs typeface="Century Gothic"/>
                <a:sym typeface="Century Gothic"/>
              </a:rPr>
              <a:t>e</a:t>
            </a:r>
            <a:r>
              <a:rPr lang="en-US" sz="1800" b="1" i="0" u="none" strike="noStrike" cap="none">
                <a:solidFill>
                  <a:srgbClr val="2853A3"/>
                </a:solidFill>
                <a:latin typeface="Century Gothic"/>
                <a:ea typeface="Century Gothic"/>
                <a:cs typeface="Century Gothic"/>
                <a:sym typeface="Century Gothic"/>
              </a:rPr>
              <a:t> ingredients for a recipe. </a:t>
            </a:r>
            <a:r>
              <a:rPr lang="en-US" sz="1800" b="0" i="0" u="none" strike="noStrike" cap="none">
                <a:solidFill>
                  <a:schemeClr val="dk2"/>
                </a:solidFill>
                <a:latin typeface="Century Gothic"/>
                <a:ea typeface="Century Gothic"/>
                <a:cs typeface="Century Gothic"/>
                <a:sym typeface="Century Gothic"/>
              </a:rPr>
              <a:t>As you stand in the store, you begin to notice that it is not clean, there are spills on the floor, there seems to be a rotten odor, and many of the products are covered in dust.</a:t>
            </a:r>
            <a:endParaRPr sz="2700" b="0" i="0" u="none" strike="noStrike" cap="none">
              <a:solidFill>
                <a:schemeClr val="dk2"/>
              </a:solidFill>
              <a:latin typeface="Century Gothic"/>
              <a:ea typeface="Century Gothic"/>
              <a:cs typeface="Century Gothic"/>
              <a:sym typeface="Century Gothic"/>
            </a:endParaRPr>
          </a:p>
          <a:p>
            <a:pPr marL="12700" marR="20320" lvl="0" indent="0" algn="l" rtl="0">
              <a:lnSpc>
                <a:spcPct val="115000"/>
              </a:lnSpc>
              <a:spcBef>
                <a:spcPts val="1000"/>
              </a:spcBef>
              <a:spcAft>
                <a:spcPts val="0"/>
              </a:spcAft>
              <a:buClr>
                <a:schemeClr val="dk1"/>
              </a:buClr>
              <a:buSzPts val="2300"/>
              <a:buFont typeface="Arial"/>
              <a:buNone/>
            </a:pPr>
            <a:r>
              <a:rPr lang="en-US" sz="1800" b="1" i="0" u="none" strike="noStrike" cap="none">
                <a:solidFill>
                  <a:schemeClr val="dk2"/>
                </a:solidFill>
                <a:latin typeface="Century Gothic"/>
                <a:ea typeface="Century Gothic"/>
                <a:cs typeface="Century Gothic"/>
                <a:sym typeface="Century Gothic"/>
              </a:rPr>
              <a:t>Would you purchase the ingredients for your recipe from the store? Why or why not?</a:t>
            </a:r>
            <a:endParaRPr sz="1800" b="1" i="0" u="none" strike="noStrike" cap="none">
              <a:solidFill>
                <a:schemeClr val="dk2"/>
              </a:solidFill>
              <a:latin typeface="Century Gothic"/>
              <a:ea typeface="Century Gothic"/>
              <a:cs typeface="Century Gothic"/>
              <a:sym typeface="Century Gothic"/>
            </a:endParaRPr>
          </a:p>
          <a:p>
            <a:pPr marL="12700" marR="5080" lvl="0" indent="0" algn="l" rtl="0">
              <a:lnSpc>
                <a:spcPct val="114599"/>
              </a:lnSpc>
              <a:spcBef>
                <a:spcPts val="0"/>
              </a:spcBef>
              <a:spcAft>
                <a:spcPts val="1000"/>
              </a:spcAft>
              <a:buClr>
                <a:schemeClr val="dk1"/>
              </a:buClr>
              <a:buSzPts val="1100"/>
              <a:buFont typeface="Arial"/>
              <a:buNone/>
            </a:pPr>
            <a:endParaRPr sz="1800" b="0" i="0" u="none" strike="noStrike" cap="none">
              <a:solidFill>
                <a:schemeClr val="dk2"/>
              </a:solidFill>
              <a:latin typeface="Century Gothic"/>
              <a:ea typeface="Century Gothic"/>
              <a:cs typeface="Century Gothic"/>
              <a:sym typeface="Century Gothic"/>
            </a:endParaRPr>
          </a:p>
        </p:txBody>
      </p:sp>
      <p:sp>
        <p:nvSpPr>
          <p:cNvPr id="251" name="Google Shape;251;g155b8051bf3_0_1738"/>
          <p:cNvSpPr/>
          <p:nvPr/>
        </p:nvSpPr>
        <p:spPr>
          <a:xfrm>
            <a:off x="4829525" y="1777450"/>
            <a:ext cx="6345000" cy="44352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 name="Google Shape;252;g155b8051bf3_0_173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253" name="Google Shape;253;g155b8051bf3_0_17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97339"/>
            <a:ext cx="1235826" cy="1235826"/>
          </a:xfrm>
          <a:prstGeom prst="rect">
            <a:avLst/>
          </a:prstGeom>
          <a:noFill/>
          <a:ln>
            <a:noFill/>
          </a:ln>
        </p:spPr>
      </p:pic>
      <p:sp>
        <p:nvSpPr>
          <p:cNvPr id="254" name="Google Shape;254;g155b8051bf3_0_1738"/>
          <p:cNvSpPr txBox="1"/>
          <p:nvPr/>
        </p:nvSpPr>
        <p:spPr>
          <a:xfrm>
            <a:off x="9573500" y="269275"/>
            <a:ext cx="14325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 You can also modify the scenario.</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pic>
        <p:nvPicPr>
          <p:cNvPr id="255" name="Google Shape;255;g155b8051bf3_0_173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53325" y="1416625"/>
            <a:ext cx="6162099" cy="48562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155b8051bf3_0_176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61" name="Google Shape;261;g155b8051bf3_0_17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sp>
        <p:nvSpPr>
          <p:cNvPr id="262" name="Google Shape;262;g155b8051bf3_0_1765"/>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263" name="Google Shape;263;g155b8051bf3_0_1765"/>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64" name="Google Shape;264;g155b8051bf3_0_1765"/>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265" name="Google Shape;265;g155b8051bf3_0_1765"/>
          <p:cNvSpPr txBox="1"/>
          <p:nvPr/>
        </p:nvSpPr>
        <p:spPr>
          <a:xfrm>
            <a:off x="7994075" y="1039150"/>
            <a:ext cx="3901200" cy="5029039"/>
          </a:xfrm>
          <a:prstGeom prst="rect">
            <a:avLst/>
          </a:prstGeom>
          <a:noFill/>
          <a:ln>
            <a:noFill/>
          </a:ln>
        </p:spPr>
        <p:txBody>
          <a:bodyPr spcFirstLastPara="1" wrap="square" lIns="91425" tIns="91425" rIns="91425" bIns="91425" anchor="t" anchorCtr="0">
            <a:spAutoFit/>
          </a:bodyPr>
          <a:lstStyle/>
          <a:p>
            <a:pPr marL="457200" marR="508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The appearance of your store directly affects the customer’s overall experience.</a:t>
            </a:r>
            <a:endParaRPr sz="1800" b="0" i="0" u="none" strike="noStrike" cap="none">
              <a:solidFill>
                <a:schemeClr val="dk2"/>
              </a:solidFill>
              <a:latin typeface="Century Gothic"/>
              <a:ea typeface="Century Gothic"/>
              <a:cs typeface="Century Gothic"/>
              <a:sym typeface="Century Gothic"/>
            </a:endParaRPr>
          </a:p>
          <a:p>
            <a:pPr marL="457200" marR="5080" lvl="0" indent="-342900" algn="l" rtl="0">
              <a:lnSpc>
                <a:spcPct val="115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Their experience dictates whether they will make a purchase. </a:t>
            </a:r>
            <a:endParaRPr/>
          </a:p>
          <a:p>
            <a:pPr marL="457200" marR="5080" lvl="0" indent="-342900" algn="l" rtl="0">
              <a:lnSpc>
                <a:spcPct val="115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Keep your store neat, tidy and beautiful, and watch as your sales continue to grow!</a:t>
            </a:r>
            <a:endParaRPr sz="1800" b="0" i="0" u="none" strike="noStrike" cap="none">
              <a:solidFill>
                <a:schemeClr val="dk2"/>
              </a:solidFill>
              <a:latin typeface="Century Gothic"/>
              <a:ea typeface="Century Gothic"/>
              <a:cs typeface="Century Gothic"/>
              <a:sym typeface="Century Gothic"/>
            </a:endParaRPr>
          </a:p>
          <a:p>
            <a:pPr marL="457200" marR="5080" lvl="0" indent="-342900" algn="l" rtl="0">
              <a:lnSpc>
                <a:spcPct val="115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A negative shopping experience might not translate into a sale for your store.</a:t>
            </a:r>
            <a:endParaRPr sz="1800" b="0" i="0" u="none" strike="noStrike" cap="none">
              <a:solidFill>
                <a:schemeClr val="dk2"/>
              </a:solidFill>
              <a:latin typeface="Century Gothic"/>
              <a:ea typeface="Century Gothic"/>
              <a:cs typeface="Century Gothic"/>
              <a:sym typeface="Century Gothic"/>
            </a:endParaRPr>
          </a:p>
        </p:txBody>
      </p:sp>
      <p:sp>
        <p:nvSpPr>
          <p:cNvPr id="266" name="Google Shape;266;g155b8051bf3_0_1765"/>
          <p:cNvSpPr/>
          <p:nvPr/>
        </p:nvSpPr>
        <p:spPr>
          <a:xfrm>
            <a:off x="1933925" y="1223950"/>
            <a:ext cx="5834400" cy="49887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 name="Google Shape;267;g155b8051bf3_0_176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268" name="Google Shape;268;g155b8051bf3_0_1765"/>
          <p:cNvPicPr preferRelativeResize="0"/>
          <p:nvPr/>
        </p:nvPicPr>
        <p:blipFill rotWithShape="1">
          <a:blip r:embed="rId5" cstate="screen">
            <a:alphaModFix/>
            <a:extLst>
              <a:ext uri="{28A0092B-C50C-407E-A947-70E740481C1C}">
                <a14:useLocalDpi xmlns:a14="http://schemas.microsoft.com/office/drawing/2010/main"/>
              </a:ext>
            </a:extLst>
          </a:blip>
          <a:srcRect l="18480" r="18487"/>
          <a:stretch/>
        </p:blipFill>
        <p:spPr>
          <a:xfrm>
            <a:off x="4369850" y="1159150"/>
            <a:ext cx="3990021" cy="4988700"/>
          </a:xfrm>
          <a:prstGeom prst="rect">
            <a:avLst/>
          </a:prstGeom>
          <a:noFill/>
          <a:ln>
            <a:noFill/>
          </a:ln>
        </p:spPr>
      </p:pic>
      <p:grpSp>
        <p:nvGrpSpPr>
          <p:cNvPr id="269" name="Google Shape;269;g155b8051bf3_0_1765"/>
          <p:cNvGrpSpPr/>
          <p:nvPr/>
        </p:nvGrpSpPr>
        <p:grpSpPr>
          <a:xfrm>
            <a:off x="1864501" y="3165825"/>
            <a:ext cx="2743199" cy="3067476"/>
            <a:chOff x="1864501" y="3165825"/>
            <a:chExt cx="2743199" cy="3067476"/>
          </a:xfrm>
        </p:grpSpPr>
        <p:pic>
          <p:nvPicPr>
            <p:cNvPr id="270" name="Google Shape;270;g155b8051bf3_0_1765"/>
            <p:cNvPicPr preferRelativeResize="0"/>
            <p:nvPr/>
          </p:nvPicPr>
          <p:blipFill rotWithShape="1">
            <a:blip r:embed="rId6" cstate="screen">
              <a:alphaModFix/>
              <a:extLst>
                <a:ext uri="{28A0092B-C50C-407E-A947-70E740481C1C}">
                  <a14:useLocalDpi xmlns:a14="http://schemas.microsoft.com/office/drawing/2010/main"/>
                </a:ext>
              </a:extLst>
            </a:blip>
            <a:srcRect l="20388" t="12887" r="26623" b="4804"/>
            <a:stretch/>
          </p:blipFill>
          <p:spPr>
            <a:xfrm flipH="1">
              <a:off x="1864501" y="3165825"/>
              <a:ext cx="2743199" cy="3067476"/>
            </a:xfrm>
            <a:prstGeom prst="rect">
              <a:avLst/>
            </a:prstGeom>
            <a:noFill/>
            <a:ln>
              <a:noFill/>
            </a:ln>
          </p:spPr>
        </p:pic>
        <p:sp>
          <p:nvSpPr>
            <p:cNvPr id="271" name="Google Shape;271;g155b8051bf3_0_1765"/>
            <p:cNvSpPr txBox="1"/>
            <p:nvPr/>
          </p:nvSpPr>
          <p:spPr>
            <a:xfrm>
              <a:off x="2407425" y="3331700"/>
              <a:ext cx="1886400" cy="2749200"/>
            </a:xfrm>
            <a:prstGeom prst="rect">
              <a:avLst/>
            </a:prstGeom>
            <a:noFill/>
            <a:ln>
              <a:noFill/>
            </a:ln>
          </p:spPr>
          <p:txBody>
            <a:bodyPr spcFirstLastPara="1" wrap="square" lIns="91425" tIns="91425" rIns="91425" bIns="91425" anchor="t" anchorCtr="0">
              <a:spAutoFit/>
            </a:bodyPr>
            <a:lstStyle/>
            <a:p>
              <a:pPr marL="0" marR="5080" lvl="0" indent="0" algn="l" rtl="0">
                <a:lnSpc>
                  <a:spcPct val="109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On the other hand, this store</a:t>
              </a:r>
              <a:r>
                <a:rPr lang="en-US" b="1">
                  <a:solidFill>
                    <a:schemeClr val="lt1"/>
                  </a:solidFill>
                  <a:latin typeface="Century Gothic"/>
                  <a:ea typeface="Century Gothic"/>
                  <a:cs typeface="Century Gothic"/>
                  <a:sym typeface="Century Gothic"/>
                </a:rPr>
                <a:t>’s</a:t>
              </a:r>
              <a:r>
                <a:rPr lang="en-US" sz="1400" b="1" i="0" u="none" strike="noStrike" cap="none">
                  <a:solidFill>
                    <a:schemeClr val="lt1"/>
                  </a:solidFill>
                  <a:latin typeface="Century Gothic"/>
                  <a:ea typeface="Century Gothic"/>
                  <a:cs typeface="Century Gothic"/>
                  <a:sym typeface="Century Gothic"/>
                </a:rPr>
                <a:t> appearance is inviting! The shelves are neat and tidy, and it appears to be much cleaner than the other store. Would you be inclined to shop here?</a:t>
              </a:r>
              <a:endParaRPr sz="1400" b="1" i="0" u="none" strike="noStrike" cap="none">
                <a:solidFill>
                  <a:schemeClr val="lt1"/>
                </a:solidFill>
                <a:latin typeface="Century Gothic"/>
                <a:ea typeface="Century Gothic"/>
                <a:cs typeface="Century Gothic"/>
                <a:sym typeface="Century Gothic"/>
              </a:endParaRPr>
            </a:p>
          </p:txBody>
        </p:sp>
      </p:grpSp>
      <p:pic>
        <p:nvPicPr>
          <p:cNvPr id="272" name="Google Shape;272;g155b8051bf3_0_1765"/>
          <p:cNvPicPr preferRelativeResize="0"/>
          <p:nvPr/>
        </p:nvPicPr>
        <p:blipFill rotWithShape="1">
          <a:blip r:embed="rId7" cstate="screen">
            <a:alphaModFix/>
            <a:extLst>
              <a:ext uri="{28A0092B-C50C-407E-A947-70E740481C1C}">
                <a14:useLocalDpi xmlns:a14="http://schemas.microsoft.com/office/drawing/2010/main"/>
              </a:ext>
            </a:extLst>
          </a:blip>
          <a:srcRect l="20388" t="12887" r="26623" b="4804"/>
          <a:stretch/>
        </p:blipFill>
        <p:spPr>
          <a:xfrm flipH="1">
            <a:off x="1636999" y="422975"/>
            <a:ext cx="2970701" cy="2791199"/>
          </a:xfrm>
          <a:prstGeom prst="rect">
            <a:avLst/>
          </a:prstGeom>
          <a:noFill/>
          <a:ln>
            <a:noFill/>
          </a:ln>
        </p:spPr>
      </p:pic>
      <p:sp>
        <p:nvSpPr>
          <p:cNvPr id="273" name="Google Shape;273;g155b8051bf3_0_1765"/>
          <p:cNvSpPr txBox="1"/>
          <p:nvPr/>
        </p:nvSpPr>
        <p:spPr>
          <a:xfrm>
            <a:off x="2173200" y="533400"/>
            <a:ext cx="2241600" cy="2514300"/>
          </a:xfrm>
          <a:prstGeom prst="rect">
            <a:avLst/>
          </a:prstGeom>
          <a:noFill/>
          <a:ln>
            <a:noFill/>
          </a:ln>
        </p:spPr>
        <p:txBody>
          <a:bodyPr spcFirstLastPara="1" wrap="square" lIns="91425" tIns="91425" rIns="91425" bIns="91425" anchor="t" anchorCtr="0">
            <a:spAutoFit/>
          </a:bodyPr>
          <a:lstStyle/>
          <a:p>
            <a:pPr marL="0" marR="5080" lvl="0" indent="0" algn="l" rtl="0">
              <a:lnSpc>
                <a:spcPct val="109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That last store</a:t>
            </a:r>
            <a:r>
              <a:rPr lang="en-US" b="1">
                <a:solidFill>
                  <a:schemeClr val="lt1"/>
                </a:solidFill>
                <a:latin typeface="Century Gothic"/>
                <a:ea typeface="Century Gothic"/>
                <a:cs typeface="Century Gothic"/>
                <a:sym typeface="Century Gothic"/>
              </a:rPr>
              <a:t>’s</a:t>
            </a:r>
            <a:r>
              <a:rPr lang="en-US" sz="1400" b="1" i="0" u="none" strike="noStrike" cap="none">
                <a:solidFill>
                  <a:schemeClr val="lt1"/>
                </a:solidFill>
                <a:latin typeface="Century Gothic"/>
                <a:ea typeface="Century Gothic"/>
                <a:cs typeface="Century Gothic"/>
                <a:sym typeface="Century Gothic"/>
              </a:rPr>
              <a:t> appearance and overall experience certainly doesn’t say, “Purchase our fresh and delicious produce and food items!” Instead, it says, “Never come to this store. Our products are bad!”</a:t>
            </a:r>
            <a:endParaRPr sz="1400" b="1" i="0" u="none" strike="noStrike" cap="none">
              <a:solidFill>
                <a:schemeClr val="lt1"/>
              </a:solidFill>
              <a:latin typeface="Century Gothic"/>
              <a:ea typeface="Century Gothic"/>
              <a:cs typeface="Century Gothic"/>
              <a:sym typeface="Century Gothic"/>
            </a:endParaRPr>
          </a:p>
        </p:txBody>
      </p:sp>
      <p:pic>
        <p:nvPicPr>
          <p:cNvPr id="274" name="Google Shape;274;g155b8051bf3_0_1765"/>
          <p:cNvPicPr preferRelativeResize="0"/>
          <p:nvPr/>
        </p:nvPicPr>
        <p:blipFill rotWithShape="1">
          <a:blip r:embed="rId8" cstate="screen">
            <a:alphaModFix/>
            <a:extLst>
              <a:ext uri="{28A0092B-C50C-407E-A947-70E740481C1C}">
                <a14:useLocalDpi xmlns:a14="http://schemas.microsoft.com/office/drawing/2010/main"/>
              </a:ext>
            </a:extLst>
          </a:blip>
          <a:srcRect l="18150" r="18586"/>
          <a:stretch/>
        </p:blipFill>
        <p:spPr>
          <a:xfrm flipH="1">
            <a:off x="215024" y="1572550"/>
            <a:ext cx="2131676" cy="50554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155b8051bf3_0_87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280" name="Google Shape;280;g155b8051bf3_0_87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81" name="Google Shape;281;g155b8051bf3_0_8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sp>
        <p:nvSpPr>
          <p:cNvPr id="282" name="Google Shape;282;g155b8051bf3_0_873"/>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Ask For Your Customers’ Feedback</a:t>
            </a:r>
            <a:endParaRPr sz="3200" b="0" i="0" u="none" strike="noStrike" cap="none">
              <a:solidFill>
                <a:srgbClr val="2853A3"/>
              </a:solidFill>
              <a:latin typeface="Century Gothic"/>
              <a:ea typeface="Century Gothic"/>
              <a:cs typeface="Century Gothic"/>
              <a:sym typeface="Century Gothic"/>
            </a:endParaRPr>
          </a:p>
        </p:txBody>
      </p:sp>
      <p:sp>
        <p:nvSpPr>
          <p:cNvPr id="283" name="Google Shape;283;g155b8051bf3_0_873"/>
          <p:cNvSpPr txBox="1"/>
          <p:nvPr/>
        </p:nvSpPr>
        <p:spPr>
          <a:xfrm>
            <a:off x="755075" y="1766450"/>
            <a:ext cx="8195100" cy="480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Your customers can provide you with valuable information on how to improve your customer service and business. Consider developing a way to regularly collect feedback from your customers, so that you can see what they like or dislike about your store.</a:t>
            </a:r>
            <a:endParaRPr sz="1600" b="1"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Your method should be direct and simple, so that customers will have time to give you responses. You can even create incentives to get customers to provide feedback, like entering them in a raffle for a store coupon.</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There are several ways to get feedback from your customers:</a:t>
            </a:r>
            <a:endParaRPr sz="1600" b="0" i="0" u="none" strike="noStrike" cap="none">
              <a:solidFill>
                <a:schemeClr val="dk2"/>
              </a:solidFill>
              <a:latin typeface="Century Gothic"/>
              <a:ea typeface="Century Gothic"/>
              <a:cs typeface="Century Gothic"/>
              <a:sym typeface="Century Gothic"/>
            </a:endParaRPr>
          </a:p>
          <a:p>
            <a:pPr marL="457200" marR="0" lvl="0" indent="-330200" algn="l" rtl="0">
              <a:lnSpc>
                <a:spcPct val="115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In your store, you can install a box for suggestions and provide paper surveys.</a:t>
            </a:r>
            <a:endParaRPr sz="1600" b="0" i="0" u="none" strike="noStrike" cap="none">
              <a:solidFill>
                <a:schemeClr val="dk2"/>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If you have the email addresses of your customers, you can send out email surveys. You can also post the survey to your online marketplace or website, and read comments on your store’s Facebook or social media page, if you have one.</a:t>
            </a:r>
            <a:endParaRPr sz="1600" b="0" i="0" u="none" strike="noStrike" cap="none">
              <a:solidFill>
                <a:schemeClr val="dk2"/>
              </a:solidFill>
              <a:latin typeface="Century Gothic"/>
              <a:ea typeface="Century Gothic"/>
              <a:cs typeface="Century Gothic"/>
              <a:sym typeface="Century Gothic"/>
            </a:endParaRPr>
          </a:p>
        </p:txBody>
      </p:sp>
      <p:pic>
        <p:nvPicPr>
          <p:cNvPr id="284" name="Google Shape;284;g155b8051bf3_0_87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509875" y="1468575"/>
            <a:ext cx="3647498" cy="54725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g155b8051bf3_0_3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290" name="Google Shape;290;g155b8051bf3_0_305"/>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291" name="Google Shape;291;g155b8051bf3_0_305"/>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UPSELL AND CROSS-SELL</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292" name="Google Shape;292;g155b8051bf3_0_305"/>
          <p:cNvSpPr txBox="1"/>
          <p:nvPr/>
        </p:nvSpPr>
        <p:spPr>
          <a:xfrm>
            <a:off x="1044325" y="3981100"/>
            <a:ext cx="4733100" cy="1068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a:t>
            </a:r>
            <a:r>
              <a:rPr lang="en-US" sz="1400" b="0" i="0" u="none" strike="noStrike" cap="none">
                <a:solidFill>
                  <a:srgbClr val="000000"/>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To explore strategies for</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increasing sales.</a:t>
            </a:r>
            <a:endParaRPr sz="2100" b="0" i="0" u="none" strike="noStrike" cap="none">
              <a:solidFill>
                <a:schemeClr val="lt1"/>
              </a:solidFill>
              <a:latin typeface="Century Gothic"/>
              <a:ea typeface="Century Gothic"/>
              <a:cs typeface="Century Gothic"/>
              <a:sym typeface="Century Gothic"/>
            </a:endParaRPr>
          </a:p>
        </p:txBody>
      </p:sp>
      <p:grpSp>
        <p:nvGrpSpPr>
          <p:cNvPr id="293" name="Google Shape;293;g155b8051bf3_0_305"/>
          <p:cNvGrpSpPr/>
          <p:nvPr/>
        </p:nvGrpSpPr>
        <p:grpSpPr>
          <a:xfrm>
            <a:off x="6096000" y="-90374"/>
            <a:ext cx="4204869" cy="3315998"/>
            <a:chOff x="6096000" y="-90374"/>
            <a:chExt cx="4204869" cy="3315998"/>
          </a:xfrm>
        </p:grpSpPr>
        <p:pic>
          <p:nvPicPr>
            <p:cNvPr id="294" name="Google Shape;294;g155b8051bf3_0_30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295" name="Google Shape;295;g155b8051bf3_0_305"/>
            <p:cNvSpPr txBox="1"/>
            <p:nvPr/>
          </p:nvSpPr>
          <p:spPr>
            <a:xfrm>
              <a:off x="7367161" y="834022"/>
              <a:ext cx="19674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300" b="1" i="0" u="none" strike="noStrike" cap="none">
                  <a:solidFill>
                    <a:srgbClr val="2855A4"/>
                  </a:solidFill>
                  <a:latin typeface="Century Gothic"/>
                  <a:ea typeface="Century Gothic"/>
                  <a:cs typeface="Century Gothic"/>
                  <a:sym typeface="Century Gothic"/>
                </a:rPr>
                <a:t>Let’s get started!</a:t>
              </a:r>
              <a:endParaRPr sz="2300" b="1" i="0" u="none" strike="noStrike" cap="none">
                <a:solidFill>
                  <a:srgbClr val="2855A4"/>
                </a:solidFill>
                <a:latin typeface="Calibri"/>
                <a:ea typeface="Calibri"/>
                <a:cs typeface="Calibri"/>
                <a:sym typeface="Calibri"/>
              </a:endParaRPr>
            </a:p>
          </p:txBody>
        </p:sp>
      </p:grpSp>
      <p:sp>
        <p:nvSpPr>
          <p:cNvPr id="296" name="Google Shape;296;g155b8051bf3_0_3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pic>
        <p:nvPicPr>
          <p:cNvPr id="297" name="Google Shape;297;g155b8051bf3_0_305"/>
          <p:cNvPicPr preferRelativeResize="0"/>
          <p:nvPr/>
        </p:nvPicPr>
        <p:blipFill rotWithShape="1">
          <a:blip r:embed="rId5" cstate="screen">
            <a:alphaModFix/>
            <a:extLst>
              <a:ext uri="{28A0092B-C50C-407E-A947-70E740481C1C}">
                <a14:useLocalDpi xmlns:a14="http://schemas.microsoft.com/office/drawing/2010/main"/>
              </a:ext>
            </a:extLst>
          </a:blip>
          <a:srcRect l="17041" r="18213" b="23147"/>
          <a:stretch/>
        </p:blipFill>
        <p:spPr>
          <a:xfrm>
            <a:off x="8063350" y="762925"/>
            <a:ext cx="3422075" cy="6094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155b8051bf3_0_136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303" name="Google Shape;303;g155b8051bf3_0_136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04" name="Google Shape;304;g155b8051bf3_0_13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sp>
        <p:nvSpPr>
          <p:cNvPr id="305" name="Google Shape;305;g155b8051bf3_0_1365"/>
          <p:cNvSpPr txBox="1"/>
          <p:nvPr/>
        </p:nvSpPr>
        <p:spPr>
          <a:xfrm>
            <a:off x="755075" y="2970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Upsell And Cross-Sell A Product</a:t>
            </a:r>
            <a:endParaRPr sz="3200" b="0" i="0" u="none" strike="noStrike" cap="none">
              <a:solidFill>
                <a:srgbClr val="2853A3"/>
              </a:solidFill>
              <a:latin typeface="Century Gothic"/>
              <a:ea typeface="Century Gothic"/>
              <a:cs typeface="Century Gothic"/>
              <a:sym typeface="Century Gothic"/>
            </a:endParaRPr>
          </a:p>
        </p:txBody>
      </p:sp>
      <p:grpSp>
        <p:nvGrpSpPr>
          <p:cNvPr id="306" name="Google Shape;306;g155b8051bf3_0_1365"/>
          <p:cNvGrpSpPr/>
          <p:nvPr/>
        </p:nvGrpSpPr>
        <p:grpSpPr>
          <a:xfrm>
            <a:off x="1859375" y="1226135"/>
            <a:ext cx="4520275" cy="2131099"/>
            <a:chOff x="5991226" y="468460"/>
            <a:chExt cx="4263204" cy="2332383"/>
          </a:xfrm>
        </p:grpSpPr>
        <p:pic>
          <p:nvPicPr>
            <p:cNvPr id="307" name="Google Shape;307;g155b8051bf3_0_1365"/>
            <p:cNvPicPr preferRelativeResize="0"/>
            <p:nvPr/>
          </p:nvPicPr>
          <p:blipFill rotWithShape="1">
            <a:blip r:embed="rId5" cstate="screen">
              <a:alphaModFix/>
              <a:extLst>
                <a:ext uri="{28A0092B-C50C-407E-A947-70E740481C1C}">
                  <a14:useLocalDpi xmlns:a14="http://schemas.microsoft.com/office/drawing/2010/main"/>
                </a:ext>
              </a:extLst>
            </a:blip>
            <a:srcRect l="14315" t="15102" r="13855" b="35036"/>
            <a:stretch/>
          </p:blipFill>
          <p:spPr>
            <a:xfrm>
              <a:off x="5991226" y="468460"/>
              <a:ext cx="4263204" cy="2332383"/>
            </a:xfrm>
            <a:prstGeom prst="rect">
              <a:avLst/>
            </a:prstGeom>
            <a:noFill/>
            <a:ln>
              <a:noFill/>
            </a:ln>
          </p:spPr>
        </p:pic>
        <p:sp>
          <p:nvSpPr>
            <p:cNvPr id="308" name="Google Shape;308;g155b8051bf3_0_1365"/>
            <p:cNvSpPr txBox="1"/>
            <p:nvPr/>
          </p:nvSpPr>
          <p:spPr>
            <a:xfrm>
              <a:off x="6808661" y="998169"/>
              <a:ext cx="3230100" cy="1376100"/>
            </a:xfrm>
            <a:prstGeom prst="rect">
              <a:avLst/>
            </a:prstGeom>
            <a:noFill/>
            <a:ln>
              <a:noFill/>
            </a:ln>
          </p:spPr>
          <p:txBody>
            <a:bodyPr spcFirstLastPara="1" wrap="square" lIns="91425" tIns="91425" rIns="91425" bIns="91425" anchor="t" anchorCtr="0">
              <a:spAutoFit/>
            </a:bodyPr>
            <a:lstStyle/>
            <a:p>
              <a:pPr marL="0" marR="97372" lvl="0" indent="0" algn="l" rtl="0">
                <a:lnSpc>
                  <a:spcPct val="115000"/>
                </a:lnSpc>
                <a:spcBef>
                  <a:spcPts val="0"/>
                </a:spcBef>
                <a:spcAft>
                  <a:spcPts val="0"/>
                </a:spcAft>
                <a:buClr>
                  <a:srgbClr val="000000"/>
                </a:buClr>
                <a:buSzPts val="1900"/>
                <a:buFont typeface="Arial"/>
                <a:buNone/>
              </a:pPr>
              <a:r>
                <a:rPr lang="en-US" sz="1500" b="1" i="0" u="none" strike="noStrike" cap="none">
                  <a:solidFill>
                    <a:srgbClr val="2853A3"/>
                  </a:solidFill>
                  <a:latin typeface="Century Gothic"/>
                  <a:ea typeface="Century Gothic"/>
                  <a:cs typeface="Century Gothic"/>
                  <a:sym typeface="Century Gothic"/>
                </a:rPr>
                <a:t>Imagine this scenario…</a:t>
              </a:r>
              <a:endParaRPr sz="1500" b="1" i="0" u="none" strike="noStrike" cap="none">
                <a:solidFill>
                  <a:srgbClr val="2853A3"/>
                </a:solidFill>
                <a:latin typeface="Century Gothic"/>
                <a:ea typeface="Century Gothic"/>
                <a:cs typeface="Century Gothic"/>
                <a:sym typeface="Century Gothic"/>
              </a:endParaRPr>
            </a:p>
            <a:p>
              <a:pPr marL="0" marR="97372" lvl="0" indent="0" algn="l" rtl="0">
                <a:lnSpc>
                  <a:spcPct val="115000"/>
                </a:lnSpc>
                <a:spcBef>
                  <a:spcPts val="353"/>
                </a:spcBef>
                <a:spcAft>
                  <a:spcPts val="0"/>
                </a:spcAft>
                <a:buClr>
                  <a:srgbClr val="000000"/>
                </a:buClr>
                <a:buSzPts val="1900"/>
                <a:buFont typeface="Arial"/>
                <a:buNone/>
              </a:pPr>
              <a:r>
                <a:rPr lang="en-US" sz="1500" b="1" i="0" u="none" strike="noStrike" cap="none">
                  <a:solidFill>
                    <a:srgbClr val="2853A3"/>
                  </a:solidFill>
                  <a:latin typeface="Century Gothic"/>
                  <a:ea typeface="Century Gothic"/>
                  <a:cs typeface="Century Gothic"/>
                  <a:sym typeface="Century Gothic"/>
                </a:rPr>
                <a:t>You are about to close a sale, and the shopper has decided to buy a product. What do you do?</a:t>
              </a:r>
              <a:endParaRPr sz="1500" b="1" i="0" u="none" strike="noStrike" cap="none">
                <a:solidFill>
                  <a:srgbClr val="2853A3"/>
                </a:solidFill>
                <a:latin typeface="Century Gothic"/>
                <a:ea typeface="Century Gothic"/>
                <a:cs typeface="Century Gothic"/>
                <a:sym typeface="Century Gothic"/>
              </a:endParaRPr>
            </a:p>
          </p:txBody>
        </p:sp>
      </p:grpSp>
      <p:pic>
        <p:nvPicPr>
          <p:cNvPr id="309" name="Google Shape;309;g155b8051bf3_0_13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97339"/>
            <a:ext cx="1235826" cy="1235826"/>
          </a:xfrm>
          <a:prstGeom prst="rect">
            <a:avLst/>
          </a:prstGeom>
          <a:noFill/>
          <a:ln>
            <a:noFill/>
          </a:ln>
        </p:spPr>
      </p:pic>
      <p:sp>
        <p:nvSpPr>
          <p:cNvPr id="310" name="Google Shape;310;g155b8051bf3_0_1365"/>
          <p:cNvSpPr txBox="1"/>
          <p:nvPr/>
        </p:nvSpPr>
        <p:spPr>
          <a:xfrm>
            <a:off x="9573500" y="269275"/>
            <a:ext cx="14325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 You can also modify the scenario.</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pic>
        <p:nvPicPr>
          <p:cNvPr id="311" name="Google Shape;311;g155b8051bf3_0_136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949225" y="2093963"/>
            <a:ext cx="4907325" cy="3867398"/>
          </a:xfrm>
          <a:prstGeom prst="rect">
            <a:avLst/>
          </a:prstGeom>
          <a:noFill/>
          <a:ln>
            <a:noFill/>
          </a:ln>
        </p:spPr>
      </p:pic>
      <p:grpSp>
        <p:nvGrpSpPr>
          <p:cNvPr id="312" name="Google Shape;312;g155b8051bf3_0_1365"/>
          <p:cNvGrpSpPr/>
          <p:nvPr/>
        </p:nvGrpSpPr>
        <p:grpSpPr>
          <a:xfrm>
            <a:off x="4572325" y="3251000"/>
            <a:ext cx="3607526" cy="2843025"/>
            <a:chOff x="1882225" y="1366450"/>
            <a:chExt cx="3607526" cy="2843025"/>
          </a:xfrm>
        </p:grpSpPr>
        <p:pic>
          <p:nvPicPr>
            <p:cNvPr id="313" name="Google Shape;313;g155b8051bf3_0_136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82225" y="1366450"/>
              <a:ext cx="3607526" cy="2843025"/>
            </a:xfrm>
            <a:prstGeom prst="rect">
              <a:avLst/>
            </a:prstGeom>
            <a:noFill/>
            <a:ln>
              <a:noFill/>
            </a:ln>
          </p:spPr>
        </p:pic>
        <p:sp>
          <p:nvSpPr>
            <p:cNvPr id="314" name="Google Shape;314;g155b8051bf3_0_1365"/>
            <p:cNvSpPr txBox="1"/>
            <p:nvPr/>
          </p:nvSpPr>
          <p:spPr>
            <a:xfrm>
              <a:off x="2786599" y="1960875"/>
              <a:ext cx="1860900" cy="15018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chemeClr val="dk1"/>
                </a:buClr>
                <a:buSzPts val="1800"/>
                <a:buFont typeface="Arial"/>
                <a:buNone/>
              </a:pPr>
              <a:r>
                <a:rPr lang="en-US" sz="1500" b="1" i="0" u="none" strike="noStrike" cap="none">
                  <a:solidFill>
                    <a:srgbClr val="2855A4"/>
                  </a:solidFill>
                  <a:latin typeface="Century Gothic"/>
                  <a:ea typeface="Century Gothic"/>
                  <a:cs typeface="Century Gothic"/>
                  <a:sym typeface="Century Gothic"/>
                </a:rPr>
                <a:t>Do you try </a:t>
              </a:r>
              <a:r>
                <a:rPr lang="en-US" sz="1500" b="1">
                  <a:solidFill>
                    <a:srgbClr val="2855A4"/>
                  </a:solidFill>
                  <a:latin typeface="Century Gothic"/>
                  <a:ea typeface="Century Gothic"/>
                  <a:cs typeface="Century Gothic"/>
                  <a:sym typeface="Century Gothic"/>
                </a:rPr>
                <a:t>to</a:t>
              </a:r>
              <a:r>
                <a:rPr lang="en-US" sz="1500" b="1" i="0" u="none" strike="noStrike" cap="none">
                  <a:solidFill>
                    <a:srgbClr val="2855A4"/>
                  </a:solidFill>
                  <a:latin typeface="Century Gothic"/>
                  <a:ea typeface="Century Gothic"/>
                  <a:cs typeface="Century Gothic"/>
                  <a:sym typeface="Century Gothic"/>
                </a:rPr>
                <a:t> find opportunities to encourage her to increase her purchases? </a:t>
              </a:r>
              <a:endParaRPr sz="1500" b="1" i="0" u="none" strike="noStrike" cap="none">
                <a:solidFill>
                  <a:srgbClr val="FFC850"/>
                </a:solidFill>
                <a:latin typeface="Century Gothic"/>
                <a:ea typeface="Century Gothic"/>
                <a:cs typeface="Century Gothic"/>
                <a:sym typeface="Century Gothic"/>
              </a:endParaRPr>
            </a:p>
          </p:txBody>
        </p:sp>
      </p:grpSp>
      <p:grpSp>
        <p:nvGrpSpPr>
          <p:cNvPr id="315" name="Google Shape;315;g155b8051bf3_0_1365"/>
          <p:cNvGrpSpPr/>
          <p:nvPr/>
        </p:nvGrpSpPr>
        <p:grpSpPr>
          <a:xfrm>
            <a:off x="1604643" y="3251060"/>
            <a:ext cx="4053230" cy="2842919"/>
            <a:chOff x="1833243" y="3327260"/>
            <a:chExt cx="4053230" cy="2842919"/>
          </a:xfrm>
        </p:grpSpPr>
        <p:grpSp>
          <p:nvGrpSpPr>
            <p:cNvPr id="316" name="Google Shape;316;g155b8051bf3_0_1365"/>
            <p:cNvGrpSpPr/>
            <p:nvPr/>
          </p:nvGrpSpPr>
          <p:grpSpPr>
            <a:xfrm>
              <a:off x="1833243" y="3327260"/>
              <a:ext cx="3607402" cy="2842919"/>
              <a:chOff x="1425025" y="1137850"/>
              <a:chExt cx="3129252" cy="2466099"/>
            </a:xfrm>
          </p:grpSpPr>
          <p:pic>
            <p:nvPicPr>
              <p:cNvPr id="317" name="Google Shape;317;g155b8051bf3_0_136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425025" y="1137850"/>
                <a:ext cx="3129252" cy="2466099"/>
              </a:xfrm>
              <a:prstGeom prst="rect">
                <a:avLst/>
              </a:prstGeom>
              <a:noFill/>
              <a:ln>
                <a:noFill/>
              </a:ln>
            </p:spPr>
          </p:pic>
          <p:sp>
            <p:nvSpPr>
              <p:cNvPr id="318" name="Google Shape;318;g155b8051bf3_0_1365"/>
              <p:cNvSpPr txBox="1"/>
              <p:nvPr/>
            </p:nvSpPr>
            <p:spPr>
              <a:xfrm>
                <a:off x="2233368" y="1831240"/>
                <a:ext cx="1545900" cy="10671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2855A4"/>
                    </a:solidFill>
                    <a:latin typeface="Century Gothic"/>
                    <a:ea typeface="Century Gothic"/>
                    <a:cs typeface="Century Gothic"/>
                    <a:sym typeface="Century Gothic"/>
                  </a:rPr>
                  <a:t>Do you ring up her products and send her </a:t>
                </a:r>
                <a:endParaRPr sz="1500" b="1" i="0" u="none" strike="noStrike" cap="none">
                  <a:solidFill>
                    <a:srgbClr val="2855A4"/>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2855A4"/>
                    </a:solidFill>
                    <a:latin typeface="Century Gothic"/>
                    <a:ea typeface="Century Gothic"/>
                    <a:cs typeface="Century Gothic"/>
                    <a:sym typeface="Century Gothic"/>
                  </a:rPr>
                  <a:t>on her way?</a:t>
                </a:r>
                <a:endParaRPr sz="1500" b="1" i="0" u="none" strike="noStrike" cap="none">
                  <a:solidFill>
                    <a:srgbClr val="2855A4"/>
                  </a:solidFill>
                  <a:latin typeface="Century Gothic"/>
                  <a:ea typeface="Century Gothic"/>
                  <a:cs typeface="Century Gothic"/>
                  <a:sym typeface="Century Gothic"/>
                </a:endParaRPr>
              </a:p>
            </p:txBody>
          </p:sp>
        </p:grpSp>
        <p:grpSp>
          <p:nvGrpSpPr>
            <p:cNvPr id="319" name="Google Shape;319;g155b8051bf3_0_1365"/>
            <p:cNvGrpSpPr/>
            <p:nvPr/>
          </p:nvGrpSpPr>
          <p:grpSpPr>
            <a:xfrm>
              <a:off x="4285050" y="4117688"/>
              <a:ext cx="1601423" cy="1262051"/>
              <a:chOff x="7009175" y="3180725"/>
              <a:chExt cx="1601423" cy="1262051"/>
            </a:xfrm>
          </p:grpSpPr>
          <p:pic>
            <p:nvPicPr>
              <p:cNvPr id="320" name="Google Shape;320;g155b8051bf3_0_136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009175" y="3180725"/>
                <a:ext cx="1601423" cy="1262051"/>
              </a:xfrm>
              <a:prstGeom prst="rect">
                <a:avLst/>
              </a:prstGeom>
              <a:noFill/>
              <a:ln>
                <a:noFill/>
              </a:ln>
            </p:spPr>
          </p:pic>
          <p:sp>
            <p:nvSpPr>
              <p:cNvPr id="321" name="Google Shape;321;g155b8051bf3_0_1365"/>
              <p:cNvSpPr txBox="1"/>
              <p:nvPr/>
            </p:nvSpPr>
            <p:spPr>
              <a:xfrm>
                <a:off x="7270075" y="3542750"/>
                <a:ext cx="1044900" cy="4155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500"/>
                  <a:buFont typeface="Arial"/>
                  <a:buNone/>
                </a:pPr>
                <a:r>
                  <a:rPr lang="en-US" sz="1500" b="1" i="0" u="none" strike="noStrike" cap="none">
                    <a:solidFill>
                      <a:srgbClr val="2855A4"/>
                    </a:solidFill>
                    <a:latin typeface="Century Gothic"/>
                    <a:ea typeface="Century Gothic"/>
                    <a:cs typeface="Century Gothic"/>
                    <a:sym typeface="Century Gothic"/>
                  </a:rPr>
                  <a:t>OR</a:t>
                </a:r>
                <a:endParaRPr sz="1400" b="0" i="0" u="none" strike="noStrike" cap="none">
                  <a:solidFill>
                    <a:srgbClr val="000000"/>
                  </a:solidFill>
                  <a:latin typeface="Arial"/>
                  <a:ea typeface="Arial"/>
                  <a:cs typeface="Arial"/>
                  <a:sym typeface="Arial"/>
                </a:endParaRPr>
              </a:p>
            </p:txBody>
          </p:sp>
        </p:grpSp>
      </p:grpSp>
      <p:pic>
        <p:nvPicPr>
          <p:cNvPr id="322" name="Google Shape;322;g155b8051bf3_0_1365"/>
          <p:cNvPicPr preferRelativeResize="0"/>
          <p:nvPr/>
        </p:nvPicPr>
        <p:blipFill rotWithShape="1">
          <a:blip r:embed="rId10" cstate="screen">
            <a:alphaModFix/>
            <a:extLst>
              <a:ext uri="{28A0092B-C50C-407E-A947-70E740481C1C}">
                <a14:useLocalDpi xmlns:a14="http://schemas.microsoft.com/office/drawing/2010/main"/>
              </a:ext>
            </a:extLst>
          </a:blip>
          <a:srcRect l="7554" r="7563"/>
          <a:stretch/>
        </p:blipFill>
        <p:spPr>
          <a:xfrm flipH="1">
            <a:off x="20776" y="1698975"/>
            <a:ext cx="2816824" cy="4978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g155b8051bf3_0_139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28" name="Google Shape;328;g155b8051bf3_0_1394"/>
          <p:cNvSpPr txBox="1">
            <a:spLocks noGrp="1"/>
          </p:cNvSpPr>
          <p:nvPr>
            <p:ph type="title"/>
          </p:nvPr>
        </p:nvSpPr>
        <p:spPr>
          <a:xfrm>
            <a:off x="755075" y="5450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We Can Use Two Strategies To Increase </a:t>
            </a:r>
            <a:endParaRPr sz="3200">
              <a:solidFill>
                <a:srgbClr val="2853A3"/>
              </a:solidFill>
            </a:endParaRPr>
          </a:p>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Individual Customer Sales And Your Sales</a:t>
            </a:r>
            <a:endParaRPr>
              <a:solidFill>
                <a:srgbClr val="BA0C2F"/>
              </a:solidFill>
            </a:endParaRPr>
          </a:p>
        </p:txBody>
      </p:sp>
      <p:sp>
        <p:nvSpPr>
          <p:cNvPr id="329" name="Google Shape;329;g155b8051bf3_0_13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pic>
        <p:nvPicPr>
          <p:cNvPr id="330" name="Google Shape;330;g155b8051bf3_0_139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31" name="Google Shape;331;g155b8051bf3_0_1394"/>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332" name="Google Shape;332;g155b8051bf3_0_1394"/>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333" name="Google Shape;333;g155b8051bf3_0_1394"/>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334" name="Google Shape;334;g155b8051bf3_0_1394"/>
          <p:cNvSpPr txBox="1"/>
          <p:nvPr/>
        </p:nvSpPr>
        <p:spPr>
          <a:xfrm>
            <a:off x="755075" y="2150700"/>
            <a:ext cx="5954400" cy="5432100"/>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1000"/>
              </a:spcBef>
              <a:spcAft>
                <a:spcPts val="0"/>
              </a:spcAft>
              <a:buClr>
                <a:srgbClr val="000000"/>
              </a:buClr>
              <a:buSzPts val="1800"/>
              <a:buFont typeface="Arial"/>
              <a:buNone/>
            </a:pPr>
            <a:r>
              <a:rPr lang="en-US" sz="1800" b="1" i="1" u="none" strike="noStrike" cap="none">
                <a:solidFill>
                  <a:srgbClr val="2855A4"/>
                </a:solidFill>
                <a:latin typeface="Century Gothic"/>
                <a:ea typeface="Century Gothic"/>
                <a:cs typeface="Century Gothic"/>
                <a:sym typeface="Century Gothic"/>
              </a:rPr>
              <a:t>Upselling </a:t>
            </a:r>
            <a:r>
              <a:rPr lang="en-US" sz="1800" b="0" i="0" u="none" strike="noStrike" cap="none">
                <a:solidFill>
                  <a:schemeClr val="dk2"/>
                </a:solidFill>
                <a:latin typeface="Century Gothic"/>
                <a:ea typeface="Century Gothic"/>
                <a:cs typeface="Century Gothic"/>
                <a:sym typeface="Century Gothic"/>
              </a:rPr>
              <a:t>means offering a pricier version or a higher quality version of the item. Think of it as asking shoppers if they want to upgrade their purchase.</a:t>
            </a:r>
            <a:endParaRPr sz="1800" b="0" i="0" u="none" strike="noStrike" cap="none">
              <a:solidFill>
                <a:schemeClr val="dk2"/>
              </a:solidFill>
              <a:latin typeface="Century Gothic"/>
              <a:ea typeface="Century Gothic"/>
              <a:cs typeface="Century Gothic"/>
              <a:sym typeface="Century Gothic"/>
            </a:endParaRPr>
          </a:p>
          <a:p>
            <a:pPr marL="0" marR="97155" lvl="0" indent="0" algn="l" rtl="0">
              <a:lnSpc>
                <a:spcPct val="119600"/>
              </a:lnSpc>
              <a:spcBef>
                <a:spcPts val="1000"/>
              </a:spcBef>
              <a:spcAft>
                <a:spcPts val="0"/>
              </a:spcAft>
              <a:buClr>
                <a:srgbClr val="000000"/>
              </a:buClr>
              <a:buSzPts val="1800"/>
              <a:buFont typeface="Arial"/>
              <a:buNone/>
            </a:pPr>
            <a:r>
              <a:rPr lang="en-US" sz="1800" b="1" i="1" u="none" strike="noStrike" cap="none">
                <a:solidFill>
                  <a:srgbClr val="2855A4"/>
                </a:solidFill>
                <a:latin typeface="Century Gothic"/>
                <a:ea typeface="Century Gothic"/>
                <a:cs typeface="Century Gothic"/>
                <a:sym typeface="Century Gothic"/>
              </a:rPr>
              <a:t>Cross-selling</a:t>
            </a:r>
            <a:r>
              <a:rPr lang="en-US" sz="1800" b="0" i="0" u="none" strike="noStrike" cap="none">
                <a:solidFill>
                  <a:schemeClr val="dk2"/>
                </a:solidFill>
                <a:latin typeface="Century Gothic"/>
                <a:ea typeface="Century Gothic"/>
                <a:cs typeface="Century Gothic"/>
                <a:sym typeface="Century Gothic"/>
              </a:rPr>
              <a:t> means recommending a product relevant to the one that’s already in their basket. An example would be recommending a conditioner to customers buying shampoo.</a:t>
            </a:r>
            <a:endParaRPr sz="1800" b="0" i="0" u="none" strike="noStrike" cap="none">
              <a:solidFill>
                <a:schemeClr val="dk2"/>
              </a:solidFill>
              <a:latin typeface="Century Gothic"/>
              <a:ea typeface="Century Gothic"/>
              <a:cs typeface="Century Gothic"/>
              <a:sym typeface="Century Gothic"/>
            </a:endParaRPr>
          </a:p>
          <a:p>
            <a:pPr marL="0" marR="97155" lvl="0" indent="0" algn="l" rtl="0">
              <a:lnSpc>
                <a:spcPct val="119600"/>
              </a:lnSpc>
              <a:spcBef>
                <a:spcPts val="100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If you use these strategies at the right time, your sales can increase!</a:t>
            </a:r>
            <a:endParaRPr sz="1800" b="0" i="0" u="none" strike="noStrike" cap="none">
              <a:solidFill>
                <a:schemeClr val="dk2"/>
              </a:solidFill>
              <a:latin typeface="Century Gothic"/>
              <a:ea typeface="Century Gothic"/>
              <a:cs typeface="Century Gothic"/>
              <a:sym typeface="Century Gothic"/>
            </a:endParaRPr>
          </a:p>
          <a:p>
            <a:pPr marL="578485" marR="5080" lvl="0" indent="-566420" algn="l" rtl="0">
              <a:lnSpc>
                <a:spcPct val="110188"/>
              </a:lnSpc>
              <a:spcBef>
                <a:spcPts val="1000"/>
              </a:spcBef>
              <a:spcAft>
                <a:spcPts val="0"/>
              </a:spcAft>
              <a:buClr>
                <a:schemeClr val="dk1"/>
              </a:buClr>
              <a:buSzPts val="1100"/>
              <a:buFont typeface="Arial"/>
              <a:buNone/>
            </a:pPr>
            <a:endParaRPr sz="18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chemeClr val="dk1"/>
              </a:buClr>
              <a:buSzPts val="1100"/>
              <a:buFont typeface="Arial"/>
              <a:buNone/>
            </a:pP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p:txBody>
      </p:sp>
      <p:sp>
        <p:nvSpPr>
          <p:cNvPr id="335" name="Google Shape;335;g155b8051bf3_0_1394"/>
          <p:cNvSpPr/>
          <p:nvPr/>
        </p:nvSpPr>
        <p:spPr>
          <a:xfrm>
            <a:off x="6647100" y="2286000"/>
            <a:ext cx="4527300" cy="39267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155b8051bf3_0_1394"/>
          <p:cNvSpPr txBox="1"/>
          <p:nvPr/>
        </p:nvSpPr>
        <p:spPr>
          <a:xfrm>
            <a:off x="7024750" y="3681350"/>
            <a:ext cx="1053900" cy="446400"/>
          </a:xfrm>
          <a:prstGeom prst="rect">
            <a:avLst/>
          </a:prstGeom>
          <a:solidFill>
            <a:srgbClr val="2855A4"/>
          </a:solidFill>
          <a:ln>
            <a:noFill/>
          </a:ln>
        </p:spPr>
        <p:txBody>
          <a:bodyPr spcFirstLastPara="1" wrap="square" lIns="91425" tIns="91425" rIns="91425" bIns="91425" anchor="t" anchorCtr="0">
            <a:spAutoFit/>
          </a:bodyPr>
          <a:lstStyle/>
          <a:p>
            <a:pPr marL="578485" marR="5080" lvl="0" indent="-566420" algn="ctr" rtl="0">
              <a:lnSpc>
                <a:spcPct val="110188"/>
              </a:lnSpc>
              <a:spcBef>
                <a:spcPts val="0"/>
              </a:spcBef>
              <a:spcAft>
                <a:spcPts val="0"/>
              </a:spcAft>
              <a:buClr>
                <a:srgbClr val="000000"/>
              </a:buClr>
              <a:buSzPts val="2000"/>
              <a:buFont typeface="Arial"/>
              <a:buNone/>
            </a:pPr>
            <a:r>
              <a:rPr lang="en-US" sz="1700" b="1" i="0" u="none" strike="noStrike" cap="none">
                <a:solidFill>
                  <a:schemeClr val="lt1"/>
                </a:solidFill>
                <a:latin typeface="Century Gothic"/>
                <a:ea typeface="Century Gothic"/>
                <a:cs typeface="Century Gothic"/>
                <a:sym typeface="Century Gothic"/>
              </a:rPr>
              <a:t>UPSELL</a:t>
            </a:r>
            <a:endParaRPr sz="1300" b="0" i="0" u="none" strike="noStrike" cap="none">
              <a:solidFill>
                <a:schemeClr val="lt1"/>
              </a:solidFill>
              <a:latin typeface="Arial"/>
              <a:ea typeface="Arial"/>
              <a:cs typeface="Arial"/>
              <a:sym typeface="Arial"/>
            </a:endParaRPr>
          </a:p>
        </p:txBody>
      </p:sp>
      <p:sp>
        <p:nvSpPr>
          <p:cNvPr id="337" name="Google Shape;337;g155b8051bf3_0_1394"/>
          <p:cNvSpPr txBox="1"/>
          <p:nvPr/>
        </p:nvSpPr>
        <p:spPr>
          <a:xfrm>
            <a:off x="7024750" y="5451150"/>
            <a:ext cx="1455900" cy="446400"/>
          </a:xfrm>
          <a:prstGeom prst="rect">
            <a:avLst/>
          </a:prstGeom>
          <a:solidFill>
            <a:srgbClr val="2855A4"/>
          </a:solidFill>
          <a:ln>
            <a:noFill/>
          </a:ln>
        </p:spPr>
        <p:txBody>
          <a:bodyPr spcFirstLastPara="1" wrap="square" lIns="91425" tIns="91425" rIns="91425" bIns="91425" anchor="t" anchorCtr="0">
            <a:spAutoFit/>
          </a:bodyPr>
          <a:lstStyle/>
          <a:p>
            <a:pPr marL="578485" marR="5080" lvl="0" indent="-566420" algn="ctr" rtl="0">
              <a:lnSpc>
                <a:spcPct val="110188"/>
              </a:lnSpc>
              <a:spcBef>
                <a:spcPts val="0"/>
              </a:spcBef>
              <a:spcAft>
                <a:spcPts val="0"/>
              </a:spcAft>
              <a:buClr>
                <a:srgbClr val="000000"/>
              </a:buClr>
              <a:buSzPts val="2000"/>
              <a:buFont typeface="Arial"/>
              <a:buNone/>
            </a:pPr>
            <a:r>
              <a:rPr lang="en-US" sz="1700" b="1" i="0" u="none" strike="noStrike" cap="none">
                <a:solidFill>
                  <a:schemeClr val="lt1"/>
                </a:solidFill>
                <a:latin typeface="Century Gothic"/>
                <a:ea typeface="Century Gothic"/>
                <a:cs typeface="Century Gothic"/>
                <a:sym typeface="Century Gothic"/>
              </a:rPr>
              <a:t>CROSS-SELL</a:t>
            </a:r>
            <a:endParaRPr sz="1300" b="0" i="0" u="none" strike="noStrike" cap="none">
              <a:solidFill>
                <a:schemeClr val="lt1"/>
              </a:solidFill>
              <a:latin typeface="Arial"/>
              <a:ea typeface="Arial"/>
              <a:cs typeface="Arial"/>
              <a:sym typeface="Arial"/>
            </a:endParaRPr>
          </a:p>
        </p:txBody>
      </p:sp>
      <p:pic>
        <p:nvPicPr>
          <p:cNvPr id="338" name="Google Shape;338;g155b8051bf3_0_139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74900" y="2827276"/>
            <a:ext cx="613875" cy="613875"/>
          </a:xfrm>
          <a:prstGeom prst="rect">
            <a:avLst/>
          </a:prstGeom>
          <a:noFill/>
          <a:ln>
            <a:noFill/>
          </a:ln>
        </p:spPr>
      </p:pic>
      <p:pic>
        <p:nvPicPr>
          <p:cNvPr id="339" name="Google Shape;339;g155b8051bf3_0_139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902000" y="2664688"/>
            <a:ext cx="776463" cy="776463"/>
          </a:xfrm>
          <a:prstGeom prst="rect">
            <a:avLst/>
          </a:prstGeom>
          <a:noFill/>
          <a:ln>
            <a:noFill/>
          </a:ln>
        </p:spPr>
      </p:pic>
      <p:cxnSp>
        <p:nvCxnSpPr>
          <p:cNvPr id="340" name="Google Shape;340;g155b8051bf3_0_1394"/>
          <p:cNvCxnSpPr/>
          <p:nvPr/>
        </p:nvCxnSpPr>
        <p:spPr>
          <a:xfrm rot="10800000" flipH="1">
            <a:off x="7512575" y="2869012"/>
            <a:ext cx="527700" cy="417600"/>
          </a:xfrm>
          <a:prstGeom prst="bentConnector3">
            <a:avLst>
              <a:gd name="adj1" fmla="val 50000"/>
            </a:avLst>
          </a:prstGeom>
          <a:noFill/>
          <a:ln w="19050" cap="flat" cmpd="sng">
            <a:solidFill>
              <a:schemeClr val="dk2"/>
            </a:solidFill>
            <a:prstDash val="solid"/>
            <a:round/>
            <a:headEnd type="oval" w="med" len="med"/>
            <a:tailEnd type="stealth" w="med" len="med"/>
          </a:ln>
        </p:spPr>
      </p:cxnSp>
      <p:pic>
        <p:nvPicPr>
          <p:cNvPr id="341" name="Google Shape;341;g155b8051bf3_0_139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754275" y="4515472"/>
            <a:ext cx="776475" cy="776505"/>
          </a:xfrm>
          <a:prstGeom prst="rect">
            <a:avLst/>
          </a:prstGeom>
          <a:noFill/>
          <a:ln>
            <a:noFill/>
          </a:ln>
        </p:spPr>
      </p:pic>
      <p:pic>
        <p:nvPicPr>
          <p:cNvPr id="342" name="Google Shape;342;g155b8051bf3_0_139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67800" y="4515513"/>
            <a:ext cx="776463" cy="776463"/>
          </a:xfrm>
          <a:prstGeom prst="rect">
            <a:avLst/>
          </a:prstGeom>
          <a:noFill/>
          <a:ln>
            <a:noFill/>
          </a:ln>
        </p:spPr>
      </p:pic>
      <p:pic>
        <p:nvPicPr>
          <p:cNvPr id="343" name="Google Shape;343;g155b8051bf3_0_139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556050" y="4680550"/>
            <a:ext cx="365100" cy="365100"/>
          </a:xfrm>
          <a:prstGeom prst="rect">
            <a:avLst/>
          </a:prstGeom>
          <a:noFill/>
          <a:ln>
            <a:noFill/>
          </a:ln>
        </p:spPr>
      </p:pic>
      <p:pic>
        <p:nvPicPr>
          <p:cNvPr id="344" name="Google Shape;344;g155b8051bf3_0_139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094975" y="1741330"/>
            <a:ext cx="3343199" cy="50160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g155b8051bf3_0_149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50" name="Google Shape;350;g155b8051bf3_0_149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grpSp>
        <p:nvGrpSpPr>
          <p:cNvPr id="351" name="Google Shape;351;g155b8051bf3_0_1497"/>
          <p:cNvGrpSpPr/>
          <p:nvPr/>
        </p:nvGrpSpPr>
        <p:grpSpPr>
          <a:xfrm>
            <a:off x="1597753" y="2178300"/>
            <a:ext cx="9667315" cy="1435150"/>
            <a:chOff x="2138400" y="1492500"/>
            <a:chExt cx="8364900" cy="1435150"/>
          </a:xfrm>
        </p:grpSpPr>
        <p:sp>
          <p:nvSpPr>
            <p:cNvPr id="352" name="Google Shape;352;g155b8051bf3_0_1497"/>
            <p:cNvSpPr txBox="1"/>
            <p:nvPr/>
          </p:nvSpPr>
          <p:spPr>
            <a:xfrm>
              <a:off x="2138400" y="1492500"/>
              <a:ext cx="8364900" cy="2898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2300"/>
                <a:buFont typeface="Arial"/>
                <a:buNone/>
              </a:pPr>
              <a:r>
                <a:rPr lang="en-US" sz="1800" b="1" i="0" u="none" strike="noStrike" cap="none">
                  <a:solidFill>
                    <a:srgbClr val="2855A4"/>
                  </a:solidFill>
                  <a:latin typeface="Century Gothic"/>
                  <a:ea typeface="Century Gothic"/>
                  <a:cs typeface="Century Gothic"/>
                  <a:sym typeface="Century Gothic"/>
                </a:rPr>
                <a:t>Does the product compliment the item that the customer is buying?</a:t>
              </a:r>
              <a:endParaRPr sz="1700" b="0" i="0" u="none" strike="noStrike" cap="none">
                <a:solidFill>
                  <a:srgbClr val="2855A4"/>
                </a:solidFill>
                <a:latin typeface="Century Gothic"/>
                <a:ea typeface="Century Gothic"/>
                <a:cs typeface="Century Gothic"/>
                <a:sym typeface="Century Gothic"/>
              </a:endParaRPr>
            </a:p>
          </p:txBody>
        </p:sp>
        <p:sp>
          <p:nvSpPr>
            <p:cNvPr id="353" name="Google Shape;353;g155b8051bf3_0_1497"/>
            <p:cNvSpPr txBox="1"/>
            <p:nvPr/>
          </p:nvSpPr>
          <p:spPr>
            <a:xfrm>
              <a:off x="2138400" y="1818850"/>
              <a:ext cx="8203500" cy="1108800"/>
            </a:xfrm>
            <a:prstGeom prst="rect">
              <a:avLst/>
            </a:prstGeom>
            <a:noFill/>
            <a:ln>
              <a:noFill/>
            </a:ln>
          </p:spPr>
          <p:txBody>
            <a:bodyPr spcFirstLastPara="1" wrap="square" lIns="0" tIns="12700" rIns="0" bIns="0" anchor="t" anchorCtr="0">
              <a:spAutoFit/>
            </a:bodyPr>
            <a:lstStyle/>
            <a:p>
              <a:pPr marL="12700" marR="5080" lvl="0" indent="0" algn="l" rtl="0">
                <a:lnSpc>
                  <a:spcPct val="115000"/>
                </a:lnSpc>
                <a:spcBef>
                  <a:spcPts val="0"/>
                </a:spcBef>
                <a:spcAft>
                  <a:spcPts val="0"/>
                </a:spcAft>
                <a:buClr>
                  <a:srgbClr val="000000"/>
                </a:buClr>
                <a:buSzPts val="2300"/>
                <a:buFont typeface="Arial"/>
                <a:buNone/>
              </a:pPr>
              <a:r>
                <a:rPr lang="en-US" sz="1600" b="0" i="0" u="none" strike="noStrike" cap="none">
                  <a:solidFill>
                    <a:srgbClr val="1B537D"/>
                  </a:solidFill>
                  <a:latin typeface="Century Gothic"/>
                  <a:ea typeface="Century Gothic"/>
                  <a:cs typeface="Century Gothic"/>
                  <a:sym typeface="Century Gothic"/>
                </a:rPr>
                <a:t>Upsells and cross-sells only work when they’re relevant to the original purchase. When you’re upselling or cross-selling an item, make sure that it’s either: a) a better version of what they’re buying, or b) a product that goes with their purchase.</a:t>
              </a:r>
              <a:endParaRPr sz="1600" b="0" i="0" u="none" strike="noStrike" cap="none">
                <a:solidFill>
                  <a:srgbClr val="1B537D"/>
                </a:solidFill>
                <a:latin typeface="Century Gothic"/>
                <a:ea typeface="Century Gothic"/>
                <a:cs typeface="Century Gothic"/>
                <a:sym typeface="Century Gothic"/>
              </a:endParaRPr>
            </a:p>
            <a:p>
              <a:pPr marL="12700" marR="5080" lvl="0" indent="0" algn="l" rtl="0">
                <a:lnSpc>
                  <a:spcPct val="106000"/>
                </a:lnSpc>
                <a:spcBef>
                  <a:spcPts val="0"/>
                </a:spcBef>
                <a:spcAft>
                  <a:spcPts val="0"/>
                </a:spcAft>
                <a:buClr>
                  <a:srgbClr val="000000"/>
                </a:buClr>
                <a:buSzPts val="2300"/>
                <a:buFont typeface="Arial"/>
                <a:buNone/>
              </a:pPr>
              <a:endParaRPr sz="1600" b="0" i="0" u="none" strike="noStrike" cap="none">
                <a:solidFill>
                  <a:srgbClr val="1B537D"/>
                </a:solidFill>
                <a:latin typeface="Century Gothic"/>
                <a:ea typeface="Century Gothic"/>
                <a:cs typeface="Century Gothic"/>
                <a:sym typeface="Century Gothic"/>
              </a:endParaRPr>
            </a:p>
          </p:txBody>
        </p:sp>
      </p:grpSp>
      <p:grpSp>
        <p:nvGrpSpPr>
          <p:cNvPr id="354" name="Google Shape;354;g155b8051bf3_0_1497"/>
          <p:cNvGrpSpPr/>
          <p:nvPr/>
        </p:nvGrpSpPr>
        <p:grpSpPr>
          <a:xfrm>
            <a:off x="1597750" y="3716125"/>
            <a:ext cx="8176500" cy="834750"/>
            <a:chOff x="835750" y="2954125"/>
            <a:chExt cx="8176500" cy="834750"/>
          </a:xfrm>
        </p:grpSpPr>
        <p:sp>
          <p:nvSpPr>
            <p:cNvPr id="355" name="Google Shape;355;g155b8051bf3_0_1497"/>
            <p:cNvSpPr txBox="1"/>
            <p:nvPr/>
          </p:nvSpPr>
          <p:spPr>
            <a:xfrm>
              <a:off x="835752" y="2954125"/>
              <a:ext cx="5746800" cy="289800"/>
            </a:xfrm>
            <a:prstGeom prst="rect">
              <a:avLst/>
            </a:prstGeom>
            <a:noFill/>
            <a:ln>
              <a:noFill/>
            </a:ln>
          </p:spPr>
          <p:txBody>
            <a:bodyPr spcFirstLastPara="1" wrap="square" lIns="0" tIns="12700" rIns="0" bIns="0" anchor="t" anchorCtr="0">
              <a:spAutoFit/>
            </a:bodyPr>
            <a:lstStyle/>
            <a:p>
              <a:pPr marL="12700" marR="5080" lvl="0" indent="9525" algn="l" rtl="0">
                <a:lnSpc>
                  <a:spcPct val="106000"/>
                </a:lnSpc>
                <a:spcBef>
                  <a:spcPts val="0"/>
                </a:spcBef>
                <a:spcAft>
                  <a:spcPts val="0"/>
                </a:spcAft>
                <a:buClr>
                  <a:srgbClr val="000000"/>
                </a:buClr>
                <a:buSzPts val="2300"/>
                <a:buFont typeface="Arial"/>
                <a:buNone/>
              </a:pPr>
              <a:r>
                <a:rPr lang="en-US" sz="1800" b="1" i="0" u="none" strike="noStrike" cap="none">
                  <a:solidFill>
                    <a:srgbClr val="2855A4"/>
                  </a:solidFill>
                  <a:latin typeface="Century Gothic"/>
                  <a:ea typeface="Century Gothic"/>
                  <a:cs typeface="Century Gothic"/>
                  <a:sym typeface="Century Gothic"/>
                </a:rPr>
                <a:t>Are they open to spending more?</a:t>
              </a:r>
              <a:endParaRPr sz="2000" b="0" i="0" u="none" strike="noStrike" cap="none">
                <a:solidFill>
                  <a:srgbClr val="2855A4"/>
                </a:solidFill>
                <a:latin typeface="Century Gothic"/>
                <a:ea typeface="Century Gothic"/>
                <a:cs typeface="Century Gothic"/>
                <a:sym typeface="Century Gothic"/>
              </a:endParaRPr>
            </a:p>
          </p:txBody>
        </p:sp>
        <p:sp>
          <p:nvSpPr>
            <p:cNvPr id="356" name="Google Shape;356;g155b8051bf3_0_1497"/>
            <p:cNvSpPr txBox="1"/>
            <p:nvPr/>
          </p:nvSpPr>
          <p:spPr>
            <a:xfrm>
              <a:off x="835750" y="3246475"/>
              <a:ext cx="8176500" cy="542400"/>
            </a:xfrm>
            <a:prstGeom prst="rect">
              <a:avLst/>
            </a:prstGeom>
            <a:noFill/>
            <a:ln>
              <a:noFill/>
            </a:ln>
          </p:spPr>
          <p:txBody>
            <a:bodyPr spcFirstLastPara="1" wrap="square" lIns="0" tIns="12700" rIns="0" bIns="0" anchor="t" anchorCtr="0">
              <a:spAutoFit/>
            </a:bodyPr>
            <a:lstStyle/>
            <a:p>
              <a:pPr marL="0" marR="5080" lvl="0" indent="0" algn="l" rtl="0">
                <a:lnSpc>
                  <a:spcPct val="115000"/>
                </a:lnSpc>
                <a:spcBef>
                  <a:spcPts val="0"/>
                </a:spcBef>
                <a:spcAft>
                  <a:spcPts val="0"/>
                </a:spcAft>
                <a:buClr>
                  <a:srgbClr val="000000"/>
                </a:buClr>
                <a:buSzPts val="2000"/>
                <a:buFont typeface="Arial"/>
                <a:buNone/>
              </a:pPr>
              <a:r>
                <a:rPr lang="en-US" sz="1600" b="0" i="0" u="none" strike="noStrike" cap="none">
                  <a:solidFill>
                    <a:srgbClr val="1B537D"/>
                  </a:solidFill>
                  <a:latin typeface="Century Gothic"/>
                  <a:ea typeface="Century Gothic"/>
                  <a:cs typeface="Century Gothic"/>
                  <a:sym typeface="Century Gothic"/>
                </a:rPr>
                <a:t>If the customer has made it clear that she is on a budget, or only after one product, then respect her wishes and don’t try to sell her anything else.</a:t>
              </a:r>
              <a:endParaRPr sz="1600" b="0" i="0" u="none" strike="noStrike" cap="none">
                <a:solidFill>
                  <a:srgbClr val="1B537D"/>
                </a:solidFill>
                <a:latin typeface="Century Gothic"/>
                <a:ea typeface="Century Gothic"/>
                <a:cs typeface="Century Gothic"/>
                <a:sym typeface="Century Gothic"/>
              </a:endParaRPr>
            </a:p>
          </p:txBody>
        </p:sp>
      </p:grpSp>
      <p:sp>
        <p:nvSpPr>
          <p:cNvPr id="357" name="Google Shape;357;g155b8051bf3_0_1497"/>
          <p:cNvSpPr txBox="1"/>
          <p:nvPr/>
        </p:nvSpPr>
        <p:spPr>
          <a:xfrm>
            <a:off x="798700" y="2037525"/>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2855A4"/>
                </a:solidFill>
                <a:latin typeface="Century Gothic"/>
                <a:ea typeface="Century Gothic"/>
                <a:cs typeface="Century Gothic"/>
                <a:sym typeface="Century Gothic"/>
              </a:rPr>
              <a:t>1</a:t>
            </a:r>
            <a:endParaRPr sz="5000" b="1" i="0" u="none" strike="noStrike" cap="none">
              <a:solidFill>
                <a:srgbClr val="2855A4"/>
              </a:solidFill>
              <a:latin typeface="Century Gothic"/>
              <a:ea typeface="Century Gothic"/>
              <a:cs typeface="Century Gothic"/>
              <a:sym typeface="Century Gothic"/>
            </a:endParaRPr>
          </a:p>
        </p:txBody>
      </p:sp>
      <p:sp>
        <p:nvSpPr>
          <p:cNvPr id="358" name="Google Shape;358;g155b8051bf3_0_1497"/>
          <p:cNvSpPr txBox="1"/>
          <p:nvPr/>
        </p:nvSpPr>
        <p:spPr>
          <a:xfrm>
            <a:off x="798700" y="3539238"/>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2855A4"/>
                </a:solidFill>
                <a:latin typeface="Century Gothic"/>
                <a:ea typeface="Century Gothic"/>
                <a:cs typeface="Century Gothic"/>
                <a:sym typeface="Century Gothic"/>
              </a:rPr>
              <a:t>2</a:t>
            </a:r>
            <a:endParaRPr sz="5000" b="1" i="0" u="none" strike="noStrike" cap="none">
              <a:solidFill>
                <a:srgbClr val="2855A4"/>
              </a:solidFill>
              <a:latin typeface="Century Gothic"/>
              <a:ea typeface="Century Gothic"/>
              <a:cs typeface="Century Gothic"/>
              <a:sym typeface="Century Gothic"/>
            </a:endParaRPr>
          </a:p>
        </p:txBody>
      </p:sp>
      <p:sp>
        <p:nvSpPr>
          <p:cNvPr id="359" name="Google Shape;359;g155b8051bf3_0_14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pic>
        <p:nvPicPr>
          <p:cNvPr id="360" name="Google Shape;360;g155b8051bf3_0_149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61" name="Google Shape;361;g155b8051bf3_0_1497"/>
          <p:cNvSpPr txBox="1">
            <a:spLocks noGrp="1"/>
          </p:cNvSpPr>
          <p:nvPr>
            <p:ph type="title"/>
          </p:nvPr>
        </p:nvSpPr>
        <p:spPr>
          <a:xfrm>
            <a:off x="755075" y="5450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Ask Yourself These Three Questions Before You Try To Upsell Or Cross-Sell A Product</a:t>
            </a:r>
            <a:endParaRPr>
              <a:solidFill>
                <a:srgbClr val="BA0C2F"/>
              </a:solidFill>
            </a:endParaRPr>
          </a:p>
        </p:txBody>
      </p:sp>
      <p:grpSp>
        <p:nvGrpSpPr>
          <p:cNvPr id="362" name="Google Shape;362;g155b8051bf3_0_1497"/>
          <p:cNvGrpSpPr/>
          <p:nvPr/>
        </p:nvGrpSpPr>
        <p:grpSpPr>
          <a:xfrm>
            <a:off x="1597750" y="4935325"/>
            <a:ext cx="8176500" cy="1401150"/>
            <a:chOff x="835750" y="2954125"/>
            <a:chExt cx="8176500" cy="1401150"/>
          </a:xfrm>
        </p:grpSpPr>
        <p:sp>
          <p:nvSpPr>
            <p:cNvPr id="363" name="Google Shape;363;g155b8051bf3_0_1497"/>
            <p:cNvSpPr txBox="1"/>
            <p:nvPr/>
          </p:nvSpPr>
          <p:spPr>
            <a:xfrm>
              <a:off x="835752" y="2954125"/>
              <a:ext cx="5746800" cy="289800"/>
            </a:xfrm>
            <a:prstGeom prst="rect">
              <a:avLst/>
            </a:prstGeom>
            <a:noFill/>
            <a:ln>
              <a:noFill/>
            </a:ln>
          </p:spPr>
          <p:txBody>
            <a:bodyPr spcFirstLastPara="1" wrap="square" lIns="0" tIns="12700" rIns="0" bIns="0" anchor="t" anchorCtr="0">
              <a:spAutoFit/>
            </a:bodyPr>
            <a:lstStyle/>
            <a:p>
              <a:pPr marL="12700" marR="5080" lvl="0" indent="9525" algn="l" rtl="0">
                <a:lnSpc>
                  <a:spcPct val="106000"/>
                </a:lnSpc>
                <a:spcBef>
                  <a:spcPts val="0"/>
                </a:spcBef>
                <a:spcAft>
                  <a:spcPts val="0"/>
                </a:spcAft>
                <a:buClr>
                  <a:srgbClr val="000000"/>
                </a:buClr>
                <a:buSzPts val="2300"/>
                <a:buFont typeface="Arial"/>
                <a:buNone/>
              </a:pPr>
              <a:r>
                <a:rPr lang="en-US" sz="1800" b="1">
                  <a:solidFill>
                    <a:srgbClr val="2855A4"/>
                  </a:solidFill>
                  <a:latin typeface="Century Gothic"/>
                  <a:ea typeface="Century Gothic"/>
                  <a:cs typeface="Century Gothic"/>
                  <a:sym typeface="Century Gothic"/>
                </a:rPr>
                <a:t>Will this product really benefit them</a:t>
              </a:r>
              <a:r>
                <a:rPr lang="en-US" sz="1800" b="1" i="0" u="none" strike="noStrike" cap="none">
                  <a:solidFill>
                    <a:srgbClr val="2855A4"/>
                  </a:solidFill>
                  <a:latin typeface="Century Gothic"/>
                  <a:ea typeface="Century Gothic"/>
                  <a:cs typeface="Century Gothic"/>
                  <a:sym typeface="Century Gothic"/>
                </a:rPr>
                <a:t>?</a:t>
              </a:r>
              <a:endParaRPr sz="2000" b="0" i="0" u="none" strike="noStrike" cap="none">
                <a:solidFill>
                  <a:srgbClr val="2855A4"/>
                </a:solidFill>
                <a:latin typeface="Century Gothic"/>
                <a:ea typeface="Century Gothic"/>
                <a:cs typeface="Century Gothic"/>
                <a:sym typeface="Century Gothic"/>
              </a:endParaRPr>
            </a:p>
          </p:txBody>
        </p:sp>
        <p:sp>
          <p:nvSpPr>
            <p:cNvPr id="364" name="Google Shape;364;g155b8051bf3_0_1497"/>
            <p:cNvSpPr txBox="1"/>
            <p:nvPr/>
          </p:nvSpPr>
          <p:spPr>
            <a:xfrm>
              <a:off x="835750" y="3246475"/>
              <a:ext cx="8176500" cy="1108800"/>
            </a:xfrm>
            <a:prstGeom prst="rect">
              <a:avLst/>
            </a:prstGeom>
            <a:noFill/>
            <a:ln>
              <a:noFill/>
            </a:ln>
          </p:spPr>
          <p:txBody>
            <a:bodyPr spcFirstLastPara="1" wrap="square" lIns="0" tIns="12700" rIns="0" bIns="0" anchor="t" anchorCtr="0">
              <a:spAutoFit/>
            </a:bodyPr>
            <a:lstStyle/>
            <a:p>
              <a:pPr marL="0" marR="5080" lvl="0" indent="0" algn="l" rtl="0">
                <a:lnSpc>
                  <a:spcPct val="115000"/>
                </a:lnSpc>
                <a:spcBef>
                  <a:spcPts val="0"/>
                </a:spcBef>
                <a:spcAft>
                  <a:spcPts val="0"/>
                </a:spcAft>
                <a:buClr>
                  <a:srgbClr val="000000"/>
                </a:buClr>
                <a:buSzPts val="2000"/>
                <a:buFont typeface="Arial"/>
                <a:buNone/>
              </a:pPr>
              <a:r>
                <a:rPr lang="en-US" sz="1600">
                  <a:solidFill>
                    <a:srgbClr val="1B537D"/>
                  </a:solidFill>
                  <a:latin typeface="Century Gothic"/>
                  <a:ea typeface="Century Gothic"/>
                  <a:cs typeface="Century Gothic"/>
                  <a:sym typeface="Century Gothic"/>
                </a:rPr>
                <a:t>Sometimes, an add-on item may complement another product, but it won’t benefit the customer. For example, while a certain type of moisturizer may go with the face wash your customer just bought, it wouldn’t be a good cross-sell if they don’t have a need for it.</a:t>
              </a:r>
              <a:endParaRPr sz="1600" b="0" i="0" u="none" strike="noStrike" cap="none">
                <a:solidFill>
                  <a:srgbClr val="1B537D"/>
                </a:solidFill>
                <a:latin typeface="Century Gothic"/>
                <a:ea typeface="Century Gothic"/>
                <a:cs typeface="Century Gothic"/>
                <a:sym typeface="Century Gothic"/>
              </a:endParaRPr>
            </a:p>
          </p:txBody>
        </p:sp>
      </p:grpSp>
      <p:sp>
        <p:nvSpPr>
          <p:cNvPr id="365" name="Google Shape;365;g155b8051bf3_0_1497"/>
          <p:cNvSpPr txBox="1"/>
          <p:nvPr/>
        </p:nvSpPr>
        <p:spPr>
          <a:xfrm>
            <a:off x="798700" y="4758438"/>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a:solidFill>
                  <a:srgbClr val="2855A4"/>
                </a:solidFill>
                <a:latin typeface="Century Gothic"/>
                <a:ea typeface="Century Gothic"/>
                <a:cs typeface="Century Gothic"/>
                <a:sym typeface="Century Gothic"/>
              </a:rPr>
              <a:t>3</a:t>
            </a:r>
            <a:endParaRPr sz="5000" b="1" i="0" u="none" strike="noStrike" cap="none">
              <a:solidFill>
                <a:srgbClr val="2855A4"/>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g155b8051bf3_0_168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71" name="Google Shape;371;g155b8051bf3_0_168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72" name="Google Shape;372;g155b8051bf3_0_1687"/>
          <p:cNvSpPr/>
          <p:nvPr/>
        </p:nvSpPr>
        <p:spPr>
          <a:xfrm>
            <a:off x="755075" y="2362200"/>
            <a:ext cx="10007700" cy="39267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155b8051bf3_0_1687"/>
          <p:cNvSpPr txBox="1"/>
          <p:nvPr/>
        </p:nvSpPr>
        <p:spPr>
          <a:xfrm>
            <a:off x="1235025" y="2647900"/>
            <a:ext cx="5986500" cy="3230400"/>
          </a:xfrm>
          <a:prstGeom prst="rect">
            <a:avLst/>
          </a:prstGeom>
          <a:noFill/>
          <a:ln>
            <a:noFill/>
          </a:ln>
        </p:spPr>
        <p:txBody>
          <a:bodyPr spcFirstLastPara="1" wrap="square" lIns="0" tIns="12700" rIns="0" bIns="0" anchor="t" anchorCtr="0">
            <a:spAutoFit/>
          </a:bodyPr>
          <a:lstStyle/>
          <a:p>
            <a:pPr marL="0" marR="25527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2853A3"/>
                </a:solidFill>
                <a:latin typeface="Century Gothic"/>
                <a:ea typeface="Century Gothic"/>
                <a:cs typeface="Century Gothic"/>
                <a:sym typeface="Century Gothic"/>
              </a:rPr>
              <a:t>Make customers see and visualize the value or benefit that they’re getting. Follow the “Rule of 3.”</a:t>
            </a:r>
            <a:endParaRPr sz="1500" b="0" i="0" u="none" strike="noStrike" cap="none">
              <a:solidFill>
                <a:srgbClr val="2853A3"/>
              </a:solidFill>
              <a:latin typeface="Century Gothic"/>
              <a:ea typeface="Century Gothic"/>
              <a:cs typeface="Century Gothic"/>
              <a:sym typeface="Century Gothic"/>
            </a:endParaRPr>
          </a:p>
          <a:p>
            <a:pPr marL="12700" marR="0" lvl="0" indent="0" algn="l" rtl="0">
              <a:lnSpc>
                <a:spcPct val="115000"/>
              </a:lnSpc>
              <a:spcBef>
                <a:spcPts val="1000"/>
              </a:spcBef>
              <a:spcAft>
                <a:spcPts val="0"/>
              </a:spcAft>
              <a:buClr>
                <a:schemeClr val="dk1"/>
              </a:buClr>
              <a:buSzPts val="2300"/>
              <a:buFont typeface="Arial"/>
              <a:buNone/>
            </a:pPr>
            <a:r>
              <a:rPr lang="en-US" sz="1700" b="0" i="0" u="none" strike="noStrike" cap="none">
                <a:solidFill>
                  <a:schemeClr val="dk2"/>
                </a:solidFill>
                <a:latin typeface="Century Gothic"/>
                <a:ea typeface="Century Gothic"/>
                <a:cs typeface="Century Gothic"/>
                <a:sym typeface="Century Gothic"/>
              </a:rPr>
              <a:t>Giv</a:t>
            </a:r>
            <a:r>
              <a:rPr lang="en-US" sz="1700">
                <a:solidFill>
                  <a:schemeClr val="dk2"/>
                </a:solidFill>
                <a:latin typeface="Century Gothic"/>
                <a:ea typeface="Century Gothic"/>
                <a:cs typeface="Century Gothic"/>
                <a:sym typeface="Century Gothic"/>
              </a:rPr>
              <a:t>e</a:t>
            </a:r>
            <a:r>
              <a:rPr lang="en-US" sz="1700" b="0" i="0" u="none" strike="noStrike" cap="none">
                <a:solidFill>
                  <a:schemeClr val="dk2"/>
                </a:solidFill>
                <a:latin typeface="Century Gothic"/>
                <a:ea typeface="Century Gothic"/>
                <a:cs typeface="Century Gothic"/>
                <a:sym typeface="Century Gothic"/>
              </a:rPr>
              <a:t> the shopper three options for their purchase:</a:t>
            </a:r>
            <a:endParaRPr sz="2250" b="0" i="0" u="none" strike="noStrike" cap="none">
              <a:solidFill>
                <a:schemeClr val="dk2"/>
              </a:solidFill>
              <a:latin typeface="Century Gothic"/>
              <a:ea typeface="Century Gothic"/>
              <a:cs typeface="Century Gothic"/>
              <a:sym typeface="Century Gothic"/>
            </a:endParaRPr>
          </a:p>
          <a:p>
            <a:pPr marL="457200" marR="0" lvl="0" indent="-336550" algn="l" rtl="0">
              <a:lnSpc>
                <a:spcPct val="115000"/>
              </a:lnSpc>
              <a:spcBef>
                <a:spcPts val="1000"/>
              </a:spcBef>
              <a:spcAft>
                <a:spcPts val="0"/>
              </a:spcAft>
              <a:buClr>
                <a:schemeClr val="dk2"/>
              </a:buClr>
              <a:buSzPts val="1700"/>
              <a:buFont typeface="Century Gothic"/>
              <a:buAutoNum type="arabicPeriod"/>
            </a:pPr>
            <a:r>
              <a:rPr lang="en-US" sz="1700" b="0" i="0" u="none" strike="noStrike" cap="none">
                <a:solidFill>
                  <a:schemeClr val="dk2"/>
                </a:solidFill>
                <a:latin typeface="Century Gothic"/>
                <a:ea typeface="Century Gothic"/>
                <a:cs typeface="Century Gothic"/>
                <a:sym typeface="Century Gothic"/>
              </a:rPr>
              <a:t>Show them the product they requested.</a:t>
            </a:r>
            <a:endParaRPr sz="1700" b="0" i="0" u="none" strike="noStrike" cap="none">
              <a:solidFill>
                <a:schemeClr val="dk2"/>
              </a:solidFill>
              <a:latin typeface="Century Gothic"/>
              <a:ea typeface="Century Gothic"/>
              <a:cs typeface="Century Gothic"/>
              <a:sym typeface="Century Gothic"/>
            </a:endParaRPr>
          </a:p>
          <a:p>
            <a:pPr marL="457200" marR="1060450" lvl="0" indent="-336550" algn="l" rtl="0">
              <a:lnSpc>
                <a:spcPct val="115000"/>
              </a:lnSpc>
              <a:spcBef>
                <a:spcPts val="1000"/>
              </a:spcBef>
              <a:spcAft>
                <a:spcPts val="0"/>
              </a:spcAft>
              <a:buClr>
                <a:schemeClr val="dk2"/>
              </a:buClr>
              <a:buSzPts val="1700"/>
              <a:buFont typeface="Century Gothic"/>
              <a:buAutoNum type="arabicPeriod"/>
            </a:pPr>
            <a:r>
              <a:rPr lang="en-US" sz="1700" b="0" i="0" u="none" strike="noStrike" cap="none">
                <a:solidFill>
                  <a:schemeClr val="dk2"/>
                </a:solidFill>
                <a:latin typeface="Century Gothic"/>
                <a:ea typeface="Century Gothic"/>
                <a:cs typeface="Century Gothic"/>
                <a:sym typeface="Century Gothic"/>
              </a:rPr>
              <a:t>Show an alternative - something that still relates to the requested item, but maybe at a more mid-price point.</a:t>
            </a:r>
            <a:endParaRPr sz="1950" b="0" i="0" u="none" strike="noStrike" cap="none">
              <a:solidFill>
                <a:schemeClr val="dk2"/>
              </a:solidFill>
              <a:latin typeface="Century Gothic"/>
              <a:ea typeface="Century Gothic"/>
              <a:cs typeface="Century Gothic"/>
              <a:sym typeface="Century Gothic"/>
            </a:endParaRPr>
          </a:p>
          <a:p>
            <a:pPr marL="457200" marR="5080" lvl="0" indent="-336550" algn="l" rtl="0">
              <a:lnSpc>
                <a:spcPct val="115000"/>
              </a:lnSpc>
              <a:spcBef>
                <a:spcPts val="1000"/>
              </a:spcBef>
              <a:spcAft>
                <a:spcPts val="1000"/>
              </a:spcAft>
              <a:buClr>
                <a:schemeClr val="dk2"/>
              </a:buClr>
              <a:buSzPts val="1700"/>
              <a:buFont typeface="Century Gothic"/>
              <a:buAutoNum type="arabicPeriod"/>
            </a:pPr>
            <a:r>
              <a:rPr lang="en-US" sz="1700" b="0" i="0" u="none" strike="noStrike" cap="none">
                <a:solidFill>
                  <a:schemeClr val="dk2"/>
                </a:solidFill>
                <a:latin typeface="Century Gothic"/>
                <a:ea typeface="Century Gothic"/>
                <a:cs typeface="Century Gothic"/>
                <a:sym typeface="Century Gothic"/>
              </a:rPr>
              <a:t>Show the dream - something that the customer might love, but that may have a higher price point.</a:t>
            </a:r>
            <a:endParaRPr sz="1000" b="0" i="0" u="none" strike="noStrike" cap="none">
              <a:solidFill>
                <a:schemeClr val="dk2"/>
              </a:solidFill>
              <a:latin typeface="Century Gothic"/>
              <a:ea typeface="Century Gothic"/>
              <a:cs typeface="Century Gothic"/>
              <a:sym typeface="Century Gothic"/>
            </a:endParaRPr>
          </a:p>
        </p:txBody>
      </p:sp>
      <p:sp>
        <p:nvSpPr>
          <p:cNvPr id="374" name="Google Shape;374;g155b8051bf3_0_16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pic>
        <p:nvPicPr>
          <p:cNvPr id="375" name="Google Shape;375;g155b8051bf3_0_168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76" name="Google Shape;376;g155b8051bf3_0_1687"/>
          <p:cNvSpPr txBox="1">
            <a:spLocks noGrp="1"/>
          </p:cNvSpPr>
          <p:nvPr>
            <p:ph type="title"/>
          </p:nvPr>
        </p:nvSpPr>
        <p:spPr>
          <a:xfrm>
            <a:off x="755075" y="545075"/>
            <a:ext cx="10598700" cy="1492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rgbClr val="2853A3"/>
              </a:buClr>
              <a:buSzPct val="100000"/>
              <a:buFont typeface="Century Gothic"/>
              <a:buNone/>
            </a:pPr>
            <a:r>
              <a:rPr lang="en-US" sz="3200">
                <a:solidFill>
                  <a:srgbClr val="2853A3"/>
                </a:solidFill>
              </a:rPr>
              <a:t>If The Answer Is “Yes” To All Three Questions, Then You Can Proceed To Suggest Upgrades Or Additional Products</a:t>
            </a:r>
            <a:endParaRPr>
              <a:solidFill>
                <a:srgbClr val="BA0C2F"/>
              </a:solidFill>
            </a:endParaRPr>
          </a:p>
        </p:txBody>
      </p:sp>
      <p:pic>
        <p:nvPicPr>
          <p:cNvPr id="377" name="Google Shape;377;g155b8051bf3_0_168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64200" y="2525675"/>
            <a:ext cx="3708450" cy="3708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55b8051bf3_0_170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83" name="Google Shape;383;g155b8051bf3_0_1709"/>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84" name="Google Shape;384;g155b8051bf3_0_1709"/>
          <p:cNvSpPr/>
          <p:nvPr/>
        </p:nvSpPr>
        <p:spPr>
          <a:xfrm>
            <a:off x="755075" y="851400"/>
            <a:ext cx="10007700" cy="54375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155b8051bf3_0_1709"/>
          <p:cNvSpPr txBox="1"/>
          <p:nvPr/>
        </p:nvSpPr>
        <p:spPr>
          <a:xfrm>
            <a:off x="1235025" y="1470550"/>
            <a:ext cx="7375500" cy="1641900"/>
          </a:xfrm>
          <a:prstGeom prst="rect">
            <a:avLst/>
          </a:prstGeom>
          <a:noFill/>
          <a:ln>
            <a:noFill/>
          </a:ln>
        </p:spPr>
        <p:txBody>
          <a:bodyPr spcFirstLastPara="1" wrap="square" lIns="0" tIns="12700" rIns="0" bIns="0" anchor="t" anchorCtr="0">
            <a:spAutoFit/>
          </a:bodyPr>
          <a:lstStyle/>
          <a:p>
            <a:pPr marL="0" marR="25527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Be reasonable. The suggested item shouldn’t exceed more than a certain percentage of the cost of the original item.</a:t>
            </a:r>
            <a:endParaRPr sz="1500" b="0" i="0" u="none" strike="noStrike" cap="none">
              <a:solidFill>
                <a:srgbClr val="2855A4"/>
              </a:solidFill>
              <a:latin typeface="Century Gothic"/>
              <a:ea typeface="Century Gothic"/>
              <a:cs typeface="Century Gothic"/>
              <a:sym typeface="Century Gothic"/>
            </a:endParaRPr>
          </a:p>
          <a:p>
            <a:pPr marL="12700" marR="0" lvl="0" indent="0" algn="l" rtl="0">
              <a:lnSpc>
                <a:spcPct val="115000"/>
              </a:lnSpc>
              <a:spcBef>
                <a:spcPts val="1000"/>
              </a:spcBef>
              <a:spcAft>
                <a:spcPts val="1000"/>
              </a:spcAft>
              <a:buClr>
                <a:schemeClr val="dk1"/>
              </a:buClr>
              <a:buSzPts val="2300"/>
              <a:buFont typeface="Arial"/>
              <a:buNone/>
            </a:pPr>
            <a:r>
              <a:rPr lang="en-US" sz="1700" b="0" i="0" u="none" strike="noStrike" cap="none">
                <a:solidFill>
                  <a:schemeClr val="dk2"/>
                </a:solidFill>
                <a:latin typeface="Century Gothic"/>
                <a:ea typeface="Century Gothic"/>
                <a:cs typeface="Century Gothic"/>
                <a:sym typeface="Century Gothic"/>
              </a:rPr>
              <a:t>If a customer buys an expensive bottle of shampoo, it makes sense to suggest a cheaper bottle of conditioner; but if a customer buys a cheap conditioner, don’t try to sell her an expensive shampoo.</a:t>
            </a:r>
            <a:endParaRPr sz="1000" b="0" i="0" u="none" strike="noStrike" cap="none">
              <a:solidFill>
                <a:schemeClr val="dk2"/>
              </a:solidFill>
              <a:latin typeface="Century Gothic"/>
              <a:ea typeface="Century Gothic"/>
              <a:cs typeface="Century Gothic"/>
              <a:sym typeface="Century Gothic"/>
            </a:endParaRPr>
          </a:p>
        </p:txBody>
      </p:sp>
      <p:sp>
        <p:nvSpPr>
          <p:cNvPr id="386" name="Google Shape;386;g155b8051bf3_0_17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387" name="Google Shape;387;g155b8051bf3_0_1709"/>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88" name="Google Shape;388;g155b8051bf3_0_1709"/>
          <p:cNvSpPr txBox="1"/>
          <p:nvPr/>
        </p:nvSpPr>
        <p:spPr>
          <a:xfrm>
            <a:off x="1235025" y="3567075"/>
            <a:ext cx="7375500" cy="2226000"/>
          </a:xfrm>
          <a:prstGeom prst="rect">
            <a:avLst/>
          </a:prstGeom>
          <a:noFill/>
          <a:ln>
            <a:noFill/>
          </a:ln>
        </p:spPr>
        <p:txBody>
          <a:bodyPr spcFirstLastPara="1" wrap="square" lIns="0" tIns="12700" rIns="0" bIns="0" anchor="t" anchorCtr="0">
            <a:spAutoFit/>
          </a:bodyPr>
          <a:lstStyle/>
          <a:p>
            <a:pPr marL="0" marR="25527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Add rewards, incentives, or discounts to added purchases.</a:t>
            </a:r>
            <a:endParaRPr sz="1500" b="0" i="0" u="none" strike="noStrike" cap="none">
              <a:solidFill>
                <a:srgbClr val="2855A4"/>
              </a:solidFill>
              <a:latin typeface="Century Gothic"/>
              <a:ea typeface="Century Gothic"/>
              <a:cs typeface="Century Gothic"/>
              <a:sym typeface="Century Gothic"/>
            </a:endParaRPr>
          </a:p>
          <a:p>
            <a:pPr marL="12700" marR="0" lvl="0" indent="0" algn="l" rtl="0">
              <a:lnSpc>
                <a:spcPct val="115000"/>
              </a:lnSpc>
              <a:spcBef>
                <a:spcPts val="1000"/>
              </a:spcBef>
              <a:spcAft>
                <a:spcPts val="1000"/>
              </a:spcAft>
              <a:buClr>
                <a:schemeClr val="dk1"/>
              </a:buClr>
              <a:buSzPts val="2300"/>
              <a:buFont typeface="Arial"/>
              <a:buNone/>
            </a:pPr>
            <a:r>
              <a:rPr lang="en-US" sz="1700" b="0" i="0" u="none" strike="noStrike" cap="none">
                <a:solidFill>
                  <a:schemeClr val="dk2"/>
                </a:solidFill>
                <a:latin typeface="Century Gothic"/>
                <a:ea typeface="Century Gothic"/>
                <a:cs typeface="Century Gothic"/>
                <a:sym typeface="Century Gothic"/>
              </a:rPr>
              <a:t>You can motivate your customers to buy additional products that you’re suggesting by proposing a discount on the bundled products. For example, if a customer buys shampoo and the conditioner you suggest together, she gets a 10% discount on the product bundle. But if she doesn’t buy the conditioner, she pays the regular price for the shampoo.</a:t>
            </a:r>
            <a:endParaRPr sz="1000" b="0" i="0" u="none" strike="noStrike" cap="none">
              <a:solidFill>
                <a:schemeClr val="dk2"/>
              </a:solidFill>
              <a:latin typeface="Century Gothic"/>
              <a:ea typeface="Century Gothic"/>
              <a:cs typeface="Century Gothic"/>
              <a:sym typeface="Century Gothic"/>
            </a:endParaRPr>
          </a:p>
        </p:txBody>
      </p:sp>
      <p:pic>
        <p:nvPicPr>
          <p:cNvPr id="389" name="Google Shape;389;g155b8051bf3_0_170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98975" y="1357450"/>
            <a:ext cx="3516701" cy="52762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155b8051bf3_0_160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95" name="Google Shape;395;g155b8051bf3_0_1602"/>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Key Takeaways </a:t>
            </a:r>
            <a:endParaRPr/>
          </a:p>
        </p:txBody>
      </p:sp>
      <p:sp>
        <p:nvSpPr>
          <p:cNvPr id="396" name="Google Shape;396;g155b8051bf3_0_1602"/>
          <p:cNvSpPr txBox="1">
            <a:spLocks noGrp="1"/>
          </p:cNvSpPr>
          <p:nvPr>
            <p:ph type="body" idx="1"/>
          </p:nvPr>
        </p:nvSpPr>
        <p:spPr>
          <a:xfrm>
            <a:off x="2804925" y="1548550"/>
            <a:ext cx="8770500" cy="5270400"/>
          </a:xfrm>
          <a:prstGeom prst="rect">
            <a:avLst/>
          </a:prstGeom>
          <a:noFill/>
          <a:ln>
            <a:noFill/>
          </a:ln>
        </p:spPr>
        <p:txBody>
          <a:bodyPr spcFirstLastPara="1" wrap="square" lIns="91425" tIns="45700" rIns="91425" bIns="45700" anchor="t" anchorCtr="0">
            <a:normAutofit fontScale="92500" lnSpcReduction="10000"/>
          </a:bodyPr>
          <a:lstStyle/>
          <a:p>
            <a:pPr marL="457200" marR="198755" lvl="0" indent="-355600" algn="l" rtl="0">
              <a:lnSpc>
                <a:spcPct val="115000"/>
              </a:lnSpc>
              <a:spcBef>
                <a:spcPts val="0"/>
              </a:spcBef>
              <a:spcAft>
                <a:spcPts val="0"/>
              </a:spcAft>
              <a:buClr>
                <a:srgbClr val="2853A3"/>
              </a:buClr>
              <a:buSzPct val="108107"/>
              <a:buFont typeface="Century Gothic"/>
              <a:buAutoNum type="arabicPeriod"/>
            </a:pPr>
            <a:r>
              <a:rPr lang="en-US" sz="2000" b="1">
                <a:solidFill>
                  <a:srgbClr val="2853A3"/>
                </a:solidFill>
              </a:rPr>
              <a:t>Know your products:</a:t>
            </a:r>
            <a:r>
              <a:rPr lang="en-US" sz="2000" b="1">
                <a:solidFill>
                  <a:srgbClr val="2853A3"/>
                </a:solidFill>
                <a:latin typeface="Century Gothic"/>
                <a:ea typeface="Century Gothic"/>
                <a:cs typeface="Century Gothic"/>
                <a:sym typeface="Century Gothic"/>
              </a:rPr>
              <a:t> </a:t>
            </a:r>
            <a:endParaRPr sz="2000" b="1">
              <a:solidFill>
                <a:srgbClr val="2853A3"/>
              </a:solidFill>
              <a:latin typeface="Century Gothic"/>
              <a:ea typeface="Century Gothic"/>
              <a:cs typeface="Century Gothic"/>
              <a:sym typeface="Century Gothic"/>
            </a:endParaRPr>
          </a:p>
          <a:p>
            <a:pPr marL="914400" lvl="1" indent="-330200" algn="l" rtl="0">
              <a:lnSpc>
                <a:spcPct val="115000"/>
              </a:lnSpc>
              <a:spcBef>
                <a:spcPts val="1000"/>
              </a:spcBef>
              <a:spcAft>
                <a:spcPts val="0"/>
              </a:spcAft>
              <a:buClr>
                <a:schemeClr val="dk2"/>
              </a:buClr>
              <a:buSzPct val="108107"/>
              <a:buFont typeface="Century Gothic"/>
              <a:buChar char="•"/>
            </a:pPr>
            <a:r>
              <a:rPr lang="en-US" sz="1600">
                <a:solidFill>
                  <a:schemeClr val="dk2"/>
                </a:solidFill>
              </a:rPr>
              <a:t>Be aware of the products that go well together, so you can pitch them to customers when cross-selling.</a:t>
            </a:r>
            <a:endParaRPr sz="1600">
              <a:solidFill>
                <a:schemeClr val="dk2"/>
              </a:solidFill>
            </a:endParaRPr>
          </a:p>
          <a:p>
            <a:pPr marL="914400" lvl="1" indent="-330200" algn="l" rtl="0">
              <a:lnSpc>
                <a:spcPct val="115000"/>
              </a:lnSpc>
              <a:spcBef>
                <a:spcPts val="1000"/>
              </a:spcBef>
              <a:spcAft>
                <a:spcPts val="0"/>
              </a:spcAft>
              <a:buClr>
                <a:schemeClr val="dk2"/>
              </a:buClr>
              <a:buSzPct val="108107"/>
              <a:buFont typeface="Century Gothic"/>
              <a:buChar char="•"/>
            </a:pPr>
            <a:r>
              <a:rPr lang="en-US" sz="1600">
                <a:solidFill>
                  <a:schemeClr val="dk2"/>
                </a:solidFill>
              </a:rPr>
              <a:t>Keep in mind the products you could recommend as alternatives or as the “dream” products if you want to upsell.</a:t>
            </a:r>
            <a:endParaRPr sz="1700">
              <a:solidFill>
                <a:schemeClr val="dk2"/>
              </a:solidFill>
            </a:endParaRPr>
          </a:p>
          <a:p>
            <a:pPr marL="552450" marR="198755" lvl="0" indent="-475932" algn="l" rtl="0">
              <a:lnSpc>
                <a:spcPct val="115000"/>
              </a:lnSpc>
              <a:spcBef>
                <a:spcPts val="1000"/>
              </a:spcBef>
              <a:spcAft>
                <a:spcPts val="0"/>
              </a:spcAft>
              <a:buClr>
                <a:srgbClr val="2853A3"/>
              </a:buClr>
              <a:buSzPct val="108107"/>
              <a:buFont typeface="Arial"/>
              <a:buAutoNum type="arabicPeriod"/>
            </a:pPr>
            <a:r>
              <a:rPr lang="en-US" sz="2000" b="1">
                <a:solidFill>
                  <a:srgbClr val="2853A3"/>
                </a:solidFill>
              </a:rPr>
              <a:t>Know your customers:</a:t>
            </a:r>
            <a:r>
              <a:rPr lang="en-US" sz="2000" b="1">
                <a:solidFill>
                  <a:srgbClr val="2853A3"/>
                </a:solidFill>
                <a:latin typeface="Century Gothic"/>
                <a:ea typeface="Century Gothic"/>
                <a:cs typeface="Century Gothic"/>
                <a:sym typeface="Century Gothic"/>
              </a:rPr>
              <a:t> </a:t>
            </a:r>
            <a:endParaRPr sz="2000" b="1">
              <a:solidFill>
                <a:srgbClr val="2853A3"/>
              </a:solidFill>
              <a:latin typeface="Century Gothic"/>
              <a:ea typeface="Century Gothic"/>
              <a:cs typeface="Century Gothic"/>
              <a:sym typeface="Century Gothic"/>
            </a:endParaRPr>
          </a:p>
          <a:p>
            <a:pPr marL="914400" lvl="1" indent="-330200" algn="l" rtl="0">
              <a:lnSpc>
                <a:spcPct val="115000"/>
              </a:lnSpc>
              <a:spcBef>
                <a:spcPts val="1000"/>
              </a:spcBef>
              <a:spcAft>
                <a:spcPts val="0"/>
              </a:spcAft>
              <a:buClr>
                <a:schemeClr val="dk2"/>
              </a:buClr>
              <a:buSzPct val="108107"/>
              <a:buFont typeface="Century Gothic"/>
              <a:buChar char="•"/>
            </a:pPr>
            <a:r>
              <a:rPr lang="en-US" sz="1600">
                <a:solidFill>
                  <a:schemeClr val="dk2"/>
                </a:solidFill>
              </a:rPr>
              <a:t>Try to understand your customers’ budget and motivations behind buying certain products. This will help you match their needs when you suggest new products to them.</a:t>
            </a:r>
            <a:r>
              <a:rPr lang="en-US" sz="2100" b="1">
                <a:solidFill>
                  <a:srgbClr val="1F497D"/>
                </a:solidFill>
                <a:latin typeface="Gill Sans"/>
                <a:ea typeface="Gill Sans"/>
                <a:cs typeface="Gill Sans"/>
                <a:sym typeface="Gill Sans"/>
              </a:rPr>
              <a:t> </a:t>
            </a:r>
            <a:endParaRPr sz="2200" b="1">
              <a:solidFill>
                <a:srgbClr val="2853A3"/>
              </a:solidFill>
            </a:endParaRPr>
          </a:p>
          <a:p>
            <a:pPr marL="552450" marR="198755" lvl="0" indent="-475932" algn="l" rtl="0">
              <a:lnSpc>
                <a:spcPct val="115000"/>
              </a:lnSpc>
              <a:spcBef>
                <a:spcPts val="1000"/>
              </a:spcBef>
              <a:spcAft>
                <a:spcPts val="0"/>
              </a:spcAft>
              <a:buClr>
                <a:srgbClr val="2853A3"/>
              </a:buClr>
              <a:buSzPct val="108107"/>
              <a:buFont typeface="Arial"/>
              <a:buAutoNum type="arabicPeriod"/>
            </a:pPr>
            <a:r>
              <a:rPr lang="en-US" sz="2000" b="1">
                <a:solidFill>
                  <a:srgbClr val="2853A3"/>
                </a:solidFill>
              </a:rPr>
              <a:t>Be innovative: </a:t>
            </a:r>
            <a:endParaRPr sz="2000" b="1">
              <a:solidFill>
                <a:srgbClr val="2853A3"/>
              </a:solidFill>
            </a:endParaRPr>
          </a:p>
          <a:p>
            <a:pPr marL="914400" lvl="1" indent="-330200" algn="l" rtl="0">
              <a:lnSpc>
                <a:spcPct val="115000"/>
              </a:lnSpc>
              <a:spcBef>
                <a:spcPts val="1000"/>
              </a:spcBef>
              <a:spcAft>
                <a:spcPts val="0"/>
              </a:spcAft>
              <a:buClr>
                <a:schemeClr val="dk2"/>
              </a:buClr>
              <a:buSzPct val="108107"/>
              <a:buFont typeface="Century Gothic"/>
              <a:buChar char="•"/>
            </a:pPr>
            <a:r>
              <a:rPr lang="en-US" sz="1600">
                <a:solidFill>
                  <a:schemeClr val="dk2"/>
                </a:solidFill>
              </a:rPr>
              <a:t>Introduce several methods that can help you upsell and cross-sell your products. These can be trying new product placements or adding incentives. </a:t>
            </a:r>
            <a:endParaRPr sz="2200" b="1">
              <a:solidFill>
                <a:srgbClr val="2853A3"/>
              </a:solidFill>
            </a:endParaRPr>
          </a:p>
          <a:p>
            <a:pPr marL="552450" marR="198755" lvl="0" indent="-475932" algn="l" rtl="0">
              <a:lnSpc>
                <a:spcPct val="115000"/>
              </a:lnSpc>
              <a:spcBef>
                <a:spcPts val="1000"/>
              </a:spcBef>
              <a:spcAft>
                <a:spcPts val="0"/>
              </a:spcAft>
              <a:buClr>
                <a:srgbClr val="2853A3"/>
              </a:buClr>
              <a:buSzPct val="108107"/>
              <a:buFont typeface="Century Gothic"/>
              <a:buAutoNum type="arabicPeriod"/>
            </a:pPr>
            <a:r>
              <a:rPr lang="en-US" sz="2000" b="1">
                <a:solidFill>
                  <a:srgbClr val="2853A3"/>
                </a:solidFill>
              </a:rPr>
              <a:t>Keep it simple: </a:t>
            </a:r>
            <a:endParaRPr sz="2000" b="1">
              <a:solidFill>
                <a:srgbClr val="2853A3"/>
              </a:solidFill>
            </a:endParaRPr>
          </a:p>
          <a:p>
            <a:pPr marL="914400" marR="0" lvl="1" indent="-330200" algn="l" rtl="0">
              <a:lnSpc>
                <a:spcPct val="115000"/>
              </a:lnSpc>
              <a:spcBef>
                <a:spcPts val="1000"/>
              </a:spcBef>
              <a:spcAft>
                <a:spcPts val="1000"/>
              </a:spcAft>
              <a:buClr>
                <a:schemeClr val="dk2"/>
              </a:buClr>
              <a:buSzPct val="108107"/>
              <a:buFont typeface="Century Gothic"/>
              <a:buChar char="•"/>
            </a:pPr>
            <a:r>
              <a:rPr lang="en-US" sz="1600">
                <a:solidFill>
                  <a:schemeClr val="dk2"/>
                </a:solidFill>
              </a:rPr>
              <a:t>Don’t overwhelm your customers with too many choices and options. This could discourage your customers from buying your suggested products.</a:t>
            </a:r>
            <a:endParaRPr sz="2200" b="1">
              <a:solidFill>
                <a:srgbClr val="2853A3"/>
              </a:solidFill>
            </a:endParaRPr>
          </a:p>
        </p:txBody>
      </p:sp>
      <p:pic>
        <p:nvPicPr>
          <p:cNvPr id="397" name="Google Shape;397;g155b8051bf3_0_1602"/>
          <p:cNvPicPr preferRelativeResize="0"/>
          <p:nvPr/>
        </p:nvPicPr>
        <p:blipFill rotWithShape="1">
          <a:blip r:embed="rId4" cstate="screen">
            <a:alphaModFix/>
            <a:extLst>
              <a:ext uri="{28A0092B-C50C-407E-A947-70E740481C1C}">
                <a14:useLocalDpi xmlns:a14="http://schemas.microsoft.com/office/drawing/2010/main"/>
              </a:ext>
            </a:extLst>
          </a:blip>
          <a:srcRect l="17999" t="9" b="7"/>
          <a:stretch/>
        </p:blipFill>
        <p:spPr>
          <a:xfrm>
            <a:off x="1" y="1408475"/>
            <a:ext cx="2881126" cy="5270502"/>
          </a:xfrm>
          <a:prstGeom prst="rect">
            <a:avLst/>
          </a:prstGeom>
          <a:noFill/>
          <a:ln>
            <a:noFill/>
          </a:ln>
        </p:spPr>
      </p:pic>
      <p:sp>
        <p:nvSpPr>
          <p:cNvPr id="398" name="Google Shape;398;g155b8051bf3_0_16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pic>
        <p:nvPicPr>
          <p:cNvPr id="399" name="Google Shape;399;g155b8051bf3_0_1602"/>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101" name="Google Shape;101;p3"/>
          <p:cNvSpPr/>
          <p:nvPr/>
        </p:nvSpPr>
        <p:spPr>
          <a:xfrm>
            <a:off x="745066" y="508001"/>
            <a:ext cx="6587067" cy="83396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838200" y="2804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entury Gothic"/>
              <a:buNone/>
            </a:pPr>
            <a:r>
              <a:rPr lang="en-US" sz="3200">
                <a:solidFill>
                  <a:schemeClr val="dk2"/>
                </a:solidFill>
                <a:latin typeface="Century Gothic"/>
                <a:ea typeface="Century Gothic"/>
                <a:cs typeface="Century Gothic"/>
                <a:sym typeface="Century Gothic"/>
              </a:rPr>
              <a:t>Tips for Customizing This Module</a:t>
            </a:r>
            <a:endParaRPr/>
          </a:p>
        </p:txBody>
      </p:sp>
      <p:sp>
        <p:nvSpPr>
          <p:cNvPr id="103" name="Google Shape;103;p3"/>
          <p:cNvSpPr txBox="1">
            <a:spLocks noGrp="1"/>
          </p:cNvSpPr>
          <p:nvPr>
            <p:ph type="body" idx="1"/>
          </p:nvPr>
        </p:nvSpPr>
        <p:spPr>
          <a:xfrm>
            <a:off x="838200" y="1502825"/>
            <a:ext cx="10749600" cy="52185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2"/>
              </a:buClr>
              <a:buSzPts val="2499"/>
              <a:buNone/>
            </a:pPr>
            <a:r>
              <a:rPr lang="en-US" sz="1300">
                <a:solidFill>
                  <a:schemeClr val="dk2"/>
                </a:solidFill>
                <a:latin typeface="Century Gothic"/>
                <a:ea typeface="Century Gothic"/>
                <a:cs typeface="Century Gothic"/>
                <a:sym typeface="Century Gothic"/>
              </a:rPr>
              <a:t>The following list provides helpful tips for customizing the content in this module. You can click the slide numbers to be brought directly to that slide. Each slide with customizable elements includes arrows, text boxes, or highlighted phrases to indicate customizable sections and words.</a:t>
            </a:r>
            <a:endParaRPr sz="1300">
              <a:solidFill>
                <a:schemeClr val="dk2"/>
              </a:solidFill>
            </a:endParaRPr>
          </a:p>
          <a:p>
            <a:pPr marL="361950" lvl="0" indent="-283852" algn="l" rtl="0">
              <a:lnSpc>
                <a:spcPct val="110000"/>
              </a:lnSpc>
              <a:spcBef>
                <a:spcPts val="1000"/>
              </a:spcBef>
              <a:spcAft>
                <a:spcPts val="0"/>
              </a:spcAft>
              <a:buClr>
                <a:schemeClr val="dk2"/>
              </a:buClr>
              <a:buSzPts val="1300"/>
              <a:buChar char="•"/>
            </a:pPr>
            <a:r>
              <a:rPr lang="en-US" sz="1300" b="1">
                <a:solidFill>
                  <a:schemeClr val="dk2"/>
                </a:solidFill>
              </a:rPr>
              <a:t>Topics:</a:t>
            </a:r>
            <a:r>
              <a:rPr lang="en-US" sz="1300">
                <a:solidFill>
                  <a:schemeClr val="dk2"/>
                </a:solidFill>
              </a:rPr>
              <a:t> This module is broken down into several topics as described in the table of contents. You can delete the topics that are not relevant to you and your group. You can also delete any slide throughout the module that does not apply to you or your group. Additionally, all text in this module is directly editable.</a:t>
            </a:r>
            <a:endParaRPr sz="1300">
              <a:solidFill>
                <a:schemeClr val="dk2"/>
              </a:solidFill>
            </a:endParaRPr>
          </a:p>
          <a:p>
            <a:pPr marL="361950" lvl="0" indent="-283852" algn="l" rtl="0">
              <a:lnSpc>
                <a:spcPct val="110000"/>
              </a:lnSpc>
              <a:spcBef>
                <a:spcPts val="0"/>
              </a:spcBef>
              <a:spcAft>
                <a:spcPts val="0"/>
              </a:spcAft>
              <a:buClr>
                <a:schemeClr val="dk2"/>
              </a:buClr>
              <a:buSzPts val="1300"/>
              <a:buChar char="•"/>
            </a:pPr>
            <a:r>
              <a:rPr lang="en-US" sz="1300" b="1">
                <a:solidFill>
                  <a:schemeClr val="dk2"/>
                </a:solidFill>
              </a:rPr>
              <a:t>Characters:</a:t>
            </a:r>
            <a:r>
              <a:rPr lang="en-US" sz="1300">
                <a:solidFill>
                  <a:schemeClr val="dk2"/>
                </a:solidFill>
              </a:rPr>
              <a:t> This module uses a mix of characters from different regions. You can replace any of the characters using the character image files from the creative asset library. </a:t>
            </a:r>
            <a:endParaRPr sz="1300">
              <a:solidFill>
                <a:schemeClr val="dk2"/>
              </a:solidFill>
            </a:endParaRPr>
          </a:p>
          <a:p>
            <a:pPr marL="361950" lvl="0" indent="-283852" algn="l" rtl="0">
              <a:lnSpc>
                <a:spcPct val="110000"/>
              </a:lnSpc>
              <a:spcBef>
                <a:spcPts val="0"/>
              </a:spcBef>
              <a:spcAft>
                <a:spcPts val="0"/>
              </a:spcAft>
              <a:buClr>
                <a:schemeClr val="dk2"/>
              </a:buClr>
              <a:buSzPts val="1300"/>
              <a:buChar char="•"/>
            </a:pPr>
            <a:r>
              <a:rPr lang="en-US" sz="1300" b="1">
                <a:solidFill>
                  <a:schemeClr val="dk2"/>
                </a:solidFill>
              </a:rPr>
              <a:t>Discussion Questions:</a:t>
            </a:r>
            <a:r>
              <a:rPr lang="en-US" sz="1300">
                <a:solidFill>
                  <a:schemeClr val="dk2"/>
                </a:solidFill>
              </a:rPr>
              <a:t> Slides </a:t>
            </a:r>
            <a:r>
              <a:rPr lang="en-US" sz="1300" u="sng">
                <a:solidFill>
                  <a:schemeClr val="hlink"/>
                </a:solidFill>
                <a:hlinkClick r:id="rId4" action="ppaction://hlinksldjump"/>
              </a:rPr>
              <a:t>23</a:t>
            </a:r>
            <a:r>
              <a:rPr lang="en-US" sz="1300">
                <a:solidFill>
                  <a:schemeClr val="dk2"/>
                </a:solidFill>
              </a:rPr>
              <a:t>, </a:t>
            </a:r>
            <a:r>
              <a:rPr lang="en-US" sz="1300" u="sng">
                <a:solidFill>
                  <a:schemeClr val="hlink"/>
                </a:solidFill>
                <a:hlinkClick r:id="rId5" action="ppaction://hlinksldjump"/>
              </a:rPr>
              <a:t>30</a:t>
            </a:r>
            <a:r>
              <a:rPr lang="en-US" sz="1300">
                <a:solidFill>
                  <a:schemeClr val="dk2"/>
                </a:solidFill>
              </a:rPr>
              <a:t>, </a:t>
            </a:r>
            <a:r>
              <a:rPr lang="en-US" sz="1300" u="sng">
                <a:solidFill>
                  <a:schemeClr val="hlink"/>
                </a:solidFill>
                <a:hlinkClick r:id="rId6" action="ppaction://hlinksldjump"/>
              </a:rPr>
              <a:t>32</a:t>
            </a:r>
            <a:r>
              <a:rPr lang="en-US" sz="1300">
                <a:solidFill>
                  <a:schemeClr val="dk2"/>
                </a:solidFill>
              </a:rPr>
              <a:t>, </a:t>
            </a:r>
            <a:r>
              <a:rPr lang="en-US" sz="1300" u="sng">
                <a:solidFill>
                  <a:schemeClr val="hlink"/>
                </a:solidFill>
                <a:hlinkClick r:id="rId7" action="ppaction://hlinksldjump"/>
              </a:rPr>
              <a:t>36</a:t>
            </a:r>
            <a:r>
              <a:rPr lang="en-US" sz="1300">
                <a:solidFill>
                  <a:schemeClr val="dk2"/>
                </a:solidFill>
              </a:rPr>
              <a:t>, and </a:t>
            </a:r>
            <a:r>
              <a:rPr lang="en-US" sz="1300" u="sng">
                <a:solidFill>
                  <a:schemeClr val="hlink"/>
                </a:solidFill>
                <a:hlinkClick r:id="rId8" action="ppaction://hlinksldjump"/>
              </a:rPr>
              <a:t>46</a:t>
            </a:r>
            <a:r>
              <a:rPr lang="en-US" sz="1300">
                <a:solidFill>
                  <a:schemeClr val="dk2"/>
                </a:solidFill>
              </a:rPr>
              <a:t> contain questions for discussion. You can add, edit, or replace the questions as needed.</a:t>
            </a:r>
            <a:endParaRPr sz="1300">
              <a:solidFill>
                <a:schemeClr val="dk2"/>
              </a:solidFill>
            </a:endParaRPr>
          </a:p>
          <a:p>
            <a:pPr marL="361950" lvl="0" indent="-283852" algn="l" rtl="0">
              <a:lnSpc>
                <a:spcPct val="110000"/>
              </a:lnSpc>
              <a:spcBef>
                <a:spcPts val="0"/>
              </a:spcBef>
              <a:spcAft>
                <a:spcPts val="0"/>
              </a:spcAft>
              <a:buClr>
                <a:schemeClr val="dk2"/>
              </a:buClr>
              <a:buSzPts val="1300"/>
              <a:buChar char="•"/>
            </a:pPr>
            <a:r>
              <a:rPr lang="en-US" sz="1300" b="1">
                <a:solidFill>
                  <a:schemeClr val="dk2"/>
                </a:solidFill>
              </a:rPr>
              <a:t>Scenarios:</a:t>
            </a:r>
            <a:r>
              <a:rPr lang="en-US" sz="1300">
                <a:solidFill>
                  <a:schemeClr val="dk2"/>
                </a:solidFill>
              </a:rPr>
              <a:t> Slides </a:t>
            </a:r>
            <a:r>
              <a:rPr lang="en-US" sz="1300" u="sng">
                <a:solidFill>
                  <a:schemeClr val="hlink"/>
                </a:solidFill>
                <a:hlinkClick r:id="rId9" action="ppaction://hlinksldjump"/>
              </a:rPr>
              <a:t>4</a:t>
            </a:r>
            <a:r>
              <a:rPr lang="en-US" sz="1300">
                <a:solidFill>
                  <a:schemeClr val="dk2"/>
                </a:solidFill>
              </a:rPr>
              <a:t>, </a:t>
            </a:r>
            <a:r>
              <a:rPr lang="en-US" sz="1300" u="sng">
                <a:solidFill>
                  <a:schemeClr val="hlink"/>
                </a:solidFill>
                <a:hlinkClick r:id="rId10" action="ppaction://hlinksldjump"/>
              </a:rPr>
              <a:t>7</a:t>
            </a:r>
            <a:r>
              <a:rPr lang="en-US" sz="1300">
                <a:solidFill>
                  <a:schemeClr val="dk2"/>
                </a:solidFill>
              </a:rPr>
              <a:t>, </a:t>
            </a:r>
            <a:r>
              <a:rPr lang="en-US" sz="1300" u="sng">
                <a:solidFill>
                  <a:schemeClr val="hlink"/>
                </a:solidFill>
                <a:hlinkClick r:id="rId11" action="ppaction://hlinksldjump"/>
              </a:rPr>
              <a:t>10</a:t>
            </a:r>
            <a:r>
              <a:rPr lang="en-US" sz="1300">
                <a:solidFill>
                  <a:schemeClr val="dk2"/>
                </a:solidFill>
              </a:rPr>
              <a:t>, and </a:t>
            </a:r>
            <a:r>
              <a:rPr lang="en-US" sz="1300" u="sng">
                <a:solidFill>
                  <a:schemeClr val="hlink"/>
                </a:solidFill>
                <a:hlinkClick r:id="rId12" action="ppaction://hlinksldjump"/>
              </a:rPr>
              <a:t>14</a:t>
            </a:r>
            <a:r>
              <a:rPr lang="en-US" sz="1300">
                <a:solidFill>
                  <a:schemeClr val="dk2"/>
                </a:solidFill>
              </a:rPr>
              <a:t> contain “scenarios” that are meant to get your group thinking about the material. You can modify these scenarios to be relevant to your group where needed. </a:t>
            </a:r>
            <a:endParaRPr sz="1300">
              <a:solidFill>
                <a:schemeClr val="dk2"/>
              </a:solidFill>
            </a:endParaRPr>
          </a:p>
          <a:p>
            <a:pPr marL="361950" lvl="0" indent="-283852" algn="l" rtl="0">
              <a:lnSpc>
                <a:spcPct val="110000"/>
              </a:lnSpc>
              <a:spcBef>
                <a:spcPts val="0"/>
              </a:spcBef>
              <a:spcAft>
                <a:spcPts val="0"/>
              </a:spcAft>
              <a:buClr>
                <a:schemeClr val="dk2"/>
              </a:buClr>
              <a:buSzPts val="1300"/>
              <a:buChar char="•"/>
            </a:pPr>
            <a:r>
              <a:rPr lang="en-US" sz="1300" b="1">
                <a:solidFill>
                  <a:schemeClr val="dk2"/>
                </a:solidFill>
              </a:rPr>
              <a:t>Mobile Wallet Terminology: </a:t>
            </a:r>
            <a:r>
              <a:rPr lang="en-US" sz="1300">
                <a:solidFill>
                  <a:schemeClr val="dk2"/>
                </a:solidFill>
              </a:rPr>
              <a:t>The terms “mobile wallet” and “mobile money” are used on slide </a:t>
            </a:r>
            <a:r>
              <a:rPr lang="en-US" sz="1300" u="sng">
                <a:solidFill>
                  <a:schemeClr val="hlink"/>
                </a:solidFill>
                <a:hlinkClick r:id="rId13" action="ppaction://hlinksldjump"/>
              </a:rPr>
              <a:t>28.</a:t>
            </a:r>
            <a:r>
              <a:rPr lang="en-US" sz="1300">
                <a:solidFill>
                  <a:schemeClr val="dk2"/>
                </a:solidFill>
              </a:rPr>
              <a:t> You can replace these terms with a term that resonates best with you and your audience - such as mobile money account, digital wallet, etc.</a:t>
            </a:r>
            <a:endParaRPr sz="1300">
              <a:solidFill>
                <a:schemeClr val="dk2"/>
              </a:solidFill>
            </a:endParaRPr>
          </a:p>
          <a:p>
            <a:pPr marL="361950" lvl="0" indent="-283852" algn="l" rtl="0">
              <a:lnSpc>
                <a:spcPct val="110000"/>
              </a:lnSpc>
              <a:spcBef>
                <a:spcPts val="0"/>
              </a:spcBef>
              <a:spcAft>
                <a:spcPts val="0"/>
              </a:spcAft>
              <a:buClr>
                <a:schemeClr val="dk2"/>
              </a:buClr>
              <a:buSzPts val="1300"/>
              <a:buChar char="•"/>
            </a:pPr>
            <a:r>
              <a:rPr lang="en-US" sz="1300" b="1">
                <a:solidFill>
                  <a:schemeClr val="dk2"/>
                </a:solidFill>
              </a:rPr>
              <a:t>Digital Marketplaces: </a:t>
            </a:r>
            <a:r>
              <a:rPr lang="en-US" sz="1300">
                <a:solidFill>
                  <a:schemeClr val="dk2"/>
                </a:solidFill>
              </a:rPr>
              <a:t>Slide </a:t>
            </a:r>
            <a:r>
              <a:rPr lang="en-US" sz="1300" u="sng">
                <a:solidFill>
                  <a:schemeClr val="hlink"/>
                </a:solidFill>
                <a:hlinkClick r:id="rId14" action="ppaction://hlinksldjump"/>
              </a:rPr>
              <a:t>34</a:t>
            </a:r>
            <a:r>
              <a:rPr lang="en-US" sz="1300">
                <a:solidFill>
                  <a:schemeClr val="dk2"/>
                </a:solidFill>
              </a:rPr>
              <a:t> gives three examples of digital marketplaces. You can delete or add examples depending on your context, as well as adapt the general instructions on how to use a digital marketplace on slide </a:t>
            </a:r>
            <a:r>
              <a:rPr lang="en-US" sz="1300" u="sng">
                <a:solidFill>
                  <a:schemeClr val="hlink"/>
                </a:solidFill>
                <a:hlinkClick r:id="rId15" action="ppaction://hlinksldjump"/>
              </a:rPr>
              <a:t>35</a:t>
            </a:r>
            <a:r>
              <a:rPr lang="en-US" sz="1300">
                <a:solidFill>
                  <a:schemeClr val="dk2"/>
                </a:solidFill>
              </a:rPr>
              <a:t> to be reflective of a digital marketplace of your choice.</a:t>
            </a:r>
            <a:endParaRPr sz="1300">
              <a:solidFill>
                <a:schemeClr val="dk2"/>
              </a:solidFill>
            </a:endParaRPr>
          </a:p>
          <a:p>
            <a:pPr marL="361950" lvl="0" indent="-283852" algn="l" rtl="0">
              <a:lnSpc>
                <a:spcPct val="110000"/>
              </a:lnSpc>
              <a:spcBef>
                <a:spcPts val="0"/>
              </a:spcBef>
              <a:spcAft>
                <a:spcPts val="0"/>
              </a:spcAft>
              <a:buClr>
                <a:schemeClr val="dk2"/>
              </a:buClr>
              <a:buSzPts val="1300"/>
              <a:buChar char="•"/>
            </a:pPr>
            <a:r>
              <a:rPr lang="en-US" sz="1300" b="1">
                <a:solidFill>
                  <a:schemeClr val="dk2"/>
                </a:solidFill>
              </a:rPr>
              <a:t>Google Maps Business Profiles: </a:t>
            </a:r>
            <a:r>
              <a:rPr lang="en-US" sz="1300">
                <a:solidFill>
                  <a:schemeClr val="dk2"/>
                </a:solidFill>
              </a:rPr>
              <a:t>Slide </a:t>
            </a:r>
            <a:r>
              <a:rPr lang="en-US" sz="1300" u="sng">
                <a:solidFill>
                  <a:schemeClr val="hlink"/>
                </a:solidFill>
                <a:hlinkClick r:id="rId16" action="ppaction://hlinksldjump"/>
              </a:rPr>
              <a:t>37</a:t>
            </a:r>
            <a:r>
              <a:rPr lang="en-US" sz="1300">
                <a:solidFill>
                  <a:schemeClr val="dk2"/>
                </a:solidFill>
              </a:rPr>
              <a:t> gives instructions on how to set up a business profile on Google Maps. You can replace the icons and sketches with pictures of businesses on Google Maps in your locality. </a:t>
            </a:r>
            <a:endParaRPr sz="1300">
              <a:solidFill>
                <a:schemeClr val="dk2"/>
              </a:solidFill>
            </a:endParaRPr>
          </a:p>
          <a:p>
            <a:pPr marL="361950" lvl="0" indent="-283852" algn="l" rtl="0">
              <a:lnSpc>
                <a:spcPct val="110000"/>
              </a:lnSpc>
              <a:spcBef>
                <a:spcPts val="0"/>
              </a:spcBef>
              <a:spcAft>
                <a:spcPts val="0"/>
              </a:spcAft>
              <a:buClr>
                <a:schemeClr val="dk2"/>
              </a:buClr>
              <a:buSzPts val="1300"/>
              <a:buChar char="•"/>
            </a:pPr>
            <a:r>
              <a:rPr lang="en-US" sz="1300" b="1">
                <a:solidFill>
                  <a:schemeClr val="dk2"/>
                </a:solidFill>
              </a:rPr>
              <a:t>WhatsApp Business:</a:t>
            </a:r>
            <a:r>
              <a:rPr lang="en-US" sz="1300">
                <a:solidFill>
                  <a:schemeClr val="dk2"/>
                </a:solidFill>
              </a:rPr>
              <a:t> Slide </a:t>
            </a:r>
            <a:r>
              <a:rPr lang="en-US" sz="1300" u="sng">
                <a:solidFill>
                  <a:schemeClr val="hlink"/>
                </a:solidFill>
                <a:hlinkClick r:id="rId17" action="ppaction://hlinksldjump"/>
              </a:rPr>
              <a:t>38</a:t>
            </a:r>
            <a:r>
              <a:rPr lang="en-US" sz="1300">
                <a:solidFill>
                  <a:schemeClr val="dk2"/>
                </a:solidFill>
              </a:rPr>
              <a:t> describes how to set up a WhatsApp Business account. You can modify the instructions to better reflect the skills of your group, such as adding how to perform different tasks in your WhatsApp Business account.</a:t>
            </a:r>
            <a:endParaRPr sz="1300">
              <a:solidFill>
                <a:schemeClr val="dk2"/>
              </a:solidFill>
            </a:endParaRPr>
          </a:p>
        </p:txBody>
      </p:sp>
      <p:sp>
        <p:nvSpPr>
          <p:cNvPr id="104" name="Google Shape;10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g155b8051bf3_0_3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405" name="Google Shape;405;g155b8051bf3_0_318"/>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406" name="Google Shape;406;g155b8051bf3_0_318"/>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STRATEGIZE PRODUCT PLACEMENT</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407" name="Google Shape;407;g155b8051bf3_0_318"/>
          <p:cNvSpPr txBox="1"/>
          <p:nvPr/>
        </p:nvSpPr>
        <p:spPr>
          <a:xfrm>
            <a:off x="1044325" y="3981100"/>
            <a:ext cx="4733100" cy="1068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a:t>
            </a:r>
            <a:r>
              <a:rPr lang="en-US" sz="1400" b="0" i="0" u="none" strike="noStrike" cap="none">
                <a:solidFill>
                  <a:srgbClr val="000000"/>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To understand how to</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place products in ways that</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encourage sales.</a:t>
            </a:r>
            <a:endParaRPr sz="2100" b="0" i="0" u="none" strike="noStrike" cap="none">
              <a:solidFill>
                <a:schemeClr val="lt1"/>
              </a:solidFill>
              <a:latin typeface="Century Gothic"/>
              <a:ea typeface="Century Gothic"/>
              <a:cs typeface="Century Gothic"/>
              <a:sym typeface="Century Gothic"/>
            </a:endParaRPr>
          </a:p>
        </p:txBody>
      </p:sp>
      <p:grpSp>
        <p:nvGrpSpPr>
          <p:cNvPr id="408" name="Google Shape;408;g155b8051bf3_0_318"/>
          <p:cNvGrpSpPr/>
          <p:nvPr/>
        </p:nvGrpSpPr>
        <p:grpSpPr>
          <a:xfrm>
            <a:off x="6802575" y="360225"/>
            <a:ext cx="3695000" cy="2784748"/>
            <a:chOff x="6802575" y="360225"/>
            <a:chExt cx="3695000" cy="2784748"/>
          </a:xfrm>
        </p:grpSpPr>
        <p:pic>
          <p:nvPicPr>
            <p:cNvPr id="409" name="Google Shape;409;g155b8051bf3_0_318"/>
            <p:cNvPicPr preferRelativeResize="0"/>
            <p:nvPr/>
          </p:nvPicPr>
          <p:blipFill rotWithShape="1">
            <a:blip r:embed="rId4" cstate="screen">
              <a:alphaModFix/>
              <a:extLst>
                <a:ext uri="{28A0092B-C50C-407E-A947-70E740481C1C}">
                  <a14:useLocalDpi xmlns:a14="http://schemas.microsoft.com/office/drawing/2010/main"/>
                </a:ext>
              </a:extLst>
            </a:blip>
            <a:srcRect l="16806" t="13587" r="15644" b="21860"/>
            <a:stretch/>
          </p:blipFill>
          <p:spPr>
            <a:xfrm>
              <a:off x="6802575" y="360225"/>
              <a:ext cx="3695000" cy="2784748"/>
            </a:xfrm>
            <a:prstGeom prst="rect">
              <a:avLst/>
            </a:prstGeom>
            <a:noFill/>
            <a:ln>
              <a:noFill/>
            </a:ln>
          </p:spPr>
        </p:pic>
        <p:sp>
          <p:nvSpPr>
            <p:cNvPr id="410" name="Google Shape;410;g155b8051bf3_0_318"/>
            <p:cNvSpPr txBox="1"/>
            <p:nvPr/>
          </p:nvSpPr>
          <p:spPr>
            <a:xfrm>
              <a:off x="7367149" y="681625"/>
              <a:ext cx="21993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Let’s learn how to arrange your store and products in a strategic way to maximize your profits and increase sales!</a:t>
              </a:r>
              <a:endParaRPr sz="1600" b="1" i="0" u="none" strike="noStrike" cap="none">
                <a:solidFill>
                  <a:srgbClr val="2853A3"/>
                </a:solidFill>
                <a:latin typeface="Century Gothic"/>
                <a:ea typeface="Century Gothic"/>
                <a:cs typeface="Century Gothic"/>
                <a:sym typeface="Century Gothic"/>
              </a:endParaRPr>
            </a:p>
          </p:txBody>
        </p:sp>
      </p:grpSp>
      <p:sp>
        <p:nvSpPr>
          <p:cNvPr id="411" name="Google Shape;411;g155b8051bf3_0_3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pic>
        <p:nvPicPr>
          <p:cNvPr id="412" name="Google Shape;412;g155b8051bf3_0_318"/>
          <p:cNvPicPr preferRelativeResize="0"/>
          <p:nvPr/>
        </p:nvPicPr>
        <p:blipFill rotWithShape="1">
          <a:blip r:embed="rId5" cstate="screen">
            <a:alphaModFix/>
            <a:extLst>
              <a:ext uri="{28A0092B-C50C-407E-A947-70E740481C1C}">
                <a14:useLocalDpi xmlns:a14="http://schemas.microsoft.com/office/drawing/2010/main"/>
              </a:ext>
            </a:extLst>
          </a:blip>
          <a:srcRect l="7294" b="20936"/>
          <a:stretch/>
        </p:blipFill>
        <p:spPr>
          <a:xfrm>
            <a:off x="6975775" y="843600"/>
            <a:ext cx="4700149" cy="60143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g155b8051bf3_0_192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18" name="Google Shape;418;g155b8051bf3_0_1922"/>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19" name="Google Shape;419;g155b8051bf3_0_1922"/>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Front Of Store Placement</a:t>
            </a:r>
            <a:endParaRPr sz="3200" b="0" i="0" u="none" strike="noStrike" cap="none">
              <a:solidFill>
                <a:srgbClr val="2853A3"/>
              </a:solidFill>
              <a:latin typeface="Century Gothic"/>
              <a:ea typeface="Century Gothic"/>
              <a:cs typeface="Century Gothic"/>
              <a:sym typeface="Century Gothic"/>
            </a:endParaRPr>
          </a:p>
        </p:txBody>
      </p:sp>
      <p:sp>
        <p:nvSpPr>
          <p:cNvPr id="420" name="Google Shape;420;g155b8051bf3_0_19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pic>
        <p:nvPicPr>
          <p:cNvPr id="421" name="Google Shape;421;g155b8051bf3_0_192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22" name="Google Shape;422;g155b8051bf3_0_1922"/>
          <p:cNvSpPr txBox="1"/>
          <p:nvPr/>
        </p:nvSpPr>
        <p:spPr>
          <a:xfrm>
            <a:off x="12621975" y="2192463"/>
            <a:ext cx="3604800" cy="243600"/>
          </a:xfrm>
          <a:prstGeom prst="rect">
            <a:avLst/>
          </a:prstGeom>
          <a:noFill/>
          <a:ln>
            <a:noFill/>
          </a:ln>
        </p:spPr>
        <p:txBody>
          <a:bodyPr spcFirstLastPara="1" wrap="square" lIns="0" tIns="12700" rIns="0" bIns="0" anchor="t" anchorCtr="0">
            <a:spAutoFit/>
          </a:bodyPr>
          <a:lstStyle/>
          <a:p>
            <a:pPr marL="0" marR="5080" lvl="0" indent="0" algn="l" rtl="0">
              <a:lnSpc>
                <a:spcPct val="130399"/>
              </a:lnSpc>
              <a:spcBef>
                <a:spcPts val="0"/>
              </a:spcBef>
              <a:spcAft>
                <a:spcPts val="0"/>
              </a:spcAft>
              <a:buClr>
                <a:srgbClr val="000000"/>
              </a:buClr>
              <a:buSzPts val="1500"/>
              <a:buFont typeface="Arial"/>
              <a:buNone/>
            </a:pPr>
            <a:endParaRPr sz="1500" b="0" i="0" u="none" strike="noStrike" cap="none">
              <a:solidFill>
                <a:schemeClr val="lt1"/>
              </a:solidFill>
              <a:latin typeface="Century Gothic"/>
              <a:ea typeface="Century Gothic"/>
              <a:cs typeface="Century Gothic"/>
              <a:sym typeface="Century Gothic"/>
            </a:endParaRPr>
          </a:p>
        </p:txBody>
      </p:sp>
      <p:sp>
        <p:nvSpPr>
          <p:cNvPr id="423" name="Google Shape;423;g155b8051bf3_0_1922"/>
          <p:cNvSpPr/>
          <p:nvPr/>
        </p:nvSpPr>
        <p:spPr>
          <a:xfrm>
            <a:off x="885275" y="1723350"/>
            <a:ext cx="5158200" cy="2844600"/>
          </a:xfrm>
          <a:prstGeom prst="rect">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155b8051bf3_0_1922"/>
          <p:cNvSpPr txBox="1"/>
          <p:nvPr/>
        </p:nvSpPr>
        <p:spPr>
          <a:xfrm>
            <a:off x="1223075" y="1929400"/>
            <a:ext cx="3994200" cy="2327700"/>
          </a:xfrm>
          <a:prstGeom prst="rect">
            <a:avLst/>
          </a:prstGeom>
          <a:noFill/>
          <a:ln>
            <a:noFill/>
          </a:ln>
        </p:spPr>
        <p:txBody>
          <a:bodyPr spcFirstLastPara="1" wrap="square" lIns="0" tIns="12700" rIns="0" bIns="0" anchor="t" anchorCtr="0">
            <a:spAutoFit/>
          </a:bodyPr>
          <a:lstStyle/>
          <a:p>
            <a:pPr marL="0" marR="5080" lvl="0" indent="0" algn="l" rtl="0">
              <a:lnSpc>
                <a:spcPct val="130399"/>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Keeping popular items or items that are sold quickly in the front of the store makes them easily accessible to customers, leading to fast purchases of these products!</a:t>
            </a:r>
            <a:endParaRPr sz="1800" b="0" i="0" u="none" strike="noStrike" cap="none">
              <a:solidFill>
                <a:schemeClr val="lt1"/>
              </a:solidFill>
              <a:latin typeface="Century Gothic"/>
              <a:ea typeface="Century Gothic"/>
              <a:cs typeface="Century Gothic"/>
              <a:sym typeface="Century Gothic"/>
            </a:endParaRPr>
          </a:p>
        </p:txBody>
      </p:sp>
      <p:pic>
        <p:nvPicPr>
          <p:cNvPr id="425" name="Google Shape;425;g155b8051bf3_0_19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44925" y="1579600"/>
            <a:ext cx="6132675" cy="48330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g155b8051bf3_0_194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31" name="Google Shape;431;g155b8051bf3_0_1948"/>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32" name="Google Shape;432;g155b8051bf3_0_1948"/>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Eye Level Placement</a:t>
            </a:r>
            <a:endParaRPr sz="3200" b="0" i="0" u="none" strike="noStrike" cap="none">
              <a:solidFill>
                <a:srgbClr val="2853A3"/>
              </a:solidFill>
              <a:latin typeface="Century Gothic"/>
              <a:ea typeface="Century Gothic"/>
              <a:cs typeface="Century Gothic"/>
              <a:sym typeface="Century Gothic"/>
            </a:endParaRPr>
          </a:p>
        </p:txBody>
      </p:sp>
      <p:sp>
        <p:nvSpPr>
          <p:cNvPr id="433" name="Google Shape;433;g155b8051bf3_0_19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sp>
        <p:nvSpPr>
          <p:cNvPr id="434" name="Google Shape;434;g155b8051bf3_0_1948"/>
          <p:cNvSpPr/>
          <p:nvPr/>
        </p:nvSpPr>
        <p:spPr>
          <a:xfrm>
            <a:off x="755075" y="1472750"/>
            <a:ext cx="8131800" cy="51678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155b8051bf3_0_1948"/>
          <p:cNvSpPr txBox="1"/>
          <p:nvPr/>
        </p:nvSpPr>
        <p:spPr>
          <a:xfrm>
            <a:off x="1223075" y="1777000"/>
            <a:ext cx="6579300" cy="4527600"/>
          </a:xfrm>
          <a:prstGeom prst="rect">
            <a:avLst/>
          </a:prstGeom>
          <a:noFill/>
          <a:ln>
            <a:noFill/>
          </a:ln>
        </p:spPr>
        <p:txBody>
          <a:bodyPr spcFirstLastPara="1" wrap="square" lIns="0" tIns="12700" rIns="0" bIns="0" anchor="t" anchorCtr="0">
            <a:spAutoFit/>
          </a:bodyPr>
          <a:lstStyle/>
          <a:p>
            <a:pPr marL="457200" marR="93345"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Eye level placement of products is a great method to increase sales. A product will sell significantly more if it is at the eye level of the customers.</a:t>
            </a:r>
            <a:endParaRPr sz="1800" b="0" i="0" u="none" strike="noStrike" cap="none">
              <a:solidFill>
                <a:schemeClr val="dk2"/>
              </a:solidFill>
              <a:latin typeface="Century Gothic"/>
              <a:ea typeface="Century Gothic"/>
              <a:cs typeface="Century Gothic"/>
              <a:sym typeface="Century Gothic"/>
            </a:endParaRPr>
          </a:p>
          <a:p>
            <a:pPr marL="457200" marR="255270" lvl="0" indent="-342900" algn="l" rtl="0">
              <a:lnSpc>
                <a:spcPct val="1307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A higher value product is often placed on the middle shelf so that people are more likely to see and buy it. This section can also be used for products that are new in the market.</a:t>
            </a:r>
            <a:endParaRPr sz="1800" b="0" i="0" u="none" strike="noStrike" cap="none">
              <a:solidFill>
                <a:schemeClr val="dk2"/>
              </a:solidFill>
              <a:latin typeface="Century Gothic"/>
              <a:ea typeface="Century Gothic"/>
              <a:cs typeface="Century Gothic"/>
              <a:sym typeface="Century Gothic"/>
            </a:endParaRPr>
          </a:p>
          <a:p>
            <a:pPr marL="457200" marR="373380" lvl="0" indent="-342900" algn="l" rtl="0">
              <a:lnSpc>
                <a:spcPct val="1307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Those looking for value range products will usually find them down at knee level.</a:t>
            </a:r>
            <a:endParaRPr sz="1800" b="0" i="0" u="none" strike="noStrike" cap="none">
              <a:solidFill>
                <a:schemeClr val="dk2"/>
              </a:solidFill>
              <a:latin typeface="Century Gothic"/>
              <a:ea typeface="Century Gothic"/>
              <a:cs typeface="Century Gothic"/>
              <a:sym typeface="Century Gothic"/>
            </a:endParaRPr>
          </a:p>
          <a:p>
            <a:pPr marL="457200" marR="972185" lvl="0" indent="-342900" algn="l" rtl="0">
              <a:lnSpc>
                <a:spcPct val="130700"/>
              </a:lnSpc>
              <a:spcBef>
                <a:spcPts val="1000"/>
              </a:spcBef>
              <a:spcAft>
                <a:spcPts val="100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Larger items that may be hard to lift, like bags of rice, should be placed lower so that customers don’t have to reach for them.</a:t>
            </a:r>
            <a:endParaRPr sz="1800" b="0" i="0" u="none" strike="noStrike" cap="none">
              <a:solidFill>
                <a:schemeClr val="dk2"/>
              </a:solidFill>
              <a:latin typeface="Century Gothic"/>
              <a:ea typeface="Century Gothic"/>
              <a:cs typeface="Century Gothic"/>
              <a:sym typeface="Century Gothic"/>
            </a:endParaRPr>
          </a:p>
        </p:txBody>
      </p:sp>
      <p:pic>
        <p:nvPicPr>
          <p:cNvPr id="436" name="Google Shape;436;g155b8051bf3_0_194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437" name="Google Shape;437;g155b8051bf3_0_1948"/>
          <p:cNvPicPr preferRelativeResize="0"/>
          <p:nvPr/>
        </p:nvPicPr>
        <p:blipFill rotWithShape="1">
          <a:blip r:embed="rId5" cstate="screen">
            <a:alphaModFix/>
            <a:extLst>
              <a:ext uri="{28A0092B-C50C-407E-A947-70E740481C1C}">
                <a14:useLocalDpi xmlns:a14="http://schemas.microsoft.com/office/drawing/2010/main"/>
              </a:ext>
            </a:extLst>
          </a:blip>
          <a:srcRect l="18480" r="18487"/>
          <a:stretch/>
        </p:blipFill>
        <p:spPr>
          <a:xfrm>
            <a:off x="7668575" y="1301500"/>
            <a:ext cx="3990021" cy="498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g155b8051bf3_0_187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43" name="Google Shape;443;g155b8051bf3_0_1878"/>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44" name="Google Shape;444;g155b8051bf3_0_1878"/>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Side By Side Placement</a:t>
            </a:r>
            <a:endParaRPr sz="3200" b="0" i="0" u="none" strike="noStrike" cap="none">
              <a:solidFill>
                <a:srgbClr val="2853A3"/>
              </a:solidFill>
              <a:latin typeface="Century Gothic"/>
              <a:ea typeface="Century Gothic"/>
              <a:cs typeface="Century Gothic"/>
              <a:sym typeface="Century Gothic"/>
            </a:endParaRPr>
          </a:p>
        </p:txBody>
      </p:sp>
      <p:sp>
        <p:nvSpPr>
          <p:cNvPr id="445" name="Google Shape;445;g155b8051bf3_0_18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sp>
        <p:nvSpPr>
          <p:cNvPr id="446" name="Google Shape;446;g155b8051bf3_0_1878"/>
          <p:cNvSpPr/>
          <p:nvPr/>
        </p:nvSpPr>
        <p:spPr>
          <a:xfrm>
            <a:off x="755075" y="1472750"/>
            <a:ext cx="8131800" cy="51678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155b8051bf3_0_1878"/>
          <p:cNvSpPr txBox="1"/>
          <p:nvPr/>
        </p:nvSpPr>
        <p:spPr>
          <a:xfrm>
            <a:off x="1223075" y="1929400"/>
            <a:ext cx="3990000" cy="4069500"/>
          </a:xfrm>
          <a:prstGeom prst="rect">
            <a:avLst/>
          </a:prstGeom>
          <a:noFill/>
          <a:ln>
            <a:noFill/>
          </a:ln>
        </p:spPr>
        <p:txBody>
          <a:bodyPr spcFirstLastPara="1" wrap="square" lIns="0" tIns="12700" rIns="0" bIns="0" anchor="t" anchorCtr="0">
            <a:spAutoFit/>
          </a:bodyPr>
          <a:lstStyle/>
          <a:p>
            <a:pPr marL="457200" marR="93345"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Some products are placed next to others deliberately.</a:t>
            </a:r>
            <a:endParaRPr sz="1800" b="0" i="0" u="none" strike="noStrike" cap="none">
              <a:solidFill>
                <a:schemeClr val="dk2"/>
              </a:solidFill>
              <a:latin typeface="Century Gothic"/>
              <a:ea typeface="Century Gothic"/>
              <a:cs typeface="Century Gothic"/>
              <a:sym typeface="Century Gothic"/>
            </a:endParaRPr>
          </a:p>
          <a:p>
            <a:pPr marL="457200" marR="5080" lvl="0" indent="-342900" algn="l" rtl="0">
              <a:lnSpc>
                <a:spcPct val="1302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You’ll often find chips and soft drinks very close, because the purchase of one leads to an increase in sales of the other.</a:t>
            </a:r>
            <a:endParaRPr sz="1800" b="0" i="0" u="none" strike="noStrike" cap="none">
              <a:solidFill>
                <a:schemeClr val="dk2"/>
              </a:solidFill>
              <a:latin typeface="Century Gothic"/>
              <a:ea typeface="Century Gothic"/>
              <a:cs typeface="Century Gothic"/>
              <a:sym typeface="Century Gothic"/>
            </a:endParaRPr>
          </a:p>
          <a:p>
            <a:pPr marL="457200" marR="5080" lvl="0" indent="-342900" algn="l" rtl="0">
              <a:lnSpc>
                <a:spcPct val="1302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By placing items close to each other, you are suggesting products that complement each other, which is a good way to cross-sell your products. </a:t>
            </a:r>
            <a:endParaRPr sz="1800" b="0" i="0" u="none" strike="noStrike" cap="none">
              <a:solidFill>
                <a:schemeClr val="dk2"/>
              </a:solidFill>
              <a:latin typeface="Century Gothic"/>
              <a:ea typeface="Century Gothic"/>
              <a:cs typeface="Century Gothic"/>
              <a:sym typeface="Century Gothic"/>
            </a:endParaRPr>
          </a:p>
        </p:txBody>
      </p:sp>
      <p:pic>
        <p:nvPicPr>
          <p:cNvPr id="448" name="Google Shape;448;g155b8051bf3_0_187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449" name="Google Shape;449;g155b8051bf3_0_187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97339"/>
            <a:ext cx="1235826" cy="1235826"/>
          </a:xfrm>
          <a:prstGeom prst="rect">
            <a:avLst/>
          </a:prstGeom>
          <a:noFill/>
          <a:ln>
            <a:noFill/>
          </a:ln>
        </p:spPr>
      </p:pic>
      <p:sp>
        <p:nvSpPr>
          <p:cNvPr id="450" name="Google Shape;450;g155b8051bf3_0_1878"/>
          <p:cNvSpPr txBox="1"/>
          <p:nvPr/>
        </p:nvSpPr>
        <p:spPr>
          <a:xfrm>
            <a:off x="9336800" y="269275"/>
            <a:ext cx="16692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questions or modify this question as needed.</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grpSp>
        <p:nvGrpSpPr>
          <p:cNvPr id="451" name="Google Shape;451;g155b8051bf3_0_1878"/>
          <p:cNvGrpSpPr/>
          <p:nvPr/>
        </p:nvGrpSpPr>
        <p:grpSpPr>
          <a:xfrm>
            <a:off x="6365426" y="685825"/>
            <a:ext cx="2541199" cy="1790999"/>
            <a:chOff x="6898826" y="685825"/>
            <a:chExt cx="2541199" cy="1790999"/>
          </a:xfrm>
        </p:grpSpPr>
        <p:pic>
          <p:nvPicPr>
            <p:cNvPr id="452" name="Google Shape;452;g155b8051bf3_0_1878"/>
            <p:cNvPicPr preferRelativeResize="0"/>
            <p:nvPr/>
          </p:nvPicPr>
          <p:blipFill rotWithShape="1">
            <a:blip r:embed="rId6" cstate="screen">
              <a:alphaModFix/>
              <a:extLst>
                <a:ext uri="{28A0092B-C50C-407E-A947-70E740481C1C}">
                  <a14:useLocalDpi xmlns:a14="http://schemas.microsoft.com/office/drawing/2010/main"/>
                </a:ext>
              </a:extLst>
            </a:blip>
            <a:srcRect l="19554" t="16845" r="23066" b="31841"/>
            <a:stretch/>
          </p:blipFill>
          <p:spPr>
            <a:xfrm flipH="1">
              <a:off x="6898826" y="685825"/>
              <a:ext cx="2541199" cy="1790999"/>
            </a:xfrm>
            <a:prstGeom prst="rect">
              <a:avLst/>
            </a:prstGeom>
            <a:noFill/>
            <a:ln>
              <a:noFill/>
            </a:ln>
          </p:spPr>
        </p:pic>
        <p:sp>
          <p:nvSpPr>
            <p:cNvPr id="453" name="Google Shape;453;g155b8051bf3_0_1878"/>
            <p:cNvSpPr txBox="1"/>
            <p:nvPr/>
          </p:nvSpPr>
          <p:spPr>
            <a:xfrm>
              <a:off x="7358476" y="850318"/>
              <a:ext cx="18678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Can you think of other products that should be placed next to each other?</a:t>
              </a:r>
              <a:endParaRPr sz="1600" b="1" i="0" u="none" strike="noStrike" cap="none">
                <a:solidFill>
                  <a:srgbClr val="2855A4"/>
                </a:solidFill>
                <a:latin typeface="Century Gothic"/>
                <a:ea typeface="Century Gothic"/>
                <a:cs typeface="Century Gothic"/>
                <a:sym typeface="Century Gothic"/>
              </a:endParaRPr>
            </a:p>
          </p:txBody>
        </p:sp>
      </p:grpSp>
      <p:pic>
        <p:nvPicPr>
          <p:cNvPr id="454" name="Google Shape;454;g155b8051bf3_0_187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87850" y="1436525"/>
            <a:ext cx="3497526" cy="5247596"/>
          </a:xfrm>
          <a:prstGeom prst="rect">
            <a:avLst/>
          </a:prstGeom>
          <a:noFill/>
          <a:ln>
            <a:noFill/>
          </a:ln>
        </p:spPr>
      </p:pic>
      <p:pic>
        <p:nvPicPr>
          <p:cNvPr id="455" name="Google Shape;455;g155b8051bf3_0_1878"/>
          <p:cNvPicPr preferRelativeResize="0"/>
          <p:nvPr/>
        </p:nvPicPr>
        <p:blipFill rotWithShape="1">
          <a:blip r:embed="rId8" cstate="screen">
            <a:alphaModFix/>
            <a:extLst>
              <a:ext uri="{28A0092B-C50C-407E-A947-70E740481C1C}">
                <a14:useLocalDpi xmlns:a14="http://schemas.microsoft.com/office/drawing/2010/main"/>
              </a:ext>
            </a:extLst>
          </a:blip>
          <a:srcRect l="18480" r="18487"/>
          <a:stretch/>
        </p:blipFill>
        <p:spPr>
          <a:xfrm>
            <a:off x="7744775" y="1834900"/>
            <a:ext cx="3497518" cy="43729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g155b8051bf3_0_196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61" name="Google Shape;461;g155b8051bf3_0_1965"/>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62" name="Google Shape;462;g155b8051bf3_0_1965"/>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Premium Product Placement</a:t>
            </a:r>
            <a:endParaRPr sz="3200" b="0" i="0" u="none" strike="noStrike" cap="none">
              <a:solidFill>
                <a:srgbClr val="2853A3"/>
              </a:solidFill>
              <a:latin typeface="Century Gothic"/>
              <a:ea typeface="Century Gothic"/>
              <a:cs typeface="Century Gothic"/>
              <a:sym typeface="Century Gothic"/>
            </a:endParaRPr>
          </a:p>
        </p:txBody>
      </p:sp>
      <p:sp>
        <p:nvSpPr>
          <p:cNvPr id="463" name="Google Shape;463;g155b8051bf3_0_19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sp>
        <p:nvSpPr>
          <p:cNvPr id="464" name="Google Shape;464;g155b8051bf3_0_1965"/>
          <p:cNvSpPr/>
          <p:nvPr/>
        </p:nvSpPr>
        <p:spPr>
          <a:xfrm>
            <a:off x="755075" y="1472750"/>
            <a:ext cx="8131800" cy="51678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155b8051bf3_0_1965"/>
          <p:cNvSpPr txBox="1"/>
          <p:nvPr/>
        </p:nvSpPr>
        <p:spPr>
          <a:xfrm>
            <a:off x="1223075" y="1929400"/>
            <a:ext cx="4431000" cy="4369800"/>
          </a:xfrm>
          <a:prstGeom prst="rect">
            <a:avLst/>
          </a:prstGeom>
          <a:noFill/>
          <a:ln>
            <a:noFill/>
          </a:ln>
        </p:spPr>
        <p:txBody>
          <a:bodyPr spcFirstLastPara="1" wrap="square" lIns="0" tIns="12700" rIns="0" bIns="0" anchor="t" anchorCtr="0">
            <a:spAutoFit/>
          </a:bodyPr>
          <a:lstStyle/>
          <a:p>
            <a:pPr marL="457200" marR="476883"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Premium products have subtly different surroundings than everyday products.</a:t>
            </a:r>
            <a:endParaRPr sz="1800" b="0" i="0" u="none" strike="noStrike" cap="none">
              <a:solidFill>
                <a:schemeClr val="dk2"/>
              </a:solidFill>
              <a:latin typeface="Century Gothic"/>
              <a:ea typeface="Century Gothic"/>
              <a:cs typeface="Century Gothic"/>
              <a:sym typeface="Century Gothic"/>
            </a:endParaRPr>
          </a:p>
          <a:p>
            <a:pPr marL="457200" marR="628650" lvl="0" indent="-342900" algn="l" rtl="0">
              <a:lnSpc>
                <a:spcPct val="115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Expensive and specialty ingredients are often on differently-colored display units than everyday ingredients.</a:t>
            </a:r>
            <a:endParaRPr sz="1800" b="0" i="0" u="none" strike="noStrike" cap="none">
              <a:solidFill>
                <a:schemeClr val="dk2"/>
              </a:solidFill>
              <a:latin typeface="Century Gothic"/>
              <a:ea typeface="Century Gothic"/>
              <a:cs typeface="Century Gothic"/>
              <a:sym typeface="Century Gothic"/>
            </a:endParaRPr>
          </a:p>
          <a:p>
            <a:pPr marL="457200" marR="5080" lvl="0" indent="-342900" algn="l" rtl="0">
              <a:lnSpc>
                <a:spcPct val="115000"/>
              </a:lnSpc>
              <a:spcBef>
                <a:spcPts val="1000"/>
              </a:spcBef>
              <a:spcAft>
                <a:spcPts val="100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The location and way in which a product is placed in the store can encourage shoppers to feel like they are making a special purchase!</a:t>
            </a:r>
            <a:endParaRPr sz="1800" b="0" i="0" u="none" strike="noStrike" cap="none">
              <a:solidFill>
                <a:schemeClr val="dk2"/>
              </a:solidFill>
              <a:latin typeface="Century Gothic"/>
              <a:ea typeface="Century Gothic"/>
              <a:cs typeface="Century Gothic"/>
              <a:sym typeface="Century Gothic"/>
            </a:endParaRPr>
          </a:p>
        </p:txBody>
      </p:sp>
      <p:pic>
        <p:nvPicPr>
          <p:cNvPr id="466" name="Google Shape;466;g155b8051bf3_0_196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467" name="Google Shape;467;g155b8051bf3_0_19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65975" y="1512730"/>
            <a:ext cx="3343199" cy="5016033"/>
          </a:xfrm>
          <a:prstGeom prst="rect">
            <a:avLst/>
          </a:prstGeom>
          <a:noFill/>
          <a:ln>
            <a:noFill/>
          </a:ln>
        </p:spPr>
      </p:pic>
      <p:grpSp>
        <p:nvGrpSpPr>
          <p:cNvPr id="468" name="Google Shape;468;g155b8051bf3_0_1965"/>
          <p:cNvGrpSpPr/>
          <p:nvPr/>
        </p:nvGrpSpPr>
        <p:grpSpPr>
          <a:xfrm>
            <a:off x="7501771" y="1774671"/>
            <a:ext cx="4057832" cy="3222286"/>
            <a:chOff x="11975196" y="2819396"/>
            <a:chExt cx="4057832" cy="3222286"/>
          </a:xfrm>
        </p:grpSpPr>
        <p:pic>
          <p:nvPicPr>
            <p:cNvPr id="469" name="Google Shape;469;g155b8051bf3_0_19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173779" y="3107903"/>
              <a:ext cx="3641932" cy="2293069"/>
            </a:xfrm>
            <a:prstGeom prst="rect">
              <a:avLst/>
            </a:prstGeom>
            <a:noFill/>
            <a:ln>
              <a:noFill/>
            </a:ln>
          </p:spPr>
        </p:pic>
        <p:pic>
          <p:nvPicPr>
            <p:cNvPr id="470" name="Google Shape;470;g155b8051bf3_0_1965"/>
            <p:cNvPicPr preferRelativeResize="0"/>
            <p:nvPr/>
          </p:nvPicPr>
          <p:blipFill rotWithShape="1">
            <a:blip r:embed="rId7">
              <a:alphaModFix/>
            </a:blip>
            <a:srcRect/>
            <a:stretch/>
          </p:blipFill>
          <p:spPr>
            <a:xfrm>
              <a:off x="11975196" y="2819396"/>
              <a:ext cx="4057832" cy="3222286"/>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g155b8051bf3_0_200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76" name="Google Shape;476;g155b8051bf3_0_200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77" name="Google Shape;477;g155b8051bf3_0_2003"/>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Counter Placement</a:t>
            </a:r>
            <a:endParaRPr sz="3200" b="0" i="0" u="none" strike="noStrike" cap="none">
              <a:solidFill>
                <a:srgbClr val="2853A3"/>
              </a:solidFill>
              <a:latin typeface="Century Gothic"/>
              <a:ea typeface="Century Gothic"/>
              <a:cs typeface="Century Gothic"/>
              <a:sym typeface="Century Gothic"/>
            </a:endParaRPr>
          </a:p>
        </p:txBody>
      </p:sp>
      <p:sp>
        <p:nvSpPr>
          <p:cNvPr id="478" name="Google Shape;478;g155b8051bf3_0_20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sp>
        <p:nvSpPr>
          <p:cNvPr id="479" name="Google Shape;479;g155b8051bf3_0_2003"/>
          <p:cNvSpPr/>
          <p:nvPr/>
        </p:nvSpPr>
        <p:spPr>
          <a:xfrm>
            <a:off x="755075" y="1472750"/>
            <a:ext cx="8131800" cy="51678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g155b8051bf3_0_2003"/>
          <p:cNvSpPr txBox="1"/>
          <p:nvPr/>
        </p:nvSpPr>
        <p:spPr>
          <a:xfrm>
            <a:off x="1223075" y="1929400"/>
            <a:ext cx="6107100" cy="3936000"/>
          </a:xfrm>
          <a:prstGeom prst="rect">
            <a:avLst/>
          </a:prstGeom>
          <a:noFill/>
          <a:ln>
            <a:noFill/>
          </a:ln>
        </p:spPr>
        <p:txBody>
          <a:bodyPr spcFirstLastPara="1" wrap="square" lIns="0" tIns="12700" rIns="0" bIns="0" anchor="t" anchorCtr="0">
            <a:spAutoFit/>
          </a:bodyPr>
          <a:lstStyle/>
          <a:p>
            <a:pPr marL="457200" marR="476883" lvl="0" indent="-330200" algn="l" rtl="0">
              <a:lnSpc>
                <a:spcPct val="115000"/>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Stores can place products that shoppers will find most appealing at the counter. Deciding which products to promote can be dependent on the weather or price of the items.</a:t>
            </a:r>
            <a:endParaRPr sz="1600" b="0" i="0" u="none" strike="noStrike" cap="none">
              <a:solidFill>
                <a:schemeClr val="dk2"/>
              </a:solidFill>
              <a:latin typeface="Century Gothic"/>
              <a:ea typeface="Century Gothic"/>
              <a:cs typeface="Century Gothic"/>
              <a:sym typeface="Century Gothic"/>
            </a:endParaRPr>
          </a:p>
          <a:p>
            <a:pPr marL="457200" marR="147955" lvl="0" indent="-330200" algn="l" rtl="0">
              <a:lnSpc>
                <a:spcPct val="1161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For instance, place cheaper, fast-selling products that do not require the customer to consider the price, such as chewing gum or candy bars, on the counter. On rainy days, place umbrellas at the counter, and on bright sunny days, set out sunglasses.</a:t>
            </a:r>
            <a:endParaRPr sz="1600" b="0" i="0" u="none" strike="noStrike" cap="none">
              <a:solidFill>
                <a:schemeClr val="dk2"/>
              </a:solidFill>
              <a:latin typeface="Century Gothic"/>
              <a:ea typeface="Century Gothic"/>
              <a:cs typeface="Century Gothic"/>
              <a:sym typeface="Century Gothic"/>
            </a:endParaRPr>
          </a:p>
          <a:p>
            <a:pPr marL="457200" marR="147955" lvl="0" indent="-330200" algn="l" rtl="0">
              <a:lnSpc>
                <a:spcPct val="1161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As the customer stands at the counter to pay the bill, there is usually a selection of sweets, magazines, and easy-to-handle products and literature that grab their attention.</a:t>
            </a:r>
            <a:endParaRPr sz="1600" b="0" i="0" u="none" strike="noStrike" cap="none">
              <a:solidFill>
                <a:schemeClr val="dk2"/>
              </a:solidFill>
              <a:latin typeface="Century Gothic"/>
              <a:ea typeface="Century Gothic"/>
              <a:cs typeface="Century Gothic"/>
              <a:sym typeface="Century Gothic"/>
            </a:endParaRPr>
          </a:p>
        </p:txBody>
      </p:sp>
      <p:pic>
        <p:nvPicPr>
          <p:cNvPr id="481" name="Google Shape;481;g155b8051bf3_0_200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grpSp>
        <p:nvGrpSpPr>
          <p:cNvPr id="482" name="Google Shape;482;g155b8051bf3_0_2003"/>
          <p:cNvGrpSpPr/>
          <p:nvPr/>
        </p:nvGrpSpPr>
        <p:grpSpPr>
          <a:xfrm>
            <a:off x="7260903" y="1354719"/>
            <a:ext cx="4379456" cy="3638155"/>
            <a:chOff x="413653" y="2723994"/>
            <a:chExt cx="4379456" cy="3638155"/>
          </a:xfrm>
        </p:grpSpPr>
        <p:pic>
          <p:nvPicPr>
            <p:cNvPr id="483" name="Google Shape;483;g155b8051bf3_0_200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41979" y="3034107"/>
              <a:ext cx="3866477" cy="2669757"/>
            </a:xfrm>
            <a:prstGeom prst="rect">
              <a:avLst/>
            </a:prstGeom>
            <a:noFill/>
            <a:ln>
              <a:noFill/>
            </a:ln>
          </p:spPr>
        </p:pic>
        <p:pic>
          <p:nvPicPr>
            <p:cNvPr id="484" name="Google Shape;484;g155b8051bf3_0_200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13653" y="2723994"/>
              <a:ext cx="4379456" cy="3638155"/>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g155b8051bf3_0_179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90" name="Google Shape;490;g155b8051bf3_0_179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91" name="Google Shape;491;g155b8051bf3_0_1791"/>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Introduce Innovative Concepts</a:t>
            </a:r>
            <a:endParaRPr sz="3200" b="0" i="0" u="none" strike="noStrike" cap="none">
              <a:solidFill>
                <a:srgbClr val="2853A3"/>
              </a:solidFill>
              <a:latin typeface="Century Gothic"/>
              <a:ea typeface="Century Gothic"/>
              <a:cs typeface="Century Gothic"/>
              <a:sym typeface="Century Gothic"/>
            </a:endParaRPr>
          </a:p>
        </p:txBody>
      </p:sp>
      <p:sp>
        <p:nvSpPr>
          <p:cNvPr id="492" name="Google Shape;492;g155b8051bf3_0_17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
        <p:nvSpPr>
          <p:cNvPr id="493" name="Google Shape;493;g155b8051bf3_0_1791"/>
          <p:cNvSpPr/>
          <p:nvPr/>
        </p:nvSpPr>
        <p:spPr>
          <a:xfrm>
            <a:off x="755075" y="1472750"/>
            <a:ext cx="8131800" cy="51678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155b8051bf3_0_1791"/>
          <p:cNvSpPr txBox="1"/>
          <p:nvPr/>
        </p:nvSpPr>
        <p:spPr>
          <a:xfrm>
            <a:off x="1223075" y="1853200"/>
            <a:ext cx="5080200" cy="4480800"/>
          </a:xfrm>
          <a:prstGeom prst="rect">
            <a:avLst/>
          </a:prstGeom>
          <a:noFill/>
          <a:ln>
            <a:noFill/>
          </a:ln>
        </p:spPr>
        <p:txBody>
          <a:bodyPr spcFirstLastPara="1" wrap="square" lIns="0" tIns="12700" rIns="0" bIns="0" anchor="t" anchorCtr="0">
            <a:spAutoFit/>
          </a:bodyPr>
          <a:lstStyle/>
          <a:p>
            <a:pPr marL="457200" marR="93345" lvl="0" indent="-330200" algn="l" rtl="0">
              <a:lnSpc>
                <a:spcPct val="115000"/>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You can sell products that are close to their expiry date at a discounted price. Similarly, you can propose daily discounts on fresh products that have short shelf lives, such as bread. These discounts can boost the sale of these products towards the end of the day. </a:t>
            </a:r>
            <a:endParaRPr sz="1600" b="0" i="0" u="none" strike="noStrike" cap="none">
              <a:solidFill>
                <a:schemeClr val="dk2"/>
              </a:solidFill>
              <a:latin typeface="Century Gothic"/>
              <a:ea typeface="Century Gothic"/>
              <a:cs typeface="Century Gothic"/>
              <a:sym typeface="Century Gothic"/>
            </a:endParaRPr>
          </a:p>
          <a:p>
            <a:pPr marL="457200" marR="334645" lvl="0" indent="-330200" algn="l" rtl="0">
              <a:lnSpc>
                <a:spcPct val="115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Samples of products can be placed at the front of the store or at a convenient place that will grab the attention of the customers.</a:t>
            </a:r>
            <a:endParaRPr sz="1600" b="0" i="0" u="none" strike="noStrike" cap="none">
              <a:solidFill>
                <a:schemeClr val="dk2"/>
              </a:solidFill>
              <a:latin typeface="Century Gothic"/>
              <a:ea typeface="Century Gothic"/>
              <a:cs typeface="Century Gothic"/>
              <a:sym typeface="Century Gothic"/>
            </a:endParaRPr>
          </a:p>
          <a:p>
            <a:pPr marL="457200" marR="5080" lvl="0" indent="-330200" algn="l" rtl="0">
              <a:lnSpc>
                <a:spcPct val="115000"/>
              </a:lnSpc>
              <a:spcBef>
                <a:spcPts val="1000"/>
              </a:spcBef>
              <a:spcAft>
                <a:spcPts val="100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You can also coordinate with suppliers or brands to organize sale festivals. For this strategy, you need to build relationships with suppliers and wholesalers to get better deals on products.</a:t>
            </a:r>
            <a:endParaRPr sz="1600" b="0" i="0" u="none" strike="noStrike" cap="none">
              <a:solidFill>
                <a:schemeClr val="dk2"/>
              </a:solidFill>
              <a:latin typeface="Century Gothic"/>
              <a:ea typeface="Century Gothic"/>
              <a:cs typeface="Century Gothic"/>
              <a:sym typeface="Century Gothic"/>
            </a:endParaRPr>
          </a:p>
        </p:txBody>
      </p:sp>
      <p:pic>
        <p:nvPicPr>
          <p:cNvPr id="495" name="Google Shape;495;g155b8051bf3_0_17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496" name="Google Shape;496;g155b8051bf3_0_179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41775" y="1586000"/>
            <a:ext cx="5795927" cy="45677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155b8051bf3_0_3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502" name="Google Shape;502;g155b8051bf3_0_331"/>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503" name="Google Shape;503;g155b8051bf3_0_331"/>
          <p:cNvSpPr txBox="1"/>
          <p:nvPr/>
        </p:nvSpPr>
        <p:spPr>
          <a:xfrm>
            <a:off x="1044324" y="21112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DIVERSIFY YOUR BUSINESS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504" name="Google Shape;504;g155b8051bf3_0_331"/>
          <p:cNvSpPr txBox="1"/>
          <p:nvPr/>
        </p:nvSpPr>
        <p:spPr>
          <a:xfrm>
            <a:off x="1044325" y="3981100"/>
            <a:ext cx="4733100" cy="1068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a:t>
            </a:r>
            <a:r>
              <a:rPr lang="en-US" sz="1400" b="0" i="0" u="none" strike="noStrike" cap="none">
                <a:solidFill>
                  <a:srgbClr val="000000"/>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To understand why</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offering more products and services</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could help your business grow.</a:t>
            </a:r>
            <a:endParaRPr sz="2100" b="0" i="0" u="none" strike="noStrike" cap="none">
              <a:solidFill>
                <a:schemeClr val="lt1"/>
              </a:solidFill>
              <a:latin typeface="Century Gothic"/>
              <a:ea typeface="Century Gothic"/>
              <a:cs typeface="Century Gothic"/>
              <a:sym typeface="Century Gothic"/>
            </a:endParaRPr>
          </a:p>
        </p:txBody>
      </p:sp>
      <p:grpSp>
        <p:nvGrpSpPr>
          <p:cNvPr id="505" name="Google Shape;505;g155b8051bf3_0_331"/>
          <p:cNvGrpSpPr/>
          <p:nvPr/>
        </p:nvGrpSpPr>
        <p:grpSpPr>
          <a:xfrm>
            <a:off x="6802784" y="360236"/>
            <a:ext cx="3138163" cy="2365086"/>
            <a:chOff x="6802575" y="360225"/>
            <a:chExt cx="3695000" cy="2784748"/>
          </a:xfrm>
        </p:grpSpPr>
        <p:pic>
          <p:nvPicPr>
            <p:cNvPr id="506" name="Google Shape;506;g155b8051bf3_0_331"/>
            <p:cNvPicPr preferRelativeResize="0"/>
            <p:nvPr/>
          </p:nvPicPr>
          <p:blipFill rotWithShape="1">
            <a:blip r:embed="rId4" cstate="screen">
              <a:alphaModFix/>
              <a:extLst>
                <a:ext uri="{28A0092B-C50C-407E-A947-70E740481C1C}">
                  <a14:useLocalDpi xmlns:a14="http://schemas.microsoft.com/office/drawing/2010/main"/>
                </a:ext>
              </a:extLst>
            </a:blip>
            <a:srcRect l="16806" t="13587" r="15644" b="21860"/>
            <a:stretch/>
          </p:blipFill>
          <p:spPr>
            <a:xfrm>
              <a:off x="6802575" y="360225"/>
              <a:ext cx="3695000" cy="2784748"/>
            </a:xfrm>
            <a:prstGeom prst="rect">
              <a:avLst/>
            </a:prstGeom>
            <a:noFill/>
            <a:ln>
              <a:noFill/>
            </a:ln>
          </p:spPr>
        </p:pic>
        <p:sp>
          <p:nvSpPr>
            <p:cNvPr id="507" name="Google Shape;507;g155b8051bf3_0_331"/>
            <p:cNvSpPr txBox="1"/>
            <p:nvPr/>
          </p:nvSpPr>
          <p:spPr>
            <a:xfrm>
              <a:off x="7456870" y="757825"/>
              <a:ext cx="2199300" cy="155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664B71"/>
                  </a:solidFill>
                  <a:latin typeface="Century Gothic"/>
                  <a:ea typeface="Century Gothic"/>
                  <a:cs typeface="Century Gothic"/>
                  <a:sym typeface="Century Gothic"/>
                </a:rPr>
                <a:t>Let’s explore how you can diversify your products and services!</a:t>
              </a:r>
              <a:endParaRPr sz="1600" b="1" i="0" u="none" strike="noStrike" cap="none">
                <a:solidFill>
                  <a:srgbClr val="664B71"/>
                </a:solidFill>
                <a:latin typeface="Century Gothic"/>
                <a:ea typeface="Century Gothic"/>
                <a:cs typeface="Century Gothic"/>
                <a:sym typeface="Century Gothic"/>
              </a:endParaRPr>
            </a:p>
          </p:txBody>
        </p:sp>
      </p:grpSp>
      <p:sp>
        <p:nvSpPr>
          <p:cNvPr id="508" name="Google Shape;508;g155b8051bf3_0_3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pic>
        <p:nvPicPr>
          <p:cNvPr id="509" name="Google Shape;509;g155b8051bf3_0_331"/>
          <p:cNvPicPr preferRelativeResize="0"/>
          <p:nvPr/>
        </p:nvPicPr>
        <p:blipFill rotWithShape="1">
          <a:blip r:embed="rId5" cstate="screen">
            <a:alphaModFix/>
            <a:extLst>
              <a:ext uri="{28A0092B-C50C-407E-A947-70E740481C1C}">
                <a14:useLocalDpi xmlns:a14="http://schemas.microsoft.com/office/drawing/2010/main"/>
              </a:ext>
            </a:extLst>
          </a:blip>
          <a:srcRect l="22644" r="16968" b="21660"/>
          <a:stretch/>
        </p:blipFill>
        <p:spPr>
          <a:xfrm flipH="1">
            <a:off x="7848599" y="816375"/>
            <a:ext cx="3103426" cy="6040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g155b8051bf3_0_172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15" name="Google Shape;515;g155b8051bf3_0_172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16" name="Google Shape;516;g155b8051bf3_0_17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sp>
        <p:nvSpPr>
          <p:cNvPr id="517" name="Google Shape;517;g155b8051bf3_0_1720"/>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What Is Diversification?</a:t>
            </a:r>
            <a:endParaRPr sz="3200" b="0" i="0" u="none" strike="noStrike" cap="none">
              <a:solidFill>
                <a:srgbClr val="2853A3"/>
              </a:solidFill>
              <a:latin typeface="Century Gothic"/>
              <a:ea typeface="Century Gothic"/>
              <a:cs typeface="Century Gothic"/>
              <a:sym typeface="Century Gothic"/>
            </a:endParaRPr>
          </a:p>
        </p:txBody>
      </p:sp>
      <p:sp>
        <p:nvSpPr>
          <p:cNvPr id="518" name="Google Shape;518;g155b8051bf3_0_1720"/>
          <p:cNvSpPr txBox="1"/>
          <p:nvPr/>
        </p:nvSpPr>
        <p:spPr>
          <a:xfrm>
            <a:off x="755075" y="1766450"/>
            <a:ext cx="7855500" cy="428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US" sz="1900" b="1" i="0" u="none" strike="noStrike" cap="none">
                <a:solidFill>
                  <a:schemeClr val="dk2"/>
                </a:solidFill>
                <a:latin typeface="Century Gothic"/>
                <a:ea typeface="Century Gothic"/>
                <a:cs typeface="Century Gothic"/>
                <a:sym typeface="Century Gothic"/>
              </a:rPr>
              <a:t>Diversification is when a business adds new products to their stock or offers new services. </a:t>
            </a:r>
            <a:endParaRPr sz="1700" b="1"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700"/>
              <a:buFont typeface="Arial"/>
              <a:buNone/>
            </a:pPr>
            <a:r>
              <a:rPr lang="en-US" sz="1700" b="0" i="0" u="none" strike="noStrike" cap="none">
                <a:solidFill>
                  <a:schemeClr val="dk2"/>
                </a:solidFill>
                <a:latin typeface="Century Gothic"/>
                <a:ea typeface="Century Gothic"/>
                <a:cs typeface="Century Gothic"/>
                <a:sym typeface="Century Gothic"/>
              </a:rPr>
              <a:t>Diversifying your business can increase your sales and profits, as you will attract a larger number of customers with different needs and wants. Customers are also more likely to choose your business if they can buy most of the products they need at your store, as this saves them the trouble of visiting multiple stores to buy their items. </a:t>
            </a:r>
            <a:endParaRPr sz="17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700"/>
              <a:buFont typeface="Arial"/>
              <a:buNone/>
            </a:pPr>
            <a:r>
              <a:rPr lang="en-US" sz="1700" b="0" i="0" u="none" strike="noStrike" cap="none">
                <a:solidFill>
                  <a:schemeClr val="dk2"/>
                </a:solidFill>
                <a:latin typeface="Century Gothic"/>
                <a:ea typeface="Century Gothic"/>
                <a:cs typeface="Century Gothic"/>
                <a:sym typeface="Century Gothic"/>
              </a:rPr>
              <a:t>Some methods you can use to diversify your business are:</a:t>
            </a:r>
            <a:endParaRPr sz="1700" b="0" i="0" u="none" strike="noStrike" cap="none">
              <a:solidFill>
                <a:schemeClr val="dk2"/>
              </a:solidFill>
              <a:latin typeface="Century Gothic"/>
              <a:ea typeface="Century Gothic"/>
              <a:cs typeface="Century Gothic"/>
              <a:sym typeface="Century Gothic"/>
            </a:endParaRPr>
          </a:p>
          <a:p>
            <a:pPr marL="457200" marR="0" lvl="0" indent="-361950" algn="l" rtl="0">
              <a:lnSpc>
                <a:spcPct val="115000"/>
              </a:lnSpc>
              <a:spcBef>
                <a:spcPts val="0"/>
              </a:spcBef>
              <a:spcAft>
                <a:spcPts val="0"/>
              </a:spcAft>
              <a:buClr>
                <a:srgbClr val="1B537D"/>
              </a:buClr>
              <a:buSzPts val="2100"/>
              <a:buFont typeface="Century Gothic"/>
              <a:buChar char="-"/>
            </a:pPr>
            <a:r>
              <a:rPr lang="en-US" sz="1700" b="0" i="0" u="none" strike="noStrike" cap="none">
                <a:solidFill>
                  <a:schemeClr val="dk2"/>
                </a:solidFill>
                <a:latin typeface="Century Gothic"/>
                <a:ea typeface="Century Gothic"/>
                <a:cs typeface="Century Gothic"/>
                <a:sym typeface="Century Gothic"/>
              </a:rPr>
              <a:t>adding new products, or expanding your range of existing products.</a:t>
            </a:r>
            <a:endParaRPr sz="1700" b="0" i="0" u="none" strike="noStrike" cap="none">
              <a:solidFill>
                <a:schemeClr val="dk2"/>
              </a:solidFill>
              <a:latin typeface="Century Gothic"/>
              <a:ea typeface="Century Gothic"/>
              <a:cs typeface="Century Gothic"/>
              <a:sym typeface="Century Gothic"/>
            </a:endParaRPr>
          </a:p>
          <a:p>
            <a:pPr marL="457200" marR="0" lvl="0" indent="-361950" algn="l" rtl="0">
              <a:lnSpc>
                <a:spcPct val="115000"/>
              </a:lnSpc>
              <a:spcBef>
                <a:spcPts val="0"/>
              </a:spcBef>
              <a:spcAft>
                <a:spcPts val="0"/>
              </a:spcAft>
              <a:buClr>
                <a:srgbClr val="1B537D"/>
              </a:buClr>
              <a:buSzPts val="2100"/>
              <a:buFont typeface="Century Gothic"/>
              <a:buChar char="-"/>
            </a:pPr>
            <a:r>
              <a:rPr lang="en-US" sz="1700" b="0" i="0" u="none" strike="noStrike" cap="none">
                <a:solidFill>
                  <a:schemeClr val="dk2"/>
                </a:solidFill>
                <a:latin typeface="Century Gothic"/>
                <a:ea typeface="Century Gothic"/>
                <a:cs typeface="Century Gothic"/>
                <a:sym typeface="Century Gothic"/>
              </a:rPr>
              <a:t>offering new services, such delivering purchases to customers or offering curbside pickup.</a:t>
            </a:r>
            <a:endParaRPr sz="1700" b="0" i="0" u="none" strike="noStrike" cap="none">
              <a:solidFill>
                <a:schemeClr val="dk2"/>
              </a:solidFill>
              <a:latin typeface="Century Gothic"/>
              <a:ea typeface="Century Gothic"/>
              <a:cs typeface="Century Gothic"/>
              <a:sym typeface="Century Gothic"/>
            </a:endParaRPr>
          </a:p>
          <a:p>
            <a:pPr marL="457200" marR="0" lvl="0" indent="-361950" algn="l" rtl="0">
              <a:lnSpc>
                <a:spcPct val="115000"/>
              </a:lnSpc>
              <a:spcBef>
                <a:spcPts val="0"/>
              </a:spcBef>
              <a:spcAft>
                <a:spcPts val="0"/>
              </a:spcAft>
              <a:buClr>
                <a:srgbClr val="1B537D"/>
              </a:buClr>
              <a:buSzPts val="2100"/>
              <a:buFont typeface="Century Gothic"/>
              <a:buChar char="-"/>
            </a:pPr>
            <a:r>
              <a:rPr lang="en-US" sz="1700" b="0" i="0" u="none" strike="noStrike" cap="none">
                <a:solidFill>
                  <a:schemeClr val="dk2"/>
                </a:solidFill>
                <a:latin typeface="Century Gothic"/>
                <a:ea typeface="Century Gothic"/>
                <a:cs typeface="Century Gothic"/>
                <a:sym typeface="Century Gothic"/>
              </a:rPr>
              <a:t>registering your shop to offer </a:t>
            </a:r>
            <a:r>
              <a:rPr lang="en-US" sz="1700" b="0" i="0" u="none" strike="noStrike" cap="none">
                <a:solidFill>
                  <a:srgbClr val="BA0C2F"/>
                </a:solidFill>
                <a:latin typeface="Century Gothic"/>
                <a:ea typeface="Century Gothic"/>
                <a:cs typeface="Century Gothic"/>
                <a:sym typeface="Century Gothic"/>
              </a:rPr>
              <a:t>mobile wallet</a:t>
            </a:r>
            <a:r>
              <a:rPr lang="en-US" sz="1700" b="0" i="0" u="none" strike="noStrike" cap="none">
                <a:solidFill>
                  <a:schemeClr val="dk2"/>
                </a:solidFill>
                <a:latin typeface="Century Gothic"/>
                <a:ea typeface="Century Gothic"/>
                <a:cs typeface="Century Gothic"/>
                <a:sym typeface="Century Gothic"/>
              </a:rPr>
              <a:t> or </a:t>
            </a:r>
            <a:r>
              <a:rPr lang="en-US" sz="1700" b="0" i="0" u="none" strike="noStrike" cap="none">
                <a:solidFill>
                  <a:srgbClr val="BA0C2F"/>
                </a:solidFill>
                <a:latin typeface="Century Gothic"/>
                <a:ea typeface="Century Gothic"/>
                <a:cs typeface="Century Gothic"/>
                <a:sym typeface="Century Gothic"/>
              </a:rPr>
              <a:t>mobile money</a:t>
            </a:r>
            <a:r>
              <a:rPr lang="en-US" sz="1700" b="0" i="0" u="none" strike="noStrike" cap="none">
                <a:solidFill>
                  <a:schemeClr val="dk2"/>
                </a:solidFill>
                <a:latin typeface="Century Gothic"/>
                <a:ea typeface="Century Gothic"/>
                <a:cs typeface="Century Gothic"/>
                <a:sym typeface="Century Gothic"/>
              </a:rPr>
              <a:t> services.</a:t>
            </a:r>
            <a:endParaRPr sz="1700" b="0" i="0" u="none" strike="noStrike" cap="none">
              <a:solidFill>
                <a:schemeClr val="dk2"/>
              </a:solidFill>
              <a:latin typeface="Century Gothic"/>
              <a:ea typeface="Century Gothic"/>
              <a:cs typeface="Century Gothic"/>
              <a:sym typeface="Century Gothic"/>
            </a:endParaRPr>
          </a:p>
        </p:txBody>
      </p:sp>
      <p:pic>
        <p:nvPicPr>
          <p:cNvPr id="519" name="Google Shape;519;g155b8051bf3_0_1720"/>
          <p:cNvPicPr preferRelativeResize="0"/>
          <p:nvPr/>
        </p:nvPicPr>
        <p:blipFill rotWithShape="1">
          <a:blip r:embed="rId5" cstate="screen">
            <a:alphaModFix/>
            <a:extLst>
              <a:ext uri="{28A0092B-C50C-407E-A947-70E740481C1C}">
                <a14:useLocalDpi xmlns:a14="http://schemas.microsoft.com/office/drawing/2010/main"/>
              </a:ext>
            </a:extLst>
          </a:blip>
          <a:srcRect l="16365" r="14894"/>
          <a:stretch/>
        </p:blipFill>
        <p:spPr>
          <a:xfrm flipH="1">
            <a:off x="8748250" y="1468575"/>
            <a:ext cx="2507300" cy="54725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g155b8051bf3_0_172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25" name="Google Shape;525;g155b8051bf3_0_1729"/>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26" name="Google Shape;526;g155b8051bf3_0_17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sp>
        <p:nvSpPr>
          <p:cNvPr id="527" name="Google Shape;527;g155b8051bf3_0_1729"/>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Product Diversification</a:t>
            </a:r>
            <a:endParaRPr sz="3200" b="0" i="0" u="none" strike="noStrike" cap="none">
              <a:solidFill>
                <a:srgbClr val="2853A3"/>
              </a:solidFill>
              <a:latin typeface="Century Gothic"/>
              <a:ea typeface="Century Gothic"/>
              <a:cs typeface="Century Gothic"/>
              <a:sym typeface="Century Gothic"/>
            </a:endParaRPr>
          </a:p>
        </p:txBody>
      </p:sp>
      <p:sp>
        <p:nvSpPr>
          <p:cNvPr id="528" name="Google Shape;528;g155b8051bf3_0_1729"/>
          <p:cNvSpPr txBox="1"/>
          <p:nvPr/>
        </p:nvSpPr>
        <p:spPr>
          <a:xfrm>
            <a:off x="755075" y="1766450"/>
            <a:ext cx="5369700" cy="461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2"/>
                </a:solidFill>
                <a:latin typeface="Century Gothic"/>
                <a:ea typeface="Century Gothic"/>
                <a:cs typeface="Century Gothic"/>
                <a:sym typeface="Century Gothic"/>
              </a:rPr>
              <a:t>Before adding any extra products, you can carry out a small survey with your customers to get an idea of their needs, wants, and preferences.</a:t>
            </a:r>
            <a:endParaRPr sz="1700" b="0" i="0" u="none" strike="noStrike" cap="none">
              <a:solidFill>
                <a:schemeClr val="dk2"/>
              </a:solidFill>
              <a:latin typeface="Century Gothic"/>
              <a:ea typeface="Century Gothic"/>
              <a:cs typeface="Century Gothic"/>
              <a:sym typeface="Century Gothic"/>
            </a:endParaRPr>
          </a:p>
          <a:p>
            <a:pPr marL="12700" marR="40005" lvl="0" indent="0" algn="l" rtl="0">
              <a:lnSpc>
                <a:spcPct val="115000"/>
              </a:lnSpc>
              <a:spcBef>
                <a:spcPts val="1000"/>
              </a:spcBef>
              <a:spcAft>
                <a:spcPts val="0"/>
              </a:spcAft>
              <a:buClr>
                <a:srgbClr val="000000"/>
              </a:buClr>
              <a:buSzPts val="1700"/>
              <a:buFont typeface="Arial"/>
              <a:buNone/>
            </a:pPr>
            <a:r>
              <a:rPr lang="en-US" sz="1700" b="0" i="0" u="none" strike="noStrike" cap="none">
                <a:solidFill>
                  <a:schemeClr val="dk2"/>
                </a:solidFill>
                <a:latin typeface="Century Gothic"/>
                <a:ea typeface="Century Gothic"/>
                <a:cs typeface="Century Gothic"/>
                <a:sym typeface="Century Gothic"/>
              </a:rPr>
              <a:t>With this activity, you are engaging your customers and suggesting to them that you value their opinion.</a:t>
            </a:r>
            <a:endParaRPr sz="17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700"/>
              <a:buFont typeface="Arial"/>
              <a:buNone/>
            </a:pPr>
            <a:r>
              <a:rPr lang="en-US" sz="1700" b="0" i="0" u="none" strike="noStrike" cap="none">
                <a:solidFill>
                  <a:schemeClr val="dk2"/>
                </a:solidFill>
                <a:latin typeface="Century Gothic"/>
                <a:ea typeface="Century Gothic"/>
                <a:cs typeface="Century Gothic"/>
                <a:sym typeface="Century Gothic"/>
              </a:rPr>
              <a:t>When you are looking to diversify your product offerings, you can consider making investments for growth. For instance, you can buy a fridge if your customers indicate that they want to buy cold drinks and ice cream. A fridge would be a worthwhile investment since the products are in demand, and you should see an increase in sales of those items.</a:t>
            </a:r>
            <a:endParaRPr sz="1700" b="0" i="0" u="none" strike="noStrike" cap="none">
              <a:solidFill>
                <a:schemeClr val="dk2"/>
              </a:solidFill>
              <a:latin typeface="Century Gothic"/>
              <a:ea typeface="Century Gothic"/>
              <a:cs typeface="Century Gothic"/>
              <a:sym typeface="Century Gothic"/>
            </a:endParaRPr>
          </a:p>
        </p:txBody>
      </p:sp>
      <p:pic>
        <p:nvPicPr>
          <p:cNvPr id="529" name="Google Shape;529;g155b8051bf3_0_1729"/>
          <p:cNvPicPr preferRelativeResize="0"/>
          <p:nvPr/>
        </p:nvPicPr>
        <p:blipFill rotWithShape="1">
          <a:blip r:embed="rId5" cstate="screen">
            <a:alphaModFix/>
            <a:extLst>
              <a:ext uri="{28A0092B-C50C-407E-A947-70E740481C1C}">
                <a14:useLocalDpi xmlns:a14="http://schemas.microsoft.com/office/drawing/2010/main"/>
              </a:ext>
            </a:extLst>
          </a:blip>
          <a:srcRect l="11327" r="10435"/>
          <a:stretch/>
        </p:blipFill>
        <p:spPr>
          <a:xfrm>
            <a:off x="6271000" y="1203350"/>
            <a:ext cx="5082762" cy="5119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a759c8f77_0_2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10" name="Google Shape;110;g14a759c8f77_0_289"/>
          <p:cNvSpPr/>
          <p:nvPr/>
        </p:nvSpPr>
        <p:spPr>
          <a:xfrm>
            <a:off x="907475" y="1394175"/>
            <a:ext cx="5490600" cy="5226000"/>
          </a:xfrm>
          <a:prstGeom prst="rect">
            <a:avLst/>
          </a:prstGeom>
          <a:solidFill>
            <a:srgbClr val="B3CDEA">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1" name="Google Shape;111;g14a759c8f77_0_28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Module Overview</a:t>
            </a:r>
            <a:endParaRPr/>
          </a:p>
        </p:txBody>
      </p:sp>
      <p:pic>
        <p:nvPicPr>
          <p:cNvPr id="112" name="Google Shape;112;g14a759c8f77_0_2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113" name="Google Shape;113;g14a759c8f77_0_289"/>
          <p:cNvSpPr/>
          <p:nvPr/>
        </p:nvSpPr>
        <p:spPr>
          <a:xfrm>
            <a:off x="6478800" y="1394175"/>
            <a:ext cx="5163300" cy="2561400"/>
          </a:xfrm>
          <a:prstGeom prst="rect">
            <a:avLst/>
          </a:prstGeom>
          <a:solidFill>
            <a:srgbClr val="B3CDEA">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4" name="Google Shape;114;g14a759c8f77_0_289"/>
          <p:cNvSpPr txBox="1">
            <a:spLocks noGrp="1"/>
          </p:cNvSpPr>
          <p:nvPr>
            <p:ph type="body" idx="1"/>
          </p:nvPr>
        </p:nvSpPr>
        <p:spPr>
          <a:xfrm>
            <a:off x="7352100" y="1686338"/>
            <a:ext cx="4213800" cy="17679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latin typeface="Century Gothic"/>
                <a:ea typeface="Century Gothic"/>
                <a:cs typeface="Century Gothic"/>
                <a:sym typeface="Century Gothic"/>
              </a:rPr>
              <a:t>Objectives </a:t>
            </a:r>
            <a:endParaRPr sz="3000"/>
          </a:p>
          <a:p>
            <a:pPr marL="457200" marR="198755" lvl="0" indent="0" algn="l" rtl="0">
              <a:lnSpc>
                <a:spcPct val="100000"/>
              </a:lnSpc>
              <a:spcBef>
                <a:spcPts val="1000"/>
              </a:spcBef>
              <a:spcAft>
                <a:spcPts val="1000"/>
              </a:spcAft>
              <a:buSzPts val="2800"/>
              <a:buNone/>
            </a:pPr>
            <a:endParaRPr/>
          </a:p>
        </p:txBody>
      </p:sp>
      <p:sp>
        <p:nvSpPr>
          <p:cNvPr id="115" name="Google Shape;115;g14a759c8f77_0_289"/>
          <p:cNvSpPr/>
          <p:nvPr/>
        </p:nvSpPr>
        <p:spPr>
          <a:xfrm>
            <a:off x="6478800" y="4024750"/>
            <a:ext cx="5163300" cy="2595300"/>
          </a:xfrm>
          <a:prstGeom prst="rect">
            <a:avLst/>
          </a:prstGeom>
          <a:solidFill>
            <a:srgbClr val="B3CDEA">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2ECF7"/>
              </a:solidFill>
              <a:latin typeface="Calibri"/>
              <a:ea typeface="Calibri"/>
              <a:cs typeface="Calibri"/>
              <a:sym typeface="Calibri"/>
            </a:endParaRPr>
          </a:p>
        </p:txBody>
      </p:sp>
      <p:grpSp>
        <p:nvGrpSpPr>
          <p:cNvPr id="116" name="Google Shape;116;g14a759c8f77_0_289"/>
          <p:cNvGrpSpPr/>
          <p:nvPr/>
        </p:nvGrpSpPr>
        <p:grpSpPr>
          <a:xfrm>
            <a:off x="6631199" y="4088248"/>
            <a:ext cx="6183856" cy="1984177"/>
            <a:chOff x="6631721" y="4231212"/>
            <a:chExt cx="6130520" cy="1984177"/>
          </a:xfrm>
        </p:grpSpPr>
        <p:sp>
          <p:nvSpPr>
            <p:cNvPr id="117" name="Google Shape;117;g14a759c8f77_0_289"/>
            <p:cNvSpPr txBox="1"/>
            <p:nvPr/>
          </p:nvSpPr>
          <p:spPr>
            <a:xfrm>
              <a:off x="6631721" y="4383589"/>
              <a:ext cx="4798500" cy="18318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1200"/>
                </a:spcBef>
                <a:spcAft>
                  <a:spcPts val="0"/>
                </a:spcAft>
                <a:buClr>
                  <a:srgbClr val="000000"/>
                </a:buClr>
                <a:buSzPts val="1800"/>
                <a:buFont typeface="Arial"/>
                <a:buNone/>
              </a:pPr>
              <a:endParaRPr sz="1800" b="0" i="0" u="none" strike="noStrike" cap="none">
                <a:solidFill>
                  <a:srgbClr val="2853A3"/>
                </a:solidFill>
                <a:latin typeface="Century Gothic"/>
                <a:ea typeface="Century Gothic"/>
                <a:cs typeface="Century Gothic"/>
                <a:sym typeface="Century Gothic"/>
              </a:endParaRPr>
            </a:p>
            <a:p>
              <a:pPr marL="558800" marR="0" lvl="1" indent="0" algn="l" rtl="0">
                <a:lnSpc>
                  <a:spcPct val="100000"/>
                </a:lnSpc>
                <a:spcBef>
                  <a:spcPts val="0"/>
                </a:spcBef>
                <a:spcAft>
                  <a:spcPts val="0"/>
                </a:spcAft>
                <a:buClr>
                  <a:srgbClr val="000000"/>
                </a:buClr>
                <a:buSzPts val="1800"/>
                <a:buFont typeface="Arial"/>
                <a:buNone/>
              </a:pPr>
              <a:r>
                <a:rPr lang="en-US" sz="1400" b="0" i="0" u="none" strike="noStrike" cap="none">
                  <a:solidFill>
                    <a:srgbClr val="2853A3"/>
                  </a:solidFill>
                  <a:latin typeface="Century Gothic"/>
                  <a:ea typeface="Century Gothic"/>
                  <a:cs typeface="Century Gothic"/>
                  <a:sym typeface="Century Gothic"/>
                </a:rPr>
                <a:t>identify tips &amp; tricks for promoting your products</a:t>
              </a:r>
              <a:endParaRPr sz="1000" b="0" i="0" u="none" strike="noStrike" cap="none">
                <a:solidFill>
                  <a:srgbClr val="000000"/>
                </a:solidFill>
                <a:latin typeface="Arial"/>
                <a:ea typeface="Arial"/>
                <a:cs typeface="Arial"/>
                <a:sym typeface="Arial"/>
              </a:endParaRPr>
            </a:p>
            <a:p>
              <a:pPr marL="558800" marR="0" lvl="1" indent="0" algn="l" rtl="0">
                <a:lnSpc>
                  <a:spcPct val="100000"/>
                </a:lnSpc>
                <a:spcBef>
                  <a:spcPts val="1000"/>
                </a:spcBef>
                <a:spcAft>
                  <a:spcPts val="0"/>
                </a:spcAft>
                <a:buClr>
                  <a:srgbClr val="000000"/>
                </a:buClr>
                <a:buSzPts val="1800"/>
                <a:buFont typeface="Arial"/>
                <a:buNone/>
              </a:pPr>
              <a:r>
                <a:rPr lang="en-US" sz="1400" b="0" i="0" u="none" strike="noStrike" cap="none">
                  <a:solidFill>
                    <a:srgbClr val="2853A3"/>
                  </a:solidFill>
                  <a:latin typeface="Century Gothic"/>
                  <a:ea typeface="Century Gothic"/>
                  <a:cs typeface="Century Gothic"/>
                  <a:sym typeface="Century Gothic"/>
                </a:rPr>
                <a:t>learn how to add or claim your business on Google Maps</a:t>
              </a:r>
              <a:endParaRPr sz="1000" b="0" i="0" u="none" strike="noStrike" cap="none">
                <a:solidFill>
                  <a:srgbClr val="000000"/>
                </a:solidFill>
                <a:latin typeface="Arial"/>
                <a:ea typeface="Arial"/>
                <a:cs typeface="Arial"/>
                <a:sym typeface="Arial"/>
              </a:endParaRPr>
            </a:p>
            <a:p>
              <a:pPr marL="558800" marR="0" lvl="1" indent="0" algn="l" rtl="0">
                <a:lnSpc>
                  <a:spcPct val="100000"/>
                </a:lnSpc>
                <a:spcBef>
                  <a:spcPts val="1000"/>
                </a:spcBef>
                <a:spcAft>
                  <a:spcPts val="0"/>
                </a:spcAft>
                <a:buClr>
                  <a:srgbClr val="000000"/>
                </a:buClr>
                <a:buSzPts val="1800"/>
                <a:buFont typeface="Arial"/>
                <a:buNone/>
              </a:pPr>
              <a:r>
                <a:rPr lang="en-US" sz="1400" b="0" i="0" u="none" strike="noStrike" cap="none">
                  <a:solidFill>
                    <a:srgbClr val="2853A3"/>
                  </a:solidFill>
                  <a:latin typeface="Century Gothic"/>
                  <a:ea typeface="Century Gothic"/>
                  <a:cs typeface="Century Gothic"/>
                  <a:sym typeface="Century Gothic"/>
                </a:rPr>
                <a:t>practice using WhatsApp Business</a:t>
              </a:r>
              <a:endParaRPr sz="1400" b="0" i="0" u="none" strike="noStrike" cap="none">
                <a:solidFill>
                  <a:srgbClr val="2853A3"/>
                </a:solidFill>
                <a:latin typeface="Century Gothic"/>
                <a:ea typeface="Century Gothic"/>
                <a:cs typeface="Century Gothic"/>
                <a:sym typeface="Century Gothic"/>
              </a:endParaRPr>
            </a:p>
            <a:p>
              <a:pPr marL="558800" marR="0" lvl="1" indent="0" algn="l" rtl="0">
                <a:lnSpc>
                  <a:spcPct val="100000"/>
                </a:lnSpc>
                <a:spcBef>
                  <a:spcPts val="1000"/>
                </a:spcBef>
                <a:spcAft>
                  <a:spcPts val="1000"/>
                </a:spcAft>
                <a:buClr>
                  <a:srgbClr val="000000"/>
                </a:buClr>
                <a:buSzPts val="1800"/>
                <a:buFont typeface="Arial"/>
                <a:buNone/>
              </a:pPr>
              <a:r>
                <a:rPr lang="en-US" sz="1400" b="0" i="0" u="none" strike="noStrike" cap="none">
                  <a:solidFill>
                    <a:srgbClr val="2853A3"/>
                  </a:solidFill>
                  <a:latin typeface="Century Gothic"/>
                  <a:ea typeface="Century Gothic"/>
                  <a:cs typeface="Century Gothic"/>
                  <a:sym typeface="Century Gothic"/>
                </a:rPr>
                <a:t>build a digital presence for your business</a:t>
              </a:r>
              <a:endParaRPr sz="1400" b="0" i="0" u="none" strike="noStrike" cap="none">
                <a:solidFill>
                  <a:srgbClr val="2853A3"/>
                </a:solidFill>
                <a:latin typeface="Century Gothic"/>
                <a:ea typeface="Century Gothic"/>
                <a:cs typeface="Century Gothic"/>
                <a:sym typeface="Century Gothic"/>
              </a:endParaRPr>
            </a:p>
          </p:txBody>
        </p:sp>
        <p:pic>
          <p:nvPicPr>
            <p:cNvPr id="118" name="Google Shape;118;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37050" y="4695725"/>
              <a:ext cx="369300" cy="369300"/>
            </a:xfrm>
            <a:prstGeom prst="rect">
              <a:avLst/>
            </a:prstGeom>
            <a:noFill/>
            <a:ln>
              <a:noFill/>
            </a:ln>
          </p:spPr>
        </p:pic>
        <p:sp>
          <p:nvSpPr>
            <p:cNvPr id="119" name="Google Shape;119;g14a759c8f77_0_289"/>
            <p:cNvSpPr txBox="1"/>
            <p:nvPr/>
          </p:nvSpPr>
          <p:spPr>
            <a:xfrm>
              <a:off x="6660841" y="4231212"/>
              <a:ext cx="6101400" cy="4002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16500"/>
                </a:lnSpc>
                <a:spcBef>
                  <a:spcPts val="0"/>
                </a:spcBef>
                <a:spcAft>
                  <a:spcPts val="0"/>
                </a:spcAft>
                <a:buClr>
                  <a:srgbClr val="2853A3"/>
                </a:buClr>
                <a:buSzPts val="1800"/>
                <a:buFont typeface="Century Gothic"/>
                <a:buNone/>
              </a:pPr>
              <a:r>
                <a:rPr lang="en-US" sz="2000" b="1" i="0" u="none" strike="noStrike" cap="none">
                  <a:solidFill>
                    <a:srgbClr val="2853A3"/>
                  </a:solidFill>
                  <a:latin typeface="Century Gothic"/>
                  <a:ea typeface="Century Gothic"/>
                  <a:cs typeface="Century Gothic"/>
                  <a:sym typeface="Century Gothic"/>
                </a:rPr>
                <a:t>In this module, you can…</a:t>
              </a:r>
              <a:endParaRPr sz="2000" b="0" i="0" u="none" strike="noStrike" cap="none">
                <a:solidFill>
                  <a:srgbClr val="000000"/>
                </a:solidFill>
                <a:latin typeface="Arial"/>
                <a:ea typeface="Arial"/>
                <a:cs typeface="Arial"/>
                <a:sym typeface="Arial"/>
              </a:endParaRPr>
            </a:p>
          </p:txBody>
        </p:sp>
      </p:grpSp>
      <p:pic>
        <p:nvPicPr>
          <p:cNvPr id="120" name="Google Shape;120;g14a759c8f77_0_2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1375" y="1638100"/>
            <a:ext cx="582800" cy="582800"/>
          </a:xfrm>
          <a:prstGeom prst="rect">
            <a:avLst/>
          </a:prstGeom>
          <a:noFill/>
          <a:ln>
            <a:noFill/>
          </a:ln>
        </p:spPr>
      </p:pic>
      <p:pic>
        <p:nvPicPr>
          <p:cNvPr id="121" name="Google Shape;121;g14a759c8f77_0_28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60675" y="1572850"/>
            <a:ext cx="634974" cy="634974"/>
          </a:xfrm>
          <a:prstGeom prst="rect">
            <a:avLst/>
          </a:prstGeom>
          <a:noFill/>
          <a:ln>
            <a:noFill/>
          </a:ln>
        </p:spPr>
      </p:pic>
      <p:graphicFrame>
        <p:nvGraphicFramePr>
          <p:cNvPr id="122" name="Google Shape;122;g14a759c8f77_0_289"/>
          <p:cNvGraphicFramePr/>
          <p:nvPr/>
        </p:nvGraphicFramePr>
        <p:xfrm>
          <a:off x="1303775" y="2360275"/>
          <a:ext cx="3000000" cy="3000000"/>
        </p:xfrm>
        <a:graphic>
          <a:graphicData uri="http://schemas.openxmlformats.org/drawingml/2006/table">
            <a:tbl>
              <a:tblPr>
                <a:noFill/>
                <a:tableStyleId>{80AFB2D5-17DE-4F88-A81C-16BDF4D5214D}</a:tableStyleId>
              </a:tblPr>
              <a:tblGrid>
                <a:gridCol w="3937625">
                  <a:extLst>
                    <a:ext uri="{9D8B030D-6E8A-4147-A177-3AD203B41FA5}">
                      <a16:colId xmlns:a16="http://schemas.microsoft.com/office/drawing/2014/main" val="20000"/>
                    </a:ext>
                  </a:extLst>
                </a:gridCol>
                <a:gridCol w="683725">
                  <a:extLst>
                    <a:ext uri="{9D8B030D-6E8A-4147-A177-3AD203B41FA5}">
                      <a16:colId xmlns:a16="http://schemas.microsoft.com/office/drawing/2014/main" val="20001"/>
                    </a:ext>
                  </a:extLst>
                </a:gridCol>
              </a:tblGrid>
              <a:tr h="567950">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1:</a:t>
                      </a:r>
                      <a:r>
                        <a:rPr lang="en-US" sz="1800" u="none" strike="noStrike" cap="none">
                          <a:solidFill>
                            <a:srgbClr val="2853A3"/>
                          </a:solidFill>
                          <a:latin typeface="Century Gothic"/>
                          <a:ea typeface="Century Gothic"/>
                          <a:cs typeface="Century Gothic"/>
                          <a:sym typeface="Century Gothic"/>
                        </a:rPr>
                        <a:t> Know your customers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8" action="ppaction://hlinksldjump"/>
                        </a:rPr>
                        <a:t>6</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65750">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2:</a:t>
                      </a:r>
                      <a:r>
                        <a:rPr lang="en-US" sz="1800" u="none" strike="noStrike" cap="none">
                          <a:solidFill>
                            <a:srgbClr val="2853A3"/>
                          </a:solidFill>
                          <a:latin typeface="Century Gothic"/>
                          <a:ea typeface="Century Gothic"/>
                          <a:cs typeface="Century Gothic"/>
                          <a:sym typeface="Century Gothic"/>
                        </a:rPr>
                        <a:t> Upsell and cross-sell</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9" action="ppaction://hlinksldjump"/>
                        </a:rPr>
                        <a:t>13</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859900">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3:</a:t>
                      </a:r>
                      <a:r>
                        <a:rPr lang="en-US" sz="1800" u="none" strike="noStrike" cap="none">
                          <a:solidFill>
                            <a:srgbClr val="2853A3"/>
                          </a:solidFill>
                          <a:latin typeface="Century Gothic"/>
                          <a:ea typeface="Century Gothic"/>
                          <a:cs typeface="Century Gothic"/>
                          <a:sym typeface="Century Gothic"/>
                        </a:rPr>
                        <a:t> Strategize product placement</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10" action="ppaction://hlinksldjump"/>
                        </a:rPr>
                        <a:t>20</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501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4:</a:t>
                      </a:r>
                      <a:r>
                        <a:rPr lang="en-US" sz="1800" u="none" strike="noStrike" cap="none">
                          <a:solidFill>
                            <a:srgbClr val="2853A3"/>
                          </a:solidFill>
                          <a:latin typeface="Century Gothic"/>
                          <a:ea typeface="Century Gothic"/>
                          <a:cs typeface="Century Gothic"/>
                          <a:sym typeface="Century Gothic"/>
                        </a:rPr>
                        <a:t> Diversify your business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11" action="ppaction://hlinksldjump"/>
                        </a:rPr>
                        <a:t>27</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7718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2853A3"/>
                          </a:solidFill>
                          <a:latin typeface="Century Gothic"/>
                          <a:ea typeface="Century Gothic"/>
                          <a:cs typeface="Century Gothic"/>
                          <a:sym typeface="Century Gothic"/>
                        </a:rPr>
                        <a:t>Part 5: </a:t>
                      </a:r>
                      <a:r>
                        <a:rPr lang="en-US" sz="1800" u="none" strike="noStrike" cap="none">
                          <a:solidFill>
                            <a:srgbClr val="2853A3"/>
                          </a:solidFill>
                          <a:latin typeface="Century Gothic"/>
                          <a:ea typeface="Century Gothic"/>
                          <a:cs typeface="Century Gothic"/>
                          <a:sym typeface="Century Gothic"/>
                        </a:rPr>
                        <a:t>Use digital marketplaces</a:t>
                      </a:r>
                      <a:endParaRPr sz="1800" u="none" strike="noStrike" cap="none">
                        <a:solidFill>
                          <a:srgbClr val="2853A3"/>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sng">
                          <a:solidFill>
                            <a:schemeClr val="hlink"/>
                          </a:solidFill>
                          <a:latin typeface="Century Gothic"/>
                          <a:ea typeface="Century Gothic"/>
                          <a:cs typeface="Century Gothic"/>
                          <a:sym typeface="Century Gothic"/>
                          <a:hlinkClick r:id="rId12" action="ppaction://hlinksldjump"/>
                        </a:rPr>
                        <a:t>31</a:t>
                      </a:r>
                      <a:endParaRPr sz="1800" u="none" strike="noStrike" cap="none">
                        <a:solidFill>
                          <a:srgbClr val="2853A3"/>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23" name="Google Shape;123;g14a759c8f77_0_289"/>
          <p:cNvSpPr txBox="1"/>
          <p:nvPr/>
        </p:nvSpPr>
        <p:spPr>
          <a:xfrm>
            <a:off x="6587825" y="2229600"/>
            <a:ext cx="5054400" cy="1647000"/>
          </a:xfrm>
          <a:prstGeom prst="rect">
            <a:avLst/>
          </a:prstGeom>
          <a:noFill/>
          <a:ln>
            <a:noFill/>
          </a:ln>
        </p:spPr>
        <p:txBody>
          <a:bodyPr spcFirstLastPara="1" wrap="square" lIns="91425" tIns="91425" rIns="91425" bIns="91425" anchor="t" anchorCtr="0">
            <a:spAutoFit/>
          </a:bodyPr>
          <a:lstStyle/>
          <a:p>
            <a:pPr marL="457200" marR="198755" lvl="0" indent="-317500" algn="l" rtl="0">
              <a:lnSpc>
                <a:spcPct val="100000"/>
              </a:lnSpc>
              <a:spcBef>
                <a:spcPts val="0"/>
              </a:spcBef>
              <a:spcAft>
                <a:spcPts val="0"/>
              </a:spcAft>
              <a:buClr>
                <a:srgbClr val="2853A3"/>
              </a:buClr>
              <a:buSzPts val="1400"/>
              <a:buFont typeface="Century Gothic"/>
              <a:buAutoNum type="arabicPeriod"/>
            </a:pPr>
            <a:r>
              <a:rPr lang="en-US" sz="1400" b="0" i="0" u="none" strike="noStrike" cap="none">
                <a:solidFill>
                  <a:srgbClr val="2853A3"/>
                </a:solidFill>
                <a:latin typeface="Century Gothic"/>
                <a:ea typeface="Century Gothic"/>
                <a:cs typeface="Century Gothic"/>
                <a:sym typeface="Century Gothic"/>
              </a:rPr>
              <a:t>Learn ways to grow and promote your business.</a:t>
            </a:r>
            <a:endParaRPr sz="2400" b="0" i="0" u="none" strike="noStrike" cap="none">
              <a:solidFill>
                <a:schemeClr val="dk1"/>
              </a:solidFill>
              <a:latin typeface="Century Gothic"/>
              <a:ea typeface="Century Gothic"/>
              <a:cs typeface="Century Gothic"/>
              <a:sym typeface="Century Gothic"/>
            </a:endParaRPr>
          </a:p>
          <a:p>
            <a:pPr marL="457200" marR="198755" lvl="0" indent="-317500" algn="l" rtl="0">
              <a:lnSpc>
                <a:spcPct val="100000"/>
              </a:lnSpc>
              <a:spcBef>
                <a:spcPts val="1000"/>
              </a:spcBef>
              <a:spcAft>
                <a:spcPts val="0"/>
              </a:spcAft>
              <a:buClr>
                <a:srgbClr val="2853A3"/>
              </a:buClr>
              <a:buSzPts val="1400"/>
              <a:buFont typeface="Century Gothic"/>
              <a:buAutoNum type="arabicPeriod"/>
            </a:pPr>
            <a:r>
              <a:rPr lang="en-US" sz="1400" b="0" i="0" u="none" strike="noStrike" cap="none">
                <a:solidFill>
                  <a:srgbClr val="2853A3"/>
                </a:solidFill>
                <a:latin typeface="Century Gothic"/>
                <a:ea typeface="Century Gothic"/>
                <a:cs typeface="Century Gothic"/>
                <a:sym typeface="Century Gothic"/>
              </a:rPr>
              <a:t>Build successful customer engagement strategies.</a:t>
            </a:r>
            <a:endParaRPr sz="1400" b="0" i="0" u="none" strike="noStrike" cap="none">
              <a:solidFill>
                <a:srgbClr val="2853A3"/>
              </a:solidFill>
              <a:latin typeface="Century Gothic"/>
              <a:ea typeface="Century Gothic"/>
              <a:cs typeface="Century Gothic"/>
              <a:sym typeface="Century Gothic"/>
            </a:endParaRPr>
          </a:p>
          <a:p>
            <a:pPr marL="457200" marR="198755" lvl="0" indent="-317500" algn="l" rtl="0">
              <a:lnSpc>
                <a:spcPct val="100000"/>
              </a:lnSpc>
              <a:spcBef>
                <a:spcPts val="1000"/>
              </a:spcBef>
              <a:spcAft>
                <a:spcPts val="0"/>
              </a:spcAft>
              <a:buClr>
                <a:srgbClr val="2853A3"/>
              </a:buClr>
              <a:buSzPts val="1400"/>
              <a:buFont typeface="Century Gothic"/>
              <a:buAutoNum type="arabicPeriod"/>
            </a:pPr>
            <a:r>
              <a:rPr lang="en-US" sz="1400" b="0" i="0" u="none" strike="noStrike" cap="none">
                <a:solidFill>
                  <a:srgbClr val="2853A3"/>
                </a:solidFill>
                <a:latin typeface="Century Gothic"/>
                <a:ea typeface="Century Gothic"/>
                <a:cs typeface="Century Gothic"/>
                <a:sym typeface="Century Gothic"/>
              </a:rPr>
              <a:t>Identify ways to diversify your business.</a:t>
            </a:r>
            <a:endParaRPr sz="1400" b="0" i="0" u="none" strike="noStrike" cap="none">
              <a:solidFill>
                <a:srgbClr val="2853A3"/>
              </a:solidFill>
              <a:latin typeface="Century Gothic"/>
              <a:ea typeface="Century Gothic"/>
              <a:cs typeface="Century Gothic"/>
              <a:sym typeface="Century Gothic"/>
            </a:endParaRPr>
          </a:p>
          <a:p>
            <a:pPr marL="457200" marR="198755" lvl="0" indent="-317500" algn="l" rtl="0">
              <a:lnSpc>
                <a:spcPct val="100000"/>
              </a:lnSpc>
              <a:spcBef>
                <a:spcPts val="1000"/>
              </a:spcBef>
              <a:spcAft>
                <a:spcPts val="1000"/>
              </a:spcAft>
              <a:buClr>
                <a:srgbClr val="2853A3"/>
              </a:buClr>
              <a:buSzPts val="1400"/>
              <a:buFont typeface="Century Gothic"/>
              <a:buAutoNum type="arabicPeriod"/>
            </a:pPr>
            <a:r>
              <a:rPr lang="en-US" sz="1400" b="0" i="0" u="none" strike="noStrike" cap="none">
                <a:solidFill>
                  <a:srgbClr val="2853A3"/>
                </a:solidFill>
                <a:latin typeface="Century Gothic"/>
                <a:ea typeface="Century Gothic"/>
                <a:cs typeface="Century Gothic"/>
                <a:sym typeface="Century Gothic"/>
              </a:rPr>
              <a:t>Become familiar with digital marketplaces.</a:t>
            </a:r>
            <a:endParaRPr sz="1400" b="0" i="0" u="none" strike="noStrike" cap="none">
              <a:solidFill>
                <a:srgbClr val="2853A3"/>
              </a:solidFill>
              <a:latin typeface="Century Gothic"/>
              <a:ea typeface="Century Gothic"/>
              <a:cs typeface="Century Gothic"/>
              <a:sym typeface="Century Gothic"/>
            </a:endParaRPr>
          </a:p>
        </p:txBody>
      </p:sp>
      <p:sp>
        <p:nvSpPr>
          <p:cNvPr id="124" name="Google Shape;124;g14a759c8f77_0_289"/>
          <p:cNvSpPr txBox="1">
            <a:spLocks noGrp="1"/>
          </p:cNvSpPr>
          <p:nvPr>
            <p:ph type="body" idx="1"/>
          </p:nvPr>
        </p:nvSpPr>
        <p:spPr>
          <a:xfrm>
            <a:off x="1907200" y="1690278"/>
            <a:ext cx="4213800" cy="635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rPr>
              <a:t>Table of Contents</a:t>
            </a:r>
            <a:endParaRPr/>
          </a:p>
        </p:txBody>
      </p:sp>
      <p:pic>
        <p:nvPicPr>
          <p:cNvPr id="125" name="Google Shape;125;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73950" y="4970475"/>
            <a:ext cx="369300" cy="369300"/>
          </a:xfrm>
          <a:prstGeom prst="rect">
            <a:avLst/>
          </a:prstGeom>
          <a:noFill/>
          <a:ln>
            <a:noFill/>
          </a:ln>
        </p:spPr>
      </p:pic>
      <p:pic>
        <p:nvPicPr>
          <p:cNvPr id="126" name="Google Shape;126;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73950" y="5383075"/>
            <a:ext cx="369300" cy="369300"/>
          </a:xfrm>
          <a:prstGeom prst="rect">
            <a:avLst/>
          </a:prstGeom>
          <a:noFill/>
          <a:ln>
            <a:noFill/>
          </a:ln>
        </p:spPr>
      </p:pic>
      <p:sp>
        <p:nvSpPr>
          <p:cNvPr id="127" name="Google Shape;127;g14a759c8f77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pic>
        <p:nvPicPr>
          <p:cNvPr id="128" name="Google Shape;128;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73950" y="5764075"/>
            <a:ext cx="369300" cy="369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155b8051bf3_0_3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pic>
        <p:nvPicPr>
          <p:cNvPr id="535" name="Google Shape;535;g155b8051bf3_0_38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536" name="Google Shape;536;g155b8051bf3_0_381"/>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537" name="Google Shape;537;g155b8051bf3_0_381"/>
          <p:cNvGrpSpPr/>
          <p:nvPr/>
        </p:nvGrpSpPr>
        <p:grpSpPr>
          <a:xfrm>
            <a:off x="651230" y="-317672"/>
            <a:ext cx="4878644" cy="3837737"/>
            <a:chOff x="346430" y="-317672"/>
            <a:chExt cx="4878644" cy="3837737"/>
          </a:xfrm>
        </p:grpSpPr>
        <p:pic>
          <p:nvPicPr>
            <p:cNvPr id="538" name="Google Shape;538;g155b8051bf3_0_3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346430" y="-317672"/>
              <a:ext cx="4878644" cy="3837737"/>
            </a:xfrm>
            <a:prstGeom prst="rect">
              <a:avLst/>
            </a:prstGeom>
            <a:noFill/>
            <a:ln>
              <a:noFill/>
            </a:ln>
          </p:spPr>
        </p:pic>
        <p:sp>
          <p:nvSpPr>
            <p:cNvPr id="539" name="Google Shape;539;g155b8051bf3_0_381"/>
            <p:cNvSpPr txBox="1"/>
            <p:nvPr/>
          </p:nvSpPr>
          <p:spPr>
            <a:xfrm>
              <a:off x="1940635" y="654944"/>
              <a:ext cx="31257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Let’s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discuss!</a:t>
              </a:r>
              <a:endParaRPr sz="3800" b="0" i="0" u="none" strike="noStrike" cap="none">
                <a:solidFill>
                  <a:schemeClr val="dk1"/>
                </a:solidFill>
                <a:latin typeface="Calibri"/>
                <a:ea typeface="Calibri"/>
                <a:cs typeface="Calibri"/>
                <a:sym typeface="Calibri"/>
              </a:endParaRPr>
            </a:p>
          </p:txBody>
        </p:sp>
      </p:grpSp>
      <p:grpSp>
        <p:nvGrpSpPr>
          <p:cNvPr id="540" name="Google Shape;540;g155b8051bf3_0_381"/>
          <p:cNvGrpSpPr/>
          <p:nvPr/>
        </p:nvGrpSpPr>
        <p:grpSpPr>
          <a:xfrm>
            <a:off x="5299687" y="2848591"/>
            <a:ext cx="3495977" cy="2755134"/>
            <a:chOff x="5528287" y="2696191"/>
            <a:chExt cx="3495977" cy="2755134"/>
          </a:xfrm>
        </p:grpSpPr>
        <p:pic>
          <p:nvPicPr>
            <p:cNvPr id="541" name="Google Shape;541;g155b8051bf3_0_38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28287" y="2696191"/>
              <a:ext cx="3495977" cy="2755134"/>
            </a:xfrm>
            <a:prstGeom prst="rect">
              <a:avLst/>
            </a:prstGeom>
            <a:noFill/>
            <a:ln>
              <a:noFill/>
            </a:ln>
          </p:spPr>
        </p:pic>
        <p:sp>
          <p:nvSpPr>
            <p:cNvPr id="542" name="Google Shape;542;g155b8051bf3_0_381"/>
            <p:cNvSpPr txBox="1"/>
            <p:nvPr/>
          </p:nvSpPr>
          <p:spPr>
            <a:xfrm>
              <a:off x="6378525" y="3365025"/>
              <a:ext cx="18927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34"/>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What are some more benefits of business diversification?</a:t>
              </a:r>
              <a:endParaRPr sz="1400" b="1" i="0" u="none" strike="noStrike" cap="none">
                <a:solidFill>
                  <a:srgbClr val="D19129"/>
                </a:solidFill>
                <a:latin typeface="Century Gothic"/>
                <a:ea typeface="Century Gothic"/>
                <a:cs typeface="Century Gothic"/>
                <a:sym typeface="Century Gothic"/>
              </a:endParaRPr>
            </a:p>
          </p:txBody>
        </p:sp>
      </p:grpSp>
      <p:grpSp>
        <p:nvGrpSpPr>
          <p:cNvPr id="543" name="Google Shape;543;g155b8051bf3_0_381"/>
          <p:cNvGrpSpPr/>
          <p:nvPr/>
        </p:nvGrpSpPr>
        <p:grpSpPr>
          <a:xfrm>
            <a:off x="4333535" y="161072"/>
            <a:ext cx="3240421" cy="2553734"/>
            <a:chOff x="4154287" y="465866"/>
            <a:chExt cx="3495977" cy="2755134"/>
          </a:xfrm>
        </p:grpSpPr>
        <p:pic>
          <p:nvPicPr>
            <p:cNvPr id="544" name="Google Shape;544;g155b8051bf3_0_38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54287" y="465866"/>
              <a:ext cx="3495977" cy="2755134"/>
            </a:xfrm>
            <a:prstGeom prst="rect">
              <a:avLst/>
            </a:prstGeom>
            <a:noFill/>
            <a:ln>
              <a:noFill/>
            </a:ln>
          </p:spPr>
        </p:pic>
        <p:sp>
          <p:nvSpPr>
            <p:cNvPr id="545" name="Google Shape;545;g155b8051bf3_0_381"/>
            <p:cNvSpPr txBox="1"/>
            <p:nvPr/>
          </p:nvSpPr>
          <p:spPr>
            <a:xfrm>
              <a:off x="4909292" y="1166511"/>
              <a:ext cx="2013300" cy="12012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 have you diversified your business?</a:t>
              </a:r>
              <a:endParaRPr sz="1800" b="1" i="0" u="none" strike="noStrike" cap="none">
                <a:solidFill>
                  <a:srgbClr val="D19129"/>
                </a:solidFill>
                <a:latin typeface="Century Gothic"/>
                <a:ea typeface="Century Gothic"/>
                <a:cs typeface="Century Gothic"/>
                <a:sym typeface="Century Gothic"/>
              </a:endParaRPr>
            </a:p>
          </p:txBody>
        </p:sp>
      </p:grpSp>
      <p:grpSp>
        <p:nvGrpSpPr>
          <p:cNvPr id="546" name="Google Shape;546;g155b8051bf3_0_381"/>
          <p:cNvGrpSpPr/>
          <p:nvPr/>
        </p:nvGrpSpPr>
        <p:grpSpPr>
          <a:xfrm>
            <a:off x="6337887" y="780754"/>
            <a:ext cx="3495977" cy="2755134"/>
            <a:chOff x="6490287" y="475954"/>
            <a:chExt cx="3495977" cy="2755134"/>
          </a:xfrm>
        </p:grpSpPr>
        <p:pic>
          <p:nvPicPr>
            <p:cNvPr id="547" name="Google Shape;547;g155b8051bf3_0_38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90287" y="475954"/>
              <a:ext cx="3495977" cy="2755134"/>
            </a:xfrm>
            <a:prstGeom prst="rect">
              <a:avLst/>
            </a:prstGeom>
            <a:noFill/>
            <a:ln>
              <a:noFill/>
            </a:ln>
          </p:spPr>
        </p:pic>
        <p:sp>
          <p:nvSpPr>
            <p:cNvPr id="548" name="Google Shape;548;g155b8051bf3_0_381"/>
            <p:cNvSpPr txBox="1"/>
            <p:nvPr/>
          </p:nvSpPr>
          <p:spPr>
            <a:xfrm>
              <a:off x="7196775" y="1157225"/>
              <a:ext cx="2092500" cy="14310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1100"/>
                <a:buFont typeface="Arial"/>
                <a:buNone/>
              </a:pPr>
              <a:r>
                <a:rPr lang="en-US" sz="1800" b="1" i="0" u="none" strike="noStrike" cap="none">
                  <a:solidFill>
                    <a:srgbClr val="D19129"/>
                  </a:solidFill>
                  <a:latin typeface="Century Gothic"/>
                  <a:ea typeface="Century Gothic"/>
                  <a:cs typeface="Century Gothic"/>
                  <a:sym typeface="Century Gothic"/>
                </a:rPr>
                <a:t>Can you think </a:t>
              </a:r>
              <a:endParaRPr sz="1800" b="1" i="0" u="none" strike="noStrike" cap="none">
                <a:solidFill>
                  <a:srgbClr val="D19129"/>
                </a:solidFill>
                <a:latin typeface="Century Gothic"/>
                <a:ea typeface="Century Gothic"/>
                <a:cs typeface="Century Gothic"/>
                <a:sym typeface="Century Gothic"/>
              </a:endParaRPr>
            </a:p>
            <a:p>
              <a:pPr marL="12700" marR="5080" lvl="0" indent="0" algn="ctr" rtl="0">
                <a:lnSpc>
                  <a:spcPct val="116599"/>
                </a:lnSpc>
                <a:spcBef>
                  <a:spcPts val="0"/>
                </a:spcBef>
                <a:spcAft>
                  <a:spcPts val="0"/>
                </a:spcAft>
                <a:buClr>
                  <a:schemeClr val="dk1"/>
                </a:buClr>
                <a:buSzPts val="1100"/>
                <a:buFont typeface="Arial"/>
                <a:buNone/>
              </a:pPr>
              <a:r>
                <a:rPr lang="en-US" sz="1800" b="1" i="0" u="none" strike="noStrike" cap="none">
                  <a:solidFill>
                    <a:srgbClr val="D19129"/>
                  </a:solidFill>
                  <a:latin typeface="Century Gothic"/>
                  <a:ea typeface="Century Gothic"/>
                  <a:cs typeface="Century Gothic"/>
                  <a:sym typeface="Century Gothic"/>
                </a:rPr>
                <a:t>of any other ways to diversify your business?</a:t>
              </a:r>
              <a:endParaRPr sz="1800" b="1" i="0" u="none" strike="noStrike" cap="none">
                <a:solidFill>
                  <a:srgbClr val="D19129"/>
                </a:solidFill>
                <a:latin typeface="Century Gothic"/>
                <a:ea typeface="Century Gothic"/>
                <a:cs typeface="Century Gothic"/>
                <a:sym typeface="Century Gothic"/>
              </a:endParaRPr>
            </a:p>
          </p:txBody>
        </p:sp>
      </p:grpSp>
      <p:sp>
        <p:nvSpPr>
          <p:cNvPr id="549" name="Google Shape;549;g155b8051bf3_0_3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pic>
        <p:nvPicPr>
          <p:cNvPr id="550" name="Google Shape;550;g155b8051bf3_0_381"/>
          <p:cNvPicPr preferRelativeResize="0"/>
          <p:nvPr/>
        </p:nvPicPr>
        <p:blipFill rotWithShape="1">
          <a:blip r:embed="rId8" cstate="screen">
            <a:alphaModFix/>
            <a:extLst>
              <a:ext uri="{28A0092B-C50C-407E-A947-70E740481C1C}">
                <a14:useLocalDpi xmlns:a14="http://schemas.microsoft.com/office/drawing/2010/main"/>
              </a:ext>
            </a:extLst>
          </a:blip>
          <a:srcRect l="4570" r="4561"/>
          <a:stretch/>
        </p:blipFill>
        <p:spPr>
          <a:xfrm flipH="1">
            <a:off x="2892202" y="1102750"/>
            <a:ext cx="3598648" cy="5942026"/>
          </a:xfrm>
          <a:prstGeom prst="rect">
            <a:avLst/>
          </a:prstGeom>
          <a:noFill/>
          <a:ln>
            <a:noFill/>
          </a:ln>
        </p:spPr>
      </p:pic>
      <p:pic>
        <p:nvPicPr>
          <p:cNvPr id="551" name="Google Shape;551;g155b8051bf3_0_38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999950" y="1141966"/>
            <a:ext cx="3806576" cy="5711186"/>
          </a:xfrm>
          <a:prstGeom prst="rect">
            <a:avLst/>
          </a:prstGeom>
          <a:noFill/>
          <a:ln>
            <a:noFill/>
          </a:ln>
        </p:spPr>
      </p:pic>
      <p:pic>
        <p:nvPicPr>
          <p:cNvPr id="552" name="Google Shape;552;g155b8051bf3_0_38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41106" y="1141975"/>
            <a:ext cx="3852344" cy="5779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g155b8051bf3_0_3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558" name="Google Shape;558;g155b8051bf3_0_344"/>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559" name="Google Shape;559;g155b8051bf3_0_344"/>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5: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USE DIGITAL MARKETPLACES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560" name="Google Shape;560;g155b8051bf3_0_344"/>
          <p:cNvSpPr txBox="1"/>
          <p:nvPr/>
        </p:nvSpPr>
        <p:spPr>
          <a:xfrm>
            <a:off x="1044325" y="3981100"/>
            <a:ext cx="5086200" cy="24474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r>
              <a:rPr lang="en-US" sz="2000" i="0" u="none" strike="noStrike" cap="none">
                <a:solidFill>
                  <a:srgbClr val="000000"/>
                </a:solidFill>
                <a:latin typeface="Century Gothic"/>
                <a:ea typeface="Century Gothic"/>
                <a:cs typeface="Century Gothic"/>
                <a:sym typeface="Century Gothic"/>
              </a:rPr>
              <a:t> </a:t>
            </a:r>
            <a:endParaRPr sz="200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about the digital opportunities for marketing and commerce.</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100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identify strategies for competing with large e-commerce platforms.</a:t>
            </a:r>
            <a:endParaRPr sz="1600" b="0" i="0" u="none" strike="noStrike" cap="none">
              <a:solidFill>
                <a:schemeClr val="lt1"/>
              </a:solidFill>
              <a:latin typeface="Century Gothic"/>
              <a:ea typeface="Century Gothic"/>
              <a:cs typeface="Century Gothic"/>
              <a:sym typeface="Century Gothic"/>
            </a:endParaRPr>
          </a:p>
        </p:txBody>
      </p:sp>
      <p:grpSp>
        <p:nvGrpSpPr>
          <p:cNvPr id="561" name="Google Shape;561;g155b8051bf3_0_344"/>
          <p:cNvGrpSpPr/>
          <p:nvPr/>
        </p:nvGrpSpPr>
        <p:grpSpPr>
          <a:xfrm>
            <a:off x="6851075" y="263825"/>
            <a:ext cx="2521525" cy="1923602"/>
            <a:chOff x="6851075" y="263825"/>
            <a:chExt cx="2521525" cy="1923602"/>
          </a:xfrm>
        </p:grpSpPr>
        <p:pic>
          <p:nvPicPr>
            <p:cNvPr id="562" name="Google Shape;562;g155b8051bf3_0_344"/>
            <p:cNvPicPr preferRelativeResize="0"/>
            <p:nvPr/>
          </p:nvPicPr>
          <p:blipFill rotWithShape="1">
            <a:blip r:embed="rId4" cstate="screen">
              <a:alphaModFix/>
              <a:extLst>
                <a:ext uri="{28A0092B-C50C-407E-A947-70E740481C1C}">
                  <a14:useLocalDpi xmlns:a14="http://schemas.microsoft.com/office/drawing/2010/main"/>
                </a:ext>
              </a:extLst>
            </a:blip>
            <a:srcRect l="16304" t="13106" r="23130" b="28304"/>
            <a:stretch/>
          </p:blipFill>
          <p:spPr>
            <a:xfrm>
              <a:off x="6851075" y="263825"/>
              <a:ext cx="2521525" cy="1923602"/>
            </a:xfrm>
            <a:prstGeom prst="rect">
              <a:avLst/>
            </a:prstGeom>
            <a:noFill/>
            <a:ln>
              <a:noFill/>
            </a:ln>
          </p:spPr>
        </p:pic>
        <p:sp>
          <p:nvSpPr>
            <p:cNvPr id="563" name="Google Shape;563;g155b8051bf3_0_344"/>
            <p:cNvSpPr txBox="1"/>
            <p:nvPr/>
          </p:nvSpPr>
          <p:spPr>
            <a:xfrm>
              <a:off x="7275400" y="640100"/>
              <a:ext cx="19569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Are you </a:t>
              </a:r>
              <a:endParaRPr sz="16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ready to learn </a:t>
              </a:r>
              <a:endParaRPr sz="16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about digital marketplaces?</a:t>
              </a:r>
              <a:endParaRPr sz="1600" b="1" i="0" u="none" strike="noStrike" cap="none">
                <a:solidFill>
                  <a:srgbClr val="2855A4"/>
                </a:solidFill>
                <a:latin typeface="Calibri"/>
                <a:ea typeface="Calibri"/>
                <a:cs typeface="Calibri"/>
                <a:sym typeface="Calibri"/>
              </a:endParaRPr>
            </a:p>
          </p:txBody>
        </p:sp>
      </p:grpSp>
      <p:sp>
        <p:nvSpPr>
          <p:cNvPr id="564" name="Google Shape;564;g155b8051bf3_0_3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pic>
        <p:nvPicPr>
          <p:cNvPr id="565" name="Google Shape;565;g155b8051bf3_0_344"/>
          <p:cNvPicPr preferRelativeResize="0"/>
          <p:nvPr/>
        </p:nvPicPr>
        <p:blipFill rotWithShape="1">
          <a:blip r:embed="rId5" cstate="screen">
            <a:alphaModFix/>
            <a:extLst>
              <a:ext uri="{28A0092B-C50C-407E-A947-70E740481C1C}">
                <a14:useLocalDpi xmlns:a14="http://schemas.microsoft.com/office/drawing/2010/main"/>
              </a:ext>
            </a:extLst>
          </a:blip>
          <a:srcRect l="16093" r="19118" b="18440"/>
          <a:stretch/>
        </p:blipFill>
        <p:spPr>
          <a:xfrm>
            <a:off x="7744700" y="694400"/>
            <a:ext cx="3262725" cy="6162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g155b8051bf3_0_3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pic>
        <p:nvPicPr>
          <p:cNvPr id="571" name="Google Shape;571;g155b8051bf3_0_3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572" name="Google Shape;572;g155b8051bf3_0_357"/>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573" name="Google Shape;573;g155b8051bf3_0_357"/>
          <p:cNvGrpSpPr/>
          <p:nvPr/>
        </p:nvGrpSpPr>
        <p:grpSpPr>
          <a:xfrm>
            <a:off x="651230" y="-317672"/>
            <a:ext cx="4878644" cy="3837737"/>
            <a:chOff x="346430" y="-317672"/>
            <a:chExt cx="4878644" cy="3837737"/>
          </a:xfrm>
        </p:grpSpPr>
        <p:pic>
          <p:nvPicPr>
            <p:cNvPr id="574" name="Google Shape;574;g155b8051bf3_0_3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346430" y="-317672"/>
              <a:ext cx="4878644" cy="3837737"/>
            </a:xfrm>
            <a:prstGeom prst="rect">
              <a:avLst/>
            </a:prstGeom>
            <a:noFill/>
            <a:ln>
              <a:noFill/>
            </a:ln>
          </p:spPr>
        </p:pic>
        <p:sp>
          <p:nvSpPr>
            <p:cNvPr id="575" name="Google Shape;575;g155b8051bf3_0_357"/>
            <p:cNvSpPr txBox="1"/>
            <p:nvPr/>
          </p:nvSpPr>
          <p:spPr>
            <a:xfrm>
              <a:off x="1940635" y="654944"/>
              <a:ext cx="31257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Let’s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discuss!</a:t>
              </a:r>
              <a:endParaRPr sz="3800" b="0" i="0" u="none" strike="noStrike" cap="none">
                <a:solidFill>
                  <a:schemeClr val="dk1"/>
                </a:solidFill>
                <a:latin typeface="Calibri"/>
                <a:ea typeface="Calibri"/>
                <a:cs typeface="Calibri"/>
                <a:sym typeface="Calibri"/>
              </a:endParaRPr>
            </a:p>
          </p:txBody>
        </p:sp>
      </p:grpSp>
      <p:grpSp>
        <p:nvGrpSpPr>
          <p:cNvPr id="576" name="Google Shape;576;g155b8051bf3_0_357"/>
          <p:cNvGrpSpPr/>
          <p:nvPr/>
        </p:nvGrpSpPr>
        <p:grpSpPr>
          <a:xfrm>
            <a:off x="5299687" y="2848591"/>
            <a:ext cx="3495977" cy="2755134"/>
            <a:chOff x="5528287" y="2696191"/>
            <a:chExt cx="3495977" cy="2755134"/>
          </a:xfrm>
        </p:grpSpPr>
        <p:pic>
          <p:nvPicPr>
            <p:cNvPr id="577" name="Google Shape;577;g155b8051bf3_0_35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28287" y="2696191"/>
              <a:ext cx="3495977" cy="2755134"/>
            </a:xfrm>
            <a:prstGeom prst="rect">
              <a:avLst/>
            </a:prstGeom>
            <a:noFill/>
            <a:ln>
              <a:noFill/>
            </a:ln>
          </p:spPr>
        </p:pic>
        <p:sp>
          <p:nvSpPr>
            <p:cNvPr id="578" name="Google Shape;578;g155b8051bf3_0_357"/>
            <p:cNvSpPr txBox="1"/>
            <p:nvPr/>
          </p:nvSpPr>
          <p:spPr>
            <a:xfrm>
              <a:off x="6378525" y="3212625"/>
              <a:ext cx="1892700" cy="1569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34"/>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Can anyone think of any benefits of using digital marketplaces?</a:t>
              </a:r>
              <a:endParaRPr sz="1400" b="1" i="0" u="none" strike="noStrike" cap="none">
                <a:solidFill>
                  <a:srgbClr val="D19129"/>
                </a:solidFill>
                <a:latin typeface="Century Gothic"/>
                <a:ea typeface="Century Gothic"/>
                <a:cs typeface="Century Gothic"/>
                <a:sym typeface="Century Gothic"/>
              </a:endParaRPr>
            </a:p>
          </p:txBody>
        </p:sp>
      </p:grpSp>
      <p:grpSp>
        <p:nvGrpSpPr>
          <p:cNvPr id="579" name="Google Shape;579;g155b8051bf3_0_357"/>
          <p:cNvGrpSpPr/>
          <p:nvPr/>
        </p:nvGrpSpPr>
        <p:grpSpPr>
          <a:xfrm>
            <a:off x="4333535" y="161072"/>
            <a:ext cx="3240421" cy="2553734"/>
            <a:chOff x="4154287" y="465866"/>
            <a:chExt cx="3495977" cy="2755134"/>
          </a:xfrm>
        </p:grpSpPr>
        <p:pic>
          <p:nvPicPr>
            <p:cNvPr id="580" name="Google Shape;580;g155b8051bf3_0_35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54287" y="465866"/>
              <a:ext cx="3495977" cy="2755134"/>
            </a:xfrm>
            <a:prstGeom prst="rect">
              <a:avLst/>
            </a:prstGeom>
            <a:noFill/>
            <a:ln>
              <a:noFill/>
            </a:ln>
          </p:spPr>
        </p:pic>
        <p:sp>
          <p:nvSpPr>
            <p:cNvPr id="581" name="Google Shape;581;g155b8051bf3_0_357"/>
            <p:cNvSpPr txBox="1"/>
            <p:nvPr/>
          </p:nvSpPr>
          <p:spPr>
            <a:xfrm>
              <a:off x="4909292" y="1002092"/>
              <a:ext cx="2013300" cy="19041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chemeClr val="dk1"/>
                </a:buClr>
                <a:buSzPts val="1900"/>
                <a:buFont typeface="Arial"/>
                <a:buNone/>
              </a:pPr>
              <a:r>
                <a:rPr lang="en-US" sz="1800" b="1" i="0" u="none" strike="noStrike" cap="none">
                  <a:solidFill>
                    <a:srgbClr val="D19129"/>
                  </a:solidFill>
                  <a:latin typeface="Century Gothic"/>
                  <a:ea typeface="Century Gothic"/>
                  <a:cs typeface="Century Gothic"/>
                  <a:sym typeface="Century Gothic"/>
                </a:rPr>
                <a:t>What digital marketplaces are you familiar with?</a:t>
              </a:r>
              <a:endParaRPr sz="1800" b="0"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grpSp>
        <p:nvGrpSpPr>
          <p:cNvPr id="582" name="Google Shape;582;g155b8051bf3_0_357"/>
          <p:cNvGrpSpPr/>
          <p:nvPr/>
        </p:nvGrpSpPr>
        <p:grpSpPr>
          <a:xfrm>
            <a:off x="6337887" y="780754"/>
            <a:ext cx="3495977" cy="2755134"/>
            <a:chOff x="6490287" y="475954"/>
            <a:chExt cx="3495977" cy="2755134"/>
          </a:xfrm>
        </p:grpSpPr>
        <p:pic>
          <p:nvPicPr>
            <p:cNvPr id="583" name="Google Shape;583;g155b8051bf3_0_35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90287" y="475954"/>
              <a:ext cx="3495977" cy="2755134"/>
            </a:xfrm>
            <a:prstGeom prst="rect">
              <a:avLst/>
            </a:prstGeom>
            <a:noFill/>
            <a:ln>
              <a:noFill/>
            </a:ln>
          </p:spPr>
        </p:pic>
        <p:sp>
          <p:nvSpPr>
            <p:cNvPr id="584" name="Google Shape;584;g155b8051bf3_0_357"/>
            <p:cNvSpPr txBox="1"/>
            <p:nvPr/>
          </p:nvSpPr>
          <p:spPr>
            <a:xfrm>
              <a:off x="7196775" y="1157225"/>
              <a:ext cx="2092500" cy="14310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1100"/>
                <a:buFont typeface="Arial"/>
                <a:buNone/>
              </a:pPr>
              <a:r>
                <a:rPr lang="en-US" sz="1800" b="1" i="0" u="none" strike="noStrike" cap="none">
                  <a:solidFill>
                    <a:srgbClr val="D19129"/>
                  </a:solidFill>
                  <a:latin typeface="Century Gothic"/>
                  <a:ea typeface="Century Gothic"/>
                  <a:cs typeface="Century Gothic"/>
                  <a:sym typeface="Century Gothic"/>
                </a:rPr>
                <a:t>Does anyone have a social media page for their business?</a:t>
              </a:r>
              <a:endParaRPr sz="1800" b="1" i="0" u="none" strike="noStrike" cap="none">
                <a:solidFill>
                  <a:srgbClr val="D19129"/>
                </a:solidFill>
                <a:latin typeface="Century Gothic"/>
                <a:ea typeface="Century Gothic"/>
                <a:cs typeface="Century Gothic"/>
                <a:sym typeface="Century Gothic"/>
              </a:endParaRPr>
            </a:p>
          </p:txBody>
        </p:sp>
      </p:grpSp>
      <p:sp>
        <p:nvSpPr>
          <p:cNvPr id="585" name="Google Shape;585;g155b8051bf3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pic>
        <p:nvPicPr>
          <p:cNvPr id="586" name="Google Shape;586;g155b8051bf3_0_357"/>
          <p:cNvPicPr preferRelativeResize="0"/>
          <p:nvPr/>
        </p:nvPicPr>
        <p:blipFill rotWithShape="1">
          <a:blip r:embed="rId8" cstate="screen">
            <a:alphaModFix/>
            <a:extLst>
              <a:ext uri="{28A0092B-C50C-407E-A947-70E740481C1C}">
                <a14:useLocalDpi xmlns:a14="http://schemas.microsoft.com/office/drawing/2010/main"/>
              </a:ext>
            </a:extLst>
          </a:blip>
          <a:srcRect l="9132"/>
          <a:stretch/>
        </p:blipFill>
        <p:spPr>
          <a:xfrm flipH="1">
            <a:off x="-384398" y="1102750"/>
            <a:ext cx="3598648" cy="5942026"/>
          </a:xfrm>
          <a:prstGeom prst="rect">
            <a:avLst/>
          </a:prstGeom>
          <a:noFill/>
          <a:ln>
            <a:noFill/>
          </a:ln>
        </p:spPr>
      </p:pic>
      <p:pic>
        <p:nvPicPr>
          <p:cNvPr id="587" name="Google Shape;587;g155b8051bf3_0_35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999950" y="1141966"/>
            <a:ext cx="3806576" cy="5711186"/>
          </a:xfrm>
          <a:prstGeom prst="rect">
            <a:avLst/>
          </a:prstGeom>
          <a:noFill/>
          <a:ln>
            <a:noFill/>
          </a:ln>
        </p:spPr>
      </p:pic>
      <p:pic>
        <p:nvPicPr>
          <p:cNvPr id="588" name="Google Shape;588;g155b8051bf3_0_357"/>
          <p:cNvPicPr preferRelativeResize="0"/>
          <p:nvPr/>
        </p:nvPicPr>
        <p:blipFill rotWithShape="1">
          <a:blip r:embed="rId10" cstate="screen">
            <a:alphaModFix/>
            <a:extLst>
              <a:ext uri="{28A0092B-C50C-407E-A947-70E740481C1C}">
                <a14:useLocalDpi xmlns:a14="http://schemas.microsoft.com/office/drawing/2010/main"/>
              </a:ext>
            </a:extLst>
          </a:blip>
          <a:srcRect l="15278" r="20930" b="3640"/>
          <a:stretch/>
        </p:blipFill>
        <p:spPr>
          <a:xfrm>
            <a:off x="3563788" y="1218125"/>
            <a:ext cx="2428311" cy="55033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g155b8051bf3_0_92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94" name="Google Shape;594;g155b8051bf3_0_92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95" name="Google Shape;595;g155b8051bf3_0_9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sp>
        <p:nvSpPr>
          <p:cNvPr id="596" name="Google Shape;596;g155b8051bf3_0_928"/>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Digital Marketplaces</a:t>
            </a:r>
            <a:endParaRPr sz="3200" b="0" i="0" u="none" strike="noStrike" cap="none">
              <a:solidFill>
                <a:srgbClr val="2853A3"/>
              </a:solidFill>
              <a:latin typeface="Century Gothic"/>
              <a:ea typeface="Century Gothic"/>
              <a:cs typeface="Century Gothic"/>
              <a:sym typeface="Century Gothic"/>
            </a:endParaRPr>
          </a:p>
        </p:txBody>
      </p:sp>
      <p:sp>
        <p:nvSpPr>
          <p:cNvPr id="597" name="Google Shape;597;g155b8051bf3_0_928"/>
          <p:cNvSpPr txBox="1"/>
          <p:nvPr/>
        </p:nvSpPr>
        <p:spPr>
          <a:xfrm>
            <a:off x="755075" y="1766450"/>
            <a:ext cx="8195100" cy="4626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Digital marketplaces can be a powerful tool for your business.</a:t>
            </a:r>
            <a:r>
              <a:rPr lang="en-US" sz="1600" b="0" i="0" u="none" strike="noStrike" cap="none">
                <a:solidFill>
                  <a:schemeClr val="dk2"/>
                </a:solidFill>
                <a:latin typeface="Century Gothic"/>
                <a:ea typeface="Century Gothic"/>
                <a:cs typeface="Century Gothic"/>
                <a:sym typeface="Century Gothic"/>
              </a:rPr>
              <a:t> These marketplaces connect you to your customers through an online platform where you can advertise your products. Your customers can also browse your products, order them, and sometimes even get them delivered to their doorstep. </a:t>
            </a:r>
            <a:endParaRPr sz="1600" b="0" i="0" u="none" strike="noStrike" cap="none">
              <a:solidFill>
                <a:schemeClr val="dk2"/>
              </a:solidFill>
              <a:latin typeface="Century Gothic"/>
              <a:ea typeface="Century Gothic"/>
              <a:cs typeface="Century Gothic"/>
              <a:sym typeface="Century Gothic"/>
            </a:endParaRPr>
          </a:p>
          <a:p>
            <a:pPr marL="457200" marR="0" lvl="0" indent="-330200" algn="l" rtl="0">
              <a:lnSpc>
                <a:spcPct val="115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You can capture customers who otherwise wouldn’t have time to come to your business, or wouldn’t be able to due to other circumstances. </a:t>
            </a:r>
            <a:endParaRPr sz="1600" b="0" i="0" u="none" strike="noStrike" cap="none">
              <a:solidFill>
                <a:schemeClr val="dk2"/>
              </a:solidFill>
              <a:latin typeface="Century Gothic"/>
              <a:ea typeface="Century Gothic"/>
              <a:cs typeface="Century Gothic"/>
              <a:sym typeface="Century Gothic"/>
            </a:endParaRPr>
          </a:p>
          <a:p>
            <a:pPr marL="457200" marR="0" lvl="0" indent="-330200" algn="l" rtl="0">
              <a:lnSpc>
                <a:spcPct val="115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Going online gives you a competitive edge against other businesses that don’t have an online presence. </a:t>
            </a:r>
            <a:endParaRPr sz="1600" b="0" i="0" u="none" strike="noStrike" cap="none">
              <a:solidFill>
                <a:schemeClr val="dk2"/>
              </a:solidFill>
              <a:latin typeface="Century Gothic"/>
              <a:ea typeface="Century Gothic"/>
              <a:cs typeface="Century Gothic"/>
              <a:sym typeface="Century Gothic"/>
            </a:endParaRPr>
          </a:p>
          <a:p>
            <a:pPr marL="457200" marR="0" lvl="0" indent="-330200" algn="l" rtl="0">
              <a:lnSpc>
                <a:spcPct val="115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Having an online presence will make your business less vulnerable to unforeseen circumstances, like natural disasters or pandemics, where you might not be able to physically be in your store.</a:t>
            </a:r>
            <a:endParaRPr sz="1600" b="0" i="0" u="none" strike="noStrike" cap="none">
              <a:solidFill>
                <a:schemeClr val="dk2"/>
              </a:solidFill>
              <a:latin typeface="Century Gothic"/>
              <a:ea typeface="Century Gothic"/>
              <a:cs typeface="Century Gothic"/>
              <a:sym typeface="Century Gothic"/>
            </a:endParaRPr>
          </a:p>
          <a:p>
            <a:pPr marL="457200" marR="0" lvl="0" indent="-330200" algn="l" rtl="0">
              <a:lnSpc>
                <a:spcPct val="115000"/>
              </a:lnSpc>
              <a:spcBef>
                <a:spcPts val="1000"/>
              </a:spcBef>
              <a:spcAft>
                <a:spcPts val="100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Digital marketplaces can come in various formats. Some are available as apps, and some are websites. You can usually use either your smartphone, tablet, or computer to access these platforms. </a:t>
            </a:r>
            <a:endParaRPr sz="1600" b="0" i="0" u="none" strike="noStrike" cap="none">
              <a:solidFill>
                <a:schemeClr val="dk2"/>
              </a:solidFill>
              <a:latin typeface="Century Gothic"/>
              <a:ea typeface="Century Gothic"/>
              <a:cs typeface="Century Gothic"/>
              <a:sym typeface="Century Gothic"/>
            </a:endParaRPr>
          </a:p>
        </p:txBody>
      </p:sp>
      <p:pic>
        <p:nvPicPr>
          <p:cNvPr id="598" name="Google Shape;598;g155b8051bf3_0_9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509875" y="1468575"/>
            <a:ext cx="3647498" cy="54725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g155b8051bf3_0_93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04" name="Google Shape;604;g155b8051bf3_0_93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605" name="Google Shape;605;g155b8051bf3_0_937"/>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Examples of Digital Marketplaces</a:t>
            </a:r>
            <a:endParaRPr sz="3200" b="0" i="0" u="none" strike="noStrike" cap="none">
              <a:solidFill>
                <a:srgbClr val="2853A3"/>
              </a:solidFill>
              <a:latin typeface="Century Gothic"/>
              <a:ea typeface="Century Gothic"/>
              <a:cs typeface="Century Gothic"/>
              <a:sym typeface="Century Gothic"/>
            </a:endParaRPr>
          </a:p>
        </p:txBody>
      </p:sp>
      <p:sp>
        <p:nvSpPr>
          <p:cNvPr id="606" name="Google Shape;606;g155b8051bf3_0_9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pic>
        <p:nvPicPr>
          <p:cNvPr id="607" name="Google Shape;607;g155b8051bf3_0_9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608" name="Google Shape;608;g155b8051bf3_0_937"/>
          <p:cNvSpPr txBox="1"/>
          <p:nvPr/>
        </p:nvSpPr>
        <p:spPr>
          <a:xfrm>
            <a:off x="8859975" y="256800"/>
            <a:ext cx="21459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Click on the name of each marketplace to access their website. You can delete or replace marketplaces to best fit your market context.</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graphicFrame>
        <p:nvGraphicFramePr>
          <p:cNvPr id="609" name="Google Shape;609;g155b8051bf3_0_937"/>
          <p:cNvGraphicFramePr/>
          <p:nvPr/>
        </p:nvGraphicFramePr>
        <p:xfrm>
          <a:off x="854650" y="2586700"/>
          <a:ext cx="3000000" cy="3000000"/>
        </p:xfrm>
        <a:graphic>
          <a:graphicData uri="http://schemas.openxmlformats.org/drawingml/2006/table">
            <a:tbl>
              <a:tblPr>
                <a:noFill/>
                <a:tableStyleId>{80AFB2D5-17DE-4F88-A81C-16BDF4D5214D}</a:tableStyleId>
              </a:tblPr>
              <a:tblGrid>
                <a:gridCol w="1545450">
                  <a:extLst>
                    <a:ext uri="{9D8B030D-6E8A-4147-A177-3AD203B41FA5}">
                      <a16:colId xmlns:a16="http://schemas.microsoft.com/office/drawing/2014/main" val="20000"/>
                    </a:ext>
                  </a:extLst>
                </a:gridCol>
                <a:gridCol w="2624325">
                  <a:extLst>
                    <a:ext uri="{9D8B030D-6E8A-4147-A177-3AD203B41FA5}">
                      <a16:colId xmlns:a16="http://schemas.microsoft.com/office/drawing/2014/main" val="20001"/>
                    </a:ext>
                  </a:extLst>
                </a:gridCol>
                <a:gridCol w="2611400">
                  <a:extLst>
                    <a:ext uri="{9D8B030D-6E8A-4147-A177-3AD203B41FA5}">
                      <a16:colId xmlns:a16="http://schemas.microsoft.com/office/drawing/2014/main" val="20002"/>
                    </a:ext>
                  </a:extLst>
                </a:gridCol>
                <a:gridCol w="2692725">
                  <a:extLst>
                    <a:ext uri="{9D8B030D-6E8A-4147-A177-3AD203B41FA5}">
                      <a16:colId xmlns:a16="http://schemas.microsoft.com/office/drawing/2014/main" val="20003"/>
                    </a:ext>
                  </a:extLst>
                </a:gridCol>
              </a:tblGrid>
              <a:tr h="10948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REGION</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B3CDE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Africa</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Southeast Asia</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Latin America</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extLst>
                  <a:ext uri="{0D108BD9-81ED-4DB2-BD59-A6C34878D82A}">
                    <a16:rowId xmlns:a16="http://schemas.microsoft.com/office/drawing/2014/main" val="10000"/>
                  </a:ext>
                </a:extLst>
              </a:tr>
              <a:tr h="11042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DESCRIPTION</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B3CDE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Jumia is a popular digital marketplace in Africa, with operations in over 10 countries including Nigeria, Kenya, and Tanzania.</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Lazada Group is Southeast Asia’s leading digital marketplace and has a presence in Indonesia, Malaysia, the Philippines, Singapore, Thailand, and Vietnam.</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solidFill>
                            <a:schemeClr val="dk2"/>
                          </a:solidFill>
                          <a:latin typeface="Century Gothic"/>
                          <a:ea typeface="Century Gothic"/>
                          <a:cs typeface="Century Gothic"/>
                          <a:sym typeface="Century Gothic"/>
                        </a:rPr>
                        <a:t>Mercado Libre is the largest  digital marketplace in Latin America, operating in over 18 countries including Mexico, Argentina, Brazil, Colombia, and Chile.</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extLst>
                  <a:ext uri="{0D108BD9-81ED-4DB2-BD59-A6C34878D82A}">
                    <a16:rowId xmlns:a16="http://schemas.microsoft.com/office/drawing/2014/main" val="10001"/>
                  </a:ext>
                </a:extLst>
              </a:tr>
              <a:tr h="105362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LEARNING RESOURCES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B3CDEA"/>
                    </a:solidFill>
                  </a:tcPr>
                </a:tc>
                <a:tc>
                  <a:txBody>
                    <a:bodyPr/>
                    <a:lstStyle/>
                    <a:p>
                      <a:pPr marL="0" marR="0" lvl="0" indent="0" algn="l" rtl="0">
                        <a:lnSpc>
                          <a:spcPct val="100000"/>
                        </a:lnSpc>
                        <a:spcBef>
                          <a:spcPts val="0"/>
                        </a:spcBef>
                        <a:spcAft>
                          <a:spcPts val="0"/>
                        </a:spcAft>
                        <a:buClr>
                          <a:schemeClr val="dk1"/>
                        </a:buClr>
                        <a:buSzPts val="2200"/>
                        <a:buFont typeface="Arial"/>
                        <a:buNone/>
                      </a:pPr>
                      <a:r>
                        <a:rPr lang="en-US" sz="1400" b="1" u="sng" strike="noStrike" cap="none">
                          <a:solidFill>
                            <a:srgbClr val="2853A3"/>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Video: How to register a sellers’ account</a:t>
                      </a:r>
                      <a:endParaRPr sz="600" u="none" strike="noStrike" cap="none">
                        <a:solidFill>
                          <a:srgbClr val="2853A3"/>
                        </a:solidFill>
                        <a:latin typeface="Century Gothic"/>
                        <a:ea typeface="Century Gothic"/>
                        <a:cs typeface="Century Gothic"/>
                        <a:sym typeface="Century Gothic"/>
                      </a:endParaRPr>
                    </a:p>
                  </a:txBody>
                  <a:tcPr marL="91425" marR="91425" marT="91425" marB="91425" anchor="ctr">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2200"/>
                        <a:buFont typeface="Arial"/>
                        <a:buNone/>
                      </a:pPr>
                      <a:r>
                        <a:rPr lang="en-US" sz="1400" b="1" u="sng" strike="noStrike" cap="none">
                          <a:solidFill>
                            <a:srgbClr val="2853A3"/>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Article: How to add products and customize profiles</a:t>
                      </a:r>
                      <a:endParaRPr sz="1400" u="none" strike="noStrike" cap="none">
                        <a:solidFill>
                          <a:srgbClr val="2853A3"/>
                        </a:solidFill>
                      </a:endParaRPr>
                    </a:p>
                  </a:txBody>
                  <a:tcPr marL="91425" marR="91425" marT="91425" marB="91425" anchor="ctr">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2200"/>
                        <a:buFont typeface="Arial"/>
                        <a:buNone/>
                      </a:pPr>
                      <a:r>
                        <a:rPr lang="en-US" b="1" u="sng">
                          <a:solidFill>
                            <a:srgbClr val="2853A3"/>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Article: A detailed guide on how to sell on the platform</a:t>
                      </a:r>
                      <a:endParaRPr sz="1400" u="none" strike="noStrike" cap="none">
                        <a:solidFill>
                          <a:srgbClr val="2853A3"/>
                        </a:solidFill>
                      </a:endParaRPr>
                    </a:p>
                  </a:txBody>
                  <a:tcPr marL="91425" marR="91425" marT="91425" marB="91425" anchor="ctr">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extLst>
                  <a:ext uri="{0D108BD9-81ED-4DB2-BD59-A6C34878D82A}">
                    <a16:rowId xmlns:a16="http://schemas.microsoft.com/office/drawing/2014/main" val="10002"/>
                  </a:ext>
                </a:extLst>
              </a:tr>
            </a:tbl>
          </a:graphicData>
        </a:graphic>
      </p:graphicFrame>
      <p:grpSp>
        <p:nvGrpSpPr>
          <p:cNvPr id="610" name="Google Shape;610;g155b8051bf3_0_937"/>
          <p:cNvGrpSpPr/>
          <p:nvPr/>
        </p:nvGrpSpPr>
        <p:grpSpPr>
          <a:xfrm>
            <a:off x="2414452" y="1784000"/>
            <a:ext cx="7914231" cy="802986"/>
            <a:chOff x="4344919" y="2463079"/>
            <a:chExt cx="6067799" cy="615645"/>
          </a:xfrm>
        </p:grpSpPr>
        <p:sp>
          <p:nvSpPr>
            <p:cNvPr id="611" name="Google Shape;611;g155b8051bf3_0_937"/>
            <p:cNvSpPr/>
            <p:nvPr/>
          </p:nvSpPr>
          <p:spPr>
            <a:xfrm>
              <a:off x="4344919" y="2463233"/>
              <a:ext cx="2001600" cy="615300"/>
            </a:xfrm>
            <a:prstGeom prst="round2SameRect">
              <a:avLst>
                <a:gd name="adj1" fmla="val 16667"/>
                <a:gd name="adj2" fmla="val 0"/>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155b8051bf3_0_937"/>
            <p:cNvSpPr/>
            <p:nvPr/>
          </p:nvSpPr>
          <p:spPr>
            <a:xfrm>
              <a:off x="6346403" y="2463079"/>
              <a:ext cx="2001600" cy="615300"/>
            </a:xfrm>
            <a:prstGeom prst="round2SameRect">
              <a:avLst>
                <a:gd name="adj1" fmla="val 16667"/>
                <a:gd name="adj2" fmla="val 0"/>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155b8051bf3_0_937"/>
            <p:cNvSpPr/>
            <p:nvPr/>
          </p:nvSpPr>
          <p:spPr>
            <a:xfrm>
              <a:off x="8348118" y="2463424"/>
              <a:ext cx="2064600" cy="615300"/>
            </a:xfrm>
            <a:prstGeom prst="round2SameRect">
              <a:avLst>
                <a:gd name="adj1" fmla="val 16667"/>
                <a:gd name="adj2" fmla="val 0"/>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155b8051bf3_0_937"/>
            <p:cNvSpPr txBox="1"/>
            <p:nvPr/>
          </p:nvSpPr>
          <p:spPr>
            <a:xfrm>
              <a:off x="4620703" y="2638341"/>
              <a:ext cx="1392900" cy="30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Jumia</a:t>
              </a:r>
              <a:endParaRPr sz="1400" b="0" i="0" u="none" strike="noStrike" cap="none">
                <a:solidFill>
                  <a:schemeClr val="lt1"/>
                </a:solidFill>
                <a:latin typeface="Arial"/>
                <a:ea typeface="Arial"/>
                <a:cs typeface="Arial"/>
                <a:sym typeface="Arial"/>
              </a:endParaRPr>
            </a:p>
          </p:txBody>
        </p:sp>
        <p:sp>
          <p:nvSpPr>
            <p:cNvPr id="615" name="Google Shape;615;g155b8051bf3_0_937"/>
            <p:cNvSpPr txBox="1"/>
            <p:nvPr/>
          </p:nvSpPr>
          <p:spPr>
            <a:xfrm>
              <a:off x="6345972" y="2638341"/>
              <a:ext cx="2001600" cy="30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Lazada</a:t>
              </a:r>
              <a:endParaRPr sz="1400" b="0" i="0" u="none" strike="noStrike" cap="none">
                <a:solidFill>
                  <a:schemeClr val="lt1"/>
                </a:solidFill>
                <a:latin typeface="Arial"/>
                <a:ea typeface="Arial"/>
                <a:cs typeface="Arial"/>
                <a:sym typeface="Arial"/>
              </a:endParaRPr>
            </a:p>
          </p:txBody>
        </p:sp>
        <p:sp>
          <p:nvSpPr>
            <p:cNvPr id="616" name="Google Shape;616;g155b8051bf3_0_937"/>
            <p:cNvSpPr txBox="1"/>
            <p:nvPr/>
          </p:nvSpPr>
          <p:spPr>
            <a:xfrm>
              <a:off x="8348118" y="2638341"/>
              <a:ext cx="2064600" cy="30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Mercado Libre</a:t>
              </a:r>
              <a:endParaRPr sz="1400" b="0" i="0" u="none" strike="noStrike" cap="none">
                <a:solidFill>
                  <a:schemeClr val="lt1"/>
                </a:solidFill>
                <a:latin typeface="Arial"/>
                <a:ea typeface="Arial"/>
                <a:cs typeface="Arial"/>
                <a:sym typeface="Arial"/>
              </a:endParaRPr>
            </a:p>
          </p:txBody>
        </p:sp>
      </p:grpSp>
      <p:pic>
        <p:nvPicPr>
          <p:cNvPr id="617" name="Google Shape;617;g155b8051bf3_0_937"/>
          <p:cNvPicPr preferRelativeResize="0"/>
          <p:nvPr/>
        </p:nvPicPr>
        <p:blipFill rotWithShape="1">
          <a:blip r:embed="rId8"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g155b8051bf3_0_104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23" name="Google Shape;623;g155b8051bf3_0_104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624" name="Google Shape;624;g155b8051bf3_0_1043"/>
          <p:cNvSpPr txBox="1"/>
          <p:nvPr/>
        </p:nvSpPr>
        <p:spPr>
          <a:xfrm>
            <a:off x="755075" y="297075"/>
            <a:ext cx="79143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How To Use Digital Marketplaces</a:t>
            </a:r>
            <a:endParaRPr sz="3200" b="0" i="0" u="none" strike="noStrike" cap="none">
              <a:solidFill>
                <a:srgbClr val="2853A3"/>
              </a:solidFill>
              <a:latin typeface="Century Gothic"/>
              <a:ea typeface="Century Gothic"/>
              <a:cs typeface="Century Gothic"/>
              <a:sym typeface="Century Gothic"/>
            </a:endParaRPr>
          </a:p>
        </p:txBody>
      </p:sp>
      <p:sp>
        <p:nvSpPr>
          <p:cNvPr id="625" name="Google Shape;625;g155b8051bf3_0_10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pic>
        <p:nvPicPr>
          <p:cNvPr id="626" name="Google Shape;626;g155b8051bf3_0_10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627" name="Google Shape;627;g155b8051bf3_0_1043"/>
          <p:cNvSpPr txBox="1"/>
          <p:nvPr/>
        </p:nvSpPr>
        <p:spPr>
          <a:xfrm>
            <a:off x="9119075" y="256800"/>
            <a:ext cx="18870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modifying these steps to be reflective of a digital marketplace of your choosing.</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pic>
        <p:nvPicPr>
          <p:cNvPr id="628" name="Google Shape;628;g155b8051bf3_0_1043"/>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629" name="Google Shape;629;g155b8051bf3_0_104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0" y="1400175"/>
            <a:ext cx="12192000" cy="5429250"/>
          </a:xfrm>
          <a:prstGeom prst="rect">
            <a:avLst/>
          </a:prstGeom>
          <a:noFill/>
          <a:ln>
            <a:noFill/>
          </a:ln>
        </p:spPr>
      </p:pic>
      <p:sp>
        <p:nvSpPr>
          <p:cNvPr id="630" name="Google Shape;630;g155b8051bf3_0_1043"/>
          <p:cNvSpPr txBox="1"/>
          <p:nvPr/>
        </p:nvSpPr>
        <p:spPr>
          <a:xfrm>
            <a:off x="879250" y="3713175"/>
            <a:ext cx="25125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2855A4"/>
                </a:solidFill>
                <a:latin typeface="Century Gothic"/>
                <a:ea typeface="Century Gothic"/>
                <a:cs typeface="Century Gothic"/>
                <a:sym typeface="Century Gothic"/>
              </a:rPr>
              <a:t>Start by doing research on the digital marketplaces that are available in your region and are popular with shoppers. Consider which platform fits best with the types of products you are selling. </a:t>
            </a:r>
            <a:endParaRPr sz="1400" b="0" i="0" u="none" strike="noStrike" cap="none">
              <a:solidFill>
                <a:srgbClr val="2855A4"/>
              </a:solidFill>
              <a:latin typeface="Century Gothic"/>
              <a:ea typeface="Century Gothic"/>
              <a:cs typeface="Century Gothic"/>
              <a:sym typeface="Century Gothic"/>
            </a:endParaRPr>
          </a:p>
        </p:txBody>
      </p:sp>
      <p:sp>
        <p:nvSpPr>
          <p:cNvPr id="631" name="Google Shape;631;g155b8051bf3_0_1043"/>
          <p:cNvSpPr txBox="1"/>
          <p:nvPr/>
        </p:nvSpPr>
        <p:spPr>
          <a:xfrm>
            <a:off x="879250" y="2698775"/>
            <a:ext cx="1652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CHOOSE THE RIGHT PLATFORM.</a:t>
            </a:r>
            <a:endParaRPr sz="1800" b="0" i="0" u="none" strike="noStrike" cap="none">
              <a:solidFill>
                <a:srgbClr val="000000"/>
              </a:solidFill>
              <a:latin typeface="Arial"/>
              <a:ea typeface="Arial"/>
              <a:cs typeface="Arial"/>
              <a:sym typeface="Arial"/>
            </a:endParaRPr>
          </a:p>
        </p:txBody>
      </p:sp>
      <p:sp>
        <p:nvSpPr>
          <p:cNvPr id="632" name="Google Shape;632;g155b8051bf3_0_1043"/>
          <p:cNvSpPr txBox="1"/>
          <p:nvPr/>
        </p:nvSpPr>
        <p:spPr>
          <a:xfrm>
            <a:off x="3885875" y="2698775"/>
            <a:ext cx="1652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REGISTER AS </a:t>
            </a:r>
            <a:endParaRPr sz="16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A SELLER.</a:t>
            </a:r>
            <a:endParaRPr sz="1800" b="0" i="0" u="none" strike="noStrike" cap="none">
              <a:solidFill>
                <a:srgbClr val="000000"/>
              </a:solidFill>
              <a:latin typeface="Arial"/>
              <a:ea typeface="Arial"/>
              <a:cs typeface="Arial"/>
              <a:sym typeface="Arial"/>
            </a:endParaRPr>
          </a:p>
        </p:txBody>
      </p:sp>
      <p:sp>
        <p:nvSpPr>
          <p:cNvPr id="633" name="Google Shape;633;g155b8051bf3_0_1043"/>
          <p:cNvSpPr txBox="1"/>
          <p:nvPr/>
        </p:nvSpPr>
        <p:spPr>
          <a:xfrm>
            <a:off x="7243050" y="2698775"/>
            <a:ext cx="1652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REFINE YOUR</a:t>
            </a:r>
            <a:endParaRPr sz="16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PROFILE.</a:t>
            </a:r>
            <a:endParaRPr sz="1600" b="1" i="0" u="none" strike="noStrike" cap="none">
              <a:solidFill>
                <a:srgbClr val="2855A4"/>
              </a:solidFill>
              <a:latin typeface="Century Gothic"/>
              <a:ea typeface="Century Gothic"/>
              <a:cs typeface="Century Gothic"/>
              <a:sym typeface="Century Gothic"/>
            </a:endParaRPr>
          </a:p>
        </p:txBody>
      </p:sp>
      <p:sp>
        <p:nvSpPr>
          <p:cNvPr id="634" name="Google Shape;634;g155b8051bf3_0_1043"/>
          <p:cNvSpPr txBox="1"/>
          <p:nvPr/>
        </p:nvSpPr>
        <p:spPr>
          <a:xfrm>
            <a:off x="3962075" y="3713175"/>
            <a:ext cx="3000000" cy="203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855A4"/>
                </a:solidFill>
                <a:latin typeface="Century Gothic"/>
                <a:ea typeface="Century Gothic"/>
                <a:cs typeface="Century Gothic"/>
                <a:sym typeface="Century Gothic"/>
              </a:rPr>
              <a:t>Most platforms have a detailed guide on how to register as a seller. This is usually a different process from registering as a buyer. </a:t>
            </a:r>
            <a:endParaRPr sz="1400" b="0"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r>
              <a:rPr lang="en-US" sz="1400" b="0" i="0" u="none" strike="noStrike" cap="none">
                <a:solidFill>
                  <a:srgbClr val="2855A4"/>
                </a:solidFill>
                <a:latin typeface="Century Gothic"/>
                <a:ea typeface="Century Gothic"/>
                <a:cs typeface="Century Gothic"/>
                <a:sym typeface="Century Gothic"/>
              </a:rPr>
              <a:t>You typically need an email address and a phone number to verify your seller account. </a:t>
            </a:r>
            <a:endParaRPr sz="1400" b="0" i="0" u="none" strike="noStrike" cap="none">
              <a:solidFill>
                <a:srgbClr val="2855A4"/>
              </a:solidFill>
              <a:latin typeface="Century Gothic"/>
              <a:ea typeface="Century Gothic"/>
              <a:cs typeface="Century Gothic"/>
              <a:sym typeface="Century Gothic"/>
            </a:endParaRPr>
          </a:p>
        </p:txBody>
      </p:sp>
      <p:sp>
        <p:nvSpPr>
          <p:cNvPr id="635" name="Google Shape;635;g155b8051bf3_0_1043"/>
          <p:cNvSpPr txBox="1"/>
          <p:nvPr/>
        </p:nvSpPr>
        <p:spPr>
          <a:xfrm>
            <a:off x="7490650" y="3685225"/>
            <a:ext cx="28899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855A4"/>
                </a:solidFill>
                <a:latin typeface="Century Gothic"/>
                <a:ea typeface="Century Gothic"/>
                <a:cs typeface="Century Gothic"/>
                <a:sym typeface="Century Gothic"/>
              </a:rPr>
              <a:t>Make sure to include basic information about your store, such as the operating hours and location. Enter all of your products for your customers to see. You can also take and post photos of your products. </a:t>
            </a:r>
            <a:endParaRPr sz="1400" b="0"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855A4"/>
                </a:solidFill>
                <a:latin typeface="Century Gothic"/>
                <a:ea typeface="Century Gothic"/>
                <a:cs typeface="Century Gothic"/>
                <a:sym typeface="Century Gothic"/>
              </a:rPr>
              <a:t>Turn on notifications from the marketplace so that you never miss an order.</a:t>
            </a:r>
            <a:endParaRPr sz="1400" b="0" i="0" u="none" strike="noStrike" cap="none">
              <a:solidFill>
                <a:srgbClr val="2855A4"/>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g155b8051bf3_0_107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41" name="Google Shape;641;g155b8051bf3_0_107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42" name="Google Shape;642;g155b8051bf3_0_10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sp>
        <p:nvSpPr>
          <p:cNvPr id="643" name="Google Shape;643;g155b8051bf3_0_1071"/>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Use Social Media To Promote Your Business</a:t>
            </a:r>
            <a:endParaRPr sz="3200" b="0" i="0" u="none" strike="noStrike" cap="none">
              <a:solidFill>
                <a:srgbClr val="2853A3"/>
              </a:solidFill>
              <a:latin typeface="Century Gothic"/>
              <a:ea typeface="Century Gothic"/>
              <a:cs typeface="Century Gothic"/>
              <a:sym typeface="Century Gothic"/>
            </a:endParaRPr>
          </a:p>
        </p:txBody>
      </p:sp>
      <p:sp>
        <p:nvSpPr>
          <p:cNvPr id="644" name="Google Shape;644;g155b8051bf3_0_1071"/>
          <p:cNvSpPr txBox="1"/>
          <p:nvPr/>
        </p:nvSpPr>
        <p:spPr>
          <a:xfrm>
            <a:off x="831275" y="2413100"/>
            <a:ext cx="6606000" cy="395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Social media is a powerful tool to promote your business.</a:t>
            </a:r>
            <a:r>
              <a:rPr lang="en-US" sz="1800" b="0" i="0" u="none" strike="noStrike" cap="none">
                <a:solidFill>
                  <a:schemeClr val="dk2"/>
                </a:solidFill>
                <a:latin typeface="Century Gothic"/>
                <a:ea typeface="Century Gothic"/>
                <a:cs typeface="Century Gothic"/>
                <a:sym typeface="Century Gothic"/>
              </a:rPr>
              <a:t> </a:t>
            </a:r>
            <a:endParaRPr sz="18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Through social media apps, you can interact with customers, advertise your business, and share updates, such as the arrival of new products or the start of a new sale.</a:t>
            </a: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Consider choosing a platform that’s popular in your region and among your customers, like Instagram, Facebook, Pinterest, or WhatsApp.</a:t>
            </a: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Start by creating a dedicated profile for your business and build up followers by being active on the platform. Be sure to post content regularly and engage with customers. Also, monitor the comment sections on your posts and respond to comments regularly. </a:t>
            </a: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You can also see if your competitors are using social media to advertise their products. Doing competitor research can help you get new ideas for your own social media page. </a:t>
            </a:r>
            <a:endParaRPr sz="1400" b="0" i="0" u="none" strike="noStrike" cap="none">
              <a:solidFill>
                <a:schemeClr val="dk2"/>
              </a:solidFill>
              <a:latin typeface="Century Gothic"/>
              <a:ea typeface="Century Gothic"/>
              <a:cs typeface="Century Gothic"/>
              <a:sym typeface="Century Gothic"/>
            </a:endParaRPr>
          </a:p>
        </p:txBody>
      </p:sp>
      <p:pic>
        <p:nvPicPr>
          <p:cNvPr id="645" name="Google Shape;645;g155b8051bf3_0_107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646" name="Google Shape;646;g155b8051bf3_0_1071"/>
          <p:cNvSpPr txBox="1"/>
          <p:nvPr/>
        </p:nvSpPr>
        <p:spPr>
          <a:xfrm>
            <a:off x="9305950" y="333000"/>
            <a:ext cx="17001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grpSp>
        <p:nvGrpSpPr>
          <p:cNvPr id="647" name="Google Shape;647;g155b8051bf3_0_1071"/>
          <p:cNvGrpSpPr/>
          <p:nvPr/>
        </p:nvGrpSpPr>
        <p:grpSpPr>
          <a:xfrm>
            <a:off x="7003475" y="1233325"/>
            <a:ext cx="2521525" cy="1608500"/>
            <a:chOff x="7917875" y="1157125"/>
            <a:chExt cx="2521525" cy="1608500"/>
          </a:xfrm>
        </p:grpSpPr>
        <p:pic>
          <p:nvPicPr>
            <p:cNvPr id="648" name="Google Shape;648;g155b8051bf3_0_1071"/>
            <p:cNvPicPr preferRelativeResize="0"/>
            <p:nvPr/>
          </p:nvPicPr>
          <p:blipFill rotWithShape="1">
            <a:blip r:embed="rId6" cstate="screen">
              <a:alphaModFix/>
              <a:extLst>
                <a:ext uri="{28A0092B-C50C-407E-A947-70E740481C1C}">
                  <a14:useLocalDpi xmlns:a14="http://schemas.microsoft.com/office/drawing/2010/main"/>
                </a:ext>
              </a:extLst>
            </a:blip>
            <a:srcRect l="16304" t="13106" r="23130" b="28304"/>
            <a:stretch/>
          </p:blipFill>
          <p:spPr>
            <a:xfrm>
              <a:off x="7917875" y="1157125"/>
              <a:ext cx="2521525" cy="1608500"/>
            </a:xfrm>
            <a:prstGeom prst="rect">
              <a:avLst/>
            </a:prstGeom>
            <a:noFill/>
            <a:ln>
              <a:noFill/>
            </a:ln>
          </p:spPr>
        </p:pic>
        <p:sp>
          <p:nvSpPr>
            <p:cNvPr id="649" name="Google Shape;649;g155b8051bf3_0_1071"/>
            <p:cNvSpPr txBox="1"/>
            <p:nvPr/>
          </p:nvSpPr>
          <p:spPr>
            <a:xfrm>
              <a:off x="8201350" y="1402100"/>
              <a:ext cx="20664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a:solidFill>
                    <a:srgbClr val="2855A4"/>
                  </a:solidFill>
                  <a:latin typeface="Century Gothic"/>
                  <a:ea typeface="Century Gothic"/>
                  <a:cs typeface="Century Gothic"/>
                  <a:sym typeface="Century Gothic"/>
                </a:rPr>
                <a:t>Do you have a social media account dedicated to your business?</a:t>
              </a:r>
              <a:endParaRPr sz="1500" b="1" i="0" u="none" strike="noStrike" cap="none">
                <a:solidFill>
                  <a:srgbClr val="2855A4"/>
                </a:solidFill>
                <a:latin typeface="Calibri"/>
                <a:ea typeface="Calibri"/>
                <a:cs typeface="Calibri"/>
                <a:sym typeface="Calibri"/>
              </a:endParaRPr>
            </a:p>
          </p:txBody>
        </p:sp>
      </p:grpSp>
      <p:grpSp>
        <p:nvGrpSpPr>
          <p:cNvPr id="650" name="Google Shape;650;g155b8051bf3_0_1071"/>
          <p:cNvGrpSpPr/>
          <p:nvPr/>
        </p:nvGrpSpPr>
        <p:grpSpPr>
          <a:xfrm>
            <a:off x="9740250" y="1316175"/>
            <a:ext cx="2521525" cy="1520623"/>
            <a:chOff x="11111850" y="20775"/>
            <a:chExt cx="2521525" cy="1520623"/>
          </a:xfrm>
        </p:grpSpPr>
        <p:pic>
          <p:nvPicPr>
            <p:cNvPr id="651" name="Google Shape;651;g155b8051bf3_0_1071"/>
            <p:cNvPicPr preferRelativeResize="0"/>
            <p:nvPr/>
          </p:nvPicPr>
          <p:blipFill rotWithShape="1">
            <a:blip r:embed="rId7" cstate="screen">
              <a:alphaModFix/>
              <a:extLst>
                <a:ext uri="{28A0092B-C50C-407E-A947-70E740481C1C}">
                  <a14:useLocalDpi xmlns:a14="http://schemas.microsoft.com/office/drawing/2010/main"/>
                </a:ext>
              </a:extLst>
            </a:blip>
            <a:srcRect l="16304" t="13106" r="23130" b="28304"/>
            <a:stretch/>
          </p:blipFill>
          <p:spPr>
            <a:xfrm flipH="1">
              <a:off x="11111850" y="20775"/>
              <a:ext cx="2521525" cy="1520623"/>
            </a:xfrm>
            <a:prstGeom prst="rect">
              <a:avLst/>
            </a:prstGeom>
            <a:noFill/>
            <a:ln>
              <a:noFill/>
            </a:ln>
          </p:spPr>
        </p:pic>
        <p:sp>
          <p:nvSpPr>
            <p:cNvPr id="652" name="Google Shape;652;g155b8051bf3_0_1071"/>
            <p:cNvSpPr txBox="1"/>
            <p:nvPr/>
          </p:nvSpPr>
          <p:spPr>
            <a:xfrm>
              <a:off x="11492850" y="310550"/>
              <a:ext cx="19014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Which social media platforms </a:t>
              </a:r>
              <a:endParaRPr sz="16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do you use?</a:t>
              </a:r>
              <a:endParaRPr sz="1600" b="1" i="0" u="none" strike="noStrike" cap="none">
                <a:solidFill>
                  <a:srgbClr val="2855A4"/>
                </a:solidFill>
                <a:latin typeface="Calibri"/>
                <a:ea typeface="Calibri"/>
                <a:cs typeface="Calibri"/>
                <a:sym typeface="Calibri"/>
              </a:endParaRPr>
            </a:p>
          </p:txBody>
        </p:sp>
      </p:grpSp>
      <p:pic>
        <p:nvPicPr>
          <p:cNvPr id="653" name="Google Shape;653;g155b8051bf3_0_107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34325" y="1546573"/>
            <a:ext cx="3407549" cy="790325"/>
          </a:xfrm>
          <a:prstGeom prst="rect">
            <a:avLst/>
          </a:prstGeom>
          <a:noFill/>
          <a:ln>
            <a:noFill/>
          </a:ln>
        </p:spPr>
      </p:pic>
      <p:pic>
        <p:nvPicPr>
          <p:cNvPr id="654" name="Google Shape;654;g155b8051bf3_0_107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719225" y="1468575"/>
            <a:ext cx="3647498" cy="54725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g155b8051bf3_0_40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60" name="Google Shape;660;g155b8051bf3_0_40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61" name="Google Shape;661;g155b8051bf3_0_4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sp>
        <p:nvSpPr>
          <p:cNvPr id="662" name="Google Shape;662;g155b8051bf3_0_403"/>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Create A Business Profile On Google Maps</a:t>
            </a:r>
            <a:endParaRPr sz="3200" b="0" i="0" u="none" strike="noStrike" cap="none">
              <a:solidFill>
                <a:srgbClr val="2853A3"/>
              </a:solidFill>
              <a:latin typeface="Century Gothic"/>
              <a:ea typeface="Century Gothic"/>
              <a:cs typeface="Century Gothic"/>
              <a:sym typeface="Century Gothic"/>
            </a:endParaRPr>
          </a:p>
        </p:txBody>
      </p:sp>
      <p:grpSp>
        <p:nvGrpSpPr>
          <p:cNvPr id="663" name="Google Shape;663;g155b8051bf3_0_403"/>
          <p:cNvGrpSpPr/>
          <p:nvPr/>
        </p:nvGrpSpPr>
        <p:grpSpPr>
          <a:xfrm>
            <a:off x="304800" y="1831775"/>
            <a:ext cx="11523575" cy="5424576"/>
            <a:chOff x="304800" y="1298375"/>
            <a:chExt cx="11523575" cy="5424576"/>
          </a:xfrm>
        </p:grpSpPr>
        <p:pic>
          <p:nvPicPr>
            <p:cNvPr id="664" name="Google Shape;664;g155b8051bf3_0_403"/>
            <p:cNvPicPr preferRelativeResize="0"/>
            <p:nvPr/>
          </p:nvPicPr>
          <p:blipFill rotWithShape="1">
            <a:blip r:embed="rId5" cstate="screen">
              <a:alphaModFix/>
              <a:extLst>
                <a:ext uri="{28A0092B-C50C-407E-A947-70E740481C1C}">
                  <a14:useLocalDpi xmlns:a14="http://schemas.microsoft.com/office/drawing/2010/main"/>
                </a:ext>
              </a:extLst>
            </a:blip>
            <a:srcRect r="58432"/>
            <a:stretch/>
          </p:blipFill>
          <p:spPr>
            <a:xfrm>
              <a:off x="304800" y="1298375"/>
              <a:ext cx="5063823" cy="5424576"/>
            </a:xfrm>
            <a:prstGeom prst="rect">
              <a:avLst/>
            </a:prstGeom>
            <a:noFill/>
            <a:ln>
              <a:noFill/>
            </a:ln>
          </p:spPr>
        </p:pic>
        <p:sp>
          <p:nvSpPr>
            <p:cNvPr id="665" name="Google Shape;665;g155b8051bf3_0_403"/>
            <p:cNvSpPr txBox="1"/>
            <p:nvPr/>
          </p:nvSpPr>
          <p:spPr>
            <a:xfrm>
              <a:off x="10744475" y="2220500"/>
              <a:ext cx="1083900" cy="1667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0700"/>
                <a:buFont typeface="Arial"/>
                <a:buNone/>
              </a:pPr>
              <a:r>
                <a:rPr lang="en-US" sz="10700" b="1" i="0" u="none" strike="noStrike" cap="none">
                  <a:solidFill>
                    <a:srgbClr val="EDBD47"/>
                  </a:solidFill>
                  <a:latin typeface="Roboto"/>
                  <a:ea typeface="Roboto"/>
                  <a:cs typeface="Roboto"/>
                  <a:sym typeface="Roboto"/>
                </a:rPr>
                <a:t>4</a:t>
              </a:r>
              <a:endParaRPr sz="8900" b="1" i="0" u="none" strike="noStrike" cap="none">
                <a:solidFill>
                  <a:srgbClr val="EDBD47"/>
                </a:solidFill>
                <a:latin typeface="Roboto"/>
                <a:ea typeface="Roboto"/>
                <a:cs typeface="Roboto"/>
                <a:sym typeface="Roboto"/>
              </a:endParaRPr>
            </a:p>
          </p:txBody>
        </p:sp>
      </p:grpSp>
      <p:sp>
        <p:nvSpPr>
          <p:cNvPr id="666" name="Google Shape;666;g155b8051bf3_0_403"/>
          <p:cNvSpPr txBox="1"/>
          <p:nvPr/>
        </p:nvSpPr>
        <p:spPr>
          <a:xfrm>
            <a:off x="755075" y="1482450"/>
            <a:ext cx="10356300" cy="99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Google Maps provides information on where stores are located, when they are open, and what products they have. Many customers look at Google Maps to decide which business to shop at. Having your business shown on Google Maps gives you a lot of visibility and can help attract customers.</a:t>
            </a:r>
            <a:endParaRPr sz="1600" b="0" i="0" u="none" strike="noStrike" cap="none">
              <a:solidFill>
                <a:schemeClr val="dk2"/>
              </a:solidFill>
              <a:latin typeface="Century Gothic"/>
              <a:ea typeface="Century Gothic"/>
              <a:cs typeface="Century Gothic"/>
              <a:sym typeface="Century Gothic"/>
            </a:endParaRPr>
          </a:p>
        </p:txBody>
      </p:sp>
      <p:pic>
        <p:nvPicPr>
          <p:cNvPr id="667" name="Google Shape;667;g155b8051bf3_0_403"/>
          <p:cNvPicPr preferRelativeResize="0"/>
          <p:nvPr/>
        </p:nvPicPr>
        <p:blipFill rotWithShape="1">
          <a:blip r:embed="rId5" cstate="screen">
            <a:alphaModFix/>
            <a:extLst>
              <a:ext uri="{28A0092B-C50C-407E-A947-70E740481C1C}">
                <a14:useLocalDpi xmlns:a14="http://schemas.microsoft.com/office/drawing/2010/main"/>
              </a:ext>
            </a:extLst>
          </a:blip>
          <a:srcRect l="55929" t="11824" r="37701" b="13853"/>
          <a:stretch/>
        </p:blipFill>
        <p:spPr>
          <a:xfrm>
            <a:off x="9331025" y="2632350"/>
            <a:ext cx="775849" cy="4031676"/>
          </a:xfrm>
          <a:prstGeom prst="rect">
            <a:avLst/>
          </a:prstGeom>
          <a:noFill/>
          <a:ln>
            <a:noFill/>
          </a:ln>
        </p:spPr>
      </p:pic>
      <p:grpSp>
        <p:nvGrpSpPr>
          <p:cNvPr id="668" name="Google Shape;668;g155b8051bf3_0_403"/>
          <p:cNvGrpSpPr/>
          <p:nvPr/>
        </p:nvGrpSpPr>
        <p:grpSpPr>
          <a:xfrm>
            <a:off x="578975" y="2746950"/>
            <a:ext cx="11216400" cy="3528200"/>
            <a:chOff x="578975" y="2899350"/>
            <a:chExt cx="11216400" cy="3528200"/>
          </a:xfrm>
        </p:grpSpPr>
        <p:sp>
          <p:nvSpPr>
            <p:cNvPr id="669" name="Google Shape;669;g155b8051bf3_0_403"/>
            <p:cNvSpPr txBox="1"/>
            <p:nvPr/>
          </p:nvSpPr>
          <p:spPr>
            <a:xfrm>
              <a:off x="578975" y="4303550"/>
              <a:ext cx="17139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Visit </a:t>
              </a:r>
              <a:r>
                <a:rPr lang="en-US" sz="1200" b="1" i="0" u="sng" strike="noStrike" cap="none">
                  <a:solidFill>
                    <a:srgbClr val="2855A4"/>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https://www.google.com/business/</a:t>
              </a:r>
              <a:r>
                <a:rPr lang="en-US" sz="1200" b="0" i="0" u="none" strike="noStrike" cap="none">
                  <a:solidFill>
                    <a:srgbClr val="2855A4"/>
                  </a:solidFill>
                  <a:latin typeface="Century Gothic"/>
                  <a:ea typeface="Century Gothic"/>
                  <a:cs typeface="Century Gothic"/>
                  <a:sym typeface="Century Gothic"/>
                </a:rPr>
                <a:t> and either log into your existing Google My Business account or create a free account.</a:t>
              </a:r>
              <a:endParaRPr sz="1200" b="0" i="0" u="none" strike="noStrike" cap="none">
                <a:solidFill>
                  <a:srgbClr val="2855A4"/>
                </a:solidFill>
                <a:latin typeface="Century Gothic"/>
                <a:ea typeface="Century Gothic"/>
                <a:cs typeface="Century Gothic"/>
                <a:sym typeface="Century Gothic"/>
              </a:endParaRPr>
            </a:p>
          </p:txBody>
        </p:sp>
        <p:sp>
          <p:nvSpPr>
            <p:cNvPr id="670" name="Google Shape;670;g155b8051bf3_0_403"/>
            <p:cNvSpPr txBox="1"/>
            <p:nvPr/>
          </p:nvSpPr>
          <p:spPr>
            <a:xfrm>
              <a:off x="2870850" y="4303550"/>
              <a:ext cx="19122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Next</a:t>
              </a:r>
              <a:r>
                <a:rPr lang="en-US" sz="1200" b="0" i="0" u="none" strike="noStrike" cap="none">
                  <a:solidFill>
                    <a:srgbClr val="2855A4"/>
                  </a:solidFill>
                  <a:latin typeface="Century Gothic"/>
                  <a:ea typeface="Century Gothic"/>
                  <a:cs typeface="Century Gothic"/>
                  <a:sym typeface="Century Gothic"/>
                </a:rPr>
                <a:t>, use the search bar to type in the name of your business. If your business shows up, then it is already listed. Anyone can add a business on Google Maps, which is why yours might already be listed. </a:t>
              </a:r>
              <a:endParaRPr sz="1200" b="0" i="0" u="none" strike="noStrike" cap="none">
                <a:solidFill>
                  <a:srgbClr val="2855A4"/>
                </a:solidFill>
                <a:latin typeface="Century Gothic"/>
                <a:ea typeface="Century Gothic"/>
                <a:cs typeface="Century Gothic"/>
                <a:sym typeface="Century Gothic"/>
              </a:endParaRPr>
            </a:p>
          </p:txBody>
        </p:sp>
        <p:sp>
          <p:nvSpPr>
            <p:cNvPr id="671" name="Google Shape;671;g155b8051bf3_0_403"/>
            <p:cNvSpPr txBox="1"/>
            <p:nvPr/>
          </p:nvSpPr>
          <p:spPr>
            <a:xfrm>
              <a:off x="5305300" y="4303550"/>
              <a:ext cx="41019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rgbClr val="2855A4"/>
                  </a:solidFill>
                  <a:latin typeface="Century Gothic"/>
                  <a:ea typeface="Century Gothic"/>
                  <a:cs typeface="Century Gothic"/>
                  <a:sym typeface="Century Gothic"/>
                </a:rPr>
                <a:t>If your business shows up</a:t>
              </a:r>
              <a:r>
                <a:rPr lang="en-US" sz="1200" b="0" i="0" u="none" strike="noStrike" cap="none">
                  <a:solidFill>
                    <a:srgbClr val="2855A4"/>
                  </a:solidFill>
                  <a:latin typeface="Century Gothic"/>
                  <a:ea typeface="Century Gothic"/>
                  <a:cs typeface="Century Gothic"/>
                  <a:sym typeface="Century Gothic"/>
                </a:rPr>
                <a:t>, you will need to claim it and verify that you own the business.</a:t>
              </a:r>
              <a:endParaRPr sz="1200" b="0"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200"/>
                <a:buFont typeface="Arial"/>
                <a:buNone/>
              </a:pPr>
              <a:endParaRPr sz="12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200"/>
                <a:buFont typeface="Arial"/>
                <a:buNone/>
              </a:pPr>
              <a:r>
                <a:rPr lang="en-US" sz="1200" b="1" i="0" u="none" strike="noStrike" cap="none">
                  <a:solidFill>
                    <a:srgbClr val="2855A4"/>
                  </a:solidFill>
                  <a:latin typeface="Century Gothic"/>
                  <a:ea typeface="Century Gothic"/>
                  <a:cs typeface="Century Gothic"/>
                  <a:sym typeface="Century Gothic"/>
                </a:rPr>
                <a:t>If your business doesn’t show up</a:t>
              </a:r>
              <a:r>
                <a:rPr lang="en-US" sz="1200" b="0" i="0" u="none" strike="noStrike" cap="none">
                  <a:solidFill>
                    <a:srgbClr val="2855A4"/>
                  </a:solidFill>
                  <a:latin typeface="Century Gothic"/>
                  <a:ea typeface="Century Gothic"/>
                  <a:cs typeface="Century Gothic"/>
                  <a:sym typeface="Century Gothic"/>
                </a:rPr>
                <a:t>, click “Create a business with this name.” You will then be prompted to enter your business name, category, location, service areas, and contact details. Once you have filled in these details, Google will give you a couple of options to verify that you are the owner of the business, such as sending a verification code through the mail, email, or a phone call.</a:t>
              </a:r>
              <a:endParaRPr sz="1200" b="0" i="0" u="none" strike="noStrike" cap="none">
                <a:solidFill>
                  <a:srgbClr val="2855A4"/>
                </a:solidFill>
                <a:latin typeface="Century Gothic"/>
                <a:ea typeface="Century Gothic"/>
                <a:cs typeface="Century Gothic"/>
                <a:sym typeface="Century Gothic"/>
              </a:endParaRPr>
            </a:p>
          </p:txBody>
        </p:sp>
        <p:sp>
          <p:nvSpPr>
            <p:cNvPr id="672" name="Google Shape;672;g155b8051bf3_0_403"/>
            <p:cNvSpPr txBox="1"/>
            <p:nvPr/>
          </p:nvSpPr>
          <p:spPr>
            <a:xfrm>
              <a:off x="9999875" y="4303550"/>
              <a:ext cx="17955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1200" b="1" i="0" u="none" strike="noStrike" cap="none">
                  <a:solidFill>
                    <a:srgbClr val="2855A4"/>
                  </a:solidFill>
                  <a:latin typeface="Century Gothic"/>
                  <a:ea typeface="Century Gothic"/>
                  <a:cs typeface="Century Gothic"/>
                  <a:sym typeface="Century Gothic"/>
                </a:rPr>
                <a:t>Once the business is verified</a:t>
              </a:r>
              <a:r>
                <a:rPr lang="en-US" sz="1200" b="0" i="0" u="none" strike="noStrike" cap="none">
                  <a:solidFill>
                    <a:srgbClr val="2855A4"/>
                  </a:solidFill>
                  <a:latin typeface="Century Gothic"/>
                  <a:ea typeface="Century Gothic"/>
                  <a:cs typeface="Century Gothic"/>
                  <a:sym typeface="Century Gothic"/>
                </a:rPr>
                <a:t>, you will be able to customize your business page further and add items like your opening hours, a description, and photos.</a:t>
              </a:r>
              <a:endParaRPr sz="100" b="0" i="0" u="none" strike="noStrike" cap="none">
                <a:solidFill>
                  <a:srgbClr val="2855A4"/>
                </a:solidFill>
                <a:latin typeface="Century Gothic"/>
                <a:ea typeface="Century Gothic"/>
                <a:cs typeface="Century Gothic"/>
                <a:sym typeface="Century Gothic"/>
              </a:endParaRPr>
            </a:p>
          </p:txBody>
        </p:sp>
        <p:sp>
          <p:nvSpPr>
            <p:cNvPr id="673" name="Google Shape;673;g155b8051bf3_0_403"/>
            <p:cNvSpPr txBox="1"/>
            <p:nvPr/>
          </p:nvSpPr>
          <p:spPr>
            <a:xfrm>
              <a:off x="8198975" y="2899350"/>
              <a:ext cx="1083900" cy="1667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0700"/>
                <a:buFont typeface="Arial"/>
                <a:buNone/>
              </a:pPr>
              <a:r>
                <a:rPr lang="en-US" sz="10700" b="1" i="0" u="none" strike="noStrike" cap="none">
                  <a:solidFill>
                    <a:srgbClr val="EDBD47"/>
                  </a:solidFill>
                  <a:latin typeface="Roboto"/>
                  <a:ea typeface="Roboto"/>
                  <a:cs typeface="Roboto"/>
                  <a:sym typeface="Roboto"/>
                </a:rPr>
                <a:t>3</a:t>
              </a:r>
              <a:endParaRPr sz="8900" b="1" i="0" u="none" strike="noStrike" cap="none">
                <a:solidFill>
                  <a:srgbClr val="EDBD47"/>
                </a:solidFill>
                <a:latin typeface="Roboto"/>
                <a:ea typeface="Roboto"/>
                <a:cs typeface="Roboto"/>
                <a:sym typeface="Roboto"/>
              </a:endParaRPr>
            </a:p>
          </p:txBody>
        </p:sp>
      </p:grpSp>
      <p:pic>
        <p:nvPicPr>
          <p:cNvPr id="674" name="Google Shape;674;g155b8051bf3_0_40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31275" y="3290925"/>
            <a:ext cx="709476" cy="7094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g155b8051bf3_0_49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80" name="Google Shape;680;g155b8051bf3_0_49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81" name="Google Shape;681;g155b8051bf3_0_4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38</a:t>
            </a:fld>
            <a:endParaRPr/>
          </a:p>
        </p:txBody>
      </p:sp>
      <p:sp>
        <p:nvSpPr>
          <p:cNvPr id="682" name="Google Shape;682;g155b8051bf3_0_497"/>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Using WhatsApp Business</a:t>
            </a:r>
            <a:endParaRPr sz="3200" b="0" i="0" u="none" strike="noStrike" cap="none">
              <a:solidFill>
                <a:srgbClr val="2853A3"/>
              </a:solidFill>
              <a:latin typeface="Century Gothic"/>
              <a:ea typeface="Century Gothic"/>
              <a:cs typeface="Century Gothic"/>
              <a:sym typeface="Century Gothic"/>
            </a:endParaRPr>
          </a:p>
        </p:txBody>
      </p:sp>
      <p:grpSp>
        <p:nvGrpSpPr>
          <p:cNvPr id="683" name="Google Shape;683;g155b8051bf3_0_497"/>
          <p:cNvGrpSpPr/>
          <p:nvPr/>
        </p:nvGrpSpPr>
        <p:grpSpPr>
          <a:xfrm>
            <a:off x="533400" y="1831775"/>
            <a:ext cx="11523575" cy="5424576"/>
            <a:chOff x="304800" y="1298375"/>
            <a:chExt cx="11523575" cy="5424576"/>
          </a:xfrm>
        </p:grpSpPr>
        <p:pic>
          <p:nvPicPr>
            <p:cNvPr id="684" name="Google Shape;684;g155b8051bf3_0_497"/>
            <p:cNvPicPr preferRelativeResize="0"/>
            <p:nvPr/>
          </p:nvPicPr>
          <p:blipFill rotWithShape="1">
            <a:blip r:embed="rId5" cstate="screen">
              <a:alphaModFix/>
              <a:extLst>
                <a:ext uri="{28A0092B-C50C-407E-A947-70E740481C1C}">
                  <a14:useLocalDpi xmlns:a14="http://schemas.microsoft.com/office/drawing/2010/main"/>
                </a:ext>
              </a:extLst>
            </a:blip>
            <a:srcRect r="5551"/>
            <a:stretch/>
          </p:blipFill>
          <p:spPr>
            <a:xfrm>
              <a:off x="304800" y="1298375"/>
              <a:ext cx="11505449" cy="5424576"/>
            </a:xfrm>
            <a:prstGeom prst="rect">
              <a:avLst/>
            </a:prstGeom>
            <a:noFill/>
            <a:ln>
              <a:noFill/>
            </a:ln>
          </p:spPr>
        </p:pic>
        <p:sp>
          <p:nvSpPr>
            <p:cNvPr id="685" name="Google Shape;685;g155b8051bf3_0_497"/>
            <p:cNvSpPr txBox="1"/>
            <p:nvPr/>
          </p:nvSpPr>
          <p:spPr>
            <a:xfrm>
              <a:off x="10744475" y="2220500"/>
              <a:ext cx="1083900" cy="1667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0700"/>
                <a:buFont typeface="Arial"/>
                <a:buNone/>
              </a:pPr>
              <a:r>
                <a:rPr lang="en-US" sz="10700" b="1" i="0" u="none" strike="noStrike" cap="none">
                  <a:solidFill>
                    <a:srgbClr val="EDBD47"/>
                  </a:solidFill>
                  <a:latin typeface="Roboto"/>
                  <a:ea typeface="Roboto"/>
                  <a:cs typeface="Roboto"/>
                  <a:sym typeface="Roboto"/>
                </a:rPr>
                <a:t>5</a:t>
              </a:r>
              <a:endParaRPr sz="8900" b="1" i="0" u="none" strike="noStrike" cap="none">
                <a:solidFill>
                  <a:srgbClr val="EDBD47"/>
                </a:solidFill>
                <a:latin typeface="Roboto"/>
                <a:ea typeface="Roboto"/>
                <a:cs typeface="Roboto"/>
                <a:sym typeface="Roboto"/>
              </a:endParaRPr>
            </a:p>
          </p:txBody>
        </p:sp>
      </p:grpSp>
      <p:sp>
        <p:nvSpPr>
          <p:cNvPr id="686" name="Google Shape;686;g155b8051bf3_0_497"/>
          <p:cNvSpPr txBox="1"/>
          <p:nvPr/>
        </p:nvSpPr>
        <p:spPr>
          <a:xfrm>
            <a:off x="360475" y="4151150"/>
            <a:ext cx="23397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To get started, </a:t>
            </a:r>
            <a:r>
              <a:rPr lang="en-US" sz="1200" b="0" i="0" u="none" strike="noStrike" cap="none">
                <a:solidFill>
                  <a:srgbClr val="2855A4"/>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download the WhatsApp Business app </a:t>
            </a:r>
            <a:r>
              <a:rPr lang="en-US" sz="1200" b="0" i="0" u="none" strike="noStrike" cap="none">
                <a:solidFill>
                  <a:srgbClr val="2855A4"/>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from</a:t>
            </a:r>
            <a:r>
              <a:rPr lang="en-US" sz="1200" b="0" i="0" u="none" strike="noStrike" cap="none">
                <a:solidFill>
                  <a:srgbClr val="2855A4"/>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the app store. If you don’t have an </a:t>
            </a:r>
            <a:r>
              <a:rPr lang="en-US" sz="1200" b="0" i="0" u="none" strike="noStrike" cap="none">
                <a:solidFill>
                  <a:srgbClr val="2855A4"/>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existing</a:t>
            </a:r>
            <a:r>
              <a:rPr lang="en-US" sz="1200" b="0" i="0" u="none" strike="noStrike" cap="none">
                <a:solidFill>
                  <a:srgbClr val="2855A4"/>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sz="1200" b="0" i="0" u="none" strike="noStrike" cap="none">
                <a:solidFill>
                  <a:srgbClr val="2855A4"/>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account</a:t>
            </a:r>
            <a:r>
              <a:rPr lang="en-US" sz="1200" b="0" i="0" u="none" strike="noStrike" cap="none">
                <a:solidFill>
                  <a:srgbClr val="2855A4"/>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create a new one. If you have an existing account, you can transfer your chat history and media. You will then be prompted to provide your business name, business category, and a profile picture.</a:t>
            </a:r>
            <a:endParaRPr sz="1200" b="0" i="0" u="none" strike="noStrike" cap="none">
              <a:solidFill>
                <a:srgbClr val="2855A4"/>
              </a:solidFill>
              <a:latin typeface="Century Gothic"/>
              <a:ea typeface="Century Gothic"/>
              <a:cs typeface="Century Gothic"/>
              <a:sym typeface="Century Gothic"/>
            </a:endParaRPr>
          </a:p>
        </p:txBody>
      </p:sp>
      <p:sp>
        <p:nvSpPr>
          <p:cNvPr id="687" name="Google Shape;687;g155b8051bf3_0_497"/>
          <p:cNvSpPr txBox="1"/>
          <p:nvPr/>
        </p:nvSpPr>
        <p:spPr>
          <a:xfrm>
            <a:off x="3099450" y="4151150"/>
            <a:ext cx="19122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Next,</a:t>
            </a:r>
            <a:r>
              <a:rPr lang="en-US" sz="1200" b="0" i="0" u="none" strike="noStrike" cap="none">
                <a:solidFill>
                  <a:srgbClr val="2855A4"/>
                </a:solidFill>
                <a:latin typeface="Century Gothic"/>
                <a:ea typeface="Century Gothic"/>
                <a:cs typeface="Century Gothic"/>
                <a:sym typeface="Century Gothic"/>
              </a:rPr>
              <a:t> start building your business profile. You can add a description of your business, hours of operation, address, and contact information. </a:t>
            </a:r>
            <a:endParaRPr sz="1200" b="0" i="0" u="none" strike="noStrike" cap="none">
              <a:solidFill>
                <a:srgbClr val="2855A4"/>
              </a:solidFill>
              <a:latin typeface="Century Gothic"/>
              <a:ea typeface="Century Gothic"/>
              <a:cs typeface="Century Gothic"/>
              <a:sym typeface="Century Gothic"/>
            </a:endParaRPr>
          </a:p>
        </p:txBody>
      </p:sp>
      <p:sp>
        <p:nvSpPr>
          <p:cNvPr id="688" name="Google Shape;688;g155b8051bf3_0_497"/>
          <p:cNvSpPr txBox="1"/>
          <p:nvPr/>
        </p:nvSpPr>
        <p:spPr>
          <a:xfrm>
            <a:off x="5533900" y="4151150"/>
            <a:ext cx="19122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rgbClr val="2855A4"/>
                </a:solidFill>
                <a:latin typeface="Century Gothic"/>
                <a:ea typeface="Century Gothic"/>
                <a:cs typeface="Century Gothic"/>
                <a:sym typeface="Century Gothic"/>
              </a:rPr>
              <a:t>Once your profile is complete</a:t>
            </a:r>
            <a:r>
              <a:rPr lang="en-US" sz="1200" b="0" i="0" u="none" strike="noStrike" cap="none">
                <a:solidFill>
                  <a:srgbClr val="2855A4"/>
                </a:solidFill>
                <a:latin typeface="Century Gothic"/>
                <a:ea typeface="Century Gothic"/>
                <a:cs typeface="Century Gothic"/>
                <a:sym typeface="Century Gothic"/>
              </a:rPr>
              <a:t>, visit the catalog to upload photos and descriptions of your products and share pricing information. </a:t>
            </a:r>
            <a:endParaRPr sz="1200" b="0" i="0" u="none" strike="noStrike" cap="none">
              <a:solidFill>
                <a:srgbClr val="2855A4"/>
              </a:solidFill>
              <a:latin typeface="Century Gothic"/>
              <a:ea typeface="Century Gothic"/>
              <a:cs typeface="Century Gothic"/>
              <a:sym typeface="Century Gothic"/>
            </a:endParaRPr>
          </a:p>
        </p:txBody>
      </p:sp>
      <p:sp>
        <p:nvSpPr>
          <p:cNvPr id="689" name="Google Shape;689;g155b8051bf3_0_497"/>
          <p:cNvSpPr txBox="1"/>
          <p:nvPr/>
        </p:nvSpPr>
        <p:spPr>
          <a:xfrm>
            <a:off x="7942475" y="4151150"/>
            <a:ext cx="17955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rgbClr val="2855A4"/>
                </a:solidFill>
                <a:latin typeface="Century Gothic"/>
                <a:ea typeface="Century Gothic"/>
                <a:cs typeface="Century Gothic"/>
                <a:sym typeface="Century Gothic"/>
              </a:rPr>
              <a:t>Now that your profile and catalog are complete</a:t>
            </a:r>
            <a:r>
              <a:rPr lang="en-US" sz="1200" b="0" i="0" u="none" strike="noStrike" cap="none">
                <a:solidFill>
                  <a:srgbClr val="2855A4"/>
                </a:solidFill>
                <a:latin typeface="Century Gothic"/>
                <a:ea typeface="Century Gothic"/>
                <a:cs typeface="Century Gothic"/>
                <a:sym typeface="Century Gothic"/>
              </a:rPr>
              <a:t>, you can begin promoting your products to your contacts and start accepting orders!</a:t>
            </a:r>
            <a:endParaRPr sz="100" b="0" i="0" u="none" strike="noStrike" cap="none">
              <a:solidFill>
                <a:srgbClr val="2855A4"/>
              </a:solidFill>
              <a:latin typeface="Century Gothic"/>
              <a:ea typeface="Century Gothic"/>
              <a:cs typeface="Century Gothic"/>
              <a:sym typeface="Century Gothic"/>
            </a:endParaRPr>
          </a:p>
        </p:txBody>
      </p:sp>
      <p:sp>
        <p:nvSpPr>
          <p:cNvPr id="690" name="Google Shape;690;g155b8051bf3_0_497"/>
          <p:cNvSpPr txBox="1"/>
          <p:nvPr/>
        </p:nvSpPr>
        <p:spPr>
          <a:xfrm>
            <a:off x="10279725" y="4151150"/>
            <a:ext cx="19122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Start using your account</a:t>
            </a:r>
            <a:r>
              <a:rPr lang="en-US" sz="1200" b="0" i="0" u="none" strike="noStrike" cap="none">
                <a:solidFill>
                  <a:srgbClr val="05408B"/>
                </a:solidFill>
                <a:latin typeface="Century Gothic"/>
                <a:ea typeface="Century Gothic"/>
                <a:cs typeface="Century Gothic"/>
                <a:sym typeface="Century Gothic"/>
              </a:rPr>
              <a:t>. Once your application is approved, you can start using your account for all your financial needs!</a:t>
            </a:r>
            <a:endParaRPr sz="1200" b="0" i="0" u="none" strike="noStrike" cap="none">
              <a:solidFill>
                <a:srgbClr val="05408B"/>
              </a:solidFill>
              <a:latin typeface="Century Gothic"/>
              <a:ea typeface="Century Gothic"/>
              <a:cs typeface="Century Gothic"/>
              <a:sym typeface="Century Gothic"/>
            </a:endParaRPr>
          </a:p>
        </p:txBody>
      </p:sp>
      <p:sp>
        <p:nvSpPr>
          <p:cNvPr id="691" name="Google Shape;691;g155b8051bf3_0_497"/>
          <p:cNvSpPr txBox="1"/>
          <p:nvPr/>
        </p:nvSpPr>
        <p:spPr>
          <a:xfrm>
            <a:off x="755075" y="1482450"/>
            <a:ext cx="10079100" cy="99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WhatsApp is one of the most popular messaging applications in the world, and it even gives you the option of having a WhatsApp Business Account. With this account, you can advertise and sell your products, interact with customers, and post status updates about your business.</a:t>
            </a:r>
            <a:endParaRPr sz="1600" b="0" i="0" u="none" strike="noStrike" cap="none">
              <a:solidFill>
                <a:schemeClr val="dk2"/>
              </a:solidFill>
              <a:latin typeface="Century Gothic"/>
              <a:ea typeface="Century Gothic"/>
              <a:cs typeface="Century Gothic"/>
              <a:sym typeface="Century Gothic"/>
            </a:endParaRPr>
          </a:p>
        </p:txBody>
      </p:sp>
      <p:pic>
        <p:nvPicPr>
          <p:cNvPr id="692" name="Google Shape;692;g155b8051bf3_0_49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55075" y="3055825"/>
            <a:ext cx="997500" cy="997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g155b8051bf3_0_109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98" name="Google Shape;698;g155b8051bf3_0_1090"/>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Digital Business Promotion Tips</a:t>
            </a:r>
            <a:endParaRPr>
              <a:solidFill>
                <a:srgbClr val="BA0C2F"/>
              </a:solidFill>
            </a:endParaRPr>
          </a:p>
        </p:txBody>
      </p:sp>
      <p:sp>
        <p:nvSpPr>
          <p:cNvPr id="699" name="Google Shape;699;g155b8051bf3_0_10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pic>
        <p:nvPicPr>
          <p:cNvPr id="700" name="Google Shape;700;g155b8051bf3_0_109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01" name="Google Shape;701;g155b8051bf3_0_1090"/>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02" name="Google Shape;702;g155b8051bf3_0_1090"/>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03" name="Google Shape;703;g155b8051bf3_0_1090"/>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04" name="Google Shape;704;g155b8051bf3_0_1090"/>
          <p:cNvSpPr txBox="1"/>
          <p:nvPr/>
        </p:nvSpPr>
        <p:spPr>
          <a:xfrm>
            <a:off x="755075" y="1828800"/>
            <a:ext cx="3198600" cy="2430900"/>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On digital platforms, your profile should be just as inviting as your physical store. Here are some tips to consider:</a:t>
            </a:r>
            <a:endParaRPr sz="17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p:txBody>
      </p:sp>
      <p:pic>
        <p:nvPicPr>
          <p:cNvPr id="705" name="Google Shape;705;g155b8051bf3_0_109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42430" y="2064975"/>
            <a:ext cx="892974" cy="892974"/>
          </a:xfrm>
          <a:prstGeom prst="rect">
            <a:avLst/>
          </a:prstGeom>
          <a:noFill/>
          <a:ln>
            <a:noFill/>
          </a:ln>
        </p:spPr>
      </p:pic>
      <p:pic>
        <p:nvPicPr>
          <p:cNvPr id="706" name="Google Shape;706;g155b8051bf3_0_109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142430" y="3152550"/>
            <a:ext cx="892974" cy="892974"/>
          </a:xfrm>
          <a:prstGeom prst="rect">
            <a:avLst/>
          </a:prstGeom>
          <a:noFill/>
          <a:ln>
            <a:noFill/>
          </a:ln>
        </p:spPr>
      </p:pic>
      <p:pic>
        <p:nvPicPr>
          <p:cNvPr id="707" name="Google Shape;707;g155b8051bf3_0_109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42430" y="4240125"/>
            <a:ext cx="892974" cy="892974"/>
          </a:xfrm>
          <a:prstGeom prst="rect">
            <a:avLst/>
          </a:prstGeom>
          <a:noFill/>
          <a:ln>
            <a:noFill/>
          </a:ln>
        </p:spPr>
      </p:pic>
      <p:sp>
        <p:nvSpPr>
          <p:cNvPr id="708" name="Google Shape;708;g155b8051bf3_0_1090"/>
          <p:cNvSpPr txBox="1"/>
          <p:nvPr/>
        </p:nvSpPr>
        <p:spPr>
          <a:xfrm>
            <a:off x="5239950" y="2062825"/>
            <a:ext cx="26184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Take and upload high-quality pictures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of your products.</a:t>
            </a:r>
            <a:endParaRPr sz="1300" b="0" i="0" u="none" strike="noStrike" cap="none">
              <a:solidFill>
                <a:srgbClr val="000000"/>
              </a:solidFill>
              <a:latin typeface="Arial"/>
              <a:ea typeface="Arial"/>
              <a:cs typeface="Arial"/>
              <a:sym typeface="Arial"/>
            </a:endParaRPr>
          </a:p>
        </p:txBody>
      </p:sp>
      <p:pic>
        <p:nvPicPr>
          <p:cNvPr id="709" name="Google Shape;709;g155b8051bf3_0_109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142430" y="5403900"/>
            <a:ext cx="892974" cy="892974"/>
          </a:xfrm>
          <a:prstGeom prst="rect">
            <a:avLst/>
          </a:prstGeom>
          <a:noFill/>
          <a:ln>
            <a:noFill/>
          </a:ln>
        </p:spPr>
      </p:pic>
      <p:pic>
        <p:nvPicPr>
          <p:cNvPr id="710" name="Google Shape;710;g155b8051bf3_0_109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924805" y="2064975"/>
            <a:ext cx="892974" cy="892974"/>
          </a:xfrm>
          <a:prstGeom prst="rect">
            <a:avLst/>
          </a:prstGeom>
          <a:noFill/>
          <a:ln>
            <a:noFill/>
          </a:ln>
        </p:spPr>
      </p:pic>
      <p:sp>
        <p:nvSpPr>
          <p:cNvPr id="711" name="Google Shape;711;g155b8051bf3_0_1090"/>
          <p:cNvSpPr txBox="1"/>
          <p:nvPr/>
        </p:nvSpPr>
        <p:spPr>
          <a:xfrm>
            <a:off x="8946125" y="1986625"/>
            <a:ext cx="29175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Set up your digital store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to automatically suggest items to customers that are frequently bought together.</a:t>
            </a:r>
            <a:endParaRPr sz="1600" b="0" i="0" u="none" strike="noStrike" cap="none">
              <a:solidFill>
                <a:schemeClr val="dk2"/>
              </a:solidFill>
              <a:latin typeface="Century Gothic"/>
              <a:ea typeface="Century Gothic"/>
              <a:cs typeface="Century Gothic"/>
              <a:sym typeface="Century Gothic"/>
            </a:endParaRPr>
          </a:p>
        </p:txBody>
      </p:sp>
      <p:pic>
        <p:nvPicPr>
          <p:cNvPr id="712" name="Google Shape;712;g155b8051bf3_0_109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924805" y="3152550"/>
            <a:ext cx="892974" cy="892974"/>
          </a:xfrm>
          <a:prstGeom prst="rect">
            <a:avLst/>
          </a:prstGeom>
          <a:noFill/>
          <a:ln>
            <a:noFill/>
          </a:ln>
        </p:spPr>
      </p:pic>
      <p:pic>
        <p:nvPicPr>
          <p:cNvPr id="713" name="Google Shape;713;g155b8051bf3_0_109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924805" y="4240125"/>
            <a:ext cx="892974" cy="892974"/>
          </a:xfrm>
          <a:prstGeom prst="rect">
            <a:avLst/>
          </a:prstGeom>
          <a:noFill/>
          <a:ln>
            <a:noFill/>
          </a:ln>
        </p:spPr>
      </p:pic>
      <p:pic>
        <p:nvPicPr>
          <p:cNvPr id="714" name="Google Shape;714;g155b8051bf3_0_1090"/>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7924805" y="5450650"/>
            <a:ext cx="892974" cy="892974"/>
          </a:xfrm>
          <a:prstGeom prst="rect">
            <a:avLst/>
          </a:prstGeom>
          <a:noFill/>
          <a:ln>
            <a:noFill/>
          </a:ln>
        </p:spPr>
      </p:pic>
      <p:sp>
        <p:nvSpPr>
          <p:cNvPr id="715" name="Google Shape;715;g155b8051bf3_0_1090"/>
          <p:cNvSpPr txBox="1"/>
          <p:nvPr/>
        </p:nvSpPr>
        <p:spPr>
          <a:xfrm>
            <a:off x="5239950" y="3137975"/>
            <a:ext cx="26184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Include brief and accurate descriptions</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of your products.</a:t>
            </a:r>
            <a:endParaRPr sz="1300" b="0" i="0" u="none" strike="noStrike" cap="none">
              <a:solidFill>
                <a:srgbClr val="000000"/>
              </a:solidFill>
              <a:latin typeface="Arial"/>
              <a:ea typeface="Arial"/>
              <a:cs typeface="Arial"/>
              <a:sym typeface="Arial"/>
            </a:endParaRPr>
          </a:p>
        </p:txBody>
      </p:sp>
      <p:sp>
        <p:nvSpPr>
          <p:cNvPr id="716" name="Google Shape;716;g155b8051bf3_0_1090"/>
          <p:cNvSpPr txBox="1"/>
          <p:nvPr/>
        </p:nvSpPr>
        <p:spPr>
          <a:xfrm>
            <a:off x="5239950" y="4172375"/>
            <a:ext cx="2973900" cy="118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Update information regularly about opening hours, products an</a:t>
            </a:r>
            <a:r>
              <a:rPr lang="en-US" sz="1700" b="0" i="0" u="none" strike="noStrike" cap="none">
                <a:solidFill>
                  <a:schemeClr val="dk2"/>
                </a:solidFill>
                <a:latin typeface="Century Gothic"/>
                <a:ea typeface="Century Gothic"/>
                <a:cs typeface="Century Gothic"/>
                <a:sym typeface="Century Gothic"/>
              </a:rPr>
              <a:t>d </a:t>
            </a:r>
            <a:r>
              <a:rPr lang="en-US" sz="1600" b="0" i="0" u="none" strike="noStrike" cap="none">
                <a:solidFill>
                  <a:schemeClr val="dk2"/>
                </a:solidFill>
                <a:latin typeface="Century Gothic"/>
                <a:ea typeface="Century Gothic"/>
                <a:cs typeface="Century Gothic"/>
                <a:sym typeface="Century Gothic"/>
              </a:rPr>
              <a:t>promotions.</a:t>
            </a:r>
            <a:endParaRPr sz="1300" b="0" i="0" u="none" strike="noStrike" cap="none">
              <a:solidFill>
                <a:srgbClr val="000000"/>
              </a:solidFill>
              <a:latin typeface="Arial"/>
              <a:ea typeface="Arial"/>
              <a:cs typeface="Arial"/>
              <a:sym typeface="Arial"/>
            </a:endParaRPr>
          </a:p>
        </p:txBody>
      </p:sp>
      <p:sp>
        <p:nvSpPr>
          <p:cNvPr id="717" name="Google Shape;717;g155b8051bf3_0_1090"/>
          <p:cNvSpPr txBox="1"/>
          <p:nvPr/>
        </p:nvSpPr>
        <p:spPr>
          <a:xfrm>
            <a:off x="5239950" y="5387975"/>
            <a:ext cx="2618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Post regularly to your social media page so that your posts will land in customers’ feeds.</a:t>
            </a:r>
            <a:endParaRPr sz="1600" b="0" i="0" u="none" strike="noStrike" cap="none">
              <a:solidFill>
                <a:schemeClr val="dk2"/>
              </a:solidFill>
              <a:latin typeface="Century Gothic"/>
              <a:ea typeface="Century Gothic"/>
              <a:cs typeface="Century Gothic"/>
              <a:sym typeface="Century Gothic"/>
            </a:endParaRPr>
          </a:p>
        </p:txBody>
      </p:sp>
      <p:sp>
        <p:nvSpPr>
          <p:cNvPr id="718" name="Google Shape;718;g155b8051bf3_0_1090"/>
          <p:cNvSpPr txBox="1"/>
          <p:nvPr/>
        </p:nvSpPr>
        <p:spPr>
          <a:xfrm>
            <a:off x="8946125" y="3290375"/>
            <a:ext cx="2837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Build a brand image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that is clean and unique.</a:t>
            </a:r>
            <a:endParaRPr sz="1300" b="0" i="0" u="none" strike="noStrike" cap="none">
              <a:solidFill>
                <a:srgbClr val="000000"/>
              </a:solidFill>
              <a:latin typeface="Arial"/>
              <a:ea typeface="Arial"/>
              <a:cs typeface="Arial"/>
              <a:sym typeface="Arial"/>
            </a:endParaRPr>
          </a:p>
        </p:txBody>
      </p:sp>
      <p:sp>
        <p:nvSpPr>
          <p:cNvPr id="719" name="Google Shape;719;g155b8051bf3_0_1090"/>
          <p:cNvSpPr txBox="1"/>
          <p:nvPr/>
        </p:nvSpPr>
        <p:spPr>
          <a:xfrm>
            <a:off x="8946125" y="4264200"/>
            <a:ext cx="30210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Offer coupons to customers who refer friends to your online store.</a:t>
            </a:r>
            <a:endParaRPr sz="1300" b="0" i="0" u="none" strike="noStrike" cap="none">
              <a:solidFill>
                <a:srgbClr val="000000"/>
              </a:solidFill>
              <a:latin typeface="Arial"/>
              <a:ea typeface="Arial"/>
              <a:cs typeface="Arial"/>
              <a:sym typeface="Arial"/>
            </a:endParaRPr>
          </a:p>
        </p:txBody>
      </p:sp>
      <p:sp>
        <p:nvSpPr>
          <p:cNvPr id="720" name="Google Shape;720;g155b8051bf3_0_1090"/>
          <p:cNvSpPr txBox="1"/>
          <p:nvPr/>
        </p:nvSpPr>
        <p:spPr>
          <a:xfrm>
            <a:off x="8946125" y="5357575"/>
            <a:ext cx="2618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Include contact information on your page so that customers can reach you. </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g155b8051bf3_0_54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134" name="Google Shape;134;g155b8051bf3_0_54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35" name="Google Shape;135;g155b8051bf3_0_5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pic>
        <p:nvPicPr>
          <p:cNvPr id="136" name="Google Shape;136;g155b8051bf3_0_5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9475" y="2946025"/>
            <a:ext cx="4040975" cy="3184600"/>
          </a:xfrm>
          <a:prstGeom prst="rect">
            <a:avLst/>
          </a:prstGeom>
          <a:noFill/>
          <a:ln>
            <a:noFill/>
          </a:ln>
        </p:spPr>
      </p:pic>
      <p:grpSp>
        <p:nvGrpSpPr>
          <p:cNvPr id="137" name="Google Shape;137;g155b8051bf3_0_540"/>
          <p:cNvGrpSpPr/>
          <p:nvPr/>
        </p:nvGrpSpPr>
        <p:grpSpPr>
          <a:xfrm flipH="1">
            <a:off x="-769774" y="533400"/>
            <a:ext cx="3873203" cy="3456825"/>
            <a:chOff x="194990" y="304791"/>
            <a:chExt cx="3255066" cy="2905139"/>
          </a:xfrm>
        </p:grpSpPr>
        <p:pic>
          <p:nvPicPr>
            <p:cNvPr id="138" name="Google Shape;138;g155b8051bf3_0_540"/>
            <p:cNvPicPr preferRelativeResize="0"/>
            <p:nvPr/>
          </p:nvPicPr>
          <p:blipFill rotWithShape="1">
            <a:blip r:embed="rId6" cstate="screen">
              <a:alphaModFix/>
              <a:extLst>
                <a:ext uri="{28A0092B-C50C-407E-A947-70E740481C1C}">
                  <a14:useLocalDpi xmlns:a14="http://schemas.microsoft.com/office/drawing/2010/main"/>
                </a:ext>
              </a:extLst>
            </a:blip>
            <a:srcRect r="11697"/>
            <a:stretch/>
          </p:blipFill>
          <p:spPr>
            <a:xfrm flipH="1">
              <a:off x="194990" y="304791"/>
              <a:ext cx="3255066" cy="2905139"/>
            </a:xfrm>
            <a:prstGeom prst="rect">
              <a:avLst/>
            </a:prstGeom>
            <a:noFill/>
            <a:ln>
              <a:noFill/>
            </a:ln>
          </p:spPr>
        </p:pic>
        <p:sp>
          <p:nvSpPr>
            <p:cNvPr id="139" name="Google Shape;139;g155b8051bf3_0_540"/>
            <p:cNvSpPr txBox="1"/>
            <p:nvPr/>
          </p:nvSpPr>
          <p:spPr>
            <a:xfrm>
              <a:off x="429645" y="1296875"/>
              <a:ext cx="1857300" cy="3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200" b="1" i="0" u="none" strike="noStrike" cap="none">
                  <a:solidFill>
                    <a:srgbClr val="664B71"/>
                  </a:solidFill>
                  <a:latin typeface="Century Gothic"/>
                  <a:ea typeface="Century Gothic"/>
                  <a:cs typeface="Century Gothic"/>
                  <a:sym typeface="Century Gothic"/>
                </a:rPr>
                <a:t>Picture this!</a:t>
              </a:r>
              <a:endParaRPr sz="2200" b="1" i="0" u="none" strike="noStrike" cap="none">
                <a:solidFill>
                  <a:srgbClr val="664B71"/>
                </a:solidFill>
                <a:latin typeface="Calibri"/>
                <a:ea typeface="Calibri"/>
                <a:cs typeface="Calibri"/>
                <a:sym typeface="Calibri"/>
              </a:endParaRPr>
            </a:p>
          </p:txBody>
        </p:sp>
      </p:grpSp>
      <p:grpSp>
        <p:nvGrpSpPr>
          <p:cNvPr id="140" name="Google Shape;140;g155b8051bf3_0_540"/>
          <p:cNvGrpSpPr/>
          <p:nvPr/>
        </p:nvGrpSpPr>
        <p:grpSpPr>
          <a:xfrm>
            <a:off x="3051925" y="624950"/>
            <a:ext cx="8191200" cy="2111400"/>
            <a:chOff x="3051925" y="624950"/>
            <a:chExt cx="8191200" cy="2111400"/>
          </a:xfrm>
        </p:grpSpPr>
        <p:sp>
          <p:nvSpPr>
            <p:cNvPr id="141" name="Google Shape;141;g155b8051bf3_0_540"/>
            <p:cNvSpPr/>
            <p:nvPr/>
          </p:nvSpPr>
          <p:spPr>
            <a:xfrm>
              <a:off x="3051925" y="624950"/>
              <a:ext cx="8191200" cy="2111400"/>
            </a:xfrm>
            <a:prstGeom prst="rect">
              <a:avLst/>
            </a:prstGeom>
            <a:solidFill>
              <a:srgbClr val="664B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155b8051bf3_0_540"/>
            <p:cNvSpPr txBox="1"/>
            <p:nvPr/>
          </p:nvSpPr>
          <p:spPr>
            <a:xfrm>
              <a:off x="3185612" y="746541"/>
              <a:ext cx="7844400" cy="1939500"/>
            </a:xfrm>
            <a:prstGeom prst="rect">
              <a:avLst/>
            </a:prstGeom>
            <a:noFill/>
            <a:ln>
              <a:noFill/>
            </a:ln>
          </p:spPr>
          <p:txBody>
            <a:bodyPr spcFirstLastPara="1" wrap="square" lIns="91425" tIns="91425" rIns="91425" bIns="91425" anchor="t" anchorCtr="0">
              <a:spAutoFit/>
            </a:bodyPr>
            <a:lstStyle/>
            <a:p>
              <a:pPr marL="102235"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entury Gothic"/>
                  <a:ea typeface="Century Gothic"/>
                  <a:cs typeface="Century Gothic"/>
                  <a:sym typeface="Century Gothic"/>
                </a:rPr>
                <a:t>Other than your store, there are two other stores on your street. All three shops sell similar products.</a:t>
              </a:r>
              <a:endParaRPr sz="1900" b="1" i="0" u="none" strike="noStrike" cap="none">
                <a:solidFill>
                  <a:schemeClr val="lt1"/>
                </a:solidFill>
                <a:latin typeface="Century Gothic"/>
                <a:ea typeface="Century Gothic"/>
                <a:cs typeface="Century Gothic"/>
                <a:sym typeface="Century Gothic"/>
              </a:endParaRPr>
            </a:p>
            <a:p>
              <a:pPr marL="102235"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Century Gothic"/>
                <a:ea typeface="Century Gothic"/>
                <a:cs typeface="Century Gothic"/>
                <a:sym typeface="Century Gothic"/>
              </a:endParaRPr>
            </a:p>
            <a:p>
              <a:pPr marL="102235"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entury Gothic"/>
                  <a:ea typeface="Century Gothic"/>
                  <a:cs typeface="Century Gothic"/>
                  <a:sym typeface="Century Gothic"/>
                </a:rPr>
                <a:t>How do you get customers to shop at your store? </a:t>
              </a:r>
              <a:endParaRPr sz="1900" b="1" i="0" u="none" strike="noStrike" cap="none">
                <a:solidFill>
                  <a:schemeClr val="lt1"/>
                </a:solidFill>
                <a:latin typeface="Century Gothic"/>
                <a:ea typeface="Century Gothic"/>
                <a:cs typeface="Century Gothic"/>
                <a:sym typeface="Century Gothic"/>
              </a:endParaRPr>
            </a:p>
            <a:p>
              <a:pPr marL="102235"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entury Gothic"/>
                  <a:ea typeface="Century Gothic"/>
                  <a:cs typeface="Century Gothic"/>
                  <a:sym typeface="Century Gothic"/>
                </a:rPr>
                <a:t>What strategies can you use to increase sales, promote your business, and earn more profits?</a:t>
              </a:r>
              <a:endParaRPr sz="900" b="0" i="0" u="none" strike="noStrike" cap="none">
                <a:solidFill>
                  <a:srgbClr val="000000"/>
                </a:solidFill>
                <a:latin typeface="Arial"/>
                <a:ea typeface="Arial"/>
                <a:cs typeface="Arial"/>
                <a:sym typeface="Arial"/>
              </a:endParaRPr>
            </a:p>
          </p:txBody>
        </p:sp>
      </p:grpSp>
      <p:pic>
        <p:nvPicPr>
          <p:cNvPr id="143" name="Google Shape;143;g155b8051bf3_0_54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05675" y="3082625"/>
            <a:ext cx="3928550" cy="3096023"/>
          </a:xfrm>
          <a:prstGeom prst="rect">
            <a:avLst/>
          </a:prstGeom>
          <a:noFill/>
          <a:ln>
            <a:noFill/>
          </a:ln>
        </p:spPr>
      </p:pic>
      <p:pic>
        <p:nvPicPr>
          <p:cNvPr id="144" name="Google Shape;144;g155b8051bf3_0_54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051763" y="3082615"/>
            <a:ext cx="4040975" cy="318463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g155b8051bf3_0_112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726" name="Google Shape;726;g155b8051bf3_0_112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27" name="Google Shape;727;g155b8051bf3_0_1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sp>
        <p:nvSpPr>
          <p:cNvPr id="728" name="Google Shape;728;g155b8051bf3_0_1127"/>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Using E-Commerce Successfully</a:t>
            </a:r>
            <a:endParaRPr sz="3200" b="0" i="0" u="none" strike="noStrike" cap="none">
              <a:solidFill>
                <a:srgbClr val="2853A3"/>
              </a:solidFill>
              <a:latin typeface="Century Gothic"/>
              <a:ea typeface="Century Gothic"/>
              <a:cs typeface="Century Gothic"/>
              <a:sym typeface="Century Gothic"/>
            </a:endParaRPr>
          </a:p>
        </p:txBody>
      </p:sp>
      <p:pic>
        <p:nvPicPr>
          <p:cNvPr id="729" name="Google Shape;729;g155b8051bf3_0_11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737475" y="1468575"/>
            <a:ext cx="3647498" cy="5472548"/>
          </a:xfrm>
          <a:prstGeom prst="rect">
            <a:avLst/>
          </a:prstGeom>
          <a:noFill/>
          <a:ln>
            <a:noFill/>
          </a:ln>
        </p:spPr>
      </p:pic>
      <p:grpSp>
        <p:nvGrpSpPr>
          <p:cNvPr id="730" name="Google Shape;730;g155b8051bf3_0_1127"/>
          <p:cNvGrpSpPr/>
          <p:nvPr/>
        </p:nvGrpSpPr>
        <p:grpSpPr>
          <a:xfrm>
            <a:off x="3725900" y="787950"/>
            <a:ext cx="7321426" cy="5769901"/>
            <a:chOff x="3725900" y="787950"/>
            <a:chExt cx="7321426" cy="5769901"/>
          </a:xfrm>
        </p:grpSpPr>
        <p:pic>
          <p:nvPicPr>
            <p:cNvPr id="731" name="Google Shape;731;g155b8051bf3_0_11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725900" y="787950"/>
              <a:ext cx="7321426" cy="5769901"/>
            </a:xfrm>
            <a:prstGeom prst="rect">
              <a:avLst/>
            </a:prstGeom>
            <a:noFill/>
            <a:ln>
              <a:noFill/>
            </a:ln>
          </p:spPr>
        </p:pic>
        <p:pic>
          <p:nvPicPr>
            <p:cNvPr id="732" name="Google Shape;732;g155b8051bf3_0_11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947125" y="1823325"/>
              <a:ext cx="994650" cy="994650"/>
            </a:xfrm>
            <a:prstGeom prst="rect">
              <a:avLst/>
            </a:prstGeom>
            <a:noFill/>
            <a:ln>
              <a:noFill/>
            </a:ln>
          </p:spPr>
        </p:pic>
      </p:grpSp>
      <p:grpSp>
        <p:nvGrpSpPr>
          <p:cNvPr id="733" name="Google Shape;733;g155b8051bf3_0_1127"/>
          <p:cNvGrpSpPr/>
          <p:nvPr/>
        </p:nvGrpSpPr>
        <p:grpSpPr>
          <a:xfrm>
            <a:off x="4947125" y="1921975"/>
            <a:ext cx="4874725" cy="3148375"/>
            <a:chOff x="4947125" y="1921975"/>
            <a:chExt cx="4874725" cy="3148375"/>
          </a:xfrm>
        </p:grpSpPr>
        <p:sp>
          <p:nvSpPr>
            <p:cNvPr id="734" name="Google Shape;734;g155b8051bf3_0_1127"/>
            <p:cNvSpPr txBox="1"/>
            <p:nvPr/>
          </p:nvSpPr>
          <p:spPr>
            <a:xfrm>
              <a:off x="6023550" y="1921975"/>
              <a:ext cx="37983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Century Gothic"/>
                  <a:ea typeface="Century Gothic"/>
                  <a:cs typeface="Century Gothic"/>
                  <a:sym typeface="Century Gothic"/>
                </a:rPr>
                <a:t>While selling on big e-commerce sites can be advantageous, these sites can also make it difficult for </a:t>
              </a:r>
              <a:endParaRPr sz="400" b="0" i="0" u="none" strike="noStrike" cap="none">
                <a:solidFill>
                  <a:schemeClr val="dk2"/>
                </a:solidFill>
                <a:latin typeface="Arial"/>
                <a:ea typeface="Arial"/>
                <a:cs typeface="Arial"/>
                <a:sym typeface="Arial"/>
              </a:endParaRPr>
            </a:p>
          </p:txBody>
        </p:sp>
        <p:sp>
          <p:nvSpPr>
            <p:cNvPr id="735" name="Google Shape;735;g155b8051bf3_0_1127"/>
            <p:cNvSpPr txBox="1"/>
            <p:nvPr/>
          </p:nvSpPr>
          <p:spPr>
            <a:xfrm>
              <a:off x="4947125" y="3577250"/>
              <a:ext cx="4874700" cy="149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Century Gothic"/>
                  <a:ea typeface="Century Gothic"/>
                  <a:cs typeface="Century Gothic"/>
                  <a:sym typeface="Century Gothic"/>
                </a:rPr>
                <a:t>However, there are several strategies that you can use as an entrepreneur to make your business stand out from the crowd, whether you choose to sell online or just in your physical store.</a:t>
              </a:r>
              <a:endParaRPr sz="400" b="0" i="0" u="none" strike="noStrike" cap="none">
                <a:solidFill>
                  <a:schemeClr val="dk2"/>
                </a:solidFill>
                <a:latin typeface="Arial"/>
                <a:ea typeface="Arial"/>
                <a:cs typeface="Arial"/>
                <a:sym typeface="Arial"/>
              </a:endParaRPr>
            </a:p>
          </p:txBody>
        </p:sp>
        <p:sp>
          <p:nvSpPr>
            <p:cNvPr id="736" name="Google Shape;736;g155b8051bf3_0_1127"/>
            <p:cNvSpPr txBox="1"/>
            <p:nvPr/>
          </p:nvSpPr>
          <p:spPr>
            <a:xfrm>
              <a:off x="4947125" y="2733575"/>
              <a:ext cx="47919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Century Gothic"/>
                  <a:ea typeface="Century Gothic"/>
                  <a:cs typeface="Century Gothic"/>
                  <a:sym typeface="Century Gothic"/>
                </a:rPr>
                <a:t>small businesses to grow online since they feature many competing businesses.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g155b8051bf3_0_114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42" name="Google Shape;742;g155b8051bf3_0_1146"/>
          <p:cNvSpPr txBox="1">
            <a:spLocks noGrp="1"/>
          </p:cNvSpPr>
          <p:nvPr>
            <p:ph type="title"/>
          </p:nvPr>
        </p:nvSpPr>
        <p:spPr>
          <a:xfrm>
            <a:off x="755075" y="316475"/>
            <a:ext cx="10598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How to Make Your Business Stand Out</a:t>
            </a:r>
            <a:endParaRPr>
              <a:solidFill>
                <a:srgbClr val="BA0C2F"/>
              </a:solidFill>
            </a:endParaRPr>
          </a:p>
        </p:txBody>
      </p:sp>
      <p:sp>
        <p:nvSpPr>
          <p:cNvPr id="743" name="Google Shape;743;g155b8051bf3_0_11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41</a:t>
            </a:fld>
            <a:endParaRPr/>
          </a:p>
        </p:txBody>
      </p:sp>
      <p:pic>
        <p:nvPicPr>
          <p:cNvPr id="744" name="Google Shape;744;g155b8051bf3_0_114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45" name="Google Shape;745;g155b8051bf3_0_1146"/>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46" name="Google Shape;746;g155b8051bf3_0_1146"/>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47" name="Google Shape;747;g155b8051bf3_0_1146"/>
          <p:cNvSpPr txBox="1"/>
          <p:nvPr/>
        </p:nvSpPr>
        <p:spPr>
          <a:xfrm>
            <a:off x="2043075" y="1887275"/>
            <a:ext cx="9244200" cy="44052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Improve customer retention. </a:t>
            </a:r>
            <a:r>
              <a:rPr lang="en-US" sz="1600" b="0" i="0" u="none" strike="noStrike" cap="none">
                <a:solidFill>
                  <a:schemeClr val="dk2"/>
                </a:solidFill>
                <a:latin typeface="Century Gothic"/>
                <a:ea typeface="Century Gothic"/>
                <a:cs typeface="Century Gothic"/>
                <a:sym typeface="Century Gothic"/>
              </a:rPr>
              <a:t>As a small business, your competitive advantage is that you can develop closer relationships with your customers. Improving customer service and regularly interacting with shoppers can help you build a loyal customer base who will continue to choose your business. </a:t>
            </a:r>
            <a:endParaRPr sz="14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Know your competitors.</a:t>
            </a:r>
            <a:r>
              <a:rPr lang="en-US" sz="1600" b="1" i="0" u="none" strike="noStrike" cap="none">
                <a:solidFill>
                  <a:srgbClr val="2855A4"/>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Research the platforms that are mainly used by customers in your area. Analyze their prices, the products they have and lack, their shipping services, and the overall user experience. This can help you identify the areas you can outperform the competition, such as by providing different products.</a:t>
            </a:r>
            <a:endParaRPr sz="2000" b="0" i="0" u="none" strike="noStrike" cap="none">
              <a:solidFill>
                <a:schemeClr val="dk1"/>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Develop a niche.</a:t>
            </a:r>
            <a:r>
              <a:rPr lang="en-US" sz="1600" b="0" i="0" u="none" strike="noStrike" cap="none">
                <a:solidFill>
                  <a:schemeClr val="dk2"/>
                </a:solidFill>
                <a:latin typeface="Century Gothic"/>
                <a:ea typeface="Century Gothic"/>
                <a:cs typeface="Century Gothic"/>
                <a:sym typeface="Century Gothic"/>
              </a:rPr>
              <a:t> A niche market is a segment of customers with unique needs and preferences. You can develop your niche by focusing on a specific customer demographic or on certain product categories. By offering a service or a product that customers can’t find elsewhere, you can secure a competitive edge against sellers who don’t offer those items.</a:t>
            </a:r>
            <a:endParaRPr sz="1600" b="1" i="0" u="none" strike="noStrike" cap="none">
              <a:solidFill>
                <a:srgbClr val="2855A4"/>
              </a:solidFill>
              <a:latin typeface="Century Gothic"/>
              <a:ea typeface="Century Gothic"/>
              <a:cs typeface="Century Gothic"/>
              <a:sym typeface="Century Gothic"/>
            </a:endParaRPr>
          </a:p>
        </p:txBody>
      </p:sp>
      <p:pic>
        <p:nvPicPr>
          <p:cNvPr id="748" name="Google Shape;748;g155b8051bf3_0_11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6825" y="1951199"/>
            <a:ext cx="857226" cy="857226"/>
          </a:xfrm>
          <a:prstGeom prst="rect">
            <a:avLst/>
          </a:prstGeom>
          <a:noFill/>
          <a:ln>
            <a:noFill/>
          </a:ln>
        </p:spPr>
      </p:pic>
      <p:pic>
        <p:nvPicPr>
          <p:cNvPr id="749" name="Google Shape;749;g155b8051bf3_0_114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86825" y="3298563"/>
            <a:ext cx="857226" cy="857226"/>
          </a:xfrm>
          <a:prstGeom prst="rect">
            <a:avLst/>
          </a:prstGeom>
          <a:noFill/>
          <a:ln>
            <a:noFill/>
          </a:ln>
        </p:spPr>
      </p:pic>
      <p:pic>
        <p:nvPicPr>
          <p:cNvPr id="750" name="Google Shape;750;g155b8051bf3_0_114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86825" y="4781125"/>
            <a:ext cx="857226" cy="8572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g155b8051bf3_0_123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56" name="Google Shape;756;g155b8051bf3_0_1235"/>
          <p:cNvSpPr txBox="1">
            <a:spLocks noGrp="1"/>
          </p:cNvSpPr>
          <p:nvPr>
            <p:ph type="title"/>
          </p:nvPr>
        </p:nvSpPr>
        <p:spPr>
          <a:xfrm>
            <a:off x="755075" y="316475"/>
            <a:ext cx="10598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sz="3200">
                <a:solidFill>
                  <a:srgbClr val="2853A3"/>
                </a:solidFill>
              </a:rPr>
              <a:t>How to Make Your Business Stand Out</a:t>
            </a:r>
            <a:endParaRPr sz="3200">
              <a:solidFill>
                <a:srgbClr val="2853A3"/>
              </a:solidFill>
            </a:endParaRPr>
          </a:p>
        </p:txBody>
      </p:sp>
      <p:sp>
        <p:nvSpPr>
          <p:cNvPr id="757" name="Google Shape;757;g155b8051bf3_0_12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42</a:t>
            </a:fld>
            <a:endParaRPr/>
          </a:p>
        </p:txBody>
      </p:sp>
      <p:pic>
        <p:nvPicPr>
          <p:cNvPr id="758" name="Google Shape;758;g155b8051bf3_0_123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59" name="Google Shape;759;g155b8051bf3_0_1235"/>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60" name="Google Shape;760;g155b8051bf3_0_1235"/>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61" name="Google Shape;761;g155b8051bf3_0_1235"/>
          <p:cNvSpPr txBox="1"/>
          <p:nvPr/>
        </p:nvSpPr>
        <p:spPr>
          <a:xfrm>
            <a:off x="2043075" y="1887275"/>
            <a:ext cx="9244200" cy="43605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Emphasize your social or environment considerations. </a:t>
            </a:r>
            <a:r>
              <a:rPr lang="en-US" sz="1600" b="0" i="0" u="none" strike="noStrike" cap="none">
                <a:solidFill>
                  <a:schemeClr val="dk2"/>
                </a:solidFill>
                <a:latin typeface="Century Gothic"/>
                <a:ea typeface="Century Gothic"/>
                <a:cs typeface="Century Gothic"/>
                <a:sym typeface="Century Gothic"/>
              </a:rPr>
              <a:t>Nowadays, customers are more and more aware of the environmental and social impact of their shopping choices. You can be more conscious by choosing eco-friendly products and local, sustainable suppliers. You can also highlight these choices in your store or on your website so that your customers will know that these topics are important to you and your business.</a:t>
            </a:r>
            <a:endParaRPr sz="1400" b="0" i="0" u="none" strike="noStrike" cap="none">
              <a:solidFill>
                <a:schemeClr val="dk2"/>
              </a:solidFill>
              <a:latin typeface="Century Gothic"/>
              <a:ea typeface="Century Gothic"/>
              <a:cs typeface="Century Gothic"/>
              <a:sym typeface="Century Gothic"/>
            </a:endParaRPr>
          </a:p>
          <a:p>
            <a:pPr marL="0" marR="508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Improve negotiation with suppliers.</a:t>
            </a:r>
            <a:r>
              <a:rPr lang="en-US" sz="1600" b="1" i="0" u="none" strike="noStrike" cap="none">
                <a:solidFill>
                  <a:srgbClr val="2855A4"/>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One way to reduce costs is to improve your negotiation skills with suppliers. First, you have to gather information on prices offered by other suppliers and compare them to the prices offered by your suppliers. Next, build a rapport with your suppliers. Frequent communication and an overall good business relationship can make your suppliers more willing to reconsider their prices. Prepare an ideal, acceptable, and unacceptable price that you are willing to pay, and try to understand what these prices are for your suppliers. Use the information you have strategically; you don’t need to disclose everything you know right away. </a:t>
            </a:r>
            <a:endParaRPr sz="2000" b="0" i="0" u="none" strike="noStrike" cap="none">
              <a:solidFill>
                <a:schemeClr val="dk1"/>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1" i="0" u="none" strike="noStrike" cap="none">
              <a:solidFill>
                <a:srgbClr val="2855A4"/>
              </a:solidFill>
              <a:latin typeface="Century Gothic"/>
              <a:ea typeface="Century Gothic"/>
              <a:cs typeface="Century Gothic"/>
              <a:sym typeface="Century Gothic"/>
            </a:endParaRPr>
          </a:p>
        </p:txBody>
      </p:sp>
      <p:pic>
        <p:nvPicPr>
          <p:cNvPr id="762" name="Google Shape;762;g155b8051bf3_0_12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6825" y="1951199"/>
            <a:ext cx="857226" cy="857226"/>
          </a:xfrm>
          <a:prstGeom prst="rect">
            <a:avLst/>
          </a:prstGeom>
          <a:noFill/>
          <a:ln>
            <a:noFill/>
          </a:ln>
        </p:spPr>
      </p:pic>
      <p:pic>
        <p:nvPicPr>
          <p:cNvPr id="763" name="Google Shape;763;g155b8051bf3_0_123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86825" y="3679563"/>
            <a:ext cx="857226" cy="8572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g155b8051bf3_0_124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69" name="Google Shape;769;g155b8051bf3_0_1248"/>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Tips For Using Digital Marketplaces Safely</a:t>
            </a:r>
            <a:endParaRPr>
              <a:solidFill>
                <a:srgbClr val="BA0C2F"/>
              </a:solidFill>
            </a:endParaRPr>
          </a:p>
        </p:txBody>
      </p:sp>
      <p:sp>
        <p:nvSpPr>
          <p:cNvPr id="770" name="Google Shape;770;g155b8051bf3_0_12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43</a:t>
            </a:fld>
            <a:endParaRPr/>
          </a:p>
        </p:txBody>
      </p:sp>
      <p:pic>
        <p:nvPicPr>
          <p:cNvPr id="771" name="Google Shape;771;g155b8051bf3_0_124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72" name="Google Shape;772;g155b8051bf3_0_1248"/>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73" name="Google Shape;773;g155b8051bf3_0_1248"/>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74" name="Google Shape;774;g155b8051bf3_0_1248"/>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75" name="Google Shape;775;g155b8051bf3_0_1248"/>
          <p:cNvSpPr txBox="1"/>
          <p:nvPr/>
        </p:nvSpPr>
        <p:spPr>
          <a:xfrm>
            <a:off x="755075" y="1828800"/>
            <a:ext cx="3198600" cy="4302600"/>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Digital marketplaces can present an excellent and safe opportunity to grow your business. </a:t>
            </a:r>
            <a:r>
              <a:rPr lang="en-US" sz="2000" b="0" i="0" u="none" strike="noStrike" cap="none">
                <a:solidFill>
                  <a:srgbClr val="2853A3"/>
                </a:solidFill>
                <a:latin typeface="Century Gothic"/>
                <a:ea typeface="Century Gothic"/>
                <a:cs typeface="Century Gothic"/>
                <a:sym typeface="Century Gothic"/>
              </a:rPr>
              <a:t>However, you must take precautions when using them to ensure that you and your business are protected:</a:t>
            </a:r>
            <a:endParaRPr sz="2000" b="0" i="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2000"/>
              <a:buFont typeface="Arial"/>
              <a:buNone/>
            </a:pPr>
            <a:endParaRPr sz="2000" b="1" i="0" u="none" strike="noStrike" cap="none">
              <a:solidFill>
                <a:srgbClr val="2853A3"/>
              </a:solidFill>
              <a:latin typeface="Century Gothic"/>
              <a:ea typeface="Century Gothic"/>
              <a:cs typeface="Century Gothic"/>
              <a:sym typeface="Century Gothic"/>
            </a:endParaRPr>
          </a:p>
        </p:txBody>
      </p:sp>
      <p:pic>
        <p:nvPicPr>
          <p:cNvPr id="776" name="Google Shape;776;g155b8051bf3_0_12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42430" y="2064975"/>
            <a:ext cx="892974" cy="892974"/>
          </a:xfrm>
          <a:prstGeom prst="rect">
            <a:avLst/>
          </a:prstGeom>
          <a:noFill/>
          <a:ln>
            <a:noFill/>
          </a:ln>
        </p:spPr>
      </p:pic>
      <p:pic>
        <p:nvPicPr>
          <p:cNvPr id="777" name="Google Shape;777;g155b8051bf3_0_124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142430" y="3685950"/>
            <a:ext cx="892974" cy="892974"/>
          </a:xfrm>
          <a:prstGeom prst="rect">
            <a:avLst/>
          </a:prstGeom>
          <a:noFill/>
          <a:ln>
            <a:noFill/>
          </a:ln>
        </p:spPr>
      </p:pic>
      <p:pic>
        <p:nvPicPr>
          <p:cNvPr id="778" name="Google Shape;778;g155b8051bf3_0_124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42430" y="5078325"/>
            <a:ext cx="892974" cy="892974"/>
          </a:xfrm>
          <a:prstGeom prst="rect">
            <a:avLst/>
          </a:prstGeom>
          <a:noFill/>
          <a:ln>
            <a:noFill/>
          </a:ln>
        </p:spPr>
      </p:pic>
      <p:sp>
        <p:nvSpPr>
          <p:cNvPr id="779" name="Google Shape;779;g155b8051bf3_0_1248"/>
          <p:cNvSpPr txBox="1"/>
          <p:nvPr/>
        </p:nvSpPr>
        <p:spPr>
          <a:xfrm>
            <a:off x="5239950" y="1986625"/>
            <a:ext cx="6175800" cy="141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Don’t share your passwords for your accounts and platforms. You should also use different passwords for different platforms and accounts, and regularly update them. </a:t>
            </a:r>
            <a:endParaRPr sz="1800" b="0" i="0" u="none" strike="noStrike" cap="none">
              <a:solidFill>
                <a:schemeClr val="dk2"/>
              </a:solidFill>
              <a:latin typeface="Century Gothic"/>
              <a:ea typeface="Century Gothic"/>
              <a:cs typeface="Century Gothic"/>
              <a:sym typeface="Century Gothic"/>
            </a:endParaRPr>
          </a:p>
        </p:txBody>
      </p:sp>
      <p:sp>
        <p:nvSpPr>
          <p:cNvPr id="780" name="Google Shape;780;g155b8051bf3_0_1248"/>
          <p:cNvSpPr txBox="1"/>
          <p:nvPr/>
        </p:nvSpPr>
        <p:spPr>
          <a:xfrm>
            <a:off x="5239950" y="3595175"/>
            <a:ext cx="6114000" cy="109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If a customer places a large order, you can ask for a deposit or payment upfront (if the platform doesn’t already have this requirement).</a:t>
            </a:r>
            <a:endParaRPr sz="1800" b="0" i="0" u="none" strike="noStrike" cap="none">
              <a:solidFill>
                <a:schemeClr val="dk2"/>
              </a:solidFill>
              <a:latin typeface="Century Gothic"/>
              <a:ea typeface="Century Gothic"/>
              <a:cs typeface="Century Gothic"/>
              <a:sym typeface="Century Gothic"/>
            </a:endParaRPr>
          </a:p>
        </p:txBody>
      </p:sp>
      <p:sp>
        <p:nvSpPr>
          <p:cNvPr id="781" name="Google Shape;781;g155b8051bf3_0_1248"/>
          <p:cNvSpPr txBox="1"/>
          <p:nvPr/>
        </p:nvSpPr>
        <p:spPr>
          <a:xfrm>
            <a:off x="5239950" y="5010575"/>
            <a:ext cx="6175800" cy="109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Don’t share your personal information with customers on these platforms. Always use your business’ address, email addresses, and phone numbers.</a:t>
            </a:r>
            <a:endParaRPr sz="18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g155b8051bf3_0_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787" name="Google Shape;787;g155b8051bf3_0_9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6136" y="1918636"/>
            <a:ext cx="4058757" cy="4058757"/>
          </a:xfrm>
          <a:prstGeom prst="rect">
            <a:avLst/>
          </a:prstGeom>
          <a:noFill/>
          <a:ln>
            <a:noFill/>
          </a:ln>
        </p:spPr>
      </p:pic>
      <p:pic>
        <p:nvPicPr>
          <p:cNvPr id="788" name="Google Shape;788;g155b8051bf3_0_9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9464" y="2018386"/>
            <a:ext cx="3928980" cy="3928980"/>
          </a:xfrm>
          <a:prstGeom prst="rect">
            <a:avLst/>
          </a:prstGeom>
          <a:noFill/>
          <a:ln>
            <a:noFill/>
          </a:ln>
        </p:spPr>
      </p:pic>
      <p:sp>
        <p:nvSpPr>
          <p:cNvPr id="789" name="Google Shape;789;g155b8051bf3_0_97"/>
          <p:cNvSpPr/>
          <p:nvPr/>
        </p:nvSpPr>
        <p:spPr>
          <a:xfrm>
            <a:off x="601375" y="358000"/>
            <a:ext cx="106140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90" name="Google Shape;790;g155b8051bf3_0_97"/>
          <p:cNvGrpSpPr/>
          <p:nvPr/>
        </p:nvGrpSpPr>
        <p:grpSpPr>
          <a:xfrm>
            <a:off x="3659970" y="2217092"/>
            <a:ext cx="3743018" cy="1453800"/>
            <a:chOff x="3792970" y="2050840"/>
            <a:chExt cx="3743018" cy="1453800"/>
          </a:xfrm>
        </p:grpSpPr>
        <p:pic>
          <p:nvPicPr>
            <p:cNvPr id="791" name="Google Shape;791;g155b8051bf3_0_9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93133">
              <a:off x="3867162" y="2162565"/>
              <a:ext cx="824344" cy="824344"/>
            </a:xfrm>
            <a:prstGeom prst="rect">
              <a:avLst/>
            </a:prstGeom>
            <a:noFill/>
            <a:ln>
              <a:noFill/>
            </a:ln>
          </p:spPr>
        </p:pic>
        <p:sp>
          <p:nvSpPr>
            <p:cNvPr id="792" name="Google Shape;792;g155b8051bf3_0_97"/>
            <p:cNvSpPr/>
            <p:nvPr/>
          </p:nvSpPr>
          <p:spPr>
            <a:xfrm>
              <a:off x="4484229" y="2050840"/>
              <a:ext cx="2952000" cy="14538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3" name="Google Shape;793;g155b8051bf3_0_97"/>
            <p:cNvSpPr txBox="1"/>
            <p:nvPr/>
          </p:nvSpPr>
          <p:spPr>
            <a:xfrm>
              <a:off x="4734588" y="2130649"/>
              <a:ext cx="28014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25: How can I use digital / my phone to expand sales?</a:t>
              </a:r>
              <a:endParaRPr sz="1400" b="0" i="0" u="none" strike="noStrike" cap="none">
                <a:solidFill>
                  <a:srgbClr val="000000"/>
                </a:solidFill>
                <a:latin typeface="Arial"/>
                <a:ea typeface="Arial"/>
                <a:cs typeface="Arial"/>
                <a:sym typeface="Arial"/>
              </a:endParaRPr>
            </a:p>
          </p:txBody>
        </p:sp>
      </p:grpSp>
      <p:grpSp>
        <p:nvGrpSpPr>
          <p:cNvPr id="794" name="Google Shape;794;g155b8051bf3_0_97"/>
          <p:cNvGrpSpPr/>
          <p:nvPr/>
        </p:nvGrpSpPr>
        <p:grpSpPr>
          <a:xfrm>
            <a:off x="4992755" y="4323971"/>
            <a:ext cx="3419369" cy="1734472"/>
            <a:chOff x="4643630" y="4157719"/>
            <a:chExt cx="3419369" cy="1734472"/>
          </a:xfrm>
        </p:grpSpPr>
        <p:grpSp>
          <p:nvGrpSpPr>
            <p:cNvPr id="795" name="Google Shape;795;g155b8051bf3_0_97"/>
            <p:cNvGrpSpPr/>
            <p:nvPr/>
          </p:nvGrpSpPr>
          <p:grpSpPr>
            <a:xfrm>
              <a:off x="4643630" y="4157719"/>
              <a:ext cx="2801400" cy="1453800"/>
              <a:chOff x="4494005" y="4157719"/>
              <a:chExt cx="2801400" cy="1453800"/>
            </a:xfrm>
          </p:grpSpPr>
          <p:sp>
            <p:nvSpPr>
              <p:cNvPr id="796" name="Google Shape;796;g155b8051bf3_0_97"/>
              <p:cNvSpPr/>
              <p:nvPr/>
            </p:nvSpPr>
            <p:spPr>
              <a:xfrm>
                <a:off x="4494005" y="4157719"/>
                <a:ext cx="2801400" cy="14538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7" name="Google Shape;797;g155b8051bf3_0_97"/>
              <p:cNvSpPr txBox="1"/>
              <p:nvPr/>
            </p:nvSpPr>
            <p:spPr>
              <a:xfrm>
                <a:off x="4580775" y="4327084"/>
                <a:ext cx="26457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20: How can I use digital / my phone to expand sales?</a:t>
                </a:r>
                <a:endParaRPr sz="1400" b="0" i="0" u="none" strike="noStrike" cap="none">
                  <a:solidFill>
                    <a:srgbClr val="000000"/>
                  </a:solidFill>
                  <a:latin typeface="Arial"/>
                  <a:ea typeface="Arial"/>
                  <a:cs typeface="Arial"/>
                  <a:sym typeface="Arial"/>
                </a:endParaRPr>
              </a:p>
            </p:txBody>
          </p:sp>
        </p:grpSp>
        <p:pic>
          <p:nvPicPr>
            <p:cNvPr id="798" name="Google Shape;798;g155b8051bf3_0_9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761948">
              <a:off x="7111526" y="4940718"/>
              <a:ext cx="824344" cy="824344"/>
            </a:xfrm>
            <a:prstGeom prst="rect">
              <a:avLst/>
            </a:prstGeom>
            <a:noFill/>
            <a:ln>
              <a:noFill/>
            </a:ln>
          </p:spPr>
        </p:pic>
      </p:grpSp>
      <p:sp>
        <p:nvSpPr>
          <p:cNvPr id="799" name="Google Shape;799;g155b8051bf3_0_97"/>
          <p:cNvSpPr txBox="1">
            <a:spLocks noGrp="1"/>
          </p:cNvSpPr>
          <p:nvPr>
            <p:ph type="title"/>
          </p:nvPr>
        </p:nvSpPr>
        <p:spPr>
          <a:xfrm>
            <a:off x="838200" y="2654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2500">
                <a:solidFill>
                  <a:srgbClr val="BA0C2F"/>
                </a:solidFill>
              </a:rPr>
              <a:t>Learn about Digital Marketplaces</a:t>
            </a:r>
            <a:r>
              <a:rPr lang="en-US" sz="2500">
                <a:solidFill>
                  <a:srgbClr val="BA0C2F"/>
                </a:solidFill>
                <a:latin typeface="Century Gothic"/>
                <a:ea typeface="Century Gothic"/>
                <a:cs typeface="Century Gothic"/>
                <a:sym typeface="Century Gothic"/>
              </a:rPr>
              <a:t> with Hey Sister and Oye Amiga</a:t>
            </a:r>
            <a:endParaRPr sz="3700"/>
          </a:p>
        </p:txBody>
      </p:sp>
      <p:sp>
        <p:nvSpPr>
          <p:cNvPr id="800" name="Google Shape;800;g155b8051bf3_0_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g155b8051bf3_0_127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806" name="Google Shape;806;g155b8051bf3_0_127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807" name="Google Shape;807;g155b8051bf3_0_1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45</a:t>
            </a:fld>
            <a:endParaRPr/>
          </a:p>
        </p:txBody>
      </p:sp>
      <p:sp>
        <p:nvSpPr>
          <p:cNvPr id="808" name="Google Shape;808;g155b8051bf3_0_1275"/>
          <p:cNvSpPr txBox="1"/>
          <p:nvPr/>
        </p:nvSpPr>
        <p:spPr>
          <a:xfrm>
            <a:off x="755075" y="3732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Let’s Recap!</a:t>
            </a:r>
            <a:endParaRPr sz="3200" b="0" i="0" u="none" strike="noStrike" cap="none">
              <a:solidFill>
                <a:srgbClr val="2853A3"/>
              </a:solidFill>
              <a:latin typeface="Century Gothic"/>
              <a:ea typeface="Century Gothic"/>
              <a:cs typeface="Century Gothic"/>
              <a:sym typeface="Century Gothic"/>
            </a:endParaRPr>
          </a:p>
        </p:txBody>
      </p:sp>
      <p:pic>
        <p:nvPicPr>
          <p:cNvPr id="809" name="Google Shape;809;g155b8051bf3_0_1275"/>
          <p:cNvPicPr preferRelativeResize="0"/>
          <p:nvPr/>
        </p:nvPicPr>
        <p:blipFill rotWithShape="1">
          <a:blip r:embed="rId5" cstate="screen">
            <a:alphaModFix/>
            <a:extLst>
              <a:ext uri="{28A0092B-C50C-407E-A947-70E740481C1C}">
                <a14:useLocalDpi xmlns:a14="http://schemas.microsoft.com/office/drawing/2010/main"/>
              </a:ext>
            </a:extLst>
          </a:blip>
          <a:srcRect r="18546"/>
          <a:stretch/>
        </p:blipFill>
        <p:spPr>
          <a:xfrm>
            <a:off x="-37175" y="1448375"/>
            <a:ext cx="2981450" cy="5491973"/>
          </a:xfrm>
          <a:prstGeom prst="rect">
            <a:avLst/>
          </a:prstGeom>
          <a:noFill/>
          <a:ln>
            <a:noFill/>
          </a:ln>
        </p:spPr>
      </p:pic>
      <p:grpSp>
        <p:nvGrpSpPr>
          <p:cNvPr id="810" name="Google Shape;810;g155b8051bf3_0_1275"/>
          <p:cNvGrpSpPr/>
          <p:nvPr/>
        </p:nvGrpSpPr>
        <p:grpSpPr>
          <a:xfrm>
            <a:off x="1830601" y="1267525"/>
            <a:ext cx="1926999" cy="1621424"/>
            <a:chOff x="2287801" y="1496125"/>
            <a:chExt cx="1926999" cy="1621424"/>
          </a:xfrm>
        </p:grpSpPr>
        <p:pic>
          <p:nvPicPr>
            <p:cNvPr id="811" name="Google Shape;811;g155b8051bf3_0_1275"/>
            <p:cNvPicPr preferRelativeResize="0"/>
            <p:nvPr/>
          </p:nvPicPr>
          <p:blipFill rotWithShape="1">
            <a:blip r:embed="rId6" cstate="screen">
              <a:alphaModFix/>
              <a:extLst>
                <a:ext uri="{28A0092B-C50C-407E-A947-70E740481C1C}">
                  <a14:useLocalDpi xmlns:a14="http://schemas.microsoft.com/office/drawing/2010/main"/>
                </a:ext>
              </a:extLst>
            </a:blip>
            <a:srcRect l="20926" r="25538"/>
            <a:stretch/>
          </p:blipFill>
          <p:spPr>
            <a:xfrm flipH="1">
              <a:off x="2287801" y="1496125"/>
              <a:ext cx="1926999" cy="1621424"/>
            </a:xfrm>
            <a:prstGeom prst="rect">
              <a:avLst/>
            </a:prstGeom>
            <a:noFill/>
            <a:ln>
              <a:noFill/>
            </a:ln>
          </p:spPr>
        </p:pic>
        <p:sp>
          <p:nvSpPr>
            <p:cNvPr id="812" name="Google Shape;812;g155b8051bf3_0_1275"/>
            <p:cNvSpPr txBox="1"/>
            <p:nvPr/>
          </p:nvSpPr>
          <p:spPr>
            <a:xfrm>
              <a:off x="2763675" y="1842225"/>
              <a:ext cx="13107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Let’s list your learnings.</a:t>
              </a:r>
              <a:endParaRPr sz="100" b="0" i="0" u="none" strike="noStrike" cap="none">
                <a:solidFill>
                  <a:srgbClr val="2855A4"/>
                </a:solidFill>
                <a:latin typeface="Arial"/>
                <a:ea typeface="Arial"/>
                <a:cs typeface="Arial"/>
                <a:sym typeface="Arial"/>
              </a:endParaRPr>
            </a:p>
          </p:txBody>
        </p:sp>
      </p:grpSp>
      <p:pic>
        <p:nvPicPr>
          <p:cNvPr id="813" name="Google Shape;813;g155b8051bf3_0_127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002375" y="807225"/>
            <a:ext cx="6968760" cy="5491974"/>
          </a:xfrm>
          <a:prstGeom prst="rect">
            <a:avLst/>
          </a:prstGeom>
          <a:noFill/>
          <a:ln>
            <a:noFill/>
          </a:ln>
        </p:spPr>
      </p:pic>
      <p:sp>
        <p:nvSpPr>
          <p:cNvPr id="814" name="Google Shape;814;g155b8051bf3_0_1275"/>
          <p:cNvSpPr txBox="1"/>
          <p:nvPr/>
        </p:nvSpPr>
        <p:spPr>
          <a:xfrm>
            <a:off x="5143500" y="2537175"/>
            <a:ext cx="4686300" cy="21447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0"/>
              </a:spcBef>
              <a:spcAft>
                <a:spcPts val="0"/>
              </a:spcAft>
              <a:buClr>
                <a:schemeClr val="lt1"/>
              </a:buClr>
              <a:buSzPts val="2000"/>
              <a:buFont typeface="Century Gothic"/>
              <a:buChar char="●"/>
            </a:pPr>
            <a:r>
              <a:rPr lang="en-US" sz="2000" b="0" i="0" u="none" strike="noStrike" cap="none">
                <a:solidFill>
                  <a:schemeClr val="lt1"/>
                </a:solidFill>
                <a:latin typeface="Century Gothic"/>
                <a:ea typeface="Century Gothic"/>
                <a:cs typeface="Century Gothic"/>
                <a:sym typeface="Century Gothic"/>
              </a:rPr>
              <a:t>Know your customers</a:t>
            </a:r>
            <a:endParaRPr sz="2000" b="0" i="0" u="none" strike="noStrike" cap="none">
              <a:solidFill>
                <a:schemeClr val="lt1"/>
              </a:solidFill>
              <a:latin typeface="Century Gothic"/>
              <a:ea typeface="Century Gothic"/>
              <a:cs typeface="Century Gothic"/>
              <a:sym typeface="Century Gothic"/>
            </a:endParaRPr>
          </a:p>
          <a:p>
            <a:pPr marL="457200" marR="0" lvl="0" indent="-355600" algn="l" rtl="0">
              <a:lnSpc>
                <a:spcPct val="100000"/>
              </a:lnSpc>
              <a:spcBef>
                <a:spcPts val="1000"/>
              </a:spcBef>
              <a:spcAft>
                <a:spcPts val="0"/>
              </a:spcAft>
              <a:buClr>
                <a:schemeClr val="lt1"/>
              </a:buClr>
              <a:buSzPts val="2000"/>
              <a:buFont typeface="Century Gothic"/>
              <a:buChar char="●"/>
            </a:pPr>
            <a:r>
              <a:rPr lang="en-US" sz="2000" b="0" i="0" u="none" strike="noStrike" cap="none">
                <a:solidFill>
                  <a:schemeClr val="lt1"/>
                </a:solidFill>
                <a:latin typeface="Century Gothic"/>
                <a:ea typeface="Century Gothic"/>
                <a:cs typeface="Century Gothic"/>
                <a:sym typeface="Century Gothic"/>
              </a:rPr>
              <a:t>Upsell and cross-sell</a:t>
            </a:r>
            <a:endParaRPr sz="2000" b="0" i="0" u="none" strike="noStrike" cap="none">
              <a:solidFill>
                <a:schemeClr val="lt1"/>
              </a:solidFill>
              <a:latin typeface="Century Gothic"/>
              <a:ea typeface="Century Gothic"/>
              <a:cs typeface="Century Gothic"/>
              <a:sym typeface="Century Gothic"/>
            </a:endParaRPr>
          </a:p>
          <a:p>
            <a:pPr marL="457200" marR="0" lvl="0" indent="-355600" algn="l" rtl="0">
              <a:lnSpc>
                <a:spcPct val="100000"/>
              </a:lnSpc>
              <a:spcBef>
                <a:spcPts val="1000"/>
              </a:spcBef>
              <a:spcAft>
                <a:spcPts val="0"/>
              </a:spcAft>
              <a:buClr>
                <a:schemeClr val="lt1"/>
              </a:buClr>
              <a:buSzPts val="2000"/>
              <a:buFont typeface="Century Gothic"/>
              <a:buChar char="●"/>
            </a:pPr>
            <a:r>
              <a:rPr lang="en-US" sz="2000" b="0" i="0" u="none" strike="noStrike" cap="none">
                <a:solidFill>
                  <a:schemeClr val="lt1"/>
                </a:solidFill>
                <a:latin typeface="Century Gothic"/>
                <a:ea typeface="Century Gothic"/>
                <a:cs typeface="Century Gothic"/>
                <a:sym typeface="Century Gothic"/>
              </a:rPr>
              <a:t>Strategize product placement</a:t>
            </a:r>
            <a:endParaRPr sz="2000" b="0" i="0" u="none" strike="noStrike" cap="none">
              <a:solidFill>
                <a:schemeClr val="lt1"/>
              </a:solidFill>
              <a:latin typeface="Century Gothic"/>
              <a:ea typeface="Century Gothic"/>
              <a:cs typeface="Century Gothic"/>
              <a:sym typeface="Century Gothic"/>
            </a:endParaRPr>
          </a:p>
          <a:p>
            <a:pPr marL="457200" marR="0" lvl="0" indent="-355600" algn="l" rtl="0">
              <a:lnSpc>
                <a:spcPct val="100000"/>
              </a:lnSpc>
              <a:spcBef>
                <a:spcPts val="1000"/>
              </a:spcBef>
              <a:spcAft>
                <a:spcPts val="0"/>
              </a:spcAft>
              <a:buClr>
                <a:schemeClr val="lt1"/>
              </a:buClr>
              <a:buSzPts val="2000"/>
              <a:buFont typeface="Century Gothic"/>
              <a:buChar char="●"/>
            </a:pPr>
            <a:r>
              <a:rPr lang="en-US" sz="2000" b="0" i="0" u="none" strike="noStrike" cap="none">
                <a:solidFill>
                  <a:schemeClr val="lt1"/>
                </a:solidFill>
                <a:latin typeface="Century Gothic"/>
                <a:ea typeface="Century Gothic"/>
                <a:cs typeface="Century Gothic"/>
                <a:sym typeface="Century Gothic"/>
              </a:rPr>
              <a:t>Diversify your business</a:t>
            </a:r>
            <a:endParaRPr sz="2000" b="0" i="0" u="none" strike="noStrike" cap="none">
              <a:solidFill>
                <a:schemeClr val="lt1"/>
              </a:solidFill>
              <a:latin typeface="Century Gothic"/>
              <a:ea typeface="Century Gothic"/>
              <a:cs typeface="Century Gothic"/>
              <a:sym typeface="Century Gothic"/>
            </a:endParaRPr>
          </a:p>
          <a:p>
            <a:pPr marL="457200" marR="0" lvl="0" indent="-355600" algn="l" rtl="0">
              <a:lnSpc>
                <a:spcPct val="100000"/>
              </a:lnSpc>
              <a:spcBef>
                <a:spcPts val="1000"/>
              </a:spcBef>
              <a:spcAft>
                <a:spcPts val="1000"/>
              </a:spcAft>
              <a:buClr>
                <a:schemeClr val="lt1"/>
              </a:buClr>
              <a:buSzPts val="2000"/>
              <a:buFont typeface="Century Gothic"/>
              <a:buChar char="●"/>
            </a:pPr>
            <a:r>
              <a:rPr lang="en-US" sz="2000" b="0" i="0" u="none" strike="noStrike" cap="none">
                <a:solidFill>
                  <a:schemeClr val="lt1"/>
                </a:solidFill>
                <a:latin typeface="Century Gothic"/>
                <a:ea typeface="Century Gothic"/>
                <a:cs typeface="Century Gothic"/>
                <a:sym typeface="Century Gothic"/>
              </a:rPr>
              <a:t>Use digital marketplaces</a:t>
            </a:r>
            <a:endParaRPr sz="2000" b="0" i="0" u="none" strike="noStrike" cap="none">
              <a:solidFill>
                <a:schemeClr val="lt1"/>
              </a:solidFill>
              <a:latin typeface="Century Gothic"/>
              <a:ea typeface="Century Gothic"/>
              <a:cs typeface="Century Gothic"/>
              <a:sym typeface="Century Gothic"/>
            </a:endParaRPr>
          </a:p>
        </p:txBody>
      </p:sp>
      <p:sp>
        <p:nvSpPr>
          <p:cNvPr id="815" name="Google Shape;815;g155b8051bf3_0_1275"/>
          <p:cNvSpPr txBox="1"/>
          <p:nvPr/>
        </p:nvSpPr>
        <p:spPr>
          <a:xfrm>
            <a:off x="5258525" y="1696925"/>
            <a:ext cx="4607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2300"/>
              <a:buFont typeface="Arial"/>
              <a:buNone/>
            </a:pPr>
            <a:r>
              <a:rPr lang="en-US" sz="2300" b="1" i="0" u="none" strike="noStrike" cap="none">
                <a:solidFill>
                  <a:schemeClr val="lt1"/>
                </a:solidFill>
                <a:latin typeface="Century Gothic"/>
                <a:ea typeface="Century Gothic"/>
                <a:cs typeface="Century Gothic"/>
                <a:sym typeface="Century Gothic"/>
              </a:rPr>
              <a:t>How to promote your business:</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g155b8051bf3_0_2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grpSp>
        <p:nvGrpSpPr>
          <p:cNvPr id="821" name="Google Shape;821;g155b8051bf3_0_205"/>
          <p:cNvGrpSpPr/>
          <p:nvPr/>
        </p:nvGrpSpPr>
        <p:grpSpPr>
          <a:xfrm>
            <a:off x="3859703" y="736329"/>
            <a:ext cx="5265763" cy="4152627"/>
            <a:chOff x="5364307" y="875631"/>
            <a:chExt cx="5265763" cy="4152627"/>
          </a:xfrm>
        </p:grpSpPr>
        <p:pic>
          <p:nvPicPr>
            <p:cNvPr id="822" name="Google Shape;822;g155b8051bf3_0_20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64307" y="875631"/>
              <a:ext cx="5265763" cy="4152627"/>
            </a:xfrm>
            <a:prstGeom prst="rect">
              <a:avLst/>
            </a:prstGeom>
            <a:noFill/>
            <a:ln>
              <a:noFill/>
            </a:ln>
          </p:spPr>
        </p:pic>
        <p:sp>
          <p:nvSpPr>
            <p:cNvPr id="823" name="Google Shape;823;g155b8051bf3_0_205"/>
            <p:cNvSpPr txBox="1"/>
            <p:nvPr/>
          </p:nvSpPr>
          <p:spPr>
            <a:xfrm>
              <a:off x="5923004" y="1484302"/>
              <a:ext cx="4219800" cy="305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Share your doubts </a:t>
              </a:r>
              <a:endParaRPr sz="2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and questions! </a:t>
              </a:r>
              <a:endParaRPr sz="2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100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Did you find the session helpful? </a:t>
              </a:r>
              <a:endParaRPr sz="2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100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Will you be putting any of </a:t>
              </a:r>
              <a:endParaRPr sz="2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the ideas taught today </a:t>
              </a:r>
              <a:endParaRPr sz="2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into practice? If yes, </a:t>
              </a:r>
              <a:endParaRPr sz="2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which ones?</a:t>
              </a:r>
              <a:endParaRPr sz="2200" b="1" i="0" u="none" strike="noStrike" cap="none">
                <a:solidFill>
                  <a:schemeClr val="lt1"/>
                </a:solidFill>
                <a:latin typeface="Calibri"/>
                <a:ea typeface="Calibri"/>
                <a:cs typeface="Calibri"/>
                <a:sym typeface="Calibri"/>
              </a:endParaRPr>
            </a:p>
          </p:txBody>
        </p:sp>
      </p:grpSp>
      <p:sp>
        <p:nvSpPr>
          <p:cNvPr id="824" name="Google Shape;824;g155b8051bf3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46</a:t>
            </a:fld>
            <a:endParaRPr/>
          </a:p>
        </p:txBody>
      </p:sp>
      <p:pic>
        <p:nvPicPr>
          <p:cNvPr id="825" name="Google Shape;825;g155b8051bf3_0_20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826" name="Google Shape;826;g155b8051bf3_0_205"/>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pic>
        <p:nvPicPr>
          <p:cNvPr id="827" name="Google Shape;827;g155b8051bf3_0_20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4267" y="166255"/>
            <a:ext cx="3138300" cy="2474891"/>
          </a:xfrm>
          <a:prstGeom prst="rect">
            <a:avLst/>
          </a:prstGeom>
          <a:noFill/>
          <a:ln>
            <a:noFill/>
          </a:ln>
        </p:spPr>
      </p:pic>
      <p:pic>
        <p:nvPicPr>
          <p:cNvPr id="828" name="Google Shape;828;g155b8051bf3_0_20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02445" y="1522534"/>
            <a:ext cx="3428857" cy="5143288"/>
          </a:xfrm>
          <a:prstGeom prst="rect">
            <a:avLst/>
          </a:prstGeom>
          <a:noFill/>
          <a:ln>
            <a:noFill/>
          </a:ln>
        </p:spPr>
      </p:pic>
      <p:pic>
        <p:nvPicPr>
          <p:cNvPr id="829" name="Google Shape;829;g155b8051bf3_0_20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63800" y="622600"/>
            <a:ext cx="1208049" cy="12080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g155b8051bf3_0_190"/>
          <p:cNvPicPr preferRelativeResize="0"/>
          <p:nvPr/>
        </p:nvPicPr>
        <p:blipFill rotWithShape="1">
          <a:blip r:embed="rId3" cstate="screen">
            <a:alphaModFix/>
            <a:extLst>
              <a:ext uri="{28A0092B-C50C-407E-A947-70E740481C1C}">
                <a14:useLocalDpi xmlns:a14="http://schemas.microsoft.com/office/drawing/2010/main"/>
              </a:ext>
            </a:extLst>
          </a:blip>
          <a:srcRect b="8900"/>
          <a:stretch/>
        </p:blipFill>
        <p:spPr>
          <a:xfrm>
            <a:off x="0" y="1506950"/>
            <a:ext cx="12192000" cy="5351050"/>
          </a:xfrm>
          <a:prstGeom prst="rect">
            <a:avLst/>
          </a:prstGeom>
          <a:noFill/>
          <a:ln>
            <a:noFill/>
          </a:ln>
        </p:spPr>
      </p:pic>
      <p:sp>
        <p:nvSpPr>
          <p:cNvPr id="835" name="Google Shape;835;g155b8051bf3_0_190"/>
          <p:cNvSpPr txBox="1">
            <a:spLocks noGrp="1"/>
          </p:cNvSpPr>
          <p:nvPr>
            <p:ph type="subTitle" idx="1"/>
          </p:nvPr>
        </p:nvSpPr>
        <p:spPr>
          <a:xfrm>
            <a:off x="4485300" y="2208100"/>
            <a:ext cx="30690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600"/>
              <a:buFont typeface="Arial"/>
              <a:buNone/>
            </a:pPr>
            <a:r>
              <a:rPr lang="en-US" sz="1900" b="1"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www.siaedge.com</a:t>
            </a:r>
            <a:endParaRPr sz="2300">
              <a:solidFill>
                <a:schemeClr val="lt1"/>
              </a:solidFill>
            </a:endParaRPr>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Two</a:t>
            </a:r>
            <a:endParaRPr sz="2300"/>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Three</a:t>
            </a:r>
            <a:endParaRPr sz="1900" b="0" i="0" u="none" strike="noStrike" cap="none">
              <a:solidFill>
                <a:schemeClr val="lt1"/>
              </a:solidFill>
              <a:latin typeface="Century Gothic"/>
              <a:ea typeface="Century Gothic"/>
              <a:cs typeface="Century Gothic"/>
              <a:sym typeface="Century Gothic"/>
            </a:endParaRPr>
          </a:p>
        </p:txBody>
      </p:sp>
      <p:grpSp>
        <p:nvGrpSpPr>
          <p:cNvPr id="836" name="Google Shape;836;g155b8051bf3_0_190"/>
          <p:cNvGrpSpPr/>
          <p:nvPr/>
        </p:nvGrpSpPr>
        <p:grpSpPr>
          <a:xfrm>
            <a:off x="246099" y="131775"/>
            <a:ext cx="5470327" cy="1310724"/>
            <a:chOff x="257357" y="-20637"/>
            <a:chExt cx="3023115" cy="724357"/>
          </a:xfrm>
        </p:grpSpPr>
        <p:pic>
          <p:nvPicPr>
            <p:cNvPr id="837" name="Google Shape;837;g155b8051bf3_0_190"/>
            <p:cNvPicPr preferRelativeResize="0"/>
            <p:nvPr/>
          </p:nvPicPr>
          <p:blipFill rotWithShape="1">
            <a:blip r:embed="rId5" cstate="screen">
              <a:alphaModFix/>
              <a:extLst>
                <a:ext uri="{28A0092B-C50C-407E-A947-70E740481C1C}">
                  <a14:useLocalDpi xmlns:a14="http://schemas.microsoft.com/office/drawing/2010/main"/>
                </a:ext>
              </a:extLst>
            </a:blip>
            <a:srcRect t="14780" b="8319"/>
            <a:stretch/>
          </p:blipFill>
          <p:spPr>
            <a:xfrm>
              <a:off x="257357" y="95707"/>
              <a:ext cx="1150548" cy="498020"/>
            </a:xfrm>
            <a:prstGeom prst="rect">
              <a:avLst/>
            </a:prstGeom>
            <a:noFill/>
            <a:ln>
              <a:noFill/>
            </a:ln>
          </p:spPr>
        </p:pic>
        <p:pic>
          <p:nvPicPr>
            <p:cNvPr id="838" name="Google Shape;838;g155b8051bf3_0_19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572" y="-20637"/>
              <a:ext cx="1866900" cy="724357"/>
            </a:xfrm>
            <a:prstGeom prst="rect">
              <a:avLst/>
            </a:prstGeom>
            <a:noFill/>
            <a:ln>
              <a:noFill/>
            </a:ln>
          </p:spPr>
        </p:pic>
      </p:grpSp>
      <p:grpSp>
        <p:nvGrpSpPr>
          <p:cNvPr id="839" name="Google Shape;839;g155b8051bf3_0_190"/>
          <p:cNvGrpSpPr/>
          <p:nvPr/>
        </p:nvGrpSpPr>
        <p:grpSpPr>
          <a:xfrm>
            <a:off x="-151097" y="1625004"/>
            <a:ext cx="5334169" cy="5226283"/>
            <a:chOff x="-514637" y="776570"/>
            <a:chExt cx="6316364" cy="6264274"/>
          </a:xfrm>
        </p:grpSpPr>
        <p:pic>
          <p:nvPicPr>
            <p:cNvPr id="840" name="Google Shape;840;g155b8051bf3_0_19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637" y="776570"/>
              <a:ext cx="4164542" cy="6246813"/>
            </a:xfrm>
            <a:prstGeom prst="rect">
              <a:avLst/>
            </a:prstGeom>
            <a:noFill/>
            <a:ln>
              <a:noFill/>
            </a:ln>
          </p:spPr>
        </p:pic>
        <p:pic>
          <p:nvPicPr>
            <p:cNvPr id="841" name="Google Shape;841;g155b8051bf3_0_19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37185" y="794031"/>
              <a:ext cx="4164542" cy="6246813"/>
            </a:xfrm>
            <a:prstGeom prst="rect">
              <a:avLst/>
            </a:prstGeom>
            <a:noFill/>
            <a:ln>
              <a:noFill/>
            </a:ln>
          </p:spPr>
        </p:pic>
      </p:grpSp>
      <p:grpSp>
        <p:nvGrpSpPr>
          <p:cNvPr id="842" name="Google Shape;842;g155b8051bf3_0_190"/>
          <p:cNvGrpSpPr/>
          <p:nvPr/>
        </p:nvGrpSpPr>
        <p:grpSpPr>
          <a:xfrm>
            <a:off x="6884122" y="1625028"/>
            <a:ext cx="5027698" cy="5112453"/>
            <a:chOff x="6390275" y="658609"/>
            <a:chExt cx="6231654" cy="6322598"/>
          </a:xfrm>
        </p:grpSpPr>
        <p:pic>
          <p:nvPicPr>
            <p:cNvPr id="843" name="Google Shape;843;g155b8051bf3_0_19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90275" y="658609"/>
              <a:ext cx="4132925" cy="6199394"/>
            </a:xfrm>
            <a:prstGeom prst="rect">
              <a:avLst/>
            </a:prstGeom>
            <a:noFill/>
            <a:ln>
              <a:noFill/>
            </a:ln>
          </p:spPr>
        </p:pic>
        <p:pic>
          <p:nvPicPr>
            <p:cNvPr id="844" name="Google Shape;844;g155b8051bf3_0_19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88999" y="781813"/>
              <a:ext cx="4132930" cy="6199394"/>
            </a:xfrm>
            <a:prstGeom prst="rect">
              <a:avLst/>
            </a:prstGeom>
            <a:noFill/>
            <a:ln>
              <a:noFill/>
            </a:ln>
          </p:spPr>
        </p:pic>
      </p:grpSp>
      <p:pic>
        <p:nvPicPr>
          <p:cNvPr id="845" name="Google Shape;845;g155b8051bf3_0_19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45075" y="242938"/>
            <a:ext cx="1941704" cy="1088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g155b8051bf3_0_72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150" name="Google Shape;150;g155b8051bf3_0_727"/>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How to Attract Customers to Your Store</a:t>
            </a:r>
            <a:endParaRPr>
              <a:solidFill>
                <a:srgbClr val="BA0C2F"/>
              </a:solidFill>
            </a:endParaRPr>
          </a:p>
        </p:txBody>
      </p:sp>
      <p:sp>
        <p:nvSpPr>
          <p:cNvPr id="151" name="Google Shape;151;g155b8051bf3_0_7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pic>
        <p:nvPicPr>
          <p:cNvPr id="152" name="Google Shape;152;g155b8051bf3_0_72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53" name="Google Shape;153;g155b8051bf3_0_727"/>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154" name="Google Shape;154;g155b8051bf3_0_727"/>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155" name="Google Shape;155;g155b8051bf3_0_727"/>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156" name="Google Shape;156;g155b8051bf3_0_727"/>
          <p:cNvSpPr txBox="1"/>
          <p:nvPr/>
        </p:nvSpPr>
        <p:spPr>
          <a:xfrm>
            <a:off x="755075" y="1828800"/>
            <a:ext cx="3682500" cy="3435782"/>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Shops provide a variety of products and cater to a range of customers with different needs.</a:t>
            </a:r>
            <a:endParaRPr sz="1800" b="0" i="0" u="none" strike="noStrike" cap="none">
              <a:solidFill>
                <a:schemeClr val="dk2"/>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2000"/>
              <a:buFont typeface="Arial"/>
              <a:buNone/>
            </a:pPr>
            <a:endParaRPr sz="1700" b="0" i="0" u="none" strike="noStrike" cap="none">
              <a:solidFill>
                <a:schemeClr val="dk2"/>
              </a:solidFill>
              <a:latin typeface="Century Gothic"/>
              <a:ea typeface="Century Gothic"/>
              <a:cs typeface="Century Gothic"/>
              <a:sym typeface="Century Gothic"/>
            </a:endParaRPr>
          </a:p>
          <a:p>
            <a:pPr marL="12700" marR="5080" lvl="0" indent="0" algn="l" rtl="0">
              <a:lnSpc>
                <a:spcPct val="114599"/>
              </a:lnSpc>
              <a:spcBef>
                <a:spcPts val="1000"/>
              </a:spcBef>
              <a:spcAft>
                <a:spcPts val="1000"/>
              </a:spcAft>
              <a:buClr>
                <a:schemeClr val="dk1"/>
              </a:buClr>
              <a:buSzPts val="1100"/>
              <a:buFont typeface="Arial"/>
              <a:buNone/>
            </a:pPr>
            <a:r>
              <a:rPr lang="en-US" sz="1700" b="0" i="0" u="none" strike="noStrike" cap="none">
                <a:solidFill>
                  <a:schemeClr val="dk2"/>
                </a:solidFill>
                <a:latin typeface="Century Gothic"/>
                <a:ea typeface="Century Gothic"/>
                <a:cs typeface="Century Gothic"/>
                <a:sym typeface="Century Gothic"/>
              </a:rPr>
              <a:t>In order to be successful and get customers to shop at your store, you must have a plan to give you a competitive edge.</a:t>
            </a:r>
            <a:endParaRPr sz="1800" b="0" i="0" u="none" strike="noStrike" cap="none">
              <a:solidFill>
                <a:schemeClr val="dk2"/>
              </a:solidFill>
              <a:latin typeface="Century Gothic"/>
              <a:ea typeface="Century Gothic"/>
              <a:cs typeface="Century Gothic"/>
              <a:sym typeface="Century Gothic"/>
            </a:endParaRPr>
          </a:p>
        </p:txBody>
      </p:sp>
      <p:sp>
        <p:nvSpPr>
          <p:cNvPr id="157" name="Google Shape;157;g155b8051bf3_0_727"/>
          <p:cNvSpPr/>
          <p:nvPr/>
        </p:nvSpPr>
        <p:spPr>
          <a:xfrm>
            <a:off x="4829525" y="1777450"/>
            <a:ext cx="6345000" cy="4435200"/>
          </a:xfrm>
          <a:prstGeom prst="round1Rect">
            <a:avLst>
              <a:gd name="adj" fmla="val 16667"/>
            </a:avLst>
          </a:prstGeom>
          <a:solidFill>
            <a:srgbClr val="B3CDEA">
              <a:alpha val="2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155b8051bf3_0_727"/>
          <p:cNvSpPr txBox="1"/>
          <p:nvPr/>
        </p:nvSpPr>
        <p:spPr>
          <a:xfrm>
            <a:off x="5163675" y="1981200"/>
            <a:ext cx="5647800" cy="821733"/>
          </a:xfrm>
          <a:prstGeom prst="rect">
            <a:avLst/>
          </a:prstGeom>
          <a:noFill/>
          <a:ln>
            <a:noFill/>
          </a:ln>
        </p:spPr>
        <p:txBody>
          <a:bodyPr spcFirstLastPara="1" wrap="square" lIns="91425" tIns="91425" rIns="91425" bIns="91425" anchor="t" anchorCtr="0">
            <a:spAutoFit/>
          </a:bodyPr>
          <a:lstStyle/>
          <a:p>
            <a:pPr marL="12700" marR="5080" lvl="0" indent="0" algn="l" rtl="0">
              <a:lnSpc>
                <a:spcPct val="114599"/>
              </a:lnSpc>
              <a:spcBef>
                <a:spcPts val="0"/>
              </a:spcBef>
              <a:spcAft>
                <a:spcPts val="0"/>
              </a:spcAft>
              <a:buClr>
                <a:schemeClr val="dk1"/>
              </a:buClr>
              <a:buSzPts val="1100"/>
              <a:buFont typeface="Arial"/>
              <a:buNone/>
            </a:pPr>
            <a:r>
              <a:rPr lang="en-US" sz="1800" b="1" i="0" u="none" strike="noStrike" cap="none">
                <a:solidFill>
                  <a:srgbClr val="2853A3"/>
                </a:solidFill>
                <a:latin typeface="Century Gothic"/>
                <a:ea typeface="Century Gothic"/>
                <a:cs typeface="Century Gothic"/>
                <a:sym typeface="Century Gothic"/>
              </a:rPr>
              <a:t>You must adopt certain principles to help grow and promote your shop:</a:t>
            </a:r>
            <a:endParaRPr sz="1400" b="0" i="0" u="none" strike="noStrike" cap="none">
              <a:solidFill>
                <a:srgbClr val="000000"/>
              </a:solidFill>
              <a:latin typeface="Arial"/>
              <a:ea typeface="Arial"/>
              <a:cs typeface="Arial"/>
              <a:sym typeface="Arial"/>
            </a:endParaRPr>
          </a:p>
        </p:txBody>
      </p:sp>
      <p:sp>
        <p:nvSpPr>
          <p:cNvPr id="159" name="Google Shape;159;g155b8051bf3_0_727"/>
          <p:cNvSpPr txBox="1"/>
          <p:nvPr/>
        </p:nvSpPr>
        <p:spPr>
          <a:xfrm>
            <a:off x="6237550" y="3002525"/>
            <a:ext cx="2151300" cy="6840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Know Your Customers</a:t>
            </a:r>
            <a:endParaRPr sz="1500" b="0" i="0" u="none" strike="noStrike" cap="none">
              <a:solidFill>
                <a:srgbClr val="000000"/>
              </a:solidFill>
              <a:latin typeface="Arial"/>
              <a:ea typeface="Arial"/>
              <a:cs typeface="Arial"/>
              <a:sym typeface="Arial"/>
            </a:endParaRPr>
          </a:p>
        </p:txBody>
      </p:sp>
      <p:pic>
        <p:nvPicPr>
          <p:cNvPr id="160" name="Google Shape;160;g155b8051bf3_0_7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09230" y="2903175"/>
            <a:ext cx="892974" cy="892974"/>
          </a:xfrm>
          <a:prstGeom prst="rect">
            <a:avLst/>
          </a:prstGeom>
          <a:noFill/>
          <a:ln>
            <a:noFill/>
          </a:ln>
        </p:spPr>
      </p:pic>
      <p:pic>
        <p:nvPicPr>
          <p:cNvPr id="161" name="Google Shape;161;g155b8051bf3_0_7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209230" y="3914550"/>
            <a:ext cx="892974" cy="892974"/>
          </a:xfrm>
          <a:prstGeom prst="rect">
            <a:avLst/>
          </a:prstGeom>
          <a:noFill/>
          <a:ln>
            <a:noFill/>
          </a:ln>
        </p:spPr>
      </p:pic>
      <p:pic>
        <p:nvPicPr>
          <p:cNvPr id="162" name="Google Shape;162;g155b8051bf3_0_7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209230" y="4925925"/>
            <a:ext cx="892974" cy="892974"/>
          </a:xfrm>
          <a:prstGeom prst="rect">
            <a:avLst/>
          </a:prstGeom>
          <a:noFill/>
          <a:ln>
            <a:noFill/>
          </a:ln>
        </p:spPr>
      </p:pic>
      <p:pic>
        <p:nvPicPr>
          <p:cNvPr id="163" name="Google Shape;163;g155b8051bf3_0_72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097930" y="2951675"/>
            <a:ext cx="892974" cy="892974"/>
          </a:xfrm>
          <a:prstGeom prst="rect">
            <a:avLst/>
          </a:prstGeom>
          <a:noFill/>
          <a:ln>
            <a:noFill/>
          </a:ln>
        </p:spPr>
      </p:pic>
      <p:pic>
        <p:nvPicPr>
          <p:cNvPr id="164" name="Google Shape;164;g155b8051bf3_0_72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097930" y="3963050"/>
            <a:ext cx="892974" cy="892974"/>
          </a:xfrm>
          <a:prstGeom prst="rect">
            <a:avLst/>
          </a:prstGeom>
          <a:noFill/>
          <a:ln>
            <a:noFill/>
          </a:ln>
        </p:spPr>
      </p:pic>
      <p:sp>
        <p:nvSpPr>
          <p:cNvPr id="165" name="Google Shape;165;g155b8051bf3_0_727"/>
          <p:cNvSpPr txBox="1"/>
          <p:nvPr/>
        </p:nvSpPr>
        <p:spPr>
          <a:xfrm>
            <a:off x="6237550" y="4024700"/>
            <a:ext cx="2151300" cy="6840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Upsell and </a:t>
            </a:r>
            <a:endParaRPr sz="15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Cross-Sell</a:t>
            </a:r>
            <a:endParaRPr sz="1500" b="0" i="0" u="none" strike="noStrike" cap="none">
              <a:solidFill>
                <a:srgbClr val="000000"/>
              </a:solidFill>
              <a:latin typeface="Arial"/>
              <a:ea typeface="Arial"/>
              <a:cs typeface="Arial"/>
              <a:sym typeface="Arial"/>
            </a:endParaRPr>
          </a:p>
        </p:txBody>
      </p:sp>
      <p:sp>
        <p:nvSpPr>
          <p:cNvPr id="166" name="Google Shape;166;g155b8051bf3_0_727"/>
          <p:cNvSpPr txBox="1"/>
          <p:nvPr/>
        </p:nvSpPr>
        <p:spPr>
          <a:xfrm>
            <a:off x="6237550" y="5046875"/>
            <a:ext cx="2151300" cy="6840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Strategize </a:t>
            </a:r>
            <a:endParaRPr sz="15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Product Placement</a:t>
            </a:r>
            <a:endParaRPr sz="1500" b="0" i="0" u="none" strike="noStrike" cap="none">
              <a:solidFill>
                <a:srgbClr val="000000"/>
              </a:solidFill>
              <a:latin typeface="Arial"/>
              <a:ea typeface="Arial"/>
              <a:cs typeface="Arial"/>
              <a:sym typeface="Arial"/>
            </a:endParaRPr>
          </a:p>
        </p:txBody>
      </p:sp>
      <p:sp>
        <p:nvSpPr>
          <p:cNvPr id="167" name="Google Shape;167;g155b8051bf3_0_727"/>
          <p:cNvSpPr txBox="1"/>
          <p:nvPr/>
        </p:nvSpPr>
        <p:spPr>
          <a:xfrm>
            <a:off x="9126225" y="3056163"/>
            <a:ext cx="2151300" cy="6840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Diversify Your </a:t>
            </a:r>
            <a:endParaRPr sz="15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Store</a:t>
            </a:r>
            <a:endParaRPr sz="1500" b="0" i="0" u="none" strike="noStrike" cap="none">
              <a:solidFill>
                <a:srgbClr val="000000"/>
              </a:solidFill>
              <a:latin typeface="Arial"/>
              <a:ea typeface="Arial"/>
              <a:cs typeface="Arial"/>
              <a:sym typeface="Arial"/>
            </a:endParaRPr>
          </a:p>
        </p:txBody>
      </p:sp>
      <p:sp>
        <p:nvSpPr>
          <p:cNvPr id="168" name="Google Shape;168;g155b8051bf3_0_727"/>
          <p:cNvSpPr txBox="1"/>
          <p:nvPr/>
        </p:nvSpPr>
        <p:spPr>
          <a:xfrm>
            <a:off x="9126225" y="4116038"/>
            <a:ext cx="2151300" cy="6840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Use Digital</a:t>
            </a:r>
            <a:endParaRPr sz="15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Marketplaces</a:t>
            </a:r>
            <a:endParaRPr sz="15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g155b8051bf3_0_2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174" name="Google Shape;174;g155b8051bf3_0_292"/>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75" name="Google Shape;175;g155b8051bf3_0_292"/>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KNOW YOUR CUSTOMERS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176" name="Google Shape;176;g155b8051bf3_0_292"/>
          <p:cNvSpPr txBox="1"/>
          <p:nvPr/>
        </p:nvSpPr>
        <p:spPr>
          <a:xfrm>
            <a:off x="1044325" y="3981100"/>
            <a:ext cx="4733100" cy="1068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a:t>
            </a:r>
            <a:r>
              <a:rPr lang="en-US" sz="1400" b="0" i="0" u="none" strike="noStrike" cap="none">
                <a:solidFill>
                  <a:srgbClr val="000000"/>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To learn how to</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personalize your business approach.</a:t>
            </a:r>
            <a:endParaRPr sz="2100" b="0" i="0" u="none" strike="noStrike" cap="none">
              <a:solidFill>
                <a:schemeClr val="lt1"/>
              </a:solidFill>
              <a:latin typeface="Century Gothic"/>
              <a:ea typeface="Century Gothic"/>
              <a:cs typeface="Century Gothic"/>
              <a:sym typeface="Century Gothic"/>
            </a:endParaRPr>
          </a:p>
        </p:txBody>
      </p:sp>
      <p:grpSp>
        <p:nvGrpSpPr>
          <p:cNvPr id="177" name="Google Shape;177;g155b8051bf3_0_292"/>
          <p:cNvGrpSpPr/>
          <p:nvPr/>
        </p:nvGrpSpPr>
        <p:grpSpPr>
          <a:xfrm>
            <a:off x="6096000" y="-90374"/>
            <a:ext cx="4204869" cy="3315998"/>
            <a:chOff x="6096000" y="-90374"/>
            <a:chExt cx="4204869" cy="3315998"/>
          </a:xfrm>
        </p:grpSpPr>
        <p:pic>
          <p:nvPicPr>
            <p:cNvPr id="178" name="Google Shape;178;g155b8051bf3_0_29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179" name="Google Shape;179;g155b8051bf3_0_292"/>
            <p:cNvSpPr txBox="1"/>
            <p:nvPr/>
          </p:nvSpPr>
          <p:spPr>
            <a:xfrm>
              <a:off x="7367161" y="834022"/>
              <a:ext cx="19674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300" b="1" i="0" u="none" strike="noStrike" cap="none">
                  <a:solidFill>
                    <a:srgbClr val="664B71"/>
                  </a:solidFill>
                  <a:latin typeface="Century Gothic"/>
                  <a:ea typeface="Century Gothic"/>
                  <a:cs typeface="Century Gothic"/>
                  <a:sym typeface="Century Gothic"/>
                </a:rPr>
                <a:t>Are you ready?</a:t>
              </a:r>
              <a:endParaRPr sz="2300" b="1" i="0" u="none" strike="noStrike" cap="none">
                <a:solidFill>
                  <a:srgbClr val="664B71"/>
                </a:solidFill>
                <a:latin typeface="Calibri"/>
                <a:ea typeface="Calibri"/>
                <a:cs typeface="Calibri"/>
                <a:sym typeface="Calibri"/>
              </a:endParaRPr>
            </a:p>
          </p:txBody>
        </p:sp>
      </p:grpSp>
      <p:sp>
        <p:nvSpPr>
          <p:cNvPr id="180" name="Google Shape;180;g155b8051bf3_0_2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pic>
        <p:nvPicPr>
          <p:cNvPr id="181" name="Google Shape;181;g155b8051bf3_0_292"/>
          <p:cNvPicPr preferRelativeResize="0"/>
          <p:nvPr/>
        </p:nvPicPr>
        <p:blipFill rotWithShape="1">
          <a:blip r:embed="rId5" cstate="screen">
            <a:alphaModFix/>
            <a:extLst>
              <a:ext uri="{28A0092B-C50C-407E-A947-70E740481C1C}">
                <a14:useLocalDpi xmlns:a14="http://schemas.microsoft.com/office/drawing/2010/main"/>
              </a:ext>
            </a:extLst>
          </a:blip>
          <a:srcRect r="31238" b="23838"/>
          <a:stretch/>
        </p:blipFill>
        <p:spPr>
          <a:xfrm flipH="1">
            <a:off x="8181099" y="771350"/>
            <a:ext cx="3662626" cy="60866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g155b8051bf3_0_90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187" name="Google Shape;187;g155b8051bf3_0_90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88" name="Google Shape;188;g155b8051bf3_0_9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sp>
        <p:nvSpPr>
          <p:cNvPr id="189" name="Google Shape;189;g155b8051bf3_0_902"/>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Engage With Customers</a:t>
            </a:r>
            <a:endParaRPr sz="3200" b="0" i="0" u="none" strike="noStrike" cap="none">
              <a:solidFill>
                <a:srgbClr val="2853A3"/>
              </a:solidFill>
              <a:latin typeface="Century Gothic"/>
              <a:ea typeface="Century Gothic"/>
              <a:cs typeface="Century Gothic"/>
              <a:sym typeface="Century Gothic"/>
            </a:endParaRPr>
          </a:p>
        </p:txBody>
      </p:sp>
      <p:grpSp>
        <p:nvGrpSpPr>
          <p:cNvPr id="190" name="Google Shape;190;g155b8051bf3_0_902"/>
          <p:cNvGrpSpPr/>
          <p:nvPr/>
        </p:nvGrpSpPr>
        <p:grpSpPr>
          <a:xfrm>
            <a:off x="5691875" y="1591250"/>
            <a:ext cx="5646874" cy="4450226"/>
            <a:chOff x="1424675" y="1591250"/>
            <a:chExt cx="5646874" cy="4450226"/>
          </a:xfrm>
        </p:grpSpPr>
        <p:pic>
          <p:nvPicPr>
            <p:cNvPr id="191" name="Google Shape;191;g155b8051bf3_0_90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24675" y="1591250"/>
              <a:ext cx="5646874" cy="4450226"/>
            </a:xfrm>
            <a:prstGeom prst="rect">
              <a:avLst/>
            </a:prstGeom>
            <a:noFill/>
            <a:ln>
              <a:noFill/>
            </a:ln>
          </p:spPr>
        </p:pic>
        <p:sp>
          <p:nvSpPr>
            <p:cNvPr id="192" name="Google Shape;192;g155b8051bf3_0_902"/>
            <p:cNvSpPr txBox="1"/>
            <p:nvPr/>
          </p:nvSpPr>
          <p:spPr>
            <a:xfrm>
              <a:off x="2290925" y="2907300"/>
              <a:ext cx="4066800" cy="2687363"/>
            </a:xfrm>
            <a:prstGeom prst="rect">
              <a:avLst/>
            </a:prstGeom>
            <a:noFill/>
            <a:ln>
              <a:noFill/>
            </a:ln>
          </p:spPr>
          <p:txBody>
            <a:bodyPr spcFirstLastPara="1" wrap="square" lIns="0" tIns="8025" rIns="0" bIns="0" anchor="t" anchorCtr="0">
              <a:spAutoFit/>
            </a:bodyPr>
            <a:lstStyle/>
            <a:p>
              <a:pPr marL="457200" marR="11430" lvl="0" indent="-304800" algn="l" rtl="0">
                <a:lnSpc>
                  <a:spcPct val="103099"/>
                </a:lnSpc>
                <a:spcBef>
                  <a:spcPts val="0"/>
                </a:spcBef>
                <a:spcAft>
                  <a:spcPts val="0"/>
                </a:spcAft>
                <a:buClr>
                  <a:schemeClr val="lt1"/>
                </a:buClr>
                <a:buSzPts val="1200"/>
                <a:buFont typeface="Century Gothic"/>
                <a:buChar char="●"/>
              </a:pPr>
              <a:r>
                <a:rPr lang="en-US" sz="1200" b="1" i="0" u="none" strike="noStrike" cap="none">
                  <a:solidFill>
                    <a:schemeClr val="lt1"/>
                  </a:solidFill>
                  <a:latin typeface="Century Gothic"/>
                  <a:ea typeface="Century Gothic"/>
                  <a:cs typeface="Century Gothic"/>
                  <a:sym typeface="Century Gothic"/>
                </a:rPr>
                <a:t>Talk to your customers nicely and respectfully, no matter their age. Do not keep them waiting, and give them a unique experience so that they prefer to come to your shop.</a:t>
              </a:r>
              <a:endParaRPr/>
            </a:p>
            <a:p>
              <a:pPr marL="152400" marR="11430" lvl="0" indent="0" algn="l" rtl="0">
                <a:lnSpc>
                  <a:spcPct val="103099"/>
                </a:lnSpc>
                <a:spcBef>
                  <a:spcPts val="0"/>
                </a:spcBef>
                <a:spcAft>
                  <a:spcPts val="0"/>
                </a:spcAft>
                <a:buNone/>
              </a:pPr>
              <a:endParaRPr sz="1200" b="0" i="0" u="none" strike="noStrike" cap="none">
                <a:solidFill>
                  <a:schemeClr val="lt1"/>
                </a:solidFill>
                <a:latin typeface="Century Gothic"/>
                <a:ea typeface="Century Gothic"/>
                <a:cs typeface="Century Gothic"/>
                <a:sym typeface="Century Gothic"/>
              </a:endParaRPr>
            </a:p>
            <a:p>
              <a:pPr marL="457200" marR="196215" lvl="0" indent="-304800" algn="l" rtl="0">
                <a:lnSpc>
                  <a:spcPct val="104200"/>
                </a:lnSpc>
                <a:spcBef>
                  <a:spcPts val="0"/>
                </a:spcBef>
                <a:spcAft>
                  <a:spcPts val="0"/>
                </a:spcAft>
                <a:buClr>
                  <a:schemeClr val="lt1"/>
                </a:buClr>
                <a:buSzPts val="1200"/>
                <a:buFont typeface="Century Gothic"/>
                <a:buChar char="●"/>
              </a:pPr>
              <a:r>
                <a:rPr lang="en-US" sz="1200" b="1" i="0" u="none" strike="noStrike" cap="none">
                  <a:solidFill>
                    <a:schemeClr val="lt1"/>
                  </a:solidFill>
                  <a:latin typeface="Century Gothic"/>
                  <a:ea typeface="Century Gothic"/>
                  <a:cs typeface="Century Gothic"/>
                  <a:sym typeface="Century Gothic"/>
                </a:rPr>
                <a:t>A one-to-one conversation with you can give customers a positive experience.</a:t>
              </a:r>
              <a:endParaRPr/>
            </a:p>
            <a:p>
              <a:pPr marL="152400" marR="196215" lvl="0" indent="0" algn="l" rtl="0">
                <a:lnSpc>
                  <a:spcPct val="104200"/>
                </a:lnSpc>
                <a:spcBef>
                  <a:spcPts val="0"/>
                </a:spcBef>
                <a:spcAft>
                  <a:spcPts val="0"/>
                </a:spcAft>
                <a:buNone/>
              </a:pPr>
              <a:endParaRPr sz="1200" b="1" i="0" u="none" strike="noStrike" cap="none">
                <a:solidFill>
                  <a:schemeClr val="lt1"/>
                </a:solidFill>
                <a:latin typeface="Century Gothic"/>
                <a:ea typeface="Century Gothic"/>
                <a:cs typeface="Century Gothic"/>
                <a:sym typeface="Century Gothic"/>
              </a:endParaRPr>
            </a:p>
            <a:p>
              <a:pPr marL="457200" marR="196215" lvl="0" indent="-304800" algn="l" rtl="0">
                <a:lnSpc>
                  <a:spcPct val="104200"/>
                </a:lnSpc>
                <a:spcBef>
                  <a:spcPts val="0"/>
                </a:spcBef>
                <a:spcAft>
                  <a:spcPts val="0"/>
                </a:spcAft>
                <a:buClr>
                  <a:schemeClr val="lt1"/>
                </a:buClr>
                <a:buSzPts val="1200"/>
                <a:buFont typeface="Century Gothic"/>
                <a:buChar char="●"/>
              </a:pPr>
              <a:r>
                <a:rPr lang="en-US" sz="1200" b="1" i="0" u="none" strike="noStrike" cap="none">
                  <a:solidFill>
                    <a:schemeClr val="lt1"/>
                  </a:solidFill>
                  <a:latin typeface="Century Gothic"/>
                  <a:ea typeface="Century Gothic"/>
                  <a:cs typeface="Century Gothic"/>
                  <a:sym typeface="Century Gothic"/>
                </a:rPr>
                <a:t>Keep the customer’s best interest in mind, and offer the best or most suitable products at competitive prices.</a:t>
              </a:r>
              <a:endParaRPr/>
            </a:p>
            <a:p>
              <a:pPr marL="152400" marR="196215" lvl="0" indent="0" algn="l" rtl="0">
                <a:lnSpc>
                  <a:spcPct val="104200"/>
                </a:lnSpc>
                <a:spcBef>
                  <a:spcPts val="0"/>
                </a:spcBef>
                <a:spcAft>
                  <a:spcPts val="0"/>
                </a:spcAft>
                <a:buNone/>
              </a:pPr>
              <a:endParaRPr sz="1200" b="0" i="0" u="none" strike="noStrike" cap="none">
                <a:solidFill>
                  <a:schemeClr val="lt1"/>
                </a:solidFill>
                <a:latin typeface="Century Gothic"/>
                <a:ea typeface="Century Gothic"/>
                <a:cs typeface="Century Gothic"/>
                <a:sym typeface="Century Gothic"/>
              </a:endParaRPr>
            </a:p>
            <a:p>
              <a:pPr marL="457200" marR="253365" lvl="0" indent="-304800" algn="l" rtl="0">
                <a:lnSpc>
                  <a:spcPct val="104200"/>
                </a:lnSpc>
                <a:spcBef>
                  <a:spcPts val="0"/>
                </a:spcBef>
                <a:spcAft>
                  <a:spcPts val="0"/>
                </a:spcAft>
                <a:buClr>
                  <a:schemeClr val="lt1"/>
                </a:buClr>
                <a:buSzPts val="1200"/>
                <a:buFont typeface="Century Gothic"/>
                <a:buChar char="●"/>
              </a:pPr>
              <a:r>
                <a:rPr lang="en-US" sz="1200" b="1" i="0" u="none" strike="noStrike" cap="none">
                  <a:solidFill>
                    <a:schemeClr val="lt1"/>
                  </a:solidFill>
                  <a:latin typeface="Century Gothic"/>
                  <a:ea typeface="Century Gothic"/>
                  <a:cs typeface="Century Gothic"/>
                  <a:sym typeface="Century Gothic"/>
                </a:rPr>
                <a:t>Offer discounts on various products to help attract customers.</a:t>
              </a:r>
              <a:endParaRPr sz="1200" b="0" i="0" u="none" strike="noStrike" cap="none">
                <a:solidFill>
                  <a:schemeClr val="lt1"/>
                </a:solidFill>
                <a:latin typeface="Century Gothic"/>
                <a:ea typeface="Century Gothic"/>
                <a:cs typeface="Century Gothic"/>
                <a:sym typeface="Century Gothic"/>
              </a:endParaRPr>
            </a:p>
          </p:txBody>
        </p:sp>
        <p:sp>
          <p:nvSpPr>
            <p:cNvPr id="193" name="Google Shape;193;g155b8051bf3_0_902"/>
            <p:cNvSpPr txBox="1"/>
            <p:nvPr/>
          </p:nvSpPr>
          <p:spPr>
            <a:xfrm>
              <a:off x="2540663" y="2221400"/>
              <a:ext cx="3567300" cy="551700"/>
            </a:xfrm>
            <a:prstGeom prst="rect">
              <a:avLst/>
            </a:prstGeom>
            <a:noFill/>
            <a:ln>
              <a:noFill/>
            </a:ln>
          </p:spPr>
          <p:txBody>
            <a:bodyPr spcFirstLastPara="1" wrap="square" lIns="0" tIns="8025" rIns="0" bIns="0" anchor="t" anchorCtr="0">
              <a:spAutoFit/>
            </a:bodyPr>
            <a:lstStyle/>
            <a:p>
              <a:pPr marL="0" marR="3387" lvl="0" indent="0" algn="ctr" rtl="0">
                <a:lnSpc>
                  <a:spcPct val="116300"/>
                </a:lnSpc>
                <a:spcBef>
                  <a:spcPts val="0"/>
                </a:spcBef>
                <a:spcAft>
                  <a:spcPts val="0"/>
                </a:spcAft>
                <a:buClr>
                  <a:srgbClr val="000000"/>
                </a:buClr>
                <a:buSzPts val="1433"/>
                <a:buFont typeface="Arial"/>
                <a:buNone/>
              </a:pPr>
              <a:r>
                <a:rPr lang="en-US" sz="1633" b="1" i="0" u="none" strike="noStrike" cap="none">
                  <a:solidFill>
                    <a:schemeClr val="lt1"/>
                  </a:solidFill>
                  <a:latin typeface="Century Gothic"/>
                  <a:ea typeface="Century Gothic"/>
                  <a:cs typeface="Century Gothic"/>
                  <a:sym typeface="Century Gothic"/>
                </a:rPr>
                <a:t>Customer engagement is key to </a:t>
              </a:r>
              <a:endParaRPr sz="1633" b="1" i="0" u="none" strike="noStrike" cap="none">
                <a:solidFill>
                  <a:schemeClr val="lt1"/>
                </a:solidFill>
                <a:latin typeface="Century Gothic"/>
                <a:ea typeface="Century Gothic"/>
                <a:cs typeface="Century Gothic"/>
                <a:sym typeface="Century Gothic"/>
              </a:endParaRPr>
            </a:p>
            <a:p>
              <a:pPr marL="0" marR="3387" lvl="0" indent="0" algn="ctr" rtl="0">
                <a:lnSpc>
                  <a:spcPct val="116300"/>
                </a:lnSpc>
                <a:spcBef>
                  <a:spcPts val="0"/>
                </a:spcBef>
                <a:spcAft>
                  <a:spcPts val="0"/>
                </a:spcAft>
                <a:buClr>
                  <a:srgbClr val="000000"/>
                </a:buClr>
                <a:buSzPts val="1433"/>
                <a:buFont typeface="Arial"/>
                <a:buNone/>
              </a:pPr>
              <a:r>
                <a:rPr lang="en-US" sz="1633" b="1" i="0" u="none" strike="noStrike" cap="none">
                  <a:solidFill>
                    <a:schemeClr val="lt1"/>
                  </a:solidFill>
                  <a:latin typeface="Century Gothic"/>
                  <a:ea typeface="Century Gothic"/>
                  <a:cs typeface="Century Gothic"/>
                  <a:sym typeface="Century Gothic"/>
                </a:rPr>
                <a:t>earning higher sales.</a:t>
              </a:r>
              <a:endParaRPr sz="1633" b="0" i="0" u="none" strike="noStrike" cap="none">
                <a:solidFill>
                  <a:schemeClr val="lt1"/>
                </a:solidFill>
                <a:latin typeface="Century Gothic"/>
                <a:ea typeface="Century Gothic"/>
                <a:cs typeface="Century Gothic"/>
                <a:sym typeface="Century Gothic"/>
              </a:endParaRPr>
            </a:p>
          </p:txBody>
        </p:sp>
      </p:grpSp>
      <p:pic>
        <p:nvPicPr>
          <p:cNvPr id="194" name="Google Shape;194;g155b8051bf3_0_902"/>
          <p:cNvPicPr preferRelativeResize="0"/>
          <p:nvPr/>
        </p:nvPicPr>
        <p:blipFill rotWithShape="1">
          <a:blip r:embed="rId6" cstate="screen">
            <a:alphaModFix/>
            <a:extLst>
              <a:ext uri="{28A0092B-C50C-407E-A947-70E740481C1C}">
                <a14:useLocalDpi xmlns:a14="http://schemas.microsoft.com/office/drawing/2010/main"/>
              </a:ext>
            </a:extLst>
          </a:blip>
          <a:srcRect r="20827" b="6733"/>
          <a:stretch/>
        </p:blipFill>
        <p:spPr>
          <a:xfrm flipH="1">
            <a:off x="325576" y="1698975"/>
            <a:ext cx="2816824" cy="4978924"/>
          </a:xfrm>
          <a:prstGeom prst="rect">
            <a:avLst/>
          </a:prstGeom>
          <a:noFill/>
          <a:ln>
            <a:noFill/>
          </a:ln>
        </p:spPr>
      </p:pic>
      <p:grpSp>
        <p:nvGrpSpPr>
          <p:cNvPr id="195" name="Google Shape;195;g155b8051bf3_0_902"/>
          <p:cNvGrpSpPr/>
          <p:nvPr/>
        </p:nvGrpSpPr>
        <p:grpSpPr>
          <a:xfrm>
            <a:off x="1706700" y="1378525"/>
            <a:ext cx="3578750" cy="1946577"/>
            <a:chOff x="5288100" y="616525"/>
            <a:chExt cx="3578750" cy="1946577"/>
          </a:xfrm>
        </p:grpSpPr>
        <p:pic>
          <p:nvPicPr>
            <p:cNvPr id="196" name="Google Shape;196;g155b8051bf3_0_902"/>
            <p:cNvPicPr preferRelativeResize="0"/>
            <p:nvPr/>
          </p:nvPicPr>
          <p:blipFill rotWithShape="1">
            <a:blip r:embed="rId7" cstate="screen">
              <a:alphaModFix/>
              <a:extLst>
                <a:ext uri="{28A0092B-C50C-407E-A947-70E740481C1C}">
                  <a14:useLocalDpi xmlns:a14="http://schemas.microsoft.com/office/drawing/2010/main"/>
                </a:ext>
              </a:extLst>
            </a:blip>
            <a:srcRect l="14315" t="15102" r="13855" b="35036"/>
            <a:stretch/>
          </p:blipFill>
          <p:spPr>
            <a:xfrm>
              <a:off x="5288100" y="616525"/>
              <a:ext cx="3558026" cy="1946577"/>
            </a:xfrm>
            <a:prstGeom prst="rect">
              <a:avLst/>
            </a:prstGeom>
            <a:noFill/>
            <a:ln>
              <a:noFill/>
            </a:ln>
          </p:spPr>
        </p:pic>
        <p:sp>
          <p:nvSpPr>
            <p:cNvPr id="197" name="Google Shape;197;g155b8051bf3_0_902"/>
            <p:cNvSpPr txBox="1"/>
            <p:nvPr/>
          </p:nvSpPr>
          <p:spPr>
            <a:xfrm>
              <a:off x="6033650" y="926300"/>
              <a:ext cx="2833200" cy="1477500"/>
            </a:xfrm>
            <a:prstGeom prst="rect">
              <a:avLst/>
            </a:prstGeom>
            <a:noFill/>
            <a:ln>
              <a:noFill/>
            </a:ln>
          </p:spPr>
          <p:txBody>
            <a:bodyPr spcFirstLastPara="1" wrap="square" lIns="91425" tIns="91425" rIns="91425" bIns="91425" anchor="t" anchorCtr="0">
              <a:spAutoFit/>
            </a:bodyPr>
            <a:lstStyle/>
            <a:p>
              <a:pPr marL="0" marR="97372" lvl="0" indent="0" algn="l" rtl="0">
                <a:lnSpc>
                  <a:spcPct val="115000"/>
                </a:lnSpc>
                <a:spcBef>
                  <a:spcPts val="353"/>
                </a:spcBef>
                <a:spcAft>
                  <a:spcPts val="0"/>
                </a:spcAft>
                <a:buClr>
                  <a:srgbClr val="000000"/>
                </a:buClr>
                <a:buSzPts val="1900"/>
                <a:buFont typeface="Arial"/>
                <a:buNone/>
              </a:pPr>
              <a:r>
                <a:rPr lang="en-US" sz="1500" b="1" i="0" u="none" strike="noStrike" cap="none">
                  <a:solidFill>
                    <a:srgbClr val="2853A3"/>
                  </a:solidFill>
                  <a:latin typeface="Century Gothic"/>
                  <a:ea typeface="Century Gothic"/>
                  <a:cs typeface="Century Gothic"/>
                  <a:sym typeface="Century Gothic"/>
                </a:rPr>
                <a:t>Imagine walking into a store to buy a packet of biscuits. The store owner is very rude and does not pay attention to you. </a:t>
              </a:r>
              <a:endParaRPr sz="1500" b="1" i="0" u="none" strike="noStrike" cap="none">
                <a:solidFill>
                  <a:srgbClr val="2853A3"/>
                </a:solidFill>
                <a:latin typeface="Century Gothic"/>
                <a:ea typeface="Century Gothic"/>
                <a:cs typeface="Century Gothic"/>
                <a:sym typeface="Century Gothic"/>
              </a:endParaRPr>
            </a:p>
          </p:txBody>
        </p:sp>
      </p:grpSp>
      <p:pic>
        <p:nvPicPr>
          <p:cNvPr id="198" name="Google Shape;198;g155b8051bf3_0_90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10956175" y="97339"/>
            <a:ext cx="1235826" cy="1235826"/>
          </a:xfrm>
          <a:prstGeom prst="rect">
            <a:avLst/>
          </a:prstGeom>
          <a:noFill/>
          <a:ln>
            <a:noFill/>
          </a:ln>
        </p:spPr>
      </p:pic>
      <p:sp>
        <p:nvSpPr>
          <p:cNvPr id="199" name="Google Shape;199;g155b8051bf3_0_902"/>
          <p:cNvSpPr txBox="1"/>
          <p:nvPr/>
        </p:nvSpPr>
        <p:spPr>
          <a:xfrm>
            <a:off x="9573500" y="269275"/>
            <a:ext cx="14325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 You can also modify the scenario.</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grpSp>
        <p:nvGrpSpPr>
          <p:cNvPr id="200" name="Google Shape;200;g155b8051bf3_0_902"/>
          <p:cNvGrpSpPr/>
          <p:nvPr/>
        </p:nvGrpSpPr>
        <p:grpSpPr>
          <a:xfrm>
            <a:off x="2034625" y="3347650"/>
            <a:ext cx="2327148" cy="1833976"/>
            <a:chOff x="1882225" y="1366450"/>
            <a:chExt cx="2327148" cy="1833976"/>
          </a:xfrm>
        </p:grpSpPr>
        <p:pic>
          <p:nvPicPr>
            <p:cNvPr id="201" name="Google Shape;201;g155b8051bf3_0_90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882225" y="1366450"/>
              <a:ext cx="2327148" cy="1833976"/>
            </a:xfrm>
            <a:prstGeom prst="rect">
              <a:avLst/>
            </a:prstGeom>
            <a:noFill/>
            <a:ln>
              <a:noFill/>
            </a:ln>
          </p:spPr>
        </p:pic>
        <p:sp>
          <p:nvSpPr>
            <p:cNvPr id="202" name="Google Shape;202;g155b8051bf3_0_902"/>
            <p:cNvSpPr txBox="1"/>
            <p:nvPr/>
          </p:nvSpPr>
          <p:spPr>
            <a:xfrm>
              <a:off x="2167275" y="1927650"/>
              <a:ext cx="1725900" cy="6870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FFC850"/>
                  </a:solidFill>
                  <a:latin typeface="Century Gothic"/>
                  <a:ea typeface="Century Gothic"/>
                  <a:cs typeface="Century Gothic"/>
                  <a:sym typeface="Century Gothic"/>
                </a:rPr>
                <a:t>How would </a:t>
              </a:r>
              <a:endParaRPr sz="1500" b="1" i="0" u="none" strike="noStrike" cap="none">
                <a:solidFill>
                  <a:srgbClr val="FFC850"/>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FFC850"/>
                  </a:solidFill>
                  <a:latin typeface="Century Gothic"/>
                  <a:ea typeface="Century Gothic"/>
                  <a:cs typeface="Century Gothic"/>
                  <a:sym typeface="Century Gothic"/>
                </a:rPr>
                <a:t>you feel?</a:t>
              </a:r>
              <a:endParaRPr sz="1500" b="1" i="0" u="none" strike="noStrike" cap="none">
                <a:solidFill>
                  <a:srgbClr val="FFC850"/>
                </a:solidFill>
                <a:latin typeface="Century Gothic"/>
                <a:ea typeface="Century Gothic"/>
                <a:cs typeface="Century Gothic"/>
                <a:sym typeface="Century Gothic"/>
              </a:endParaRPr>
            </a:p>
          </p:txBody>
        </p:sp>
      </p:grpSp>
      <p:grpSp>
        <p:nvGrpSpPr>
          <p:cNvPr id="203" name="Google Shape;203;g155b8051bf3_0_902"/>
          <p:cNvGrpSpPr/>
          <p:nvPr/>
        </p:nvGrpSpPr>
        <p:grpSpPr>
          <a:xfrm>
            <a:off x="3662550" y="3368450"/>
            <a:ext cx="2327148" cy="1833976"/>
            <a:chOff x="1882225" y="1366450"/>
            <a:chExt cx="2327148" cy="1833976"/>
          </a:xfrm>
        </p:grpSpPr>
        <p:pic>
          <p:nvPicPr>
            <p:cNvPr id="204" name="Google Shape;204;g155b8051bf3_0_90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882225" y="1366450"/>
              <a:ext cx="2327148" cy="1833976"/>
            </a:xfrm>
            <a:prstGeom prst="rect">
              <a:avLst/>
            </a:prstGeom>
            <a:noFill/>
            <a:ln>
              <a:noFill/>
            </a:ln>
          </p:spPr>
        </p:pic>
        <p:sp>
          <p:nvSpPr>
            <p:cNvPr id="205" name="Google Shape;205;g155b8051bf3_0_902"/>
            <p:cNvSpPr txBox="1"/>
            <p:nvPr/>
          </p:nvSpPr>
          <p:spPr>
            <a:xfrm>
              <a:off x="2182850" y="1783388"/>
              <a:ext cx="1725900" cy="9585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FFC850"/>
                  </a:solidFill>
                  <a:latin typeface="Century Gothic"/>
                  <a:ea typeface="Century Gothic"/>
                  <a:cs typeface="Century Gothic"/>
                  <a:sym typeface="Century Gothic"/>
                </a:rPr>
                <a:t>Would you </a:t>
              </a:r>
              <a:endParaRPr sz="1500" b="1" i="0" u="none" strike="noStrike" cap="none">
                <a:solidFill>
                  <a:srgbClr val="FFC850"/>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FFC850"/>
                  </a:solidFill>
                  <a:latin typeface="Century Gothic"/>
                  <a:ea typeface="Century Gothic"/>
                  <a:cs typeface="Century Gothic"/>
                  <a:sym typeface="Century Gothic"/>
                </a:rPr>
                <a:t>go to the </a:t>
              </a:r>
              <a:endParaRPr sz="1500" b="1" i="0" u="none" strike="noStrike" cap="none">
                <a:solidFill>
                  <a:srgbClr val="FFC850"/>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FFC850"/>
                  </a:solidFill>
                  <a:latin typeface="Century Gothic"/>
                  <a:ea typeface="Century Gothic"/>
                  <a:cs typeface="Century Gothic"/>
                  <a:sym typeface="Century Gothic"/>
                </a:rPr>
                <a:t>store again?</a:t>
              </a:r>
              <a:endParaRPr sz="1500" b="1" i="0" u="none" strike="noStrike" cap="none">
                <a:solidFill>
                  <a:srgbClr val="FFC850"/>
                </a:solidFill>
                <a:latin typeface="Century Gothic"/>
                <a:ea typeface="Century Gothic"/>
                <a:cs typeface="Century Gothic"/>
                <a:sym typeface="Century Gothic"/>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155b8051bf3_0_84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211" name="Google Shape;211;g155b8051bf3_0_84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12" name="Google Shape;212;g155b8051bf3_0_8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sp>
        <p:nvSpPr>
          <p:cNvPr id="213" name="Google Shape;213;g155b8051bf3_0_841"/>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Understand Customer Preference</a:t>
            </a:r>
            <a:endParaRPr sz="3200" b="0" i="0" u="none" strike="noStrike" cap="none">
              <a:solidFill>
                <a:srgbClr val="2853A3"/>
              </a:solidFill>
              <a:latin typeface="Century Gothic"/>
              <a:ea typeface="Century Gothic"/>
              <a:cs typeface="Century Gothic"/>
              <a:sym typeface="Century Gothic"/>
            </a:endParaRPr>
          </a:p>
        </p:txBody>
      </p:sp>
      <p:grpSp>
        <p:nvGrpSpPr>
          <p:cNvPr id="214" name="Google Shape;214;g155b8051bf3_0_841"/>
          <p:cNvGrpSpPr/>
          <p:nvPr/>
        </p:nvGrpSpPr>
        <p:grpSpPr>
          <a:xfrm>
            <a:off x="815075" y="1591250"/>
            <a:ext cx="5646874" cy="4450226"/>
            <a:chOff x="815075" y="1591250"/>
            <a:chExt cx="5646874" cy="4450226"/>
          </a:xfrm>
        </p:grpSpPr>
        <p:pic>
          <p:nvPicPr>
            <p:cNvPr id="215" name="Google Shape;215;g155b8051bf3_0_8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5075" y="1591250"/>
              <a:ext cx="5646874" cy="4450226"/>
            </a:xfrm>
            <a:prstGeom prst="rect">
              <a:avLst/>
            </a:prstGeom>
            <a:noFill/>
            <a:ln>
              <a:noFill/>
            </a:ln>
          </p:spPr>
        </p:pic>
        <p:sp>
          <p:nvSpPr>
            <p:cNvPr id="216" name="Google Shape;216;g155b8051bf3_0_841"/>
            <p:cNvSpPr txBox="1"/>
            <p:nvPr/>
          </p:nvSpPr>
          <p:spPr>
            <a:xfrm>
              <a:off x="1605125" y="3135900"/>
              <a:ext cx="4066800" cy="2097000"/>
            </a:xfrm>
            <a:prstGeom prst="rect">
              <a:avLst/>
            </a:prstGeom>
            <a:noFill/>
            <a:ln>
              <a:noFill/>
            </a:ln>
          </p:spPr>
          <p:txBody>
            <a:bodyPr spcFirstLastPara="1" wrap="square" lIns="0" tIns="8025" rIns="0" bIns="0" anchor="t" anchorCtr="0">
              <a:spAutoFit/>
            </a:bodyPr>
            <a:lstStyle/>
            <a:p>
              <a:pPr marL="457200" marR="11430" lvl="0" indent="-304800" algn="l" rtl="0">
                <a:lnSpc>
                  <a:spcPct val="103099"/>
                </a:lnSpc>
                <a:spcBef>
                  <a:spcPts val="0"/>
                </a:spcBef>
                <a:spcAft>
                  <a:spcPts val="0"/>
                </a:spcAft>
                <a:buClr>
                  <a:schemeClr val="lt1"/>
                </a:buClr>
                <a:buSzPts val="1200"/>
                <a:buFont typeface="Century Gothic"/>
                <a:buChar char="●"/>
              </a:pPr>
              <a:r>
                <a:rPr lang="en-US" sz="1200" b="1" i="0" u="none" strike="noStrike" cap="none">
                  <a:solidFill>
                    <a:schemeClr val="lt1"/>
                  </a:solidFill>
                  <a:latin typeface="Century Gothic"/>
                  <a:ea typeface="Century Gothic"/>
                  <a:cs typeface="Century Gothic"/>
                  <a:sym typeface="Century Gothic"/>
                </a:rPr>
                <a:t>If you understand customer preferences, you will retain customers better and build a loyal customer base. </a:t>
              </a:r>
              <a:endParaRPr/>
            </a:p>
            <a:p>
              <a:pPr marL="457200" marR="11430" lvl="0" indent="-304800" algn="l" rtl="0">
                <a:lnSpc>
                  <a:spcPct val="103099"/>
                </a:lnSpc>
                <a:spcBef>
                  <a:spcPts val="0"/>
                </a:spcBef>
                <a:spcAft>
                  <a:spcPts val="0"/>
                </a:spcAft>
                <a:buClr>
                  <a:schemeClr val="lt1"/>
                </a:buClr>
                <a:buSzPts val="1200"/>
                <a:buFont typeface="Century Gothic"/>
                <a:buChar char="●"/>
              </a:pPr>
              <a:r>
                <a:rPr lang="en-US" sz="1200" b="1" i="0" u="none" strike="noStrike" cap="none">
                  <a:solidFill>
                    <a:schemeClr val="lt1"/>
                  </a:solidFill>
                  <a:latin typeface="Century Gothic"/>
                  <a:ea typeface="Century Gothic"/>
                  <a:cs typeface="Century Gothic"/>
                  <a:sym typeface="Century Gothic"/>
                </a:rPr>
                <a:t>For instance, know the kind of shampoo they often purchase or the kind of soap they prefer.</a:t>
              </a:r>
              <a:endParaRPr sz="1200" b="1" i="0" u="none" strike="noStrike" cap="none">
                <a:solidFill>
                  <a:schemeClr val="lt1"/>
                </a:solidFill>
                <a:latin typeface="Century Gothic"/>
                <a:ea typeface="Century Gothic"/>
                <a:cs typeface="Century Gothic"/>
                <a:sym typeface="Century Gothic"/>
              </a:endParaRPr>
            </a:p>
            <a:p>
              <a:pPr marL="457200" marR="11430" lvl="0" indent="-304800" algn="l" rtl="0">
                <a:lnSpc>
                  <a:spcPct val="103099"/>
                </a:lnSpc>
                <a:spcBef>
                  <a:spcPts val="0"/>
                </a:spcBef>
                <a:spcAft>
                  <a:spcPts val="0"/>
                </a:spcAft>
                <a:buClr>
                  <a:schemeClr val="lt1"/>
                </a:buClr>
                <a:buSzPts val="1200"/>
                <a:buFont typeface="Century Gothic"/>
                <a:buChar char="●"/>
              </a:pPr>
              <a:r>
                <a:rPr lang="en-US" sz="1200" b="1" i="0" u="none" strike="noStrike" cap="none">
                  <a:solidFill>
                    <a:schemeClr val="lt1"/>
                  </a:solidFill>
                  <a:latin typeface="Century Gothic"/>
                  <a:ea typeface="Century Gothic"/>
                  <a:cs typeface="Century Gothic"/>
                  <a:sym typeface="Century Gothic"/>
                </a:rPr>
                <a:t>If the customer doesn’t know the brands you carry in your store, you can suggest a product based on their prior purchases. </a:t>
              </a:r>
              <a:endParaRPr sz="1200" b="1" i="0" u="none" strike="noStrike" cap="none">
                <a:solidFill>
                  <a:schemeClr val="lt1"/>
                </a:solidFill>
                <a:latin typeface="Century Gothic"/>
                <a:ea typeface="Century Gothic"/>
                <a:cs typeface="Century Gothic"/>
                <a:sym typeface="Century Gothic"/>
              </a:endParaRPr>
            </a:p>
            <a:p>
              <a:pPr marL="457200" marR="11430" lvl="0" indent="-304800" algn="l" rtl="0">
                <a:lnSpc>
                  <a:spcPct val="103099"/>
                </a:lnSpc>
                <a:spcBef>
                  <a:spcPts val="0"/>
                </a:spcBef>
                <a:spcAft>
                  <a:spcPts val="0"/>
                </a:spcAft>
                <a:buClr>
                  <a:schemeClr val="lt1"/>
                </a:buClr>
                <a:buSzPts val="1200"/>
                <a:buFont typeface="Century Gothic"/>
                <a:buChar char="●"/>
              </a:pPr>
              <a:r>
                <a:rPr lang="en-US" sz="1200" b="1" i="0" u="none" strike="noStrike" cap="none">
                  <a:solidFill>
                    <a:schemeClr val="lt1"/>
                  </a:solidFill>
                  <a:latin typeface="Century Gothic"/>
                  <a:ea typeface="Century Gothic"/>
                  <a:cs typeface="Century Gothic"/>
                  <a:sym typeface="Century Gothic"/>
                </a:rPr>
                <a:t>When you show interest in customer</a:t>
              </a:r>
              <a:r>
                <a:rPr lang="en-US" sz="1200" b="1">
                  <a:solidFill>
                    <a:schemeClr val="lt1"/>
                  </a:solidFill>
                  <a:latin typeface="Century Gothic"/>
                  <a:ea typeface="Century Gothic"/>
                  <a:cs typeface="Century Gothic"/>
                  <a:sym typeface="Century Gothic"/>
                </a:rPr>
                <a:t>s’</a:t>
              </a:r>
              <a:r>
                <a:rPr lang="en-US" sz="1200" b="1" i="0" u="none" strike="noStrike" cap="none">
                  <a:solidFill>
                    <a:schemeClr val="lt1"/>
                  </a:solidFill>
                  <a:latin typeface="Century Gothic"/>
                  <a:ea typeface="Century Gothic"/>
                  <a:cs typeface="Century Gothic"/>
                  <a:sym typeface="Century Gothic"/>
                </a:rPr>
                <a:t> choices and preferences, they will be more inclined to visit your shop. </a:t>
              </a:r>
              <a:endParaRPr sz="1200" b="1" i="0" u="none" strike="noStrike" cap="none">
                <a:solidFill>
                  <a:schemeClr val="lt1"/>
                </a:solidFill>
                <a:latin typeface="Century Gothic"/>
                <a:ea typeface="Century Gothic"/>
                <a:cs typeface="Century Gothic"/>
                <a:sym typeface="Century Gothic"/>
              </a:endParaRPr>
            </a:p>
          </p:txBody>
        </p:sp>
        <p:sp>
          <p:nvSpPr>
            <p:cNvPr id="217" name="Google Shape;217;g155b8051bf3_0_841"/>
            <p:cNvSpPr txBox="1"/>
            <p:nvPr/>
          </p:nvSpPr>
          <p:spPr>
            <a:xfrm>
              <a:off x="1854863" y="2450000"/>
              <a:ext cx="3567300" cy="551700"/>
            </a:xfrm>
            <a:prstGeom prst="rect">
              <a:avLst/>
            </a:prstGeom>
            <a:noFill/>
            <a:ln>
              <a:noFill/>
            </a:ln>
          </p:spPr>
          <p:txBody>
            <a:bodyPr spcFirstLastPara="1" wrap="square" lIns="0" tIns="8025" rIns="0" bIns="0" anchor="t" anchorCtr="0">
              <a:spAutoFit/>
            </a:bodyPr>
            <a:lstStyle/>
            <a:p>
              <a:pPr marL="0" marR="3387" lvl="0" indent="0" algn="l" rtl="0">
                <a:lnSpc>
                  <a:spcPct val="116300"/>
                </a:lnSpc>
                <a:spcBef>
                  <a:spcPts val="0"/>
                </a:spcBef>
                <a:spcAft>
                  <a:spcPts val="0"/>
                </a:spcAft>
                <a:buClr>
                  <a:srgbClr val="000000"/>
                </a:buClr>
                <a:buSzPts val="1433"/>
                <a:buFont typeface="Arial"/>
                <a:buNone/>
              </a:pPr>
              <a:r>
                <a:rPr lang="en-US" sz="1633" b="1" i="0" u="none" strike="noStrike" cap="none">
                  <a:solidFill>
                    <a:schemeClr val="lt1"/>
                  </a:solidFill>
                  <a:latin typeface="Century Gothic"/>
                  <a:ea typeface="Century Gothic"/>
                  <a:cs typeface="Century Gothic"/>
                  <a:sym typeface="Century Gothic"/>
                </a:rPr>
                <a:t>Business owners must understand the preferences of their customers.</a:t>
              </a:r>
              <a:endParaRPr sz="1633" b="0" i="0" u="none" strike="noStrike" cap="none">
                <a:solidFill>
                  <a:schemeClr val="lt1"/>
                </a:solidFill>
                <a:latin typeface="Century Gothic"/>
                <a:ea typeface="Century Gothic"/>
                <a:cs typeface="Century Gothic"/>
                <a:sym typeface="Century Gothic"/>
              </a:endParaRPr>
            </a:p>
          </p:txBody>
        </p:sp>
      </p:grpSp>
      <p:pic>
        <p:nvPicPr>
          <p:cNvPr id="218" name="Google Shape;218;g155b8051bf3_0_84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18575" y="1645800"/>
            <a:ext cx="5977201" cy="47105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155b8051bf3_0_85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224" name="Google Shape;224;g155b8051bf3_0_85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25" name="Google Shape;225;g155b8051bf3_0_8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sp>
        <p:nvSpPr>
          <p:cNvPr id="226" name="Google Shape;226;g155b8051bf3_0_858"/>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Improve Customer Service</a:t>
            </a:r>
            <a:endParaRPr sz="3200" b="0" i="0" u="none" strike="noStrike" cap="none">
              <a:solidFill>
                <a:srgbClr val="2853A3"/>
              </a:solidFill>
              <a:latin typeface="Century Gothic"/>
              <a:ea typeface="Century Gothic"/>
              <a:cs typeface="Century Gothic"/>
              <a:sym typeface="Century Gothic"/>
            </a:endParaRPr>
          </a:p>
        </p:txBody>
      </p:sp>
      <p:grpSp>
        <p:nvGrpSpPr>
          <p:cNvPr id="227" name="Google Shape;227;g155b8051bf3_0_858"/>
          <p:cNvGrpSpPr/>
          <p:nvPr/>
        </p:nvGrpSpPr>
        <p:grpSpPr>
          <a:xfrm flipH="1">
            <a:off x="7322539" y="1033342"/>
            <a:ext cx="3193619" cy="2229527"/>
            <a:chOff x="8832275" y="368050"/>
            <a:chExt cx="3054925" cy="2132702"/>
          </a:xfrm>
        </p:grpSpPr>
        <p:pic>
          <p:nvPicPr>
            <p:cNvPr id="228" name="Google Shape;228;g155b8051bf3_0_858"/>
            <p:cNvPicPr preferRelativeResize="0"/>
            <p:nvPr/>
          </p:nvPicPr>
          <p:blipFill rotWithShape="1">
            <a:blip r:embed="rId5" cstate="screen">
              <a:alphaModFix/>
              <a:extLst>
                <a:ext uri="{28A0092B-C50C-407E-A947-70E740481C1C}">
                  <a14:useLocalDpi xmlns:a14="http://schemas.microsoft.com/office/drawing/2010/main"/>
                </a:ext>
              </a:extLst>
            </a:blip>
            <a:srcRect l="19028" t="11595" r="20314" b="24829"/>
            <a:stretch/>
          </p:blipFill>
          <p:spPr>
            <a:xfrm flipH="1">
              <a:off x="8832275" y="368050"/>
              <a:ext cx="3054925" cy="2132702"/>
            </a:xfrm>
            <a:prstGeom prst="rect">
              <a:avLst/>
            </a:prstGeom>
            <a:noFill/>
            <a:ln>
              <a:noFill/>
            </a:ln>
          </p:spPr>
        </p:pic>
        <p:sp>
          <p:nvSpPr>
            <p:cNvPr id="229" name="Google Shape;229;g155b8051bf3_0_858"/>
            <p:cNvSpPr txBox="1"/>
            <p:nvPr/>
          </p:nvSpPr>
          <p:spPr>
            <a:xfrm>
              <a:off x="9056784" y="684934"/>
              <a:ext cx="2532000" cy="132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rgbClr val="2853A3"/>
                  </a:solidFill>
                  <a:latin typeface="Century Gothic"/>
                  <a:ea typeface="Century Gothic"/>
                  <a:cs typeface="Century Gothic"/>
                  <a:sym typeface="Century Gothic"/>
                </a:rPr>
                <a:t>A happy customer is</a:t>
              </a:r>
              <a:endParaRPr sz="1400" b="1" i="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rgbClr val="2853A3"/>
                  </a:solidFill>
                  <a:latin typeface="Century Gothic"/>
                  <a:ea typeface="Century Gothic"/>
                  <a:cs typeface="Century Gothic"/>
                  <a:sym typeface="Century Gothic"/>
                </a:rPr>
                <a:t>likely to refer the shop </a:t>
              </a:r>
              <a:endParaRPr sz="1400" b="1" i="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rgbClr val="2853A3"/>
                  </a:solidFill>
                  <a:latin typeface="Century Gothic"/>
                  <a:ea typeface="Century Gothic"/>
                  <a:cs typeface="Century Gothic"/>
                  <a:sym typeface="Century Gothic"/>
                </a:rPr>
                <a:t>to their family or friends, which will help to </a:t>
              </a:r>
              <a:endParaRPr sz="1400" b="1" i="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rgbClr val="2853A3"/>
                  </a:solidFill>
                  <a:latin typeface="Century Gothic"/>
                  <a:ea typeface="Century Gothic"/>
                  <a:cs typeface="Century Gothic"/>
                  <a:sym typeface="Century Gothic"/>
                </a:rPr>
                <a:t>increase your customer base.</a:t>
              </a:r>
              <a:endParaRPr sz="2300" b="1" i="0" u="none" strike="noStrike" cap="none">
                <a:solidFill>
                  <a:srgbClr val="664B71"/>
                </a:solidFill>
                <a:latin typeface="Century Gothic"/>
                <a:ea typeface="Century Gothic"/>
                <a:cs typeface="Century Gothic"/>
                <a:sym typeface="Century Gothic"/>
              </a:endParaRPr>
            </a:p>
          </p:txBody>
        </p:sp>
      </p:grpSp>
      <p:pic>
        <p:nvPicPr>
          <p:cNvPr id="230" name="Google Shape;230;g155b8051bf3_0_858"/>
          <p:cNvPicPr preferRelativeResize="0"/>
          <p:nvPr/>
        </p:nvPicPr>
        <p:blipFill rotWithShape="1">
          <a:blip r:embed="rId6" cstate="screen">
            <a:alphaModFix/>
            <a:extLst>
              <a:ext uri="{28A0092B-C50C-407E-A947-70E740481C1C}">
                <a14:useLocalDpi xmlns:a14="http://schemas.microsoft.com/office/drawing/2010/main"/>
              </a:ext>
            </a:extLst>
          </a:blip>
          <a:srcRect l="17637" r="19995" b="6200"/>
          <a:stretch/>
        </p:blipFill>
        <p:spPr>
          <a:xfrm>
            <a:off x="8996675" y="1592625"/>
            <a:ext cx="2204724" cy="4975150"/>
          </a:xfrm>
          <a:prstGeom prst="rect">
            <a:avLst/>
          </a:prstGeom>
          <a:noFill/>
          <a:ln>
            <a:noFill/>
          </a:ln>
        </p:spPr>
      </p:pic>
      <p:sp>
        <p:nvSpPr>
          <p:cNvPr id="231" name="Google Shape;231;g155b8051bf3_0_858"/>
          <p:cNvSpPr txBox="1"/>
          <p:nvPr/>
        </p:nvSpPr>
        <p:spPr>
          <a:xfrm>
            <a:off x="949075" y="1861850"/>
            <a:ext cx="6602100" cy="4482600"/>
          </a:xfrm>
          <a:prstGeom prst="rect">
            <a:avLst/>
          </a:prstGeom>
          <a:noFill/>
          <a:ln>
            <a:noFill/>
          </a:ln>
        </p:spPr>
        <p:txBody>
          <a:bodyPr spcFirstLastPara="1" wrap="square" lIns="0" tIns="8025" rIns="0" bIns="0" anchor="t" anchorCtr="0">
            <a:spAutoFit/>
          </a:bodyPr>
          <a:lstStyle/>
          <a:p>
            <a:pPr marL="457200" marR="11430" lvl="0" indent="0" algn="l" rtl="0">
              <a:lnSpc>
                <a:spcPct val="103099"/>
              </a:lnSpc>
              <a:spcBef>
                <a:spcPts val="0"/>
              </a:spcBef>
              <a:spcAft>
                <a:spcPts val="0"/>
              </a:spcAft>
              <a:buNone/>
            </a:pPr>
            <a:r>
              <a:rPr lang="en-US" sz="1800">
                <a:solidFill>
                  <a:schemeClr val="dk2"/>
                </a:solidFill>
                <a:latin typeface="Century Gothic"/>
                <a:ea typeface="Century Gothic"/>
                <a:cs typeface="Century Gothic"/>
                <a:sym typeface="Century Gothic"/>
              </a:rPr>
              <a:t>Take remote orders from customers who call, SMS,       or communicate with WhatsApp.</a:t>
            </a:r>
            <a:endParaRPr sz="1800">
              <a:solidFill>
                <a:schemeClr val="dk2"/>
              </a:solidFill>
              <a:latin typeface="Century Gothic"/>
              <a:ea typeface="Century Gothic"/>
              <a:cs typeface="Century Gothic"/>
              <a:sym typeface="Century Gothic"/>
            </a:endParaRPr>
          </a:p>
          <a:p>
            <a:pPr marL="457200" marR="11430" lvl="0" indent="0" algn="l" rtl="0">
              <a:lnSpc>
                <a:spcPct val="103099"/>
              </a:lnSpc>
              <a:spcBef>
                <a:spcPts val="1000"/>
              </a:spcBef>
              <a:spcAft>
                <a:spcPts val="0"/>
              </a:spcAft>
              <a:buNone/>
            </a:pPr>
            <a:r>
              <a:rPr lang="en-US" sz="1800">
                <a:solidFill>
                  <a:schemeClr val="dk2"/>
                </a:solidFill>
                <a:latin typeface="Century Gothic"/>
                <a:ea typeface="Century Gothic"/>
                <a:cs typeface="Century Gothic"/>
                <a:sym typeface="Century Gothic"/>
              </a:rPr>
              <a:t>Deliver products to customers’ houses.</a:t>
            </a:r>
            <a:endParaRPr sz="1800">
              <a:solidFill>
                <a:schemeClr val="dk2"/>
              </a:solidFill>
              <a:latin typeface="Century Gothic"/>
              <a:ea typeface="Century Gothic"/>
              <a:cs typeface="Century Gothic"/>
              <a:sym typeface="Century Gothic"/>
            </a:endParaRPr>
          </a:p>
          <a:p>
            <a:pPr marL="457200" marR="11430" lvl="0" indent="0" algn="l" rtl="0">
              <a:lnSpc>
                <a:spcPct val="103099"/>
              </a:lnSpc>
              <a:spcBef>
                <a:spcPts val="1000"/>
              </a:spcBef>
              <a:spcAft>
                <a:spcPts val="0"/>
              </a:spcAft>
              <a:buNone/>
            </a:pPr>
            <a:r>
              <a:rPr lang="en-US" sz="1800">
                <a:solidFill>
                  <a:schemeClr val="dk2"/>
                </a:solidFill>
                <a:latin typeface="Century Gothic"/>
                <a:ea typeface="Century Gothic"/>
                <a:cs typeface="Century Gothic"/>
                <a:sym typeface="Century Gothic"/>
              </a:rPr>
              <a:t>Ask customers to return products if they are defective, and offer them a refund, a discount, or store credit.</a:t>
            </a:r>
            <a:endParaRPr sz="1800">
              <a:solidFill>
                <a:schemeClr val="dk2"/>
              </a:solidFill>
              <a:latin typeface="Century Gothic"/>
              <a:ea typeface="Century Gothic"/>
              <a:cs typeface="Century Gothic"/>
              <a:sym typeface="Century Gothic"/>
            </a:endParaRPr>
          </a:p>
          <a:p>
            <a:pPr marL="457200" marR="11430" lvl="0" indent="0" algn="l" rtl="0">
              <a:lnSpc>
                <a:spcPct val="103099"/>
              </a:lnSpc>
              <a:spcBef>
                <a:spcPts val="1000"/>
              </a:spcBef>
              <a:spcAft>
                <a:spcPts val="0"/>
              </a:spcAft>
              <a:buNone/>
            </a:pPr>
            <a:r>
              <a:rPr lang="en-US" sz="1800">
                <a:solidFill>
                  <a:schemeClr val="dk2"/>
                </a:solidFill>
                <a:latin typeface="Century Gothic"/>
                <a:ea typeface="Century Gothic"/>
                <a:cs typeface="Century Gothic"/>
                <a:sym typeface="Century Gothic"/>
              </a:rPr>
              <a:t>Get customer feedback on new products.</a:t>
            </a:r>
            <a:endParaRPr sz="1800">
              <a:solidFill>
                <a:schemeClr val="dk2"/>
              </a:solidFill>
              <a:latin typeface="Century Gothic"/>
              <a:ea typeface="Century Gothic"/>
              <a:cs typeface="Century Gothic"/>
              <a:sym typeface="Century Gothic"/>
            </a:endParaRPr>
          </a:p>
          <a:p>
            <a:pPr marL="457200" marR="11430" lvl="0" indent="0" algn="l" rtl="0">
              <a:lnSpc>
                <a:spcPct val="103099"/>
              </a:lnSpc>
              <a:spcBef>
                <a:spcPts val="1000"/>
              </a:spcBef>
              <a:spcAft>
                <a:spcPts val="0"/>
              </a:spcAft>
              <a:buNone/>
            </a:pPr>
            <a:r>
              <a:rPr lang="en-US" sz="1800">
                <a:solidFill>
                  <a:schemeClr val="dk2"/>
                </a:solidFill>
                <a:latin typeface="Century Gothic"/>
                <a:ea typeface="Century Gothic"/>
                <a:cs typeface="Century Gothic"/>
                <a:sym typeface="Century Gothic"/>
              </a:rPr>
              <a:t>Have special discounts or sales on holidays.</a:t>
            </a:r>
            <a:endParaRPr sz="1800">
              <a:solidFill>
                <a:schemeClr val="dk2"/>
              </a:solidFill>
              <a:latin typeface="Century Gothic"/>
              <a:ea typeface="Century Gothic"/>
              <a:cs typeface="Century Gothic"/>
              <a:sym typeface="Century Gothic"/>
            </a:endParaRPr>
          </a:p>
          <a:p>
            <a:pPr marL="457200" marR="11430" lvl="0" indent="0" algn="l" rtl="0">
              <a:lnSpc>
                <a:spcPct val="103099"/>
              </a:lnSpc>
              <a:spcBef>
                <a:spcPts val="1000"/>
              </a:spcBef>
              <a:spcAft>
                <a:spcPts val="0"/>
              </a:spcAft>
              <a:buNone/>
            </a:pPr>
            <a:r>
              <a:rPr lang="en-US" sz="1800">
                <a:solidFill>
                  <a:schemeClr val="dk2"/>
                </a:solidFill>
                <a:latin typeface="Century Gothic"/>
                <a:ea typeface="Century Gothic"/>
                <a:cs typeface="Century Gothic"/>
                <a:sym typeface="Century Gothic"/>
              </a:rPr>
              <a:t>Pass on discounts received from wholesalers to the customers, and place colorful signs to communicate discounts.</a:t>
            </a:r>
            <a:endParaRPr sz="1800">
              <a:solidFill>
                <a:schemeClr val="dk2"/>
              </a:solidFill>
              <a:latin typeface="Century Gothic"/>
              <a:ea typeface="Century Gothic"/>
              <a:cs typeface="Century Gothic"/>
              <a:sym typeface="Century Gothic"/>
            </a:endParaRPr>
          </a:p>
          <a:p>
            <a:pPr marL="457200" marR="11430" lvl="0" indent="0" algn="l" rtl="0">
              <a:lnSpc>
                <a:spcPct val="103099"/>
              </a:lnSpc>
              <a:spcBef>
                <a:spcPts val="1000"/>
              </a:spcBef>
              <a:spcAft>
                <a:spcPts val="1000"/>
              </a:spcAft>
              <a:buNone/>
            </a:pPr>
            <a:r>
              <a:rPr lang="en-US" sz="1800">
                <a:solidFill>
                  <a:schemeClr val="dk2"/>
                </a:solidFill>
                <a:latin typeface="Century Gothic"/>
                <a:ea typeface="Century Gothic"/>
                <a:cs typeface="Century Gothic"/>
                <a:sym typeface="Century Gothic"/>
              </a:rPr>
              <a:t>Consider hiring someone to open the shop at a time or day when other shops remain closed. For instance, open the shop at 8 AM if others open at 9:30 AM.</a:t>
            </a:r>
            <a:endParaRPr sz="1200" b="1" i="0" u="none" strike="noStrike" cap="none">
              <a:solidFill>
                <a:schemeClr val="lt1"/>
              </a:solidFill>
              <a:latin typeface="Century Gothic"/>
              <a:ea typeface="Century Gothic"/>
              <a:cs typeface="Century Gothic"/>
              <a:sym typeface="Century Gothic"/>
            </a:endParaRPr>
          </a:p>
        </p:txBody>
      </p:sp>
      <p:grpSp>
        <p:nvGrpSpPr>
          <p:cNvPr id="232" name="Google Shape;232;g155b8051bf3_0_858"/>
          <p:cNvGrpSpPr/>
          <p:nvPr/>
        </p:nvGrpSpPr>
        <p:grpSpPr>
          <a:xfrm>
            <a:off x="804050" y="1856725"/>
            <a:ext cx="365100" cy="3938500"/>
            <a:chOff x="804050" y="1856725"/>
            <a:chExt cx="365100" cy="3938500"/>
          </a:xfrm>
        </p:grpSpPr>
        <p:pic>
          <p:nvPicPr>
            <p:cNvPr id="233" name="Google Shape;233;g155b8051bf3_0_85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4050" y="1856725"/>
              <a:ext cx="365100" cy="365100"/>
            </a:xfrm>
            <a:prstGeom prst="rect">
              <a:avLst/>
            </a:prstGeom>
            <a:noFill/>
            <a:ln>
              <a:noFill/>
            </a:ln>
          </p:spPr>
        </p:pic>
        <p:pic>
          <p:nvPicPr>
            <p:cNvPr id="234" name="Google Shape;234;g155b8051bf3_0_85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4050" y="2516075"/>
              <a:ext cx="365100" cy="365100"/>
            </a:xfrm>
            <a:prstGeom prst="rect">
              <a:avLst/>
            </a:prstGeom>
            <a:noFill/>
            <a:ln>
              <a:noFill/>
            </a:ln>
          </p:spPr>
        </p:pic>
        <p:pic>
          <p:nvPicPr>
            <p:cNvPr id="235" name="Google Shape;235;g155b8051bf3_0_85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4050" y="3006450"/>
              <a:ext cx="365100" cy="365100"/>
            </a:xfrm>
            <a:prstGeom prst="rect">
              <a:avLst/>
            </a:prstGeom>
            <a:noFill/>
            <a:ln>
              <a:noFill/>
            </a:ln>
          </p:spPr>
        </p:pic>
        <p:pic>
          <p:nvPicPr>
            <p:cNvPr id="236" name="Google Shape;236;g155b8051bf3_0_85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4050" y="3657525"/>
              <a:ext cx="365100" cy="365100"/>
            </a:xfrm>
            <a:prstGeom prst="rect">
              <a:avLst/>
            </a:prstGeom>
            <a:noFill/>
            <a:ln>
              <a:noFill/>
            </a:ln>
          </p:spPr>
        </p:pic>
        <p:pic>
          <p:nvPicPr>
            <p:cNvPr id="237" name="Google Shape;237;g155b8051bf3_0_85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4050" y="4043525"/>
              <a:ext cx="365100" cy="365100"/>
            </a:xfrm>
            <a:prstGeom prst="rect">
              <a:avLst/>
            </a:prstGeom>
            <a:noFill/>
            <a:ln>
              <a:noFill/>
            </a:ln>
          </p:spPr>
        </p:pic>
        <p:pic>
          <p:nvPicPr>
            <p:cNvPr id="238" name="Google Shape;238;g155b8051bf3_0_85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4050" y="4505725"/>
              <a:ext cx="365100" cy="365100"/>
            </a:xfrm>
            <a:prstGeom prst="rect">
              <a:avLst/>
            </a:prstGeom>
            <a:noFill/>
            <a:ln>
              <a:noFill/>
            </a:ln>
          </p:spPr>
        </p:pic>
        <p:pic>
          <p:nvPicPr>
            <p:cNvPr id="239" name="Google Shape;239;g155b8051bf3_0_85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4050" y="5430125"/>
              <a:ext cx="365100" cy="365100"/>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5237</Words>
  <Application>Microsoft Office PowerPoint</Application>
  <PresentationFormat>Widescreen</PresentationFormat>
  <Paragraphs>419</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Roboto</vt:lpstr>
      <vt:lpstr>Century Gothic</vt:lpstr>
      <vt:lpstr>Arial</vt:lpstr>
      <vt:lpstr>Calibri</vt:lpstr>
      <vt:lpstr>Gill Sans</vt:lpstr>
      <vt:lpstr>Office Theme</vt:lpstr>
      <vt:lpstr>Business Promotion</vt:lpstr>
      <vt:lpstr>Tips for Customizing This Module</vt:lpstr>
      <vt:lpstr>Module Overview</vt:lpstr>
      <vt:lpstr>PowerPoint Presentation</vt:lpstr>
      <vt:lpstr>How to Attract Customers to Your Store</vt:lpstr>
      <vt:lpstr>PowerPoint Presentation</vt:lpstr>
      <vt:lpstr>PowerPoint Presentation</vt:lpstr>
      <vt:lpstr>PowerPoint Presentation</vt:lpstr>
      <vt:lpstr>PowerPoint Presentation</vt:lpstr>
      <vt:lpstr>Provide A Positive Customer Experience</vt:lpstr>
      <vt:lpstr>PowerPoint Presentation</vt:lpstr>
      <vt:lpstr>PowerPoint Presentation</vt:lpstr>
      <vt:lpstr>PowerPoint Presentation</vt:lpstr>
      <vt:lpstr>PowerPoint Presentation</vt:lpstr>
      <vt:lpstr>We Can Use Two Strategies To Increase  Individual Customer Sales And Your Sales</vt:lpstr>
      <vt:lpstr>Ask Yourself These Three Questions Before You Try To Upsell Or Cross-Sell A Product</vt:lpstr>
      <vt:lpstr>If The Answer Is “Yes” To All Three Questions, Then You Can Proceed To Suggest Upgrades Or Additional Products</vt:lpstr>
      <vt:lpstr>PowerPoint Presentation</vt:lpstr>
      <vt:lpstr>Key Takeaways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Business Promotion Tips</vt:lpstr>
      <vt:lpstr>PowerPoint Presentation</vt:lpstr>
      <vt:lpstr>How to Make Your Business Stand Out</vt:lpstr>
      <vt:lpstr>How to Make Your Business Stand Out</vt:lpstr>
      <vt:lpstr>Tips For Using Digital Marketplaces Safely</vt:lpstr>
      <vt:lpstr>LEARNING RESOURCE Learn about Digital Marketplaces with Hey Sister and Oye Amiga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Promotion</dc:title>
  <dc:creator>Emma Schwartz</dc:creator>
  <cp:lastModifiedBy>Rosie Leary</cp:lastModifiedBy>
  <cp:revision>1</cp:revision>
  <dcterms:created xsi:type="dcterms:W3CDTF">2022-08-22T19:24:35Z</dcterms:created>
  <dcterms:modified xsi:type="dcterms:W3CDTF">2023-02-08T21:54:27Z</dcterms:modified>
</cp:coreProperties>
</file>