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QnKU6ks56zEBb5xYjdZgx0CuB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C310A8-27DB-464C-8F9C-F676D746E86B}" v="1" dt="2023-02-08T22:02:49.361"/>
  </p1510:revLst>
</p1510:revInfo>
</file>

<file path=ppt/tableStyles.xml><?xml version="1.0" encoding="utf-8"?>
<a:tblStyleLst xmlns:a="http://schemas.openxmlformats.org/drawingml/2006/main" def="{7197EBE3-65E3-4F7F-AA3A-373B94F41DA3}">
  <a:tblStyle styleId="{7197EBE3-65E3-4F7F-AA3A-373B94F41DA3}"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C48B391-F14D-4507-B38F-1412EB4E0A9D}"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E1C310A8-27DB-464C-8F9C-F676D746E86B}"/>
    <pc:docChg chg="undo custSel modSld">
      <pc:chgData name="Rosie Leary" userId="5fa886a9-878a-4625-aa14-7e74101c6c5c" providerId="ADAL" clId="{E1C310A8-27DB-464C-8F9C-F676D746E86B}" dt="2023-02-08T22:02:18.168" v="1" actId="1076"/>
      <pc:docMkLst>
        <pc:docMk/>
      </pc:docMkLst>
      <pc:sldChg chg="modSp mod">
        <pc:chgData name="Rosie Leary" userId="5fa886a9-878a-4625-aa14-7e74101c6c5c" providerId="ADAL" clId="{E1C310A8-27DB-464C-8F9C-F676D746E86B}" dt="2023-02-08T22:02:18.168" v="1" actId="1076"/>
        <pc:sldMkLst>
          <pc:docMk/>
          <pc:sldMk cId="0" sldId="256"/>
        </pc:sldMkLst>
        <pc:picChg chg="mod">
          <ac:chgData name="Rosie Leary" userId="5fa886a9-878a-4625-aa14-7e74101c6c5c" providerId="ADAL" clId="{E1C310A8-27DB-464C-8F9C-F676D746E86B}" dt="2023-02-08T22:02:18.168" v="1" actId="1076"/>
          <ac:picMkLst>
            <pc:docMk/>
            <pc:sldMk cId="0" sldId="256"/>
            <ac:picMk id="8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5615caa4e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15615caa4e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5615caa4e2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15615caa4e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5615caa4e2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g15615caa4e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5148ac12ea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15148ac12ea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5615caa4e2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g15615caa4e2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5615caa4e2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4" name="Google Shape;304;g15615caa4e2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6087d40fc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g156087d40f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6087d40fc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156087d40fc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5615caa4e2_1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15615caa4e2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56087d40fc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3" name="Google Shape;363;g156087d40f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2b21e81b7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7" name="Google Shape;377;g152b21e81b7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52b21e81b7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g152b21e81b7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2b21e81b7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5" name="Google Shape;405;g152b21e81b7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52b21e81b7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152b21e81b7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5615caa4e2_1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2" name="Google Shape;432;g15615caa4e2_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5615caa4e2_1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g15615caa4e2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5615caa4e2_1_4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g15615caa4e2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5615caa4e2_1_4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g15615caa4e2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5615caa4e2_1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g15615caa4e2_1_5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5615caa4e2_1_3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15615caa4e2_1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5615caa4e2_1_3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9" name="Google Shape;519;g15615caa4e2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5615caa4e2_1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2" name="Google Shape;532;g15615caa4e2_1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5615caa4e2_1_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3" name="Google Shape;543;g15615caa4e2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5615caa4e2_1_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6" name="Google Shape;556;g15615caa4e2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5615caa4e2_1_2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0" name="Google Shape;570;g15615caa4e2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5615caa4e2_1_3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0" name="Google Shape;580;g15615caa4e2_1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52b21e81b7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4" name="Google Shape;594;g152b21e81b7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5615caa4e2_1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5" name="Google Shape;605;g15615caa4e2_1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5615caa4e2_1_4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9" name="Google Shape;619;g15615caa4e2_1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152b21e81b7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0" name="Google Shape;630;g152b21e81b7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52b21e81b7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7" name="Google Shape;647;g152b21e81b7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2b21e81b7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g152b21e81b7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5615caa4e2_1_4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2" name="Google Shape;682;g15615caa4e2_1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5615caa4e2_1_4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2" name="Google Shape;692;g15615caa4e2_1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5615caa4e2_1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3" name="Google Shape;703;g15615caa4e2_1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5615caa4e2_1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7" name="Google Shape;717;g15615caa4e2_1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5615caa4e2_1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8" name="Google Shape;728;g15615caa4e2_1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5615caa4e2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8" name="Google Shape;738;g15615caa4e2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15615caa4e2_1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8" name="Google Shape;748;g15615caa4e2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615caa4e2_1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8" name="Google Shape;758;g15615caa4e2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148ac12ea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15148ac12e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5148ac12ea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8" name="Google Shape;768;g15148ac12e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52b21e81b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1" name="Google Shape;791;g152b21e81b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52b21e81b7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5" name="Google Shape;815;g152b21e81b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58fc7801d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5" name="Google Shape;835;g158fc7801d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5148ac12ea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g15148ac12ea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5148ac12ea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g15148ac12ea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148ac12ea_0_3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15148ac12ea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6087d40fc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g156087d40f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30.xml"/><Relationship Id="rId18" Type="http://schemas.openxmlformats.org/officeDocument/2006/relationships/slide" Target="slide33.xml"/><Relationship Id="rId3" Type="http://schemas.openxmlformats.org/officeDocument/2006/relationships/image" Target="../media/image7.png"/><Relationship Id="rId21" Type="http://schemas.openxmlformats.org/officeDocument/2006/relationships/slide" Target="slide42.xml"/><Relationship Id="rId7" Type="http://schemas.openxmlformats.org/officeDocument/2006/relationships/slide" Target="slide14.xml"/><Relationship Id="rId12" Type="http://schemas.openxmlformats.org/officeDocument/2006/relationships/slide" Target="slide52.xml"/><Relationship Id="rId17" Type="http://schemas.openxmlformats.org/officeDocument/2006/relationships/slide" Target="slide31.xml"/><Relationship Id="rId2" Type="http://schemas.openxmlformats.org/officeDocument/2006/relationships/notesSlide" Target="../notesSlides/notesSlide2.xml"/><Relationship Id="rId16" Type="http://schemas.openxmlformats.org/officeDocument/2006/relationships/slide" Target="slide28.xml"/><Relationship Id="rId20"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40.xml"/><Relationship Id="rId5" Type="http://schemas.openxmlformats.org/officeDocument/2006/relationships/slide" Target="slide10.xml"/><Relationship Id="rId15" Type="http://schemas.openxmlformats.org/officeDocument/2006/relationships/slide" Target="slide22.xml"/><Relationship Id="rId23" Type="http://schemas.openxmlformats.org/officeDocument/2006/relationships/slide" Target="slide49.xml"/><Relationship Id="rId10" Type="http://schemas.openxmlformats.org/officeDocument/2006/relationships/slide" Target="slide39.xml"/><Relationship Id="rId19" Type="http://schemas.openxmlformats.org/officeDocument/2006/relationships/slide" Target="slide35.xml"/><Relationship Id="rId4" Type="http://schemas.openxmlformats.org/officeDocument/2006/relationships/slide" Target="slide5.xml"/><Relationship Id="rId9" Type="http://schemas.openxmlformats.org/officeDocument/2006/relationships/slide" Target="slide19.xml"/><Relationship Id="rId14" Type="http://schemas.openxmlformats.org/officeDocument/2006/relationships/slide" Target="slide15.xml"/><Relationship Id="rId22" Type="http://schemas.openxmlformats.org/officeDocument/2006/relationships/slide" Target="slide4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69.png"/><Relationship Id="rId7" Type="http://schemas.openxmlformats.org/officeDocument/2006/relationships/hyperlink" Target="https://www.siaedge.com/lesson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6.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slide" Target="slide17.xml"/><Relationship Id="rId4" Type="http://schemas.openxmlformats.org/officeDocument/2006/relationships/image" Target="../media/image8.png"/><Relationship Id="rId9" Type="http://schemas.openxmlformats.org/officeDocument/2006/relationships/slide" Target="slide1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3.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9.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16.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17.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40.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17.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91.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png"/><Relationship Id="rId7"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55.png"/><Relationship Id="rId10" Type="http://schemas.openxmlformats.org/officeDocument/2006/relationships/image" Target="../media/image99.png"/><Relationship Id="rId4" Type="http://schemas.openxmlformats.org/officeDocument/2006/relationships/image" Target="../media/image54.png"/><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74.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102.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png"/><Relationship Id="rId7"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png"/><Relationship Id="rId7"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40.png"/><Relationship Id="rId9" Type="http://schemas.openxmlformats.org/officeDocument/2006/relationships/image" Target="../media/image117.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53.png"/><Relationship Id="rId7"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55.png"/><Relationship Id="rId10" Type="http://schemas.openxmlformats.org/officeDocument/2006/relationships/image" Target="../media/image119.png"/><Relationship Id="rId4" Type="http://schemas.openxmlformats.org/officeDocument/2006/relationships/image" Target="../media/image54.png"/><Relationship Id="rId9" Type="http://schemas.openxmlformats.org/officeDocument/2006/relationships/image" Target="../media/image118.png"/></Relationships>
</file>

<file path=ppt/slides/_rels/slide5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6.png"/><Relationship Id="rId5" Type="http://schemas.openxmlformats.org/officeDocument/2006/relationships/image" Target="../media/image121.jpeg"/><Relationship Id="rId10" Type="http://schemas.openxmlformats.org/officeDocument/2006/relationships/image" Target="../media/image125.png"/><Relationship Id="rId4" Type="http://schemas.openxmlformats.org/officeDocument/2006/relationships/hyperlink" Target="http://www.siaedge.com" TargetMode="External"/><Relationship Id="rId9"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16.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Financial Management</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15615caa4e2_0_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32" name="Google Shape;232;g15615caa4e2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
        <p:nvSpPr>
          <p:cNvPr id="233" name="Google Shape;233;g15615caa4e2_0_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pic>
        <p:nvPicPr>
          <p:cNvPr id="234" name="Google Shape;234;g15615caa4e2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235" name="Google Shape;235;g15615caa4e2_0_0"/>
          <p:cNvSpPr txBox="1"/>
          <p:nvPr/>
        </p:nvSpPr>
        <p:spPr>
          <a:xfrm>
            <a:off x="9420950" y="333000"/>
            <a:ext cx="15852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236" name="Google Shape;236;g15615caa4e2_0_0"/>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237" name="Google Shape;237;g15615caa4e2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56325" y="1149125"/>
            <a:ext cx="6535823" cy="5150774"/>
          </a:xfrm>
          <a:prstGeom prst="rect">
            <a:avLst/>
          </a:prstGeom>
          <a:noFill/>
          <a:ln>
            <a:noFill/>
          </a:ln>
        </p:spPr>
      </p:pic>
      <p:pic>
        <p:nvPicPr>
          <p:cNvPr id="238" name="Google Shape;238;g15615caa4e2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66050" y="558697"/>
            <a:ext cx="1235826" cy="1235826"/>
          </a:xfrm>
          <a:prstGeom prst="rect">
            <a:avLst/>
          </a:prstGeom>
          <a:noFill/>
          <a:ln>
            <a:noFill/>
          </a:ln>
        </p:spPr>
      </p:pic>
      <p:grpSp>
        <p:nvGrpSpPr>
          <p:cNvPr id="239" name="Google Shape;239;g15615caa4e2_0_0"/>
          <p:cNvGrpSpPr/>
          <p:nvPr/>
        </p:nvGrpSpPr>
        <p:grpSpPr>
          <a:xfrm>
            <a:off x="1092437" y="931060"/>
            <a:ext cx="3824249" cy="3013841"/>
            <a:chOff x="6272477" y="-1648813"/>
            <a:chExt cx="3495977" cy="2755134"/>
          </a:xfrm>
        </p:grpSpPr>
        <p:pic>
          <p:nvPicPr>
            <p:cNvPr id="240" name="Google Shape;240;g15615caa4e2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72477" y="-1648813"/>
              <a:ext cx="3495977" cy="2755134"/>
            </a:xfrm>
            <a:prstGeom prst="rect">
              <a:avLst/>
            </a:prstGeom>
            <a:noFill/>
            <a:ln>
              <a:noFill/>
            </a:ln>
          </p:spPr>
        </p:pic>
        <p:sp>
          <p:nvSpPr>
            <p:cNvPr id="241" name="Google Shape;241;g15615caa4e2_0_0"/>
            <p:cNvSpPr txBox="1"/>
            <p:nvPr/>
          </p:nvSpPr>
          <p:spPr>
            <a:xfrm>
              <a:off x="6974215" y="-936740"/>
              <a:ext cx="2092500" cy="1153800"/>
            </a:xfrm>
            <a:prstGeom prst="rect">
              <a:avLst/>
            </a:prstGeom>
            <a:noFill/>
            <a:ln>
              <a:noFill/>
            </a:ln>
          </p:spPr>
          <p:txBody>
            <a:bodyPr spcFirstLastPara="1" wrap="square" lIns="91425" tIns="91425" rIns="91425" bIns="91425" anchor="t" anchorCtr="0">
              <a:spAutoFit/>
            </a:bodyPr>
            <a:lstStyle/>
            <a:p>
              <a:pPr marL="12700" marR="0" lvl="0" indent="0" algn="ctr" rtl="0">
                <a:lnSpc>
                  <a:spcPct val="125000"/>
                </a:lnSpc>
                <a:spcBef>
                  <a:spcPts val="0"/>
                </a:spcBef>
                <a:spcAft>
                  <a:spcPts val="0"/>
                </a:spcAft>
                <a:buClr>
                  <a:schemeClr val="dk1"/>
                </a:buClr>
                <a:buSzPts val="1300"/>
                <a:buFont typeface="Arial"/>
                <a:buNone/>
              </a:pPr>
              <a:r>
                <a:rPr lang="en-US" sz="2000" b="1" i="0" u="none" strike="noStrike" cap="none">
                  <a:solidFill>
                    <a:srgbClr val="2853A3"/>
                  </a:solidFill>
                  <a:latin typeface="Century Gothic"/>
                  <a:ea typeface="Century Gothic"/>
                  <a:cs typeface="Century Gothic"/>
                  <a:sym typeface="Century Gothic"/>
                </a:rPr>
                <a:t>Who handles </a:t>
              </a:r>
              <a:endParaRPr sz="2000" b="1" i="0" u="none" strike="noStrike" cap="none">
                <a:solidFill>
                  <a:srgbClr val="2853A3"/>
                </a:solidFill>
                <a:latin typeface="Century Gothic"/>
                <a:ea typeface="Century Gothic"/>
                <a:cs typeface="Century Gothic"/>
                <a:sym typeface="Century Gothic"/>
              </a:endParaRPr>
            </a:p>
            <a:p>
              <a:pPr marL="12700" marR="0" lvl="0" indent="0" algn="ctr" rtl="0">
                <a:lnSpc>
                  <a:spcPct val="125000"/>
                </a:lnSpc>
                <a:spcBef>
                  <a:spcPts val="0"/>
                </a:spcBef>
                <a:spcAft>
                  <a:spcPts val="0"/>
                </a:spcAft>
                <a:buClr>
                  <a:schemeClr val="dk1"/>
                </a:buClr>
                <a:buSzPts val="1300"/>
                <a:buFont typeface="Arial"/>
                <a:buNone/>
              </a:pPr>
              <a:r>
                <a:rPr lang="en-US" sz="2000" b="1" i="0" u="none" strike="noStrike" cap="none">
                  <a:solidFill>
                    <a:srgbClr val="2853A3"/>
                  </a:solidFill>
                  <a:latin typeface="Century Gothic"/>
                  <a:ea typeface="Century Gothic"/>
                  <a:cs typeface="Century Gothic"/>
                  <a:sym typeface="Century Gothic"/>
                </a:rPr>
                <a:t>the finances of your business? </a:t>
              </a:r>
              <a:endParaRPr sz="1800" b="1" i="0" u="none" strike="noStrike" cap="none">
                <a:solidFill>
                  <a:srgbClr val="D19129"/>
                </a:solidFill>
                <a:latin typeface="Century Gothic"/>
                <a:ea typeface="Century Gothic"/>
                <a:cs typeface="Century Gothic"/>
                <a:sym typeface="Century Gothic"/>
              </a:endParaRPr>
            </a:p>
          </p:txBody>
        </p:sp>
      </p:grpSp>
      <p:grpSp>
        <p:nvGrpSpPr>
          <p:cNvPr id="242" name="Google Shape;242;g15615caa4e2_0_0"/>
          <p:cNvGrpSpPr/>
          <p:nvPr/>
        </p:nvGrpSpPr>
        <p:grpSpPr>
          <a:xfrm>
            <a:off x="-209375" y="3278625"/>
            <a:ext cx="4078098" cy="3213901"/>
            <a:chOff x="-919324" y="-471784"/>
            <a:chExt cx="3728036" cy="2938021"/>
          </a:xfrm>
        </p:grpSpPr>
        <p:pic>
          <p:nvPicPr>
            <p:cNvPr id="243" name="Google Shape;243;g15615caa4e2_0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919324" y="-471784"/>
              <a:ext cx="3728036" cy="2938021"/>
            </a:xfrm>
            <a:prstGeom prst="rect">
              <a:avLst/>
            </a:prstGeom>
            <a:noFill/>
            <a:ln>
              <a:noFill/>
            </a:ln>
          </p:spPr>
        </p:pic>
        <p:sp>
          <p:nvSpPr>
            <p:cNvPr id="244" name="Google Shape;244;g15615caa4e2_0_0"/>
            <p:cNvSpPr txBox="1"/>
            <p:nvPr/>
          </p:nvSpPr>
          <p:spPr>
            <a:xfrm>
              <a:off x="-101557" y="-54758"/>
              <a:ext cx="2092500" cy="1857300"/>
            </a:xfrm>
            <a:prstGeom prst="rect">
              <a:avLst/>
            </a:prstGeom>
            <a:noFill/>
            <a:ln>
              <a:noFill/>
            </a:ln>
          </p:spPr>
          <p:txBody>
            <a:bodyPr spcFirstLastPara="1" wrap="square" lIns="91425" tIns="91425" rIns="91425" bIns="91425" anchor="t" anchorCtr="0">
              <a:spAutoFit/>
            </a:bodyPr>
            <a:lstStyle/>
            <a:p>
              <a:pPr marL="12700" marR="0" lvl="0" indent="0" algn="ctr" rtl="0">
                <a:lnSpc>
                  <a:spcPct val="125000"/>
                </a:lnSpc>
                <a:spcBef>
                  <a:spcPts val="0"/>
                </a:spcBef>
                <a:spcAft>
                  <a:spcPts val="0"/>
                </a:spcAft>
                <a:buClr>
                  <a:schemeClr val="dk1"/>
                </a:buClr>
                <a:buSzPts val="1300"/>
                <a:buFont typeface="Arial"/>
                <a:buNone/>
              </a:pPr>
              <a:r>
                <a:rPr lang="en-US" sz="2000" b="1" i="0" u="none" strike="noStrike" cap="none">
                  <a:solidFill>
                    <a:srgbClr val="2853A3"/>
                  </a:solidFill>
                  <a:latin typeface="Century Gothic"/>
                  <a:ea typeface="Century Gothic"/>
                  <a:cs typeface="Century Gothic"/>
                  <a:sym typeface="Century Gothic"/>
                </a:rPr>
                <a:t>How do you keep track of the cash going in and out of your business?</a:t>
              </a:r>
              <a:endParaRPr sz="1800" b="1" i="0" u="none" strike="noStrike" cap="none">
                <a:solidFill>
                  <a:srgbClr val="D19129"/>
                </a:solidFill>
                <a:latin typeface="Century Gothic"/>
                <a:ea typeface="Century Gothic"/>
                <a:cs typeface="Century Gothic"/>
                <a:sym typeface="Century Gothic"/>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g15615caa4e2_1_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50" name="Google Shape;250;g15615caa4e2_1_1"/>
          <p:cNvSpPr txBox="1">
            <a:spLocks noGrp="1"/>
          </p:cNvSpPr>
          <p:nvPr>
            <p:ph type="title"/>
          </p:nvPr>
        </p:nvSpPr>
        <p:spPr>
          <a:xfrm>
            <a:off x="755075" y="4688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What Is Your Role in Managing The </a:t>
            </a:r>
            <a:endParaRPr sz="3200">
              <a:solidFill>
                <a:srgbClr val="2853A3"/>
              </a:solidFill>
            </a:endParaRPr>
          </a:p>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Money In The Business?</a:t>
            </a:r>
            <a:endParaRPr>
              <a:solidFill>
                <a:srgbClr val="BA0C2F"/>
              </a:solidFill>
            </a:endParaRPr>
          </a:p>
        </p:txBody>
      </p:sp>
      <p:sp>
        <p:nvSpPr>
          <p:cNvPr id="251" name="Google Shape;251;g15615caa4e2_1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pic>
        <p:nvPicPr>
          <p:cNvPr id="252" name="Google Shape;252;g15615caa4e2_1_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53" name="Google Shape;253;g15615caa4e2_1_1"/>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54" name="Google Shape;254;g15615caa4e2_1_1"/>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55" name="Google Shape;255;g15615caa4e2_1_1"/>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256" name="Google Shape;256;g15615caa4e2_1_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923068"/>
            <a:ext cx="1235826" cy="1235826"/>
          </a:xfrm>
          <a:prstGeom prst="rect">
            <a:avLst/>
          </a:prstGeom>
          <a:noFill/>
          <a:ln>
            <a:noFill/>
          </a:ln>
        </p:spPr>
      </p:pic>
      <p:sp>
        <p:nvSpPr>
          <p:cNvPr id="257" name="Google Shape;257;g15615caa4e2_1_1"/>
          <p:cNvSpPr txBox="1"/>
          <p:nvPr/>
        </p:nvSpPr>
        <p:spPr>
          <a:xfrm>
            <a:off x="9547700" y="1095000"/>
            <a:ext cx="14583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sp>
        <p:nvSpPr>
          <p:cNvPr id="258" name="Google Shape;258;g15615caa4e2_1_1"/>
          <p:cNvSpPr/>
          <p:nvPr/>
        </p:nvSpPr>
        <p:spPr>
          <a:xfrm>
            <a:off x="762150" y="2348675"/>
            <a:ext cx="2505300" cy="19575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15615caa4e2_1_1"/>
          <p:cNvSpPr txBox="1"/>
          <p:nvPr/>
        </p:nvSpPr>
        <p:spPr>
          <a:xfrm>
            <a:off x="838343" y="2459184"/>
            <a:ext cx="22890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Do you manage any of the financial matters for your business or at home?</a:t>
            </a:r>
            <a:endParaRPr sz="1800" b="1" i="0" u="none" strike="noStrike" cap="none">
              <a:solidFill>
                <a:srgbClr val="2855A4"/>
              </a:solidFill>
              <a:latin typeface="Century Gothic"/>
              <a:ea typeface="Century Gothic"/>
              <a:cs typeface="Century Gothic"/>
              <a:sym typeface="Century Gothic"/>
            </a:endParaRPr>
          </a:p>
        </p:txBody>
      </p:sp>
      <p:sp>
        <p:nvSpPr>
          <p:cNvPr id="260" name="Google Shape;260;g15615caa4e2_1_1"/>
          <p:cNvSpPr txBox="1"/>
          <p:nvPr/>
        </p:nvSpPr>
        <p:spPr>
          <a:xfrm>
            <a:off x="3706875" y="2526575"/>
            <a:ext cx="7070400" cy="3199362"/>
          </a:xfrm>
          <a:prstGeom prst="rect">
            <a:avLst/>
          </a:prstGeom>
          <a:noFill/>
          <a:ln>
            <a:noFill/>
          </a:ln>
        </p:spPr>
        <p:txBody>
          <a:bodyPr spcFirstLastPara="1" wrap="square" lIns="0" tIns="8025" rIns="0" bIns="0" anchor="t" anchorCtr="0">
            <a:spAutoFit/>
          </a:bodyPr>
          <a:lstStyle/>
          <a:p>
            <a:pPr marL="457200" marR="0" lvl="0" indent="-342900" algn="l" rtl="0">
              <a:lnSpc>
                <a:spcPct val="128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As a woman, do you face any barriers in accessing information or understanding information related to finances at home or in your business?</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28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Are there gender-based divisions in financial decision-making for the business? If yes, why do these divisions exist?</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28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Do you agree with those divisions, or would you like to change them? </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28000"/>
              </a:lnSpc>
              <a:spcBef>
                <a:spcPts val="0"/>
              </a:spcBef>
              <a:spcAft>
                <a:spcPts val="0"/>
              </a:spcAft>
              <a:buClr>
                <a:schemeClr val="dk2"/>
              </a:buClr>
              <a:buSzPts val="1800"/>
              <a:buFont typeface="Century Gothic"/>
              <a:buAutoNum type="arabicPeriod"/>
            </a:pPr>
            <a:r>
              <a:rPr lang="en-US" sz="1800" b="0" i="0" u="none" strike="noStrike" cap="none">
                <a:solidFill>
                  <a:schemeClr val="dk2"/>
                </a:solidFill>
                <a:latin typeface="Century Gothic"/>
                <a:ea typeface="Century Gothic"/>
                <a:cs typeface="Century Gothic"/>
                <a:sym typeface="Century Gothic"/>
              </a:rPr>
              <a:t>What are the benefits for the family and a business when a woman participates in decision-making?</a:t>
            </a:r>
            <a:endParaRPr sz="1800" b="0" i="0" u="none" strike="noStrike" cap="none">
              <a:solidFill>
                <a:schemeClr val="dk2"/>
              </a:solidFill>
              <a:latin typeface="Century Gothic"/>
              <a:ea typeface="Century Gothic"/>
              <a:cs typeface="Century Gothic"/>
              <a:sym typeface="Century Gothic"/>
            </a:endParaRPr>
          </a:p>
        </p:txBody>
      </p:sp>
      <p:sp>
        <p:nvSpPr>
          <p:cNvPr id="261" name="Google Shape;261;g15615caa4e2_1_1"/>
          <p:cNvSpPr/>
          <p:nvPr/>
        </p:nvSpPr>
        <p:spPr>
          <a:xfrm>
            <a:off x="762150" y="4405625"/>
            <a:ext cx="2505300" cy="19575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5615caa4e2_1_1"/>
          <p:cNvSpPr txBox="1"/>
          <p:nvPr/>
        </p:nvSpPr>
        <p:spPr>
          <a:xfrm>
            <a:off x="955800" y="4624750"/>
            <a:ext cx="2118000" cy="1569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D19129"/>
                </a:solidFill>
                <a:latin typeface="Century Gothic"/>
                <a:ea typeface="Century Gothic"/>
                <a:cs typeface="Century Gothic"/>
                <a:sym typeface="Century Gothic"/>
              </a:rPr>
              <a:t>Does your role </a:t>
            </a:r>
            <a:endParaRPr sz="1800" b="1" i="0" u="none" strike="noStrike" cap="none">
              <a:solidFill>
                <a:srgbClr val="D19129"/>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a:solidFill>
                  <a:srgbClr val="D19129"/>
                </a:solidFill>
                <a:latin typeface="Century Gothic"/>
                <a:ea typeface="Century Gothic"/>
                <a:cs typeface="Century Gothic"/>
                <a:sym typeface="Century Gothic"/>
              </a:rPr>
              <a:t>as a woman influence your role in the business?</a:t>
            </a:r>
            <a:r>
              <a:rPr lang="en-US" sz="1400" b="1" i="0" u="none" strike="noStrike" cap="none">
                <a:solidFill>
                  <a:srgbClr val="FFFFFF"/>
                </a:solidFill>
                <a:latin typeface="Calibri"/>
                <a:ea typeface="Calibri"/>
                <a:cs typeface="Calibri"/>
                <a:sym typeface="Calibri"/>
              </a:rPr>
              <a:t> </a:t>
            </a:r>
            <a:endParaRPr sz="1400" b="1"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15615caa4e2_0_5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68" name="Google Shape;268;g15615caa4e2_0_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pic>
        <p:nvPicPr>
          <p:cNvPr id="269" name="Google Shape;269;g15615caa4e2_0_5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70" name="Google Shape;270;g15615caa4e2_0_54"/>
          <p:cNvSpPr txBox="1"/>
          <p:nvPr/>
        </p:nvSpPr>
        <p:spPr>
          <a:xfrm>
            <a:off x="755075" y="1020925"/>
            <a:ext cx="9775800" cy="9459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0"/>
              </a:spcBef>
              <a:spcAft>
                <a:spcPts val="0"/>
              </a:spcAft>
              <a:buClr>
                <a:srgbClr val="000000"/>
              </a:buClr>
              <a:buSzPts val="1800"/>
              <a:buFont typeface="Arial"/>
              <a:buNone/>
            </a:pPr>
            <a:r>
              <a:rPr lang="en-US" sz="2300" b="1" i="0" u="none" strike="noStrike" cap="none">
                <a:solidFill>
                  <a:srgbClr val="2855A4"/>
                </a:solidFill>
                <a:latin typeface="Century Gothic"/>
                <a:ea typeface="Century Gothic"/>
                <a:cs typeface="Century Gothic"/>
                <a:sym typeface="Century Gothic"/>
              </a:rPr>
              <a:t>When women help manage finances, there is an increased opportunity for the business to grow and flourish.</a:t>
            </a:r>
            <a:endParaRPr sz="2500" b="0" i="0" u="none" strike="noStrike" cap="none">
              <a:solidFill>
                <a:schemeClr val="dk2"/>
              </a:solidFill>
              <a:latin typeface="Century Gothic"/>
              <a:ea typeface="Century Gothic"/>
              <a:cs typeface="Century Gothic"/>
              <a:sym typeface="Century Gothic"/>
            </a:endParaRPr>
          </a:p>
        </p:txBody>
      </p:sp>
      <p:sp>
        <p:nvSpPr>
          <p:cNvPr id="271" name="Google Shape;271;g15615caa4e2_0_5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72" name="Google Shape;272;g15615caa4e2_0_5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73" name="Google Shape;273;g15615caa4e2_0_54"/>
          <p:cNvSpPr txBox="1"/>
          <p:nvPr/>
        </p:nvSpPr>
        <p:spPr>
          <a:xfrm>
            <a:off x="755075" y="2496875"/>
            <a:ext cx="7545600" cy="36516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2000" b="0" i="0" u="none" strike="noStrike" cap="none">
                <a:solidFill>
                  <a:schemeClr val="dk2"/>
                </a:solidFill>
                <a:latin typeface="Century Gothic"/>
                <a:ea typeface="Century Gothic"/>
                <a:cs typeface="Century Gothic"/>
                <a:sym typeface="Century Gothic"/>
              </a:rPr>
              <a:t>Women’s participation in the shop’s finances and operations will bring diverse skills to the business.</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100"/>
              <a:buFont typeface="Arial"/>
              <a:buNone/>
            </a:pPr>
            <a:endParaRPr sz="2000" b="0" i="0" u="none" strike="noStrike" cap="none">
              <a:solidFill>
                <a:schemeClr val="dk2"/>
              </a:solidFill>
              <a:latin typeface="Century Gothic"/>
              <a:ea typeface="Century Gothic"/>
              <a:cs typeface="Century Gothic"/>
              <a:sym typeface="Century Gothic"/>
            </a:endParaRPr>
          </a:p>
          <a:p>
            <a:pPr marL="12700" marR="0" lvl="0" indent="0" algn="l" rtl="0">
              <a:lnSpc>
                <a:spcPct val="115599"/>
              </a:lnSpc>
              <a:spcBef>
                <a:spcPts val="0"/>
              </a:spcBef>
              <a:spcAft>
                <a:spcPts val="0"/>
              </a:spcAft>
              <a:buClr>
                <a:schemeClr val="dk1"/>
              </a:buClr>
              <a:buSzPts val="1800"/>
              <a:buFont typeface="Arial"/>
              <a:buNone/>
            </a:pPr>
            <a:r>
              <a:rPr lang="en-US" sz="2000" b="0" i="0" u="none" strike="noStrike" cap="none">
                <a:solidFill>
                  <a:schemeClr val="dk2"/>
                </a:solidFill>
                <a:latin typeface="Century Gothic"/>
                <a:ea typeface="Century Gothic"/>
                <a:cs typeface="Century Gothic"/>
                <a:sym typeface="Century Gothic"/>
              </a:rPr>
              <a:t>Women’s participation in business will also provide additional human resources for the business.</a:t>
            </a:r>
            <a:endParaRPr sz="2000" b="0" i="0" u="none" strike="noStrike" cap="none">
              <a:solidFill>
                <a:schemeClr val="dk2"/>
              </a:solidFill>
              <a:latin typeface="Century Gothic"/>
              <a:ea typeface="Century Gothic"/>
              <a:cs typeface="Century Gothic"/>
              <a:sym typeface="Century Gothic"/>
            </a:endParaRPr>
          </a:p>
          <a:p>
            <a:pPr marL="12700" marR="0" lvl="0" indent="0" algn="l" rtl="0">
              <a:lnSpc>
                <a:spcPct val="115599"/>
              </a:lnSpc>
              <a:spcBef>
                <a:spcPts val="0"/>
              </a:spcBef>
              <a:spcAft>
                <a:spcPts val="0"/>
              </a:spcAft>
              <a:buClr>
                <a:schemeClr val="dk1"/>
              </a:buClr>
              <a:buSzPts val="1800"/>
              <a:buFont typeface="Arial"/>
              <a:buNone/>
            </a:pPr>
            <a:endParaRPr sz="2000" b="0" i="0" u="none" strike="noStrike" cap="none">
              <a:solidFill>
                <a:schemeClr val="dk2"/>
              </a:solidFill>
              <a:latin typeface="Century Gothic"/>
              <a:ea typeface="Century Gothic"/>
              <a:cs typeface="Century Gothic"/>
              <a:sym typeface="Century Gothic"/>
            </a:endParaRPr>
          </a:p>
          <a:p>
            <a:pPr marL="12700" marR="0" lvl="0" indent="0" algn="l" rtl="0">
              <a:lnSpc>
                <a:spcPct val="115599"/>
              </a:lnSpc>
              <a:spcBef>
                <a:spcPts val="0"/>
              </a:spcBef>
              <a:spcAft>
                <a:spcPts val="0"/>
              </a:spcAft>
              <a:buClr>
                <a:schemeClr val="dk1"/>
              </a:buClr>
              <a:buSzPts val="1800"/>
              <a:buFont typeface="Arial"/>
              <a:buNone/>
            </a:pPr>
            <a:r>
              <a:rPr lang="en-US" sz="2000" b="0" i="0" u="none" strike="noStrike" cap="none">
                <a:solidFill>
                  <a:schemeClr val="dk2"/>
                </a:solidFill>
                <a:latin typeface="Century Gothic"/>
                <a:ea typeface="Century Gothic"/>
                <a:cs typeface="Century Gothic"/>
                <a:sym typeface="Century Gothic"/>
              </a:rPr>
              <a:t>When you work in the store, you can decide how money is spent — and consider paying yourself a monthly salary or putting money aside for the family.</a:t>
            </a:r>
            <a:endParaRPr sz="20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rgbClr val="000000"/>
              </a:buClr>
              <a:buSzPts val="1600"/>
              <a:buFont typeface="Arial"/>
              <a:buNone/>
            </a:pPr>
            <a:endParaRPr sz="2000" b="1" i="0" u="none" strike="noStrike" cap="none">
              <a:solidFill>
                <a:srgbClr val="2855A4"/>
              </a:solidFill>
              <a:latin typeface="Century Gothic"/>
              <a:ea typeface="Century Gothic"/>
              <a:cs typeface="Century Gothic"/>
              <a:sym typeface="Century Gothic"/>
            </a:endParaRPr>
          </a:p>
        </p:txBody>
      </p:sp>
      <p:pic>
        <p:nvPicPr>
          <p:cNvPr id="274" name="Google Shape;274;g15615caa4e2_0_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01625" y="1478250"/>
            <a:ext cx="1675576" cy="1094825"/>
          </a:xfrm>
          <a:prstGeom prst="rect">
            <a:avLst/>
          </a:prstGeom>
          <a:noFill/>
          <a:ln>
            <a:noFill/>
          </a:ln>
        </p:spPr>
      </p:pic>
      <p:grpSp>
        <p:nvGrpSpPr>
          <p:cNvPr id="275" name="Google Shape;275;g15615caa4e2_0_54"/>
          <p:cNvGrpSpPr/>
          <p:nvPr/>
        </p:nvGrpSpPr>
        <p:grpSpPr>
          <a:xfrm>
            <a:off x="7384150" y="2080548"/>
            <a:ext cx="4765977" cy="4331311"/>
            <a:chOff x="7612750" y="2080548"/>
            <a:chExt cx="4765977" cy="4331311"/>
          </a:xfrm>
        </p:grpSpPr>
        <p:pic>
          <p:nvPicPr>
            <p:cNvPr id="276" name="Google Shape;276;g15615caa4e2_0_5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12750" y="2080548"/>
              <a:ext cx="3627602" cy="4162068"/>
            </a:xfrm>
            <a:prstGeom prst="rect">
              <a:avLst/>
            </a:prstGeom>
            <a:noFill/>
            <a:ln>
              <a:noFill/>
            </a:ln>
          </p:spPr>
        </p:pic>
        <p:pic>
          <p:nvPicPr>
            <p:cNvPr id="277" name="Google Shape;277;g15615caa4e2_0_5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492250" y="2081087"/>
              <a:ext cx="2886477" cy="4330772"/>
            </a:xfrm>
            <a:prstGeom prst="rect">
              <a:avLst/>
            </a:prstGeom>
            <a:noFill/>
            <a:ln>
              <a:noFill/>
            </a:ln>
          </p:spPr>
        </p:pic>
      </p:grpSp>
      <p:sp>
        <p:nvSpPr>
          <p:cNvPr id="278" name="Google Shape;278;g15615caa4e2_0_54"/>
          <p:cNvSpPr txBox="1"/>
          <p:nvPr/>
        </p:nvSpPr>
        <p:spPr>
          <a:xfrm>
            <a:off x="10130225" y="1578600"/>
            <a:ext cx="1446900" cy="773400"/>
          </a:xfrm>
          <a:prstGeom prst="rect">
            <a:avLst/>
          </a:prstGeom>
          <a:noFill/>
          <a:ln>
            <a:noFill/>
          </a:ln>
        </p:spPr>
        <p:txBody>
          <a:bodyPr spcFirstLastPara="1" wrap="square" lIns="91425" tIns="91425" rIns="91425" bIns="91425" anchor="t" anchorCtr="0">
            <a:spAutoFit/>
          </a:bodyPr>
          <a:lstStyle/>
          <a:p>
            <a:pPr marL="12700" marR="0" lvl="0" indent="0" algn="l" rtl="0">
              <a:lnSpc>
                <a:spcPct val="125000"/>
              </a:lnSpc>
              <a:spcBef>
                <a:spcPts val="0"/>
              </a:spcBef>
              <a:spcAft>
                <a:spcPts val="0"/>
              </a:spcAft>
              <a:buClr>
                <a:srgbClr val="000000"/>
              </a:buClr>
              <a:buSzPts val="1700"/>
              <a:buFont typeface="Arial"/>
              <a:buNone/>
            </a:pPr>
            <a:r>
              <a:rPr lang="en-US" sz="1700" b="1" i="0" u="none" strike="noStrike" cap="none">
                <a:solidFill>
                  <a:srgbClr val="D19129"/>
                </a:solidFill>
                <a:latin typeface="Century Gothic"/>
                <a:ea typeface="Century Gothic"/>
                <a:cs typeface="Century Gothic"/>
                <a:sym typeface="Century Gothic"/>
              </a:rPr>
              <a:t>Change </a:t>
            </a:r>
            <a:endParaRPr sz="1700" b="1" i="0" u="none" strike="noStrike" cap="none">
              <a:solidFill>
                <a:srgbClr val="D19129"/>
              </a:solidFill>
              <a:latin typeface="Century Gothic"/>
              <a:ea typeface="Century Gothic"/>
              <a:cs typeface="Century Gothic"/>
              <a:sym typeface="Century Gothic"/>
            </a:endParaRPr>
          </a:p>
          <a:p>
            <a:pPr marL="12700" marR="0" lvl="0" indent="0" algn="l" rtl="0">
              <a:lnSpc>
                <a:spcPct val="125000"/>
              </a:lnSpc>
              <a:spcBef>
                <a:spcPts val="0"/>
              </a:spcBef>
              <a:spcAft>
                <a:spcPts val="0"/>
              </a:spcAft>
              <a:buClr>
                <a:srgbClr val="000000"/>
              </a:buClr>
              <a:buSzPts val="1700"/>
              <a:buFont typeface="Arial"/>
              <a:buNone/>
            </a:pPr>
            <a:r>
              <a:rPr lang="en-US" sz="1700" b="1" i="0" u="none" strike="noStrike" cap="none">
                <a:solidFill>
                  <a:srgbClr val="D19129"/>
                </a:solidFill>
                <a:latin typeface="Century Gothic"/>
                <a:ea typeface="Century Gothic"/>
                <a:cs typeface="Century Gothic"/>
                <a:sym typeface="Century Gothic"/>
              </a:rPr>
              <a:t>is possible!</a:t>
            </a:r>
            <a:endParaRPr sz="1100" b="0" i="0" u="none" strike="noStrike" cap="none">
              <a:solidFill>
                <a:srgbClr val="D19129"/>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g15148ac12ea_0_3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284" name="Google Shape;284;g15148ac12ea_0_355"/>
          <p:cNvSpPr/>
          <p:nvPr/>
        </p:nvSpPr>
        <p:spPr>
          <a:xfrm>
            <a:off x="0" y="1717400"/>
            <a:ext cx="7090800" cy="23640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85" name="Google Shape;285;g15148ac12ea_0_355"/>
          <p:cNvSpPr txBox="1"/>
          <p:nvPr/>
        </p:nvSpPr>
        <p:spPr>
          <a:xfrm>
            <a:off x="1044324" y="21112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UNDERSTANDING YOUR BUSINESS EXPENSES</a:t>
            </a:r>
            <a:endParaRPr sz="2800" b="1" i="0" u="none" strike="noStrike" cap="none">
              <a:solidFill>
                <a:schemeClr val="lt1"/>
              </a:solidFill>
              <a:latin typeface="Calibri"/>
              <a:ea typeface="Calibri"/>
              <a:cs typeface="Calibri"/>
              <a:sym typeface="Calibri"/>
            </a:endParaRPr>
          </a:p>
        </p:txBody>
      </p:sp>
      <p:sp>
        <p:nvSpPr>
          <p:cNvPr id="286" name="Google Shape;286;g15148ac12ea_0_355"/>
          <p:cNvSpPr txBox="1"/>
          <p:nvPr/>
        </p:nvSpPr>
        <p:spPr>
          <a:xfrm>
            <a:off x="1044325" y="4362100"/>
            <a:ext cx="4922400" cy="16620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identify different types</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and amounts of expenses in your</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a:t>
            </a:r>
            <a:endParaRPr sz="1600" b="0" i="0" u="none" strike="noStrike" cap="none">
              <a:solidFill>
                <a:schemeClr val="lt1"/>
              </a:solidFill>
              <a:latin typeface="Century Gothic"/>
              <a:ea typeface="Century Gothic"/>
              <a:cs typeface="Century Gothic"/>
              <a:sym typeface="Century Gothic"/>
            </a:endParaRPr>
          </a:p>
        </p:txBody>
      </p:sp>
      <p:sp>
        <p:nvSpPr>
          <p:cNvPr id="287" name="Google Shape;287;g15148ac12ea_0_3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pic>
        <p:nvPicPr>
          <p:cNvPr id="288" name="Google Shape;288;g15148ac12ea_0_3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8048625" y="133350"/>
            <a:ext cx="4391025" cy="2514600"/>
          </a:xfrm>
          <a:prstGeom prst="rect">
            <a:avLst/>
          </a:prstGeom>
          <a:noFill/>
          <a:ln>
            <a:noFill/>
          </a:ln>
        </p:spPr>
      </p:pic>
      <p:sp>
        <p:nvSpPr>
          <p:cNvPr id="289" name="Google Shape;289;g15148ac12ea_0_355"/>
          <p:cNvSpPr txBox="1"/>
          <p:nvPr/>
        </p:nvSpPr>
        <p:spPr>
          <a:xfrm>
            <a:off x="9725025" y="665050"/>
            <a:ext cx="16287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1" i="0" u="none" strike="noStrike" cap="none">
                <a:solidFill>
                  <a:srgbClr val="2855A4"/>
                </a:solidFill>
                <a:latin typeface="Century Gothic"/>
                <a:ea typeface="Century Gothic"/>
                <a:cs typeface="Century Gothic"/>
                <a:sym typeface="Century Gothic"/>
              </a:rPr>
              <a:t>Let’s identify your business expenses!</a:t>
            </a:r>
            <a:endParaRPr sz="2000" b="1" i="0" u="none" strike="noStrike" cap="none">
              <a:solidFill>
                <a:srgbClr val="2855A4"/>
              </a:solidFill>
              <a:latin typeface="Calibri"/>
              <a:ea typeface="Calibri"/>
              <a:cs typeface="Calibri"/>
              <a:sym typeface="Calibri"/>
            </a:endParaRPr>
          </a:p>
        </p:txBody>
      </p:sp>
      <p:pic>
        <p:nvPicPr>
          <p:cNvPr id="290" name="Google Shape;290;g15148ac12ea_0_355"/>
          <p:cNvPicPr preferRelativeResize="0"/>
          <p:nvPr/>
        </p:nvPicPr>
        <p:blipFill rotWithShape="1">
          <a:blip r:embed="rId5" cstate="screen">
            <a:alphaModFix/>
            <a:extLst>
              <a:ext uri="{28A0092B-C50C-407E-A947-70E740481C1C}">
                <a14:useLocalDpi xmlns:a14="http://schemas.microsoft.com/office/drawing/2010/main"/>
              </a:ext>
            </a:extLst>
          </a:blip>
          <a:srcRect l="13846" r="15754" b="26889"/>
          <a:stretch/>
        </p:blipFill>
        <p:spPr>
          <a:xfrm>
            <a:off x="6278450" y="590550"/>
            <a:ext cx="4022126" cy="62674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15615caa4e2_1_2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96" name="Google Shape;296;g15615caa4e2_1_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pic>
        <p:nvPicPr>
          <p:cNvPr id="297" name="Google Shape;297;g15615caa4e2_1_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298" name="Google Shape;298;g15615caa4e2_1_21"/>
          <p:cNvSpPr txBox="1"/>
          <p:nvPr/>
        </p:nvSpPr>
        <p:spPr>
          <a:xfrm>
            <a:off x="9210500" y="561596"/>
            <a:ext cx="1795500" cy="861744"/>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this question as necessary.</a:t>
            </a:r>
            <a:endParaRPr sz="1100" b="0" i="0" u="none" strike="noStrike" cap="none">
              <a:solidFill>
                <a:schemeClr val="dk2"/>
              </a:solidFill>
              <a:latin typeface="Century Gothic"/>
              <a:ea typeface="Century Gothic"/>
              <a:cs typeface="Century Gothic"/>
              <a:sym typeface="Century Gothic"/>
            </a:endParaRPr>
          </a:p>
        </p:txBody>
      </p:sp>
      <p:pic>
        <p:nvPicPr>
          <p:cNvPr id="299" name="Google Shape;299;g15615caa4e2_1_21"/>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00" name="Google Shape;300;g15615caa4e2_1_21"/>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2700">
                <a:solidFill>
                  <a:srgbClr val="2853A3"/>
                </a:solidFill>
              </a:rPr>
              <a:t>Why Do You Need Money For Your Business?</a:t>
            </a:r>
            <a:endParaRPr sz="3900">
              <a:solidFill>
                <a:srgbClr val="BA0C2F"/>
              </a:solidFill>
            </a:endParaRPr>
          </a:p>
        </p:txBody>
      </p:sp>
      <p:pic>
        <p:nvPicPr>
          <p:cNvPr id="301" name="Google Shape;301;g15615caa4e2_1_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18900" y="1010400"/>
            <a:ext cx="7197025" cy="5671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15615caa4e2_1_3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07" name="Google Shape;307;g15615caa4e2_1_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08" name="Google Shape;308;g15615caa4e2_1_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09" name="Google Shape;309;g15615caa4e2_1_36"/>
          <p:cNvSpPr txBox="1"/>
          <p:nvPr/>
        </p:nvSpPr>
        <p:spPr>
          <a:xfrm>
            <a:off x="9210500" y="5615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expenses as needed.</a:t>
            </a:r>
            <a:endParaRPr sz="1100" b="0" i="0" u="none" strike="noStrike" cap="none">
              <a:solidFill>
                <a:schemeClr val="dk2"/>
              </a:solidFill>
              <a:latin typeface="Century Gothic"/>
              <a:ea typeface="Century Gothic"/>
              <a:cs typeface="Century Gothic"/>
              <a:sym typeface="Century Gothic"/>
            </a:endParaRPr>
          </a:p>
        </p:txBody>
      </p:sp>
      <p:pic>
        <p:nvPicPr>
          <p:cNvPr id="310" name="Google Shape;310;g15615caa4e2_1_36"/>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11" name="Google Shape;311;g15615caa4e2_1_36"/>
          <p:cNvSpPr txBox="1">
            <a:spLocks noGrp="1"/>
          </p:cNvSpPr>
          <p:nvPr>
            <p:ph type="title"/>
          </p:nvPr>
        </p:nvSpPr>
        <p:spPr>
          <a:xfrm>
            <a:off x="755075" y="316475"/>
            <a:ext cx="8065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2700">
                <a:solidFill>
                  <a:srgbClr val="2853A3"/>
                </a:solidFill>
              </a:rPr>
              <a:t>Tracking Your Business Expenses</a:t>
            </a:r>
            <a:endParaRPr sz="3900">
              <a:solidFill>
                <a:srgbClr val="BA0C2F"/>
              </a:solidFill>
            </a:endParaRPr>
          </a:p>
        </p:txBody>
      </p:sp>
      <p:graphicFrame>
        <p:nvGraphicFramePr>
          <p:cNvPr id="312" name="Google Shape;312;g15615caa4e2_1_36"/>
          <p:cNvGraphicFramePr/>
          <p:nvPr/>
        </p:nvGraphicFramePr>
        <p:xfrm>
          <a:off x="877239" y="1670304"/>
          <a:ext cx="3000000" cy="3000000"/>
        </p:xfrm>
        <a:graphic>
          <a:graphicData uri="http://schemas.openxmlformats.org/drawingml/2006/table">
            <a:tbl>
              <a:tblPr firstRow="1" bandRow="1">
                <a:noFill/>
                <a:tableStyleId>{3C48B391-F14D-4507-B38F-1412EB4E0A9D}</a:tableStyleId>
              </a:tblPr>
              <a:tblGrid>
                <a:gridCol w="5187950">
                  <a:extLst>
                    <a:ext uri="{9D8B030D-6E8A-4147-A177-3AD203B41FA5}">
                      <a16:colId xmlns:a16="http://schemas.microsoft.com/office/drawing/2014/main" val="20000"/>
                    </a:ext>
                  </a:extLst>
                </a:gridCol>
              </a:tblGrid>
              <a:tr h="369525">
                <a:tc>
                  <a:txBody>
                    <a:bodyPr/>
                    <a:lstStyle/>
                    <a:p>
                      <a:pPr marL="0" marR="0" lvl="0" indent="0" algn="ctr" rtl="0">
                        <a:lnSpc>
                          <a:spcPct val="100000"/>
                        </a:lnSpc>
                        <a:spcBef>
                          <a:spcPts val="0"/>
                        </a:spcBef>
                        <a:spcAft>
                          <a:spcPts val="0"/>
                        </a:spcAft>
                        <a:buClr>
                          <a:srgbClr val="000000"/>
                        </a:buClr>
                        <a:buSzPts val="2400"/>
                        <a:buFont typeface="Arial"/>
                        <a:buNone/>
                      </a:pPr>
                      <a:r>
                        <a:rPr lang="en-US" sz="2200" b="1" u="none" strike="noStrike" cap="none">
                          <a:solidFill>
                            <a:srgbClr val="FFFFFF"/>
                          </a:solidFill>
                          <a:latin typeface="Century Gothic"/>
                          <a:ea typeface="Century Gothic"/>
                          <a:cs typeface="Century Gothic"/>
                          <a:sym typeface="Century Gothic"/>
                        </a:rPr>
                        <a:t>My Business Expenses</a:t>
                      </a:r>
                      <a:endParaRPr sz="2200" u="none" strike="noStrike" cap="none">
                        <a:latin typeface="Century Gothic"/>
                        <a:ea typeface="Century Gothic"/>
                        <a:cs typeface="Century Gothic"/>
                        <a:sym typeface="Century Gothic"/>
                      </a:endParaRPr>
                    </a:p>
                  </a:txBody>
                  <a:tcPr marL="0" marR="0" marT="2602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0"/>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Rent</a:t>
                      </a:r>
                      <a:endParaRPr sz="1800" u="none" strike="noStrike" cap="none">
                        <a:latin typeface="Century Gothic"/>
                        <a:ea typeface="Century Gothic"/>
                        <a:cs typeface="Century Gothic"/>
                        <a:sym typeface="Century Gothic"/>
                      </a:endParaRPr>
                    </a:p>
                  </a:txBody>
                  <a:tcPr marL="0" marR="0" marT="28575"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1"/>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Loan Payment</a:t>
                      </a:r>
                      <a:endParaRPr sz="1800" u="none" strike="noStrike" cap="none">
                        <a:latin typeface="Century Gothic"/>
                        <a:ea typeface="Century Gothic"/>
                        <a:cs typeface="Century Gothic"/>
                        <a:sym typeface="Century Gothic"/>
                      </a:endParaRPr>
                    </a:p>
                  </a:txBody>
                  <a:tcPr marL="0" marR="0" marT="292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90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Supplies/Stock</a:t>
                      </a:r>
                      <a:endParaRPr sz="1800" u="none" strike="noStrike" cap="none">
                        <a:latin typeface="Century Gothic"/>
                        <a:ea typeface="Century Gothic"/>
                        <a:cs typeface="Century Gothic"/>
                        <a:sym typeface="Century Gothic"/>
                      </a:endParaRPr>
                    </a:p>
                  </a:txBody>
                  <a:tcPr marL="0" marR="0" marT="317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3"/>
                  </a:ext>
                </a:extLst>
              </a:tr>
              <a:tr h="344375">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Electricity</a:t>
                      </a:r>
                      <a:endParaRPr sz="1800" u="none" strike="noStrike" cap="none">
                        <a:latin typeface="Century Gothic"/>
                        <a:ea typeface="Century Gothic"/>
                        <a:cs typeface="Century Gothic"/>
                        <a:sym typeface="Century Gothic"/>
                      </a:endParaRPr>
                    </a:p>
                  </a:txBody>
                  <a:tcPr marL="0" marR="0" marT="292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44375">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Repairs to building or equipment</a:t>
                      </a:r>
                      <a:endParaRPr sz="1800" u="none" strike="noStrike" cap="none">
                        <a:latin typeface="Century Gothic"/>
                        <a:ea typeface="Century Gothic"/>
                        <a:cs typeface="Century Gothic"/>
                        <a:sym typeface="Century Gothic"/>
                      </a:endParaRPr>
                    </a:p>
                  </a:txBody>
                  <a:tcPr marL="0" marR="0" marT="292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5"/>
                  </a:ext>
                </a:extLst>
              </a:tr>
              <a:tr h="344375">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Travel and Freight</a:t>
                      </a:r>
                      <a:endParaRPr sz="1800" u="none" strike="noStrike" cap="none">
                        <a:latin typeface="Century Gothic"/>
                        <a:ea typeface="Century Gothic"/>
                        <a:cs typeface="Century Gothic"/>
                        <a:sym typeface="Century Gothic"/>
                      </a:endParaRPr>
                    </a:p>
                  </a:txBody>
                  <a:tcPr marL="0" marR="0" marT="2920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Wages</a:t>
                      </a:r>
                      <a:endParaRPr sz="1800" u="none" strike="noStrike" cap="none">
                        <a:latin typeface="Century Gothic"/>
                        <a:ea typeface="Century Gothic"/>
                        <a:cs typeface="Century Gothic"/>
                        <a:sym typeface="Century Gothic"/>
                      </a:endParaRPr>
                    </a:p>
                  </a:txBody>
                  <a:tcPr marL="0" marR="0" marT="298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7"/>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Taxes</a:t>
                      </a:r>
                      <a:endParaRPr sz="1800" u="none" strike="noStrike" cap="none">
                        <a:latin typeface="Century Gothic"/>
                        <a:ea typeface="Century Gothic"/>
                        <a:cs typeface="Century Gothic"/>
                        <a:sym typeface="Century Gothic"/>
                      </a:endParaRPr>
                    </a:p>
                  </a:txBody>
                  <a:tcPr marL="0" marR="0" marT="298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Mobile phone</a:t>
                      </a:r>
                      <a:endParaRPr sz="1800" u="none" strike="noStrike" cap="none">
                        <a:latin typeface="Century Gothic"/>
                        <a:ea typeface="Century Gothic"/>
                        <a:cs typeface="Century Gothic"/>
                        <a:sym typeface="Century Gothic"/>
                      </a:endParaRPr>
                    </a:p>
                  </a:txBody>
                  <a:tcPr marL="0" marR="0" marT="298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9"/>
                  </a:ext>
                </a:extLst>
              </a:tr>
              <a:tr h="344900">
                <a:tc>
                  <a:txBody>
                    <a:bodyPr/>
                    <a:lstStyle/>
                    <a:p>
                      <a:pPr marL="91440" marR="0" lvl="0" indent="0" algn="l" rtl="0">
                        <a:lnSpc>
                          <a:spcPct val="100000"/>
                        </a:lnSpc>
                        <a:spcBef>
                          <a:spcPts val="0"/>
                        </a:spcBef>
                        <a:spcAft>
                          <a:spcPts val="0"/>
                        </a:spcAft>
                        <a:buClr>
                          <a:srgbClr val="000000"/>
                        </a:buClr>
                        <a:buSzPts val="1800"/>
                        <a:buFont typeface="Arial"/>
                        <a:buNone/>
                      </a:pPr>
                      <a:r>
                        <a:rPr lang="en-US" sz="1800" u="none" strike="noStrike" cap="none">
                          <a:latin typeface="Century Gothic"/>
                          <a:ea typeface="Century Gothic"/>
                          <a:cs typeface="Century Gothic"/>
                          <a:sym typeface="Century Gothic"/>
                        </a:rPr>
                        <a:t>Insurance</a:t>
                      </a:r>
                      <a:endParaRPr sz="1800" u="none" strike="noStrike" cap="none">
                        <a:latin typeface="Century Gothic"/>
                        <a:ea typeface="Century Gothic"/>
                        <a:cs typeface="Century Gothic"/>
                        <a:sym typeface="Century Gothic"/>
                      </a:endParaRPr>
                    </a:p>
                  </a:txBody>
                  <a:tcPr marL="0" marR="0" marT="2985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pic>
        <p:nvPicPr>
          <p:cNvPr id="313" name="Google Shape;313;g15615caa4e2_1_3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683324" y="1107725"/>
            <a:ext cx="3899000" cy="58499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g156087d40fc_0_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19" name="Google Shape;319;g156087d40fc_0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320" name="Google Shape;320;g156087d40fc_0_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21" name="Google Shape;321;g156087d40fc_0_2"/>
          <p:cNvSpPr txBox="1"/>
          <p:nvPr/>
        </p:nvSpPr>
        <p:spPr>
          <a:xfrm>
            <a:off x="9210500" y="561596"/>
            <a:ext cx="1795500" cy="69246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grpSp>
        <p:nvGrpSpPr>
          <p:cNvPr id="322" name="Google Shape;322;g156087d40fc_0_2"/>
          <p:cNvGrpSpPr/>
          <p:nvPr/>
        </p:nvGrpSpPr>
        <p:grpSpPr>
          <a:xfrm>
            <a:off x="1002789" y="1073508"/>
            <a:ext cx="9576814" cy="5419344"/>
            <a:chOff x="1307589" y="1302108"/>
            <a:chExt cx="9576814" cy="5419344"/>
          </a:xfrm>
        </p:grpSpPr>
        <p:pic>
          <p:nvPicPr>
            <p:cNvPr id="323" name="Google Shape;323;g156087d40fc_0_2"/>
            <p:cNvPicPr preferRelativeResize="0"/>
            <p:nvPr/>
          </p:nvPicPr>
          <p:blipFill rotWithShape="1">
            <a:blip r:embed="rId5" cstate="screen">
              <a:alphaModFix/>
              <a:extLst>
                <a:ext uri="{28A0092B-C50C-407E-A947-70E740481C1C}">
                  <a14:useLocalDpi xmlns:a14="http://schemas.microsoft.com/office/drawing/2010/main"/>
                </a:ext>
              </a:extLst>
            </a:blip>
            <a:srcRect l="-2090" t="2370" r="2090" b="-2370"/>
            <a:stretch/>
          </p:blipFill>
          <p:spPr>
            <a:xfrm>
              <a:off x="1307589" y="1302108"/>
              <a:ext cx="9576814" cy="5419344"/>
            </a:xfrm>
            <a:prstGeom prst="rect">
              <a:avLst/>
            </a:prstGeom>
            <a:noFill/>
            <a:ln>
              <a:noFill/>
            </a:ln>
          </p:spPr>
        </p:pic>
        <p:sp>
          <p:nvSpPr>
            <p:cNvPr id="324" name="Google Shape;324;g156087d40fc_0_2"/>
            <p:cNvSpPr txBox="1"/>
            <p:nvPr/>
          </p:nvSpPr>
          <p:spPr>
            <a:xfrm>
              <a:off x="2609850" y="3531050"/>
              <a:ext cx="2743200" cy="2146500"/>
            </a:xfrm>
            <a:prstGeom prst="rect">
              <a:avLst/>
            </a:prstGeom>
            <a:noFill/>
            <a:ln>
              <a:noFill/>
            </a:ln>
          </p:spPr>
          <p:txBody>
            <a:bodyPr spcFirstLastPara="1" wrap="square" lIns="0" tIns="67925" rIns="0" bIns="0" anchor="t" anchorCtr="0">
              <a:spAutoFit/>
            </a:bodyPr>
            <a:lstStyle/>
            <a:p>
              <a:pPr marL="113028" marR="107950" lvl="0" indent="1903" algn="ctr" rtl="0">
                <a:lnSpc>
                  <a:spcPct val="115000"/>
                </a:lnSpc>
                <a:spcBef>
                  <a:spcPts val="0"/>
                </a:spcBef>
                <a:spcAft>
                  <a:spcPts val="0"/>
                </a:spcAft>
                <a:buClr>
                  <a:srgbClr val="000000"/>
                </a:buClr>
                <a:buSzPts val="2200"/>
                <a:buFont typeface="Arial"/>
                <a:buNone/>
              </a:pPr>
              <a:r>
                <a:rPr lang="en-US" sz="2000" b="1" i="0" u="none" strike="noStrike" cap="none">
                  <a:solidFill>
                    <a:srgbClr val="FFFFFF"/>
                  </a:solidFill>
                  <a:latin typeface="Century Gothic"/>
                  <a:ea typeface="Century Gothic"/>
                  <a:cs typeface="Century Gothic"/>
                  <a:sym typeface="Century Gothic"/>
                </a:rPr>
                <a:t>What are your sources of income to meet these expenses?</a:t>
              </a:r>
              <a:r>
                <a:rPr lang="en-US" sz="2000" b="0" i="0" u="none" strike="noStrike" cap="none">
                  <a:solidFill>
                    <a:srgbClr val="000000"/>
                  </a:solidFill>
                  <a:latin typeface="Century Gothic"/>
                  <a:ea typeface="Century Gothic"/>
                  <a:cs typeface="Century Gothic"/>
                  <a:sym typeface="Century Gothic"/>
                </a:rPr>
                <a:t> </a:t>
              </a:r>
              <a:r>
                <a:rPr lang="en-US" sz="2000" b="1" i="0" u="none" strike="noStrike" cap="none">
                  <a:solidFill>
                    <a:srgbClr val="FFFFFF"/>
                  </a:solidFill>
                  <a:latin typeface="Century Gothic"/>
                  <a:ea typeface="Century Gothic"/>
                  <a:cs typeface="Century Gothic"/>
                  <a:sym typeface="Century Gothic"/>
                </a:rPr>
                <a:t>How do you plan</a:t>
              </a:r>
              <a:r>
                <a:rPr lang="en-US" sz="2000" b="0" i="0" u="none" strike="noStrike" cap="none">
                  <a:solidFill>
                    <a:srgbClr val="000000"/>
                  </a:solidFill>
                  <a:latin typeface="Century Gothic"/>
                  <a:ea typeface="Century Gothic"/>
                  <a:cs typeface="Century Gothic"/>
                  <a:sym typeface="Century Gothic"/>
                </a:rPr>
                <a:t> </a:t>
              </a:r>
              <a:r>
                <a:rPr lang="en-US" sz="2000" b="1" i="0" u="none" strike="noStrike" cap="none">
                  <a:solidFill>
                    <a:srgbClr val="FFFFFF"/>
                  </a:solidFill>
                  <a:latin typeface="Century Gothic"/>
                  <a:ea typeface="Century Gothic"/>
                  <a:cs typeface="Century Gothic"/>
                  <a:sym typeface="Century Gothic"/>
                </a:rPr>
                <a:t>for these expenses?</a:t>
              </a:r>
              <a:endParaRPr sz="2000" b="0" i="0" u="none" strike="noStrike" cap="none">
                <a:solidFill>
                  <a:srgbClr val="000000"/>
                </a:solidFill>
                <a:latin typeface="Century Gothic"/>
                <a:ea typeface="Century Gothic"/>
                <a:cs typeface="Century Gothic"/>
                <a:sym typeface="Century Gothic"/>
              </a:endParaRPr>
            </a:p>
          </p:txBody>
        </p:sp>
        <p:sp>
          <p:nvSpPr>
            <p:cNvPr id="325" name="Google Shape;325;g156087d40fc_0_2"/>
            <p:cNvSpPr txBox="1"/>
            <p:nvPr/>
          </p:nvSpPr>
          <p:spPr>
            <a:xfrm>
              <a:off x="6992875" y="3721550"/>
              <a:ext cx="2532000" cy="1438500"/>
            </a:xfrm>
            <a:prstGeom prst="rect">
              <a:avLst/>
            </a:prstGeom>
            <a:noFill/>
            <a:ln>
              <a:noFill/>
            </a:ln>
          </p:spPr>
          <p:txBody>
            <a:bodyPr spcFirstLastPara="1" wrap="square" lIns="0" tIns="67925" rIns="0" bIns="0" anchor="t" anchorCtr="0">
              <a:spAutoFit/>
            </a:bodyPr>
            <a:lstStyle/>
            <a:p>
              <a:pPr marL="113028" marR="107950" lvl="0" indent="1903" algn="ctr" rtl="0">
                <a:lnSpc>
                  <a:spcPct val="115000"/>
                </a:lnSpc>
                <a:spcBef>
                  <a:spcPts val="0"/>
                </a:spcBef>
                <a:spcAft>
                  <a:spcPts val="0"/>
                </a:spcAft>
                <a:buClr>
                  <a:srgbClr val="000000"/>
                </a:buClr>
                <a:buSzPts val="2200"/>
                <a:buFont typeface="Arial"/>
                <a:buNone/>
              </a:pPr>
              <a:r>
                <a:rPr lang="en-US" sz="2000" b="1" i="0" u="none" strike="noStrike" cap="none">
                  <a:solidFill>
                    <a:srgbClr val="FFFFFF"/>
                  </a:solidFill>
                  <a:latin typeface="Century Gothic"/>
                  <a:ea typeface="Century Gothic"/>
                  <a:cs typeface="Century Gothic"/>
                  <a:sym typeface="Century Gothic"/>
                </a:rPr>
                <a:t>What are the challenges you face in meeting these expenses?</a:t>
              </a:r>
              <a:endParaRPr sz="2000" b="0" i="0" u="none" strike="noStrike" cap="none">
                <a:solidFill>
                  <a:srgbClr val="000000"/>
                </a:solidFill>
                <a:latin typeface="Century Gothic"/>
                <a:ea typeface="Century Gothic"/>
                <a:cs typeface="Century Gothic"/>
                <a:sym typeface="Century Gothic"/>
              </a:endParaRPr>
            </a:p>
          </p:txBody>
        </p:sp>
        <p:pic>
          <p:nvPicPr>
            <p:cNvPr id="326" name="Google Shape;326;g156087d40fc_0_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539627" y="1924050"/>
              <a:ext cx="1438500" cy="1438500"/>
            </a:xfrm>
            <a:prstGeom prst="rect">
              <a:avLst/>
            </a:prstGeom>
            <a:noFill/>
            <a:ln>
              <a:noFill/>
            </a:ln>
          </p:spPr>
        </p:pic>
        <p:pic>
          <p:nvPicPr>
            <p:cNvPr id="327" name="Google Shape;327;g156087d40fc_0_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62200" y="1924050"/>
              <a:ext cx="1438500" cy="1438500"/>
            </a:xfrm>
            <a:prstGeom prst="rect">
              <a:avLst/>
            </a:prstGeom>
            <a:noFill/>
            <a:ln>
              <a:noFill/>
            </a:ln>
          </p:spPr>
        </p:pic>
      </p:grpSp>
      <p:pic>
        <p:nvPicPr>
          <p:cNvPr id="328" name="Google Shape;328;g156087d40fc_0_2"/>
          <p:cNvPicPr preferRelativeResize="0"/>
          <p:nvPr/>
        </p:nvPicPr>
        <p:blipFill rotWithShape="1">
          <a:blip r:embed="rId8"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g156087d40fc_0_4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334" name="Google Shape;334;g156087d40fc_0_49"/>
          <p:cNvSpPr/>
          <p:nvPr/>
        </p:nvSpPr>
        <p:spPr>
          <a:xfrm>
            <a:off x="0" y="1717400"/>
            <a:ext cx="7090800" cy="23640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335" name="Google Shape;335;g156087d40fc_0_49"/>
          <p:cNvSpPr txBox="1"/>
          <p:nvPr/>
        </p:nvSpPr>
        <p:spPr>
          <a:xfrm>
            <a:off x="1044324" y="21112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UNDERSTANDING THE WHY AND HOW OF BOOKKEEPING</a:t>
            </a:r>
            <a:endParaRPr sz="2800" b="1" i="0" u="none" strike="noStrike" cap="none">
              <a:solidFill>
                <a:schemeClr val="lt1"/>
              </a:solidFill>
              <a:latin typeface="Calibri"/>
              <a:ea typeface="Calibri"/>
              <a:cs typeface="Calibri"/>
              <a:sym typeface="Calibri"/>
            </a:endParaRPr>
          </a:p>
        </p:txBody>
      </p:sp>
      <p:sp>
        <p:nvSpPr>
          <p:cNvPr id="336" name="Google Shape;336;g156087d40fc_0_49"/>
          <p:cNvSpPr txBox="1"/>
          <p:nvPr/>
        </p:nvSpPr>
        <p:spPr>
          <a:xfrm>
            <a:off x="1044325" y="4362100"/>
            <a:ext cx="4594500" cy="2187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  </a:t>
            </a:r>
            <a:endParaRPr sz="2000" b="1"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keep formal books to track your business finances.</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tips for using your phone for bookkeeping.</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100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develop your bookkeeping skills through practice exercises.</a:t>
            </a:r>
            <a:endParaRPr sz="1600" b="0" i="0" u="none" strike="noStrike" cap="none">
              <a:solidFill>
                <a:schemeClr val="lt1"/>
              </a:solidFill>
              <a:latin typeface="Century Gothic"/>
              <a:ea typeface="Century Gothic"/>
              <a:cs typeface="Century Gothic"/>
              <a:sym typeface="Century Gothic"/>
            </a:endParaRPr>
          </a:p>
        </p:txBody>
      </p:sp>
      <p:sp>
        <p:nvSpPr>
          <p:cNvPr id="337" name="Google Shape;337;g156087d40fc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pic>
        <p:nvPicPr>
          <p:cNvPr id="338" name="Google Shape;338;g156087d40fc_0_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8020050" y="151950"/>
            <a:ext cx="4451850" cy="2187874"/>
          </a:xfrm>
          <a:prstGeom prst="rect">
            <a:avLst/>
          </a:prstGeom>
          <a:noFill/>
          <a:ln>
            <a:noFill/>
          </a:ln>
        </p:spPr>
      </p:pic>
      <p:sp>
        <p:nvSpPr>
          <p:cNvPr id="339" name="Google Shape;339;g156087d40fc_0_49"/>
          <p:cNvSpPr txBox="1"/>
          <p:nvPr/>
        </p:nvSpPr>
        <p:spPr>
          <a:xfrm>
            <a:off x="9629775" y="903175"/>
            <a:ext cx="1724100" cy="8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664B71"/>
                </a:solidFill>
                <a:latin typeface="Century Gothic"/>
                <a:ea typeface="Century Gothic"/>
                <a:cs typeface="Century Gothic"/>
                <a:sym typeface="Century Gothic"/>
              </a:rPr>
              <a:t>Are you ready to practice bookkeeping?</a:t>
            </a:r>
            <a:endParaRPr sz="1700" b="1" i="0" u="none" strike="noStrike" cap="none">
              <a:solidFill>
                <a:srgbClr val="664B71"/>
              </a:solidFill>
              <a:latin typeface="Calibri"/>
              <a:ea typeface="Calibri"/>
              <a:cs typeface="Calibri"/>
              <a:sym typeface="Calibri"/>
            </a:endParaRPr>
          </a:p>
        </p:txBody>
      </p:sp>
      <p:pic>
        <p:nvPicPr>
          <p:cNvPr id="340" name="Google Shape;340;g156087d40fc_0_49"/>
          <p:cNvPicPr preferRelativeResize="0"/>
          <p:nvPr/>
        </p:nvPicPr>
        <p:blipFill rotWithShape="1">
          <a:blip r:embed="rId5" cstate="screen">
            <a:alphaModFix/>
            <a:extLst>
              <a:ext uri="{28A0092B-C50C-407E-A947-70E740481C1C}">
                <a14:useLocalDpi xmlns:a14="http://schemas.microsoft.com/office/drawing/2010/main"/>
              </a:ext>
            </a:extLst>
          </a:blip>
          <a:srcRect b="28895"/>
          <a:stretch/>
        </p:blipFill>
        <p:spPr>
          <a:xfrm flipH="1">
            <a:off x="5391700" y="863379"/>
            <a:ext cx="5619200" cy="5994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g15615caa4e2_1_4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46" name="Google Shape;346;g15615caa4e2_1_49"/>
          <p:cNvSpPr txBox="1">
            <a:spLocks noGrp="1"/>
          </p:cNvSpPr>
          <p:nvPr>
            <p:ph type="title"/>
          </p:nvPr>
        </p:nvSpPr>
        <p:spPr>
          <a:xfrm>
            <a:off x="755075" y="5450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Keeping Formal Records of Your Business: </a:t>
            </a:r>
            <a:endParaRPr sz="3200">
              <a:solidFill>
                <a:srgbClr val="2853A3"/>
              </a:solidFill>
            </a:endParaRPr>
          </a:p>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The Importance of Bookkeeping</a:t>
            </a:r>
            <a:endParaRPr>
              <a:solidFill>
                <a:srgbClr val="BA0C2F"/>
              </a:solidFill>
            </a:endParaRPr>
          </a:p>
        </p:txBody>
      </p:sp>
      <p:sp>
        <p:nvSpPr>
          <p:cNvPr id="347" name="Google Shape;347;g15615caa4e2_1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348" name="Google Shape;348;g15615caa4e2_1_4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49" name="Google Shape;349;g15615caa4e2_1_49"/>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50" name="Google Shape;350;g15615caa4e2_1_49"/>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51" name="Google Shape;351;g15615caa4e2_1_49"/>
          <p:cNvSpPr txBox="1"/>
          <p:nvPr/>
        </p:nvSpPr>
        <p:spPr>
          <a:xfrm>
            <a:off x="2995650" y="2538775"/>
            <a:ext cx="4680000" cy="6471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2000" b="0" i="0" u="none" strike="noStrike" cap="none">
                <a:solidFill>
                  <a:schemeClr val="dk2"/>
                </a:solidFill>
                <a:latin typeface="Century Gothic"/>
                <a:ea typeface="Century Gothic"/>
                <a:cs typeface="Century Gothic"/>
                <a:sym typeface="Century Gothic"/>
              </a:rPr>
              <a:t>To know your shop’s income and expenses at any point of time.</a:t>
            </a:r>
            <a:endParaRPr sz="2000" b="0" i="0" u="none" strike="noStrike" cap="none">
              <a:solidFill>
                <a:schemeClr val="dk2"/>
              </a:solidFill>
              <a:latin typeface="Century Gothic"/>
              <a:ea typeface="Century Gothic"/>
              <a:cs typeface="Century Gothic"/>
              <a:sym typeface="Century Gothic"/>
            </a:endParaRPr>
          </a:p>
        </p:txBody>
      </p:sp>
      <p:sp>
        <p:nvSpPr>
          <p:cNvPr id="352" name="Google Shape;352;g15615caa4e2_1_49"/>
          <p:cNvSpPr txBox="1"/>
          <p:nvPr/>
        </p:nvSpPr>
        <p:spPr>
          <a:xfrm>
            <a:off x="3036300" y="4640050"/>
            <a:ext cx="4044000" cy="647100"/>
          </a:xfrm>
          <a:prstGeom prst="rect">
            <a:avLst/>
          </a:prstGeom>
          <a:noFill/>
          <a:ln>
            <a:noFill/>
          </a:ln>
        </p:spPr>
        <p:txBody>
          <a:bodyPr spcFirstLastPara="1" wrap="square" lIns="0" tIns="12700" rIns="0" bIns="0" anchor="t" anchorCtr="0">
            <a:spAutoFit/>
          </a:bodyPr>
          <a:lstStyle/>
          <a:p>
            <a:pPr marL="0" marR="113027" lvl="0" indent="0" algn="l" rtl="0">
              <a:lnSpc>
                <a:spcPct val="106000"/>
              </a:lnSpc>
              <a:spcBef>
                <a:spcPts val="0"/>
              </a:spcBef>
              <a:spcAft>
                <a:spcPts val="0"/>
              </a:spcAft>
              <a:buClr>
                <a:srgbClr val="000000"/>
              </a:buClr>
              <a:buSzPts val="2300"/>
              <a:buFont typeface="Arial"/>
              <a:buNone/>
            </a:pPr>
            <a:r>
              <a:rPr lang="en-US" sz="2000" b="0" i="0" u="none" strike="noStrike" cap="none">
                <a:solidFill>
                  <a:schemeClr val="dk2"/>
                </a:solidFill>
                <a:latin typeface="Century Gothic"/>
                <a:ea typeface="Century Gothic"/>
                <a:cs typeface="Century Gothic"/>
                <a:sym typeface="Century Gothic"/>
              </a:rPr>
              <a:t>To understand if your shop is making a profit or not</a:t>
            </a:r>
            <a:r>
              <a:rPr lang="en-US" sz="2000" b="1" i="0" u="none" strike="noStrike" cap="none">
                <a:solidFill>
                  <a:srgbClr val="2853A3"/>
                </a:solidFill>
                <a:latin typeface="Century Gothic"/>
                <a:ea typeface="Century Gothic"/>
                <a:cs typeface="Century Gothic"/>
                <a:sym typeface="Century Gothic"/>
              </a:rPr>
              <a:t>.</a:t>
            </a:r>
            <a:endParaRPr sz="2500" b="0" i="0" u="none" strike="noStrike" cap="none">
              <a:solidFill>
                <a:srgbClr val="000000"/>
              </a:solidFill>
              <a:latin typeface="Century Gothic"/>
              <a:ea typeface="Century Gothic"/>
              <a:cs typeface="Century Gothic"/>
              <a:sym typeface="Century Gothic"/>
            </a:endParaRPr>
          </a:p>
        </p:txBody>
      </p:sp>
      <p:sp>
        <p:nvSpPr>
          <p:cNvPr id="353" name="Google Shape;353;g15615caa4e2_1_49"/>
          <p:cNvSpPr txBox="1"/>
          <p:nvPr/>
        </p:nvSpPr>
        <p:spPr>
          <a:xfrm>
            <a:off x="2995650" y="3484750"/>
            <a:ext cx="4903800" cy="9732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2000" b="0" i="0" u="none" strike="noStrike" cap="none">
                <a:solidFill>
                  <a:schemeClr val="dk2"/>
                </a:solidFill>
                <a:latin typeface="Century Gothic"/>
                <a:ea typeface="Century Gothic"/>
                <a:cs typeface="Century Gothic"/>
                <a:sym typeface="Century Gothic"/>
              </a:rPr>
              <a:t>To account for your monthly expenses such as rent, electricity, phone costs, </a:t>
            </a:r>
            <a:endParaRPr sz="2000" b="0" i="0" u="none" strike="noStrike" cap="none">
              <a:solidFill>
                <a:schemeClr val="dk2"/>
              </a:solidFill>
              <a:latin typeface="Century Gothic"/>
              <a:ea typeface="Century Gothic"/>
              <a:cs typeface="Century Gothic"/>
              <a:sym typeface="Century Gothic"/>
            </a:endParaRPr>
          </a:p>
          <a:p>
            <a:pPr marL="12700" marR="5080" lvl="0" indent="0" algn="l" rtl="0">
              <a:lnSpc>
                <a:spcPct val="106000"/>
              </a:lnSpc>
              <a:spcBef>
                <a:spcPts val="0"/>
              </a:spcBef>
              <a:spcAft>
                <a:spcPts val="0"/>
              </a:spcAft>
              <a:buClr>
                <a:srgbClr val="000000"/>
              </a:buClr>
              <a:buSzPts val="2300"/>
              <a:buFont typeface="Arial"/>
              <a:buNone/>
            </a:pPr>
            <a:r>
              <a:rPr lang="en-US" sz="2000" b="0" i="0" u="none" strike="noStrike" cap="none">
                <a:solidFill>
                  <a:schemeClr val="dk2"/>
                </a:solidFill>
                <a:latin typeface="Century Gothic"/>
                <a:ea typeface="Century Gothic"/>
                <a:cs typeface="Century Gothic"/>
                <a:sym typeface="Century Gothic"/>
              </a:rPr>
              <a:t>and wages</a:t>
            </a:r>
            <a:r>
              <a:rPr lang="en-US" sz="2000" b="1" i="0" u="none" strike="noStrike" cap="none">
                <a:solidFill>
                  <a:srgbClr val="2853A3"/>
                </a:solidFill>
                <a:latin typeface="Century Gothic"/>
                <a:ea typeface="Century Gothic"/>
                <a:cs typeface="Century Gothic"/>
                <a:sym typeface="Century Gothic"/>
              </a:rPr>
              <a:t>.</a:t>
            </a:r>
            <a:endParaRPr sz="2200" b="0" i="0" u="none" strike="noStrike" cap="none">
              <a:solidFill>
                <a:srgbClr val="2853A3"/>
              </a:solidFill>
              <a:latin typeface="Century Gothic"/>
              <a:ea typeface="Century Gothic"/>
              <a:cs typeface="Century Gothic"/>
              <a:sym typeface="Century Gothic"/>
            </a:endParaRPr>
          </a:p>
        </p:txBody>
      </p:sp>
      <p:sp>
        <p:nvSpPr>
          <p:cNvPr id="354" name="Google Shape;354;g15615caa4e2_1_49"/>
          <p:cNvSpPr txBox="1"/>
          <p:nvPr/>
        </p:nvSpPr>
        <p:spPr>
          <a:xfrm>
            <a:off x="2286675" y="2321800"/>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D19129"/>
                </a:solidFill>
                <a:latin typeface="Century Gothic"/>
                <a:ea typeface="Century Gothic"/>
                <a:cs typeface="Century Gothic"/>
                <a:sym typeface="Century Gothic"/>
              </a:rPr>
              <a:t>1</a:t>
            </a:r>
            <a:endParaRPr sz="5200" b="1" i="0" u="none" strike="noStrike" cap="none">
              <a:solidFill>
                <a:srgbClr val="D19129"/>
              </a:solidFill>
              <a:latin typeface="Century Gothic"/>
              <a:ea typeface="Century Gothic"/>
              <a:cs typeface="Century Gothic"/>
              <a:sym typeface="Century Gothic"/>
            </a:endParaRPr>
          </a:p>
        </p:txBody>
      </p:sp>
      <p:sp>
        <p:nvSpPr>
          <p:cNvPr id="355" name="Google Shape;355;g15615caa4e2_1_49"/>
          <p:cNvSpPr txBox="1"/>
          <p:nvPr/>
        </p:nvSpPr>
        <p:spPr>
          <a:xfrm>
            <a:off x="2286675" y="3325763"/>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D19129"/>
                </a:solidFill>
                <a:latin typeface="Century Gothic"/>
                <a:ea typeface="Century Gothic"/>
                <a:cs typeface="Century Gothic"/>
                <a:sym typeface="Century Gothic"/>
              </a:rPr>
              <a:t>2</a:t>
            </a:r>
            <a:endParaRPr sz="5200" b="1" i="0" u="none" strike="noStrike" cap="none">
              <a:solidFill>
                <a:srgbClr val="D19129"/>
              </a:solidFill>
              <a:latin typeface="Century Gothic"/>
              <a:ea typeface="Century Gothic"/>
              <a:cs typeface="Century Gothic"/>
              <a:sym typeface="Century Gothic"/>
            </a:endParaRPr>
          </a:p>
        </p:txBody>
      </p:sp>
      <p:sp>
        <p:nvSpPr>
          <p:cNvPr id="356" name="Google Shape;356;g15615caa4e2_1_49"/>
          <p:cNvSpPr txBox="1"/>
          <p:nvPr/>
        </p:nvSpPr>
        <p:spPr>
          <a:xfrm>
            <a:off x="2286675" y="4437375"/>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D19129"/>
                </a:solidFill>
                <a:latin typeface="Century Gothic"/>
                <a:ea typeface="Century Gothic"/>
                <a:cs typeface="Century Gothic"/>
                <a:sym typeface="Century Gothic"/>
              </a:rPr>
              <a:t>3</a:t>
            </a:r>
            <a:endParaRPr sz="5200" b="1" i="0" u="none" strike="noStrike" cap="none">
              <a:solidFill>
                <a:srgbClr val="D19129"/>
              </a:solidFill>
              <a:latin typeface="Century Gothic"/>
              <a:ea typeface="Century Gothic"/>
              <a:cs typeface="Century Gothic"/>
              <a:sym typeface="Century Gothic"/>
            </a:endParaRPr>
          </a:p>
        </p:txBody>
      </p:sp>
      <p:pic>
        <p:nvPicPr>
          <p:cNvPr id="357" name="Google Shape;357;g15615caa4e2_1_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218450" y="1151979"/>
            <a:ext cx="3788875" cy="5684669"/>
          </a:xfrm>
          <a:prstGeom prst="rect">
            <a:avLst/>
          </a:prstGeom>
          <a:noFill/>
          <a:ln>
            <a:noFill/>
          </a:ln>
        </p:spPr>
      </p:pic>
      <p:pic>
        <p:nvPicPr>
          <p:cNvPr id="358" name="Google Shape;358;g15615caa4e2_1_4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13925" y="3454073"/>
            <a:ext cx="856899" cy="856899"/>
          </a:xfrm>
          <a:prstGeom prst="rect">
            <a:avLst/>
          </a:prstGeom>
          <a:noFill/>
          <a:ln>
            <a:noFill/>
          </a:ln>
        </p:spPr>
      </p:pic>
      <p:pic>
        <p:nvPicPr>
          <p:cNvPr id="359" name="Google Shape;359;g15615caa4e2_1_4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13925" y="4550473"/>
            <a:ext cx="856899" cy="856899"/>
          </a:xfrm>
          <a:prstGeom prst="rect">
            <a:avLst/>
          </a:prstGeom>
          <a:noFill/>
          <a:ln>
            <a:noFill/>
          </a:ln>
        </p:spPr>
      </p:pic>
      <p:pic>
        <p:nvPicPr>
          <p:cNvPr id="360" name="Google Shape;360;g15615caa4e2_1_4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13925" y="2433873"/>
            <a:ext cx="856899" cy="8568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156087d40fc_0_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366" name="Google Shape;366;g156087d40fc_0_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367" name="Google Shape;367;g156087d40fc_0_63"/>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pic>
        <p:nvPicPr>
          <p:cNvPr id="368" name="Google Shape;368;g156087d40fc_0_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369" name="Google Shape;369;g156087d40fc_0_63"/>
          <p:cNvPicPr preferRelativeResize="0"/>
          <p:nvPr/>
        </p:nvPicPr>
        <p:blipFill rotWithShape="1">
          <a:blip r:embed="rId6" cstate="screen">
            <a:alphaModFix/>
            <a:extLst>
              <a:ext uri="{28A0092B-C50C-407E-A947-70E740481C1C}">
                <a14:useLocalDpi xmlns:a14="http://schemas.microsoft.com/office/drawing/2010/main"/>
              </a:ext>
            </a:extLst>
          </a:blip>
          <a:srcRect t="9" b="8"/>
          <a:stretch/>
        </p:blipFill>
        <p:spPr>
          <a:xfrm>
            <a:off x="-152700" y="1625500"/>
            <a:ext cx="3495973" cy="5243971"/>
          </a:xfrm>
          <a:prstGeom prst="rect">
            <a:avLst/>
          </a:prstGeom>
          <a:noFill/>
          <a:ln>
            <a:noFill/>
          </a:ln>
        </p:spPr>
      </p:pic>
      <p:sp>
        <p:nvSpPr>
          <p:cNvPr id="370" name="Google Shape;370;g156087d40fc_0_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
        <p:nvSpPr>
          <p:cNvPr id="371" name="Google Shape;371;g156087d40fc_0_63"/>
          <p:cNvSpPr txBox="1"/>
          <p:nvPr/>
        </p:nvSpPr>
        <p:spPr>
          <a:xfrm>
            <a:off x="17882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sp>
        <p:nvSpPr>
          <p:cNvPr id="372" name="Google Shape;372;g156087d40fc_0_63"/>
          <p:cNvSpPr txBox="1"/>
          <p:nvPr/>
        </p:nvSpPr>
        <p:spPr>
          <a:xfrm>
            <a:off x="7707175" y="2703900"/>
            <a:ext cx="3401400" cy="3987300"/>
          </a:xfrm>
          <a:prstGeom prst="rect">
            <a:avLst/>
          </a:prstGeom>
          <a:noFill/>
          <a:ln>
            <a:noFill/>
          </a:ln>
        </p:spPr>
        <p:txBody>
          <a:bodyPr spcFirstLastPara="1" wrap="square" lIns="0" tIns="8025" rIns="0" bIns="0" anchor="t" anchorCtr="0">
            <a:spAutoFit/>
          </a:bodyPr>
          <a:lstStyle/>
          <a:p>
            <a:pPr marL="12700" marR="0" lvl="0" indent="0" algn="l" rtl="0">
              <a:lnSpc>
                <a:spcPct val="116599"/>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How often do you review how much you’ve sold and your expenses? </a:t>
            </a:r>
            <a:endParaRPr sz="1600" b="1" i="0" u="none" strike="noStrike" cap="none">
              <a:solidFill>
                <a:srgbClr val="FFFFFF"/>
              </a:solidFill>
              <a:latin typeface="Century Gothic"/>
              <a:ea typeface="Century Gothic"/>
              <a:cs typeface="Century Gothic"/>
              <a:sym typeface="Century Gothic"/>
            </a:endParaRPr>
          </a:p>
          <a:p>
            <a:pPr marL="457200" marR="0" lvl="0" indent="0" algn="l" rtl="0">
              <a:lnSpc>
                <a:spcPct val="116599"/>
              </a:lnSpc>
              <a:spcBef>
                <a:spcPts val="0"/>
              </a:spcBef>
              <a:spcAft>
                <a:spcPts val="0"/>
              </a:spcAft>
              <a:buClr>
                <a:srgbClr val="000000"/>
              </a:buClr>
              <a:buSzPts val="1500"/>
              <a:buFont typeface="Arial"/>
              <a:buNone/>
            </a:pPr>
            <a:endParaRPr sz="1600" b="1" i="0" u="none" strike="noStrike" cap="none">
              <a:solidFill>
                <a:srgbClr val="FFFFFF"/>
              </a:solidFill>
              <a:latin typeface="Century Gothic"/>
              <a:ea typeface="Century Gothic"/>
              <a:cs typeface="Century Gothic"/>
              <a:sym typeface="Century Gothic"/>
            </a:endParaRPr>
          </a:p>
          <a:p>
            <a:pPr marL="457200" marR="0" lvl="0" indent="-330200" algn="l" rtl="0">
              <a:lnSpc>
                <a:spcPct val="116599"/>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Daily</a:t>
            </a:r>
            <a:endParaRPr sz="1600" b="0" i="0" u="none" strike="noStrike" cap="none">
              <a:solidFill>
                <a:srgbClr val="FFFFFF"/>
              </a:solidFill>
              <a:latin typeface="Century Gothic"/>
              <a:ea typeface="Century Gothic"/>
              <a:cs typeface="Century Gothic"/>
              <a:sym typeface="Century Gothic"/>
            </a:endParaRPr>
          </a:p>
          <a:p>
            <a:pPr marL="457200" marR="0" lvl="0" indent="-330200" algn="l" rtl="0">
              <a:lnSpc>
                <a:spcPct val="116599"/>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Weekly</a:t>
            </a:r>
            <a:endParaRPr sz="1600" b="0" i="0" u="none" strike="noStrike" cap="none">
              <a:solidFill>
                <a:srgbClr val="FFFFFF"/>
              </a:solidFill>
              <a:latin typeface="Century Gothic"/>
              <a:ea typeface="Century Gothic"/>
              <a:cs typeface="Century Gothic"/>
              <a:sym typeface="Century Gothic"/>
            </a:endParaRPr>
          </a:p>
          <a:p>
            <a:pPr marL="457200" marR="0" lvl="0" indent="-330200" algn="l" rtl="0">
              <a:lnSpc>
                <a:spcPct val="116599"/>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Monthly</a:t>
            </a:r>
            <a:endParaRPr sz="1600" b="0" i="0" u="none" strike="noStrike" cap="none">
              <a:solidFill>
                <a:srgbClr val="FFFFFF"/>
              </a:solidFill>
              <a:latin typeface="Century Gothic"/>
              <a:ea typeface="Century Gothic"/>
              <a:cs typeface="Century Gothic"/>
              <a:sym typeface="Century Gothic"/>
            </a:endParaRPr>
          </a:p>
          <a:p>
            <a:pPr marL="457200" marR="0" lvl="0" indent="-330200" algn="l" rtl="0">
              <a:lnSpc>
                <a:spcPct val="116599"/>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I look at the money in my till or merchant account frequently.</a:t>
            </a:r>
            <a:endParaRPr sz="1600" b="0" i="0" u="none" strike="noStrike" cap="none">
              <a:solidFill>
                <a:srgbClr val="FFFFFF"/>
              </a:solidFill>
              <a:latin typeface="Century Gothic"/>
              <a:ea typeface="Century Gothic"/>
              <a:cs typeface="Century Gothic"/>
              <a:sym typeface="Century Gothic"/>
            </a:endParaRPr>
          </a:p>
          <a:p>
            <a:pPr marL="12700" marR="0" lvl="0" indent="0" algn="l" rtl="0">
              <a:lnSpc>
                <a:spcPct val="116599"/>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6599"/>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6599"/>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6599"/>
              </a:lnSpc>
              <a:spcBef>
                <a:spcPts val="0"/>
              </a:spcBef>
              <a:spcAft>
                <a:spcPts val="0"/>
              </a:spcAft>
              <a:buClr>
                <a:srgbClr val="000000"/>
              </a:buClr>
              <a:buSzPts val="1500"/>
              <a:buFont typeface="Arial"/>
              <a:buNone/>
            </a:pPr>
            <a:endParaRPr sz="1600" b="1" i="0" u="none" strike="noStrike" cap="none">
              <a:solidFill>
                <a:srgbClr val="FFFFFF"/>
              </a:solidFill>
              <a:latin typeface="Century Gothic"/>
              <a:ea typeface="Century Gothic"/>
              <a:cs typeface="Century Gothic"/>
              <a:sym typeface="Century Gothic"/>
            </a:endParaRPr>
          </a:p>
        </p:txBody>
      </p:sp>
      <p:sp>
        <p:nvSpPr>
          <p:cNvPr id="373" name="Google Shape;373;g156087d40fc_0_63"/>
          <p:cNvSpPr txBox="1"/>
          <p:nvPr/>
        </p:nvSpPr>
        <p:spPr>
          <a:xfrm>
            <a:off x="3581400" y="2703900"/>
            <a:ext cx="3401400" cy="3784971"/>
          </a:xfrm>
          <a:prstGeom prst="rect">
            <a:avLst/>
          </a:prstGeom>
          <a:noFill/>
          <a:ln>
            <a:noFill/>
          </a:ln>
        </p:spPr>
        <p:txBody>
          <a:bodyPr spcFirstLastPara="1" wrap="square" lIns="0" tIns="8025" rIns="0" bIns="0" anchor="t" anchorCtr="0">
            <a:spAutoFit/>
          </a:bodyPr>
          <a:lstStyle/>
          <a:p>
            <a:pPr marL="12700" marR="0" lvl="0" indent="0" algn="l" rtl="0">
              <a:lnSpc>
                <a:spcPct val="117600"/>
              </a:lnSpc>
              <a:spcBef>
                <a:spcPts val="0"/>
              </a:spcBef>
              <a:spcAft>
                <a:spcPts val="0"/>
              </a:spcAft>
              <a:buClr>
                <a:srgbClr val="000000"/>
              </a:buClr>
              <a:buSzPts val="1100"/>
              <a:buFont typeface="Arial"/>
              <a:buNone/>
            </a:pPr>
            <a:r>
              <a:rPr lang="en-US" sz="1600" b="1" i="0" u="none" strike="noStrike" cap="none">
                <a:solidFill>
                  <a:srgbClr val="FFFFFF"/>
                </a:solidFill>
                <a:latin typeface="Century Gothic"/>
                <a:ea typeface="Century Gothic"/>
                <a:cs typeface="Century Gothic"/>
                <a:sym typeface="Century Gothic"/>
              </a:rPr>
              <a:t>How do you keep track of your business's finances?</a:t>
            </a: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7600"/>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457200" marR="0" lvl="0" indent="-330200" algn="l" rtl="0">
              <a:lnSpc>
                <a:spcPct val="117600"/>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I keep track of it in my head or by keeping receipts. </a:t>
            </a:r>
            <a:endParaRPr sz="1600" b="0" i="0" u="none" strike="noStrike" cap="none">
              <a:solidFill>
                <a:srgbClr val="FFFFFF"/>
              </a:solidFill>
              <a:latin typeface="Century Gothic"/>
              <a:ea typeface="Century Gothic"/>
              <a:cs typeface="Century Gothic"/>
              <a:sym typeface="Century Gothic"/>
            </a:endParaRPr>
          </a:p>
          <a:p>
            <a:pPr marL="457200" marR="0" lvl="0" indent="-330200" algn="l" rtl="0">
              <a:lnSpc>
                <a:spcPct val="117600"/>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I write down my sales and expenses in a notebook. </a:t>
            </a:r>
            <a:endParaRPr sz="1600" b="0" i="0" u="none" strike="noStrike" cap="none">
              <a:solidFill>
                <a:srgbClr val="FFFFFF"/>
              </a:solidFill>
              <a:latin typeface="Century Gothic"/>
              <a:ea typeface="Century Gothic"/>
              <a:cs typeface="Century Gothic"/>
              <a:sym typeface="Century Gothic"/>
            </a:endParaRPr>
          </a:p>
          <a:p>
            <a:pPr marL="457200" marR="0" lvl="0" indent="-330200" algn="l" rtl="0">
              <a:lnSpc>
                <a:spcPct val="117600"/>
              </a:lnSpc>
              <a:spcBef>
                <a:spcPts val="0"/>
              </a:spcBef>
              <a:spcAft>
                <a:spcPts val="0"/>
              </a:spcAft>
              <a:buClr>
                <a:srgbClr val="FFFFFF"/>
              </a:buClr>
              <a:buSzPts val="1600"/>
              <a:buFont typeface="Century Gothic"/>
              <a:buAutoNum type="alphaUcPeriod"/>
            </a:pPr>
            <a:r>
              <a:rPr lang="en-US" sz="1600" b="0" i="0" u="none" strike="noStrike" cap="none">
                <a:solidFill>
                  <a:srgbClr val="FFFFFF"/>
                </a:solidFill>
                <a:latin typeface="Century Gothic"/>
                <a:ea typeface="Century Gothic"/>
                <a:cs typeface="Century Gothic"/>
                <a:sym typeface="Century Gothic"/>
              </a:rPr>
              <a:t>I use my phone or computer to record sales and expenses.</a:t>
            </a:r>
            <a:endParaRPr sz="1600" b="0" i="0" u="none" strike="noStrike" cap="none">
              <a:solidFill>
                <a:srgbClr val="FFFFFF"/>
              </a:solidFill>
              <a:latin typeface="Century Gothic"/>
              <a:ea typeface="Century Gothic"/>
              <a:cs typeface="Century Gothic"/>
              <a:sym typeface="Century Gothic"/>
            </a:endParaRPr>
          </a:p>
          <a:p>
            <a:pPr marL="12700" marR="0" lvl="0" indent="0" algn="l" rtl="0">
              <a:lnSpc>
                <a:spcPct val="117600"/>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7600"/>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7600"/>
              </a:lnSpc>
              <a:spcBef>
                <a:spcPts val="0"/>
              </a:spcBef>
              <a:spcAft>
                <a:spcPts val="0"/>
              </a:spcAft>
              <a:buClr>
                <a:srgbClr val="000000"/>
              </a:buClr>
              <a:buSzPts val="1100"/>
              <a:buFont typeface="Arial"/>
              <a:buNone/>
            </a:pPr>
            <a:endParaRPr sz="1600" b="1" i="0" u="none" strike="noStrike" cap="none">
              <a:solidFill>
                <a:srgbClr val="FFFFFF"/>
              </a:solidFill>
              <a:latin typeface="Century Gothic"/>
              <a:ea typeface="Century Gothic"/>
              <a:cs typeface="Century Gothic"/>
              <a:sym typeface="Century Gothic"/>
            </a:endParaRPr>
          </a:p>
          <a:p>
            <a:pPr marL="12700" marR="0" lvl="0" indent="0" algn="l" rtl="0">
              <a:lnSpc>
                <a:spcPct val="117600"/>
              </a:lnSpc>
              <a:spcBef>
                <a:spcPts val="0"/>
              </a:spcBef>
              <a:spcAft>
                <a:spcPts val="0"/>
              </a:spcAft>
              <a:buClr>
                <a:srgbClr val="000000"/>
              </a:buClr>
              <a:buSzPts val="1500"/>
              <a:buFont typeface="Arial"/>
              <a:buNone/>
            </a:pPr>
            <a:endParaRPr sz="1600" b="1" i="0" u="none" strike="noStrike" cap="none">
              <a:solidFill>
                <a:srgbClr val="FFFFFF"/>
              </a:solidFill>
              <a:latin typeface="Century Gothic"/>
              <a:ea typeface="Century Gothic"/>
              <a:cs typeface="Century Gothic"/>
              <a:sym typeface="Century Gothic"/>
            </a:endParaRPr>
          </a:p>
        </p:txBody>
      </p:sp>
      <p:cxnSp>
        <p:nvCxnSpPr>
          <p:cNvPr id="374" name="Google Shape;374;g156087d40fc_0_63"/>
          <p:cNvCxnSpPr/>
          <p:nvPr/>
        </p:nvCxnSpPr>
        <p:spPr>
          <a:xfrm>
            <a:off x="7277275" y="2477400"/>
            <a:ext cx="0" cy="302910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203201"/>
            <a:ext cx="6587100" cy="834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43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198025"/>
            <a:ext cx="10749600" cy="55233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2"/>
              </a:buClr>
              <a:buSzPts val="2500"/>
              <a:buNone/>
            </a:pPr>
            <a:r>
              <a:rPr lang="en-US" sz="14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400">
              <a:solidFill>
                <a:schemeClr val="dk2"/>
              </a:solidFill>
            </a:endParaRPr>
          </a:p>
          <a:p>
            <a:pPr marL="457200" lvl="0" indent="-317500" algn="l" rtl="0">
              <a:lnSpc>
                <a:spcPct val="100000"/>
              </a:lnSpc>
              <a:spcBef>
                <a:spcPts val="1000"/>
              </a:spcBef>
              <a:spcAft>
                <a:spcPts val="0"/>
              </a:spcAft>
              <a:buClr>
                <a:schemeClr val="dk2"/>
              </a:buClr>
              <a:buSzPts val="1400"/>
              <a:buChar char="•"/>
            </a:pPr>
            <a:r>
              <a:rPr lang="en-US" sz="1400" b="1">
                <a:solidFill>
                  <a:schemeClr val="dk2"/>
                </a:solidFill>
              </a:rPr>
              <a:t>Topics:</a:t>
            </a:r>
            <a:r>
              <a:rPr lang="en-US" sz="1400">
                <a:solidFill>
                  <a:schemeClr val="dk2"/>
                </a:solidFill>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Characters: </a:t>
            </a:r>
            <a:r>
              <a:rPr lang="en-US" sz="1400">
                <a:solidFill>
                  <a:schemeClr val="dk2"/>
                </a:solidFill>
              </a:rPr>
              <a:t>This module uses a mix of characters from different regions. You can replace any of the characters using the character image files from the creative asset library.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Discussion Questions: </a:t>
            </a:r>
            <a:r>
              <a:rPr lang="en-US" sz="1400">
                <a:solidFill>
                  <a:schemeClr val="dk2"/>
                </a:solidFill>
              </a:rPr>
              <a:t>Slides </a:t>
            </a:r>
            <a:r>
              <a:rPr lang="en-US" sz="1400" u="sng">
                <a:solidFill>
                  <a:schemeClr val="hlink"/>
                </a:solidFill>
                <a:hlinkClick r:id="rId4" action="ppaction://hlinksldjump"/>
              </a:rPr>
              <a:t>5</a:t>
            </a:r>
            <a:r>
              <a:rPr lang="en-US" sz="1400">
                <a:solidFill>
                  <a:schemeClr val="dk2"/>
                </a:solidFill>
              </a:rPr>
              <a:t>, </a:t>
            </a:r>
            <a:r>
              <a:rPr lang="en-US" sz="1400" u="sng">
                <a:solidFill>
                  <a:schemeClr val="hlink"/>
                </a:solidFill>
                <a:hlinkClick r:id="rId5" action="ppaction://hlinksldjump"/>
              </a:rPr>
              <a:t>10</a:t>
            </a:r>
            <a:r>
              <a:rPr lang="en-US" sz="1400">
                <a:solidFill>
                  <a:schemeClr val="dk2"/>
                </a:solidFill>
              </a:rPr>
              <a:t>, </a:t>
            </a:r>
            <a:r>
              <a:rPr lang="en-US" sz="1400" u="sng">
                <a:solidFill>
                  <a:schemeClr val="hlink"/>
                </a:solidFill>
                <a:hlinkClick r:id="rId6" action="ppaction://hlinksldjump"/>
              </a:rPr>
              <a:t>11</a:t>
            </a:r>
            <a:r>
              <a:rPr lang="en-US" sz="1400">
                <a:solidFill>
                  <a:schemeClr val="dk2"/>
                </a:solidFill>
              </a:rPr>
              <a:t>, </a:t>
            </a:r>
            <a:r>
              <a:rPr lang="en-US" sz="1400" u="sng">
                <a:solidFill>
                  <a:schemeClr val="hlink"/>
                </a:solidFill>
                <a:hlinkClick r:id="rId7" action="ppaction://hlinksldjump"/>
              </a:rPr>
              <a:t>14</a:t>
            </a:r>
            <a:r>
              <a:rPr lang="en-US" sz="1400">
                <a:solidFill>
                  <a:schemeClr val="dk2"/>
                </a:solidFill>
              </a:rPr>
              <a:t>, </a:t>
            </a:r>
            <a:r>
              <a:rPr lang="en-US" sz="1400" u="sng">
                <a:solidFill>
                  <a:schemeClr val="hlink"/>
                </a:solidFill>
                <a:hlinkClick r:id="rId8" action="ppaction://hlinksldjump"/>
              </a:rPr>
              <a:t>16</a:t>
            </a:r>
            <a:r>
              <a:rPr lang="en-US" sz="1400">
                <a:solidFill>
                  <a:schemeClr val="dk2"/>
                </a:solidFill>
              </a:rPr>
              <a:t>, </a:t>
            </a:r>
            <a:r>
              <a:rPr lang="en-US" sz="1400" u="sng">
                <a:solidFill>
                  <a:schemeClr val="hlink"/>
                </a:solidFill>
                <a:hlinkClick r:id="rId9" action="ppaction://hlinksldjump"/>
              </a:rPr>
              <a:t>19</a:t>
            </a:r>
            <a:r>
              <a:rPr lang="en-US" sz="1400">
                <a:solidFill>
                  <a:schemeClr val="dk2"/>
                </a:solidFill>
              </a:rPr>
              <a:t>, </a:t>
            </a:r>
            <a:r>
              <a:rPr lang="en-US" sz="1400" u="sng">
                <a:solidFill>
                  <a:schemeClr val="hlink"/>
                </a:solidFill>
                <a:hlinkClick r:id="rId10" action="ppaction://hlinksldjump"/>
              </a:rPr>
              <a:t>39</a:t>
            </a:r>
            <a:r>
              <a:rPr lang="en-US" sz="1400">
                <a:solidFill>
                  <a:schemeClr val="dk2"/>
                </a:solidFill>
              </a:rPr>
              <a:t>, </a:t>
            </a:r>
            <a:r>
              <a:rPr lang="en-US" sz="1400" u="sng">
                <a:solidFill>
                  <a:schemeClr val="hlink"/>
                </a:solidFill>
                <a:hlinkClick r:id="rId11" action="ppaction://hlinksldjump"/>
              </a:rPr>
              <a:t>40</a:t>
            </a:r>
            <a:r>
              <a:rPr lang="en-US" sz="1400">
                <a:solidFill>
                  <a:schemeClr val="dk2"/>
                </a:solidFill>
              </a:rPr>
              <a:t>, and </a:t>
            </a:r>
            <a:r>
              <a:rPr lang="en-US" sz="1400" u="sng">
                <a:solidFill>
                  <a:schemeClr val="hlink"/>
                </a:solidFill>
                <a:hlinkClick r:id="rId12" action="ppaction://hlinksldjump"/>
              </a:rPr>
              <a:t>52</a:t>
            </a:r>
            <a:r>
              <a:rPr lang="en-US" sz="1400">
                <a:solidFill>
                  <a:schemeClr val="dk2"/>
                </a:solidFill>
              </a:rPr>
              <a:t> contain questions for discussion. You can add, edit, or replace the questions as needed.</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Mobile Wallet Terminology:</a:t>
            </a:r>
            <a:r>
              <a:rPr lang="en-US" sz="1400">
                <a:solidFill>
                  <a:schemeClr val="dk2"/>
                </a:solidFill>
              </a:rPr>
              <a:t> The terms “mobile wallet” and “mobile money” are used on slide </a:t>
            </a:r>
            <a:r>
              <a:rPr lang="en-US" sz="1400" u="sng">
                <a:solidFill>
                  <a:schemeClr val="hlink"/>
                </a:solidFill>
                <a:hlinkClick r:id="rId13" action="ppaction://hlinksldjump"/>
              </a:rPr>
              <a:t>30</a:t>
            </a:r>
            <a:r>
              <a:rPr lang="en-US" sz="1400">
                <a:solidFill>
                  <a:schemeClr val="dk2"/>
                </a:solidFill>
              </a:rPr>
              <a:t>. You can replace these terms with a term that resonates best with you and your audience, such as mobile money account, digital wallet, etc. These terms are also in red text.</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Business Expenses: </a:t>
            </a:r>
            <a:r>
              <a:rPr lang="en-US" sz="1400">
                <a:solidFill>
                  <a:schemeClr val="dk2"/>
                </a:solidFill>
              </a:rPr>
              <a:t>Slide </a:t>
            </a:r>
            <a:r>
              <a:rPr lang="en-US" sz="1400" u="sng">
                <a:solidFill>
                  <a:schemeClr val="hlink"/>
                </a:solidFill>
                <a:hlinkClick r:id="rId14" action="ppaction://hlinksldjump"/>
              </a:rPr>
              <a:t>15</a:t>
            </a:r>
            <a:r>
              <a:rPr lang="en-US" sz="1400">
                <a:solidFill>
                  <a:schemeClr val="dk2"/>
                </a:solidFill>
              </a:rPr>
              <a:t> has an editable chart listing business expenses. You can delete, add, or modify expenses as necessary.</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Digital Bookkeeping: </a:t>
            </a:r>
            <a:r>
              <a:rPr lang="en-US" sz="1400">
                <a:solidFill>
                  <a:schemeClr val="dk2"/>
                </a:solidFill>
              </a:rPr>
              <a:t>Slide </a:t>
            </a:r>
            <a:r>
              <a:rPr lang="en-US" sz="1400" u="sng">
                <a:solidFill>
                  <a:schemeClr val="hlink"/>
                </a:solidFill>
                <a:hlinkClick r:id="rId15" action="ppaction://hlinksldjump"/>
              </a:rPr>
              <a:t>22</a:t>
            </a:r>
            <a:r>
              <a:rPr lang="en-US" sz="1400">
                <a:solidFill>
                  <a:schemeClr val="dk2"/>
                </a:solidFill>
              </a:rPr>
              <a:t> describes the concept of using your smartphone for bookkeeping. You can add a digital bookkeeping app or website that is common in your market as an example.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Day Books: </a:t>
            </a:r>
            <a:r>
              <a:rPr lang="en-US" sz="1400">
                <a:solidFill>
                  <a:schemeClr val="dk2"/>
                </a:solidFill>
              </a:rPr>
              <a:t>Slide </a:t>
            </a:r>
            <a:r>
              <a:rPr lang="en-US" sz="1400" u="sng">
                <a:solidFill>
                  <a:schemeClr val="hlink"/>
                </a:solidFill>
                <a:hlinkClick r:id="rId16" action="ppaction://hlinksldjump"/>
              </a:rPr>
              <a:t>28</a:t>
            </a:r>
            <a:r>
              <a:rPr lang="en-US" sz="1400">
                <a:solidFill>
                  <a:schemeClr val="dk2"/>
                </a:solidFill>
              </a:rPr>
              <a:t> includes an editable example of a day book. You can edit the dates, sales, purchases, and expenses to be relevant to your group. Slides </a:t>
            </a:r>
            <a:r>
              <a:rPr lang="en-US" sz="1400" u="sng">
                <a:solidFill>
                  <a:schemeClr val="hlink"/>
                </a:solidFill>
                <a:hlinkClick r:id="rId13" action="ppaction://hlinksldjump"/>
              </a:rPr>
              <a:t>30</a:t>
            </a:r>
            <a:r>
              <a:rPr lang="en-US" sz="1400">
                <a:solidFill>
                  <a:schemeClr val="dk2"/>
                </a:solidFill>
              </a:rPr>
              <a:t> - </a:t>
            </a:r>
            <a:r>
              <a:rPr lang="en-US" sz="1400" u="sng">
                <a:solidFill>
                  <a:schemeClr val="hlink"/>
                </a:solidFill>
                <a:hlinkClick r:id="rId17" action="ppaction://hlinksldjump"/>
              </a:rPr>
              <a:t>31</a:t>
            </a:r>
            <a:r>
              <a:rPr lang="en-US" sz="1400">
                <a:solidFill>
                  <a:schemeClr val="dk2"/>
                </a:solidFill>
              </a:rPr>
              <a:t> also provide a scenario followed by an editable day book for practice. You can modify the scenario and numbers in the day book as necessary.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Credit Registries: </a:t>
            </a:r>
            <a:r>
              <a:rPr lang="en-US" sz="1400">
                <a:solidFill>
                  <a:schemeClr val="dk2"/>
                </a:solidFill>
              </a:rPr>
              <a:t>Slide </a:t>
            </a:r>
            <a:r>
              <a:rPr lang="en-US" sz="1400" u="sng">
                <a:solidFill>
                  <a:schemeClr val="hlink"/>
                </a:solidFill>
                <a:hlinkClick r:id="rId18" action="ppaction://hlinksldjump"/>
              </a:rPr>
              <a:t>33</a:t>
            </a:r>
            <a:r>
              <a:rPr lang="en-US" sz="1400">
                <a:solidFill>
                  <a:schemeClr val="dk2"/>
                </a:solidFill>
              </a:rPr>
              <a:t> has editable customer and supplier credit registry tables. Slides </a:t>
            </a:r>
            <a:r>
              <a:rPr lang="en-US" sz="1400" u="sng">
                <a:solidFill>
                  <a:schemeClr val="hlink"/>
                </a:solidFill>
                <a:hlinkClick r:id="rId19" action="ppaction://hlinksldjump"/>
              </a:rPr>
              <a:t>35</a:t>
            </a:r>
            <a:r>
              <a:rPr lang="en-US" sz="1400">
                <a:solidFill>
                  <a:schemeClr val="dk2"/>
                </a:solidFill>
              </a:rPr>
              <a:t> - </a:t>
            </a:r>
            <a:r>
              <a:rPr lang="en-US" sz="1400" u="sng">
                <a:solidFill>
                  <a:schemeClr val="hlink"/>
                </a:solidFill>
                <a:hlinkClick r:id="rId20" action="ppaction://hlinksldjump"/>
              </a:rPr>
              <a:t>38</a:t>
            </a:r>
            <a:r>
              <a:rPr lang="en-US" sz="1400">
                <a:solidFill>
                  <a:schemeClr val="dk2"/>
                </a:solidFill>
              </a:rPr>
              <a:t> also give two credit registry scenarios to walk through. You can modify the scenarios and text in the credit registry tables.</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P&amp;L Statement: </a:t>
            </a:r>
            <a:r>
              <a:rPr lang="en-US" sz="1400">
                <a:solidFill>
                  <a:schemeClr val="dk2"/>
                </a:solidFill>
              </a:rPr>
              <a:t>Slide </a:t>
            </a:r>
            <a:r>
              <a:rPr lang="en-US" sz="1400" u="sng">
                <a:solidFill>
                  <a:schemeClr val="hlink"/>
                </a:solidFill>
                <a:hlinkClick r:id="rId21" action="ppaction://hlinksldjump"/>
              </a:rPr>
              <a:t>42</a:t>
            </a:r>
            <a:r>
              <a:rPr lang="en-US" sz="1400">
                <a:solidFill>
                  <a:schemeClr val="dk2"/>
                </a:solidFill>
              </a:rPr>
              <a:t> provides an editable P&amp;L statement table. Slides </a:t>
            </a:r>
            <a:r>
              <a:rPr lang="en-US" sz="1400" u="sng">
                <a:solidFill>
                  <a:schemeClr val="hlink"/>
                </a:solidFill>
                <a:hlinkClick r:id="rId22" action="ppaction://hlinksldjump"/>
              </a:rPr>
              <a:t>44</a:t>
            </a:r>
            <a:r>
              <a:rPr lang="en-US" sz="1400">
                <a:solidFill>
                  <a:schemeClr val="dk2"/>
                </a:solidFill>
              </a:rPr>
              <a:t> - </a:t>
            </a:r>
            <a:r>
              <a:rPr lang="en-US" sz="1400" u="sng">
                <a:solidFill>
                  <a:schemeClr val="hlink"/>
                </a:solidFill>
                <a:hlinkClick r:id="rId23" action="ppaction://hlinksldjump"/>
              </a:rPr>
              <a:t>49</a:t>
            </a:r>
            <a:r>
              <a:rPr lang="en-US" sz="1400">
                <a:solidFill>
                  <a:schemeClr val="dk2"/>
                </a:solidFill>
              </a:rPr>
              <a:t> are a practice exercise for making a P&amp;L statement based on a day book. The text in the day book and P&amp;L statement can be changed as needed. </a:t>
            </a:r>
            <a:endParaRPr sz="1400" b="1">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g152b21e81b7_0_14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80" name="Google Shape;380;g152b21e81b7_0_1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pic>
        <p:nvPicPr>
          <p:cNvPr id="381" name="Google Shape;381;g152b21e81b7_0_14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82" name="Google Shape;382;g152b21e81b7_0_143"/>
          <p:cNvSpPr/>
          <p:nvPr/>
        </p:nvSpPr>
        <p:spPr>
          <a:xfrm>
            <a:off x="589050" y="822925"/>
            <a:ext cx="5025000" cy="29649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152b21e81b7_0_143"/>
          <p:cNvSpPr txBox="1"/>
          <p:nvPr/>
        </p:nvSpPr>
        <p:spPr>
          <a:xfrm>
            <a:off x="6005950" y="2225200"/>
            <a:ext cx="4832400" cy="831600"/>
          </a:xfrm>
          <a:prstGeom prst="rect">
            <a:avLst/>
          </a:prstGeom>
          <a:no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You can keep books by using</a:t>
            </a:r>
            <a:endParaRPr sz="2000" b="1" i="0" u="none" strike="noStrike" cap="none">
              <a:solidFill>
                <a:srgbClr val="2853A3"/>
              </a:solidFill>
              <a:latin typeface="Century Gothic"/>
              <a:ea typeface="Century Gothic"/>
              <a:cs typeface="Century Gothic"/>
              <a:sym typeface="Century Gothic"/>
            </a:endParaRPr>
          </a:p>
          <a:p>
            <a:pPr marL="578485" marR="5080" lvl="0" indent="-566420" algn="l" rtl="0">
              <a:lnSpc>
                <a:spcPct val="110188"/>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paper or apps:</a:t>
            </a:r>
            <a:endParaRPr sz="1600" b="0" i="0" u="none" strike="noStrike" cap="none">
              <a:solidFill>
                <a:srgbClr val="000000"/>
              </a:solidFill>
              <a:latin typeface="Arial"/>
              <a:ea typeface="Arial"/>
              <a:cs typeface="Arial"/>
              <a:sym typeface="Arial"/>
            </a:endParaRPr>
          </a:p>
        </p:txBody>
      </p:sp>
      <p:pic>
        <p:nvPicPr>
          <p:cNvPr id="384" name="Google Shape;384;g152b21e81b7_0_1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91875" y="3415100"/>
            <a:ext cx="4737501" cy="2964862"/>
          </a:xfrm>
          <a:prstGeom prst="rect">
            <a:avLst/>
          </a:prstGeom>
          <a:noFill/>
          <a:ln>
            <a:noFill/>
          </a:ln>
        </p:spPr>
      </p:pic>
      <p:pic>
        <p:nvPicPr>
          <p:cNvPr id="385" name="Google Shape;385;g152b21e81b7_0_14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765926" y="2775675"/>
            <a:ext cx="4080599" cy="3215863"/>
          </a:xfrm>
          <a:prstGeom prst="rect">
            <a:avLst/>
          </a:prstGeom>
          <a:noFill/>
          <a:ln>
            <a:noFill/>
          </a:ln>
        </p:spPr>
      </p:pic>
      <p:sp>
        <p:nvSpPr>
          <p:cNvPr id="386" name="Google Shape;386;g152b21e81b7_0_143"/>
          <p:cNvSpPr txBox="1">
            <a:spLocks noGrp="1"/>
          </p:cNvSpPr>
          <p:nvPr>
            <p:ph type="title"/>
          </p:nvPr>
        </p:nvSpPr>
        <p:spPr>
          <a:xfrm>
            <a:off x="893850" y="1611875"/>
            <a:ext cx="6132000" cy="13257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Clr>
                <a:srgbClr val="2853A3"/>
              </a:buClr>
              <a:buSzPts val="2880"/>
              <a:buFont typeface="Century Gothic"/>
              <a:buNone/>
            </a:pPr>
            <a:r>
              <a:rPr lang="en-US" sz="3180" b="1">
                <a:solidFill>
                  <a:srgbClr val="2853A3"/>
                </a:solidFill>
              </a:rPr>
              <a:t>Anyone Can Do </a:t>
            </a:r>
            <a:endParaRPr sz="3180" b="1">
              <a:solidFill>
                <a:srgbClr val="2853A3"/>
              </a:solidFill>
            </a:endParaRPr>
          </a:p>
          <a:p>
            <a:pPr marL="0" lvl="0" indent="0" algn="l" rtl="0">
              <a:lnSpc>
                <a:spcPct val="115000"/>
              </a:lnSpc>
              <a:spcBef>
                <a:spcPts val="0"/>
              </a:spcBef>
              <a:spcAft>
                <a:spcPts val="0"/>
              </a:spcAft>
              <a:buClr>
                <a:srgbClr val="2853A3"/>
              </a:buClr>
              <a:buSzPts val="2880"/>
              <a:buFont typeface="Century Gothic"/>
              <a:buNone/>
            </a:pPr>
            <a:r>
              <a:rPr lang="en-US" sz="3180" b="1">
                <a:solidFill>
                  <a:srgbClr val="2853A3"/>
                </a:solidFill>
              </a:rPr>
              <a:t>Simple Bookkeeping;</a:t>
            </a:r>
            <a:endParaRPr sz="3180" b="1">
              <a:solidFill>
                <a:srgbClr val="2853A3"/>
              </a:solidFill>
            </a:endParaRPr>
          </a:p>
          <a:p>
            <a:pPr marL="0" lvl="0" indent="0" algn="l" rtl="0">
              <a:lnSpc>
                <a:spcPct val="115000"/>
              </a:lnSpc>
              <a:spcBef>
                <a:spcPts val="0"/>
              </a:spcBef>
              <a:spcAft>
                <a:spcPts val="0"/>
              </a:spcAft>
              <a:buClr>
                <a:srgbClr val="2853A3"/>
              </a:buClr>
              <a:buSzPts val="2880"/>
              <a:buFont typeface="Century Gothic"/>
              <a:buNone/>
            </a:pPr>
            <a:r>
              <a:rPr lang="en-US" sz="3180" b="1">
                <a:solidFill>
                  <a:srgbClr val="2853A3"/>
                </a:solidFill>
              </a:rPr>
              <a:t>You Do Not Need To </a:t>
            </a:r>
            <a:endParaRPr sz="3180" b="1">
              <a:solidFill>
                <a:srgbClr val="2853A3"/>
              </a:solidFill>
            </a:endParaRPr>
          </a:p>
          <a:p>
            <a:pPr marL="0" lvl="0" indent="0" algn="l" rtl="0">
              <a:lnSpc>
                <a:spcPct val="115000"/>
              </a:lnSpc>
              <a:spcBef>
                <a:spcPts val="0"/>
              </a:spcBef>
              <a:spcAft>
                <a:spcPts val="0"/>
              </a:spcAft>
              <a:buClr>
                <a:srgbClr val="2853A3"/>
              </a:buClr>
              <a:buSzPts val="2880"/>
              <a:buFont typeface="Century Gothic"/>
              <a:buNone/>
            </a:pPr>
            <a:r>
              <a:rPr lang="en-US" sz="3180" b="1">
                <a:solidFill>
                  <a:srgbClr val="2853A3"/>
                </a:solidFill>
              </a:rPr>
              <a:t>Be An Accountant! </a:t>
            </a:r>
            <a:endParaRPr sz="4260" b="1">
              <a:solidFill>
                <a:srgbClr val="BA0C2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152b21e81b7_0_17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392" name="Google Shape;392;g152b21e81b7_0_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pic>
        <p:nvPicPr>
          <p:cNvPr id="393" name="Google Shape;393;g152b21e81b7_0_17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94" name="Google Shape;394;g152b21e81b7_0_173"/>
          <p:cNvSpPr txBox="1"/>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Types of Books</a:t>
            </a:r>
            <a:endParaRPr sz="4400" b="0" i="0" u="none" strike="noStrike" cap="none">
              <a:solidFill>
                <a:srgbClr val="BA0C2F"/>
              </a:solidFill>
              <a:latin typeface="Century Gothic"/>
              <a:ea typeface="Century Gothic"/>
              <a:cs typeface="Century Gothic"/>
              <a:sym typeface="Century Gothic"/>
            </a:endParaRPr>
          </a:p>
        </p:txBody>
      </p:sp>
      <p:sp>
        <p:nvSpPr>
          <p:cNvPr id="395" name="Google Shape;395;g152b21e81b7_0_173"/>
          <p:cNvSpPr txBox="1"/>
          <p:nvPr/>
        </p:nvSpPr>
        <p:spPr>
          <a:xfrm>
            <a:off x="772025" y="4003100"/>
            <a:ext cx="2743200" cy="1633800"/>
          </a:xfrm>
          <a:prstGeom prst="rect">
            <a:avLst/>
          </a:prstGeom>
          <a:noFill/>
          <a:ln>
            <a:noFill/>
          </a:ln>
        </p:spPr>
        <p:txBody>
          <a:bodyPr spcFirstLastPara="1" wrap="square" lIns="91425" tIns="91425" rIns="91425" bIns="91425" anchor="t" anchorCtr="0">
            <a:spAutoFit/>
          </a:bodyPr>
          <a:lstStyle/>
          <a:p>
            <a:pPr marL="0" marR="97155" lvl="0" indent="0" algn="ctr" rtl="0">
              <a:lnSpc>
                <a:spcPct val="119600"/>
              </a:lnSpc>
              <a:spcBef>
                <a:spcPts val="0"/>
              </a:spcBef>
              <a:spcAft>
                <a:spcPts val="0"/>
              </a:spcAft>
              <a:buClr>
                <a:srgbClr val="000000"/>
              </a:buClr>
              <a:buSzPts val="2200"/>
              <a:buFont typeface="Arial"/>
              <a:buNone/>
            </a:pPr>
            <a:r>
              <a:rPr lang="en-US" sz="2200" b="1" i="0" u="none" strike="noStrike" cap="none">
                <a:solidFill>
                  <a:srgbClr val="2853A3"/>
                </a:solidFill>
                <a:latin typeface="Century Gothic"/>
                <a:ea typeface="Century Gothic"/>
                <a:cs typeface="Century Gothic"/>
                <a:sym typeface="Century Gothic"/>
              </a:rPr>
              <a:t>DAY BOOK:</a:t>
            </a:r>
            <a:endParaRPr sz="2000" b="0" i="0" u="none" strike="noStrike" cap="none">
              <a:solidFill>
                <a:srgbClr val="44546A"/>
              </a:solidFill>
              <a:latin typeface="Century Gothic"/>
              <a:ea typeface="Century Gothic"/>
              <a:cs typeface="Century Gothic"/>
              <a:sym typeface="Century Gothic"/>
            </a:endParaRPr>
          </a:p>
          <a:p>
            <a:pPr marL="0" marR="97155" lvl="0" indent="0" algn="ctr" rtl="0">
              <a:lnSpc>
                <a:spcPct val="119600"/>
              </a:lnSpc>
              <a:spcBef>
                <a:spcPts val="0"/>
              </a:spcBef>
              <a:spcAft>
                <a:spcPts val="1000"/>
              </a:spcAft>
              <a:buClr>
                <a:srgbClr val="000000"/>
              </a:buClr>
              <a:buSzPts val="2000"/>
              <a:buFont typeface="Arial"/>
              <a:buNone/>
            </a:pPr>
            <a:r>
              <a:rPr lang="en-US" sz="2000" b="0" i="0" u="none" strike="noStrike" cap="none">
                <a:solidFill>
                  <a:srgbClr val="44546A"/>
                </a:solidFill>
                <a:latin typeface="Century Gothic"/>
                <a:ea typeface="Century Gothic"/>
                <a:cs typeface="Century Gothic"/>
                <a:sym typeface="Century Gothic"/>
              </a:rPr>
              <a:t>To capture your ‘end of day’ sales and purchases.</a:t>
            </a:r>
            <a:endParaRPr sz="1800" b="0" i="0" u="none" strike="noStrike" cap="none">
              <a:solidFill>
                <a:srgbClr val="44546A"/>
              </a:solidFill>
              <a:latin typeface="Century Gothic"/>
              <a:ea typeface="Century Gothic"/>
              <a:cs typeface="Century Gothic"/>
              <a:sym typeface="Century Gothic"/>
            </a:endParaRPr>
          </a:p>
        </p:txBody>
      </p:sp>
      <p:sp>
        <p:nvSpPr>
          <p:cNvPr id="396" name="Google Shape;396;g152b21e81b7_0_173"/>
          <p:cNvSpPr txBox="1"/>
          <p:nvPr/>
        </p:nvSpPr>
        <p:spPr>
          <a:xfrm>
            <a:off x="4538913" y="4003100"/>
            <a:ext cx="2743200" cy="1684800"/>
          </a:xfrm>
          <a:prstGeom prst="rect">
            <a:avLst/>
          </a:prstGeom>
          <a:noFill/>
          <a:ln>
            <a:noFill/>
          </a:ln>
        </p:spPr>
        <p:txBody>
          <a:bodyPr spcFirstLastPara="1" wrap="square" lIns="91425" tIns="91425" rIns="91425" bIns="91425" anchor="t" anchorCtr="0">
            <a:spAutoFit/>
          </a:bodyPr>
          <a:lstStyle/>
          <a:p>
            <a:pPr marL="12700" marR="0" lvl="0" indent="0" algn="ctr" rtl="0">
              <a:lnSpc>
                <a:spcPct val="119090"/>
              </a:lnSpc>
              <a:spcBef>
                <a:spcPts val="1625"/>
              </a:spcBef>
              <a:spcAft>
                <a:spcPts val="0"/>
              </a:spcAft>
              <a:buClr>
                <a:srgbClr val="000000"/>
              </a:buClr>
              <a:buSzPts val="2200"/>
              <a:buFont typeface="Arial"/>
              <a:buNone/>
            </a:pPr>
            <a:r>
              <a:rPr lang="en-US" sz="2200" b="1" i="0" u="none" strike="noStrike" cap="none">
                <a:solidFill>
                  <a:srgbClr val="2853A3"/>
                </a:solidFill>
                <a:latin typeface="Century Gothic"/>
                <a:ea typeface="Century Gothic"/>
                <a:cs typeface="Century Gothic"/>
                <a:sym typeface="Century Gothic"/>
              </a:rPr>
              <a:t>CREDIT REGISTER:</a:t>
            </a:r>
            <a:endParaRPr sz="2000" b="0" i="0" u="none" strike="noStrike" cap="none">
              <a:solidFill>
                <a:schemeClr val="dk2"/>
              </a:solidFill>
              <a:latin typeface="Century Gothic"/>
              <a:ea typeface="Century Gothic"/>
              <a:cs typeface="Century Gothic"/>
              <a:sym typeface="Century Gothic"/>
            </a:endParaRPr>
          </a:p>
          <a:p>
            <a:pPr marL="12700" marR="5080" lvl="0" indent="0" algn="ctr" rtl="0">
              <a:lnSpc>
                <a:spcPct val="115000"/>
              </a:lnSpc>
              <a:spcBef>
                <a:spcPts val="630"/>
              </a:spcBef>
              <a:spcAft>
                <a:spcPts val="0"/>
              </a:spcAft>
              <a:buClr>
                <a:srgbClr val="000000"/>
              </a:buClr>
              <a:buSzPts val="2000"/>
              <a:buFont typeface="Arial"/>
              <a:buNone/>
            </a:pPr>
            <a:r>
              <a:rPr lang="en-US" sz="2000" b="0" i="0" u="none" strike="noStrike" cap="none">
                <a:solidFill>
                  <a:schemeClr val="dk2"/>
                </a:solidFill>
                <a:latin typeface="Century Gothic"/>
                <a:ea typeface="Century Gothic"/>
                <a:cs typeface="Century Gothic"/>
                <a:sym typeface="Century Gothic"/>
              </a:rPr>
              <a:t>To track the debt you owe and who owes you.</a:t>
            </a:r>
            <a:endParaRPr sz="1400" b="0" i="0" u="none" strike="noStrike" cap="none">
              <a:solidFill>
                <a:srgbClr val="000000"/>
              </a:solidFill>
              <a:latin typeface="Arial"/>
              <a:ea typeface="Arial"/>
              <a:cs typeface="Arial"/>
              <a:sym typeface="Arial"/>
            </a:endParaRPr>
          </a:p>
        </p:txBody>
      </p:sp>
      <p:sp>
        <p:nvSpPr>
          <p:cNvPr id="397" name="Google Shape;397;g152b21e81b7_0_173"/>
          <p:cNvSpPr txBox="1"/>
          <p:nvPr/>
        </p:nvSpPr>
        <p:spPr>
          <a:xfrm>
            <a:off x="8077200" y="4003100"/>
            <a:ext cx="3257700" cy="2088000"/>
          </a:xfrm>
          <a:prstGeom prst="rect">
            <a:avLst/>
          </a:prstGeom>
          <a:noFill/>
          <a:ln>
            <a:noFill/>
          </a:ln>
        </p:spPr>
        <p:txBody>
          <a:bodyPr spcFirstLastPara="1" wrap="square" lIns="91425" tIns="91425" rIns="91425" bIns="91425" anchor="t" anchorCtr="0">
            <a:spAutoFit/>
          </a:bodyPr>
          <a:lstStyle/>
          <a:p>
            <a:pPr marL="12700" marR="0" lvl="0" indent="0" algn="ctr" rtl="0">
              <a:lnSpc>
                <a:spcPct val="119090"/>
              </a:lnSpc>
              <a:spcBef>
                <a:spcPts val="1625"/>
              </a:spcBef>
              <a:spcAft>
                <a:spcPts val="0"/>
              </a:spcAft>
              <a:buClr>
                <a:srgbClr val="000000"/>
              </a:buClr>
              <a:buSzPts val="2200"/>
              <a:buFont typeface="Arial"/>
              <a:buNone/>
            </a:pPr>
            <a:r>
              <a:rPr lang="en-US" sz="2200" b="1" i="0" u="none" strike="noStrike" cap="none">
                <a:solidFill>
                  <a:srgbClr val="2853A3"/>
                </a:solidFill>
                <a:latin typeface="Century Gothic"/>
                <a:ea typeface="Century Gothic"/>
                <a:cs typeface="Century Gothic"/>
                <a:sym typeface="Century Gothic"/>
              </a:rPr>
              <a:t>PROFIT &amp; LOSS </a:t>
            </a:r>
            <a:r>
              <a:rPr lang="en-US" sz="2200" b="1" i="0" u="none" strike="noStrike" cap="none">
                <a:solidFill>
                  <a:srgbClr val="2853A3"/>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STATEMENT</a:t>
            </a:r>
            <a:r>
              <a:rPr lang="en-US" sz="2200" b="1" i="0" u="none" strike="noStrike" cap="none">
                <a:solidFill>
                  <a:srgbClr val="2853A3"/>
                </a:solidFill>
                <a:latin typeface="Century Gothic"/>
                <a:ea typeface="Century Gothic"/>
                <a:cs typeface="Century Gothic"/>
                <a:sym typeface="Century Gothic"/>
              </a:rPr>
              <a:t>:</a:t>
            </a:r>
            <a:endParaRPr sz="2000" b="0" i="0" u="none" strike="noStrike" cap="none">
              <a:solidFill>
                <a:schemeClr val="dk2"/>
              </a:solidFill>
              <a:latin typeface="Century Gothic"/>
              <a:ea typeface="Century Gothic"/>
              <a:cs typeface="Century Gothic"/>
              <a:sym typeface="Century Gothic"/>
            </a:endParaRPr>
          </a:p>
          <a:p>
            <a:pPr marL="12700" marR="5080" lvl="0" indent="0" algn="ctr" rtl="0">
              <a:lnSpc>
                <a:spcPct val="115000"/>
              </a:lnSpc>
              <a:spcBef>
                <a:spcPts val="630"/>
              </a:spcBef>
              <a:spcAft>
                <a:spcPts val="0"/>
              </a:spcAft>
              <a:buClr>
                <a:srgbClr val="000000"/>
              </a:buClr>
              <a:buSzPts val="2000"/>
              <a:buFont typeface="Arial"/>
              <a:buNone/>
            </a:pPr>
            <a:r>
              <a:rPr lang="en-US" sz="2000" b="0" i="0" u="none" strike="noStrike" cap="none">
                <a:solidFill>
                  <a:schemeClr val="dk2"/>
                </a:solidFill>
                <a:latin typeface="Century Gothic"/>
                <a:ea typeface="Century Gothic"/>
                <a:cs typeface="Century Gothic"/>
                <a:sym typeface="Century Gothic"/>
              </a:rPr>
              <a:t>To calculate whether your business is making a profit or losing money. </a:t>
            </a:r>
            <a:endParaRPr sz="1400" b="0" i="0" u="none" strike="noStrike" cap="none">
              <a:solidFill>
                <a:srgbClr val="000000"/>
              </a:solidFill>
              <a:latin typeface="Arial"/>
              <a:ea typeface="Arial"/>
              <a:cs typeface="Arial"/>
              <a:sym typeface="Arial"/>
            </a:endParaRPr>
          </a:p>
        </p:txBody>
      </p:sp>
      <p:pic>
        <p:nvPicPr>
          <p:cNvPr id="398" name="Google Shape;398;g152b21e81b7_0_17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86011" y="1826913"/>
            <a:ext cx="1915227" cy="1915251"/>
          </a:xfrm>
          <a:prstGeom prst="rect">
            <a:avLst/>
          </a:prstGeom>
          <a:noFill/>
          <a:ln>
            <a:noFill/>
          </a:ln>
        </p:spPr>
      </p:pic>
      <p:pic>
        <p:nvPicPr>
          <p:cNvPr id="399" name="Google Shape;399;g152b21e81b7_0_17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83499" y="1826913"/>
            <a:ext cx="1915227" cy="1915251"/>
          </a:xfrm>
          <a:prstGeom prst="rect">
            <a:avLst/>
          </a:prstGeom>
          <a:noFill/>
          <a:ln>
            <a:noFill/>
          </a:ln>
        </p:spPr>
      </p:pic>
      <p:grpSp>
        <p:nvGrpSpPr>
          <p:cNvPr id="400" name="Google Shape;400;g152b21e81b7_0_173"/>
          <p:cNvGrpSpPr/>
          <p:nvPr/>
        </p:nvGrpSpPr>
        <p:grpSpPr>
          <a:xfrm>
            <a:off x="8780974" y="1826913"/>
            <a:ext cx="1915260" cy="1915260"/>
            <a:chOff x="8780974" y="1598317"/>
            <a:chExt cx="1915260" cy="1915260"/>
          </a:xfrm>
        </p:grpSpPr>
        <p:pic>
          <p:nvPicPr>
            <p:cNvPr id="401" name="Google Shape;401;g152b21e81b7_0_17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780974" y="1598317"/>
              <a:ext cx="1915260" cy="1915260"/>
            </a:xfrm>
            <a:prstGeom prst="rect">
              <a:avLst/>
            </a:prstGeom>
            <a:noFill/>
            <a:ln>
              <a:noFill/>
            </a:ln>
          </p:spPr>
        </p:pic>
        <p:sp>
          <p:nvSpPr>
            <p:cNvPr id="402" name="Google Shape;402;g152b21e81b7_0_173"/>
            <p:cNvSpPr/>
            <p:nvPr/>
          </p:nvSpPr>
          <p:spPr>
            <a:xfrm>
              <a:off x="10008750" y="2819825"/>
              <a:ext cx="152400" cy="194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g152b21e81b7_0_20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08" name="Google Shape;408;g152b21e81b7_0_2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pic>
        <p:nvPicPr>
          <p:cNvPr id="409" name="Google Shape;409;g152b21e81b7_0_20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10" name="Google Shape;410;g152b21e81b7_0_204"/>
          <p:cNvSpPr txBox="1"/>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Using Your Smartphone For Bookkeeping</a:t>
            </a:r>
            <a:endParaRPr sz="4400" b="0" i="0" u="none" strike="noStrike" cap="none">
              <a:solidFill>
                <a:srgbClr val="BA0C2F"/>
              </a:solidFill>
              <a:latin typeface="Century Gothic"/>
              <a:ea typeface="Century Gothic"/>
              <a:cs typeface="Century Gothic"/>
              <a:sym typeface="Century Gothic"/>
            </a:endParaRPr>
          </a:p>
        </p:txBody>
      </p:sp>
      <p:sp>
        <p:nvSpPr>
          <p:cNvPr id="411" name="Google Shape;411;g152b21e81b7_0_204"/>
          <p:cNvSpPr txBox="1"/>
          <p:nvPr/>
        </p:nvSpPr>
        <p:spPr>
          <a:xfrm>
            <a:off x="755075" y="1828800"/>
            <a:ext cx="5741100" cy="403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600"/>
              <a:buFont typeface="Arial"/>
              <a:buNone/>
            </a:pPr>
            <a:r>
              <a:rPr lang="en-US" sz="2000" b="0" i="0" u="none" strike="noStrike" cap="none">
                <a:solidFill>
                  <a:schemeClr val="dk2"/>
                </a:solidFill>
                <a:latin typeface="Century Gothic"/>
                <a:ea typeface="Century Gothic"/>
                <a:cs typeface="Century Gothic"/>
                <a:sym typeface="Century Gothic"/>
              </a:rPr>
              <a:t>Companies have developed apps for small stores that may be available to help you track your sales and expenses. You need a smartphone to download apps. Some apps are accessible on a computer or tablet.</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600"/>
              <a:buFont typeface="Arial"/>
              <a:buNone/>
            </a:pP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600"/>
              <a:buFont typeface="Arial"/>
              <a:buNone/>
            </a:pPr>
            <a:r>
              <a:rPr lang="en-US" sz="2000" b="0" i="0" u="none" strike="noStrike" cap="none">
                <a:solidFill>
                  <a:schemeClr val="dk2"/>
                </a:solidFill>
                <a:latin typeface="Century Gothic"/>
                <a:ea typeface="Century Gothic"/>
                <a:cs typeface="Century Gothic"/>
                <a:sym typeface="Century Gothic"/>
              </a:rPr>
              <a:t>By downloading the app to your smartphone, you can enter customer sales and expenses, and create records right on your phone. This allows you to see how your business is doing in real time. </a:t>
            </a:r>
            <a:endParaRPr sz="2000" b="0" i="0" u="none" strike="noStrike" cap="none">
              <a:solidFill>
                <a:schemeClr val="dk2"/>
              </a:solidFill>
              <a:latin typeface="Century Gothic"/>
              <a:ea typeface="Century Gothic"/>
              <a:cs typeface="Century Gothic"/>
              <a:sym typeface="Century Gothic"/>
            </a:endParaRPr>
          </a:p>
        </p:txBody>
      </p:sp>
      <p:sp>
        <p:nvSpPr>
          <p:cNvPr id="412" name="Google Shape;412;g152b21e81b7_0_204"/>
          <p:cNvSpPr txBox="1"/>
          <p:nvPr/>
        </p:nvSpPr>
        <p:spPr>
          <a:xfrm>
            <a:off x="9420950" y="561600"/>
            <a:ext cx="1585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adding in examples of digital bookkeeping apps in your market.</a:t>
            </a:r>
            <a:endParaRPr sz="1100" b="0" i="0" u="none" strike="noStrike" cap="none">
              <a:solidFill>
                <a:schemeClr val="dk2"/>
              </a:solidFill>
              <a:latin typeface="Century Gothic"/>
              <a:ea typeface="Century Gothic"/>
              <a:cs typeface="Century Gothic"/>
              <a:sym typeface="Century Gothic"/>
            </a:endParaRPr>
          </a:p>
        </p:txBody>
      </p:sp>
      <p:pic>
        <p:nvPicPr>
          <p:cNvPr id="413" name="Google Shape;413;g152b21e81b7_0_20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414" name="Google Shape;414;g152b21e81b7_0_204"/>
          <p:cNvSpPr txBox="1"/>
          <p:nvPr/>
        </p:nvSpPr>
        <p:spPr>
          <a:xfrm>
            <a:off x="8785750" y="7905000"/>
            <a:ext cx="476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Track your expenses. </a:t>
            </a:r>
            <a:endParaRPr sz="1400" b="0" i="0" u="none" strike="noStrike" cap="none">
              <a:solidFill>
                <a:srgbClr val="000000"/>
              </a:solidFill>
              <a:latin typeface="Calibri"/>
              <a:ea typeface="Calibri"/>
              <a:cs typeface="Calibri"/>
              <a:sym typeface="Calibri"/>
            </a:endParaRPr>
          </a:p>
        </p:txBody>
      </p:sp>
      <p:pic>
        <p:nvPicPr>
          <p:cNvPr id="415" name="Google Shape;415;g152b21e81b7_0_204"/>
          <p:cNvPicPr preferRelativeResize="0"/>
          <p:nvPr/>
        </p:nvPicPr>
        <p:blipFill rotWithShape="1">
          <a:blip r:embed="rId6" cstate="screen">
            <a:alphaModFix/>
            <a:extLst>
              <a:ext uri="{28A0092B-C50C-407E-A947-70E740481C1C}">
                <a14:useLocalDpi xmlns:a14="http://schemas.microsoft.com/office/drawing/2010/main"/>
              </a:ext>
            </a:extLst>
          </a:blip>
          <a:srcRect r="28294"/>
          <a:stretch/>
        </p:blipFill>
        <p:spPr>
          <a:xfrm>
            <a:off x="6942701" y="2055400"/>
            <a:ext cx="3598561" cy="3955075"/>
          </a:xfrm>
          <a:prstGeom prst="rect">
            <a:avLst/>
          </a:prstGeom>
          <a:noFill/>
          <a:ln>
            <a:noFill/>
          </a:ln>
        </p:spPr>
      </p:pic>
      <p:pic>
        <p:nvPicPr>
          <p:cNvPr id="416" name="Google Shape;416;g152b21e81b7_0_20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7774" y="2818401"/>
            <a:ext cx="897324" cy="897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152b21e81b7_0_1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pic>
        <p:nvPicPr>
          <p:cNvPr id="422" name="Google Shape;422;g152b21e81b7_0_15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23" name="Google Shape;423;g152b21e81b7_0_15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24" name="Google Shape;424;g152b21e81b7_0_158"/>
          <p:cNvSpPr txBox="1"/>
          <p:nvPr/>
        </p:nvSpPr>
        <p:spPr>
          <a:xfrm>
            <a:off x="1610225" y="4917500"/>
            <a:ext cx="2743200" cy="997500"/>
          </a:xfrm>
          <a:prstGeom prst="rect">
            <a:avLst/>
          </a:prstGeom>
          <a:noFill/>
          <a:ln>
            <a:noFill/>
          </a:ln>
        </p:spPr>
        <p:txBody>
          <a:bodyPr spcFirstLastPara="1" wrap="square" lIns="91425" tIns="91425" rIns="91425" bIns="91425" anchor="t" anchorCtr="0">
            <a:spAutoFit/>
          </a:bodyPr>
          <a:lstStyle/>
          <a:p>
            <a:pPr marL="0" marR="97155" lvl="0" indent="0" algn="ctr" rtl="0">
              <a:lnSpc>
                <a:spcPct val="115000"/>
              </a:lnSpc>
              <a:spcBef>
                <a:spcPts val="0"/>
              </a:spcBef>
              <a:spcAft>
                <a:spcPts val="1000"/>
              </a:spcAft>
              <a:buClr>
                <a:srgbClr val="000000"/>
              </a:buClr>
              <a:buSzPts val="2000"/>
              <a:buFont typeface="Arial"/>
              <a:buNone/>
            </a:pPr>
            <a:r>
              <a:rPr lang="en-US" sz="1600" b="1">
                <a:solidFill>
                  <a:srgbClr val="44546A"/>
                </a:solidFill>
                <a:latin typeface="Century Gothic"/>
                <a:ea typeface="Century Gothic"/>
                <a:cs typeface="Century Gothic"/>
                <a:sym typeface="Century Gothic"/>
              </a:rPr>
              <a:t>Enter a transaction each time </a:t>
            </a:r>
            <a:r>
              <a:rPr lang="en-US" sz="1600">
                <a:solidFill>
                  <a:srgbClr val="44546A"/>
                </a:solidFill>
                <a:latin typeface="Century Gothic"/>
                <a:ea typeface="Century Gothic"/>
                <a:cs typeface="Century Gothic"/>
                <a:sym typeface="Century Gothic"/>
              </a:rPr>
              <a:t>you make a sale or expense.</a:t>
            </a:r>
            <a:endParaRPr b="0" i="0" u="none" strike="noStrike" cap="none">
              <a:solidFill>
                <a:srgbClr val="44546A"/>
              </a:solidFill>
              <a:latin typeface="Century Gothic"/>
              <a:ea typeface="Century Gothic"/>
              <a:cs typeface="Century Gothic"/>
              <a:sym typeface="Century Gothic"/>
            </a:endParaRPr>
          </a:p>
        </p:txBody>
      </p:sp>
      <p:sp>
        <p:nvSpPr>
          <p:cNvPr id="425" name="Google Shape;425;g152b21e81b7_0_158"/>
          <p:cNvSpPr txBox="1"/>
          <p:nvPr/>
        </p:nvSpPr>
        <p:spPr>
          <a:xfrm>
            <a:off x="4817550" y="4917500"/>
            <a:ext cx="2743200" cy="1280700"/>
          </a:xfrm>
          <a:prstGeom prst="rect">
            <a:avLst/>
          </a:prstGeom>
          <a:noFill/>
          <a:ln>
            <a:noFill/>
          </a:ln>
        </p:spPr>
        <p:txBody>
          <a:bodyPr spcFirstLastPara="1" wrap="square" lIns="91425" tIns="91425" rIns="91425" bIns="91425" anchor="t" anchorCtr="0">
            <a:spAutoFit/>
          </a:bodyPr>
          <a:lstStyle/>
          <a:p>
            <a:pPr marL="0" marR="97155" lvl="0" indent="0" algn="ctr" rtl="0">
              <a:lnSpc>
                <a:spcPct val="115000"/>
              </a:lnSpc>
              <a:spcBef>
                <a:spcPts val="0"/>
              </a:spcBef>
              <a:spcAft>
                <a:spcPts val="1000"/>
              </a:spcAft>
              <a:buClr>
                <a:srgbClr val="000000"/>
              </a:buClr>
              <a:buSzPts val="2000"/>
              <a:buFont typeface="Arial"/>
              <a:buNone/>
            </a:pPr>
            <a:r>
              <a:rPr lang="en-US" sz="1600" b="1">
                <a:solidFill>
                  <a:srgbClr val="44546A"/>
                </a:solidFill>
                <a:latin typeface="Century Gothic"/>
                <a:ea typeface="Century Gothic"/>
                <a:cs typeface="Century Gothic"/>
                <a:sym typeface="Century Gothic"/>
              </a:rPr>
              <a:t>Stay on top of who owes you money</a:t>
            </a:r>
            <a:r>
              <a:rPr lang="en-US" sz="1600">
                <a:solidFill>
                  <a:srgbClr val="44546A"/>
                </a:solidFill>
                <a:latin typeface="Century Gothic"/>
                <a:ea typeface="Century Gothic"/>
                <a:cs typeface="Century Gothic"/>
                <a:sym typeface="Century Gothic"/>
              </a:rPr>
              <a:t> and send them payment reminders.</a:t>
            </a:r>
            <a:endParaRPr b="0" i="0" u="none" strike="noStrike" cap="none">
              <a:solidFill>
                <a:srgbClr val="44546A"/>
              </a:solidFill>
              <a:latin typeface="Century Gothic"/>
              <a:ea typeface="Century Gothic"/>
              <a:cs typeface="Century Gothic"/>
              <a:sym typeface="Century Gothic"/>
            </a:endParaRPr>
          </a:p>
        </p:txBody>
      </p:sp>
      <p:sp>
        <p:nvSpPr>
          <p:cNvPr id="426" name="Google Shape;426;g152b21e81b7_0_158"/>
          <p:cNvSpPr txBox="1"/>
          <p:nvPr/>
        </p:nvSpPr>
        <p:spPr>
          <a:xfrm>
            <a:off x="8080300" y="4917500"/>
            <a:ext cx="2539200" cy="1280700"/>
          </a:xfrm>
          <a:prstGeom prst="rect">
            <a:avLst/>
          </a:prstGeom>
          <a:noFill/>
          <a:ln>
            <a:noFill/>
          </a:ln>
        </p:spPr>
        <p:txBody>
          <a:bodyPr spcFirstLastPara="1" wrap="square" lIns="91425" tIns="91425" rIns="91425" bIns="91425" anchor="t" anchorCtr="0">
            <a:spAutoFit/>
          </a:bodyPr>
          <a:lstStyle/>
          <a:p>
            <a:pPr marL="0" marR="97155" lvl="0" indent="0" algn="ctr" rtl="0">
              <a:lnSpc>
                <a:spcPct val="115000"/>
              </a:lnSpc>
              <a:spcBef>
                <a:spcPts val="0"/>
              </a:spcBef>
              <a:spcAft>
                <a:spcPts val="1000"/>
              </a:spcAft>
              <a:buClr>
                <a:srgbClr val="000000"/>
              </a:buClr>
              <a:buSzPts val="2000"/>
              <a:buFont typeface="Arial"/>
              <a:buNone/>
            </a:pPr>
            <a:r>
              <a:rPr lang="en-US" sz="1600" b="1">
                <a:solidFill>
                  <a:srgbClr val="44546A"/>
                </a:solidFill>
                <a:latin typeface="Century Gothic"/>
                <a:ea typeface="Century Gothic"/>
                <a:cs typeface="Century Gothic"/>
                <a:sym typeface="Century Gothic"/>
              </a:rPr>
              <a:t>View your app’s dashboard</a:t>
            </a:r>
            <a:r>
              <a:rPr lang="en-US" sz="1600">
                <a:solidFill>
                  <a:srgbClr val="44546A"/>
                </a:solidFill>
                <a:latin typeface="Century Gothic"/>
                <a:ea typeface="Century Gothic"/>
                <a:cs typeface="Century Gothic"/>
                <a:sym typeface="Century Gothic"/>
              </a:rPr>
              <a:t> to see your shop’s performance and cash balance!</a:t>
            </a:r>
            <a:endParaRPr b="0" i="0" u="none" strike="noStrike" cap="none">
              <a:solidFill>
                <a:srgbClr val="44546A"/>
              </a:solidFill>
              <a:latin typeface="Century Gothic"/>
              <a:ea typeface="Century Gothic"/>
              <a:cs typeface="Century Gothic"/>
              <a:sym typeface="Century Gothic"/>
            </a:endParaRPr>
          </a:p>
        </p:txBody>
      </p:sp>
      <p:pic>
        <p:nvPicPr>
          <p:cNvPr id="427" name="Google Shape;427;g152b21e81b7_0_158"/>
          <p:cNvPicPr preferRelativeResize="0"/>
          <p:nvPr/>
        </p:nvPicPr>
        <p:blipFill rotWithShape="1">
          <a:blip r:embed="rId5" cstate="screen">
            <a:alphaModFix/>
            <a:extLst>
              <a:ext uri="{28A0092B-C50C-407E-A947-70E740481C1C}">
                <a14:useLocalDpi xmlns:a14="http://schemas.microsoft.com/office/drawing/2010/main"/>
              </a:ext>
            </a:extLst>
          </a:blip>
          <a:srcRect l="29896" t="3887" r="30746" b="14963"/>
          <a:stretch/>
        </p:blipFill>
        <p:spPr>
          <a:xfrm>
            <a:off x="1748575" y="849600"/>
            <a:ext cx="2466499" cy="3898125"/>
          </a:xfrm>
          <a:prstGeom prst="rect">
            <a:avLst/>
          </a:prstGeom>
          <a:noFill/>
          <a:ln>
            <a:noFill/>
          </a:ln>
        </p:spPr>
      </p:pic>
      <p:pic>
        <p:nvPicPr>
          <p:cNvPr id="428" name="Google Shape;428;g152b21e81b7_0_158"/>
          <p:cNvPicPr preferRelativeResize="0"/>
          <p:nvPr/>
        </p:nvPicPr>
        <p:blipFill rotWithShape="1">
          <a:blip r:embed="rId6" cstate="screen">
            <a:alphaModFix/>
            <a:extLst>
              <a:ext uri="{28A0092B-C50C-407E-A947-70E740481C1C}">
                <a14:useLocalDpi xmlns:a14="http://schemas.microsoft.com/office/drawing/2010/main"/>
              </a:ext>
            </a:extLst>
          </a:blip>
          <a:srcRect l="32278" t="3792" r="30932" b="14999"/>
          <a:stretch/>
        </p:blipFill>
        <p:spPr>
          <a:xfrm>
            <a:off x="5025330" y="884275"/>
            <a:ext cx="2342876" cy="3828775"/>
          </a:xfrm>
          <a:prstGeom prst="rect">
            <a:avLst/>
          </a:prstGeom>
          <a:noFill/>
          <a:ln>
            <a:noFill/>
          </a:ln>
        </p:spPr>
      </p:pic>
      <p:pic>
        <p:nvPicPr>
          <p:cNvPr id="429" name="Google Shape;429;g152b21e81b7_0_158"/>
          <p:cNvPicPr preferRelativeResize="0"/>
          <p:nvPr/>
        </p:nvPicPr>
        <p:blipFill rotWithShape="1">
          <a:blip r:embed="rId7" cstate="screen">
            <a:alphaModFix/>
            <a:extLst>
              <a:ext uri="{28A0092B-C50C-407E-A947-70E740481C1C}">
                <a14:useLocalDpi xmlns:a14="http://schemas.microsoft.com/office/drawing/2010/main"/>
              </a:ext>
            </a:extLst>
          </a:blip>
          <a:srcRect l="31478" t="6640" r="30138" b="15423"/>
          <a:stretch/>
        </p:blipFill>
        <p:spPr>
          <a:xfrm>
            <a:off x="8178462" y="1010304"/>
            <a:ext cx="2342876" cy="374904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g15615caa4e2_1_3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35" name="Google Shape;435;g15615caa4e2_1_303"/>
          <p:cNvSpPr txBox="1">
            <a:spLocks noGrp="1"/>
          </p:cNvSpPr>
          <p:nvPr>
            <p:ph type="title"/>
          </p:nvPr>
        </p:nvSpPr>
        <p:spPr>
          <a:xfrm>
            <a:off x="755075" y="3926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Benefits Of Going Digital With Your Bookkeeping</a:t>
            </a:r>
            <a:endParaRPr>
              <a:solidFill>
                <a:srgbClr val="BA0C2F"/>
              </a:solidFill>
            </a:endParaRPr>
          </a:p>
        </p:txBody>
      </p:sp>
      <p:sp>
        <p:nvSpPr>
          <p:cNvPr id="436" name="Google Shape;436;g15615caa4e2_1_3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pic>
        <p:nvPicPr>
          <p:cNvPr id="437" name="Google Shape;437;g15615caa4e2_1_30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38" name="Google Shape;438;g15615caa4e2_1_303"/>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39" name="Google Shape;439;g15615caa4e2_1_303"/>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40" name="Google Shape;440;g15615caa4e2_1_303"/>
          <p:cNvSpPr txBox="1"/>
          <p:nvPr/>
        </p:nvSpPr>
        <p:spPr>
          <a:xfrm>
            <a:off x="838875" y="1864600"/>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EDBD47"/>
                </a:solidFill>
                <a:latin typeface="Century Gothic"/>
                <a:ea typeface="Century Gothic"/>
                <a:cs typeface="Century Gothic"/>
                <a:sym typeface="Century Gothic"/>
              </a:rPr>
              <a:t>1</a:t>
            </a:r>
            <a:endParaRPr sz="5200" b="1" i="0" u="none" strike="noStrike" cap="none">
              <a:solidFill>
                <a:srgbClr val="EDBD47"/>
              </a:solidFill>
              <a:latin typeface="Century Gothic"/>
              <a:ea typeface="Century Gothic"/>
              <a:cs typeface="Century Gothic"/>
              <a:sym typeface="Century Gothic"/>
            </a:endParaRPr>
          </a:p>
        </p:txBody>
      </p:sp>
      <p:sp>
        <p:nvSpPr>
          <p:cNvPr id="441" name="Google Shape;441;g15615caa4e2_1_303"/>
          <p:cNvSpPr txBox="1"/>
          <p:nvPr/>
        </p:nvSpPr>
        <p:spPr>
          <a:xfrm>
            <a:off x="838875" y="3097163"/>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EDBD47"/>
                </a:solidFill>
                <a:latin typeface="Century Gothic"/>
                <a:ea typeface="Century Gothic"/>
                <a:cs typeface="Century Gothic"/>
                <a:sym typeface="Century Gothic"/>
              </a:rPr>
              <a:t>2</a:t>
            </a:r>
            <a:endParaRPr sz="5200" b="1" i="0" u="none" strike="noStrike" cap="none">
              <a:solidFill>
                <a:srgbClr val="EDBD47"/>
              </a:solidFill>
              <a:latin typeface="Century Gothic"/>
              <a:ea typeface="Century Gothic"/>
              <a:cs typeface="Century Gothic"/>
              <a:sym typeface="Century Gothic"/>
            </a:endParaRPr>
          </a:p>
        </p:txBody>
      </p:sp>
      <p:sp>
        <p:nvSpPr>
          <p:cNvPr id="442" name="Google Shape;442;g15615caa4e2_1_303"/>
          <p:cNvSpPr txBox="1"/>
          <p:nvPr/>
        </p:nvSpPr>
        <p:spPr>
          <a:xfrm>
            <a:off x="838875" y="4284975"/>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EDBD47"/>
                </a:solidFill>
                <a:latin typeface="Century Gothic"/>
                <a:ea typeface="Century Gothic"/>
                <a:cs typeface="Century Gothic"/>
                <a:sym typeface="Century Gothic"/>
              </a:rPr>
              <a:t>3</a:t>
            </a:r>
            <a:endParaRPr sz="5200" b="1" i="0" u="none" strike="noStrike" cap="none">
              <a:solidFill>
                <a:srgbClr val="EDBD47"/>
              </a:solidFill>
              <a:latin typeface="Century Gothic"/>
              <a:ea typeface="Century Gothic"/>
              <a:cs typeface="Century Gothic"/>
              <a:sym typeface="Century Gothic"/>
            </a:endParaRPr>
          </a:p>
        </p:txBody>
      </p:sp>
      <p:pic>
        <p:nvPicPr>
          <p:cNvPr id="443" name="Google Shape;443;g15615caa4e2_1_303"/>
          <p:cNvPicPr preferRelativeResize="0"/>
          <p:nvPr/>
        </p:nvPicPr>
        <p:blipFill rotWithShape="1">
          <a:blip r:embed="rId5" cstate="screen">
            <a:alphaModFix/>
            <a:extLst>
              <a:ext uri="{28A0092B-C50C-407E-A947-70E740481C1C}">
                <a14:useLocalDpi xmlns:a14="http://schemas.microsoft.com/office/drawing/2010/main"/>
              </a:ext>
            </a:extLst>
          </a:blip>
          <a:srcRect l="9277" r="9268"/>
          <a:stretch/>
        </p:blipFill>
        <p:spPr>
          <a:xfrm>
            <a:off x="7506625" y="1372175"/>
            <a:ext cx="2981450" cy="5491973"/>
          </a:xfrm>
          <a:prstGeom prst="rect">
            <a:avLst/>
          </a:prstGeom>
          <a:noFill/>
          <a:ln>
            <a:noFill/>
          </a:ln>
        </p:spPr>
      </p:pic>
      <p:pic>
        <p:nvPicPr>
          <p:cNvPr id="444" name="Google Shape;444;g15615caa4e2_1_303"/>
          <p:cNvPicPr preferRelativeResize="0"/>
          <p:nvPr/>
        </p:nvPicPr>
        <p:blipFill rotWithShape="1">
          <a:blip r:embed="rId6" cstate="screen">
            <a:alphaModFix/>
            <a:extLst>
              <a:ext uri="{28A0092B-C50C-407E-A947-70E740481C1C}">
                <a14:useLocalDpi xmlns:a14="http://schemas.microsoft.com/office/drawing/2010/main"/>
              </a:ext>
            </a:extLst>
          </a:blip>
          <a:srcRect l="22211" r="24006"/>
          <a:stretch/>
        </p:blipFill>
        <p:spPr>
          <a:xfrm flipH="1">
            <a:off x="9639474" y="1133150"/>
            <a:ext cx="2305101" cy="2139849"/>
          </a:xfrm>
          <a:prstGeom prst="rect">
            <a:avLst/>
          </a:prstGeom>
          <a:noFill/>
          <a:ln>
            <a:noFill/>
          </a:ln>
        </p:spPr>
      </p:pic>
      <p:sp>
        <p:nvSpPr>
          <p:cNvPr id="445" name="Google Shape;445;g15615caa4e2_1_303"/>
          <p:cNvSpPr txBox="1"/>
          <p:nvPr/>
        </p:nvSpPr>
        <p:spPr>
          <a:xfrm>
            <a:off x="10155075" y="1537425"/>
            <a:ext cx="1675200" cy="1416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Can you think of any more benefits of using apps for bookkeeping?</a:t>
            </a:r>
            <a:endParaRPr sz="100" b="0" i="0" u="none" strike="noStrike" cap="none">
              <a:solidFill>
                <a:srgbClr val="2853A3"/>
              </a:solidFill>
              <a:latin typeface="Arial"/>
              <a:ea typeface="Arial"/>
              <a:cs typeface="Arial"/>
              <a:sym typeface="Arial"/>
            </a:endParaRPr>
          </a:p>
        </p:txBody>
      </p:sp>
      <p:sp>
        <p:nvSpPr>
          <p:cNvPr id="446" name="Google Shape;446;g15615caa4e2_1_303"/>
          <p:cNvSpPr txBox="1"/>
          <p:nvPr/>
        </p:nvSpPr>
        <p:spPr>
          <a:xfrm>
            <a:off x="1657350" y="1962150"/>
            <a:ext cx="5925600" cy="4202700"/>
          </a:xfrm>
          <a:prstGeom prst="rect">
            <a:avLst/>
          </a:prstGeom>
          <a:noFill/>
          <a:ln>
            <a:noFill/>
          </a:ln>
        </p:spPr>
        <p:txBody>
          <a:bodyPr spcFirstLastPara="1" wrap="square" lIns="91425" tIns="91425" rIns="91425" bIns="91425" anchor="t" anchorCtr="0">
            <a:spAutoFit/>
          </a:bodyPr>
          <a:lstStyle/>
          <a:p>
            <a:pPr marL="0" marR="0" lvl="0" indent="0" algn="l" rtl="0">
              <a:lnSpc>
                <a:spcPct val="114599"/>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If you use your phone for bookkeeping, you will be able to access your records just by logging into the app from any device. You can’t lose your records like you can lose a notebook.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4599"/>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Regularly tracking your business transactions on your phone helps you create records of your business. You can use these to prove your business’ track record to help qualify for credit with suppliers or lenders.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4599"/>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Companies offering bookkeeping apps may link you to sources of credit or give you a “credit score.”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4599"/>
              </a:lnSpc>
              <a:spcBef>
                <a:spcPts val="100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Others in your business can access the app to record and analyze transactions if you give them permission to use the app.</a:t>
            </a:r>
            <a:endParaRPr sz="1400" b="0" i="0" u="none" strike="noStrike" cap="none">
              <a:solidFill>
                <a:schemeClr val="dk2"/>
              </a:solidFill>
              <a:latin typeface="Arial"/>
              <a:ea typeface="Arial"/>
              <a:cs typeface="Arial"/>
              <a:sym typeface="Arial"/>
            </a:endParaRPr>
          </a:p>
        </p:txBody>
      </p:sp>
      <p:sp>
        <p:nvSpPr>
          <p:cNvPr id="447" name="Google Shape;447;g15615caa4e2_1_303"/>
          <p:cNvSpPr txBox="1"/>
          <p:nvPr/>
        </p:nvSpPr>
        <p:spPr>
          <a:xfrm>
            <a:off x="838875" y="5091775"/>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rgbClr val="EDBD47"/>
                </a:solidFill>
                <a:latin typeface="Century Gothic"/>
                <a:ea typeface="Century Gothic"/>
                <a:cs typeface="Century Gothic"/>
                <a:sym typeface="Century Gothic"/>
              </a:rPr>
              <a:t>4</a:t>
            </a:r>
            <a:endParaRPr sz="5200" b="1" i="0" u="none" strike="noStrike" cap="none">
              <a:solidFill>
                <a:srgbClr val="EDBD47"/>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g15615caa4e2_1_9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53" name="Google Shape;453;g15615caa4e2_1_9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454" name="Google Shape;454;g15615caa4e2_1_9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80" cy="3928980"/>
          </a:xfrm>
          <a:prstGeom prst="rect">
            <a:avLst/>
          </a:prstGeom>
          <a:noFill/>
          <a:ln>
            <a:noFill/>
          </a:ln>
        </p:spPr>
      </p:pic>
      <p:sp>
        <p:nvSpPr>
          <p:cNvPr id="455" name="Google Shape;455;g15615caa4e2_1_91"/>
          <p:cNvSpPr/>
          <p:nvPr/>
        </p:nvSpPr>
        <p:spPr>
          <a:xfrm>
            <a:off x="296575" y="510400"/>
            <a:ext cx="11610000" cy="13257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56" name="Google Shape;456;g15615caa4e2_1_91"/>
          <p:cNvGrpSpPr/>
          <p:nvPr/>
        </p:nvGrpSpPr>
        <p:grpSpPr>
          <a:xfrm>
            <a:off x="3659970" y="2217100"/>
            <a:ext cx="3643255" cy="1482300"/>
            <a:chOff x="3792970" y="2050848"/>
            <a:chExt cx="3643255" cy="1482300"/>
          </a:xfrm>
        </p:grpSpPr>
        <p:pic>
          <p:nvPicPr>
            <p:cNvPr id="457" name="Google Shape;457;g15615caa4e2_1_9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3">
              <a:off x="3867162" y="2162565"/>
              <a:ext cx="824344" cy="824344"/>
            </a:xfrm>
            <a:prstGeom prst="rect">
              <a:avLst/>
            </a:prstGeom>
            <a:noFill/>
            <a:ln>
              <a:noFill/>
            </a:ln>
          </p:spPr>
        </p:pic>
        <p:sp>
          <p:nvSpPr>
            <p:cNvPr id="458" name="Google Shape;458;g15615caa4e2_1_91"/>
            <p:cNvSpPr/>
            <p:nvPr/>
          </p:nvSpPr>
          <p:spPr>
            <a:xfrm>
              <a:off x="4484225" y="2050848"/>
              <a:ext cx="2952000" cy="14823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g15615caa4e2_1_91"/>
            <p:cNvSpPr txBox="1"/>
            <p:nvPr/>
          </p:nvSpPr>
          <p:spPr>
            <a:xfrm>
              <a:off x="4734599" y="2130648"/>
              <a:ext cx="26196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23: How should I manage finance for my business?</a:t>
              </a:r>
              <a:endParaRPr sz="1600" b="1" i="0" u="none" strike="noStrike" cap="none">
                <a:solidFill>
                  <a:schemeClr val="lt1"/>
                </a:solidFill>
                <a:latin typeface="Century Gothic"/>
                <a:ea typeface="Century Gothic"/>
                <a:cs typeface="Century Gothic"/>
                <a:sym typeface="Century Gothic"/>
              </a:endParaRPr>
            </a:p>
          </p:txBody>
        </p:sp>
      </p:grpSp>
      <p:grpSp>
        <p:nvGrpSpPr>
          <p:cNvPr id="460" name="Google Shape;460;g15615caa4e2_1_91"/>
          <p:cNvGrpSpPr/>
          <p:nvPr/>
        </p:nvGrpSpPr>
        <p:grpSpPr>
          <a:xfrm>
            <a:off x="4902900" y="4323915"/>
            <a:ext cx="2967600" cy="1482284"/>
            <a:chOff x="4404150" y="4157723"/>
            <a:chExt cx="2967600" cy="1888500"/>
          </a:xfrm>
        </p:grpSpPr>
        <p:sp>
          <p:nvSpPr>
            <p:cNvPr id="461" name="Google Shape;461;g15615caa4e2_1_91"/>
            <p:cNvSpPr/>
            <p:nvPr/>
          </p:nvSpPr>
          <p:spPr>
            <a:xfrm>
              <a:off x="4404150" y="4157723"/>
              <a:ext cx="2967600" cy="18885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g15615caa4e2_1_91"/>
            <p:cNvSpPr txBox="1"/>
            <p:nvPr/>
          </p:nvSpPr>
          <p:spPr>
            <a:xfrm>
              <a:off x="4580775" y="4327084"/>
              <a:ext cx="2645700" cy="154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21: How should I manage finance for my business?</a:t>
              </a:r>
              <a:endParaRPr sz="1600" b="1" i="0" u="none" strike="noStrike" cap="none">
                <a:solidFill>
                  <a:schemeClr val="lt1"/>
                </a:solidFill>
                <a:latin typeface="Century Gothic"/>
                <a:ea typeface="Century Gothic"/>
                <a:cs typeface="Century Gothic"/>
                <a:sym typeface="Century Gothic"/>
              </a:endParaRPr>
            </a:p>
          </p:txBody>
        </p:sp>
      </p:grpSp>
      <p:pic>
        <p:nvPicPr>
          <p:cNvPr id="463" name="Google Shape;463;g15615caa4e2_1_9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48">
            <a:off x="7384451" y="5183169"/>
            <a:ext cx="824344" cy="824344"/>
          </a:xfrm>
          <a:prstGeom prst="rect">
            <a:avLst/>
          </a:prstGeom>
          <a:noFill/>
          <a:ln>
            <a:noFill/>
          </a:ln>
        </p:spPr>
      </p:pic>
      <p:sp>
        <p:nvSpPr>
          <p:cNvPr id="464" name="Google Shape;464;g15615caa4e2_1_91"/>
          <p:cNvSpPr txBox="1">
            <a:spLocks noGrp="1"/>
          </p:cNvSpPr>
          <p:nvPr>
            <p:ph type="title"/>
          </p:nvPr>
        </p:nvSpPr>
        <p:spPr>
          <a:xfrm>
            <a:off x="533400" y="494050"/>
            <a:ext cx="11220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Managing Your Finances with</a:t>
            </a:r>
            <a:r>
              <a:rPr lang="en-US" sz="3200">
                <a:solidFill>
                  <a:srgbClr val="BA0C2F"/>
                </a:solidFill>
                <a:latin typeface="Century Gothic"/>
                <a:ea typeface="Century Gothic"/>
                <a:cs typeface="Century Gothic"/>
                <a:sym typeface="Century Gothic"/>
              </a:rPr>
              <a:t> Hey Sister and Oye Amiga</a:t>
            </a:r>
            <a:endParaRPr/>
          </a:p>
        </p:txBody>
      </p:sp>
      <p:sp>
        <p:nvSpPr>
          <p:cNvPr id="465" name="Google Shape;465;g15615caa4e2_1_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25</a:t>
            </a:fld>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g15615caa4e2_1_41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71" name="Google Shape;471;g15615caa4e2_1_4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pic>
        <p:nvPicPr>
          <p:cNvPr id="472" name="Google Shape;472;g15615caa4e2_1_41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73" name="Google Shape;473;g15615caa4e2_1_410"/>
          <p:cNvSpPr txBox="1">
            <a:spLocks noGrp="1"/>
          </p:cNvSpPr>
          <p:nvPr>
            <p:ph type="title"/>
          </p:nvPr>
        </p:nvSpPr>
        <p:spPr>
          <a:xfrm>
            <a:off x="755075" y="545075"/>
            <a:ext cx="711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Recording Sales and Expenses </a:t>
            </a:r>
            <a:endParaRPr sz="3200">
              <a:solidFill>
                <a:srgbClr val="2853A3"/>
              </a:solidFill>
            </a:endParaRPr>
          </a:p>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In Your Day Book</a:t>
            </a:r>
            <a:endParaRPr>
              <a:solidFill>
                <a:srgbClr val="BA0C2F"/>
              </a:solidFill>
            </a:endParaRPr>
          </a:p>
        </p:txBody>
      </p:sp>
      <p:pic>
        <p:nvPicPr>
          <p:cNvPr id="474" name="Google Shape;474;g15615caa4e2_1_4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62875" y="491475"/>
            <a:ext cx="3970812" cy="5957663"/>
          </a:xfrm>
          <a:prstGeom prst="rect">
            <a:avLst/>
          </a:prstGeom>
          <a:noFill/>
          <a:ln>
            <a:noFill/>
          </a:ln>
        </p:spPr>
      </p:pic>
      <p:sp>
        <p:nvSpPr>
          <p:cNvPr id="475" name="Google Shape;475;g15615caa4e2_1_410"/>
          <p:cNvSpPr/>
          <p:nvPr/>
        </p:nvSpPr>
        <p:spPr>
          <a:xfrm>
            <a:off x="817000" y="2327975"/>
            <a:ext cx="5964900" cy="35763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15615caa4e2_1_410"/>
          <p:cNvSpPr txBox="1"/>
          <p:nvPr/>
        </p:nvSpPr>
        <p:spPr>
          <a:xfrm>
            <a:off x="2381375" y="2589500"/>
            <a:ext cx="3970800" cy="2981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300"/>
              <a:buFont typeface="Arial"/>
              <a:buNone/>
            </a:pPr>
            <a:r>
              <a:rPr lang="en-US" sz="2300" b="1" i="0" u="none" strike="noStrike" cap="none">
                <a:solidFill>
                  <a:srgbClr val="2853A3"/>
                </a:solidFill>
                <a:latin typeface="Century Gothic"/>
                <a:ea typeface="Century Gothic"/>
                <a:cs typeface="Century Gothic"/>
                <a:sym typeface="Century Gothic"/>
              </a:rPr>
              <a:t>Recording each transaction in a book or digitally will help you document how your business is performing for yourself and for others, like banks or suppliers. </a:t>
            </a:r>
            <a:endParaRPr sz="1900" b="1" i="0" u="none" strike="noStrike" cap="none">
              <a:solidFill>
                <a:srgbClr val="2853A3"/>
              </a:solidFill>
              <a:latin typeface="Century Gothic"/>
              <a:ea typeface="Century Gothic"/>
              <a:cs typeface="Century Gothic"/>
              <a:sym typeface="Century Gothic"/>
            </a:endParaRPr>
          </a:p>
        </p:txBody>
      </p:sp>
      <p:pic>
        <p:nvPicPr>
          <p:cNvPr id="477" name="Google Shape;477;g15615caa4e2_1_4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300904" y="700387"/>
            <a:ext cx="3970812" cy="5957663"/>
          </a:xfrm>
          <a:prstGeom prst="rect">
            <a:avLst/>
          </a:prstGeom>
          <a:noFill/>
          <a:ln>
            <a:noFill/>
          </a:ln>
        </p:spPr>
      </p:pic>
      <p:pic>
        <p:nvPicPr>
          <p:cNvPr id="478" name="Google Shape;478;g15615caa4e2_1_4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40850" y="2675971"/>
            <a:ext cx="1058499" cy="1058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15615caa4e2_1_42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484" name="Google Shape;484;g15615caa4e2_1_4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pic>
        <p:nvPicPr>
          <p:cNvPr id="485" name="Google Shape;485;g15615caa4e2_1_42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86" name="Google Shape;486;g15615caa4e2_1_421"/>
          <p:cNvSpPr txBox="1">
            <a:spLocks noGrp="1"/>
          </p:cNvSpPr>
          <p:nvPr>
            <p:ph type="title"/>
          </p:nvPr>
        </p:nvSpPr>
        <p:spPr>
          <a:xfrm>
            <a:off x="755075" y="316475"/>
            <a:ext cx="82176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Advantages of Maintaining Books Daily</a:t>
            </a:r>
            <a:endParaRPr>
              <a:solidFill>
                <a:srgbClr val="BA0C2F"/>
              </a:solidFill>
            </a:endParaRPr>
          </a:p>
        </p:txBody>
      </p:sp>
      <p:pic>
        <p:nvPicPr>
          <p:cNvPr id="487" name="Google Shape;487;g15615caa4e2_1_4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01075" y="1329675"/>
            <a:ext cx="3430890" cy="5147592"/>
          </a:xfrm>
          <a:prstGeom prst="rect">
            <a:avLst/>
          </a:prstGeom>
          <a:noFill/>
          <a:ln>
            <a:noFill/>
          </a:ln>
        </p:spPr>
      </p:pic>
      <p:pic>
        <p:nvPicPr>
          <p:cNvPr id="488" name="Google Shape;488;g15615caa4e2_1_4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875585" y="1510181"/>
            <a:ext cx="3430890" cy="5147592"/>
          </a:xfrm>
          <a:prstGeom prst="rect">
            <a:avLst/>
          </a:prstGeom>
          <a:noFill/>
          <a:ln>
            <a:noFill/>
          </a:ln>
        </p:spPr>
      </p:pic>
      <p:pic>
        <p:nvPicPr>
          <p:cNvPr id="489" name="Google Shape;489;g15615caa4e2_1_4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5076" y="1421450"/>
            <a:ext cx="6531773" cy="5147599"/>
          </a:xfrm>
          <a:prstGeom prst="rect">
            <a:avLst/>
          </a:prstGeom>
          <a:noFill/>
          <a:ln>
            <a:noFill/>
          </a:ln>
        </p:spPr>
      </p:pic>
      <p:sp>
        <p:nvSpPr>
          <p:cNvPr id="490" name="Google Shape;490;g15615caa4e2_1_421"/>
          <p:cNvSpPr txBox="1"/>
          <p:nvPr/>
        </p:nvSpPr>
        <p:spPr>
          <a:xfrm>
            <a:off x="2188175" y="2372175"/>
            <a:ext cx="4401600" cy="2606400"/>
          </a:xfrm>
          <a:prstGeom prst="rect">
            <a:avLst/>
          </a:prstGeom>
          <a:noFill/>
          <a:ln>
            <a:noFill/>
          </a:ln>
        </p:spPr>
        <p:txBody>
          <a:bodyPr spcFirstLastPara="1" wrap="square" lIns="0" tIns="68575" rIns="0" bIns="0" anchor="t" anchorCtr="0">
            <a:spAutoFit/>
          </a:bodyPr>
          <a:lstStyle/>
          <a:p>
            <a:pPr marL="22225" marR="5080" lvl="0" indent="0" algn="l" rtl="0">
              <a:lnSpc>
                <a:spcPct val="83200"/>
              </a:lnSpc>
              <a:spcBef>
                <a:spcPts val="0"/>
              </a:spcBef>
              <a:spcAft>
                <a:spcPts val="0"/>
              </a:spcAft>
              <a:buClr>
                <a:srgbClr val="000000"/>
              </a:buClr>
              <a:buSzPts val="2200"/>
              <a:buFont typeface="Arial"/>
              <a:buNone/>
            </a:pPr>
            <a:r>
              <a:rPr lang="en-US" sz="2000" b="1" i="0" u="none" strike="noStrike" cap="none">
                <a:solidFill>
                  <a:schemeClr val="lt1"/>
                </a:solidFill>
                <a:latin typeface="Century Gothic"/>
                <a:ea typeface="Century Gothic"/>
                <a:cs typeface="Century Gothic"/>
                <a:sym typeface="Century Gothic"/>
              </a:rPr>
              <a:t>Maintain information about daily sales and purchases in one place.</a:t>
            </a:r>
            <a:endParaRPr sz="2000" b="1" i="0" u="none" strike="noStrike" cap="none">
              <a:solidFill>
                <a:schemeClr val="lt1"/>
              </a:solidFill>
              <a:latin typeface="Century Gothic"/>
              <a:ea typeface="Century Gothic"/>
              <a:cs typeface="Century Gothic"/>
              <a:sym typeface="Century Gothic"/>
            </a:endParaRPr>
          </a:p>
          <a:p>
            <a:pPr marL="0" marR="5080" lvl="0" indent="0" algn="l" rtl="0">
              <a:lnSpc>
                <a:spcPct val="83200"/>
              </a:lnSpc>
              <a:spcBef>
                <a:spcPts val="1000"/>
              </a:spcBef>
              <a:spcAft>
                <a:spcPts val="0"/>
              </a:spcAft>
              <a:buClr>
                <a:srgbClr val="000000"/>
              </a:buClr>
              <a:buSzPts val="2200"/>
              <a:buFont typeface="Arial"/>
              <a:buNone/>
            </a:pPr>
            <a:r>
              <a:rPr lang="en-US" sz="2000" b="1" i="0" u="none" strike="noStrike" cap="none">
                <a:solidFill>
                  <a:schemeClr val="lt1"/>
                </a:solidFill>
                <a:latin typeface="Century Gothic"/>
                <a:ea typeface="Century Gothic"/>
                <a:cs typeface="Century Gothic"/>
                <a:sym typeface="Century Gothic"/>
              </a:rPr>
              <a:t>Keep track of your cash.</a:t>
            </a:r>
            <a:endParaRPr sz="2000" b="1">
              <a:solidFill>
                <a:schemeClr val="lt1"/>
              </a:solidFill>
              <a:latin typeface="Century Gothic"/>
              <a:ea typeface="Century Gothic"/>
              <a:cs typeface="Century Gothic"/>
              <a:sym typeface="Century Gothic"/>
            </a:endParaRPr>
          </a:p>
          <a:p>
            <a:pPr marL="0" marR="502918" lvl="0" indent="0" algn="l" rtl="0">
              <a:lnSpc>
                <a:spcPct val="100000"/>
              </a:lnSpc>
              <a:spcBef>
                <a:spcPts val="1000"/>
              </a:spcBef>
              <a:spcAft>
                <a:spcPts val="0"/>
              </a:spcAft>
              <a:buClr>
                <a:srgbClr val="000000"/>
              </a:buClr>
              <a:buSzPts val="2200"/>
              <a:buFont typeface="Arial"/>
              <a:buNone/>
            </a:pPr>
            <a:r>
              <a:rPr lang="en-US" sz="2000" b="1" i="0" u="none" strike="noStrike" cap="none">
                <a:solidFill>
                  <a:schemeClr val="lt1"/>
                </a:solidFill>
                <a:latin typeface="Century Gothic"/>
                <a:ea typeface="Century Gothic"/>
                <a:cs typeface="Century Gothic"/>
                <a:sym typeface="Century Gothic"/>
              </a:rPr>
              <a:t>Verify sales and take stock of sold goods.</a:t>
            </a:r>
            <a:endParaRPr sz="2550" b="1" i="0" u="none" strike="noStrike" cap="none">
              <a:solidFill>
                <a:schemeClr val="lt1"/>
              </a:solidFill>
              <a:latin typeface="Century Gothic"/>
              <a:ea typeface="Century Gothic"/>
              <a:cs typeface="Century Gothic"/>
              <a:sym typeface="Century Gothic"/>
            </a:endParaRPr>
          </a:p>
          <a:p>
            <a:pPr marL="50800" marR="422275" lvl="0" indent="0" algn="l" rtl="0">
              <a:lnSpc>
                <a:spcPct val="83200"/>
              </a:lnSpc>
              <a:spcBef>
                <a:spcPts val="1000"/>
              </a:spcBef>
              <a:spcAft>
                <a:spcPts val="1000"/>
              </a:spcAft>
              <a:buClr>
                <a:srgbClr val="000000"/>
              </a:buClr>
              <a:buSzPts val="2200"/>
              <a:buFont typeface="Arial"/>
              <a:buNone/>
            </a:pPr>
            <a:r>
              <a:rPr lang="en-US" sz="2000" b="1" i="0" u="none" strike="noStrike" cap="none">
                <a:solidFill>
                  <a:schemeClr val="lt1"/>
                </a:solidFill>
                <a:latin typeface="Century Gothic"/>
                <a:ea typeface="Century Gothic"/>
                <a:cs typeface="Century Gothic"/>
                <a:sym typeface="Century Gothic"/>
              </a:rPr>
              <a:t>Keep track of the money withdrawn from the shop for your salary. </a:t>
            </a:r>
            <a:endParaRPr sz="2000" b="1" i="0" u="none" strike="noStrike" cap="none">
              <a:solidFill>
                <a:schemeClr val="lt1"/>
              </a:solidFill>
              <a:latin typeface="Century Gothic"/>
              <a:ea typeface="Century Gothic"/>
              <a:cs typeface="Century Gothic"/>
              <a:sym typeface="Century Gothic"/>
            </a:endParaRPr>
          </a:p>
        </p:txBody>
      </p:sp>
      <p:pic>
        <p:nvPicPr>
          <p:cNvPr id="491" name="Google Shape;491;g15615caa4e2_1_4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96725" y="2372175"/>
            <a:ext cx="515250" cy="515250"/>
          </a:xfrm>
          <a:prstGeom prst="rect">
            <a:avLst/>
          </a:prstGeom>
          <a:noFill/>
          <a:ln>
            <a:noFill/>
          </a:ln>
        </p:spPr>
      </p:pic>
      <p:pic>
        <p:nvPicPr>
          <p:cNvPr id="492" name="Google Shape;492;g15615caa4e2_1_4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96725" y="2943675"/>
            <a:ext cx="515250" cy="515250"/>
          </a:xfrm>
          <a:prstGeom prst="rect">
            <a:avLst/>
          </a:prstGeom>
          <a:noFill/>
          <a:ln>
            <a:noFill/>
          </a:ln>
        </p:spPr>
      </p:pic>
      <p:pic>
        <p:nvPicPr>
          <p:cNvPr id="493" name="Google Shape;493;g15615caa4e2_1_4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96725" y="3515175"/>
            <a:ext cx="515250" cy="515250"/>
          </a:xfrm>
          <a:prstGeom prst="rect">
            <a:avLst/>
          </a:prstGeom>
          <a:noFill/>
          <a:ln>
            <a:noFill/>
          </a:ln>
        </p:spPr>
      </p:pic>
      <p:pic>
        <p:nvPicPr>
          <p:cNvPr id="494" name="Google Shape;494;g15615caa4e2_1_4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596725" y="4277175"/>
            <a:ext cx="515250" cy="515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5615caa4e2_1_5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pic>
        <p:nvPicPr>
          <p:cNvPr id="500" name="Google Shape;500;g15615caa4e2_1_52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01" name="Google Shape;501;g15615caa4e2_1_5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02" name="Google Shape;502;g15615caa4e2_1_522"/>
          <p:cNvSpPr txBox="1"/>
          <p:nvPr/>
        </p:nvSpPr>
        <p:spPr>
          <a:xfrm>
            <a:off x="9448975" y="409200"/>
            <a:ext cx="1557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pic>
        <p:nvPicPr>
          <p:cNvPr id="503" name="Google Shape;503;g15615caa4e2_1_522"/>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graphicFrame>
        <p:nvGraphicFramePr>
          <p:cNvPr id="504" name="Google Shape;504;g15615caa4e2_1_522"/>
          <p:cNvGraphicFramePr/>
          <p:nvPr/>
        </p:nvGraphicFramePr>
        <p:xfrm>
          <a:off x="426583" y="1620500"/>
          <a:ext cx="3000000" cy="3000000"/>
        </p:xfrm>
        <a:graphic>
          <a:graphicData uri="http://schemas.openxmlformats.org/drawingml/2006/table">
            <a:tbl>
              <a:tblPr firstRow="1" bandRow="1">
                <a:noFill/>
                <a:tableStyleId>{3C48B391-F14D-4507-B38F-1412EB4E0A9D}</a:tableStyleId>
              </a:tblPr>
              <a:tblGrid>
                <a:gridCol w="1191250">
                  <a:extLst>
                    <a:ext uri="{9D8B030D-6E8A-4147-A177-3AD203B41FA5}">
                      <a16:colId xmlns:a16="http://schemas.microsoft.com/office/drawing/2014/main" val="20000"/>
                    </a:ext>
                  </a:extLst>
                </a:gridCol>
                <a:gridCol w="828050">
                  <a:extLst>
                    <a:ext uri="{9D8B030D-6E8A-4147-A177-3AD203B41FA5}">
                      <a16:colId xmlns:a16="http://schemas.microsoft.com/office/drawing/2014/main" val="20001"/>
                    </a:ext>
                  </a:extLst>
                </a:gridCol>
                <a:gridCol w="883275">
                  <a:extLst>
                    <a:ext uri="{9D8B030D-6E8A-4147-A177-3AD203B41FA5}">
                      <a16:colId xmlns:a16="http://schemas.microsoft.com/office/drawing/2014/main" val="20002"/>
                    </a:ext>
                  </a:extLst>
                </a:gridCol>
                <a:gridCol w="819775">
                  <a:extLst>
                    <a:ext uri="{9D8B030D-6E8A-4147-A177-3AD203B41FA5}">
                      <a16:colId xmlns:a16="http://schemas.microsoft.com/office/drawing/2014/main" val="20003"/>
                    </a:ext>
                  </a:extLst>
                </a:gridCol>
                <a:gridCol w="1104900">
                  <a:extLst>
                    <a:ext uri="{9D8B030D-6E8A-4147-A177-3AD203B41FA5}">
                      <a16:colId xmlns:a16="http://schemas.microsoft.com/office/drawing/2014/main" val="20004"/>
                    </a:ext>
                  </a:extLst>
                </a:gridCol>
                <a:gridCol w="1210950">
                  <a:extLst>
                    <a:ext uri="{9D8B030D-6E8A-4147-A177-3AD203B41FA5}">
                      <a16:colId xmlns:a16="http://schemas.microsoft.com/office/drawing/2014/main" val="20005"/>
                    </a:ext>
                  </a:extLst>
                </a:gridCol>
                <a:gridCol w="963925">
                  <a:extLst>
                    <a:ext uri="{9D8B030D-6E8A-4147-A177-3AD203B41FA5}">
                      <a16:colId xmlns:a16="http://schemas.microsoft.com/office/drawing/2014/main" val="20006"/>
                    </a:ext>
                  </a:extLst>
                </a:gridCol>
                <a:gridCol w="770275">
                  <a:extLst>
                    <a:ext uri="{9D8B030D-6E8A-4147-A177-3AD203B41FA5}">
                      <a16:colId xmlns:a16="http://schemas.microsoft.com/office/drawing/2014/main" val="20007"/>
                    </a:ext>
                  </a:extLst>
                </a:gridCol>
                <a:gridCol w="1611550">
                  <a:extLst>
                    <a:ext uri="{9D8B030D-6E8A-4147-A177-3AD203B41FA5}">
                      <a16:colId xmlns:a16="http://schemas.microsoft.com/office/drawing/2014/main" val="20008"/>
                    </a:ext>
                  </a:extLst>
                </a:gridCol>
              </a:tblGrid>
              <a:tr h="347975">
                <a:tc rowSpan="3">
                  <a:txBody>
                    <a:bodyPr/>
                    <a:lstStyle/>
                    <a:p>
                      <a:pPr marL="398145" marR="0" lvl="0" indent="0" algn="l"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Date</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Sales</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Purchases</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rowSpan="3">
                  <a:txBody>
                    <a:bodyPr/>
                    <a:lstStyle/>
                    <a:p>
                      <a:pPr marL="104775" marR="95885" lvl="0" indent="0" algn="ctr" rtl="0">
                        <a:lnSpc>
                          <a:spcPct val="1072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Miscellaneous Expenses</a:t>
                      </a:r>
                      <a:endParaRPr sz="1500" u="none" strike="noStrike" cap="none">
                        <a:latin typeface="Century Gothic"/>
                        <a:ea typeface="Century Gothic"/>
                        <a:cs typeface="Century Gothic"/>
                        <a:sym typeface="Century Gothic"/>
                      </a:endParaRPr>
                    </a:p>
                  </a:txBody>
                  <a:tcPr marL="0" marR="0" marT="171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0"/>
                  </a:ext>
                </a:extLst>
              </a:tr>
              <a:tr h="370850">
                <a:tc vMerge="1">
                  <a:txBody>
                    <a:bodyPr/>
                    <a:lstStyle/>
                    <a:p>
                      <a:endParaRPr lang="en-US"/>
                    </a:p>
                  </a:txBody>
                  <a:tcPr/>
                </a:tc>
                <a:tc rowSpan="2">
                  <a:txBody>
                    <a:bodyPr/>
                    <a:lstStyle/>
                    <a:p>
                      <a:pPr marL="142240" marR="139065" lvl="0" indent="-1267"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Cash in hand</a:t>
                      </a:r>
                      <a:endParaRPr sz="15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rowSpan="2">
                  <a:txBody>
                    <a:bodyPr/>
                    <a:lstStyle/>
                    <a:p>
                      <a:pPr marL="114935" marR="83185"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Cash in bank (ATM/</a:t>
                      </a:r>
                      <a:endParaRPr sz="1500" u="none" strike="noStrike" cap="none">
                        <a:latin typeface="Century Gothic"/>
                        <a:ea typeface="Century Gothic"/>
                        <a:cs typeface="Century Gothic"/>
                        <a:sym typeface="Century Gothic"/>
                      </a:endParaRPr>
                    </a:p>
                    <a:p>
                      <a:pPr marL="24765"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Digital)</a:t>
                      </a:r>
                      <a:endParaRPr sz="15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gridSpan="2">
                  <a:txBody>
                    <a:bodyPr/>
                    <a:lstStyle/>
                    <a:p>
                      <a:pPr marL="5715"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Credit</a:t>
                      </a:r>
                      <a:endParaRPr sz="1500" u="none" strike="noStrike" cap="none">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rowSpan="2">
                  <a:txBody>
                    <a:bodyPr/>
                    <a:lstStyle/>
                    <a:p>
                      <a:pPr marL="146685" marR="137795" lvl="0" indent="207008" algn="l"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Cash purchase</a:t>
                      </a:r>
                      <a:endParaRPr sz="15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Credit</a:t>
                      </a:r>
                      <a:endParaRPr sz="15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718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5895" marR="114935" lvl="0" indent="-52067" algn="l"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Credit sales</a:t>
                      </a:r>
                      <a:endParaRPr sz="1500" u="none" strike="noStrike" cap="none">
                        <a:latin typeface="Century Gothic"/>
                        <a:ea typeface="Century Gothic"/>
                        <a:cs typeface="Century Gothic"/>
                        <a:sym typeface="Century Gothic"/>
                      </a:endParaRPr>
                    </a:p>
                  </a:txBody>
                  <a:tcPr marL="0" marR="0" marT="22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3503" marR="111760" lvl="0" indent="177800" algn="l"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Cash received</a:t>
                      </a:r>
                      <a:endParaRPr sz="1500" u="none" strike="noStrike" cap="none">
                        <a:latin typeface="Century Gothic"/>
                        <a:ea typeface="Century Gothic"/>
                        <a:cs typeface="Century Gothic"/>
                        <a:sym typeface="Century Gothic"/>
                      </a:endParaRPr>
                    </a:p>
                  </a:txBody>
                  <a:tcPr marL="0" marR="0" marT="20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vMerge="1">
                  <a:txBody>
                    <a:bodyPr/>
                    <a:lstStyle/>
                    <a:p>
                      <a:endParaRPr lang="en-US"/>
                    </a:p>
                  </a:txBody>
                  <a:tcPr/>
                </a:tc>
                <a:tc>
                  <a:txBody>
                    <a:bodyPr/>
                    <a:lstStyle/>
                    <a:p>
                      <a:pPr marL="15875" marR="0" lvl="0" indent="0" algn="ctr"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Credit</a:t>
                      </a:r>
                      <a:endParaRPr sz="1500" u="none" strike="noStrike" cap="none">
                        <a:latin typeface="Century Gothic"/>
                        <a:ea typeface="Century Gothic"/>
                        <a:cs typeface="Century Gothic"/>
                        <a:sym typeface="Century Gothic"/>
                      </a:endParaRPr>
                    </a:p>
                    <a:p>
                      <a:pPr marL="17780" marR="0" lvl="0" indent="0" algn="ctr" rtl="0">
                        <a:lnSpc>
                          <a:spcPct val="100000"/>
                        </a:lnSpc>
                        <a:spcBef>
                          <a:spcPts val="5"/>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purchase</a:t>
                      </a:r>
                      <a:endParaRPr sz="1500" u="none" strike="noStrike" cap="none">
                        <a:latin typeface="Century Gothic"/>
                        <a:ea typeface="Century Gothic"/>
                        <a:cs typeface="Century Gothic"/>
                        <a:sym typeface="Century Gothic"/>
                      </a:endParaRPr>
                    </a:p>
                  </a:txBody>
                  <a:tcPr marL="0" marR="0" marT="349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35255" marR="0" lvl="0" indent="0" algn="l" rtl="0">
                        <a:lnSpc>
                          <a:spcPct val="100000"/>
                        </a:lnSpc>
                        <a:spcBef>
                          <a:spcPts val="0"/>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Cash</a:t>
                      </a:r>
                      <a:endParaRPr sz="1500" u="none" strike="noStrike" cap="none">
                        <a:latin typeface="Century Gothic"/>
                        <a:ea typeface="Century Gothic"/>
                        <a:cs typeface="Century Gothic"/>
                        <a:sym typeface="Century Gothic"/>
                      </a:endParaRPr>
                    </a:p>
                    <a:p>
                      <a:pPr marL="150495" marR="0" lvl="0" indent="0" algn="l" rtl="0">
                        <a:lnSpc>
                          <a:spcPct val="100000"/>
                        </a:lnSpc>
                        <a:spcBef>
                          <a:spcPts val="5"/>
                        </a:spcBef>
                        <a:spcAft>
                          <a:spcPts val="0"/>
                        </a:spcAft>
                        <a:buClr>
                          <a:srgbClr val="000000"/>
                        </a:buClr>
                        <a:buSzPts val="1800"/>
                        <a:buFont typeface="Arial"/>
                        <a:buNone/>
                      </a:pPr>
                      <a:r>
                        <a:rPr lang="en-US" sz="1500" b="1" u="none" strike="noStrike" cap="none">
                          <a:solidFill>
                            <a:srgbClr val="FFFFFF"/>
                          </a:solidFill>
                          <a:latin typeface="Century Gothic"/>
                          <a:ea typeface="Century Gothic"/>
                          <a:cs typeface="Century Gothic"/>
                          <a:sym typeface="Century Gothic"/>
                        </a:rPr>
                        <a:t>paid</a:t>
                      </a:r>
                      <a:endParaRPr sz="1500" u="none" strike="noStrike" cap="none">
                        <a:latin typeface="Century Gothic"/>
                        <a:ea typeface="Century Gothic"/>
                        <a:cs typeface="Century Gothic"/>
                        <a:sym typeface="Century Gothic"/>
                      </a:endParaRPr>
                    </a:p>
                  </a:txBody>
                  <a:tcPr marL="0" marR="0" marT="349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vMerge="1">
                  <a:txBody>
                    <a:bodyPr/>
                    <a:lstStyle/>
                    <a:p>
                      <a:endParaRPr lang="en-US"/>
                    </a:p>
                  </a:txBody>
                  <a:tcPr/>
                </a:tc>
                <a:extLst>
                  <a:ext uri="{0D108BD9-81ED-4DB2-BD59-A6C34878D82A}">
                    <a16:rowId xmlns:a16="http://schemas.microsoft.com/office/drawing/2014/main" val="10002"/>
                  </a:ext>
                </a:extLst>
              </a:tr>
              <a:tr h="558800">
                <a:tc>
                  <a:txBody>
                    <a:bodyPr/>
                    <a:lstStyle/>
                    <a:p>
                      <a:pPr marL="0" marR="0" lvl="0" indent="0" algn="ctr"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01/01/2022</a:t>
                      </a:r>
                      <a:endParaRPr sz="13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90170" lvl="0" indent="0" algn="ctr"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1,500</a:t>
                      </a:r>
                      <a:endParaRPr sz="13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1430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500</a:t>
                      </a:r>
                      <a:endParaRPr sz="1300" u="none" strike="noStrike" cap="none">
                        <a:latin typeface="Century Gothic"/>
                        <a:ea typeface="Century Gothic"/>
                        <a:cs typeface="Century Gothic"/>
                        <a:sym typeface="Century Gothic"/>
                      </a:endParaRPr>
                    </a:p>
                  </a:txBody>
                  <a:tcPr marL="0" marR="0" marT="419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83185"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200</a:t>
                      </a:r>
                      <a:endParaRPr sz="1300" u="none" strike="noStrike" cap="none">
                        <a:latin typeface="Century Gothic"/>
                        <a:ea typeface="Century Gothic"/>
                        <a:cs typeface="Century Gothic"/>
                        <a:sym typeface="Century Gothic"/>
                      </a:endParaRPr>
                    </a:p>
                  </a:txBody>
                  <a:tcPr marL="0" marR="0" marT="349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200-travel</a:t>
                      </a:r>
                      <a:endParaRPr sz="1300" u="none" strike="noStrike" cap="none">
                        <a:latin typeface="Century Gothic"/>
                        <a:ea typeface="Century Gothic"/>
                        <a:cs typeface="Century Gothic"/>
                        <a:sym typeface="Century Gothic"/>
                      </a:endParaRPr>
                    </a:p>
                  </a:txBody>
                  <a:tcPr marL="0" marR="0" marT="22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835025">
                <a:tc>
                  <a:txBody>
                    <a:bodyPr/>
                    <a:lstStyle/>
                    <a:p>
                      <a:pPr marL="0" marR="0" lvl="0" indent="0" algn="ctr"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02/01/2022</a:t>
                      </a:r>
                      <a:endParaRPr sz="13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90170" lvl="0" indent="0" algn="ctr"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1,300</a:t>
                      </a:r>
                      <a:endParaRPr sz="13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83185"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400</a:t>
                      </a:r>
                      <a:endParaRPr sz="1300" u="none" strike="noStrike" cap="none">
                        <a:latin typeface="Century Gothic"/>
                        <a:ea typeface="Century Gothic"/>
                        <a:cs typeface="Century Gothic"/>
                        <a:sym typeface="Century Gothic"/>
                      </a:endParaRPr>
                    </a:p>
                  </a:txBody>
                  <a:tcPr marL="0" marR="0" marT="27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200</a:t>
                      </a:r>
                      <a:endParaRPr sz="1300" u="none" strike="noStrike" cap="none">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1430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1,500</a:t>
                      </a:r>
                      <a:endParaRPr sz="1300" u="none" strike="noStrike" cap="none">
                        <a:latin typeface="Century Gothic"/>
                        <a:ea typeface="Century Gothic"/>
                        <a:cs typeface="Century Gothic"/>
                        <a:sym typeface="Century Gothic"/>
                      </a:endParaRPr>
                    </a:p>
                  </a:txBody>
                  <a:tcPr marL="0" marR="0" marT="27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1430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400</a:t>
                      </a:r>
                      <a:endParaRPr sz="1300" u="none" strike="noStrike" cap="none">
                        <a:latin typeface="Century Gothic"/>
                        <a:ea typeface="Century Gothic"/>
                        <a:cs typeface="Century Gothic"/>
                        <a:sym typeface="Century Gothic"/>
                      </a:endParaRPr>
                    </a:p>
                  </a:txBody>
                  <a:tcPr marL="0" marR="0" marT="235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84455"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400-electricity bill</a:t>
                      </a:r>
                      <a:endParaRPr sz="1300" u="none" strike="noStrike" cap="none">
                        <a:latin typeface="Century Gothic"/>
                        <a:ea typeface="Century Gothic"/>
                        <a:cs typeface="Century Gothic"/>
                        <a:sym typeface="Century Gothic"/>
                      </a:endParaRPr>
                    </a:p>
                  </a:txBody>
                  <a:tcPr marL="0" marR="0" marT="222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514350">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641350">
                <a:tc>
                  <a:txBody>
                    <a:bodyPr/>
                    <a:lstStyle/>
                    <a:p>
                      <a:pPr marL="0" marR="224790" lvl="0" indent="0" algn="ctr" rtl="0">
                        <a:lnSpc>
                          <a:spcPct val="100000"/>
                        </a:lnSpc>
                        <a:spcBef>
                          <a:spcPts val="0"/>
                        </a:spcBef>
                        <a:spcAft>
                          <a:spcPts val="0"/>
                        </a:spcAft>
                        <a:buClr>
                          <a:schemeClr val="dk1"/>
                        </a:buClr>
                        <a:buSzPts val="1600"/>
                        <a:buFont typeface="Arial"/>
                        <a:buNone/>
                      </a:pPr>
                      <a:r>
                        <a:rPr lang="en-US" sz="1400" b="1" u="none" strike="noStrike" cap="none">
                          <a:solidFill>
                            <a:srgbClr val="2853A3"/>
                          </a:solidFill>
                          <a:latin typeface="Century Gothic"/>
                          <a:ea typeface="Century Gothic"/>
                          <a:cs typeface="Century Gothic"/>
                          <a:sym typeface="Century Gothic"/>
                        </a:rPr>
                        <a:t>Monthly</a:t>
                      </a:r>
                      <a:endParaRPr sz="1400" b="1" u="none" strike="noStrike" cap="none">
                        <a:solidFill>
                          <a:srgbClr val="2853A3"/>
                        </a:solidFill>
                        <a:latin typeface="Century Gothic"/>
                        <a:ea typeface="Century Gothic"/>
                        <a:cs typeface="Century Gothic"/>
                        <a:sym typeface="Century Gothic"/>
                      </a:endParaRPr>
                    </a:p>
                    <a:p>
                      <a:pPr marL="0" marR="224790" lvl="0" indent="0" algn="ctr" rtl="0">
                        <a:lnSpc>
                          <a:spcPct val="100000"/>
                        </a:lnSpc>
                        <a:spcBef>
                          <a:spcPts val="0"/>
                        </a:spcBef>
                        <a:spcAft>
                          <a:spcPts val="0"/>
                        </a:spcAft>
                        <a:buClr>
                          <a:schemeClr val="dk1"/>
                        </a:buClr>
                        <a:buSzPts val="1600"/>
                        <a:buFont typeface="Arial"/>
                        <a:buNone/>
                      </a:pPr>
                      <a:r>
                        <a:rPr lang="en-US" sz="1400" b="1" u="none" strike="noStrike" cap="none">
                          <a:solidFill>
                            <a:srgbClr val="2853A3"/>
                          </a:solidFill>
                          <a:latin typeface="Century Gothic"/>
                          <a:ea typeface="Century Gothic"/>
                          <a:cs typeface="Century Gothic"/>
                          <a:sym typeface="Century Gothic"/>
                        </a:rPr>
                        <a:t>Total</a:t>
                      </a:r>
                      <a:endParaRPr sz="1300" u="none" strike="noStrike" cap="none">
                        <a:solidFill>
                          <a:srgbClr val="2855A4"/>
                        </a:solidFill>
                        <a:latin typeface="Century Gothic"/>
                        <a:ea typeface="Century Gothic"/>
                        <a:cs typeface="Century Gothic"/>
                        <a:sym typeface="Century Gothic"/>
                      </a:endParaRPr>
                    </a:p>
                  </a:txBody>
                  <a:tcPr marL="0" marR="0" marT="29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7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6"/>
                  </a:ext>
                </a:extLst>
              </a:tr>
            </a:tbl>
          </a:graphicData>
        </a:graphic>
      </p:graphicFrame>
      <p:pic>
        <p:nvPicPr>
          <p:cNvPr id="505" name="Google Shape;505;g15615caa4e2_1_5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12566" y="2076075"/>
            <a:ext cx="2984033" cy="4477123"/>
          </a:xfrm>
          <a:prstGeom prst="rect">
            <a:avLst/>
          </a:prstGeom>
          <a:noFill/>
          <a:ln>
            <a:noFill/>
          </a:ln>
        </p:spPr>
      </p:pic>
      <p:sp>
        <p:nvSpPr>
          <p:cNvPr id="506" name="Google Shape;506;g15615caa4e2_1_522"/>
          <p:cNvSpPr txBox="1"/>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3200">
                <a:solidFill>
                  <a:srgbClr val="2853A3"/>
                </a:solidFill>
                <a:latin typeface="Century Gothic"/>
                <a:ea typeface="Century Gothic"/>
                <a:cs typeface="Century Gothic"/>
                <a:sym typeface="Century Gothic"/>
              </a:rPr>
              <a:t>What To Include In A Day Book</a:t>
            </a:r>
            <a:endParaRPr sz="4400" b="0" i="0" u="none" strike="noStrike" cap="none">
              <a:solidFill>
                <a:srgbClr val="BA0C2F"/>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g15615caa4e2_1_3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12" name="Google Shape;512;g15615caa4e2_1_3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513" name="Google Shape;513;g15615caa4e2_1_3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20600" y="344858"/>
            <a:ext cx="4111199" cy="6168289"/>
          </a:xfrm>
          <a:prstGeom prst="rect">
            <a:avLst/>
          </a:prstGeom>
          <a:noFill/>
          <a:ln>
            <a:noFill/>
          </a:ln>
        </p:spPr>
      </p:pic>
      <p:sp>
        <p:nvSpPr>
          <p:cNvPr id="514" name="Google Shape;514;g15615caa4e2_1_331"/>
          <p:cNvSpPr txBox="1"/>
          <p:nvPr/>
        </p:nvSpPr>
        <p:spPr>
          <a:xfrm>
            <a:off x="1235772" y="3436250"/>
            <a:ext cx="41112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chemeClr val="lt1"/>
                </a:solidFill>
                <a:latin typeface="Century Gothic"/>
                <a:ea typeface="Century Gothic"/>
                <a:cs typeface="Century Gothic"/>
                <a:sym typeface="Century Gothic"/>
              </a:rPr>
              <a:t>Practice Session</a:t>
            </a:r>
            <a:endParaRPr sz="3800" b="0" i="0" u="none" strike="noStrike" cap="none">
              <a:solidFill>
                <a:schemeClr val="lt1"/>
              </a:solidFill>
              <a:latin typeface="Calibri"/>
              <a:ea typeface="Calibri"/>
              <a:cs typeface="Calibri"/>
              <a:sym typeface="Calibri"/>
            </a:endParaRPr>
          </a:p>
        </p:txBody>
      </p:sp>
      <p:pic>
        <p:nvPicPr>
          <p:cNvPr id="515" name="Google Shape;515;g15615caa4e2_1_331"/>
          <p:cNvPicPr preferRelativeResize="0"/>
          <p:nvPr/>
        </p:nvPicPr>
        <p:blipFill rotWithShape="1">
          <a:blip r:embed="rId5" cstate="screen">
            <a:alphaModFix/>
            <a:extLst>
              <a:ext uri="{28A0092B-C50C-407E-A947-70E740481C1C}">
                <a14:useLocalDpi xmlns:a14="http://schemas.microsoft.com/office/drawing/2010/main"/>
              </a:ext>
            </a:extLst>
          </a:blip>
          <a:srcRect r="10"/>
          <a:stretch/>
        </p:blipFill>
        <p:spPr>
          <a:xfrm>
            <a:off x="1085850" y="4305900"/>
            <a:ext cx="5366676" cy="133650"/>
          </a:xfrm>
          <a:prstGeom prst="rect">
            <a:avLst/>
          </a:prstGeom>
          <a:noFill/>
          <a:ln>
            <a:noFill/>
          </a:ln>
        </p:spPr>
      </p:pic>
      <p:pic>
        <p:nvPicPr>
          <p:cNvPr id="516" name="Google Shape;516;g15615caa4e2_1_33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7575" y="917350"/>
            <a:ext cx="3132027" cy="24682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548600"/>
          </a:xfrm>
          <a:prstGeom prst="rect">
            <a:avLst/>
          </a:prstGeom>
          <a:solidFill>
            <a:srgbClr val="B3CDEA">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2348700"/>
          </a:xfrm>
          <a:prstGeom prst="rect">
            <a:avLst/>
          </a:prstGeom>
          <a:solidFill>
            <a:srgbClr val="B3CDEA">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4012199"/>
            <a:ext cx="5163300" cy="2083200"/>
          </a:xfrm>
          <a:prstGeom prst="rect">
            <a:avLst/>
          </a:prstGeom>
          <a:solidFill>
            <a:srgbClr val="B3CDEA">
              <a:alpha val="2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pic>
        <p:nvPicPr>
          <p:cNvPr id="116" name="Google Shape;116;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17" name="Google Shape;117;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60675" y="1725250"/>
            <a:ext cx="634974" cy="634974"/>
          </a:xfrm>
          <a:prstGeom prst="rect">
            <a:avLst/>
          </a:prstGeom>
          <a:noFill/>
          <a:ln>
            <a:noFill/>
          </a:ln>
        </p:spPr>
      </p:pic>
      <p:graphicFrame>
        <p:nvGraphicFramePr>
          <p:cNvPr id="118" name="Google Shape;118;g14a759c8f77_0_289"/>
          <p:cNvGraphicFramePr/>
          <p:nvPr/>
        </p:nvGraphicFramePr>
        <p:xfrm>
          <a:off x="1303775" y="2588875"/>
          <a:ext cx="3000000" cy="3000000"/>
        </p:xfrm>
        <a:graphic>
          <a:graphicData uri="http://schemas.openxmlformats.org/drawingml/2006/table">
            <a:tbl>
              <a:tblPr>
                <a:noFill/>
                <a:tableStyleId>{7197EBE3-65E3-4F7F-AA3A-373B94F41DA3}</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Creating a financial plan and applying financial discipline</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7" action="ppaction://hlinksldjump"/>
                        </a:rPr>
                        <a:t>4</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Defining your role in financial management</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8" action="ppaction://hlinksldjump"/>
                        </a:rPr>
                        <a:t>9</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Understanding your business expenses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9" action="ppaction://hlinksldjump"/>
                        </a:rPr>
                        <a:t>13</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4:</a:t>
                      </a:r>
                      <a:r>
                        <a:rPr lang="en-US" sz="1800" u="none" strike="noStrike" cap="none">
                          <a:solidFill>
                            <a:srgbClr val="2853A3"/>
                          </a:solidFill>
                          <a:latin typeface="Century Gothic"/>
                          <a:ea typeface="Century Gothic"/>
                          <a:cs typeface="Century Gothic"/>
                          <a:sym typeface="Century Gothic"/>
                        </a:rPr>
                        <a:t> Understanding the why and how of bookkeeping</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0" action="ppaction://hlinksldjump"/>
                        </a:rPr>
                        <a:t>17</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9" name="Google Shape;119;g14a759c8f77_0_289"/>
          <p:cNvSpPr txBox="1"/>
          <p:nvPr/>
        </p:nvSpPr>
        <p:spPr>
          <a:xfrm>
            <a:off x="6742825" y="2382000"/>
            <a:ext cx="4711800" cy="1416000"/>
          </a:xfrm>
          <a:prstGeom prst="rect">
            <a:avLst/>
          </a:prstGeom>
          <a:noFill/>
          <a:ln>
            <a:noFill/>
          </a:ln>
        </p:spPr>
        <p:txBody>
          <a:bodyPr spcFirstLastPara="1" wrap="square" lIns="91425" tIns="91425" rIns="91425" bIns="91425" anchor="t" anchorCtr="0">
            <a:spAutoFit/>
          </a:bodyPr>
          <a:lstStyle/>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Learn how to create a financial plan.</a:t>
            </a:r>
            <a:endParaRPr sz="1600" b="0" i="0" u="none" strike="noStrike" cap="none">
              <a:solidFill>
                <a:srgbClr val="2853A3"/>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Identify the types of records and books you should keep for your business.</a:t>
            </a:r>
            <a:endParaRPr sz="1600" b="0" i="0" u="none" strike="noStrike" cap="none">
              <a:solidFill>
                <a:srgbClr val="2853A3"/>
              </a:solidFill>
              <a:latin typeface="Century Gothic"/>
              <a:ea typeface="Century Gothic"/>
              <a:cs typeface="Century Gothic"/>
              <a:sym typeface="Century Gothic"/>
            </a:endParaRPr>
          </a:p>
          <a:p>
            <a:pPr marL="457200" marR="198755" lvl="0" indent="-330200" algn="l" rtl="0">
              <a:lnSpc>
                <a:spcPct val="100000"/>
              </a:lnSpc>
              <a:spcBef>
                <a:spcPts val="0"/>
              </a:spcBef>
              <a:spcAft>
                <a:spcPts val="0"/>
              </a:spcAft>
              <a:buClr>
                <a:srgbClr val="2853A3"/>
              </a:buClr>
              <a:buSzPts val="1600"/>
              <a:buFont typeface="Century Gothic"/>
              <a:buAutoNum type="arabicPeriod"/>
            </a:pPr>
            <a:r>
              <a:rPr lang="en-US" sz="1600" b="0" i="0" u="none" strike="noStrike" cap="none">
                <a:solidFill>
                  <a:srgbClr val="2853A3"/>
                </a:solidFill>
                <a:latin typeface="Century Gothic"/>
                <a:ea typeface="Century Gothic"/>
                <a:cs typeface="Century Gothic"/>
                <a:sym typeface="Century Gothic"/>
              </a:rPr>
              <a:t>Understand how your phone can help you with bookkeeping. </a:t>
            </a:r>
            <a:endParaRPr sz="1600" b="0" i="0" u="none" strike="noStrike" cap="none">
              <a:solidFill>
                <a:srgbClr val="2853A3"/>
              </a:solidFill>
              <a:latin typeface="Century Gothic"/>
              <a:ea typeface="Century Gothic"/>
              <a:cs typeface="Century Gothic"/>
              <a:sym typeface="Century Gothic"/>
            </a:endParaRPr>
          </a:p>
        </p:txBody>
      </p:sp>
      <p:sp>
        <p:nvSpPr>
          <p:cNvPr id="120" name="Google Shape;120;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sp>
        <p:nvSpPr>
          <p:cNvPr id="121" name="Google Shape;121;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grpSp>
        <p:nvGrpSpPr>
          <p:cNvPr id="122" name="Google Shape;122;g14a759c8f77_0_289"/>
          <p:cNvGrpSpPr/>
          <p:nvPr/>
        </p:nvGrpSpPr>
        <p:grpSpPr>
          <a:xfrm>
            <a:off x="6713850" y="4073589"/>
            <a:ext cx="6101400" cy="1903999"/>
            <a:chOff x="6713850" y="3997389"/>
            <a:chExt cx="6101400" cy="1903999"/>
          </a:xfrm>
        </p:grpSpPr>
        <p:grpSp>
          <p:nvGrpSpPr>
            <p:cNvPr id="123" name="Google Shape;123;g14a759c8f77_0_289"/>
            <p:cNvGrpSpPr/>
            <p:nvPr/>
          </p:nvGrpSpPr>
          <p:grpSpPr>
            <a:xfrm>
              <a:off x="6713850" y="3997389"/>
              <a:ext cx="6101400" cy="1903999"/>
              <a:chOff x="6660841" y="4489164"/>
              <a:chExt cx="6101400" cy="1797583"/>
            </a:xfrm>
          </p:grpSpPr>
          <p:sp>
            <p:nvSpPr>
              <p:cNvPr id="124" name="Google Shape;124;g14a759c8f77_0_289"/>
              <p:cNvSpPr txBox="1"/>
              <p:nvPr/>
            </p:nvSpPr>
            <p:spPr>
              <a:xfrm>
                <a:off x="7270450" y="4586647"/>
                <a:ext cx="4213800" cy="17001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600"/>
                  </a:spcBef>
                  <a:spcAft>
                    <a:spcPts val="0"/>
                  </a:spcAft>
                  <a:buClr>
                    <a:srgbClr val="000000"/>
                  </a:buClr>
                  <a:buSzPts val="1800"/>
                  <a:buFont typeface="Arial"/>
                  <a:buNone/>
                </a:pP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reflect on your role in financial management</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identify your business expenses</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practice record keeping and bookkeeping</a:t>
                </a:r>
                <a:endParaRPr sz="1600" b="1" i="0" u="none" strike="noStrike" cap="none">
                  <a:solidFill>
                    <a:schemeClr val="dk1"/>
                  </a:solidFill>
                  <a:latin typeface="Arial"/>
                  <a:ea typeface="Arial"/>
                  <a:cs typeface="Arial"/>
                  <a:sym typeface="Arial"/>
                </a:endParaRPr>
              </a:p>
            </p:txBody>
          </p:sp>
          <p:pic>
            <p:nvPicPr>
              <p:cNvPr id="125" name="Google Shape;125;g14a759c8f77_0_28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889450" y="4924325"/>
                <a:ext cx="369300" cy="369300"/>
              </a:xfrm>
              <a:prstGeom prst="rect">
                <a:avLst/>
              </a:prstGeom>
              <a:noFill/>
              <a:ln>
                <a:noFill/>
              </a:ln>
            </p:spPr>
          </p:pic>
          <p:sp>
            <p:nvSpPr>
              <p:cNvPr id="126" name="Google Shape;126;g14a759c8f77_0_289"/>
              <p:cNvSpPr txBox="1"/>
              <p:nvPr/>
            </p:nvSpPr>
            <p:spPr>
              <a:xfrm>
                <a:off x="6660841" y="4489164"/>
                <a:ext cx="6101400" cy="3777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7" name="Google Shape;127;g14a759c8f77_0_28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926350" y="4970475"/>
              <a:ext cx="369300" cy="369300"/>
            </a:xfrm>
            <a:prstGeom prst="rect">
              <a:avLst/>
            </a:prstGeom>
            <a:noFill/>
            <a:ln>
              <a:noFill/>
            </a:ln>
          </p:spPr>
        </p:pic>
        <p:pic>
          <p:nvPicPr>
            <p:cNvPr id="128" name="Google Shape;128;g14a759c8f77_0_28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926350" y="5459275"/>
              <a:ext cx="369300" cy="36930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g15615caa4e2_1_34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522" name="Google Shape;522;g15615caa4e2_1_3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523" name="Google Shape;523;g15615caa4e2_1_34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24" name="Google Shape;524;g15615caa4e2_1_34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25" name="Google Shape;525;g15615caa4e2_1_340"/>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526" name="Google Shape;526;g15615caa4e2_1_340"/>
          <p:cNvSpPr txBox="1"/>
          <p:nvPr/>
        </p:nvSpPr>
        <p:spPr>
          <a:xfrm>
            <a:off x="495475" y="1248150"/>
            <a:ext cx="8305800" cy="5233500"/>
          </a:xfrm>
          <a:prstGeom prst="rect">
            <a:avLst/>
          </a:prstGeom>
          <a:noFill/>
          <a:ln>
            <a:noFill/>
          </a:ln>
        </p:spPr>
        <p:txBody>
          <a:bodyPr spcFirstLastPara="1" wrap="square" lIns="91425" tIns="91425" rIns="91425" bIns="91425" anchor="t" anchorCtr="0">
            <a:spAutoFit/>
          </a:bodyPr>
          <a:lstStyle/>
          <a:p>
            <a:pPr marL="457200" marR="373380" lvl="0" indent="-330200" algn="l" rtl="0">
              <a:lnSpc>
                <a:spcPct val="100000"/>
              </a:lnSpc>
              <a:spcBef>
                <a:spcPts val="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On 01/03/2021,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and Mateo sold goods for a total of 3,000. Their customers paid in different ways. Customers paid 2,000 in cash, 500 with digital payments (i.e. </a:t>
            </a:r>
            <a:r>
              <a:rPr lang="en-US" sz="1600" b="0" i="0" u="none" strike="noStrike" cap="none">
                <a:solidFill>
                  <a:srgbClr val="BA0C2F"/>
                </a:solidFill>
                <a:latin typeface="Century Gothic"/>
                <a:ea typeface="Century Gothic"/>
                <a:cs typeface="Century Gothic"/>
                <a:sym typeface="Century Gothic"/>
              </a:rPr>
              <a:t>mobile money</a:t>
            </a:r>
            <a:r>
              <a:rPr lang="en-US" sz="1600" b="0" i="0" u="none" strike="noStrike" cap="none">
                <a:solidFill>
                  <a:schemeClr val="dk2"/>
                </a:solidFill>
                <a:latin typeface="Century Gothic"/>
                <a:ea typeface="Century Gothic"/>
                <a:cs typeface="Century Gothic"/>
                <a:sym typeface="Century Gothic"/>
              </a:rPr>
              <a:t>), and one customer bought 500 worth of goods on credit.</a:t>
            </a:r>
            <a:endParaRPr sz="1550" b="0" i="0" u="none" strike="noStrike" cap="none">
              <a:solidFill>
                <a:schemeClr val="dk2"/>
              </a:solidFill>
              <a:latin typeface="Century Gothic"/>
              <a:ea typeface="Century Gothic"/>
              <a:cs typeface="Century Gothic"/>
              <a:sym typeface="Century Gothic"/>
            </a:endParaRPr>
          </a:p>
          <a:p>
            <a:pPr marL="457200" marR="5080" lvl="0" indent="-330200" algn="l" rtl="0">
              <a:lnSpc>
                <a:spcPct val="100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On 02/03/2021, one of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and Mateo’s customers paid back her credit of 300.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and Mateo also sold 2,500 of goods to customers who paid in cash.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and Mateo agreed to use 300 of their store’s income to buy more supplies.</a:t>
            </a:r>
            <a:endParaRPr sz="1550" b="0" i="0" u="none" strike="noStrike" cap="none">
              <a:solidFill>
                <a:schemeClr val="dk2"/>
              </a:solidFill>
              <a:latin typeface="Century Gothic"/>
              <a:ea typeface="Century Gothic"/>
              <a:cs typeface="Century Gothic"/>
              <a:sym typeface="Century Gothic"/>
            </a:endParaRPr>
          </a:p>
          <a:p>
            <a:pPr marL="457200" marR="443865" lvl="0" indent="-330200" algn="l" rtl="0">
              <a:lnSpc>
                <a:spcPct val="100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On 03/03/2021, a regular customer bought 1,000 of goods, and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and Mateo agreed to let her purchase on credit.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also talked to a supplier and purchased goods worth 500 on credit from the supplier.</a:t>
            </a:r>
            <a:endParaRPr sz="1550" b="0" i="0" u="none" strike="noStrike" cap="none">
              <a:solidFill>
                <a:schemeClr val="dk2"/>
              </a:solidFill>
              <a:latin typeface="Century Gothic"/>
              <a:ea typeface="Century Gothic"/>
              <a:cs typeface="Century Gothic"/>
              <a:sym typeface="Century Gothic"/>
            </a:endParaRPr>
          </a:p>
          <a:p>
            <a:pPr marL="457200" marR="156845" lvl="0" indent="-330200" algn="l" rtl="0">
              <a:lnSpc>
                <a:spcPct val="100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On 03/03/2021, Mateo paid the store’s monthly rent of 5,000 and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used the store’s</a:t>
            </a:r>
            <a:r>
              <a:rPr lang="en-US" sz="1600" b="0" i="0" u="none" strike="noStrike" cap="none">
                <a:solidFill>
                  <a:srgbClr val="BA0C2F"/>
                </a:solidFill>
                <a:latin typeface="Century Gothic"/>
                <a:ea typeface="Century Gothic"/>
                <a:cs typeface="Century Gothic"/>
                <a:sym typeface="Century Gothic"/>
              </a:rPr>
              <a:t> mobile wallet</a:t>
            </a:r>
            <a:r>
              <a:rPr lang="en-US" sz="1600" b="0" i="0" u="none" strike="noStrike" cap="none">
                <a:solidFill>
                  <a:schemeClr val="dk2"/>
                </a:solidFill>
                <a:latin typeface="Century Gothic"/>
                <a:ea typeface="Century Gothic"/>
                <a:cs typeface="Century Gothic"/>
                <a:sym typeface="Century Gothic"/>
              </a:rPr>
              <a:t> account to pay the electricity bill of 400. </a:t>
            </a:r>
            <a:endParaRPr sz="1600" b="0" i="0" u="none" strike="noStrike" cap="none">
              <a:solidFill>
                <a:schemeClr val="dk2"/>
              </a:solidFill>
              <a:latin typeface="Century Gothic"/>
              <a:ea typeface="Century Gothic"/>
              <a:cs typeface="Century Gothic"/>
              <a:sym typeface="Century Gothic"/>
            </a:endParaRPr>
          </a:p>
          <a:p>
            <a:pPr marL="457200" marR="177165" lvl="0" indent="-330200" algn="l" rtl="0">
              <a:lnSpc>
                <a:spcPct val="100000"/>
              </a:lnSpc>
              <a:spcBef>
                <a:spcPts val="1000"/>
              </a:spcBef>
              <a:spcAft>
                <a:spcPts val="0"/>
              </a:spcAft>
              <a:buClr>
                <a:schemeClr val="dk2"/>
              </a:buClr>
              <a:buSzPts val="1600"/>
              <a:buFont typeface="Century Gothic"/>
              <a:buChar char="●"/>
            </a:pPr>
            <a:r>
              <a:rPr lang="en-US" sz="1600" b="0" i="0" u="none" strike="noStrike" cap="none">
                <a:solidFill>
                  <a:schemeClr val="dk2"/>
                </a:solidFill>
                <a:latin typeface="Century Gothic"/>
                <a:ea typeface="Century Gothic"/>
                <a:cs typeface="Century Gothic"/>
                <a:sym typeface="Century Gothic"/>
              </a:rPr>
              <a:t>On 04/03/2021, Mateo and </a:t>
            </a:r>
            <a:r>
              <a:rPr lang="en-US" sz="1600">
                <a:solidFill>
                  <a:schemeClr val="dk2"/>
                </a:solidFill>
                <a:latin typeface="Century Gothic"/>
                <a:ea typeface="Century Gothic"/>
                <a:cs typeface="Century Gothic"/>
                <a:sym typeface="Century Gothic"/>
              </a:rPr>
              <a:t>Sofía</a:t>
            </a:r>
            <a:r>
              <a:rPr lang="en-US" sz="1600" b="0" i="0" u="none" strike="noStrike" cap="none">
                <a:solidFill>
                  <a:schemeClr val="dk2"/>
                </a:solidFill>
                <a:latin typeface="Century Gothic"/>
                <a:ea typeface="Century Gothic"/>
                <a:cs typeface="Century Gothic"/>
                <a:sym typeface="Century Gothic"/>
              </a:rPr>
              <a:t> used 500 to pay back a supplier who let them purchase on credit the previous month.</a:t>
            </a:r>
            <a:endParaRPr sz="1500" b="0" i="0" u="none" strike="noStrike" cap="none">
              <a:solidFill>
                <a:schemeClr val="dk2"/>
              </a:solidFill>
              <a:latin typeface="Century Gothic"/>
              <a:ea typeface="Century Gothic"/>
              <a:cs typeface="Century Gothic"/>
              <a:sym typeface="Century Gothic"/>
            </a:endParaRPr>
          </a:p>
          <a:p>
            <a:pPr marL="457200" marR="0" lvl="0" indent="0" algn="l" rtl="0">
              <a:lnSpc>
                <a:spcPct val="100000"/>
              </a:lnSpc>
              <a:spcBef>
                <a:spcPts val="100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Fill in the Day Book based on this information.</a:t>
            </a:r>
            <a:endParaRPr sz="2000" b="1"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1000"/>
              </a:spcBef>
              <a:spcAft>
                <a:spcPts val="0"/>
              </a:spcAft>
              <a:buClr>
                <a:srgbClr val="000000"/>
              </a:buClr>
              <a:buSzPts val="1600"/>
              <a:buFont typeface="Arial"/>
              <a:buNone/>
            </a:pPr>
            <a:endParaRPr sz="2000" b="1" i="0" u="none" strike="noStrike" cap="none">
              <a:solidFill>
                <a:srgbClr val="2855A4"/>
              </a:solidFill>
              <a:latin typeface="Century Gothic"/>
              <a:ea typeface="Century Gothic"/>
              <a:cs typeface="Century Gothic"/>
              <a:sym typeface="Century Gothic"/>
            </a:endParaRPr>
          </a:p>
        </p:txBody>
      </p:sp>
      <p:pic>
        <p:nvPicPr>
          <p:cNvPr id="527" name="Google Shape;527;g15615caa4e2_1_3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828250" y="1068012"/>
            <a:ext cx="4609200" cy="5288325"/>
          </a:xfrm>
          <a:prstGeom prst="rect">
            <a:avLst/>
          </a:prstGeom>
          <a:noFill/>
          <a:ln>
            <a:noFill/>
          </a:ln>
        </p:spPr>
      </p:pic>
      <p:pic>
        <p:nvPicPr>
          <p:cNvPr id="528" name="Google Shape;528;g15615caa4e2_1_3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29" name="Google Shape;529;g15615caa4e2_1_340"/>
          <p:cNvSpPr txBox="1"/>
          <p:nvPr/>
        </p:nvSpPr>
        <p:spPr>
          <a:xfrm>
            <a:off x="9448975" y="409200"/>
            <a:ext cx="1557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Edit the numbers and scenario as needed.</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15615caa4e2_1_36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35" name="Google Shape;535;g15615caa4e2_1_3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pic>
        <p:nvPicPr>
          <p:cNvPr id="536" name="Google Shape;536;g15615caa4e2_1_3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37" name="Google Shape;537;g15615caa4e2_1_366"/>
          <p:cNvSpPr txBox="1"/>
          <p:nvPr/>
        </p:nvSpPr>
        <p:spPr>
          <a:xfrm>
            <a:off x="9448975" y="409200"/>
            <a:ext cx="1557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538" name="Google Shape;538;g15615caa4e2_1_366"/>
          <p:cNvGraphicFramePr/>
          <p:nvPr/>
        </p:nvGraphicFramePr>
        <p:xfrm>
          <a:off x="496798" y="1549019"/>
          <a:ext cx="3000000" cy="3000000"/>
        </p:xfrm>
        <a:graphic>
          <a:graphicData uri="http://schemas.openxmlformats.org/drawingml/2006/table">
            <a:tbl>
              <a:tblPr firstRow="1" bandRow="1">
                <a:noFill/>
                <a:tableStyleId>{3C48B391-F14D-4507-B38F-1412EB4E0A9D}</a:tableStyleId>
              </a:tblPr>
              <a:tblGrid>
                <a:gridCol w="1198425">
                  <a:extLst>
                    <a:ext uri="{9D8B030D-6E8A-4147-A177-3AD203B41FA5}">
                      <a16:colId xmlns:a16="http://schemas.microsoft.com/office/drawing/2014/main" val="20000"/>
                    </a:ext>
                  </a:extLst>
                </a:gridCol>
                <a:gridCol w="815500">
                  <a:extLst>
                    <a:ext uri="{9D8B030D-6E8A-4147-A177-3AD203B41FA5}">
                      <a16:colId xmlns:a16="http://schemas.microsoft.com/office/drawing/2014/main" val="20001"/>
                    </a:ext>
                  </a:extLst>
                </a:gridCol>
                <a:gridCol w="916725">
                  <a:extLst>
                    <a:ext uri="{9D8B030D-6E8A-4147-A177-3AD203B41FA5}">
                      <a16:colId xmlns:a16="http://schemas.microsoft.com/office/drawing/2014/main" val="20002"/>
                    </a:ext>
                  </a:extLst>
                </a:gridCol>
                <a:gridCol w="955400">
                  <a:extLst>
                    <a:ext uri="{9D8B030D-6E8A-4147-A177-3AD203B41FA5}">
                      <a16:colId xmlns:a16="http://schemas.microsoft.com/office/drawing/2014/main" val="20003"/>
                    </a:ext>
                  </a:extLst>
                </a:gridCol>
                <a:gridCol w="1057875">
                  <a:extLst>
                    <a:ext uri="{9D8B030D-6E8A-4147-A177-3AD203B41FA5}">
                      <a16:colId xmlns:a16="http://schemas.microsoft.com/office/drawing/2014/main" val="20004"/>
                    </a:ext>
                  </a:extLst>
                </a:gridCol>
                <a:gridCol w="1103675">
                  <a:extLst>
                    <a:ext uri="{9D8B030D-6E8A-4147-A177-3AD203B41FA5}">
                      <a16:colId xmlns:a16="http://schemas.microsoft.com/office/drawing/2014/main" val="20005"/>
                    </a:ext>
                  </a:extLst>
                </a:gridCol>
                <a:gridCol w="1125575">
                  <a:extLst>
                    <a:ext uri="{9D8B030D-6E8A-4147-A177-3AD203B41FA5}">
                      <a16:colId xmlns:a16="http://schemas.microsoft.com/office/drawing/2014/main" val="20006"/>
                    </a:ext>
                  </a:extLst>
                </a:gridCol>
                <a:gridCol w="863850">
                  <a:extLst>
                    <a:ext uri="{9D8B030D-6E8A-4147-A177-3AD203B41FA5}">
                      <a16:colId xmlns:a16="http://schemas.microsoft.com/office/drawing/2014/main" val="20007"/>
                    </a:ext>
                  </a:extLst>
                </a:gridCol>
                <a:gridCol w="1451125">
                  <a:extLst>
                    <a:ext uri="{9D8B030D-6E8A-4147-A177-3AD203B41FA5}">
                      <a16:colId xmlns:a16="http://schemas.microsoft.com/office/drawing/2014/main" val="20008"/>
                    </a:ext>
                  </a:extLst>
                </a:gridCol>
              </a:tblGrid>
              <a:tr h="537100">
                <a:tc rowSpan="3">
                  <a:txBody>
                    <a:bodyPr/>
                    <a:lstStyle/>
                    <a:p>
                      <a:pPr marL="364490" marR="0" lvl="0" indent="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Date</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Sales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4127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Purchases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rowSpan="3">
                  <a:txBody>
                    <a:bodyPr/>
                    <a:lstStyle/>
                    <a:p>
                      <a:pPr marL="1016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Miscellaneous</a:t>
                      </a:r>
                      <a:endParaRPr sz="1400" u="none" strike="noStrike" cap="none">
                        <a:latin typeface="Century Gothic"/>
                        <a:ea typeface="Century Gothic"/>
                        <a:cs typeface="Century Gothic"/>
                        <a:sym typeface="Century Gothic"/>
                      </a:endParaRPr>
                    </a:p>
                    <a:p>
                      <a:pPr marL="6985" marR="0" lvl="0" indent="0" algn="ctr" rtl="0">
                        <a:lnSpc>
                          <a:spcPct val="100000"/>
                        </a:lnSpc>
                        <a:spcBef>
                          <a:spcPts val="155"/>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Expenses</a:t>
                      </a:r>
                      <a:endParaRPr sz="1400" u="none" strike="noStrike" cap="none">
                        <a:latin typeface="Century Gothic"/>
                        <a:ea typeface="Century Gothic"/>
                        <a:cs typeface="Century Gothic"/>
                        <a:sym typeface="Century Gothic"/>
                      </a:endParaRPr>
                    </a:p>
                  </a:txBody>
                  <a:tcPr marL="0" marR="0" marT="393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extLst>
                  <a:ext uri="{0D108BD9-81ED-4DB2-BD59-A6C34878D82A}">
                    <a16:rowId xmlns:a16="http://schemas.microsoft.com/office/drawing/2014/main" val="10000"/>
                  </a:ext>
                </a:extLst>
              </a:tr>
              <a:tr h="438275">
                <a:tc vMerge="1">
                  <a:txBody>
                    <a:bodyPr/>
                    <a:lstStyle/>
                    <a:p>
                      <a:endParaRPr lang="en-US"/>
                    </a:p>
                  </a:txBody>
                  <a:tcPr/>
                </a:tc>
                <a:tc rowSpan="2">
                  <a:txBody>
                    <a:bodyPr/>
                    <a:lstStyle/>
                    <a:p>
                      <a:pPr marL="0" marR="0" lvl="0" indent="0" algn="ctr" rtl="0">
                        <a:lnSpc>
                          <a:spcPct val="114722"/>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in</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hand</a:t>
                      </a:r>
                      <a:endParaRPr sz="14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rowSpan="2">
                  <a:txBody>
                    <a:bodyPr/>
                    <a:lstStyle/>
                    <a:p>
                      <a:pPr marL="148590" marR="146050" lvl="0" indent="0" algn="ctr" rtl="0">
                        <a:lnSpc>
                          <a:spcPct val="908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in bank (ATM/</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Digital)</a:t>
                      </a:r>
                      <a:endParaRPr sz="1400" u="none" strike="noStrike" cap="none">
                        <a:latin typeface="Century Gothic"/>
                        <a:ea typeface="Century Gothic"/>
                        <a:cs typeface="Century Gothic"/>
                        <a:sym typeface="Century Gothic"/>
                      </a:endParaRPr>
                    </a:p>
                  </a:txBody>
                  <a:tcPr marL="0" marR="0" marT="127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2">
                  <a:txBody>
                    <a:bodyPr/>
                    <a:lstStyle/>
                    <a:p>
                      <a:pPr marL="444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355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rowSpan="2">
                  <a:txBody>
                    <a:bodyPr/>
                    <a:lstStyle/>
                    <a:p>
                      <a:pPr marL="143510" marR="132080" lvl="0" indent="20574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purchase</a:t>
                      </a:r>
                      <a:endParaRPr sz="1400" u="none" strike="noStrike" cap="none">
                        <a:latin typeface="Century Gothic"/>
                        <a:ea typeface="Century Gothic"/>
                        <a:cs typeface="Century Gothic"/>
                        <a:sym typeface="Century Gothic"/>
                      </a:endParaRPr>
                    </a:p>
                  </a:txBody>
                  <a:tcPr marL="0" marR="0" marT="22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2">
                  <a:txBody>
                    <a:bodyPr/>
                    <a:lstStyle/>
                    <a:p>
                      <a:pPr marL="3111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450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03145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97485" marR="138430" lvl="0" indent="-52068"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sales</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a:txBody>
                    <a:bodyPr/>
                    <a:lstStyle/>
                    <a:p>
                      <a:pPr marL="119378" marR="109853" lvl="0" indent="17780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received</a:t>
                      </a:r>
                      <a:endParaRPr sz="14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vMerge="1">
                  <a:txBody>
                    <a:bodyPr/>
                    <a:lstStyle/>
                    <a:p>
                      <a:endParaRPr lang="en-US"/>
                    </a:p>
                  </a:txBody>
                  <a:tcPr/>
                </a:tc>
                <a:tc>
                  <a:txBody>
                    <a:bodyPr/>
                    <a:lstStyle/>
                    <a:p>
                      <a:pPr marL="151130" marR="146050" lvl="0" indent="14478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purchase</a:t>
                      </a:r>
                      <a:endParaRPr sz="1400" u="none" strike="noStrike" cap="none">
                        <a:latin typeface="Century Gothic"/>
                        <a:ea typeface="Century Gothic"/>
                        <a:cs typeface="Century Gothic"/>
                        <a:sym typeface="Century Gothic"/>
                      </a:endParaRPr>
                    </a:p>
                  </a:txBody>
                  <a:tcPr marL="0" marR="0" marT="412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a:txBody>
                    <a:bodyPr/>
                    <a:lstStyle/>
                    <a:p>
                      <a:pPr marL="193675" marR="163195" lvl="0" indent="-17145"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paid</a:t>
                      </a:r>
                      <a:endParaRPr sz="1400" u="none" strike="noStrike" cap="none">
                        <a:latin typeface="Century Gothic"/>
                        <a:ea typeface="Century Gothic"/>
                        <a:cs typeface="Century Gothic"/>
                        <a:sym typeface="Century Gothic"/>
                      </a:endParaRPr>
                    </a:p>
                  </a:txBody>
                  <a:tcPr marL="0" marR="0" marT="438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vMerge="1">
                  <a:txBody>
                    <a:bodyPr/>
                    <a:lstStyle/>
                    <a:p>
                      <a:endParaRPr lang="en-US"/>
                    </a:p>
                  </a:txBody>
                  <a:tcPr/>
                </a:tc>
                <a:extLst>
                  <a:ext uri="{0D108BD9-81ED-4DB2-BD59-A6C34878D82A}">
                    <a16:rowId xmlns:a16="http://schemas.microsoft.com/office/drawing/2014/main" val="10002"/>
                  </a:ext>
                </a:extLst>
              </a:tr>
              <a:tr h="382925">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01/03/2021</a:t>
                      </a:r>
                      <a:endParaRPr sz="1400" u="none" strike="noStrike" cap="none">
                        <a:latin typeface="Century Gothic"/>
                        <a:ea typeface="Century Gothic"/>
                        <a:cs typeface="Century Gothic"/>
                        <a:sym typeface="Century Gothic"/>
                      </a:endParaRPr>
                    </a:p>
                  </a:txBody>
                  <a:tcPr marL="0" marR="0" marT="40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2,000</a:t>
                      </a:r>
                      <a:endParaRPr sz="1400" u="none" strike="noStrike" cap="none">
                        <a:latin typeface="Century Gothic"/>
                        <a:ea typeface="Century Gothic"/>
                        <a:cs typeface="Century Gothic"/>
                        <a:sym typeface="Century Gothic"/>
                      </a:endParaRPr>
                    </a:p>
                  </a:txBody>
                  <a:tcPr marL="0" marR="0" marT="349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500</a:t>
                      </a:r>
                      <a:endParaRPr sz="14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500</a:t>
                      </a:r>
                      <a:endParaRPr sz="14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441200">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02/03/2021</a:t>
                      </a:r>
                      <a:endParaRPr sz="1400" u="none" strike="noStrike" cap="none">
                        <a:latin typeface="Century Gothic"/>
                        <a:ea typeface="Century Gothic"/>
                        <a:cs typeface="Century Gothic"/>
                        <a:sym typeface="Century Gothic"/>
                      </a:endParaRPr>
                    </a:p>
                  </a:txBody>
                  <a:tcPr marL="0" marR="0" marT="495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2,500</a:t>
                      </a:r>
                      <a:endParaRPr sz="1400" u="none" strike="noStrike" cap="none">
                        <a:latin typeface="Century Gothic"/>
                        <a:ea typeface="Century Gothic"/>
                        <a:cs typeface="Century Gothic"/>
                        <a:sym typeface="Century Gothic"/>
                      </a:endParaRPr>
                    </a:p>
                  </a:txBody>
                  <a:tcPr marL="0" marR="0" marT="635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300</a:t>
                      </a:r>
                      <a:endParaRPr sz="14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35941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36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428625"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2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300-supplies</a:t>
                      </a:r>
                      <a:endParaRPr sz="1400" u="none" strike="noStrike" cap="none">
                        <a:latin typeface="Century Gothic"/>
                        <a:ea typeface="Century Gothic"/>
                        <a:cs typeface="Century Gothic"/>
                        <a:sym typeface="Century Gothic"/>
                      </a:endParaRPr>
                    </a:p>
                  </a:txBody>
                  <a:tcPr marL="0" marR="0" marT="64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405050">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03/03/2021</a:t>
                      </a:r>
                      <a:endParaRPr sz="1400" u="none" strike="noStrike" cap="none">
                        <a:latin typeface="Century Gothic"/>
                        <a:ea typeface="Century Gothic"/>
                        <a:cs typeface="Century Gothic"/>
                        <a:sym typeface="Century Gothic"/>
                      </a:endParaRPr>
                    </a:p>
                  </a:txBody>
                  <a:tcPr marL="0" marR="0" marT="36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1,000</a:t>
                      </a:r>
                      <a:endParaRPr sz="1400" u="none" strike="noStrike" cap="none">
                        <a:latin typeface="Century Gothic"/>
                        <a:ea typeface="Century Gothic"/>
                        <a:cs typeface="Century Gothic"/>
                        <a:sym typeface="Century Gothic"/>
                      </a:endParaRPr>
                    </a:p>
                  </a:txBody>
                  <a:tcPr marL="0" marR="0" marT="273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428625"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500</a:t>
                      </a:r>
                      <a:endParaRPr sz="1400" u="none" strike="noStrike" cap="none">
                        <a:latin typeface="Century Gothic"/>
                        <a:ea typeface="Century Gothic"/>
                        <a:cs typeface="Century Gothic"/>
                        <a:sym typeface="Century Gothic"/>
                      </a:endParaRPr>
                    </a:p>
                  </a:txBody>
                  <a:tcPr marL="0" marR="0" marT="27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495800">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04/03/2021</a:t>
                      </a:r>
                      <a:endParaRPr sz="14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495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463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35941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 </a:t>
                      </a:r>
                      <a:endParaRPr sz="14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231775"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500</a:t>
                      </a:r>
                      <a:endParaRPr sz="1400" u="none" strike="noStrike" cap="none">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u="none" strike="noStrike" cap="none">
                          <a:latin typeface="Century Gothic"/>
                          <a:ea typeface="Century Gothic"/>
                          <a:cs typeface="Century Gothic"/>
                          <a:sym typeface="Century Gothic"/>
                        </a:rPr>
                        <a:t>5,000-rent, 400-electricity</a:t>
                      </a:r>
                      <a:endParaRPr sz="14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512750">
                <a:tc>
                  <a:txBody>
                    <a:bodyPr/>
                    <a:lstStyle/>
                    <a:p>
                      <a:pPr marL="0" marR="224790"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Monthly Total</a:t>
                      </a:r>
                      <a:endParaRPr sz="1400" u="none" strike="noStrike" cap="none">
                        <a:solidFill>
                          <a:srgbClr val="2853A3"/>
                        </a:solidFill>
                        <a:latin typeface="Century Gothic"/>
                        <a:ea typeface="Century Gothic"/>
                        <a:cs typeface="Century Gothic"/>
                        <a:sym typeface="Century Gothic"/>
                      </a:endParaRPr>
                    </a:p>
                  </a:txBody>
                  <a:tcPr marL="0" marR="0" marT="14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4,500</a:t>
                      </a:r>
                      <a:endParaRPr sz="1400" u="none" strike="noStrike" cap="none">
                        <a:solidFill>
                          <a:srgbClr val="2853A3"/>
                        </a:solidFill>
                        <a:latin typeface="Century Gothic"/>
                        <a:ea typeface="Century Gothic"/>
                        <a:cs typeface="Century Gothic"/>
                        <a:sym typeface="Century Gothic"/>
                      </a:endParaRPr>
                    </a:p>
                  </a:txBody>
                  <a:tcPr marL="0" marR="0" marT="29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500</a:t>
                      </a:r>
                      <a:endParaRPr sz="1400" u="none" strike="noStrike" cap="none">
                        <a:solidFill>
                          <a:srgbClr val="2853A3"/>
                        </a:solidFill>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1,500</a:t>
                      </a:r>
                      <a:endParaRPr sz="1400" u="none" strike="noStrike" cap="none">
                        <a:solidFill>
                          <a:srgbClr val="2853A3"/>
                        </a:solidFill>
                        <a:latin typeface="Century Gothic"/>
                        <a:ea typeface="Century Gothic"/>
                        <a:cs typeface="Century Gothic"/>
                        <a:sym typeface="Century Gothic"/>
                      </a:endParaRPr>
                    </a:p>
                  </a:txBody>
                  <a:tcPr marL="0" marR="0" marT="38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300</a:t>
                      </a:r>
                      <a:endParaRPr sz="1400" u="none" strike="noStrike" cap="none">
                        <a:solidFill>
                          <a:srgbClr val="2853A3"/>
                        </a:solidFill>
                        <a:latin typeface="Century Gothic"/>
                        <a:ea typeface="Century Gothic"/>
                        <a:cs typeface="Century Gothic"/>
                        <a:sym typeface="Century Gothic"/>
                      </a:endParaRPr>
                    </a:p>
                  </a:txBody>
                  <a:tcPr marL="0" marR="0" marT="508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359410" lvl="0" indent="0" algn="ctr" rtl="0">
                        <a:lnSpc>
                          <a:spcPct val="100000"/>
                        </a:lnSpc>
                        <a:spcBef>
                          <a:spcPts val="0"/>
                        </a:spcBef>
                        <a:spcAft>
                          <a:spcPts val="0"/>
                        </a:spcAft>
                        <a:buClr>
                          <a:srgbClr val="000000"/>
                        </a:buClr>
                        <a:buSzPts val="1600"/>
                        <a:buFont typeface="Arial"/>
                        <a:buNone/>
                      </a:pPr>
                      <a:endParaRPr sz="1400" u="none" strike="noStrike" cap="none">
                        <a:solidFill>
                          <a:srgbClr val="2853A3"/>
                        </a:solidFill>
                        <a:latin typeface="Century Gothic"/>
                        <a:ea typeface="Century Gothic"/>
                        <a:cs typeface="Century Gothic"/>
                        <a:sym typeface="Century Gothic"/>
                      </a:endParaRPr>
                    </a:p>
                  </a:txBody>
                  <a:tcPr marL="0" marR="0" marT="571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428625" marR="0" lvl="0" indent="0" algn="l"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500</a:t>
                      </a:r>
                      <a:endParaRPr sz="1400" u="none" strike="noStrike" cap="none">
                        <a:solidFill>
                          <a:srgbClr val="2853A3"/>
                        </a:solidFill>
                        <a:latin typeface="Century Gothic"/>
                        <a:ea typeface="Century Gothic"/>
                        <a:cs typeface="Century Gothic"/>
                        <a:sym typeface="Century Gothic"/>
                      </a:endParaRPr>
                    </a:p>
                  </a:txBody>
                  <a:tcPr marL="0" marR="0" marT="6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231775" lvl="0" indent="0" algn="ctr" rtl="0">
                        <a:lnSpc>
                          <a:spcPct val="100000"/>
                        </a:lnSpc>
                        <a:spcBef>
                          <a:spcPts val="0"/>
                        </a:spcBef>
                        <a:spcAft>
                          <a:spcPts val="0"/>
                        </a:spcAft>
                        <a:buClr>
                          <a:srgbClr val="000000"/>
                        </a:buClr>
                        <a:buSzPts val="1600"/>
                        <a:buFont typeface="Arial"/>
                        <a:buNone/>
                      </a:pPr>
                      <a:r>
                        <a:rPr lang="en-US" sz="1400" b="1" u="none" strike="noStrike" cap="none">
                          <a:solidFill>
                            <a:srgbClr val="2853A3"/>
                          </a:solidFill>
                          <a:latin typeface="Century Gothic"/>
                          <a:ea typeface="Century Gothic"/>
                          <a:cs typeface="Century Gothic"/>
                          <a:sym typeface="Century Gothic"/>
                        </a:rPr>
                        <a:t>500</a:t>
                      </a:r>
                      <a:endParaRPr sz="1400" u="none" strike="noStrike" cap="none">
                        <a:solidFill>
                          <a:srgbClr val="2853A3"/>
                        </a:solidFill>
                        <a:latin typeface="Century Gothic"/>
                        <a:ea typeface="Century Gothic"/>
                        <a:cs typeface="Century Gothic"/>
                        <a:sym typeface="Century Gothic"/>
                      </a:endParaRPr>
                    </a:p>
                  </a:txBody>
                  <a:tcPr marL="0" marR="0" marT="635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231775" lvl="0" indent="0" algn="ctr" rtl="0">
                        <a:lnSpc>
                          <a:spcPct val="100000"/>
                        </a:lnSpc>
                        <a:spcBef>
                          <a:spcPts val="0"/>
                        </a:spcBef>
                        <a:spcAft>
                          <a:spcPts val="0"/>
                        </a:spcAft>
                        <a:buClr>
                          <a:schemeClr val="dk1"/>
                        </a:buClr>
                        <a:buSzPts val="1600"/>
                        <a:buFont typeface="Arial"/>
                        <a:buNone/>
                      </a:pPr>
                      <a:r>
                        <a:rPr lang="en-US" sz="1400" b="1" u="none" strike="noStrike" cap="none">
                          <a:solidFill>
                            <a:srgbClr val="2853A3"/>
                          </a:solidFill>
                          <a:latin typeface="Century Gothic"/>
                          <a:ea typeface="Century Gothic"/>
                          <a:cs typeface="Century Gothic"/>
                          <a:sym typeface="Century Gothic"/>
                        </a:rPr>
                        <a:t>5,700</a:t>
                      </a:r>
                      <a:endParaRPr sz="1400" u="none" strike="noStrike" cap="none">
                        <a:solidFill>
                          <a:srgbClr val="2853A3"/>
                        </a:solidFill>
                        <a:latin typeface="Century Gothic"/>
                        <a:ea typeface="Century Gothic"/>
                        <a:cs typeface="Century Gothic"/>
                        <a:sym typeface="Century Gothic"/>
                      </a:endParaRPr>
                    </a:p>
                  </a:txBody>
                  <a:tcPr marL="0" marR="0" marT="590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bl>
          </a:graphicData>
        </a:graphic>
      </p:graphicFrame>
      <p:pic>
        <p:nvPicPr>
          <p:cNvPr id="539" name="Google Shape;539;g15615caa4e2_1_3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92179" y="2076075"/>
            <a:ext cx="2984033" cy="4477123"/>
          </a:xfrm>
          <a:prstGeom prst="rect">
            <a:avLst/>
          </a:prstGeom>
          <a:noFill/>
          <a:ln>
            <a:noFill/>
          </a:ln>
        </p:spPr>
      </p:pic>
      <p:pic>
        <p:nvPicPr>
          <p:cNvPr id="540" name="Google Shape;540;g15615caa4e2_1_366"/>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15615caa4e2_1_35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46" name="Google Shape;546;g15615caa4e2_1_3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547" name="Google Shape;547;g15615caa4e2_1_35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48" name="Google Shape;548;g15615caa4e2_1_356"/>
          <p:cNvSpPr txBox="1">
            <a:spLocks noGrp="1"/>
          </p:cNvSpPr>
          <p:nvPr>
            <p:ph type="title"/>
          </p:nvPr>
        </p:nvSpPr>
        <p:spPr>
          <a:xfrm>
            <a:off x="755075" y="392675"/>
            <a:ext cx="84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Credit Registers</a:t>
            </a:r>
            <a:endParaRPr>
              <a:solidFill>
                <a:srgbClr val="BA0C2F"/>
              </a:solidFill>
            </a:endParaRPr>
          </a:p>
        </p:txBody>
      </p:sp>
      <p:pic>
        <p:nvPicPr>
          <p:cNvPr id="549" name="Google Shape;549;g15615caa4e2_1_35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62875" y="491475"/>
            <a:ext cx="3970812" cy="5957663"/>
          </a:xfrm>
          <a:prstGeom prst="rect">
            <a:avLst/>
          </a:prstGeom>
          <a:noFill/>
          <a:ln>
            <a:noFill/>
          </a:ln>
        </p:spPr>
      </p:pic>
      <p:pic>
        <p:nvPicPr>
          <p:cNvPr id="550" name="Google Shape;550;g15615caa4e2_1_35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300904" y="700387"/>
            <a:ext cx="3970812" cy="5957663"/>
          </a:xfrm>
          <a:prstGeom prst="rect">
            <a:avLst/>
          </a:prstGeom>
          <a:noFill/>
          <a:ln>
            <a:noFill/>
          </a:ln>
        </p:spPr>
      </p:pic>
      <p:sp>
        <p:nvSpPr>
          <p:cNvPr id="551" name="Google Shape;551;g15615caa4e2_1_356"/>
          <p:cNvSpPr/>
          <p:nvPr/>
        </p:nvSpPr>
        <p:spPr>
          <a:xfrm>
            <a:off x="817000" y="1870775"/>
            <a:ext cx="5964900" cy="35763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15615caa4e2_1_356"/>
          <p:cNvSpPr txBox="1"/>
          <p:nvPr/>
        </p:nvSpPr>
        <p:spPr>
          <a:xfrm>
            <a:off x="2571875" y="2208500"/>
            <a:ext cx="3780300" cy="2839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600" b="0" i="0" u="none" strike="noStrike" cap="none">
                <a:solidFill>
                  <a:srgbClr val="2853A3"/>
                </a:solidFill>
                <a:latin typeface="Century Gothic"/>
                <a:ea typeface="Century Gothic"/>
                <a:cs typeface="Century Gothic"/>
                <a:sym typeface="Century Gothic"/>
              </a:rPr>
              <a:t>There are two types of credit registers: </a:t>
            </a:r>
            <a:r>
              <a:rPr lang="en-US" sz="2600" b="1" i="0" u="none" strike="noStrike" cap="none">
                <a:solidFill>
                  <a:srgbClr val="2853A3"/>
                </a:solidFill>
                <a:latin typeface="Century Gothic"/>
                <a:ea typeface="Century Gothic"/>
                <a:cs typeface="Century Gothic"/>
                <a:sym typeface="Century Gothic"/>
              </a:rPr>
              <a:t>customer credit registers</a:t>
            </a:r>
            <a:r>
              <a:rPr lang="en-US" sz="2600" b="0" i="0" u="none" strike="noStrike" cap="none">
                <a:solidFill>
                  <a:srgbClr val="2853A3"/>
                </a:solidFill>
                <a:latin typeface="Century Gothic"/>
                <a:ea typeface="Century Gothic"/>
                <a:cs typeface="Century Gothic"/>
                <a:sym typeface="Century Gothic"/>
              </a:rPr>
              <a:t> and </a:t>
            </a:r>
            <a:r>
              <a:rPr lang="en-US" sz="2600" b="1" i="0" u="none" strike="noStrike" cap="none">
                <a:solidFill>
                  <a:srgbClr val="2853A3"/>
                </a:solidFill>
                <a:latin typeface="Century Gothic"/>
                <a:ea typeface="Century Gothic"/>
                <a:cs typeface="Century Gothic"/>
                <a:sym typeface="Century Gothic"/>
              </a:rPr>
              <a:t>supplier credit registers</a:t>
            </a:r>
            <a:r>
              <a:rPr lang="en-US" sz="2600" b="0" i="0" u="none" strike="noStrike" cap="none">
                <a:solidFill>
                  <a:srgbClr val="2853A3"/>
                </a:solidFill>
                <a:latin typeface="Century Gothic"/>
                <a:ea typeface="Century Gothic"/>
                <a:cs typeface="Century Gothic"/>
                <a:sym typeface="Century Gothic"/>
              </a:rPr>
              <a:t>.</a:t>
            </a:r>
            <a:endParaRPr sz="22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2853A3"/>
              </a:solidFill>
              <a:latin typeface="Century Gothic"/>
              <a:ea typeface="Century Gothic"/>
              <a:cs typeface="Century Gothic"/>
              <a:sym typeface="Century Gothic"/>
            </a:endParaRPr>
          </a:p>
        </p:txBody>
      </p:sp>
      <p:pic>
        <p:nvPicPr>
          <p:cNvPr id="553" name="Google Shape;553;g15615caa4e2_1_35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40850" y="2218771"/>
            <a:ext cx="1058499" cy="1058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g15615caa4e2_1_38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59" name="Google Shape;559;g15615caa4e2_1_3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pic>
        <p:nvPicPr>
          <p:cNvPr id="560" name="Google Shape;560;g15615caa4e2_1_3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61" name="Google Shape;561;g15615caa4e2_1_380"/>
          <p:cNvSpPr txBox="1"/>
          <p:nvPr/>
        </p:nvSpPr>
        <p:spPr>
          <a:xfrm>
            <a:off x="9448975" y="409200"/>
            <a:ext cx="1557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pic>
        <p:nvPicPr>
          <p:cNvPr id="562" name="Google Shape;562;g15615caa4e2_1_380"/>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63" name="Google Shape;563;g15615caa4e2_1_380"/>
          <p:cNvSpPr txBox="1">
            <a:spLocks noGrp="1"/>
          </p:cNvSpPr>
          <p:nvPr>
            <p:ph type="title"/>
          </p:nvPr>
        </p:nvSpPr>
        <p:spPr>
          <a:xfrm>
            <a:off x="755075" y="392675"/>
            <a:ext cx="84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Types of Credit Registers</a:t>
            </a:r>
            <a:endParaRPr>
              <a:solidFill>
                <a:srgbClr val="BA0C2F"/>
              </a:solidFill>
            </a:endParaRPr>
          </a:p>
        </p:txBody>
      </p:sp>
      <p:graphicFrame>
        <p:nvGraphicFramePr>
          <p:cNvPr id="564" name="Google Shape;564;g15615caa4e2_1_380"/>
          <p:cNvGraphicFramePr/>
          <p:nvPr/>
        </p:nvGraphicFramePr>
        <p:xfrm>
          <a:off x="846338" y="1615549"/>
          <a:ext cx="3000000" cy="3000000"/>
        </p:xfrm>
        <a:graphic>
          <a:graphicData uri="http://schemas.openxmlformats.org/drawingml/2006/table">
            <a:tbl>
              <a:tblPr firstRow="1" bandRow="1">
                <a:noFill/>
                <a:tableStyleId>{3C48B391-F14D-4507-B38F-1412EB4E0A9D}</a:tableStyleId>
              </a:tblPr>
              <a:tblGrid>
                <a:gridCol w="1061175">
                  <a:extLst>
                    <a:ext uri="{9D8B030D-6E8A-4147-A177-3AD203B41FA5}">
                      <a16:colId xmlns:a16="http://schemas.microsoft.com/office/drawing/2014/main" val="20000"/>
                    </a:ext>
                  </a:extLst>
                </a:gridCol>
                <a:gridCol w="1149775">
                  <a:extLst>
                    <a:ext uri="{9D8B030D-6E8A-4147-A177-3AD203B41FA5}">
                      <a16:colId xmlns:a16="http://schemas.microsoft.com/office/drawing/2014/main" val="20001"/>
                    </a:ext>
                  </a:extLst>
                </a:gridCol>
                <a:gridCol w="1231000">
                  <a:extLst>
                    <a:ext uri="{9D8B030D-6E8A-4147-A177-3AD203B41FA5}">
                      <a16:colId xmlns:a16="http://schemas.microsoft.com/office/drawing/2014/main" val="20002"/>
                    </a:ext>
                  </a:extLst>
                </a:gridCol>
                <a:gridCol w="1777000">
                  <a:extLst>
                    <a:ext uri="{9D8B030D-6E8A-4147-A177-3AD203B41FA5}">
                      <a16:colId xmlns:a16="http://schemas.microsoft.com/office/drawing/2014/main" val="20003"/>
                    </a:ext>
                  </a:extLst>
                </a:gridCol>
                <a:gridCol w="1658825">
                  <a:extLst>
                    <a:ext uri="{9D8B030D-6E8A-4147-A177-3AD203B41FA5}">
                      <a16:colId xmlns:a16="http://schemas.microsoft.com/office/drawing/2014/main" val="20004"/>
                    </a:ext>
                  </a:extLst>
                </a:gridCol>
                <a:gridCol w="927325">
                  <a:extLst>
                    <a:ext uri="{9D8B030D-6E8A-4147-A177-3AD203B41FA5}">
                      <a16:colId xmlns:a16="http://schemas.microsoft.com/office/drawing/2014/main" val="20005"/>
                    </a:ext>
                  </a:extLst>
                </a:gridCol>
                <a:gridCol w="1188800">
                  <a:extLst>
                    <a:ext uri="{9D8B030D-6E8A-4147-A177-3AD203B41FA5}">
                      <a16:colId xmlns:a16="http://schemas.microsoft.com/office/drawing/2014/main" val="20006"/>
                    </a:ext>
                  </a:extLst>
                </a:gridCol>
              </a:tblGrid>
              <a:tr h="422425">
                <a:tc gridSpan="7">
                  <a:txBody>
                    <a:bodyPr/>
                    <a:lstStyle/>
                    <a:p>
                      <a:pPr marL="2459990" marR="245872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Customer Credit (Accounts Receivable) </a:t>
                      </a:r>
                      <a:endParaRPr sz="1400" b="1"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9550">
                <a:tc>
                  <a:txBody>
                    <a:bodyPr/>
                    <a:lstStyle/>
                    <a:p>
                      <a:pPr marL="9144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Customer Name</a:t>
                      </a:r>
                      <a:endParaRPr sz="14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Date</a:t>
                      </a:r>
                      <a:endParaRPr sz="14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Supplier Name</a:t>
                      </a:r>
                      <a:endParaRPr sz="14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rPr>
                        <a:t>Description</a:t>
                      </a:r>
                      <a:endParaRPr sz="1400" u="none" strike="noStrike" cap="none">
                        <a:solidFill>
                          <a:schemeClr val="lt1"/>
                        </a:solidFill>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9695" marR="86995"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rPr>
                        <a:t>Value of item sold/purchased on credit</a:t>
                      </a:r>
                      <a:endParaRPr sz="14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2075" marR="139065"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rPr>
                        <a:t>Amount repaid </a:t>
                      </a:r>
                      <a:endParaRPr sz="1400" u="none" strike="noStrike" cap="none">
                        <a:solidFill>
                          <a:schemeClr val="lt1"/>
                        </a:solidFill>
                        <a:latin typeface="Century Gothic"/>
                        <a:ea typeface="Century Gothic"/>
                        <a:cs typeface="Century Gothic"/>
                        <a:sym typeface="Century Gothic"/>
                      </a:endParaRPr>
                    </a:p>
                  </a:txBody>
                  <a:tcPr marL="0" marR="0" marT="4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rPr>
                        <a:t>Balance</a:t>
                      </a:r>
                      <a:endParaRPr sz="1400" u="none" strike="noStrike" cap="none">
                        <a:solidFill>
                          <a:schemeClr val="lt1"/>
                        </a:solidFill>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1"/>
                  </a:ext>
                </a:extLst>
              </a:tr>
              <a:tr h="503350">
                <a:tc>
                  <a:txBody>
                    <a:bodyPr/>
                    <a:lstStyle/>
                    <a:p>
                      <a:pPr marL="142875"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Max</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42875"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03/04/2021</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AB Wholesaler</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146685"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Ration: Rice, Sugar (1 kg each)</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9695"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500 </a:t>
                      </a:r>
                      <a:endParaRPr sz="13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0" lvl="0" indent="0" algn="l" rtl="0">
                        <a:lnSpc>
                          <a:spcPct val="100000"/>
                        </a:lnSpc>
                        <a:spcBef>
                          <a:spcPts val="0"/>
                        </a:spcBef>
                        <a:spcAft>
                          <a:spcPts val="0"/>
                        </a:spcAft>
                        <a:buClr>
                          <a:srgbClr val="000000"/>
                        </a:buClr>
                        <a:buSzPts val="1700"/>
                        <a:buFont typeface="Arial"/>
                        <a:buNone/>
                      </a:pPr>
                      <a:r>
                        <a:rPr lang="en-US" sz="1300" u="none" strike="noStrike" cap="none">
                          <a:latin typeface="Century Gothic"/>
                          <a:ea typeface="Century Gothic"/>
                          <a:cs typeface="Century Gothic"/>
                          <a:sym typeface="Century Gothic"/>
                        </a:rPr>
                        <a:t>300</a:t>
                      </a:r>
                      <a:endParaRPr sz="13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200 </a:t>
                      </a:r>
                      <a:endParaRPr sz="1300" u="none" strike="noStrike" cap="none">
                        <a:latin typeface="Century Gothic"/>
                        <a:ea typeface="Century Gothic"/>
                        <a:cs typeface="Century Gothic"/>
                        <a:sym typeface="Century Gothic"/>
                      </a:endParaRPr>
                    </a:p>
                  </a:txBody>
                  <a:tcPr marL="0" marR="0" marT="5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2"/>
                  </a:ext>
                </a:extLst>
              </a:tr>
              <a:tr h="499300">
                <a:tc>
                  <a:txBody>
                    <a:bodyPr/>
                    <a:lstStyle/>
                    <a:p>
                      <a:pPr marL="9144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Emma</a:t>
                      </a:r>
                      <a:endParaRPr sz="13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144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19/04/2021</a:t>
                      </a:r>
                      <a:endParaRPr sz="13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AB Wholesaler</a:t>
                      </a:r>
                      <a:endParaRPr sz="13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Soap, Shampoo,</a:t>
                      </a:r>
                      <a:endParaRPr sz="1300" u="none" strike="noStrike" cap="none">
                        <a:latin typeface="Century Gothic"/>
                        <a:ea typeface="Century Gothic"/>
                        <a:cs typeface="Century Gothic"/>
                        <a:sym typeface="Century Gothic"/>
                      </a:endParaRPr>
                    </a:p>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Biscuit, Salt, Oil</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9695"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300</a:t>
                      </a:r>
                      <a:endParaRPr sz="1300" u="none" strike="noStrike" cap="none">
                        <a:latin typeface="Century Gothic"/>
                        <a:ea typeface="Century Gothic"/>
                        <a:cs typeface="Century Gothic"/>
                        <a:sym typeface="Century Gothic"/>
                      </a:endParaRPr>
                    </a:p>
                  </a:txBody>
                  <a:tcPr marL="0" marR="0" marT="40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150</a:t>
                      </a:r>
                      <a:endParaRPr sz="13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150</a:t>
                      </a:r>
                      <a:endParaRPr sz="1300" u="none" strike="noStrike" cap="none">
                        <a:latin typeface="Century Gothic"/>
                        <a:ea typeface="Century Gothic"/>
                        <a:cs typeface="Century Gothic"/>
                        <a:sym typeface="Century Gothic"/>
                      </a:endParaRPr>
                    </a:p>
                  </a:txBody>
                  <a:tcPr marL="0" marR="0" marT="42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3"/>
                  </a:ext>
                </a:extLst>
              </a:tr>
            </a:tbl>
          </a:graphicData>
        </a:graphic>
      </p:graphicFrame>
      <p:graphicFrame>
        <p:nvGraphicFramePr>
          <p:cNvPr id="565" name="Google Shape;565;g15615caa4e2_1_380"/>
          <p:cNvGraphicFramePr/>
          <p:nvPr/>
        </p:nvGraphicFramePr>
        <p:xfrm>
          <a:off x="846338" y="4288874"/>
          <a:ext cx="3000000" cy="3000000"/>
        </p:xfrm>
        <a:graphic>
          <a:graphicData uri="http://schemas.openxmlformats.org/drawingml/2006/table">
            <a:tbl>
              <a:tblPr firstRow="1" bandRow="1">
                <a:noFill/>
                <a:tableStyleId>{3C48B391-F14D-4507-B38F-1412EB4E0A9D}</a:tableStyleId>
              </a:tblPr>
              <a:tblGrid>
                <a:gridCol w="1061175">
                  <a:extLst>
                    <a:ext uri="{9D8B030D-6E8A-4147-A177-3AD203B41FA5}">
                      <a16:colId xmlns:a16="http://schemas.microsoft.com/office/drawing/2014/main" val="20000"/>
                    </a:ext>
                  </a:extLst>
                </a:gridCol>
                <a:gridCol w="1509750">
                  <a:extLst>
                    <a:ext uri="{9D8B030D-6E8A-4147-A177-3AD203B41FA5}">
                      <a16:colId xmlns:a16="http://schemas.microsoft.com/office/drawing/2014/main" val="20001"/>
                    </a:ext>
                  </a:extLst>
                </a:gridCol>
                <a:gridCol w="1508575">
                  <a:extLst>
                    <a:ext uri="{9D8B030D-6E8A-4147-A177-3AD203B41FA5}">
                      <a16:colId xmlns:a16="http://schemas.microsoft.com/office/drawing/2014/main" val="20002"/>
                    </a:ext>
                  </a:extLst>
                </a:gridCol>
                <a:gridCol w="1569450">
                  <a:extLst>
                    <a:ext uri="{9D8B030D-6E8A-4147-A177-3AD203B41FA5}">
                      <a16:colId xmlns:a16="http://schemas.microsoft.com/office/drawing/2014/main" val="20003"/>
                    </a:ext>
                  </a:extLst>
                </a:gridCol>
                <a:gridCol w="1034575">
                  <a:extLst>
                    <a:ext uri="{9D8B030D-6E8A-4147-A177-3AD203B41FA5}">
                      <a16:colId xmlns:a16="http://schemas.microsoft.com/office/drawing/2014/main" val="20004"/>
                    </a:ext>
                  </a:extLst>
                </a:gridCol>
                <a:gridCol w="1278400">
                  <a:extLst>
                    <a:ext uri="{9D8B030D-6E8A-4147-A177-3AD203B41FA5}">
                      <a16:colId xmlns:a16="http://schemas.microsoft.com/office/drawing/2014/main" val="20005"/>
                    </a:ext>
                  </a:extLst>
                </a:gridCol>
              </a:tblGrid>
              <a:tr h="380475">
                <a:tc gridSpan="6">
                  <a:txBody>
                    <a:bodyPr/>
                    <a:lstStyle/>
                    <a:p>
                      <a:pPr marL="2459990" marR="2458720" lvl="0" indent="0" algn="ctr" rtl="0">
                        <a:lnSpc>
                          <a:spcPct val="100000"/>
                        </a:lnSpc>
                        <a:spcBef>
                          <a:spcPts val="0"/>
                        </a:spcBef>
                        <a:spcAft>
                          <a:spcPts val="0"/>
                        </a:spcAft>
                        <a:buClr>
                          <a:srgbClr val="000000"/>
                        </a:buClr>
                        <a:buSzPts val="1800"/>
                        <a:buFont typeface="Arial"/>
                        <a:buNone/>
                      </a:pPr>
                      <a:r>
                        <a:rPr lang="en-US" sz="1400" b="1" u="none" strike="noStrike" cap="none">
                          <a:solidFill>
                            <a:schemeClr val="lt1"/>
                          </a:solidFill>
                          <a:latin typeface="Century Gothic"/>
                          <a:ea typeface="Century Gothic"/>
                          <a:cs typeface="Century Gothic"/>
                          <a:sym typeface="Century Gothic"/>
                        </a:rPr>
                        <a:t>Supplier Credit (Accounts Payable) </a:t>
                      </a:r>
                      <a:endParaRPr sz="1400" b="1"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6700">
                <a:tc>
                  <a:txBody>
                    <a:bodyPr/>
                    <a:lstStyle/>
                    <a:p>
                      <a:pPr marL="91440" marR="0"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Date</a:t>
                      </a:r>
                      <a:endParaRPr sz="14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Supplier Name</a:t>
                      </a:r>
                      <a:endParaRPr sz="14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Description</a:t>
                      </a:r>
                      <a:endParaRPr sz="1400" u="none" strike="noStrike" cap="none">
                        <a:solidFill>
                          <a:schemeClr val="lt1"/>
                        </a:solidFill>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9695" marR="86995"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Value of item sold/purchased on credit</a:t>
                      </a:r>
                      <a:endParaRPr sz="14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2075" marR="139065"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Amount repaid </a:t>
                      </a:r>
                      <a:endParaRPr sz="1400" u="none" strike="noStrike" cap="none">
                        <a:solidFill>
                          <a:schemeClr val="lt1"/>
                        </a:solidFill>
                        <a:latin typeface="Century Gothic"/>
                        <a:ea typeface="Century Gothic"/>
                        <a:cs typeface="Century Gothic"/>
                        <a:sym typeface="Century Gothic"/>
                      </a:endParaRPr>
                    </a:p>
                  </a:txBody>
                  <a:tcPr marL="0" marR="0" marT="4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1600" marR="0" lvl="0" indent="0" algn="l" rtl="0">
                        <a:lnSpc>
                          <a:spcPct val="100000"/>
                        </a:lnSpc>
                        <a:spcBef>
                          <a:spcPts val="0"/>
                        </a:spcBef>
                        <a:spcAft>
                          <a:spcPts val="0"/>
                        </a:spcAft>
                        <a:buClr>
                          <a:srgbClr val="000000"/>
                        </a:buClr>
                        <a:buSzPts val="1500"/>
                        <a:buFont typeface="Arial"/>
                        <a:buNone/>
                      </a:pPr>
                      <a:r>
                        <a:rPr lang="en-US" sz="1400" b="1" u="none" strike="noStrike" cap="none">
                          <a:solidFill>
                            <a:schemeClr val="lt1"/>
                          </a:solidFill>
                          <a:latin typeface="Century Gothic"/>
                          <a:ea typeface="Century Gothic"/>
                          <a:cs typeface="Century Gothic"/>
                          <a:sym typeface="Century Gothic"/>
                        </a:rPr>
                        <a:t>Balance </a:t>
                      </a:r>
                      <a:endParaRPr sz="1400" u="none" strike="noStrike" cap="none">
                        <a:solidFill>
                          <a:schemeClr val="lt1"/>
                        </a:solidFill>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1"/>
                  </a:ext>
                </a:extLst>
              </a:tr>
              <a:tr h="536800">
                <a:tc>
                  <a:txBody>
                    <a:bodyPr/>
                    <a:lstStyle/>
                    <a:p>
                      <a:pPr marL="142875"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03/03/2021</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42875"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AB Wholesaler</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1440" marR="146685"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Rice, Flour</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9695"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500 </a:t>
                      </a:r>
                      <a:endParaRPr sz="13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3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57150"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500 </a:t>
                      </a:r>
                      <a:endParaRPr sz="1300" u="none" strike="noStrike" cap="none">
                        <a:latin typeface="Century Gothic"/>
                        <a:ea typeface="Century Gothic"/>
                        <a:cs typeface="Century Gothic"/>
                        <a:sym typeface="Century Gothic"/>
                      </a:endParaRPr>
                    </a:p>
                  </a:txBody>
                  <a:tcPr marL="0" marR="0" marT="5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2"/>
                  </a:ext>
                </a:extLst>
              </a:tr>
              <a:tr h="536800">
                <a:tc>
                  <a:txBody>
                    <a:bodyPr/>
                    <a:lstStyle/>
                    <a:p>
                      <a:pPr marL="142875"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04/03/2021</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42875"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AB Wholesaler</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1440" marR="146685"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Rice, Flour</a:t>
                      </a:r>
                      <a:endParaRPr sz="13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9695" marR="0" lvl="0" indent="0" algn="l" rtl="0">
                        <a:lnSpc>
                          <a:spcPct val="100000"/>
                        </a:lnSpc>
                        <a:spcBef>
                          <a:spcPts val="0"/>
                        </a:spcBef>
                        <a:spcAft>
                          <a:spcPts val="0"/>
                        </a:spcAft>
                        <a:buClr>
                          <a:srgbClr val="000000"/>
                        </a:buClr>
                        <a:buSzPts val="1500"/>
                        <a:buFont typeface="Arial"/>
                        <a:buNone/>
                      </a:pPr>
                      <a:endParaRPr sz="13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600"/>
                        <a:buFont typeface="Arial"/>
                        <a:buNone/>
                      </a:pPr>
                      <a:r>
                        <a:rPr lang="en-US" sz="1300" u="none" strike="noStrike" cap="none">
                          <a:latin typeface="Century Gothic"/>
                          <a:ea typeface="Century Gothic"/>
                          <a:cs typeface="Century Gothic"/>
                          <a:sym typeface="Century Gothic"/>
                        </a:rPr>
                        <a:t>500</a:t>
                      </a:r>
                      <a:endParaRPr sz="13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57150" marR="0" lvl="0" indent="0" algn="l" rtl="0">
                        <a:lnSpc>
                          <a:spcPct val="100000"/>
                        </a:lnSpc>
                        <a:spcBef>
                          <a:spcPts val="0"/>
                        </a:spcBef>
                        <a:spcAft>
                          <a:spcPts val="0"/>
                        </a:spcAft>
                        <a:buClr>
                          <a:srgbClr val="000000"/>
                        </a:buClr>
                        <a:buSzPts val="1500"/>
                        <a:buFont typeface="Arial"/>
                        <a:buNone/>
                      </a:pPr>
                      <a:r>
                        <a:rPr lang="en-US" sz="1300" u="none" strike="noStrike" cap="none">
                          <a:latin typeface="Century Gothic"/>
                          <a:ea typeface="Century Gothic"/>
                          <a:cs typeface="Century Gothic"/>
                          <a:sym typeface="Century Gothic"/>
                        </a:rPr>
                        <a:t>0 </a:t>
                      </a:r>
                      <a:endParaRPr sz="1300" u="none" strike="noStrike" cap="none">
                        <a:latin typeface="Century Gothic"/>
                        <a:ea typeface="Century Gothic"/>
                        <a:cs typeface="Century Gothic"/>
                        <a:sym typeface="Century Gothic"/>
                      </a:endParaRPr>
                    </a:p>
                  </a:txBody>
                  <a:tcPr marL="0" marR="0" marT="5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3"/>
                  </a:ext>
                </a:extLst>
              </a:tr>
            </a:tbl>
          </a:graphicData>
        </a:graphic>
      </p:graphicFrame>
      <p:pic>
        <p:nvPicPr>
          <p:cNvPr id="566" name="Google Shape;566;g15615caa4e2_1_38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479166" y="2076075"/>
            <a:ext cx="2984033" cy="4477123"/>
          </a:xfrm>
          <a:prstGeom prst="rect">
            <a:avLst/>
          </a:prstGeom>
          <a:noFill/>
          <a:ln>
            <a:noFill/>
          </a:ln>
        </p:spPr>
      </p:pic>
      <p:pic>
        <p:nvPicPr>
          <p:cNvPr id="567" name="Google Shape;567;g15615caa4e2_1_38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448975" y="2076077"/>
            <a:ext cx="2984027" cy="44771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15615caa4e2_1_2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73" name="Google Shape;573;g15615caa4e2_1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sp>
        <p:nvSpPr>
          <p:cNvPr id="574" name="Google Shape;574;g15615caa4e2_1_288"/>
          <p:cNvSpPr txBox="1"/>
          <p:nvPr/>
        </p:nvSpPr>
        <p:spPr>
          <a:xfrm>
            <a:off x="1235772" y="3436250"/>
            <a:ext cx="41112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chemeClr val="lt1"/>
                </a:solidFill>
                <a:latin typeface="Century Gothic"/>
                <a:ea typeface="Century Gothic"/>
                <a:cs typeface="Century Gothic"/>
                <a:sym typeface="Century Gothic"/>
              </a:rPr>
              <a:t>Practice Session</a:t>
            </a:r>
            <a:endParaRPr sz="3800" b="0" i="0" u="none" strike="noStrike" cap="none">
              <a:solidFill>
                <a:schemeClr val="lt1"/>
              </a:solidFill>
              <a:latin typeface="Calibri"/>
              <a:ea typeface="Calibri"/>
              <a:cs typeface="Calibri"/>
              <a:sym typeface="Calibri"/>
            </a:endParaRPr>
          </a:p>
        </p:txBody>
      </p:sp>
      <p:pic>
        <p:nvPicPr>
          <p:cNvPr id="575" name="Google Shape;575;g15615caa4e2_1_2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85850" y="4305900"/>
            <a:ext cx="5366676" cy="133650"/>
          </a:xfrm>
          <a:prstGeom prst="rect">
            <a:avLst/>
          </a:prstGeom>
          <a:noFill/>
          <a:ln>
            <a:noFill/>
          </a:ln>
        </p:spPr>
      </p:pic>
      <p:pic>
        <p:nvPicPr>
          <p:cNvPr id="576" name="Google Shape;576;g15615caa4e2_1_2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7575" y="917350"/>
            <a:ext cx="3132027" cy="2468298"/>
          </a:xfrm>
          <a:prstGeom prst="rect">
            <a:avLst/>
          </a:prstGeom>
          <a:noFill/>
          <a:ln>
            <a:noFill/>
          </a:ln>
        </p:spPr>
      </p:pic>
      <p:pic>
        <p:nvPicPr>
          <p:cNvPr id="577" name="Google Shape;577;g15615caa4e2_1_2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720600" y="344858"/>
            <a:ext cx="4111199" cy="61682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15615caa4e2_1_39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583" name="Google Shape;583;g15615caa4e2_1_3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584" name="Google Shape;584;g15615caa4e2_1_39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85" name="Google Shape;585;g15615caa4e2_1_39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86" name="Google Shape;586;g15615caa4e2_1_39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587" name="Google Shape;587;g15615caa4e2_1_397"/>
          <p:cNvSpPr txBox="1"/>
          <p:nvPr/>
        </p:nvSpPr>
        <p:spPr>
          <a:xfrm>
            <a:off x="526475" y="1697000"/>
            <a:ext cx="5742900" cy="5260384"/>
          </a:xfrm>
          <a:prstGeom prst="rect">
            <a:avLst/>
          </a:prstGeom>
          <a:noFill/>
          <a:ln>
            <a:noFill/>
          </a:ln>
        </p:spPr>
        <p:txBody>
          <a:bodyPr spcFirstLastPara="1" wrap="square" lIns="91425" tIns="91425" rIns="91425" bIns="91425" anchor="t" anchorCtr="0">
            <a:spAutoFit/>
          </a:bodyPr>
          <a:lstStyle/>
          <a:p>
            <a:pPr marL="914400" marR="5080" lvl="0" indent="-355600" algn="l" rtl="0">
              <a:lnSpc>
                <a:spcPct val="101699"/>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On 05/03/2021, Grace bought the following from your store.</a:t>
            </a:r>
            <a:endParaRPr sz="2000" b="0" i="0" u="none" strike="noStrike" cap="none">
              <a:solidFill>
                <a:schemeClr val="dk2"/>
              </a:solidFill>
              <a:latin typeface="Century Gothic"/>
              <a:ea typeface="Century Gothic"/>
              <a:cs typeface="Century Gothic"/>
              <a:sym typeface="Century Gothic"/>
            </a:endParaRPr>
          </a:p>
          <a:p>
            <a:pPr marL="1371600" marR="5080" lvl="1" indent="-355600" algn="l" rtl="0">
              <a:lnSpc>
                <a:spcPct val="101699"/>
              </a:lnSpc>
              <a:spcBef>
                <a:spcPts val="100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1 kg rice for 40</a:t>
            </a:r>
            <a:endParaRPr sz="2000" b="0" i="0" u="none" strike="noStrike" cap="none">
              <a:solidFill>
                <a:schemeClr val="dk2"/>
              </a:solidFill>
              <a:latin typeface="Century Gothic"/>
              <a:ea typeface="Century Gothic"/>
              <a:cs typeface="Century Gothic"/>
              <a:sym typeface="Century Gothic"/>
            </a:endParaRPr>
          </a:p>
          <a:p>
            <a:pPr marL="1371600" marR="5080" lvl="1" indent="-355600" algn="l" rtl="0">
              <a:lnSpc>
                <a:spcPct val="101699"/>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1 kg beans for 80 </a:t>
            </a:r>
            <a:endParaRPr sz="2000" b="0" i="0" u="none" strike="noStrike" cap="none">
              <a:solidFill>
                <a:schemeClr val="dk2"/>
              </a:solidFill>
              <a:latin typeface="Century Gothic"/>
              <a:ea typeface="Century Gothic"/>
              <a:cs typeface="Century Gothic"/>
              <a:sym typeface="Century Gothic"/>
            </a:endParaRPr>
          </a:p>
          <a:p>
            <a:pPr marL="1371600" marR="5080" lvl="1" indent="-355600" algn="l" rtl="0">
              <a:lnSpc>
                <a:spcPct val="101699"/>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1 kg sugar for 70</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55"/>
              </a:spcBef>
              <a:spcAft>
                <a:spcPts val="0"/>
              </a:spcAft>
              <a:buClr>
                <a:srgbClr val="000000"/>
              </a:buClr>
              <a:buSzPts val="2000"/>
              <a:buFont typeface="Arial"/>
              <a:buNone/>
            </a:pPr>
            <a:endParaRPr sz="2000" b="0" i="0" u="none" strike="noStrike" cap="none">
              <a:solidFill>
                <a:schemeClr val="dk2"/>
              </a:solidFill>
              <a:latin typeface="Century Gothic"/>
              <a:ea typeface="Century Gothic"/>
              <a:cs typeface="Century Gothic"/>
              <a:sym typeface="Century Gothic"/>
            </a:endParaRPr>
          </a:p>
          <a:p>
            <a:pPr marL="914400" marR="5080" lvl="0" indent="-355600" algn="l" rtl="0">
              <a:lnSpc>
                <a:spcPct val="101699"/>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On 07/03/2021, Grace purchased,</a:t>
            </a:r>
            <a:endParaRPr sz="2000" b="0" i="0" u="none" strike="noStrike" cap="none">
              <a:solidFill>
                <a:schemeClr val="dk2"/>
              </a:solidFill>
              <a:latin typeface="Century Gothic"/>
              <a:ea typeface="Century Gothic"/>
              <a:cs typeface="Century Gothic"/>
              <a:sym typeface="Century Gothic"/>
            </a:endParaRPr>
          </a:p>
          <a:p>
            <a:pPr marL="1371600" marR="5080" lvl="1" indent="-355600" algn="l" rtl="0">
              <a:lnSpc>
                <a:spcPct val="101699"/>
              </a:lnSpc>
              <a:spcBef>
                <a:spcPts val="100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5 kg wheat for 100</a:t>
            </a:r>
            <a:endParaRPr sz="2000" b="0" i="0" u="none" strike="noStrike" cap="none">
              <a:solidFill>
                <a:schemeClr val="dk2"/>
              </a:solidFill>
              <a:latin typeface="Century Gothic"/>
              <a:ea typeface="Century Gothic"/>
              <a:cs typeface="Century Gothic"/>
              <a:sym typeface="Century Gothic"/>
            </a:endParaRPr>
          </a:p>
          <a:p>
            <a:pPr marL="1371600" marR="5080" lvl="1" indent="-355600" algn="l" rtl="0">
              <a:lnSpc>
                <a:spcPct val="101699"/>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On the same day, she paid 200 in cash too.</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927100" marR="52705" lvl="0" indent="0" algn="l" rtl="0">
              <a:lnSpc>
                <a:spcPct val="102200"/>
              </a:lnSpc>
              <a:spcBef>
                <a:spcPts val="0"/>
              </a:spcBef>
              <a:spcAft>
                <a:spcPts val="0"/>
              </a:spcAft>
              <a:buClr>
                <a:srgbClr val="000000"/>
              </a:buClr>
              <a:buSzPts val="2000"/>
              <a:buFont typeface="Arial"/>
              <a:buNone/>
            </a:pPr>
            <a:r>
              <a:rPr lang="en-US" sz="2000" b="1" i="0" u="none" strike="noStrike" cap="none">
                <a:solidFill>
                  <a:schemeClr val="dk2"/>
                </a:solidFill>
                <a:latin typeface="Century Gothic"/>
                <a:ea typeface="Century Gothic"/>
                <a:cs typeface="Century Gothic"/>
                <a:sym typeface="Century Gothic"/>
              </a:rPr>
              <a:t>Fill in the credit register as on 07/03/2021 based on this information.</a:t>
            </a:r>
            <a:endParaRPr sz="2000" b="1"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rgbClr val="000000"/>
              </a:buClr>
              <a:buSzPts val="1600"/>
              <a:buFont typeface="Arial"/>
              <a:buNone/>
            </a:pPr>
            <a:endParaRPr sz="2000" b="1" i="0" u="none" strike="noStrike" cap="none">
              <a:solidFill>
                <a:srgbClr val="2855A4"/>
              </a:solidFill>
              <a:latin typeface="Century Gothic"/>
              <a:ea typeface="Century Gothic"/>
              <a:cs typeface="Century Gothic"/>
              <a:sym typeface="Century Gothic"/>
            </a:endParaRPr>
          </a:p>
        </p:txBody>
      </p:sp>
      <p:sp>
        <p:nvSpPr>
          <p:cNvPr id="588" name="Google Shape;588;g15615caa4e2_1_397"/>
          <p:cNvSpPr txBox="1">
            <a:spLocks noGrp="1"/>
          </p:cNvSpPr>
          <p:nvPr>
            <p:ph type="title"/>
          </p:nvPr>
        </p:nvSpPr>
        <p:spPr>
          <a:xfrm>
            <a:off x="755075" y="392675"/>
            <a:ext cx="84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Case 1</a:t>
            </a:r>
            <a:endParaRPr>
              <a:solidFill>
                <a:srgbClr val="BA0C2F"/>
              </a:solidFill>
            </a:endParaRPr>
          </a:p>
        </p:txBody>
      </p:sp>
      <p:pic>
        <p:nvPicPr>
          <p:cNvPr id="589" name="Google Shape;589;g15615caa4e2_1_39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465868"/>
            <a:ext cx="1235826" cy="1235826"/>
          </a:xfrm>
          <a:prstGeom prst="rect">
            <a:avLst/>
          </a:prstGeom>
          <a:noFill/>
          <a:ln>
            <a:noFill/>
          </a:ln>
        </p:spPr>
      </p:pic>
      <p:sp>
        <p:nvSpPr>
          <p:cNvPr id="590" name="Google Shape;590;g15615caa4e2_1_397"/>
          <p:cNvSpPr txBox="1"/>
          <p:nvPr/>
        </p:nvSpPr>
        <p:spPr>
          <a:xfrm>
            <a:off x="9220475" y="714000"/>
            <a:ext cx="17853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Edit the numbers and scenario as needed.</a:t>
            </a:r>
            <a:endParaRPr sz="1100" b="0" i="0" u="none" strike="noStrike" cap="none">
              <a:solidFill>
                <a:schemeClr val="dk2"/>
              </a:solidFill>
              <a:latin typeface="Century Gothic"/>
              <a:ea typeface="Century Gothic"/>
              <a:cs typeface="Century Gothic"/>
              <a:sym typeface="Century Gothic"/>
            </a:endParaRPr>
          </a:p>
        </p:txBody>
      </p:sp>
      <p:pic>
        <p:nvPicPr>
          <p:cNvPr id="591" name="Google Shape;591;g15615caa4e2_1_39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269375" y="1797892"/>
            <a:ext cx="5626824" cy="44344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g152b21e81b7_0_11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97" name="Google Shape;597;g152b21e81b7_0_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pic>
        <p:nvPicPr>
          <p:cNvPr id="598" name="Google Shape;598;g152b21e81b7_0_1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161068"/>
            <a:ext cx="1235826" cy="1235826"/>
          </a:xfrm>
          <a:prstGeom prst="rect">
            <a:avLst/>
          </a:prstGeom>
          <a:noFill/>
          <a:ln>
            <a:noFill/>
          </a:ln>
        </p:spPr>
      </p:pic>
      <p:sp>
        <p:nvSpPr>
          <p:cNvPr id="599" name="Google Shape;599;g152b21e81b7_0_116"/>
          <p:cNvSpPr txBox="1"/>
          <p:nvPr/>
        </p:nvSpPr>
        <p:spPr>
          <a:xfrm>
            <a:off x="9448975" y="409200"/>
            <a:ext cx="15570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600" name="Google Shape;600;g152b21e81b7_0_116"/>
          <p:cNvGraphicFramePr/>
          <p:nvPr/>
        </p:nvGraphicFramePr>
        <p:xfrm>
          <a:off x="846338" y="1844149"/>
          <a:ext cx="3000000" cy="3000000"/>
        </p:xfrm>
        <a:graphic>
          <a:graphicData uri="http://schemas.openxmlformats.org/drawingml/2006/table">
            <a:tbl>
              <a:tblPr firstRow="1" bandRow="1">
                <a:noFill/>
                <a:tableStyleId>{3C48B391-F14D-4507-B38F-1412EB4E0A9D}</a:tableStyleId>
              </a:tblPr>
              <a:tblGrid>
                <a:gridCol w="1172450">
                  <a:extLst>
                    <a:ext uri="{9D8B030D-6E8A-4147-A177-3AD203B41FA5}">
                      <a16:colId xmlns:a16="http://schemas.microsoft.com/office/drawing/2014/main" val="20000"/>
                    </a:ext>
                  </a:extLst>
                </a:gridCol>
                <a:gridCol w="1483575">
                  <a:extLst>
                    <a:ext uri="{9D8B030D-6E8A-4147-A177-3AD203B41FA5}">
                      <a16:colId xmlns:a16="http://schemas.microsoft.com/office/drawing/2014/main" val="20001"/>
                    </a:ext>
                  </a:extLst>
                </a:gridCol>
                <a:gridCol w="1835050">
                  <a:extLst>
                    <a:ext uri="{9D8B030D-6E8A-4147-A177-3AD203B41FA5}">
                      <a16:colId xmlns:a16="http://schemas.microsoft.com/office/drawing/2014/main" val="20002"/>
                    </a:ext>
                  </a:extLst>
                </a:gridCol>
                <a:gridCol w="1992600">
                  <a:extLst>
                    <a:ext uri="{9D8B030D-6E8A-4147-A177-3AD203B41FA5}">
                      <a16:colId xmlns:a16="http://schemas.microsoft.com/office/drawing/2014/main" val="20003"/>
                    </a:ext>
                  </a:extLst>
                </a:gridCol>
                <a:gridCol w="1155075">
                  <a:extLst>
                    <a:ext uri="{9D8B030D-6E8A-4147-A177-3AD203B41FA5}">
                      <a16:colId xmlns:a16="http://schemas.microsoft.com/office/drawing/2014/main" val="20004"/>
                    </a:ext>
                  </a:extLst>
                </a:gridCol>
                <a:gridCol w="1581000">
                  <a:extLst>
                    <a:ext uri="{9D8B030D-6E8A-4147-A177-3AD203B41FA5}">
                      <a16:colId xmlns:a16="http://schemas.microsoft.com/office/drawing/2014/main" val="20005"/>
                    </a:ext>
                  </a:extLst>
                </a:gridCol>
              </a:tblGrid>
              <a:tr h="822775">
                <a:tc gridSpan="6">
                  <a:txBody>
                    <a:bodyPr/>
                    <a:lstStyle/>
                    <a:p>
                      <a:pPr marL="2459990" marR="245872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entury Gothic"/>
                          <a:ea typeface="Century Gothic"/>
                          <a:cs typeface="Century Gothic"/>
                          <a:sym typeface="Century Gothic"/>
                        </a:rPr>
                        <a:t>Customer Credit Registry </a:t>
                      </a:r>
                      <a:endParaRPr sz="1800" b="1" u="none" strike="noStrike" cap="none">
                        <a:solidFill>
                          <a:schemeClr val="lt1"/>
                        </a:solidFill>
                        <a:latin typeface="Century Gothic"/>
                        <a:ea typeface="Century Gothic"/>
                        <a:cs typeface="Century Gothic"/>
                        <a:sym typeface="Century Gothic"/>
                      </a:endParaRPr>
                    </a:p>
                    <a:p>
                      <a:pPr marL="2459990" marR="245872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entury Gothic"/>
                          <a:ea typeface="Century Gothic"/>
                          <a:cs typeface="Century Gothic"/>
                          <a:sym typeface="Century Gothic"/>
                        </a:rPr>
                        <a:t>(Accounts Receivable) </a:t>
                      </a:r>
                      <a:endParaRPr sz="1800" b="1"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955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Date</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Customer</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Description</a:t>
                      </a:r>
                      <a:endParaRPr sz="1500" b="1"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9695" marR="8699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Value of item sold/purchased on credit</a:t>
                      </a:r>
                      <a:endParaRPr sz="1500" u="none" strike="noStrike" cap="none">
                        <a:solidFill>
                          <a:schemeClr val="lt1"/>
                        </a:solidFill>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2075" marR="13906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Amount repaid </a:t>
                      </a:r>
                      <a:endParaRPr sz="1500" u="none" strike="noStrike" cap="none">
                        <a:solidFill>
                          <a:schemeClr val="lt1"/>
                        </a:solidFill>
                        <a:latin typeface="Century Gothic"/>
                        <a:ea typeface="Century Gothic"/>
                        <a:cs typeface="Century Gothic"/>
                        <a:sym typeface="Century Gothic"/>
                      </a:endParaRPr>
                    </a:p>
                  </a:txBody>
                  <a:tcPr marL="0" marR="0" marT="4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Balance</a:t>
                      </a:r>
                      <a:endParaRPr sz="1500" u="none" strike="noStrike" cap="none">
                        <a:solidFill>
                          <a:schemeClr val="lt1"/>
                        </a:solidFill>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1"/>
                  </a:ext>
                </a:extLst>
              </a:tr>
              <a:tr h="503350">
                <a:tc>
                  <a:txBody>
                    <a:bodyPr/>
                    <a:lstStyle/>
                    <a:p>
                      <a:pPr marL="57150" marR="0" lvl="0" indent="0" algn="l" rtl="0">
                        <a:lnSpc>
                          <a:spcPct val="100000"/>
                        </a:lnSpc>
                        <a:spcBef>
                          <a:spcPts val="0"/>
                        </a:spcBef>
                        <a:spcAft>
                          <a:spcPts val="0"/>
                        </a:spcAft>
                        <a:buClr>
                          <a:srgbClr val="000000"/>
                        </a:buClr>
                        <a:buSzPts val="1600"/>
                        <a:buFont typeface="Arial"/>
                        <a:buNone/>
                      </a:pPr>
                      <a:r>
                        <a:rPr lang="en-US" sz="1500" u="none" strike="noStrike" cap="none">
                          <a:latin typeface="Century Gothic"/>
                          <a:ea typeface="Century Gothic"/>
                          <a:cs typeface="Century Gothic"/>
                          <a:sym typeface="Century Gothic"/>
                        </a:rPr>
                        <a:t>Grace</a:t>
                      </a:r>
                      <a:endParaRPr sz="15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05/03/2021</a:t>
                      </a:r>
                      <a:endParaRPr sz="1500" u="none" strike="noStrike" cap="none">
                        <a:latin typeface="Century Gothic"/>
                        <a:ea typeface="Century Gothic"/>
                        <a:cs typeface="Century Gothic"/>
                        <a:sym typeface="Century Gothic"/>
                      </a:endParaRPr>
                    </a:p>
                  </a:txBody>
                  <a:tcPr marL="0" marR="0" marT="12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02235" marR="17907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Ration: Beans, Rice, Sugar (1 kg each)</a:t>
                      </a:r>
                      <a:endParaRPr sz="1500" u="none" strike="noStrike" cap="none">
                        <a:latin typeface="Century Gothic"/>
                        <a:ea typeface="Century Gothic"/>
                        <a:cs typeface="Century Gothic"/>
                        <a:sym typeface="Century Gothic"/>
                      </a:endParaRPr>
                    </a:p>
                  </a:txBody>
                  <a:tcPr marL="0" marR="0" marT="3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652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190</a:t>
                      </a:r>
                      <a:endParaRPr sz="15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5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0541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190</a:t>
                      </a:r>
                      <a:endParaRPr sz="1500" u="none" strike="noStrike" cap="none">
                        <a:latin typeface="Century Gothic"/>
                        <a:ea typeface="Century Gothic"/>
                        <a:cs typeface="Century Gothic"/>
                        <a:sym typeface="Century Gothic"/>
                      </a:endParaRPr>
                    </a:p>
                  </a:txBody>
                  <a:tcPr marL="0" marR="0" marT="3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2"/>
                  </a:ext>
                </a:extLst>
              </a:tr>
              <a:tr h="976150">
                <a:tc>
                  <a:txBody>
                    <a:bodyPr/>
                    <a:lstStyle/>
                    <a:p>
                      <a:pPr marL="57150" marR="0" lvl="0" indent="0" algn="l" rtl="0">
                        <a:lnSpc>
                          <a:spcPct val="100000"/>
                        </a:lnSpc>
                        <a:spcBef>
                          <a:spcPts val="0"/>
                        </a:spcBef>
                        <a:spcAft>
                          <a:spcPts val="0"/>
                        </a:spcAft>
                        <a:buClr>
                          <a:srgbClr val="000000"/>
                        </a:buClr>
                        <a:buSzPts val="1600"/>
                        <a:buFont typeface="Arial"/>
                        <a:buNone/>
                      </a:pPr>
                      <a:r>
                        <a:rPr lang="en-US" sz="1500" u="none" strike="noStrike" cap="none">
                          <a:latin typeface="Century Gothic"/>
                          <a:ea typeface="Century Gothic"/>
                          <a:cs typeface="Century Gothic"/>
                          <a:sym typeface="Century Gothic"/>
                        </a:rPr>
                        <a:t>Grace</a:t>
                      </a:r>
                      <a:endParaRPr sz="1500" u="none" strike="noStrike" cap="none">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7/03/2021</a:t>
                      </a:r>
                      <a:endParaRPr sz="1500" u="none" strike="noStrike" cap="none">
                        <a:latin typeface="Century Gothic"/>
                        <a:ea typeface="Century Gothic"/>
                        <a:cs typeface="Century Gothic"/>
                        <a:sym typeface="Century Gothic"/>
                      </a:endParaRPr>
                    </a:p>
                  </a:txBody>
                  <a:tcPr marL="0" marR="0" marT="1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223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5 kg Wheat</a:t>
                      </a:r>
                      <a:endParaRPr sz="15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652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100</a:t>
                      </a:r>
                      <a:endParaRPr sz="15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160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200</a:t>
                      </a:r>
                      <a:endParaRPr sz="1500" u="none" strike="noStrike" cap="none">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0541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90</a:t>
                      </a:r>
                      <a:endParaRPr sz="1500" u="none" strike="noStrike" cap="none">
                        <a:latin typeface="Century Gothic"/>
                        <a:ea typeface="Century Gothic"/>
                        <a:cs typeface="Century Gothic"/>
                        <a:sym typeface="Century Gothic"/>
                      </a:endParaRPr>
                    </a:p>
                  </a:txBody>
                  <a:tcPr marL="0" marR="0" marT="15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3"/>
                  </a:ext>
                </a:extLst>
              </a:tr>
            </a:tbl>
          </a:graphicData>
        </a:graphic>
      </p:graphicFrame>
      <p:pic>
        <p:nvPicPr>
          <p:cNvPr id="601" name="Google Shape;601;g152b21e81b7_0_116"/>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02" name="Google Shape;602;g152b21e81b7_0_1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006600" y="1564052"/>
            <a:ext cx="3345550" cy="50195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g15615caa4e2_1_45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08" name="Google Shape;608;g15615caa4e2_1_4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pic>
        <p:nvPicPr>
          <p:cNvPr id="609" name="Google Shape;609;g15615caa4e2_1_45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10" name="Google Shape;610;g15615caa4e2_1_451"/>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11" name="Google Shape;611;g15615caa4e2_1_451"/>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612" name="Google Shape;612;g15615caa4e2_1_451"/>
          <p:cNvSpPr txBox="1">
            <a:spLocks noGrp="1"/>
          </p:cNvSpPr>
          <p:nvPr>
            <p:ph type="title"/>
          </p:nvPr>
        </p:nvSpPr>
        <p:spPr>
          <a:xfrm>
            <a:off x="755075" y="392675"/>
            <a:ext cx="84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Case 2</a:t>
            </a:r>
            <a:endParaRPr>
              <a:solidFill>
                <a:srgbClr val="BA0C2F"/>
              </a:solidFill>
            </a:endParaRPr>
          </a:p>
        </p:txBody>
      </p:sp>
      <p:pic>
        <p:nvPicPr>
          <p:cNvPr id="613" name="Google Shape;613;g15615caa4e2_1_45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465868"/>
            <a:ext cx="1235826" cy="1235826"/>
          </a:xfrm>
          <a:prstGeom prst="rect">
            <a:avLst/>
          </a:prstGeom>
          <a:noFill/>
          <a:ln>
            <a:noFill/>
          </a:ln>
        </p:spPr>
      </p:pic>
      <p:sp>
        <p:nvSpPr>
          <p:cNvPr id="614" name="Google Shape;614;g15615caa4e2_1_451"/>
          <p:cNvSpPr txBox="1"/>
          <p:nvPr/>
        </p:nvSpPr>
        <p:spPr>
          <a:xfrm>
            <a:off x="9220475" y="714000"/>
            <a:ext cx="17853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Edit the numbers and scenario as needed.</a:t>
            </a:r>
            <a:endParaRPr sz="1100" b="0" i="0" u="none" strike="noStrike" cap="none">
              <a:solidFill>
                <a:schemeClr val="dk2"/>
              </a:solidFill>
              <a:latin typeface="Century Gothic"/>
              <a:ea typeface="Century Gothic"/>
              <a:cs typeface="Century Gothic"/>
              <a:sym typeface="Century Gothic"/>
            </a:endParaRPr>
          </a:p>
        </p:txBody>
      </p:sp>
      <p:sp>
        <p:nvSpPr>
          <p:cNvPr id="615" name="Google Shape;615;g15615caa4e2_1_451"/>
          <p:cNvSpPr txBox="1"/>
          <p:nvPr/>
        </p:nvSpPr>
        <p:spPr>
          <a:xfrm>
            <a:off x="1001675" y="1707850"/>
            <a:ext cx="5628000" cy="4858200"/>
          </a:xfrm>
          <a:prstGeom prst="rect">
            <a:avLst/>
          </a:prstGeom>
          <a:noFill/>
          <a:ln>
            <a:noFill/>
          </a:ln>
        </p:spPr>
        <p:txBody>
          <a:bodyPr spcFirstLastPara="1" wrap="square" lIns="91425" tIns="91425" rIns="91425" bIns="91425" anchor="t" anchorCtr="0">
            <a:spAutoFit/>
          </a:bodyPr>
          <a:lstStyle/>
          <a:p>
            <a:pPr marL="457200" marR="40005" lvl="0" indent="-342900" algn="l" rtl="0">
              <a:lnSpc>
                <a:spcPct val="100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On 07/04/2022, you purchased supplies from AB Wholesaler on credit.</a:t>
            </a:r>
            <a:endParaRPr sz="1800" b="0" i="0" u="none" strike="noStrike" cap="none">
              <a:solidFill>
                <a:schemeClr val="dk2"/>
              </a:solidFill>
              <a:latin typeface="Century Gothic"/>
              <a:ea typeface="Century Gothic"/>
              <a:cs typeface="Century Gothic"/>
              <a:sym typeface="Century Gothic"/>
            </a:endParaRPr>
          </a:p>
          <a:p>
            <a:pPr marL="914400" marR="0" lvl="1" indent="-342900" algn="l" rtl="0">
              <a:lnSpc>
                <a:spcPct val="100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20 kg rice for 1,000</a:t>
            </a:r>
            <a:endParaRPr sz="1800" b="0" i="0" u="none" strike="noStrike" cap="none">
              <a:solidFill>
                <a:schemeClr val="dk2"/>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Ten jars of 100 gm Nescafé Classic Coffee for 1,000</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On 11/04/2022, you purchased more supplies on credit. </a:t>
            </a:r>
            <a:endParaRPr sz="1800" b="0" i="0" u="none" strike="noStrike" cap="none">
              <a:solidFill>
                <a:schemeClr val="dk2"/>
              </a:solidFill>
              <a:latin typeface="Century Gothic"/>
              <a:ea typeface="Century Gothic"/>
              <a:cs typeface="Century Gothic"/>
              <a:sym typeface="Century Gothic"/>
            </a:endParaRPr>
          </a:p>
          <a:p>
            <a:pPr marL="914400" marR="0" lvl="1" indent="-342900" algn="l" rtl="0">
              <a:lnSpc>
                <a:spcPct val="100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40 Dove Soap bars for 1,200</a:t>
            </a:r>
            <a:endParaRPr sz="1800" b="0" i="0" u="none" strike="noStrike" cap="none">
              <a:solidFill>
                <a:schemeClr val="dk2"/>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Ten 100 ml bottles of Pantene Shampoo for 2,000</a:t>
            </a:r>
            <a:endParaRPr sz="1800" b="0" i="0" u="none" strike="noStrike" cap="none">
              <a:solidFill>
                <a:schemeClr val="dk2"/>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On 15/04/2022, you paid 600 to AB Wholesaler to pay down your credit.</a:t>
            </a:r>
            <a:endParaRPr sz="18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3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0" lvl="0" indent="0" algn="l" rtl="0">
              <a:lnSpc>
                <a:spcPct val="100000"/>
              </a:lnSpc>
              <a:spcBef>
                <a:spcPts val="5"/>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Fill in the credit register based on this information.</a:t>
            </a:r>
            <a:endParaRPr sz="1800" b="1" i="0" u="none" strike="noStrike" cap="none">
              <a:solidFill>
                <a:schemeClr val="dk1"/>
              </a:solidFill>
              <a:latin typeface="Calibri"/>
              <a:ea typeface="Calibri"/>
              <a:cs typeface="Calibri"/>
              <a:sym typeface="Calibri"/>
            </a:endParaRPr>
          </a:p>
        </p:txBody>
      </p:sp>
      <p:pic>
        <p:nvPicPr>
          <p:cNvPr id="616" name="Google Shape;616;g15615caa4e2_1_45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8071" y="1961975"/>
            <a:ext cx="5321928" cy="41941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g15615caa4e2_1_4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22" name="Google Shape;622;g15615caa4e2_1_4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623" name="Google Shape;623;g15615caa4e2_1_46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237268"/>
            <a:ext cx="1235826" cy="1235826"/>
          </a:xfrm>
          <a:prstGeom prst="rect">
            <a:avLst/>
          </a:prstGeom>
          <a:noFill/>
          <a:ln>
            <a:noFill/>
          </a:ln>
        </p:spPr>
      </p:pic>
      <p:sp>
        <p:nvSpPr>
          <p:cNvPr id="624" name="Google Shape;624;g15615caa4e2_1_465"/>
          <p:cNvSpPr txBox="1"/>
          <p:nvPr/>
        </p:nvSpPr>
        <p:spPr>
          <a:xfrm>
            <a:off x="9556275" y="409200"/>
            <a:ext cx="15258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625" name="Google Shape;625;g15615caa4e2_1_465"/>
          <p:cNvGraphicFramePr/>
          <p:nvPr/>
        </p:nvGraphicFramePr>
        <p:xfrm>
          <a:off x="509036" y="588082"/>
          <a:ext cx="3000000" cy="3000000"/>
        </p:xfrm>
        <a:graphic>
          <a:graphicData uri="http://schemas.openxmlformats.org/drawingml/2006/table">
            <a:tbl>
              <a:tblPr firstRow="1" bandRow="1">
                <a:noFill/>
                <a:tableStyleId>{3C48B391-F14D-4507-B38F-1412EB4E0A9D}</a:tableStyleId>
              </a:tblPr>
              <a:tblGrid>
                <a:gridCol w="1230650">
                  <a:extLst>
                    <a:ext uri="{9D8B030D-6E8A-4147-A177-3AD203B41FA5}">
                      <a16:colId xmlns:a16="http://schemas.microsoft.com/office/drawing/2014/main" val="20000"/>
                    </a:ext>
                  </a:extLst>
                </a:gridCol>
                <a:gridCol w="1287800">
                  <a:extLst>
                    <a:ext uri="{9D8B030D-6E8A-4147-A177-3AD203B41FA5}">
                      <a16:colId xmlns:a16="http://schemas.microsoft.com/office/drawing/2014/main" val="20001"/>
                    </a:ext>
                  </a:extLst>
                </a:gridCol>
                <a:gridCol w="2381350">
                  <a:extLst>
                    <a:ext uri="{9D8B030D-6E8A-4147-A177-3AD203B41FA5}">
                      <a16:colId xmlns:a16="http://schemas.microsoft.com/office/drawing/2014/main" val="20002"/>
                    </a:ext>
                  </a:extLst>
                </a:gridCol>
                <a:gridCol w="2030900">
                  <a:extLst>
                    <a:ext uri="{9D8B030D-6E8A-4147-A177-3AD203B41FA5}">
                      <a16:colId xmlns:a16="http://schemas.microsoft.com/office/drawing/2014/main" val="20003"/>
                    </a:ext>
                  </a:extLst>
                </a:gridCol>
                <a:gridCol w="1075625">
                  <a:extLst>
                    <a:ext uri="{9D8B030D-6E8A-4147-A177-3AD203B41FA5}">
                      <a16:colId xmlns:a16="http://schemas.microsoft.com/office/drawing/2014/main" val="20004"/>
                    </a:ext>
                  </a:extLst>
                </a:gridCol>
                <a:gridCol w="964725">
                  <a:extLst>
                    <a:ext uri="{9D8B030D-6E8A-4147-A177-3AD203B41FA5}">
                      <a16:colId xmlns:a16="http://schemas.microsoft.com/office/drawing/2014/main" val="20005"/>
                    </a:ext>
                  </a:extLst>
                </a:gridCol>
              </a:tblGrid>
              <a:tr h="636275">
                <a:tc gridSpan="6">
                  <a:txBody>
                    <a:bodyPr/>
                    <a:lstStyle/>
                    <a:p>
                      <a:pPr marL="381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Century Gothic"/>
                          <a:ea typeface="Century Gothic"/>
                          <a:cs typeface="Century Gothic"/>
                          <a:sym typeface="Century Gothic"/>
                        </a:rPr>
                        <a:t>Supplier Credit Registry (Accounts Payable) </a:t>
                      </a:r>
                      <a:endParaRPr sz="1800"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25">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Date</a:t>
                      </a:r>
                      <a:endParaRPr sz="1500"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Supplier</a:t>
                      </a:r>
                      <a:endParaRPr sz="1500" b="1" u="none" strike="noStrike" cap="none">
                        <a:solidFill>
                          <a:schemeClr val="lt1"/>
                        </a:solidFill>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3345"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Description</a:t>
                      </a:r>
                      <a:endParaRPr sz="1500" u="none" strike="noStrike" cap="none">
                        <a:solidFill>
                          <a:schemeClr val="lt1"/>
                        </a:solidFill>
                        <a:latin typeface="Century Gothic"/>
                        <a:ea typeface="Century Gothic"/>
                        <a:cs typeface="Century Gothic"/>
                        <a:sym typeface="Century Gothic"/>
                      </a:endParaRPr>
                    </a:p>
                  </a:txBody>
                  <a:tcPr marL="0" marR="0" marT="2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90805" marR="90805"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Value of item sold/purchased on credit</a:t>
                      </a:r>
                      <a:endParaRPr sz="1500" u="none" strike="noStrike" cap="none">
                        <a:solidFill>
                          <a:schemeClr val="lt1"/>
                        </a:solidFill>
                        <a:latin typeface="Century Gothic"/>
                        <a:ea typeface="Century Gothic"/>
                        <a:cs typeface="Century Gothic"/>
                        <a:sym typeface="Century Gothic"/>
                      </a:endParaRPr>
                    </a:p>
                  </a:txBody>
                  <a:tcPr marL="0" marR="0" marT="29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11430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Payment</a:t>
                      </a:r>
                      <a:endParaRPr sz="1500" b="1" u="none" strike="noStrike" cap="none">
                        <a:solidFill>
                          <a:schemeClr val="lt1"/>
                        </a:solidFill>
                        <a:latin typeface="Century Gothic"/>
                        <a:ea typeface="Century Gothic"/>
                        <a:cs typeface="Century Gothic"/>
                        <a:sym typeface="Century Gothic"/>
                      </a:endParaRPr>
                    </a:p>
                  </a:txBody>
                  <a:tcPr marL="0" marR="0" marT="235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tc>
                  <a:txBody>
                    <a:bodyPr/>
                    <a:lstStyle/>
                    <a:p>
                      <a:pPr marL="57150" marR="0" lvl="0" indent="0" algn="l" rtl="0">
                        <a:lnSpc>
                          <a:spcPct val="100000"/>
                        </a:lnSpc>
                        <a:spcBef>
                          <a:spcPts val="0"/>
                        </a:spcBef>
                        <a:spcAft>
                          <a:spcPts val="0"/>
                        </a:spcAft>
                        <a:buClr>
                          <a:srgbClr val="000000"/>
                        </a:buClr>
                        <a:buSzPts val="1800"/>
                        <a:buFont typeface="Arial"/>
                        <a:buNone/>
                      </a:pPr>
                      <a:r>
                        <a:rPr lang="en-US" sz="1500" b="1" u="none" strike="noStrike" cap="none">
                          <a:solidFill>
                            <a:schemeClr val="lt1"/>
                          </a:solidFill>
                          <a:latin typeface="Century Gothic"/>
                          <a:ea typeface="Century Gothic"/>
                          <a:cs typeface="Century Gothic"/>
                          <a:sym typeface="Century Gothic"/>
                        </a:rPr>
                        <a:t>Balance</a:t>
                      </a:r>
                      <a:endParaRPr sz="1500" b="1" u="none" strike="noStrike" cap="none">
                        <a:solidFill>
                          <a:schemeClr val="lt1"/>
                        </a:solidFill>
                        <a:latin typeface="Century Gothic"/>
                        <a:ea typeface="Century Gothic"/>
                        <a:cs typeface="Century Gothic"/>
                        <a:sym typeface="Century Gothic"/>
                      </a:endParaRPr>
                    </a:p>
                  </a:txBody>
                  <a:tcPr marL="0" marR="0" marT="2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5A4"/>
                    </a:solidFill>
                  </a:tcPr>
                </a:tc>
                <a:extLst>
                  <a:ext uri="{0D108BD9-81ED-4DB2-BD59-A6C34878D82A}">
                    <a16:rowId xmlns:a16="http://schemas.microsoft.com/office/drawing/2014/main" val="10001"/>
                  </a:ext>
                </a:extLst>
              </a:tr>
              <a:tr h="1745625">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07/04/2022</a:t>
                      </a:r>
                      <a:endParaRPr sz="1500" u="none" strike="noStrike" cap="none">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3810" marR="0" lvl="0" indent="0" algn="ctr"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AB Wholesaler</a:t>
                      </a:r>
                      <a:endParaRPr sz="1500" u="none" strike="noStrike" cap="none">
                        <a:latin typeface="Century Gothic"/>
                        <a:ea typeface="Century Gothic"/>
                        <a:cs typeface="Century Gothic"/>
                        <a:sym typeface="Century Gothic"/>
                      </a:endParaRPr>
                    </a:p>
                    <a:p>
                      <a:pPr marL="9144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26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457200" marR="459740" lvl="0" indent="-323850" algn="l" rtl="0">
                        <a:lnSpc>
                          <a:spcPct val="100000"/>
                        </a:lnSpc>
                        <a:spcBef>
                          <a:spcPts val="0"/>
                        </a:spcBef>
                        <a:spcAft>
                          <a:spcPts val="0"/>
                        </a:spcAft>
                        <a:buClr>
                          <a:srgbClr val="000000"/>
                        </a:buClr>
                        <a:buSzPts val="1500"/>
                        <a:buFont typeface="Century Gothic"/>
                        <a:buChar char="●"/>
                      </a:pPr>
                      <a:r>
                        <a:rPr lang="en-US" sz="1500" u="none" strike="noStrike" cap="none">
                          <a:latin typeface="Century Gothic"/>
                          <a:ea typeface="Century Gothic"/>
                          <a:cs typeface="Century Gothic"/>
                          <a:sym typeface="Century Gothic"/>
                        </a:rPr>
                        <a:t>20 kg rice for 1,000</a:t>
                      </a:r>
                      <a:endParaRPr sz="1500" u="none" strike="noStrike" cap="none">
                        <a:latin typeface="Century Gothic"/>
                        <a:ea typeface="Century Gothic"/>
                        <a:cs typeface="Century Gothic"/>
                        <a:sym typeface="Century Gothic"/>
                      </a:endParaRPr>
                    </a:p>
                    <a:p>
                      <a:pPr marL="457200" marR="459740" lvl="0" indent="-323850" algn="l" rtl="0">
                        <a:lnSpc>
                          <a:spcPct val="100000"/>
                        </a:lnSpc>
                        <a:spcBef>
                          <a:spcPts val="0"/>
                        </a:spcBef>
                        <a:spcAft>
                          <a:spcPts val="0"/>
                        </a:spcAft>
                        <a:buClr>
                          <a:srgbClr val="000000"/>
                        </a:buClr>
                        <a:buSzPts val="1500"/>
                        <a:buFont typeface="Century Gothic"/>
                        <a:buChar char="●"/>
                      </a:pPr>
                      <a:r>
                        <a:rPr lang="en-US" sz="1500" u="none" strike="noStrike" cap="none">
                          <a:latin typeface="Century Gothic"/>
                          <a:ea typeface="Century Gothic"/>
                          <a:cs typeface="Century Gothic"/>
                          <a:sym typeface="Century Gothic"/>
                        </a:rPr>
                        <a:t>Ten 100 gm bottles of Nescafé Classic Coffee for 1,000</a:t>
                      </a:r>
                      <a:endParaRPr sz="15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080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2,000</a:t>
                      </a:r>
                      <a:endParaRPr sz="1500" u="none" strike="noStrike" cap="none">
                        <a:latin typeface="Century Gothic"/>
                        <a:ea typeface="Century Gothic"/>
                        <a:cs typeface="Century Gothic"/>
                        <a:sym typeface="Century Gothic"/>
                      </a:endParaRPr>
                    </a:p>
                  </a:txBody>
                  <a:tcPr marL="0" marR="0" marT="36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6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525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2,000</a:t>
                      </a:r>
                      <a:endParaRPr sz="1500" u="none" strike="noStrike" cap="none">
                        <a:latin typeface="Century Gothic"/>
                        <a:ea typeface="Century Gothic"/>
                        <a:cs typeface="Century Gothic"/>
                        <a:sym typeface="Century Gothic"/>
                      </a:endParaRPr>
                    </a:p>
                  </a:txBody>
                  <a:tcPr marL="0" marR="0" marT="412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2"/>
                  </a:ext>
                </a:extLst>
              </a:tr>
              <a:tr h="1951375">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11/04/2022</a:t>
                      </a:r>
                      <a:endParaRPr sz="15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3810" marR="0" lvl="0" indent="0" algn="ctr"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AB Wholesaler</a:t>
                      </a:r>
                      <a:endParaRPr sz="1500" u="none" strike="noStrike" cap="none">
                        <a:latin typeface="Century Gothic"/>
                        <a:ea typeface="Century Gothic"/>
                        <a:cs typeface="Century Gothic"/>
                        <a:sym typeface="Century Gothic"/>
                      </a:endParaRPr>
                    </a:p>
                    <a:p>
                      <a:pPr marL="9144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457200" marR="0" lvl="0" indent="-323850" algn="l" rtl="0">
                        <a:lnSpc>
                          <a:spcPct val="100000"/>
                        </a:lnSpc>
                        <a:spcBef>
                          <a:spcPts val="0"/>
                        </a:spcBef>
                        <a:spcAft>
                          <a:spcPts val="0"/>
                        </a:spcAft>
                        <a:buClr>
                          <a:srgbClr val="000000"/>
                        </a:buClr>
                        <a:buSzPts val="1500"/>
                        <a:buFont typeface="Century Gothic"/>
                        <a:buChar char="●"/>
                      </a:pPr>
                      <a:r>
                        <a:rPr lang="en-US" sz="1500" u="none" strike="noStrike" cap="none">
                          <a:latin typeface="Century Gothic"/>
                          <a:ea typeface="Century Gothic"/>
                          <a:cs typeface="Century Gothic"/>
                          <a:sym typeface="Century Gothic"/>
                        </a:rPr>
                        <a:t>40 Dove Soap for 1,200</a:t>
                      </a:r>
                      <a:endParaRPr sz="1500" u="none" strike="noStrike" cap="none">
                        <a:latin typeface="Century Gothic"/>
                        <a:ea typeface="Century Gothic"/>
                        <a:cs typeface="Century Gothic"/>
                        <a:sym typeface="Century Gothic"/>
                      </a:endParaRPr>
                    </a:p>
                    <a:p>
                      <a:pPr marL="457200" marR="496568" lvl="0" indent="-323850" algn="l" rtl="0">
                        <a:lnSpc>
                          <a:spcPct val="100000"/>
                        </a:lnSpc>
                        <a:spcBef>
                          <a:spcPts val="0"/>
                        </a:spcBef>
                        <a:spcAft>
                          <a:spcPts val="0"/>
                        </a:spcAft>
                        <a:buClr>
                          <a:srgbClr val="000000"/>
                        </a:buClr>
                        <a:buSzPts val="1500"/>
                        <a:buFont typeface="Century Gothic"/>
                        <a:buChar char="●"/>
                      </a:pPr>
                      <a:r>
                        <a:rPr lang="en-US" sz="1500" u="none" strike="noStrike" cap="none">
                          <a:latin typeface="Century Gothic"/>
                          <a:ea typeface="Century Gothic"/>
                          <a:cs typeface="Century Gothic"/>
                          <a:sym typeface="Century Gothic"/>
                        </a:rPr>
                        <a:t>Ten 100 ml bottles of Pantene Shampoo for 2,000</a:t>
                      </a:r>
                      <a:endParaRPr sz="1500" u="none" strike="noStrike" cap="none">
                        <a:latin typeface="Century Gothic"/>
                        <a:ea typeface="Century Gothic"/>
                        <a:cs typeface="Century Gothic"/>
                        <a:sym typeface="Century Gothic"/>
                      </a:endParaRPr>
                    </a:p>
                  </a:txBody>
                  <a:tcPr marL="0" marR="0" marT="31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080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3,200</a:t>
                      </a:r>
                      <a:endParaRPr sz="15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6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9525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3,200</a:t>
                      </a:r>
                      <a:endParaRPr sz="1500" u="none" strike="noStrike" cap="none">
                        <a:latin typeface="Century Gothic"/>
                        <a:ea typeface="Century Gothic"/>
                        <a:cs typeface="Century Gothic"/>
                        <a:sym typeface="Century Gothic"/>
                      </a:endParaRPr>
                    </a:p>
                  </a:txBody>
                  <a:tcPr marL="0" marR="0" marT="3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3"/>
                  </a:ext>
                </a:extLst>
              </a:tr>
              <a:tr h="835025">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15/04/2022</a:t>
                      </a:r>
                      <a:endParaRPr sz="1500" u="none" strike="noStrike" cap="none">
                        <a:latin typeface="Century Gothic"/>
                        <a:ea typeface="Century Gothic"/>
                        <a:cs typeface="Century Gothic"/>
                        <a:sym typeface="Century Gothic"/>
                      </a:endParaRPr>
                    </a:p>
                  </a:txBody>
                  <a:tcPr marL="0" marR="0" marT="120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3810" marR="0" lvl="0" indent="0" algn="ctr"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AB Wholesaler</a:t>
                      </a:r>
                      <a:endParaRPr sz="1500" u="none" strike="noStrike" cap="none">
                        <a:latin typeface="Century Gothic"/>
                        <a:ea typeface="Century Gothic"/>
                        <a:cs typeface="Century Gothic"/>
                        <a:sym typeface="Century Gothic"/>
                      </a:endParaRPr>
                    </a:p>
                    <a:p>
                      <a:pPr marL="9144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120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6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6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779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600</a:t>
                      </a:r>
                      <a:endParaRPr sz="1500" u="none" strike="noStrike" cap="none">
                        <a:latin typeface="Century Gothic"/>
                        <a:ea typeface="Century Gothic"/>
                        <a:cs typeface="Century Gothic"/>
                        <a:sym typeface="Century Gothic"/>
                      </a:endParaRPr>
                    </a:p>
                  </a:txBody>
                  <a:tcPr marL="0" marR="0" marT="29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9525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4,600</a:t>
                      </a:r>
                      <a:endParaRPr sz="15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4"/>
                  </a:ext>
                </a:extLst>
              </a:tr>
            </a:tbl>
          </a:graphicData>
        </a:graphic>
      </p:graphicFrame>
      <p:pic>
        <p:nvPicPr>
          <p:cNvPr id="626" name="Google Shape;626;g15615caa4e2_1_4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799926" y="1350075"/>
            <a:ext cx="3570048" cy="5356375"/>
          </a:xfrm>
          <a:prstGeom prst="rect">
            <a:avLst/>
          </a:prstGeom>
          <a:noFill/>
          <a:ln>
            <a:noFill/>
          </a:ln>
        </p:spPr>
      </p:pic>
      <p:pic>
        <p:nvPicPr>
          <p:cNvPr id="627" name="Google Shape;627;g15615caa4e2_1_465"/>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g152b21e81b7_0_27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33" name="Google Shape;633;g152b21e81b7_0_2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pic>
        <p:nvPicPr>
          <p:cNvPr id="634" name="Google Shape;634;g152b21e81b7_0_27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35" name="Google Shape;635;g152b21e81b7_0_27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36" name="Google Shape;636;g152b21e81b7_0_27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637" name="Google Shape;637;g152b21e81b7_0_277"/>
          <p:cNvSpPr/>
          <p:nvPr/>
        </p:nvSpPr>
        <p:spPr>
          <a:xfrm>
            <a:off x="4057850" y="2191575"/>
            <a:ext cx="7505700" cy="35385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152b21e81b7_0_277"/>
          <p:cNvSpPr txBox="1"/>
          <p:nvPr/>
        </p:nvSpPr>
        <p:spPr>
          <a:xfrm>
            <a:off x="4786500" y="2496875"/>
            <a:ext cx="6409800" cy="3506571"/>
          </a:xfrm>
          <a:prstGeom prst="rect">
            <a:avLst/>
          </a:prstGeom>
          <a:noFill/>
          <a:ln>
            <a:noFill/>
          </a:ln>
        </p:spPr>
        <p:txBody>
          <a:bodyPr spcFirstLastPara="1" wrap="square" lIns="91425" tIns="91425" rIns="91425" bIns="91425" anchor="t" anchorCtr="0">
            <a:spAutoFit/>
          </a:bodyPr>
          <a:lstStyle/>
          <a:p>
            <a:pPr marL="0" marR="0" lvl="0" indent="0" algn="l" rtl="0">
              <a:lnSpc>
                <a:spcPct val="116100"/>
              </a:lnSpc>
              <a:spcBef>
                <a:spcPts val="0"/>
              </a:spcBef>
              <a:spcAft>
                <a:spcPts val="0"/>
              </a:spcAft>
              <a:buClr>
                <a:schemeClr val="dk1"/>
              </a:buClr>
              <a:buSzPts val="1400"/>
              <a:buFont typeface="Arial"/>
              <a:buNone/>
            </a:pPr>
            <a:r>
              <a:rPr lang="en-US" sz="2000" b="0" i="0" u="none" strike="noStrike" cap="none">
                <a:solidFill>
                  <a:schemeClr val="dk2"/>
                </a:solidFill>
                <a:latin typeface="Century Gothic"/>
                <a:ea typeface="Century Gothic"/>
                <a:cs typeface="Century Gothic"/>
                <a:sym typeface="Century Gothic"/>
              </a:rPr>
              <a:t>When you purchase supplies from wholesalers on credit, pay the wholesaler on time to ensure your goods are always supplied.</a:t>
            </a:r>
            <a:endParaRPr sz="20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600"/>
              <a:buFont typeface="Arial"/>
              <a:buNone/>
            </a:pPr>
            <a:endParaRPr sz="2000" b="0" i="0" u="none" strike="noStrike" cap="none">
              <a:solidFill>
                <a:schemeClr val="dk2"/>
              </a:solidFill>
              <a:latin typeface="Century Gothic"/>
              <a:ea typeface="Century Gothic"/>
              <a:cs typeface="Century Gothic"/>
              <a:sym typeface="Century Gothic"/>
            </a:endParaRPr>
          </a:p>
          <a:p>
            <a:pPr marL="457200" marR="12700" lvl="0" indent="-355600" algn="l" rtl="0">
              <a:lnSpc>
                <a:spcPct val="116100"/>
              </a:lnSpc>
              <a:spcBef>
                <a:spcPts val="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What will happen if you do not pay your wholesaler on time?</a:t>
            </a:r>
            <a:endParaRPr sz="2000" b="0" i="0" u="none" strike="noStrike" cap="none">
              <a:solidFill>
                <a:schemeClr val="dk2"/>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dk2"/>
              </a:buClr>
              <a:buSzPts val="2000"/>
              <a:buFont typeface="Century Gothic"/>
              <a:buChar char="●"/>
            </a:pPr>
            <a:r>
              <a:rPr lang="en-US" sz="2000" b="0" i="0" u="none" strike="noStrike" cap="none">
                <a:solidFill>
                  <a:schemeClr val="dk2"/>
                </a:solidFill>
                <a:latin typeface="Century Gothic"/>
                <a:ea typeface="Century Gothic"/>
                <a:cs typeface="Century Gothic"/>
                <a:sym typeface="Century Gothic"/>
              </a:rPr>
              <a:t>What do you do if you do not pay your wholesaler on time?</a:t>
            </a:r>
            <a:endParaRPr sz="20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1000"/>
              </a:spcBef>
              <a:spcAft>
                <a:spcPts val="0"/>
              </a:spcAft>
              <a:buClr>
                <a:srgbClr val="000000"/>
              </a:buClr>
              <a:buSzPts val="1600"/>
              <a:buFont typeface="Arial"/>
              <a:buNone/>
            </a:pPr>
            <a:endParaRPr sz="2000" b="1" i="0" u="none" strike="noStrike" cap="none">
              <a:solidFill>
                <a:srgbClr val="2855A4"/>
              </a:solidFill>
              <a:latin typeface="Century Gothic"/>
              <a:ea typeface="Century Gothic"/>
              <a:cs typeface="Century Gothic"/>
              <a:sym typeface="Century Gothic"/>
            </a:endParaRPr>
          </a:p>
        </p:txBody>
      </p:sp>
      <p:pic>
        <p:nvPicPr>
          <p:cNvPr id="639" name="Google Shape;639;g152b21e81b7_0_2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237268"/>
            <a:ext cx="1235826" cy="1235826"/>
          </a:xfrm>
          <a:prstGeom prst="rect">
            <a:avLst/>
          </a:prstGeom>
          <a:noFill/>
          <a:ln>
            <a:noFill/>
          </a:ln>
        </p:spPr>
      </p:pic>
      <p:sp>
        <p:nvSpPr>
          <p:cNvPr id="640" name="Google Shape;640;g152b21e81b7_0_277"/>
          <p:cNvSpPr txBox="1"/>
          <p:nvPr/>
        </p:nvSpPr>
        <p:spPr>
          <a:xfrm>
            <a:off x="9556275" y="409200"/>
            <a:ext cx="15258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641" name="Google Shape;641;g152b21e81b7_0_277"/>
          <p:cNvPicPr preferRelativeResize="0"/>
          <p:nvPr/>
        </p:nvPicPr>
        <p:blipFill rotWithShape="1">
          <a:blip r:embed="rId6" cstate="screen">
            <a:alphaModFix/>
            <a:extLst>
              <a:ext uri="{28A0092B-C50C-407E-A947-70E740481C1C}">
                <a14:useLocalDpi xmlns:a14="http://schemas.microsoft.com/office/drawing/2010/main"/>
              </a:ext>
            </a:extLst>
          </a:blip>
          <a:srcRect l="26486"/>
          <a:stretch/>
        </p:blipFill>
        <p:spPr>
          <a:xfrm>
            <a:off x="195600" y="1407450"/>
            <a:ext cx="2636999" cy="5381949"/>
          </a:xfrm>
          <a:prstGeom prst="rect">
            <a:avLst/>
          </a:prstGeom>
          <a:noFill/>
          <a:ln>
            <a:noFill/>
          </a:ln>
        </p:spPr>
      </p:pic>
      <p:pic>
        <p:nvPicPr>
          <p:cNvPr id="642" name="Google Shape;642;g152b21e81b7_0_27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277150" y="1475199"/>
            <a:ext cx="3587118" cy="5381975"/>
          </a:xfrm>
          <a:prstGeom prst="rect">
            <a:avLst/>
          </a:prstGeom>
          <a:noFill/>
          <a:ln>
            <a:noFill/>
          </a:ln>
        </p:spPr>
      </p:pic>
      <p:pic>
        <p:nvPicPr>
          <p:cNvPr id="643" name="Google Shape;643;g152b21e81b7_0_27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1764001" y="491475"/>
            <a:ext cx="5075149" cy="2138251"/>
          </a:xfrm>
          <a:prstGeom prst="rect">
            <a:avLst/>
          </a:prstGeom>
          <a:noFill/>
          <a:ln>
            <a:noFill/>
          </a:ln>
        </p:spPr>
      </p:pic>
      <p:sp>
        <p:nvSpPr>
          <p:cNvPr id="644" name="Google Shape;644;g152b21e81b7_0_277"/>
          <p:cNvSpPr txBox="1"/>
          <p:nvPr/>
        </p:nvSpPr>
        <p:spPr>
          <a:xfrm>
            <a:off x="3577025" y="892800"/>
            <a:ext cx="2519100" cy="1500600"/>
          </a:xfrm>
          <a:prstGeom prst="rect">
            <a:avLst/>
          </a:prstGeom>
          <a:noFill/>
          <a:ln>
            <a:noFill/>
          </a:ln>
        </p:spPr>
        <p:txBody>
          <a:bodyPr spcFirstLastPara="1" wrap="square" lIns="91425" tIns="91425" rIns="91425" bIns="91425" anchor="t" anchorCtr="0">
            <a:spAutoFit/>
          </a:bodyPr>
          <a:lstStyle/>
          <a:p>
            <a:pPr marL="1270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Use financial discipline to </a:t>
            </a:r>
            <a:endParaRPr sz="1800" b="1" i="0" u="none" strike="noStrike" cap="none">
              <a:solidFill>
                <a:srgbClr val="D19129"/>
              </a:solidFill>
              <a:latin typeface="Century Gothic"/>
              <a:ea typeface="Century Gothic"/>
              <a:cs typeface="Century Gothic"/>
              <a:sym typeface="Century Gothic"/>
            </a:endParaRPr>
          </a:p>
          <a:p>
            <a:pPr marL="1270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manage </a:t>
            </a:r>
            <a:endParaRPr sz="1800" b="1" i="0" u="none" strike="noStrike" cap="none">
              <a:solidFill>
                <a:srgbClr val="D19129"/>
              </a:solidFill>
              <a:latin typeface="Century Gothic"/>
              <a:ea typeface="Century Gothic"/>
              <a:cs typeface="Century Gothic"/>
              <a:sym typeface="Century Gothic"/>
            </a:endParaRPr>
          </a:p>
          <a:p>
            <a:pPr marL="12700" marR="0" lvl="0" indent="0" algn="l" rtl="0">
              <a:lnSpc>
                <a:spcPct val="1250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supplier credit.</a:t>
            </a:r>
            <a:endParaRPr sz="1200" b="0" i="0" u="none" strike="noStrike" cap="none">
              <a:solidFill>
                <a:srgbClr val="D19129"/>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34" name="Google Shape;134;p6"/>
          <p:cNvSpPr/>
          <p:nvPr/>
        </p:nvSpPr>
        <p:spPr>
          <a:xfrm>
            <a:off x="0" y="1717400"/>
            <a:ext cx="7090800" cy="23640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35" name="Google Shape;135;p6"/>
          <p:cNvSpPr txBox="1"/>
          <p:nvPr/>
        </p:nvSpPr>
        <p:spPr>
          <a:xfrm>
            <a:off x="1044324" y="1958824"/>
            <a:ext cx="5472900" cy="1854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CREATING A FINANCIAL PLAN AND APPLYING FINANCIAL DISCIPLINE</a:t>
            </a:r>
            <a:endParaRPr sz="2800" b="1" i="0" u="none" strike="noStrike" cap="none">
              <a:solidFill>
                <a:schemeClr val="lt1"/>
              </a:solidFill>
              <a:latin typeface="Calibri"/>
              <a:ea typeface="Calibri"/>
              <a:cs typeface="Calibri"/>
              <a:sym typeface="Calibri"/>
            </a:endParaRPr>
          </a:p>
        </p:txBody>
      </p:sp>
      <p:sp>
        <p:nvSpPr>
          <p:cNvPr id="136" name="Google Shape;136;p6"/>
          <p:cNvSpPr txBox="1"/>
          <p:nvPr/>
        </p:nvSpPr>
        <p:spPr>
          <a:xfrm>
            <a:off x="1044325" y="4362100"/>
            <a:ext cx="4194600" cy="20604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 </a:t>
            </a:r>
            <a:endParaRPr sz="2000" b="1"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why you need a financial plan.</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appreciate the benefits of following a financial plan using financial discipline.</a:t>
            </a:r>
            <a:endParaRPr sz="1600" b="0" i="0" u="none" strike="noStrike" cap="none">
              <a:solidFill>
                <a:schemeClr val="lt1"/>
              </a:solidFill>
              <a:latin typeface="Century Gothic"/>
              <a:ea typeface="Century Gothic"/>
              <a:cs typeface="Century Gothic"/>
              <a:sym typeface="Century Gothic"/>
            </a:endParaRPr>
          </a:p>
        </p:txBody>
      </p:sp>
      <p:sp>
        <p:nvSpPr>
          <p:cNvPr id="137" name="Google Shape;137;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138" name="Google Shape;138;p6"/>
          <p:cNvPicPr preferRelativeResize="0"/>
          <p:nvPr/>
        </p:nvPicPr>
        <p:blipFill rotWithShape="1">
          <a:blip r:embed="rId4" cstate="screen">
            <a:alphaModFix/>
            <a:extLst>
              <a:ext uri="{28A0092B-C50C-407E-A947-70E740481C1C}">
                <a14:useLocalDpi xmlns:a14="http://schemas.microsoft.com/office/drawing/2010/main"/>
              </a:ext>
            </a:extLst>
          </a:blip>
          <a:srcRect l="19184" b="27844"/>
          <a:stretch/>
        </p:blipFill>
        <p:spPr>
          <a:xfrm>
            <a:off x="5966725" y="505850"/>
            <a:ext cx="4742099" cy="6352148"/>
          </a:xfrm>
          <a:prstGeom prst="rect">
            <a:avLst/>
          </a:prstGeom>
          <a:noFill/>
          <a:ln>
            <a:noFill/>
          </a:ln>
        </p:spPr>
      </p:pic>
      <p:pic>
        <p:nvPicPr>
          <p:cNvPr id="139" name="Google Shape;139;p6"/>
          <p:cNvPicPr preferRelativeResize="0"/>
          <p:nvPr/>
        </p:nvPicPr>
        <p:blipFill rotWithShape="1">
          <a:blip r:embed="rId5" cstate="screen">
            <a:alphaModFix/>
            <a:extLst>
              <a:ext uri="{28A0092B-C50C-407E-A947-70E740481C1C}">
                <a14:useLocalDpi xmlns:a14="http://schemas.microsoft.com/office/drawing/2010/main"/>
              </a:ext>
            </a:extLst>
          </a:blip>
          <a:srcRect r="8450" b="25649"/>
          <a:stretch/>
        </p:blipFill>
        <p:spPr>
          <a:xfrm>
            <a:off x="6827025" y="505850"/>
            <a:ext cx="5213450" cy="635214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g152b21e81b7_0_2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50" name="Google Shape;650;g152b21e81b7_0_29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651" name="Google Shape;651;g152b21e81b7_0_298"/>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652" name="Google Shape;652;g152b21e81b7_0_298"/>
          <p:cNvGrpSpPr/>
          <p:nvPr/>
        </p:nvGrpSpPr>
        <p:grpSpPr>
          <a:xfrm>
            <a:off x="-311997" y="-347125"/>
            <a:ext cx="5302122" cy="7156713"/>
            <a:chOff x="-311997" y="-347125"/>
            <a:chExt cx="5302122" cy="7156713"/>
          </a:xfrm>
        </p:grpSpPr>
        <p:pic>
          <p:nvPicPr>
            <p:cNvPr id="653" name="Google Shape;653;g152b21e81b7_0_29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654" name="Google Shape;654;g152b21e81b7_0_29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7" y="1565651"/>
              <a:ext cx="3495972" cy="5243937"/>
            </a:xfrm>
            <a:prstGeom prst="rect">
              <a:avLst/>
            </a:prstGeom>
            <a:noFill/>
            <a:ln>
              <a:noFill/>
            </a:ln>
          </p:spPr>
        </p:pic>
      </p:grpSp>
      <p:grpSp>
        <p:nvGrpSpPr>
          <p:cNvPr id="655" name="Google Shape;655;g152b21e81b7_0_298"/>
          <p:cNvGrpSpPr/>
          <p:nvPr/>
        </p:nvGrpSpPr>
        <p:grpSpPr>
          <a:xfrm>
            <a:off x="4467950" y="-21900"/>
            <a:ext cx="4485750" cy="3535148"/>
            <a:chOff x="4467950" y="-21900"/>
            <a:chExt cx="4485750" cy="3535148"/>
          </a:xfrm>
        </p:grpSpPr>
        <p:pic>
          <p:nvPicPr>
            <p:cNvPr id="656" name="Google Shape;656;g152b21e81b7_0_29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67950" y="-21900"/>
              <a:ext cx="4485750" cy="3535148"/>
            </a:xfrm>
            <a:prstGeom prst="rect">
              <a:avLst/>
            </a:prstGeom>
            <a:noFill/>
            <a:ln>
              <a:noFill/>
            </a:ln>
          </p:spPr>
        </p:pic>
        <p:sp>
          <p:nvSpPr>
            <p:cNvPr id="657" name="Google Shape;657;g152b21e81b7_0_298"/>
            <p:cNvSpPr txBox="1"/>
            <p:nvPr/>
          </p:nvSpPr>
          <p:spPr>
            <a:xfrm>
              <a:off x="5504675" y="718175"/>
              <a:ext cx="2412300" cy="2055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5000"/>
                </a:lnSpc>
                <a:spcBef>
                  <a:spcPts val="0"/>
                </a:spcBef>
                <a:spcAft>
                  <a:spcPts val="0"/>
                </a:spcAft>
                <a:buClr>
                  <a:schemeClr val="dk1"/>
                </a:buClr>
                <a:buSzPts val="1400"/>
                <a:buFont typeface="Arial"/>
                <a:buNone/>
              </a:pPr>
              <a:r>
                <a:rPr lang="en-US" sz="1800" b="1" i="0" u="none" strike="noStrike" cap="none">
                  <a:solidFill>
                    <a:srgbClr val="D19129"/>
                  </a:solidFill>
                  <a:latin typeface="Century Gothic"/>
                  <a:ea typeface="Century Gothic"/>
                  <a:cs typeface="Century Gothic"/>
                  <a:sym typeface="Century Gothic"/>
                </a:rPr>
                <a:t>Do you think filling in the day book and credit registers each day will help you with your business?</a:t>
              </a:r>
              <a:endParaRPr sz="1800" b="1" i="0" u="none" strike="noStrike" cap="none">
                <a:solidFill>
                  <a:srgbClr val="D19129"/>
                </a:solidFill>
                <a:latin typeface="Century Gothic"/>
                <a:ea typeface="Century Gothic"/>
                <a:cs typeface="Century Gothic"/>
                <a:sym typeface="Century Gothic"/>
              </a:endParaRPr>
            </a:p>
          </p:txBody>
        </p:sp>
      </p:grpSp>
      <p:pic>
        <p:nvPicPr>
          <p:cNvPr id="658" name="Google Shape;658;g152b21e81b7_0_29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71500" y="1625500"/>
            <a:ext cx="3495972" cy="5243969"/>
          </a:xfrm>
          <a:prstGeom prst="rect">
            <a:avLst/>
          </a:prstGeom>
          <a:noFill/>
          <a:ln>
            <a:noFill/>
          </a:ln>
        </p:spPr>
      </p:pic>
      <p:pic>
        <p:nvPicPr>
          <p:cNvPr id="659" name="Google Shape;659;g152b21e81b7_0_29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09050" y="1600051"/>
            <a:ext cx="3624175" cy="5436250"/>
          </a:xfrm>
          <a:prstGeom prst="rect">
            <a:avLst/>
          </a:prstGeom>
          <a:noFill/>
          <a:ln>
            <a:noFill/>
          </a:ln>
        </p:spPr>
      </p:pic>
      <p:grpSp>
        <p:nvGrpSpPr>
          <p:cNvPr id="660" name="Google Shape;660;g152b21e81b7_0_298"/>
          <p:cNvGrpSpPr/>
          <p:nvPr/>
        </p:nvGrpSpPr>
        <p:grpSpPr>
          <a:xfrm>
            <a:off x="5532350" y="2707925"/>
            <a:ext cx="4149673" cy="3270299"/>
            <a:chOff x="5532350" y="2707925"/>
            <a:chExt cx="4149673" cy="3270299"/>
          </a:xfrm>
        </p:grpSpPr>
        <p:pic>
          <p:nvPicPr>
            <p:cNvPr id="661" name="Google Shape;661;g152b21e81b7_0_29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32350" y="2707925"/>
              <a:ext cx="4149673" cy="3270299"/>
            </a:xfrm>
            <a:prstGeom prst="rect">
              <a:avLst/>
            </a:prstGeom>
            <a:noFill/>
            <a:ln>
              <a:noFill/>
            </a:ln>
          </p:spPr>
        </p:pic>
        <p:sp>
          <p:nvSpPr>
            <p:cNvPr id="662" name="Google Shape;662;g152b21e81b7_0_298"/>
            <p:cNvSpPr txBox="1"/>
            <p:nvPr/>
          </p:nvSpPr>
          <p:spPr>
            <a:xfrm>
              <a:off x="6409525" y="3442325"/>
              <a:ext cx="2468100" cy="1764900"/>
            </a:xfrm>
            <a:prstGeom prst="rect">
              <a:avLst/>
            </a:prstGeom>
            <a:noFill/>
            <a:ln>
              <a:noFill/>
            </a:ln>
          </p:spPr>
          <p:txBody>
            <a:bodyPr spcFirstLastPara="1" wrap="square" lIns="91425" tIns="91425" rIns="91425" bIns="91425" anchor="t" anchorCtr="0">
              <a:spAutoFit/>
            </a:bodyPr>
            <a:lstStyle/>
            <a:p>
              <a:pPr marL="12065" marR="5080" lvl="0" indent="0"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are the advantages and limitations you see in maintaining these books?</a:t>
              </a:r>
              <a:endParaRPr sz="1400" b="0" i="0" u="none" strike="noStrike" cap="none">
                <a:solidFill>
                  <a:srgbClr val="D19129"/>
                </a:solidFill>
                <a:latin typeface="Century Gothic"/>
                <a:ea typeface="Century Gothic"/>
                <a:cs typeface="Century Gothic"/>
                <a:sym typeface="Century Gothic"/>
              </a:endParaRPr>
            </a:p>
          </p:txBody>
        </p:sp>
      </p:grpSp>
      <p:sp>
        <p:nvSpPr>
          <p:cNvPr id="663" name="Google Shape;663;g152b21e81b7_0_2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sp>
        <p:nvSpPr>
          <p:cNvPr id="664" name="Google Shape;664;g152b21e81b7_0_298"/>
          <p:cNvSpPr txBox="1"/>
          <p:nvPr/>
        </p:nvSpPr>
        <p:spPr>
          <a:xfrm>
            <a:off x="1864428" y="731150"/>
            <a:ext cx="21522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000" b="1" i="0" u="none" strike="noStrike" cap="none">
                <a:solidFill>
                  <a:srgbClr val="2853A3"/>
                </a:solidFill>
                <a:latin typeface="Century Gothic"/>
                <a:ea typeface="Century Gothic"/>
                <a:cs typeface="Century Gothic"/>
                <a:sym typeface="Century Gothic"/>
              </a:rPr>
              <a:t>Let’s </a:t>
            </a:r>
            <a:r>
              <a:rPr lang="en-US" sz="3000" b="1">
                <a:solidFill>
                  <a:srgbClr val="2853A3"/>
                </a:solidFill>
                <a:latin typeface="Century Gothic"/>
                <a:ea typeface="Century Gothic"/>
                <a:cs typeface="Century Gothic"/>
                <a:sym typeface="Century Gothic"/>
              </a:rPr>
              <a:t>d</a:t>
            </a:r>
            <a:r>
              <a:rPr lang="en-US" sz="3000" b="1" i="0" u="none" strike="noStrike" cap="none">
                <a:solidFill>
                  <a:srgbClr val="2853A3"/>
                </a:solidFill>
                <a:latin typeface="Century Gothic"/>
                <a:ea typeface="Century Gothic"/>
                <a:cs typeface="Century Gothic"/>
                <a:sym typeface="Century Gothic"/>
              </a:rPr>
              <a:t>iscuss!</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g152b21e81b7_0_23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70" name="Google Shape;670;g152b21e81b7_0_2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pic>
        <p:nvPicPr>
          <p:cNvPr id="671" name="Google Shape;671;g152b21e81b7_0_23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72" name="Google Shape;672;g152b21e81b7_0_232"/>
          <p:cNvSpPr txBox="1">
            <a:spLocks noGrp="1"/>
          </p:cNvSpPr>
          <p:nvPr>
            <p:ph type="title"/>
          </p:nvPr>
        </p:nvSpPr>
        <p:spPr>
          <a:xfrm>
            <a:off x="755075" y="392675"/>
            <a:ext cx="84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Monthly Profit &amp; Loss Statement</a:t>
            </a:r>
            <a:endParaRPr>
              <a:solidFill>
                <a:srgbClr val="BA0C2F"/>
              </a:solidFill>
            </a:endParaRPr>
          </a:p>
        </p:txBody>
      </p:sp>
      <p:pic>
        <p:nvPicPr>
          <p:cNvPr id="673" name="Google Shape;673;g152b21e81b7_0_2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300904" y="700387"/>
            <a:ext cx="3970812" cy="5957663"/>
          </a:xfrm>
          <a:prstGeom prst="rect">
            <a:avLst/>
          </a:prstGeom>
          <a:noFill/>
          <a:ln>
            <a:noFill/>
          </a:ln>
        </p:spPr>
      </p:pic>
      <p:sp>
        <p:nvSpPr>
          <p:cNvPr id="674" name="Google Shape;674;g152b21e81b7_0_232"/>
          <p:cNvSpPr/>
          <p:nvPr/>
        </p:nvSpPr>
        <p:spPr>
          <a:xfrm>
            <a:off x="817000" y="1642175"/>
            <a:ext cx="7772400" cy="44928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g152b21e81b7_0_232"/>
          <p:cNvSpPr txBox="1"/>
          <p:nvPr/>
        </p:nvSpPr>
        <p:spPr>
          <a:xfrm>
            <a:off x="2419475" y="1903700"/>
            <a:ext cx="5779500" cy="49506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15000"/>
              </a:lnSpc>
              <a:spcBef>
                <a:spcPts val="0"/>
              </a:spcBef>
              <a:spcAft>
                <a:spcPts val="0"/>
              </a:spcAft>
              <a:buClr>
                <a:srgbClr val="2853A3"/>
              </a:buClr>
              <a:buSzPts val="2400"/>
              <a:buFont typeface="Century Gothic"/>
              <a:buChar char="●"/>
            </a:pPr>
            <a:r>
              <a:rPr lang="en-US" sz="2400" b="0" i="0" u="none" strike="noStrike" cap="none">
                <a:solidFill>
                  <a:srgbClr val="2853A3"/>
                </a:solidFill>
                <a:latin typeface="Century Gothic"/>
                <a:ea typeface="Century Gothic"/>
                <a:cs typeface="Century Gothic"/>
                <a:sym typeface="Century Gothic"/>
              </a:rPr>
              <a:t>A P&amp;L statement is a financial statement that provides a summary of a business’ revenues, costs, and expenses incurred over a period of time.</a:t>
            </a:r>
            <a:endParaRPr sz="2400" b="0" i="0" u="none" strike="noStrike" cap="none">
              <a:solidFill>
                <a:srgbClr val="2853A3"/>
              </a:solidFill>
              <a:latin typeface="Century Gothic"/>
              <a:ea typeface="Century Gothic"/>
              <a:cs typeface="Century Gothic"/>
              <a:sym typeface="Century Gothic"/>
            </a:endParaRPr>
          </a:p>
          <a:p>
            <a:pPr marL="457200" marR="0" lvl="0" indent="-381000" algn="l" rtl="0">
              <a:lnSpc>
                <a:spcPct val="115000"/>
              </a:lnSpc>
              <a:spcBef>
                <a:spcPts val="1000"/>
              </a:spcBef>
              <a:spcAft>
                <a:spcPts val="0"/>
              </a:spcAft>
              <a:buClr>
                <a:srgbClr val="2853A3"/>
              </a:buClr>
              <a:buSzPts val="2400"/>
              <a:buFont typeface="Century Gothic"/>
              <a:buChar char="●"/>
            </a:pPr>
            <a:r>
              <a:rPr lang="en-US" sz="2400" b="0" i="0" u="none" strike="noStrike" cap="none">
                <a:solidFill>
                  <a:srgbClr val="2853A3"/>
                </a:solidFill>
                <a:latin typeface="Century Gothic"/>
                <a:ea typeface="Century Gothic"/>
                <a:cs typeface="Century Gothic"/>
                <a:sym typeface="Century Gothic"/>
              </a:rPr>
              <a:t>The P&amp;L statement shows a business’ ability or inability to generate sales and manage expenses.</a:t>
            </a:r>
            <a:endParaRPr sz="24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2853A3"/>
              </a:solidFill>
              <a:latin typeface="Century Gothic"/>
              <a:ea typeface="Century Gothic"/>
              <a:cs typeface="Century Gothic"/>
              <a:sym typeface="Century Gothic"/>
            </a:endParaRPr>
          </a:p>
        </p:txBody>
      </p:sp>
      <p:grpSp>
        <p:nvGrpSpPr>
          <p:cNvPr id="676" name="Google Shape;676;g152b21e81b7_0_232"/>
          <p:cNvGrpSpPr/>
          <p:nvPr/>
        </p:nvGrpSpPr>
        <p:grpSpPr>
          <a:xfrm>
            <a:off x="1140850" y="1990171"/>
            <a:ext cx="1058499" cy="1058475"/>
            <a:chOff x="1140850" y="2371171"/>
            <a:chExt cx="1058499" cy="1058475"/>
          </a:xfrm>
        </p:grpSpPr>
        <p:pic>
          <p:nvPicPr>
            <p:cNvPr id="677" name="Google Shape;677;g152b21e81b7_0_23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40850" y="2371171"/>
              <a:ext cx="1058499" cy="1058475"/>
            </a:xfrm>
            <a:prstGeom prst="rect">
              <a:avLst/>
            </a:prstGeom>
            <a:noFill/>
            <a:ln>
              <a:noFill/>
            </a:ln>
          </p:spPr>
        </p:pic>
        <p:sp>
          <p:nvSpPr>
            <p:cNvPr id="678" name="Google Shape;678;g152b21e81b7_0_232"/>
            <p:cNvSpPr/>
            <p:nvPr/>
          </p:nvSpPr>
          <p:spPr>
            <a:xfrm>
              <a:off x="1530100" y="2756800"/>
              <a:ext cx="95400" cy="42900"/>
            </a:xfrm>
            <a:prstGeom prst="ellipse">
              <a:avLst/>
            </a:prstGeom>
            <a:solidFill>
              <a:srgbClr val="4A58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152b21e81b7_0_232"/>
            <p:cNvSpPr/>
            <p:nvPr/>
          </p:nvSpPr>
          <p:spPr>
            <a:xfrm>
              <a:off x="1692025" y="2756800"/>
              <a:ext cx="95400" cy="42900"/>
            </a:xfrm>
            <a:prstGeom prst="ellipse">
              <a:avLst/>
            </a:prstGeom>
            <a:solidFill>
              <a:srgbClr val="4A58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g15615caa4e2_1_47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85" name="Google Shape;685;g15615caa4e2_1_4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pic>
        <p:nvPicPr>
          <p:cNvPr id="686" name="Google Shape;686;g15615caa4e2_1_4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687" name="Google Shape;687;g15615caa4e2_1_475"/>
          <p:cNvSpPr txBox="1"/>
          <p:nvPr/>
        </p:nvSpPr>
        <p:spPr>
          <a:xfrm>
            <a:off x="9210500" y="5615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688" name="Google Shape;688;g15615caa4e2_1_475"/>
          <p:cNvGraphicFramePr/>
          <p:nvPr/>
        </p:nvGraphicFramePr>
        <p:xfrm>
          <a:off x="861872" y="313475"/>
          <a:ext cx="3000000" cy="3000000"/>
        </p:xfrm>
        <a:graphic>
          <a:graphicData uri="http://schemas.openxmlformats.org/drawingml/2006/table">
            <a:tbl>
              <a:tblPr firstRow="1" bandRow="1">
                <a:noFill/>
                <a:tableStyleId>{3C48B391-F14D-4507-B38F-1412EB4E0A9D}</a:tableStyleId>
              </a:tblPr>
              <a:tblGrid>
                <a:gridCol w="4513575">
                  <a:extLst>
                    <a:ext uri="{9D8B030D-6E8A-4147-A177-3AD203B41FA5}">
                      <a16:colId xmlns:a16="http://schemas.microsoft.com/office/drawing/2014/main" val="20000"/>
                    </a:ext>
                  </a:extLst>
                </a:gridCol>
                <a:gridCol w="3486150">
                  <a:extLst>
                    <a:ext uri="{9D8B030D-6E8A-4147-A177-3AD203B41FA5}">
                      <a16:colId xmlns:a16="http://schemas.microsoft.com/office/drawing/2014/main" val="20001"/>
                    </a:ext>
                  </a:extLst>
                </a:gridCol>
              </a:tblGrid>
              <a:tr h="546950">
                <a:tc gridSpan="2">
                  <a:txBody>
                    <a:bodyPr/>
                    <a:lstStyle/>
                    <a:p>
                      <a:pPr marL="1270" marR="0" lvl="0" indent="0" algn="ctr" rtl="0">
                        <a:lnSpc>
                          <a:spcPct val="100000"/>
                        </a:lnSpc>
                        <a:spcBef>
                          <a:spcPts val="0"/>
                        </a:spcBef>
                        <a:spcAft>
                          <a:spcPts val="0"/>
                        </a:spcAft>
                        <a:buClr>
                          <a:srgbClr val="000000"/>
                        </a:buClr>
                        <a:buSzPts val="2400"/>
                        <a:buFont typeface="Arial"/>
                        <a:buNone/>
                      </a:pPr>
                      <a:r>
                        <a:rPr lang="en-US" sz="2100" b="1" u="none" strike="noStrike" cap="none">
                          <a:solidFill>
                            <a:srgbClr val="FFFFFF"/>
                          </a:solidFill>
                          <a:latin typeface="Century Gothic"/>
                          <a:ea typeface="Century Gothic"/>
                          <a:cs typeface="Century Gothic"/>
                          <a:sym typeface="Century Gothic"/>
                        </a:rPr>
                        <a:t>Monthly Profit &amp; Loss Statement</a:t>
                      </a:r>
                      <a:endParaRPr sz="2100" u="none" strike="noStrike" cap="none">
                        <a:latin typeface="Century Gothic"/>
                        <a:ea typeface="Century Gothic"/>
                        <a:cs typeface="Century Gothic"/>
                        <a:sym typeface="Century Gothic"/>
                      </a:endParaRPr>
                    </a:p>
                  </a:txBody>
                  <a:tcPr marL="0" marR="0" marT="260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2853A3"/>
                    </a:solidFill>
                  </a:tcPr>
                </a:tc>
                <a:tc hMerge="1">
                  <a:txBody>
                    <a:bodyPr/>
                    <a:lstStyle/>
                    <a:p>
                      <a:endParaRPr lang="en-US"/>
                    </a:p>
                  </a:txBody>
                  <a:tcPr/>
                </a:tc>
                <a:extLst>
                  <a:ext uri="{0D108BD9-81ED-4DB2-BD59-A6C34878D82A}">
                    <a16:rowId xmlns:a16="http://schemas.microsoft.com/office/drawing/2014/main" val="10000"/>
                  </a:ext>
                </a:extLst>
              </a:tr>
              <a:tr h="3702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Particulars</a:t>
                      </a:r>
                      <a:endParaRPr sz="15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92075"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Entry in the P&amp;L</a:t>
                      </a:r>
                      <a:endParaRPr sz="15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1"/>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Cash sales</a:t>
                      </a:r>
                      <a:endParaRPr sz="15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9207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(cash + digital payments)</a:t>
                      </a: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2"/>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Credit sales</a:t>
                      </a:r>
                      <a:endParaRPr sz="15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92075"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Total Revenue</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92075"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Cash Sales + Credit Sales</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cost of item/s sold</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9207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 opening stock + cash purchase</a:t>
                      </a:r>
                      <a:endParaRPr sz="1500" u="none" strike="noStrike" cap="none">
                        <a:latin typeface="Century Gothic"/>
                        <a:ea typeface="Century Gothic"/>
                        <a:cs typeface="Century Gothic"/>
                        <a:sym typeface="Century Gothic"/>
                      </a:endParaRPr>
                    </a:p>
                    <a:p>
                      <a:pPr marL="92075"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credit purchase – closing stock</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transportation cost</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amount paid for store rent</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amount paid for electricity</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8"/>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amount paid to workers</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9"/>
                  </a:ext>
                </a:extLst>
              </a:tr>
              <a:tr h="384800">
                <a:tc>
                  <a:txBody>
                    <a:bodyPr/>
                    <a:lstStyle/>
                    <a:p>
                      <a:pPr marL="91440" marR="26797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amount withdrawn by the owner(s) for personal use</a:t>
                      </a:r>
                      <a:endParaRPr sz="15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0"/>
                  </a:ext>
                </a:extLst>
              </a:tr>
              <a:tr h="506725">
                <a:tc>
                  <a:txBody>
                    <a:bodyPr/>
                    <a:lstStyle/>
                    <a:p>
                      <a:pPr marL="114300" marR="26797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Total mobile phone costs</a:t>
                      </a:r>
                      <a:endParaRPr sz="15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1"/>
                  </a:ext>
                </a:extLst>
              </a:tr>
              <a:tr h="4807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u="none" strike="noStrike" cap="none">
                          <a:latin typeface="Century Gothic"/>
                          <a:ea typeface="Century Gothic"/>
                          <a:cs typeface="Century Gothic"/>
                          <a:sym typeface="Century Gothic"/>
                        </a:rPr>
                        <a:t>Other expenses incurred</a:t>
                      </a:r>
                      <a:endParaRPr sz="15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2"/>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Total Cost</a:t>
                      </a:r>
                      <a:endParaRPr sz="15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500" u="none" strike="noStrike" cap="none">
                        <a:latin typeface="Century Gothic"/>
                        <a:ea typeface="Century Gothic"/>
                        <a:cs typeface="Century Gothic"/>
                        <a:sym typeface="Century Gothic"/>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3"/>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Net Profit – To be Calculated</a:t>
                      </a:r>
                      <a:endParaRPr sz="15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92075" marR="0" lvl="0" indent="0" algn="l" rtl="0">
                        <a:lnSpc>
                          <a:spcPct val="100000"/>
                        </a:lnSpc>
                        <a:spcBef>
                          <a:spcPts val="0"/>
                        </a:spcBef>
                        <a:spcAft>
                          <a:spcPts val="0"/>
                        </a:spcAft>
                        <a:buClr>
                          <a:srgbClr val="000000"/>
                        </a:buClr>
                        <a:buSzPts val="1800"/>
                        <a:buFont typeface="Arial"/>
                        <a:buNone/>
                      </a:pPr>
                      <a:r>
                        <a:rPr lang="en-US" sz="1500" b="1" u="none" strike="noStrike" cap="none">
                          <a:latin typeface="Century Gothic"/>
                          <a:ea typeface="Century Gothic"/>
                          <a:cs typeface="Century Gothic"/>
                          <a:sym typeface="Century Gothic"/>
                        </a:rPr>
                        <a:t>Total Revenue – Total Cost</a:t>
                      </a:r>
                      <a:endParaRPr sz="15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4"/>
                  </a:ext>
                </a:extLst>
              </a:tr>
            </a:tbl>
          </a:graphicData>
        </a:graphic>
      </p:graphicFrame>
      <p:pic>
        <p:nvPicPr>
          <p:cNvPr id="689" name="Google Shape;689;g15615caa4e2_1_4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861599" y="1541628"/>
            <a:ext cx="3410125" cy="51164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g15615caa4e2_1_48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695" name="Google Shape;695;g15615caa4e2_1_4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pic>
        <p:nvPicPr>
          <p:cNvPr id="696" name="Google Shape;696;g15615caa4e2_1_48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697" name="Google Shape;697;g15615caa4e2_1_48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201075" y="1329675"/>
            <a:ext cx="3430890" cy="5147592"/>
          </a:xfrm>
          <a:prstGeom prst="rect">
            <a:avLst/>
          </a:prstGeom>
          <a:noFill/>
          <a:ln>
            <a:noFill/>
          </a:ln>
        </p:spPr>
      </p:pic>
      <p:pic>
        <p:nvPicPr>
          <p:cNvPr id="698" name="Google Shape;698;g15615caa4e2_1_48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875585" y="1510181"/>
            <a:ext cx="3430890" cy="5147592"/>
          </a:xfrm>
          <a:prstGeom prst="rect">
            <a:avLst/>
          </a:prstGeom>
          <a:noFill/>
          <a:ln>
            <a:noFill/>
          </a:ln>
        </p:spPr>
      </p:pic>
      <p:pic>
        <p:nvPicPr>
          <p:cNvPr id="699" name="Google Shape;699;g15615caa4e2_1_48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5075" y="747725"/>
            <a:ext cx="6903199" cy="5440326"/>
          </a:xfrm>
          <a:prstGeom prst="rect">
            <a:avLst/>
          </a:prstGeom>
          <a:noFill/>
          <a:ln>
            <a:noFill/>
          </a:ln>
        </p:spPr>
      </p:pic>
      <p:sp>
        <p:nvSpPr>
          <p:cNvPr id="700" name="Google Shape;700;g15615caa4e2_1_483"/>
          <p:cNvSpPr txBox="1"/>
          <p:nvPr/>
        </p:nvSpPr>
        <p:spPr>
          <a:xfrm>
            <a:off x="1467025" y="1123600"/>
            <a:ext cx="5486400" cy="4269900"/>
          </a:xfrm>
          <a:prstGeom prst="rect">
            <a:avLst/>
          </a:prstGeom>
          <a:noFill/>
          <a:ln>
            <a:noFill/>
          </a:ln>
        </p:spPr>
        <p:txBody>
          <a:bodyPr spcFirstLastPara="1" wrap="square" lIns="0" tIns="68575" rIns="0" bIns="0" anchor="t" anchorCtr="0">
            <a:spAutoFit/>
          </a:bodyPr>
          <a:lstStyle/>
          <a:p>
            <a:pPr marL="22225" marR="5080" lvl="0" indent="0" algn="l" rtl="0">
              <a:lnSpc>
                <a:spcPct val="83200"/>
              </a:lnSpc>
              <a:spcBef>
                <a:spcPts val="0"/>
              </a:spcBef>
              <a:spcAft>
                <a:spcPts val="0"/>
              </a:spcAft>
              <a:buClr>
                <a:srgbClr val="000000"/>
              </a:buClr>
              <a:buSzPts val="2200"/>
              <a:buFont typeface="Arial"/>
              <a:buNone/>
            </a:pPr>
            <a:endParaRPr sz="2000" b="1" i="0" u="none" strike="noStrike" cap="none">
              <a:solidFill>
                <a:schemeClr val="lt1"/>
              </a:solidFill>
              <a:latin typeface="Century Gothic"/>
              <a:ea typeface="Century Gothic"/>
              <a:cs typeface="Century Gothic"/>
              <a:sym typeface="Century Gothic"/>
            </a:endParaRPr>
          </a:p>
          <a:p>
            <a:pPr marL="457200" marR="0" lvl="0" indent="-342900" algn="l" rtl="0">
              <a:lnSpc>
                <a:spcPct val="100000"/>
              </a:lnSpc>
              <a:spcBef>
                <a:spcPts val="1000"/>
              </a:spcBef>
              <a:spcAft>
                <a:spcPts val="0"/>
              </a:spcAft>
              <a:buClr>
                <a:schemeClr val="lt1"/>
              </a:buClr>
              <a:buSzPts val="1800"/>
              <a:buFont typeface="Century Gothic"/>
              <a:buChar char="●"/>
            </a:pPr>
            <a:r>
              <a:rPr lang="en-US" sz="1800" b="1" i="0" u="none" strike="noStrike" cap="none">
                <a:solidFill>
                  <a:schemeClr val="lt1"/>
                </a:solidFill>
                <a:latin typeface="Century Gothic"/>
                <a:ea typeface="Century Gothic"/>
                <a:cs typeface="Century Gothic"/>
                <a:sym typeface="Century Gothic"/>
              </a:rPr>
              <a:t>Cost of goods sold:</a:t>
            </a:r>
            <a:endParaRPr sz="1800" b="1"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78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Cost of goods sold = opening stock + cash purchase + credit purchase – closing stock</a:t>
            </a:r>
            <a:endParaRPr sz="1800" b="0" i="0" u="none" strike="noStrike" cap="none">
              <a:solidFill>
                <a:schemeClr val="lt1"/>
              </a:solidFill>
              <a:latin typeface="Century Gothic"/>
              <a:ea typeface="Century Gothic"/>
              <a:cs typeface="Century Gothic"/>
              <a:sym typeface="Century Gothic"/>
            </a:endParaRPr>
          </a:p>
          <a:p>
            <a:pPr marL="457200" marR="0" lvl="0" indent="-342900" algn="l" rtl="0">
              <a:lnSpc>
                <a:spcPct val="100000"/>
              </a:lnSpc>
              <a:spcBef>
                <a:spcPts val="1530"/>
              </a:spcBef>
              <a:spcAft>
                <a:spcPts val="0"/>
              </a:spcAft>
              <a:buClr>
                <a:schemeClr val="lt1"/>
              </a:buClr>
              <a:buSzPts val="1800"/>
              <a:buFont typeface="Century Gothic"/>
              <a:buChar char="●"/>
            </a:pPr>
            <a:r>
              <a:rPr lang="en-US" sz="1800" b="1" i="0" u="none" strike="noStrike" cap="none">
                <a:solidFill>
                  <a:schemeClr val="lt1"/>
                </a:solidFill>
                <a:latin typeface="Century Gothic"/>
                <a:ea typeface="Century Gothic"/>
                <a:cs typeface="Century Gothic"/>
                <a:sym typeface="Century Gothic"/>
              </a:rPr>
              <a:t>How to find closing stock?</a:t>
            </a:r>
            <a:endParaRPr sz="1800" b="1" i="0" u="none" strike="noStrike" cap="none">
              <a:solidFill>
                <a:schemeClr val="lt1"/>
              </a:solidFill>
              <a:latin typeface="Century Gothic"/>
              <a:ea typeface="Century Gothic"/>
              <a:cs typeface="Century Gothic"/>
              <a:sym typeface="Century Gothic"/>
            </a:endParaRPr>
          </a:p>
          <a:p>
            <a:pPr marL="457200" marR="5080" lvl="0" indent="0" algn="l" rtl="0">
              <a:lnSpc>
                <a:spcPct val="107000"/>
              </a:lnSpc>
              <a:spcBef>
                <a:spcPts val="605"/>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 stock register has to be maintained in the shop where the purchase and sale of items are recorded. From this, the value of closing stock can be calculated. If a stock register is not maintained, the physical stock of the inventory has to be taken.</a:t>
            </a:r>
            <a:endParaRPr sz="1800" b="0" i="0" u="none" strike="noStrike" cap="none">
              <a:solidFill>
                <a:schemeClr val="lt1"/>
              </a:solidFill>
              <a:latin typeface="Century Gothic"/>
              <a:ea typeface="Century Gothic"/>
              <a:cs typeface="Century Gothic"/>
              <a:sym typeface="Century Gothic"/>
            </a:endParaRPr>
          </a:p>
          <a:p>
            <a:pPr marL="457200" marR="0" lvl="0" indent="0" algn="l" rtl="0">
              <a:lnSpc>
                <a:spcPct val="100000"/>
              </a:lnSpc>
              <a:spcBef>
                <a:spcPts val="1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Net Profit = Revenue – Cost</a:t>
            </a:r>
            <a:endParaRPr sz="18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15615caa4e2_1_12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06" name="Google Shape;706;g15615caa4e2_1_1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pic>
        <p:nvPicPr>
          <p:cNvPr id="707" name="Google Shape;707;g15615caa4e2_1_12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517477" y="4541250"/>
            <a:ext cx="4131098" cy="103280"/>
          </a:xfrm>
          <a:prstGeom prst="rect">
            <a:avLst/>
          </a:prstGeom>
          <a:noFill/>
          <a:ln>
            <a:noFill/>
          </a:ln>
        </p:spPr>
      </p:pic>
      <p:sp>
        <p:nvSpPr>
          <p:cNvPr id="708" name="Google Shape;708;g15615caa4e2_1_122"/>
          <p:cNvSpPr txBox="1"/>
          <p:nvPr/>
        </p:nvSpPr>
        <p:spPr>
          <a:xfrm>
            <a:off x="517475" y="2547400"/>
            <a:ext cx="4445700" cy="18609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0"/>
              </a:spcBef>
              <a:spcAft>
                <a:spcPts val="0"/>
              </a:spcAft>
              <a:buClr>
                <a:srgbClr val="000000"/>
              </a:buClr>
              <a:buSzPts val="1800"/>
              <a:buFont typeface="Arial"/>
              <a:buNone/>
            </a:pPr>
            <a:r>
              <a:rPr lang="en-US" sz="3300" b="1" i="0" u="none" strike="noStrike" cap="none">
                <a:solidFill>
                  <a:srgbClr val="2855A4"/>
                </a:solidFill>
                <a:latin typeface="Century Gothic"/>
                <a:ea typeface="Century Gothic"/>
                <a:cs typeface="Century Gothic"/>
                <a:sym typeface="Century Gothic"/>
              </a:rPr>
              <a:t>Make A P&amp;L Statement For Sofía and Mateo’s Store</a:t>
            </a:r>
            <a:endParaRPr sz="3500" b="1" i="0" u="none" strike="noStrike" cap="none">
              <a:solidFill>
                <a:schemeClr val="dk2"/>
              </a:solidFill>
              <a:latin typeface="Century Gothic"/>
              <a:ea typeface="Century Gothic"/>
              <a:cs typeface="Century Gothic"/>
              <a:sym typeface="Century Gothic"/>
            </a:endParaRPr>
          </a:p>
        </p:txBody>
      </p:sp>
      <p:sp>
        <p:nvSpPr>
          <p:cNvPr id="709" name="Google Shape;709;g15615caa4e2_1_12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10" name="Google Shape;710;g15615caa4e2_1_1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77175" y="684575"/>
            <a:ext cx="6942828" cy="5471549"/>
          </a:xfrm>
          <a:prstGeom prst="rect">
            <a:avLst/>
          </a:prstGeom>
          <a:noFill/>
          <a:ln>
            <a:noFill/>
          </a:ln>
        </p:spPr>
      </p:pic>
      <p:grpSp>
        <p:nvGrpSpPr>
          <p:cNvPr id="711" name="Google Shape;711;g15615caa4e2_1_122"/>
          <p:cNvGrpSpPr/>
          <p:nvPr/>
        </p:nvGrpSpPr>
        <p:grpSpPr>
          <a:xfrm>
            <a:off x="630065" y="980422"/>
            <a:ext cx="1305764" cy="1305735"/>
            <a:chOff x="1140850" y="2371171"/>
            <a:chExt cx="1058499" cy="1058475"/>
          </a:xfrm>
        </p:grpSpPr>
        <p:pic>
          <p:nvPicPr>
            <p:cNvPr id="712" name="Google Shape;712;g15615caa4e2_1_1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40850" y="2371171"/>
              <a:ext cx="1058499" cy="1058475"/>
            </a:xfrm>
            <a:prstGeom prst="rect">
              <a:avLst/>
            </a:prstGeom>
            <a:noFill/>
            <a:ln>
              <a:noFill/>
            </a:ln>
          </p:spPr>
        </p:pic>
        <p:sp>
          <p:nvSpPr>
            <p:cNvPr id="713" name="Google Shape;713;g15615caa4e2_1_122"/>
            <p:cNvSpPr/>
            <p:nvPr/>
          </p:nvSpPr>
          <p:spPr>
            <a:xfrm>
              <a:off x="1530100" y="2756800"/>
              <a:ext cx="95400" cy="42900"/>
            </a:xfrm>
            <a:prstGeom prst="ellipse">
              <a:avLst/>
            </a:prstGeom>
            <a:solidFill>
              <a:srgbClr val="4A58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15615caa4e2_1_122"/>
            <p:cNvSpPr/>
            <p:nvPr/>
          </p:nvSpPr>
          <p:spPr>
            <a:xfrm>
              <a:off x="1692025" y="2756800"/>
              <a:ext cx="95400" cy="42900"/>
            </a:xfrm>
            <a:prstGeom prst="ellipse">
              <a:avLst/>
            </a:prstGeom>
            <a:solidFill>
              <a:srgbClr val="4A58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g15615caa4e2_1_13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20" name="Google Shape;720;g15615caa4e2_1_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sp>
        <p:nvSpPr>
          <p:cNvPr id="721" name="Google Shape;721;g15615caa4e2_1_13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22" name="Google Shape;722;g15615caa4e2_1_1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77175" y="684575"/>
            <a:ext cx="6942828" cy="5471549"/>
          </a:xfrm>
          <a:prstGeom prst="rect">
            <a:avLst/>
          </a:prstGeom>
          <a:noFill/>
          <a:ln>
            <a:noFill/>
          </a:ln>
        </p:spPr>
      </p:pic>
      <p:pic>
        <p:nvPicPr>
          <p:cNvPr id="723" name="Google Shape;723;g15615caa4e2_1_1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5975" y="980426"/>
            <a:ext cx="1305750" cy="1305720"/>
          </a:xfrm>
          <a:prstGeom prst="rect">
            <a:avLst/>
          </a:prstGeom>
          <a:noFill/>
          <a:ln>
            <a:noFill/>
          </a:ln>
        </p:spPr>
      </p:pic>
      <p:pic>
        <p:nvPicPr>
          <p:cNvPr id="724" name="Google Shape;724;g15615caa4e2_1_138"/>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517477" y="4007850"/>
            <a:ext cx="4131098" cy="103280"/>
          </a:xfrm>
          <a:prstGeom prst="rect">
            <a:avLst/>
          </a:prstGeom>
          <a:noFill/>
          <a:ln>
            <a:noFill/>
          </a:ln>
        </p:spPr>
      </p:pic>
      <p:sp>
        <p:nvSpPr>
          <p:cNvPr id="725" name="Google Shape;725;g15615caa4e2_1_138"/>
          <p:cNvSpPr txBox="1"/>
          <p:nvPr/>
        </p:nvSpPr>
        <p:spPr>
          <a:xfrm>
            <a:off x="517475" y="2547400"/>
            <a:ext cx="4445700" cy="12768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0"/>
              </a:spcBef>
              <a:spcAft>
                <a:spcPts val="0"/>
              </a:spcAft>
              <a:buClr>
                <a:srgbClr val="000000"/>
              </a:buClr>
              <a:buSzPts val="1800"/>
              <a:buFont typeface="Arial"/>
              <a:buNone/>
            </a:pPr>
            <a:r>
              <a:rPr lang="en-US" sz="3300" b="1">
                <a:solidFill>
                  <a:srgbClr val="2855A4"/>
                </a:solidFill>
                <a:latin typeface="Century Gothic"/>
                <a:ea typeface="Century Gothic"/>
                <a:cs typeface="Century Gothic"/>
                <a:sym typeface="Century Gothic"/>
              </a:rPr>
              <a:t>Day Book </a:t>
            </a:r>
            <a:r>
              <a:rPr lang="en-US" sz="3300" b="1" i="0" u="none" strike="noStrike" cap="none">
                <a:solidFill>
                  <a:srgbClr val="2855A4"/>
                </a:solidFill>
                <a:latin typeface="Century Gothic"/>
                <a:ea typeface="Century Gothic"/>
                <a:cs typeface="Century Gothic"/>
                <a:sym typeface="Century Gothic"/>
              </a:rPr>
              <a:t>For Sofía and Mateo’s Store</a:t>
            </a:r>
            <a:endParaRPr sz="3500" b="1"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g15615caa4e2_1_14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731" name="Google Shape;731;g15615caa4e2_1_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pic>
        <p:nvPicPr>
          <p:cNvPr id="732" name="Google Shape;732;g15615caa4e2_1_1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465868"/>
            <a:ext cx="1235826" cy="1235826"/>
          </a:xfrm>
          <a:prstGeom prst="rect">
            <a:avLst/>
          </a:prstGeom>
          <a:noFill/>
          <a:ln>
            <a:noFill/>
          </a:ln>
        </p:spPr>
      </p:pic>
      <p:sp>
        <p:nvSpPr>
          <p:cNvPr id="733" name="Google Shape;733;g15615caa4e2_1_147"/>
          <p:cNvSpPr txBox="1"/>
          <p:nvPr/>
        </p:nvSpPr>
        <p:spPr>
          <a:xfrm>
            <a:off x="9770150" y="561600"/>
            <a:ext cx="12357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734" name="Google Shape;734;g15615caa4e2_1_147"/>
          <p:cNvGraphicFramePr/>
          <p:nvPr/>
        </p:nvGraphicFramePr>
        <p:xfrm>
          <a:off x="344398" y="558419"/>
          <a:ext cx="3000000" cy="3000000"/>
        </p:xfrm>
        <a:graphic>
          <a:graphicData uri="http://schemas.openxmlformats.org/drawingml/2006/table">
            <a:tbl>
              <a:tblPr firstRow="1" bandRow="1">
                <a:noFill/>
                <a:tableStyleId>{3C48B391-F14D-4507-B38F-1412EB4E0A9D}</a:tableStyleId>
              </a:tblPr>
              <a:tblGrid>
                <a:gridCol w="1190550">
                  <a:extLst>
                    <a:ext uri="{9D8B030D-6E8A-4147-A177-3AD203B41FA5}">
                      <a16:colId xmlns:a16="http://schemas.microsoft.com/office/drawing/2014/main" val="20000"/>
                    </a:ext>
                  </a:extLst>
                </a:gridCol>
                <a:gridCol w="810125">
                  <a:extLst>
                    <a:ext uri="{9D8B030D-6E8A-4147-A177-3AD203B41FA5}">
                      <a16:colId xmlns:a16="http://schemas.microsoft.com/office/drawing/2014/main" val="20001"/>
                    </a:ext>
                  </a:extLst>
                </a:gridCol>
                <a:gridCol w="910700">
                  <a:extLst>
                    <a:ext uri="{9D8B030D-6E8A-4147-A177-3AD203B41FA5}">
                      <a16:colId xmlns:a16="http://schemas.microsoft.com/office/drawing/2014/main" val="20002"/>
                    </a:ext>
                  </a:extLst>
                </a:gridCol>
                <a:gridCol w="949125">
                  <a:extLst>
                    <a:ext uri="{9D8B030D-6E8A-4147-A177-3AD203B41FA5}">
                      <a16:colId xmlns:a16="http://schemas.microsoft.com/office/drawing/2014/main" val="20003"/>
                    </a:ext>
                  </a:extLst>
                </a:gridCol>
                <a:gridCol w="1050925">
                  <a:extLst>
                    <a:ext uri="{9D8B030D-6E8A-4147-A177-3AD203B41FA5}">
                      <a16:colId xmlns:a16="http://schemas.microsoft.com/office/drawing/2014/main" val="20004"/>
                    </a:ext>
                  </a:extLst>
                </a:gridCol>
                <a:gridCol w="1154050">
                  <a:extLst>
                    <a:ext uri="{9D8B030D-6E8A-4147-A177-3AD203B41FA5}">
                      <a16:colId xmlns:a16="http://schemas.microsoft.com/office/drawing/2014/main" val="20005"/>
                    </a:ext>
                  </a:extLst>
                </a:gridCol>
                <a:gridCol w="1118175">
                  <a:extLst>
                    <a:ext uri="{9D8B030D-6E8A-4147-A177-3AD203B41FA5}">
                      <a16:colId xmlns:a16="http://schemas.microsoft.com/office/drawing/2014/main" val="20006"/>
                    </a:ext>
                  </a:extLst>
                </a:gridCol>
                <a:gridCol w="858175">
                  <a:extLst>
                    <a:ext uri="{9D8B030D-6E8A-4147-A177-3AD203B41FA5}">
                      <a16:colId xmlns:a16="http://schemas.microsoft.com/office/drawing/2014/main" val="20007"/>
                    </a:ext>
                  </a:extLst>
                </a:gridCol>
                <a:gridCol w="1383950">
                  <a:extLst>
                    <a:ext uri="{9D8B030D-6E8A-4147-A177-3AD203B41FA5}">
                      <a16:colId xmlns:a16="http://schemas.microsoft.com/office/drawing/2014/main" val="20008"/>
                    </a:ext>
                  </a:extLst>
                </a:gridCol>
              </a:tblGrid>
              <a:tr h="462275">
                <a:tc rowSpan="3">
                  <a:txBody>
                    <a:bodyPr/>
                    <a:lstStyle/>
                    <a:p>
                      <a:pPr marL="364490" marR="0" lvl="0" indent="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Date</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Sales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4127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Purchases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rowSpan="3">
                  <a:txBody>
                    <a:bodyPr/>
                    <a:lstStyle/>
                    <a:p>
                      <a:pPr marL="1016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Miscellaneous</a:t>
                      </a:r>
                      <a:endParaRPr sz="1400" u="none" strike="noStrike" cap="none">
                        <a:latin typeface="Century Gothic"/>
                        <a:ea typeface="Century Gothic"/>
                        <a:cs typeface="Century Gothic"/>
                        <a:sym typeface="Century Gothic"/>
                      </a:endParaRPr>
                    </a:p>
                    <a:p>
                      <a:pPr marL="6985" marR="0" lvl="0" indent="0" algn="ctr" rtl="0">
                        <a:lnSpc>
                          <a:spcPct val="100000"/>
                        </a:lnSpc>
                        <a:spcBef>
                          <a:spcPts val="155"/>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Expenses</a:t>
                      </a:r>
                      <a:endParaRPr sz="1400" u="none" strike="noStrike" cap="none">
                        <a:latin typeface="Century Gothic"/>
                        <a:ea typeface="Century Gothic"/>
                        <a:cs typeface="Century Gothic"/>
                        <a:sym typeface="Century Gothic"/>
                      </a:endParaRPr>
                    </a:p>
                  </a:txBody>
                  <a:tcPr marL="0" marR="0" marT="393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extLst>
                  <a:ext uri="{0D108BD9-81ED-4DB2-BD59-A6C34878D82A}">
                    <a16:rowId xmlns:a16="http://schemas.microsoft.com/office/drawing/2014/main" val="10000"/>
                  </a:ext>
                </a:extLst>
              </a:tr>
              <a:tr h="377200">
                <a:tc vMerge="1">
                  <a:txBody>
                    <a:bodyPr/>
                    <a:lstStyle/>
                    <a:p>
                      <a:endParaRPr lang="en-US"/>
                    </a:p>
                  </a:txBody>
                  <a:tcPr/>
                </a:tc>
                <a:tc rowSpan="2">
                  <a:txBody>
                    <a:bodyPr/>
                    <a:lstStyle/>
                    <a:p>
                      <a:pPr marL="0" marR="0" lvl="0" indent="0" algn="ctr" rtl="0">
                        <a:lnSpc>
                          <a:spcPct val="114722"/>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in</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hand</a:t>
                      </a:r>
                      <a:endParaRPr sz="14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rowSpan="2">
                  <a:txBody>
                    <a:bodyPr/>
                    <a:lstStyle/>
                    <a:p>
                      <a:pPr marL="148590" marR="146050" lvl="0" indent="0" algn="ctr" rtl="0">
                        <a:lnSpc>
                          <a:spcPct val="908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in bank (ATM/</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Digital)</a:t>
                      </a:r>
                      <a:endParaRPr sz="1400" u="none" strike="noStrike" cap="none">
                        <a:latin typeface="Century Gothic"/>
                        <a:ea typeface="Century Gothic"/>
                        <a:cs typeface="Century Gothic"/>
                        <a:sym typeface="Century Gothic"/>
                      </a:endParaRPr>
                    </a:p>
                  </a:txBody>
                  <a:tcPr marL="0" marR="0" marT="127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2">
                  <a:txBody>
                    <a:bodyPr/>
                    <a:lstStyle/>
                    <a:p>
                      <a:pPr marL="444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355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rowSpan="2">
                  <a:txBody>
                    <a:bodyPr/>
                    <a:lstStyle/>
                    <a:p>
                      <a:pPr marL="143510" marR="132080" lvl="0" indent="20574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purchase</a:t>
                      </a:r>
                      <a:endParaRPr sz="1400" u="none" strike="noStrike" cap="none">
                        <a:latin typeface="Century Gothic"/>
                        <a:ea typeface="Century Gothic"/>
                        <a:cs typeface="Century Gothic"/>
                        <a:sym typeface="Century Gothic"/>
                      </a:endParaRPr>
                    </a:p>
                  </a:txBody>
                  <a:tcPr marL="0" marR="0" marT="22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2">
                  <a:txBody>
                    <a:bodyPr/>
                    <a:lstStyle/>
                    <a:p>
                      <a:pPr marL="3111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450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8772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97485" marR="138430" lvl="0" indent="-52068"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sales</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a:txBody>
                    <a:bodyPr/>
                    <a:lstStyle/>
                    <a:p>
                      <a:pPr marL="119378" marR="109853" lvl="0" indent="17780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received</a:t>
                      </a:r>
                      <a:endParaRPr sz="14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vMerge="1">
                  <a:txBody>
                    <a:bodyPr/>
                    <a:lstStyle/>
                    <a:p>
                      <a:endParaRPr lang="en-US"/>
                    </a:p>
                  </a:txBody>
                  <a:tcPr/>
                </a:tc>
                <a:tc>
                  <a:txBody>
                    <a:bodyPr/>
                    <a:lstStyle/>
                    <a:p>
                      <a:pPr marL="151130" marR="146050" lvl="0" indent="14478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purchase</a:t>
                      </a:r>
                      <a:endParaRPr sz="1400" u="none" strike="noStrike" cap="none">
                        <a:latin typeface="Century Gothic"/>
                        <a:ea typeface="Century Gothic"/>
                        <a:cs typeface="Century Gothic"/>
                        <a:sym typeface="Century Gothic"/>
                      </a:endParaRPr>
                    </a:p>
                  </a:txBody>
                  <a:tcPr marL="0" marR="0" marT="412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a:txBody>
                    <a:bodyPr/>
                    <a:lstStyle/>
                    <a:p>
                      <a:pPr marL="193675" marR="163195" lvl="0" indent="-17145"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paid</a:t>
                      </a:r>
                      <a:endParaRPr sz="1400" u="none" strike="noStrike" cap="none">
                        <a:latin typeface="Century Gothic"/>
                        <a:ea typeface="Century Gothic"/>
                        <a:cs typeface="Century Gothic"/>
                        <a:sym typeface="Century Gothic"/>
                      </a:endParaRPr>
                    </a:p>
                  </a:txBody>
                  <a:tcPr marL="0" marR="0" marT="438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vMerge="1">
                  <a:txBody>
                    <a:bodyPr/>
                    <a:lstStyle/>
                    <a:p>
                      <a:endParaRPr lang="en-US"/>
                    </a:p>
                  </a:txBody>
                  <a:tcPr/>
                </a:tc>
                <a:extLst>
                  <a:ext uri="{0D108BD9-81ED-4DB2-BD59-A6C34878D82A}">
                    <a16:rowId xmlns:a16="http://schemas.microsoft.com/office/drawing/2014/main" val="10002"/>
                  </a:ext>
                </a:extLst>
              </a:tr>
              <a:tr h="32957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01/01/2021</a:t>
                      </a:r>
                      <a:endParaRPr sz="1200" u="none" strike="noStrike" cap="none">
                        <a:latin typeface="Century Gothic"/>
                        <a:ea typeface="Century Gothic"/>
                        <a:cs typeface="Century Gothic"/>
                        <a:sym typeface="Century Gothic"/>
                      </a:endParaRPr>
                    </a:p>
                  </a:txBody>
                  <a:tcPr marL="0" marR="0" marT="40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645</a:t>
                      </a:r>
                      <a:endParaRPr sz="1200" u="none" strike="noStrike" cap="none">
                        <a:latin typeface="Century Gothic"/>
                        <a:ea typeface="Century Gothic"/>
                        <a:cs typeface="Century Gothic"/>
                        <a:sym typeface="Century Gothic"/>
                      </a:endParaRPr>
                    </a:p>
                  </a:txBody>
                  <a:tcPr marL="0" marR="0" marT="400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110</a:t>
                      </a: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3797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02/01/2021</a:t>
                      </a:r>
                      <a:endParaRPr sz="1200" u="none" strike="noStrike" cap="none">
                        <a:latin typeface="Century Gothic"/>
                        <a:ea typeface="Century Gothic"/>
                        <a:cs typeface="Century Gothic"/>
                        <a:sym typeface="Century Gothic"/>
                      </a:endParaRPr>
                    </a:p>
                  </a:txBody>
                  <a:tcPr marL="0" marR="0" marT="62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486</a:t>
                      </a:r>
                      <a:endParaRPr sz="1200" u="none" strike="noStrike" cap="none">
                        <a:latin typeface="Century Gothic"/>
                        <a:ea typeface="Century Gothic"/>
                        <a:cs typeface="Century Gothic"/>
                        <a:sym typeface="Century Gothic"/>
                      </a:endParaRPr>
                    </a:p>
                  </a:txBody>
                  <a:tcPr marL="0" marR="0" marT="67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a:t>
                      </a:r>
                      <a:endParaRPr sz="1200" u="none" strike="noStrike" cap="none">
                        <a:latin typeface="Century Gothic"/>
                        <a:ea typeface="Century Gothic"/>
                        <a:cs typeface="Century Gothic"/>
                        <a:sym typeface="Century Gothic"/>
                      </a:endParaRPr>
                    </a:p>
                  </a:txBody>
                  <a:tcPr marL="0" marR="0" marT="622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200-travel</a:t>
                      </a:r>
                      <a:endParaRPr sz="1200" u="none" strike="noStrike" cap="none">
                        <a:latin typeface="Century Gothic"/>
                        <a:ea typeface="Century Gothic"/>
                        <a:cs typeface="Century Gothic"/>
                        <a:sym typeface="Century Gothic"/>
                      </a:endParaRPr>
                    </a:p>
                  </a:txBody>
                  <a:tcPr marL="0" marR="0" marT="64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3486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03/01/2021</a:t>
                      </a:r>
                      <a:endParaRPr sz="12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768</a:t>
                      </a:r>
                      <a:endParaRPr sz="1200" u="none" strike="noStrike" cap="none">
                        <a:latin typeface="Century Gothic"/>
                        <a:ea typeface="Century Gothic"/>
                        <a:cs typeface="Century Gothic"/>
                        <a:sym typeface="Century Gothic"/>
                      </a:endParaRPr>
                    </a:p>
                  </a:txBody>
                  <a:tcPr marL="0" marR="0" marT="419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500</a:t>
                      </a:r>
                      <a:endParaRPr sz="1200" u="none" strike="noStrike" cap="none">
                        <a:latin typeface="Century Gothic"/>
                        <a:ea typeface="Century Gothic"/>
                        <a:cs typeface="Century Gothic"/>
                        <a:sym typeface="Century Gothic"/>
                      </a:endParaRPr>
                    </a:p>
                  </a:txBody>
                  <a:tcPr marL="0" marR="0" marT="29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65</a:t>
                      </a: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60</a:t>
                      </a:r>
                      <a:endParaRPr sz="1200" u="none" strike="noStrike" cap="none">
                        <a:latin typeface="Century Gothic"/>
                        <a:ea typeface="Century Gothic"/>
                        <a:cs typeface="Century Gothic"/>
                        <a:sym typeface="Century Gothic"/>
                      </a:endParaRPr>
                    </a:p>
                  </a:txBody>
                  <a:tcPr marL="0" marR="0" marT="412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359410" lvl="0" indent="0" algn="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1,250</a:t>
                      </a:r>
                      <a:endParaRPr sz="1200" u="none" strike="noStrike" cap="none">
                        <a:latin typeface="Century Gothic"/>
                        <a:ea typeface="Century Gothic"/>
                        <a:cs typeface="Century Gothic"/>
                        <a:sym typeface="Century Gothic"/>
                      </a:endParaRPr>
                    </a:p>
                  </a:txBody>
                  <a:tcPr marL="0" marR="0" marT="489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3727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04/01/2021</a:t>
                      </a:r>
                      <a:endParaRPr sz="12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3454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05/01/2021</a:t>
                      </a:r>
                      <a:endParaRPr sz="1200" u="none" strike="noStrike" cap="none">
                        <a:latin typeface="Century Gothic"/>
                        <a:ea typeface="Century Gothic"/>
                        <a:cs typeface="Century Gothic"/>
                        <a:sym typeface="Century Gothic"/>
                      </a:endParaRPr>
                    </a:p>
                  </a:txBody>
                  <a:tcPr marL="0" marR="0" marT="139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984</a:t>
                      </a:r>
                      <a:endParaRPr sz="1200" u="none" strike="noStrike" cap="none">
                        <a:latin typeface="Century Gothic"/>
                        <a:ea typeface="Century Gothic"/>
                        <a:cs typeface="Century Gothic"/>
                        <a:sym typeface="Century Gothic"/>
                      </a:endParaRPr>
                    </a:p>
                  </a:txBody>
                  <a:tcPr marL="0" marR="0" marT="14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132</a:t>
                      </a:r>
                      <a:endParaRPr sz="1200" u="none" strike="noStrike" cap="none">
                        <a:latin typeface="Century Gothic"/>
                        <a:ea typeface="Century Gothic"/>
                        <a:cs typeface="Century Gothic"/>
                        <a:sym typeface="Century Gothic"/>
                      </a:endParaRPr>
                    </a:p>
                  </a:txBody>
                  <a:tcPr marL="0" marR="0" marT="381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80</a:t>
                      </a:r>
                      <a:endParaRPr sz="1200" u="none" strike="noStrike" cap="none">
                        <a:latin typeface="Century Gothic"/>
                        <a:ea typeface="Century Gothic"/>
                        <a:cs typeface="Century Gothic"/>
                        <a:sym typeface="Century Gothic"/>
                      </a:endParaRPr>
                    </a:p>
                  </a:txBody>
                  <a:tcPr marL="0" marR="0" marT="501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889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400-electricity</a:t>
                      </a:r>
                      <a:endParaRPr sz="1200" u="none" strike="noStrike" cap="none">
                        <a:latin typeface="Century Gothic"/>
                        <a:ea typeface="Century Gothic"/>
                        <a:cs typeface="Century Gothic"/>
                        <a:sym typeface="Century Gothic"/>
                      </a:endParaRPr>
                    </a:p>
                  </a:txBody>
                  <a:tcPr marL="0" marR="0" marT="590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r h="3492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06/01/2021</a:t>
                      </a:r>
                      <a:endParaRPr sz="1200" u="none" strike="noStrike" cap="none">
                        <a:latin typeface="Century Gothic"/>
                        <a:ea typeface="Century Gothic"/>
                        <a:cs typeface="Century Gothic"/>
                        <a:sym typeface="Century Gothic"/>
                      </a:endParaRPr>
                    </a:p>
                  </a:txBody>
                  <a:tcPr marL="0" marR="0" marT="31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648</a:t>
                      </a:r>
                      <a:endParaRPr sz="1200" u="none" strike="noStrike" cap="none">
                        <a:latin typeface="Century Gothic"/>
                        <a:ea typeface="Century Gothic"/>
                        <a:cs typeface="Century Gothic"/>
                        <a:sym typeface="Century Gothic"/>
                      </a:endParaRPr>
                    </a:p>
                  </a:txBody>
                  <a:tcPr marL="0" marR="0" marT="17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230</a:t>
                      </a:r>
                      <a:endParaRPr sz="1200" u="none" strike="noStrike" cap="none">
                        <a:latin typeface="Century Gothic"/>
                        <a:ea typeface="Century Gothic"/>
                        <a:cs typeface="Century Gothic"/>
                        <a:sym typeface="Century Gothic"/>
                      </a:endParaRPr>
                    </a:p>
                  </a:txBody>
                  <a:tcPr marL="0" marR="0" marT="45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50</a:t>
                      </a:r>
                      <a:endParaRPr sz="1200" u="none" strike="noStrike" cap="none">
                        <a:latin typeface="Century Gothic"/>
                        <a:ea typeface="Century Gothic"/>
                        <a:cs typeface="Century Gothic"/>
                        <a:sym typeface="Century Gothic"/>
                      </a:endParaRPr>
                    </a:p>
                  </a:txBody>
                  <a:tcPr marL="0" marR="0" marT="54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359410" lvl="0" indent="0" algn="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2,500</a:t>
                      </a:r>
                      <a:endParaRPr sz="1200" u="none" strike="noStrike" cap="none">
                        <a:latin typeface="Century Gothic"/>
                        <a:ea typeface="Century Gothic"/>
                        <a:cs typeface="Century Gothic"/>
                        <a:sym typeface="Century Gothic"/>
                      </a:endParaRPr>
                    </a:p>
                  </a:txBody>
                  <a:tcPr marL="0" marR="0" marT="552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8"/>
                  </a:ext>
                </a:extLst>
              </a:tr>
              <a:tr h="3416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07/01/2021</a:t>
                      </a:r>
                      <a:endParaRPr sz="1200" u="none" strike="noStrike" cap="none">
                        <a:latin typeface="Century Gothic"/>
                        <a:ea typeface="Century Gothic"/>
                        <a:cs typeface="Century Gothic"/>
                        <a:sym typeface="Century Gothic"/>
                      </a:endParaRPr>
                    </a:p>
                  </a:txBody>
                  <a:tcPr marL="0" marR="0" marT="15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864</a:t>
                      </a:r>
                      <a:endParaRPr sz="1200" u="none" strike="noStrike" cap="none">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117</a:t>
                      </a:r>
                      <a:endParaRPr sz="1200" u="none" strike="noStrike" cap="none">
                        <a:latin typeface="Century Gothic"/>
                        <a:ea typeface="Century Gothic"/>
                        <a:cs typeface="Century Gothic"/>
                        <a:sym typeface="Century Gothic"/>
                      </a:endParaRPr>
                    </a:p>
                  </a:txBody>
                  <a:tcPr marL="0" marR="0" marT="495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9"/>
                  </a:ext>
                </a:extLst>
              </a:tr>
              <a:tr h="37720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08/01/2021</a:t>
                      </a:r>
                      <a:endParaRPr sz="1200" u="none" strike="noStrike" cap="none">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1,045</a:t>
                      </a:r>
                      <a:endParaRPr sz="1200" u="none" strike="noStrike" cap="none">
                        <a:latin typeface="Century Gothic"/>
                        <a:ea typeface="Century Gothic"/>
                        <a:cs typeface="Century Gothic"/>
                        <a:sym typeface="Century Gothic"/>
                      </a:endParaRPr>
                    </a:p>
                  </a:txBody>
                  <a:tcPr marL="0" marR="0" marT="482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200</a:t>
                      </a:r>
                      <a:endParaRPr sz="1200" u="none" strike="noStrike" cap="none">
                        <a:latin typeface="Century Gothic"/>
                        <a:ea typeface="Century Gothic"/>
                        <a:cs typeface="Century Gothic"/>
                        <a:sym typeface="Century Gothic"/>
                      </a:endParaRPr>
                    </a:p>
                  </a:txBody>
                  <a:tcPr marL="0" marR="0" marT="114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28</a:t>
                      </a:r>
                      <a:endParaRPr sz="1200" u="none" strike="noStrike" cap="none">
                        <a:latin typeface="Century Gothic"/>
                        <a:ea typeface="Century Gothic"/>
                        <a:cs typeface="Century Gothic"/>
                        <a:sym typeface="Century Gothic"/>
                      </a:endParaRPr>
                    </a:p>
                  </a:txBody>
                  <a:tcPr marL="0" marR="0" marT="584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120</a:t>
                      </a:r>
                      <a:endParaRPr sz="1200" u="none" strike="noStrike" cap="none">
                        <a:latin typeface="Century Gothic"/>
                        <a:ea typeface="Century Gothic"/>
                        <a:cs typeface="Century Gothic"/>
                        <a:sym typeface="Century Gothic"/>
                      </a:endParaRPr>
                    </a:p>
                  </a:txBody>
                  <a:tcPr marL="0" marR="0" marT="666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762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800-owner withdrawal</a:t>
                      </a:r>
                      <a:endParaRPr sz="1200" u="none" strike="noStrike" cap="none">
                        <a:latin typeface="Century Gothic"/>
                        <a:ea typeface="Century Gothic"/>
                        <a:cs typeface="Century Gothic"/>
                        <a:sym typeface="Century Gothic"/>
                      </a:endParaRPr>
                    </a:p>
                  </a:txBody>
                  <a:tcPr marL="0" marR="0" marT="73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0"/>
                  </a:ext>
                </a:extLst>
              </a:tr>
              <a:tr h="3511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09/01/2021</a:t>
                      </a:r>
                      <a:endParaRPr sz="1200" u="none" strike="noStrike" cap="none">
                        <a:latin typeface="Century Gothic"/>
                        <a:ea typeface="Century Gothic"/>
                        <a:cs typeface="Century Gothic"/>
                        <a:sym typeface="Century Gothic"/>
                      </a:endParaRPr>
                    </a:p>
                  </a:txBody>
                  <a:tcPr marL="0" marR="0" marT="203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987</a:t>
                      </a: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a:t>
                      </a:r>
                      <a:endParaRPr sz="1200" u="none" strike="noStrike" cap="none">
                        <a:latin typeface="Century Gothic"/>
                        <a:ea typeface="Century Gothic"/>
                        <a:cs typeface="Century Gothic"/>
                        <a:sym typeface="Century Gothic"/>
                      </a:endParaRPr>
                    </a:p>
                  </a:txBody>
                  <a:tcPr marL="0" marR="0" marT="40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100</a:t>
                      </a:r>
                      <a:endParaRPr sz="1200" u="none" strike="noStrike" cap="none">
                        <a:latin typeface="Century Gothic"/>
                        <a:ea typeface="Century Gothic"/>
                        <a:cs typeface="Century Gothic"/>
                        <a:sym typeface="Century Gothic"/>
                      </a:endParaRPr>
                    </a:p>
                  </a:txBody>
                  <a:tcPr marL="0" marR="0" marT="419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1"/>
                  </a:ext>
                </a:extLst>
              </a:tr>
              <a:tr h="3492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10/01/2021</a:t>
                      </a:r>
                      <a:endParaRPr sz="1200" u="none" strike="noStrike" cap="none">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459</a:t>
                      </a:r>
                      <a:endParaRPr sz="1200" u="none" strike="noStrike" cap="none">
                        <a:latin typeface="Century Gothic"/>
                        <a:ea typeface="Century Gothic"/>
                        <a:cs typeface="Century Gothic"/>
                        <a:sym typeface="Century Gothic"/>
                      </a:endParaRPr>
                    </a:p>
                  </a:txBody>
                  <a:tcPr marL="0" marR="0" marT="400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458</a:t>
                      </a:r>
                      <a:endParaRPr sz="1200" u="none" strike="noStrike" cap="none">
                        <a:latin typeface="Century Gothic"/>
                        <a:ea typeface="Century Gothic"/>
                        <a:cs typeface="Century Gothic"/>
                        <a:sym typeface="Century Gothic"/>
                      </a:endParaRPr>
                    </a:p>
                  </a:txBody>
                  <a:tcPr marL="0" marR="0" marT="463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220</a:t>
                      </a:r>
                      <a:endParaRPr sz="1200" u="none" strike="noStrike" cap="none">
                        <a:latin typeface="Century Gothic"/>
                        <a:ea typeface="Century Gothic"/>
                        <a:cs typeface="Century Gothic"/>
                        <a:sym typeface="Century Gothic"/>
                      </a:endParaRPr>
                    </a:p>
                  </a:txBody>
                  <a:tcPr marL="0" marR="0" marT="431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98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200-mobile phones</a:t>
                      </a:r>
                      <a:endParaRPr sz="1200" u="none" strike="noStrike" cap="none">
                        <a:latin typeface="Century Gothic"/>
                        <a:ea typeface="Century Gothic"/>
                        <a:cs typeface="Century Gothic"/>
                        <a:sym typeface="Century Gothic"/>
                      </a:endParaRPr>
                    </a:p>
                  </a:txBody>
                  <a:tcPr marL="0" marR="0" marT="508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2"/>
                  </a:ext>
                </a:extLst>
              </a:tr>
              <a:tr h="33910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11/01/2021</a:t>
                      </a:r>
                      <a:endParaRPr sz="1200" u="none" strike="noStrike" cap="none">
                        <a:latin typeface="Century Gothic"/>
                        <a:ea typeface="Century Gothic"/>
                        <a:cs typeface="Century Gothic"/>
                        <a:sym typeface="Century Gothic"/>
                      </a:endParaRPr>
                    </a:p>
                  </a:txBody>
                  <a:tcPr marL="0" marR="0" marT="171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855</a:t>
                      </a:r>
                      <a:endParaRPr sz="12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128</a:t>
                      </a:r>
                      <a:endParaRPr sz="1200" u="none" strike="noStrike" cap="none">
                        <a:latin typeface="Century Gothic"/>
                        <a:ea typeface="Century Gothic"/>
                        <a:cs typeface="Century Gothic"/>
                        <a:sym typeface="Century Gothic"/>
                      </a:endParaRPr>
                    </a:p>
                  </a:txBody>
                  <a:tcPr marL="0" marR="0" marT="444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60</a:t>
                      </a:r>
                      <a:endParaRPr sz="1200" u="none" strike="noStrike" cap="none">
                        <a:latin typeface="Century Gothic"/>
                        <a:ea typeface="Century Gothic"/>
                        <a:cs typeface="Century Gothic"/>
                        <a:sym typeface="Century Gothic"/>
                      </a:endParaRPr>
                    </a:p>
                  </a:txBody>
                  <a:tcPr marL="0" marR="0" marT="457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3"/>
                  </a:ext>
                </a:extLst>
              </a:tr>
            </a:tbl>
          </a:graphicData>
        </a:graphic>
      </p:graphicFrame>
      <p:pic>
        <p:nvPicPr>
          <p:cNvPr id="735" name="Google Shape;735;g15615caa4e2_1_14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37742" y="2076075"/>
            <a:ext cx="2984033" cy="44771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g15615caa4e2_1_15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741" name="Google Shape;741;g15615caa4e2_1_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pic>
        <p:nvPicPr>
          <p:cNvPr id="742" name="Google Shape;742;g15615caa4e2_1_1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465868"/>
            <a:ext cx="1235826" cy="1235826"/>
          </a:xfrm>
          <a:prstGeom prst="rect">
            <a:avLst/>
          </a:prstGeom>
          <a:noFill/>
          <a:ln>
            <a:noFill/>
          </a:ln>
        </p:spPr>
      </p:pic>
      <p:sp>
        <p:nvSpPr>
          <p:cNvPr id="743" name="Google Shape;743;g15615caa4e2_1_157"/>
          <p:cNvSpPr txBox="1"/>
          <p:nvPr/>
        </p:nvSpPr>
        <p:spPr>
          <a:xfrm>
            <a:off x="9770150" y="561600"/>
            <a:ext cx="12357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744" name="Google Shape;744;g15615caa4e2_1_157"/>
          <p:cNvGraphicFramePr/>
          <p:nvPr/>
        </p:nvGraphicFramePr>
        <p:xfrm>
          <a:off x="344398" y="558419"/>
          <a:ext cx="3000000" cy="3000000"/>
        </p:xfrm>
        <a:graphic>
          <a:graphicData uri="http://schemas.openxmlformats.org/drawingml/2006/table">
            <a:tbl>
              <a:tblPr firstRow="1" bandRow="1">
                <a:noFill/>
                <a:tableStyleId>{3C48B391-F14D-4507-B38F-1412EB4E0A9D}</a:tableStyleId>
              </a:tblPr>
              <a:tblGrid>
                <a:gridCol w="1190550">
                  <a:extLst>
                    <a:ext uri="{9D8B030D-6E8A-4147-A177-3AD203B41FA5}">
                      <a16:colId xmlns:a16="http://schemas.microsoft.com/office/drawing/2014/main" val="20000"/>
                    </a:ext>
                  </a:extLst>
                </a:gridCol>
                <a:gridCol w="810125">
                  <a:extLst>
                    <a:ext uri="{9D8B030D-6E8A-4147-A177-3AD203B41FA5}">
                      <a16:colId xmlns:a16="http://schemas.microsoft.com/office/drawing/2014/main" val="20001"/>
                    </a:ext>
                  </a:extLst>
                </a:gridCol>
                <a:gridCol w="910700">
                  <a:extLst>
                    <a:ext uri="{9D8B030D-6E8A-4147-A177-3AD203B41FA5}">
                      <a16:colId xmlns:a16="http://schemas.microsoft.com/office/drawing/2014/main" val="20002"/>
                    </a:ext>
                  </a:extLst>
                </a:gridCol>
                <a:gridCol w="949125">
                  <a:extLst>
                    <a:ext uri="{9D8B030D-6E8A-4147-A177-3AD203B41FA5}">
                      <a16:colId xmlns:a16="http://schemas.microsoft.com/office/drawing/2014/main" val="20003"/>
                    </a:ext>
                  </a:extLst>
                </a:gridCol>
                <a:gridCol w="1050925">
                  <a:extLst>
                    <a:ext uri="{9D8B030D-6E8A-4147-A177-3AD203B41FA5}">
                      <a16:colId xmlns:a16="http://schemas.microsoft.com/office/drawing/2014/main" val="20004"/>
                    </a:ext>
                  </a:extLst>
                </a:gridCol>
                <a:gridCol w="1154050">
                  <a:extLst>
                    <a:ext uri="{9D8B030D-6E8A-4147-A177-3AD203B41FA5}">
                      <a16:colId xmlns:a16="http://schemas.microsoft.com/office/drawing/2014/main" val="20005"/>
                    </a:ext>
                  </a:extLst>
                </a:gridCol>
                <a:gridCol w="1118175">
                  <a:extLst>
                    <a:ext uri="{9D8B030D-6E8A-4147-A177-3AD203B41FA5}">
                      <a16:colId xmlns:a16="http://schemas.microsoft.com/office/drawing/2014/main" val="20006"/>
                    </a:ext>
                  </a:extLst>
                </a:gridCol>
                <a:gridCol w="858175">
                  <a:extLst>
                    <a:ext uri="{9D8B030D-6E8A-4147-A177-3AD203B41FA5}">
                      <a16:colId xmlns:a16="http://schemas.microsoft.com/office/drawing/2014/main" val="20007"/>
                    </a:ext>
                  </a:extLst>
                </a:gridCol>
                <a:gridCol w="1383950">
                  <a:extLst>
                    <a:ext uri="{9D8B030D-6E8A-4147-A177-3AD203B41FA5}">
                      <a16:colId xmlns:a16="http://schemas.microsoft.com/office/drawing/2014/main" val="20008"/>
                    </a:ext>
                  </a:extLst>
                </a:gridCol>
              </a:tblGrid>
              <a:tr h="400525">
                <a:tc rowSpan="3">
                  <a:txBody>
                    <a:bodyPr/>
                    <a:lstStyle/>
                    <a:p>
                      <a:pPr marL="364490" marR="0" lvl="0" indent="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Date</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Sales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4127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Purchases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rowSpan="3">
                  <a:txBody>
                    <a:bodyPr/>
                    <a:lstStyle/>
                    <a:p>
                      <a:pPr marL="1016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Miscellaneous</a:t>
                      </a:r>
                      <a:endParaRPr sz="1400" u="none" strike="noStrike" cap="none">
                        <a:latin typeface="Century Gothic"/>
                        <a:ea typeface="Century Gothic"/>
                        <a:cs typeface="Century Gothic"/>
                        <a:sym typeface="Century Gothic"/>
                      </a:endParaRPr>
                    </a:p>
                    <a:p>
                      <a:pPr marL="6985" marR="0" lvl="0" indent="0" algn="ctr" rtl="0">
                        <a:lnSpc>
                          <a:spcPct val="100000"/>
                        </a:lnSpc>
                        <a:spcBef>
                          <a:spcPts val="155"/>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Expenses</a:t>
                      </a:r>
                      <a:endParaRPr sz="1400" u="none" strike="noStrike" cap="none">
                        <a:latin typeface="Century Gothic"/>
                        <a:ea typeface="Century Gothic"/>
                        <a:cs typeface="Century Gothic"/>
                        <a:sym typeface="Century Gothic"/>
                      </a:endParaRPr>
                    </a:p>
                  </a:txBody>
                  <a:tcPr marL="0" marR="0" marT="393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extLst>
                  <a:ext uri="{0D108BD9-81ED-4DB2-BD59-A6C34878D82A}">
                    <a16:rowId xmlns:a16="http://schemas.microsoft.com/office/drawing/2014/main" val="10000"/>
                  </a:ext>
                </a:extLst>
              </a:tr>
              <a:tr h="411625">
                <a:tc vMerge="1">
                  <a:txBody>
                    <a:bodyPr/>
                    <a:lstStyle/>
                    <a:p>
                      <a:endParaRPr lang="en-US"/>
                    </a:p>
                  </a:txBody>
                  <a:tcPr/>
                </a:tc>
                <a:tc rowSpan="2">
                  <a:txBody>
                    <a:bodyPr/>
                    <a:lstStyle/>
                    <a:p>
                      <a:pPr marL="0" marR="0" lvl="0" indent="0" algn="ctr" rtl="0">
                        <a:lnSpc>
                          <a:spcPct val="114722"/>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in</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hand</a:t>
                      </a:r>
                      <a:endParaRPr sz="14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rowSpan="2">
                  <a:txBody>
                    <a:bodyPr/>
                    <a:lstStyle/>
                    <a:p>
                      <a:pPr marL="148590" marR="146050" lvl="0" indent="0" algn="ctr" rtl="0">
                        <a:lnSpc>
                          <a:spcPct val="908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in bank (ATM/</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Digital)</a:t>
                      </a:r>
                      <a:endParaRPr sz="1400" u="none" strike="noStrike" cap="none">
                        <a:latin typeface="Century Gothic"/>
                        <a:ea typeface="Century Gothic"/>
                        <a:cs typeface="Century Gothic"/>
                        <a:sym typeface="Century Gothic"/>
                      </a:endParaRPr>
                    </a:p>
                  </a:txBody>
                  <a:tcPr marL="0" marR="0" marT="127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2">
                  <a:txBody>
                    <a:bodyPr/>
                    <a:lstStyle/>
                    <a:p>
                      <a:pPr marL="444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355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rowSpan="2">
                  <a:txBody>
                    <a:bodyPr/>
                    <a:lstStyle/>
                    <a:p>
                      <a:pPr marL="143510" marR="132080" lvl="0" indent="20574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purchase</a:t>
                      </a:r>
                      <a:endParaRPr sz="1400" u="none" strike="noStrike" cap="none">
                        <a:latin typeface="Century Gothic"/>
                        <a:ea typeface="Century Gothic"/>
                        <a:cs typeface="Century Gothic"/>
                        <a:sym typeface="Century Gothic"/>
                      </a:endParaRPr>
                    </a:p>
                  </a:txBody>
                  <a:tcPr marL="0" marR="0" marT="22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gridSpan="2">
                  <a:txBody>
                    <a:bodyPr/>
                    <a:lstStyle/>
                    <a:p>
                      <a:pPr marL="3111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450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439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97485" marR="138430" lvl="0" indent="-52068"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sales</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a:txBody>
                    <a:bodyPr/>
                    <a:lstStyle/>
                    <a:p>
                      <a:pPr marL="119378" marR="109853" lvl="0" indent="17780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received</a:t>
                      </a:r>
                      <a:endParaRPr sz="14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vMerge="1">
                  <a:txBody>
                    <a:bodyPr/>
                    <a:lstStyle/>
                    <a:p>
                      <a:endParaRPr lang="en-US"/>
                    </a:p>
                  </a:txBody>
                  <a:tcPr/>
                </a:tc>
                <a:tc>
                  <a:txBody>
                    <a:bodyPr/>
                    <a:lstStyle/>
                    <a:p>
                      <a:pPr marL="151130" marR="146050" lvl="0" indent="14478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purchase</a:t>
                      </a:r>
                      <a:endParaRPr sz="1400" u="none" strike="noStrike" cap="none">
                        <a:latin typeface="Century Gothic"/>
                        <a:ea typeface="Century Gothic"/>
                        <a:cs typeface="Century Gothic"/>
                        <a:sym typeface="Century Gothic"/>
                      </a:endParaRPr>
                    </a:p>
                  </a:txBody>
                  <a:tcPr marL="0" marR="0" marT="412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a:txBody>
                    <a:bodyPr/>
                    <a:lstStyle/>
                    <a:p>
                      <a:pPr marL="193675" marR="163195" lvl="0" indent="-17145"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paid</a:t>
                      </a:r>
                      <a:endParaRPr sz="1400" u="none" strike="noStrike" cap="none">
                        <a:latin typeface="Century Gothic"/>
                        <a:ea typeface="Century Gothic"/>
                        <a:cs typeface="Century Gothic"/>
                        <a:sym typeface="Century Gothic"/>
                      </a:endParaRPr>
                    </a:p>
                  </a:txBody>
                  <a:tcPr marL="0" marR="0" marT="438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vMerge="1">
                  <a:txBody>
                    <a:bodyPr/>
                    <a:lstStyle/>
                    <a:p>
                      <a:endParaRPr lang="en-US"/>
                    </a:p>
                  </a:txBody>
                  <a:tcPr/>
                </a:tc>
                <a:extLst>
                  <a:ext uri="{0D108BD9-81ED-4DB2-BD59-A6C34878D82A}">
                    <a16:rowId xmlns:a16="http://schemas.microsoft.com/office/drawing/2014/main" val="10002"/>
                  </a:ext>
                </a:extLst>
              </a:tr>
              <a:tr h="3596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12/01/2021</a:t>
                      </a:r>
                      <a:endParaRPr sz="1200" u="none" strike="noStrike" cap="none">
                        <a:latin typeface="Century Gothic"/>
                        <a:ea typeface="Century Gothic"/>
                        <a:cs typeface="Century Gothic"/>
                        <a:sym typeface="Century Gothic"/>
                      </a:endParaRPr>
                    </a:p>
                  </a:txBody>
                  <a:tcPr marL="0" marR="0" marT="406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1,290</a:t>
                      </a:r>
                      <a:endParaRPr sz="1200" u="none" strike="noStrike" cap="none">
                        <a:latin typeface="Century Gothic"/>
                        <a:ea typeface="Century Gothic"/>
                        <a:cs typeface="Century Gothic"/>
                        <a:sym typeface="Century Gothic"/>
                      </a:endParaRPr>
                    </a:p>
                  </a:txBody>
                  <a:tcPr marL="0" marR="0" marT="400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35</a:t>
                      </a:r>
                      <a:endParaRPr sz="1200" u="none" strike="noStrike" cap="none">
                        <a:latin typeface="Century Gothic"/>
                        <a:ea typeface="Century Gothic"/>
                        <a:cs typeface="Century Gothic"/>
                        <a:sym typeface="Century Gothic"/>
                      </a:endParaRPr>
                    </a:p>
                  </a:txBody>
                  <a:tcPr marL="0" marR="0" marT="37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123</a:t>
                      </a:r>
                      <a:endParaRPr sz="1200" u="none" strike="noStrike" cap="none">
                        <a:latin typeface="Century Gothic"/>
                        <a:ea typeface="Century Gothic"/>
                        <a:cs typeface="Century Gothic"/>
                        <a:sym typeface="Century Gothic"/>
                      </a:endParaRPr>
                    </a:p>
                  </a:txBody>
                  <a:tcPr marL="0" marR="0" marT="355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36893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2,580</a:t>
                      </a:r>
                      <a:endParaRPr sz="1200" u="none" strike="noStrike" cap="none">
                        <a:latin typeface="Century Gothic"/>
                        <a:ea typeface="Century Gothic"/>
                        <a:cs typeface="Century Gothic"/>
                        <a:sym typeface="Century Gothic"/>
                      </a:endParaRPr>
                    </a:p>
                  </a:txBody>
                  <a:tcPr marL="0" marR="0" marT="254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700</a:t>
                      </a:r>
                      <a:endParaRPr sz="12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41437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13/01/2021</a:t>
                      </a:r>
                      <a:endParaRPr sz="1200" u="none" strike="noStrike" cap="none">
                        <a:latin typeface="Century Gothic"/>
                        <a:ea typeface="Century Gothic"/>
                        <a:cs typeface="Century Gothic"/>
                        <a:sym typeface="Century Gothic"/>
                      </a:endParaRPr>
                    </a:p>
                  </a:txBody>
                  <a:tcPr marL="0" marR="0" marT="628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980</a:t>
                      </a:r>
                      <a:endParaRPr sz="1200" u="none" strike="noStrike" cap="none">
                        <a:latin typeface="Century Gothic"/>
                        <a:ea typeface="Century Gothic"/>
                        <a:cs typeface="Century Gothic"/>
                        <a:sym typeface="Century Gothic"/>
                      </a:endParaRPr>
                    </a:p>
                  </a:txBody>
                  <a:tcPr marL="0" marR="0" marT="539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235</a:t>
                      </a:r>
                      <a:endParaRPr sz="1200" u="none" strike="noStrike" cap="none">
                        <a:latin typeface="Century Gothic"/>
                        <a:ea typeface="Century Gothic"/>
                        <a:cs typeface="Century Gothic"/>
                        <a:sym typeface="Century Gothic"/>
                      </a:endParaRPr>
                    </a:p>
                  </a:txBody>
                  <a:tcPr marL="0" marR="0" marT="584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80</a:t>
                      </a:r>
                      <a:endParaRPr sz="1200" u="none" strike="noStrike" cap="none">
                        <a:latin typeface="Century Gothic"/>
                        <a:ea typeface="Century Gothic"/>
                        <a:cs typeface="Century Gothic"/>
                        <a:sym typeface="Century Gothic"/>
                      </a:endParaRPr>
                    </a:p>
                  </a:txBody>
                  <a:tcPr marL="0" marR="0" marT="603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647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3804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14/01/2021</a:t>
                      </a:r>
                      <a:endParaRPr sz="1200" u="none" strike="noStrike" cap="none">
                        <a:latin typeface="Century Gothic"/>
                        <a:ea typeface="Century Gothic"/>
                        <a:cs typeface="Century Gothic"/>
                        <a:sym typeface="Century Gothic"/>
                      </a:endParaRPr>
                    </a:p>
                  </a:txBody>
                  <a:tcPr marL="0" marR="0" marT="514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1,239</a:t>
                      </a:r>
                      <a:endParaRPr sz="12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335</a:t>
                      </a:r>
                      <a:endParaRPr sz="1200" u="none" strike="noStrike" cap="none">
                        <a:latin typeface="Century Gothic"/>
                        <a:ea typeface="Century Gothic"/>
                        <a:cs typeface="Century Gothic"/>
                        <a:sym typeface="Century Gothic"/>
                      </a:endParaRPr>
                    </a:p>
                  </a:txBody>
                  <a:tcPr marL="0" marR="0" marT="34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115</a:t>
                      </a:r>
                      <a:endParaRPr sz="1200" u="none" strike="noStrike" cap="none">
                        <a:latin typeface="Century Gothic"/>
                        <a:ea typeface="Century Gothic"/>
                        <a:cs typeface="Century Gothic"/>
                        <a:sym typeface="Century Gothic"/>
                      </a:endParaRPr>
                    </a:p>
                  </a:txBody>
                  <a:tcPr marL="0" marR="0" marT="393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4067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15/01/2021</a:t>
                      </a:r>
                      <a:endParaRPr sz="1200" u="none" strike="noStrike" cap="none">
                        <a:latin typeface="Century Gothic"/>
                        <a:ea typeface="Century Gothic"/>
                        <a:cs typeface="Century Gothic"/>
                        <a:sym typeface="Century Gothic"/>
                      </a:endParaRPr>
                    </a:p>
                  </a:txBody>
                  <a:tcPr marL="0" marR="0" marT="558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1,453</a:t>
                      </a:r>
                      <a:endParaRPr sz="1200" u="none" strike="noStrike" cap="none">
                        <a:latin typeface="Century Gothic"/>
                        <a:ea typeface="Century Gothic"/>
                        <a:cs typeface="Century Gothic"/>
                        <a:sym typeface="Century Gothic"/>
                      </a:endParaRPr>
                    </a:p>
                  </a:txBody>
                  <a:tcPr marL="0" marR="0" marT="285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25</a:t>
                      </a:r>
                      <a:endParaRPr sz="1200" u="none" strike="noStrike" cap="none">
                        <a:latin typeface="Century Gothic"/>
                        <a:ea typeface="Century Gothic"/>
                        <a:cs typeface="Century Gothic"/>
                        <a:sym typeface="Century Gothic"/>
                      </a:endParaRPr>
                    </a:p>
                  </a:txBody>
                  <a:tcPr marL="0" marR="0" marT="292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85</a:t>
                      </a:r>
                      <a:endParaRPr sz="1200" u="none" strike="noStrike" cap="none">
                        <a:latin typeface="Century Gothic"/>
                        <a:ea typeface="Century Gothic"/>
                        <a:cs typeface="Century Gothic"/>
                        <a:sym typeface="Century Gothic"/>
                      </a:endParaRPr>
                    </a:p>
                  </a:txBody>
                  <a:tcPr marL="0" marR="0" marT="34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36893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1,480</a:t>
                      </a:r>
                      <a:endParaRPr sz="1200" u="none" strike="noStrike" cap="none">
                        <a:latin typeface="Century Gothic"/>
                        <a:ea typeface="Century Gothic"/>
                        <a:cs typeface="Century Gothic"/>
                        <a:sym typeface="Century Gothic"/>
                      </a:endParaRPr>
                    </a:p>
                  </a:txBody>
                  <a:tcPr marL="0" marR="0" marT="311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3769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16/01/2021</a:t>
                      </a:r>
                      <a:endParaRPr sz="1200" u="none" strike="noStrike" cap="none">
                        <a:latin typeface="Century Gothic"/>
                        <a:ea typeface="Century Gothic"/>
                        <a:cs typeface="Century Gothic"/>
                        <a:sym typeface="Century Gothic"/>
                      </a:endParaRPr>
                    </a:p>
                  </a:txBody>
                  <a:tcPr marL="0" marR="0" marT="571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1,267</a:t>
                      </a:r>
                      <a:endParaRPr sz="12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231</a:t>
                      </a:r>
                      <a:endParaRPr sz="1200" u="none" strike="noStrike" cap="none">
                        <a:latin typeface="Century Gothic"/>
                        <a:ea typeface="Century Gothic"/>
                        <a:cs typeface="Century Gothic"/>
                        <a:sym typeface="Century Gothic"/>
                      </a:endParaRPr>
                    </a:p>
                  </a:txBody>
                  <a:tcPr marL="0" marR="0" marT="235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a:t>
                      </a:r>
                      <a:endParaRPr sz="1200" u="none" strike="noStrike" cap="none">
                        <a:latin typeface="Century Gothic"/>
                        <a:ea typeface="Century Gothic"/>
                        <a:cs typeface="Century Gothic"/>
                        <a:sym typeface="Century Gothic"/>
                      </a:endParaRPr>
                    </a:p>
                  </a:txBody>
                  <a:tcPr marL="0" marR="0" marT="279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590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r h="3811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17/01/2021</a:t>
                      </a:r>
                      <a:endParaRPr sz="1200" u="none" strike="noStrike" cap="none">
                        <a:latin typeface="Century Gothic"/>
                        <a:ea typeface="Century Gothic"/>
                        <a:cs typeface="Century Gothic"/>
                        <a:sym typeface="Century Gothic"/>
                      </a:endParaRPr>
                    </a:p>
                  </a:txBody>
                  <a:tcPr marL="0" marR="0" marT="69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extLst>
                  <a:ext uri="{0D108BD9-81ED-4DB2-BD59-A6C34878D82A}">
                    <a16:rowId xmlns:a16="http://schemas.microsoft.com/office/drawing/2014/main" val="10008"/>
                  </a:ext>
                </a:extLst>
              </a:tr>
              <a:tr h="37280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18/01/2021</a:t>
                      </a:r>
                      <a:endParaRPr sz="1200" u="none" strike="noStrike" cap="none">
                        <a:latin typeface="Century Gothic"/>
                        <a:ea typeface="Century Gothic"/>
                        <a:cs typeface="Century Gothic"/>
                        <a:sym typeface="Century Gothic"/>
                      </a:endParaRPr>
                    </a:p>
                  </a:txBody>
                  <a:tcPr marL="0" marR="0" marT="546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910</a:t>
                      </a:r>
                      <a:endParaRPr sz="1200" u="none" strike="noStrike" cap="none">
                        <a:latin typeface="Century Gothic"/>
                        <a:ea typeface="Century Gothic"/>
                        <a:cs typeface="Century Gothic"/>
                        <a:sym typeface="Century Gothic"/>
                      </a:endParaRPr>
                    </a:p>
                  </a:txBody>
                  <a:tcPr marL="0" marR="0" marT="336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47625" lvl="0" indent="0" algn="ctr" rtl="0">
                        <a:lnSpc>
                          <a:spcPct val="110937"/>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300</a:t>
                      </a: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443</a:t>
                      </a:r>
                      <a:endParaRPr sz="1200" u="none" strike="noStrike" cap="none">
                        <a:latin typeface="Century Gothic"/>
                        <a:ea typeface="Century Gothic"/>
                        <a:cs typeface="Century Gothic"/>
                        <a:sym typeface="Century Gothic"/>
                      </a:endParaRPr>
                    </a:p>
                  </a:txBody>
                  <a:tcPr marL="0" marR="0" marT="29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278</a:t>
                      </a:r>
                      <a:endParaRPr sz="1200" u="none" strike="noStrike" cap="none">
                        <a:latin typeface="Century Gothic"/>
                        <a:ea typeface="Century Gothic"/>
                        <a:cs typeface="Century Gothic"/>
                        <a:sym typeface="Century Gothic"/>
                      </a:endParaRPr>
                    </a:p>
                  </a:txBody>
                  <a:tcPr marL="0" marR="0" marT="311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42100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650</a:t>
                      </a:r>
                      <a:endParaRPr sz="1200" u="none" strike="noStrike" cap="none">
                        <a:latin typeface="Century Gothic"/>
                        <a:ea typeface="Century Gothic"/>
                        <a:cs typeface="Century Gothic"/>
                        <a:sym typeface="Century Gothic"/>
                      </a:endParaRPr>
                    </a:p>
                  </a:txBody>
                  <a:tcPr marL="0" marR="0" marT="317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09"/>
                  </a:ext>
                </a:extLst>
              </a:tr>
              <a:tr h="4116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19/01/2021</a:t>
                      </a:r>
                      <a:endParaRPr sz="1200" u="none" strike="noStrike" cap="none">
                        <a:latin typeface="Century Gothic"/>
                        <a:ea typeface="Century Gothic"/>
                        <a:cs typeface="Century Gothic"/>
                        <a:sym typeface="Century Gothic"/>
                      </a:endParaRPr>
                    </a:p>
                  </a:txBody>
                  <a:tcPr marL="0" marR="0" marT="577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1,576</a:t>
                      </a:r>
                      <a:endParaRPr sz="1200" u="none" strike="noStrike" cap="none">
                        <a:latin typeface="Century Gothic"/>
                        <a:ea typeface="Century Gothic"/>
                        <a:cs typeface="Century Gothic"/>
                        <a:sym typeface="Century Gothic"/>
                      </a:endParaRPr>
                    </a:p>
                  </a:txBody>
                  <a:tcPr marL="0" marR="0" marT="292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34</a:t>
                      </a:r>
                      <a:endParaRPr sz="1200" u="none" strike="noStrike" cap="none">
                        <a:latin typeface="Century Gothic"/>
                        <a:ea typeface="Century Gothic"/>
                        <a:cs typeface="Century Gothic"/>
                        <a:sym typeface="Century Gothic"/>
                      </a:endParaRPr>
                    </a:p>
                  </a:txBody>
                  <a:tcPr marL="0" marR="0" marT="254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135</a:t>
                      </a:r>
                      <a:endParaRPr sz="12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38735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3,275</a:t>
                      </a:r>
                      <a:endParaRPr sz="1200" u="none" strike="noStrike" cap="none">
                        <a:latin typeface="Century Gothic"/>
                        <a:ea typeface="Century Gothic"/>
                        <a:cs typeface="Century Gothic"/>
                        <a:sym typeface="Century Gothic"/>
                      </a:endParaRPr>
                    </a:p>
                  </a:txBody>
                  <a:tcPr marL="0" marR="0" marT="349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257808" marR="0" lvl="0" indent="0" algn="l" rtl="0">
                        <a:lnSpc>
                          <a:spcPct val="100000"/>
                        </a:lnSpc>
                        <a:spcBef>
                          <a:spcPts val="0"/>
                        </a:spcBef>
                        <a:spcAft>
                          <a:spcPts val="0"/>
                        </a:spcAft>
                        <a:buClr>
                          <a:srgbClr val="000000"/>
                        </a:buClr>
                        <a:buSzPts val="1500"/>
                        <a:buFont typeface="Arial"/>
                        <a:buNone/>
                      </a:pPr>
                      <a:r>
                        <a:rPr lang="en-US" sz="1200" u="none" strike="noStrike" cap="none">
                          <a:latin typeface="Century Gothic"/>
                          <a:ea typeface="Century Gothic"/>
                          <a:cs typeface="Century Gothic"/>
                          <a:sym typeface="Century Gothic"/>
                        </a:rPr>
                        <a:t>400</a:t>
                      </a:r>
                      <a:endParaRPr sz="1200" u="none" strike="noStrike" cap="none">
                        <a:latin typeface="Century Gothic"/>
                        <a:ea typeface="Century Gothic"/>
                        <a:cs typeface="Century Gothic"/>
                        <a:sym typeface="Century Gothic"/>
                      </a:endParaRPr>
                    </a:p>
                  </a:txBody>
                  <a:tcPr marL="0" marR="0" marT="406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736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extLst>
                  <a:ext uri="{0D108BD9-81ED-4DB2-BD59-A6C34878D82A}">
                    <a16:rowId xmlns:a16="http://schemas.microsoft.com/office/drawing/2014/main" val="10010"/>
                  </a:ext>
                </a:extLst>
              </a:tr>
              <a:tr h="38320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20/01/2021</a:t>
                      </a:r>
                      <a:endParaRPr sz="1200" u="none" strike="noStrike" cap="none">
                        <a:latin typeface="Century Gothic"/>
                        <a:ea typeface="Century Gothic"/>
                        <a:cs typeface="Century Gothic"/>
                        <a:sym typeface="Century Gothic"/>
                      </a:endParaRPr>
                    </a:p>
                  </a:txBody>
                  <a:tcPr marL="0" marR="0" marT="495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1,086</a:t>
                      </a:r>
                      <a:endParaRPr sz="1200" u="none" strike="noStrike" cap="none">
                        <a:latin typeface="Century Gothic"/>
                        <a:ea typeface="Century Gothic"/>
                        <a:cs typeface="Century Gothic"/>
                        <a:sym typeface="Century Gothic"/>
                      </a:endParaRPr>
                    </a:p>
                  </a:txBody>
                  <a:tcPr marL="0" marR="0" marT="279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543</a:t>
                      </a:r>
                      <a:endParaRPr sz="1200" u="none" strike="noStrike" cap="none">
                        <a:latin typeface="Century Gothic"/>
                        <a:ea typeface="Century Gothic"/>
                        <a:cs typeface="Century Gothic"/>
                        <a:sym typeface="Century Gothic"/>
                      </a:endParaRPr>
                    </a:p>
                  </a:txBody>
                  <a:tcPr marL="0" marR="0" marT="216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328</a:t>
                      </a:r>
                      <a:endParaRPr sz="1200" u="none" strike="noStrike" cap="none">
                        <a:latin typeface="Century Gothic"/>
                        <a:ea typeface="Century Gothic"/>
                        <a:cs typeface="Century Gothic"/>
                        <a:sym typeface="Century Gothic"/>
                      </a:endParaRPr>
                    </a:p>
                  </a:txBody>
                  <a:tcPr marL="0" marR="0" marT="241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11"/>
                  </a:ext>
                </a:extLst>
              </a:tr>
              <a:tr h="3811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21/01/2021</a:t>
                      </a:r>
                      <a:endParaRPr sz="1200" u="none" strike="noStrike" cap="none">
                        <a:latin typeface="Century Gothic"/>
                        <a:ea typeface="Century Gothic"/>
                        <a:cs typeface="Century Gothic"/>
                        <a:sym typeface="Century Gothic"/>
                      </a:endParaRPr>
                    </a:p>
                  </a:txBody>
                  <a:tcPr marL="0" marR="0" marT="62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987</a:t>
                      </a:r>
                      <a:endParaRPr sz="1200" u="none" strike="noStrike" cap="none">
                        <a:latin typeface="Century Gothic"/>
                        <a:ea typeface="Century Gothic"/>
                        <a:cs typeface="Century Gothic"/>
                        <a:sym typeface="Century Gothic"/>
                      </a:endParaRPr>
                    </a:p>
                  </a:txBody>
                  <a:tcPr marL="0" marR="0" marT="362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48260" lvl="0" indent="0" algn="ctr" rtl="0">
                        <a:lnSpc>
                          <a:spcPct val="111249"/>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1,000</a:t>
                      </a: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245</a:t>
                      </a:r>
                      <a:endParaRPr sz="12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tc>
                  <a:txBody>
                    <a:bodyPr/>
                    <a:lstStyle/>
                    <a:p>
                      <a:pPr marL="6985" marR="0" lvl="0" indent="0" algn="ctr"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508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AEEF7"/>
                    </a:solidFill>
                  </a:tcPr>
                </a:tc>
                <a:extLst>
                  <a:ext uri="{0D108BD9-81ED-4DB2-BD59-A6C34878D82A}">
                    <a16:rowId xmlns:a16="http://schemas.microsoft.com/office/drawing/2014/main" val="10012"/>
                  </a:ext>
                </a:extLst>
              </a:tr>
              <a:tr h="3700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22/01/2021</a:t>
                      </a:r>
                      <a:endParaRPr sz="1200" u="none" strike="noStrike" cap="none">
                        <a:latin typeface="Century Gothic"/>
                        <a:ea typeface="Century Gothic"/>
                        <a:cs typeface="Century Gothic"/>
                        <a:sym typeface="Century Gothic"/>
                      </a:endParaRPr>
                    </a:p>
                  </a:txBody>
                  <a:tcPr marL="0" marR="0" marT="482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110</a:t>
                      </a:r>
                      <a:endParaRPr sz="12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453</a:t>
                      </a:r>
                      <a:endParaRPr sz="1200" u="none" strike="noStrike" cap="none">
                        <a:latin typeface="Century Gothic"/>
                        <a:ea typeface="Century Gothic"/>
                        <a:cs typeface="Century Gothic"/>
                        <a:sym typeface="Century Gothic"/>
                      </a:endParaRPr>
                    </a:p>
                  </a:txBody>
                  <a:tcPr marL="0" marR="0" marT="254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225</a:t>
                      </a:r>
                      <a:endParaRPr sz="12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40068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875</a:t>
                      </a:r>
                      <a:endParaRPr sz="1200" u="none" strike="noStrike" cap="none">
                        <a:latin typeface="Century Gothic"/>
                        <a:ea typeface="Century Gothic"/>
                        <a:cs typeface="Century Gothic"/>
                        <a:sym typeface="Century Gothic"/>
                      </a:endParaRPr>
                    </a:p>
                  </a:txBody>
                  <a:tcPr marL="0" marR="0" marT="406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D2DEEE"/>
                    </a:solidFill>
                  </a:tcPr>
                </a:tc>
                <a:extLst>
                  <a:ext uri="{0D108BD9-81ED-4DB2-BD59-A6C34878D82A}">
                    <a16:rowId xmlns:a16="http://schemas.microsoft.com/office/drawing/2014/main" val="10013"/>
                  </a:ext>
                </a:extLst>
              </a:tr>
            </a:tbl>
          </a:graphicData>
        </a:graphic>
      </p:graphicFrame>
      <p:pic>
        <p:nvPicPr>
          <p:cNvPr id="745" name="Google Shape;745;g15615caa4e2_1_1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15282" y="2076075"/>
            <a:ext cx="2984033" cy="447712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15615caa4e2_1_16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751" name="Google Shape;751;g15615caa4e2_1_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48</a:t>
            </a:fld>
            <a:endParaRPr/>
          </a:p>
        </p:txBody>
      </p:sp>
      <p:pic>
        <p:nvPicPr>
          <p:cNvPr id="752" name="Google Shape;752;g15615caa4e2_1_1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465868"/>
            <a:ext cx="1235826" cy="1235826"/>
          </a:xfrm>
          <a:prstGeom prst="rect">
            <a:avLst/>
          </a:prstGeom>
          <a:noFill/>
          <a:ln>
            <a:noFill/>
          </a:ln>
        </p:spPr>
      </p:pic>
      <p:sp>
        <p:nvSpPr>
          <p:cNvPr id="753" name="Google Shape;753;g15615caa4e2_1_166"/>
          <p:cNvSpPr txBox="1"/>
          <p:nvPr/>
        </p:nvSpPr>
        <p:spPr>
          <a:xfrm>
            <a:off x="9770150" y="561600"/>
            <a:ext cx="1235700" cy="1369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754" name="Google Shape;754;g15615caa4e2_1_166"/>
          <p:cNvGraphicFramePr/>
          <p:nvPr/>
        </p:nvGraphicFramePr>
        <p:xfrm>
          <a:off x="344398" y="558419"/>
          <a:ext cx="3000000" cy="3000000"/>
        </p:xfrm>
        <a:graphic>
          <a:graphicData uri="http://schemas.openxmlformats.org/drawingml/2006/table">
            <a:tbl>
              <a:tblPr firstRow="1" bandRow="1">
                <a:noFill/>
                <a:tableStyleId>{3C48B391-F14D-4507-B38F-1412EB4E0A9D}</a:tableStyleId>
              </a:tblPr>
              <a:tblGrid>
                <a:gridCol w="1190550">
                  <a:extLst>
                    <a:ext uri="{9D8B030D-6E8A-4147-A177-3AD203B41FA5}">
                      <a16:colId xmlns:a16="http://schemas.microsoft.com/office/drawing/2014/main" val="20000"/>
                    </a:ext>
                  </a:extLst>
                </a:gridCol>
                <a:gridCol w="810125">
                  <a:extLst>
                    <a:ext uri="{9D8B030D-6E8A-4147-A177-3AD203B41FA5}">
                      <a16:colId xmlns:a16="http://schemas.microsoft.com/office/drawing/2014/main" val="20001"/>
                    </a:ext>
                  </a:extLst>
                </a:gridCol>
                <a:gridCol w="910700">
                  <a:extLst>
                    <a:ext uri="{9D8B030D-6E8A-4147-A177-3AD203B41FA5}">
                      <a16:colId xmlns:a16="http://schemas.microsoft.com/office/drawing/2014/main" val="20002"/>
                    </a:ext>
                  </a:extLst>
                </a:gridCol>
                <a:gridCol w="949125">
                  <a:extLst>
                    <a:ext uri="{9D8B030D-6E8A-4147-A177-3AD203B41FA5}">
                      <a16:colId xmlns:a16="http://schemas.microsoft.com/office/drawing/2014/main" val="20003"/>
                    </a:ext>
                  </a:extLst>
                </a:gridCol>
                <a:gridCol w="1050925">
                  <a:extLst>
                    <a:ext uri="{9D8B030D-6E8A-4147-A177-3AD203B41FA5}">
                      <a16:colId xmlns:a16="http://schemas.microsoft.com/office/drawing/2014/main" val="20004"/>
                    </a:ext>
                  </a:extLst>
                </a:gridCol>
                <a:gridCol w="1154050">
                  <a:extLst>
                    <a:ext uri="{9D8B030D-6E8A-4147-A177-3AD203B41FA5}">
                      <a16:colId xmlns:a16="http://schemas.microsoft.com/office/drawing/2014/main" val="20005"/>
                    </a:ext>
                  </a:extLst>
                </a:gridCol>
                <a:gridCol w="1118175">
                  <a:extLst>
                    <a:ext uri="{9D8B030D-6E8A-4147-A177-3AD203B41FA5}">
                      <a16:colId xmlns:a16="http://schemas.microsoft.com/office/drawing/2014/main" val="20006"/>
                    </a:ext>
                  </a:extLst>
                </a:gridCol>
                <a:gridCol w="858175">
                  <a:extLst>
                    <a:ext uri="{9D8B030D-6E8A-4147-A177-3AD203B41FA5}">
                      <a16:colId xmlns:a16="http://schemas.microsoft.com/office/drawing/2014/main" val="20007"/>
                    </a:ext>
                  </a:extLst>
                </a:gridCol>
                <a:gridCol w="1383950">
                  <a:extLst>
                    <a:ext uri="{9D8B030D-6E8A-4147-A177-3AD203B41FA5}">
                      <a16:colId xmlns:a16="http://schemas.microsoft.com/office/drawing/2014/main" val="20008"/>
                    </a:ext>
                  </a:extLst>
                </a:gridCol>
              </a:tblGrid>
              <a:tr h="400525">
                <a:tc rowSpan="3">
                  <a:txBody>
                    <a:bodyPr/>
                    <a:lstStyle/>
                    <a:p>
                      <a:pPr marL="364490" marR="0" lvl="0" indent="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Date</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4">
                  <a:txBody>
                    <a:bodyPr/>
                    <a:lstStyle/>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Sales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4127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Purchases</a:t>
                      </a:r>
                      <a:endParaRPr sz="1400" u="none" strike="noStrike" cap="none">
                        <a:latin typeface="Century Gothic"/>
                        <a:ea typeface="Century Gothic"/>
                        <a:cs typeface="Century Gothic"/>
                        <a:sym typeface="Century Gothic"/>
                      </a:endParaRPr>
                    </a:p>
                  </a:txBody>
                  <a:tcPr marL="0" marR="0" marT="304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hMerge="1">
                  <a:txBody>
                    <a:bodyPr/>
                    <a:lstStyle/>
                    <a:p>
                      <a:endParaRPr lang="en-US"/>
                    </a:p>
                  </a:txBody>
                  <a:tcPr/>
                </a:tc>
                <a:tc rowSpan="3">
                  <a:txBody>
                    <a:bodyPr/>
                    <a:lstStyle/>
                    <a:p>
                      <a:pPr marL="1016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Miscellaneous</a:t>
                      </a:r>
                      <a:endParaRPr sz="1400" u="none" strike="noStrike" cap="none">
                        <a:latin typeface="Century Gothic"/>
                        <a:ea typeface="Century Gothic"/>
                        <a:cs typeface="Century Gothic"/>
                        <a:sym typeface="Century Gothic"/>
                      </a:endParaRPr>
                    </a:p>
                    <a:p>
                      <a:pPr marL="6985" marR="0" lvl="0" indent="0" algn="ctr" rtl="0">
                        <a:lnSpc>
                          <a:spcPct val="100000"/>
                        </a:lnSpc>
                        <a:spcBef>
                          <a:spcPts val="155"/>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Expenses</a:t>
                      </a:r>
                      <a:endParaRPr sz="1400" u="none" strike="noStrike" cap="none">
                        <a:latin typeface="Century Gothic"/>
                        <a:ea typeface="Century Gothic"/>
                        <a:cs typeface="Century Gothic"/>
                        <a:sym typeface="Century Gothic"/>
                      </a:endParaRPr>
                    </a:p>
                  </a:txBody>
                  <a:tcPr marL="0" marR="0" marT="393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extLst>
                  <a:ext uri="{0D108BD9-81ED-4DB2-BD59-A6C34878D82A}">
                    <a16:rowId xmlns:a16="http://schemas.microsoft.com/office/drawing/2014/main" val="10000"/>
                  </a:ext>
                </a:extLst>
              </a:tr>
              <a:tr h="411625">
                <a:tc vMerge="1">
                  <a:txBody>
                    <a:bodyPr/>
                    <a:lstStyle/>
                    <a:p>
                      <a:endParaRPr lang="en-US"/>
                    </a:p>
                  </a:txBody>
                  <a:tcPr/>
                </a:tc>
                <a:tc rowSpan="2">
                  <a:txBody>
                    <a:bodyPr/>
                    <a:lstStyle/>
                    <a:p>
                      <a:pPr marL="0" marR="0" lvl="0" indent="0" algn="ctr" rtl="0">
                        <a:lnSpc>
                          <a:spcPct val="114722"/>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in</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hand</a:t>
                      </a:r>
                      <a:endParaRPr sz="1400" u="none" strike="noStrike" cap="none">
                        <a:latin typeface="Century Gothic"/>
                        <a:ea typeface="Century Gothic"/>
                        <a:cs typeface="Century Gothic"/>
                        <a:sym typeface="Century Gothic"/>
                      </a:endParaRPr>
                    </a:p>
                  </a:txBody>
                  <a:tcPr marL="0" marR="0" marT="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rowSpan="2">
                  <a:txBody>
                    <a:bodyPr/>
                    <a:lstStyle/>
                    <a:p>
                      <a:pPr marL="148590" marR="146050" lvl="0" indent="0" algn="ctr" rtl="0">
                        <a:lnSpc>
                          <a:spcPct val="908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in bank (ATM/</a:t>
                      </a:r>
                      <a:endParaRPr sz="1400"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Digital)</a:t>
                      </a:r>
                      <a:endParaRPr sz="1400" u="none" strike="noStrike" cap="none">
                        <a:latin typeface="Century Gothic"/>
                        <a:ea typeface="Century Gothic"/>
                        <a:cs typeface="Century Gothic"/>
                        <a:sym typeface="Century Gothic"/>
                      </a:endParaRPr>
                    </a:p>
                  </a:txBody>
                  <a:tcPr marL="0" marR="0" marT="127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2">
                  <a:txBody>
                    <a:bodyPr/>
                    <a:lstStyle/>
                    <a:p>
                      <a:pPr marL="444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355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rowSpan="2">
                  <a:txBody>
                    <a:bodyPr/>
                    <a:lstStyle/>
                    <a:p>
                      <a:pPr marL="143510" marR="132080" lvl="0" indent="20574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purchase</a:t>
                      </a:r>
                      <a:endParaRPr sz="1400" u="none" strike="noStrike" cap="none">
                        <a:latin typeface="Century Gothic"/>
                        <a:ea typeface="Century Gothic"/>
                        <a:cs typeface="Century Gothic"/>
                        <a:sym typeface="Century Gothic"/>
                      </a:endParaRPr>
                    </a:p>
                  </a:txBody>
                  <a:tcPr marL="0" marR="0" marT="222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gridSpan="2">
                  <a:txBody>
                    <a:bodyPr/>
                    <a:lstStyle/>
                    <a:p>
                      <a:pPr marL="31115" marR="0" lvl="0" indent="0" algn="ctr"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a:t>
                      </a:r>
                      <a:endParaRPr sz="1400" u="none" strike="noStrike" cap="none">
                        <a:latin typeface="Century Gothic"/>
                        <a:ea typeface="Century Gothic"/>
                        <a:cs typeface="Century Gothic"/>
                        <a:sym typeface="Century Gothic"/>
                      </a:endParaRPr>
                    </a:p>
                  </a:txBody>
                  <a:tcPr marL="0" marR="0" marT="450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2853A3"/>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84397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97485" marR="138430" lvl="0" indent="-52068"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sales</a:t>
                      </a:r>
                      <a:endParaRPr sz="1400" u="none" strike="noStrike" cap="none">
                        <a:latin typeface="Century Gothic"/>
                        <a:ea typeface="Century Gothic"/>
                        <a:cs typeface="Century Gothic"/>
                        <a:sym typeface="Century Gothic"/>
                      </a:endParaRPr>
                    </a:p>
                  </a:txBody>
                  <a:tcPr marL="0" marR="0" marT="2285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a:txBody>
                    <a:bodyPr/>
                    <a:lstStyle/>
                    <a:p>
                      <a:pPr marL="119378" marR="109853" lvl="0" indent="17780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received</a:t>
                      </a:r>
                      <a:endParaRPr sz="1400" u="none" strike="noStrike" cap="none">
                        <a:latin typeface="Century Gothic"/>
                        <a:ea typeface="Century Gothic"/>
                        <a:cs typeface="Century Gothic"/>
                        <a:sym typeface="Century Gothic"/>
                      </a:endParaRPr>
                    </a:p>
                  </a:txBody>
                  <a:tcPr marL="0" marR="0" marT="27300"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vMerge="1">
                  <a:txBody>
                    <a:bodyPr/>
                    <a:lstStyle/>
                    <a:p>
                      <a:endParaRPr lang="en-US"/>
                    </a:p>
                  </a:txBody>
                  <a:tcPr/>
                </a:tc>
                <a:tc>
                  <a:txBody>
                    <a:bodyPr/>
                    <a:lstStyle/>
                    <a:p>
                      <a:pPr marL="151130" marR="146050" lvl="0" indent="144780"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Credit purchase</a:t>
                      </a:r>
                      <a:endParaRPr sz="1400" u="none" strike="noStrike" cap="none">
                        <a:latin typeface="Century Gothic"/>
                        <a:ea typeface="Century Gothic"/>
                        <a:cs typeface="Century Gothic"/>
                        <a:sym typeface="Century Gothic"/>
                      </a:endParaRPr>
                    </a:p>
                  </a:txBody>
                  <a:tcPr marL="0" marR="0" marT="4127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a:txBody>
                    <a:bodyPr/>
                    <a:lstStyle/>
                    <a:p>
                      <a:pPr marL="193675" marR="163195" lvl="0" indent="-17145" algn="l" rtl="0">
                        <a:lnSpc>
                          <a:spcPct val="100000"/>
                        </a:lnSpc>
                        <a:spcBef>
                          <a:spcPts val="0"/>
                        </a:spcBef>
                        <a:spcAft>
                          <a:spcPts val="0"/>
                        </a:spcAft>
                        <a:buClr>
                          <a:srgbClr val="000000"/>
                        </a:buClr>
                        <a:buSzPts val="1800"/>
                        <a:buFont typeface="Arial"/>
                        <a:buNone/>
                      </a:pPr>
                      <a:r>
                        <a:rPr lang="en-US" sz="1400" b="1" u="none" strike="noStrike" cap="none">
                          <a:solidFill>
                            <a:srgbClr val="FFFFFF"/>
                          </a:solidFill>
                          <a:latin typeface="Century Gothic"/>
                          <a:ea typeface="Century Gothic"/>
                          <a:cs typeface="Century Gothic"/>
                          <a:sym typeface="Century Gothic"/>
                        </a:rPr>
                        <a:t>Cash paid</a:t>
                      </a:r>
                      <a:endParaRPr sz="1400" u="none" strike="noStrike" cap="none">
                        <a:latin typeface="Century Gothic"/>
                        <a:ea typeface="Century Gothic"/>
                        <a:cs typeface="Century Gothic"/>
                        <a:sym typeface="Century Gothic"/>
                      </a:endParaRPr>
                    </a:p>
                  </a:txBody>
                  <a:tcPr marL="0" marR="0" marT="43825" marB="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solidFill>
                      <a:srgbClr val="2853A3"/>
                    </a:solidFill>
                  </a:tcPr>
                </a:tc>
                <a:tc vMerge="1">
                  <a:txBody>
                    <a:bodyPr/>
                    <a:lstStyle/>
                    <a:p>
                      <a:endParaRPr lang="en-US"/>
                    </a:p>
                  </a:txBody>
                  <a:tcPr/>
                </a:tc>
                <a:extLst>
                  <a:ext uri="{0D108BD9-81ED-4DB2-BD59-A6C34878D82A}">
                    <a16:rowId xmlns:a16="http://schemas.microsoft.com/office/drawing/2014/main" val="10002"/>
                  </a:ext>
                </a:extLst>
              </a:tr>
              <a:tr h="3596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23/01/2021</a:t>
                      </a:r>
                      <a:endParaRPr sz="1200" u="none" strike="noStrike" cap="none">
                        <a:latin typeface="Century Gothic"/>
                        <a:ea typeface="Century Gothic"/>
                        <a:cs typeface="Century Gothic"/>
                        <a:sym typeface="Century Gothic"/>
                      </a:endParaRPr>
                    </a:p>
                  </a:txBody>
                  <a:tcPr marL="0" marR="0" marT="406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1,286</a:t>
                      </a:r>
                      <a:endParaRPr sz="1200" u="none" strike="noStrike" cap="none">
                        <a:latin typeface="Century Gothic"/>
                        <a:ea typeface="Century Gothic"/>
                        <a:cs typeface="Century Gothic"/>
                        <a:sym typeface="Century Gothic"/>
                      </a:endParaRPr>
                    </a:p>
                  </a:txBody>
                  <a:tcPr marL="0" marR="0" marT="400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354</a:t>
                      </a: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55</a:t>
                      </a:r>
                      <a:endParaRPr sz="1200" u="none" strike="noStrike" cap="none">
                        <a:latin typeface="Century Gothic"/>
                        <a:ea typeface="Century Gothic"/>
                        <a:cs typeface="Century Gothic"/>
                        <a:sym typeface="Century Gothic"/>
                      </a:endParaRPr>
                    </a:p>
                  </a:txBody>
                  <a:tcPr marL="0" marR="0" marT="355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41437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24/01/2021</a:t>
                      </a:r>
                      <a:endParaRPr sz="1200" u="none" strike="noStrike" cap="none">
                        <a:latin typeface="Century Gothic"/>
                        <a:ea typeface="Century Gothic"/>
                        <a:cs typeface="Century Gothic"/>
                        <a:sym typeface="Century Gothic"/>
                      </a:endParaRPr>
                    </a:p>
                  </a:txBody>
                  <a:tcPr marL="0" marR="0" marT="62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3804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25/01/2021</a:t>
                      </a:r>
                      <a:endParaRPr sz="1200" u="none" strike="noStrike" cap="none">
                        <a:latin typeface="Century Gothic"/>
                        <a:ea typeface="Century Gothic"/>
                        <a:cs typeface="Century Gothic"/>
                        <a:sym typeface="Century Gothic"/>
                      </a:endParaRPr>
                    </a:p>
                  </a:txBody>
                  <a:tcPr marL="0" marR="0" marT="514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786</a:t>
                      </a:r>
                      <a:endParaRPr sz="1200" u="none" strike="noStrike" cap="none">
                        <a:latin typeface="Century Gothic"/>
                        <a:ea typeface="Century Gothic"/>
                        <a:cs typeface="Century Gothic"/>
                        <a:sym typeface="Century Gothic"/>
                      </a:endParaRPr>
                    </a:p>
                  </a:txBody>
                  <a:tcPr marL="0" marR="0" marT="30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435</a:t>
                      </a:r>
                      <a:endParaRPr sz="1200" u="none" strike="noStrike" cap="none">
                        <a:latin typeface="Century Gothic"/>
                        <a:ea typeface="Century Gothic"/>
                        <a:cs typeface="Century Gothic"/>
                        <a:sym typeface="Century Gothic"/>
                      </a:endParaRPr>
                    </a:p>
                  </a:txBody>
                  <a:tcPr marL="0" marR="0" marT="343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288</a:t>
                      </a:r>
                      <a:endParaRPr sz="12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359410" lvl="0" indent="0" algn="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2,470</a:t>
                      </a:r>
                      <a:endParaRPr sz="1200" u="none" strike="noStrike" cap="none">
                        <a:latin typeface="Century Gothic"/>
                        <a:ea typeface="Century Gothic"/>
                        <a:cs typeface="Century Gothic"/>
                        <a:sym typeface="Century Gothic"/>
                      </a:endParaRPr>
                    </a:p>
                  </a:txBody>
                  <a:tcPr marL="0" marR="0" marT="32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447040" marR="0" lvl="0" indent="0" algn="l" rtl="0">
                        <a:lnSpc>
                          <a:spcPct val="100000"/>
                        </a:lnSpc>
                        <a:spcBef>
                          <a:spcPts val="0"/>
                        </a:spcBef>
                        <a:spcAft>
                          <a:spcPts val="0"/>
                        </a:spcAft>
                        <a:buClr>
                          <a:srgbClr val="000000"/>
                        </a:buClr>
                        <a:buSzPts val="1400"/>
                        <a:buFont typeface="Arial"/>
                        <a:buNone/>
                      </a:pPr>
                      <a:r>
                        <a:rPr lang="en-US" sz="1200" u="none" strike="noStrike" cap="none">
                          <a:latin typeface="Century Gothic"/>
                          <a:ea typeface="Century Gothic"/>
                          <a:cs typeface="Century Gothic"/>
                          <a:sym typeface="Century Gothic"/>
                        </a:rPr>
                        <a:t>800</a:t>
                      </a:r>
                      <a:endParaRPr sz="1200" u="none" strike="noStrike" cap="none">
                        <a:latin typeface="Century Gothic"/>
                        <a:ea typeface="Century Gothic"/>
                        <a:cs typeface="Century Gothic"/>
                        <a:sym typeface="Century Gothic"/>
                      </a:endParaRPr>
                    </a:p>
                  </a:txBody>
                  <a:tcPr marL="0" marR="0" marT="6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8255" marR="0" lvl="0" indent="0" algn="ctr" rtl="0">
                        <a:lnSpc>
                          <a:spcPct val="100000"/>
                        </a:lnSpc>
                        <a:spcBef>
                          <a:spcPts val="0"/>
                        </a:spcBef>
                        <a:spcAft>
                          <a:spcPts val="0"/>
                        </a:spcAft>
                        <a:buClr>
                          <a:srgbClr val="000000"/>
                        </a:buClr>
                        <a:buSzPts val="1400"/>
                        <a:buFont typeface="Arial"/>
                        <a:buNone/>
                      </a:pPr>
                      <a:r>
                        <a:rPr lang="en-US" sz="1200" u="none" strike="noStrike" cap="none">
                          <a:latin typeface="Century Gothic"/>
                          <a:ea typeface="Century Gothic"/>
                          <a:cs typeface="Century Gothic"/>
                          <a:sym typeface="Century Gothic"/>
                        </a:rPr>
                        <a:t>200</a:t>
                      </a:r>
                      <a:endParaRPr sz="1200" u="none" strike="noStrike" cap="none">
                        <a:latin typeface="Century Gothic"/>
                        <a:ea typeface="Century Gothic"/>
                        <a:cs typeface="Century Gothic"/>
                        <a:sym typeface="Century Gothic"/>
                      </a:endParaRPr>
                    </a:p>
                  </a:txBody>
                  <a:tcPr marL="0" marR="0" marT="641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4067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26/01/2021</a:t>
                      </a:r>
                      <a:endParaRPr sz="1200" u="none" strike="noStrike" cap="none">
                        <a:latin typeface="Century Gothic"/>
                        <a:ea typeface="Century Gothic"/>
                        <a:cs typeface="Century Gothic"/>
                        <a:sym typeface="Century Gothic"/>
                      </a:endParaRPr>
                    </a:p>
                  </a:txBody>
                  <a:tcPr marL="0" marR="0" marT="558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1,453</a:t>
                      </a:r>
                      <a:endParaRPr sz="1200" u="none" strike="noStrike" cap="none">
                        <a:latin typeface="Century Gothic"/>
                        <a:ea typeface="Century Gothic"/>
                        <a:cs typeface="Century Gothic"/>
                        <a:sym typeface="Century Gothic"/>
                      </a:endParaRPr>
                    </a:p>
                  </a:txBody>
                  <a:tcPr marL="0" marR="0" marT="285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334</a:t>
                      </a:r>
                      <a:endParaRPr sz="1200" u="none" strike="noStrike" cap="none">
                        <a:latin typeface="Century Gothic"/>
                        <a:ea typeface="Century Gothic"/>
                        <a:cs typeface="Century Gothic"/>
                        <a:sym typeface="Century Gothic"/>
                      </a:endParaRPr>
                    </a:p>
                  </a:txBody>
                  <a:tcPr marL="0" marR="0" marT="29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145</a:t>
                      </a:r>
                      <a:endParaRPr sz="1200" u="none" strike="noStrike" cap="none">
                        <a:latin typeface="Century Gothic"/>
                        <a:ea typeface="Century Gothic"/>
                        <a:cs typeface="Century Gothic"/>
                        <a:sym typeface="Century Gothic"/>
                      </a:endParaRPr>
                    </a:p>
                  </a:txBody>
                  <a:tcPr marL="0" marR="0" marT="343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37695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27/01/2021</a:t>
                      </a:r>
                      <a:endParaRPr sz="1200" u="none" strike="noStrike" cap="none">
                        <a:latin typeface="Century Gothic"/>
                        <a:ea typeface="Century Gothic"/>
                        <a:cs typeface="Century Gothic"/>
                        <a:sym typeface="Century Gothic"/>
                      </a:endParaRPr>
                    </a:p>
                  </a:txBody>
                  <a:tcPr marL="0" marR="0" marT="571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1,208</a:t>
                      </a:r>
                      <a:endParaRPr sz="1200" u="none" strike="noStrike" cap="none">
                        <a:latin typeface="Century Gothic"/>
                        <a:ea typeface="Century Gothic"/>
                        <a:cs typeface="Century Gothic"/>
                        <a:sym typeface="Century Gothic"/>
                      </a:endParaRPr>
                    </a:p>
                  </a:txBody>
                  <a:tcPr marL="0" marR="0" marT="228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234</a:t>
                      </a:r>
                      <a:endParaRPr sz="1200" u="none" strike="noStrike" cap="none">
                        <a:latin typeface="Century Gothic"/>
                        <a:ea typeface="Century Gothic"/>
                        <a:cs typeface="Century Gothic"/>
                        <a:sym typeface="Century Gothic"/>
                      </a:endParaRPr>
                    </a:p>
                  </a:txBody>
                  <a:tcPr marL="0" marR="0" marT="235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254</a:t>
                      </a:r>
                      <a:endParaRPr sz="1200" u="none" strike="noStrike" cap="none">
                        <a:latin typeface="Century Gothic"/>
                        <a:ea typeface="Century Gothic"/>
                        <a:cs typeface="Century Gothic"/>
                        <a:sym typeface="Century Gothic"/>
                      </a:endParaRPr>
                    </a:p>
                  </a:txBody>
                  <a:tcPr marL="0" marR="0" marT="27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r h="3811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28/01/2021</a:t>
                      </a:r>
                      <a:endParaRPr sz="1200" u="none" strike="noStrike" cap="none">
                        <a:latin typeface="Century Gothic"/>
                        <a:ea typeface="Century Gothic"/>
                        <a:cs typeface="Century Gothic"/>
                        <a:sym typeface="Century Gothic"/>
                      </a:endParaRPr>
                    </a:p>
                  </a:txBody>
                  <a:tcPr marL="0" marR="0" marT="514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897</a:t>
                      </a:r>
                      <a:endParaRPr sz="1200" u="none" strike="noStrike" cap="none">
                        <a:latin typeface="Century Gothic"/>
                        <a:ea typeface="Century Gothic"/>
                        <a:cs typeface="Century Gothic"/>
                        <a:sym typeface="Century Gothic"/>
                      </a:endParaRPr>
                    </a:p>
                  </a:txBody>
                  <a:tcPr marL="0" marR="0" marT="126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434</a:t>
                      </a:r>
                      <a:endParaRPr sz="1200" u="none" strike="noStrike" cap="none">
                        <a:latin typeface="Century Gothic"/>
                        <a:ea typeface="Century Gothic"/>
                        <a:cs typeface="Century Gothic"/>
                        <a:sym typeface="Century Gothic"/>
                      </a:endParaRPr>
                    </a:p>
                  </a:txBody>
                  <a:tcPr marL="0" marR="0" marT="12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650</a:t>
                      </a:r>
                      <a:endParaRPr sz="1200" u="none" strike="noStrike" cap="none">
                        <a:latin typeface="Century Gothic"/>
                        <a:ea typeface="Century Gothic"/>
                        <a:cs typeface="Century Gothic"/>
                        <a:sym typeface="Century Gothic"/>
                      </a:endParaRPr>
                    </a:p>
                  </a:txBody>
                  <a:tcPr marL="0" marR="0" marT="123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359410" lvl="0" indent="0" algn="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5,200</a:t>
                      </a:r>
                      <a:endParaRPr sz="1200" u="none" strike="noStrike" cap="none">
                        <a:latin typeface="Century Gothic"/>
                        <a:ea typeface="Century Gothic"/>
                        <a:cs typeface="Century Gothic"/>
                        <a:sym typeface="Century Gothic"/>
                      </a:endParaRPr>
                    </a:p>
                  </a:txBody>
                  <a:tcPr marL="0" marR="0" marT="123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42862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900</a:t>
                      </a:r>
                      <a:endParaRPr sz="1200" u="none" strike="noStrike" cap="none">
                        <a:latin typeface="Century Gothic"/>
                        <a:ea typeface="Century Gothic"/>
                        <a:cs typeface="Century Gothic"/>
                        <a:sym typeface="Century Gothic"/>
                      </a:endParaRPr>
                    </a:p>
                  </a:txBody>
                  <a:tcPr marL="0" marR="0" marT="508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8890" marR="0" lvl="0" indent="0" algn="ctr" rtl="0">
                        <a:lnSpc>
                          <a:spcPct val="100000"/>
                        </a:lnSpc>
                        <a:spcBef>
                          <a:spcPts val="0"/>
                        </a:spcBef>
                        <a:spcAft>
                          <a:spcPts val="0"/>
                        </a:spcAft>
                        <a:buClr>
                          <a:srgbClr val="000000"/>
                        </a:buClr>
                        <a:buSzPts val="1500"/>
                        <a:buFont typeface="Arial"/>
                        <a:buNone/>
                      </a:pPr>
                      <a:r>
                        <a:rPr lang="en-US" sz="1200" u="none" strike="noStrike" cap="none">
                          <a:latin typeface="Century Gothic"/>
                          <a:ea typeface="Century Gothic"/>
                          <a:cs typeface="Century Gothic"/>
                          <a:sym typeface="Century Gothic"/>
                        </a:rPr>
                        <a:t>750</a:t>
                      </a:r>
                      <a:endParaRPr sz="1200" u="none" strike="noStrike" cap="none">
                        <a:latin typeface="Century Gothic"/>
                        <a:ea typeface="Century Gothic"/>
                        <a:cs typeface="Century Gothic"/>
                        <a:sym typeface="Century Gothic"/>
                      </a:endParaRPr>
                    </a:p>
                  </a:txBody>
                  <a:tcPr marL="0" marR="0" marT="6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36703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2,000-asset</a:t>
                      </a:r>
                      <a:endParaRPr sz="1200" u="none" strike="noStrike" cap="none">
                        <a:latin typeface="Century Gothic"/>
                        <a:ea typeface="Century Gothic"/>
                        <a:cs typeface="Century Gothic"/>
                        <a:sym typeface="Century Gothic"/>
                      </a:endParaRPr>
                    </a:p>
                    <a:p>
                      <a:pPr marL="385445" marR="0" lvl="0" indent="0" algn="l" rtl="0">
                        <a:lnSpc>
                          <a:spcPct val="100000"/>
                        </a:lnSpc>
                        <a:spcBef>
                          <a:spcPts val="145"/>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purchased</a:t>
                      </a: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8"/>
                  </a:ext>
                </a:extLst>
              </a:tr>
              <a:tr h="372800">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29/01/2021</a:t>
                      </a:r>
                      <a:endParaRPr sz="1200" u="none" strike="noStrike" cap="none">
                        <a:latin typeface="Century Gothic"/>
                        <a:ea typeface="Century Gothic"/>
                        <a:cs typeface="Century Gothic"/>
                        <a:sym typeface="Century Gothic"/>
                      </a:endParaRPr>
                    </a:p>
                  </a:txBody>
                  <a:tcPr marL="0" marR="0" marT="603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195580"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1,234</a:t>
                      </a:r>
                      <a:endParaRPr sz="1200" u="none" strike="noStrike" cap="none">
                        <a:latin typeface="Century Gothic"/>
                        <a:ea typeface="Century Gothic"/>
                        <a:cs typeface="Century Gothic"/>
                        <a:sym typeface="Century Gothic"/>
                      </a:endParaRPr>
                    </a:p>
                  </a:txBody>
                  <a:tcPr marL="0" marR="0" marT="216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a:t>
                      </a:r>
                      <a:endParaRPr sz="1200" u="none" strike="noStrike" cap="none">
                        <a:latin typeface="Century Gothic"/>
                        <a:ea typeface="Century Gothic"/>
                        <a:cs typeface="Century Gothic"/>
                        <a:sym typeface="Century Gothic"/>
                      </a:endParaRPr>
                    </a:p>
                  </a:txBody>
                  <a:tcPr marL="0" marR="0" marT="209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35</a:t>
                      </a:r>
                      <a:endParaRPr sz="1200" u="none" strike="noStrike" cap="none">
                        <a:latin typeface="Century Gothic"/>
                        <a:ea typeface="Century Gothic"/>
                        <a:cs typeface="Century Gothic"/>
                        <a:sym typeface="Century Gothic"/>
                      </a:endParaRPr>
                    </a:p>
                  </a:txBody>
                  <a:tcPr marL="0" marR="0" marT="17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9"/>
                  </a:ext>
                </a:extLst>
              </a:tr>
              <a:tr h="411625">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30/01/2021</a:t>
                      </a:r>
                      <a:endParaRPr sz="1200" u="none" strike="noStrike" cap="none">
                        <a:latin typeface="Century Gothic"/>
                        <a:ea typeface="Century Gothic"/>
                        <a:cs typeface="Century Gothic"/>
                        <a:sym typeface="Century Gothic"/>
                      </a:endParaRPr>
                    </a:p>
                  </a:txBody>
                  <a:tcPr marL="0" marR="0" marT="7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45745" marR="0" lvl="0" indent="0" algn="l"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876</a:t>
                      </a:r>
                      <a:endParaRPr sz="1200" u="none" strike="noStrike" cap="none">
                        <a:latin typeface="Century Gothic"/>
                        <a:ea typeface="Century Gothic"/>
                        <a:cs typeface="Century Gothic"/>
                        <a:sym typeface="Century Gothic"/>
                      </a:endParaRPr>
                    </a:p>
                  </a:txBody>
                  <a:tcPr marL="0" marR="0" marT="36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35"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320</a:t>
                      </a:r>
                      <a:endParaRPr sz="12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425</a:t>
                      </a:r>
                      <a:endParaRPr sz="1200" u="none" strike="noStrike" cap="none">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359410" lvl="0" indent="0" algn="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4,580</a:t>
                      </a: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8890" marR="0" lvl="0" indent="0" algn="ctr" rtl="0">
                        <a:lnSpc>
                          <a:spcPct val="100000"/>
                        </a:lnSpc>
                        <a:spcBef>
                          <a:spcPts val="0"/>
                        </a:spcBef>
                        <a:spcAft>
                          <a:spcPts val="0"/>
                        </a:spcAft>
                        <a:buClr>
                          <a:srgbClr val="000000"/>
                        </a:buClr>
                        <a:buSzPts val="1500"/>
                        <a:buFont typeface="Arial"/>
                        <a:buNone/>
                      </a:pPr>
                      <a:r>
                        <a:rPr lang="en-US" sz="1200" u="none" strike="noStrike" cap="none">
                          <a:latin typeface="Century Gothic"/>
                          <a:ea typeface="Century Gothic"/>
                          <a:cs typeface="Century Gothic"/>
                          <a:sym typeface="Century Gothic"/>
                        </a:rPr>
                        <a:t>500</a:t>
                      </a:r>
                      <a:endParaRPr sz="1200" u="none" strike="noStrike" cap="none">
                        <a:latin typeface="Century Gothic"/>
                        <a:ea typeface="Century Gothic"/>
                        <a:cs typeface="Century Gothic"/>
                        <a:sym typeface="Century Gothic"/>
                      </a:endParaRPr>
                    </a:p>
                  </a:txBody>
                  <a:tcPr marL="0" marR="0" marT="29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41910" marR="0" lvl="0" indent="0" algn="ctr" rtl="0">
                        <a:lnSpc>
                          <a:spcPct val="100000"/>
                        </a:lnSpc>
                        <a:spcBef>
                          <a:spcPts val="0"/>
                        </a:spcBef>
                        <a:spcAft>
                          <a:spcPts val="0"/>
                        </a:spcAft>
                        <a:buClr>
                          <a:srgbClr val="000000"/>
                        </a:buClr>
                        <a:buSzPts val="1600"/>
                        <a:buFont typeface="Arial"/>
                        <a:buNone/>
                      </a:pPr>
                      <a:r>
                        <a:rPr lang="en-US" sz="1200" u="none" strike="noStrike" cap="none">
                          <a:latin typeface="Century Gothic"/>
                          <a:ea typeface="Century Gothic"/>
                          <a:cs typeface="Century Gothic"/>
                          <a:sym typeface="Century Gothic"/>
                        </a:rPr>
                        <a:t>1,000-wages</a:t>
                      </a:r>
                      <a:endParaRPr sz="1200" u="none" strike="noStrike" cap="none">
                        <a:latin typeface="Century Gothic"/>
                        <a:ea typeface="Century Gothic"/>
                        <a:cs typeface="Century Gothic"/>
                        <a:sym typeface="Century Gothic"/>
                      </a:endParaRPr>
                    </a:p>
                  </a:txBody>
                  <a:tcPr marL="0" marR="0" marT="24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0"/>
                  </a:ext>
                </a:extLst>
              </a:tr>
              <a:tr h="411625">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31/01/2021</a:t>
                      </a:r>
                      <a:endParaRPr sz="1200" u="none" strike="noStrike" cap="none">
                        <a:latin typeface="Century Gothic"/>
                        <a:ea typeface="Century Gothic"/>
                        <a:cs typeface="Century Gothic"/>
                        <a:sym typeface="Century Gothic"/>
                      </a:endParaRPr>
                    </a:p>
                  </a:txBody>
                  <a:tcPr marL="0" marR="0" marT="7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245745" marR="0" lvl="0" indent="0" algn="l"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987</a:t>
                      </a:r>
                      <a:endParaRPr sz="1200" u="none" strike="noStrike" cap="none">
                        <a:latin typeface="Century Gothic"/>
                        <a:ea typeface="Century Gothic"/>
                        <a:cs typeface="Century Gothic"/>
                        <a:sym typeface="Century Gothic"/>
                      </a:endParaRPr>
                    </a:p>
                  </a:txBody>
                  <a:tcPr marL="0" marR="0" marT="368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635"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136</a:t>
                      </a:r>
                      <a:endParaRPr sz="1200" u="none" strike="noStrike" cap="none">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125</a:t>
                      </a:r>
                      <a:endParaRPr sz="1200" u="none" strike="noStrike" cap="none">
                        <a:latin typeface="Century Gothic"/>
                        <a:ea typeface="Century Gothic"/>
                        <a:cs typeface="Century Gothic"/>
                        <a:sym typeface="Century Gothic"/>
                      </a:endParaRPr>
                    </a:p>
                  </a:txBody>
                  <a:tcPr marL="0" marR="0" marT="36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359410" lvl="0" indent="0" algn="r"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374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8890" marR="0" lvl="0" indent="0" algn="ctr"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0" marR="0" marT="292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tc>
                  <a:txBody>
                    <a:bodyPr/>
                    <a:lstStyle/>
                    <a:p>
                      <a:pPr marL="41910" marR="0" lvl="0" indent="0" algn="ctr" rtl="0">
                        <a:lnSpc>
                          <a:spcPct val="100000"/>
                        </a:lnSpc>
                        <a:spcBef>
                          <a:spcPts val="0"/>
                        </a:spcBef>
                        <a:spcAft>
                          <a:spcPts val="0"/>
                        </a:spcAft>
                        <a:buClr>
                          <a:srgbClr val="000000"/>
                        </a:buClr>
                        <a:buSzPts val="1200"/>
                        <a:buFont typeface="Arial"/>
                        <a:buNone/>
                      </a:pPr>
                      <a:r>
                        <a:rPr lang="en-US" sz="1200" u="none" strike="noStrike" cap="none">
                          <a:latin typeface="Century Gothic"/>
                          <a:ea typeface="Century Gothic"/>
                          <a:cs typeface="Century Gothic"/>
                          <a:sym typeface="Century Gothic"/>
                        </a:rPr>
                        <a:t>2,000-</a:t>
                      </a:r>
                      <a:r>
                        <a:rPr lang="en-US" sz="1200">
                          <a:latin typeface="Century Gothic"/>
                          <a:ea typeface="Century Gothic"/>
                          <a:cs typeface="Century Gothic"/>
                          <a:sym typeface="Century Gothic"/>
                        </a:rPr>
                        <a:t>store</a:t>
                      </a:r>
                      <a:r>
                        <a:rPr lang="en-US" sz="1200" u="none" strike="noStrike" cap="none">
                          <a:latin typeface="Century Gothic"/>
                          <a:ea typeface="Century Gothic"/>
                          <a:cs typeface="Century Gothic"/>
                          <a:sym typeface="Century Gothic"/>
                        </a:rPr>
                        <a:t> rent</a:t>
                      </a:r>
                      <a:endParaRPr sz="1200" u="none" strike="noStrike" cap="none">
                        <a:latin typeface="Century Gothic"/>
                        <a:ea typeface="Century Gothic"/>
                        <a:cs typeface="Century Gothic"/>
                        <a:sym typeface="Century Gothic"/>
                      </a:endParaRPr>
                    </a:p>
                  </a:txBody>
                  <a:tcPr marL="0" marR="0" marT="247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1"/>
                  </a:ext>
                </a:extLst>
              </a:tr>
              <a:tr h="411625">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rgbClr val="05408B"/>
                          </a:solidFill>
                          <a:latin typeface="Century Gothic"/>
                          <a:ea typeface="Century Gothic"/>
                          <a:cs typeface="Century Gothic"/>
                          <a:sym typeface="Century Gothic"/>
                        </a:rPr>
                        <a:t>TOTAL</a:t>
                      </a:r>
                      <a:endParaRPr sz="1200" b="1" u="none" strike="noStrike" cap="none">
                        <a:solidFill>
                          <a:srgbClr val="05408B"/>
                        </a:solidFill>
                        <a:latin typeface="Century Gothic"/>
                        <a:ea typeface="Century Gothic"/>
                        <a:cs typeface="Century Gothic"/>
                        <a:sym typeface="Century Gothic"/>
                      </a:endParaRPr>
                    </a:p>
                  </a:txBody>
                  <a:tcPr marL="0" marR="0" marT="730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43510"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27,366</a:t>
                      </a:r>
                      <a:endParaRPr sz="1200" u="none" strike="noStrike" cap="none">
                        <a:solidFill>
                          <a:srgbClr val="05408B"/>
                        </a:solidFill>
                        <a:latin typeface="Century Gothic"/>
                        <a:ea typeface="Century Gothic"/>
                        <a:cs typeface="Century Gothic"/>
                        <a:sym typeface="Century Gothic"/>
                      </a:endParaRPr>
                    </a:p>
                  </a:txBody>
                  <a:tcPr marL="0" marR="0" marT="419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57175"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2,000</a:t>
                      </a:r>
                      <a:endParaRPr sz="1200" u="none" strike="noStrike" cap="none">
                        <a:solidFill>
                          <a:srgbClr val="05408B"/>
                        </a:solidFill>
                        <a:latin typeface="Century Gothic"/>
                        <a:ea typeface="Century Gothic"/>
                        <a:cs typeface="Century Gothic"/>
                        <a:sym typeface="Century Gothic"/>
                      </a:endParaRPr>
                    </a:p>
                  </a:txBody>
                  <a:tcPr marL="0" marR="0" marT="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227328"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6,229</a:t>
                      </a:r>
                      <a:endParaRPr sz="1200" u="none" strike="noStrike" cap="none">
                        <a:solidFill>
                          <a:srgbClr val="05408B"/>
                        </a:solidFill>
                        <a:latin typeface="Century Gothic"/>
                        <a:ea typeface="Century Gothic"/>
                        <a:cs typeface="Century Gothic"/>
                        <a:sym typeface="Century Gothic"/>
                      </a:endParaRPr>
                    </a:p>
                  </a:txBody>
                  <a:tcPr marL="0" marR="0" marT="39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317500"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4,081</a:t>
                      </a:r>
                      <a:endParaRPr sz="1200" u="none" strike="noStrike" cap="none">
                        <a:solidFill>
                          <a:srgbClr val="05408B"/>
                        </a:solidFill>
                        <a:latin typeface="Century Gothic"/>
                        <a:ea typeface="Century Gothic"/>
                        <a:cs typeface="Century Gothic"/>
                        <a:sym typeface="Century Gothic"/>
                      </a:endParaRPr>
                    </a:p>
                  </a:txBody>
                  <a:tcPr marL="0" marR="0" marT="3175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318135"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24,860</a:t>
                      </a:r>
                      <a:endParaRPr sz="1200" u="none" strike="noStrike" cap="none">
                        <a:solidFill>
                          <a:srgbClr val="05408B"/>
                        </a:solidFill>
                        <a:latin typeface="Century Gothic"/>
                        <a:ea typeface="Century Gothic"/>
                        <a:cs typeface="Century Gothic"/>
                        <a:sym typeface="Century Gothic"/>
                      </a:endParaRPr>
                    </a:p>
                  </a:txBody>
                  <a:tcPr marL="0" marR="0" marT="323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378460"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2,400</a:t>
                      </a:r>
                      <a:endParaRPr sz="1200" u="none" strike="noStrike" cap="none">
                        <a:solidFill>
                          <a:srgbClr val="05408B"/>
                        </a:solidFill>
                        <a:latin typeface="Century Gothic"/>
                        <a:ea typeface="Century Gothic"/>
                        <a:cs typeface="Century Gothic"/>
                        <a:sym typeface="Century Gothic"/>
                      </a:endParaRPr>
                    </a:p>
                  </a:txBody>
                  <a:tcPr marL="0" marR="0" marT="52700"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196850" marR="0" lvl="0" indent="0" algn="l"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1,850</a:t>
                      </a:r>
                      <a:endParaRPr sz="1200" u="none" strike="noStrike" cap="none">
                        <a:solidFill>
                          <a:srgbClr val="05408B"/>
                        </a:solidFill>
                        <a:latin typeface="Century Gothic"/>
                        <a:ea typeface="Century Gothic"/>
                        <a:cs typeface="Century Gothic"/>
                        <a:sym typeface="Century Gothic"/>
                      </a:endParaRPr>
                    </a:p>
                  </a:txBody>
                  <a:tcPr marL="0" marR="0" marT="5397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tc>
                  <a:txBody>
                    <a:bodyPr/>
                    <a:lstStyle/>
                    <a:p>
                      <a:pPr marL="6985" marR="0" lvl="0" indent="0" algn="ctr" rtl="0">
                        <a:lnSpc>
                          <a:spcPct val="100000"/>
                        </a:lnSpc>
                        <a:spcBef>
                          <a:spcPts val="0"/>
                        </a:spcBef>
                        <a:spcAft>
                          <a:spcPts val="0"/>
                        </a:spcAft>
                        <a:buClr>
                          <a:srgbClr val="000000"/>
                        </a:buClr>
                        <a:buSzPts val="1600"/>
                        <a:buFont typeface="Arial"/>
                        <a:buNone/>
                      </a:pPr>
                      <a:r>
                        <a:rPr lang="en-US" sz="1200" b="1" u="none" strike="noStrike" cap="none">
                          <a:solidFill>
                            <a:srgbClr val="05408B"/>
                          </a:solidFill>
                          <a:latin typeface="Century Gothic"/>
                          <a:ea typeface="Century Gothic"/>
                          <a:cs typeface="Century Gothic"/>
                          <a:sym typeface="Century Gothic"/>
                        </a:rPr>
                        <a:t>6,600</a:t>
                      </a:r>
                      <a:endParaRPr sz="1200" u="none" strike="noStrike" cap="none">
                        <a:solidFill>
                          <a:srgbClr val="05408B"/>
                        </a:solidFill>
                        <a:latin typeface="Century Gothic"/>
                        <a:ea typeface="Century Gothic"/>
                        <a:cs typeface="Century Gothic"/>
                        <a:sym typeface="Century Gothic"/>
                      </a:endParaRPr>
                    </a:p>
                  </a:txBody>
                  <a:tcPr marL="0" marR="0" marT="34925" marB="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2"/>
                  </a:ext>
                </a:extLst>
              </a:tr>
            </a:tbl>
          </a:graphicData>
        </a:graphic>
      </p:graphicFrame>
      <p:pic>
        <p:nvPicPr>
          <p:cNvPr id="755" name="Google Shape;755;g15615caa4e2_1_1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015284" y="2076075"/>
            <a:ext cx="2984033" cy="44771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g15615caa4e2_1_10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761" name="Google Shape;761;g15615caa4e2_1_1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49</a:t>
            </a:fld>
            <a:endParaRPr/>
          </a:p>
        </p:txBody>
      </p:sp>
      <p:pic>
        <p:nvPicPr>
          <p:cNvPr id="762" name="Google Shape;762;g15615caa4e2_1_1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763" name="Google Shape;763;g15615caa4e2_1_109"/>
          <p:cNvSpPr txBox="1"/>
          <p:nvPr/>
        </p:nvSpPr>
        <p:spPr>
          <a:xfrm>
            <a:off x="9210500" y="5615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All text in this table is editable. Edit the fields as needed.</a:t>
            </a:r>
            <a:endParaRPr sz="1100" b="0" i="0" u="none" strike="noStrike" cap="none">
              <a:solidFill>
                <a:schemeClr val="dk2"/>
              </a:solidFill>
              <a:latin typeface="Century Gothic"/>
              <a:ea typeface="Century Gothic"/>
              <a:cs typeface="Century Gothic"/>
              <a:sym typeface="Century Gothic"/>
            </a:endParaRPr>
          </a:p>
        </p:txBody>
      </p:sp>
      <p:graphicFrame>
        <p:nvGraphicFramePr>
          <p:cNvPr id="764" name="Google Shape;764;g15615caa4e2_1_109"/>
          <p:cNvGraphicFramePr/>
          <p:nvPr/>
        </p:nvGraphicFramePr>
        <p:xfrm>
          <a:off x="861872" y="389675"/>
          <a:ext cx="3000000" cy="3000000"/>
        </p:xfrm>
        <a:graphic>
          <a:graphicData uri="http://schemas.openxmlformats.org/drawingml/2006/table">
            <a:tbl>
              <a:tblPr firstRow="1" bandRow="1">
                <a:noFill/>
                <a:tableStyleId>{3C48B391-F14D-4507-B38F-1412EB4E0A9D}</a:tableStyleId>
              </a:tblPr>
              <a:tblGrid>
                <a:gridCol w="5770875">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tblGrid>
              <a:tr h="546950">
                <a:tc gridSpan="2">
                  <a:txBody>
                    <a:bodyPr/>
                    <a:lstStyle/>
                    <a:p>
                      <a:pPr marL="1270" marR="0" lvl="0" indent="0" algn="ctr" rtl="0">
                        <a:lnSpc>
                          <a:spcPct val="100000"/>
                        </a:lnSpc>
                        <a:spcBef>
                          <a:spcPts val="0"/>
                        </a:spcBef>
                        <a:spcAft>
                          <a:spcPts val="0"/>
                        </a:spcAft>
                        <a:buClr>
                          <a:srgbClr val="000000"/>
                        </a:buClr>
                        <a:buSzPts val="2400"/>
                        <a:buFont typeface="Arial"/>
                        <a:buNone/>
                      </a:pPr>
                      <a:r>
                        <a:rPr lang="en-US" sz="2100" b="1" u="none" strike="noStrike" cap="none">
                          <a:solidFill>
                            <a:srgbClr val="FFFFFF"/>
                          </a:solidFill>
                          <a:latin typeface="Century Gothic"/>
                          <a:ea typeface="Century Gothic"/>
                          <a:cs typeface="Century Gothic"/>
                          <a:sym typeface="Century Gothic"/>
                        </a:rPr>
                        <a:t>Monthly Profit &amp; Loss Statement</a:t>
                      </a:r>
                      <a:endParaRPr sz="2100" u="none" strike="noStrike" cap="none">
                        <a:latin typeface="Century Gothic"/>
                        <a:ea typeface="Century Gothic"/>
                        <a:cs typeface="Century Gothic"/>
                        <a:sym typeface="Century Gothic"/>
                      </a:endParaRPr>
                    </a:p>
                  </a:txBody>
                  <a:tcPr marL="0" marR="0" marT="260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2853A3"/>
                    </a:solidFill>
                  </a:tcPr>
                </a:tc>
                <a:tc hMerge="1">
                  <a:txBody>
                    <a:bodyPr/>
                    <a:lstStyle/>
                    <a:p>
                      <a:endParaRPr lang="en-US"/>
                    </a:p>
                  </a:txBody>
                  <a:tcPr/>
                </a:tc>
                <a:extLst>
                  <a:ext uri="{0D108BD9-81ED-4DB2-BD59-A6C34878D82A}">
                    <a16:rowId xmlns:a16="http://schemas.microsoft.com/office/drawing/2014/main" val="10000"/>
                  </a:ext>
                </a:extLst>
              </a:tr>
              <a:tr h="3702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Particulars</a:t>
                      </a:r>
                      <a:endParaRPr sz="16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Entry in the P&amp;L</a:t>
                      </a:r>
                      <a:endParaRPr sz="1600" u="none" strike="noStrike" cap="none">
                        <a:latin typeface="Century Gothic"/>
                        <a:ea typeface="Century Gothic"/>
                        <a:cs typeface="Century Gothic"/>
                        <a:sym typeface="Century Gothic"/>
                      </a:endParaRPr>
                    </a:p>
                  </a:txBody>
                  <a:tcPr marL="0" marR="0" marT="30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1"/>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Cash sales</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29,366</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2"/>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Credit sales</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6,229</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3"/>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Total Revenue</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35,595</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4"/>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cost of item/s sold</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27,260</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5"/>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transportation cost</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200</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6"/>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amount paid for room rent</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2550"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2,000</a:t>
                      </a:r>
                      <a:endParaRPr sz="1600" u="none" strike="noStrike" cap="none">
                        <a:latin typeface="Century Gothic"/>
                        <a:ea typeface="Century Gothic"/>
                        <a:cs typeface="Century Gothic"/>
                        <a:sym typeface="Century Gothic"/>
                      </a:endParaRPr>
                    </a:p>
                  </a:txBody>
                  <a:tcPr marL="0" marR="0" marT="368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7"/>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amount paid for electricity</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13525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400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08"/>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amount paid to workers</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1,000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09"/>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mobile phone costs</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200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0"/>
                  </a:ext>
                </a:extLst>
              </a:tr>
              <a:tr h="506725">
                <a:tc>
                  <a:txBody>
                    <a:bodyPr/>
                    <a:lstStyle/>
                    <a:p>
                      <a:pPr marL="91440" marR="1687828"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Total amount withdrawn by the owner(s) </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800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1"/>
                  </a:ext>
                </a:extLst>
              </a:tr>
              <a:tr h="4807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Other expenses incurred (assets purchased)</a:t>
                      </a:r>
                      <a:endParaRPr sz="1600" u="none" strike="noStrike" cap="none">
                        <a:latin typeface="Century Gothic"/>
                        <a:ea typeface="Century Gothic"/>
                        <a:cs typeface="Century Gothic"/>
                        <a:sym typeface="Century Gothic"/>
                      </a:endParaRPr>
                    </a:p>
                  </a:txBody>
                  <a:tcPr marL="0" marR="0" marT="311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tc>
                  <a:txBody>
                    <a:bodyPr/>
                    <a:lstStyle/>
                    <a:p>
                      <a:pPr marL="0" marR="82550" lvl="0" indent="0" algn="r" rtl="0">
                        <a:lnSpc>
                          <a:spcPct val="100000"/>
                        </a:lnSpc>
                        <a:spcBef>
                          <a:spcPts val="0"/>
                        </a:spcBef>
                        <a:spcAft>
                          <a:spcPts val="0"/>
                        </a:spcAft>
                        <a:buClr>
                          <a:srgbClr val="000000"/>
                        </a:buClr>
                        <a:buSzPts val="1800"/>
                        <a:buFont typeface="Arial"/>
                        <a:buNone/>
                      </a:pPr>
                      <a:r>
                        <a:rPr lang="en-US" sz="1600" u="none" strike="noStrike" cap="none">
                          <a:latin typeface="Century Gothic"/>
                          <a:ea typeface="Century Gothic"/>
                          <a:cs typeface="Century Gothic"/>
                          <a:sym typeface="Century Gothic"/>
                        </a:rPr>
                        <a:t>2,000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AEEF7"/>
                    </a:solidFill>
                  </a:tcPr>
                </a:tc>
                <a:extLst>
                  <a:ext uri="{0D108BD9-81ED-4DB2-BD59-A6C34878D82A}">
                    <a16:rowId xmlns:a16="http://schemas.microsoft.com/office/drawing/2014/main" val="10012"/>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Total Cost</a:t>
                      </a:r>
                      <a:endParaRPr sz="16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185" lvl="0" indent="0" algn="r"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33,860</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3"/>
                  </a:ext>
                </a:extLst>
              </a:tr>
              <a:tr h="384800">
                <a:tc>
                  <a:txBody>
                    <a:bodyPr/>
                    <a:lstStyle/>
                    <a:p>
                      <a:pPr marL="91440" marR="0" lvl="0" indent="0" algn="l"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Net Profit (</a:t>
                      </a:r>
                      <a:r>
                        <a:rPr lang="en-US" sz="1600" u="none" strike="noStrike" cap="none">
                          <a:latin typeface="Century Gothic"/>
                          <a:ea typeface="Century Gothic"/>
                          <a:cs typeface="Century Gothic"/>
                          <a:sym typeface="Century Gothic"/>
                        </a:rPr>
                        <a:t>35,595 – 33,860 = 1,735</a:t>
                      </a:r>
                      <a:r>
                        <a:rPr lang="en-US" sz="1600" b="1" u="none" strike="noStrike" cap="none">
                          <a:latin typeface="Century Gothic"/>
                          <a:ea typeface="Century Gothic"/>
                          <a:cs typeface="Century Gothic"/>
                          <a:sym typeface="Century Gothic"/>
                        </a:rPr>
                        <a:t>)</a:t>
                      </a:r>
                      <a:endParaRPr sz="1600" u="none" strike="noStrike" cap="none">
                        <a:latin typeface="Century Gothic"/>
                        <a:ea typeface="Century Gothic"/>
                        <a:cs typeface="Century Gothic"/>
                        <a:sym typeface="Century Gothic"/>
                      </a:endParaRPr>
                    </a:p>
                  </a:txBody>
                  <a:tcPr marL="0" marR="0" marT="3175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tc>
                  <a:txBody>
                    <a:bodyPr/>
                    <a:lstStyle/>
                    <a:p>
                      <a:pPr marL="0" marR="83820" lvl="0" indent="0" algn="r" rtl="0">
                        <a:lnSpc>
                          <a:spcPct val="100000"/>
                        </a:lnSpc>
                        <a:spcBef>
                          <a:spcPts val="0"/>
                        </a:spcBef>
                        <a:spcAft>
                          <a:spcPts val="0"/>
                        </a:spcAft>
                        <a:buClr>
                          <a:srgbClr val="000000"/>
                        </a:buClr>
                        <a:buSzPts val="1800"/>
                        <a:buFont typeface="Arial"/>
                        <a:buNone/>
                      </a:pPr>
                      <a:r>
                        <a:rPr lang="en-US" sz="1600" b="1" u="none" strike="noStrike" cap="none">
                          <a:latin typeface="Century Gothic"/>
                          <a:ea typeface="Century Gothic"/>
                          <a:cs typeface="Century Gothic"/>
                          <a:sym typeface="Century Gothic"/>
                        </a:rPr>
                        <a:t>1,735</a:t>
                      </a:r>
                      <a:endParaRPr sz="1600" u="none" strike="noStrike" cap="none">
                        <a:latin typeface="Century Gothic"/>
                        <a:ea typeface="Century Gothic"/>
                        <a:cs typeface="Century Gothic"/>
                        <a:sym typeface="Century Gothic"/>
                      </a:endParaRPr>
                    </a:p>
                  </a:txBody>
                  <a:tcPr marL="0" marR="0" marT="3747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2DEEE"/>
                    </a:solidFill>
                  </a:tcPr>
                </a:tc>
                <a:extLst>
                  <a:ext uri="{0D108BD9-81ED-4DB2-BD59-A6C34878D82A}">
                    <a16:rowId xmlns:a16="http://schemas.microsoft.com/office/drawing/2014/main" val="10014"/>
                  </a:ext>
                </a:extLst>
              </a:tr>
            </a:tbl>
          </a:graphicData>
        </a:graphic>
      </p:graphicFrame>
      <p:pic>
        <p:nvPicPr>
          <p:cNvPr id="765" name="Google Shape;765;g15615caa4e2_1_10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74363" y="1305675"/>
            <a:ext cx="3660435" cy="54919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15148ac12ea_0_17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145" name="Google Shape;145;g15148ac12ea_0_173"/>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Your Business Needs a Financial Plan</a:t>
            </a:r>
            <a:endParaRPr>
              <a:solidFill>
                <a:srgbClr val="BA0C2F"/>
              </a:solidFill>
            </a:endParaRPr>
          </a:p>
        </p:txBody>
      </p:sp>
      <p:sp>
        <p:nvSpPr>
          <p:cNvPr id="146" name="Google Shape;146;g15148ac12ea_0_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47" name="Google Shape;147;g15148ac12ea_0_17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48" name="Google Shape;148;g15148ac12ea_0_173"/>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149" name="Google Shape;149;g15148ac12ea_0_173"/>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150" name="Google Shape;150;g15148ac12ea_0_173"/>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151" name="Google Shape;151;g15148ac12ea_0_173"/>
          <p:cNvSpPr txBox="1"/>
          <p:nvPr/>
        </p:nvSpPr>
        <p:spPr>
          <a:xfrm>
            <a:off x="755075" y="1828800"/>
            <a:ext cx="4408500" cy="352914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300"/>
              <a:buFont typeface="Arial"/>
              <a:buNone/>
            </a:pPr>
            <a:r>
              <a:rPr lang="en-US" sz="2000" b="1" i="0" u="none" strike="noStrike" cap="none">
                <a:solidFill>
                  <a:srgbClr val="2853A3"/>
                </a:solidFill>
                <a:latin typeface="Century Gothic"/>
                <a:ea typeface="Century Gothic"/>
                <a:cs typeface="Century Gothic"/>
                <a:sym typeface="Century Gothic"/>
              </a:rPr>
              <a:t>If you don't have a financial plan in place, it's really hard to be disciplined about how you spend your money.</a:t>
            </a:r>
            <a:endParaRPr sz="1300" b="1" i="0" u="none" strike="noStrike" cap="none">
              <a:solidFill>
                <a:srgbClr val="AB3F3D"/>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3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0" lvl="0" indent="0" algn="l" rtl="0">
              <a:lnSpc>
                <a:spcPct val="100000"/>
              </a:lnSpc>
              <a:spcBef>
                <a:spcPts val="0"/>
              </a:spcBef>
              <a:spcAft>
                <a:spcPts val="0"/>
              </a:spcAft>
              <a:buClr>
                <a:schemeClr val="dk1"/>
              </a:buClr>
              <a:buSzPts val="1300"/>
              <a:buFont typeface="Arial"/>
              <a:buNone/>
            </a:pPr>
            <a:r>
              <a:rPr lang="en-US" sz="1800" b="0" i="0" u="none" strike="noStrike" cap="none">
                <a:solidFill>
                  <a:schemeClr val="dk2"/>
                </a:solidFill>
                <a:latin typeface="Century Gothic"/>
                <a:ea typeface="Century Gothic"/>
                <a:cs typeface="Century Gothic"/>
                <a:sym typeface="Century Gothic"/>
              </a:rPr>
              <a:t>When creating a plan, look at both your short-term and long-term dreams. </a:t>
            </a:r>
            <a:endParaRPr sz="1800" b="0" i="0" u="none" strike="noStrike" cap="none">
              <a:solidFill>
                <a:schemeClr val="dk2"/>
              </a:solidFill>
              <a:latin typeface="Century Gothic"/>
              <a:ea typeface="Century Gothic"/>
              <a:cs typeface="Century Gothic"/>
              <a:sym typeface="Century Gothic"/>
            </a:endParaRPr>
          </a:p>
          <a:p>
            <a:pPr marL="12700" marR="0" lvl="0" indent="0" algn="l" rtl="0">
              <a:lnSpc>
                <a:spcPct val="125000"/>
              </a:lnSpc>
              <a:spcBef>
                <a:spcPts val="1000"/>
              </a:spcBef>
              <a:spcAft>
                <a:spcPts val="0"/>
              </a:spcAft>
              <a:buClr>
                <a:schemeClr val="dk1"/>
              </a:buClr>
              <a:buSzPts val="1300"/>
              <a:buFont typeface="Arial"/>
              <a:buNone/>
            </a:pPr>
            <a:r>
              <a:rPr lang="en-US" sz="1800" b="0" i="0" u="none" strike="noStrike" cap="none">
                <a:solidFill>
                  <a:schemeClr val="dk2"/>
                </a:solidFill>
                <a:latin typeface="Century Gothic"/>
                <a:ea typeface="Century Gothic"/>
                <a:cs typeface="Century Gothic"/>
                <a:sym typeface="Century Gothic"/>
              </a:rPr>
              <a:t>Financial discipline will help you manage your business’ finances.</a:t>
            </a:r>
            <a:endParaRPr sz="1800" b="0" i="0" u="none" strike="noStrike" cap="none">
              <a:solidFill>
                <a:schemeClr val="dk2"/>
              </a:solidFill>
              <a:latin typeface="Century Gothic"/>
              <a:ea typeface="Century Gothic"/>
              <a:cs typeface="Century Gothic"/>
              <a:sym typeface="Century Gothic"/>
            </a:endParaRPr>
          </a:p>
        </p:txBody>
      </p:sp>
      <p:pic>
        <p:nvPicPr>
          <p:cNvPr id="152" name="Google Shape;152;g15148ac12ea_0_17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153" name="Google Shape;153;g15148ac12ea_0_173"/>
          <p:cNvSpPr txBox="1"/>
          <p:nvPr/>
        </p:nvSpPr>
        <p:spPr>
          <a:xfrm>
            <a:off x="9547700" y="561600"/>
            <a:ext cx="14583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154" name="Google Shape;154;g15148ac12ea_0_173"/>
          <p:cNvPicPr preferRelativeResize="0"/>
          <p:nvPr/>
        </p:nvPicPr>
        <p:blipFill rotWithShape="1">
          <a:blip r:embed="rId6" cstate="screen">
            <a:alphaModFix/>
            <a:extLst>
              <a:ext uri="{28A0092B-C50C-407E-A947-70E740481C1C}">
                <a14:useLocalDpi xmlns:a14="http://schemas.microsoft.com/office/drawing/2010/main"/>
              </a:ext>
            </a:extLst>
          </a:blip>
          <a:srcRect l="8874"/>
          <a:stretch/>
        </p:blipFill>
        <p:spPr>
          <a:xfrm flipH="1">
            <a:off x="9845323" y="3604425"/>
            <a:ext cx="2346677" cy="2885202"/>
          </a:xfrm>
          <a:prstGeom prst="rect">
            <a:avLst/>
          </a:prstGeom>
          <a:noFill/>
          <a:ln>
            <a:noFill/>
          </a:ln>
        </p:spPr>
      </p:pic>
      <p:grpSp>
        <p:nvGrpSpPr>
          <p:cNvPr id="155" name="Google Shape;155;g15148ac12ea_0_173"/>
          <p:cNvGrpSpPr/>
          <p:nvPr/>
        </p:nvGrpSpPr>
        <p:grpSpPr>
          <a:xfrm>
            <a:off x="5057687" y="1917579"/>
            <a:ext cx="3495977" cy="2755134"/>
            <a:chOff x="5575887" y="-743246"/>
            <a:chExt cx="3495977" cy="2755134"/>
          </a:xfrm>
        </p:grpSpPr>
        <p:pic>
          <p:nvPicPr>
            <p:cNvPr id="156" name="Google Shape;156;g15148ac12ea_0_17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575887" y="-743246"/>
              <a:ext cx="3495977" cy="2755134"/>
            </a:xfrm>
            <a:prstGeom prst="rect">
              <a:avLst/>
            </a:prstGeom>
            <a:noFill/>
            <a:ln>
              <a:noFill/>
            </a:ln>
          </p:spPr>
        </p:pic>
        <p:sp>
          <p:nvSpPr>
            <p:cNvPr id="157" name="Google Shape;157;g15148ac12ea_0_173"/>
            <p:cNvSpPr txBox="1"/>
            <p:nvPr/>
          </p:nvSpPr>
          <p:spPr>
            <a:xfrm>
              <a:off x="6277625" y="-87750"/>
              <a:ext cx="2092500" cy="11133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is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financial discipline?</a:t>
              </a:r>
              <a:endParaRPr sz="1800" b="1" i="0" u="none" strike="noStrike" cap="none">
                <a:solidFill>
                  <a:srgbClr val="D19129"/>
                </a:solidFill>
                <a:latin typeface="Century Gothic"/>
                <a:ea typeface="Century Gothic"/>
                <a:cs typeface="Century Gothic"/>
                <a:sym typeface="Century Gothic"/>
              </a:endParaRPr>
            </a:p>
          </p:txBody>
        </p:sp>
      </p:grpSp>
      <p:grpSp>
        <p:nvGrpSpPr>
          <p:cNvPr id="158" name="Google Shape;158;g15148ac12ea_0_173"/>
          <p:cNvGrpSpPr/>
          <p:nvPr/>
        </p:nvGrpSpPr>
        <p:grpSpPr>
          <a:xfrm>
            <a:off x="7357853" y="2573426"/>
            <a:ext cx="3824249" cy="3013841"/>
            <a:chOff x="5817569" y="475954"/>
            <a:chExt cx="3495977" cy="2755134"/>
          </a:xfrm>
        </p:grpSpPr>
        <p:pic>
          <p:nvPicPr>
            <p:cNvPr id="159" name="Google Shape;159;g15148ac12ea_0_17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817569" y="475954"/>
              <a:ext cx="3495977" cy="2755134"/>
            </a:xfrm>
            <a:prstGeom prst="rect">
              <a:avLst/>
            </a:prstGeom>
            <a:noFill/>
            <a:ln>
              <a:noFill/>
            </a:ln>
          </p:spPr>
        </p:pic>
        <p:sp>
          <p:nvSpPr>
            <p:cNvPr id="160" name="Google Shape;160;g15148ac12ea_0_173"/>
            <p:cNvSpPr txBox="1"/>
            <p:nvPr/>
          </p:nvSpPr>
          <p:spPr>
            <a:xfrm>
              <a:off x="6519307" y="1124909"/>
              <a:ext cx="2092500" cy="13158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Why is financial discipline important to run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a business?</a:t>
              </a:r>
              <a:endParaRPr sz="1800" b="1" i="0" u="none" strike="noStrike" cap="none">
                <a:solidFill>
                  <a:srgbClr val="D19129"/>
                </a:solidFill>
                <a:latin typeface="Century Gothic"/>
                <a:ea typeface="Century Gothic"/>
                <a:cs typeface="Century Gothic"/>
                <a:sym typeface="Century Gothic"/>
              </a:endParaRPr>
            </a:p>
          </p:txBody>
        </p:sp>
      </p:grpSp>
      <p:sp>
        <p:nvSpPr>
          <p:cNvPr id="161" name="Google Shape;161;g15148ac12ea_0_173"/>
          <p:cNvSpPr txBox="1"/>
          <p:nvPr/>
        </p:nvSpPr>
        <p:spPr>
          <a:xfrm rot="264930">
            <a:off x="10662514" y="5451452"/>
            <a:ext cx="1020930" cy="384848"/>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1000"/>
              </a:spcAft>
              <a:buClr>
                <a:srgbClr val="000000"/>
              </a:buClr>
              <a:buSzPts val="1300"/>
              <a:buFont typeface="Arial"/>
              <a:buNone/>
            </a:pPr>
            <a:r>
              <a:rPr lang="en-US" sz="1300" b="1" i="1" u="none" strike="noStrike" cap="none">
                <a:solidFill>
                  <a:schemeClr val="dk2"/>
                </a:solidFill>
                <a:latin typeface="Century Gothic"/>
                <a:ea typeface="Century Gothic"/>
                <a:cs typeface="Century Gothic"/>
                <a:sym typeface="Century Gothic"/>
              </a:rPr>
              <a:t>SAVINGS</a:t>
            </a:r>
            <a:endParaRPr sz="900" b="1" i="1"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g15148ac12ea_0_3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771" name="Google Shape;771;g15148ac12ea_0_3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72" name="Google Shape;772;g15148ac12ea_0_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50</a:t>
            </a:fld>
            <a:endParaRPr/>
          </a:p>
        </p:txBody>
      </p:sp>
      <p:sp>
        <p:nvSpPr>
          <p:cNvPr id="773" name="Google Shape;773;g15148ac12ea_0_32"/>
          <p:cNvSpPr txBox="1"/>
          <p:nvPr/>
        </p:nvSpPr>
        <p:spPr>
          <a:xfrm>
            <a:off x="755075" y="3732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a:solidFill>
                  <a:srgbClr val="2853A3"/>
                </a:solidFill>
                <a:latin typeface="Century Gothic"/>
                <a:ea typeface="Century Gothic"/>
                <a:cs typeface="Century Gothic"/>
                <a:sym typeface="Century Gothic"/>
              </a:rPr>
              <a:t>Let’s Recap!</a:t>
            </a:r>
            <a:endParaRPr sz="3200" b="0" i="0" u="none" strike="noStrike" cap="none">
              <a:solidFill>
                <a:srgbClr val="2853A3"/>
              </a:solidFill>
              <a:latin typeface="Century Gothic"/>
              <a:ea typeface="Century Gothic"/>
              <a:cs typeface="Century Gothic"/>
              <a:sym typeface="Century Gothic"/>
            </a:endParaRPr>
          </a:p>
        </p:txBody>
      </p:sp>
      <p:pic>
        <p:nvPicPr>
          <p:cNvPr id="774" name="Google Shape;774;g15148ac12ea_0_32"/>
          <p:cNvPicPr preferRelativeResize="0"/>
          <p:nvPr/>
        </p:nvPicPr>
        <p:blipFill rotWithShape="1">
          <a:blip r:embed="rId5" cstate="screen">
            <a:alphaModFix/>
            <a:extLst>
              <a:ext uri="{28A0092B-C50C-407E-A947-70E740481C1C}">
                <a14:useLocalDpi xmlns:a14="http://schemas.microsoft.com/office/drawing/2010/main"/>
              </a:ext>
            </a:extLst>
          </a:blip>
          <a:srcRect r="18546"/>
          <a:stretch/>
        </p:blipFill>
        <p:spPr>
          <a:xfrm>
            <a:off x="-37175" y="1448375"/>
            <a:ext cx="2981450" cy="5491973"/>
          </a:xfrm>
          <a:prstGeom prst="rect">
            <a:avLst/>
          </a:prstGeom>
          <a:noFill/>
          <a:ln>
            <a:noFill/>
          </a:ln>
        </p:spPr>
      </p:pic>
      <p:grpSp>
        <p:nvGrpSpPr>
          <p:cNvPr id="775" name="Google Shape;775;g15148ac12ea_0_32"/>
          <p:cNvGrpSpPr/>
          <p:nvPr/>
        </p:nvGrpSpPr>
        <p:grpSpPr>
          <a:xfrm>
            <a:off x="1830601" y="1267525"/>
            <a:ext cx="2078774" cy="1621424"/>
            <a:chOff x="2287801" y="1496125"/>
            <a:chExt cx="2078774" cy="1621424"/>
          </a:xfrm>
        </p:grpSpPr>
        <p:pic>
          <p:nvPicPr>
            <p:cNvPr id="776" name="Google Shape;776;g15148ac12ea_0_32"/>
            <p:cNvPicPr preferRelativeResize="0"/>
            <p:nvPr/>
          </p:nvPicPr>
          <p:blipFill rotWithShape="1">
            <a:blip r:embed="rId6" cstate="screen">
              <a:alphaModFix/>
              <a:extLst>
                <a:ext uri="{28A0092B-C50C-407E-A947-70E740481C1C}">
                  <a14:useLocalDpi xmlns:a14="http://schemas.microsoft.com/office/drawing/2010/main"/>
                </a:ext>
              </a:extLst>
            </a:blip>
            <a:srcRect l="20926" r="25539"/>
            <a:stretch/>
          </p:blipFill>
          <p:spPr>
            <a:xfrm flipH="1">
              <a:off x="2287801" y="1496125"/>
              <a:ext cx="1926999" cy="1621424"/>
            </a:xfrm>
            <a:prstGeom prst="rect">
              <a:avLst/>
            </a:prstGeom>
            <a:noFill/>
            <a:ln>
              <a:noFill/>
            </a:ln>
          </p:spPr>
        </p:pic>
        <p:sp>
          <p:nvSpPr>
            <p:cNvPr id="777" name="Google Shape;777;g15148ac12ea_0_32"/>
            <p:cNvSpPr txBox="1"/>
            <p:nvPr/>
          </p:nvSpPr>
          <p:spPr>
            <a:xfrm>
              <a:off x="2763675" y="1842225"/>
              <a:ext cx="16029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So far, </a:t>
              </a:r>
              <a:endParaRPr sz="18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you have learned:</a:t>
              </a:r>
              <a:endParaRPr sz="100" b="0" i="0" u="none" strike="noStrike" cap="none">
                <a:solidFill>
                  <a:srgbClr val="2855A4"/>
                </a:solidFill>
                <a:latin typeface="Arial"/>
                <a:ea typeface="Arial"/>
                <a:cs typeface="Arial"/>
                <a:sym typeface="Arial"/>
              </a:endParaRPr>
            </a:p>
          </p:txBody>
        </p:sp>
      </p:grpSp>
      <p:sp>
        <p:nvSpPr>
          <p:cNvPr id="778" name="Google Shape;778;g15148ac12ea_0_32"/>
          <p:cNvSpPr/>
          <p:nvPr/>
        </p:nvSpPr>
        <p:spPr>
          <a:xfrm>
            <a:off x="3904986" y="3428486"/>
            <a:ext cx="2743200" cy="2655000"/>
          </a:xfrm>
          <a:prstGeom prst="cube">
            <a:avLst>
              <a:gd name="adj" fmla="val 25000"/>
            </a:avLst>
          </a:prstGeom>
          <a:solidFill>
            <a:srgbClr val="2855A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g15148ac12ea_0_32"/>
          <p:cNvSpPr/>
          <p:nvPr/>
        </p:nvSpPr>
        <p:spPr>
          <a:xfrm>
            <a:off x="6097061" y="3276153"/>
            <a:ext cx="2743200" cy="2655000"/>
          </a:xfrm>
          <a:prstGeom prst="cube">
            <a:avLst>
              <a:gd name="adj" fmla="val 25000"/>
            </a:avLst>
          </a:prstGeom>
          <a:solidFill>
            <a:srgbClr val="186C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0" name="Google Shape;780;g15148ac12ea_0_32"/>
          <p:cNvGrpSpPr/>
          <p:nvPr/>
        </p:nvGrpSpPr>
        <p:grpSpPr>
          <a:xfrm>
            <a:off x="3904986" y="1448386"/>
            <a:ext cx="2743183" cy="4388754"/>
            <a:chOff x="1940425" y="3817550"/>
            <a:chExt cx="2340600" cy="3744671"/>
          </a:xfrm>
        </p:grpSpPr>
        <p:sp>
          <p:nvSpPr>
            <p:cNvPr id="781" name="Google Shape;781;g15148ac12ea_0_32"/>
            <p:cNvSpPr/>
            <p:nvPr/>
          </p:nvSpPr>
          <p:spPr>
            <a:xfrm>
              <a:off x="1940425" y="3817550"/>
              <a:ext cx="2340600" cy="2265300"/>
            </a:xfrm>
            <a:prstGeom prst="cube">
              <a:avLst>
                <a:gd name="adj" fmla="val 25000"/>
              </a:avLst>
            </a:prstGeom>
            <a:solidFill>
              <a:srgbClr val="B3CDE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g15148ac12ea_0_32"/>
            <p:cNvSpPr txBox="1"/>
            <p:nvPr/>
          </p:nvSpPr>
          <p:spPr>
            <a:xfrm>
              <a:off x="2137858" y="6317221"/>
              <a:ext cx="1446600" cy="1245000"/>
            </a:xfrm>
            <a:prstGeom prst="rect">
              <a:avLst/>
            </a:prstGeom>
            <a:noFill/>
            <a:ln>
              <a:noFill/>
            </a:ln>
          </p:spPr>
          <p:txBody>
            <a:bodyPr spcFirstLastPara="1" wrap="square" lIns="0" tIns="12700" rIns="0" bIns="0" anchor="t" anchorCtr="0">
              <a:spAutoFit/>
            </a:bodyPr>
            <a:lstStyle/>
            <a:p>
              <a:pPr marL="0" marR="181610" lvl="0" indent="0" algn="l" rtl="0">
                <a:lnSpc>
                  <a:spcPct val="87000"/>
                </a:lnSpc>
                <a:spcBef>
                  <a:spcPts val="0"/>
                </a:spcBef>
                <a:spcAft>
                  <a:spcPts val="200"/>
                </a:spcAft>
                <a:buClr>
                  <a:srgbClr val="000000"/>
                </a:buClr>
                <a:buSzPts val="2200"/>
                <a:buFont typeface="Arial"/>
                <a:buNone/>
              </a:pPr>
              <a:r>
                <a:rPr lang="en-US" sz="1800" b="1" i="0" u="none" strike="noStrike" cap="none">
                  <a:solidFill>
                    <a:schemeClr val="lt1"/>
                  </a:solidFill>
                  <a:latin typeface="Century Gothic"/>
                  <a:ea typeface="Century Gothic"/>
                  <a:cs typeface="Century Gothic"/>
                  <a:sym typeface="Century Gothic"/>
                </a:rPr>
                <a:t>The importance of keeping records of your business finances</a:t>
              </a:r>
              <a:endParaRPr sz="1800" b="1" i="0" u="none" strike="noStrike" cap="none">
                <a:solidFill>
                  <a:srgbClr val="44546A"/>
                </a:solidFill>
                <a:latin typeface="Century Gothic"/>
                <a:ea typeface="Century Gothic"/>
                <a:cs typeface="Century Gothic"/>
                <a:sym typeface="Century Gothic"/>
              </a:endParaRPr>
            </a:p>
          </p:txBody>
        </p:sp>
      </p:grpSp>
      <p:grpSp>
        <p:nvGrpSpPr>
          <p:cNvPr id="783" name="Google Shape;783;g15148ac12ea_0_32"/>
          <p:cNvGrpSpPr/>
          <p:nvPr/>
        </p:nvGrpSpPr>
        <p:grpSpPr>
          <a:xfrm>
            <a:off x="6097036" y="1440379"/>
            <a:ext cx="2743183" cy="2480957"/>
            <a:chOff x="1940425" y="3817550"/>
            <a:chExt cx="2340600" cy="2265300"/>
          </a:xfrm>
        </p:grpSpPr>
        <p:sp>
          <p:nvSpPr>
            <p:cNvPr id="784" name="Google Shape;784;g15148ac12ea_0_32"/>
            <p:cNvSpPr/>
            <p:nvPr/>
          </p:nvSpPr>
          <p:spPr>
            <a:xfrm>
              <a:off x="1940425" y="3817550"/>
              <a:ext cx="2340600" cy="2265300"/>
            </a:xfrm>
            <a:prstGeom prst="cube">
              <a:avLst>
                <a:gd name="adj" fmla="val 25000"/>
              </a:avLst>
            </a:prstGeom>
            <a:solidFill>
              <a:srgbClr val="EDBD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g15148ac12ea_0_32"/>
            <p:cNvSpPr txBox="1"/>
            <p:nvPr/>
          </p:nvSpPr>
          <p:spPr>
            <a:xfrm>
              <a:off x="2079110" y="4406104"/>
              <a:ext cx="1614600" cy="1562400"/>
            </a:xfrm>
            <a:prstGeom prst="rect">
              <a:avLst/>
            </a:prstGeom>
            <a:noFill/>
            <a:ln>
              <a:noFill/>
            </a:ln>
          </p:spPr>
          <p:txBody>
            <a:bodyPr spcFirstLastPara="1" wrap="square" lIns="0" tIns="12700" rIns="0" bIns="0" anchor="t" anchorCtr="0">
              <a:spAutoFit/>
            </a:bodyPr>
            <a:lstStyle/>
            <a:p>
              <a:pPr marL="22860" marR="5080" lvl="0" indent="0" algn="l" rtl="0">
                <a:lnSpc>
                  <a:spcPct val="100000"/>
                </a:lnSpc>
                <a:spcBef>
                  <a:spcPts val="0"/>
                </a:spcBef>
                <a:spcAft>
                  <a:spcPts val="0"/>
                </a:spcAft>
                <a:buClr>
                  <a:schemeClr val="dk1"/>
                </a:buClr>
                <a:buSzPts val="2200"/>
                <a:buFont typeface="Arial"/>
                <a:buNone/>
              </a:pPr>
              <a:r>
                <a:rPr lang="en-US" sz="1800" b="1" i="0" u="none" strike="noStrike" cap="none">
                  <a:solidFill>
                    <a:schemeClr val="lt1"/>
                  </a:solidFill>
                  <a:latin typeface="Century Gothic"/>
                  <a:ea typeface="Century Gothic"/>
                  <a:cs typeface="Century Gothic"/>
                  <a:sym typeface="Century Gothic"/>
                </a:rPr>
                <a:t>How to maintain the following books:</a:t>
              </a:r>
              <a:endParaRPr sz="1800" b="1" i="0" u="none" strike="noStrike" cap="none">
                <a:solidFill>
                  <a:schemeClr val="lt1"/>
                </a:solidFill>
                <a:latin typeface="Century Gothic"/>
                <a:ea typeface="Century Gothic"/>
                <a:cs typeface="Century Gothic"/>
                <a:sym typeface="Century Gothic"/>
              </a:endParaRPr>
            </a:p>
            <a:p>
              <a:pPr marL="228600" marR="5080" lvl="0" indent="-215900" algn="l" rtl="0">
                <a:lnSpc>
                  <a:spcPct val="100000"/>
                </a:lnSpc>
                <a:spcBef>
                  <a:spcPts val="1000"/>
                </a:spcBef>
                <a:spcAft>
                  <a:spcPts val="0"/>
                </a:spcAft>
                <a:buClr>
                  <a:schemeClr val="lt1"/>
                </a:buClr>
                <a:buSzPts val="1600"/>
                <a:buFont typeface="Century Gothic"/>
                <a:buChar char="●"/>
              </a:pPr>
              <a:r>
                <a:rPr lang="en-US" sz="1600" b="0" i="0" u="none" strike="noStrike" cap="none">
                  <a:solidFill>
                    <a:schemeClr val="lt1"/>
                  </a:solidFill>
                  <a:latin typeface="Century Gothic"/>
                  <a:ea typeface="Century Gothic"/>
                  <a:cs typeface="Century Gothic"/>
                  <a:sym typeface="Century Gothic"/>
                </a:rPr>
                <a:t>Day book</a:t>
              </a:r>
              <a:endParaRPr sz="1600" b="0" i="0" u="none" strike="noStrike" cap="none">
                <a:solidFill>
                  <a:schemeClr val="lt1"/>
                </a:solidFill>
                <a:latin typeface="Century Gothic"/>
                <a:ea typeface="Century Gothic"/>
                <a:cs typeface="Century Gothic"/>
                <a:sym typeface="Century Gothic"/>
              </a:endParaRPr>
            </a:p>
            <a:p>
              <a:pPr marL="228600" marR="5080" lvl="0" indent="-215900" algn="l" rtl="0">
                <a:lnSpc>
                  <a:spcPct val="100000"/>
                </a:lnSpc>
                <a:spcBef>
                  <a:spcPts val="0"/>
                </a:spcBef>
                <a:spcAft>
                  <a:spcPts val="0"/>
                </a:spcAft>
                <a:buClr>
                  <a:schemeClr val="lt1"/>
                </a:buClr>
                <a:buSzPts val="1600"/>
                <a:buFont typeface="Century Gothic"/>
                <a:buChar char="●"/>
              </a:pPr>
              <a:r>
                <a:rPr lang="en-US" sz="1600" b="0" i="0" u="none" strike="noStrike" cap="none">
                  <a:solidFill>
                    <a:schemeClr val="lt1"/>
                  </a:solidFill>
                  <a:latin typeface="Century Gothic"/>
                  <a:ea typeface="Century Gothic"/>
                  <a:cs typeface="Century Gothic"/>
                  <a:sym typeface="Century Gothic"/>
                </a:rPr>
                <a:t>Credit registers</a:t>
              </a:r>
              <a:endParaRPr sz="1600" b="0" i="0" u="none" strike="noStrike" cap="none">
                <a:solidFill>
                  <a:schemeClr val="lt1"/>
                </a:solidFill>
                <a:latin typeface="Century Gothic"/>
                <a:ea typeface="Century Gothic"/>
                <a:cs typeface="Century Gothic"/>
                <a:sym typeface="Century Gothic"/>
              </a:endParaRPr>
            </a:p>
            <a:p>
              <a:pPr marL="228600" marR="5080" lvl="0" indent="-215900" algn="l" rtl="0">
                <a:lnSpc>
                  <a:spcPct val="100000"/>
                </a:lnSpc>
                <a:spcBef>
                  <a:spcPts val="0"/>
                </a:spcBef>
                <a:spcAft>
                  <a:spcPts val="0"/>
                </a:spcAft>
                <a:buClr>
                  <a:schemeClr val="lt1"/>
                </a:buClr>
                <a:buSzPts val="1600"/>
                <a:buFont typeface="Century Gothic"/>
                <a:buChar char="●"/>
              </a:pPr>
              <a:r>
                <a:rPr lang="en-US" sz="1600" b="0" i="0" u="none" strike="noStrike" cap="none">
                  <a:solidFill>
                    <a:schemeClr val="lt1"/>
                  </a:solidFill>
                  <a:latin typeface="Century Gothic"/>
                  <a:ea typeface="Century Gothic"/>
                  <a:cs typeface="Century Gothic"/>
                  <a:sym typeface="Century Gothic"/>
                </a:rPr>
                <a:t>P&amp;L statement</a:t>
              </a:r>
              <a:endParaRPr sz="1800" b="1" i="0" u="none" strike="noStrike" cap="none">
                <a:solidFill>
                  <a:schemeClr val="lt1"/>
                </a:solidFill>
                <a:latin typeface="Century Gothic"/>
                <a:ea typeface="Century Gothic"/>
                <a:cs typeface="Century Gothic"/>
                <a:sym typeface="Century Gothic"/>
              </a:endParaRPr>
            </a:p>
          </p:txBody>
        </p:sp>
      </p:grpSp>
      <p:pic>
        <p:nvPicPr>
          <p:cNvPr id="786" name="Google Shape;786;g15148ac12ea_0_3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74363" y="1305675"/>
            <a:ext cx="3660435" cy="5491973"/>
          </a:xfrm>
          <a:prstGeom prst="rect">
            <a:avLst/>
          </a:prstGeom>
          <a:noFill/>
          <a:ln>
            <a:noFill/>
          </a:ln>
        </p:spPr>
      </p:pic>
      <p:pic>
        <p:nvPicPr>
          <p:cNvPr id="787" name="Google Shape;787;g15148ac12ea_0_3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6460375" y="4157106"/>
            <a:ext cx="1235826" cy="1235826"/>
          </a:xfrm>
          <a:prstGeom prst="rect">
            <a:avLst/>
          </a:prstGeom>
          <a:noFill/>
          <a:ln>
            <a:noFill/>
          </a:ln>
        </p:spPr>
      </p:pic>
      <p:pic>
        <p:nvPicPr>
          <p:cNvPr id="788" name="Google Shape;788;g15148ac12ea_0_3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flipH="1">
            <a:off x="4385288" y="2192656"/>
            <a:ext cx="1235826" cy="12358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g152b21e81b7_0_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94" name="Google Shape;794;g152b21e81b7_0_1"/>
          <p:cNvSpPr txBox="1">
            <a:spLocks noGrp="1"/>
          </p:cNvSpPr>
          <p:nvPr>
            <p:ph type="title"/>
          </p:nvPr>
        </p:nvSpPr>
        <p:spPr>
          <a:xfrm>
            <a:off x="755075" y="3926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115000"/>
              </a:lnSpc>
              <a:spcBef>
                <a:spcPts val="0"/>
              </a:spcBef>
              <a:spcAft>
                <a:spcPts val="0"/>
              </a:spcAft>
              <a:buClr>
                <a:srgbClr val="2853A3"/>
              </a:buClr>
              <a:buSzPts val="3200"/>
              <a:buFont typeface="Century Gothic"/>
              <a:buNone/>
            </a:pPr>
            <a:r>
              <a:rPr lang="en-US" sz="3200">
                <a:solidFill>
                  <a:srgbClr val="2853A3"/>
                </a:solidFill>
              </a:rPr>
              <a:t>Things to Remember</a:t>
            </a:r>
            <a:endParaRPr>
              <a:solidFill>
                <a:srgbClr val="BA0C2F"/>
              </a:solidFill>
            </a:endParaRPr>
          </a:p>
        </p:txBody>
      </p:sp>
      <p:sp>
        <p:nvSpPr>
          <p:cNvPr id="795" name="Google Shape;795;g152b21e81b7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51</a:t>
            </a:fld>
            <a:endParaRPr/>
          </a:p>
        </p:txBody>
      </p:sp>
      <p:sp>
        <p:nvSpPr>
          <p:cNvPr id="796" name="Google Shape;796;g152b21e81b7_0_1"/>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97" name="Google Shape;797;g152b21e81b7_0_1"/>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98" name="Google Shape;798;g152b21e81b7_0_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99" name="Google Shape;799;g152b21e81b7_0_1"/>
          <p:cNvSpPr/>
          <p:nvPr/>
        </p:nvSpPr>
        <p:spPr>
          <a:xfrm>
            <a:off x="838475" y="1660400"/>
            <a:ext cx="6534000" cy="1144500"/>
          </a:xfrm>
          <a:prstGeom prst="flowChartAlternateProcess">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152b21e81b7_0_1"/>
          <p:cNvSpPr/>
          <p:nvPr/>
        </p:nvSpPr>
        <p:spPr>
          <a:xfrm>
            <a:off x="841175" y="2854650"/>
            <a:ext cx="7255200" cy="1144500"/>
          </a:xfrm>
          <a:prstGeom prst="flowChartAlternateProcess">
            <a:avLst/>
          </a:prstGeom>
          <a:solidFill>
            <a:srgbClr val="186C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g152b21e81b7_0_1"/>
          <p:cNvSpPr/>
          <p:nvPr/>
        </p:nvSpPr>
        <p:spPr>
          <a:xfrm>
            <a:off x="841175" y="4048900"/>
            <a:ext cx="8036400" cy="2156400"/>
          </a:xfrm>
          <a:prstGeom prst="flowChartAlternateProcess">
            <a:avLst/>
          </a:prstGeom>
          <a:solidFill>
            <a:srgbClr val="B3CD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152b21e81b7_0_1"/>
          <p:cNvSpPr txBox="1"/>
          <p:nvPr/>
        </p:nvSpPr>
        <p:spPr>
          <a:xfrm>
            <a:off x="3193825" y="1953350"/>
            <a:ext cx="3912000" cy="602100"/>
          </a:xfrm>
          <a:prstGeom prst="rect">
            <a:avLst/>
          </a:prstGeom>
          <a:noFill/>
          <a:ln>
            <a:noFill/>
          </a:ln>
        </p:spPr>
        <p:txBody>
          <a:bodyPr spcFirstLastPara="1" wrap="square" lIns="0" tIns="12700" rIns="0" bIns="0" anchor="t" anchorCtr="0">
            <a:spAutoFit/>
          </a:bodyPr>
          <a:lstStyle/>
          <a:p>
            <a:pPr marL="0" marR="181610" lvl="0" indent="0" algn="l" rtl="0">
              <a:lnSpc>
                <a:spcPct val="87000"/>
              </a:lnSpc>
              <a:spcBef>
                <a:spcPts val="0"/>
              </a:spcBef>
              <a:spcAft>
                <a:spcPts val="200"/>
              </a:spcAft>
              <a:buClr>
                <a:srgbClr val="000000"/>
              </a:buClr>
              <a:buSzPts val="2200"/>
              <a:buFont typeface="Arial"/>
              <a:buNone/>
            </a:pPr>
            <a:r>
              <a:rPr lang="en-US" sz="2200" b="1" i="0" u="none" strike="noStrike" cap="none">
                <a:solidFill>
                  <a:srgbClr val="FFFFFF"/>
                </a:solidFill>
                <a:latin typeface="Century Gothic"/>
                <a:ea typeface="Century Gothic"/>
                <a:cs typeface="Century Gothic"/>
                <a:sym typeface="Century Gothic"/>
              </a:rPr>
              <a:t>Keep your personal and business finances separate.</a:t>
            </a:r>
            <a:endParaRPr sz="2200" b="1" i="0" u="none" strike="noStrike" cap="none">
              <a:solidFill>
                <a:srgbClr val="44546A"/>
              </a:solidFill>
              <a:latin typeface="Century Gothic"/>
              <a:ea typeface="Century Gothic"/>
              <a:cs typeface="Century Gothic"/>
              <a:sym typeface="Century Gothic"/>
            </a:endParaRPr>
          </a:p>
        </p:txBody>
      </p:sp>
      <p:sp>
        <p:nvSpPr>
          <p:cNvPr id="803" name="Google Shape;803;g152b21e81b7_0_1"/>
          <p:cNvSpPr txBox="1"/>
          <p:nvPr/>
        </p:nvSpPr>
        <p:spPr>
          <a:xfrm>
            <a:off x="3193825" y="3058650"/>
            <a:ext cx="4654800" cy="690000"/>
          </a:xfrm>
          <a:prstGeom prst="rect">
            <a:avLst/>
          </a:prstGeom>
          <a:noFill/>
          <a:ln>
            <a:noFill/>
          </a:ln>
        </p:spPr>
        <p:txBody>
          <a:bodyPr spcFirstLastPara="1" wrap="square" lIns="0" tIns="12700" rIns="0" bIns="0" anchor="t" anchorCtr="0">
            <a:spAutoFit/>
          </a:bodyPr>
          <a:lstStyle/>
          <a:p>
            <a:pPr marL="2286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FFFF"/>
                </a:solidFill>
                <a:latin typeface="Century Gothic"/>
                <a:ea typeface="Century Gothic"/>
                <a:cs typeface="Century Gothic"/>
                <a:sym typeface="Century Gothic"/>
              </a:rPr>
              <a:t>Know your expenses and </a:t>
            </a:r>
            <a:endParaRPr sz="2200" b="1" i="0" u="none" strike="noStrike" cap="none">
              <a:solidFill>
                <a:srgbClr val="FFFFFF"/>
              </a:solidFill>
              <a:latin typeface="Century Gothic"/>
              <a:ea typeface="Century Gothic"/>
              <a:cs typeface="Century Gothic"/>
              <a:sym typeface="Century Gothic"/>
            </a:endParaRPr>
          </a:p>
          <a:p>
            <a:pPr marL="22860" marR="508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FFFF"/>
                </a:solidFill>
                <a:latin typeface="Century Gothic"/>
                <a:ea typeface="Century Gothic"/>
                <a:cs typeface="Century Gothic"/>
                <a:sym typeface="Century Gothic"/>
              </a:rPr>
              <a:t>sources of income.</a:t>
            </a:r>
            <a:endParaRPr sz="2200" b="1" i="0" u="none" strike="noStrike" cap="none">
              <a:solidFill>
                <a:srgbClr val="FFFFFF"/>
              </a:solidFill>
              <a:latin typeface="Century Gothic"/>
              <a:ea typeface="Century Gothic"/>
              <a:cs typeface="Century Gothic"/>
              <a:sym typeface="Century Gothic"/>
            </a:endParaRPr>
          </a:p>
        </p:txBody>
      </p:sp>
      <p:sp>
        <p:nvSpPr>
          <p:cNvPr id="804" name="Google Shape;804;g152b21e81b7_0_1"/>
          <p:cNvSpPr txBox="1"/>
          <p:nvPr/>
        </p:nvSpPr>
        <p:spPr>
          <a:xfrm>
            <a:off x="3193825" y="4318725"/>
            <a:ext cx="5416800" cy="1553400"/>
          </a:xfrm>
          <a:prstGeom prst="rect">
            <a:avLst/>
          </a:prstGeom>
          <a:noFill/>
          <a:ln>
            <a:noFill/>
          </a:ln>
        </p:spPr>
        <p:txBody>
          <a:bodyPr spcFirstLastPara="1" wrap="square" lIns="0" tIns="12700" rIns="0" bIns="0" anchor="t" anchorCtr="0">
            <a:spAutoFit/>
          </a:bodyPr>
          <a:lstStyle/>
          <a:p>
            <a:pPr marL="0" marR="292735" lvl="0" indent="0" algn="l" rtl="0">
              <a:lnSpc>
                <a:spcPct val="87100"/>
              </a:lnSpc>
              <a:spcBef>
                <a:spcPts val="0"/>
              </a:spcBef>
              <a:spcAft>
                <a:spcPts val="0"/>
              </a:spcAft>
              <a:buClr>
                <a:srgbClr val="000000"/>
              </a:buClr>
              <a:buSzPts val="2200"/>
              <a:buFont typeface="Arial"/>
              <a:buNone/>
            </a:pPr>
            <a:r>
              <a:rPr lang="en-US" sz="2200" b="1" i="0" u="none" strike="noStrike" cap="none">
                <a:solidFill>
                  <a:srgbClr val="FFFFFF"/>
                </a:solidFill>
                <a:latin typeface="Century Gothic"/>
                <a:ea typeface="Century Gothic"/>
                <a:cs typeface="Century Gothic"/>
                <a:sym typeface="Century Gothic"/>
              </a:rPr>
              <a:t>Practice simple bookkeeping:</a:t>
            </a:r>
            <a:endParaRPr sz="2200" b="1" i="0" u="none" strike="noStrike" cap="none">
              <a:solidFill>
                <a:srgbClr val="FFFFFF"/>
              </a:solidFill>
              <a:latin typeface="Century Gothic"/>
              <a:ea typeface="Century Gothic"/>
              <a:cs typeface="Century Gothic"/>
              <a:sym typeface="Century Gothic"/>
            </a:endParaRPr>
          </a:p>
          <a:p>
            <a:pPr marL="457200" marR="292735" lvl="0" indent="-368300" algn="l" rtl="0">
              <a:lnSpc>
                <a:spcPct val="115000"/>
              </a:lnSpc>
              <a:spcBef>
                <a:spcPts val="1000"/>
              </a:spcBef>
              <a:spcAft>
                <a:spcPts val="0"/>
              </a:spcAft>
              <a:buClr>
                <a:srgbClr val="FFFFFF"/>
              </a:buClr>
              <a:buSzPts val="2200"/>
              <a:buFont typeface="Century Gothic"/>
              <a:buChar char="●"/>
            </a:pPr>
            <a:r>
              <a:rPr lang="en-US" sz="2200" b="0" i="0" u="none" strike="noStrike" cap="none">
                <a:solidFill>
                  <a:srgbClr val="FFFFFF"/>
                </a:solidFill>
                <a:latin typeface="Century Gothic"/>
                <a:ea typeface="Century Gothic"/>
                <a:cs typeface="Century Gothic"/>
                <a:sym typeface="Century Gothic"/>
              </a:rPr>
              <a:t>Record your transactions.</a:t>
            </a:r>
            <a:endParaRPr sz="2200" b="0" i="0" u="none" strike="noStrike" cap="none">
              <a:solidFill>
                <a:srgbClr val="FFFFFF"/>
              </a:solidFill>
              <a:latin typeface="Century Gothic"/>
              <a:ea typeface="Century Gothic"/>
              <a:cs typeface="Century Gothic"/>
              <a:sym typeface="Century Gothic"/>
            </a:endParaRPr>
          </a:p>
          <a:p>
            <a:pPr marL="457200" marR="292735" lvl="0" indent="-368300" algn="l" rtl="0">
              <a:lnSpc>
                <a:spcPct val="115000"/>
              </a:lnSpc>
              <a:spcBef>
                <a:spcPts val="0"/>
              </a:spcBef>
              <a:spcAft>
                <a:spcPts val="0"/>
              </a:spcAft>
              <a:buClr>
                <a:srgbClr val="FFFFFF"/>
              </a:buClr>
              <a:buSzPts val="2200"/>
              <a:buFont typeface="Century Gothic"/>
              <a:buChar char="●"/>
            </a:pPr>
            <a:r>
              <a:rPr lang="en-US" sz="2200" b="0" i="0" u="none" strike="noStrike" cap="none">
                <a:solidFill>
                  <a:srgbClr val="FFFFFF"/>
                </a:solidFill>
                <a:latin typeface="Century Gothic"/>
                <a:ea typeface="Century Gothic"/>
                <a:cs typeface="Century Gothic"/>
                <a:sym typeface="Century Gothic"/>
              </a:rPr>
              <a:t>Plan and budget for your business.</a:t>
            </a:r>
            <a:endParaRPr sz="2200" b="0" i="0" u="none" strike="noStrike" cap="none">
              <a:solidFill>
                <a:srgbClr val="FFFFFF"/>
              </a:solidFill>
              <a:latin typeface="Century Gothic"/>
              <a:ea typeface="Century Gothic"/>
              <a:cs typeface="Century Gothic"/>
              <a:sym typeface="Century Gothic"/>
            </a:endParaRPr>
          </a:p>
          <a:p>
            <a:pPr marL="457200" marR="292735" lvl="0" indent="-368300" algn="l" rtl="0">
              <a:lnSpc>
                <a:spcPct val="115000"/>
              </a:lnSpc>
              <a:spcBef>
                <a:spcPts val="0"/>
              </a:spcBef>
              <a:spcAft>
                <a:spcPts val="0"/>
              </a:spcAft>
              <a:buClr>
                <a:srgbClr val="FFFFFF"/>
              </a:buClr>
              <a:buSzPts val="2200"/>
              <a:buFont typeface="Century Gothic"/>
              <a:buChar char="●"/>
            </a:pPr>
            <a:r>
              <a:rPr lang="en-US" sz="2200" b="0" i="0" u="none" strike="noStrike" cap="none">
                <a:solidFill>
                  <a:srgbClr val="FFFFFF"/>
                </a:solidFill>
                <a:latin typeface="Century Gothic"/>
                <a:ea typeface="Century Gothic"/>
                <a:cs typeface="Century Gothic"/>
                <a:sym typeface="Century Gothic"/>
              </a:rPr>
              <a:t>Steadily grow your business.</a:t>
            </a:r>
            <a:endParaRPr sz="2200" b="0" i="0" u="none" strike="noStrike" cap="none">
              <a:solidFill>
                <a:srgbClr val="FFFFFF"/>
              </a:solidFill>
              <a:latin typeface="Century Gothic"/>
              <a:ea typeface="Century Gothic"/>
              <a:cs typeface="Century Gothic"/>
              <a:sym typeface="Century Gothic"/>
            </a:endParaRPr>
          </a:p>
        </p:txBody>
      </p:sp>
      <p:sp>
        <p:nvSpPr>
          <p:cNvPr id="805" name="Google Shape;805;g152b21e81b7_0_1"/>
          <p:cNvSpPr txBox="1"/>
          <p:nvPr/>
        </p:nvSpPr>
        <p:spPr>
          <a:xfrm>
            <a:off x="1067475" y="1739488"/>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chemeClr val="lt1"/>
                </a:solidFill>
                <a:latin typeface="Century Gothic"/>
                <a:ea typeface="Century Gothic"/>
                <a:cs typeface="Century Gothic"/>
                <a:sym typeface="Century Gothic"/>
              </a:rPr>
              <a:t>1</a:t>
            </a:r>
            <a:endParaRPr sz="5200" b="1" i="0" u="none" strike="noStrike" cap="none">
              <a:solidFill>
                <a:schemeClr val="lt1"/>
              </a:solidFill>
              <a:latin typeface="Century Gothic"/>
              <a:ea typeface="Century Gothic"/>
              <a:cs typeface="Century Gothic"/>
              <a:sym typeface="Century Gothic"/>
            </a:endParaRPr>
          </a:p>
        </p:txBody>
      </p:sp>
      <p:sp>
        <p:nvSpPr>
          <p:cNvPr id="806" name="Google Shape;806;g152b21e81b7_0_1"/>
          <p:cNvSpPr txBox="1"/>
          <p:nvPr/>
        </p:nvSpPr>
        <p:spPr>
          <a:xfrm>
            <a:off x="1067475" y="2934288"/>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chemeClr val="lt1"/>
                </a:solidFill>
                <a:latin typeface="Century Gothic"/>
                <a:ea typeface="Century Gothic"/>
                <a:cs typeface="Century Gothic"/>
                <a:sym typeface="Century Gothic"/>
              </a:rPr>
              <a:t>2</a:t>
            </a:r>
            <a:endParaRPr sz="5200" b="1" i="0" u="none" strike="noStrike" cap="none">
              <a:solidFill>
                <a:schemeClr val="lt1"/>
              </a:solidFill>
              <a:latin typeface="Century Gothic"/>
              <a:ea typeface="Century Gothic"/>
              <a:cs typeface="Century Gothic"/>
              <a:sym typeface="Century Gothic"/>
            </a:endParaRPr>
          </a:p>
        </p:txBody>
      </p:sp>
      <p:sp>
        <p:nvSpPr>
          <p:cNvPr id="807" name="Google Shape;807;g152b21e81b7_0_1"/>
          <p:cNvSpPr txBox="1"/>
          <p:nvPr/>
        </p:nvSpPr>
        <p:spPr>
          <a:xfrm>
            <a:off x="1067475" y="4129088"/>
            <a:ext cx="5934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200" b="1" i="0" u="none" strike="noStrike" cap="none">
                <a:solidFill>
                  <a:schemeClr val="lt1"/>
                </a:solidFill>
                <a:latin typeface="Century Gothic"/>
                <a:ea typeface="Century Gothic"/>
                <a:cs typeface="Century Gothic"/>
                <a:sym typeface="Century Gothic"/>
              </a:rPr>
              <a:t>3</a:t>
            </a:r>
            <a:endParaRPr sz="5200" b="1" i="0" u="none" strike="noStrike" cap="none">
              <a:solidFill>
                <a:schemeClr val="lt1"/>
              </a:solidFill>
              <a:latin typeface="Century Gothic"/>
              <a:ea typeface="Century Gothic"/>
              <a:cs typeface="Century Gothic"/>
              <a:sym typeface="Century Gothic"/>
            </a:endParaRPr>
          </a:p>
        </p:txBody>
      </p:sp>
      <p:pic>
        <p:nvPicPr>
          <p:cNvPr id="808" name="Google Shape;808;g152b21e81b7_0_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77225" y="972375"/>
            <a:ext cx="4032575" cy="6050324"/>
          </a:xfrm>
          <a:prstGeom prst="rect">
            <a:avLst/>
          </a:prstGeom>
          <a:noFill/>
          <a:ln>
            <a:noFill/>
          </a:ln>
        </p:spPr>
      </p:pic>
      <p:pic>
        <p:nvPicPr>
          <p:cNvPr id="809" name="Google Shape;809;g152b21e81b7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58550" y="4210050"/>
            <a:ext cx="985200" cy="985200"/>
          </a:xfrm>
          <a:prstGeom prst="rect">
            <a:avLst/>
          </a:prstGeom>
          <a:noFill/>
          <a:ln>
            <a:noFill/>
          </a:ln>
        </p:spPr>
      </p:pic>
      <p:pic>
        <p:nvPicPr>
          <p:cNvPr id="810" name="Google Shape;810;g152b21e81b7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60873" y="1877538"/>
            <a:ext cx="690000" cy="690000"/>
          </a:xfrm>
          <a:prstGeom prst="rect">
            <a:avLst/>
          </a:prstGeom>
          <a:noFill/>
          <a:ln>
            <a:noFill/>
          </a:ln>
        </p:spPr>
      </p:pic>
      <p:pic>
        <p:nvPicPr>
          <p:cNvPr id="811" name="Google Shape;811;g152b21e81b7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366025" y="1865300"/>
            <a:ext cx="690000" cy="690000"/>
          </a:xfrm>
          <a:prstGeom prst="rect">
            <a:avLst/>
          </a:prstGeom>
          <a:noFill/>
          <a:ln>
            <a:noFill/>
          </a:ln>
        </p:spPr>
      </p:pic>
      <p:pic>
        <p:nvPicPr>
          <p:cNvPr id="812" name="Google Shape;812;g152b21e81b7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934750" y="3008187"/>
            <a:ext cx="837426" cy="8374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g152b21e81b7_0_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818" name="Google Shape;818;g152b21e81b7_0_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819" name="Google Shape;819;g152b21e81b7_0_19"/>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820" name="Google Shape;820;g152b21e81b7_0_19"/>
          <p:cNvGrpSpPr/>
          <p:nvPr/>
        </p:nvGrpSpPr>
        <p:grpSpPr>
          <a:xfrm>
            <a:off x="-311997" y="-347125"/>
            <a:ext cx="5302122" cy="7156713"/>
            <a:chOff x="-311997" y="-347125"/>
            <a:chExt cx="5302122" cy="7156713"/>
          </a:xfrm>
        </p:grpSpPr>
        <p:pic>
          <p:nvPicPr>
            <p:cNvPr id="821" name="Google Shape;821;g152b21e81b7_0_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822" name="Google Shape;822;g152b21e81b7_0_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7" y="1565651"/>
              <a:ext cx="3495972" cy="5243937"/>
            </a:xfrm>
            <a:prstGeom prst="rect">
              <a:avLst/>
            </a:prstGeom>
            <a:noFill/>
            <a:ln>
              <a:noFill/>
            </a:ln>
          </p:spPr>
        </p:pic>
      </p:grpSp>
      <p:grpSp>
        <p:nvGrpSpPr>
          <p:cNvPr id="823" name="Google Shape;823;g152b21e81b7_0_19"/>
          <p:cNvGrpSpPr/>
          <p:nvPr/>
        </p:nvGrpSpPr>
        <p:grpSpPr>
          <a:xfrm>
            <a:off x="4848950" y="282901"/>
            <a:ext cx="3495977" cy="2755126"/>
            <a:chOff x="4848950" y="282901"/>
            <a:chExt cx="3495977" cy="2755126"/>
          </a:xfrm>
        </p:grpSpPr>
        <p:pic>
          <p:nvPicPr>
            <p:cNvPr id="824" name="Google Shape;824;g152b21e81b7_0_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48950" y="282901"/>
              <a:ext cx="3495977" cy="2755126"/>
            </a:xfrm>
            <a:prstGeom prst="rect">
              <a:avLst/>
            </a:prstGeom>
            <a:noFill/>
            <a:ln>
              <a:noFill/>
            </a:ln>
          </p:spPr>
        </p:pic>
        <p:sp>
          <p:nvSpPr>
            <p:cNvPr id="825" name="Google Shape;825;g152b21e81b7_0_19"/>
            <p:cNvSpPr txBox="1"/>
            <p:nvPr/>
          </p:nvSpPr>
          <p:spPr>
            <a:xfrm>
              <a:off x="5550688" y="778013"/>
              <a:ext cx="20925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did you find useful that you will apply in managing your finances?</a:t>
              </a:r>
              <a:endParaRPr sz="1800" b="0" i="0" u="none" strike="noStrike" cap="none">
                <a:solidFill>
                  <a:srgbClr val="D19129"/>
                </a:solidFill>
                <a:latin typeface="Century Gothic"/>
                <a:ea typeface="Century Gothic"/>
                <a:cs typeface="Century Gothic"/>
                <a:sym typeface="Century Gothic"/>
              </a:endParaRPr>
            </a:p>
          </p:txBody>
        </p:sp>
      </p:grpSp>
      <p:pic>
        <p:nvPicPr>
          <p:cNvPr id="826" name="Google Shape;826;g152b21e81b7_0_1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71500" y="1625500"/>
            <a:ext cx="3495972" cy="5243969"/>
          </a:xfrm>
          <a:prstGeom prst="rect">
            <a:avLst/>
          </a:prstGeom>
          <a:noFill/>
          <a:ln>
            <a:noFill/>
          </a:ln>
        </p:spPr>
      </p:pic>
      <p:pic>
        <p:nvPicPr>
          <p:cNvPr id="827" name="Google Shape;827;g152b21e81b7_0_19"/>
          <p:cNvPicPr preferRelativeResize="0"/>
          <p:nvPr/>
        </p:nvPicPr>
        <p:blipFill rotWithShape="1">
          <a:blip r:embed="rId9" cstate="screen">
            <a:alphaModFix/>
            <a:extLst>
              <a:ext uri="{28A0092B-C50C-407E-A947-70E740481C1C}">
                <a14:useLocalDpi xmlns:a14="http://schemas.microsoft.com/office/drawing/2010/main"/>
              </a:ext>
            </a:extLst>
          </a:blip>
          <a:srcRect t="9" b="8"/>
          <a:stretch/>
        </p:blipFill>
        <p:spPr>
          <a:xfrm>
            <a:off x="7699450" y="1523850"/>
            <a:ext cx="3495977" cy="5243960"/>
          </a:xfrm>
          <a:prstGeom prst="rect">
            <a:avLst/>
          </a:prstGeom>
          <a:noFill/>
          <a:ln>
            <a:noFill/>
          </a:ln>
        </p:spPr>
      </p:pic>
      <p:grpSp>
        <p:nvGrpSpPr>
          <p:cNvPr id="828" name="Google Shape;828;g152b21e81b7_0_19"/>
          <p:cNvGrpSpPr/>
          <p:nvPr/>
        </p:nvGrpSpPr>
        <p:grpSpPr>
          <a:xfrm>
            <a:off x="5660775" y="2403124"/>
            <a:ext cx="3716449" cy="2928889"/>
            <a:chOff x="5660775" y="2403124"/>
            <a:chExt cx="3716449" cy="2928889"/>
          </a:xfrm>
        </p:grpSpPr>
        <p:pic>
          <p:nvPicPr>
            <p:cNvPr id="829" name="Google Shape;829;g152b21e81b7_0_1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660775" y="2403124"/>
              <a:ext cx="3716449" cy="2928889"/>
            </a:xfrm>
            <a:prstGeom prst="rect">
              <a:avLst/>
            </a:prstGeom>
            <a:noFill/>
            <a:ln>
              <a:noFill/>
            </a:ln>
          </p:spPr>
        </p:pic>
        <p:sp>
          <p:nvSpPr>
            <p:cNvPr id="830" name="Google Shape;830;g152b21e81b7_0_19"/>
            <p:cNvSpPr txBox="1"/>
            <p:nvPr/>
          </p:nvSpPr>
          <p:spPr>
            <a:xfrm>
              <a:off x="6485725" y="2985125"/>
              <a:ext cx="21339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Will you use the bookkeeping methods we explored in your business?</a:t>
              </a:r>
              <a:endParaRPr sz="1800" b="0" i="0" u="none" strike="noStrike" cap="none">
                <a:solidFill>
                  <a:srgbClr val="D19129"/>
                </a:solidFill>
                <a:latin typeface="Century Gothic"/>
                <a:ea typeface="Century Gothic"/>
                <a:cs typeface="Century Gothic"/>
                <a:sym typeface="Century Gothic"/>
              </a:endParaRPr>
            </a:p>
          </p:txBody>
        </p:sp>
      </p:grpSp>
      <p:sp>
        <p:nvSpPr>
          <p:cNvPr id="831" name="Google Shape;831;g152b21e81b7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52</a:t>
            </a:fld>
            <a:endParaRPr/>
          </a:p>
        </p:txBody>
      </p:sp>
      <p:sp>
        <p:nvSpPr>
          <p:cNvPr id="832" name="Google Shape;832;g152b21e81b7_0_19"/>
          <p:cNvSpPr txBox="1"/>
          <p:nvPr/>
        </p:nvSpPr>
        <p:spPr>
          <a:xfrm>
            <a:off x="1788228" y="578750"/>
            <a:ext cx="21522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000" b="1" i="0" u="none" strike="noStrike" cap="none">
                <a:solidFill>
                  <a:srgbClr val="2853A3"/>
                </a:solidFill>
                <a:latin typeface="Century Gothic"/>
                <a:ea typeface="Century Gothic"/>
                <a:cs typeface="Century Gothic"/>
                <a:sym typeface="Century Gothic"/>
              </a:rPr>
              <a:t>What did you learn today?</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g158fc7801d4_0_1"/>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838" name="Google Shape;838;g158fc7801d4_0_1"/>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839" name="Google Shape;839;g158fc7801d4_0_1"/>
          <p:cNvGrpSpPr/>
          <p:nvPr/>
        </p:nvGrpSpPr>
        <p:grpSpPr>
          <a:xfrm>
            <a:off x="246099" y="131775"/>
            <a:ext cx="5470327" cy="1310724"/>
            <a:chOff x="257357" y="-20637"/>
            <a:chExt cx="3023115" cy="724357"/>
          </a:xfrm>
        </p:grpSpPr>
        <p:pic>
          <p:nvPicPr>
            <p:cNvPr id="840" name="Google Shape;840;g158fc7801d4_0_1"/>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841" name="Google Shape;841;g158fc7801d4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842" name="Google Shape;842;g158fc7801d4_0_1"/>
          <p:cNvGrpSpPr/>
          <p:nvPr/>
        </p:nvGrpSpPr>
        <p:grpSpPr>
          <a:xfrm>
            <a:off x="-151097" y="1625004"/>
            <a:ext cx="5334169" cy="5226283"/>
            <a:chOff x="-514637" y="776570"/>
            <a:chExt cx="6316364" cy="6264274"/>
          </a:xfrm>
        </p:grpSpPr>
        <p:pic>
          <p:nvPicPr>
            <p:cNvPr id="843" name="Google Shape;843;g158fc7801d4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844" name="Google Shape;844;g158fc7801d4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845" name="Google Shape;845;g158fc7801d4_0_1"/>
          <p:cNvGrpSpPr/>
          <p:nvPr/>
        </p:nvGrpSpPr>
        <p:grpSpPr>
          <a:xfrm>
            <a:off x="6884122" y="1625028"/>
            <a:ext cx="5027698" cy="5112453"/>
            <a:chOff x="6390275" y="658609"/>
            <a:chExt cx="6231654" cy="6322598"/>
          </a:xfrm>
        </p:grpSpPr>
        <p:pic>
          <p:nvPicPr>
            <p:cNvPr id="846" name="Google Shape;846;g158fc7801d4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847" name="Google Shape;847;g158fc7801d4_0_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848" name="Google Shape;848;g158fc7801d4_0_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15148ac12ea_0_19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167" name="Google Shape;167;g15148ac12ea_0_19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Financial Discipline</a:t>
            </a:r>
            <a:endParaRPr>
              <a:solidFill>
                <a:srgbClr val="BA0C2F"/>
              </a:solidFill>
            </a:endParaRPr>
          </a:p>
        </p:txBody>
      </p:sp>
      <p:sp>
        <p:nvSpPr>
          <p:cNvPr id="168" name="Google Shape;168;g15148ac12ea_0_19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169" name="Google Shape;169;g15148ac12ea_0_19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70" name="Google Shape;170;g15148ac12ea_0_19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171" name="Google Shape;171;g15148ac12ea_0_19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172" name="Google Shape;172;g15148ac12ea_0_19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173" name="Google Shape;173;g15148ac12ea_0_198"/>
          <p:cNvPicPr preferRelativeResize="0"/>
          <p:nvPr/>
        </p:nvPicPr>
        <p:blipFill rotWithShape="1">
          <a:blip r:embed="rId5" cstate="screen">
            <a:alphaModFix/>
            <a:extLst>
              <a:ext uri="{28A0092B-C50C-407E-A947-70E740481C1C}">
                <a14:useLocalDpi xmlns:a14="http://schemas.microsoft.com/office/drawing/2010/main"/>
              </a:ext>
            </a:extLst>
          </a:blip>
          <a:srcRect l="8874"/>
          <a:stretch/>
        </p:blipFill>
        <p:spPr>
          <a:xfrm flipH="1">
            <a:off x="9845323" y="3604425"/>
            <a:ext cx="2346677" cy="2885202"/>
          </a:xfrm>
          <a:prstGeom prst="rect">
            <a:avLst/>
          </a:prstGeom>
          <a:noFill/>
          <a:ln>
            <a:noFill/>
          </a:ln>
        </p:spPr>
      </p:pic>
      <p:sp>
        <p:nvSpPr>
          <p:cNvPr id="174" name="Google Shape;174;g15148ac12ea_0_198"/>
          <p:cNvSpPr txBox="1"/>
          <p:nvPr/>
        </p:nvSpPr>
        <p:spPr>
          <a:xfrm rot="264930">
            <a:off x="10662514" y="5451452"/>
            <a:ext cx="1020930" cy="384848"/>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1000"/>
              </a:spcAft>
              <a:buClr>
                <a:srgbClr val="000000"/>
              </a:buClr>
              <a:buSzPts val="1300"/>
              <a:buFont typeface="Arial"/>
              <a:buNone/>
            </a:pPr>
            <a:r>
              <a:rPr lang="en-US" sz="1300" b="1" i="1" u="none" strike="noStrike" cap="none">
                <a:solidFill>
                  <a:schemeClr val="dk2"/>
                </a:solidFill>
                <a:latin typeface="Century Gothic"/>
                <a:ea typeface="Century Gothic"/>
                <a:cs typeface="Century Gothic"/>
                <a:sym typeface="Century Gothic"/>
              </a:rPr>
              <a:t>SAVINGS</a:t>
            </a:r>
            <a:endParaRPr sz="900" b="1" i="1" u="none" strike="noStrike" cap="none">
              <a:solidFill>
                <a:srgbClr val="000000"/>
              </a:solidFill>
              <a:latin typeface="Arial"/>
              <a:ea typeface="Arial"/>
              <a:cs typeface="Arial"/>
              <a:sym typeface="Arial"/>
            </a:endParaRPr>
          </a:p>
        </p:txBody>
      </p:sp>
      <p:pic>
        <p:nvPicPr>
          <p:cNvPr id="175" name="Google Shape;175;g15148ac12ea_0_198"/>
          <p:cNvPicPr preferRelativeResize="0"/>
          <p:nvPr/>
        </p:nvPicPr>
        <p:blipFill rotWithShape="1">
          <a:blip r:embed="rId6" cstate="screen">
            <a:alphaModFix/>
            <a:extLst>
              <a:ext uri="{28A0092B-C50C-407E-A947-70E740481C1C}">
                <a14:useLocalDpi xmlns:a14="http://schemas.microsoft.com/office/drawing/2010/main"/>
              </a:ext>
            </a:extLst>
          </a:blip>
          <a:srcRect l="21828" r="15062"/>
          <a:stretch/>
        </p:blipFill>
        <p:spPr>
          <a:xfrm>
            <a:off x="9041000" y="3434150"/>
            <a:ext cx="1731212" cy="3073352"/>
          </a:xfrm>
          <a:prstGeom prst="rect">
            <a:avLst/>
          </a:prstGeom>
          <a:noFill/>
          <a:ln>
            <a:noFill/>
          </a:ln>
        </p:spPr>
      </p:pic>
      <p:pic>
        <p:nvPicPr>
          <p:cNvPr id="176" name="Google Shape;176;g15148ac12ea_0_198"/>
          <p:cNvPicPr preferRelativeResize="0"/>
          <p:nvPr/>
        </p:nvPicPr>
        <p:blipFill rotWithShape="1">
          <a:blip r:embed="rId6" cstate="screen">
            <a:alphaModFix/>
            <a:extLst>
              <a:ext uri="{28A0092B-C50C-407E-A947-70E740481C1C}">
                <a14:useLocalDpi xmlns:a14="http://schemas.microsoft.com/office/drawing/2010/main"/>
              </a:ext>
            </a:extLst>
          </a:blip>
          <a:srcRect r="14456"/>
          <a:stretch/>
        </p:blipFill>
        <p:spPr>
          <a:xfrm>
            <a:off x="7187675" y="3434150"/>
            <a:ext cx="2346677" cy="3073352"/>
          </a:xfrm>
          <a:prstGeom prst="rect">
            <a:avLst/>
          </a:prstGeom>
          <a:noFill/>
          <a:ln>
            <a:noFill/>
          </a:ln>
        </p:spPr>
      </p:pic>
      <p:sp>
        <p:nvSpPr>
          <p:cNvPr id="177" name="Google Shape;177;g15148ac12ea_0_198"/>
          <p:cNvSpPr txBox="1"/>
          <p:nvPr/>
        </p:nvSpPr>
        <p:spPr>
          <a:xfrm rot="-403947">
            <a:off x="9472271" y="5375249"/>
            <a:ext cx="1021041" cy="38484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1000"/>
              </a:spcAft>
              <a:buClr>
                <a:srgbClr val="000000"/>
              </a:buClr>
              <a:buSzPts val="1300"/>
              <a:buFont typeface="Arial"/>
              <a:buNone/>
            </a:pPr>
            <a:r>
              <a:rPr lang="en-US" sz="1300" b="1" i="1" u="none" strike="noStrike" cap="none">
                <a:solidFill>
                  <a:schemeClr val="dk2"/>
                </a:solidFill>
                <a:latin typeface="Century Gothic"/>
                <a:ea typeface="Century Gothic"/>
                <a:cs typeface="Century Gothic"/>
                <a:sym typeface="Century Gothic"/>
              </a:rPr>
              <a:t>SALES</a:t>
            </a:r>
            <a:endParaRPr sz="900" b="1" i="1" u="none" strike="noStrike" cap="none">
              <a:solidFill>
                <a:srgbClr val="000000"/>
              </a:solidFill>
              <a:latin typeface="Arial"/>
              <a:ea typeface="Arial"/>
              <a:cs typeface="Arial"/>
              <a:sym typeface="Arial"/>
            </a:endParaRPr>
          </a:p>
        </p:txBody>
      </p:sp>
      <p:sp>
        <p:nvSpPr>
          <p:cNvPr id="178" name="Google Shape;178;g15148ac12ea_0_198"/>
          <p:cNvSpPr txBox="1"/>
          <p:nvPr/>
        </p:nvSpPr>
        <p:spPr>
          <a:xfrm rot="-226426">
            <a:off x="8085550" y="5421155"/>
            <a:ext cx="1021014" cy="384846"/>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1000"/>
              </a:spcAft>
              <a:buClr>
                <a:srgbClr val="000000"/>
              </a:buClr>
              <a:buSzPts val="1300"/>
              <a:buFont typeface="Arial"/>
              <a:buNone/>
            </a:pPr>
            <a:r>
              <a:rPr lang="en-US" sz="1300" b="1" i="1" u="none" strike="noStrike" cap="none">
                <a:solidFill>
                  <a:schemeClr val="dk2"/>
                </a:solidFill>
                <a:latin typeface="Century Gothic"/>
                <a:ea typeface="Century Gothic"/>
                <a:cs typeface="Century Gothic"/>
                <a:sym typeface="Century Gothic"/>
              </a:rPr>
              <a:t>EXPENSES</a:t>
            </a:r>
            <a:endParaRPr sz="900" b="1" i="1" u="none" strike="noStrike" cap="none">
              <a:solidFill>
                <a:srgbClr val="000000"/>
              </a:solidFill>
              <a:latin typeface="Arial"/>
              <a:ea typeface="Arial"/>
              <a:cs typeface="Arial"/>
              <a:sym typeface="Arial"/>
            </a:endParaRPr>
          </a:p>
        </p:txBody>
      </p:sp>
      <p:pic>
        <p:nvPicPr>
          <p:cNvPr id="179" name="Google Shape;179;g15148ac12ea_0_19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56625" y="1443650"/>
            <a:ext cx="6522199" cy="5140049"/>
          </a:xfrm>
          <a:prstGeom prst="rect">
            <a:avLst/>
          </a:prstGeom>
          <a:noFill/>
          <a:ln>
            <a:noFill/>
          </a:ln>
        </p:spPr>
      </p:pic>
      <p:sp>
        <p:nvSpPr>
          <p:cNvPr id="180" name="Google Shape;180;g15148ac12ea_0_198"/>
          <p:cNvSpPr txBox="1"/>
          <p:nvPr/>
        </p:nvSpPr>
        <p:spPr>
          <a:xfrm>
            <a:off x="1608550" y="2171600"/>
            <a:ext cx="5192100" cy="3795900"/>
          </a:xfrm>
          <a:prstGeom prst="rect">
            <a:avLst/>
          </a:prstGeom>
          <a:noFill/>
          <a:ln>
            <a:noFill/>
          </a:ln>
        </p:spPr>
        <p:txBody>
          <a:bodyPr spcFirstLastPara="1" wrap="square" lIns="91425" tIns="91425" rIns="91425" bIns="91425" anchor="t" anchorCtr="0">
            <a:spAutoFit/>
          </a:bodyPr>
          <a:lstStyle/>
          <a:p>
            <a:pPr marL="0" marR="0" lvl="0" indent="0" algn="ctr" rtl="0">
              <a:lnSpc>
                <a:spcPct val="114599"/>
              </a:lnSpc>
              <a:spcBef>
                <a:spcPts val="0"/>
              </a:spcBef>
              <a:spcAft>
                <a:spcPts val="0"/>
              </a:spcAft>
              <a:buClr>
                <a:schemeClr val="dk1"/>
              </a:buClr>
              <a:buSzPts val="1500"/>
              <a:buFont typeface="Arial"/>
              <a:buNone/>
            </a:pPr>
            <a:r>
              <a:rPr lang="en-US" sz="2000" b="1" i="0" u="none" strike="noStrike" cap="none">
                <a:solidFill>
                  <a:schemeClr val="lt1"/>
                </a:solidFill>
                <a:latin typeface="Century Gothic"/>
                <a:ea typeface="Century Gothic"/>
                <a:cs typeface="Century Gothic"/>
                <a:sym typeface="Century Gothic"/>
              </a:rPr>
              <a:t>Financial discipline refers to understanding your store’s finances. </a:t>
            </a:r>
            <a:r>
              <a:rPr lang="en-US" sz="2000" b="0" i="0" u="none" strike="noStrike" cap="none">
                <a:solidFill>
                  <a:schemeClr val="lt1"/>
                </a:solidFill>
                <a:latin typeface="Century Gothic"/>
                <a:ea typeface="Century Gothic"/>
                <a:cs typeface="Century Gothic"/>
                <a:sym typeface="Century Gothic"/>
              </a:rPr>
              <a:t>It involves taking steps to make more money in sales than your expenses, managing your expenses, and saving money for unexpected expenses. </a:t>
            </a:r>
            <a:endParaRPr sz="2000" b="0" i="0" u="none" strike="noStrike" cap="none">
              <a:solidFill>
                <a:schemeClr val="lt1"/>
              </a:solidFill>
              <a:latin typeface="Century Gothic"/>
              <a:ea typeface="Century Gothic"/>
              <a:cs typeface="Century Gothic"/>
              <a:sym typeface="Century Gothic"/>
            </a:endParaRPr>
          </a:p>
          <a:p>
            <a:pPr marL="0" marR="0" lvl="0" indent="0" algn="ctr" rtl="0">
              <a:lnSpc>
                <a:spcPct val="114599"/>
              </a:lnSpc>
              <a:spcBef>
                <a:spcPts val="1000"/>
              </a:spcBef>
              <a:spcAft>
                <a:spcPts val="0"/>
              </a:spcAft>
              <a:buClr>
                <a:schemeClr val="dk1"/>
              </a:buClr>
              <a:buSzPts val="1500"/>
              <a:buFont typeface="Arial"/>
              <a:buNone/>
            </a:pPr>
            <a:r>
              <a:rPr lang="en-US" sz="2000" b="0" i="0" u="none" strike="noStrike" cap="none">
                <a:solidFill>
                  <a:schemeClr val="lt1"/>
                </a:solidFill>
                <a:latin typeface="Century Gothic"/>
                <a:ea typeface="Century Gothic"/>
                <a:cs typeface="Century Gothic"/>
                <a:sym typeface="Century Gothic"/>
              </a:rPr>
              <a:t>With a regulated spending pattern and a monthly budget plan, you can apply strategies to reach your business goals and growth.</a:t>
            </a: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5148ac12ea_0_2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186" name="Google Shape;186;g15148ac12ea_0_2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pic>
        <p:nvPicPr>
          <p:cNvPr id="187" name="Google Shape;187;g15148ac12ea_0_2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33725" y="1622775"/>
            <a:ext cx="1673676" cy="1673676"/>
          </a:xfrm>
          <a:prstGeom prst="rect">
            <a:avLst/>
          </a:prstGeom>
          <a:noFill/>
          <a:ln>
            <a:noFill/>
          </a:ln>
        </p:spPr>
      </p:pic>
      <p:pic>
        <p:nvPicPr>
          <p:cNvPr id="188" name="Google Shape;188;g15148ac12ea_0_2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31375" y="1622775"/>
            <a:ext cx="1673676" cy="1673676"/>
          </a:xfrm>
          <a:prstGeom prst="rect">
            <a:avLst/>
          </a:prstGeom>
          <a:noFill/>
          <a:ln>
            <a:noFill/>
          </a:ln>
        </p:spPr>
      </p:pic>
      <p:pic>
        <p:nvPicPr>
          <p:cNvPr id="189" name="Google Shape;189;g15148ac12ea_0_2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77238" y="4166150"/>
            <a:ext cx="1673676" cy="1673676"/>
          </a:xfrm>
          <a:prstGeom prst="rect">
            <a:avLst/>
          </a:prstGeom>
          <a:noFill/>
          <a:ln>
            <a:noFill/>
          </a:ln>
        </p:spPr>
      </p:pic>
      <p:pic>
        <p:nvPicPr>
          <p:cNvPr id="190" name="Google Shape;190;g15148ac12ea_0_2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829000" y="1622775"/>
            <a:ext cx="1673676" cy="1673676"/>
          </a:xfrm>
          <a:prstGeom prst="rect">
            <a:avLst/>
          </a:prstGeom>
          <a:noFill/>
          <a:ln>
            <a:noFill/>
          </a:ln>
        </p:spPr>
      </p:pic>
      <p:pic>
        <p:nvPicPr>
          <p:cNvPr id="191" name="Google Shape;191;g15148ac12ea_0_2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774863" y="4166150"/>
            <a:ext cx="1673676" cy="1673676"/>
          </a:xfrm>
          <a:prstGeom prst="rect">
            <a:avLst/>
          </a:prstGeom>
          <a:noFill/>
          <a:ln>
            <a:noFill/>
          </a:ln>
        </p:spPr>
      </p:pic>
      <p:pic>
        <p:nvPicPr>
          <p:cNvPr id="192" name="Google Shape;192;g15148ac12ea_0_2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379613" y="4166150"/>
            <a:ext cx="1673676" cy="1673676"/>
          </a:xfrm>
          <a:prstGeom prst="rect">
            <a:avLst/>
          </a:prstGeom>
          <a:noFill/>
          <a:ln>
            <a:noFill/>
          </a:ln>
        </p:spPr>
      </p:pic>
      <p:sp>
        <p:nvSpPr>
          <p:cNvPr id="193" name="Google Shape;193;g15148ac12ea_0_227"/>
          <p:cNvSpPr txBox="1"/>
          <p:nvPr/>
        </p:nvSpPr>
        <p:spPr>
          <a:xfrm>
            <a:off x="3084950" y="3296450"/>
            <a:ext cx="2371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Tracking and managing expenses</a:t>
            </a:r>
            <a:endParaRPr sz="1400" b="0" i="0" u="none" strike="noStrike" cap="none">
              <a:solidFill>
                <a:srgbClr val="000000"/>
              </a:solidFill>
              <a:latin typeface="Arial"/>
              <a:ea typeface="Arial"/>
              <a:cs typeface="Arial"/>
              <a:sym typeface="Arial"/>
            </a:endParaRPr>
          </a:p>
        </p:txBody>
      </p:sp>
      <p:sp>
        <p:nvSpPr>
          <p:cNvPr id="194" name="Google Shape;194;g15148ac12ea_0_227"/>
          <p:cNvSpPr txBox="1"/>
          <p:nvPr/>
        </p:nvSpPr>
        <p:spPr>
          <a:xfrm>
            <a:off x="5598099" y="3296450"/>
            <a:ext cx="2743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Tracking </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inventory</a:t>
            </a:r>
            <a:endParaRPr sz="1400" b="0" i="0" u="none" strike="noStrike" cap="none">
              <a:solidFill>
                <a:srgbClr val="000000"/>
              </a:solidFill>
              <a:latin typeface="Arial"/>
              <a:ea typeface="Arial"/>
              <a:cs typeface="Arial"/>
              <a:sym typeface="Arial"/>
            </a:endParaRPr>
          </a:p>
        </p:txBody>
      </p:sp>
      <p:sp>
        <p:nvSpPr>
          <p:cNvPr id="195" name="Google Shape;195;g15148ac12ea_0_227"/>
          <p:cNvSpPr txBox="1"/>
          <p:nvPr/>
        </p:nvSpPr>
        <p:spPr>
          <a:xfrm>
            <a:off x="8371950" y="3296450"/>
            <a:ext cx="2587800" cy="755818"/>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Maintaining a positive cash flow</a:t>
            </a:r>
            <a:endParaRPr sz="1400" b="0" i="0" u="none" strike="noStrike" cap="none">
              <a:solidFill>
                <a:srgbClr val="000000"/>
              </a:solidFill>
              <a:latin typeface="Arial"/>
              <a:ea typeface="Arial"/>
              <a:cs typeface="Arial"/>
              <a:sym typeface="Arial"/>
            </a:endParaRPr>
          </a:p>
        </p:txBody>
      </p:sp>
      <p:sp>
        <p:nvSpPr>
          <p:cNvPr id="196" name="Google Shape;196;g15148ac12ea_0_227"/>
          <p:cNvSpPr txBox="1"/>
          <p:nvPr/>
        </p:nvSpPr>
        <p:spPr>
          <a:xfrm>
            <a:off x="3030813" y="5852400"/>
            <a:ext cx="23712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Paying bills</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on time</a:t>
            </a:r>
            <a:endParaRPr sz="1600" b="1" i="0" u="none" strike="noStrike" cap="none">
              <a:solidFill>
                <a:schemeClr val="dk2"/>
              </a:solidFill>
              <a:latin typeface="Century Gothic"/>
              <a:ea typeface="Century Gothic"/>
              <a:cs typeface="Century Gothic"/>
              <a:sym typeface="Century Gothic"/>
            </a:endParaRPr>
          </a:p>
        </p:txBody>
      </p:sp>
      <p:sp>
        <p:nvSpPr>
          <p:cNvPr id="197" name="Google Shape;197;g15148ac12ea_0_227"/>
          <p:cNvSpPr txBox="1"/>
          <p:nvPr/>
        </p:nvSpPr>
        <p:spPr>
          <a:xfrm>
            <a:off x="5543962" y="5852400"/>
            <a:ext cx="2743200" cy="1041409"/>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Receiving prompt payment</a:t>
            </a:r>
            <a:endParaRPr sz="1600" b="1" i="0" u="none" strike="noStrike" cap="none">
              <a:solidFill>
                <a:schemeClr val="dk2"/>
              </a:solidFill>
              <a:latin typeface="Century Gothic"/>
              <a:ea typeface="Century Gothic"/>
              <a:cs typeface="Century Gothic"/>
              <a:sym typeface="Century Gothic"/>
            </a:endParaRPr>
          </a:p>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by customers</a:t>
            </a:r>
            <a:endParaRPr sz="1600" b="1" i="0" u="none" strike="noStrike" cap="none">
              <a:solidFill>
                <a:schemeClr val="dk2"/>
              </a:solidFill>
              <a:latin typeface="Century Gothic"/>
              <a:ea typeface="Century Gothic"/>
              <a:cs typeface="Century Gothic"/>
              <a:sym typeface="Century Gothic"/>
            </a:endParaRPr>
          </a:p>
        </p:txBody>
      </p:sp>
      <p:sp>
        <p:nvSpPr>
          <p:cNvPr id="198" name="Google Shape;198;g15148ac12ea_0_227"/>
          <p:cNvSpPr txBox="1"/>
          <p:nvPr/>
        </p:nvSpPr>
        <p:spPr>
          <a:xfrm>
            <a:off x="8317812" y="5852400"/>
            <a:ext cx="2587800" cy="717300"/>
          </a:xfrm>
          <a:prstGeom prst="rect">
            <a:avLst/>
          </a:prstGeom>
          <a:noFill/>
          <a:ln>
            <a:noFill/>
          </a:ln>
        </p:spPr>
        <p:txBody>
          <a:bodyPr spcFirstLastPara="1" wrap="square" lIns="91425" tIns="91425" rIns="91425" bIns="91425" anchor="t" anchorCtr="0">
            <a:spAutoFit/>
          </a:bodyPr>
          <a:lstStyle/>
          <a:p>
            <a:pPr marL="0" marR="5080" lvl="0" indent="0" algn="ctr" rtl="0">
              <a:lnSpc>
                <a:spcPct val="1163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Improving efficiency and negotiation skills</a:t>
            </a:r>
            <a:endParaRPr sz="1400" b="0" i="0" u="none" strike="noStrike" cap="none">
              <a:solidFill>
                <a:srgbClr val="000000"/>
              </a:solidFill>
              <a:latin typeface="Arial"/>
              <a:ea typeface="Arial"/>
              <a:cs typeface="Arial"/>
              <a:sym typeface="Arial"/>
            </a:endParaRPr>
          </a:p>
        </p:txBody>
      </p:sp>
      <p:pic>
        <p:nvPicPr>
          <p:cNvPr id="199" name="Google Shape;199;g15148ac12ea_0_227"/>
          <p:cNvPicPr preferRelativeResize="0"/>
          <p:nvPr/>
        </p:nvPicPr>
        <p:blipFill rotWithShape="1">
          <a:blip r:embed="rId10"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200" name="Google Shape;200;g15148ac12ea_0_227"/>
          <p:cNvPicPr preferRelativeResize="0"/>
          <p:nvPr/>
        </p:nvPicPr>
        <p:blipFill rotWithShape="1">
          <a:blip r:embed="rId10"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01" name="Google Shape;201;g15148ac12ea_0_22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2700">
                <a:solidFill>
                  <a:srgbClr val="2853A3"/>
                </a:solidFill>
              </a:rPr>
              <a:t>A Good Financial Plan and Financial Discipline Helps With…</a:t>
            </a:r>
            <a:endParaRPr sz="3900">
              <a:solidFill>
                <a:srgbClr val="BA0C2F"/>
              </a:solidFill>
            </a:endParaRPr>
          </a:p>
        </p:txBody>
      </p:sp>
      <p:pic>
        <p:nvPicPr>
          <p:cNvPr id="202" name="Google Shape;202;g15148ac12ea_0_227"/>
          <p:cNvPicPr preferRelativeResize="0"/>
          <p:nvPr/>
        </p:nvPicPr>
        <p:blipFill rotWithShape="1">
          <a:blip r:embed="rId11" cstate="screen">
            <a:alphaModFix/>
            <a:extLst>
              <a:ext uri="{28A0092B-C50C-407E-A947-70E740481C1C}">
                <a14:useLocalDpi xmlns:a14="http://schemas.microsoft.com/office/drawing/2010/main"/>
              </a:ext>
            </a:extLst>
          </a:blip>
          <a:srcRect l="16205" b="17647"/>
          <a:stretch/>
        </p:blipFill>
        <p:spPr>
          <a:xfrm>
            <a:off x="120725" y="1210250"/>
            <a:ext cx="3830101" cy="56477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g15148ac12ea_0_32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208" name="Google Shape;208;g15148ac12ea_0_3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209" name="Google Shape;209;g15148ac12ea_0_32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210" name="Google Shape;210;g15148ac12ea_0_32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11" name="Google Shape;211;g15148ac12ea_0_328"/>
          <p:cNvSpPr/>
          <p:nvPr/>
        </p:nvSpPr>
        <p:spPr>
          <a:xfrm>
            <a:off x="512200" y="910425"/>
            <a:ext cx="5554800" cy="53769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5148ac12ea_0_328"/>
          <p:cNvSpPr txBox="1"/>
          <p:nvPr/>
        </p:nvSpPr>
        <p:spPr>
          <a:xfrm>
            <a:off x="943177" y="1295175"/>
            <a:ext cx="4704900" cy="4246500"/>
          </a:xfrm>
          <a:prstGeom prst="rect">
            <a:avLst/>
          </a:prstGeom>
          <a:noFill/>
          <a:ln>
            <a:noFill/>
          </a:ln>
        </p:spPr>
        <p:txBody>
          <a:bodyPr spcFirstLastPara="1" wrap="square" lIns="0" tIns="8475" rIns="0" bIns="0" anchor="t" anchorCtr="0">
            <a:spAutoFit/>
          </a:bodyPr>
          <a:lstStyle/>
          <a:p>
            <a:pPr marL="12700" marR="0" lvl="0" indent="0" algn="l" rtl="0">
              <a:lnSpc>
                <a:spcPct val="100000"/>
              </a:lnSpc>
              <a:spcBef>
                <a:spcPts val="0"/>
              </a:spcBef>
              <a:spcAft>
                <a:spcPts val="0"/>
              </a:spcAft>
              <a:buClr>
                <a:srgbClr val="000000"/>
              </a:buClr>
              <a:buSzPts val="1500"/>
              <a:buFont typeface="Arial"/>
              <a:buNone/>
            </a:pPr>
            <a:r>
              <a:rPr lang="en-US" sz="2200" b="1" i="0" u="none" strike="noStrike" cap="none">
                <a:solidFill>
                  <a:srgbClr val="2855A4"/>
                </a:solidFill>
                <a:latin typeface="Century Gothic"/>
                <a:ea typeface="Century Gothic"/>
                <a:cs typeface="Century Gothic"/>
                <a:sym typeface="Century Gothic"/>
              </a:rPr>
              <a:t>Be Accountable for Your Spending</a:t>
            </a:r>
            <a:endParaRPr/>
          </a:p>
          <a:p>
            <a:pPr marL="12700" marR="0" lvl="0" indent="0" algn="l" rtl="0">
              <a:lnSpc>
                <a:spcPct val="125000"/>
              </a:lnSpc>
              <a:spcBef>
                <a:spcPts val="1000"/>
              </a:spcBef>
              <a:spcAft>
                <a:spcPts val="0"/>
              </a:spcAft>
              <a:buClr>
                <a:srgbClr val="000000"/>
              </a:buClr>
              <a:buSzPts val="1300"/>
              <a:buFont typeface="Arial"/>
              <a:buNone/>
            </a:pPr>
            <a:r>
              <a:rPr lang="en-US" sz="2000" b="0" i="0" u="none" strike="noStrike" cap="none">
                <a:solidFill>
                  <a:schemeClr val="dk2"/>
                </a:solidFill>
                <a:latin typeface="Century Gothic"/>
                <a:ea typeface="Century Gothic"/>
                <a:cs typeface="Century Gothic"/>
                <a:sym typeface="Century Gothic"/>
              </a:rPr>
              <a:t>Tracking your spending keeps you accountable for managing your  money. If you know that you're going to review your spending each week, you can motivate yourself to think twice before buying something that is not in your plan. As you build your financial discipline, you can see how following the plan helps meet your goals.</a:t>
            </a:r>
            <a:endParaRPr sz="2000" b="0" i="0" u="none" strike="noStrike" cap="none">
              <a:solidFill>
                <a:schemeClr val="dk2"/>
              </a:solidFill>
              <a:latin typeface="Century Gothic"/>
              <a:ea typeface="Century Gothic"/>
              <a:cs typeface="Century Gothic"/>
              <a:sym typeface="Century Gothic"/>
            </a:endParaRPr>
          </a:p>
        </p:txBody>
      </p:sp>
      <p:sp>
        <p:nvSpPr>
          <p:cNvPr id="213" name="Google Shape;213;g15148ac12ea_0_328"/>
          <p:cNvSpPr/>
          <p:nvPr/>
        </p:nvSpPr>
        <p:spPr>
          <a:xfrm flipH="1">
            <a:off x="6203775" y="922425"/>
            <a:ext cx="5554800" cy="53769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15148ac12ea_0_328"/>
          <p:cNvSpPr txBox="1"/>
          <p:nvPr/>
        </p:nvSpPr>
        <p:spPr>
          <a:xfrm>
            <a:off x="6698297" y="1295175"/>
            <a:ext cx="4395600" cy="3712964"/>
          </a:xfrm>
          <a:prstGeom prst="rect">
            <a:avLst/>
          </a:prstGeom>
          <a:noFill/>
          <a:ln>
            <a:noFill/>
          </a:ln>
        </p:spPr>
        <p:txBody>
          <a:bodyPr spcFirstLastPara="1" wrap="square" lIns="0" tIns="115975" rIns="0" bIns="0" anchor="t" anchorCtr="0">
            <a:spAutoFit/>
          </a:bodyPr>
          <a:lstStyle/>
          <a:p>
            <a:pPr marL="12700" marR="0" lvl="0" indent="0" algn="l" rtl="0">
              <a:lnSpc>
                <a:spcPct val="100000"/>
              </a:lnSpc>
              <a:spcBef>
                <a:spcPts val="0"/>
              </a:spcBef>
              <a:spcAft>
                <a:spcPts val="0"/>
              </a:spcAft>
              <a:buClr>
                <a:srgbClr val="000000"/>
              </a:buClr>
              <a:buSzPts val="1500"/>
              <a:buFont typeface="Arial"/>
              <a:buNone/>
            </a:pPr>
            <a:r>
              <a:rPr lang="en-US" sz="2200" b="1" i="0" u="none" strike="noStrike" cap="none">
                <a:solidFill>
                  <a:srgbClr val="2855A4"/>
                </a:solidFill>
                <a:latin typeface="Century Gothic"/>
                <a:ea typeface="Century Gothic"/>
                <a:cs typeface="Century Gothic"/>
                <a:sym typeface="Century Gothic"/>
              </a:rPr>
              <a:t>Rewards of Financial Discipline</a:t>
            </a:r>
            <a:endParaRPr sz="2200" b="0" i="0" u="none" strike="noStrike" cap="none">
              <a:solidFill>
                <a:srgbClr val="2855A4"/>
              </a:solidFill>
              <a:latin typeface="Century Gothic"/>
              <a:ea typeface="Century Gothic"/>
              <a:cs typeface="Century Gothic"/>
              <a:sym typeface="Century Gothic"/>
            </a:endParaRPr>
          </a:p>
          <a:p>
            <a:pPr marL="12700" marR="76200" lvl="0" indent="0" algn="l" rtl="0">
              <a:lnSpc>
                <a:spcPct val="125000"/>
              </a:lnSpc>
              <a:spcBef>
                <a:spcPts val="1000"/>
              </a:spcBef>
              <a:spcAft>
                <a:spcPts val="0"/>
              </a:spcAft>
              <a:buClr>
                <a:srgbClr val="000000"/>
              </a:buClr>
              <a:buSzPts val="1300"/>
              <a:buFont typeface="Arial"/>
              <a:buNone/>
            </a:pPr>
            <a:r>
              <a:rPr lang="en-US" sz="2000" b="0" i="0" u="none" strike="noStrike" cap="none">
                <a:solidFill>
                  <a:schemeClr val="dk2"/>
                </a:solidFill>
                <a:latin typeface="Century Gothic"/>
                <a:ea typeface="Century Gothic"/>
                <a:cs typeface="Century Gothic"/>
                <a:sym typeface="Century Gothic"/>
              </a:rPr>
              <a:t>It might not seem like fun to turn down spur-of-the-moment purchases, but having financial discipline pays off in the long term. </a:t>
            </a:r>
            <a:endParaRPr sz="2000" b="0" i="0" u="none" strike="noStrike" cap="none">
              <a:solidFill>
                <a:schemeClr val="dk2"/>
              </a:solidFill>
              <a:latin typeface="Century Gothic"/>
              <a:ea typeface="Century Gothic"/>
              <a:cs typeface="Century Gothic"/>
              <a:sym typeface="Century Gothic"/>
            </a:endParaRPr>
          </a:p>
          <a:p>
            <a:pPr marL="0" marR="76200" lvl="0" indent="0" algn="l" rtl="0">
              <a:lnSpc>
                <a:spcPct val="125000"/>
              </a:lnSpc>
              <a:spcBef>
                <a:spcPts val="400"/>
              </a:spcBef>
              <a:spcAft>
                <a:spcPts val="0"/>
              </a:spcAft>
              <a:buClr>
                <a:srgbClr val="000000"/>
              </a:buClr>
              <a:buSzPts val="1300"/>
              <a:buFont typeface="Arial"/>
              <a:buNone/>
            </a:pPr>
            <a:r>
              <a:rPr lang="en-US" sz="2000" b="0" i="0" u="none" strike="noStrike" cap="none">
                <a:solidFill>
                  <a:schemeClr val="dk2"/>
                </a:solidFill>
                <a:latin typeface="Century Gothic"/>
                <a:ea typeface="Century Gothic"/>
                <a:cs typeface="Century Gothic"/>
                <a:sym typeface="Century Gothic"/>
              </a:rPr>
              <a:t>Living within your means can reduce your stress levels and make sure you have the money for the things that you really want to buy.</a:t>
            </a:r>
            <a:endParaRPr sz="20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156087d40fc_0_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220" name="Google Shape;220;g156087d40fc_0_38"/>
          <p:cNvSpPr/>
          <p:nvPr/>
        </p:nvSpPr>
        <p:spPr>
          <a:xfrm>
            <a:off x="0" y="1717400"/>
            <a:ext cx="7090800" cy="23640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21" name="Google Shape;221;g156087d40fc_0_38"/>
          <p:cNvSpPr txBox="1"/>
          <p:nvPr/>
        </p:nvSpPr>
        <p:spPr>
          <a:xfrm>
            <a:off x="1044324" y="21112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DEFINING YOUR ROLE IN FINANCIAL MANAGEMENT</a:t>
            </a:r>
            <a:endParaRPr sz="2800" b="1" i="0" u="none" strike="noStrike" cap="none">
              <a:solidFill>
                <a:schemeClr val="lt1"/>
              </a:solidFill>
              <a:latin typeface="Calibri"/>
              <a:ea typeface="Calibri"/>
              <a:cs typeface="Calibri"/>
              <a:sym typeface="Calibri"/>
            </a:endParaRPr>
          </a:p>
        </p:txBody>
      </p:sp>
      <p:sp>
        <p:nvSpPr>
          <p:cNvPr id="222" name="Google Shape;222;g156087d40fc_0_38"/>
          <p:cNvSpPr txBox="1"/>
          <p:nvPr/>
        </p:nvSpPr>
        <p:spPr>
          <a:xfrm>
            <a:off x="1044325" y="4362100"/>
            <a:ext cx="4922400" cy="16620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explore how women</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and men can share decision-making</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in the business.</a:t>
            </a:r>
            <a:endParaRPr sz="1600" b="0" i="0" u="none" strike="noStrike" cap="none">
              <a:solidFill>
                <a:schemeClr val="lt1"/>
              </a:solidFill>
              <a:latin typeface="Century Gothic"/>
              <a:ea typeface="Century Gothic"/>
              <a:cs typeface="Century Gothic"/>
              <a:sym typeface="Century Gothic"/>
            </a:endParaRPr>
          </a:p>
        </p:txBody>
      </p:sp>
      <p:sp>
        <p:nvSpPr>
          <p:cNvPr id="223" name="Google Shape;223;g156087d40fc_0_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24" name="Google Shape;224;g156087d40fc_0_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8658227" y="-76650"/>
            <a:ext cx="3724273" cy="2935051"/>
          </a:xfrm>
          <a:prstGeom prst="rect">
            <a:avLst/>
          </a:prstGeom>
          <a:noFill/>
          <a:ln>
            <a:noFill/>
          </a:ln>
        </p:spPr>
      </p:pic>
      <p:sp>
        <p:nvSpPr>
          <p:cNvPr id="225" name="Google Shape;225;g156087d40fc_0_38"/>
          <p:cNvSpPr txBox="1"/>
          <p:nvPr/>
        </p:nvSpPr>
        <p:spPr>
          <a:xfrm>
            <a:off x="9934575" y="503125"/>
            <a:ext cx="1743000" cy="1923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700" b="1" i="0" u="none" strike="noStrike" cap="none">
                <a:solidFill>
                  <a:srgbClr val="2855A4"/>
                </a:solidFill>
                <a:latin typeface="Century Gothic"/>
                <a:ea typeface="Century Gothic"/>
                <a:cs typeface="Century Gothic"/>
                <a:sym typeface="Century Gothic"/>
              </a:rPr>
              <a:t>Men and women can both play a role in managing finances for the business!</a:t>
            </a:r>
            <a:endParaRPr sz="1700" b="1" i="0" u="none" strike="noStrike" cap="none">
              <a:solidFill>
                <a:srgbClr val="2855A4"/>
              </a:solidFill>
              <a:latin typeface="Calibri"/>
              <a:ea typeface="Calibri"/>
              <a:cs typeface="Calibri"/>
              <a:sym typeface="Calibri"/>
            </a:endParaRPr>
          </a:p>
        </p:txBody>
      </p:sp>
      <p:pic>
        <p:nvPicPr>
          <p:cNvPr id="226" name="Google Shape;226;g156087d40fc_0_38"/>
          <p:cNvPicPr preferRelativeResize="0"/>
          <p:nvPr/>
        </p:nvPicPr>
        <p:blipFill rotWithShape="1">
          <a:blip r:embed="rId5" cstate="screen">
            <a:alphaModFix/>
            <a:extLst>
              <a:ext uri="{28A0092B-C50C-407E-A947-70E740481C1C}">
                <a14:useLocalDpi xmlns:a14="http://schemas.microsoft.com/office/drawing/2010/main"/>
              </a:ext>
            </a:extLst>
          </a:blip>
          <a:srcRect b="26798"/>
          <a:stretch/>
        </p:blipFill>
        <p:spPr>
          <a:xfrm>
            <a:off x="5219700" y="665550"/>
            <a:ext cx="5638249" cy="619245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3839</Words>
  <Application>Microsoft Office PowerPoint</Application>
  <PresentationFormat>Widescreen</PresentationFormat>
  <Paragraphs>781</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Century Gothic</vt:lpstr>
      <vt:lpstr>Arial</vt:lpstr>
      <vt:lpstr>Gill Sans</vt:lpstr>
      <vt:lpstr>Calibri</vt:lpstr>
      <vt:lpstr>Office Theme</vt:lpstr>
      <vt:lpstr>Financial Management</vt:lpstr>
      <vt:lpstr>Tips for Customizing This Module</vt:lpstr>
      <vt:lpstr>Module Overview</vt:lpstr>
      <vt:lpstr>PowerPoint Presentation</vt:lpstr>
      <vt:lpstr>Your Business Needs a Financial Plan</vt:lpstr>
      <vt:lpstr>Financial Discipline</vt:lpstr>
      <vt:lpstr>A Good Financial Plan and Financial Discipline Helps With…</vt:lpstr>
      <vt:lpstr>PowerPoint Presentation</vt:lpstr>
      <vt:lpstr>PowerPoint Presentation</vt:lpstr>
      <vt:lpstr>PowerPoint Presentation</vt:lpstr>
      <vt:lpstr>What Is Your Role in Managing The  Money In The Business?</vt:lpstr>
      <vt:lpstr>PowerPoint Presentation</vt:lpstr>
      <vt:lpstr>PowerPoint Presentation</vt:lpstr>
      <vt:lpstr>Why Do You Need Money For Your Business?</vt:lpstr>
      <vt:lpstr>Tracking Your Business Expenses</vt:lpstr>
      <vt:lpstr>PowerPoint Presentation</vt:lpstr>
      <vt:lpstr>PowerPoint Presentation</vt:lpstr>
      <vt:lpstr>Keeping Formal Records of Your Business:  The Importance of Bookkeeping</vt:lpstr>
      <vt:lpstr>PowerPoint Presentation</vt:lpstr>
      <vt:lpstr>Anyone Can Do  Simple Bookkeeping; You Do Not Need To  Be An Accountant! </vt:lpstr>
      <vt:lpstr>PowerPoint Presentation</vt:lpstr>
      <vt:lpstr>PowerPoint Presentation</vt:lpstr>
      <vt:lpstr>PowerPoint Presentation</vt:lpstr>
      <vt:lpstr>Benefits Of Going Digital With Your Bookkeeping</vt:lpstr>
      <vt:lpstr>LEARNING RESOURCE Managing Your Finances with Hey Sister and Oye Amiga</vt:lpstr>
      <vt:lpstr>Recording Sales and Expenses  In Your Day Book</vt:lpstr>
      <vt:lpstr>Advantages of Maintaining Books Daily</vt:lpstr>
      <vt:lpstr>PowerPoint Presentation</vt:lpstr>
      <vt:lpstr>PowerPoint Presentation</vt:lpstr>
      <vt:lpstr>PowerPoint Presentation</vt:lpstr>
      <vt:lpstr>PowerPoint Presentation</vt:lpstr>
      <vt:lpstr>Credit Registers</vt:lpstr>
      <vt:lpstr>Types of Credit Registers</vt:lpstr>
      <vt:lpstr>PowerPoint Presentation</vt:lpstr>
      <vt:lpstr>Case 1</vt:lpstr>
      <vt:lpstr>PowerPoint Presentation</vt:lpstr>
      <vt:lpstr>Case 2</vt:lpstr>
      <vt:lpstr>PowerPoint Presentation</vt:lpstr>
      <vt:lpstr>PowerPoint Presentation</vt:lpstr>
      <vt:lpstr>PowerPoint Presentation</vt:lpstr>
      <vt:lpstr>Monthly Profit &amp; Loss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Things to Remember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Management</dc:title>
  <dc:creator>Emma Schwartz</dc:creator>
  <cp:lastModifiedBy>Rosie Leary</cp:lastModifiedBy>
  <cp:revision>1</cp:revision>
  <dcterms:created xsi:type="dcterms:W3CDTF">2022-08-22T19:24:35Z</dcterms:created>
  <dcterms:modified xsi:type="dcterms:W3CDTF">2023-02-08T22:02:59Z</dcterms:modified>
</cp:coreProperties>
</file>