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2192000" cy="6858000"/>
  <p:notesSz cx="6858000" cy="9144000"/>
  <p:embeddedFontLst>
    <p:embeddedFont>
      <p:font typeface="Calibri" panose="020F0502020204030204" pitchFamily="34" charset="0"/>
      <p:regular r:id="rId44"/>
      <p:bold r:id="rId45"/>
      <p:italic r:id="rId46"/>
      <p:boldItalic r:id="rId47"/>
    </p:embeddedFont>
    <p:embeddedFont>
      <p:font typeface="Century Gothic" panose="020B0502020202020204" pitchFamily="3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gE4wHvyL333I5798KeF66SwzOhS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44B9AC-FDD8-4B3D-B42F-759FF16CD72B}" v="1" dt="2023-02-08T22:03:50.839"/>
  </p1510:revLst>
</p1510:revInfo>
</file>

<file path=ppt/tableStyles.xml><?xml version="1.0" encoding="utf-8"?>
<a:tblStyleLst xmlns:a="http://schemas.openxmlformats.org/drawingml/2006/main" def="{F58DE696-856A-406E-8B37-1B6BA950F9E3}">
  <a:tblStyle styleId="{F58DE696-856A-406E-8B37-1B6BA950F9E3}"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13A4AE2F-A8B4-4680-8BA2-620D7FBA794C}" styleName="Table_1">
    <a:wholeTbl>
      <a:tcTxStyle b="off" i="off">
        <a:font>
          <a:latin typeface="Calibri"/>
          <a:ea typeface="Calibri"/>
          <a:cs typeface="Calibri"/>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86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ie Leary" userId="5fa886a9-878a-4625-aa14-7e74101c6c5c" providerId="ADAL" clId="{A744B9AC-FDD8-4B3D-B42F-759FF16CD72B}"/>
    <pc:docChg chg="undo custSel modSld">
      <pc:chgData name="Rosie Leary" userId="5fa886a9-878a-4625-aa14-7e74101c6c5c" providerId="ADAL" clId="{A744B9AC-FDD8-4B3D-B42F-759FF16CD72B}" dt="2023-02-08T22:03:25.265" v="1" actId="1076"/>
      <pc:docMkLst>
        <pc:docMk/>
      </pc:docMkLst>
      <pc:sldChg chg="modSp mod">
        <pc:chgData name="Rosie Leary" userId="5fa886a9-878a-4625-aa14-7e74101c6c5c" providerId="ADAL" clId="{A744B9AC-FDD8-4B3D-B42F-759FF16CD72B}" dt="2023-02-08T22:03:25.265" v="1" actId="1076"/>
        <pc:sldMkLst>
          <pc:docMk/>
          <pc:sldMk cId="0" sldId="256"/>
        </pc:sldMkLst>
        <pc:picChg chg="mod">
          <ac:chgData name="Rosie Leary" userId="5fa886a9-878a-4625-aa14-7e74101c6c5c" providerId="ADAL" clId="{A744B9AC-FDD8-4B3D-B42F-759FF16CD72B}" dt="2023-02-08T22:03:25.265" v="1" actId="1076"/>
          <ac:picMkLst>
            <pc:docMk/>
            <pc:sldMk cId="0" sldId="256"/>
            <ac:picMk id="89"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53fde04e7e_1_8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3" name="Google Shape;243;g153fde04e7e_1_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53fde04e7e_1_9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1" name="Google Shape;261;g153fde04e7e_1_9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53fde04e7e_1_9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3" name="Google Shape;283;g153fde04e7e_1_9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53fde04e7e_1_9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7" name="Google Shape;297;g153fde04e7e_1_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53fde04e7e_1_9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1" name="Google Shape;311;g153fde04e7e_1_9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53fde04e7e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3" name="Google Shape;323;g153fde04e7e_0_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53fde04e7e_1_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g153fde04e7e_1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53fde04e7e_1_1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4" name="Google Shape;354;g153fde04e7e_1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53fde04e7e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4" name="Google Shape;364;g153fde04e7e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53fde04e7e_1_2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5" name="Google Shape;395;g153fde04e7e_1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53fde04e7e_1_5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8" name="Google Shape;408;g153fde04e7e_1_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53fde04e7e_1_6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1" name="Google Shape;421;g153fde04e7e_1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153fde04e7e_1_6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7" name="Google Shape;437;g153fde04e7e_1_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153fde04e7e_1_6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1" name="Google Shape;451;g153fde04e7e_1_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153fde04e7e_1_6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4" name="Google Shape;464;g153fde04e7e_1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53fde04e7e_1_6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7" name="Google Shape;477;g153fde04e7e_1_6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53fde04e7e_1_7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0" name="Google Shape;490;g153fde04e7e_1_7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53fde04e7e_1_7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4" name="Google Shape;504;g153fde04e7e_1_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153fde04e7e_1_5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7" name="Google Shape;517;g153fde04e7e_1_5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153fde04e7e_0_2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7" name="Google Shape;527;g153fde04e7e_0_2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4a759c8f77_0_2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 name="Google Shape;107;g14a759c8f77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153fde04e7e_0_2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0" name="Google Shape;540;g153fde04e7e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153fde04e7e_1_2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1" name="Google Shape;571;g153fde04e7e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153fde04e7e_1_3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6" name="Google Shape;586;g153fde04e7e_1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153fde04e7e_1_4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8" name="Google Shape;598;g153fde04e7e_1_4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153fde04e7e_1_4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12" name="Google Shape;612;g153fde04e7e_1_4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153fde04e7e_0_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4" name="Google Shape;624;g153fde04e7e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53fde04e7e_1_4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4" name="Google Shape;644;g153fde04e7e_1_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153fde04e7e_1_4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6" name="Google Shape;656;g153fde04e7e_1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153fde04e7e_1_5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6" name="Google Shape;686;g153fde04e7e_1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153fde04e7e_1_9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17" name="Google Shape;717;g153fde04e7e_1_9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53fde04e7e_1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9" name="Google Shape;129;g153fde04e7e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153fde04e7e_0_1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31" name="Google Shape;731;g153fde04e7e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158fb83c8b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45" name="Google Shape;745;g158fb83c8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53fde04e7e_1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6" name="Google Shape;156;g153fde04e7e_1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53fde04e7e_1_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0" name="Google Shape;170;g153fde04e7e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2" name="Google Shape;19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53fde04e7e_1_7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5" name="Google Shape;205;g153fde04e7e_1_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53fde04e7e_1_8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9" name="Google Shape;219;g153fde04e7e_1_8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entury Gothic"/>
                <a:ea typeface="Century Gothic"/>
                <a:cs typeface="Century Gothic"/>
                <a:sym typeface="Century Gothic"/>
              </a:defRPr>
            </a:lvl1pPr>
            <a:lvl2pPr marL="914400" lvl="1" indent="-381000" algn="l">
              <a:lnSpc>
                <a:spcPct val="90000"/>
              </a:lnSpc>
              <a:spcBef>
                <a:spcPts val="500"/>
              </a:spcBef>
              <a:spcAft>
                <a:spcPts val="0"/>
              </a:spcAft>
              <a:buClr>
                <a:schemeClr val="dk1"/>
              </a:buClr>
              <a:buSzPts val="2400"/>
              <a:buChar char="•"/>
              <a:defRPr>
                <a:latin typeface="Century Gothic"/>
                <a:ea typeface="Century Gothic"/>
                <a:cs typeface="Century Gothic"/>
                <a:sym typeface="Century Gothic"/>
              </a:defRPr>
            </a:lvl2pPr>
            <a:lvl3pPr marL="1371600" lvl="2" indent="-355600" algn="l">
              <a:lnSpc>
                <a:spcPct val="90000"/>
              </a:lnSpc>
              <a:spcBef>
                <a:spcPts val="500"/>
              </a:spcBef>
              <a:spcAft>
                <a:spcPts val="0"/>
              </a:spcAft>
              <a:buClr>
                <a:schemeClr val="dk1"/>
              </a:buClr>
              <a:buSzPts val="2000"/>
              <a:buChar char="•"/>
              <a:defRPr>
                <a:latin typeface="Century Gothic"/>
                <a:ea typeface="Century Gothic"/>
                <a:cs typeface="Century Gothic"/>
                <a:sym typeface="Century Gothic"/>
              </a:defRPr>
            </a:lvl3pPr>
            <a:lvl4pPr marL="1828800" lvl="3" indent="-342900" algn="l">
              <a:lnSpc>
                <a:spcPct val="90000"/>
              </a:lnSpc>
              <a:spcBef>
                <a:spcPts val="500"/>
              </a:spcBef>
              <a:spcAft>
                <a:spcPts val="0"/>
              </a:spcAft>
              <a:buClr>
                <a:schemeClr val="dk1"/>
              </a:buClr>
              <a:buSzPts val="1800"/>
              <a:buChar char="•"/>
              <a:defRPr>
                <a:latin typeface="Century Gothic"/>
                <a:ea typeface="Century Gothic"/>
                <a:cs typeface="Century Gothic"/>
                <a:sym typeface="Century Gothic"/>
              </a:defRPr>
            </a:lvl4pPr>
            <a:lvl5pPr marL="2286000" lvl="4" indent="-342900" algn="l">
              <a:lnSpc>
                <a:spcPct val="90000"/>
              </a:lnSpc>
              <a:spcBef>
                <a:spcPts val="500"/>
              </a:spcBef>
              <a:spcAft>
                <a:spcPts val="0"/>
              </a:spcAft>
              <a:buClr>
                <a:schemeClr val="dk1"/>
              </a:buClr>
              <a:buSzPts val="1800"/>
              <a:buChar char="•"/>
              <a:defRPr>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3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3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3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3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4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1"/>
          <p:cNvSpPr>
            <a:spLocks noGrp="1"/>
          </p:cNvSpPr>
          <p:nvPr>
            <p:ph type="pic" idx="2"/>
          </p:nvPr>
        </p:nvSpPr>
        <p:spPr>
          <a:xfrm>
            <a:off x="5183188" y="987425"/>
            <a:ext cx="6172200" cy="4873625"/>
          </a:xfrm>
          <a:prstGeom prst="rect">
            <a:avLst/>
          </a:prstGeom>
          <a:noFill/>
          <a:ln>
            <a:noFill/>
          </a:ln>
        </p:spPr>
      </p:sp>
      <p:sp>
        <p:nvSpPr>
          <p:cNvPr id="64" name="Google Shape;64;p4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8.png"/><Relationship Id="rId4" Type="http://schemas.openxmlformats.org/officeDocument/2006/relationships/image" Target="../media/image38.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7.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54.png"/><Relationship Id="rId7"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image" Target="../media/image7.png"/><Relationship Id="rId7" Type="http://schemas.openxmlformats.org/officeDocument/2006/relationships/slide" Target="slide19.xml"/><Relationship Id="rId12" Type="http://schemas.openxmlformats.org/officeDocument/2006/relationships/slide" Target="slide38.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8.xml"/><Relationship Id="rId11" Type="http://schemas.openxmlformats.org/officeDocument/2006/relationships/slide" Target="slide37.xml"/><Relationship Id="rId5" Type="http://schemas.openxmlformats.org/officeDocument/2006/relationships/slide" Target="slide40.xml"/><Relationship Id="rId10" Type="http://schemas.openxmlformats.org/officeDocument/2006/relationships/slide" Target="slide34.xml"/><Relationship Id="rId4" Type="http://schemas.openxmlformats.org/officeDocument/2006/relationships/slide" Target="slide16.xml"/><Relationship Id="rId9" Type="http://schemas.openxmlformats.org/officeDocument/2006/relationships/slide" Target="slide3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png"/><Relationship Id="rId7"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png"/><Relationship Id="rId7"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97.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slide" Target="slide29.xml"/><Relationship Id="rId4" Type="http://schemas.openxmlformats.org/officeDocument/2006/relationships/image" Target="../media/image8.png"/><Relationship Id="rId9" Type="http://schemas.openxmlformats.org/officeDocument/2006/relationships/slide" Target="slide15.xml"/></Relationships>
</file>

<file path=ppt/slides/_rels/slide3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7.png"/><Relationship Id="rId7" Type="http://schemas.openxmlformats.org/officeDocument/2006/relationships/image" Target="../media/image10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21.png"/><Relationship Id="rId9" Type="http://schemas.openxmlformats.org/officeDocument/2006/relationships/image" Target="../media/image102.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04.png"/><Relationship Id="rId4" Type="http://schemas.openxmlformats.org/officeDocument/2006/relationships/image" Target="../media/image103.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89.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04.png"/><Relationship Id="rId4" Type="http://schemas.openxmlformats.org/officeDocument/2006/relationships/image" Target="../media/image106.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89.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7.png"/><Relationship Id="rId7" Type="http://schemas.openxmlformats.org/officeDocument/2006/relationships/image" Target="../media/image10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63.png"/><Relationship Id="rId10" Type="http://schemas.openxmlformats.org/officeDocument/2006/relationships/image" Target="../media/image100.png"/><Relationship Id="rId4" Type="http://schemas.openxmlformats.org/officeDocument/2006/relationships/image" Target="../media/image21.png"/><Relationship Id="rId9" Type="http://schemas.openxmlformats.org/officeDocument/2006/relationships/image" Target="../media/image109.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openxmlformats.org/officeDocument/2006/relationships/hyperlink" Target="https://www.odoo.com/app/inventory?utm_source=google&amp;utm_medium=cpc&amp;utm_campaign=WEU-EN-Inventory&amp;utm_gclid=CjwKCAjwwdWVBhA4EiwAjcYJEMgpi9AEKeauTk5BwuMtnRrVjMIqSKTsUNGAjKX8cPVFBhxYqwawdBoCCtgQAvD_BwE&amp;gclid=CjwKCAjwwdWVBhA4EiwAjcYJEMgpi9AEKeauTk5BwuMtnRrVjMIqSKTsUNGAjKX8cPVFBhxYqwawdBoCCtgQAvD_BwE" TargetMode="External"/><Relationship Id="rId3" Type="http://schemas.openxmlformats.org/officeDocument/2006/relationships/image" Target="../media/image7.png"/><Relationship Id="rId7" Type="http://schemas.openxmlformats.org/officeDocument/2006/relationships/image" Target="../media/image112.png"/><Relationship Id="rId12" Type="http://schemas.openxmlformats.org/officeDocument/2006/relationships/hyperlink" Target="https://www.zoho.com/inventory/"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hyperlink" Target="https://tallysolutions.com/global/features/inventory-management/" TargetMode="External"/><Relationship Id="rId5" Type="http://schemas.openxmlformats.org/officeDocument/2006/relationships/image" Target="../media/image63.png"/><Relationship Id="rId10" Type="http://schemas.openxmlformats.org/officeDocument/2006/relationships/hyperlink" Target="https://www.sortly.com/" TargetMode="External"/><Relationship Id="rId4" Type="http://schemas.openxmlformats.org/officeDocument/2006/relationships/image" Target="../media/image21.png"/><Relationship Id="rId9" Type="http://schemas.openxmlformats.org/officeDocument/2006/relationships/hyperlink" Target="https://www.shipbob.com/"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www.youtube.com/watch?v=Q6WbPPar3xY" TargetMode="External"/><Relationship Id="rId13" Type="http://schemas.openxmlformats.org/officeDocument/2006/relationships/hyperlink" Target="https://www.youtube.com/watch?v=tFnHKI9tEwM" TargetMode="External"/><Relationship Id="rId18" Type="http://schemas.openxmlformats.org/officeDocument/2006/relationships/image" Target="../media/image118.png"/><Relationship Id="rId3" Type="http://schemas.openxmlformats.org/officeDocument/2006/relationships/image" Target="../media/image7.png"/><Relationship Id="rId21" Type="http://schemas.openxmlformats.org/officeDocument/2006/relationships/image" Target="../media/image121.png"/><Relationship Id="rId7" Type="http://schemas.openxmlformats.org/officeDocument/2006/relationships/image" Target="../media/image114.png"/><Relationship Id="rId12" Type="http://schemas.openxmlformats.org/officeDocument/2006/relationships/hyperlink" Target="https://help.zoho.com/portal/en/kb/crm/analytics-and-dashboards/reports/articles/create-reports#Create_Reports" TargetMode="External"/><Relationship Id="rId17" Type="http://schemas.openxmlformats.org/officeDocument/2006/relationships/image" Target="../media/image117.png"/><Relationship Id="rId2" Type="http://schemas.openxmlformats.org/officeDocument/2006/relationships/notesSlide" Target="../notesSlides/notesSlide38.xml"/><Relationship Id="rId16" Type="http://schemas.openxmlformats.org/officeDocument/2006/relationships/image" Target="../media/image116.png"/><Relationship Id="rId20"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13.png"/><Relationship Id="rId11" Type="http://schemas.openxmlformats.org/officeDocument/2006/relationships/hyperlink" Target="https://www.youtube.com/watch?v=q8rt4TswXNQ" TargetMode="External"/><Relationship Id="rId5" Type="http://schemas.openxmlformats.org/officeDocument/2006/relationships/image" Target="../media/image63.png"/><Relationship Id="rId15" Type="http://schemas.openxmlformats.org/officeDocument/2006/relationships/image" Target="../media/image115.png"/><Relationship Id="rId10" Type="http://schemas.openxmlformats.org/officeDocument/2006/relationships/hyperlink" Target="https://www.youtube.com/watch?v=3rECCIJaR70" TargetMode="External"/><Relationship Id="rId19" Type="http://schemas.openxmlformats.org/officeDocument/2006/relationships/image" Target="../media/image119.png"/><Relationship Id="rId4" Type="http://schemas.openxmlformats.org/officeDocument/2006/relationships/image" Target="../media/image21.png"/><Relationship Id="rId9" Type="http://schemas.openxmlformats.org/officeDocument/2006/relationships/hyperlink" Target="https://www.youtube.com/watch?v=RMz73H5uOA0" TargetMode="External"/><Relationship Id="rId14" Type="http://schemas.openxmlformats.org/officeDocument/2006/relationships/hyperlink" Target="https://www.youtube.com/watch?v=SOisOuUklA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4.png"/><Relationship Id="rId7" Type="http://schemas.openxmlformats.org/officeDocument/2006/relationships/image" Target="../media/image128.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41.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9.png"/><Relationship Id="rId7" Type="http://schemas.openxmlformats.org/officeDocument/2006/relationships/image" Target="../media/image131.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35.png"/><Relationship Id="rId5" Type="http://schemas.openxmlformats.org/officeDocument/2006/relationships/image" Target="../media/image130.jpeg"/><Relationship Id="rId10" Type="http://schemas.openxmlformats.org/officeDocument/2006/relationships/image" Target="../media/image134.png"/><Relationship Id="rId4" Type="http://schemas.openxmlformats.org/officeDocument/2006/relationships/hyperlink" Target="http://www.siaedge.com" TargetMode="External"/><Relationship Id="rId9" Type="http://schemas.openxmlformats.org/officeDocument/2006/relationships/image" Target="../media/image13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cstate="screen">
            <a:alphaModFix/>
            <a:extLst>
              <a:ext uri="{28A0092B-C50C-407E-A947-70E740481C1C}">
                <a14:useLocalDpi xmlns:a14="http://schemas.microsoft.com/office/drawing/2010/main"/>
              </a:ext>
            </a:extLst>
          </a:blip>
          <a:srcRect b="8901"/>
          <a:stretch/>
        </p:blipFill>
        <p:spPr>
          <a:xfrm>
            <a:off x="0" y="611187"/>
            <a:ext cx="12192000" cy="6246813"/>
          </a:xfrm>
          <a:prstGeom prst="rect">
            <a:avLst/>
          </a:prstGeom>
          <a:noFill/>
          <a:ln>
            <a:noFill/>
          </a:ln>
        </p:spPr>
      </p:pic>
      <p:sp>
        <p:nvSpPr>
          <p:cNvPr id="85" name="Google Shape;85;p1"/>
          <p:cNvSpPr txBox="1">
            <a:spLocks noGrp="1"/>
          </p:cNvSpPr>
          <p:nvPr>
            <p:ph type="ctrTitle"/>
          </p:nvPr>
        </p:nvSpPr>
        <p:spPr>
          <a:xfrm>
            <a:off x="7764408" y="1574694"/>
            <a:ext cx="4135491" cy="1706776"/>
          </a:xfrm>
          <a:prstGeom prst="rect">
            <a:avLst/>
          </a:prstGeom>
          <a:noFill/>
          <a:ln>
            <a:noFill/>
          </a:ln>
          <a:effectLst>
            <a:outerShdw blurRad="254000" algn="tl" rotWithShape="0">
              <a:srgbClr val="000000">
                <a:alpha val="20000"/>
              </a:srgbClr>
            </a:outerShdw>
          </a:effectLst>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400"/>
              <a:buFont typeface="Gill Sans"/>
              <a:buNone/>
            </a:pPr>
            <a:r>
              <a:rPr lang="en-US" sz="4400">
                <a:solidFill>
                  <a:schemeClr val="lt1"/>
                </a:solidFill>
                <a:latin typeface="Century Gothic"/>
                <a:ea typeface="Century Gothic"/>
                <a:cs typeface="Century Gothic"/>
                <a:sym typeface="Century Gothic"/>
              </a:rPr>
              <a:t>Inventory Management</a:t>
            </a:r>
            <a:endParaRPr sz="4400" b="0" i="0" u="none" strike="noStrike" cap="none">
              <a:solidFill>
                <a:schemeClr val="lt1"/>
              </a:solidFill>
              <a:latin typeface="Century Gothic"/>
              <a:ea typeface="Century Gothic"/>
              <a:cs typeface="Century Gothic"/>
              <a:sym typeface="Century Gothic"/>
            </a:endParaRPr>
          </a:p>
        </p:txBody>
      </p:sp>
      <p:sp>
        <p:nvSpPr>
          <p:cNvPr id="86" name="Google Shape;86;p1"/>
          <p:cNvSpPr txBox="1">
            <a:spLocks noGrp="1"/>
          </p:cNvSpPr>
          <p:nvPr>
            <p:ph type="subTitle" idx="1"/>
          </p:nvPr>
        </p:nvSpPr>
        <p:spPr>
          <a:xfrm>
            <a:off x="7764407" y="3617806"/>
            <a:ext cx="3812097" cy="1209781"/>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Business Management and </a:t>
            </a:r>
            <a:endParaRPr/>
          </a:p>
          <a:p>
            <a:pPr marL="0" marR="0" lvl="0" indent="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Digital Literacy for Women </a:t>
            </a:r>
            <a:endParaRPr/>
          </a:p>
          <a:p>
            <a:pPr marL="0" marR="0" lvl="0" indent="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Micro-Entrepreneurs </a:t>
            </a:r>
            <a:endParaRPr sz="2000" b="0" i="0" u="none" strike="noStrike" cap="none">
              <a:solidFill>
                <a:schemeClr val="lt1"/>
              </a:solidFill>
              <a:latin typeface="Century Gothic"/>
              <a:ea typeface="Century Gothic"/>
              <a:cs typeface="Century Gothic"/>
              <a:sym typeface="Century Gothic"/>
            </a:endParaRPr>
          </a:p>
        </p:txBody>
      </p:sp>
      <p:pic>
        <p:nvPicPr>
          <p:cNvPr id="87" name="Google Shape;87;p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1955" y="5901428"/>
            <a:ext cx="12735910" cy="318398"/>
          </a:xfrm>
          <a:prstGeom prst="rect">
            <a:avLst/>
          </a:prstGeom>
          <a:noFill/>
          <a:ln>
            <a:noFill/>
          </a:ln>
        </p:spPr>
      </p:pic>
      <p:cxnSp>
        <p:nvCxnSpPr>
          <p:cNvPr id="88" name="Google Shape;88;p1"/>
          <p:cNvCxnSpPr/>
          <p:nvPr/>
        </p:nvCxnSpPr>
        <p:spPr>
          <a:xfrm>
            <a:off x="7850770" y="3417887"/>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pic>
        <p:nvPicPr>
          <p:cNvPr id="89" name="Google Shape;89;p1"/>
          <p:cNvPicPr preferRelativeResize="0"/>
          <p:nvPr/>
        </p:nvPicPr>
        <p:blipFill rotWithShape="1">
          <a:blip r:embed="rId5" cstate="screen">
            <a:alphaModFix/>
            <a:extLst>
              <a:ext uri="{28A0092B-C50C-407E-A947-70E740481C1C}">
                <a14:useLocalDpi xmlns:a14="http://schemas.microsoft.com/office/drawing/2010/main"/>
              </a:ext>
            </a:extLst>
          </a:blip>
          <a:srcRect b="12002"/>
          <a:stretch/>
        </p:blipFill>
        <p:spPr>
          <a:xfrm>
            <a:off x="-420650" y="820074"/>
            <a:ext cx="8701050" cy="6037927"/>
          </a:xfrm>
          <a:prstGeom prst="rect">
            <a:avLst/>
          </a:prstGeom>
          <a:noFill/>
          <a:ln>
            <a:noFill/>
          </a:ln>
        </p:spPr>
      </p:pic>
      <p:grpSp>
        <p:nvGrpSpPr>
          <p:cNvPr id="90" name="Google Shape;90;p1"/>
          <p:cNvGrpSpPr/>
          <p:nvPr/>
        </p:nvGrpSpPr>
        <p:grpSpPr>
          <a:xfrm>
            <a:off x="17488" y="-20637"/>
            <a:ext cx="2840013" cy="724357"/>
            <a:chOff x="17488" y="-20637"/>
            <a:chExt cx="2840013" cy="724357"/>
          </a:xfrm>
        </p:grpSpPr>
        <p:pic>
          <p:nvPicPr>
            <p:cNvPr id="91" name="Google Shape;91;p1"/>
            <p:cNvPicPr preferRelativeResize="0"/>
            <p:nvPr/>
          </p:nvPicPr>
          <p:blipFill rotWithShape="1">
            <a:blip r:embed="rId6" cstate="screen">
              <a:alphaModFix/>
              <a:extLst>
                <a:ext uri="{28A0092B-C50C-407E-A947-70E740481C1C}">
                  <a14:useLocalDpi xmlns:a14="http://schemas.microsoft.com/office/drawing/2010/main"/>
                </a:ext>
              </a:extLst>
            </a:blip>
            <a:srcRect t="14780" b="8318"/>
            <a:stretch/>
          </p:blipFill>
          <p:spPr>
            <a:xfrm>
              <a:off x="17488" y="95707"/>
              <a:ext cx="1150548" cy="498019"/>
            </a:xfrm>
            <a:prstGeom prst="rect">
              <a:avLst/>
            </a:prstGeom>
            <a:noFill/>
            <a:ln>
              <a:noFill/>
            </a:ln>
          </p:spPr>
        </p:pic>
        <p:pic>
          <p:nvPicPr>
            <p:cNvPr id="92" name="Google Shape;92;p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90601" y="-20637"/>
              <a:ext cx="1866900" cy="724357"/>
            </a:xfrm>
            <a:prstGeom prst="rect">
              <a:avLst/>
            </a:prstGeom>
            <a:noFill/>
            <a:ln>
              <a:noFill/>
            </a:ln>
          </p:spPr>
        </p:pic>
      </p:grpSp>
      <p:pic>
        <p:nvPicPr>
          <p:cNvPr id="93" name="Google Shape;93;p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857501" y="-1"/>
            <a:ext cx="1090324" cy="611175"/>
          </a:xfrm>
          <a:prstGeom prst="rect">
            <a:avLst/>
          </a:prstGeom>
          <a:noFill/>
          <a:ln>
            <a:noFill/>
          </a:ln>
        </p:spPr>
      </p:pic>
      <p:sp>
        <p:nvSpPr>
          <p:cNvPr id="94" name="Google Shape;94;p1"/>
          <p:cNvSpPr txBox="1"/>
          <p:nvPr/>
        </p:nvSpPr>
        <p:spPr>
          <a:xfrm>
            <a:off x="8764500" y="59288"/>
            <a:ext cx="3427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1F497D"/>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Her Business, Her Future</a:t>
            </a:r>
            <a:endParaRPr sz="2000" b="1">
              <a:solidFill>
                <a:srgbClr val="1F497D"/>
              </a:solidFill>
              <a:latin typeface="Century Gothic"/>
              <a:ea typeface="Century Gothic"/>
              <a:cs typeface="Century Gothic"/>
              <a:sym typeface="Century Gothic"/>
            </a:endParaRPr>
          </a:p>
        </p:txBody>
      </p:sp>
      <p:sp>
        <p:nvSpPr>
          <p:cNvPr id="95" name="Google Shape;95;p1"/>
          <p:cNvSpPr txBox="1"/>
          <p:nvPr/>
        </p:nvSpPr>
        <p:spPr>
          <a:xfrm>
            <a:off x="7401425" y="4751375"/>
            <a:ext cx="4505400" cy="1262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i="1">
                <a:solidFill>
                  <a:srgbClr val="FFFFFF"/>
                </a:solidFill>
                <a:latin typeface="Century Gothic"/>
                <a:ea typeface="Century Gothic"/>
                <a:cs typeface="Century Gothic"/>
                <a:sym typeface="Century Gothic"/>
              </a:rPr>
              <a:t>This module is made possible by the generous support of the American people through the United States Agency for International Development (USAID). This guide was produced under DAI’s Digital Frontiers Project (Cooperative Agreement AID-OAA-A-17-00033) at the request of USAID and in partnership with Mastercard. The contents are the responsibility of </a:t>
            </a:r>
            <a:r>
              <a:rPr lang="en-US" sz="1000" b="1" i="1">
                <a:solidFill>
                  <a:srgbClr val="BA0C2F"/>
                </a:solidFill>
                <a:latin typeface="Century Gothic"/>
                <a:ea typeface="Century Gothic"/>
                <a:cs typeface="Century Gothic"/>
                <a:sym typeface="Century Gothic"/>
              </a:rPr>
              <a:t>XYZ </a:t>
            </a:r>
            <a:r>
              <a:rPr lang="en-US" sz="1000" i="1">
                <a:solidFill>
                  <a:srgbClr val="FFFFFF"/>
                </a:solidFill>
                <a:latin typeface="Century Gothic"/>
                <a:ea typeface="Century Gothic"/>
                <a:cs typeface="Century Gothic"/>
                <a:sym typeface="Century Gothic"/>
              </a:rPr>
              <a:t>and do not necessarily reflect the views of USAID or the United States Government.</a:t>
            </a:r>
            <a:endParaRPr sz="1300" b="0" i="1" u="none" strike="noStrike" cap="none">
              <a:solidFill>
                <a:srgbClr val="FFFFFF"/>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g153fde04e7e_1_865"/>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246" name="Google Shape;246;g153fde04e7e_1_865"/>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247" name="Google Shape;247;g153fde04e7e_1_865"/>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In Other Words…</a:t>
            </a:r>
            <a:endParaRPr>
              <a:solidFill>
                <a:srgbClr val="BA0C2F"/>
              </a:solidFill>
            </a:endParaRPr>
          </a:p>
        </p:txBody>
      </p:sp>
      <p:pic>
        <p:nvPicPr>
          <p:cNvPr id="248" name="Google Shape;248;g153fde04e7e_1_86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676899" y="2899799"/>
            <a:ext cx="1519650" cy="1519650"/>
          </a:xfrm>
          <a:prstGeom prst="rect">
            <a:avLst/>
          </a:prstGeom>
          <a:noFill/>
          <a:ln>
            <a:noFill/>
          </a:ln>
        </p:spPr>
      </p:pic>
      <p:sp>
        <p:nvSpPr>
          <p:cNvPr id="249" name="Google Shape;249;g153fde04e7e_1_865"/>
          <p:cNvSpPr txBox="1"/>
          <p:nvPr/>
        </p:nvSpPr>
        <p:spPr>
          <a:xfrm>
            <a:off x="5410563" y="4651575"/>
            <a:ext cx="2052300" cy="1021200"/>
          </a:xfrm>
          <a:prstGeom prst="rect">
            <a:avLst/>
          </a:prstGeom>
          <a:noFill/>
          <a:ln>
            <a:noFill/>
          </a:ln>
        </p:spPr>
        <p:txBody>
          <a:bodyPr spcFirstLastPara="1" wrap="square" lIns="0" tIns="12700" rIns="0" bIns="0" anchor="t" anchorCtr="0">
            <a:spAutoFit/>
          </a:bodyPr>
          <a:lstStyle/>
          <a:p>
            <a:pPr marL="0" marR="113027" lvl="0" indent="0" algn="ctr" rtl="0">
              <a:lnSpc>
                <a:spcPct val="106000"/>
              </a:lnSpc>
              <a:spcBef>
                <a:spcPts val="0"/>
              </a:spcBef>
              <a:spcAft>
                <a:spcPts val="0"/>
              </a:spcAft>
              <a:buClr>
                <a:srgbClr val="000000"/>
              </a:buClr>
              <a:buSzPts val="2300"/>
              <a:buFont typeface="Arial"/>
              <a:buNone/>
            </a:pPr>
            <a:r>
              <a:rPr lang="en-US" sz="2100" b="1" i="0" u="none" strike="noStrike" cap="none">
                <a:solidFill>
                  <a:srgbClr val="2853A3"/>
                </a:solidFill>
                <a:latin typeface="Century Gothic"/>
                <a:ea typeface="Century Gothic"/>
                <a:cs typeface="Century Gothic"/>
                <a:sym typeface="Century Gothic"/>
              </a:rPr>
              <a:t>Know what and how much to order.</a:t>
            </a:r>
            <a:endParaRPr sz="2600" b="0" i="0" u="none" strike="noStrike" cap="none">
              <a:solidFill>
                <a:srgbClr val="000000"/>
              </a:solidFill>
              <a:latin typeface="Century Gothic"/>
              <a:ea typeface="Century Gothic"/>
              <a:cs typeface="Century Gothic"/>
              <a:sym typeface="Century Gothic"/>
            </a:endParaRPr>
          </a:p>
        </p:txBody>
      </p:sp>
      <p:sp>
        <p:nvSpPr>
          <p:cNvPr id="250" name="Google Shape;250;g153fde04e7e_1_86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10</a:t>
            </a:fld>
            <a:endParaRPr/>
          </a:p>
        </p:txBody>
      </p:sp>
      <p:pic>
        <p:nvPicPr>
          <p:cNvPr id="251" name="Google Shape;251;g153fde04e7e_1_86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sp>
        <p:nvSpPr>
          <p:cNvPr id="252" name="Google Shape;252;g153fde04e7e_1_865"/>
          <p:cNvSpPr txBox="1"/>
          <p:nvPr/>
        </p:nvSpPr>
        <p:spPr>
          <a:xfrm>
            <a:off x="828675" y="1847100"/>
            <a:ext cx="6648600" cy="334800"/>
          </a:xfrm>
          <a:prstGeom prst="rect">
            <a:avLst/>
          </a:prstGeom>
          <a:noFill/>
          <a:ln>
            <a:noFill/>
          </a:ln>
        </p:spPr>
        <p:txBody>
          <a:bodyPr spcFirstLastPara="1" wrap="square" lIns="0" tIns="11425" rIns="0" bIns="0" anchor="t" anchorCtr="0">
            <a:spAutoFit/>
          </a:bodyPr>
          <a:lstStyle/>
          <a:p>
            <a:pPr marL="12065" marR="5080" lvl="0" indent="0" algn="l" rtl="0">
              <a:lnSpc>
                <a:spcPct val="116700"/>
              </a:lnSpc>
              <a:spcBef>
                <a:spcPts val="0"/>
              </a:spcBef>
              <a:spcAft>
                <a:spcPts val="0"/>
              </a:spcAft>
              <a:buClr>
                <a:srgbClr val="000000"/>
              </a:buClr>
              <a:buSzPts val="2250"/>
              <a:buFont typeface="Arial"/>
              <a:buNone/>
            </a:pPr>
            <a:r>
              <a:rPr lang="en-US" sz="2100" b="0" i="0" u="none" strike="noStrike" cap="none">
                <a:solidFill>
                  <a:schemeClr val="dk2"/>
                </a:solidFill>
                <a:latin typeface="Century Gothic"/>
                <a:ea typeface="Century Gothic"/>
                <a:cs typeface="Century Gothic"/>
                <a:sym typeface="Century Gothic"/>
              </a:rPr>
              <a:t>Inventory management helps you to…</a:t>
            </a:r>
            <a:endParaRPr sz="2450" b="0" i="0" u="none" strike="noStrike" cap="none">
              <a:solidFill>
                <a:schemeClr val="dk2"/>
              </a:solidFill>
              <a:latin typeface="Century Gothic"/>
              <a:ea typeface="Century Gothic"/>
              <a:cs typeface="Century Gothic"/>
              <a:sym typeface="Century Gothic"/>
            </a:endParaRPr>
          </a:p>
        </p:txBody>
      </p:sp>
      <p:pic>
        <p:nvPicPr>
          <p:cNvPr id="253" name="Google Shape;253;g153fde04e7e_1_86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367199" y="2899799"/>
            <a:ext cx="1519650" cy="1519650"/>
          </a:xfrm>
          <a:prstGeom prst="rect">
            <a:avLst/>
          </a:prstGeom>
          <a:noFill/>
          <a:ln>
            <a:noFill/>
          </a:ln>
        </p:spPr>
      </p:pic>
      <p:sp>
        <p:nvSpPr>
          <p:cNvPr id="254" name="Google Shape;254;g153fde04e7e_1_865"/>
          <p:cNvSpPr txBox="1"/>
          <p:nvPr/>
        </p:nvSpPr>
        <p:spPr>
          <a:xfrm>
            <a:off x="2781675" y="4651575"/>
            <a:ext cx="2690700" cy="678600"/>
          </a:xfrm>
          <a:prstGeom prst="rect">
            <a:avLst/>
          </a:prstGeom>
          <a:noFill/>
          <a:ln>
            <a:noFill/>
          </a:ln>
        </p:spPr>
        <p:txBody>
          <a:bodyPr spcFirstLastPara="1" wrap="square" lIns="0" tIns="12700" rIns="0" bIns="0" anchor="t" anchorCtr="0">
            <a:spAutoFit/>
          </a:bodyPr>
          <a:lstStyle/>
          <a:p>
            <a:pPr marL="0" marR="113027" lvl="0" indent="0" algn="ctr" rtl="0">
              <a:lnSpc>
                <a:spcPct val="106000"/>
              </a:lnSpc>
              <a:spcBef>
                <a:spcPts val="0"/>
              </a:spcBef>
              <a:spcAft>
                <a:spcPts val="0"/>
              </a:spcAft>
              <a:buClr>
                <a:srgbClr val="000000"/>
              </a:buClr>
              <a:buSzPts val="2300"/>
              <a:buFont typeface="Arial"/>
              <a:buNone/>
            </a:pPr>
            <a:r>
              <a:rPr lang="en-US" sz="2100" b="1" i="0" u="none" strike="noStrike" cap="none">
                <a:solidFill>
                  <a:srgbClr val="2853A3"/>
                </a:solidFill>
                <a:latin typeface="Century Gothic"/>
                <a:ea typeface="Century Gothic"/>
                <a:cs typeface="Century Gothic"/>
                <a:sym typeface="Century Gothic"/>
              </a:rPr>
              <a:t>Know when </a:t>
            </a:r>
            <a:endParaRPr sz="2100" b="1" i="0" u="none" strike="noStrike" cap="none">
              <a:solidFill>
                <a:srgbClr val="2853A3"/>
              </a:solidFill>
              <a:latin typeface="Century Gothic"/>
              <a:ea typeface="Century Gothic"/>
              <a:cs typeface="Century Gothic"/>
              <a:sym typeface="Century Gothic"/>
            </a:endParaRPr>
          </a:p>
          <a:p>
            <a:pPr marL="0" marR="113027" lvl="0" indent="0" algn="ctr" rtl="0">
              <a:lnSpc>
                <a:spcPct val="106000"/>
              </a:lnSpc>
              <a:spcBef>
                <a:spcPts val="0"/>
              </a:spcBef>
              <a:spcAft>
                <a:spcPts val="0"/>
              </a:spcAft>
              <a:buClr>
                <a:srgbClr val="000000"/>
              </a:buClr>
              <a:buSzPts val="2300"/>
              <a:buFont typeface="Arial"/>
              <a:buNone/>
            </a:pPr>
            <a:r>
              <a:rPr lang="en-US" sz="2100" b="1" i="0" u="none" strike="noStrike" cap="none">
                <a:solidFill>
                  <a:srgbClr val="2853A3"/>
                </a:solidFill>
                <a:latin typeface="Century Gothic"/>
                <a:ea typeface="Century Gothic"/>
                <a:cs typeface="Century Gothic"/>
                <a:sym typeface="Century Gothic"/>
              </a:rPr>
              <a:t>to order.</a:t>
            </a:r>
            <a:endParaRPr sz="2600" b="0" i="0" u="none" strike="noStrike" cap="none">
              <a:solidFill>
                <a:srgbClr val="000000"/>
              </a:solidFill>
              <a:latin typeface="Century Gothic"/>
              <a:ea typeface="Century Gothic"/>
              <a:cs typeface="Century Gothic"/>
              <a:sym typeface="Century Gothic"/>
            </a:endParaRPr>
          </a:p>
        </p:txBody>
      </p:sp>
      <p:pic>
        <p:nvPicPr>
          <p:cNvPr id="255" name="Google Shape;255;g153fde04e7e_1_86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035799" y="2899799"/>
            <a:ext cx="1519650" cy="1519650"/>
          </a:xfrm>
          <a:prstGeom prst="rect">
            <a:avLst/>
          </a:prstGeom>
          <a:noFill/>
          <a:ln>
            <a:noFill/>
          </a:ln>
        </p:spPr>
      </p:pic>
      <p:sp>
        <p:nvSpPr>
          <p:cNvPr id="256" name="Google Shape;256;g153fde04e7e_1_865"/>
          <p:cNvSpPr txBox="1"/>
          <p:nvPr/>
        </p:nvSpPr>
        <p:spPr>
          <a:xfrm>
            <a:off x="450275" y="4651575"/>
            <a:ext cx="2690700" cy="678600"/>
          </a:xfrm>
          <a:prstGeom prst="rect">
            <a:avLst/>
          </a:prstGeom>
          <a:noFill/>
          <a:ln>
            <a:noFill/>
          </a:ln>
        </p:spPr>
        <p:txBody>
          <a:bodyPr spcFirstLastPara="1" wrap="square" lIns="0" tIns="12700" rIns="0" bIns="0" anchor="t" anchorCtr="0">
            <a:spAutoFit/>
          </a:bodyPr>
          <a:lstStyle/>
          <a:p>
            <a:pPr marL="0" marR="113027" lvl="0" indent="0" algn="ctr" rtl="0">
              <a:lnSpc>
                <a:spcPct val="106000"/>
              </a:lnSpc>
              <a:spcBef>
                <a:spcPts val="0"/>
              </a:spcBef>
              <a:spcAft>
                <a:spcPts val="0"/>
              </a:spcAft>
              <a:buClr>
                <a:srgbClr val="000000"/>
              </a:buClr>
              <a:buSzPts val="2300"/>
              <a:buFont typeface="Arial"/>
              <a:buNone/>
            </a:pPr>
            <a:r>
              <a:rPr lang="en-US" sz="2100" b="1" i="0" u="none" strike="noStrike" cap="none">
                <a:solidFill>
                  <a:srgbClr val="2853A3"/>
                </a:solidFill>
                <a:latin typeface="Century Gothic"/>
                <a:ea typeface="Century Gothic"/>
                <a:cs typeface="Century Gothic"/>
                <a:sym typeface="Century Gothic"/>
              </a:rPr>
              <a:t>Track your </a:t>
            </a:r>
            <a:endParaRPr sz="2100" b="1" i="0" u="none" strike="noStrike" cap="none">
              <a:solidFill>
                <a:srgbClr val="2853A3"/>
              </a:solidFill>
              <a:latin typeface="Century Gothic"/>
              <a:ea typeface="Century Gothic"/>
              <a:cs typeface="Century Gothic"/>
              <a:sym typeface="Century Gothic"/>
            </a:endParaRPr>
          </a:p>
          <a:p>
            <a:pPr marL="0" marR="113027" lvl="0" indent="0" algn="ctr" rtl="0">
              <a:lnSpc>
                <a:spcPct val="106000"/>
              </a:lnSpc>
              <a:spcBef>
                <a:spcPts val="0"/>
              </a:spcBef>
              <a:spcAft>
                <a:spcPts val="0"/>
              </a:spcAft>
              <a:buClr>
                <a:srgbClr val="000000"/>
              </a:buClr>
              <a:buSzPts val="2300"/>
              <a:buFont typeface="Arial"/>
              <a:buNone/>
            </a:pPr>
            <a:r>
              <a:rPr lang="en-US" sz="2100" b="1" i="0" u="none" strike="noStrike" cap="none">
                <a:solidFill>
                  <a:srgbClr val="2853A3"/>
                </a:solidFill>
                <a:latin typeface="Century Gothic"/>
                <a:ea typeface="Century Gothic"/>
                <a:cs typeface="Century Gothic"/>
                <a:sym typeface="Century Gothic"/>
              </a:rPr>
              <a:t>stock.</a:t>
            </a:r>
            <a:endParaRPr sz="2600" b="0" i="0" u="none" strike="noStrike" cap="none">
              <a:solidFill>
                <a:srgbClr val="000000"/>
              </a:solidFill>
              <a:latin typeface="Century Gothic"/>
              <a:ea typeface="Century Gothic"/>
              <a:cs typeface="Century Gothic"/>
              <a:sym typeface="Century Gothic"/>
            </a:endParaRPr>
          </a:p>
        </p:txBody>
      </p:sp>
      <p:pic>
        <p:nvPicPr>
          <p:cNvPr id="257" name="Google Shape;257;g153fde04e7e_1_865"/>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flipH="1">
            <a:off x="9242309" y="1417993"/>
            <a:ext cx="3479791" cy="5220931"/>
          </a:xfrm>
          <a:prstGeom prst="rect">
            <a:avLst/>
          </a:prstGeom>
          <a:noFill/>
          <a:ln>
            <a:noFill/>
          </a:ln>
        </p:spPr>
      </p:pic>
      <p:pic>
        <p:nvPicPr>
          <p:cNvPr id="258" name="Google Shape;258;g153fde04e7e_1_865"/>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224600" y="1398600"/>
            <a:ext cx="3479791" cy="522093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g153fde04e7e_1_901"/>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264" name="Google Shape;264;g153fde04e7e_1_901"/>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265" name="Google Shape;265;g153fde04e7e_1_901"/>
          <p:cNvSpPr txBox="1"/>
          <p:nvPr/>
        </p:nvSpPr>
        <p:spPr>
          <a:xfrm>
            <a:off x="755075" y="525675"/>
            <a:ext cx="85032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115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Benefits of an Effective Inventory Management System</a:t>
            </a:r>
            <a:endParaRPr sz="3200" b="0" i="0" u="none" strike="noStrike" cap="none">
              <a:solidFill>
                <a:srgbClr val="2853A3"/>
              </a:solidFill>
              <a:latin typeface="Century Gothic"/>
              <a:ea typeface="Century Gothic"/>
              <a:cs typeface="Century Gothic"/>
              <a:sym typeface="Century Gothic"/>
            </a:endParaRPr>
          </a:p>
        </p:txBody>
      </p:sp>
      <p:sp>
        <p:nvSpPr>
          <p:cNvPr id="266" name="Google Shape;266;g153fde04e7e_1_90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11</a:t>
            </a:fld>
            <a:endParaRPr/>
          </a:p>
        </p:txBody>
      </p:sp>
      <p:sp>
        <p:nvSpPr>
          <p:cNvPr id="267" name="Google Shape;267;g153fde04e7e_1_901"/>
          <p:cNvSpPr/>
          <p:nvPr/>
        </p:nvSpPr>
        <p:spPr>
          <a:xfrm>
            <a:off x="755075" y="2076450"/>
            <a:ext cx="7122000" cy="45642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g153fde04e7e_1_901"/>
          <p:cNvSpPr txBox="1"/>
          <p:nvPr/>
        </p:nvSpPr>
        <p:spPr>
          <a:xfrm>
            <a:off x="1099900" y="2302997"/>
            <a:ext cx="5634300" cy="671700"/>
          </a:xfrm>
          <a:prstGeom prst="rect">
            <a:avLst/>
          </a:prstGeom>
          <a:noFill/>
          <a:ln>
            <a:noFill/>
          </a:ln>
        </p:spPr>
        <p:txBody>
          <a:bodyPr spcFirstLastPara="1" wrap="square" lIns="91425" tIns="91425" rIns="91425" bIns="91425" anchor="t" anchorCtr="0">
            <a:spAutoFit/>
          </a:bodyPr>
          <a:lstStyle/>
          <a:p>
            <a:pPr marL="457200" marR="5080" lvl="0" indent="-355600" algn="l" rtl="0">
              <a:lnSpc>
                <a:spcPct val="133200"/>
              </a:lnSpc>
              <a:spcBef>
                <a:spcPts val="0"/>
              </a:spcBef>
              <a:spcAft>
                <a:spcPts val="0"/>
              </a:spcAft>
              <a:buClr>
                <a:srgbClr val="2855A4"/>
              </a:buClr>
              <a:buSzPts val="2000"/>
              <a:buFont typeface="Century Gothic"/>
              <a:buAutoNum type="arabicPeriod"/>
            </a:pPr>
            <a:r>
              <a:rPr lang="en-US" sz="2000" b="1" i="0" u="none" strike="noStrike" cap="none">
                <a:solidFill>
                  <a:srgbClr val="2855A4"/>
                </a:solidFill>
                <a:latin typeface="Century Gothic"/>
                <a:ea typeface="Century Gothic"/>
                <a:cs typeface="Century Gothic"/>
                <a:sym typeface="Century Gothic"/>
              </a:rPr>
              <a:t>RUN YOUR BUSINESS SMOOTHLY</a:t>
            </a:r>
            <a:endParaRPr sz="2000" b="1" i="0" u="none" strike="noStrike" cap="none">
              <a:solidFill>
                <a:srgbClr val="2855A4"/>
              </a:solidFill>
              <a:latin typeface="Century Gothic"/>
              <a:ea typeface="Century Gothic"/>
              <a:cs typeface="Century Gothic"/>
              <a:sym typeface="Century Gothic"/>
            </a:endParaRPr>
          </a:p>
          <a:p>
            <a:pPr marL="457200" marR="5080" lvl="0" indent="0" algn="l" rtl="0">
              <a:lnSpc>
                <a:spcPct val="133200"/>
              </a:lnSpc>
              <a:spcBef>
                <a:spcPts val="0"/>
              </a:spcBef>
              <a:spcAft>
                <a:spcPts val="0"/>
              </a:spcAft>
              <a:buClr>
                <a:srgbClr val="000000"/>
              </a:buClr>
              <a:buSzPts val="500"/>
              <a:buFont typeface="Arial"/>
              <a:buNone/>
            </a:pPr>
            <a:endParaRPr sz="500" b="0" i="0" u="none" strike="noStrike" cap="none">
              <a:solidFill>
                <a:schemeClr val="dk2"/>
              </a:solidFill>
              <a:latin typeface="Arial"/>
              <a:ea typeface="Arial"/>
              <a:cs typeface="Arial"/>
              <a:sym typeface="Arial"/>
            </a:endParaRPr>
          </a:p>
        </p:txBody>
      </p:sp>
      <p:sp>
        <p:nvSpPr>
          <p:cNvPr id="269" name="Google Shape;269;g153fde04e7e_1_901"/>
          <p:cNvSpPr txBox="1"/>
          <p:nvPr/>
        </p:nvSpPr>
        <p:spPr>
          <a:xfrm>
            <a:off x="1223075" y="2971800"/>
            <a:ext cx="5892000" cy="3347700"/>
          </a:xfrm>
          <a:prstGeom prst="rect">
            <a:avLst/>
          </a:prstGeom>
          <a:noFill/>
          <a:ln>
            <a:noFill/>
          </a:ln>
        </p:spPr>
        <p:txBody>
          <a:bodyPr spcFirstLastPara="1" wrap="square" lIns="0" tIns="12700" rIns="0" bIns="0" anchor="t" anchorCtr="0">
            <a:spAutoFit/>
          </a:bodyPr>
          <a:lstStyle/>
          <a:p>
            <a:pPr marL="0" marR="5080" lvl="0" indent="0" algn="l" rtl="0">
              <a:lnSpc>
                <a:spcPct val="1150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If your store doesn’t manage its inventory properly, your business will suffer.</a:t>
            </a:r>
            <a:endParaRPr sz="1600" b="1" i="0" u="none" strike="sngStrike" cap="none">
              <a:solidFill>
                <a:schemeClr val="dk2"/>
              </a:solidFill>
              <a:latin typeface="Century Gothic"/>
              <a:ea typeface="Century Gothic"/>
              <a:cs typeface="Century Gothic"/>
              <a:sym typeface="Century Gothic"/>
            </a:endParaRPr>
          </a:p>
          <a:p>
            <a:pPr marL="0" marR="5080" lvl="0" indent="0" algn="l" rtl="0">
              <a:lnSpc>
                <a:spcPct val="115000"/>
              </a:lnSpc>
              <a:spcBef>
                <a:spcPts val="0"/>
              </a:spcBef>
              <a:spcAft>
                <a:spcPts val="0"/>
              </a:spcAft>
              <a:buClr>
                <a:srgbClr val="000000"/>
              </a:buClr>
              <a:buSzPts val="1600"/>
              <a:buFont typeface="Arial"/>
              <a:buNone/>
            </a:pPr>
            <a:endParaRPr sz="1600" b="1" i="1" u="none" strike="sngStrike" cap="none">
              <a:solidFill>
                <a:schemeClr val="dk2"/>
              </a:solidFill>
              <a:latin typeface="Century Gothic"/>
              <a:ea typeface="Century Gothic"/>
              <a:cs typeface="Century Gothic"/>
              <a:sym typeface="Century Gothic"/>
            </a:endParaRPr>
          </a:p>
          <a:p>
            <a:pPr marL="0" marR="5080" lvl="0" indent="0" algn="l" rtl="0">
              <a:lnSpc>
                <a:spcPct val="115000"/>
              </a:lnSpc>
              <a:spcBef>
                <a:spcPts val="0"/>
              </a:spcBef>
              <a:spcAft>
                <a:spcPts val="0"/>
              </a:spcAft>
              <a:buClr>
                <a:srgbClr val="000000"/>
              </a:buClr>
              <a:buSzPts val="1600"/>
              <a:buFont typeface="Arial"/>
              <a:buNone/>
            </a:pPr>
            <a:r>
              <a:rPr lang="en-US" sz="1600" b="1" i="1" u="none" strike="noStrike" cap="none">
                <a:solidFill>
                  <a:schemeClr val="dk2"/>
                </a:solidFill>
                <a:latin typeface="Century Gothic"/>
                <a:ea typeface="Century Gothic"/>
                <a:cs typeface="Century Gothic"/>
                <a:sym typeface="Century Gothic"/>
              </a:rPr>
              <a:t>For instance</a:t>
            </a:r>
            <a:r>
              <a:rPr lang="en-US" sz="1600" b="1" i="0" u="none" strike="noStrike" cap="none">
                <a:solidFill>
                  <a:schemeClr val="dk2"/>
                </a:solidFill>
                <a:latin typeface="Century Gothic"/>
                <a:ea typeface="Century Gothic"/>
                <a:cs typeface="Century Gothic"/>
                <a:sym typeface="Century Gothic"/>
              </a:rPr>
              <a:t>, Ratana needs to match her supply to customer demand. </a:t>
            </a:r>
            <a:endParaRPr sz="1600" b="1" i="0" u="none" strike="noStrike" cap="none">
              <a:solidFill>
                <a:schemeClr val="dk2"/>
              </a:solidFill>
              <a:latin typeface="Century Gothic"/>
              <a:ea typeface="Century Gothic"/>
              <a:cs typeface="Century Gothic"/>
              <a:sym typeface="Century Gothic"/>
            </a:endParaRPr>
          </a:p>
          <a:p>
            <a:pPr marL="0" marR="0" lvl="0" indent="0" algn="l" rtl="0">
              <a:lnSpc>
                <a:spcPct val="115000"/>
              </a:lnSpc>
              <a:spcBef>
                <a:spcPts val="100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If she purchases more than she can sell, she’ll need somewhere to store the excess, and she will have to wait to recover her own purchase costs, which could cut into her profits. </a:t>
            </a:r>
            <a:endParaRPr sz="1600" b="0" i="0" u="none" strike="noStrike" cap="none">
              <a:solidFill>
                <a:schemeClr val="dk2"/>
              </a:solidFill>
              <a:latin typeface="Century Gothic"/>
              <a:ea typeface="Century Gothic"/>
              <a:cs typeface="Century Gothic"/>
              <a:sym typeface="Century Gothic"/>
            </a:endParaRPr>
          </a:p>
          <a:p>
            <a:pPr marL="0" marR="0" lvl="0" indent="0" algn="l" rtl="0">
              <a:lnSpc>
                <a:spcPct val="115000"/>
              </a:lnSpc>
              <a:spcBef>
                <a:spcPts val="1000"/>
              </a:spcBef>
              <a:spcAft>
                <a:spcPts val="100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If she runs out of any products, she will lose potential revenue on that product.</a:t>
            </a:r>
            <a:endParaRPr sz="1600" b="0" i="0" u="none" strike="noStrike" cap="none">
              <a:solidFill>
                <a:schemeClr val="dk2"/>
              </a:solidFill>
              <a:latin typeface="Century Gothic"/>
              <a:ea typeface="Century Gothic"/>
              <a:cs typeface="Century Gothic"/>
              <a:sym typeface="Century Gothic"/>
            </a:endParaRPr>
          </a:p>
        </p:txBody>
      </p:sp>
      <p:pic>
        <p:nvPicPr>
          <p:cNvPr id="270" name="Google Shape;270;g153fde04e7e_1_901"/>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grpSp>
        <p:nvGrpSpPr>
          <p:cNvPr id="271" name="Google Shape;271;g153fde04e7e_1_901"/>
          <p:cNvGrpSpPr/>
          <p:nvPr/>
        </p:nvGrpSpPr>
        <p:grpSpPr>
          <a:xfrm>
            <a:off x="7820025" y="2490673"/>
            <a:ext cx="3686100" cy="415651"/>
            <a:chOff x="7439025" y="3301396"/>
            <a:chExt cx="3686100" cy="574500"/>
          </a:xfrm>
        </p:grpSpPr>
        <p:sp>
          <p:nvSpPr>
            <p:cNvPr id="272" name="Google Shape;272;g153fde04e7e_1_901"/>
            <p:cNvSpPr/>
            <p:nvPr/>
          </p:nvSpPr>
          <p:spPr>
            <a:xfrm>
              <a:off x="7439025" y="3336318"/>
              <a:ext cx="3686100" cy="504600"/>
            </a:xfrm>
            <a:prstGeom prst="rect">
              <a:avLst/>
            </a:prstGeom>
            <a:solidFill>
              <a:srgbClr val="8B433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g153fde04e7e_1_901"/>
            <p:cNvSpPr txBox="1"/>
            <p:nvPr/>
          </p:nvSpPr>
          <p:spPr>
            <a:xfrm>
              <a:off x="7439025" y="3301396"/>
              <a:ext cx="3612300" cy="574500"/>
            </a:xfrm>
            <a:prstGeom prst="rect">
              <a:avLst/>
            </a:prstGeom>
            <a:noFill/>
            <a:ln>
              <a:noFill/>
            </a:ln>
          </p:spPr>
          <p:txBody>
            <a:bodyPr spcFirstLastPara="1" wrap="square" lIns="91425" tIns="91425" rIns="91425" bIns="91425" anchor="t" anchorCtr="0">
              <a:spAutoFit/>
            </a:bodyPr>
            <a:lstStyle/>
            <a:p>
              <a:pPr marL="102235"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lt1"/>
                  </a:solidFill>
                  <a:latin typeface="Century Gothic"/>
                  <a:ea typeface="Century Gothic"/>
                  <a:cs typeface="Century Gothic"/>
                  <a:sym typeface="Century Gothic"/>
                </a:rPr>
                <a:t>EFFICIENTLY MANAGING INVENTORY</a:t>
              </a:r>
              <a:endParaRPr sz="500" b="0" i="0" u="none" strike="noStrike" cap="none">
                <a:solidFill>
                  <a:srgbClr val="000000"/>
                </a:solidFill>
                <a:latin typeface="Arial"/>
                <a:ea typeface="Arial"/>
                <a:cs typeface="Arial"/>
                <a:sym typeface="Arial"/>
              </a:endParaRPr>
            </a:p>
          </p:txBody>
        </p:sp>
      </p:grpSp>
      <p:grpSp>
        <p:nvGrpSpPr>
          <p:cNvPr id="274" name="Google Shape;274;g153fde04e7e_1_901"/>
          <p:cNvGrpSpPr/>
          <p:nvPr/>
        </p:nvGrpSpPr>
        <p:grpSpPr>
          <a:xfrm>
            <a:off x="7115075" y="2609850"/>
            <a:ext cx="4876800" cy="3952876"/>
            <a:chOff x="7115075" y="2609850"/>
            <a:chExt cx="4876800" cy="3952876"/>
          </a:xfrm>
        </p:grpSpPr>
        <p:grpSp>
          <p:nvGrpSpPr>
            <p:cNvPr id="275" name="Google Shape;275;g153fde04e7e_1_901"/>
            <p:cNvGrpSpPr/>
            <p:nvPr/>
          </p:nvGrpSpPr>
          <p:grpSpPr>
            <a:xfrm>
              <a:off x="7115075" y="2609850"/>
              <a:ext cx="4876800" cy="3952876"/>
              <a:chOff x="7115075" y="2609850"/>
              <a:chExt cx="4876800" cy="3952876"/>
            </a:xfrm>
          </p:grpSpPr>
          <p:pic>
            <p:nvPicPr>
              <p:cNvPr id="276" name="Google Shape;276;g153fde04e7e_1_901"/>
              <p:cNvPicPr preferRelativeResize="0"/>
              <p:nvPr/>
            </p:nvPicPr>
            <p:blipFill rotWithShape="1">
              <a:blip r:embed="rId5" cstate="screen">
                <a:alphaModFix/>
                <a:extLst>
                  <a:ext uri="{28A0092B-C50C-407E-A947-70E740481C1C}">
                    <a14:useLocalDpi xmlns:a14="http://schemas.microsoft.com/office/drawing/2010/main"/>
                  </a:ext>
                </a:extLst>
              </a:blip>
              <a:srcRect l="7990" t="16135" r="10223" b="17573"/>
              <a:stretch/>
            </p:blipFill>
            <p:spPr>
              <a:xfrm>
                <a:off x="7115075" y="2609850"/>
                <a:ext cx="4876800" cy="3952876"/>
              </a:xfrm>
              <a:prstGeom prst="rect">
                <a:avLst/>
              </a:prstGeom>
              <a:noFill/>
              <a:ln>
                <a:noFill/>
              </a:ln>
            </p:spPr>
          </p:pic>
          <p:sp>
            <p:nvSpPr>
              <p:cNvPr id="277" name="Google Shape;277;g153fde04e7e_1_901"/>
              <p:cNvSpPr txBox="1"/>
              <p:nvPr/>
            </p:nvSpPr>
            <p:spPr>
              <a:xfrm>
                <a:off x="7667625" y="4752975"/>
                <a:ext cx="800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SUPPLY</a:t>
                </a:r>
                <a:endParaRPr sz="1200" b="1" i="0" u="none" strike="noStrike" cap="none">
                  <a:solidFill>
                    <a:srgbClr val="000000"/>
                  </a:solidFill>
                  <a:latin typeface="Arial"/>
                  <a:ea typeface="Arial"/>
                  <a:cs typeface="Arial"/>
                  <a:sym typeface="Arial"/>
                </a:endParaRPr>
              </a:p>
            </p:txBody>
          </p:sp>
          <p:sp>
            <p:nvSpPr>
              <p:cNvPr id="278" name="Google Shape;278;g153fde04e7e_1_901"/>
              <p:cNvSpPr txBox="1"/>
              <p:nvPr/>
            </p:nvSpPr>
            <p:spPr>
              <a:xfrm>
                <a:off x="10715625" y="4752975"/>
                <a:ext cx="104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DEMAND</a:t>
                </a:r>
                <a:endParaRPr sz="1200" b="1" i="0" u="none" strike="noStrike" cap="none">
                  <a:solidFill>
                    <a:srgbClr val="000000"/>
                  </a:solidFill>
                  <a:latin typeface="Arial"/>
                  <a:ea typeface="Arial"/>
                  <a:cs typeface="Arial"/>
                  <a:sym typeface="Arial"/>
                </a:endParaRPr>
              </a:p>
            </p:txBody>
          </p:sp>
        </p:grpSp>
        <p:pic>
          <p:nvPicPr>
            <p:cNvPr id="279" name="Google Shape;279;g153fde04e7e_1_90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0876700" y="4095748"/>
              <a:ext cx="619974" cy="620001"/>
            </a:xfrm>
            <a:prstGeom prst="rect">
              <a:avLst/>
            </a:prstGeom>
            <a:noFill/>
            <a:ln>
              <a:noFill/>
            </a:ln>
          </p:spPr>
        </p:pic>
        <p:pic>
          <p:nvPicPr>
            <p:cNvPr id="280" name="Google Shape;280;g153fde04e7e_1_90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715250" y="4095763"/>
              <a:ext cx="619974" cy="619974"/>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g153fde04e7e_1_941"/>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286" name="Google Shape;286;g153fde04e7e_1_941"/>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287" name="Google Shape;287;g153fde04e7e_1_94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12</a:t>
            </a:fld>
            <a:endParaRPr/>
          </a:p>
        </p:txBody>
      </p:sp>
      <p:sp>
        <p:nvSpPr>
          <p:cNvPr id="288" name="Google Shape;288;g153fde04e7e_1_941"/>
          <p:cNvSpPr/>
          <p:nvPr/>
        </p:nvSpPr>
        <p:spPr>
          <a:xfrm>
            <a:off x="755075" y="790575"/>
            <a:ext cx="10598700" cy="58500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g153fde04e7e_1_941"/>
          <p:cNvSpPr txBox="1"/>
          <p:nvPr/>
        </p:nvSpPr>
        <p:spPr>
          <a:xfrm>
            <a:off x="1099900" y="1123350"/>
            <a:ext cx="7099200" cy="671700"/>
          </a:xfrm>
          <a:prstGeom prst="rect">
            <a:avLst/>
          </a:prstGeom>
          <a:noFill/>
          <a:ln>
            <a:noFill/>
          </a:ln>
        </p:spPr>
        <p:txBody>
          <a:bodyPr spcFirstLastPara="1" wrap="square" lIns="91425" tIns="91425" rIns="91425" bIns="91425" anchor="t" anchorCtr="0">
            <a:spAutoFit/>
          </a:bodyPr>
          <a:lstStyle/>
          <a:p>
            <a:pPr marL="457200" marR="5080" lvl="0" indent="-457200" algn="l" rtl="0">
              <a:lnSpc>
                <a:spcPct val="133200"/>
              </a:lnSpc>
              <a:spcBef>
                <a:spcPts val="0"/>
              </a:spcBef>
              <a:spcAft>
                <a:spcPts val="0"/>
              </a:spcAft>
              <a:buClr>
                <a:srgbClr val="000000"/>
              </a:buClr>
              <a:buSzPts val="2000"/>
              <a:buFont typeface="Arial"/>
              <a:buNone/>
            </a:pPr>
            <a:r>
              <a:rPr lang="en-US" sz="2000" b="1" i="0" u="none" strike="noStrike" cap="none">
                <a:solidFill>
                  <a:srgbClr val="2855A4"/>
                </a:solidFill>
                <a:latin typeface="Century Gothic"/>
                <a:ea typeface="Century Gothic"/>
                <a:cs typeface="Century Gothic"/>
                <a:sym typeface="Century Gothic"/>
              </a:rPr>
              <a:t>2.	KEEP CUSTOMERS HAPPY</a:t>
            </a:r>
            <a:endParaRPr sz="2000" b="1" i="0" u="none" strike="noStrike" cap="none">
              <a:solidFill>
                <a:srgbClr val="2855A4"/>
              </a:solidFill>
              <a:latin typeface="Century Gothic"/>
              <a:ea typeface="Century Gothic"/>
              <a:cs typeface="Century Gothic"/>
              <a:sym typeface="Century Gothic"/>
            </a:endParaRPr>
          </a:p>
          <a:p>
            <a:pPr marL="457200" marR="5080" lvl="0" indent="0" algn="l" rtl="0">
              <a:lnSpc>
                <a:spcPct val="133200"/>
              </a:lnSpc>
              <a:spcBef>
                <a:spcPts val="0"/>
              </a:spcBef>
              <a:spcAft>
                <a:spcPts val="0"/>
              </a:spcAft>
              <a:buClr>
                <a:srgbClr val="000000"/>
              </a:buClr>
              <a:buSzPts val="500"/>
              <a:buFont typeface="Arial"/>
              <a:buNone/>
            </a:pPr>
            <a:endParaRPr sz="500" b="0" i="0" u="none" strike="noStrike" cap="none">
              <a:solidFill>
                <a:schemeClr val="dk2"/>
              </a:solidFill>
              <a:latin typeface="Arial"/>
              <a:ea typeface="Arial"/>
              <a:cs typeface="Arial"/>
              <a:sym typeface="Arial"/>
            </a:endParaRPr>
          </a:p>
        </p:txBody>
      </p:sp>
      <p:pic>
        <p:nvPicPr>
          <p:cNvPr id="290" name="Google Shape;290;g153fde04e7e_1_941"/>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291" name="Google Shape;291;g153fde04e7e_1_941"/>
          <p:cNvSpPr txBox="1"/>
          <p:nvPr/>
        </p:nvSpPr>
        <p:spPr>
          <a:xfrm>
            <a:off x="3048000" y="1718850"/>
            <a:ext cx="8010600" cy="4705800"/>
          </a:xfrm>
          <a:prstGeom prst="rect">
            <a:avLst/>
          </a:prstGeom>
          <a:noFill/>
          <a:ln>
            <a:noFill/>
          </a:ln>
        </p:spPr>
        <p:txBody>
          <a:bodyPr spcFirstLastPara="1" wrap="square" lIns="91425" tIns="91425" rIns="91425" bIns="91425" anchor="t" anchorCtr="0">
            <a:spAutoFit/>
          </a:bodyPr>
          <a:lstStyle/>
          <a:p>
            <a:pPr marL="12700" marR="5080" lvl="0" indent="0" algn="l" rtl="0">
              <a:lnSpc>
                <a:spcPct val="115000"/>
              </a:lnSpc>
              <a:spcBef>
                <a:spcPts val="0"/>
              </a:spcBef>
              <a:spcAft>
                <a:spcPts val="0"/>
              </a:spcAft>
              <a:buClr>
                <a:srgbClr val="000000"/>
              </a:buClr>
              <a:buSzPts val="1900"/>
              <a:buFont typeface="Arial"/>
              <a:buNone/>
            </a:pPr>
            <a:r>
              <a:rPr lang="en-US" sz="1900" b="1" i="0" u="none" strike="noStrike" cap="none">
                <a:solidFill>
                  <a:schemeClr val="dk2"/>
                </a:solidFill>
                <a:latin typeface="Century Gothic"/>
                <a:ea typeface="Century Gothic"/>
                <a:cs typeface="Century Gothic"/>
                <a:sym typeface="Century Gothic"/>
              </a:rPr>
              <a:t>How quickly can you get products to your customers? </a:t>
            </a:r>
            <a:endParaRPr sz="1900" b="1" i="0" u="none" strike="noStrike" cap="none">
              <a:solidFill>
                <a:schemeClr val="dk2"/>
              </a:solidFill>
              <a:latin typeface="Century Gothic"/>
              <a:ea typeface="Century Gothic"/>
              <a:cs typeface="Century Gothic"/>
              <a:sym typeface="Century Gothic"/>
            </a:endParaRPr>
          </a:p>
          <a:p>
            <a:pPr marL="457200" marR="5080" lvl="0" indent="-342900" algn="l" rtl="0">
              <a:lnSpc>
                <a:spcPct val="115000"/>
              </a:lnSpc>
              <a:spcBef>
                <a:spcPts val="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Aim to have requested products in stock. This means you have to keep track of when to reorder products.</a:t>
            </a:r>
            <a:endParaRPr sz="1900" b="0" i="0" u="none" strike="noStrike" cap="none">
              <a:solidFill>
                <a:schemeClr val="dk2"/>
              </a:solidFill>
              <a:latin typeface="Century Gothic"/>
              <a:ea typeface="Century Gothic"/>
              <a:cs typeface="Century Gothic"/>
              <a:sym typeface="Century Gothic"/>
            </a:endParaRPr>
          </a:p>
          <a:p>
            <a:pPr marL="12700" marR="118110" lvl="0" indent="0" algn="l" rtl="0">
              <a:lnSpc>
                <a:spcPct val="115000"/>
              </a:lnSpc>
              <a:spcBef>
                <a:spcPts val="1000"/>
              </a:spcBef>
              <a:spcAft>
                <a:spcPts val="0"/>
              </a:spcAft>
              <a:buClr>
                <a:srgbClr val="000000"/>
              </a:buClr>
              <a:buSzPts val="1900"/>
              <a:buFont typeface="Arial"/>
              <a:buNone/>
            </a:pPr>
            <a:r>
              <a:rPr lang="en-US" sz="1900" b="1" i="0" u="none" strike="noStrike" cap="none">
                <a:solidFill>
                  <a:schemeClr val="dk2"/>
                </a:solidFill>
                <a:latin typeface="Century Gothic"/>
                <a:ea typeface="Century Gothic"/>
                <a:cs typeface="Century Gothic"/>
                <a:sym typeface="Century Gothic"/>
              </a:rPr>
              <a:t>How reliable are you?</a:t>
            </a:r>
            <a:endParaRPr sz="2400" b="1" i="0" u="none" strike="noStrike" cap="none">
              <a:solidFill>
                <a:schemeClr val="dk2"/>
              </a:solidFill>
              <a:latin typeface="Century Gothic"/>
              <a:ea typeface="Century Gothic"/>
              <a:cs typeface="Century Gothic"/>
              <a:sym typeface="Century Gothic"/>
            </a:endParaRPr>
          </a:p>
          <a:p>
            <a:pPr marL="457200" marR="5080" lvl="0" indent="-342900" algn="l" rtl="0">
              <a:lnSpc>
                <a:spcPct val="115000"/>
              </a:lnSpc>
              <a:spcBef>
                <a:spcPts val="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Your customers should be able to count on you to have what they need in stock. </a:t>
            </a:r>
            <a:endParaRPr>
              <a:solidFill>
                <a:schemeClr val="dk2"/>
              </a:solidFill>
            </a:endParaRPr>
          </a:p>
          <a:p>
            <a:pPr marL="457200" marR="0" lvl="0" indent="-342900" algn="l" rtl="0">
              <a:lnSpc>
                <a:spcPct val="115000"/>
              </a:lnSpc>
              <a:spcBef>
                <a:spcPts val="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All your products should be fresh and undamaged. Slightly damaged products and products close to their expiry date should be sold at a discount. </a:t>
            </a:r>
            <a:endParaRPr/>
          </a:p>
          <a:p>
            <a:pPr marL="0" marR="0" lvl="0" indent="0" algn="l" rtl="0">
              <a:lnSpc>
                <a:spcPct val="115000"/>
              </a:lnSpc>
              <a:spcBef>
                <a:spcPts val="1000"/>
              </a:spcBef>
              <a:spcAft>
                <a:spcPts val="0"/>
              </a:spcAft>
              <a:buClr>
                <a:srgbClr val="000000"/>
              </a:buClr>
              <a:buSzPts val="1800"/>
              <a:buFont typeface="Arial"/>
              <a:buNone/>
            </a:pPr>
            <a:r>
              <a:rPr lang="en-US" sz="1800" b="1" i="0" u="none" strike="noStrike" cap="none">
                <a:solidFill>
                  <a:schemeClr val="dk2"/>
                </a:solidFill>
                <a:latin typeface="Century Gothic"/>
                <a:ea typeface="Century Gothic"/>
                <a:cs typeface="Century Gothic"/>
                <a:sym typeface="Century Gothic"/>
              </a:rPr>
              <a:t>How fast can you adapt to the needs of your customers?</a:t>
            </a:r>
            <a:endParaRPr sz="1800" b="1" i="0" u="none" strike="noStrike" cap="none">
              <a:solidFill>
                <a:schemeClr val="dk2"/>
              </a:solidFill>
              <a:latin typeface="Century Gothic"/>
              <a:ea typeface="Century Gothic"/>
              <a:cs typeface="Century Gothic"/>
              <a:sym typeface="Century Gothic"/>
            </a:endParaRPr>
          </a:p>
          <a:p>
            <a:pPr marL="457200" marR="5080" lvl="0" indent="-342900" algn="l" rtl="0">
              <a:lnSpc>
                <a:spcPct val="115000"/>
              </a:lnSpc>
              <a:spcBef>
                <a:spcPts val="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Order new products or brands if there is customer demand for it.</a:t>
            </a:r>
            <a:endParaRPr sz="1800" b="0" i="0" u="none" strike="noStrike" cap="none">
              <a:solidFill>
                <a:schemeClr val="dk2"/>
              </a:solidFill>
              <a:latin typeface="Century Gothic"/>
              <a:ea typeface="Century Gothic"/>
              <a:cs typeface="Century Gothic"/>
              <a:sym typeface="Century Gothic"/>
            </a:endParaRPr>
          </a:p>
          <a:p>
            <a:pPr marL="0" marR="382905" lvl="0" indent="0" algn="l" rtl="0">
              <a:lnSpc>
                <a:spcPct val="103846"/>
              </a:lnSpc>
              <a:spcBef>
                <a:spcPts val="1000"/>
              </a:spcBef>
              <a:spcAft>
                <a:spcPts val="0"/>
              </a:spcAft>
              <a:buClr>
                <a:schemeClr val="dk1"/>
              </a:buClr>
              <a:buSzPts val="2600"/>
              <a:buFont typeface="Arial"/>
              <a:buNone/>
            </a:pPr>
            <a:r>
              <a:rPr lang="en-US" sz="1900" b="1" i="0" u="none" strike="noStrike" cap="none">
                <a:solidFill>
                  <a:srgbClr val="2855A4"/>
                </a:solidFill>
                <a:latin typeface="Century Gothic"/>
                <a:ea typeface="Century Gothic"/>
                <a:cs typeface="Century Gothic"/>
                <a:sym typeface="Century Gothic"/>
              </a:rPr>
              <a:t>Customers will be much more likely to come back for more if they know your store consistently has the goods they need.</a:t>
            </a:r>
            <a:endParaRPr sz="1100" b="0" i="0" u="none" strike="noStrike" cap="none">
              <a:solidFill>
                <a:srgbClr val="2855A4"/>
              </a:solidFill>
              <a:latin typeface="Century Gothic"/>
              <a:ea typeface="Century Gothic"/>
              <a:cs typeface="Century Gothic"/>
              <a:sym typeface="Century Gothic"/>
            </a:endParaRPr>
          </a:p>
        </p:txBody>
      </p:sp>
      <p:pic>
        <p:nvPicPr>
          <p:cNvPr id="292" name="Google Shape;292;g153fde04e7e_1_94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627950" y="3028550"/>
            <a:ext cx="976749" cy="976728"/>
          </a:xfrm>
          <a:prstGeom prst="rect">
            <a:avLst/>
          </a:prstGeom>
          <a:noFill/>
          <a:ln>
            <a:noFill/>
          </a:ln>
        </p:spPr>
      </p:pic>
      <p:pic>
        <p:nvPicPr>
          <p:cNvPr id="293" name="Google Shape;293;g153fde04e7e_1_94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627950" y="4552550"/>
            <a:ext cx="976749" cy="976728"/>
          </a:xfrm>
          <a:prstGeom prst="rect">
            <a:avLst/>
          </a:prstGeom>
          <a:noFill/>
          <a:ln>
            <a:noFill/>
          </a:ln>
        </p:spPr>
      </p:pic>
      <p:pic>
        <p:nvPicPr>
          <p:cNvPr id="294" name="Google Shape;294;g153fde04e7e_1_94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627950" y="1795050"/>
            <a:ext cx="976749" cy="976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g153fde04e7e_1_915"/>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300" name="Google Shape;300;g153fde04e7e_1_915"/>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301" name="Google Shape;301;g153fde04e7e_1_9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13</a:t>
            </a:fld>
            <a:endParaRPr/>
          </a:p>
        </p:txBody>
      </p:sp>
      <p:sp>
        <p:nvSpPr>
          <p:cNvPr id="302" name="Google Shape;302;g153fde04e7e_1_915"/>
          <p:cNvSpPr/>
          <p:nvPr/>
        </p:nvSpPr>
        <p:spPr>
          <a:xfrm>
            <a:off x="755075" y="790575"/>
            <a:ext cx="10055700" cy="58500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g153fde04e7e_1_915"/>
          <p:cNvSpPr txBox="1"/>
          <p:nvPr/>
        </p:nvSpPr>
        <p:spPr>
          <a:xfrm>
            <a:off x="1099900" y="1123350"/>
            <a:ext cx="7099200" cy="671700"/>
          </a:xfrm>
          <a:prstGeom prst="rect">
            <a:avLst/>
          </a:prstGeom>
          <a:noFill/>
          <a:ln>
            <a:noFill/>
          </a:ln>
        </p:spPr>
        <p:txBody>
          <a:bodyPr spcFirstLastPara="1" wrap="square" lIns="91425" tIns="91425" rIns="91425" bIns="91425" anchor="t" anchorCtr="0">
            <a:spAutoFit/>
          </a:bodyPr>
          <a:lstStyle/>
          <a:p>
            <a:pPr marL="457200" marR="5080" lvl="0" indent="-457200" algn="l" rtl="0">
              <a:lnSpc>
                <a:spcPct val="133200"/>
              </a:lnSpc>
              <a:spcBef>
                <a:spcPts val="0"/>
              </a:spcBef>
              <a:spcAft>
                <a:spcPts val="0"/>
              </a:spcAft>
              <a:buClr>
                <a:srgbClr val="000000"/>
              </a:buClr>
              <a:buSzPts val="2000"/>
              <a:buFont typeface="Arial"/>
              <a:buNone/>
            </a:pPr>
            <a:r>
              <a:rPr lang="en-US" sz="2000" b="1" i="0" u="none" strike="noStrike" cap="none">
                <a:solidFill>
                  <a:srgbClr val="2855A4"/>
                </a:solidFill>
                <a:latin typeface="Century Gothic"/>
                <a:ea typeface="Century Gothic"/>
                <a:cs typeface="Century Gothic"/>
                <a:sym typeface="Century Gothic"/>
              </a:rPr>
              <a:t>3.	MANAGE GROWTH IN YOUR BUSINESS</a:t>
            </a:r>
            <a:endParaRPr sz="2000" b="1" i="0" u="none" strike="noStrike" cap="none">
              <a:solidFill>
                <a:srgbClr val="2855A4"/>
              </a:solidFill>
              <a:latin typeface="Century Gothic"/>
              <a:ea typeface="Century Gothic"/>
              <a:cs typeface="Century Gothic"/>
              <a:sym typeface="Century Gothic"/>
            </a:endParaRPr>
          </a:p>
          <a:p>
            <a:pPr marL="457200" marR="5080" lvl="0" indent="0" algn="l" rtl="0">
              <a:lnSpc>
                <a:spcPct val="133200"/>
              </a:lnSpc>
              <a:spcBef>
                <a:spcPts val="0"/>
              </a:spcBef>
              <a:spcAft>
                <a:spcPts val="0"/>
              </a:spcAft>
              <a:buClr>
                <a:srgbClr val="000000"/>
              </a:buClr>
              <a:buSzPts val="500"/>
              <a:buFont typeface="Arial"/>
              <a:buNone/>
            </a:pPr>
            <a:endParaRPr sz="500" b="0" i="0" u="none" strike="noStrike" cap="none">
              <a:solidFill>
                <a:schemeClr val="dk2"/>
              </a:solidFill>
              <a:latin typeface="Arial"/>
              <a:ea typeface="Arial"/>
              <a:cs typeface="Arial"/>
              <a:sym typeface="Arial"/>
            </a:endParaRPr>
          </a:p>
        </p:txBody>
      </p:sp>
      <p:pic>
        <p:nvPicPr>
          <p:cNvPr id="304" name="Google Shape;304;g153fde04e7e_1_915"/>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pic>
        <p:nvPicPr>
          <p:cNvPr id="305" name="Google Shape;305;g153fde04e7e_1_91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8111425" y="1362075"/>
            <a:ext cx="3694799" cy="5543552"/>
          </a:xfrm>
          <a:prstGeom prst="rect">
            <a:avLst/>
          </a:prstGeom>
          <a:noFill/>
          <a:ln>
            <a:noFill/>
          </a:ln>
        </p:spPr>
      </p:pic>
      <p:sp>
        <p:nvSpPr>
          <p:cNvPr id="306" name="Google Shape;306;g153fde04e7e_1_915"/>
          <p:cNvSpPr txBox="1"/>
          <p:nvPr/>
        </p:nvSpPr>
        <p:spPr>
          <a:xfrm>
            <a:off x="3048000" y="2023650"/>
            <a:ext cx="5510700" cy="3429300"/>
          </a:xfrm>
          <a:prstGeom prst="rect">
            <a:avLst/>
          </a:prstGeom>
          <a:noFill/>
          <a:ln>
            <a:noFill/>
          </a:ln>
        </p:spPr>
        <p:txBody>
          <a:bodyPr spcFirstLastPara="1" wrap="square" lIns="91425" tIns="91425" rIns="91425" bIns="91425" anchor="t" anchorCtr="0">
            <a:spAutoFit/>
          </a:bodyPr>
          <a:lstStyle/>
          <a:p>
            <a:pPr marL="0" marR="5080" lvl="0" indent="0" algn="l" rtl="0">
              <a:lnSpc>
                <a:spcPct val="114599"/>
              </a:lnSpc>
              <a:spcBef>
                <a:spcPts val="0"/>
              </a:spcBef>
              <a:spcAft>
                <a:spcPts val="0"/>
              </a:spcAft>
              <a:buClr>
                <a:srgbClr val="000000"/>
              </a:buClr>
              <a:buSzPts val="1900"/>
              <a:buFont typeface="Arial"/>
              <a:buNone/>
            </a:pPr>
            <a:r>
              <a:rPr lang="en-US" sz="2100" b="0" i="0" u="none" strike="noStrike" cap="none">
                <a:solidFill>
                  <a:schemeClr val="dk2"/>
                </a:solidFill>
                <a:latin typeface="Century Gothic"/>
                <a:ea typeface="Century Gothic"/>
                <a:cs typeface="Century Gothic"/>
                <a:sym typeface="Century Gothic"/>
              </a:rPr>
              <a:t>As your business grow</a:t>
            </a:r>
            <a:r>
              <a:rPr lang="en-US" sz="2100">
                <a:solidFill>
                  <a:schemeClr val="dk2"/>
                </a:solidFill>
                <a:latin typeface="Century Gothic"/>
                <a:ea typeface="Century Gothic"/>
                <a:cs typeface="Century Gothic"/>
                <a:sym typeface="Century Gothic"/>
              </a:rPr>
              <a:t>s</a:t>
            </a:r>
            <a:r>
              <a:rPr lang="en-US" sz="2100" b="0" i="0" u="none" strike="noStrike" cap="none">
                <a:solidFill>
                  <a:schemeClr val="dk2"/>
                </a:solidFill>
                <a:latin typeface="Century Gothic"/>
                <a:ea typeface="Century Gothic"/>
                <a:cs typeface="Century Gothic"/>
                <a:sym typeface="Century Gothic"/>
              </a:rPr>
              <a:t>, your inventory management needs to get more organized as well.</a:t>
            </a:r>
            <a:endParaRPr sz="2100" b="0" i="0" u="none" strike="sngStrike" cap="none">
              <a:solidFill>
                <a:schemeClr val="dk2"/>
              </a:solidFill>
              <a:latin typeface="Century Gothic"/>
              <a:ea typeface="Century Gothic"/>
              <a:cs typeface="Century Gothic"/>
              <a:sym typeface="Century Gothic"/>
            </a:endParaRPr>
          </a:p>
          <a:p>
            <a:pPr marL="0" marR="0" lvl="0" indent="0" algn="l" rtl="0">
              <a:lnSpc>
                <a:spcPct val="100000"/>
              </a:lnSpc>
              <a:spcBef>
                <a:spcPts val="35"/>
              </a:spcBef>
              <a:spcAft>
                <a:spcPts val="0"/>
              </a:spcAft>
              <a:buClr>
                <a:schemeClr val="dk1"/>
              </a:buClr>
              <a:buSzPts val="2250"/>
              <a:buFont typeface="Arial"/>
              <a:buNone/>
            </a:pPr>
            <a:endParaRPr sz="2100" b="0" i="0" u="none" strike="noStrike" cap="none">
              <a:solidFill>
                <a:schemeClr val="dk2"/>
              </a:solidFill>
              <a:latin typeface="Century Gothic"/>
              <a:ea typeface="Century Gothic"/>
              <a:cs typeface="Century Gothic"/>
              <a:sym typeface="Century Gothic"/>
            </a:endParaRPr>
          </a:p>
          <a:p>
            <a:pPr marL="12700" marR="118110" lvl="0" indent="0" algn="l" rtl="0">
              <a:lnSpc>
                <a:spcPct val="114599"/>
              </a:lnSpc>
              <a:spcBef>
                <a:spcPts val="5"/>
              </a:spcBef>
              <a:spcAft>
                <a:spcPts val="0"/>
              </a:spcAft>
              <a:buClr>
                <a:schemeClr val="dk1"/>
              </a:buClr>
              <a:buSzPts val="2400"/>
              <a:buFont typeface="Arial"/>
              <a:buNone/>
            </a:pPr>
            <a:r>
              <a:rPr lang="en-US" sz="2100" b="0" i="0" u="none" strike="noStrike" cap="none">
                <a:solidFill>
                  <a:schemeClr val="dk2"/>
                </a:solidFill>
                <a:latin typeface="Century Gothic"/>
                <a:ea typeface="Century Gothic"/>
                <a:cs typeface="Century Gothic"/>
                <a:sym typeface="Century Gothic"/>
              </a:rPr>
              <a:t>It is important to get control over your physical stock from day one if you plan on scaling. Putting an effective inventory system in place early is key to managing your stock.</a:t>
            </a:r>
            <a:endParaRPr sz="2100" b="0" i="0" u="none" strike="noStrike" cap="none">
              <a:solidFill>
                <a:schemeClr val="dk2"/>
              </a:solidFill>
              <a:latin typeface="Century Gothic"/>
              <a:ea typeface="Century Gothic"/>
              <a:cs typeface="Century Gothic"/>
              <a:sym typeface="Century Gothic"/>
            </a:endParaRPr>
          </a:p>
        </p:txBody>
      </p:sp>
      <p:pic>
        <p:nvPicPr>
          <p:cNvPr id="307" name="Google Shape;307;g153fde04e7e_1_91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627950" y="3547650"/>
            <a:ext cx="976749" cy="976725"/>
          </a:xfrm>
          <a:prstGeom prst="rect">
            <a:avLst/>
          </a:prstGeom>
          <a:noFill/>
          <a:ln>
            <a:noFill/>
          </a:ln>
        </p:spPr>
      </p:pic>
      <p:pic>
        <p:nvPicPr>
          <p:cNvPr id="308" name="Google Shape;308;g153fde04e7e_1_91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649600" y="2124075"/>
            <a:ext cx="933450" cy="933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g153fde04e7e_1_930"/>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314" name="Google Shape;314;g153fde04e7e_1_930"/>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315" name="Google Shape;315;g153fde04e7e_1_9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14</a:t>
            </a:fld>
            <a:endParaRPr/>
          </a:p>
        </p:txBody>
      </p:sp>
      <p:sp>
        <p:nvSpPr>
          <p:cNvPr id="316" name="Google Shape;316;g153fde04e7e_1_930"/>
          <p:cNvSpPr/>
          <p:nvPr/>
        </p:nvSpPr>
        <p:spPr>
          <a:xfrm>
            <a:off x="755075" y="790575"/>
            <a:ext cx="10055700" cy="58500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g153fde04e7e_1_930"/>
          <p:cNvSpPr txBox="1"/>
          <p:nvPr/>
        </p:nvSpPr>
        <p:spPr>
          <a:xfrm>
            <a:off x="1099900" y="1123350"/>
            <a:ext cx="7099200" cy="671700"/>
          </a:xfrm>
          <a:prstGeom prst="rect">
            <a:avLst/>
          </a:prstGeom>
          <a:noFill/>
          <a:ln>
            <a:noFill/>
          </a:ln>
        </p:spPr>
        <p:txBody>
          <a:bodyPr spcFirstLastPara="1" wrap="square" lIns="91425" tIns="91425" rIns="91425" bIns="91425" anchor="t" anchorCtr="0">
            <a:spAutoFit/>
          </a:bodyPr>
          <a:lstStyle/>
          <a:p>
            <a:pPr marL="457200" marR="5080" lvl="0" indent="-457200" algn="l" rtl="0">
              <a:lnSpc>
                <a:spcPct val="133200"/>
              </a:lnSpc>
              <a:spcBef>
                <a:spcPts val="0"/>
              </a:spcBef>
              <a:spcAft>
                <a:spcPts val="0"/>
              </a:spcAft>
              <a:buClr>
                <a:srgbClr val="000000"/>
              </a:buClr>
              <a:buSzPts val="2000"/>
              <a:buFont typeface="Arial"/>
              <a:buNone/>
            </a:pPr>
            <a:r>
              <a:rPr lang="en-US" sz="2000" b="1" i="0" u="none" strike="noStrike" cap="none">
                <a:solidFill>
                  <a:srgbClr val="2855A4"/>
                </a:solidFill>
                <a:latin typeface="Century Gothic"/>
                <a:ea typeface="Century Gothic"/>
                <a:cs typeface="Century Gothic"/>
                <a:sym typeface="Century Gothic"/>
              </a:rPr>
              <a:t>4.	ANALYZE THE PERFORMANCE OF YOUR BUSINESS</a:t>
            </a:r>
            <a:endParaRPr sz="2000" b="1" i="0" u="none" strike="noStrike" cap="none">
              <a:solidFill>
                <a:srgbClr val="2855A4"/>
              </a:solidFill>
              <a:latin typeface="Century Gothic"/>
              <a:ea typeface="Century Gothic"/>
              <a:cs typeface="Century Gothic"/>
              <a:sym typeface="Century Gothic"/>
            </a:endParaRPr>
          </a:p>
          <a:p>
            <a:pPr marL="457200" marR="5080" lvl="0" indent="0" algn="l" rtl="0">
              <a:lnSpc>
                <a:spcPct val="133200"/>
              </a:lnSpc>
              <a:spcBef>
                <a:spcPts val="0"/>
              </a:spcBef>
              <a:spcAft>
                <a:spcPts val="0"/>
              </a:spcAft>
              <a:buClr>
                <a:srgbClr val="000000"/>
              </a:buClr>
              <a:buSzPts val="500"/>
              <a:buFont typeface="Arial"/>
              <a:buNone/>
            </a:pPr>
            <a:endParaRPr sz="500" b="0" i="0" u="none" strike="noStrike" cap="none">
              <a:solidFill>
                <a:schemeClr val="dk2"/>
              </a:solidFill>
              <a:latin typeface="Arial"/>
              <a:ea typeface="Arial"/>
              <a:cs typeface="Arial"/>
              <a:sym typeface="Arial"/>
            </a:endParaRPr>
          </a:p>
        </p:txBody>
      </p:sp>
      <p:pic>
        <p:nvPicPr>
          <p:cNvPr id="318" name="Google Shape;318;g153fde04e7e_1_93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pic>
        <p:nvPicPr>
          <p:cNvPr id="319" name="Google Shape;319;g153fde04e7e_1_93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416215" y="1362075"/>
            <a:ext cx="3899061" cy="5849999"/>
          </a:xfrm>
          <a:prstGeom prst="rect">
            <a:avLst/>
          </a:prstGeom>
          <a:noFill/>
          <a:ln>
            <a:noFill/>
          </a:ln>
        </p:spPr>
      </p:pic>
      <p:sp>
        <p:nvSpPr>
          <p:cNvPr id="320" name="Google Shape;320;g153fde04e7e_1_930"/>
          <p:cNvSpPr txBox="1"/>
          <p:nvPr/>
        </p:nvSpPr>
        <p:spPr>
          <a:xfrm>
            <a:off x="1190625" y="1795050"/>
            <a:ext cx="8020200" cy="4515900"/>
          </a:xfrm>
          <a:prstGeom prst="rect">
            <a:avLst/>
          </a:prstGeom>
          <a:noFill/>
          <a:ln>
            <a:noFill/>
          </a:ln>
        </p:spPr>
        <p:txBody>
          <a:bodyPr spcFirstLastPara="1" wrap="square" lIns="91425" tIns="91425" rIns="91425" bIns="91425" anchor="t" anchorCtr="0">
            <a:spAutoFit/>
          </a:bodyPr>
          <a:lstStyle/>
          <a:p>
            <a:pPr marL="12700" marR="5080" lvl="0" indent="0" algn="l" rtl="0">
              <a:lnSpc>
                <a:spcPct val="103636"/>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Establish some indicators that you can analyze on a monthly basis so that you can track the trends in your business. Let’s review some sample indicators:</a:t>
            </a:r>
            <a:endParaRPr sz="1600" b="1" i="0" u="none" strike="noStrike" cap="none">
              <a:solidFill>
                <a:schemeClr val="dk2"/>
              </a:solidFill>
              <a:latin typeface="Century Gothic"/>
              <a:ea typeface="Century Gothic"/>
              <a:cs typeface="Century Gothic"/>
              <a:sym typeface="Century Gothic"/>
            </a:endParaRPr>
          </a:p>
          <a:p>
            <a:pPr marL="457200" marR="5080" lvl="0" indent="-330200" algn="l" rtl="0">
              <a:lnSpc>
                <a:spcPct val="103636"/>
              </a:lnSpc>
              <a:spcBef>
                <a:spcPts val="1000"/>
              </a:spcBef>
              <a:spcAft>
                <a:spcPts val="0"/>
              </a:spcAft>
              <a:buClr>
                <a:schemeClr val="dk2"/>
              </a:buClr>
              <a:buSzPts val="1600"/>
              <a:buFont typeface="Century Gothic"/>
              <a:buChar char="●"/>
            </a:pPr>
            <a:r>
              <a:rPr lang="en-US" sz="1600" b="0" i="0" u="none" strike="noStrike" cap="none">
                <a:solidFill>
                  <a:schemeClr val="dk2"/>
                </a:solidFill>
                <a:latin typeface="Century Gothic"/>
                <a:ea typeface="Century Gothic"/>
                <a:cs typeface="Century Gothic"/>
                <a:sym typeface="Century Gothic"/>
              </a:rPr>
              <a:t>How much loss did you have from unsold stock? Identify if there are specific products that tend to drive these losses.</a:t>
            </a:r>
            <a:endParaRPr sz="1600" b="0" i="0" u="none" strike="noStrike" cap="none">
              <a:solidFill>
                <a:schemeClr val="dk2"/>
              </a:solidFill>
              <a:latin typeface="Century Gothic"/>
              <a:ea typeface="Century Gothic"/>
              <a:cs typeface="Century Gothic"/>
              <a:sym typeface="Century Gothic"/>
            </a:endParaRPr>
          </a:p>
          <a:p>
            <a:pPr marL="457200" marR="5080" lvl="0" indent="-330200" algn="l" rtl="0">
              <a:lnSpc>
                <a:spcPct val="103636"/>
              </a:lnSpc>
              <a:spcBef>
                <a:spcPts val="0"/>
              </a:spcBef>
              <a:spcAft>
                <a:spcPts val="0"/>
              </a:spcAft>
              <a:buClr>
                <a:schemeClr val="dk2"/>
              </a:buClr>
              <a:buSzPts val="1600"/>
              <a:buFont typeface="Century Gothic"/>
              <a:buChar char="●"/>
            </a:pPr>
            <a:r>
              <a:rPr lang="en-US" sz="1600" b="0" i="0" u="none" strike="noStrike" cap="none">
                <a:solidFill>
                  <a:schemeClr val="dk2"/>
                </a:solidFill>
                <a:latin typeface="Century Gothic"/>
                <a:ea typeface="Century Gothic"/>
                <a:cs typeface="Century Gothic"/>
                <a:sym typeface="Century Gothic"/>
              </a:rPr>
              <a:t>How much loss did you have from stock that expired? Try to improve the system in place for discounts on perishable items.</a:t>
            </a:r>
            <a:endParaRPr sz="1600" b="0" i="0" u="none" strike="noStrike" cap="none">
              <a:solidFill>
                <a:schemeClr val="dk2"/>
              </a:solidFill>
              <a:latin typeface="Century Gothic"/>
              <a:ea typeface="Century Gothic"/>
              <a:cs typeface="Century Gothic"/>
              <a:sym typeface="Century Gothic"/>
            </a:endParaRPr>
          </a:p>
          <a:p>
            <a:pPr marL="457200" marR="5080" lvl="0" indent="-330200" algn="l" rtl="0">
              <a:lnSpc>
                <a:spcPct val="103636"/>
              </a:lnSpc>
              <a:spcBef>
                <a:spcPts val="0"/>
              </a:spcBef>
              <a:spcAft>
                <a:spcPts val="0"/>
              </a:spcAft>
              <a:buClr>
                <a:schemeClr val="dk2"/>
              </a:buClr>
              <a:buSzPts val="1600"/>
              <a:buFont typeface="Century Gothic"/>
              <a:buChar char="●"/>
            </a:pPr>
            <a:r>
              <a:rPr lang="en-US" sz="1600" b="0" i="0" u="none" strike="noStrike" cap="none">
                <a:solidFill>
                  <a:schemeClr val="dk2"/>
                </a:solidFill>
                <a:latin typeface="Century Gothic"/>
                <a:ea typeface="Century Gothic"/>
                <a:cs typeface="Century Gothic"/>
                <a:sym typeface="Century Gothic"/>
              </a:rPr>
              <a:t>Are there products that are consistently out of stock? Make sure to boost the amount you order. </a:t>
            </a:r>
            <a:endParaRPr sz="1600" b="0" i="0" u="none" strike="noStrike" cap="none">
              <a:solidFill>
                <a:schemeClr val="dk2"/>
              </a:solidFill>
              <a:latin typeface="Century Gothic"/>
              <a:ea typeface="Century Gothic"/>
              <a:cs typeface="Century Gothic"/>
              <a:sym typeface="Century Gothic"/>
            </a:endParaRPr>
          </a:p>
          <a:p>
            <a:pPr marL="12700" marR="5080" lvl="0" indent="0" algn="l" rtl="0">
              <a:lnSpc>
                <a:spcPct val="103636"/>
              </a:lnSpc>
              <a:spcBef>
                <a:spcPts val="0"/>
              </a:spcBef>
              <a:spcAft>
                <a:spcPts val="0"/>
              </a:spcAft>
              <a:buClr>
                <a:srgbClr val="000000"/>
              </a:buClr>
              <a:buSzPts val="1600"/>
              <a:buFont typeface="Arial"/>
              <a:buNone/>
            </a:pPr>
            <a:endParaRPr sz="1600" b="0" i="0" u="none" strike="noStrike" cap="none">
              <a:solidFill>
                <a:schemeClr val="dk2"/>
              </a:solidFill>
              <a:latin typeface="Century Gothic"/>
              <a:ea typeface="Century Gothic"/>
              <a:cs typeface="Century Gothic"/>
              <a:sym typeface="Century Gothic"/>
            </a:endParaRPr>
          </a:p>
          <a:p>
            <a:pPr marL="12700" marR="5080" lvl="0" indent="0" algn="l" rtl="0">
              <a:lnSpc>
                <a:spcPct val="103636"/>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You can also analyze the channels of your inventory:</a:t>
            </a:r>
            <a:endParaRPr sz="1600" b="1" i="0" u="none" strike="noStrike" cap="none">
              <a:solidFill>
                <a:schemeClr val="dk2"/>
              </a:solidFill>
              <a:latin typeface="Century Gothic"/>
              <a:ea typeface="Century Gothic"/>
              <a:cs typeface="Century Gothic"/>
              <a:sym typeface="Century Gothic"/>
            </a:endParaRPr>
          </a:p>
          <a:p>
            <a:pPr marL="457200" marR="5080" lvl="0" indent="-330200" algn="l" rtl="0">
              <a:lnSpc>
                <a:spcPct val="103636"/>
              </a:lnSpc>
              <a:spcBef>
                <a:spcPts val="1000"/>
              </a:spcBef>
              <a:spcAft>
                <a:spcPts val="0"/>
              </a:spcAft>
              <a:buClr>
                <a:schemeClr val="dk2"/>
              </a:buClr>
              <a:buSzPts val="1600"/>
              <a:buFont typeface="Century Gothic"/>
              <a:buChar char="●"/>
            </a:pPr>
            <a:r>
              <a:rPr lang="en-US" sz="1600" b="0" i="0" u="none" strike="noStrike" cap="none">
                <a:solidFill>
                  <a:schemeClr val="dk2"/>
                </a:solidFill>
                <a:latin typeface="Century Gothic"/>
                <a:ea typeface="Century Gothic"/>
                <a:cs typeface="Century Gothic"/>
                <a:sym typeface="Century Gothic"/>
              </a:rPr>
              <a:t>Which suppliers are reliable, and which are not? If there are suppliers that don't meet their orders on time, it might be time to find new ones.</a:t>
            </a:r>
            <a:endParaRPr sz="1600" b="0" i="0" u="none" strike="noStrike" cap="none">
              <a:solidFill>
                <a:schemeClr val="dk2"/>
              </a:solidFill>
              <a:latin typeface="Century Gothic"/>
              <a:ea typeface="Century Gothic"/>
              <a:cs typeface="Century Gothic"/>
              <a:sym typeface="Century Gothic"/>
            </a:endParaRPr>
          </a:p>
          <a:p>
            <a:pPr marL="457200" marR="5080" lvl="0" indent="-330200" algn="l" rtl="0">
              <a:lnSpc>
                <a:spcPct val="103636"/>
              </a:lnSpc>
              <a:spcBef>
                <a:spcPts val="0"/>
              </a:spcBef>
              <a:spcAft>
                <a:spcPts val="0"/>
              </a:spcAft>
              <a:buClr>
                <a:schemeClr val="dk2"/>
              </a:buClr>
              <a:buSzPts val="1600"/>
              <a:buFont typeface="Century Gothic"/>
              <a:buChar char="●"/>
            </a:pPr>
            <a:r>
              <a:rPr lang="en-US" sz="1600" b="0" i="0" u="none" strike="noStrike" cap="none">
                <a:solidFill>
                  <a:schemeClr val="dk2"/>
                </a:solidFill>
                <a:latin typeface="Century Gothic"/>
                <a:ea typeface="Century Gothic"/>
                <a:cs typeface="Century Gothic"/>
                <a:sym typeface="Century Gothic"/>
              </a:rPr>
              <a:t>If you have established a good business relationship with your supplier, you can ask for discounts.</a:t>
            </a:r>
            <a:endParaRPr sz="1600" b="0" i="0" u="none" strike="noStrike" cap="none">
              <a:solidFill>
                <a:schemeClr val="dk2"/>
              </a:solidFill>
              <a:latin typeface="Century Gothic"/>
              <a:ea typeface="Century Gothic"/>
              <a:cs typeface="Century Gothic"/>
              <a:sym typeface="Century Gothic"/>
            </a:endParaRPr>
          </a:p>
          <a:p>
            <a:pPr marL="457200" marR="5080" lvl="0" indent="-330200" algn="l" rtl="0">
              <a:lnSpc>
                <a:spcPct val="103636"/>
              </a:lnSpc>
              <a:spcBef>
                <a:spcPts val="0"/>
              </a:spcBef>
              <a:spcAft>
                <a:spcPts val="0"/>
              </a:spcAft>
              <a:buClr>
                <a:schemeClr val="dk2"/>
              </a:buClr>
              <a:buSzPts val="1600"/>
              <a:buFont typeface="Century Gothic"/>
              <a:buChar char="●"/>
            </a:pPr>
            <a:r>
              <a:rPr lang="en-US" sz="1600" b="0" i="0" u="none" strike="noStrike" cap="none">
                <a:solidFill>
                  <a:schemeClr val="dk2"/>
                </a:solidFill>
                <a:latin typeface="Century Gothic"/>
                <a:ea typeface="Century Gothic"/>
                <a:cs typeface="Century Gothic"/>
                <a:sym typeface="Century Gothic"/>
              </a:rPr>
              <a:t>Do you have suppliers charge you more than their competitors? Ask them for a better deal or change suppliers.</a:t>
            </a:r>
            <a:endParaRPr sz="1000" b="0" i="0" u="none" strike="noStrike" cap="none">
              <a:solidFill>
                <a:schemeClr val="dk2"/>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g153fde04e7e_0_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2000" cy="6857171"/>
          </a:xfrm>
          <a:prstGeom prst="rect">
            <a:avLst/>
          </a:prstGeom>
          <a:noFill/>
          <a:ln>
            <a:noFill/>
          </a:ln>
        </p:spPr>
      </p:pic>
      <p:sp>
        <p:nvSpPr>
          <p:cNvPr id="326" name="Google Shape;326;g153fde04e7e_0_18"/>
          <p:cNvSpPr/>
          <p:nvPr/>
        </p:nvSpPr>
        <p:spPr>
          <a:xfrm>
            <a:off x="1" y="1717399"/>
            <a:ext cx="6681900" cy="1923600"/>
          </a:xfrm>
          <a:prstGeom prst="rect">
            <a:avLst/>
          </a:prstGeom>
          <a:solidFill>
            <a:srgbClr val="EDB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327" name="Google Shape;327;g153fde04e7e_0_18"/>
          <p:cNvSpPr txBox="1"/>
          <p:nvPr/>
        </p:nvSpPr>
        <p:spPr>
          <a:xfrm>
            <a:off x="1044324" y="1958824"/>
            <a:ext cx="5472900" cy="142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PART 2: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HOW TO MANAGE YOUR INVENTORY</a:t>
            </a:r>
            <a:endParaRPr sz="1400" b="0" i="0" u="none" strike="noStrike" cap="none">
              <a:solidFill>
                <a:srgbClr val="BA0C2F"/>
              </a:solidFill>
              <a:latin typeface="Arial"/>
              <a:ea typeface="Arial"/>
              <a:cs typeface="Arial"/>
              <a:sym typeface="Arial"/>
            </a:endParaRPr>
          </a:p>
        </p:txBody>
      </p:sp>
      <p:sp>
        <p:nvSpPr>
          <p:cNvPr id="328" name="Google Shape;328;g153fde04e7e_0_18"/>
          <p:cNvSpPr txBox="1"/>
          <p:nvPr/>
        </p:nvSpPr>
        <p:spPr>
          <a:xfrm>
            <a:off x="1044325" y="3981100"/>
            <a:ext cx="4925100" cy="26358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0" lvl="0" indent="0" algn="l" rtl="0">
              <a:spcBef>
                <a:spcPts val="0"/>
              </a:spcBef>
              <a:spcAft>
                <a:spcPts val="0"/>
              </a:spcAft>
              <a:buClr>
                <a:schemeClr val="lt1"/>
              </a:buClr>
              <a:buSzPts val="1600"/>
              <a:buFont typeface="Arial"/>
              <a:buNone/>
            </a:pPr>
            <a:r>
              <a:rPr lang="en-US" sz="2000" b="1">
                <a:solidFill>
                  <a:schemeClr val="lt1"/>
                </a:solidFill>
                <a:latin typeface="Century Gothic"/>
                <a:ea typeface="Century Gothic"/>
                <a:cs typeface="Century Gothic"/>
                <a:sym typeface="Century Gothic"/>
              </a:rPr>
              <a:t>Objective:</a:t>
            </a:r>
            <a:r>
              <a:rPr lang="en-US" sz="2000">
                <a:solidFill>
                  <a:schemeClr val="lt1"/>
                </a:solidFill>
                <a:latin typeface="Century Gothic"/>
                <a:ea typeface="Century Gothic"/>
                <a:cs typeface="Century Gothic"/>
                <a:sym typeface="Century Gothic"/>
              </a:rPr>
              <a:t> To become familiar with tips and tricks to manage your inventory.</a:t>
            </a:r>
            <a:endParaRPr sz="2000" i="0" u="none" strike="noStrike" cap="none">
              <a:solidFill>
                <a:schemeClr val="lt1"/>
              </a:solidFill>
              <a:latin typeface="Century Gothic"/>
              <a:ea typeface="Century Gothic"/>
              <a:cs typeface="Century Gothic"/>
              <a:sym typeface="Century Gothic"/>
            </a:endParaRPr>
          </a:p>
        </p:txBody>
      </p:sp>
      <p:grpSp>
        <p:nvGrpSpPr>
          <p:cNvPr id="329" name="Google Shape;329;g153fde04e7e_0_18"/>
          <p:cNvGrpSpPr/>
          <p:nvPr/>
        </p:nvGrpSpPr>
        <p:grpSpPr>
          <a:xfrm>
            <a:off x="6096000" y="-90374"/>
            <a:ext cx="4204869" cy="3315998"/>
            <a:chOff x="6096000" y="-90374"/>
            <a:chExt cx="4204869" cy="3315998"/>
          </a:xfrm>
        </p:grpSpPr>
        <p:pic>
          <p:nvPicPr>
            <p:cNvPr id="330" name="Google Shape;330;g153fde04e7e_0_1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96000" y="-90374"/>
              <a:ext cx="4204869" cy="3315998"/>
            </a:xfrm>
            <a:prstGeom prst="rect">
              <a:avLst/>
            </a:prstGeom>
            <a:noFill/>
            <a:ln>
              <a:noFill/>
            </a:ln>
          </p:spPr>
        </p:pic>
        <p:sp>
          <p:nvSpPr>
            <p:cNvPr id="331" name="Google Shape;331;g153fde04e7e_0_18"/>
            <p:cNvSpPr txBox="1"/>
            <p:nvPr/>
          </p:nvSpPr>
          <p:spPr>
            <a:xfrm>
              <a:off x="7212375" y="893650"/>
              <a:ext cx="17133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Let’s learn how to manage your inventory!</a:t>
              </a:r>
              <a:endParaRPr sz="1600" b="1" i="0" u="none" strike="noStrike" cap="none">
                <a:solidFill>
                  <a:srgbClr val="2855A4"/>
                </a:solidFill>
                <a:latin typeface="Calibri"/>
                <a:ea typeface="Calibri"/>
                <a:cs typeface="Calibri"/>
                <a:sym typeface="Calibri"/>
              </a:endParaRPr>
            </a:p>
          </p:txBody>
        </p:sp>
      </p:grpSp>
      <p:sp>
        <p:nvSpPr>
          <p:cNvPr id="332" name="Google Shape;332;g153fde04e7e_0_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15</a:t>
            </a:fld>
            <a:endParaRPr/>
          </a:p>
        </p:txBody>
      </p:sp>
      <p:pic>
        <p:nvPicPr>
          <p:cNvPr id="333" name="Google Shape;333;g153fde04e7e_0_18"/>
          <p:cNvPicPr preferRelativeResize="0"/>
          <p:nvPr/>
        </p:nvPicPr>
        <p:blipFill rotWithShape="1">
          <a:blip r:embed="rId5" cstate="screen">
            <a:alphaModFix/>
            <a:extLst>
              <a:ext uri="{28A0092B-C50C-407E-A947-70E740481C1C}">
                <a14:useLocalDpi xmlns:a14="http://schemas.microsoft.com/office/drawing/2010/main"/>
              </a:ext>
            </a:extLst>
          </a:blip>
          <a:srcRect r="22378" b="38111"/>
          <a:stretch/>
        </p:blipFill>
        <p:spPr>
          <a:xfrm>
            <a:off x="6153150" y="472874"/>
            <a:ext cx="5337324" cy="63851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g153fde04e7e_1_14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pic>
        <p:nvPicPr>
          <p:cNvPr id="339" name="Google Shape;339;g153fde04e7e_1_14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389668"/>
            <a:ext cx="1235826" cy="1235826"/>
          </a:xfrm>
          <a:prstGeom prst="rect">
            <a:avLst/>
          </a:prstGeom>
          <a:noFill/>
          <a:ln>
            <a:noFill/>
          </a:ln>
        </p:spPr>
      </p:pic>
      <p:sp>
        <p:nvSpPr>
          <p:cNvPr id="340" name="Google Shape;340;g153fde04e7e_1_142"/>
          <p:cNvSpPr txBox="1"/>
          <p:nvPr/>
        </p:nvSpPr>
        <p:spPr>
          <a:xfrm>
            <a:off x="9177250" y="661347"/>
            <a:ext cx="1795500" cy="692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Add, delete, or modify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questions as necessary.</a:t>
            </a:r>
            <a:endParaRPr sz="1100" b="0" i="0" u="none" strike="noStrike" cap="none">
              <a:solidFill>
                <a:srgbClr val="FFFFFF"/>
              </a:solidFill>
              <a:latin typeface="Century Gothic"/>
              <a:ea typeface="Century Gothic"/>
              <a:cs typeface="Century Gothic"/>
              <a:sym typeface="Century Gothic"/>
            </a:endParaRPr>
          </a:p>
        </p:txBody>
      </p:sp>
      <p:pic>
        <p:nvPicPr>
          <p:cNvPr id="341" name="Google Shape;341;g153fde04e7e_1_142"/>
          <p:cNvPicPr preferRelativeResize="0"/>
          <p:nvPr/>
        </p:nvPicPr>
        <p:blipFill rotWithShape="1">
          <a:blip r:embed="rId5" cstate="screen">
            <a:alphaModFix/>
            <a:extLst>
              <a:ext uri="{28A0092B-C50C-407E-A947-70E740481C1C}">
                <a14:useLocalDpi xmlns:a14="http://schemas.microsoft.com/office/drawing/2010/main"/>
              </a:ext>
            </a:extLst>
          </a:blip>
          <a:srcRect l="18264" t="16484" r="22065" b="29821"/>
          <a:stretch/>
        </p:blipFill>
        <p:spPr>
          <a:xfrm flipH="1">
            <a:off x="1524000" y="342901"/>
            <a:ext cx="3390900" cy="2400302"/>
          </a:xfrm>
          <a:prstGeom prst="rect">
            <a:avLst/>
          </a:prstGeom>
          <a:noFill/>
          <a:ln>
            <a:noFill/>
          </a:ln>
        </p:spPr>
      </p:pic>
      <p:sp>
        <p:nvSpPr>
          <p:cNvPr id="342" name="Google Shape;342;g153fde04e7e_1_142"/>
          <p:cNvSpPr txBox="1"/>
          <p:nvPr/>
        </p:nvSpPr>
        <p:spPr>
          <a:xfrm>
            <a:off x="2093025" y="578750"/>
            <a:ext cx="2478900" cy="178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2200" b="1" i="0" u="none" strike="noStrike" cap="none">
                <a:solidFill>
                  <a:srgbClr val="2853A3"/>
                </a:solidFill>
                <a:latin typeface="Century Gothic"/>
                <a:ea typeface="Century Gothic"/>
                <a:cs typeface="Century Gothic"/>
                <a:sym typeface="Century Gothic"/>
              </a:rPr>
              <a:t>Now that you know what an inventory management system is…</a:t>
            </a:r>
            <a:endParaRPr sz="2200" b="0" i="0" u="none" strike="noStrike" cap="none">
              <a:solidFill>
                <a:schemeClr val="dk1"/>
              </a:solidFill>
              <a:latin typeface="Calibri"/>
              <a:ea typeface="Calibri"/>
              <a:cs typeface="Calibri"/>
              <a:sym typeface="Calibri"/>
            </a:endParaRPr>
          </a:p>
        </p:txBody>
      </p:sp>
      <p:pic>
        <p:nvPicPr>
          <p:cNvPr id="343" name="Google Shape;343;g153fde04e7e_1_142"/>
          <p:cNvPicPr preferRelativeResize="0"/>
          <p:nvPr/>
        </p:nvPicPr>
        <p:blipFill rotWithShape="1">
          <a:blip r:embed="rId6" cstate="screen">
            <a:alphaModFix/>
            <a:extLst>
              <a:ext uri="{28A0092B-C50C-407E-A947-70E740481C1C}">
                <a14:useLocalDpi xmlns:a14="http://schemas.microsoft.com/office/drawing/2010/main"/>
              </a:ext>
            </a:extLst>
          </a:blip>
          <a:srcRect l="11756" r="11756"/>
          <a:stretch/>
        </p:blipFill>
        <p:spPr>
          <a:xfrm>
            <a:off x="8603402" y="1413251"/>
            <a:ext cx="3495972" cy="5243940"/>
          </a:xfrm>
          <a:prstGeom prst="rect">
            <a:avLst/>
          </a:prstGeom>
          <a:noFill/>
          <a:ln>
            <a:noFill/>
          </a:ln>
        </p:spPr>
      </p:pic>
      <p:grpSp>
        <p:nvGrpSpPr>
          <p:cNvPr id="344" name="Google Shape;344;g153fde04e7e_1_142"/>
          <p:cNvGrpSpPr/>
          <p:nvPr/>
        </p:nvGrpSpPr>
        <p:grpSpPr>
          <a:xfrm>
            <a:off x="4459087" y="618266"/>
            <a:ext cx="3495977" cy="2755134"/>
            <a:chOff x="4459087" y="618266"/>
            <a:chExt cx="3495977" cy="2755134"/>
          </a:xfrm>
        </p:grpSpPr>
        <p:pic>
          <p:nvPicPr>
            <p:cNvPr id="345" name="Google Shape;345;g153fde04e7e_1_14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459087" y="618266"/>
              <a:ext cx="3495977" cy="2755134"/>
            </a:xfrm>
            <a:prstGeom prst="rect">
              <a:avLst/>
            </a:prstGeom>
            <a:noFill/>
            <a:ln>
              <a:noFill/>
            </a:ln>
          </p:spPr>
        </p:pic>
        <p:sp>
          <p:nvSpPr>
            <p:cNvPr id="346" name="Google Shape;346;g153fde04e7e_1_142"/>
            <p:cNvSpPr txBox="1"/>
            <p:nvPr/>
          </p:nvSpPr>
          <p:spPr>
            <a:xfrm>
              <a:off x="5131875" y="1254725"/>
              <a:ext cx="2150400" cy="1764900"/>
            </a:xfrm>
            <a:prstGeom prst="rect">
              <a:avLst/>
            </a:prstGeom>
            <a:noFill/>
            <a:ln>
              <a:noFill/>
            </a:ln>
          </p:spPr>
          <p:txBody>
            <a:bodyPr spcFirstLastPara="1" wrap="square" lIns="91425" tIns="91425" rIns="91425" bIns="91425" anchor="t" anchorCtr="0">
              <a:spAutoFit/>
            </a:bodyPr>
            <a:lstStyle/>
            <a:p>
              <a:pPr marL="12700" marR="5080" lvl="0" indent="-635" algn="ctr" rtl="0">
                <a:lnSpc>
                  <a:spcPct val="117600"/>
                </a:lnSpc>
                <a:spcBef>
                  <a:spcPts val="0"/>
                </a:spcBef>
                <a:spcAft>
                  <a:spcPts val="0"/>
                </a:spcAft>
                <a:buClr>
                  <a:schemeClr val="dk1"/>
                </a:buClr>
                <a:buSzPts val="1900"/>
                <a:buFont typeface="Arial"/>
                <a:buNone/>
              </a:pPr>
              <a:r>
                <a:rPr lang="en-US" sz="1800" b="1" i="0" u="none" strike="noStrike" cap="none">
                  <a:solidFill>
                    <a:srgbClr val="D19129"/>
                  </a:solidFill>
                  <a:latin typeface="Century Gothic"/>
                  <a:ea typeface="Century Gothic"/>
                  <a:cs typeface="Century Gothic"/>
                  <a:sym typeface="Century Gothic"/>
                </a:rPr>
                <a:t>Who handles inventory management in your business?</a:t>
              </a:r>
              <a:endParaRPr sz="1800" b="0" i="0" u="none" strike="noStrike" cap="none">
                <a:solidFill>
                  <a:srgbClr val="D19129"/>
                </a:solidFill>
                <a:latin typeface="Century Gothic"/>
                <a:ea typeface="Century Gothic"/>
                <a:cs typeface="Century Gothic"/>
                <a:sym typeface="Century Gothic"/>
              </a:endParaRPr>
            </a:p>
            <a:p>
              <a:pPr marL="12700" marR="5080" lvl="0" indent="-635" algn="ctr" rtl="0">
                <a:lnSpc>
                  <a:spcPct val="117600"/>
                </a:lnSpc>
                <a:spcBef>
                  <a:spcPts val="0"/>
                </a:spcBef>
                <a:spcAft>
                  <a:spcPts val="0"/>
                </a:spcAft>
                <a:buClr>
                  <a:srgbClr val="000000"/>
                </a:buClr>
                <a:buSzPts val="1800"/>
                <a:buFont typeface="Arial"/>
                <a:buNone/>
              </a:pPr>
              <a:endParaRPr sz="1800" b="1" i="0" u="none" strike="noStrike" cap="none">
                <a:solidFill>
                  <a:srgbClr val="D19129"/>
                </a:solidFill>
                <a:latin typeface="Century Gothic"/>
                <a:ea typeface="Century Gothic"/>
                <a:cs typeface="Century Gothic"/>
                <a:sym typeface="Century Gothic"/>
              </a:endParaRPr>
            </a:p>
          </p:txBody>
        </p:sp>
      </p:grpSp>
      <p:grpSp>
        <p:nvGrpSpPr>
          <p:cNvPr id="347" name="Google Shape;347;g153fde04e7e_1_142"/>
          <p:cNvGrpSpPr/>
          <p:nvPr/>
        </p:nvGrpSpPr>
        <p:grpSpPr>
          <a:xfrm>
            <a:off x="5252182" y="2733942"/>
            <a:ext cx="4273110" cy="3367578"/>
            <a:chOff x="5211239" y="2738947"/>
            <a:chExt cx="3987226" cy="3142276"/>
          </a:xfrm>
        </p:grpSpPr>
        <p:pic>
          <p:nvPicPr>
            <p:cNvPr id="348" name="Google Shape;348;g153fde04e7e_1_142"/>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211239" y="2738947"/>
              <a:ext cx="3987226" cy="3142276"/>
            </a:xfrm>
            <a:prstGeom prst="rect">
              <a:avLst/>
            </a:prstGeom>
            <a:noFill/>
            <a:ln>
              <a:noFill/>
            </a:ln>
          </p:spPr>
        </p:pic>
        <p:sp>
          <p:nvSpPr>
            <p:cNvPr id="349" name="Google Shape;349;g153fde04e7e_1_142"/>
            <p:cNvSpPr txBox="1"/>
            <p:nvPr/>
          </p:nvSpPr>
          <p:spPr>
            <a:xfrm>
              <a:off x="5857192" y="3485339"/>
              <a:ext cx="2701200" cy="2239500"/>
            </a:xfrm>
            <a:prstGeom prst="rect">
              <a:avLst/>
            </a:prstGeom>
            <a:noFill/>
            <a:ln>
              <a:noFill/>
            </a:ln>
          </p:spPr>
          <p:txBody>
            <a:bodyPr spcFirstLastPara="1" wrap="square" lIns="91425" tIns="91425" rIns="91425" bIns="91425" anchor="t" anchorCtr="0">
              <a:spAutoFit/>
            </a:bodyPr>
            <a:lstStyle/>
            <a:p>
              <a:pPr marL="12700" marR="5080" lvl="0" indent="0" algn="ctr" rtl="0">
                <a:lnSpc>
                  <a:spcPct val="116599"/>
                </a:lnSpc>
                <a:spcBef>
                  <a:spcPts val="0"/>
                </a:spcBef>
                <a:spcAft>
                  <a:spcPts val="0"/>
                </a:spcAft>
                <a:buClr>
                  <a:schemeClr val="dk1"/>
                </a:buClr>
                <a:buSzPts val="1100"/>
                <a:buFont typeface="Arial"/>
                <a:buNone/>
              </a:pPr>
              <a:r>
                <a:rPr lang="en-US" sz="1800" b="1" i="0" u="none" strike="noStrike" cap="none">
                  <a:solidFill>
                    <a:srgbClr val="D19129"/>
                  </a:solidFill>
                  <a:latin typeface="Century Gothic"/>
                  <a:ea typeface="Century Gothic"/>
                  <a:cs typeface="Century Gothic"/>
                  <a:sym typeface="Century Gothic"/>
                </a:rPr>
                <a:t>Can you list some </a:t>
              </a:r>
              <a:endParaRPr sz="1800" b="1" i="0" u="none" strike="noStrike" cap="none">
                <a:solidFill>
                  <a:srgbClr val="D19129"/>
                </a:solidFill>
                <a:latin typeface="Century Gothic"/>
                <a:ea typeface="Century Gothic"/>
                <a:cs typeface="Century Gothic"/>
                <a:sym typeface="Century Gothic"/>
              </a:endParaRPr>
            </a:p>
            <a:p>
              <a:pPr marL="12700" marR="5080" lvl="0" indent="0" algn="ctr" rtl="0">
                <a:lnSpc>
                  <a:spcPct val="116599"/>
                </a:lnSpc>
                <a:spcBef>
                  <a:spcPts val="0"/>
                </a:spcBef>
                <a:spcAft>
                  <a:spcPts val="0"/>
                </a:spcAft>
                <a:buClr>
                  <a:schemeClr val="dk1"/>
                </a:buClr>
                <a:buSzPts val="1100"/>
                <a:buFont typeface="Arial"/>
                <a:buNone/>
              </a:pPr>
              <a:r>
                <a:rPr lang="en-US" sz="1800" b="1" i="0" u="none" strike="noStrike" cap="none">
                  <a:solidFill>
                    <a:srgbClr val="D19129"/>
                  </a:solidFill>
                  <a:latin typeface="Century Gothic"/>
                  <a:ea typeface="Century Gothic"/>
                  <a:cs typeface="Century Gothic"/>
                  <a:sym typeface="Century Gothic"/>
                </a:rPr>
                <a:t>of the advantages of both men and women handling inventory management?</a:t>
              </a:r>
              <a:endParaRPr sz="1800" b="1" i="0" u="none" strike="noStrike" cap="none">
                <a:solidFill>
                  <a:srgbClr val="D19129"/>
                </a:solidFill>
                <a:latin typeface="Century Gothic"/>
                <a:ea typeface="Century Gothic"/>
                <a:cs typeface="Century Gothic"/>
                <a:sym typeface="Century Gothic"/>
              </a:endParaRPr>
            </a:p>
            <a:p>
              <a:pPr marL="12700" marR="5080" lvl="0" indent="0" algn="ctr" rtl="0">
                <a:lnSpc>
                  <a:spcPct val="116599"/>
                </a:lnSpc>
                <a:spcBef>
                  <a:spcPts val="0"/>
                </a:spcBef>
                <a:spcAft>
                  <a:spcPts val="0"/>
                </a:spcAft>
                <a:buClr>
                  <a:schemeClr val="dk1"/>
                </a:buClr>
                <a:buSzPts val="1100"/>
                <a:buFont typeface="Arial"/>
                <a:buNone/>
              </a:pPr>
              <a:endParaRPr sz="1800" b="1" i="0" u="none" strike="noStrike" cap="none">
                <a:solidFill>
                  <a:srgbClr val="D19129"/>
                </a:solidFill>
                <a:latin typeface="Century Gothic"/>
                <a:ea typeface="Century Gothic"/>
                <a:cs typeface="Century Gothic"/>
                <a:sym typeface="Century Gothic"/>
              </a:endParaRPr>
            </a:p>
            <a:p>
              <a:pPr marL="12700" marR="5080" lvl="0" indent="-635" algn="ctr" rtl="0">
                <a:lnSpc>
                  <a:spcPct val="117600"/>
                </a:lnSpc>
                <a:spcBef>
                  <a:spcPts val="0"/>
                </a:spcBef>
                <a:spcAft>
                  <a:spcPts val="0"/>
                </a:spcAft>
                <a:buClr>
                  <a:srgbClr val="000000"/>
                </a:buClr>
                <a:buSzPts val="1800"/>
                <a:buFont typeface="Arial"/>
                <a:buNone/>
              </a:pPr>
              <a:endParaRPr sz="1800" b="1" i="0" u="none" strike="noStrike" cap="none">
                <a:solidFill>
                  <a:srgbClr val="D19129"/>
                </a:solidFill>
                <a:latin typeface="Century Gothic"/>
                <a:ea typeface="Century Gothic"/>
                <a:cs typeface="Century Gothic"/>
                <a:sym typeface="Century Gothic"/>
              </a:endParaRPr>
            </a:p>
          </p:txBody>
        </p:sp>
      </p:grpSp>
      <p:pic>
        <p:nvPicPr>
          <p:cNvPr id="350" name="Google Shape;350;g153fde04e7e_1_142"/>
          <p:cNvPicPr preferRelativeResize="0"/>
          <p:nvPr/>
        </p:nvPicPr>
        <p:blipFill rotWithShape="1">
          <a:blip r:embed="rId9" cstate="screen">
            <a:alphaModFix/>
            <a:extLst>
              <a:ext uri="{28A0092B-C50C-407E-A947-70E740481C1C}">
                <a14:useLocalDpi xmlns:a14="http://schemas.microsoft.com/office/drawing/2010/main"/>
              </a:ext>
            </a:extLst>
          </a:blip>
          <a:srcRect t="9" b="8"/>
          <a:stretch/>
        </p:blipFill>
        <p:spPr>
          <a:xfrm flipH="1">
            <a:off x="-72950" y="1600051"/>
            <a:ext cx="3624174" cy="5436252"/>
          </a:xfrm>
          <a:prstGeom prst="rect">
            <a:avLst/>
          </a:prstGeom>
          <a:noFill/>
          <a:ln>
            <a:noFill/>
          </a:ln>
        </p:spPr>
      </p:pic>
      <p:sp>
        <p:nvSpPr>
          <p:cNvPr id="351" name="Google Shape;351;g153fde04e7e_1_14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g153fde04e7e_1_164"/>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357" name="Google Shape;357;g153fde04e7e_1_164"/>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358" name="Google Shape;358;g153fde04e7e_1_16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17</a:t>
            </a:fld>
            <a:endParaRPr/>
          </a:p>
        </p:txBody>
      </p:sp>
      <p:sp>
        <p:nvSpPr>
          <p:cNvPr id="359" name="Google Shape;359;g153fde04e7e_1_164"/>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Who Should Manage the Inventory?</a:t>
            </a:r>
            <a:endParaRPr sz="3200" b="0" i="0" u="none" strike="noStrike" cap="none">
              <a:solidFill>
                <a:srgbClr val="2853A3"/>
              </a:solidFill>
              <a:latin typeface="Century Gothic"/>
              <a:ea typeface="Century Gothic"/>
              <a:cs typeface="Century Gothic"/>
              <a:sym typeface="Century Gothic"/>
            </a:endParaRPr>
          </a:p>
        </p:txBody>
      </p:sp>
      <p:sp>
        <p:nvSpPr>
          <p:cNvPr id="360" name="Google Shape;360;g153fde04e7e_1_164"/>
          <p:cNvSpPr txBox="1"/>
          <p:nvPr/>
        </p:nvSpPr>
        <p:spPr>
          <a:xfrm>
            <a:off x="814250" y="1615200"/>
            <a:ext cx="8015400" cy="4537200"/>
          </a:xfrm>
          <a:prstGeom prst="rect">
            <a:avLst/>
          </a:prstGeom>
          <a:noFill/>
          <a:ln>
            <a:noFill/>
          </a:ln>
        </p:spPr>
        <p:txBody>
          <a:bodyPr spcFirstLastPara="1" wrap="square" lIns="91425" tIns="91425" rIns="91425" bIns="91425" anchor="t" anchorCtr="0">
            <a:spAutoFit/>
          </a:bodyPr>
          <a:lstStyle/>
          <a:p>
            <a:pPr marL="0" marR="276860" lvl="0" indent="0" algn="l" rtl="0">
              <a:lnSpc>
                <a:spcPct val="116500"/>
              </a:lnSpc>
              <a:spcBef>
                <a:spcPts val="0"/>
              </a:spcBef>
              <a:spcAft>
                <a:spcPts val="0"/>
              </a:spcAft>
              <a:buClr>
                <a:schemeClr val="dk1"/>
              </a:buClr>
              <a:buSzPts val="2200"/>
              <a:buFont typeface="Arial"/>
              <a:buNone/>
            </a:pPr>
            <a:r>
              <a:rPr lang="en-US" sz="1800" b="1" i="0" u="none" strike="noStrike" cap="none">
                <a:solidFill>
                  <a:schemeClr val="dk2"/>
                </a:solidFill>
                <a:latin typeface="Century Gothic"/>
                <a:ea typeface="Century Gothic"/>
                <a:cs typeface="Century Gothic"/>
                <a:sym typeface="Century Gothic"/>
              </a:rPr>
              <a:t>Inventory management is a learned skill and has very little to do with what gender you are. Anyone given the opportunity to learn and practice this skill, be it a man or a woman, can be successful!</a:t>
            </a:r>
            <a:endParaRPr sz="2000" b="1" i="0" u="none" strike="noStrike" cap="none">
              <a:solidFill>
                <a:srgbClr val="AB3F3D"/>
              </a:solidFill>
              <a:latin typeface="Century Gothic"/>
              <a:ea typeface="Century Gothic"/>
              <a:cs typeface="Century Gothic"/>
              <a:sym typeface="Century Gothic"/>
            </a:endParaRPr>
          </a:p>
          <a:p>
            <a:pPr marL="12700" marR="5080" lvl="0" indent="0" algn="l" rtl="0">
              <a:lnSpc>
                <a:spcPct val="118800"/>
              </a:lnSpc>
              <a:spcBef>
                <a:spcPts val="0"/>
              </a:spcBef>
              <a:spcAft>
                <a:spcPts val="0"/>
              </a:spcAft>
              <a:buClr>
                <a:schemeClr val="dk1"/>
              </a:buClr>
              <a:buSzPts val="2000"/>
              <a:buFont typeface="Arial"/>
              <a:buNone/>
            </a:pPr>
            <a:endParaRPr sz="1600" b="0" i="0" u="none" strike="noStrike" cap="none">
              <a:solidFill>
                <a:schemeClr val="dk2"/>
              </a:solidFill>
              <a:latin typeface="Century Gothic"/>
              <a:ea typeface="Century Gothic"/>
              <a:cs typeface="Century Gothic"/>
              <a:sym typeface="Century Gothic"/>
            </a:endParaRPr>
          </a:p>
          <a:p>
            <a:pPr marL="0" marR="5080" lvl="0" indent="0" algn="l" rtl="0">
              <a:lnSpc>
                <a:spcPct val="118800"/>
              </a:lnSpc>
              <a:spcBef>
                <a:spcPts val="0"/>
              </a:spcBef>
              <a:spcAft>
                <a:spcPts val="0"/>
              </a:spcAft>
              <a:buClr>
                <a:schemeClr val="dk1"/>
              </a:buClr>
              <a:buSzPts val="2000"/>
              <a:buFont typeface="Arial"/>
              <a:buNone/>
            </a:pPr>
            <a:r>
              <a:rPr lang="en-US" sz="1600" b="0" i="0" u="none" strike="noStrike" cap="none">
                <a:solidFill>
                  <a:schemeClr val="dk2"/>
                </a:solidFill>
                <a:latin typeface="Century Gothic"/>
                <a:ea typeface="Century Gothic"/>
                <a:cs typeface="Century Gothic"/>
                <a:sym typeface="Century Gothic"/>
              </a:rPr>
              <a:t>Men and women may have more experience using different products that you sell in your store. For example, women may use different household products than men in their daily lives, which means they have more knowledge about what kinds of household products they can sell in their stores.</a:t>
            </a:r>
            <a:endParaRPr sz="1600" b="0" i="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30"/>
              </a:spcBef>
              <a:spcAft>
                <a:spcPts val="0"/>
              </a:spcAft>
              <a:buClr>
                <a:schemeClr val="dk1"/>
              </a:buClr>
              <a:buSzPts val="2300"/>
              <a:buFont typeface="Arial"/>
              <a:buNone/>
            </a:pPr>
            <a:endParaRPr sz="1600" b="0" i="0" u="none" strike="noStrike" cap="none">
              <a:solidFill>
                <a:schemeClr val="dk2"/>
              </a:solidFill>
              <a:latin typeface="Century Gothic"/>
              <a:ea typeface="Century Gothic"/>
              <a:cs typeface="Century Gothic"/>
              <a:sym typeface="Century Gothic"/>
            </a:endParaRPr>
          </a:p>
          <a:p>
            <a:pPr marL="12700" marR="188595" lvl="0" indent="0" algn="l" rtl="0">
              <a:lnSpc>
                <a:spcPct val="118800"/>
              </a:lnSpc>
              <a:spcBef>
                <a:spcPts val="0"/>
              </a:spcBef>
              <a:spcAft>
                <a:spcPts val="0"/>
              </a:spcAft>
              <a:buClr>
                <a:schemeClr val="dk1"/>
              </a:buClr>
              <a:buSzPts val="2000"/>
              <a:buFont typeface="Arial"/>
              <a:buNone/>
            </a:pPr>
            <a:r>
              <a:rPr lang="en-US" sz="1600" b="0" i="0" u="none" strike="noStrike" cap="none">
                <a:solidFill>
                  <a:schemeClr val="dk2"/>
                </a:solidFill>
                <a:latin typeface="Century Gothic"/>
                <a:ea typeface="Century Gothic"/>
                <a:cs typeface="Century Gothic"/>
                <a:sym typeface="Century Gothic"/>
              </a:rPr>
              <a:t>A woman will be able to recommend products based on her experience, and can also appeal to other women, thereby increasing sales and profit of the business.</a:t>
            </a:r>
            <a:endParaRPr sz="1600" b="0" i="0" u="none" strike="noStrike" cap="none">
              <a:solidFill>
                <a:schemeClr val="dk2"/>
              </a:solidFill>
              <a:latin typeface="Century Gothic"/>
              <a:ea typeface="Century Gothic"/>
              <a:cs typeface="Century Gothic"/>
              <a:sym typeface="Century Gothic"/>
            </a:endParaRPr>
          </a:p>
          <a:p>
            <a:pPr marL="0" marR="188595" lvl="0" indent="0" algn="just" rtl="0">
              <a:lnSpc>
                <a:spcPct val="118800"/>
              </a:lnSpc>
              <a:spcBef>
                <a:spcPts val="0"/>
              </a:spcBef>
              <a:spcAft>
                <a:spcPts val="0"/>
              </a:spcAft>
              <a:buClr>
                <a:schemeClr val="dk1"/>
              </a:buClr>
              <a:buSzPts val="2000"/>
              <a:buFont typeface="Arial"/>
              <a:buNone/>
            </a:pPr>
            <a:endParaRPr sz="1600" b="0" i="0" u="none" strike="noStrike" cap="none">
              <a:solidFill>
                <a:schemeClr val="dk2"/>
              </a:solidFill>
              <a:latin typeface="Century Gothic"/>
              <a:ea typeface="Century Gothic"/>
              <a:cs typeface="Century Gothic"/>
              <a:sym typeface="Century Gothic"/>
            </a:endParaRPr>
          </a:p>
          <a:p>
            <a:pPr marL="0" marR="676910" lvl="0" indent="0" algn="l" rtl="0">
              <a:lnSpc>
                <a:spcPct val="103333"/>
              </a:lnSpc>
              <a:spcBef>
                <a:spcPts val="0"/>
              </a:spcBef>
              <a:spcAft>
                <a:spcPts val="0"/>
              </a:spcAft>
              <a:buClr>
                <a:schemeClr val="dk1"/>
              </a:buClr>
              <a:buSzPts val="2400"/>
              <a:buFont typeface="Arial"/>
              <a:buNone/>
            </a:pPr>
            <a:r>
              <a:rPr lang="en-US" sz="1600" b="0" i="0" u="none" strike="noStrike" cap="none">
                <a:solidFill>
                  <a:schemeClr val="dk2"/>
                </a:solidFill>
                <a:latin typeface="Century Gothic"/>
                <a:ea typeface="Century Gothic"/>
                <a:cs typeface="Century Gothic"/>
                <a:sym typeface="Century Gothic"/>
              </a:rPr>
              <a:t>Having women who can manage the inventory management process makes great business sense!</a:t>
            </a:r>
            <a:endParaRPr sz="1600" b="0" i="0" u="none" strike="noStrike" cap="none">
              <a:solidFill>
                <a:schemeClr val="dk2"/>
              </a:solidFill>
              <a:latin typeface="Century Gothic"/>
              <a:ea typeface="Century Gothic"/>
              <a:cs typeface="Century Gothic"/>
              <a:sym typeface="Century Gothic"/>
            </a:endParaRPr>
          </a:p>
        </p:txBody>
      </p:sp>
      <p:pic>
        <p:nvPicPr>
          <p:cNvPr id="361" name="Google Shape;361;g153fde04e7e_1_16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198975" y="1275550"/>
            <a:ext cx="3476826" cy="52165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g153fde04e7e_0_30"/>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367" name="Google Shape;367;g153fde04e7e_0_3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173539"/>
            <a:ext cx="1235826" cy="1235826"/>
          </a:xfrm>
          <a:prstGeom prst="rect">
            <a:avLst/>
          </a:prstGeom>
          <a:noFill/>
          <a:ln>
            <a:noFill/>
          </a:ln>
        </p:spPr>
      </p:pic>
      <p:sp>
        <p:nvSpPr>
          <p:cNvPr id="368" name="Google Shape;368;g153fde04e7e_0_30"/>
          <p:cNvSpPr txBox="1"/>
          <p:nvPr/>
        </p:nvSpPr>
        <p:spPr>
          <a:xfrm>
            <a:off x="8954700" y="345475"/>
            <a:ext cx="2051400" cy="861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You can modify these characters and the scenario when needed.</a:t>
            </a:r>
            <a:endParaRPr sz="1100" b="0" i="0" u="none" strike="noStrike" cap="none">
              <a:solidFill>
                <a:schemeClr val="dk2"/>
              </a:solidFill>
              <a:latin typeface="Century Gothic"/>
              <a:ea typeface="Century Gothic"/>
              <a:cs typeface="Century Gothic"/>
              <a:sym typeface="Century Gothic"/>
            </a:endParaRPr>
          </a:p>
        </p:txBody>
      </p:sp>
      <p:pic>
        <p:nvPicPr>
          <p:cNvPr id="369" name="Google Shape;369;g153fde04e7e_0_30"/>
          <p:cNvPicPr preferRelativeResize="0"/>
          <p:nvPr/>
        </p:nvPicPr>
        <p:blipFill rotWithShape="1">
          <a:blip r:embed="rId5" cstate="screen">
            <a:alphaModFix/>
            <a:extLst>
              <a:ext uri="{28A0092B-C50C-407E-A947-70E740481C1C}">
                <a14:useLocalDpi xmlns:a14="http://schemas.microsoft.com/office/drawing/2010/main"/>
              </a:ext>
            </a:extLst>
          </a:blip>
          <a:srcRect l="19880" t="16390" r="24742" b="26955"/>
          <a:stretch/>
        </p:blipFill>
        <p:spPr>
          <a:xfrm flipH="1">
            <a:off x="2016076" y="1016600"/>
            <a:ext cx="2906150" cy="1460652"/>
          </a:xfrm>
          <a:prstGeom prst="rect">
            <a:avLst/>
          </a:prstGeom>
          <a:noFill/>
          <a:ln>
            <a:noFill/>
          </a:ln>
        </p:spPr>
      </p:pic>
      <p:sp>
        <p:nvSpPr>
          <p:cNvPr id="370" name="Google Shape;370;g153fde04e7e_0_30"/>
          <p:cNvSpPr txBox="1">
            <a:spLocks noGrp="1"/>
          </p:cNvSpPr>
          <p:nvPr>
            <p:ph type="body" idx="1"/>
          </p:nvPr>
        </p:nvSpPr>
        <p:spPr>
          <a:xfrm>
            <a:off x="2271075" y="1224475"/>
            <a:ext cx="2585100" cy="663300"/>
          </a:xfrm>
          <a:prstGeom prst="rect">
            <a:avLst/>
          </a:prstGeom>
          <a:noFill/>
          <a:ln>
            <a:noFill/>
          </a:ln>
        </p:spPr>
        <p:txBody>
          <a:bodyPr spcFirstLastPara="1" wrap="square" lIns="91425" tIns="45700" rIns="91425" bIns="45700" anchor="t" anchorCtr="0">
            <a:noAutofit/>
          </a:bodyPr>
          <a:lstStyle/>
          <a:p>
            <a:pPr marL="12700" lvl="0" indent="0" algn="l" rtl="0">
              <a:lnSpc>
                <a:spcPct val="90000"/>
              </a:lnSpc>
              <a:spcBef>
                <a:spcPts val="0"/>
              </a:spcBef>
              <a:spcAft>
                <a:spcPts val="0"/>
              </a:spcAft>
              <a:buClr>
                <a:srgbClr val="000000"/>
              </a:buClr>
              <a:buSzPts val="1080"/>
              <a:buNone/>
            </a:pPr>
            <a:r>
              <a:rPr lang="en-US" sz="1200" b="1">
                <a:solidFill>
                  <a:schemeClr val="lt1"/>
                </a:solidFill>
              </a:rPr>
              <a:t>Sofía, I have to leave for that appointment at the bank. The new dairy supplier is late...Can you talk to him about his prices in case he arrives while I’m out? </a:t>
            </a:r>
            <a:r>
              <a:rPr lang="en-US" sz="1200" b="1">
                <a:solidFill>
                  <a:schemeClr val="lt1"/>
                </a:solidFill>
                <a:latin typeface="Century Gothic"/>
                <a:ea typeface="Century Gothic"/>
                <a:cs typeface="Century Gothic"/>
                <a:sym typeface="Century Gothic"/>
              </a:rPr>
              <a:t> </a:t>
            </a:r>
            <a:endParaRPr sz="1200" b="1">
              <a:solidFill>
                <a:srgbClr val="FFFFFF"/>
              </a:solidFill>
              <a:latin typeface="Century Gothic"/>
              <a:ea typeface="Century Gothic"/>
              <a:cs typeface="Century Gothic"/>
              <a:sym typeface="Century Gothic"/>
            </a:endParaRPr>
          </a:p>
        </p:txBody>
      </p:sp>
      <p:sp>
        <p:nvSpPr>
          <p:cNvPr id="371" name="Google Shape;371;g153fde04e7e_0_30"/>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grpSp>
        <p:nvGrpSpPr>
          <p:cNvPr id="372" name="Google Shape;372;g153fde04e7e_0_30"/>
          <p:cNvGrpSpPr/>
          <p:nvPr/>
        </p:nvGrpSpPr>
        <p:grpSpPr>
          <a:xfrm>
            <a:off x="7387048" y="1249900"/>
            <a:ext cx="3693052" cy="1653775"/>
            <a:chOff x="6554208" y="1167927"/>
            <a:chExt cx="4487850" cy="1194234"/>
          </a:xfrm>
        </p:grpSpPr>
        <p:pic>
          <p:nvPicPr>
            <p:cNvPr id="373" name="Google Shape;373;g153fde04e7e_0_30"/>
            <p:cNvPicPr preferRelativeResize="0"/>
            <p:nvPr/>
          </p:nvPicPr>
          <p:blipFill rotWithShape="1">
            <a:blip r:embed="rId6" cstate="screen">
              <a:alphaModFix/>
              <a:extLst>
                <a:ext uri="{28A0092B-C50C-407E-A947-70E740481C1C}">
                  <a14:useLocalDpi xmlns:a14="http://schemas.microsoft.com/office/drawing/2010/main"/>
                </a:ext>
              </a:extLst>
            </a:blip>
            <a:srcRect l="19413" t="15705" r="24592" b="28381"/>
            <a:stretch/>
          </p:blipFill>
          <p:spPr>
            <a:xfrm flipH="1">
              <a:off x="6554208" y="1167927"/>
              <a:ext cx="4487850" cy="1194234"/>
            </a:xfrm>
            <a:prstGeom prst="rect">
              <a:avLst/>
            </a:prstGeom>
            <a:noFill/>
            <a:ln>
              <a:noFill/>
            </a:ln>
          </p:spPr>
        </p:pic>
        <p:sp>
          <p:nvSpPr>
            <p:cNvPr id="374" name="Google Shape;374;g153fde04e7e_0_30"/>
            <p:cNvSpPr txBox="1"/>
            <p:nvPr/>
          </p:nvSpPr>
          <p:spPr>
            <a:xfrm>
              <a:off x="6972076" y="1300615"/>
              <a:ext cx="3905100" cy="867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900"/>
                <a:buFont typeface="Arial"/>
                <a:buNone/>
              </a:pPr>
              <a:r>
                <a:rPr lang="en-US" sz="1200" b="1" i="0" u="none" strike="noStrike" cap="none">
                  <a:solidFill>
                    <a:srgbClr val="05408B"/>
                  </a:solidFill>
                  <a:latin typeface="Century Gothic"/>
                  <a:ea typeface="Century Gothic"/>
                  <a:cs typeface="Century Gothic"/>
                  <a:sym typeface="Century Gothic"/>
                </a:rPr>
                <a:t>Hmm.. The last time I was alone negotiating with a new supplier, he was quite pushy about offering us really high prices. Once you entered the shop, his behavior changed, and he lowered the prices. </a:t>
              </a:r>
              <a:endParaRPr sz="700" b="1" i="0" u="none" strike="noStrike" cap="none">
                <a:solidFill>
                  <a:srgbClr val="05408B"/>
                </a:solidFill>
                <a:latin typeface="Century Gothic"/>
                <a:ea typeface="Century Gothic"/>
                <a:cs typeface="Century Gothic"/>
                <a:sym typeface="Century Gothic"/>
              </a:endParaRPr>
            </a:p>
          </p:txBody>
        </p:sp>
      </p:grpSp>
      <p:grpSp>
        <p:nvGrpSpPr>
          <p:cNvPr id="375" name="Google Shape;375;g153fde04e7e_0_30"/>
          <p:cNvGrpSpPr/>
          <p:nvPr/>
        </p:nvGrpSpPr>
        <p:grpSpPr>
          <a:xfrm>
            <a:off x="2473278" y="2452287"/>
            <a:ext cx="2257988" cy="1031398"/>
            <a:chOff x="2016078" y="2604687"/>
            <a:chExt cx="2257988" cy="1031398"/>
          </a:xfrm>
        </p:grpSpPr>
        <p:pic>
          <p:nvPicPr>
            <p:cNvPr id="376" name="Google Shape;376;g153fde04e7e_0_30"/>
            <p:cNvPicPr preferRelativeResize="0"/>
            <p:nvPr/>
          </p:nvPicPr>
          <p:blipFill rotWithShape="1">
            <a:blip r:embed="rId7" cstate="screen">
              <a:alphaModFix/>
              <a:extLst>
                <a:ext uri="{28A0092B-C50C-407E-A947-70E740481C1C}">
                  <a14:useLocalDpi xmlns:a14="http://schemas.microsoft.com/office/drawing/2010/main"/>
                </a:ext>
              </a:extLst>
            </a:blip>
            <a:srcRect l="18130" t="16118" r="24704" b="27971"/>
            <a:stretch/>
          </p:blipFill>
          <p:spPr>
            <a:xfrm flipH="1">
              <a:off x="2016078" y="2604687"/>
              <a:ext cx="2257988" cy="1031398"/>
            </a:xfrm>
            <a:prstGeom prst="rect">
              <a:avLst/>
            </a:prstGeom>
            <a:noFill/>
            <a:ln>
              <a:noFill/>
            </a:ln>
          </p:spPr>
        </p:pic>
        <p:sp>
          <p:nvSpPr>
            <p:cNvPr id="377" name="Google Shape;377;g153fde04e7e_0_30"/>
            <p:cNvSpPr txBox="1"/>
            <p:nvPr/>
          </p:nvSpPr>
          <p:spPr>
            <a:xfrm>
              <a:off x="2317175" y="2752963"/>
              <a:ext cx="1880700" cy="461700"/>
            </a:xfrm>
            <a:prstGeom prst="rect">
              <a:avLst/>
            </a:prstGeom>
            <a:noFill/>
            <a:ln>
              <a:noFill/>
            </a:ln>
          </p:spPr>
          <p:txBody>
            <a:bodyPr spcFirstLastPara="1" wrap="square" lIns="91425" tIns="45700" rIns="91425" bIns="45700" anchor="t" anchorCtr="0">
              <a:noAutofit/>
            </a:bodyPr>
            <a:lstStyle/>
            <a:p>
              <a:pPr marL="12700" marR="0" lvl="0" indent="0" algn="l" rtl="0">
                <a:lnSpc>
                  <a:spcPct val="100000"/>
                </a:lnSpc>
                <a:spcBef>
                  <a:spcPts val="0"/>
                </a:spcBef>
                <a:spcAft>
                  <a:spcPts val="0"/>
                </a:spcAft>
                <a:buClr>
                  <a:srgbClr val="000000"/>
                </a:buClr>
                <a:buSzPts val="2700"/>
                <a:buFont typeface="Arial"/>
                <a:buNone/>
              </a:pPr>
              <a:r>
                <a:rPr lang="en-US" sz="1200" b="1" i="0" u="none" strike="noStrike" cap="none">
                  <a:solidFill>
                    <a:schemeClr val="lt1"/>
                  </a:solidFill>
                  <a:latin typeface="Century Gothic"/>
                  <a:ea typeface="Century Gothic"/>
                  <a:cs typeface="Century Gothic"/>
                  <a:sym typeface="Century Gothic"/>
                </a:rPr>
                <a:t>That is disrespectful! Why didn’t you tell me?</a:t>
              </a:r>
              <a:endParaRPr sz="1200" b="1" i="0" u="none" strike="noStrike" cap="none">
                <a:solidFill>
                  <a:srgbClr val="FFFFFF"/>
                </a:solidFill>
                <a:latin typeface="Century Gothic"/>
                <a:ea typeface="Century Gothic"/>
                <a:cs typeface="Century Gothic"/>
                <a:sym typeface="Century Gothic"/>
              </a:endParaRPr>
            </a:p>
          </p:txBody>
        </p:sp>
      </p:grpSp>
      <p:grpSp>
        <p:nvGrpSpPr>
          <p:cNvPr id="378" name="Google Shape;378;g153fde04e7e_0_30"/>
          <p:cNvGrpSpPr/>
          <p:nvPr/>
        </p:nvGrpSpPr>
        <p:grpSpPr>
          <a:xfrm>
            <a:off x="7918799" y="2779775"/>
            <a:ext cx="3656676" cy="1507099"/>
            <a:chOff x="2027041" y="3478739"/>
            <a:chExt cx="4819025" cy="1666039"/>
          </a:xfrm>
        </p:grpSpPr>
        <p:pic>
          <p:nvPicPr>
            <p:cNvPr id="379" name="Google Shape;379;g153fde04e7e_0_30"/>
            <p:cNvPicPr preferRelativeResize="0"/>
            <p:nvPr/>
          </p:nvPicPr>
          <p:blipFill rotWithShape="1">
            <a:blip r:embed="rId8" cstate="screen">
              <a:alphaModFix/>
              <a:extLst>
                <a:ext uri="{28A0092B-C50C-407E-A947-70E740481C1C}">
                  <a14:useLocalDpi xmlns:a14="http://schemas.microsoft.com/office/drawing/2010/main"/>
                </a:ext>
              </a:extLst>
            </a:blip>
            <a:srcRect l="20755" t="15526" r="26999" b="29018"/>
            <a:stretch/>
          </p:blipFill>
          <p:spPr>
            <a:xfrm flipH="1">
              <a:off x="2027041" y="3478739"/>
              <a:ext cx="4819025" cy="1666039"/>
            </a:xfrm>
            <a:prstGeom prst="rect">
              <a:avLst/>
            </a:prstGeom>
            <a:noFill/>
            <a:ln>
              <a:noFill/>
            </a:ln>
          </p:spPr>
        </p:pic>
        <p:sp>
          <p:nvSpPr>
            <p:cNvPr id="380" name="Google Shape;380;g153fde04e7e_0_30"/>
            <p:cNvSpPr txBox="1"/>
            <p:nvPr/>
          </p:nvSpPr>
          <p:spPr>
            <a:xfrm>
              <a:off x="2440531" y="3701460"/>
              <a:ext cx="4191300" cy="1122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US" sz="1200" b="1" i="0" u="none" strike="noStrike" cap="none">
                  <a:solidFill>
                    <a:srgbClr val="05408B"/>
                  </a:solidFill>
                  <a:latin typeface="Century Gothic"/>
                  <a:ea typeface="Century Gothic"/>
                  <a:cs typeface="Century Gothic"/>
                  <a:sym typeface="Century Gothic"/>
                </a:rPr>
                <a:t>I didn’t think much about it, but looking back, I’m sure that he treated me differently because I am a woman. Can you maybe cancel the bank appointment and talk with the supplier? </a:t>
              </a:r>
              <a:endParaRPr sz="1200" b="1" i="0" u="none" strike="noStrike" cap="none">
                <a:solidFill>
                  <a:srgbClr val="05408B"/>
                </a:solidFill>
                <a:latin typeface="Century Gothic"/>
                <a:ea typeface="Century Gothic"/>
                <a:cs typeface="Century Gothic"/>
                <a:sym typeface="Century Gothic"/>
              </a:endParaRPr>
            </a:p>
          </p:txBody>
        </p:sp>
      </p:grpSp>
      <p:pic>
        <p:nvPicPr>
          <p:cNvPr id="381" name="Google Shape;381;g153fde04e7e_0_30"/>
          <p:cNvPicPr preferRelativeResize="0"/>
          <p:nvPr/>
        </p:nvPicPr>
        <p:blipFill rotWithShape="1">
          <a:blip r:embed="rId9" cstate="screen">
            <a:alphaModFix/>
            <a:extLst>
              <a:ext uri="{28A0092B-C50C-407E-A947-70E740481C1C}">
                <a14:useLocalDpi xmlns:a14="http://schemas.microsoft.com/office/drawing/2010/main"/>
              </a:ext>
            </a:extLst>
          </a:blip>
          <a:srcRect l="27427" t="9" r="13373" b="8"/>
          <a:stretch/>
        </p:blipFill>
        <p:spPr>
          <a:xfrm>
            <a:off x="484526" y="1120225"/>
            <a:ext cx="2106076" cy="5336274"/>
          </a:xfrm>
          <a:prstGeom prst="rect">
            <a:avLst/>
          </a:prstGeom>
          <a:noFill/>
          <a:ln>
            <a:noFill/>
          </a:ln>
        </p:spPr>
      </p:pic>
      <p:pic>
        <p:nvPicPr>
          <p:cNvPr id="382" name="Google Shape;382;g153fde04e7e_0_30"/>
          <p:cNvPicPr preferRelativeResize="0"/>
          <p:nvPr/>
        </p:nvPicPr>
        <p:blipFill rotWithShape="1">
          <a:blip r:embed="rId8" cstate="screen">
            <a:alphaModFix/>
            <a:extLst>
              <a:ext uri="{28A0092B-C50C-407E-A947-70E740481C1C}">
                <a14:useLocalDpi xmlns:a14="http://schemas.microsoft.com/office/drawing/2010/main"/>
              </a:ext>
            </a:extLst>
          </a:blip>
          <a:srcRect l="20755" t="15526" r="26999" b="29018"/>
          <a:stretch/>
        </p:blipFill>
        <p:spPr>
          <a:xfrm flipH="1">
            <a:off x="7461600" y="4286875"/>
            <a:ext cx="3656675" cy="1507099"/>
          </a:xfrm>
          <a:prstGeom prst="rect">
            <a:avLst/>
          </a:prstGeom>
          <a:noFill/>
          <a:ln>
            <a:noFill/>
          </a:ln>
        </p:spPr>
      </p:pic>
      <p:sp>
        <p:nvSpPr>
          <p:cNvPr id="383" name="Google Shape;383;g153fde04e7e_0_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18</a:t>
            </a:fld>
            <a:endParaRPr/>
          </a:p>
        </p:txBody>
      </p:sp>
      <p:pic>
        <p:nvPicPr>
          <p:cNvPr id="384" name="Google Shape;384;g153fde04e7e_0_30"/>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pic>
        <p:nvPicPr>
          <p:cNvPr id="385" name="Google Shape;385;g153fde04e7e_0_30"/>
          <p:cNvPicPr preferRelativeResize="0"/>
          <p:nvPr/>
        </p:nvPicPr>
        <p:blipFill rotWithShape="1">
          <a:blip r:embed="rId11" cstate="screen">
            <a:alphaModFix/>
            <a:extLst>
              <a:ext uri="{28A0092B-C50C-407E-A947-70E740481C1C}">
                <a14:useLocalDpi xmlns:a14="http://schemas.microsoft.com/office/drawing/2010/main"/>
              </a:ext>
            </a:extLst>
          </a:blip>
          <a:srcRect r="14383"/>
          <a:stretch/>
        </p:blipFill>
        <p:spPr>
          <a:xfrm>
            <a:off x="4940699" y="1364500"/>
            <a:ext cx="3045827" cy="5336275"/>
          </a:xfrm>
          <a:prstGeom prst="rect">
            <a:avLst/>
          </a:prstGeom>
          <a:noFill/>
          <a:ln>
            <a:noFill/>
          </a:ln>
        </p:spPr>
      </p:pic>
      <p:sp>
        <p:nvSpPr>
          <p:cNvPr id="386" name="Google Shape;386;g153fde04e7e_0_30"/>
          <p:cNvSpPr txBox="1"/>
          <p:nvPr/>
        </p:nvSpPr>
        <p:spPr>
          <a:xfrm flipH="1">
            <a:off x="7840948" y="4466400"/>
            <a:ext cx="3045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US" sz="1200" b="1" i="0" u="none" strike="noStrike" cap="none">
                <a:solidFill>
                  <a:srgbClr val="05408B"/>
                </a:solidFill>
                <a:latin typeface="Century Gothic"/>
                <a:ea typeface="Century Gothic"/>
                <a:cs typeface="Century Gothic"/>
                <a:sym typeface="Century Gothic"/>
              </a:rPr>
              <a:t>Well, I do have to keep interacting with male business partners. You’re right; if I see that he’s trying to take advantage of the situation, I’ll call him out on his behavior!</a:t>
            </a:r>
            <a:endParaRPr sz="1200" b="1" i="0" u="none" strike="noStrike" cap="none">
              <a:solidFill>
                <a:srgbClr val="05408B"/>
              </a:solidFill>
              <a:latin typeface="Century Gothic"/>
              <a:ea typeface="Century Gothic"/>
              <a:cs typeface="Century Gothic"/>
              <a:sym typeface="Century Gothic"/>
            </a:endParaRPr>
          </a:p>
        </p:txBody>
      </p:sp>
      <p:grpSp>
        <p:nvGrpSpPr>
          <p:cNvPr id="387" name="Google Shape;387;g153fde04e7e_0_30"/>
          <p:cNvGrpSpPr/>
          <p:nvPr/>
        </p:nvGrpSpPr>
        <p:grpSpPr>
          <a:xfrm>
            <a:off x="2168475" y="3531200"/>
            <a:ext cx="3045825" cy="1530853"/>
            <a:chOff x="2168475" y="3455000"/>
            <a:chExt cx="3045825" cy="1530853"/>
          </a:xfrm>
        </p:grpSpPr>
        <p:pic>
          <p:nvPicPr>
            <p:cNvPr id="388" name="Google Shape;388;g153fde04e7e_0_30"/>
            <p:cNvPicPr preferRelativeResize="0"/>
            <p:nvPr/>
          </p:nvPicPr>
          <p:blipFill rotWithShape="1">
            <a:blip r:embed="rId12" cstate="screen">
              <a:alphaModFix/>
              <a:extLst>
                <a:ext uri="{28A0092B-C50C-407E-A947-70E740481C1C}">
                  <a14:useLocalDpi xmlns:a14="http://schemas.microsoft.com/office/drawing/2010/main"/>
                </a:ext>
              </a:extLst>
            </a:blip>
            <a:srcRect l="19880" t="16390" r="24742" b="26955"/>
            <a:stretch/>
          </p:blipFill>
          <p:spPr>
            <a:xfrm flipH="1">
              <a:off x="2168475" y="3455000"/>
              <a:ext cx="3045825" cy="1530853"/>
            </a:xfrm>
            <a:prstGeom prst="rect">
              <a:avLst/>
            </a:prstGeom>
            <a:noFill/>
            <a:ln>
              <a:noFill/>
            </a:ln>
          </p:spPr>
        </p:pic>
        <p:sp>
          <p:nvSpPr>
            <p:cNvPr id="389" name="Google Shape;389;g153fde04e7e_0_30"/>
            <p:cNvSpPr txBox="1"/>
            <p:nvPr/>
          </p:nvSpPr>
          <p:spPr>
            <a:xfrm>
              <a:off x="2460550" y="3663400"/>
              <a:ext cx="26610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Century Gothic"/>
                <a:buNone/>
              </a:pPr>
              <a:r>
                <a:rPr lang="en-US" sz="1200" b="1" i="0" u="none" strike="noStrike" cap="none">
                  <a:solidFill>
                    <a:schemeClr val="lt1"/>
                  </a:solidFill>
                  <a:latin typeface="Century Gothic"/>
                  <a:ea typeface="Century Gothic"/>
                  <a:cs typeface="Century Gothic"/>
                  <a:sym typeface="Century Gothic"/>
                </a:rPr>
                <a:t>I didn’t realize these things before! I will meet the supplier with you, but I think it is important to challenge people who think this way.</a:t>
              </a:r>
              <a:endParaRPr sz="1200" b="1" i="0" u="none" strike="noStrike" cap="none">
                <a:solidFill>
                  <a:schemeClr val="lt1"/>
                </a:solidFill>
                <a:latin typeface="Century Gothic"/>
                <a:ea typeface="Century Gothic"/>
                <a:cs typeface="Century Gothic"/>
                <a:sym typeface="Century Gothic"/>
              </a:endParaRPr>
            </a:p>
          </p:txBody>
        </p:sp>
      </p:grpSp>
      <p:grpSp>
        <p:nvGrpSpPr>
          <p:cNvPr id="390" name="Google Shape;390;g153fde04e7e_0_30"/>
          <p:cNvGrpSpPr/>
          <p:nvPr/>
        </p:nvGrpSpPr>
        <p:grpSpPr>
          <a:xfrm>
            <a:off x="2168478" y="5195487"/>
            <a:ext cx="2257988" cy="1031398"/>
            <a:chOff x="1711278" y="5347887"/>
            <a:chExt cx="2257988" cy="1031398"/>
          </a:xfrm>
        </p:grpSpPr>
        <p:pic>
          <p:nvPicPr>
            <p:cNvPr id="391" name="Google Shape;391;g153fde04e7e_0_30"/>
            <p:cNvPicPr preferRelativeResize="0"/>
            <p:nvPr/>
          </p:nvPicPr>
          <p:blipFill rotWithShape="1">
            <a:blip r:embed="rId7" cstate="screen">
              <a:alphaModFix/>
              <a:extLst>
                <a:ext uri="{28A0092B-C50C-407E-A947-70E740481C1C}">
                  <a14:useLocalDpi xmlns:a14="http://schemas.microsoft.com/office/drawing/2010/main"/>
                </a:ext>
              </a:extLst>
            </a:blip>
            <a:srcRect l="18130" t="16118" r="24704" b="27971"/>
            <a:stretch/>
          </p:blipFill>
          <p:spPr>
            <a:xfrm flipH="1">
              <a:off x="1711278" y="5347887"/>
              <a:ext cx="2257988" cy="1031398"/>
            </a:xfrm>
            <a:prstGeom prst="rect">
              <a:avLst/>
            </a:prstGeom>
            <a:noFill/>
            <a:ln>
              <a:noFill/>
            </a:ln>
          </p:spPr>
        </p:pic>
        <p:sp>
          <p:nvSpPr>
            <p:cNvPr id="392" name="Google Shape;392;g153fde04e7e_0_30"/>
            <p:cNvSpPr txBox="1"/>
            <p:nvPr/>
          </p:nvSpPr>
          <p:spPr>
            <a:xfrm>
              <a:off x="1890925" y="5501675"/>
              <a:ext cx="1898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900"/>
                <a:buFont typeface="Arial"/>
                <a:buNone/>
              </a:pPr>
              <a:r>
                <a:rPr lang="en-US" sz="1200" b="1" i="0" u="none" strike="noStrike" cap="none">
                  <a:solidFill>
                    <a:schemeClr val="lt1"/>
                  </a:solidFill>
                  <a:latin typeface="Century Gothic"/>
                  <a:ea typeface="Century Gothic"/>
                  <a:cs typeface="Century Gothic"/>
                  <a:sym typeface="Century Gothic"/>
                </a:rPr>
                <a:t>And I will be there to support you during the conversation!</a:t>
              </a:r>
              <a:endParaRPr sz="1200" b="1" i="0" u="none" strike="noStrike" cap="none">
                <a:solidFill>
                  <a:schemeClr val="lt1"/>
                </a:solidFill>
                <a:latin typeface="Century Gothic"/>
                <a:ea typeface="Century Gothic"/>
                <a:cs typeface="Century Gothic"/>
                <a:sym typeface="Century Gothic"/>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g153fde04e7e_1_25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pic>
        <p:nvPicPr>
          <p:cNvPr id="398" name="Google Shape;398;g153fde04e7e_1_25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389668"/>
            <a:ext cx="1235826" cy="1235826"/>
          </a:xfrm>
          <a:prstGeom prst="rect">
            <a:avLst/>
          </a:prstGeom>
          <a:noFill/>
          <a:ln>
            <a:noFill/>
          </a:ln>
        </p:spPr>
      </p:pic>
      <p:sp>
        <p:nvSpPr>
          <p:cNvPr id="399" name="Google Shape;399;g153fde04e7e_1_251"/>
          <p:cNvSpPr txBox="1"/>
          <p:nvPr/>
        </p:nvSpPr>
        <p:spPr>
          <a:xfrm>
            <a:off x="9177250" y="661347"/>
            <a:ext cx="1795500" cy="861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You can modify the scenarios, characters, and questions.</a:t>
            </a:r>
            <a:endParaRPr sz="1100" b="0" i="0" u="none" strike="noStrike" cap="none">
              <a:solidFill>
                <a:srgbClr val="FFFFFF"/>
              </a:solidFill>
              <a:latin typeface="Century Gothic"/>
              <a:ea typeface="Century Gothic"/>
              <a:cs typeface="Century Gothic"/>
              <a:sym typeface="Century Gothic"/>
            </a:endParaRPr>
          </a:p>
        </p:txBody>
      </p:sp>
      <p:pic>
        <p:nvPicPr>
          <p:cNvPr id="400" name="Google Shape;400;g153fde04e7e_1_251"/>
          <p:cNvPicPr preferRelativeResize="0"/>
          <p:nvPr/>
        </p:nvPicPr>
        <p:blipFill rotWithShape="1">
          <a:blip r:embed="rId5" cstate="screen">
            <a:alphaModFix/>
            <a:extLst>
              <a:ext uri="{28A0092B-C50C-407E-A947-70E740481C1C}">
                <a14:useLocalDpi xmlns:a14="http://schemas.microsoft.com/office/drawing/2010/main"/>
              </a:ext>
            </a:extLst>
          </a:blip>
          <a:srcRect l="18264" t="16484" r="22065" b="29821"/>
          <a:stretch/>
        </p:blipFill>
        <p:spPr>
          <a:xfrm flipH="1">
            <a:off x="2667000" y="114300"/>
            <a:ext cx="4438725" cy="3142017"/>
          </a:xfrm>
          <a:prstGeom prst="rect">
            <a:avLst/>
          </a:prstGeom>
          <a:noFill/>
          <a:ln>
            <a:noFill/>
          </a:ln>
        </p:spPr>
      </p:pic>
      <p:sp>
        <p:nvSpPr>
          <p:cNvPr id="401" name="Google Shape;401;g153fde04e7e_1_251"/>
          <p:cNvSpPr txBox="1"/>
          <p:nvPr/>
        </p:nvSpPr>
        <p:spPr>
          <a:xfrm>
            <a:off x="3388425" y="502550"/>
            <a:ext cx="3250500" cy="212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2200" b="1" i="0" u="none" strike="noStrike" cap="none">
                <a:solidFill>
                  <a:srgbClr val="2853A3"/>
                </a:solidFill>
                <a:latin typeface="Century Gothic"/>
                <a:ea typeface="Century Gothic"/>
                <a:cs typeface="Century Gothic"/>
                <a:sym typeface="Century Gothic"/>
              </a:rPr>
              <a:t>Have you ever been in a similar situation as Sofía? If so, how did you act? Would you have done something differently?</a:t>
            </a:r>
            <a:endParaRPr sz="2200" b="1" i="0" u="none" strike="noStrike" cap="none">
              <a:solidFill>
                <a:srgbClr val="2853A3"/>
              </a:solidFill>
              <a:latin typeface="Century Gothic"/>
              <a:ea typeface="Century Gothic"/>
              <a:cs typeface="Century Gothic"/>
              <a:sym typeface="Century Gothic"/>
            </a:endParaRPr>
          </a:p>
        </p:txBody>
      </p:sp>
      <p:pic>
        <p:nvPicPr>
          <p:cNvPr id="402" name="Google Shape;402;g153fde04e7e_1_251"/>
          <p:cNvPicPr preferRelativeResize="0"/>
          <p:nvPr/>
        </p:nvPicPr>
        <p:blipFill rotWithShape="1">
          <a:blip r:embed="rId6" cstate="screen">
            <a:alphaModFix/>
            <a:extLst>
              <a:ext uri="{28A0092B-C50C-407E-A947-70E740481C1C}">
                <a14:useLocalDpi xmlns:a14="http://schemas.microsoft.com/office/drawing/2010/main"/>
              </a:ext>
            </a:extLst>
          </a:blip>
          <a:srcRect t="9" b="8"/>
          <a:stretch/>
        </p:blipFill>
        <p:spPr>
          <a:xfrm flipH="1">
            <a:off x="933442" y="1395150"/>
            <a:ext cx="3760783" cy="5641149"/>
          </a:xfrm>
          <a:prstGeom prst="rect">
            <a:avLst/>
          </a:prstGeom>
          <a:noFill/>
          <a:ln>
            <a:noFill/>
          </a:ln>
        </p:spPr>
      </p:pic>
      <p:sp>
        <p:nvSpPr>
          <p:cNvPr id="403" name="Google Shape;403;g153fde04e7e_1_25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19</a:t>
            </a:fld>
            <a:endParaRPr/>
          </a:p>
        </p:txBody>
      </p:sp>
      <p:pic>
        <p:nvPicPr>
          <p:cNvPr id="404" name="Google Shape;404;g153fde04e7e_1_25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562925" y="1395150"/>
            <a:ext cx="3577529" cy="5367598"/>
          </a:xfrm>
          <a:prstGeom prst="rect">
            <a:avLst/>
          </a:prstGeom>
          <a:noFill/>
          <a:ln>
            <a:noFill/>
          </a:ln>
        </p:spPr>
      </p:pic>
      <p:pic>
        <p:nvPicPr>
          <p:cNvPr id="405" name="Google Shape;405;g153fde04e7e_1_25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946925" y="1566581"/>
            <a:ext cx="3577525" cy="536761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3"/>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2"/>
          </a:xfrm>
          <a:prstGeom prst="rect">
            <a:avLst/>
          </a:prstGeom>
          <a:noFill/>
          <a:ln>
            <a:noFill/>
          </a:ln>
        </p:spPr>
      </p:pic>
      <p:sp>
        <p:nvSpPr>
          <p:cNvPr id="101" name="Google Shape;101;p3"/>
          <p:cNvSpPr/>
          <p:nvPr/>
        </p:nvSpPr>
        <p:spPr>
          <a:xfrm>
            <a:off x="745066" y="508001"/>
            <a:ext cx="6587067" cy="83396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3"/>
          <p:cNvSpPr txBox="1">
            <a:spLocks noGrp="1"/>
          </p:cNvSpPr>
          <p:nvPr>
            <p:ph type="title"/>
          </p:nvPr>
        </p:nvSpPr>
        <p:spPr>
          <a:xfrm>
            <a:off x="838200" y="28046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200"/>
              <a:buFont typeface="Century Gothic"/>
              <a:buNone/>
            </a:pPr>
            <a:r>
              <a:rPr lang="en-US" sz="3200">
                <a:solidFill>
                  <a:schemeClr val="dk2"/>
                </a:solidFill>
                <a:latin typeface="Century Gothic"/>
                <a:ea typeface="Century Gothic"/>
                <a:cs typeface="Century Gothic"/>
                <a:sym typeface="Century Gothic"/>
              </a:rPr>
              <a:t>Tips for Customizing This Module</a:t>
            </a:r>
            <a:endParaRPr/>
          </a:p>
        </p:txBody>
      </p:sp>
      <p:sp>
        <p:nvSpPr>
          <p:cNvPr id="103" name="Google Shape;103;p3"/>
          <p:cNvSpPr txBox="1">
            <a:spLocks noGrp="1"/>
          </p:cNvSpPr>
          <p:nvPr>
            <p:ph type="body" idx="1"/>
          </p:nvPr>
        </p:nvSpPr>
        <p:spPr>
          <a:xfrm>
            <a:off x="838200" y="1691275"/>
            <a:ext cx="10749600" cy="55977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2"/>
              </a:buClr>
              <a:buSzPts val="2500"/>
              <a:buNone/>
            </a:pPr>
            <a:r>
              <a:rPr lang="en-US" sz="1300">
                <a:solidFill>
                  <a:schemeClr val="dk2"/>
                </a:solidFill>
                <a:latin typeface="Century Gothic"/>
                <a:ea typeface="Century Gothic"/>
                <a:cs typeface="Century Gothic"/>
                <a:sym typeface="Century Gothic"/>
              </a:rPr>
              <a:t>The following list provides helpful tips for customizing the content in this module. You can click the slide numbers to be brought directly to that slide. Each slide with customizable elements includes arrows, text boxes, or highlighted phrases to indicate customizable sections and words.</a:t>
            </a:r>
            <a:endParaRPr sz="1300">
              <a:solidFill>
                <a:schemeClr val="dk2"/>
              </a:solidFill>
            </a:endParaRPr>
          </a:p>
          <a:p>
            <a:pPr marL="457200" lvl="0" indent="-311150" algn="l" rtl="0">
              <a:lnSpc>
                <a:spcPct val="100000"/>
              </a:lnSpc>
              <a:spcBef>
                <a:spcPts val="1000"/>
              </a:spcBef>
              <a:spcAft>
                <a:spcPts val="0"/>
              </a:spcAft>
              <a:buClr>
                <a:schemeClr val="dk2"/>
              </a:buClr>
              <a:buSzPts val="1300"/>
              <a:buChar char="•"/>
            </a:pPr>
            <a:r>
              <a:rPr lang="en-US" sz="1300" b="1">
                <a:solidFill>
                  <a:schemeClr val="dk2"/>
                </a:solidFill>
              </a:rPr>
              <a:t>Topics:</a:t>
            </a:r>
            <a:r>
              <a:rPr lang="en-US" sz="1300">
                <a:solidFill>
                  <a:schemeClr val="dk2"/>
                </a:solidFill>
              </a:rPr>
              <a:t> This module is broken down into several topics as described in the table of contents. You can delete the topics that are not relevant to you and your group. You can also delete any slide throughout the module that does not apply to you or your group. Additionally, all text in this module is directly editable.</a:t>
            </a:r>
            <a:endParaRPr sz="1300">
              <a:solidFill>
                <a:schemeClr val="dk2"/>
              </a:solidFill>
            </a:endParaRPr>
          </a:p>
          <a:p>
            <a:pPr marL="457200" lvl="0" indent="-311150" algn="l" rtl="0">
              <a:lnSpc>
                <a:spcPct val="100000"/>
              </a:lnSpc>
              <a:spcBef>
                <a:spcPts val="1000"/>
              </a:spcBef>
              <a:spcAft>
                <a:spcPts val="0"/>
              </a:spcAft>
              <a:buClr>
                <a:schemeClr val="dk2"/>
              </a:buClr>
              <a:buSzPts val="1300"/>
              <a:buChar char="•"/>
            </a:pPr>
            <a:r>
              <a:rPr lang="en-US" sz="1300" b="1">
                <a:solidFill>
                  <a:schemeClr val="dk2"/>
                </a:solidFill>
              </a:rPr>
              <a:t>Characters: </a:t>
            </a:r>
            <a:r>
              <a:rPr lang="en-US" sz="1300">
                <a:solidFill>
                  <a:schemeClr val="dk2"/>
                </a:solidFill>
              </a:rPr>
              <a:t>This module uses a mix of characters from different regions. You can replace any of the characters using the character image files from the creative asset library.</a:t>
            </a:r>
            <a:endParaRPr sz="1300">
              <a:solidFill>
                <a:schemeClr val="dk2"/>
              </a:solidFill>
            </a:endParaRPr>
          </a:p>
          <a:p>
            <a:pPr marL="457200" lvl="0" indent="-311150" algn="l" rtl="0">
              <a:lnSpc>
                <a:spcPct val="100000"/>
              </a:lnSpc>
              <a:spcBef>
                <a:spcPts val="1000"/>
              </a:spcBef>
              <a:spcAft>
                <a:spcPts val="0"/>
              </a:spcAft>
              <a:buClr>
                <a:schemeClr val="dk2"/>
              </a:buClr>
              <a:buSzPts val="1300"/>
              <a:buChar char="•"/>
            </a:pPr>
            <a:r>
              <a:rPr lang="en-US" sz="1300" b="1">
                <a:solidFill>
                  <a:schemeClr val="dk2"/>
                </a:solidFill>
              </a:rPr>
              <a:t>Discussion Questions: </a:t>
            </a:r>
            <a:r>
              <a:rPr lang="en-US" sz="1300">
                <a:solidFill>
                  <a:schemeClr val="dk2"/>
                </a:solidFill>
              </a:rPr>
              <a:t>Slides </a:t>
            </a:r>
            <a:r>
              <a:rPr lang="en-US" sz="1300" u="sng">
                <a:solidFill>
                  <a:schemeClr val="hlink"/>
                </a:solidFill>
                <a:hlinkClick r:id="rId4" action="ppaction://hlinksldjump"/>
              </a:rPr>
              <a:t>16</a:t>
            </a:r>
            <a:r>
              <a:rPr lang="en-US" sz="1300">
                <a:solidFill>
                  <a:schemeClr val="dk2"/>
                </a:solidFill>
              </a:rPr>
              <a:t> and </a:t>
            </a:r>
            <a:r>
              <a:rPr lang="en-US" sz="1300" u="sng">
                <a:solidFill>
                  <a:schemeClr val="hlink"/>
                </a:solidFill>
                <a:hlinkClick r:id="rId5" action="ppaction://hlinksldjump"/>
              </a:rPr>
              <a:t>40</a:t>
            </a:r>
            <a:r>
              <a:rPr lang="en-US" sz="1300">
                <a:solidFill>
                  <a:schemeClr val="dk2"/>
                </a:solidFill>
              </a:rPr>
              <a:t> contain questions for discussion. You can add, edit, or replace the questions as needed.</a:t>
            </a:r>
            <a:endParaRPr sz="1300">
              <a:solidFill>
                <a:schemeClr val="dk2"/>
              </a:solidFill>
            </a:endParaRPr>
          </a:p>
          <a:p>
            <a:pPr marL="457200" lvl="0" indent="-311150" algn="l" rtl="0">
              <a:lnSpc>
                <a:spcPct val="100000"/>
              </a:lnSpc>
              <a:spcBef>
                <a:spcPts val="1000"/>
              </a:spcBef>
              <a:spcAft>
                <a:spcPts val="0"/>
              </a:spcAft>
              <a:buClr>
                <a:schemeClr val="dk2"/>
              </a:buClr>
              <a:buSzPts val="1300"/>
              <a:buChar char="•"/>
            </a:pPr>
            <a:r>
              <a:rPr lang="en-US" sz="1300" b="1">
                <a:solidFill>
                  <a:schemeClr val="dk2"/>
                </a:solidFill>
              </a:rPr>
              <a:t>Scenarios: </a:t>
            </a:r>
            <a:r>
              <a:rPr lang="en-US" sz="1300">
                <a:solidFill>
                  <a:schemeClr val="dk2"/>
                </a:solidFill>
              </a:rPr>
              <a:t>Slides </a:t>
            </a:r>
            <a:r>
              <a:rPr lang="en-US" sz="1300" u="sng">
                <a:solidFill>
                  <a:schemeClr val="hlink"/>
                </a:solidFill>
                <a:hlinkClick r:id="rId6" action="ppaction://hlinksldjump"/>
              </a:rPr>
              <a:t>18</a:t>
            </a:r>
            <a:r>
              <a:rPr lang="en-US" sz="1300">
                <a:solidFill>
                  <a:schemeClr val="dk2"/>
                </a:solidFill>
              </a:rPr>
              <a:t> - </a:t>
            </a:r>
            <a:r>
              <a:rPr lang="en-US" sz="1300" u="sng">
                <a:solidFill>
                  <a:schemeClr val="hlink"/>
                </a:solidFill>
                <a:hlinkClick r:id="rId7" action="ppaction://hlinksldjump"/>
              </a:rPr>
              <a:t>19</a:t>
            </a:r>
            <a:r>
              <a:rPr lang="en-US" sz="1300">
                <a:solidFill>
                  <a:schemeClr val="dk2"/>
                </a:solidFill>
              </a:rPr>
              <a:t> and </a:t>
            </a:r>
            <a:r>
              <a:rPr lang="en-US" sz="1300" u="sng">
                <a:solidFill>
                  <a:schemeClr val="hlink"/>
                </a:solidFill>
                <a:hlinkClick r:id="rId8" action="ppaction://hlinksldjump"/>
              </a:rPr>
              <a:t>35</a:t>
            </a:r>
            <a:r>
              <a:rPr lang="en-US" sz="1300">
                <a:solidFill>
                  <a:schemeClr val="dk2"/>
                </a:solidFill>
              </a:rPr>
              <a:t> feature two characters having a conversation for the group to read. These scenarios can be modified to be reflective of situations your group faces. Alternatively, these conversations can be used to help frame questions for discussion.</a:t>
            </a:r>
            <a:endParaRPr sz="1300">
              <a:solidFill>
                <a:schemeClr val="dk2"/>
              </a:solidFill>
            </a:endParaRPr>
          </a:p>
          <a:p>
            <a:pPr marL="457200" lvl="0" indent="-311150" algn="l" rtl="0">
              <a:lnSpc>
                <a:spcPct val="100000"/>
              </a:lnSpc>
              <a:spcBef>
                <a:spcPts val="1000"/>
              </a:spcBef>
              <a:spcAft>
                <a:spcPts val="0"/>
              </a:spcAft>
              <a:buClr>
                <a:schemeClr val="dk2"/>
              </a:buClr>
              <a:buSzPts val="1300"/>
              <a:buChar char="•"/>
            </a:pPr>
            <a:r>
              <a:rPr lang="en-US" sz="1300" b="1">
                <a:solidFill>
                  <a:schemeClr val="dk2"/>
                </a:solidFill>
              </a:rPr>
              <a:t>Manual Inventory Management Systems: </a:t>
            </a:r>
            <a:r>
              <a:rPr lang="en-US" sz="1300">
                <a:solidFill>
                  <a:schemeClr val="dk2"/>
                </a:solidFill>
              </a:rPr>
              <a:t>Slides </a:t>
            </a:r>
            <a:r>
              <a:rPr lang="en-US" sz="1300" u="sng">
                <a:solidFill>
                  <a:schemeClr val="hlink"/>
                </a:solidFill>
                <a:hlinkClick r:id="rId9" action="ppaction://hlinksldjump"/>
              </a:rPr>
              <a:t>32</a:t>
            </a:r>
            <a:r>
              <a:rPr lang="en-US" sz="1300">
                <a:solidFill>
                  <a:schemeClr val="dk2"/>
                </a:solidFill>
              </a:rPr>
              <a:t> and </a:t>
            </a:r>
            <a:r>
              <a:rPr lang="en-US" sz="1300" u="sng">
                <a:solidFill>
                  <a:schemeClr val="hlink"/>
                </a:solidFill>
                <a:hlinkClick r:id="rId10" action="ppaction://hlinksldjump"/>
              </a:rPr>
              <a:t>34</a:t>
            </a:r>
            <a:r>
              <a:rPr lang="en-US" sz="1300">
                <a:solidFill>
                  <a:schemeClr val="dk2"/>
                </a:solidFill>
              </a:rPr>
              <a:t> have examples of manual inventory management systems in a table format. You can edit the text to be reflective of your context, such as the supplier name, items, and purchasing price.</a:t>
            </a:r>
            <a:endParaRPr sz="1300">
              <a:solidFill>
                <a:schemeClr val="dk2"/>
              </a:solidFill>
            </a:endParaRPr>
          </a:p>
          <a:p>
            <a:pPr marL="457200" lvl="0" indent="-311150" algn="l" rtl="0">
              <a:lnSpc>
                <a:spcPct val="100000"/>
              </a:lnSpc>
              <a:spcBef>
                <a:spcPts val="1000"/>
              </a:spcBef>
              <a:spcAft>
                <a:spcPts val="1000"/>
              </a:spcAft>
              <a:buClr>
                <a:schemeClr val="dk2"/>
              </a:buClr>
              <a:buSzPts val="1300"/>
              <a:buChar char="•"/>
            </a:pPr>
            <a:r>
              <a:rPr lang="en-US" sz="1300" b="1">
                <a:solidFill>
                  <a:schemeClr val="dk2"/>
                </a:solidFill>
              </a:rPr>
              <a:t>Digital Inventory Management Systems: </a:t>
            </a:r>
            <a:r>
              <a:rPr lang="en-US" sz="1300">
                <a:solidFill>
                  <a:schemeClr val="dk2"/>
                </a:solidFill>
              </a:rPr>
              <a:t>Slide </a:t>
            </a:r>
            <a:r>
              <a:rPr lang="en-US" sz="1300" u="sng">
                <a:solidFill>
                  <a:schemeClr val="hlink"/>
                </a:solidFill>
                <a:hlinkClick r:id="rId11" action="ppaction://hlinksldjump"/>
              </a:rPr>
              <a:t>37</a:t>
            </a:r>
            <a:r>
              <a:rPr lang="en-US" sz="1300">
                <a:solidFill>
                  <a:schemeClr val="dk2"/>
                </a:solidFill>
              </a:rPr>
              <a:t> lists examples of digital inventory management systems. You can delete examples that are not relevant to your context and add systems that are available in your market. Slide </a:t>
            </a:r>
            <a:r>
              <a:rPr lang="en-US" sz="1300" u="sng">
                <a:solidFill>
                  <a:schemeClr val="hlink"/>
                </a:solidFill>
                <a:hlinkClick r:id="rId12" action="ppaction://hlinksldjump"/>
              </a:rPr>
              <a:t>38</a:t>
            </a:r>
            <a:r>
              <a:rPr lang="en-US" sz="1300">
                <a:solidFill>
                  <a:schemeClr val="dk2"/>
                </a:solidFill>
              </a:rPr>
              <a:t> features instructions on how to use a specific digital inventory management system. You can replace these instructions with a digital inventory management system of your choice.</a:t>
            </a:r>
            <a:endParaRPr sz="1300" b="1">
              <a:solidFill>
                <a:schemeClr val="dk2"/>
              </a:solidFill>
            </a:endParaRPr>
          </a:p>
        </p:txBody>
      </p:sp>
      <p:sp>
        <p:nvSpPr>
          <p:cNvPr id="104" name="Google Shape;104;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g153fde04e7e_1_584"/>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411" name="Google Shape;411;g153fde04e7e_1_584"/>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412" name="Google Shape;412;g153fde04e7e_1_584"/>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How Can You Manage Your Inventory?</a:t>
            </a:r>
            <a:endParaRPr sz="3200" b="0" i="0" u="none" strike="noStrike" cap="none">
              <a:solidFill>
                <a:srgbClr val="2853A3"/>
              </a:solidFill>
              <a:latin typeface="Century Gothic"/>
              <a:ea typeface="Century Gothic"/>
              <a:cs typeface="Century Gothic"/>
              <a:sym typeface="Century Gothic"/>
            </a:endParaRPr>
          </a:p>
        </p:txBody>
      </p:sp>
      <p:sp>
        <p:nvSpPr>
          <p:cNvPr id="413" name="Google Shape;413;g153fde04e7e_1_58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20</a:t>
            </a:fld>
            <a:endParaRPr/>
          </a:p>
        </p:txBody>
      </p:sp>
      <p:sp>
        <p:nvSpPr>
          <p:cNvPr id="414" name="Google Shape;414;g153fde04e7e_1_584"/>
          <p:cNvSpPr/>
          <p:nvPr/>
        </p:nvSpPr>
        <p:spPr>
          <a:xfrm>
            <a:off x="755075" y="1472750"/>
            <a:ext cx="8131800" cy="51678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g153fde04e7e_1_584"/>
          <p:cNvSpPr txBox="1"/>
          <p:nvPr/>
        </p:nvSpPr>
        <p:spPr>
          <a:xfrm>
            <a:off x="1099900" y="1732950"/>
            <a:ext cx="5634300" cy="1081800"/>
          </a:xfrm>
          <a:prstGeom prst="rect">
            <a:avLst/>
          </a:prstGeom>
          <a:noFill/>
          <a:ln>
            <a:noFill/>
          </a:ln>
        </p:spPr>
        <p:txBody>
          <a:bodyPr spcFirstLastPara="1" wrap="square" lIns="91425" tIns="91425" rIns="91425" bIns="91425" anchor="t" anchorCtr="0">
            <a:spAutoFit/>
          </a:bodyPr>
          <a:lstStyle/>
          <a:p>
            <a:pPr marL="457200" marR="5080" lvl="0" indent="-355600" algn="l" rtl="0">
              <a:lnSpc>
                <a:spcPct val="133200"/>
              </a:lnSpc>
              <a:spcBef>
                <a:spcPts val="0"/>
              </a:spcBef>
              <a:spcAft>
                <a:spcPts val="0"/>
              </a:spcAft>
              <a:buClr>
                <a:srgbClr val="2855A4"/>
              </a:buClr>
              <a:buSzPts val="2000"/>
              <a:buFont typeface="Century Gothic"/>
              <a:buAutoNum type="arabicPeriod"/>
            </a:pPr>
            <a:r>
              <a:rPr lang="en-US" sz="2000" b="1" i="0" u="none" strike="noStrike" cap="none">
                <a:solidFill>
                  <a:srgbClr val="2855A4"/>
                </a:solidFill>
                <a:latin typeface="Century Gothic"/>
                <a:ea typeface="Century Gothic"/>
                <a:cs typeface="Century Gothic"/>
                <a:sym typeface="Century Gothic"/>
              </a:rPr>
              <a:t>ORGANIZE PRODUCT AND SUPPLIER INFORMATION</a:t>
            </a:r>
            <a:endParaRPr sz="2000" b="1" i="0" u="none" strike="noStrike" cap="none">
              <a:solidFill>
                <a:srgbClr val="2855A4"/>
              </a:solidFill>
              <a:latin typeface="Century Gothic"/>
              <a:ea typeface="Century Gothic"/>
              <a:cs typeface="Century Gothic"/>
              <a:sym typeface="Century Gothic"/>
            </a:endParaRPr>
          </a:p>
          <a:p>
            <a:pPr marL="457200" marR="5080" lvl="0" indent="0" algn="l" rtl="0">
              <a:lnSpc>
                <a:spcPct val="133200"/>
              </a:lnSpc>
              <a:spcBef>
                <a:spcPts val="0"/>
              </a:spcBef>
              <a:spcAft>
                <a:spcPts val="0"/>
              </a:spcAft>
              <a:buClr>
                <a:srgbClr val="000000"/>
              </a:buClr>
              <a:buSzPts val="500"/>
              <a:buFont typeface="Arial"/>
              <a:buNone/>
            </a:pPr>
            <a:endParaRPr sz="500" b="0" i="0" u="none" strike="noStrike" cap="none">
              <a:solidFill>
                <a:schemeClr val="dk2"/>
              </a:solidFill>
              <a:latin typeface="Arial"/>
              <a:ea typeface="Arial"/>
              <a:cs typeface="Arial"/>
              <a:sym typeface="Arial"/>
            </a:endParaRPr>
          </a:p>
        </p:txBody>
      </p:sp>
      <p:sp>
        <p:nvSpPr>
          <p:cNvPr id="416" name="Google Shape;416;g153fde04e7e_1_584"/>
          <p:cNvSpPr txBox="1"/>
          <p:nvPr/>
        </p:nvSpPr>
        <p:spPr>
          <a:xfrm>
            <a:off x="1223075" y="2924700"/>
            <a:ext cx="4470000" cy="3124200"/>
          </a:xfrm>
          <a:prstGeom prst="rect">
            <a:avLst/>
          </a:prstGeom>
          <a:noFill/>
          <a:ln>
            <a:noFill/>
          </a:ln>
        </p:spPr>
        <p:txBody>
          <a:bodyPr spcFirstLastPara="1" wrap="square" lIns="0" tIns="12700" rIns="0" bIns="0" anchor="t" anchorCtr="0">
            <a:spAutoFit/>
          </a:bodyPr>
          <a:lstStyle/>
          <a:p>
            <a:pPr marL="457200" marR="143510" lvl="0" indent="-349250" algn="l" rtl="0">
              <a:lnSpc>
                <a:spcPct val="115000"/>
              </a:lnSpc>
              <a:spcBef>
                <a:spcPts val="0"/>
              </a:spcBef>
              <a:spcAft>
                <a:spcPts val="0"/>
              </a:spcAft>
              <a:buClr>
                <a:schemeClr val="dk2"/>
              </a:buClr>
              <a:buSzPts val="1900"/>
              <a:buFont typeface="Century Gothic"/>
              <a:buChar char="●"/>
            </a:pPr>
            <a:r>
              <a:rPr lang="en-US" sz="1900" b="0" i="0" u="none" strike="noStrike" cap="none">
                <a:solidFill>
                  <a:schemeClr val="dk2"/>
                </a:solidFill>
                <a:latin typeface="Century Gothic"/>
                <a:ea typeface="Century Gothic"/>
                <a:cs typeface="Century Gothic"/>
                <a:sym typeface="Century Gothic"/>
              </a:rPr>
              <a:t>List all product-specific information, like product name, quantity, brand, purchase price, selling price, expiration date, and location of the stock.</a:t>
            </a:r>
            <a:endParaRPr sz="1900" b="0" i="0" u="none" strike="noStrike" cap="none">
              <a:solidFill>
                <a:schemeClr val="dk2"/>
              </a:solidFill>
              <a:latin typeface="Century Gothic"/>
              <a:ea typeface="Century Gothic"/>
              <a:cs typeface="Century Gothic"/>
              <a:sym typeface="Century Gothic"/>
            </a:endParaRPr>
          </a:p>
          <a:p>
            <a:pPr marL="457200" marR="0" lvl="0" indent="-349250" algn="l" rtl="0">
              <a:lnSpc>
                <a:spcPct val="115000"/>
              </a:lnSpc>
              <a:spcBef>
                <a:spcPts val="1000"/>
              </a:spcBef>
              <a:spcAft>
                <a:spcPts val="1000"/>
              </a:spcAft>
              <a:buClr>
                <a:schemeClr val="dk2"/>
              </a:buClr>
              <a:buSzPts val="1900"/>
              <a:buFont typeface="Century Gothic"/>
              <a:buChar char="●"/>
            </a:pPr>
            <a:r>
              <a:rPr lang="en-US" sz="1900" b="0" i="0" u="none" strike="noStrike" cap="none">
                <a:solidFill>
                  <a:schemeClr val="dk2"/>
                </a:solidFill>
                <a:latin typeface="Century Gothic"/>
                <a:ea typeface="Century Gothic"/>
                <a:cs typeface="Century Gothic"/>
                <a:sym typeface="Century Gothic"/>
              </a:rPr>
              <a:t>Record supplier details, such as the supplier and vendor names, contact details, wholesale cost, and minimum order amount. </a:t>
            </a:r>
            <a:endParaRPr sz="1900" b="0" i="0" u="none" strike="noStrike" cap="none">
              <a:solidFill>
                <a:schemeClr val="dk2"/>
              </a:solidFill>
              <a:latin typeface="Century Gothic"/>
              <a:ea typeface="Century Gothic"/>
              <a:cs typeface="Century Gothic"/>
              <a:sym typeface="Century Gothic"/>
            </a:endParaRPr>
          </a:p>
        </p:txBody>
      </p:sp>
      <p:pic>
        <p:nvPicPr>
          <p:cNvPr id="417" name="Google Shape;417;g153fde04e7e_1_58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pic>
        <p:nvPicPr>
          <p:cNvPr id="418" name="Google Shape;418;g153fde04e7e_1_58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693075" y="1586000"/>
            <a:ext cx="6144625" cy="4842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g153fde04e7e_1_608"/>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424" name="Google Shape;424;g153fde04e7e_1_608"/>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425" name="Google Shape;425;g153fde04e7e_1_60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21</a:t>
            </a:fld>
            <a:endParaRPr/>
          </a:p>
        </p:txBody>
      </p:sp>
      <p:sp>
        <p:nvSpPr>
          <p:cNvPr id="426" name="Google Shape;426;g153fde04e7e_1_608"/>
          <p:cNvSpPr/>
          <p:nvPr/>
        </p:nvSpPr>
        <p:spPr>
          <a:xfrm>
            <a:off x="755075" y="790575"/>
            <a:ext cx="10241100" cy="58500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g153fde04e7e_1_608"/>
          <p:cNvSpPr txBox="1"/>
          <p:nvPr/>
        </p:nvSpPr>
        <p:spPr>
          <a:xfrm>
            <a:off x="1099900" y="1123350"/>
            <a:ext cx="5634300" cy="671700"/>
          </a:xfrm>
          <a:prstGeom prst="rect">
            <a:avLst/>
          </a:prstGeom>
          <a:noFill/>
          <a:ln>
            <a:noFill/>
          </a:ln>
        </p:spPr>
        <p:txBody>
          <a:bodyPr spcFirstLastPara="1" wrap="square" lIns="91425" tIns="91425" rIns="91425" bIns="91425" anchor="t" anchorCtr="0">
            <a:spAutoFit/>
          </a:bodyPr>
          <a:lstStyle/>
          <a:p>
            <a:pPr marL="457200" marR="5080" lvl="0" indent="-457200" algn="l" rtl="0">
              <a:lnSpc>
                <a:spcPct val="133200"/>
              </a:lnSpc>
              <a:spcBef>
                <a:spcPts val="0"/>
              </a:spcBef>
              <a:spcAft>
                <a:spcPts val="0"/>
              </a:spcAft>
              <a:buClr>
                <a:srgbClr val="000000"/>
              </a:buClr>
              <a:buSzPts val="2000"/>
              <a:buFont typeface="Arial"/>
              <a:buNone/>
            </a:pPr>
            <a:r>
              <a:rPr lang="en-US" sz="2000" b="1" i="0" u="none" strike="noStrike" cap="none">
                <a:solidFill>
                  <a:srgbClr val="2855A4"/>
                </a:solidFill>
                <a:latin typeface="Century Gothic"/>
                <a:ea typeface="Century Gothic"/>
                <a:cs typeface="Century Gothic"/>
                <a:sym typeface="Century Gothic"/>
              </a:rPr>
              <a:t>2.	SET UP STOCK</a:t>
            </a:r>
            <a:endParaRPr sz="2000" b="1" i="0" u="none" strike="noStrike" cap="none">
              <a:solidFill>
                <a:srgbClr val="2855A4"/>
              </a:solidFill>
              <a:latin typeface="Century Gothic"/>
              <a:ea typeface="Century Gothic"/>
              <a:cs typeface="Century Gothic"/>
              <a:sym typeface="Century Gothic"/>
            </a:endParaRPr>
          </a:p>
          <a:p>
            <a:pPr marL="457200" marR="5080" lvl="0" indent="0" algn="l" rtl="0">
              <a:lnSpc>
                <a:spcPct val="133200"/>
              </a:lnSpc>
              <a:spcBef>
                <a:spcPts val="0"/>
              </a:spcBef>
              <a:spcAft>
                <a:spcPts val="0"/>
              </a:spcAft>
              <a:buClr>
                <a:srgbClr val="000000"/>
              </a:buClr>
              <a:buSzPts val="500"/>
              <a:buFont typeface="Arial"/>
              <a:buNone/>
            </a:pPr>
            <a:endParaRPr sz="500" b="0" i="0" u="none" strike="noStrike" cap="none">
              <a:solidFill>
                <a:schemeClr val="dk2"/>
              </a:solidFill>
              <a:latin typeface="Arial"/>
              <a:ea typeface="Arial"/>
              <a:cs typeface="Arial"/>
              <a:sym typeface="Arial"/>
            </a:endParaRPr>
          </a:p>
        </p:txBody>
      </p:sp>
      <p:pic>
        <p:nvPicPr>
          <p:cNvPr id="428" name="Google Shape;428;g153fde04e7e_1_60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grpSp>
        <p:nvGrpSpPr>
          <p:cNvPr id="429" name="Google Shape;429;g153fde04e7e_1_608"/>
          <p:cNvGrpSpPr/>
          <p:nvPr/>
        </p:nvGrpSpPr>
        <p:grpSpPr>
          <a:xfrm>
            <a:off x="4176125" y="548500"/>
            <a:ext cx="2743199" cy="2219351"/>
            <a:chOff x="4328525" y="2605900"/>
            <a:chExt cx="2743199" cy="2219351"/>
          </a:xfrm>
        </p:grpSpPr>
        <p:pic>
          <p:nvPicPr>
            <p:cNvPr id="430" name="Google Shape;430;g153fde04e7e_1_608"/>
            <p:cNvPicPr preferRelativeResize="0"/>
            <p:nvPr/>
          </p:nvPicPr>
          <p:blipFill rotWithShape="1">
            <a:blip r:embed="rId5" cstate="screen">
              <a:alphaModFix/>
              <a:extLst>
                <a:ext uri="{28A0092B-C50C-407E-A947-70E740481C1C}">
                  <a14:useLocalDpi xmlns:a14="http://schemas.microsoft.com/office/drawing/2010/main"/>
                </a:ext>
              </a:extLst>
            </a:blip>
            <a:srcRect l="18650" t="15664" r="23213" b="29865"/>
            <a:stretch/>
          </p:blipFill>
          <p:spPr>
            <a:xfrm>
              <a:off x="4328525" y="2605900"/>
              <a:ext cx="2743199" cy="2219351"/>
            </a:xfrm>
            <a:prstGeom prst="rect">
              <a:avLst/>
            </a:prstGeom>
            <a:noFill/>
            <a:ln>
              <a:noFill/>
            </a:ln>
          </p:spPr>
        </p:pic>
        <p:sp>
          <p:nvSpPr>
            <p:cNvPr id="431" name="Google Shape;431;g153fde04e7e_1_608"/>
            <p:cNvSpPr txBox="1"/>
            <p:nvPr/>
          </p:nvSpPr>
          <p:spPr>
            <a:xfrm>
              <a:off x="4607975" y="2736075"/>
              <a:ext cx="2278500" cy="1647000"/>
            </a:xfrm>
            <a:prstGeom prst="rect">
              <a:avLst/>
            </a:prstGeom>
            <a:noFill/>
            <a:ln>
              <a:noFill/>
            </a:ln>
          </p:spPr>
          <p:txBody>
            <a:bodyPr spcFirstLastPara="1" wrap="square" lIns="91425" tIns="91425" rIns="91425" bIns="91425" anchor="t" anchorCtr="0">
              <a:spAutoFit/>
            </a:bodyPr>
            <a:lstStyle/>
            <a:p>
              <a:pPr marL="102235" marR="0" lvl="0" indent="0" algn="l" rtl="0">
                <a:lnSpc>
                  <a:spcPct val="100000"/>
                </a:lnSpc>
                <a:spcBef>
                  <a:spcPts val="0"/>
                </a:spcBef>
                <a:spcAft>
                  <a:spcPts val="0"/>
                </a:spcAft>
                <a:buClr>
                  <a:srgbClr val="000000"/>
                </a:buClr>
                <a:buSzPts val="1900"/>
                <a:buFont typeface="Arial"/>
                <a:buNone/>
              </a:pPr>
              <a:r>
                <a:rPr lang="en-US" sz="1900" b="1" i="0" u="none" strike="noStrike" cap="none">
                  <a:solidFill>
                    <a:schemeClr val="lt1"/>
                  </a:solidFill>
                  <a:latin typeface="Century Gothic"/>
                  <a:ea typeface="Century Gothic"/>
                  <a:cs typeface="Century Gothic"/>
                  <a:sym typeface="Century Gothic"/>
                </a:rPr>
                <a:t>What is the difference </a:t>
              </a:r>
              <a:endParaRPr sz="1900" b="1" i="0" u="none" strike="noStrike" cap="none">
                <a:solidFill>
                  <a:schemeClr val="lt1"/>
                </a:solidFill>
                <a:latin typeface="Century Gothic"/>
                <a:ea typeface="Century Gothic"/>
                <a:cs typeface="Century Gothic"/>
                <a:sym typeface="Century Gothic"/>
              </a:endParaRPr>
            </a:p>
            <a:p>
              <a:pPr marL="102235" marR="0" lvl="0" indent="0" algn="l" rtl="0">
                <a:lnSpc>
                  <a:spcPct val="100000"/>
                </a:lnSpc>
                <a:spcBef>
                  <a:spcPts val="0"/>
                </a:spcBef>
                <a:spcAft>
                  <a:spcPts val="0"/>
                </a:spcAft>
                <a:buClr>
                  <a:srgbClr val="000000"/>
                </a:buClr>
                <a:buSzPts val="1900"/>
                <a:buFont typeface="Arial"/>
                <a:buNone/>
              </a:pPr>
              <a:r>
                <a:rPr lang="en-US" sz="1900" b="1" i="0" u="none" strike="noStrike" cap="none">
                  <a:solidFill>
                    <a:schemeClr val="lt1"/>
                  </a:solidFill>
                  <a:latin typeface="Century Gothic"/>
                  <a:ea typeface="Century Gothic"/>
                  <a:cs typeface="Century Gothic"/>
                  <a:sym typeface="Century Gothic"/>
                </a:rPr>
                <a:t>between the sh</a:t>
              </a:r>
              <a:r>
                <a:rPr lang="en-US" sz="1900" b="1">
                  <a:solidFill>
                    <a:schemeClr val="lt1"/>
                  </a:solidFill>
                  <a:latin typeface="Century Gothic"/>
                  <a:ea typeface="Century Gothic"/>
                  <a:cs typeface="Century Gothic"/>
                  <a:sym typeface="Century Gothic"/>
                </a:rPr>
                <a:t>elves in </a:t>
              </a:r>
              <a:r>
                <a:rPr lang="en-US" sz="1900" b="1" i="0" u="none" strike="noStrike" cap="none">
                  <a:solidFill>
                    <a:schemeClr val="lt1"/>
                  </a:solidFill>
                  <a:latin typeface="Century Gothic"/>
                  <a:ea typeface="Century Gothic"/>
                  <a:cs typeface="Century Gothic"/>
                  <a:sym typeface="Century Gothic"/>
                </a:rPr>
                <a:t>these </a:t>
              </a:r>
              <a:endParaRPr sz="1900" b="1" i="0" u="none" strike="noStrike" cap="none">
                <a:solidFill>
                  <a:schemeClr val="lt1"/>
                </a:solidFill>
                <a:latin typeface="Century Gothic"/>
                <a:ea typeface="Century Gothic"/>
                <a:cs typeface="Century Gothic"/>
                <a:sym typeface="Century Gothic"/>
              </a:endParaRPr>
            </a:p>
            <a:p>
              <a:pPr marL="102235" marR="0" lvl="0" indent="0" algn="l" rtl="0">
                <a:lnSpc>
                  <a:spcPct val="100000"/>
                </a:lnSpc>
                <a:spcBef>
                  <a:spcPts val="0"/>
                </a:spcBef>
                <a:spcAft>
                  <a:spcPts val="0"/>
                </a:spcAft>
                <a:buClr>
                  <a:srgbClr val="000000"/>
                </a:buClr>
                <a:buSzPts val="1900"/>
                <a:buFont typeface="Arial"/>
                <a:buNone/>
              </a:pPr>
              <a:r>
                <a:rPr lang="en-US" sz="1900" b="1" i="0" u="none" strike="noStrike" cap="none">
                  <a:solidFill>
                    <a:schemeClr val="lt1"/>
                  </a:solidFill>
                  <a:latin typeface="Century Gothic"/>
                  <a:ea typeface="Century Gothic"/>
                  <a:cs typeface="Century Gothic"/>
                  <a:sym typeface="Century Gothic"/>
                </a:rPr>
                <a:t>two stores?</a:t>
              </a:r>
              <a:endParaRPr sz="900" b="0" i="0" u="none" strike="noStrike" cap="none">
                <a:solidFill>
                  <a:srgbClr val="000000"/>
                </a:solidFill>
                <a:latin typeface="Arial"/>
                <a:ea typeface="Arial"/>
                <a:cs typeface="Arial"/>
                <a:sym typeface="Arial"/>
              </a:endParaRPr>
            </a:p>
          </p:txBody>
        </p:sp>
      </p:grpSp>
      <p:pic>
        <p:nvPicPr>
          <p:cNvPr id="432" name="Google Shape;432;g153fde04e7e_1_60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758615" y="1362075"/>
            <a:ext cx="3899061" cy="5849999"/>
          </a:xfrm>
          <a:prstGeom prst="rect">
            <a:avLst/>
          </a:prstGeom>
          <a:noFill/>
          <a:ln>
            <a:noFill/>
          </a:ln>
        </p:spPr>
      </p:pic>
      <p:pic>
        <p:nvPicPr>
          <p:cNvPr id="433" name="Google Shape;433;g153fde04e7e_1_608"/>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114350" y="1884400"/>
            <a:ext cx="5634299" cy="4440324"/>
          </a:xfrm>
          <a:prstGeom prst="rect">
            <a:avLst/>
          </a:prstGeom>
          <a:noFill/>
          <a:ln>
            <a:noFill/>
          </a:ln>
        </p:spPr>
      </p:pic>
      <p:pic>
        <p:nvPicPr>
          <p:cNvPr id="434" name="Google Shape;434;g153fde04e7e_1_608"/>
          <p:cNvPicPr preferRelativeResize="0"/>
          <p:nvPr/>
        </p:nvPicPr>
        <p:blipFill rotWithShape="1">
          <a:blip r:embed="rId8" cstate="screen">
            <a:alphaModFix/>
            <a:extLst>
              <a:ext uri="{28A0092B-C50C-407E-A947-70E740481C1C}">
                <a14:useLocalDpi xmlns:a14="http://schemas.microsoft.com/office/drawing/2010/main"/>
              </a:ext>
            </a:extLst>
          </a:blip>
          <a:srcRect l="18480" r="18487"/>
          <a:stretch/>
        </p:blipFill>
        <p:spPr>
          <a:xfrm>
            <a:off x="7609425" y="1836100"/>
            <a:ext cx="3615350" cy="45202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g153fde04e7e_1_626"/>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440" name="Google Shape;440;g153fde04e7e_1_626"/>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441" name="Google Shape;441;g153fde04e7e_1_6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22</a:t>
            </a:fld>
            <a:endParaRPr/>
          </a:p>
        </p:txBody>
      </p:sp>
      <p:pic>
        <p:nvPicPr>
          <p:cNvPr id="442" name="Google Shape;442;g153fde04e7e_1_626"/>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pic>
        <p:nvPicPr>
          <p:cNvPr id="443" name="Google Shape;443;g153fde04e7e_1_626"/>
          <p:cNvPicPr preferRelativeResize="0"/>
          <p:nvPr/>
        </p:nvPicPr>
        <p:blipFill rotWithShape="1">
          <a:blip r:embed="rId5" cstate="screen">
            <a:alphaModFix/>
            <a:extLst>
              <a:ext uri="{28A0092B-C50C-407E-A947-70E740481C1C}">
                <a14:useLocalDpi xmlns:a14="http://schemas.microsoft.com/office/drawing/2010/main"/>
              </a:ext>
            </a:extLst>
          </a:blip>
          <a:srcRect l="6424" r="6292"/>
          <a:stretch/>
        </p:blipFill>
        <p:spPr>
          <a:xfrm>
            <a:off x="409575" y="435475"/>
            <a:ext cx="6877604" cy="6209776"/>
          </a:xfrm>
          <a:prstGeom prst="rect">
            <a:avLst/>
          </a:prstGeom>
          <a:noFill/>
          <a:ln>
            <a:noFill/>
          </a:ln>
        </p:spPr>
      </p:pic>
      <p:sp>
        <p:nvSpPr>
          <p:cNvPr id="444" name="Google Shape;444;g153fde04e7e_1_626"/>
          <p:cNvSpPr txBox="1"/>
          <p:nvPr/>
        </p:nvSpPr>
        <p:spPr>
          <a:xfrm>
            <a:off x="1312650" y="1524000"/>
            <a:ext cx="5231100" cy="3364800"/>
          </a:xfrm>
          <a:prstGeom prst="rect">
            <a:avLst/>
          </a:prstGeom>
          <a:noFill/>
          <a:ln>
            <a:noFill/>
          </a:ln>
        </p:spPr>
        <p:txBody>
          <a:bodyPr spcFirstLastPara="1" wrap="square" lIns="91425" tIns="91425" rIns="91425" bIns="91425" anchor="t" anchorCtr="0">
            <a:spAutoFit/>
          </a:bodyPr>
          <a:lstStyle/>
          <a:p>
            <a:pPr marL="228600" marR="30480" lvl="0" indent="-215900" algn="l" rtl="0">
              <a:lnSpc>
                <a:spcPct val="115000"/>
              </a:lnSpc>
              <a:spcBef>
                <a:spcPts val="0"/>
              </a:spcBef>
              <a:spcAft>
                <a:spcPts val="0"/>
              </a:spcAft>
              <a:buClr>
                <a:schemeClr val="dk2"/>
              </a:buClr>
              <a:buSzPts val="1600"/>
              <a:buFont typeface="Century Gothic"/>
              <a:buChar char="❏"/>
            </a:pPr>
            <a:r>
              <a:rPr lang="en-US" sz="1600" b="0" i="0" u="none" strike="noStrike" cap="none">
                <a:solidFill>
                  <a:schemeClr val="dk2"/>
                </a:solidFill>
                <a:latin typeface="Century Gothic"/>
                <a:ea typeface="Century Gothic"/>
                <a:cs typeface="Century Gothic"/>
                <a:sym typeface="Century Gothic"/>
              </a:rPr>
              <a:t>Display all items in an organized manner. Misplaced and overlooked products represent missed sales and lost revenue.</a:t>
            </a:r>
            <a:endParaRPr sz="1600" b="0" i="0" u="none" strike="noStrike" cap="none">
              <a:solidFill>
                <a:schemeClr val="dk2"/>
              </a:solidFill>
              <a:latin typeface="Century Gothic"/>
              <a:ea typeface="Century Gothic"/>
              <a:cs typeface="Century Gothic"/>
              <a:sym typeface="Century Gothic"/>
            </a:endParaRPr>
          </a:p>
          <a:p>
            <a:pPr marL="228600" marR="30480" lvl="0" indent="-215900" algn="l" rtl="0">
              <a:lnSpc>
                <a:spcPct val="115000"/>
              </a:lnSpc>
              <a:spcBef>
                <a:spcPts val="1000"/>
              </a:spcBef>
              <a:spcAft>
                <a:spcPts val="0"/>
              </a:spcAft>
              <a:buClr>
                <a:schemeClr val="dk2"/>
              </a:buClr>
              <a:buSzPts val="1600"/>
              <a:buFont typeface="Century Gothic"/>
              <a:buChar char="❏"/>
            </a:pPr>
            <a:r>
              <a:rPr lang="en-US" sz="1600" b="0" i="0" u="none" strike="noStrike" cap="none">
                <a:solidFill>
                  <a:schemeClr val="dk2"/>
                </a:solidFill>
                <a:latin typeface="Century Gothic"/>
                <a:ea typeface="Century Gothic"/>
                <a:cs typeface="Century Gothic"/>
                <a:sym typeface="Century Gothic"/>
              </a:rPr>
              <a:t>Follow the first-in, first-out method. Display older products in the front of the store to make sure that they are sold first, before they expire.</a:t>
            </a:r>
            <a:endParaRPr sz="1600" b="0" i="0" u="none" strike="noStrike" cap="none">
              <a:solidFill>
                <a:schemeClr val="dk2"/>
              </a:solidFill>
              <a:latin typeface="Century Gothic"/>
              <a:ea typeface="Century Gothic"/>
              <a:cs typeface="Century Gothic"/>
              <a:sym typeface="Century Gothic"/>
            </a:endParaRPr>
          </a:p>
          <a:p>
            <a:pPr marL="228600" marR="30480" lvl="0" indent="-215900" algn="l" rtl="0">
              <a:lnSpc>
                <a:spcPct val="115000"/>
              </a:lnSpc>
              <a:spcBef>
                <a:spcPts val="1000"/>
              </a:spcBef>
              <a:spcAft>
                <a:spcPts val="0"/>
              </a:spcAft>
              <a:buClr>
                <a:schemeClr val="dk2"/>
              </a:buClr>
              <a:buSzPts val="1600"/>
              <a:buFont typeface="Century Gothic"/>
              <a:buChar char="❏"/>
            </a:pPr>
            <a:r>
              <a:rPr lang="en-US" sz="1600" b="0" i="0" u="none" strike="noStrike" cap="none">
                <a:solidFill>
                  <a:schemeClr val="dk2"/>
                </a:solidFill>
                <a:latin typeface="Century Gothic"/>
                <a:ea typeface="Century Gothic"/>
                <a:cs typeface="Century Gothic"/>
                <a:sym typeface="Century Gothic"/>
              </a:rPr>
              <a:t>Identify which items sell quickly, which have average sales, and which have low sales.</a:t>
            </a:r>
            <a:endParaRPr sz="1600" b="0" i="0" u="none" strike="noStrike" cap="none">
              <a:solidFill>
                <a:schemeClr val="dk2"/>
              </a:solidFill>
              <a:latin typeface="Century Gothic"/>
              <a:ea typeface="Century Gothic"/>
              <a:cs typeface="Century Gothic"/>
              <a:sym typeface="Century Gothic"/>
            </a:endParaRPr>
          </a:p>
          <a:p>
            <a:pPr marL="228600" marR="30480" lvl="0" indent="-215900" algn="l" rtl="0">
              <a:lnSpc>
                <a:spcPct val="115000"/>
              </a:lnSpc>
              <a:spcBef>
                <a:spcPts val="1000"/>
              </a:spcBef>
              <a:spcAft>
                <a:spcPts val="1000"/>
              </a:spcAft>
              <a:buClr>
                <a:schemeClr val="dk2"/>
              </a:buClr>
              <a:buSzPts val="1600"/>
              <a:buFont typeface="Century Gothic"/>
              <a:buChar char="❏"/>
            </a:pPr>
            <a:r>
              <a:rPr lang="en-US" sz="1600" b="0" i="0" u="none" strike="noStrike" cap="none">
                <a:solidFill>
                  <a:schemeClr val="dk2"/>
                </a:solidFill>
                <a:latin typeface="Century Gothic"/>
                <a:ea typeface="Century Gothic"/>
                <a:cs typeface="Century Gothic"/>
                <a:sym typeface="Century Gothic"/>
              </a:rPr>
              <a:t>Keep the top-selling items in stock. Consider offering discounts on items that don’t sell well. </a:t>
            </a:r>
            <a:endParaRPr sz="1600" b="0" i="0" u="none" strike="noStrike" cap="none">
              <a:solidFill>
                <a:schemeClr val="dk2"/>
              </a:solidFill>
              <a:latin typeface="Century Gothic"/>
              <a:ea typeface="Century Gothic"/>
              <a:cs typeface="Century Gothic"/>
              <a:sym typeface="Century Gothic"/>
            </a:endParaRPr>
          </a:p>
        </p:txBody>
      </p:sp>
      <p:pic>
        <p:nvPicPr>
          <p:cNvPr id="445" name="Google Shape;445;g153fde04e7e_1_62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213799" y="1494600"/>
            <a:ext cx="3624976" cy="5438776"/>
          </a:xfrm>
          <a:prstGeom prst="rect">
            <a:avLst/>
          </a:prstGeom>
          <a:noFill/>
          <a:ln>
            <a:noFill/>
          </a:ln>
        </p:spPr>
      </p:pic>
      <p:grpSp>
        <p:nvGrpSpPr>
          <p:cNvPr id="446" name="Google Shape;446;g153fde04e7e_1_626"/>
          <p:cNvGrpSpPr/>
          <p:nvPr/>
        </p:nvGrpSpPr>
        <p:grpSpPr>
          <a:xfrm>
            <a:off x="7964702" y="-560900"/>
            <a:ext cx="4699715" cy="2882273"/>
            <a:chOff x="7964702" y="-560900"/>
            <a:chExt cx="4699715" cy="2882273"/>
          </a:xfrm>
        </p:grpSpPr>
        <p:pic>
          <p:nvPicPr>
            <p:cNvPr id="447" name="Google Shape;447;g153fde04e7e_1_626"/>
            <p:cNvPicPr preferRelativeResize="0"/>
            <p:nvPr/>
          </p:nvPicPr>
          <p:blipFill rotWithShape="1">
            <a:blip r:embed="rId7" cstate="screen">
              <a:alphaModFix/>
              <a:extLst>
                <a:ext uri="{28A0092B-C50C-407E-A947-70E740481C1C}">
                  <a14:useLocalDpi xmlns:a14="http://schemas.microsoft.com/office/drawing/2010/main"/>
                </a:ext>
              </a:extLst>
            </a:blip>
            <a:srcRect b="22177"/>
            <a:stretch/>
          </p:blipFill>
          <p:spPr>
            <a:xfrm flipH="1">
              <a:off x="7964702" y="-560900"/>
              <a:ext cx="4699715" cy="2882273"/>
            </a:xfrm>
            <a:prstGeom prst="rect">
              <a:avLst/>
            </a:prstGeom>
            <a:noFill/>
            <a:ln>
              <a:noFill/>
            </a:ln>
          </p:spPr>
        </p:pic>
        <p:pic>
          <p:nvPicPr>
            <p:cNvPr id="448" name="Google Shape;448;g153fde04e7e_1_626"/>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9359250" y="144750"/>
              <a:ext cx="1562025" cy="1562025"/>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g153fde04e7e_1_667"/>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454" name="Google Shape;454;g153fde04e7e_1_667"/>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455" name="Google Shape;455;g153fde04e7e_1_66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23</a:t>
            </a:fld>
            <a:endParaRPr/>
          </a:p>
        </p:txBody>
      </p:sp>
      <p:sp>
        <p:nvSpPr>
          <p:cNvPr id="456" name="Google Shape;456;g153fde04e7e_1_667"/>
          <p:cNvSpPr/>
          <p:nvPr/>
        </p:nvSpPr>
        <p:spPr>
          <a:xfrm>
            <a:off x="755075" y="790575"/>
            <a:ext cx="9627300" cy="58500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g153fde04e7e_1_667"/>
          <p:cNvSpPr txBox="1"/>
          <p:nvPr/>
        </p:nvSpPr>
        <p:spPr>
          <a:xfrm>
            <a:off x="2471500" y="1123350"/>
            <a:ext cx="5634300" cy="671700"/>
          </a:xfrm>
          <a:prstGeom prst="rect">
            <a:avLst/>
          </a:prstGeom>
          <a:noFill/>
          <a:ln>
            <a:noFill/>
          </a:ln>
        </p:spPr>
        <p:txBody>
          <a:bodyPr spcFirstLastPara="1" wrap="square" lIns="91425" tIns="91425" rIns="91425" bIns="91425" anchor="t" anchorCtr="0">
            <a:spAutoFit/>
          </a:bodyPr>
          <a:lstStyle/>
          <a:p>
            <a:pPr marL="457200" marR="5080" lvl="0" indent="-457200" algn="l" rtl="0">
              <a:lnSpc>
                <a:spcPct val="133200"/>
              </a:lnSpc>
              <a:spcBef>
                <a:spcPts val="0"/>
              </a:spcBef>
              <a:spcAft>
                <a:spcPts val="0"/>
              </a:spcAft>
              <a:buClr>
                <a:srgbClr val="000000"/>
              </a:buClr>
              <a:buSzPts val="2000"/>
              <a:buFont typeface="Arial"/>
              <a:buNone/>
            </a:pPr>
            <a:r>
              <a:rPr lang="en-US" sz="2000" b="1" i="0" u="none" strike="noStrike" cap="none">
                <a:solidFill>
                  <a:srgbClr val="2855A4"/>
                </a:solidFill>
                <a:latin typeface="Century Gothic"/>
                <a:ea typeface="Century Gothic"/>
                <a:cs typeface="Century Gothic"/>
                <a:sym typeface="Century Gothic"/>
              </a:rPr>
              <a:t>3.	TAKE A PERIODIC COUNT OF STOCK</a:t>
            </a:r>
            <a:endParaRPr sz="2000" b="1" i="0" u="none" strike="noStrike" cap="none">
              <a:solidFill>
                <a:srgbClr val="2855A4"/>
              </a:solidFill>
              <a:latin typeface="Century Gothic"/>
              <a:ea typeface="Century Gothic"/>
              <a:cs typeface="Century Gothic"/>
              <a:sym typeface="Century Gothic"/>
            </a:endParaRPr>
          </a:p>
          <a:p>
            <a:pPr marL="457200" marR="5080" lvl="0" indent="0" algn="l" rtl="0">
              <a:lnSpc>
                <a:spcPct val="133200"/>
              </a:lnSpc>
              <a:spcBef>
                <a:spcPts val="0"/>
              </a:spcBef>
              <a:spcAft>
                <a:spcPts val="0"/>
              </a:spcAft>
              <a:buClr>
                <a:srgbClr val="000000"/>
              </a:buClr>
              <a:buSzPts val="500"/>
              <a:buFont typeface="Arial"/>
              <a:buNone/>
            </a:pPr>
            <a:endParaRPr sz="500" b="0" i="0" u="none" strike="noStrike" cap="none">
              <a:solidFill>
                <a:schemeClr val="dk2"/>
              </a:solidFill>
              <a:latin typeface="Arial"/>
              <a:ea typeface="Arial"/>
              <a:cs typeface="Arial"/>
              <a:sym typeface="Arial"/>
            </a:endParaRPr>
          </a:p>
        </p:txBody>
      </p:sp>
      <p:pic>
        <p:nvPicPr>
          <p:cNvPr id="458" name="Google Shape;458;g153fde04e7e_1_667"/>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459" name="Google Shape;459;g153fde04e7e_1_667"/>
          <p:cNvSpPr txBox="1"/>
          <p:nvPr/>
        </p:nvSpPr>
        <p:spPr>
          <a:xfrm>
            <a:off x="2594675" y="1952625"/>
            <a:ext cx="6263700" cy="4470455"/>
          </a:xfrm>
          <a:prstGeom prst="rect">
            <a:avLst/>
          </a:prstGeom>
          <a:noFill/>
          <a:ln>
            <a:noFill/>
          </a:ln>
        </p:spPr>
        <p:txBody>
          <a:bodyPr spcFirstLastPara="1" wrap="square" lIns="0" tIns="12700" rIns="0" bIns="0" anchor="t" anchorCtr="0">
            <a:spAutoFit/>
          </a:bodyPr>
          <a:lstStyle/>
          <a:p>
            <a:pPr marL="457200" marR="143510" lvl="0" indent="-330200" algn="l" rtl="0">
              <a:lnSpc>
                <a:spcPct val="115000"/>
              </a:lnSpc>
              <a:spcBef>
                <a:spcPts val="0"/>
              </a:spcBef>
              <a:spcAft>
                <a:spcPts val="0"/>
              </a:spcAft>
              <a:buClr>
                <a:schemeClr val="dk2"/>
              </a:buClr>
              <a:buSzPts val="1600"/>
              <a:buFont typeface="Century Gothic"/>
              <a:buChar char="●"/>
            </a:pPr>
            <a:r>
              <a:rPr lang="en-US" sz="1600" b="0" i="0" u="none" strike="noStrike" cap="none">
                <a:solidFill>
                  <a:schemeClr val="dk2"/>
                </a:solidFill>
                <a:latin typeface="Century Gothic"/>
                <a:ea typeface="Century Gothic"/>
                <a:cs typeface="Century Gothic"/>
                <a:sym typeface="Century Gothic"/>
              </a:rPr>
              <a:t>Periodic counting of your stock will ensure an accurate and up-to-date record, adjusting for damage, defects, and returns.</a:t>
            </a:r>
            <a:endParaRPr sz="1600" b="0" i="0" u="none" strike="noStrike" cap="none">
              <a:solidFill>
                <a:schemeClr val="dk2"/>
              </a:solidFill>
              <a:latin typeface="Century Gothic"/>
              <a:ea typeface="Century Gothic"/>
              <a:cs typeface="Century Gothic"/>
              <a:sym typeface="Century Gothic"/>
            </a:endParaRPr>
          </a:p>
          <a:p>
            <a:pPr marL="457200" marR="5080" lvl="0" indent="-330200" algn="l" rtl="0">
              <a:lnSpc>
                <a:spcPct val="114100"/>
              </a:lnSpc>
              <a:spcBef>
                <a:spcPts val="1000"/>
              </a:spcBef>
              <a:spcAft>
                <a:spcPts val="0"/>
              </a:spcAft>
              <a:buClr>
                <a:schemeClr val="dk2"/>
              </a:buClr>
              <a:buSzPts val="1600"/>
              <a:buFont typeface="Century Gothic"/>
              <a:buChar char="●"/>
            </a:pPr>
            <a:r>
              <a:rPr lang="en-US" sz="1600" b="0" i="0" u="none" strike="noStrike" cap="none">
                <a:solidFill>
                  <a:schemeClr val="dk2"/>
                </a:solidFill>
                <a:latin typeface="Century Gothic"/>
                <a:ea typeface="Century Gothic"/>
                <a:cs typeface="Century Gothic"/>
                <a:sym typeface="Century Gothic"/>
              </a:rPr>
              <a:t>Counting will help you understand which items are selling faster and which aren’t, and based on that information, you can plan when and how much of each item to reorder.</a:t>
            </a:r>
            <a:endParaRPr sz="1600" b="0" i="0" u="none" strike="noStrike" cap="none">
              <a:solidFill>
                <a:schemeClr val="dk2"/>
              </a:solidFill>
              <a:latin typeface="Century Gothic"/>
              <a:ea typeface="Century Gothic"/>
              <a:cs typeface="Century Gothic"/>
              <a:sym typeface="Century Gothic"/>
            </a:endParaRPr>
          </a:p>
          <a:p>
            <a:pPr marL="457200" marR="143510" lvl="0" indent="-330200" algn="l" rtl="0">
              <a:lnSpc>
                <a:spcPct val="115000"/>
              </a:lnSpc>
              <a:spcBef>
                <a:spcPts val="1000"/>
              </a:spcBef>
              <a:spcAft>
                <a:spcPts val="0"/>
              </a:spcAft>
              <a:buClr>
                <a:schemeClr val="dk2"/>
              </a:buClr>
              <a:buSzPts val="1600"/>
              <a:buFont typeface="Century Gothic"/>
              <a:buChar char="●"/>
            </a:pPr>
            <a:r>
              <a:rPr lang="en-US" sz="1600" b="0" i="0" u="none" strike="noStrike" cap="none">
                <a:solidFill>
                  <a:schemeClr val="dk2"/>
                </a:solidFill>
                <a:latin typeface="Century Gothic"/>
                <a:ea typeface="Century Gothic"/>
                <a:cs typeface="Century Gothic"/>
                <a:sym typeface="Century Gothic"/>
              </a:rPr>
              <a:t>Counting can be done at regular intervals, such as every one to two weeks. But remember, doing a physical count may take a lot of time and resources.</a:t>
            </a:r>
            <a:endParaRPr sz="1600" b="0" i="0" u="none" strike="noStrike" cap="none">
              <a:solidFill>
                <a:schemeClr val="dk2"/>
              </a:solidFill>
              <a:latin typeface="Century Gothic"/>
              <a:ea typeface="Century Gothic"/>
              <a:cs typeface="Century Gothic"/>
              <a:sym typeface="Century Gothic"/>
            </a:endParaRPr>
          </a:p>
          <a:p>
            <a:pPr marL="457200" marR="130175" lvl="0" indent="-330200" algn="l" rtl="0">
              <a:lnSpc>
                <a:spcPct val="114100"/>
              </a:lnSpc>
              <a:spcBef>
                <a:spcPts val="1000"/>
              </a:spcBef>
              <a:spcAft>
                <a:spcPts val="1000"/>
              </a:spcAft>
              <a:buClr>
                <a:schemeClr val="dk2"/>
              </a:buClr>
              <a:buSzPts val="1600"/>
              <a:buFont typeface="Century Gothic"/>
              <a:buChar char="●"/>
            </a:pPr>
            <a:r>
              <a:rPr lang="en-US" sz="1600" b="0" i="0" u="none" strike="noStrike" cap="none">
                <a:solidFill>
                  <a:schemeClr val="dk2"/>
                </a:solidFill>
                <a:latin typeface="Century Gothic"/>
                <a:ea typeface="Century Gothic"/>
                <a:cs typeface="Century Gothic"/>
                <a:sym typeface="Century Gothic"/>
              </a:rPr>
              <a:t>A digital inventory management system makes the counting process easier and quicker. If you have high sales or are planning to scale your business, you can consider adopting a digital system.</a:t>
            </a:r>
            <a:endParaRPr sz="1600" b="0" i="0" u="none" strike="noStrike" cap="none">
              <a:solidFill>
                <a:schemeClr val="dk2"/>
              </a:solidFill>
              <a:latin typeface="Century Gothic"/>
              <a:ea typeface="Century Gothic"/>
              <a:cs typeface="Century Gothic"/>
              <a:sym typeface="Century Gothic"/>
            </a:endParaRPr>
          </a:p>
        </p:txBody>
      </p:sp>
      <p:pic>
        <p:nvPicPr>
          <p:cNvPr id="460" name="Google Shape;460;g153fde04e7e_1_66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128463" y="1897702"/>
            <a:ext cx="1981575" cy="1981575"/>
          </a:xfrm>
          <a:prstGeom prst="rect">
            <a:avLst/>
          </a:prstGeom>
          <a:noFill/>
          <a:ln>
            <a:noFill/>
          </a:ln>
        </p:spPr>
      </p:pic>
      <p:pic>
        <p:nvPicPr>
          <p:cNvPr id="461" name="Google Shape;461;g153fde04e7e_1_667"/>
          <p:cNvPicPr preferRelativeResize="0"/>
          <p:nvPr/>
        </p:nvPicPr>
        <p:blipFill rotWithShape="1">
          <a:blip r:embed="rId6" cstate="screen">
            <a:alphaModFix/>
            <a:extLst>
              <a:ext uri="{28A0092B-C50C-407E-A947-70E740481C1C}">
                <a14:useLocalDpi xmlns:a14="http://schemas.microsoft.com/office/drawing/2010/main"/>
              </a:ext>
            </a:extLst>
          </a:blip>
          <a:srcRect l="8881" r="8880"/>
          <a:stretch/>
        </p:blipFill>
        <p:spPr>
          <a:xfrm>
            <a:off x="238125" y="1366525"/>
            <a:ext cx="3009900" cy="54914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g153fde04e7e_1_681"/>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467" name="Google Shape;467;g153fde04e7e_1_681"/>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468" name="Google Shape;468;g153fde04e7e_1_68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24</a:t>
            </a:fld>
            <a:endParaRPr/>
          </a:p>
        </p:txBody>
      </p:sp>
      <p:sp>
        <p:nvSpPr>
          <p:cNvPr id="469" name="Google Shape;469;g153fde04e7e_1_681"/>
          <p:cNvSpPr/>
          <p:nvPr/>
        </p:nvSpPr>
        <p:spPr>
          <a:xfrm>
            <a:off x="755075" y="790575"/>
            <a:ext cx="9627300" cy="58500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g153fde04e7e_1_681"/>
          <p:cNvSpPr txBox="1"/>
          <p:nvPr/>
        </p:nvSpPr>
        <p:spPr>
          <a:xfrm>
            <a:off x="2471500" y="1123350"/>
            <a:ext cx="5634300" cy="671700"/>
          </a:xfrm>
          <a:prstGeom prst="rect">
            <a:avLst/>
          </a:prstGeom>
          <a:noFill/>
          <a:ln>
            <a:noFill/>
          </a:ln>
        </p:spPr>
        <p:txBody>
          <a:bodyPr spcFirstLastPara="1" wrap="square" lIns="91425" tIns="91425" rIns="91425" bIns="91425" anchor="t" anchorCtr="0">
            <a:spAutoFit/>
          </a:bodyPr>
          <a:lstStyle/>
          <a:p>
            <a:pPr marL="457200" marR="5080" lvl="0" indent="-457200" algn="l" rtl="0">
              <a:lnSpc>
                <a:spcPct val="133200"/>
              </a:lnSpc>
              <a:spcBef>
                <a:spcPts val="0"/>
              </a:spcBef>
              <a:spcAft>
                <a:spcPts val="0"/>
              </a:spcAft>
              <a:buClr>
                <a:srgbClr val="000000"/>
              </a:buClr>
              <a:buSzPts val="2000"/>
              <a:buFont typeface="Arial"/>
              <a:buNone/>
            </a:pPr>
            <a:r>
              <a:rPr lang="en-US" sz="2000" b="1" i="0" u="none" strike="noStrike" cap="none">
                <a:solidFill>
                  <a:srgbClr val="2855A4"/>
                </a:solidFill>
                <a:latin typeface="Century Gothic"/>
                <a:ea typeface="Century Gothic"/>
                <a:cs typeface="Century Gothic"/>
                <a:sym typeface="Century Gothic"/>
              </a:rPr>
              <a:t>4.	CREATE A PURCHASING PROCESS</a:t>
            </a:r>
            <a:endParaRPr sz="2000" b="1" i="0" u="none" strike="noStrike" cap="none">
              <a:solidFill>
                <a:srgbClr val="2855A4"/>
              </a:solidFill>
              <a:latin typeface="Century Gothic"/>
              <a:ea typeface="Century Gothic"/>
              <a:cs typeface="Century Gothic"/>
              <a:sym typeface="Century Gothic"/>
            </a:endParaRPr>
          </a:p>
          <a:p>
            <a:pPr marL="457200" marR="5080" lvl="0" indent="0" algn="l" rtl="0">
              <a:lnSpc>
                <a:spcPct val="133200"/>
              </a:lnSpc>
              <a:spcBef>
                <a:spcPts val="0"/>
              </a:spcBef>
              <a:spcAft>
                <a:spcPts val="0"/>
              </a:spcAft>
              <a:buClr>
                <a:srgbClr val="000000"/>
              </a:buClr>
              <a:buSzPts val="500"/>
              <a:buFont typeface="Arial"/>
              <a:buNone/>
            </a:pPr>
            <a:endParaRPr sz="500" b="0" i="0" u="none" strike="noStrike" cap="none">
              <a:solidFill>
                <a:schemeClr val="dk2"/>
              </a:solidFill>
              <a:latin typeface="Arial"/>
              <a:ea typeface="Arial"/>
              <a:cs typeface="Arial"/>
              <a:sym typeface="Arial"/>
            </a:endParaRPr>
          </a:p>
        </p:txBody>
      </p:sp>
      <p:pic>
        <p:nvPicPr>
          <p:cNvPr id="471" name="Google Shape;471;g153fde04e7e_1_681"/>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472" name="Google Shape;472;g153fde04e7e_1_681"/>
          <p:cNvSpPr txBox="1"/>
          <p:nvPr/>
        </p:nvSpPr>
        <p:spPr>
          <a:xfrm>
            <a:off x="2975675" y="2181225"/>
            <a:ext cx="5223300" cy="3063916"/>
          </a:xfrm>
          <a:prstGeom prst="rect">
            <a:avLst/>
          </a:prstGeom>
          <a:noFill/>
          <a:ln>
            <a:noFill/>
          </a:ln>
        </p:spPr>
        <p:txBody>
          <a:bodyPr spcFirstLastPara="1" wrap="square" lIns="0" tIns="12700" rIns="0" bIns="0" anchor="t" anchorCtr="0">
            <a:spAutoFit/>
          </a:bodyPr>
          <a:lstStyle/>
          <a:p>
            <a:pPr marL="457200" marR="130175" lvl="0" indent="-349250" algn="l" rtl="0">
              <a:lnSpc>
                <a:spcPct val="114100"/>
              </a:lnSpc>
              <a:spcBef>
                <a:spcPts val="0"/>
              </a:spcBef>
              <a:spcAft>
                <a:spcPts val="0"/>
              </a:spcAft>
              <a:buClr>
                <a:schemeClr val="dk2"/>
              </a:buClr>
              <a:buSzPts val="1900"/>
              <a:buFont typeface="Century Gothic"/>
              <a:buChar char="●"/>
            </a:pPr>
            <a:r>
              <a:rPr lang="en-US" sz="1900" b="0" i="0" u="none" strike="noStrike" cap="none">
                <a:solidFill>
                  <a:schemeClr val="dk2"/>
                </a:solidFill>
                <a:latin typeface="Century Gothic"/>
                <a:ea typeface="Century Gothic"/>
                <a:cs typeface="Century Gothic"/>
                <a:sym typeface="Century Gothic"/>
              </a:rPr>
              <a:t>Based on your current stock balance, list the items that are sold out or low and need to be reordered.</a:t>
            </a:r>
            <a:endParaRPr sz="1900" b="0" i="0" u="none" strike="noStrike" cap="none">
              <a:solidFill>
                <a:schemeClr val="dk2"/>
              </a:solidFill>
              <a:latin typeface="Century Gothic"/>
              <a:ea typeface="Century Gothic"/>
              <a:cs typeface="Century Gothic"/>
              <a:sym typeface="Century Gothic"/>
            </a:endParaRPr>
          </a:p>
          <a:p>
            <a:pPr marL="457200" marR="130175" lvl="0" indent="-349250" algn="l" rtl="0">
              <a:lnSpc>
                <a:spcPct val="114100"/>
              </a:lnSpc>
              <a:spcBef>
                <a:spcPts val="1000"/>
              </a:spcBef>
              <a:spcAft>
                <a:spcPts val="0"/>
              </a:spcAft>
              <a:buClr>
                <a:schemeClr val="dk2"/>
              </a:buClr>
              <a:buSzPts val="1900"/>
              <a:buFont typeface="Century Gothic"/>
              <a:buChar char="●"/>
            </a:pPr>
            <a:r>
              <a:rPr lang="en-US" sz="1900" b="0" i="0" u="none" strike="noStrike" cap="none">
                <a:solidFill>
                  <a:schemeClr val="dk2"/>
                </a:solidFill>
                <a:latin typeface="Century Gothic"/>
                <a:ea typeface="Century Gothic"/>
                <a:cs typeface="Century Gothic"/>
                <a:sym typeface="Century Gothic"/>
              </a:rPr>
              <a:t>Using this list, place a purchase order with your supplier.</a:t>
            </a:r>
            <a:endParaRPr sz="1900" b="0" i="0" u="none" strike="noStrike" cap="none">
              <a:solidFill>
                <a:schemeClr val="dk2"/>
              </a:solidFill>
              <a:latin typeface="Century Gothic"/>
              <a:ea typeface="Century Gothic"/>
              <a:cs typeface="Century Gothic"/>
              <a:sym typeface="Century Gothic"/>
            </a:endParaRPr>
          </a:p>
          <a:p>
            <a:pPr marL="457200" marR="130175" lvl="0" indent="-349250" algn="l" rtl="0">
              <a:lnSpc>
                <a:spcPct val="114100"/>
              </a:lnSpc>
              <a:spcBef>
                <a:spcPts val="1000"/>
              </a:spcBef>
              <a:spcAft>
                <a:spcPts val="1000"/>
              </a:spcAft>
              <a:buClr>
                <a:schemeClr val="dk2"/>
              </a:buClr>
              <a:buSzPts val="1900"/>
              <a:buFont typeface="Century Gothic"/>
              <a:buChar char="●"/>
            </a:pPr>
            <a:r>
              <a:rPr lang="en-US" sz="1900" b="0" i="0" u="none" strike="noStrike" cap="none">
                <a:solidFill>
                  <a:schemeClr val="dk2"/>
                </a:solidFill>
                <a:latin typeface="Century Gothic"/>
                <a:ea typeface="Century Gothic"/>
                <a:cs typeface="Century Gothic"/>
                <a:sym typeface="Century Gothic"/>
              </a:rPr>
              <a:t>If you adopt a digital system, you can set low-stock alerts and notifications, so you know it's time to reorder. </a:t>
            </a:r>
            <a:endParaRPr sz="1900" b="0" i="0" u="none" strike="noStrike" cap="none">
              <a:solidFill>
                <a:schemeClr val="dk2"/>
              </a:solidFill>
              <a:latin typeface="Century Gothic"/>
              <a:ea typeface="Century Gothic"/>
              <a:cs typeface="Century Gothic"/>
              <a:sym typeface="Century Gothic"/>
            </a:endParaRPr>
          </a:p>
        </p:txBody>
      </p:sp>
      <p:pic>
        <p:nvPicPr>
          <p:cNvPr id="473" name="Google Shape;473;g153fde04e7e_1_681"/>
          <p:cNvPicPr preferRelativeResize="0"/>
          <p:nvPr/>
        </p:nvPicPr>
        <p:blipFill rotWithShape="1">
          <a:blip r:embed="rId5" cstate="screen">
            <a:alphaModFix/>
            <a:extLst>
              <a:ext uri="{28A0092B-C50C-407E-A947-70E740481C1C}">
                <a14:useLocalDpi xmlns:a14="http://schemas.microsoft.com/office/drawing/2010/main"/>
              </a:ext>
            </a:extLst>
          </a:blip>
          <a:srcRect l="19860" r="8878"/>
          <a:stretch/>
        </p:blipFill>
        <p:spPr>
          <a:xfrm flipH="1">
            <a:off x="114300" y="1382650"/>
            <a:ext cx="2552700" cy="5374828"/>
          </a:xfrm>
          <a:prstGeom prst="rect">
            <a:avLst/>
          </a:prstGeom>
          <a:noFill/>
          <a:ln>
            <a:noFill/>
          </a:ln>
        </p:spPr>
      </p:pic>
      <p:pic>
        <p:nvPicPr>
          <p:cNvPr id="474" name="Google Shape;474;g153fde04e7e_1_68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182100" y="1827625"/>
            <a:ext cx="1921649" cy="19216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g153fde04e7e_1_696"/>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480" name="Google Shape;480;g153fde04e7e_1_696"/>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481" name="Google Shape;481;g153fde04e7e_1_69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25</a:t>
            </a:fld>
            <a:endParaRPr/>
          </a:p>
        </p:txBody>
      </p:sp>
      <p:sp>
        <p:nvSpPr>
          <p:cNvPr id="482" name="Google Shape;482;g153fde04e7e_1_696"/>
          <p:cNvSpPr/>
          <p:nvPr/>
        </p:nvSpPr>
        <p:spPr>
          <a:xfrm>
            <a:off x="755075" y="790575"/>
            <a:ext cx="9627300" cy="58500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g153fde04e7e_1_696"/>
          <p:cNvSpPr txBox="1"/>
          <p:nvPr/>
        </p:nvSpPr>
        <p:spPr>
          <a:xfrm>
            <a:off x="2471500" y="1123350"/>
            <a:ext cx="5634300" cy="671700"/>
          </a:xfrm>
          <a:prstGeom prst="rect">
            <a:avLst/>
          </a:prstGeom>
          <a:noFill/>
          <a:ln>
            <a:noFill/>
          </a:ln>
        </p:spPr>
        <p:txBody>
          <a:bodyPr spcFirstLastPara="1" wrap="square" lIns="91425" tIns="91425" rIns="91425" bIns="91425" anchor="t" anchorCtr="0">
            <a:spAutoFit/>
          </a:bodyPr>
          <a:lstStyle/>
          <a:p>
            <a:pPr marL="457200" marR="5080" lvl="0" indent="-457200" algn="l" rtl="0">
              <a:lnSpc>
                <a:spcPct val="133200"/>
              </a:lnSpc>
              <a:spcBef>
                <a:spcPts val="0"/>
              </a:spcBef>
              <a:spcAft>
                <a:spcPts val="0"/>
              </a:spcAft>
              <a:buClr>
                <a:srgbClr val="000000"/>
              </a:buClr>
              <a:buSzPts val="2000"/>
              <a:buFont typeface="Arial"/>
              <a:buNone/>
            </a:pPr>
            <a:r>
              <a:rPr lang="en-US" sz="2000" b="1" i="0" u="none" strike="noStrike" cap="none">
                <a:solidFill>
                  <a:srgbClr val="2855A4"/>
                </a:solidFill>
                <a:latin typeface="Century Gothic"/>
                <a:ea typeface="Century Gothic"/>
                <a:cs typeface="Century Gothic"/>
                <a:sym typeface="Century Gothic"/>
              </a:rPr>
              <a:t>5.	BUILD A STOCK RECEIVING PROCESS</a:t>
            </a:r>
            <a:endParaRPr sz="2000" b="1" i="0" u="none" strike="noStrike" cap="none">
              <a:solidFill>
                <a:srgbClr val="2855A4"/>
              </a:solidFill>
              <a:latin typeface="Century Gothic"/>
              <a:ea typeface="Century Gothic"/>
              <a:cs typeface="Century Gothic"/>
              <a:sym typeface="Century Gothic"/>
            </a:endParaRPr>
          </a:p>
          <a:p>
            <a:pPr marL="457200" marR="5080" lvl="0" indent="0" algn="l" rtl="0">
              <a:lnSpc>
                <a:spcPct val="133200"/>
              </a:lnSpc>
              <a:spcBef>
                <a:spcPts val="0"/>
              </a:spcBef>
              <a:spcAft>
                <a:spcPts val="0"/>
              </a:spcAft>
              <a:buClr>
                <a:srgbClr val="000000"/>
              </a:buClr>
              <a:buSzPts val="500"/>
              <a:buFont typeface="Arial"/>
              <a:buNone/>
            </a:pPr>
            <a:endParaRPr sz="500" b="0" i="0" u="none" strike="noStrike" cap="none">
              <a:solidFill>
                <a:schemeClr val="dk2"/>
              </a:solidFill>
              <a:latin typeface="Arial"/>
              <a:ea typeface="Arial"/>
              <a:cs typeface="Arial"/>
              <a:sym typeface="Arial"/>
            </a:endParaRPr>
          </a:p>
        </p:txBody>
      </p:sp>
      <p:pic>
        <p:nvPicPr>
          <p:cNvPr id="484" name="Google Shape;484;g153fde04e7e_1_696"/>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pic>
        <p:nvPicPr>
          <p:cNvPr id="485" name="Google Shape;485;g153fde04e7e_1_696"/>
          <p:cNvPicPr preferRelativeResize="0"/>
          <p:nvPr/>
        </p:nvPicPr>
        <p:blipFill rotWithShape="1">
          <a:blip r:embed="rId5" cstate="screen">
            <a:alphaModFix/>
            <a:extLst>
              <a:ext uri="{28A0092B-C50C-407E-A947-70E740481C1C}">
                <a14:useLocalDpi xmlns:a14="http://schemas.microsoft.com/office/drawing/2010/main"/>
              </a:ext>
            </a:extLst>
          </a:blip>
          <a:srcRect l="16648" r="16648"/>
          <a:stretch/>
        </p:blipFill>
        <p:spPr>
          <a:xfrm>
            <a:off x="9128463" y="1732950"/>
            <a:ext cx="1981500" cy="1981500"/>
          </a:xfrm>
          <a:prstGeom prst="ellipse">
            <a:avLst/>
          </a:prstGeom>
          <a:noFill/>
          <a:ln>
            <a:noFill/>
          </a:ln>
        </p:spPr>
      </p:pic>
      <p:pic>
        <p:nvPicPr>
          <p:cNvPr id="486" name="Google Shape;486;g153fde04e7e_1_696"/>
          <p:cNvPicPr preferRelativeResize="0"/>
          <p:nvPr/>
        </p:nvPicPr>
        <p:blipFill rotWithShape="1">
          <a:blip r:embed="rId6" cstate="screen">
            <a:alphaModFix/>
            <a:extLst>
              <a:ext uri="{28A0092B-C50C-407E-A947-70E740481C1C}">
                <a14:useLocalDpi xmlns:a14="http://schemas.microsoft.com/office/drawing/2010/main"/>
              </a:ext>
            </a:extLst>
          </a:blip>
          <a:srcRect l="20171" r="8875"/>
          <a:stretch/>
        </p:blipFill>
        <p:spPr>
          <a:xfrm flipH="1">
            <a:off x="85725" y="1396825"/>
            <a:ext cx="2690575" cy="5689774"/>
          </a:xfrm>
          <a:prstGeom prst="rect">
            <a:avLst/>
          </a:prstGeom>
          <a:noFill/>
          <a:ln>
            <a:noFill/>
          </a:ln>
        </p:spPr>
      </p:pic>
      <p:sp>
        <p:nvSpPr>
          <p:cNvPr id="487" name="Google Shape;487;g153fde04e7e_1_696"/>
          <p:cNvSpPr txBox="1"/>
          <p:nvPr/>
        </p:nvSpPr>
        <p:spPr>
          <a:xfrm>
            <a:off x="2975675" y="2181225"/>
            <a:ext cx="5511000" cy="3633900"/>
          </a:xfrm>
          <a:prstGeom prst="rect">
            <a:avLst/>
          </a:prstGeom>
          <a:noFill/>
          <a:ln>
            <a:noFill/>
          </a:ln>
        </p:spPr>
        <p:txBody>
          <a:bodyPr spcFirstLastPara="1" wrap="square" lIns="0" tIns="12700" rIns="0" bIns="0" anchor="t" anchorCtr="0">
            <a:spAutoFit/>
          </a:bodyPr>
          <a:lstStyle/>
          <a:p>
            <a:pPr marL="457200" marR="130175" lvl="0" indent="-361950" algn="l" rtl="0">
              <a:lnSpc>
                <a:spcPct val="114100"/>
              </a:lnSpc>
              <a:spcBef>
                <a:spcPts val="0"/>
              </a:spcBef>
              <a:spcAft>
                <a:spcPts val="0"/>
              </a:spcAft>
              <a:buClr>
                <a:schemeClr val="dk2"/>
              </a:buClr>
              <a:buSzPts val="2100"/>
              <a:buFont typeface="Century Gothic"/>
              <a:buChar char="●"/>
            </a:pPr>
            <a:r>
              <a:rPr lang="en-US" sz="2000" b="0" i="0" u="none" strike="noStrike" cap="none">
                <a:solidFill>
                  <a:schemeClr val="dk2"/>
                </a:solidFill>
                <a:latin typeface="Century Gothic"/>
                <a:ea typeface="Century Gothic"/>
                <a:cs typeface="Century Gothic"/>
                <a:sym typeface="Century Gothic"/>
              </a:rPr>
              <a:t>It is important to check all received items against the purchase order to minimize losses due to errors by the supplier, delivery of expired products, damaged items, or items lost in transit.</a:t>
            </a:r>
            <a:endParaRPr sz="2000" b="0" i="0" u="none" strike="noStrike" cap="none">
              <a:solidFill>
                <a:schemeClr val="dk2"/>
              </a:solidFill>
              <a:latin typeface="Century Gothic"/>
              <a:ea typeface="Century Gothic"/>
              <a:cs typeface="Century Gothic"/>
              <a:sym typeface="Century Gothic"/>
            </a:endParaRPr>
          </a:p>
          <a:p>
            <a:pPr marL="457200" marR="78105" lvl="0" indent="-355600" algn="l" rtl="0">
              <a:lnSpc>
                <a:spcPct val="114599"/>
              </a:lnSpc>
              <a:spcBef>
                <a:spcPts val="1000"/>
              </a:spcBef>
              <a:spcAft>
                <a:spcPts val="0"/>
              </a:spcAft>
              <a:buClr>
                <a:schemeClr val="dk2"/>
              </a:buClr>
              <a:buSzPts val="2000"/>
              <a:buFont typeface="Century Gothic"/>
              <a:buChar char="●"/>
            </a:pPr>
            <a:r>
              <a:rPr lang="en-US" sz="2000" b="0" i="0" u="none" strike="noStrike" cap="none">
                <a:solidFill>
                  <a:schemeClr val="dk2"/>
                </a:solidFill>
                <a:latin typeface="Century Gothic"/>
                <a:ea typeface="Century Gothic"/>
                <a:cs typeface="Century Gothic"/>
                <a:sym typeface="Century Gothic"/>
              </a:rPr>
              <a:t>When you receive your stock, you should count and unpack all packages and check the packing slip, invoice, and items received against the original purchase order.</a:t>
            </a:r>
            <a:endParaRPr sz="2100" b="0" i="0" u="none" strike="noStrike" cap="none">
              <a:solidFill>
                <a:schemeClr val="dk2"/>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g153fde04e7e_1_711"/>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493" name="Google Shape;493;g153fde04e7e_1_711"/>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494" name="Google Shape;494;g153fde04e7e_1_7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26</a:t>
            </a:fld>
            <a:endParaRPr/>
          </a:p>
        </p:txBody>
      </p:sp>
      <p:sp>
        <p:nvSpPr>
          <p:cNvPr id="495" name="Google Shape;495;g153fde04e7e_1_711"/>
          <p:cNvSpPr/>
          <p:nvPr/>
        </p:nvSpPr>
        <p:spPr>
          <a:xfrm>
            <a:off x="755075" y="790575"/>
            <a:ext cx="9627300" cy="58500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g153fde04e7e_1_711"/>
          <p:cNvSpPr txBox="1"/>
          <p:nvPr/>
        </p:nvSpPr>
        <p:spPr>
          <a:xfrm>
            <a:off x="2468880" y="1123350"/>
            <a:ext cx="5634300" cy="1081800"/>
          </a:xfrm>
          <a:prstGeom prst="rect">
            <a:avLst/>
          </a:prstGeom>
          <a:noFill/>
          <a:ln>
            <a:noFill/>
          </a:ln>
        </p:spPr>
        <p:txBody>
          <a:bodyPr spcFirstLastPara="1" wrap="square" lIns="91425" tIns="91425" rIns="91425" bIns="91425" anchor="t" anchorCtr="0">
            <a:spAutoFit/>
          </a:bodyPr>
          <a:lstStyle/>
          <a:p>
            <a:pPr marL="457200" marR="5080" lvl="0" indent="-457200" algn="l" rtl="0">
              <a:lnSpc>
                <a:spcPct val="133200"/>
              </a:lnSpc>
              <a:spcBef>
                <a:spcPts val="0"/>
              </a:spcBef>
              <a:spcAft>
                <a:spcPts val="0"/>
              </a:spcAft>
              <a:buClr>
                <a:srgbClr val="000000"/>
              </a:buClr>
              <a:buSzPts val="2000"/>
              <a:buFont typeface="Arial"/>
              <a:buNone/>
            </a:pPr>
            <a:r>
              <a:rPr lang="en-US" sz="2000" b="1" i="0" u="none" strike="noStrike" cap="none">
                <a:solidFill>
                  <a:srgbClr val="2855A4"/>
                </a:solidFill>
                <a:latin typeface="Century Gothic"/>
                <a:ea typeface="Century Gothic"/>
                <a:cs typeface="Century Gothic"/>
                <a:sym typeface="Century Gothic"/>
              </a:rPr>
              <a:t>6.	ESTABLISH A PROCESS FOR DISCOUNTS AND PROMOTIONS</a:t>
            </a:r>
            <a:endParaRPr sz="2000" b="1" i="0" u="none" strike="noStrike" cap="none">
              <a:solidFill>
                <a:srgbClr val="2855A4"/>
              </a:solidFill>
              <a:latin typeface="Century Gothic"/>
              <a:ea typeface="Century Gothic"/>
              <a:cs typeface="Century Gothic"/>
              <a:sym typeface="Century Gothic"/>
            </a:endParaRPr>
          </a:p>
          <a:p>
            <a:pPr marL="457200" marR="5080" lvl="0" indent="0" algn="l" rtl="0">
              <a:lnSpc>
                <a:spcPct val="133200"/>
              </a:lnSpc>
              <a:spcBef>
                <a:spcPts val="0"/>
              </a:spcBef>
              <a:spcAft>
                <a:spcPts val="0"/>
              </a:spcAft>
              <a:buClr>
                <a:srgbClr val="000000"/>
              </a:buClr>
              <a:buSzPts val="500"/>
              <a:buFont typeface="Arial"/>
              <a:buNone/>
            </a:pPr>
            <a:endParaRPr sz="500" b="0" i="0" u="none" strike="noStrike" cap="none">
              <a:solidFill>
                <a:schemeClr val="dk2"/>
              </a:solidFill>
              <a:latin typeface="Arial"/>
              <a:ea typeface="Arial"/>
              <a:cs typeface="Arial"/>
              <a:sym typeface="Arial"/>
            </a:endParaRPr>
          </a:p>
        </p:txBody>
      </p:sp>
      <p:sp>
        <p:nvSpPr>
          <p:cNvPr id="497" name="Google Shape;497;g153fde04e7e_1_711"/>
          <p:cNvSpPr txBox="1"/>
          <p:nvPr/>
        </p:nvSpPr>
        <p:spPr>
          <a:xfrm>
            <a:off x="2973055" y="2181225"/>
            <a:ext cx="5511000" cy="3648600"/>
          </a:xfrm>
          <a:prstGeom prst="rect">
            <a:avLst/>
          </a:prstGeom>
          <a:noFill/>
          <a:ln>
            <a:noFill/>
          </a:ln>
        </p:spPr>
        <p:txBody>
          <a:bodyPr spcFirstLastPara="1" wrap="square" lIns="0" tIns="12700" rIns="0" bIns="0" anchor="t" anchorCtr="0">
            <a:spAutoFit/>
          </a:bodyPr>
          <a:lstStyle/>
          <a:p>
            <a:pPr marL="457200" marR="130175" lvl="0" indent="-361950" algn="l" rtl="0">
              <a:lnSpc>
                <a:spcPct val="114100"/>
              </a:lnSpc>
              <a:spcBef>
                <a:spcPts val="0"/>
              </a:spcBef>
              <a:spcAft>
                <a:spcPts val="0"/>
              </a:spcAft>
              <a:buClr>
                <a:schemeClr val="dk2"/>
              </a:buClr>
              <a:buSzPts val="2100"/>
              <a:buFont typeface="Century Gothic"/>
              <a:buChar char="●"/>
            </a:pPr>
            <a:r>
              <a:rPr lang="en-US" sz="2000" b="0" i="0" u="none" strike="noStrike" cap="none">
                <a:solidFill>
                  <a:schemeClr val="dk2"/>
                </a:solidFill>
                <a:latin typeface="Century Gothic"/>
                <a:ea typeface="Century Gothic"/>
                <a:cs typeface="Century Gothic"/>
                <a:sym typeface="Century Gothic"/>
              </a:rPr>
              <a:t>If product sales are low due to seasonal factors or trends, you can offer markdowns and discounts to generate sales. For instance, Ratana put umbrellas in storage during the dry season. She could have offered discounts to incentivize purchases.</a:t>
            </a:r>
            <a:endParaRPr sz="2000" b="0" i="0" u="none" strike="noStrike" cap="none">
              <a:solidFill>
                <a:schemeClr val="dk2"/>
              </a:solidFill>
              <a:latin typeface="Century Gothic"/>
              <a:ea typeface="Century Gothic"/>
              <a:cs typeface="Century Gothic"/>
              <a:sym typeface="Century Gothic"/>
            </a:endParaRPr>
          </a:p>
          <a:p>
            <a:pPr marL="457200" marR="38735" lvl="0" indent="-361950" algn="l" rtl="0">
              <a:lnSpc>
                <a:spcPct val="114599"/>
              </a:lnSpc>
              <a:spcBef>
                <a:spcPts val="1000"/>
              </a:spcBef>
              <a:spcAft>
                <a:spcPts val="0"/>
              </a:spcAft>
              <a:buClr>
                <a:schemeClr val="dk2"/>
              </a:buClr>
              <a:buSzPts val="2100"/>
              <a:buFont typeface="Century Gothic"/>
              <a:buChar char="●"/>
            </a:pPr>
            <a:r>
              <a:rPr lang="en-US" sz="2000" b="0" i="0" u="none" strike="noStrike" cap="none">
                <a:solidFill>
                  <a:schemeClr val="dk2"/>
                </a:solidFill>
                <a:latin typeface="Century Gothic"/>
                <a:ea typeface="Century Gothic"/>
                <a:cs typeface="Century Gothic"/>
                <a:sym typeface="Century Gothic"/>
              </a:rPr>
              <a:t>For promotions, you need to ensure that you have enough stock on hand to meet the demand.</a:t>
            </a:r>
            <a:endParaRPr sz="2000" b="0" i="0" u="none" strike="noStrike" cap="none">
              <a:solidFill>
                <a:schemeClr val="dk2"/>
              </a:solidFill>
              <a:latin typeface="Century Gothic"/>
              <a:ea typeface="Century Gothic"/>
              <a:cs typeface="Century Gothic"/>
              <a:sym typeface="Century Gothic"/>
            </a:endParaRPr>
          </a:p>
        </p:txBody>
      </p:sp>
      <p:pic>
        <p:nvPicPr>
          <p:cNvPr id="498" name="Google Shape;498;g153fde04e7e_1_711"/>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pic>
        <p:nvPicPr>
          <p:cNvPr id="499" name="Google Shape;499;g153fde04e7e_1_71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7245331" y="1123350"/>
            <a:ext cx="3899044" cy="5849999"/>
          </a:xfrm>
          <a:prstGeom prst="rect">
            <a:avLst/>
          </a:prstGeom>
          <a:noFill/>
          <a:ln>
            <a:noFill/>
          </a:ln>
        </p:spPr>
      </p:pic>
      <p:pic>
        <p:nvPicPr>
          <p:cNvPr id="500" name="Google Shape;500;g153fde04e7e_1_71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623425" y="2205150"/>
            <a:ext cx="1181100" cy="1181100"/>
          </a:xfrm>
          <a:prstGeom prst="rect">
            <a:avLst/>
          </a:prstGeom>
          <a:noFill/>
          <a:ln>
            <a:noFill/>
          </a:ln>
        </p:spPr>
      </p:pic>
      <p:pic>
        <p:nvPicPr>
          <p:cNvPr id="501" name="Google Shape;501;g153fde04e7e_1_71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623425" y="4567350"/>
            <a:ext cx="1181100" cy="1181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g153fde04e7e_1_726"/>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507" name="Google Shape;507;g153fde04e7e_1_726"/>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508" name="Google Shape;508;g153fde04e7e_1_7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27</a:t>
            </a:fld>
            <a:endParaRPr/>
          </a:p>
        </p:txBody>
      </p:sp>
      <p:sp>
        <p:nvSpPr>
          <p:cNvPr id="509" name="Google Shape;509;g153fde04e7e_1_726"/>
          <p:cNvSpPr/>
          <p:nvPr/>
        </p:nvSpPr>
        <p:spPr>
          <a:xfrm>
            <a:off x="755075" y="790575"/>
            <a:ext cx="9627300" cy="58500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g153fde04e7e_1_726"/>
          <p:cNvSpPr txBox="1"/>
          <p:nvPr/>
        </p:nvSpPr>
        <p:spPr>
          <a:xfrm>
            <a:off x="2468880" y="1123350"/>
            <a:ext cx="5634300" cy="671700"/>
          </a:xfrm>
          <a:prstGeom prst="rect">
            <a:avLst/>
          </a:prstGeom>
          <a:noFill/>
          <a:ln>
            <a:noFill/>
          </a:ln>
        </p:spPr>
        <p:txBody>
          <a:bodyPr spcFirstLastPara="1" wrap="square" lIns="91425" tIns="91425" rIns="91425" bIns="91425" anchor="t" anchorCtr="0">
            <a:spAutoFit/>
          </a:bodyPr>
          <a:lstStyle/>
          <a:p>
            <a:pPr marL="457200" marR="5080" lvl="0" indent="-457200" algn="l" rtl="0">
              <a:lnSpc>
                <a:spcPct val="133200"/>
              </a:lnSpc>
              <a:spcBef>
                <a:spcPts val="0"/>
              </a:spcBef>
              <a:spcAft>
                <a:spcPts val="0"/>
              </a:spcAft>
              <a:buClr>
                <a:srgbClr val="000000"/>
              </a:buClr>
              <a:buSzPts val="2000"/>
              <a:buFont typeface="Arial"/>
              <a:buNone/>
            </a:pPr>
            <a:r>
              <a:rPr lang="en-US" sz="2000" b="1" i="0" u="none" strike="noStrike" cap="none">
                <a:solidFill>
                  <a:srgbClr val="2855A4"/>
                </a:solidFill>
                <a:latin typeface="Century Gothic"/>
                <a:ea typeface="Century Gothic"/>
                <a:cs typeface="Century Gothic"/>
                <a:sym typeface="Century Gothic"/>
              </a:rPr>
              <a:t>7.	DETERMINE A PROCEDURE FOR RETURNS</a:t>
            </a:r>
            <a:endParaRPr sz="2000" b="1" i="0" u="none" strike="noStrike" cap="none">
              <a:solidFill>
                <a:srgbClr val="2855A4"/>
              </a:solidFill>
              <a:latin typeface="Century Gothic"/>
              <a:ea typeface="Century Gothic"/>
              <a:cs typeface="Century Gothic"/>
              <a:sym typeface="Century Gothic"/>
            </a:endParaRPr>
          </a:p>
          <a:p>
            <a:pPr marL="457200" marR="5080" lvl="0" indent="0" algn="l" rtl="0">
              <a:lnSpc>
                <a:spcPct val="133200"/>
              </a:lnSpc>
              <a:spcBef>
                <a:spcPts val="0"/>
              </a:spcBef>
              <a:spcAft>
                <a:spcPts val="0"/>
              </a:spcAft>
              <a:buClr>
                <a:srgbClr val="000000"/>
              </a:buClr>
              <a:buSzPts val="500"/>
              <a:buFont typeface="Arial"/>
              <a:buNone/>
            </a:pPr>
            <a:endParaRPr sz="500" b="0" i="0" u="none" strike="noStrike" cap="none">
              <a:solidFill>
                <a:schemeClr val="dk2"/>
              </a:solidFill>
              <a:latin typeface="Arial"/>
              <a:ea typeface="Arial"/>
              <a:cs typeface="Arial"/>
              <a:sym typeface="Arial"/>
            </a:endParaRPr>
          </a:p>
        </p:txBody>
      </p:sp>
      <p:sp>
        <p:nvSpPr>
          <p:cNvPr id="511" name="Google Shape;511;g153fde04e7e_1_726"/>
          <p:cNvSpPr txBox="1"/>
          <p:nvPr/>
        </p:nvSpPr>
        <p:spPr>
          <a:xfrm>
            <a:off x="2973055" y="2181225"/>
            <a:ext cx="5511000" cy="3791100"/>
          </a:xfrm>
          <a:prstGeom prst="rect">
            <a:avLst/>
          </a:prstGeom>
          <a:noFill/>
          <a:ln>
            <a:noFill/>
          </a:ln>
        </p:spPr>
        <p:txBody>
          <a:bodyPr spcFirstLastPara="1" wrap="square" lIns="0" tIns="12700" rIns="0" bIns="0" anchor="t" anchorCtr="0">
            <a:spAutoFit/>
          </a:bodyPr>
          <a:lstStyle/>
          <a:p>
            <a:pPr marL="457200" marR="130175" lvl="0" indent="-361950" algn="l" rtl="0">
              <a:lnSpc>
                <a:spcPct val="114100"/>
              </a:lnSpc>
              <a:spcBef>
                <a:spcPts val="0"/>
              </a:spcBef>
              <a:spcAft>
                <a:spcPts val="0"/>
              </a:spcAft>
              <a:buClr>
                <a:schemeClr val="dk2"/>
              </a:buClr>
              <a:buSzPts val="2100"/>
              <a:buFont typeface="Century Gothic"/>
              <a:buChar char="●"/>
            </a:pPr>
            <a:r>
              <a:rPr lang="en-US" sz="2000" b="0" i="0" u="none" strike="noStrike" cap="none">
                <a:solidFill>
                  <a:schemeClr val="dk2"/>
                </a:solidFill>
                <a:latin typeface="Century Gothic"/>
                <a:ea typeface="Century Gothic"/>
                <a:cs typeface="Century Gothic"/>
                <a:sym typeface="Century Gothic"/>
              </a:rPr>
              <a:t>When a customer returns an item that is damaged or defective, it should be repaired or returned to the vendor.</a:t>
            </a:r>
            <a:endParaRPr sz="2000" b="0" i="0" u="none" strike="noStrike" cap="none">
              <a:solidFill>
                <a:schemeClr val="dk2"/>
              </a:solidFill>
              <a:latin typeface="Century Gothic"/>
              <a:ea typeface="Century Gothic"/>
              <a:cs typeface="Century Gothic"/>
              <a:sym typeface="Century Gothic"/>
            </a:endParaRPr>
          </a:p>
          <a:p>
            <a:pPr marL="457200" marR="130175" lvl="0" indent="-361950" algn="l" rtl="0">
              <a:lnSpc>
                <a:spcPct val="114100"/>
              </a:lnSpc>
              <a:spcBef>
                <a:spcPts val="1000"/>
              </a:spcBef>
              <a:spcAft>
                <a:spcPts val="0"/>
              </a:spcAft>
              <a:buClr>
                <a:schemeClr val="dk2"/>
              </a:buClr>
              <a:buSzPts val="2100"/>
              <a:buFont typeface="Century Gothic"/>
              <a:buChar char="●"/>
            </a:pPr>
            <a:r>
              <a:rPr lang="en-US" sz="2000" b="0" i="0" u="none" strike="noStrike" cap="none">
                <a:solidFill>
                  <a:schemeClr val="dk2"/>
                </a:solidFill>
                <a:latin typeface="Century Gothic"/>
                <a:ea typeface="Century Gothic"/>
                <a:cs typeface="Century Gothic"/>
                <a:sym typeface="Century Gothic"/>
              </a:rPr>
              <a:t>If the item is repairable but the customer no longer wants it, add it to your inventory count and put it in the proper place for sale.</a:t>
            </a:r>
            <a:endParaRPr sz="2000" b="0" i="0" u="none" strike="noStrike" cap="none">
              <a:solidFill>
                <a:schemeClr val="dk2"/>
              </a:solidFill>
              <a:latin typeface="Century Gothic"/>
              <a:ea typeface="Century Gothic"/>
              <a:cs typeface="Century Gothic"/>
              <a:sym typeface="Century Gothic"/>
            </a:endParaRPr>
          </a:p>
          <a:p>
            <a:pPr marL="457200" marR="130175" lvl="0" indent="-361950" algn="l" rtl="0">
              <a:lnSpc>
                <a:spcPct val="114100"/>
              </a:lnSpc>
              <a:spcBef>
                <a:spcPts val="1000"/>
              </a:spcBef>
              <a:spcAft>
                <a:spcPts val="1000"/>
              </a:spcAft>
              <a:buClr>
                <a:schemeClr val="dk2"/>
              </a:buClr>
              <a:buSzPts val="2100"/>
              <a:buFont typeface="Century Gothic"/>
              <a:buChar char="●"/>
            </a:pPr>
            <a:r>
              <a:rPr lang="en-US" sz="2000" b="0" i="0" u="none" strike="noStrike" cap="none">
                <a:solidFill>
                  <a:schemeClr val="dk2"/>
                </a:solidFill>
                <a:latin typeface="Century Gothic"/>
                <a:ea typeface="Century Gothic"/>
                <a:cs typeface="Century Gothic"/>
                <a:sym typeface="Century Gothic"/>
              </a:rPr>
              <a:t>You can also dedicate space in your storeroom for damaged or returned products.</a:t>
            </a:r>
            <a:endParaRPr sz="2000" b="0" i="0" u="none" strike="noStrike" cap="none">
              <a:solidFill>
                <a:schemeClr val="dk2"/>
              </a:solidFill>
              <a:latin typeface="Century Gothic"/>
              <a:ea typeface="Century Gothic"/>
              <a:cs typeface="Century Gothic"/>
              <a:sym typeface="Century Gothic"/>
            </a:endParaRPr>
          </a:p>
        </p:txBody>
      </p:sp>
      <p:pic>
        <p:nvPicPr>
          <p:cNvPr id="512" name="Google Shape;512;g153fde04e7e_1_726"/>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pic>
        <p:nvPicPr>
          <p:cNvPr id="513" name="Google Shape;513;g153fde04e7e_1_72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7778731" y="1123350"/>
            <a:ext cx="3899044" cy="5849999"/>
          </a:xfrm>
          <a:prstGeom prst="rect">
            <a:avLst/>
          </a:prstGeom>
          <a:noFill/>
          <a:ln>
            <a:noFill/>
          </a:ln>
        </p:spPr>
      </p:pic>
      <p:pic>
        <p:nvPicPr>
          <p:cNvPr id="514" name="Google Shape;514;g153fde04e7e_1_72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623425" y="2205150"/>
            <a:ext cx="1181100" cy="11811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519" name="Google Shape;519;g153fde04e7e_1_599"/>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520" name="Google Shape;520;g153fde04e7e_1_599"/>
          <p:cNvSpPr txBox="1">
            <a:spLocks noGrp="1"/>
          </p:cNvSpPr>
          <p:nvPr>
            <p:ph type="title"/>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latin typeface="Century Gothic"/>
                <a:ea typeface="Century Gothic"/>
                <a:cs typeface="Century Gothic"/>
                <a:sym typeface="Century Gothic"/>
              </a:rPr>
              <a:t>Key Takeaways</a:t>
            </a:r>
            <a:endParaRPr/>
          </a:p>
        </p:txBody>
      </p:sp>
      <p:sp>
        <p:nvSpPr>
          <p:cNvPr id="521" name="Google Shape;521;g153fde04e7e_1_599"/>
          <p:cNvSpPr txBox="1">
            <a:spLocks noGrp="1"/>
          </p:cNvSpPr>
          <p:nvPr>
            <p:ph type="body" idx="1"/>
          </p:nvPr>
        </p:nvSpPr>
        <p:spPr>
          <a:xfrm>
            <a:off x="3035525" y="1243750"/>
            <a:ext cx="8670600" cy="52704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20000"/>
              </a:lnSpc>
              <a:spcBef>
                <a:spcPts val="0"/>
              </a:spcBef>
              <a:spcAft>
                <a:spcPts val="0"/>
              </a:spcAft>
              <a:buClr>
                <a:schemeClr val="dk1"/>
              </a:buClr>
              <a:buSzPct val="100000"/>
              <a:buNone/>
            </a:pPr>
            <a:endParaRPr sz="1900">
              <a:solidFill>
                <a:srgbClr val="2853A3"/>
              </a:solidFill>
            </a:endParaRPr>
          </a:p>
          <a:p>
            <a:pPr marL="552450" marR="198755" lvl="0" indent="-457200" algn="l" rtl="0">
              <a:lnSpc>
                <a:spcPct val="115000"/>
              </a:lnSpc>
              <a:spcBef>
                <a:spcPts val="0"/>
              </a:spcBef>
              <a:spcAft>
                <a:spcPts val="0"/>
              </a:spcAft>
              <a:buClr>
                <a:srgbClr val="2853A3"/>
              </a:buClr>
              <a:buSzPct val="100000"/>
              <a:buFont typeface="Century Gothic"/>
              <a:buAutoNum type="arabicPeriod"/>
            </a:pPr>
            <a:r>
              <a:rPr lang="en-US" sz="2200" b="1">
                <a:solidFill>
                  <a:srgbClr val="2853A3"/>
                </a:solidFill>
              </a:rPr>
              <a:t>Men and women can both handle inventory management.</a:t>
            </a:r>
            <a:r>
              <a:rPr lang="en-US" sz="2200" b="1">
                <a:solidFill>
                  <a:srgbClr val="2853A3"/>
                </a:solidFill>
                <a:latin typeface="Century Gothic"/>
                <a:ea typeface="Century Gothic"/>
                <a:cs typeface="Century Gothic"/>
                <a:sym typeface="Century Gothic"/>
              </a:rPr>
              <a:t> </a:t>
            </a:r>
            <a:r>
              <a:rPr lang="en-US" sz="2200">
                <a:solidFill>
                  <a:schemeClr val="dk2"/>
                </a:solidFill>
              </a:rPr>
              <a:t>With practice, anyone can handle inventory management! Also, women can use their knowledge of certain products to make recommendations to women customers.</a:t>
            </a:r>
            <a:endParaRPr>
              <a:solidFill>
                <a:schemeClr val="dk2"/>
              </a:solidFill>
            </a:endParaRPr>
          </a:p>
          <a:p>
            <a:pPr marL="552450" marR="198755" lvl="0" indent="-457200" algn="l" rtl="0">
              <a:lnSpc>
                <a:spcPct val="115000"/>
              </a:lnSpc>
              <a:spcBef>
                <a:spcPts val="1000"/>
              </a:spcBef>
              <a:spcAft>
                <a:spcPts val="0"/>
              </a:spcAft>
              <a:buClr>
                <a:srgbClr val="2853A3"/>
              </a:buClr>
              <a:buSzPct val="100000"/>
              <a:buFont typeface="Century Gothic"/>
              <a:buAutoNum type="arabicPeriod"/>
            </a:pPr>
            <a:r>
              <a:rPr lang="en-US" sz="2200" b="1">
                <a:solidFill>
                  <a:srgbClr val="2853A3"/>
                </a:solidFill>
              </a:rPr>
              <a:t>Keep your information and products organized.</a:t>
            </a:r>
            <a:r>
              <a:rPr lang="en-US" sz="2200">
                <a:solidFill>
                  <a:schemeClr val="dk2"/>
                </a:solidFill>
              </a:rPr>
              <a:t> With all the products you have in your store, it can get difficult to keep track of important information. Take extra time to record key details about your inventory, and make sure you thoughtfully display your products to make your store look inviting.</a:t>
            </a:r>
            <a:endParaRPr/>
          </a:p>
          <a:p>
            <a:pPr marL="552450" marR="198755" lvl="0" indent="-457200" algn="l" rtl="0">
              <a:lnSpc>
                <a:spcPct val="115000"/>
              </a:lnSpc>
              <a:spcBef>
                <a:spcPts val="1000"/>
              </a:spcBef>
              <a:spcAft>
                <a:spcPts val="0"/>
              </a:spcAft>
              <a:buClr>
                <a:srgbClr val="2853A3"/>
              </a:buClr>
              <a:buSzPct val="100000"/>
              <a:buFont typeface="Century Gothic"/>
              <a:buAutoNum type="arabicPeriod"/>
            </a:pPr>
            <a:r>
              <a:rPr lang="en-US" sz="2200" b="1">
                <a:solidFill>
                  <a:srgbClr val="2853A3"/>
                </a:solidFill>
              </a:rPr>
              <a:t>Make an inventory management routine</a:t>
            </a:r>
            <a:r>
              <a:rPr lang="en-US" sz="2200" b="1">
                <a:solidFill>
                  <a:srgbClr val="2853A3"/>
                </a:solidFill>
                <a:latin typeface="Century Gothic"/>
                <a:ea typeface="Century Gothic"/>
                <a:cs typeface="Century Gothic"/>
                <a:sym typeface="Century Gothic"/>
              </a:rPr>
              <a:t>.</a:t>
            </a:r>
            <a:r>
              <a:rPr lang="en-US" sz="2200">
                <a:solidFill>
                  <a:schemeClr val="dk2"/>
                </a:solidFill>
              </a:rPr>
              <a:t> Tracking and managing your stock must be done frequently so that you always have up-to-date information. Try establishing a routine for receiving your products and counting stock so that inventory management becomes a habit.</a:t>
            </a:r>
            <a:endParaRPr/>
          </a:p>
          <a:p>
            <a:pPr marL="552450" marR="198755" lvl="0" indent="-457200" algn="l" rtl="0">
              <a:lnSpc>
                <a:spcPct val="115000"/>
              </a:lnSpc>
              <a:spcBef>
                <a:spcPts val="1000"/>
              </a:spcBef>
              <a:spcAft>
                <a:spcPts val="1000"/>
              </a:spcAft>
              <a:buClr>
                <a:srgbClr val="2853A3"/>
              </a:buClr>
              <a:buSzPct val="100000"/>
              <a:buFont typeface="Century Gothic"/>
              <a:buAutoNum type="arabicPeriod"/>
            </a:pPr>
            <a:r>
              <a:rPr lang="en-US" sz="2200" b="1">
                <a:solidFill>
                  <a:srgbClr val="2853A3"/>
                </a:solidFill>
              </a:rPr>
              <a:t>Get creative</a:t>
            </a:r>
            <a:r>
              <a:rPr lang="en-US" sz="2200" b="1">
                <a:solidFill>
                  <a:srgbClr val="2853A3"/>
                </a:solidFill>
                <a:latin typeface="Century Gothic"/>
                <a:ea typeface="Century Gothic"/>
                <a:cs typeface="Century Gothic"/>
                <a:sym typeface="Century Gothic"/>
              </a:rPr>
              <a:t>.</a:t>
            </a:r>
            <a:r>
              <a:rPr lang="en-US" sz="2200">
                <a:solidFill>
                  <a:schemeClr val="dk2"/>
                </a:solidFill>
              </a:rPr>
              <a:t> If you find that certain items aren’t selling well, think about different ways to incentivize customers to buy those products. For example, what kinds of discounts can you offer? How can you display these products to encourage sales?</a:t>
            </a:r>
            <a:endParaRPr/>
          </a:p>
        </p:txBody>
      </p:sp>
      <p:pic>
        <p:nvPicPr>
          <p:cNvPr id="522" name="Google Shape;522;g153fde04e7e_1_59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9137" y="1408471"/>
            <a:ext cx="3513669" cy="5270500"/>
          </a:xfrm>
          <a:prstGeom prst="rect">
            <a:avLst/>
          </a:prstGeom>
          <a:noFill/>
          <a:ln>
            <a:noFill/>
          </a:ln>
        </p:spPr>
      </p:pic>
      <p:pic>
        <p:nvPicPr>
          <p:cNvPr id="523" name="Google Shape;523;g153fde04e7e_1_59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sp>
        <p:nvSpPr>
          <p:cNvPr id="524" name="Google Shape;524;g153fde04e7e_1_59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g153fde04e7e_0_22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2000" cy="6857171"/>
          </a:xfrm>
          <a:prstGeom prst="rect">
            <a:avLst/>
          </a:prstGeom>
          <a:noFill/>
          <a:ln>
            <a:noFill/>
          </a:ln>
        </p:spPr>
      </p:pic>
      <p:sp>
        <p:nvSpPr>
          <p:cNvPr id="530" name="Google Shape;530;g153fde04e7e_0_224"/>
          <p:cNvSpPr/>
          <p:nvPr/>
        </p:nvSpPr>
        <p:spPr>
          <a:xfrm>
            <a:off x="0" y="1717400"/>
            <a:ext cx="7215900" cy="1923600"/>
          </a:xfrm>
          <a:prstGeom prst="rect">
            <a:avLst/>
          </a:prstGeom>
          <a:solidFill>
            <a:srgbClr val="EDB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531" name="Google Shape;531;g153fde04e7e_0_224"/>
          <p:cNvSpPr txBox="1"/>
          <p:nvPr/>
        </p:nvSpPr>
        <p:spPr>
          <a:xfrm>
            <a:off x="1044325" y="1958825"/>
            <a:ext cx="5843100" cy="142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PART 3: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INVENTORY MANAGEMENT SYSTEMS (MANUAL AND DIGITAL)</a:t>
            </a:r>
            <a:endParaRPr sz="1400" b="0" i="0" u="none" strike="noStrike" cap="none">
              <a:solidFill>
                <a:srgbClr val="BA0C2F"/>
              </a:solidFill>
              <a:latin typeface="Arial"/>
              <a:ea typeface="Arial"/>
              <a:cs typeface="Arial"/>
              <a:sym typeface="Arial"/>
            </a:endParaRPr>
          </a:p>
        </p:txBody>
      </p:sp>
      <p:sp>
        <p:nvSpPr>
          <p:cNvPr id="532" name="Google Shape;532;g153fde04e7e_0_224"/>
          <p:cNvSpPr txBox="1"/>
          <p:nvPr/>
        </p:nvSpPr>
        <p:spPr>
          <a:xfrm>
            <a:off x="1044325" y="3981100"/>
            <a:ext cx="4519500" cy="26358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lt1"/>
              </a:buClr>
              <a:buSzPts val="1600"/>
              <a:buFont typeface="Arial"/>
              <a:buNone/>
            </a:pPr>
            <a:r>
              <a:rPr lang="en-US" sz="2000" b="1" i="0" u="none" strike="noStrike" cap="none">
                <a:solidFill>
                  <a:schemeClr val="lt1"/>
                </a:solidFill>
                <a:latin typeface="Century Gothic"/>
                <a:ea typeface="Century Gothic"/>
                <a:cs typeface="Century Gothic"/>
                <a:sym typeface="Century Gothic"/>
              </a:rPr>
              <a:t>Objective: </a:t>
            </a:r>
            <a:r>
              <a:rPr lang="en-US" sz="2000" b="0" i="0" u="none" strike="noStrike" cap="none">
                <a:solidFill>
                  <a:schemeClr val="lt1"/>
                </a:solidFill>
                <a:latin typeface="Century Gothic"/>
                <a:ea typeface="Century Gothic"/>
                <a:cs typeface="Century Gothic"/>
                <a:sym typeface="Century Gothic"/>
              </a:rPr>
              <a:t>To understand manual</a:t>
            </a:r>
            <a:endParaRPr sz="2000" b="0" i="0" u="none" strike="noStrike" cap="none">
              <a:solidFill>
                <a:schemeClr val="lt1"/>
              </a:solidFill>
              <a:latin typeface="Century Gothic"/>
              <a:ea typeface="Century Gothic"/>
              <a:cs typeface="Century Gothic"/>
              <a:sym typeface="Century Gothic"/>
            </a:endParaRPr>
          </a:p>
          <a:p>
            <a:pPr marL="228600" marR="0" lvl="0" indent="-22860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and digital methods to to manage</a:t>
            </a:r>
            <a:endParaRPr sz="2000" b="0" i="0" u="none" strike="noStrike" cap="none">
              <a:solidFill>
                <a:schemeClr val="lt1"/>
              </a:solidFill>
              <a:latin typeface="Century Gothic"/>
              <a:ea typeface="Century Gothic"/>
              <a:cs typeface="Century Gothic"/>
              <a:sym typeface="Century Gothic"/>
            </a:endParaRPr>
          </a:p>
          <a:p>
            <a:pPr marL="228600" marR="0" lvl="0" indent="-22860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your inventory.</a:t>
            </a:r>
            <a:endParaRPr sz="1400" b="0" i="0" u="none" strike="noStrike" cap="none">
              <a:solidFill>
                <a:srgbClr val="000000"/>
              </a:solidFill>
              <a:latin typeface="Arial"/>
              <a:ea typeface="Arial"/>
              <a:cs typeface="Arial"/>
              <a:sym typeface="Arial"/>
            </a:endParaRPr>
          </a:p>
        </p:txBody>
      </p:sp>
      <p:grpSp>
        <p:nvGrpSpPr>
          <p:cNvPr id="533" name="Google Shape;533;g153fde04e7e_0_224"/>
          <p:cNvGrpSpPr/>
          <p:nvPr/>
        </p:nvGrpSpPr>
        <p:grpSpPr>
          <a:xfrm>
            <a:off x="6096000" y="-90374"/>
            <a:ext cx="4204869" cy="3315998"/>
            <a:chOff x="6096000" y="-90374"/>
            <a:chExt cx="4204869" cy="3315998"/>
          </a:xfrm>
        </p:grpSpPr>
        <p:pic>
          <p:nvPicPr>
            <p:cNvPr id="534" name="Google Shape;534;g153fde04e7e_0_22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96000" y="-90374"/>
              <a:ext cx="4204869" cy="3315998"/>
            </a:xfrm>
            <a:prstGeom prst="rect">
              <a:avLst/>
            </a:prstGeom>
            <a:noFill/>
            <a:ln>
              <a:noFill/>
            </a:ln>
          </p:spPr>
        </p:pic>
        <p:sp>
          <p:nvSpPr>
            <p:cNvPr id="535" name="Google Shape;535;g153fde04e7e_0_224"/>
            <p:cNvSpPr txBox="1"/>
            <p:nvPr/>
          </p:nvSpPr>
          <p:spPr>
            <a:xfrm>
              <a:off x="7215900" y="635225"/>
              <a:ext cx="22062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Do you use a manual or digital inventory management system?</a:t>
              </a:r>
              <a:endParaRPr sz="1600" b="1" i="0" u="none" strike="noStrike" cap="none">
                <a:solidFill>
                  <a:srgbClr val="2855A4"/>
                </a:solidFill>
                <a:latin typeface="Calibri"/>
                <a:ea typeface="Calibri"/>
                <a:cs typeface="Calibri"/>
                <a:sym typeface="Calibri"/>
              </a:endParaRPr>
            </a:p>
          </p:txBody>
        </p:sp>
      </p:grpSp>
      <p:sp>
        <p:nvSpPr>
          <p:cNvPr id="536" name="Google Shape;536;g153fde04e7e_0_2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29</a:t>
            </a:fld>
            <a:endParaRPr/>
          </a:p>
        </p:txBody>
      </p:sp>
      <p:pic>
        <p:nvPicPr>
          <p:cNvPr id="537" name="Google Shape;537;g153fde04e7e_0_224"/>
          <p:cNvPicPr preferRelativeResize="0"/>
          <p:nvPr/>
        </p:nvPicPr>
        <p:blipFill rotWithShape="1">
          <a:blip r:embed="rId5" cstate="screen">
            <a:alphaModFix/>
            <a:extLst>
              <a:ext uri="{28A0092B-C50C-407E-A947-70E740481C1C}">
                <a14:useLocalDpi xmlns:a14="http://schemas.microsoft.com/office/drawing/2010/main"/>
              </a:ext>
            </a:extLst>
          </a:blip>
          <a:srcRect r="14126" b="47967"/>
          <a:stretch/>
        </p:blipFill>
        <p:spPr>
          <a:xfrm>
            <a:off x="5573700" y="857250"/>
            <a:ext cx="6601825" cy="5999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g14a759c8f77_0_289"/>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3"/>
          </a:xfrm>
          <a:prstGeom prst="rect">
            <a:avLst/>
          </a:prstGeom>
          <a:noFill/>
          <a:ln>
            <a:noFill/>
          </a:ln>
        </p:spPr>
      </p:pic>
      <p:sp>
        <p:nvSpPr>
          <p:cNvPr id="110" name="Google Shape;110;g14a759c8f77_0_289"/>
          <p:cNvSpPr/>
          <p:nvPr/>
        </p:nvSpPr>
        <p:spPr>
          <a:xfrm>
            <a:off x="907475" y="1546575"/>
            <a:ext cx="5490600" cy="4548600"/>
          </a:xfrm>
          <a:prstGeom prst="rect">
            <a:avLst/>
          </a:prstGeom>
          <a:solidFill>
            <a:srgbClr val="B3CDEA">
              <a:alpha val="2705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111" name="Google Shape;111;g14a759c8f77_0_289"/>
          <p:cNvSpPr txBox="1">
            <a:spLocks noGrp="1"/>
          </p:cNvSpPr>
          <p:nvPr>
            <p:ph type="title"/>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latin typeface="Century Gothic"/>
                <a:ea typeface="Century Gothic"/>
                <a:cs typeface="Century Gothic"/>
                <a:sym typeface="Century Gothic"/>
              </a:rPr>
              <a:t>Module Overview</a:t>
            </a:r>
            <a:endParaRPr/>
          </a:p>
        </p:txBody>
      </p:sp>
      <p:pic>
        <p:nvPicPr>
          <p:cNvPr id="112" name="Google Shape;112;g14a759c8f77_0_28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398" cy="194310"/>
          </a:xfrm>
          <a:prstGeom prst="rect">
            <a:avLst/>
          </a:prstGeom>
          <a:noFill/>
          <a:ln>
            <a:noFill/>
          </a:ln>
        </p:spPr>
      </p:pic>
      <p:sp>
        <p:nvSpPr>
          <p:cNvPr id="113" name="Google Shape;113;g14a759c8f77_0_289"/>
          <p:cNvSpPr/>
          <p:nvPr/>
        </p:nvSpPr>
        <p:spPr>
          <a:xfrm>
            <a:off x="6478800" y="1546575"/>
            <a:ext cx="5163300" cy="2216400"/>
          </a:xfrm>
          <a:prstGeom prst="rect">
            <a:avLst/>
          </a:prstGeom>
          <a:solidFill>
            <a:srgbClr val="B3CDEA">
              <a:alpha val="2705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114" name="Google Shape;114;g14a759c8f77_0_289"/>
          <p:cNvSpPr txBox="1">
            <a:spLocks noGrp="1"/>
          </p:cNvSpPr>
          <p:nvPr>
            <p:ph type="body" idx="1"/>
          </p:nvPr>
        </p:nvSpPr>
        <p:spPr>
          <a:xfrm>
            <a:off x="7352100" y="1838738"/>
            <a:ext cx="4213800" cy="17679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97000"/>
              </a:lnSpc>
              <a:spcBef>
                <a:spcPts val="0"/>
              </a:spcBef>
              <a:spcAft>
                <a:spcPts val="0"/>
              </a:spcAft>
              <a:buClr>
                <a:srgbClr val="2853A3"/>
              </a:buClr>
              <a:buSzPts val="1800"/>
              <a:buNone/>
            </a:pPr>
            <a:r>
              <a:rPr lang="en-US" sz="2000" b="1">
                <a:solidFill>
                  <a:srgbClr val="2853A3"/>
                </a:solidFill>
                <a:latin typeface="Century Gothic"/>
                <a:ea typeface="Century Gothic"/>
                <a:cs typeface="Century Gothic"/>
                <a:sym typeface="Century Gothic"/>
              </a:rPr>
              <a:t>Objectives </a:t>
            </a:r>
            <a:endParaRPr sz="3000"/>
          </a:p>
          <a:p>
            <a:pPr marL="457200" marR="198755" lvl="0" indent="0" algn="l" rtl="0">
              <a:lnSpc>
                <a:spcPct val="100000"/>
              </a:lnSpc>
              <a:spcBef>
                <a:spcPts val="1000"/>
              </a:spcBef>
              <a:spcAft>
                <a:spcPts val="1000"/>
              </a:spcAft>
              <a:buSzPts val="2800"/>
              <a:buNone/>
            </a:pPr>
            <a:endParaRPr/>
          </a:p>
        </p:txBody>
      </p:sp>
      <p:sp>
        <p:nvSpPr>
          <p:cNvPr id="115" name="Google Shape;115;g14a759c8f77_0_289"/>
          <p:cNvSpPr/>
          <p:nvPr/>
        </p:nvSpPr>
        <p:spPr>
          <a:xfrm>
            <a:off x="6478800" y="3822600"/>
            <a:ext cx="5163300" cy="2272500"/>
          </a:xfrm>
          <a:prstGeom prst="rect">
            <a:avLst/>
          </a:prstGeom>
          <a:solidFill>
            <a:srgbClr val="B3CDEA">
              <a:alpha val="2705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E2ECF7"/>
              </a:solidFill>
              <a:latin typeface="Calibri"/>
              <a:ea typeface="Calibri"/>
              <a:cs typeface="Calibri"/>
              <a:sym typeface="Calibri"/>
            </a:endParaRPr>
          </a:p>
        </p:txBody>
      </p:sp>
      <p:grpSp>
        <p:nvGrpSpPr>
          <p:cNvPr id="116" name="Google Shape;116;g14a759c8f77_0_289"/>
          <p:cNvGrpSpPr/>
          <p:nvPr/>
        </p:nvGrpSpPr>
        <p:grpSpPr>
          <a:xfrm>
            <a:off x="6713841" y="4012087"/>
            <a:ext cx="6101400" cy="2214888"/>
            <a:chOff x="6660841" y="4383612"/>
            <a:chExt cx="6101400" cy="2214888"/>
          </a:xfrm>
        </p:grpSpPr>
        <p:sp>
          <p:nvSpPr>
            <p:cNvPr id="117" name="Google Shape;117;g14a759c8f77_0_289"/>
            <p:cNvSpPr txBox="1"/>
            <p:nvPr/>
          </p:nvSpPr>
          <p:spPr>
            <a:xfrm>
              <a:off x="6813250" y="4536000"/>
              <a:ext cx="4908000" cy="2062500"/>
            </a:xfrm>
            <a:prstGeom prst="rect">
              <a:avLst/>
            </a:prstGeom>
            <a:noFill/>
            <a:ln>
              <a:noFill/>
            </a:ln>
          </p:spPr>
          <p:txBody>
            <a:bodyPr spcFirstLastPara="1" wrap="square" lIns="91425" tIns="45700" rIns="91425" bIns="45700" anchor="t" anchorCtr="0">
              <a:spAutoFit/>
            </a:bodyPr>
            <a:lstStyle/>
            <a:p>
              <a:pPr marL="558800" marR="0" lvl="1" indent="0" algn="l" rtl="0">
                <a:lnSpc>
                  <a:spcPct val="100000"/>
                </a:lnSpc>
                <a:spcBef>
                  <a:spcPts val="1200"/>
                </a:spcBef>
                <a:spcAft>
                  <a:spcPts val="0"/>
                </a:spcAft>
                <a:buClr>
                  <a:srgbClr val="000000"/>
                </a:buClr>
                <a:buSzPts val="1800"/>
                <a:buFont typeface="Arial"/>
                <a:buNone/>
              </a:pPr>
              <a:endParaRPr sz="1800" b="0" i="0" u="none" strike="noStrike" cap="none">
                <a:solidFill>
                  <a:srgbClr val="2853A3"/>
                </a:solidFill>
                <a:latin typeface="Century Gothic"/>
                <a:ea typeface="Century Gothic"/>
                <a:cs typeface="Century Gothic"/>
                <a:sym typeface="Century Gothic"/>
              </a:endParaRPr>
            </a:p>
            <a:p>
              <a:pPr marL="558800" marR="0" lvl="1" indent="0" algn="l" rtl="0">
                <a:lnSpc>
                  <a:spcPct val="100000"/>
                </a:lnSpc>
                <a:spcBef>
                  <a:spcPts val="1200"/>
                </a:spcBef>
                <a:spcAft>
                  <a:spcPts val="0"/>
                </a:spcAft>
                <a:buClr>
                  <a:srgbClr val="000000"/>
                </a:buClr>
                <a:buSzPts val="1800"/>
                <a:buFont typeface="Arial"/>
                <a:buNone/>
              </a:pPr>
              <a:r>
                <a:rPr lang="en-US" sz="1600" b="0" i="0" u="none" strike="noStrike" cap="none">
                  <a:solidFill>
                    <a:srgbClr val="2853A3"/>
                  </a:solidFill>
                  <a:latin typeface="Century Gothic"/>
                  <a:ea typeface="Century Gothic"/>
                  <a:cs typeface="Century Gothic"/>
                  <a:sym typeface="Century Gothic"/>
                </a:rPr>
                <a:t>identify and practice strategies to manage your inventory</a:t>
              </a:r>
              <a:endParaRPr sz="1200" b="0" i="0" u="none" strike="noStrike" cap="none">
                <a:solidFill>
                  <a:srgbClr val="000000"/>
                </a:solidFill>
                <a:latin typeface="Arial"/>
                <a:ea typeface="Arial"/>
                <a:cs typeface="Arial"/>
                <a:sym typeface="Arial"/>
              </a:endParaRPr>
            </a:p>
            <a:p>
              <a:pPr marL="558800" marR="0" lvl="1" indent="0" algn="l" rtl="0">
                <a:lnSpc>
                  <a:spcPct val="100000"/>
                </a:lnSpc>
                <a:spcBef>
                  <a:spcPts val="1200"/>
                </a:spcBef>
                <a:spcAft>
                  <a:spcPts val="0"/>
                </a:spcAft>
                <a:buClr>
                  <a:srgbClr val="000000"/>
                </a:buClr>
                <a:buSzPts val="1800"/>
                <a:buFont typeface="Arial"/>
                <a:buNone/>
              </a:pPr>
              <a:r>
                <a:rPr lang="en-US" sz="1600" b="0" i="0" u="none" strike="noStrike" cap="none">
                  <a:solidFill>
                    <a:srgbClr val="2853A3"/>
                  </a:solidFill>
                  <a:latin typeface="Century Gothic"/>
                  <a:ea typeface="Century Gothic"/>
                  <a:cs typeface="Century Gothic"/>
                  <a:sym typeface="Century Gothic"/>
                </a:rPr>
                <a:t>practice using manual and digital inventory systems</a:t>
              </a:r>
              <a:endParaRPr sz="1200" b="0" i="0" u="none" strike="noStrike" cap="none">
                <a:solidFill>
                  <a:srgbClr val="000000"/>
                </a:solidFill>
                <a:latin typeface="Arial"/>
                <a:ea typeface="Arial"/>
                <a:cs typeface="Arial"/>
                <a:sym typeface="Arial"/>
              </a:endParaRPr>
            </a:p>
            <a:p>
              <a:pPr marL="558800" marR="0" lvl="1" indent="0" algn="l" rtl="0">
                <a:lnSpc>
                  <a:spcPct val="100000"/>
                </a:lnSpc>
                <a:spcBef>
                  <a:spcPts val="1200"/>
                </a:spcBef>
                <a:spcAft>
                  <a:spcPts val="0"/>
                </a:spcAft>
                <a:buClr>
                  <a:srgbClr val="000000"/>
                </a:buClr>
                <a:buSzPts val="1800"/>
                <a:buFont typeface="Arial"/>
                <a:buNone/>
              </a:pPr>
              <a:endParaRPr sz="1600" b="1" i="0" u="none" strike="noStrike" cap="none">
                <a:solidFill>
                  <a:schemeClr val="dk1"/>
                </a:solidFill>
                <a:latin typeface="Arial"/>
                <a:ea typeface="Arial"/>
                <a:cs typeface="Arial"/>
                <a:sym typeface="Arial"/>
              </a:endParaRPr>
            </a:p>
          </p:txBody>
        </p:sp>
        <p:pic>
          <p:nvPicPr>
            <p:cNvPr id="118" name="Google Shape;118;g14a759c8f77_0_28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889450" y="5000525"/>
              <a:ext cx="369300" cy="369300"/>
            </a:xfrm>
            <a:prstGeom prst="rect">
              <a:avLst/>
            </a:prstGeom>
            <a:noFill/>
            <a:ln>
              <a:noFill/>
            </a:ln>
          </p:spPr>
        </p:pic>
        <p:sp>
          <p:nvSpPr>
            <p:cNvPr id="119" name="Google Shape;119;g14a759c8f77_0_289"/>
            <p:cNvSpPr txBox="1"/>
            <p:nvPr/>
          </p:nvSpPr>
          <p:spPr>
            <a:xfrm>
              <a:off x="6660841" y="4383612"/>
              <a:ext cx="6101400" cy="400200"/>
            </a:xfrm>
            <a:prstGeom prst="rect">
              <a:avLst/>
            </a:prstGeom>
            <a:noFill/>
            <a:ln>
              <a:noFill/>
            </a:ln>
          </p:spPr>
          <p:txBody>
            <a:bodyPr spcFirstLastPara="1" wrap="square" lIns="91425" tIns="45700" rIns="91425" bIns="45700" anchor="t" anchorCtr="0">
              <a:spAutoFit/>
            </a:bodyPr>
            <a:lstStyle/>
            <a:p>
              <a:pPr marL="95250" marR="198755" lvl="0" indent="0" algn="l" rtl="0">
                <a:lnSpc>
                  <a:spcPct val="116500"/>
                </a:lnSpc>
                <a:spcBef>
                  <a:spcPts val="0"/>
                </a:spcBef>
                <a:spcAft>
                  <a:spcPts val="0"/>
                </a:spcAft>
                <a:buClr>
                  <a:srgbClr val="2853A3"/>
                </a:buClr>
                <a:buSzPts val="1800"/>
                <a:buFont typeface="Century Gothic"/>
                <a:buNone/>
              </a:pPr>
              <a:r>
                <a:rPr lang="en-US" sz="2000" b="1" i="0" u="none" strike="noStrike" cap="none">
                  <a:solidFill>
                    <a:srgbClr val="2853A3"/>
                  </a:solidFill>
                  <a:latin typeface="Century Gothic"/>
                  <a:ea typeface="Century Gothic"/>
                  <a:cs typeface="Century Gothic"/>
                  <a:sym typeface="Century Gothic"/>
                </a:rPr>
                <a:t>In this module, you can…</a:t>
              </a:r>
              <a:endParaRPr sz="2000" b="0" i="0" u="none" strike="noStrike" cap="none">
                <a:solidFill>
                  <a:srgbClr val="000000"/>
                </a:solidFill>
                <a:latin typeface="Arial"/>
                <a:ea typeface="Arial"/>
                <a:cs typeface="Arial"/>
                <a:sym typeface="Arial"/>
              </a:endParaRPr>
            </a:p>
          </p:txBody>
        </p:sp>
      </p:grpSp>
      <p:pic>
        <p:nvPicPr>
          <p:cNvPr id="120" name="Google Shape;120;g14a759c8f77_0_28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151375" y="1790500"/>
            <a:ext cx="582800" cy="582800"/>
          </a:xfrm>
          <a:prstGeom prst="rect">
            <a:avLst/>
          </a:prstGeom>
          <a:noFill/>
          <a:ln>
            <a:noFill/>
          </a:ln>
        </p:spPr>
      </p:pic>
      <p:pic>
        <p:nvPicPr>
          <p:cNvPr id="121" name="Google Shape;121;g14a759c8f77_0_28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660675" y="1725250"/>
            <a:ext cx="634974" cy="634974"/>
          </a:xfrm>
          <a:prstGeom prst="rect">
            <a:avLst/>
          </a:prstGeom>
          <a:noFill/>
          <a:ln>
            <a:noFill/>
          </a:ln>
        </p:spPr>
      </p:pic>
      <p:graphicFrame>
        <p:nvGraphicFramePr>
          <p:cNvPr id="122" name="Google Shape;122;g14a759c8f77_0_289"/>
          <p:cNvGraphicFramePr/>
          <p:nvPr/>
        </p:nvGraphicFramePr>
        <p:xfrm>
          <a:off x="1303775" y="2588875"/>
          <a:ext cx="3000000" cy="3000000"/>
        </p:xfrm>
        <a:graphic>
          <a:graphicData uri="http://schemas.openxmlformats.org/drawingml/2006/table">
            <a:tbl>
              <a:tblPr>
                <a:noFill/>
                <a:tableStyleId>{F58DE696-856A-406E-8B37-1B6BA950F9E3}</a:tableStyleId>
              </a:tblPr>
              <a:tblGrid>
                <a:gridCol w="3937625">
                  <a:extLst>
                    <a:ext uri="{9D8B030D-6E8A-4147-A177-3AD203B41FA5}">
                      <a16:colId xmlns:a16="http://schemas.microsoft.com/office/drawing/2014/main" val="20000"/>
                    </a:ext>
                  </a:extLst>
                </a:gridCol>
                <a:gridCol w="683725">
                  <a:extLst>
                    <a:ext uri="{9D8B030D-6E8A-4147-A177-3AD203B41FA5}">
                      <a16:colId xmlns:a16="http://schemas.microsoft.com/office/drawing/2014/main" val="20001"/>
                    </a:ext>
                  </a:extLst>
                </a:gridCol>
              </a:tblGrid>
              <a:tr h="771825">
                <a:tc>
                  <a:txBody>
                    <a:bodyPr/>
                    <a:lstStyle/>
                    <a:p>
                      <a:pPr marL="0" marR="0" lvl="0" indent="0" algn="l" rtl="0">
                        <a:lnSpc>
                          <a:spcPct val="100000"/>
                        </a:lnSpc>
                        <a:spcBef>
                          <a:spcPts val="0"/>
                        </a:spcBef>
                        <a:spcAft>
                          <a:spcPts val="0"/>
                        </a:spcAft>
                        <a:buClr>
                          <a:schemeClr val="dk1"/>
                        </a:buClr>
                        <a:buSzPts val="2300"/>
                        <a:buFont typeface="Arial"/>
                        <a:buNone/>
                      </a:pPr>
                      <a:r>
                        <a:rPr lang="en-US" sz="1800" b="1" u="none" strike="noStrike" cap="none">
                          <a:solidFill>
                            <a:srgbClr val="2853A3"/>
                          </a:solidFill>
                          <a:latin typeface="Century Gothic"/>
                          <a:ea typeface="Century Gothic"/>
                          <a:cs typeface="Century Gothic"/>
                          <a:sym typeface="Century Gothic"/>
                        </a:rPr>
                        <a:t>Part 1:</a:t>
                      </a:r>
                      <a:r>
                        <a:rPr lang="en-US" sz="1800" u="none" strike="noStrike" cap="none">
                          <a:solidFill>
                            <a:srgbClr val="2853A3"/>
                          </a:solidFill>
                          <a:latin typeface="Century Gothic"/>
                          <a:ea typeface="Century Gothic"/>
                          <a:cs typeface="Century Gothic"/>
                          <a:sym typeface="Century Gothic"/>
                        </a:rPr>
                        <a:t> What is inventory management?</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300"/>
                        <a:buFont typeface="Arial"/>
                        <a:buNone/>
                      </a:pPr>
                      <a:r>
                        <a:rPr lang="en-US" sz="1800" u="sng" strike="noStrike" cap="none">
                          <a:solidFill>
                            <a:schemeClr val="hlink"/>
                          </a:solidFill>
                          <a:latin typeface="Century Gothic"/>
                          <a:ea typeface="Century Gothic"/>
                          <a:cs typeface="Century Gothic"/>
                          <a:sym typeface="Century Gothic"/>
                          <a:hlinkClick r:id="rId8" action="ppaction://hlinksldjump"/>
                        </a:rPr>
                        <a:t>7</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771825">
                <a:tc>
                  <a:txBody>
                    <a:bodyPr/>
                    <a:lstStyle/>
                    <a:p>
                      <a:pPr marL="0" marR="0" lvl="0" indent="0" algn="l" rtl="0">
                        <a:lnSpc>
                          <a:spcPct val="100000"/>
                        </a:lnSpc>
                        <a:spcBef>
                          <a:spcPts val="0"/>
                        </a:spcBef>
                        <a:spcAft>
                          <a:spcPts val="0"/>
                        </a:spcAft>
                        <a:buClr>
                          <a:schemeClr val="dk1"/>
                        </a:buClr>
                        <a:buSzPts val="2300"/>
                        <a:buFont typeface="Arial"/>
                        <a:buNone/>
                      </a:pPr>
                      <a:r>
                        <a:rPr lang="en-US" sz="1800" b="1" u="none" strike="noStrike" cap="none">
                          <a:solidFill>
                            <a:srgbClr val="2853A3"/>
                          </a:solidFill>
                          <a:latin typeface="Century Gothic"/>
                          <a:ea typeface="Century Gothic"/>
                          <a:cs typeface="Century Gothic"/>
                          <a:sym typeface="Century Gothic"/>
                        </a:rPr>
                        <a:t>Part 2:</a:t>
                      </a:r>
                      <a:r>
                        <a:rPr lang="en-US" sz="1800" u="none" strike="noStrike" cap="none">
                          <a:solidFill>
                            <a:srgbClr val="2853A3"/>
                          </a:solidFill>
                          <a:latin typeface="Century Gothic"/>
                          <a:ea typeface="Century Gothic"/>
                          <a:cs typeface="Century Gothic"/>
                          <a:sym typeface="Century Gothic"/>
                        </a:rPr>
                        <a:t> How to manage your inventory</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300"/>
                        <a:buFont typeface="Arial"/>
                        <a:buNone/>
                      </a:pPr>
                      <a:r>
                        <a:rPr lang="en-US" sz="1800" u="sng" strike="noStrike" cap="none">
                          <a:solidFill>
                            <a:schemeClr val="hlink"/>
                          </a:solidFill>
                          <a:latin typeface="Century Gothic"/>
                          <a:ea typeface="Century Gothic"/>
                          <a:cs typeface="Century Gothic"/>
                          <a:sym typeface="Century Gothic"/>
                          <a:hlinkClick r:id="rId9" action="ppaction://hlinksldjump"/>
                        </a:rPr>
                        <a:t>15</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771825">
                <a:tc>
                  <a:txBody>
                    <a:bodyPr/>
                    <a:lstStyle/>
                    <a:p>
                      <a:pPr marL="0" marR="0" lvl="0" indent="0" algn="l" rtl="0">
                        <a:lnSpc>
                          <a:spcPct val="100000"/>
                        </a:lnSpc>
                        <a:spcBef>
                          <a:spcPts val="0"/>
                        </a:spcBef>
                        <a:spcAft>
                          <a:spcPts val="0"/>
                        </a:spcAft>
                        <a:buClr>
                          <a:schemeClr val="dk1"/>
                        </a:buClr>
                        <a:buSzPts val="2300"/>
                        <a:buFont typeface="Arial"/>
                        <a:buNone/>
                      </a:pPr>
                      <a:r>
                        <a:rPr lang="en-US" sz="1800" b="1" u="none" strike="noStrike" cap="none">
                          <a:solidFill>
                            <a:srgbClr val="2853A3"/>
                          </a:solidFill>
                          <a:latin typeface="Century Gothic"/>
                          <a:ea typeface="Century Gothic"/>
                          <a:cs typeface="Century Gothic"/>
                          <a:sym typeface="Century Gothic"/>
                        </a:rPr>
                        <a:t>Part 3:</a:t>
                      </a:r>
                      <a:r>
                        <a:rPr lang="en-US" sz="1800" u="none" strike="noStrike" cap="none">
                          <a:solidFill>
                            <a:srgbClr val="2853A3"/>
                          </a:solidFill>
                          <a:latin typeface="Century Gothic"/>
                          <a:ea typeface="Century Gothic"/>
                          <a:cs typeface="Century Gothic"/>
                          <a:sym typeface="Century Gothic"/>
                        </a:rPr>
                        <a:t> Inventory management systems (manual and digital)</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300"/>
                        <a:buFont typeface="Arial"/>
                        <a:buNone/>
                      </a:pPr>
                      <a:r>
                        <a:rPr lang="en-US" sz="1800" u="sng" strike="noStrike" cap="none">
                          <a:solidFill>
                            <a:schemeClr val="hlink"/>
                          </a:solidFill>
                          <a:latin typeface="Century Gothic"/>
                          <a:ea typeface="Century Gothic"/>
                          <a:cs typeface="Century Gothic"/>
                          <a:sym typeface="Century Gothic"/>
                          <a:hlinkClick r:id="rId10" action="ppaction://hlinksldjump"/>
                        </a:rPr>
                        <a:t>29</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23" name="Google Shape;123;g14a759c8f77_0_289"/>
          <p:cNvSpPr txBox="1"/>
          <p:nvPr/>
        </p:nvSpPr>
        <p:spPr>
          <a:xfrm>
            <a:off x="6742825" y="2382000"/>
            <a:ext cx="4527900" cy="1298100"/>
          </a:xfrm>
          <a:prstGeom prst="rect">
            <a:avLst/>
          </a:prstGeom>
          <a:noFill/>
          <a:ln>
            <a:noFill/>
          </a:ln>
        </p:spPr>
        <p:txBody>
          <a:bodyPr spcFirstLastPara="1" wrap="square" lIns="91425" tIns="91425" rIns="91425" bIns="91425" anchor="t" anchorCtr="0">
            <a:spAutoFit/>
          </a:bodyPr>
          <a:lstStyle/>
          <a:p>
            <a:pPr marL="457200" marR="198755" lvl="0" indent="-330200" algn="l" rtl="0">
              <a:lnSpc>
                <a:spcPct val="100000"/>
              </a:lnSpc>
              <a:spcBef>
                <a:spcPts val="1200"/>
              </a:spcBef>
              <a:spcAft>
                <a:spcPts val="0"/>
              </a:spcAft>
              <a:buClr>
                <a:srgbClr val="2853A3"/>
              </a:buClr>
              <a:buSzPts val="1600"/>
              <a:buFont typeface="Century Gothic"/>
              <a:buAutoNum type="arabicPeriod"/>
            </a:pPr>
            <a:r>
              <a:rPr lang="en-US" sz="1600" b="0" i="0" u="none" strike="noStrike" cap="none">
                <a:solidFill>
                  <a:srgbClr val="2853A3"/>
                </a:solidFill>
                <a:latin typeface="Century Gothic"/>
                <a:ea typeface="Century Gothic"/>
                <a:cs typeface="Century Gothic"/>
                <a:sym typeface="Century Gothic"/>
              </a:rPr>
              <a:t>Understand the basics of inventory management.</a:t>
            </a:r>
            <a:endParaRPr sz="2600" b="0" i="0" u="none" strike="noStrike" cap="none">
              <a:solidFill>
                <a:schemeClr val="dk1"/>
              </a:solidFill>
              <a:latin typeface="Century Gothic"/>
              <a:ea typeface="Century Gothic"/>
              <a:cs typeface="Century Gothic"/>
              <a:sym typeface="Century Gothic"/>
            </a:endParaRPr>
          </a:p>
          <a:p>
            <a:pPr marL="457200" marR="198755" lvl="0" indent="-330200" algn="l" rtl="0">
              <a:lnSpc>
                <a:spcPct val="100000"/>
              </a:lnSpc>
              <a:spcBef>
                <a:spcPts val="1000"/>
              </a:spcBef>
              <a:spcAft>
                <a:spcPts val="1000"/>
              </a:spcAft>
              <a:buClr>
                <a:srgbClr val="2853A3"/>
              </a:buClr>
              <a:buSzPts val="1600"/>
              <a:buFont typeface="Century Gothic"/>
              <a:buAutoNum type="arabicPeriod"/>
            </a:pPr>
            <a:r>
              <a:rPr lang="en-US" sz="1600" b="0" i="0" u="none" strike="noStrike" cap="none">
                <a:solidFill>
                  <a:srgbClr val="2853A3"/>
                </a:solidFill>
                <a:latin typeface="Century Gothic"/>
                <a:ea typeface="Century Gothic"/>
                <a:cs typeface="Century Gothic"/>
                <a:sym typeface="Century Gothic"/>
              </a:rPr>
              <a:t>Learn about inventory management systems.</a:t>
            </a:r>
            <a:endParaRPr sz="2600" b="0" i="0" u="none" strike="noStrike" cap="none">
              <a:solidFill>
                <a:schemeClr val="dk1"/>
              </a:solidFill>
              <a:latin typeface="Century Gothic"/>
              <a:ea typeface="Century Gothic"/>
              <a:cs typeface="Century Gothic"/>
              <a:sym typeface="Century Gothic"/>
            </a:endParaRPr>
          </a:p>
        </p:txBody>
      </p:sp>
      <p:sp>
        <p:nvSpPr>
          <p:cNvPr id="124" name="Google Shape;124;g14a759c8f77_0_289"/>
          <p:cNvSpPr txBox="1">
            <a:spLocks noGrp="1"/>
          </p:cNvSpPr>
          <p:nvPr>
            <p:ph type="body" idx="1"/>
          </p:nvPr>
        </p:nvSpPr>
        <p:spPr>
          <a:xfrm>
            <a:off x="1907200" y="1842678"/>
            <a:ext cx="4213800" cy="6351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97000"/>
              </a:lnSpc>
              <a:spcBef>
                <a:spcPts val="0"/>
              </a:spcBef>
              <a:spcAft>
                <a:spcPts val="0"/>
              </a:spcAft>
              <a:buClr>
                <a:srgbClr val="2853A3"/>
              </a:buClr>
              <a:buSzPts val="1800"/>
              <a:buNone/>
            </a:pPr>
            <a:r>
              <a:rPr lang="en-US" sz="2000" b="1">
                <a:solidFill>
                  <a:srgbClr val="2853A3"/>
                </a:solidFill>
              </a:rPr>
              <a:t>Table of Contents</a:t>
            </a:r>
            <a:endParaRPr/>
          </a:p>
        </p:txBody>
      </p:sp>
      <p:pic>
        <p:nvPicPr>
          <p:cNvPr id="125" name="Google Shape;125;g14a759c8f77_0_28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926350" y="5275275"/>
            <a:ext cx="369300" cy="369300"/>
          </a:xfrm>
          <a:prstGeom prst="rect">
            <a:avLst/>
          </a:prstGeom>
          <a:noFill/>
          <a:ln>
            <a:noFill/>
          </a:ln>
        </p:spPr>
      </p:pic>
      <p:sp>
        <p:nvSpPr>
          <p:cNvPr id="126" name="Google Shape;126;g14a759c8f77_0_28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Google Shape;542;g153fde04e7e_0_237"/>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543" name="Google Shape;543;g153fde04e7e_0_237"/>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pic>
        <p:nvPicPr>
          <p:cNvPr id="544" name="Google Shape;544;g153fde04e7e_0_237"/>
          <p:cNvPicPr preferRelativeResize="0"/>
          <p:nvPr/>
        </p:nvPicPr>
        <p:blipFill rotWithShape="1">
          <a:blip r:embed="rId5" cstate="screen">
            <a:alphaModFix/>
            <a:extLst>
              <a:ext uri="{28A0092B-C50C-407E-A947-70E740481C1C}">
                <a14:useLocalDpi xmlns:a14="http://schemas.microsoft.com/office/drawing/2010/main"/>
              </a:ext>
            </a:extLst>
          </a:blip>
          <a:srcRect t="9" b="8"/>
          <a:stretch/>
        </p:blipFill>
        <p:spPr>
          <a:xfrm>
            <a:off x="8429183" y="1077106"/>
            <a:ext cx="3557521" cy="5336279"/>
          </a:xfrm>
          <a:prstGeom prst="rect">
            <a:avLst/>
          </a:prstGeom>
          <a:noFill/>
          <a:ln>
            <a:noFill/>
          </a:ln>
        </p:spPr>
      </p:pic>
      <p:pic>
        <p:nvPicPr>
          <p:cNvPr id="545" name="Google Shape;545;g153fde04e7e_0_237"/>
          <p:cNvPicPr preferRelativeResize="0"/>
          <p:nvPr/>
        </p:nvPicPr>
        <p:blipFill rotWithShape="1">
          <a:blip r:embed="rId6" cstate="screen">
            <a:alphaModFix/>
            <a:extLst>
              <a:ext uri="{28A0092B-C50C-407E-A947-70E740481C1C}">
                <a14:useLocalDpi xmlns:a14="http://schemas.microsoft.com/office/drawing/2010/main"/>
              </a:ext>
            </a:extLst>
          </a:blip>
          <a:srcRect l="18401" t="13403" r="24838" b="26680"/>
          <a:stretch/>
        </p:blipFill>
        <p:spPr>
          <a:xfrm flipH="1">
            <a:off x="1409500" y="756900"/>
            <a:ext cx="2952200" cy="1554300"/>
          </a:xfrm>
          <a:prstGeom prst="rect">
            <a:avLst/>
          </a:prstGeom>
          <a:noFill/>
          <a:ln>
            <a:noFill/>
          </a:ln>
        </p:spPr>
      </p:pic>
      <p:sp>
        <p:nvSpPr>
          <p:cNvPr id="546" name="Google Shape;546;g153fde04e7e_0_237"/>
          <p:cNvSpPr txBox="1">
            <a:spLocks noGrp="1"/>
          </p:cNvSpPr>
          <p:nvPr>
            <p:ph type="body" idx="1"/>
          </p:nvPr>
        </p:nvSpPr>
        <p:spPr>
          <a:xfrm>
            <a:off x="1589625" y="987025"/>
            <a:ext cx="2646600" cy="1031400"/>
          </a:xfrm>
          <a:prstGeom prst="rect">
            <a:avLst/>
          </a:prstGeom>
          <a:noFill/>
          <a:ln>
            <a:noFill/>
          </a:ln>
        </p:spPr>
        <p:txBody>
          <a:bodyPr spcFirstLastPara="1" wrap="square" lIns="91425" tIns="45700" rIns="91425" bIns="45700" anchor="t" anchorCtr="0">
            <a:normAutofit/>
          </a:bodyPr>
          <a:lstStyle/>
          <a:p>
            <a:pPr marL="12700" marR="5080" lvl="0" indent="0" algn="l" rtl="0">
              <a:lnSpc>
                <a:spcPct val="117200"/>
              </a:lnSpc>
              <a:spcBef>
                <a:spcPts val="0"/>
              </a:spcBef>
              <a:spcAft>
                <a:spcPts val="0"/>
              </a:spcAft>
              <a:buClr>
                <a:schemeClr val="dk1"/>
              </a:buClr>
              <a:buSzPts val="1900"/>
              <a:buFont typeface="Arial"/>
              <a:buNone/>
            </a:pPr>
            <a:r>
              <a:rPr lang="en-US" sz="1300" b="1">
                <a:solidFill>
                  <a:schemeClr val="lt1"/>
                </a:solidFill>
              </a:rPr>
              <a:t>Keeping track of your stock can feel overwhelming. You must adopt an efficient system to handle your inventory.</a:t>
            </a:r>
            <a:endParaRPr sz="1300">
              <a:solidFill>
                <a:schemeClr val="lt1"/>
              </a:solidFill>
            </a:endParaRPr>
          </a:p>
        </p:txBody>
      </p:sp>
      <p:sp>
        <p:nvSpPr>
          <p:cNvPr id="547" name="Google Shape;547;g153fde04e7e_0_2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30</a:t>
            </a:fld>
            <a:endParaRPr/>
          </a:p>
        </p:txBody>
      </p:sp>
      <p:pic>
        <p:nvPicPr>
          <p:cNvPr id="548" name="Google Shape;548;g153fde04e7e_0_237"/>
          <p:cNvPicPr preferRelativeResize="0"/>
          <p:nvPr/>
        </p:nvPicPr>
        <p:blipFill rotWithShape="1">
          <a:blip r:embed="rId7" cstate="screen">
            <a:alphaModFix/>
            <a:extLst>
              <a:ext uri="{28A0092B-C50C-407E-A947-70E740481C1C}">
                <a14:useLocalDpi xmlns:a14="http://schemas.microsoft.com/office/drawing/2010/main"/>
              </a:ext>
            </a:extLst>
          </a:blip>
          <a:srcRect t="9" r="21184" b="8"/>
          <a:stretch/>
        </p:blipFill>
        <p:spPr>
          <a:xfrm>
            <a:off x="-366976" y="1300775"/>
            <a:ext cx="2803874" cy="5336274"/>
          </a:xfrm>
          <a:prstGeom prst="rect">
            <a:avLst/>
          </a:prstGeom>
          <a:noFill/>
          <a:ln>
            <a:noFill/>
          </a:ln>
        </p:spPr>
      </p:pic>
      <p:grpSp>
        <p:nvGrpSpPr>
          <p:cNvPr id="549" name="Google Shape;549;g153fde04e7e_0_237"/>
          <p:cNvGrpSpPr/>
          <p:nvPr/>
        </p:nvGrpSpPr>
        <p:grpSpPr>
          <a:xfrm>
            <a:off x="4127268" y="1300575"/>
            <a:ext cx="4919701" cy="4520559"/>
            <a:chOff x="4127268" y="1300575"/>
            <a:chExt cx="4919701" cy="4520559"/>
          </a:xfrm>
        </p:grpSpPr>
        <p:sp>
          <p:nvSpPr>
            <p:cNvPr id="550" name="Google Shape;550;g153fde04e7e_0_237"/>
            <p:cNvSpPr/>
            <p:nvPr/>
          </p:nvSpPr>
          <p:spPr>
            <a:xfrm>
              <a:off x="7284513" y="2752960"/>
              <a:ext cx="1462200" cy="1365900"/>
            </a:xfrm>
            <a:prstGeom prst="ellipse">
              <a:avLst/>
            </a:prstGeom>
            <a:solidFill>
              <a:srgbClr val="2855A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g153fde04e7e_0_237"/>
            <p:cNvSpPr/>
            <p:nvPr/>
          </p:nvSpPr>
          <p:spPr>
            <a:xfrm>
              <a:off x="4590300" y="1300575"/>
              <a:ext cx="4456669" cy="709244"/>
            </a:xfrm>
            <a:prstGeom prst="rect">
              <a:avLst/>
            </a:prstGeom>
            <a:solidFill>
              <a:srgbClr val="2855A4"/>
            </a:solidFill>
            <a:ln w="19050" cap="flat" cmpd="sng">
              <a:solidFill>
                <a:srgbClr val="B3CD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g153fde04e7e_0_237"/>
            <p:cNvSpPr txBox="1"/>
            <p:nvPr/>
          </p:nvSpPr>
          <p:spPr>
            <a:xfrm>
              <a:off x="5007359" y="1440077"/>
              <a:ext cx="3786900" cy="384900"/>
            </a:xfrm>
            <a:prstGeom prst="rect">
              <a:avLst/>
            </a:prstGeom>
            <a:noFill/>
            <a:ln>
              <a:noFill/>
            </a:ln>
          </p:spPr>
          <p:txBody>
            <a:bodyPr spcFirstLastPara="1" wrap="square" lIns="91425" tIns="91425" rIns="91425" bIns="91425" anchor="t" anchorCtr="0">
              <a:spAutoFit/>
            </a:bodyPr>
            <a:lstStyle/>
            <a:p>
              <a:pPr marL="12700" marR="5080" lvl="0" indent="0" algn="ctr" rtl="0">
                <a:lnSpc>
                  <a:spcPct val="117200"/>
                </a:lnSpc>
                <a:spcBef>
                  <a:spcPts val="0"/>
                </a:spcBef>
                <a:spcAft>
                  <a:spcPts val="0"/>
                </a:spcAft>
                <a:buClr>
                  <a:srgbClr val="000000"/>
                </a:buClr>
                <a:buSzPts val="1300"/>
                <a:buFont typeface="Arial"/>
                <a:buNone/>
              </a:pPr>
              <a:r>
                <a:rPr lang="en-US" sz="1300" b="1" i="0" u="none" strike="noStrike" cap="none">
                  <a:solidFill>
                    <a:schemeClr val="lt1"/>
                  </a:solidFill>
                  <a:latin typeface="Century Gothic"/>
                  <a:ea typeface="Century Gothic"/>
                  <a:cs typeface="Century Gothic"/>
                  <a:sym typeface="Century Gothic"/>
                </a:rPr>
                <a:t>INVENTORY MANAGEMENT SYSTEMS</a:t>
              </a:r>
              <a:endParaRPr sz="1400" b="0" i="0" u="none" strike="noStrike" cap="none">
                <a:solidFill>
                  <a:srgbClr val="000000"/>
                </a:solidFill>
                <a:latin typeface="Arial"/>
                <a:ea typeface="Arial"/>
                <a:cs typeface="Arial"/>
                <a:sym typeface="Arial"/>
              </a:endParaRPr>
            </a:p>
          </p:txBody>
        </p:sp>
        <p:sp>
          <p:nvSpPr>
            <p:cNvPr id="553" name="Google Shape;553;g153fde04e7e_0_237"/>
            <p:cNvSpPr txBox="1"/>
            <p:nvPr/>
          </p:nvSpPr>
          <p:spPr>
            <a:xfrm>
              <a:off x="7284513" y="3520994"/>
              <a:ext cx="1462200" cy="384900"/>
            </a:xfrm>
            <a:prstGeom prst="rect">
              <a:avLst/>
            </a:prstGeom>
            <a:noFill/>
            <a:ln>
              <a:noFill/>
            </a:ln>
          </p:spPr>
          <p:txBody>
            <a:bodyPr spcFirstLastPara="1" wrap="square" lIns="91425" tIns="91425" rIns="91425" bIns="91425" anchor="t" anchorCtr="0">
              <a:spAutoFit/>
            </a:bodyPr>
            <a:lstStyle/>
            <a:p>
              <a:pPr marL="12700" marR="5080" lvl="0" indent="0" algn="ctr" rtl="0">
                <a:lnSpc>
                  <a:spcPct val="117200"/>
                </a:lnSpc>
                <a:spcBef>
                  <a:spcPts val="0"/>
                </a:spcBef>
                <a:spcAft>
                  <a:spcPts val="0"/>
                </a:spcAft>
                <a:buClr>
                  <a:srgbClr val="000000"/>
                </a:buClr>
                <a:buSzPts val="1300"/>
                <a:buFont typeface="Arial"/>
                <a:buNone/>
              </a:pPr>
              <a:r>
                <a:rPr lang="en-US" sz="1300" b="1" i="0" u="none" strike="noStrike" cap="none">
                  <a:solidFill>
                    <a:schemeClr val="lt1"/>
                  </a:solidFill>
                  <a:latin typeface="Century Gothic"/>
                  <a:ea typeface="Century Gothic"/>
                  <a:cs typeface="Century Gothic"/>
                  <a:sym typeface="Century Gothic"/>
                </a:rPr>
                <a:t>Go digital</a:t>
              </a:r>
              <a:endParaRPr sz="1300" b="1" i="0" u="none" strike="noStrike" cap="none">
                <a:solidFill>
                  <a:schemeClr val="lt1"/>
                </a:solidFill>
                <a:latin typeface="Century Gothic"/>
                <a:ea typeface="Century Gothic"/>
                <a:cs typeface="Century Gothic"/>
                <a:sym typeface="Century Gothic"/>
              </a:endParaRPr>
            </a:p>
          </p:txBody>
        </p:sp>
        <p:cxnSp>
          <p:nvCxnSpPr>
            <p:cNvPr id="554" name="Google Shape;554;g153fde04e7e_0_237"/>
            <p:cNvCxnSpPr>
              <a:stCxn id="551" idx="2"/>
            </p:cNvCxnSpPr>
            <p:nvPr/>
          </p:nvCxnSpPr>
          <p:spPr>
            <a:xfrm>
              <a:off x="6818635" y="2009819"/>
              <a:ext cx="0" cy="425100"/>
            </a:xfrm>
            <a:prstGeom prst="straightConnector1">
              <a:avLst/>
            </a:prstGeom>
            <a:noFill/>
            <a:ln w="9525" cap="flat" cmpd="sng">
              <a:solidFill>
                <a:schemeClr val="dk2"/>
              </a:solidFill>
              <a:prstDash val="solid"/>
              <a:round/>
              <a:headEnd type="none" w="sm" len="sm"/>
              <a:tailEnd type="none" w="sm" len="sm"/>
            </a:ln>
          </p:spPr>
        </p:cxnSp>
        <p:cxnSp>
          <p:nvCxnSpPr>
            <p:cNvPr id="555" name="Google Shape;555;g153fde04e7e_0_237"/>
            <p:cNvCxnSpPr/>
            <p:nvPr/>
          </p:nvCxnSpPr>
          <p:spPr>
            <a:xfrm rot="10800000">
              <a:off x="5621644" y="2437042"/>
              <a:ext cx="2393992" cy="0"/>
            </a:xfrm>
            <a:prstGeom prst="straightConnector1">
              <a:avLst/>
            </a:prstGeom>
            <a:noFill/>
            <a:ln w="9525" cap="flat" cmpd="sng">
              <a:solidFill>
                <a:schemeClr val="dk2"/>
              </a:solidFill>
              <a:prstDash val="solid"/>
              <a:round/>
              <a:headEnd type="none" w="sm" len="sm"/>
              <a:tailEnd type="none" w="sm" len="sm"/>
            </a:ln>
          </p:spPr>
        </p:cxnSp>
        <p:cxnSp>
          <p:nvCxnSpPr>
            <p:cNvPr id="556" name="Google Shape;556;g153fde04e7e_0_237"/>
            <p:cNvCxnSpPr/>
            <p:nvPr/>
          </p:nvCxnSpPr>
          <p:spPr>
            <a:xfrm>
              <a:off x="8015636" y="2437042"/>
              <a:ext cx="0" cy="394024"/>
            </a:xfrm>
            <a:prstGeom prst="straightConnector1">
              <a:avLst/>
            </a:prstGeom>
            <a:noFill/>
            <a:ln w="9525" cap="flat" cmpd="sng">
              <a:solidFill>
                <a:schemeClr val="dk2"/>
              </a:solidFill>
              <a:prstDash val="solid"/>
              <a:round/>
              <a:headEnd type="none" w="sm" len="sm"/>
              <a:tailEnd type="none" w="sm" len="sm"/>
            </a:ln>
          </p:spPr>
        </p:cxnSp>
        <p:cxnSp>
          <p:nvCxnSpPr>
            <p:cNvPr id="557" name="Google Shape;557;g153fde04e7e_0_237"/>
            <p:cNvCxnSpPr/>
            <p:nvPr/>
          </p:nvCxnSpPr>
          <p:spPr>
            <a:xfrm>
              <a:off x="5627816" y="2436817"/>
              <a:ext cx="0" cy="2004998"/>
            </a:xfrm>
            <a:prstGeom prst="straightConnector1">
              <a:avLst/>
            </a:prstGeom>
            <a:noFill/>
            <a:ln w="9525" cap="flat" cmpd="sng">
              <a:solidFill>
                <a:schemeClr val="dk2"/>
              </a:solidFill>
              <a:prstDash val="solid"/>
              <a:round/>
              <a:headEnd type="none" w="sm" len="sm"/>
              <a:tailEnd type="none" w="sm" len="sm"/>
            </a:ln>
          </p:spPr>
        </p:cxnSp>
        <p:sp>
          <p:nvSpPr>
            <p:cNvPr id="558" name="Google Shape;558;g153fde04e7e_0_237"/>
            <p:cNvSpPr/>
            <p:nvPr/>
          </p:nvSpPr>
          <p:spPr>
            <a:xfrm>
              <a:off x="4896650" y="2752923"/>
              <a:ext cx="1462200" cy="1365900"/>
            </a:xfrm>
            <a:prstGeom prst="ellipse">
              <a:avLst/>
            </a:prstGeom>
            <a:solidFill>
              <a:srgbClr val="2855A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g153fde04e7e_0_237"/>
            <p:cNvSpPr txBox="1"/>
            <p:nvPr/>
          </p:nvSpPr>
          <p:spPr>
            <a:xfrm>
              <a:off x="4896790" y="3328394"/>
              <a:ext cx="1462200" cy="619200"/>
            </a:xfrm>
            <a:prstGeom prst="rect">
              <a:avLst/>
            </a:prstGeom>
            <a:noFill/>
            <a:ln>
              <a:noFill/>
            </a:ln>
          </p:spPr>
          <p:txBody>
            <a:bodyPr spcFirstLastPara="1" wrap="square" lIns="91425" tIns="91425" rIns="91425" bIns="91425" anchor="t" anchorCtr="0">
              <a:spAutoFit/>
            </a:bodyPr>
            <a:lstStyle/>
            <a:p>
              <a:pPr marL="12700" marR="5080" lvl="0" indent="0" algn="ctr" rtl="0">
                <a:lnSpc>
                  <a:spcPct val="117200"/>
                </a:lnSpc>
                <a:spcBef>
                  <a:spcPts val="0"/>
                </a:spcBef>
                <a:spcAft>
                  <a:spcPts val="0"/>
                </a:spcAft>
                <a:buClr>
                  <a:srgbClr val="000000"/>
                </a:buClr>
                <a:buSzPts val="1300"/>
                <a:buFont typeface="Arial"/>
                <a:buNone/>
              </a:pPr>
              <a:r>
                <a:rPr lang="en-US" sz="1300" b="1" i="0" u="none" strike="noStrike" cap="none">
                  <a:solidFill>
                    <a:schemeClr val="lt1"/>
                  </a:solidFill>
                  <a:latin typeface="Century Gothic"/>
                  <a:ea typeface="Century Gothic"/>
                  <a:cs typeface="Century Gothic"/>
                  <a:sym typeface="Century Gothic"/>
                </a:rPr>
                <a:t>Do it </a:t>
              </a:r>
              <a:endParaRPr sz="1300" b="1" i="0" u="none" strike="noStrike" cap="none">
                <a:solidFill>
                  <a:schemeClr val="lt1"/>
                </a:solidFill>
                <a:latin typeface="Century Gothic"/>
                <a:ea typeface="Century Gothic"/>
                <a:cs typeface="Century Gothic"/>
                <a:sym typeface="Century Gothic"/>
              </a:endParaRPr>
            </a:p>
            <a:p>
              <a:pPr marL="12700" marR="5080" lvl="0" indent="0" algn="ctr" rtl="0">
                <a:lnSpc>
                  <a:spcPct val="117200"/>
                </a:lnSpc>
                <a:spcBef>
                  <a:spcPts val="0"/>
                </a:spcBef>
                <a:spcAft>
                  <a:spcPts val="0"/>
                </a:spcAft>
                <a:buClr>
                  <a:srgbClr val="000000"/>
                </a:buClr>
                <a:buSzPts val="1300"/>
                <a:buFont typeface="Arial"/>
                <a:buNone/>
              </a:pPr>
              <a:r>
                <a:rPr lang="en-US" sz="1300" b="1" i="0" u="none" strike="noStrike" cap="none">
                  <a:solidFill>
                    <a:schemeClr val="lt1"/>
                  </a:solidFill>
                  <a:latin typeface="Century Gothic"/>
                  <a:ea typeface="Century Gothic"/>
                  <a:cs typeface="Century Gothic"/>
                  <a:sym typeface="Century Gothic"/>
                </a:rPr>
                <a:t>manually</a:t>
              </a:r>
              <a:endParaRPr sz="1300" b="1" i="0" u="none" strike="noStrike" cap="none">
                <a:solidFill>
                  <a:schemeClr val="lt1"/>
                </a:solidFill>
                <a:latin typeface="Century Gothic"/>
                <a:ea typeface="Century Gothic"/>
                <a:cs typeface="Century Gothic"/>
                <a:sym typeface="Century Gothic"/>
              </a:endParaRPr>
            </a:p>
          </p:txBody>
        </p:sp>
        <p:cxnSp>
          <p:nvCxnSpPr>
            <p:cNvPr id="560" name="Google Shape;560;g153fde04e7e_0_237"/>
            <p:cNvCxnSpPr/>
            <p:nvPr/>
          </p:nvCxnSpPr>
          <p:spPr>
            <a:xfrm rot="10800000">
              <a:off x="4858365" y="4426217"/>
              <a:ext cx="1543800" cy="0"/>
            </a:xfrm>
            <a:prstGeom prst="straightConnector1">
              <a:avLst/>
            </a:prstGeom>
            <a:noFill/>
            <a:ln w="9525" cap="flat" cmpd="sng">
              <a:solidFill>
                <a:schemeClr val="dk2"/>
              </a:solidFill>
              <a:prstDash val="solid"/>
              <a:round/>
              <a:headEnd type="none" w="sm" len="sm"/>
              <a:tailEnd type="none" w="sm" len="sm"/>
            </a:ln>
          </p:spPr>
        </p:cxnSp>
        <p:cxnSp>
          <p:nvCxnSpPr>
            <p:cNvPr id="561" name="Google Shape;561;g153fde04e7e_0_237"/>
            <p:cNvCxnSpPr/>
            <p:nvPr/>
          </p:nvCxnSpPr>
          <p:spPr>
            <a:xfrm>
              <a:off x="6402300" y="4443550"/>
              <a:ext cx="0" cy="301800"/>
            </a:xfrm>
            <a:prstGeom prst="straightConnector1">
              <a:avLst/>
            </a:prstGeom>
            <a:noFill/>
            <a:ln w="9525" cap="flat" cmpd="sng">
              <a:solidFill>
                <a:schemeClr val="dk2"/>
              </a:solidFill>
              <a:prstDash val="solid"/>
              <a:round/>
              <a:headEnd type="none" w="sm" len="sm"/>
              <a:tailEnd type="none" w="sm" len="sm"/>
            </a:ln>
          </p:spPr>
        </p:cxnSp>
        <p:cxnSp>
          <p:nvCxnSpPr>
            <p:cNvPr id="562" name="Google Shape;562;g153fde04e7e_0_237"/>
            <p:cNvCxnSpPr/>
            <p:nvPr/>
          </p:nvCxnSpPr>
          <p:spPr>
            <a:xfrm>
              <a:off x="4858369" y="4434691"/>
              <a:ext cx="0" cy="286500"/>
            </a:xfrm>
            <a:prstGeom prst="straightConnector1">
              <a:avLst/>
            </a:prstGeom>
            <a:noFill/>
            <a:ln w="9525" cap="flat" cmpd="sng">
              <a:solidFill>
                <a:schemeClr val="dk2"/>
              </a:solidFill>
              <a:prstDash val="solid"/>
              <a:round/>
              <a:headEnd type="none" w="sm" len="sm"/>
              <a:tailEnd type="none" w="sm" len="sm"/>
            </a:ln>
          </p:spPr>
        </p:cxnSp>
        <p:sp>
          <p:nvSpPr>
            <p:cNvPr id="563" name="Google Shape;563;g153fde04e7e_0_237"/>
            <p:cNvSpPr/>
            <p:nvPr/>
          </p:nvSpPr>
          <p:spPr>
            <a:xfrm>
              <a:off x="4276156" y="4733634"/>
              <a:ext cx="1164300" cy="1087500"/>
            </a:xfrm>
            <a:prstGeom prst="ellipse">
              <a:avLst/>
            </a:prstGeom>
            <a:solidFill>
              <a:srgbClr val="B3CD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g153fde04e7e_0_237"/>
            <p:cNvSpPr/>
            <p:nvPr/>
          </p:nvSpPr>
          <p:spPr>
            <a:xfrm>
              <a:off x="5819968" y="4733621"/>
              <a:ext cx="1164300" cy="1087500"/>
            </a:xfrm>
            <a:prstGeom prst="ellipse">
              <a:avLst/>
            </a:prstGeom>
            <a:solidFill>
              <a:srgbClr val="B3CD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g153fde04e7e_0_237"/>
            <p:cNvSpPr txBox="1"/>
            <p:nvPr/>
          </p:nvSpPr>
          <p:spPr>
            <a:xfrm>
              <a:off x="4127268" y="4983401"/>
              <a:ext cx="1462200" cy="619200"/>
            </a:xfrm>
            <a:prstGeom prst="rect">
              <a:avLst/>
            </a:prstGeom>
            <a:noFill/>
            <a:ln>
              <a:noFill/>
            </a:ln>
          </p:spPr>
          <p:txBody>
            <a:bodyPr spcFirstLastPara="1" wrap="square" lIns="91425" tIns="91425" rIns="91425" bIns="91425" anchor="t" anchorCtr="0">
              <a:spAutoFit/>
            </a:bodyPr>
            <a:lstStyle/>
            <a:p>
              <a:pPr marL="12700" marR="5080" lvl="0" indent="0" algn="ctr" rtl="0">
                <a:lnSpc>
                  <a:spcPct val="117200"/>
                </a:lnSpc>
                <a:spcBef>
                  <a:spcPts val="0"/>
                </a:spcBef>
                <a:spcAft>
                  <a:spcPts val="0"/>
                </a:spcAft>
                <a:buClr>
                  <a:srgbClr val="000000"/>
                </a:buClr>
                <a:buSzPts val="1300"/>
                <a:buFont typeface="Arial"/>
                <a:buNone/>
              </a:pPr>
              <a:r>
                <a:rPr lang="en-US" sz="1300" b="1" i="0" u="none" strike="noStrike" cap="none">
                  <a:solidFill>
                    <a:schemeClr val="lt1"/>
                  </a:solidFill>
                  <a:latin typeface="Century Gothic"/>
                  <a:ea typeface="Century Gothic"/>
                  <a:cs typeface="Century Gothic"/>
                  <a:sym typeface="Century Gothic"/>
                </a:rPr>
                <a:t>Purchase register</a:t>
              </a:r>
              <a:endParaRPr sz="1300" b="1" i="0" u="none" strike="noStrike" cap="none">
                <a:solidFill>
                  <a:schemeClr val="lt1"/>
                </a:solidFill>
                <a:latin typeface="Century Gothic"/>
                <a:ea typeface="Century Gothic"/>
                <a:cs typeface="Century Gothic"/>
                <a:sym typeface="Century Gothic"/>
              </a:endParaRPr>
            </a:p>
          </p:txBody>
        </p:sp>
        <p:sp>
          <p:nvSpPr>
            <p:cNvPr id="566" name="Google Shape;566;g153fde04e7e_0_237"/>
            <p:cNvSpPr txBox="1"/>
            <p:nvPr/>
          </p:nvSpPr>
          <p:spPr>
            <a:xfrm>
              <a:off x="5671080" y="4961792"/>
              <a:ext cx="1462200" cy="619200"/>
            </a:xfrm>
            <a:prstGeom prst="rect">
              <a:avLst/>
            </a:prstGeom>
            <a:noFill/>
            <a:ln>
              <a:noFill/>
            </a:ln>
          </p:spPr>
          <p:txBody>
            <a:bodyPr spcFirstLastPara="1" wrap="square" lIns="91425" tIns="91425" rIns="91425" bIns="91425" anchor="t" anchorCtr="0">
              <a:spAutoFit/>
            </a:bodyPr>
            <a:lstStyle/>
            <a:p>
              <a:pPr marL="12700" marR="5080" lvl="0" indent="0" algn="ctr" rtl="0">
                <a:lnSpc>
                  <a:spcPct val="117200"/>
                </a:lnSpc>
                <a:spcBef>
                  <a:spcPts val="0"/>
                </a:spcBef>
                <a:spcAft>
                  <a:spcPts val="0"/>
                </a:spcAft>
                <a:buClr>
                  <a:srgbClr val="000000"/>
                </a:buClr>
                <a:buSzPts val="1300"/>
                <a:buFont typeface="Arial"/>
                <a:buNone/>
              </a:pPr>
              <a:r>
                <a:rPr lang="en-US" sz="1300" b="1" i="0" u="none" strike="noStrike" cap="none">
                  <a:solidFill>
                    <a:schemeClr val="lt1"/>
                  </a:solidFill>
                  <a:latin typeface="Century Gothic"/>
                  <a:ea typeface="Century Gothic"/>
                  <a:cs typeface="Century Gothic"/>
                  <a:sym typeface="Century Gothic"/>
                </a:rPr>
                <a:t>Stock </a:t>
              </a:r>
              <a:endParaRPr sz="1300" b="1" i="0" u="none" strike="noStrike" cap="none">
                <a:solidFill>
                  <a:schemeClr val="lt1"/>
                </a:solidFill>
                <a:latin typeface="Century Gothic"/>
                <a:ea typeface="Century Gothic"/>
                <a:cs typeface="Century Gothic"/>
                <a:sym typeface="Century Gothic"/>
              </a:endParaRPr>
            </a:p>
            <a:p>
              <a:pPr marL="12700" marR="5080" lvl="0" indent="0" algn="ctr" rtl="0">
                <a:lnSpc>
                  <a:spcPct val="117200"/>
                </a:lnSpc>
                <a:spcBef>
                  <a:spcPts val="0"/>
                </a:spcBef>
                <a:spcAft>
                  <a:spcPts val="0"/>
                </a:spcAft>
                <a:buClr>
                  <a:srgbClr val="000000"/>
                </a:buClr>
                <a:buSzPts val="1300"/>
                <a:buFont typeface="Arial"/>
                <a:buNone/>
              </a:pPr>
              <a:r>
                <a:rPr lang="en-US" sz="1300" b="1" i="0" u="none" strike="noStrike" cap="none">
                  <a:solidFill>
                    <a:schemeClr val="lt1"/>
                  </a:solidFill>
                  <a:latin typeface="Century Gothic"/>
                  <a:ea typeface="Century Gothic"/>
                  <a:cs typeface="Century Gothic"/>
                  <a:sym typeface="Century Gothic"/>
                </a:rPr>
                <a:t>register</a:t>
              </a:r>
              <a:endParaRPr sz="1300" b="1" i="0" u="none" strike="noStrike" cap="none">
                <a:solidFill>
                  <a:schemeClr val="lt1"/>
                </a:solidFill>
                <a:latin typeface="Century Gothic"/>
                <a:ea typeface="Century Gothic"/>
                <a:cs typeface="Century Gothic"/>
                <a:sym typeface="Century Gothic"/>
              </a:endParaRPr>
            </a:p>
          </p:txBody>
        </p:sp>
        <p:pic>
          <p:nvPicPr>
            <p:cNvPr id="567" name="Google Shape;567;g153fde04e7e_0_237"/>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657275" y="2921337"/>
              <a:ext cx="729675" cy="729675"/>
            </a:xfrm>
            <a:prstGeom prst="rect">
              <a:avLst/>
            </a:prstGeom>
            <a:noFill/>
            <a:ln>
              <a:noFill/>
            </a:ln>
          </p:spPr>
        </p:pic>
        <p:pic>
          <p:nvPicPr>
            <p:cNvPr id="568" name="Google Shape;568;g153fde04e7e_0_237"/>
            <p:cNvPicPr preferRelativeResize="0"/>
            <p:nvPr/>
          </p:nvPicPr>
          <p:blipFill rotWithShape="1">
            <a:blip r:embed="rId9" cstate="screen">
              <a:alphaModFix/>
              <a:extLst>
                <a:ext uri="{28A0092B-C50C-407E-A947-70E740481C1C}">
                  <a14:useLocalDpi xmlns:a14="http://schemas.microsoft.com/office/drawing/2010/main"/>
                </a:ext>
              </a:extLst>
            </a:blip>
            <a:srcRect b="10"/>
            <a:stretch/>
          </p:blipFill>
          <p:spPr>
            <a:xfrm>
              <a:off x="5384800" y="2894326"/>
              <a:ext cx="490824" cy="490800"/>
            </a:xfrm>
            <a:prstGeom prst="rect">
              <a:avLst/>
            </a:prstGeom>
            <a:noFill/>
            <a:ln>
              <a:noFill/>
            </a:ln>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Google Shape;573;g153fde04e7e_1_270"/>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574" name="Google Shape;574;g153fde04e7e_1_270"/>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575" name="Google Shape;575;g153fde04e7e_1_270"/>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Do It Manually</a:t>
            </a:r>
            <a:endParaRPr sz="3200" b="0" i="0" u="none" strike="noStrike" cap="none">
              <a:solidFill>
                <a:srgbClr val="2853A3"/>
              </a:solidFill>
              <a:latin typeface="Century Gothic"/>
              <a:ea typeface="Century Gothic"/>
              <a:cs typeface="Century Gothic"/>
              <a:sym typeface="Century Gothic"/>
            </a:endParaRPr>
          </a:p>
        </p:txBody>
      </p:sp>
      <p:sp>
        <p:nvSpPr>
          <p:cNvPr id="576" name="Google Shape;576;g153fde04e7e_1_27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31</a:t>
            </a:fld>
            <a:endParaRPr/>
          </a:p>
        </p:txBody>
      </p:sp>
      <p:sp>
        <p:nvSpPr>
          <p:cNvPr id="577" name="Google Shape;577;g153fde04e7e_1_270"/>
          <p:cNvSpPr/>
          <p:nvPr/>
        </p:nvSpPr>
        <p:spPr>
          <a:xfrm>
            <a:off x="755075" y="1472750"/>
            <a:ext cx="8131800" cy="51678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g153fde04e7e_1_270"/>
          <p:cNvSpPr txBox="1"/>
          <p:nvPr/>
        </p:nvSpPr>
        <p:spPr>
          <a:xfrm>
            <a:off x="1099900" y="1732950"/>
            <a:ext cx="6987000" cy="712800"/>
          </a:xfrm>
          <a:prstGeom prst="rect">
            <a:avLst/>
          </a:prstGeom>
          <a:noFill/>
          <a:ln>
            <a:noFill/>
          </a:ln>
        </p:spPr>
        <p:txBody>
          <a:bodyPr spcFirstLastPara="1" wrap="square" lIns="91425" tIns="91425" rIns="91425" bIns="91425" anchor="t" anchorCtr="0">
            <a:spAutoFit/>
          </a:bodyPr>
          <a:lstStyle/>
          <a:p>
            <a:pPr marL="457200" marR="5080" lvl="0" indent="-368300" algn="l" rtl="0">
              <a:lnSpc>
                <a:spcPct val="133200"/>
              </a:lnSpc>
              <a:spcBef>
                <a:spcPts val="0"/>
              </a:spcBef>
              <a:spcAft>
                <a:spcPts val="0"/>
              </a:spcAft>
              <a:buClr>
                <a:srgbClr val="2855A4"/>
              </a:buClr>
              <a:buSzPts val="2200"/>
              <a:buFont typeface="Century Gothic"/>
              <a:buAutoNum type="alphaUcPeriod"/>
            </a:pPr>
            <a:r>
              <a:rPr lang="en-US" sz="2000" b="1" i="0" u="none" strike="noStrike" cap="none">
                <a:solidFill>
                  <a:srgbClr val="2855A4"/>
                </a:solidFill>
                <a:latin typeface="Century Gothic"/>
                <a:ea typeface="Century Gothic"/>
                <a:cs typeface="Century Gothic"/>
                <a:sym typeface="Century Gothic"/>
              </a:rPr>
              <a:t>PURCHASE REGISTER</a:t>
            </a:r>
            <a:endParaRPr sz="2000" b="1" i="0" u="none" strike="noStrike" cap="none">
              <a:solidFill>
                <a:srgbClr val="2855A4"/>
              </a:solidFill>
              <a:latin typeface="Century Gothic"/>
              <a:ea typeface="Century Gothic"/>
              <a:cs typeface="Century Gothic"/>
              <a:sym typeface="Century Gothic"/>
            </a:endParaRPr>
          </a:p>
          <a:p>
            <a:pPr marL="457200" marR="5080" lvl="0" indent="0" algn="l" rtl="0">
              <a:lnSpc>
                <a:spcPct val="133200"/>
              </a:lnSpc>
              <a:spcBef>
                <a:spcPts val="0"/>
              </a:spcBef>
              <a:spcAft>
                <a:spcPts val="0"/>
              </a:spcAft>
              <a:buClr>
                <a:srgbClr val="000000"/>
              </a:buClr>
              <a:buSzPts val="500"/>
              <a:buFont typeface="Arial"/>
              <a:buNone/>
            </a:pPr>
            <a:endParaRPr sz="500" b="0" i="0" u="none" strike="noStrike" cap="none">
              <a:solidFill>
                <a:schemeClr val="dk2"/>
              </a:solidFill>
              <a:latin typeface="Arial"/>
              <a:ea typeface="Arial"/>
              <a:cs typeface="Arial"/>
              <a:sym typeface="Arial"/>
            </a:endParaRPr>
          </a:p>
        </p:txBody>
      </p:sp>
      <p:sp>
        <p:nvSpPr>
          <p:cNvPr id="579" name="Google Shape;579;g153fde04e7e_1_270"/>
          <p:cNvSpPr txBox="1"/>
          <p:nvPr/>
        </p:nvSpPr>
        <p:spPr>
          <a:xfrm>
            <a:off x="1223075" y="2543700"/>
            <a:ext cx="6863700" cy="3593400"/>
          </a:xfrm>
          <a:prstGeom prst="rect">
            <a:avLst/>
          </a:prstGeom>
          <a:noFill/>
          <a:ln>
            <a:noFill/>
          </a:ln>
        </p:spPr>
        <p:txBody>
          <a:bodyPr spcFirstLastPara="1" wrap="square" lIns="0" tIns="12700" rIns="0" bIns="0" anchor="t" anchorCtr="0">
            <a:spAutoFit/>
          </a:bodyPr>
          <a:lstStyle/>
          <a:p>
            <a:pPr marL="12700" marR="5080" lvl="0" indent="0" algn="just" rtl="0">
              <a:lnSpc>
                <a:spcPct val="114100"/>
              </a:lnSpc>
              <a:spcBef>
                <a:spcPts val="0"/>
              </a:spcBef>
              <a:spcAft>
                <a:spcPts val="0"/>
              </a:spcAft>
              <a:buClr>
                <a:srgbClr val="000000"/>
              </a:buClr>
              <a:buSzPts val="2300"/>
              <a:buFont typeface="Arial"/>
              <a:buNone/>
            </a:pPr>
            <a:r>
              <a:rPr lang="en-US" sz="1800" b="1" i="0" u="none" strike="noStrike" cap="none">
                <a:solidFill>
                  <a:schemeClr val="dk2"/>
                </a:solidFill>
                <a:latin typeface="Century Gothic"/>
                <a:ea typeface="Century Gothic"/>
                <a:cs typeface="Century Gothic"/>
                <a:sym typeface="Century Gothic"/>
              </a:rPr>
              <a:t>A purchase register can help you keep a detailed account of the items that were purchased from a supplier, on which day, in what quantity, and for what price.</a:t>
            </a:r>
            <a:endParaRPr sz="1800" b="1" i="0" u="none" strike="noStrike" cap="none">
              <a:solidFill>
                <a:schemeClr val="dk2"/>
              </a:solidFill>
              <a:latin typeface="Century Gothic"/>
              <a:ea typeface="Century Gothic"/>
              <a:cs typeface="Century Gothic"/>
              <a:sym typeface="Century Gothic"/>
            </a:endParaRPr>
          </a:p>
          <a:p>
            <a:pPr marL="12700" marR="5080" lvl="0" indent="0" algn="just" rtl="0">
              <a:lnSpc>
                <a:spcPct val="114100"/>
              </a:lnSpc>
              <a:spcBef>
                <a:spcPts val="0"/>
              </a:spcBef>
              <a:spcAft>
                <a:spcPts val="0"/>
              </a:spcAft>
              <a:buClr>
                <a:srgbClr val="000000"/>
              </a:buClr>
              <a:buSzPts val="2300"/>
              <a:buFont typeface="Arial"/>
              <a:buNone/>
            </a:pPr>
            <a:endParaRPr sz="1800" b="1" i="0" u="none" strike="noStrike" cap="none">
              <a:solidFill>
                <a:schemeClr val="dk2"/>
              </a:solidFill>
              <a:latin typeface="Century Gothic"/>
              <a:ea typeface="Century Gothic"/>
              <a:cs typeface="Century Gothic"/>
              <a:sym typeface="Century Gothic"/>
            </a:endParaRPr>
          </a:p>
          <a:p>
            <a:pPr marL="12700" marR="0" lvl="0" indent="0" algn="l" rtl="0">
              <a:lnSpc>
                <a:spcPct val="100000"/>
              </a:lnSpc>
              <a:spcBef>
                <a:spcPts val="0"/>
              </a:spcBef>
              <a:spcAft>
                <a:spcPts val="0"/>
              </a:spcAft>
              <a:buClr>
                <a:schemeClr val="dk1"/>
              </a:buClr>
              <a:buSzPts val="2300"/>
              <a:buFont typeface="Arial"/>
              <a:buNone/>
            </a:pPr>
            <a:r>
              <a:rPr lang="en-US" sz="1800" b="0" i="0" u="none" strike="noStrike" cap="none">
                <a:solidFill>
                  <a:schemeClr val="dk2"/>
                </a:solidFill>
                <a:latin typeface="Century Gothic"/>
                <a:ea typeface="Century Gothic"/>
                <a:cs typeface="Century Gothic"/>
                <a:sym typeface="Century Gothic"/>
              </a:rPr>
              <a:t>You can also update the register to list:</a:t>
            </a:r>
            <a:endParaRPr sz="1800" b="0" i="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35"/>
              </a:spcBef>
              <a:spcAft>
                <a:spcPts val="0"/>
              </a:spcAft>
              <a:buClr>
                <a:schemeClr val="dk1"/>
              </a:buClr>
              <a:buSzPts val="2550"/>
              <a:buFont typeface="Arial"/>
              <a:buNone/>
            </a:pPr>
            <a:endParaRPr sz="1800" b="0" i="0" u="none" strike="noStrike" cap="none">
              <a:solidFill>
                <a:schemeClr val="dk2"/>
              </a:solidFill>
              <a:latin typeface="Century Gothic"/>
              <a:ea typeface="Century Gothic"/>
              <a:cs typeface="Century Gothic"/>
              <a:sym typeface="Century Gothic"/>
            </a:endParaRPr>
          </a:p>
          <a:p>
            <a:pPr marL="457200" marR="659130" lvl="0" indent="-342900" algn="l" rtl="0">
              <a:lnSpc>
                <a:spcPct val="122000"/>
              </a:lnSpc>
              <a:spcBef>
                <a:spcPts val="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Product details – such as product name, quantity, brand, purchase price, selling price, expiration date, and location of the stock.</a:t>
            </a:r>
            <a:endParaRPr sz="1800" b="0" i="0" u="none" strike="noStrike" cap="none">
              <a:solidFill>
                <a:schemeClr val="dk2"/>
              </a:solidFill>
              <a:latin typeface="Century Gothic"/>
              <a:ea typeface="Century Gothic"/>
              <a:cs typeface="Century Gothic"/>
              <a:sym typeface="Century Gothic"/>
            </a:endParaRPr>
          </a:p>
          <a:p>
            <a:pPr marL="457200" marR="659130" lvl="0" indent="-342900" algn="l" rtl="0">
              <a:lnSpc>
                <a:spcPct val="122000"/>
              </a:lnSpc>
              <a:spcBef>
                <a:spcPts val="1000"/>
              </a:spcBef>
              <a:spcAft>
                <a:spcPts val="100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Supplier details – such as name, contact, wholesale cost, and minimum order amount.</a:t>
            </a:r>
            <a:endParaRPr sz="1800" b="1" i="0" u="none" strike="noStrike" cap="none">
              <a:solidFill>
                <a:schemeClr val="dk2"/>
              </a:solidFill>
              <a:latin typeface="Century Gothic"/>
              <a:ea typeface="Century Gothic"/>
              <a:cs typeface="Century Gothic"/>
              <a:sym typeface="Century Gothic"/>
            </a:endParaRPr>
          </a:p>
        </p:txBody>
      </p:sp>
      <p:grpSp>
        <p:nvGrpSpPr>
          <p:cNvPr id="580" name="Google Shape;580;g153fde04e7e_1_270"/>
          <p:cNvGrpSpPr/>
          <p:nvPr/>
        </p:nvGrpSpPr>
        <p:grpSpPr>
          <a:xfrm>
            <a:off x="8143875" y="1438025"/>
            <a:ext cx="3638551" cy="5552399"/>
            <a:chOff x="8143875" y="1361825"/>
            <a:chExt cx="3638551" cy="5552399"/>
          </a:xfrm>
        </p:grpSpPr>
        <p:pic>
          <p:nvPicPr>
            <p:cNvPr id="581" name="Google Shape;581;g153fde04e7e_1_270"/>
            <p:cNvPicPr preferRelativeResize="0"/>
            <p:nvPr/>
          </p:nvPicPr>
          <p:blipFill rotWithShape="1">
            <a:blip r:embed="rId4" cstate="screen">
              <a:alphaModFix/>
              <a:extLst>
                <a:ext uri="{28A0092B-C50C-407E-A947-70E740481C1C}">
                  <a14:useLocalDpi xmlns:a14="http://schemas.microsoft.com/office/drawing/2010/main"/>
                </a:ext>
              </a:extLst>
            </a:blip>
            <a:srcRect r="17763"/>
            <a:stretch/>
          </p:blipFill>
          <p:spPr>
            <a:xfrm>
              <a:off x="8900600" y="1524000"/>
              <a:ext cx="2881826" cy="5257800"/>
            </a:xfrm>
            <a:prstGeom prst="rect">
              <a:avLst/>
            </a:prstGeom>
            <a:noFill/>
            <a:ln>
              <a:noFill/>
            </a:ln>
          </p:spPr>
        </p:pic>
        <p:pic>
          <p:nvPicPr>
            <p:cNvPr id="582" name="Google Shape;582;g153fde04e7e_1_270"/>
            <p:cNvPicPr preferRelativeResize="0"/>
            <p:nvPr/>
          </p:nvPicPr>
          <p:blipFill rotWithShape="1">
            <a:blip r:embed="rId5" cstate="screen">
              <a:alphaModFix/>
              <a:extLst>
                <a:ext uri="{28A0092B-C50C-407E-A947-70E740481C1C}">
                  <a14:useLocalDpi xmlns:a14="http://schemas.microsoft.com/office/drawing/2010/main"/>
                </a:ext>
              </a:extLst>
            </a:blip>
            <a:srcRect l="19197"/>
            <a:stretch/>
          </p:blipFill>
          <p:spPr>
            <a:xfrm>
              <a:off x="8143875" y="1361825"/>
              <a:ext cx="2990299" cy="5552399"/>
            </a:xfrm>
            <a:prstGeom prst="rect">
              <a:avLst/>
            </a:prstGeom>
            <a:noFill/>
            <a:ln>
              <a:noFill/>
            </a:ln>
          </p:spPr>
        </p:pic>
      </p:grpSp>
      <p:pic>
        <p:nvPicPr>
          <p:cNvPr id="583" name="Google Shape;583;g153fde04e7e_1_27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88" name="Google Shape;588;g153fde04e7e_1_364"/>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589" name="Google Shape;589;g153fde04e7e_1_36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32</a:t>
            </a:fld>
            <a:endParaRPr/>
          </a:p>
        </p:txBody>
      </p:sp>
      <p:pic>
        <p:nvPicPr>
          <p:cNvPr id="590" name="Google Shape;590;g153fde04e7e_1_36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161068"/>
            <a:ext cx="1235826" cy="1235826"/>
          </a:xfrm>
          <a:prstGeom prst="rect">
            <a:avLst/>
          </a:prstGeom>
          <a:noFill/>
          <a:ln>
            <a:noFill/>
          </a:ln>
        </p:spPr>
      </p:pic>
      <p:sp>
        <p:nvSpPr>
          <p:cNvPr id="591" name="Google Shape;591;g153fde04e7e_1_364"/>
          <p:cNvSpPr txBox="1"/>
          <p:nvPr/>
        </p:nvSpPr>
        <p:spPr>
          <a:xfrm>
            <a:off x="8610600" y="333000"/>
            <a:ext cx="2395200" cy="1031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100"/>
              <a:buFont typeface="Arial"/>
              <a:buNone/>
            </a:pPr>
            <a:r>
              <a:rPr lang="en-US" sz="1100" b="0" i="0" u="none" strike="noStrike" cap="none">
                <a:solidFill>
                  <a:schemeClr val="dk2"/>
                </a:solidFill>
                <a:latin typeface="Century Gothic"/>
                <a:ea typeface="Century Gothic"/>
                <a:cs typeface="Century Gothic"/>
                <a:sym typeface="Century Gothic"/>
              </a:rPr>
              <a:t>All text in this purchase register table is editable. Consider changing the fields to be reflective of your market.</a:t>
            </a:r>
            <a:endParaRPr sz="1100" b="0" i="0" u="none" strike="noStrike" cap="none">
              <a:solidFill>
                <a:schemeClr val="dk2"/>
              </a:solidFill>
              <a:latin typeface="Century Gothic"/>
              <a:ea typeface="Century Gothic"/>
              <a:cs typeface="Century Gothic"/>
              <a:sym typeface="Century Gothic"/>
            </a:endParaRPr>
          </a:p>
        </p:txBody>
      </p:sp>
      <p:graphicFrame>
        <p:nvGraphicFramePr>
          <p:cNvPr id="592" name="Google Shape;592;g153fde04e7e_1_364"/>
          <p:cNvGraphicFramePr/>
          <p:nvPr/>
        </p:nvGraphicFramePr>
        <p:xfrm>
          <a:off x="922538" y="2148949"/>
          <a:ext cx="3000000" cy="3000000"/>
        </p:xfrm>
        <a:graphic>
          <a:graphicData uri="http://schemas.openxmlformats.org/drawingml/2006/table">
            <a:tbl>
              <a:tblPr firstRow="1" bandRow="1">
                <a:noFill/>
                <a:tableStyleId>{13A4AE2F-A8B4-4680-8BA2-620D7FBA794C}</a:tableStyleId>
              </a:tblPr>
              <a:tblGrid>
                <a:gridCol w="1162750">
                  <a:extLst>
                    <a:ext uri="{9D8B030D-6E8A-4147-A177-3AD203B41FA5}">
                      <a16:colId xmlns:a16="http://schemas.microsoft.com/office/drawing/2014/main" val="20000"/>
                    </a:ext>
                  </a:extLst>
                </a:gridCol>
                <a:gridCol w="1418800">
                  <a:extLst>
                    <a:ext uri="{9D8B030D-6E8A-4147-A177-3AD203B41FA5}">
                      <a16:colId xmlns:a16="http://schemas.microsoft.com/office/drawing/2014/main" val="20001"/>
                    </a:ext>
                  </a:extLst>
                </a:gridCol>
                <a:gridCol w="1175925">
                  <a:extLst>
                    <a:ext uri="{9D8B030D-6E8A-4147-A177-3AD203B41FA5}">
                      <a16:colId xmlns:a16="http://schemas.microsoft.com/office/drawing/2014/main" val="20002"/>
                    </a:ext>
                  </a:extLst>
                </a:gridCol>
                <a:gridCol w="1310400">
                  <a:extLst>
                    <a:ext uri="{9D8B030D-6E8A-4147-A177-3AD203B41FA5}">
                      <a16:colId xmlns:a16="http://schemas.microsoft.com/office/drawing/2014/main" val="20003"/>
                    </a:ext>
                  </a:extLst>
                </a:gridCol>
                <a:gridCol w="1357475">
                  <a:extLst>
                    <a:ext uri="{9D8B030D-6E8A-4147-A177-3AD203B41FA5}">
                      <a16:colId xmlns:a16="http://schemas.microsoft.com/office/drawing/2014/main" val="20004"/>
                    </a:ext>
                  </a:extLst>
                </a:gridCol>
                <a:gridCol w="1138875">
                  <a:extLst>
                    <a:ext uri="{9D8B030D-6E8A-4147-A177-3AD203B41FA5}">
                      <a16:colId xmlns:a16="http://schemas.microsoft.com/office/drawing/2014/main" val="20005"/>
                    </a:ext>
                  </a:extLst>
                </a:gridCol>
                <a:gridCol w="1333500">
                  <a:extLst>
                    <a:ext uri="{9D8B030D-6E8A-4147-A177-3AD203B41FA5}">
                      <a16:colId xmlns:a16="http://schemas.microsoft.com/office/drawing/2014/main" val="20006"/>
                    </a:ext>
                  </a:extLst>
                </a:gridCol>
              </a:tblGrid>
              <a:tr h="899550">
                <a:tc>
                  <a:txBody>
                    <a:bodyPr/>
                    <a:lstStyle/>
                    <a:p>
                      <a:pPr marL="91440" marR="0" lvl="0" indent="0" algn="l" rtl="0">
                        <a:lnSpc>
                          <a:spcPct val="100000"/>
                        </a:lnSpc>
                        <a:spcBef>
                          <a:spcPts val="0"/>
                        </a:spcBef>
                        <a:spcAft>
                          <a:spcPts val="0"/>
                        </a:spcAft>
                        <a:buClr>
                          <a:srgbClr val="000000"/>
                        </a:buClr>
                        <a:buSzPts val="1800"/>
                        <a:buFont typeface="Arial"/>
                        <a:buNone/>
                      </a:pPr>
                      <a:r>
                        <a:rPr lang="en-US" sz="1500" b="1" u="none" strike="noStrike" cap="none">
                          <a:solidFill>
                            <a:schemeClr val="lt1"/>
                          </a:solidFill>
                          <a:latin typeface="Century Gothic"/>
                          <a:ea typeface="Century Gothic"/>
                          <a:cs typeface="Century Gothic"/>
                          <a:sym typeface="Century Gothic"/>
                        </a:rPr>
                        <a:t>Date</a:t>
                      </a:r>
                      <a:endParaRPr sz="1500" b="1" u="none" strike="noStrike" cap="none">
                        <a:solidFill>
                          <a:schemeClr val="lt1"/>
                        </a:solidFill>
                        <a:latin typeface="Century Gothic"/>
                        <a:ea typeface="Century Gothic"/>
                        <a:cs typeface="Century Gothic"/>
                        <a:sym typeface="Century Gothic"/>
                      </a:endParaRPr>
                    </a:p>
                  </a:txBody>
                  <a:tcPr marL="0" marR="0" marT="362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a:txBody>
                    <a:bodyPr/>
                    <a:lstStyle/>
                    <a:p>
                      <a:pPr marL="91440" marR="0" lvl="0" indent="0" algn="l" rtl="0">
                        <a:lnSpc>
                          <a:spcPct val="100000"/>
                        </a:lnSpc>
                        <a:spcBef>
                          <a:spcPts val="0"/>
                        </a:spcBef>
                        <a:spcAft>
                          <a:spcPts val="0"/>
                        </a:spcAft>
                        <a:buClr>
                          <a:srgbClr val="000000"/>
                        </a:buClr>
                        <a:buSzPts val="1800"/>
                        <a:buFont typeface="Arial"/>
                        <a:buNone/>
                      </a:pPr>
                      <a:r>
                        <a:rPr lang="en-US" sz="1500" b="1" u="none" strike="noStrike" cap="none">
                          <a:solidFill>
                            <a:schemeClr val="lt1"/>
                          </a:solidFill>
                          <a:latin typeface="Century Gothic"/>
                          <a:ea typeface="Century Gothic"/>
                          <a:cs typeface="Century Gothic"/>
                          <a:sym typeface="Century Gothic"/>
                        </a:rPr>
                        <a:t>Name of the Supplier</a:t>
                      </a:r>
                      <a:endParaRPr sz="1500" u="none" strike="noStrike" cap="none">
                        <a:solidFill>
                          <a:schemeClr val="lt1"/>
                        </a:solidFill>
                        <a:latin typeface="Century Gothic"/>
                        <a:ea typeface="Century Gothic"/>
                        <a:cs typeface="Century Gothic"/>
                        <a:sym typeface="Century Gothic"/>
                      </a:endParaRPr>
                    </a:p>
                  </a:txBody>
                  <a:tcPr marL="0" marR="0" marT="362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a:txBody>
                    <a:bodyPr/>
                    <a:lstStyle/>
                    <a:p>
                      <a:pPr marL="91440" marR="0" lvl="0" indent="0" algn="l" rtl="0">
                        <a:lnSpc>
                          <a:spcPct val="100000"/>
                        </a:lnSpc>
                        <a:spcBef>
                          <a:spcPts val="0"/>
                        </a:spcBef>
                        <a:spcAft>
                          <a:spcPts val="0"/>
                        </a:spcAft>
                        <a:buClr>
                          <a:srgbClr val="000000"/>
                        </a:buClr>
                        <a:buSzPts val="1800"/>
                        <a:buFont typeface="Arial"/>
                        <a:buNone/>
                      </a:pPr>
                      <a:r>
                        <a:rPr lang="en-US" sz="1500" b="1" u="none" strike="noStrike" cap="none">
                          <a:solidFill>
                            <a:schemeClr val="lt1"/>
                          </a:solidFill>
                          <a:latin typeface="Century Gothic"/>
                          <a:ea typeface="Century Gothic"/>
                          <a:cs typeface="Century Gothic"/>
                          <a:sym typeface="Century Gothic"/>
                        </a:rPr>
                        <a:t>Item(s) Purchased</a:t>
                      </a:r>
                      <a:endParaRPr sz="1500" b="1" u="none" strike="noStrike" cap="none">
                        <a:solidFill>
                          <a:schemeClr val="lt1"/>
                        </a:solidFill>
                        <a:latin typeface="Century Gothic"/>
                        <a:ea typeface="Century Gothic"/>
                        <a:cs typeface="Century Gothic"/>
                        <a:sym typeface="Century Gothic"/>
                      </a:endParaRPr>
                    </a:p>
                  </a:txBody>
                  <a:tcPr marL="0" marR="0" marT="362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a:txBody>
                    <a:bodyPr/>
                    <a:lstStyle/>
                    <a:p>
                      <a:pPr marL="99695" marR="86995" lvl="0" indent="0" algn="l" rtl="0">
                        <a:lnSpc>
                          <a:spcPct val="100000"/>
                        </a:lnSpc>
                        <a:spcBef>
                          <a:spcPts val="0"/>
                        </a:spcBef>
                        <a:spcAft>
                          <a:spcPts val="0"/>
                        </a:spcAft>
                        <a:buClr>
                          <a:srgbClr val="000000"/>
                        </a:buClr>
                        <a:buSzPts val="1800"/>
                        <a:buFont typeface="Arial"/>
                        <a:buNone/>
                      </a:pPr>
                      <a:r>
                        <a:rPr lang="en-US" sz="1500" b="1" u="none" strike="noStrike" cap="none">
                          <a:solidFill>
                            <a:schemeClr val="lt1"/>
                          </a:solidFill>
                          <a:latin typeface="Century Gothic"/>
                          <a:ea typeface="Century Gothic"/>
                          <a:cs typeface="Century Gothic"/>
                          <a:sym typeface="Century Gothic"/>
                        </a:rPr>
                        <a:t>Quantity Purchased (A)</a:t>
                      </a:r>
                      <a:endParaRPr sz="1500" u="none" strike="noStrike" cap="none">
                        <a:solidFill>
                          <a:schemeClr val="lt1"/>
                        </a:solidFill>
                        <a:latin typeface="Century Gothic"/>
                        <a:ea typeface="Century Gothic"/>
                        <a:cs typeface="Century Gothic"/>
                        <a:sym typeface="Century Gothic"/>
                      </a:endParaRPr>
                    </a:p>
                  </a:txBody>
                  <a:tcPr marL="0" marR="0" marT="362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a:txBody>
                    <a:bodyPr/>
                    <a:lstStyle/>
                    <a:p>
                      <a:pPr marL="92075" marR="139065" lvl="0" indent="0" algn="l" rtl="0">
                        <a:lnSpc>
                          <a:spcPct val="100000"/>
                        </a:lnSpc>
                        <a:spcBef>
                          <a:spcPts val="0"/>
                        </a:spcBef>
                        <a:spcAft>
                          <a:spcPts val="0"/>
                        </a:spcAft>
                        <a:buClr>
                          <a:srgbClr val="000000"/>
                        </a:buClr>
                        <a:buSzPts val="1800"/>
                        <a:buFont typeface="Arial"/>
                        <a:buNone/>
                      </a:pPr>
                      <a:r>
                        <a:rPr lang="en-US" sz="1500" b="1" u="none" strike="noStrike" cap="none">
                          <a:solidFill>
                            <a:schemeClr val="lt1"/>
                          </a:solidFill>
                          <a:latin typeface="Century Gothic"/>
                          <a:ea typeface="Century Gothic"/>
                          <a:cs typeface="Century Gothic"/>
                          <a:sym typeface="Century Gothic"/>
                        </a:rPr>
                        <a:t>Purchasing Price of the Item (B)</a:t>
                      </a:r>
                      <a:endParaRPr sz="1500" u="none" strike="noStrike" cap="none">
                        <a:solidFill>
                          <a:schemeClr val="lt1"/>
                        </a:solidFill>
                        <a:latin typeface="Century Gothic"/>
                        <a:ea typeface="Century Gothic"/>
                        <a:cs typeface="Century Gothic"/>
                        <a:sym typeface="Century Gothic"/>
                      </a:endParaRPr>
                    </a:p>
                  </a:txBody>
                  <a:tcPr marL="0" marR="0" marT="438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a:txBody>
                    <a:bodyPr/>
                    <a:lstStyle/>
                    <a:p>
                      <a:pPr marL="101600" marR="0" lvl="0" indent="0" algn="l" rtl="0">
                        <a:lnSpc>
                          <a:spcPct val="100000"/>
                        </a:lnSpc>
                        <a:spcBef>
                          <a:spcPts val="0"/>
                        </a:spcBef>
                        <a:spcAft>
                          <a:spcPts val="0"/>
                        </a:spcAft>
                        <a:buClr>
                          <a:srgbClr val="000000"/>
                        </a:buClr>
                        <a:buSzPts val="1800"/>
                        <a:buFont typeface="Arial"/>
                        <a:buNone/>
                      </a:pPr>
                      <a:r>
                        <a:rPr lang="en-US" sz="1500" b="1" u="none" strike="noStrike" cap="none">
                          <a:solidFill>
                            <a:schemeClr val="lt1"/>
                          </a:solidFill>
                          <a:latin typeface="Century Gothic"/>
                          <a:ea typeface="Century Gothic"/>
                          <a:cs typeface="Century Gothic"/>
                          <a:sym typeface="Century Gothic"/>
                        </a:rPr>
                        <a:t>Total Amount (A*B)</a:t>
                      </a:r>
                      <a:endParaRPr sz="1500" u="none" strike="noStrike" cap="none">
                        <a:solidFill>
                          <a:schemeClr val="lt1"/>
                        </a:solidFill>
                        <a:latin typeface="Century Gothic"/>
                        <a:ea typeface="Century Gothic"/>
                        <a:cs typeface="Century Gothic"/>
                        <a:sym typeface="Century Gothic"/>
                      </a:endParaRPr>
                    </a:p>
                  </a:txBody>
                  <a:tcPr marL="0" marR="0" marT="666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a:txBody>
                    <a:bodyPr/>
                    <a:lstStyle/>
                    <a:p>
                      <a:pPr marL="101600" marR="0" lvl="0" indent="0" algn="l" rtl="0">
                        <a:lnSpc>
                          <a:spcPct val="100000"/>
                        </a:lnSpc>
                        <a:spcBef>
                          <a:spcPts val="0"/>
                        </a:spcBef>
                        <a:spcAft>
                          <a:spcPts val="0"/>
                        </a:spcAft>
                        <a:buClr>
                          <a:srgbClr val="000000"/>
                        </a:buClr>
                        <a:buSzPts val="1500"/>
                        <a:buFont typeface="Arial"/>
                        <a:buNone/>
                      </a:pPr>
                      <a:r>
                        <a:rPr lang="en-US" sz="1500" b="1" u="none" strike="noStrike" cap="none">
                          <a:solidFill>
                            <a:schemeClr val="lt1"/>
                          </a:solidFill>
                          <a:latin typeface="Century Gothic"/>
                          <a:ea typeface="Century Gothic"/>
                          <a:cs typeface="Century Gothic"/>
                          <a:sym typeface="Century Gothic"/>
                        </a:rPr>
                        <a:t>Sale Price of the Item</a:t>
                      </a:r>
                      <a:endParaRPr sz="1500" b="1" u="none" strike="noStrike" cap="none">
                        <a:solidFill>
                          <a:schemeClr val="lt1"/>
                        </a:solidFill>
                        <a:latin typeface="Century Gothic"/>
                        <a:ea typeface="Century Gothic"/>
                        <a:cs typeface="Century Gothic"/>
                        <a:sym typeface="Century Gothic"/>
                      </a:endParaRPr>
                    </a:p>
                  </a:txBody>
                  <a:tcPr marL="0" marR="0" marT="666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extLst>
                  <a:ext uri="{0D108BD9-81ED-4DB2-BD59-A6C34878D82A}">
                    <a16:rowId xmlns:a16="http://schemas.microsoft.com/office/drawing/2014/main" val="10000"/>
                  </a:ext>
                </a:extLst>
              </a:tr>
              <a:tr h="976150">
                <a:tc>
                  <a:txBody>
                    <a:bodyPr/>
                    <a:lstStyle/>
                    <a:p>
                      <a:pPr marL="57150" marR="0" lvl="0" indent="0" algn="l" rtl="0">
                        <a:lnSpc>
                          <a:spcPct val="100000"/>
                        </a:lnSpc>
                        <a:spcBef>
                          <a:spcPts val="0"/>
                        </a:spcBef>
                        <a:spcAft>
                          <a:spcPts val="0"/>
                        </a:spcAft>
                        <a:buClr>
                          <a:srgbClr val="000000"/>
                        </a:buClr>
                        <a:buSzPts val="1600"/>
                        <a:buFont typeface="Arial"/>
                        <a:buNone/>
                      </a:pPr>
                      <a:r>
                        <a:rPr lang="en-US" sz="1500" u="none" strike="noStrike" cap="none">
                          <a:latin typeface="Century Gothic"/>
                          <a:ea typeface="Century Gothic"/>
                          <a:cs typeface="Century Gothic"/>
                          <a:sym typeface="Century Gothic"/>
                        </a:rPr>
                        <a:t>01/07/2022</a:t>
                      </a:r>
                      <a:endParaRPr sz="1500" u="none" strike="noStrike" cap="none">
                        <a:latin typeface="Century Gothic"/>
                        <a:ea typeface="Century Gothic"/>
                        <a:cs typeface="Century Gothic"/>
                        <a:sym typeface="Century Gothic"/>
                      </a:endParaRPr>
                    </a:p>
                  </a:txBody>
                  <a:tcPr marL="0" marR="0" marT="266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91440"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ABC Supplier</a:t>
                      </a:r>
                      <a:endParaRPr sz="1500" u="none" strike="noStrike" cap="none">
                        <a:latin typeface="Century Gothic"/>
                        <a:ea typeface="Century Gothic"/>
                        <a:cs typeface="Century Gothic"/>
                        <a:sym typeface="Century Gothic"/>
                      </a:endParaRPr>
                    </a:p>
                  </a:txBody>
                  <a:tcPr marL="0" marR="0" marT="127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102235"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Soap</a:t>
                      </a:r>
                      <a:endParaRPr sz="1500" u="none" strike="noStrike" cap="none">
                        <a:latin typeface="Century Gothic"/>
                        <a:ea typeface="Century Gothic"/>
                        <a:cs typeface="Century Gothic"/>
                        <a:sym typeface="Century Gothic"/>
                      </a:endParaRPr>
                    </a:p>
                  </a:txBody>
                  <a:tcPr marL="0" marR="0" marT="317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96520"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100</a:t>
                      </a:r>
                      <a:endParaRPr sz="1500" u="none" strike="noStrike" cap="none">
                        <a:latin typeface="Century Gothic"/>
                        <a:ea typeface="Century Gothic"/>
                        <a:cs typeface="Century Gothic"/>
                        <a:sym typeface="Century Gothic"/>
                      </a:endParaRPr>
                    </a:p>
                  </a:txBody>
                  <a:tcPr marL="0" marR="0" marT="304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101600"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20</a:t>
                      </a:r>
                      <a:endParaRPr sz="1500" u="none" strike="noStrike" cap="none">
                        <a:latin typeface="Century Gothic"/>
                        <a:ea typeface="Century Gothic"/>
                        <a:cs typeface="Century Gothic"/>
                        <a:sym typeface="Century Gothic"/>
                      </a:endParaRPr>
                    </a:p>
                  </a:txBody>
                  <a:tcPr marL="0" marR="0" marT="260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105410"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2,000</a:t>
                      </a:r>
                      <a:endParaRPr sz="1500" u="none" strike="noStrike" cap="none">
                        <a:latin typeface="Century Gothic"/>
                        <a:ea typeface="Century Gothic"/>
                        <a:cs typeface="Century Gothic"/>
                        <a:sym typeface="Century Gothic"/>
                      </a:endParaRPr>
                    </a:p>
                  </a:txBody>
                  <a:tcPr marL="0" marR="0" marT="158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105410" marR="0" lvl="0" indent="0" algn="l" rtl="0">
                        <a:lnSpc>
                          <a:spcPct val="100000"/>
                        </a:lnSpc>
                        <a:spcBef>
                          <a:spcPts val="0"/>
                        </a:spcBef>
                        <a:spcAft>
                          <a:spcPts val="0"/>
                        </a:spcAft>
                        <a:buClr>
                          <a:srgbClr val="000000"/>
                        </a:buClr>
                        <a:buSzPts val="1500"/>
                        <a:buFont typeface="Arial"/>
                        <a:buNone/>
                      </a:pPr>
                      <a:r>
                        <a:rPr lang="en-US" sz="1500" u="none" strike="noStrike" cap="none">
                          <a:latin typeface="Century Gothic"/>
                          <a:ea typeface="Century Gothic"/>
                          <a:cs typeface="Century Gothic"/>
                          <a:sym typeface="Century Gothic"/>
                        </a:rPr>
                        <a:t>23</a:t>
                      </a:r>
                      <a:endParaRPr sz="1500" u="none" strike="noStrike" cap="none">
                        <a:latin typeface="Century Gothic"/>
                        <a:ea typeface="Century Gothic"/>
                        <a:cs typeface="Century Gothic"/>
                        <a:sym typeface="Century Gothic"/>
                      </a:endParaRPr>
                    </a:p>
                  </a:txBody>
                  <a:tcPr marL="0" marR="0" marT="158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01"/>
                  </a:ext>
                </a:extLst>
              </a:tr>
            </a:tbl>
          </a:graphicData>
        </a:graphic>
      </p:graphicFrame>
      <p:pic>
        <p:nvPicPr>
          <p:cNvPr id="593" name="Google Shape;593;g153fde04e7e_1_364"/>
          <p:cNvPicPr preferRelativeResize="0"/>
          <p:nvPr/>
        </p:nvPicPr>
        <p:blipFill rotWithShape="1">
          <a:blip r:embed="rId5"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pic>
        <p:nvPicPr>
          <p:cNvPr id="594" name="Google Shape;594;g153fde04e7e_1_36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006600" y="1564052"/>
            <a:ext cx="3345550" cy="5019551"/>
          </a:xfrm>
          <a:prstGeom prst="rect">
            <a:avLst/>
          </a:prstGeom>
          <a:noFill/>
          <a:ln>
            <a:noFill/>
          </a:ln>
        </p:spPr>
      </p:pic>
      <p:sp>
        <p:nvSpPr>
          <p:cNvPr id="595" name="Google Shape;595;g153fde04e7e_1_364"/>
          <p:cNvSpPr txBox="1"/>
          <p:nvPr/>
        </p:nvSpPr>
        <p:spPr>
          <a:xfrm>
            <a:off x="846350" y="900650"/>
            <a:ext cx="5297400" cy="523200"/>
          </a:xfrm>
          <a:prstGeom prst="rect">
            <a:avLst/>
          </a:prstGeom>
          <a:noFill/>
          <a:ln>
            <a:noFill/>
          </a:ln>
        </p:spPr>
        <p:txBody>
          <a:bodyPr spcFirstLastPara="1" wrap="square" lIns="91425" tIns="91425" rIns="91425" bIns="91425" anchor="t" anchorCtr="0">
            <a:spAutoFit/>
          </a:bodyPr>
          <a:lstStyle/>
          <a:p>
            <a:pPr marL="457200" marR="5080" lvl="0" indent="-368300" algn="l" rtl="0">
              <a:lnSpc>
                <a:spcPct val="133200"/>
              </a:lnSpc>
              <a:spcBef>
                <a:spcPts val="0"/>
              </a:spcBef>
              <a:spcAft>
                <a:spcPts val="0"/>
              </a:spcAft>
              <a:buClr>
                <a:srgbClr val="2855A4"/>
              </a:buClr>
              <a:buSzPts val="2200"/>
              <a:buFont typeface="Century Gothic"/>
              <a:buAutoNum type="alphaUcPeriod"/>
            </a:pPr>
            <a:r>
              <a:rPr lang="en-US" sz="2000" b="1" i="0" u="none" strike="noStrike" cap="none">
                <a:solidFill>
                  <a:srgbClr val="2855A4"/>
                </a:solidFill>
                <a:latin typeface="Century Gothic"/>
                <a:ea typeface="Century Gothic"/>
                <a:cs typeface="Century Gothic"/>
                <a:sym typeface="Century Gothic"/>
              </a:rPr>
              <a:t>PURCHASE REGISTER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Google Shape;600;g153fde04e7e_1_451"/>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601" name="Google Shape;601;g153fde04e7e_1_451"/>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602" name="Google Shape;602;g153fde04e7e_1_451"/>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Do It Manually</a:t>
            </a:r>
            <a:endParaRPr sz="3200" b="0" i="0" u="none" strike="noStrike" cap="none">
              <a:solidFill>
                <a:srgbClr val="2853A3"/>
              </a:solidFill>
              <a:latin typeface="Century Gothic"/>
              <a:ea typeface="Century Gothic"/>
              <a:cs typeface="Century Gothic"/>
              <a:sym typeface="Century Gothic"/>
            </a:endParaRPr>
          </a:p>
        </p:txBody>
      </p:sp>
      <p:sp>
        <p:nvSpPr>
          <p:cNvPr id="603" name="Google Shape;603;g153fde04e7e_1_45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33</a:t>
            </a:fld>
            <a:endParaRPr/>
          </a:p>
        </p:txBody>
      </p:sp>
      <p:sp>
        <p:nvSpPr>
          <p:cNvPr id="604" name="Google Shape;604;g153fde04e7e_1_451"/>
          <p:cNvSpPr/>
          <p:nvPr/>
        </p:nvSpPr>
        <p:spPr>
          <a:xfrm>
            <a:off x="755075" y="1472750"/>
            <a:ext cx="9655800" cy="51678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g153fde04e7e_1_451"/>
          <p:cNvSpPr txBox="1"/>
          <p:nvPr/>
        </p:nvSpPr>
        <p:spPr>
          <a:xfrm>
            <a:off x="2623900" y="1732950"/>
            <a:ext cx="6987000" cy="671700"/>
          </a:xfrm>
          <a:prstGeom prst="rect">
            <a:avLst/>
          </a:prstGeom>
          <a:noFill/>
          <a:ln>
            <a:noFill/>
          </a:ln>
        </p:spPr>
        <p:txBody>
          <a:bodyPr spcFirstLastPara="1" wrap="square" lIns="91425" tIns="91425" rIns="91425" bIns="91425" anchor="t" anchorCtr="0">
            <a:spAutoFit/>
          </a:bodyPr>
          <a:lstStyle/>
          <a:p>
            <a:pPr marL="0" marR="5080" lvl="0" indent="0" algn="l" rtl="0">
              <a:lnSpc>
                <a:spcPct val="133200"/>
              </a:lnSpc>
              <a:spcBef>
                <a:spcPts val="0"/>
              </a:spcBef>
              <a:spcAft>
                <a:spcPts val="0"/>
              </a:spcAft>
              <a:buClr>
                <a:srgbClr val="000000"/>
              </a:buClr>
              <a:buSzPts val="2000"/>
              <a:buFont typeface="Arial"/>
              <a:buNone/>
            </a:pPr>
            <a:r>
              <a:rPr lang="en-US" sz="2000" b="1" i="0" u="none" strike="noStrike" cap="none">
                <a:solidFill>
                  <a:srgbClr val="2855A4"/>
                </a:solidFill>
                <a:latin typeface="Century Gothic"/>
                <a:ea typeface="Century Gothic"/>
                <a:cs typeface="Century Gothic"/>
                <a:sym typeface="Century Gothic"/>
              </a:rPr>
              <a:t>B.   STOCK REGISTER</a:t>
            </a:r>
            <a:endParaRPr sz="2000" b="1" i="0" u="none" strike="noStrike" cap="none">
              <a:solidFill>
                <a:srgbClr val="2855A4"/>
              </a:solidFill>
              <a:latin typeface="Century Gothic"/>
              <a:ea typeface="Century Gothic"/>
              <a:cs typeface="Century Gothic"/>
              <a:sym typeface="Century Gothic"/>
            </a:endParaRPr>
          </a:p>
          <a:p>
            <a:pPr marL="457200" marR="5080" lvl="0" indent="0" algn="l" rtl="0">
              <a:lnSpc>
                <a:spcPct val="133200"/>
              </a:lnSpc>
              <a:spcBef>
                <a:spcPts val="0"/>
              </a:spcBef>
              <a:spcAft>
                <a:spcPts val="0"/>
              </a:spcAft>
              <a:buClr>
                <a:srgbClr val="000000"/>
              </a:buClr>
              <a:buSzPts val="500"/>
              <a:buFont typeface="Arial"/>
              <a:buNone/>
            </a:pPr>
            <a:endParaRPr sz="500" b="0" i="0" u="none" strike="noStrike" cap="none">
              <a:solidFill>
                <a:schemeClr val="dk2"/>
              </a:solidFill>
              <a:latin typeface="Arial"/>
              <a:ea typeface="Arial"/>
              <a:cs typeface="Arial"/>
              <a:sym typeface="Arial"/>
            </a:endParaRPr>
          </a:p>
        </p:txBody>
      </p:sp>
      <p:sp>
        <p:nvSpPr>
          <p:cNvPr id="606" name="Google Shape;606;g153fde04e7e_1_451"/>
          <p:cNvSpPr txBox="1"/>
          <p:nvPr/>
        </p:nvSpPr>
        <p:spPr>
          <a:xfrm>
            <a:off x="2747075" y="2543700"/>
            <a:ext cx="5939700" cy="3124200"/>
          </a:xfrm>
          <a:prstGeom prst="rect">
            <a:avLst/>
          </a:prstGeom>
          <a:noFill/>
          <a:ln>
            <a:noFill/>
          </a:ln>
        </p:spPr>
        <p:txBody>
          <a:bodyPr spcFirstLastPara="1" wrap="square" lIns="0" tIns="12700" rIns="0" bIns="0" anchor="t" anchorCtr="0">
            <a:spAutoFit/>
          </a:bodyPr>
          <a:lstStyle/>
          <a:p>
            <a:pPr marL="12700" marR="5080" lvl="0" indent="0" algn="l" rtl="0">
              <a:lnSpc>
                <a:spcPct val="115000"/>
              </a:lnSpc>
              <a:spcBef>
                <a:spcPts val="0"/>
              </a:spcBef>
              <a:spcAft>
                <a:spcPts val="0"/>
              </a:spcAft>
              <a:buClr>
                <a:srgbClr val="000000"/>
              </a:buClr>
              <a:buSzPts val="2300"/>
              <a:buFont typeface="Arial"/>
              <a:buNone/>
            </a:pPr>
            <a:r>
              <a:rPr lang="en-US" sz="1900" b="1" i="0" u="none" strike="noStrike" cap="none">
                <a:solidFill>
                  <a:schemeClr val="dk2"/>
                </a:solidFill>
                <a:latin typeface="Century Gothic"/>
                <a:ea typeface="Century Gothic"/>
                <a:cs typeface="Century Gothic"/>
                <a:sym typeface="Century Gothic"/>
              </a:rPr>
              <a:t>Stock taking can be done at regular intervals, such as every one to two weeks, using a stock register.</a:t>
            </a:r>
            <a:endParaRPr sz="2650" b="0" i="0" u="none" strike="noStrike" cap="none">
              <a:solidFill>
                <a:schemeClr val="dk1"/>
              </a:solidFill>
              <a:latin typeface="Calibri"/>
              <a:ea typeface="Calibri"/>
              <a:cs typeface="Calibri"/>
              <a:sym typeface="Calibri"/>
            </a:endParaRPr>
          </a:p>
          <a:p>
            <a:pPr marL="12700" marR="220345" lvl="0" indent="0" algn="l" rtl="0">
              <a:lnSpc>
                <a:spcPct val="115000"/>
              </a:lnSpc>
              <a:spcBef>
                <a:spcPts val="1000"/>
              </a:spcBef>
              <a:spcAft>
                <a:spcPts val="0"/>
              </a:spcAft>
              <a:buClr>
                <a:schemeClr val="dk1"/>
              </a:buClr>
              <a:buSzPts val="2300"/>
              <a:buFont typeface="Arial"/>
              <a:buNone/>
            </a:pPr>
            <a:r>
              <a:rPr lang="en-US" sz="1900" b="0" i="0" u="none" strike="noStrike" cap="none">
                <a:solidFill>
                  <a:schemeClr val="dk2"/>
                </a:solidFill>
                <a:latin typeface="Century Gothic"/>
                <a:ea typeface="Century Gothic"/>
                <a:cs typeface="Century Gothic"/>
                <a:sym typeface="Century Gothic"/>
              </a:rPr>
              <a:t>Based on the balance of the stock, you can understand which goods sell faster, which don’t, and can plan when and how much of each item to reorder. The register can also be updated to reflect the amount of damaged, defective, and returned goods.</a:t>
            </a:r>
            <a:endParaRPr sz="1900" b="1" i="0" u="none" strike="noStrike" cap="none">
              <a:solidFill>
                <a:schemeClr val="dk2"/>
              </a:solidFill>
              <a:latin typeface="Century Gothic"/>
              <a:ea typeface="Century Gothic"/>
              <a:cs typeface="Century Gothic"/>
              <a:sym typeface="Century Gothic"/>
            </a:endParaRPr>
          </a:p>
        </p:txBody>
      </p:sp>
      <p:pic>
        <p:nvPicPr>
          <p:cNvPr id="607" name="Google Shape;607;g153fde04e7e_1_451"/>
          <p:cNvPicPr preferRelativeResize="0"/>
          <p:nvPr/>
        </p:nvPicPr>
        <p:blipFill rotWithShape="1">
          <a:blip r:embed="rId4" cstate="screen">
            <a:alphaModFix/>
            <a:extLst>
              <a:ext uri="{28A0092B-C50C-407E-A947-70E740481C1C}">
                <a14:useLocalDpi xmlns:a14="http://schemas.microsoft.com/office/drawing/2010/main"/>
              </a:ext>
            </a:extLst>
          </a:blip>
          <a:srcRect l="8881" r="8880"/>
          <a:stretch/>
        </p:blipFill>
        <p:spPr>
          <a:xfrm>
            <a:off x="137600" y="1600200"/>
            <a:ext cx="2881826" cy="5257800"/>
          </a:xfrm>
          <a:prstGeom prst="rect">
            <a:avLst/>
          </a:prstGeom>
          <a:noFill/>
          <a:ln>
            <a:noFill/>
          </a:ln>
        </p:spPr>
      </p:pic>
      <p:pic>
        <p:nvPicPr>
          <p:cNvPr id="608" name="Google Shape;608;g153fde04e7e_1_451"/>
          <p:cNvPicPr preferRelativeResize="0"/>
          <p:nvPr/>
        </p:nvPicPr>
        <p:blipFill rotWithShape="1">
          <a:blip r:embed="rId5" cstate="screen">
            <a:alphaModFix/>
            <a:extLst>
              <a:ext uri="{28A0092B-C50C-407E-A947-70E740481C1C}">
                <a14:useLocalDpi xmlns:a14="http://schemas.microsoft.com/office/drawing/2010/main"/>
              </a:ext>
            </a:extLst>
          </a:blip>
          <a:srcRect l="19197"/>
          <a:stretch/>
        </p:blipFill>
        <p:spPr>
          <a:xfrm>
            <a:off x="8677275" y="1438025"/>
            <a:ext cx="2990299" cy="5552399"/>
          </a:xfrm>
          <a:prstGeom prst="rect">
            <a:avLst/>
          </a:prstGeom>
          <a:noFill/>
          <a:ln>
            <a:noFill/>
          </a:ln>
        </p:spPr>
      </p:pic>
      <p:pic>
        <p:nvPicPr>
          <p:cNvPr id="609" name="Google Shape;609;g153fde04e7e_1_45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614" name="Google Shape;614;g153fde04e7e_1_465"/>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615" name="Google Shape;615;g153fde04e7e_1_46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34</a:t>
            </a:fld>
            <a:endParaRPr/>
          </a:p>
        </p:txBody>
      </p:sp>
      <p:pic>
        <p:nvPicPr>
          <p:cNvPr id="616" name="Google Shape;616;g153fde04e7e_1_46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161068"/>
            <a:ext cx="1235826" cy="1235826"/>
          </a:xfrm>
          <a:prstGeom prst="rect">
            <a:avLst/>
          </a:prstGeom>
          <a:noFill/>
          <a:ln>
            <a:noFill/>
          </a:ln>
        </p:spPr>
      </p:pic>
      <p:sp>
        <p:nvSpPr>
          <p:cNvPr id="617" name="Google Shape;617;g153fde04e7e_1_465"/>
          <p:cNvSpPr txBox="1"/>
          <p:nvPr/>
        </p:nvSpPr>
        <p:spPr>
          <a:xfrm>
            <a:off x="9410700" y="256800"/>
            <a:ext cx="1595100" cy="1369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100"/>
              <a:buFont typeface="Arial"/>
              <a:buNone/>
            </a:pPr>
            <a:r>
              <a:rPr lang="en-US" sz="1100" b="0" i="0" u="none" strike="noStrike" cap="none">
                <a:solidFill>
                  <a:schemeClr val="dk2"/>
                </a:solidFill>
                <a:latin typeface="Century Gothic"/>
                <a:ea typeface="Century Gothic"/>
                <a:cs typeface="Century Gothic"/>
                <a:sym typeface="Century Gothic"/>
              </a:rPr>
              <a:t>All text in this stock register table is editable. Consider changing the fields to be reflective of your market.</a:t>
            </a:r>
            <a:endParaRPr sz="1100" b="0" i="0" u="none" strike="noStrike" cap="none">
              <a:solidFill>
                <a:schemeClr val="dk2"/>
              </a:solidFill>
              <a:latin typeface="Century Gothic"/>
              <a:ea typeface="Century Gothic"/>
              <a:cs typeface="Century Gothic"/>
              <a:sym typeface="Century Gothic"/>
            </a:endParaRPr>
          </a:p>
        </p:txBody>
      </p:sp>
      <p:graphicFrame>
        <p:nvGraphicFramePr>
          <p:cNvPr id="618" name="Google Shape;618;g153fde04e7e_1_465"/>
          <p:cNvGraphicFramePr/>
          <p:nvPr/>
        </p:nvGraphicFramePr>
        <p:xfrm>
          <a:off x="922538" y="2148949"/>
          <a:ext cx="3000000" cy="3000000"/>
        </p:xfrm>
        <a:graphic>
          <a:graphicData uri="http://schemas.openxmlformats.org/drawingml/2006/table">
            <a:tbl>
              <a:tblPr firstRow="1" bandRow="1">
                <a:noFill/>
                <a:tableStyleId>{13A4AE2F-A8B4-4680-8BA2-620D7FBA794C}</a:tableStyleId>
              </a:tblPr>
              <a:tblGrid>
                <a:gridCol w="1258000">
                  <a:extLst>
                    <a:ext uri="{9D8B030D-6E8A-4147-A177-3AD203B41FA5}">
                      <a16:colId xmlns:a16="http://schemas.microsoft.com/office/drawing/2014/main" val="20000"/>
                    </a:ext>
                  </a:extLst>
                </a:gridCol>
                <a:gridCol w="1714075">
                  <a:extLst>
                    <a:ext uri="{9D8B030D-6E8A-4147-A177-3AD203B41FA5}">
                      <a16:colId xmlns:a16="http://schemas.microsoft.com/office/drawing/2014/main" val="20001"/>
                    </a:ext>
                  </a:extLst>
                </a:gridCol>
                <a:gridCol w="2071275">
                  <a:extLst>
                    <a:ext uri="{9D8B030D-6E8A-4147-A177-3AD203B41FA5}">
                      <a16:colId xmlns:a16="http://schemas.microsoft.com/office/drawing/2014/main" val="20002"/>
                    </a:ext>
                  </a:extLst>
                </a:gridCol>
                <a:gridCol w="1596150">
                  <a:extLst>
                    <a:ext uri="{9D8B030D-6E8A-4147-A177-3AD203B41FA5}">
                      <a16:colId xmlns:a16="http://schemas.microsoft.com/office/drawing/2014/main" val="20003"/>
                    </a:ext>
                  </a:extLst>
                </a:gridCol>
                <a:gridCol w="1662275">
                  <a:extLst>
                    <a:ext uri="{9D8B030D-6E8A-4147-A177-3AD203B41FA5}">
                      <a16:colId xmlns:a16="http://schemas.microsoft.com/office/drawing/2014/main" val="20004"/>
                    </a:ext>
                  </a:extLst>
                </a:gridCol>
              </a:tblGrid>
              <a:tr h="899550">
                <a:tc>
                  <a:txBody>
                    <a:bodyPr/>
                    <a:lstStyle/>
                    <a:p>
                      <a:pPr marL="91440" marR="0" lvl="0" indent="0" algn="l" rtl="0">
                        <a:lnSpc>
                          <a:spcPct val="100000"/>
                        </a:lnSpc>
                        <a:spcBef>
                          <a:spcPts val="0"/>
                        </a:spcBef>
                        <a:spcAft>
                          <a:spcPts val="0"/>
                        </a:spcAft>
                        <a:buClr>
                          <a:srgbClr val="000000"/>
                        </a:buClr>
                        <a:buSzPts val="1800"/>
                        <a:buFont typeface="Arial"/>
                        <a:buNone/>
                      </a:pPr>
                      <a:r>
                        <a:rPr lang="en-US" sz="1500" b="1" u="none" strike="noStrike" cap="none">
                          <a:solidFill>
                            <a:schemeClr val="lt1"/>
                          </a:solidFill>
                          <a:latin typeface="Century Gothic"/>
                          <a:ea typeface="Century Gothic"/>
                          <a:cs typeface="Century Gothic"/>
                          <a:sym typeface="Century Gothic"/>
                        </a:rPr>
                        <a:t>Date</a:t>
                      </a:r>
                      <a:endParaRPr sz="1500" b="1" u="none" strike="noStrike" cap="none">
                        <a:solidFill>
                          <a:schemeClr val="lt1"/>
                        </a:solidFill>
                        <a:latin typeface="Century Gothic"/>
                        <a:ea typeface="Century Gothic"/>
                        <a:cs typeface="Century Gothic"/>
                        <a:sym typeface="Century Gothic"/>
                      </a:endParaRPr>
                    </a:p>
                  </a:txBody>
                  <a:tcPr marL="0" marR="0" marT="362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a:txBody>
                    <a:bodyPr/>
                    <a:lstStyle/>
                    <a:p>
                      <a:pPr marL="91440" marR="0" lvl="0" indent="0" algn="l" rtl="0">
                        <a:lnSpc>
                          <a:spcPct val="100000"/>
                        </a:lnSpc>
                        <a:spcBef>
                          <a:spcPts val="0"/>
                        </a:spcBef>
                        <a:spcAft>
                          <a:spcPts val="0"/>
                        </a:spcAft>
                        <a:buClr>
                          <a:srgbClr val="000000"/>
                        </a:buClr>
                        <a:buSzPts val="1800"/>
                        <a:buFont typeface="Arial"/>
                        <a:buNone/>
                      </a:pPr>
                      <a:r>
                        <a:rPr lang="en-US" sz="1500" b="1" u="none" strike="noStrike" cap="none">
                          <a:solidFill>
                            <a:schemeClr val="lt1"/>
                          </a:solidFill>
                          <a:latin typeface="Century Gothic"/>
                          <a:ea typeface="Century Gothic"/>
                          <a:cs typeface="Century Gothic"/>
                          <a:sym typeface="Century Gothic"/>
                        </a:rPr>
                        <a:t>Item(s)</a:t>
                      </a:r>
                      <a:endParaRPr sz="1500" u="none" strike="noStrike" cap="none">
                        <a:solidFill>
                          <a:schemeClr val="lt1"/>
                        </a:solidFill>
                        <a:latin typeface="Century Gothic"/>
                        <a:ea typeface="Century Gothic"/>
                        <a:cs typeface="Century Gothic"/>
                        <a:sym typeface="Century Gothic"/>
                      </a:endParaRPr>
                    </a:p>
                  </a:txBody>
                  <a:tcPr marL="0" marR="0" marT="362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a:txBody>
                    <a:bodyPr/>
                    <a:lstStyle/>
                    <a:p>
                      <a:pPr marL="91440" marR="0" lvl="0" indent="0" algn="l" rtl="0">
                        <a:lnSpc>
                          <a:spcPct val="100000"/>
                        </a:lnSpc>
                        <a:spcBef>
                          <a:spcPts val="0"/>
                        </a:spcBef>
                        <a:spcAft>
                          <a:spcPts val="0"/>
                        </a:spcAft>
                        <a:buClr>
                          <a:srgbClr val="000000"/>
                        </a:buClr>
                        <a:buSzPts val="1800"/>
                        <a:buFont typeface="Arial"/>
                        <a:buNone/>
                      </a:pPr>
                      <a:r>
                        <a:rPr lang="en-US" sz="1500" b="1" u="none" strike="noStrike" cap="none">
                          <a:solidFill>
                            <a:schemeClr val="lt1"/>
                          </a:solidFill>
                          <a:latin typeface="Century Gothic"/>
                          <a:ea typeface="Century Gothic"/>
                          <a:cs typeface="Century Gothic"/>
                          <a:sym typeface="Century Gothic"/>
                        </a:rPr>
                        <a:t>Number of Items Available in Stock: Quantity (A)</a:t>
                      </a:r>
                      <a:endParaRPr sz="1500" b="1" u="none" strike="noStrike" cap="none">
                        <a:solidFill>
                          <a:schemeClr val="lt1"/>
                        </a:solidFill>
                        <a:latin typeface="Century Gothic"/>
                        <a:ea typeface="Century Gothic"/>
                        <a:cs typeface="Century Gothic"/>
                        <a:sym typeface="Century Gothic"/>
                      </a:endParaRPr>
                    </a:p>
                  </a:txBody>
                  <a:tcPr marL="0" marR="0" marT="362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a:txBody>
                    <a:bodyPr/>
                    <a:lstStyle/>
                    <a:p>
                      <a:pPr marL="99695" marR="86995" lvl="0" indent="0" algn="l" rtl="0">
                        <a:lnSpc>
                          <a:spcPct val="100000"/>
                        </a:lnSpc>
                        <a:spcBef>
                          <a:spcPts val="0"/>
                        </a:spcBef>
                        <a:spcAft>
                          <a:spcPts val="0"/>
                        </a:spcAft>
                        <a:buClr>
                          <a:srgbClr val="000000"/>
                        </a:buClr>
                        <a:buSzPts val="1800"/>
                        <a:buFont typeface="Arial"/>
                        <a:buNone/>
                      </a:pPr>
                      <a:r>
                        <a:rPr lang="en-US" sz="1500" b="1" u="none" strike="noStrike" cap="none">
                          <a:solidFill>
                            <a:schemeClr val="lt1"/>
                          </a:solidFill>
                          <a:latin typeface="Century Gothic"/>
                          <a:ea typeface="Century Gothic"/>
                          <a:cs typeface="Century Gothic"/>
                          <a:sym typeface="Century Gothic"/>
                        </a:rPr>
                        <a:t>Number of Items Sold: Quantity (B)</a:t>
                      </a:r>
                      <a:endParaRPr sz="1500" u="none" strike="noStrike" cap="none">
                        <a:solidFill>
                          <a:schemeClr val="lt1"/>
                        </a:solidFill>
                        <a:latin typeface="Century Gothic"/>
                        <a:ea typeface="Century Gothic"/>
                        <a:cs typeface="Century Gothic"/>
                        <a:sym typeface="Century Gothic"/>
                      </a:endParaRPr>
                    </a:p>
                  </a:txBody>
                  <a:tcPr marL="0" marR="0" marT="362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a:txBody>
                    <a:bodyPr/>
                    <a:lstStyle/>
                    <a:p>
                      <a:pPr marL="92075" marR="139065" lvl="0" indent="0" algn="l" rtl="0">
                        <a:lnSpc>
                          <a:spcPct val="100000"/>
                        </a:lnSpc>
                        <a:spcBef>
                          <a:spcPts val="0"/>
                        </a:spcBef>
                        <a:spcAft>
                          <a:spcPts val="0"/>
                        </a:spcAft>
                        <a:buClr>
                          <a:srgbClr val="000000"/>
                        </a:buClr>
                        <a:buSzPts val="1800"/>
                        <a:buFont typeface="Arial"/>
                        <a:buNone/>
                      </a:pPr>
                      <a:r>
                        <a:rPr lang="en-US" sz="1500" b="1" u="none" strike="noStrike" cap="none">
                          <a:solidFill>
                            <a:schemeClr val="lt1"/>
                          </a:solidFill>
                          <a:latin typeface="Century Gothic"/>
                          <a:ea typeface="Century Gothic"/>
                          <a:cs typeface="Century Gothic"/>
                          <a:sym typeface="Century Gothic"/>
                        </a:rPr>
                        <a:t>Balance of Stock (A-B)</a:t>
                      </a:r>
                      <a:endParaRPr sz="1500" u="none" strike="noStrike" cap="none">
                        <a:solidFill>
                          <a:schemeClr val="lt1"/>
                        </a:solidFill>
                        <a:latin typeface="Century Gothic"/>
                        <a:ea typeface="Century Gothic"/>
                        <a:cs typeface="Century Gothic"/>
                        <a:sym typeface="Century Gothic"/>
                      </a:endParaRPr>
                    </a:p>
                  </a:txBody>
                  <a:tcPr marL="0" marR="0" marT="438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extLst>
                  <a:ext uri="{0D108BD9-81ED-4DB2-BD59-A6C34878D82A}">
                    <a16:rowId xmlns:a16="http://schemas.microsoft.com/office/drawing/2014/main" val="10000"/>
                  </a:ext>
                </a:extLst>
              </a:tr>
              <a:tr h="976150">
                <a:tc>
                  <a:txBody>
                    <a:bodyPr/>
                    <a:lstStyle/>
                    <a:p>
                      <a:pPr marL="57150" marR="0" lvl="0" indent="0" algn="l" rtl="0">
                        <a:lnSpc>
                          <a:spcPct val="100000"/>
                        </a:lnSpc>
                        <a:spcBef>
                          <a:spcPts val="0"/>
                        </a:spcBef>
                        <a:spcAft>
                          <a:spcPts val="0"/>
                        </a:spcAft>
                        <a:buClr>
                          <a:srgbClr val="000000"/>
                        </a:buClr>
                        <a:buSzPts val="1600"/>
                        <a:buFont typeface="Arial"/>
                        <a:buNone/>
                      </a:pPr>
                      <a:r>
                        <a:rPr lang="en-US" sz="1500" u="none" strike="noStrike" cap="none">
                          <a:latin typeface="Century Gothic"/>
                          <a:ea typeface="Century Gothic"/>
                          <a:cs typeface="Century Gothic"/>
                          <a:sym typeface="Century Gothic"/>
                        </a:rPr>
                        <a:t>01/07/2022</a:t>
                      </a:r>
                      <a:endParaRPr sz="1500" u="none" strike="noStrike" cap="none">
                        <a:latin typeface="Century Gothic"/>
                        <a:ea typeface="Century Gothic"/>
                        <a:cs typeface="Century Gothic"/>
                        <a:sym typeface="Century Gothic"/>
                      </a:endParaRPr>
                    </a:p>
                  </a:txBody>
                  <a:tcPr marL="0" marR="0" marT="266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91440"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Pepsi</a:t>
                      </a:r>
                      <a:endParaRPr sz="1500" u="none" strike="noStrike" cap="none">
                        <a:latin typeface="Century Gothic"/>
                        <a:ea typeface="Century Gothic"/>
                        <a:cs typeface="Century Gothic"/>
                        <a:sym typeface="Century Gothic"/>
                      </a:endParaRPr>
                    </a:p>
                  </a:txBody>
                  <a:tcPr marL="0" marR="0" marT="127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102235"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100</a:t>
                      </a:r>
                      <a:endParaRPr sz="1500" u="none" strike="noStrike" cap="none">
                        <a:latin typeface="Century Gothic"/>
                        <a:ea typeface="Century Gothic"/>
                        <a:cs typeface="Century Gothic"/>
                        <a:sym typeface="Century Gothic"/>
                      </a:endParaRPr>
                    </a:p>
                  </a:txBody>
                  <a:tcPr marL="0" marR="0" marT="317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96520"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25</a:t>
                      </a:r>
                      <a:endParaRPr sz="1500" u="none" strike="noStrike" cap="none">
                        <a:latin typeface="Century Gothic"/>
                        <a:ea typeface="Century Gothic"/>
                        <a:cs typeface="Century Gothic"/>
                        <a:sym typeface="Century Gothic"/>
                      </a:endParaRPr>
                    </a:p>
                  </a:txBody>
                  <a:tcPr marL="0" marR="0" marT="304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101600"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75</a:t>
                      </a:r>
                      <a:endParaRPr sz="1500" u="none" strike="noStrike" cap="none">
                        <a:latin typeface="Century Gothic"/>
                        <a:ea typeface="Century Gothic"/>
                        <a:cs typeface="Century Gothic"/>
                        <a:sym typeface="Century Gothic"/>
                      </a:endParaRPr>
                    </a:p>
                  </a:txBody>
                  <a:tcPr marL="0" marR="0" marT="260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01"/>
                  </a:ext>
                </a:extLst>
              </a:tr>
            </a:tbl>
          </a:graphicData>
        </a:graphic>
      </p:graphicFrame>
      <p:pic>
        <p:nvPicPr>
          <p:cNvPr id="619" name="Google Shape;619;g153fde04e7e_1_465"/>
          <p:cNvPicPr preferRelativeResize="0"/>
          <p:nvPr/>
        </p:nvPicPr>
        <p:blipFill rotWithShape="1">
          <a:blip r:embed="rId5"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pic>
        <p:nvPicPr>
          <p:cNvPr id="620" name="Google Shape;620;g153fde04e7e_1_46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006600" y="1564052"/>
            <a:ext cx="3345550" cy="5019551"/>
          </a:xfrm>
          <a:prstGeom prst="rect">
            <a:avLst/>
          </a:prstGeom>
          <a:noFill/>
          <a:ln>
            <a:noFill/>
          </a:ln>
        </p:spPr>
      </p:pic>
      <p:sp>
        <p:nvSpPr>
          <p:cNvPr id="621" name="Google Shape;621;g153fde04e7e_1_465"/>
          <p:cNvSpPr txBox="1"/>
          <p:nvPr/>
        </p:nvSpPr>
        <p:spPr>
          <a:xfrm>
            <a:off x="846350" y="900650"/>
            <a:ext cx="5297400" cy="492600"/>
          </a:xfrm>
          <a:prstGeom prst="rect">
            <a:avLst/>
          </a:prstGeom>
          <a:noFill/>
          <a:ln>
            <a:noFill/>
          </a:ln>
        </p:spPr>
        <p:txBody>
          <a:bodyPr spcFirstLastPara="1" wrap="square" lIns="91425" tIns="91425" rIns="91425" bIns="91425" anchor="t" anchorCtr="0">
            <a:spAutoFit/>
          </a:bodyPr>
          <a:lstStyle/>
          <a:p>
            <a:pPr marL="0" marR="5080" lvl="0" indent="0" algn="l" rtl="0">
              <a:lnSpc>
                <a:spcPct val="133200"/>
              </a:lnSpc>
              <a:spcBef>
                <a:spcPts val="0"/>
              </a:spcBef>
              <a:spcAft>
                <a:spcPts val="0"/>
              </a:spcAft>
              <a:buClr>
                <a:srgbClr val="000000"/>
              </a:buClr>
              <a:buSzPts val="2000"/>
              <a:buFont typeface="Arial"/>
              <a:buNone/>
            </a:pPr>
            <a:r>
              <a:rPr lang="en-US" sz="2000" b="1" i="0" u="none" strike="noStrike" cap="none">
                <a:solidFill>
                  <a:srgbClr val="2855A4"/>
                </a:solidFill>
                <a:latin typeface="Century Gothic"/>
                <a:ea typeface="Century Gothic"/>
                <a:cs typeface="Century Gothic"/>
                <a:sym typeface="Century Gothic"/>
              </a:rPr>
              <a:t>B.    STOCK REGISTER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g153fde04e7e_0_78"/>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627" name="Google Shape;627;g153fde04e7e_0_78"/>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pic>
        <p:nvPicPr>
          <p:cNvPr id="628" name="Google Shape;628;g153fde04e7e_0_7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956175" y="389668"/>
            <a:ext cx="1235826" cy="1235826"/>
          </a:xfrm>
          <a:prstGeom prst="rect">
            <a:avLst/>
          </a:prstGeom>
          <a:noFill/>
          <a:ln>
            <a:noFill/>
          </a:ln>
        </p:spPr>
      </p:pic>
      <p:sp>
        <p:nvSpPr>
          <p:cNvPr id="629" name="Google Shape;629;g153fde04e7e_0_78"/>
          <p:cNvSpPr txBox="1"/>
          <p:nvPr/>
        </p:nvSpPr>
        <p:spPr>
          <a:xfrm>
            <a:off x="9210500" y="561596"/>
            <a:ext cx="1795500" cy="1031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You can modify these characters and the scenario when needed.</a:t>
            </a:r>
            <a:endParaRPr sz="1100" b="0" i="0" u="none" strike="noStrike" cap="none">
              <a:solidFill>
                <a:schemeClr val="dk2"/>
              </a:solidFill>
              <a:latin typeface="Century Gothic"/>
              <a:ea typeface="Century Gothic"/>
              <a:cs typeface="Century Gothic"/>
              <a:sym typeface="Century Gothic"/>
            </a:endParaRPr>
          </a:p>
        </p:txBody>
      </p:sp>
      <p:pic>
        <p:nvPicPr>
          <p:cNvPr id="630" name="Google Shape;630;g153fde04e7e_0_78"/>
          <p:cNvPicPr preferRelativeResize="0"/>
          <p:nvPr/>
        </p:nvPicPr>
        <p:blipFill rotWithShape="1">
          <a:blip r:embed="rId6" cstate="screen">
            <a:alphaModFix/>
            <a:extLst>
              <a:ext uri="{28A0092B-C50C-407E-A947-70E740481C1C}">
                <a14:useLocalDpi xmlns:a14="http://schemas.microsoft.com/office/drawing/2010/main"/>
              </a:ext>
            </a:extLst>
          </a:blip>
          <a:srcRect t="9" b="8"/>
          <a:stretch/>
        </p:blipFill>
        <p:spPr>
          <a:xfrm>
            <a:off x="7286183" y="1077106"/>
            <a:ext cx="3557521" cy="5336279"/>
          </a:xfrm>
          <a:prstGeom prst="rect">
            <a:avLst/>
          </a:prstGeom>
          <a:noFill/>
          <a:ln>
            <a:noFill/>
          </a:ln>
        </p:spPr>
      </p:pic>
      <p:pic>
        <p:nvPicPr>
          <p:cNvPr id="631" name="Google Shape;631;g153fde04e7e_0_78"/>
          <p:cNvPicPr preferRelativeResize="0"/>
          <p:nvPr/>
        </p:nvPicPr>
        <p:blipFill rotWithShape="1">
          <a:blip r:embed="rId7" cstate="screen">
            <a:alphaModFix/>
            <a:extLst>
              <a:ext uri="{28A0092B-C50C-407E-A947-70E740481C1C}">
                <a14:useLocalDpi xmlns:a14="http://schemas.microsoft.com/office/drawing/2010/main"/>
              </a:ext>
            </a:extLst>
          </a:blip>
          <a:srcRect l="18401" t="13403" r="24838" b="26680"/>
          <a:stretch/>
        </p:blipFill>
        <p:spPr>
          <a:xfrm flipH="1">
            <a:off x="2247700" y="833088"/>
            <a:ext cx="4887500" cy="1554310"/>
          </a:xfrm>
          <a:prstGeom prst="rect">
            <a:avLst/>
          </a:prstGeom>
          <a:noFill/>
          <a:ln>
            <a:noFill/>
          </a:ln>
        </p:spPr>
      </p:pic>
      <p:sp>
        <p:nvSpPr>
          <p:cNvPr id="632" name="Google Shape;632;g153fde04e7e_0_78"/>
          <p:cNvSpPr txBox="1">
            <a:spLocks noGrp="1"/>
          </p:cNvSpPr>
          <p:nvPr>
            <p:ph type="body" idx="1"/>
          </p:nvPr>
        </p:nvSpPr>
        <p:spPr>
          <a:xfrm>
            <a:off x="2656425" y="1139428"/>
            <a:ext cx="4228500" cy="1031400"/>
          </a:xfrm>
          <a:prstGeom prst="rect">
            <a:avLst/>
          </a:prstGeom>
          <a:noFill/>
          <a:ln>
            <a:noFill/>
          </a:ln>
        </p:spPr>
        <p:txBody>
          <a:bodyPr spcFirstLastPara="1" wrap="square" lIns="91425" tIns="45700" rIns="91425" bIns="45700" anchor="t" anchorCtr="0">
            <a:normAutofit/>
          </a:bodyPr>
          <a:lstStyle/>
          <a:p>
            <a:pPr marL="12700" marR="5080" lvl="0" indent="-635" algn="l" rtl="0">
              <a:lnSpc>
                <a:spcPct val="96700"/>
              </a:lnSpc>
              <a:spcBef>
                <a:spcPts val="0"/>
              </a:spcBef>
              <a:spcAft>
                <a:spcPts val="0"/>
              </a:spcAft>
              <a:buClr>
                <a:schemeClr val="dk1"/>
              </a:buClr>
              <a:buSzPts val="2000"/>
              <a:buFont typeface="Arial"/>
              <a:buNone/>
            </a:pPr>
            <a:r>
              <a:rPr lang="en-US" sz="1300" b="1">
                <a:solidFill>
                  <a:schemeClr val="lt1"/>
                </a:solidFill>
              </a:rPr>
              <a:t>I’m worried that if I manage my inventory manually, I will lose track of all the information I need! Imani, do you know if there’s an alternative that can help me?</a:t>
            </a:r>
            <a:endParaRPr sz="2100"/>
          </a:p>
        </p:txBody>
      </p:sp>
      <p:pic>
        <p:nvPicPr>
          <p:cNvPr id="633" name="Google Shape;633;g153fde04e7e_0_78"/>
          <p:cNvPicPr preferRelativeResize="0"/>
          <p:nvPr/>
        </p:nvPicPr>
        <p:blipFill rotWithShape="1">
          <a:blip r:embed="rId8" cstate="screen">
            <a:alphaModFix/>
            <a:extLst>
              <a:ext uri="{28A0092B-C50C-407E-A947-70E740481C1C}">
                <a14:useLocalDpi xmlns:a14="http://schemas.microsoft.com/office/drawing/2010/main"/>
              </a:ext>
            </a:extLst>
          </a:blip>
          <a:srcRect l="19849" t="14355" r="25286" b="26586"/>
          <a:stretch/>
        </p:blipFill>
        <p:spPr>
          <a:xfrm flipH="1">
            <a:off x="2590250" y="3202750"/>
            <a:ext cx="3465175" cy="1487774"/>
          </a:xfrm>
          <a:prstGeom prst="rect">
            <a:avLst/>
          </a:prstGeom>
          <a:noFill/>
          <a:ln>
            <a:noFill/>
          </a:ln>
        </p:spPr>
      </p:pic>
      <p:grpSp>
        <p:nvGrpSpPr>
          <p:cNvPr id="634" name="Google Shape;634;g153fde04e7e_0_78"/>
          <p:cNvGrpSpPr/>
          <p:nvPr/>
        </p:nvGrpSpPr>
        <p:grpSpPr>
          <a:xfrm>
            <a:off x="5600050" y="3646175"/>
            <a:ext cx="3035400" cy="1729300"/>
            <a:chOff x="4380850" y="3646175"/>
            <a:chExt cx="3035400" cy="1729300"/>
          </a:xfrm>
        </p:grpSpPr>
        <p:pic>
          <p:nvPicPr>
            <p:cNvPr id="635" name="Google Shape;635;g153fde04e7e_0_78"/>
            <p:cNvPicPr preferRelativeResize="0"/>
            <p:nvPr/>
          </p:nvPicPr>
          <p:blipFill rotWithShape="1">
            <a:blip r:embed="rId9" cstate="screen">
              <a:alphaModFix/>
              <a:extLst>
                <a:ext uri="{28A0092B-C50C-407E-A947-70E740481C1C}">
                  <a14:useLocalDpi xmlns:a14="http://schemas.microsoft.com/office/drawing/2010/main"/>
                </a:ext>
              </a:extLst>
            </a:blip>
            <a:srcRect l="20008" t="14491" r="24915" b="29137"/>
            <a:stretch/>
          </p:blipFill>
          <p:spPr>
            <a:xfrm>
              <a:off x="4380850" y="3646175"/>
              <a:ext cx="3035400" cy="1729300"/>
            </a:xfrm>
            <a:prstGeom prst="rect">
              <a:avLst/>
            </a:prstGeom>
            <a:noFill/>
            <a:ln>
              <a:noFill/>
            </a:ln>
          </p:spPr>
        </p:pic>
        <p:sp>
          <p:nvSpPr>
            <p:cNvPr id="636" name="Google Shape;636;g153fde04e7e_0_78"/>
            <p:cNvSpPr txBox="1"/>
            <p:nvPr/>
          </p:nvSpPr>
          <p:spPr>
            <a:xfrm>
              <a:off x="4778348" y="3917725"/>
              <a:ext cx="2230200" cy="1092900"/>
            </a:xfrm>
            <a:prstGeom prst="rect">
              <a:avLst/>
            </a:prstGeom>
            <a:noFill/>
            <a:ln>
              <a:noFill/>
            </a:ln>
          </p:spPr>
          <p:txBody>
            <a:bodyPr spcFirstLastPara="1" wrap="square" lIns="91425" tIns="45700" rIns="91425" bIns="4570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300" b="1" i="0" u="none" strike="noStrike" cap="none">
                  <a:solidFill>
                    <a:srgbClr val="2853A3"/>
                  </a:solidFill>
                  <a:latin typeface="Century Gothic"/>
                  <a:ea typeface="Century Gothic"/>
                  <a:cs typeface="Century Gothic"/>
                  <a:sym typeface="Century Gothic"/>
                </a:rPr>
                <a:t>For many, it is enough to have a smartphone! Let me show you some examples of digital inventory systems!</a:t>
              </a:r>
              <a:endParaRPr sz="1500" b="1" i="0" u="none" strike="noStrike" cap="none">
                <a:solidFill>
                  <a:srgbClr val="2853A3"/>
                </a:solidFill>
                <a:latin typeface="Century Gothic"/>
                <a:ea typeface="Century Gothic"/>
                <a:cs typeface="Century Gothic"/>
                <a:sym typeface="Century Gothic"/>
              </a:endParaRPr>
            </a:p>
          </p:txBody>
        </p:sp>
      </p:grpSp>
      <p:sp>
        <p:nvSpPr>
          <p:cNvPr id="637" name="Google Shape;637;g153fde04e7e_0_78"/>
          <p:cNvSpPr txBox="1"/>
          <p:nvPr/>
        </p:nvSpPr>
        <p:spPr>
          <a:xfrm>
            <a:off x="2840575" y="3432550"/>
            <a:ext cx="3220200" cy="879900"/>
          </a:xfrm>
          <a:prstGeom prst="rect">
            <a:avLst/>
          </a:prstGeom>
          <a:noFill/>
          <a:ln>
            <a:noFill/>
          </a:ln>
        </p:spPr>
        <p:txBody>
          <a:bodyPr spcFirstLastPara="1" wrap="square" lIns="91425" tIns="45700" rIns="91425" bIns="45700" anchor="t" anchorCtr="0">
            <a:noAutofit/>
          </a:bodyPr>
          <a:lstStyle/>
          <a:p>
            <a:pPr marL="95250" marR="198755" lvl="0" indent="0" algn="l" rtl="0">
              <a:lnSpc>
                <a:spcPct val="100000"/>
              </a:lnSpc>
              <a:spcBef>
                <a:spcPts val="0"/>
              </a:spcBef>
              <a:spcAft>
                <a:spcPts val="0"/>
              </a:spcAft>
              <a:buClr>
                <a:srgbClr val="2853A3"/>
              </a:buClr>
              <a:buSzPts val="1200"/>
              <a:buFont typeface="Arial"/>
              <a:buNone/>
            </a:pPr>
            <a:r>
              <a:rPr lang="en-US" sz="1300" b="1" i="0" u="none" strike="noStrike" cap="none">
                <a:solidFill>
                  <a:schemeClr val="lt1"/>
                </a:solidFill>
                <a:latin typeface="Century Gothic"/>
                <a:ea typeface="Century Gothic"/>
                <a:cs typeface="Century Gothic"/>
                <a:sym typeface="Century Gothic"/>
              </a:rPr>
              <a:t>That sounds very useful! Do you know of some of these systems? And what equipment do I need for this? </a:t>
            </a:r>
            <a:endParaRPr sz="1300" b="1" i="0" u="none" strike="noStrike" cap="none">
              <a:solidFill>
                <a:schemeClr val="lt1"/>
              </a:solidFill>
              <a:latin typeface="Century Gothic"/>
              <a:ea typeface="Century Gothic"/>
              <a:cs typeface="Century Gothic"/>
              <a:sym typeface="Century Gothic"/>
            </a:endParaRPr>
          </a:p>
        </p:txBody>
      </p:sp>
      <p:sp>
        <p:nvSpPr>
          <p:cNvPr id="638" name="Google Shape;638;g153fde04e7e_0_7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35</a:t>
            </a:fld>
            <a:endParaRPr/>
          </a:p>
        </p:txBody>
      </p:sp>
      <p:pic>
        <p:nvPicPr>
          <p:cNvPr id="639" name="Google Shape;639;g153fde04e7e_0_78"/>
          <p:cNvPicPr preferRelativeResize="0"/>
          <p:nvPr/>
        </p:nvPicPr>
        <p:blipFill rotWithShape="1">
          <a:blip r:embed="rId10" cstate="screen">
            <a:alphaModFix/>
            <a:extLst>
              <a:ext uri="{28A0092B-C50C-407E-A947-70E740481C1C}">
                <a14:useLocalDpi xmlns:a14="http://schemas.microsoft.com/office/drawing/2010/main"/>
              </a:ext>
            </a:extLst>
          </a:blip>
          <a:srcRect t="9" r="21184" b="8"/>
          <a:stretch/>
        </p:blipFill>
        <p:spPr>
          <a:xfrm>
            <a:off x="242624" y="1300775"/>
            <a:ext cx="2803874" cy="5336274"/>
          </a:xfrm>
          <a:prstGeom prst="rect">
            <a:avLst/>
          </a:prstGeom>
          <a:noFill/>
          <a:ln>
            <a:noFill/>
          </a:ln>
        </p:spPr>
      </p:pic>
      <p:pic>
        <p:nvPicPr>
          <p:cNvPr id="640" name="Google Shape;640;g153fde04e7e_0_78"/>
          <p:cNvPicPr preferRelativeResize="0"/>
          <p:nvPr/>
        </p:nvPicPr>
        <p:blipFill rotWithShape="1">
          <a:blip r:embed="rId9" cstate="screen">
            <a:alphaModFix/>
            <a:extLst>
              <a:ext uri="{28A0092B-C50C-407E-A947-70E740481C1C}">
                <a14:useLocalDpi xmlns:a14="http://schemas.microsoft.com/office/drawing/2010/main"/>
              </a:ext>
            </a:extLst>
          </a:blip>
          <a:srcRect l="20008" t="14491" r="24915" b="29137"/>
          <a:stretch/>
        </p:blipFill>
        <p:spPr>
          <a:xfrm>
            <a:off x="4857250" y="1832125"/>
            <a:ext cx="3035400" cy="1729300"/>
          </a:xfrm>
          <a:prstGeom prst="rect">
            <a:avLst/>
          </a:prstGeom>
          <a:noFill/>
          <a:ln>
            <a:noFill/>
          </a:ln>
        </p:spPr>
      </p:pic>
      <p:sp>
        <p:nvSpPr>
          <p:cNvPr id="641" name="Google Shape;641;g153fde04e7e_0_78"/>
          <p:cNvSpPr txBox="1"/>
          <p:nvPr/>
        </p:nvSpPr>
        <p:spPr>
          <a:xfrm>
            <a:off x="5028099" y="2001975"/>
            <a:ext cx="2693700" cy="1293000"/>
          </a:xfrm>
          <a:prstGeom prst="rect">
            <a:avLst/>
          </a:prstGeom>
          <a:noFill/>
          <a:ln>
            <a:noFill/>
          </a:ln>
        </p:spPr>
        <p:txBody>
          <a:bodyPr spcFirstLastPara="1" wrap="square" lIns="91425" tIns="45700" rIns="91425" bIns="45700" anchor="t" anchorCtr="0">
            <a:spAutoFit/>
          </a:bodyPr>
          <a:lstStyle/>
          <a:p>
            <a:pPr marL="95250" marR="198755" lvl="0" indent="0" algn="l" rtl="0">
              <a:lnSpc>
                <a:spcPct val="100000"/>
              </a:lnSpc>
              <a:spcBef>
                <a:spcPts val="0"/>
              </a:spcBef>
              <a:spcAft>
                <a:spcPts val="0"/>
              </a:spcAft>
              <a:buClr>
                <a:srgbClr val="2853A3"/>
              </a:buClr>
              <a:buSzPts val="1200"/>
              <a:buFont typeface="Century Gothic"/>
              <a:buNone/>
            </a:pPr>
            <a:r>
              <a:rPr lang="en-US" sz="1300" b="1" i="0" u="none" strike="noStrike" cap="none">
                <a:solidFill>
                  <a:srgbClr val="2853A3"/>
                </a:solidFill>
                <a:latin typeface="Century Gothic"/>
                <a:ea typeface="Century Gothic"/>
                <a:cs typeface="Century Gothic"/>
                <a:sym typeface="Century Gothic"/>
              </a:rPr>
              <a:t>Well, of course! I recommend trying digital inventory systems. They not only log information but also notify you when you should reorder items.</a:t>
            </a:r>
            <a:endParaRPr sz="1300" b="1" i="0" u="none" strike="noStrike" cap="none">
              <a:solidFill>
                <a:srgbClr val="2853A3"/>
              </a:solidFill>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g153fde04e7e_1_476"/>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647" name="Google Shape;647;g153fde04e7e_1_476"/>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648" name="Google Shape;648;g153fde04e7e_1_476"/>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Digital Inventory Systems</a:t>
            </a:r>
            <a:endParaRPr sz="3200" b="0" i="0" u="none" strike="noStrike" cap="none">
              <a:solidFill>
                <a:srgbClr val="2853A3"/>
              </a:solidFill>
              <a:latin typeface="Century Gothic"/>
              <a:ea typeface="Century Gothic"/>
              <a:cs typeface="Century Gothic"/>
              <a:sym typeface="Century Gothic"/>
            </a:endParaRPr>
          </a:p>
        </p:txBody>
      </p:sp>
      <p:sp>
        <p:nvSpPr>
          <p:cNvPr id="649" name="Google Shape;649;g153fde04e7e_1_47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36</a:t>
            </a:fld>
            <a:endParaRPr/>
          </a:p>
        </p:txBody>
      </p:sp>
      <p:sp>
        <p:nvSpPr>
          <p:cNvPr id="650" name="Google Shape;650;g153fde04e7e_1_476"/>
          <p:cNvSpPr/>
          <p:nvPr/>
        </p:nvSpPr>
        <p:spPr>
          <a:xfrm>
            <a:off x="755075" y="1472750"/>
            <a:ext cx="9608100" cy="51678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g153fde04e7e_1_476"/>
          <p:cNvSpPr txBox="1"/>
          <p:nvPr/>
        </p:nvSpPr>
        <p:spPr>
          <a:xfrm>
            <a:off x="1070675" y="1695450"/>
            <a:ext cx="7772400" cy="4892100"/>
          </a:xfrm>
          <a:prstGeom prst="rect">
            <a:avLst/>
          </a:prstGeom>
          <a:noFill/>
          <a:ln>
            <a:noFill/>
          </a:ln>
        </p:spPr>
        <p:txBody>
          <a:bodyPr spcFirstLastPara="1" wrap="square" lIns="0" tIns="12700" rIns="0" bIns="0" anchor="t" anchorCtr="0">
            <a:spAutoFit/>
          </a:bodyPr>
          <a:lstStyle/>
          <a:p>
            <a:pPr marL="457200" marR="0" lvl="0" indent="-317500" algn="l" rtl="0">
              <a:lnSpc>
                <a:spcPct val="115000"/>
              </a:lnSpc>
              <a:spcBef>
                <a:spcPts val="0"/>
              </a:spcBef>
              <a:spcAft>
                <a:spcPts val="0"/>
              </a:spcAft>
              <a:buClr>
                <a:schemeClr val="dk2"/>
              </a:buClr>
              <a:buSzPts val="1400"/>
              <a:buFont typeface="Century Gothic"/>
              <a:buChar char="●"/>
            </a:pPr>
            <a:r>
              <a:rPr lang="en-US" sz="1600" b="0" i="0" u="none" strike="noStrike" cap="none">
                <a:solidFill>
                  <a:schemeClr val="dk2"/>
                </a:solidFill>
                <a:latin typeface="Century Gothic"/>
                <a:ea typeface="Century Gothic"/>
                <a:cs typeface="Century Gothic"/>
                <a:sym typeface="Century Gothic"/>
              </a:rPr>
              <a:t>Digital inventory systems electronically track goods, materials, and merchandise through computer software in real-time. These systems can help you make decisions and predictions on inventory allocation or restocking.</a:t>
            </a:r>
            <a:endParaRPr sz="1600"/>
          </a:p>
          <a:p>
            <a:pPr marL="457200" marR="0" lvl="0" indent="-317500" algn="l" rtl="0">
              <a:lnSpc>
                <a:spcPct val="115000"/>
              </a:lnSpc>
              <a:spcBef>
                <a:spcPts val="1000"/>
              </a:spcBef>
              <a:spcAft>
                <a:spcPts val="0"/>
              </a:spcAft>
              <a:buClr>
                <a:schemeClr val="dk2"/>
              </a:buClr>
              <a:buSzPts val="1400"/>
              <a:buFont typeface="Century Gothic"/>
              <a:buChar char="●"/>
            </a:pPr>
            <a:r>
              <a:rPr lang="en-US" sz="1600" b="0" i="0" u="none" strike="noStrike" cap="none">
                <a:solidFill>
                  <a:schemeClr val="dk2"/>
                </a:solidFill>
                <a:latin typeface="Century Gothic"/>
                <a:ea typeface="Century Gothic"/>
                <a:cs typeface="Century Gothic"/>
                <a:sym typeface="Century Gothic"/>
              </a:rPr>
              <a:t>Both digital and manual inventory systems can help you stay organized, but digital inventory systems are usually more efficient. With manual inventory systems, some things might escape your memory, like when to restock certain products. Digital inventory systems keep you up to date with regular notifications.</a:t>
            </a:r>
            <a:endParaRPr sz="1600" b="0" i="0" u="none" strike="noStrike" cap="none">
              <a:solidFill>
                <a:schemeClr val="dk2"/>
              </a:solidFill>
              <a:latin typeface="Century Gothic"/>
              <a:ea typeface="Century Gothic"/>
              <a:cs typeface="Century Gothic"/>
              <a:sym typeface="Century Gothic"/>
            </a:endParaRPr>
          </a:p>
          <a:p>
            <a:pPr marL="457200" marR="0" lvl="0" indent="-317500" algn="l" rtl="0">
              <a:lnSpc>
                <a:spcPct val="115000"/>
              </a:lnSpc>
              <a:spcBef>
                <a:spcPts val="1000"/>
              </a:spcBef>
              <a:spcAft>
                <a:spcPts val="0"/>
              </a:spcAft>
              <a:buClr>
                <a:schemeClr val="dk2"/>
              </a:buClr>
              <a:buSzPts val="1400"/>
              <a:buFont typeface="Century Gothic"/>
              <a:buChar char="●"/>
            </a:pPr>
            <a:r>
              <a:rPr lang="en-US" sz="1600" b="0" i="0" u="none" strike="noStrike" cap="none">
                <a:solidFill>
                  <a:schemeClr val="dk2"/>
                </a:solidFill>
                <a:latin typeface="Century Gothic"/>
                <a:ea typeface="Century Gothic"/>
                <a:cs typeface="Century Gothic"/>
                <a:sym typeface="Century Gothic"/>
              </a:rPr>
              <a:t>While manual inventory systems can get lost or damaged, digital platforms store your information. If you memorize your account log-in information, you will be able to access your system from any computer or smartphone.</a:t>
            </a:r>
            <a:endParaRPr sz="1600"/>
          </a:p>
          <a:p>
            <a:pPr marL="457200" marR="0" lvl="0" indent="-317500" algn="l" rtl="0">
              <a:lnSpc>
                <a:spcPct val="115000"/>
              </a:lnSpc>
              <a:spcBef>
                <a:spcPts val="1000"/>
              </a:spcBef>
              <a:spcAft>
                <a:spcPts val="1000"/>
              </a:spcAft>
              <a:buClr>
                <a:schemeClr val="dk2"/>
              </a:buClr>
              <a:buSzPts val="1400"/>
              <a:buFont typeface="Century Gothic"/>
              <a:buChar char="●"/>
            </a:pPr>
            <a:r>
              <a:rPr lang="en-US" sz="1600" b="0" i="0" u="none" strike="noStrike" cap="none">
                <a:solidFill>
                  <a:schemeClr val="dk2"/>
                </a:solidFill>
                <a:latin typeface="Century Gothic"/>
                <a:ea typeface="Century Gothic"/>
                <a:cs typeface="Century Gothic"/>
                <a:sym typeface="Century Gothic"/>
              </a:rPr>
              <a:t>While some digital inventory systems may not be free, you can get a return on investment, as they can help you boost sales with their efficiency. </a:t>
            </a:r>
            <a:endParaRPr b="0" i="0" u="none" strike="noStrike" cap="none">
              <a:solidFill>
                <a:schemeClr val="dk2"/>
              </a:solidFill>
              <a:latin typeface="Century Gothic"/>
              <a:ea typeface="Century Gothic"/>
              <a:cs typeface="Century Gothic"/>
              <a:sym typeface="Century Gothic"/>
            </a:endParaRPr>
          </a:p>
        </p:txBody>
      </p:sp>
      <p:pic>
        <p:nvPicPr>
          <p:cNvPr id="652" name="Google Shape;652;g153fde04e7e_1_47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pic>
        <p:nvPicPr>
          <p:cNvPr id="653" name="Google Shape;653;g153fde04e7e_1_47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202796" y="1244150"/>
            <a:ext cx="3664803" cy="549855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58" name="Google Shape;658;g153fde04e7e_1_491"/>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659" name="Google Shape;659;g153fde04e7e_1_491"/>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660" name="Google Shape;660;g153fde04e7e_1_491"/>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Go Digital</a:t>
            </a:r>
            <a:endParaRPr sz="3200" b="0" i="0" u="none" strike="noStrike" cap="none">
              <a:solidFill>
                <a:srgbClr val="2853A3"/>
              </a:solidFill>
              <a:latin typeface="Century Gothic"/>
              <a:ea typeface="Century Gothic"/>
              <a:cs typeface="Century Gothic"/>
              <a:sym typeface="Century Gothic"/>
            </a:endParaRPr>
          </a:p>
        </p:txBody>
      </p:sp>
      <p:sp>
        <p:nvSpPr>
          <p:cNvPr id="661" name="Google Shape;661;g153fde04e7e_1_49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37</a:t>
            </a:fld>
            <a:endParaRPr/>
          </a:p>
        </p:txBody>
      </p:sp>
      <p:pic>
        <p:nvPicPr>
          <p:cNvPr id="662" name="Google Shape;662;g153fde04e7e_1_491"/>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pic>
        <p:nvPicPr>
          <p:cNvPr id="663" name="Google Shape;663;g153fde04e7e_1_49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956175" y="161068"/>
            <a:ext cx="1235826" cy="1235826"/>
          </a:xfrm>
          <a:prstGeom prst="rect">
            <a:avLst/>
          </a:prstGeom>
          <a:noFill/>
          <a:ln>
            <a:noFill/>
          </a:ln>
        </p:spPr>
      </p:pic>
      <p:sp>
        <p:nvSpPr>
          <p:cNvPr id="664" name="Google Shape;664;g153fde04e7e_1_491"/>
          <p:cNvSpPr txBox="1"/>
          <p:nvPr/>
        </p:nvSpPr>
        <p:spPr>
          <a:xfrm>
            <a:off x="9096375" y="256800"/>
            <a:ext cx="1909500" cy="15393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100"/>
              <a:buFont typeface="Arial"/>
              <a:buNone/>
            </a:pPr>
            <a:r>
              <a:rPr lang="en-US" sz="1100" b="0" i="0" u="none" strike="noStrike" cap="none">
                <a:solidFill>
                  <a:schemeClr val="dk2"/>
                </a:solidFill>
                <a:latin typeface="Century Gothic"/>
                <a:ea typeface="Century Gothic"/>
                <a:cs typeface="Century Gothic"/>
                <a:sym typeface="Century Gothic"/>
              </a:rPr>
              <a:t>Click on the name of each system to access their website. You can delete or replace systems to best fit your market context.</a:t>
            </a:r>
            <a:endParaRPr sz="1100" b="0" i="0" u="none" strike="noStrike" cap="none">
              <a:solidFill>
                <a:schemeClr val="dk2"/>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chemeClr val="dk1"/>
              </a:buClr>
              <a:buSzPts val="1100"/>
              <a:buFont typeface="Arial"/>
              <a:buNone/>
            </a:pPr>
            <a:endParaRPr sz="1100" b="0" i="0" u="none" strike="noStrike" cap="none">
              <a:solidFill>
                <a:schemeClr val="dk2"/>
              </a:solidFill>
              <a:latin typeface="Century Gothic"/>
              <a:ea typeface="Century Gothic"/>
              <a:cs typeface="Century Gothic"/>
              <a:sym typeface="Century Gothic"/>
            </a:endParaRPr>
          </a:p>
        </p:txBody>
      </p:sp>
      <p:grpSp>
        <p:nvGrpSpPr>
          <p:cNvPr id="665" name="Google Shape;665;g153fde04e7e_1_491"/>
          <p:cNvGrpSpPr/>
          <p:nvPr/>
        </p:nvGrpSpPr>
        <p:grpSpPr>
          <a:xfrm>
            <a:off x="1552575" y="1420603"/>
            <a:ext cx="1990725" cy="1123102"/>
            <a:chOff x="1781175" y="1496803"/>
            <a:chExt cx="1990725" cy="1123102"/>
          </a:xfrm>
        </p:grpSpPr>
        <p:pic>
          <p:nvPicPr>
            <p:cNvPr id="666" name="Google Shape;666;g153fde04e7e_1_491"/>
            <p:cNvPicPr preferRelativeResize="0"/>
            <p:nvPr/>
          </p:nvPicPr>
          <p:blipFill rotWithShape="1">
            <a:blip r:embed="rId6" cstate="screen">
              <a:alphaModFix/>
              <a:extLst>
                <a:ext uri="{28A0092B-C50C-407E-A947-70E740481C1C}">
                  <a14:useLocalDpi xmlns:a14="http://schemas.microsoft.com/office/drawing/2010/main"/>
                </a:ext>
              </a:extLst>
            </a:blip>
            <a:srcRect l="18300" t="14985" r="23023" b="29097"/>
            <a:stretch/>
          </p:blipFill>
          <p:spPr>
            <a:xfrm flipH="1">
              <a:off x="1781175" y="1496803"/>
              <a:ext cx="1494450" cy="1123102"/>
            </a:xfrm>
            <a:prstGeom prst="rect">
              <a:avLst/>
            </a:prstGeom>
            <a:noFill/>
            <a:ln>
              <a:noFill/>
            </a:ln>
          </p:spPr>
        </p:pic>
        <p:sp>
          <p:nvSpPr>
            <p:cNvPr id="667" name="Google Shape;667;g153fde04e7e_1_491"/>
            <p:cNvSpPr txBox="1"/>
            <p:nvPr/>
          </p:nvSpPr>
          <p:spPr>
            <a:xfrm>
              <a:off x="2072400" y="1682488"/>
              <a:ext cx="16995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2000" b="1" i="0" u="none" strike="noStrike" cap="none">
                  <a:solidFill>
                    <a:srgbClr val="664B71"/>
                  </a:solidFill>
                  <a:latin typeface="Century Gothic"/>
                  <a:ea typeface="Century Gothic"/>
                  <a:cs typeface="Century Gothic"/>
                  <a:sym typeface="Century Gothic"/>
                </a:rPr>
                <a:t>Let’s </a:t>
              </a:r>
              <a:endParaRPr sz="2000" b="1" i="0" u="none" strike="noStrike" cap="none">
                <a:solidFill>
                  <a:srgbClr val="664B7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2000" b="1" i="0" u="none" strike="noStrike" cap="none">
                  <a:solidFill>
                    <a:srgbClr val="664B71"/>
                  </a:solidFill>
                  <a:latin typeface="Century Gothic"/>
                  <a:ea typeface="Century Gothic"/>
                  <a:cs typeface="Century Gothic"/>
                  <a:sym typeface="Century Gothic"/>
                </a:rPr>
                <a:t>do it!</a:t>
              </a:r>
              <a:endParaRPr sz="2000" b="1" i="0" u="none" strike="noStrike" cap="none">
                <a:solidFill>
                  <a:srgbClr val="664B71"/>
                </a:solidFill>
                <a:latin typeface="Calibri"/>
                <a:ea typeface="Calibri"/>
                <a:cs typeface="Calibri"/>
                <a:sym typeface="Calibri"/>
              </a:endParaRPr>
            </a:p>
          </p:txBody>
        </p:sp>
      </p:grpSp>
      <p:pic>
        <p:nvPicPr>
          <p:cNvPr id="668" name="Google Shape;668;g153fde04e7e_1_491"/>
          <p:cNvPicPr preferRelativeResize="0"/>
          <p:nvPr/>
        </p:nvPicPr>
        <p:blipFill rotWithShape="1">
          <a:blip r:embed="rId7" cstate="screen">
            <a:alphaModFix/>
            <a:extLst>
              <a:ext uri="{28A0092B-C50C-407E-A947-70E740481C1C}">
                <a14:useLocalDpi xmlns:a14="http://schemas.microsoft.com/office/drawing/2010/main"/>
              </a:ext>
            </a:extLst>
          </a:blip>
          <a:srcRect l="8881" r="8880"/>
          <a:stretch/>
        </p:blipFill>
        <p:spPr>
          <a:xfrm>
            <a:off x="137600" y="1676400"/>
            <a:ext cx="2881826" cy="5257800"/>
          </a:xfrm>
          <a:prstGeom prst="rect">
            <a:avLst/>
          </a:prstGeom>
          <a:noFill/>
          <a:ln>
            <a:noFill/>
          </a:ln>
        </p:spPr>
      </p:pic>
      <p:graphicFrame>
        <p:nvGraphicFramePr>
          <p:cNvPr id="669" name="Google Shape;669;g153fde04e7e_1_491"/>
          <p:cNvGraphicFramePr/>
          <p:nvPr/>
        </p:nvGraphicFramePr>
        <p:xfrm>
          <a:off x="3133725" y="3078525"/>
          <a:ext cx="3000000" cy="3000000"/>
        </p:xfrm>
        <a:graphic>
          <a:graphicData uri="http://schemas.openxmlformats.org/drawingml/2006/table">
            <a:tbl>
              <a:tblPr>
                <a:noFill/>
                <a:tableStyleId>{F58DE696-856A-406E-8B37-1B6BA950F9E3}</a:tableStyleId>
              </a:tblPr>
              <a:tblGrid>
                <a:gridCol w="1393000">
                  <a:extLst>
                    <a:ext uri="{9D8B030D-6E8A-4147-A177-3AD203B41FA5}">
                      <a16:colId xmlns:a16="http://schemas.microsoft.com/office/drawing/2014/main" val="20000"/>
                    </a:ext>
                  </a:extLst>
                </a:gridCol>
                <a:gridCol w="1393000">
                  <a:extLst>
                    <a:ext uri="{9D8B030D-6E8A-4147-A177-3AD203B41FA5}">
                      <a16:colId xmlns:a16="http://schemas.microsoft.com/office/drawing/2014/main" val="20001"/>
                    </a:ext>
                  </a:extLst>
                </a:gridCol>
                <a:gridCol w="1393000">
                  <a:extLst>
                    <a:ext uri="{9D8B030D-6E8A-4147-A177-3AD203B41FA5}">
                      <a16:colId xmlns:a16="http://schemas.microsoft.com/office/drawing/2014/main" val="20002"/>
                    </a:ext>
                  </a:extLst>
                </a:gridCol>
                <a:gridCol w="1393000">
                  <a:extLst>
                    <a:ext uri="{9D8B030D-6E8A-4147-A177-3AD203B41FA5}">
                      <a16:colId xmlns:a16="http://schemas.microsoft.com/office/drawing/2014/main" val="20003"/>
                    </a:ext>
                  </a:extLst>
                </a:gridCol>
                <a:gridCol w="1393000">
                  <a:extLst>
                    <a:ext uri="{9D8B030D-6E8A-4147-A177-3AD203B41FA5}">
                      <a16:colId xmlns:a16="http://schemas.microsoft.com/office/drawing/2014/main" val="20004"/>
                    </a:ext>
                  </a:extLst>
                </a:gridCol>
                <a:gridCol w="1393000">
                  <a:extLst>
                    <a:ext uri="{9D8B030D-6E8A-4147-A177-3AD203B41FA5}">
                      <a16:colId xmlns:a16="http://schemas.microsoft.com/office/drawing/2014/main" val="20005"/>
                    </a:ext>
                  </a:extLst>
                </a:gridCol>
              </a:tblGrid>
              <a:tr h="89145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entury Gothic"/>
                          <a:ea typeface="Century Gothic"/>
                          <a:cs typeface="Century Gothic"/>
                          <a:sym typeface="Century Gothic"/>
                        </a:rPr>
                        <a:t>TECHNOLOGY REQUIRED</a:t>
                      </a:r>
                      <a:endParaRPr sz="1400" b="1" u="none" strike="noStrike" cap="none">
                        <a:solidFill>
                          <a:schemeClr val="lt1"/>
                        </a:solidFill>
                        <a:latin typeface="Century Gothic"/>
                        <a:ea typeface="Century Gothic"/>
                        <a:cs typeface="Century Gothic"/>
                        <a:sym typeface="Century Gothic"/>
                      </a:endParaRPr>
                    </a:p>
                  </a:txBody>
                  <a:tcPr marL="91425" marR="91425" marT="91425" marB="91425">
                    <a:lnL w="9525" cap="flat" cmpd="sng">
                      <a:solidFill>
                        <a:srgbClr val="2855A4"/>
                      </a:solidFill>
                      <a:prstDash val="solid"/>
                      <a:round/>
                      <a:headEnd type="none" w="sm" len="sm"/>
                      <a:tailEnd type="none" w="sm" len="sm"/>
                    </a:lnL>
                    <a:lnR w="9525" cap="flat" cmpd="sng">
                      <a:solidFill>
                        <a:srgbClr val="2855A4"/>
                      </a:solidFill>
                      <a:prstDash val="solid"/>
                      <a:round/>
                      <a:headEnd type="none" w="sm" len="sm"/>
                      <a:tailEnd type="none" w="sm" len="sm"/>
                    </a:lnR>
                    <a:lnT w="9525" cap="flat" cmpd="sng">
                      <a:solidFill>
                        <a:srgbClr val="2855A4"/>
                      </a:solidFill>
                      <a:prstDash val="solid"/>
                      <a:round/>
                      <a:headEnd type="none" w="sm" len="sm"/>
                      <a:tailEnd type="none" w="sm" len="sm"/>
                    </a:lnT>
                    <a:lnB w="9525" cap="flat" cmpd="sng">
                      <a:solidFill>
                        <a:srgbClr val="2855A4"/>
                      </a:solidFill>
                      <a:prstDash val="solid"/>
                      <a:round/>
                      <a:headEnd type="none" w="sm" len="sm"/>
                      <a:tailEnd type="none" w="sm" len="sm"/>
                    </a:lnB>
                    <a:solidFill>
                      <a:srgbClr val="B3CDE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2"/>
                          </a:solidFill>
                          <a:latin typeface="Century Gothic"/>
                          <a:ea typeface="Century Gothic"/>
                          <a:cs typeface="Century Gothic"/>
                          <a:sym typeface="Century Gothic"/>
                        </a:rPr>
                        <a:t>Smartphone/</a:t>
                      </a:r>
                      <a:endParaRPr sz="140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2"/>
                          </a:solidFill>
                          <a:latin typeface="Century Gothic"/>
                          <a:ea typeface="Century Gothic"/>
                          <a:cs typeface="Century Gothic"/>
                          <a:sym typeface="Century Gothic"/>
                        </a:rPr>
                        <a:t>Computer</a:t>
                      </a:r>
                      <a:endParaRPr sz="1400" u="none" strike="noStrike" cap="none">
                        <a:solidFill>
                          <a:schemeClr val="dk2"/>
                        </a:solidFill>
                        <a:latin typeface="Century Gothic"/>
                        <a:ea typeface="Century Gothic"/>
                        <a:cs typeface="Century Gothic"/>
                        <a:sym typeface="Century Gothic"/>
                      </a:endParaRPr>
                    </a:p>
                  </a:txBody>
                  <a:tcPr marL="91425" marR="91425" marT="91425" marB="91425">
                    <a:lnL w="9525" cap="flat" cmpd="sng">
                      <a:solidFill>
                        <a:srgbClr val="2855A4"/>
                      </a:solidFill>
                      <a:prstDash val="solid"/>
                      <a:round/>
                      <a:headEnd type="none" w="sm" len="sm"/>
                      <a:tailEnd type="none" w="sm" len="sm"/>
                    </a:lnL>
                    <a:lnR w="9525" cap="flat" cmpd="sng">
                      <a:solidFill>
                        <a:srgbClr val="2855A4"/>
                      </a:solidFill>
                      <a:prstDash val="solid"/>
                      <a:round/>
                      <a:headEnd type="none" w="sm" len="sm"/>
                      <a:tailEnd type="none" w="sm" len="sm"/>
                    </a:lnR>
                    <a:lnT w="9525" cap="flat" cmpd="sng">
                      <a:solidFill>
                        <a:srgbClr val="2855A4"/>
                      </a:solidFill>
                      <a:prstDash val="solid"/>
                      <a:round/>
                      <a:headEnd type="none" w="sm" len="sm"/>
                      <a:tailEnd type="none" w="sm" len="sm"/>
                    </a:lnT>
                    <a:lnB w="9525" cap="flat" cmpd="sng">
                      <a:solidFill>
                        <a:srgbClr val="2855A4"/>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US" sz="1400" u="none" strike="noStrike" cap="none">
                          <a:solidFill>
                            <a:schemeClr val="dk2"/>
                          </a:solidFill>
                          <a:latin typeface="Century Gothic"/>
                          <a:ea typeface="Century Gothic"/>
                          <a:cs typeface="Century Gothic"/>
                          <a:sym typeface="Century Gothic"/>
                        </a:rPr>
                        <a:t>Smartphone/</a:t>
                      </a:r>
                      <a:endParaRPr sz="140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1400" u="none" strike="noStrike" cap="none">
                          <a:solidFill>
                            <a:schemeClr val="dk2"/>
                          </a:solidFill>
                          <a:latin typeface="Century Gothic"/>
                          <a:ea typeface="Century Gothic"/>
                          <a:cs typeface="Century Gothic"/>
                          <a:sym typeface="Century Gothic"/>
                        </a:rPr>
                        <a:t>Computer</a:t>
                      </a:r>
                      <a:endParaRPr sz="1400" u="none" strike="noStrike" cap="none">
                        <a:solidFill>
                          <a:schemeClr val="dk2"/>
                        </a:solidFill>
                        <a:latin typeface="Century Gothic"/>
                        <a:ea typeface="Century Gothic"/>
                        <a:cs typeface="Century Gothic"/>
                        <a:sym typeface="Century Gothic"/>
                      </a:endParaRPr>
                    </a:p>
                  </a:txBody>
                  <a:tcPr marL="91425" marR="91425" marT="91425" marB="91425">
                    <a:lnL w="9525" cap="flat" cmpd="sng">
                      <a:solidFill>
                        <a:srgbClr val="2855A4"/>
                      </a:solidFill>
                      <a:prstDash val="solid"/>
                      <a:round/>
                      <a:headEnd type="none" w="sm" len="sm"/>
                      <a:tailEnd type="none" w="sm" len="sm"/>
                    </a:lnL>
                    <a:lnR w="9525" cap="flat" cmpd="sng">
                      <a:solidFill>
                        <a:srgbClr val="2855A4"/>
                      </a:solidFill>
                      <a:prstDash val="solid"/>
                      <a:round/>
                      <a:headEnd type="none" w="sm" len="sm"/>
                      <a:tailEnd type="none" w="sm" len="sm"/>
                    </a:lnR>
                    <a:lnT w="9525" cap="flat" cmpd="sng">
                      <a:solidFill>
                        <a:srgbClr val="2855A4"/>
                      </a:solidFill>
                      <a:prstDash val="solid"/>
                      <a:round/>
                      <a:headEnd type="none" w="sm" len="sm"/>
                      <a:tailEnd type="none" w="sm" len="sm"/>
                    </a:lnT>
                    <a:lnB w="9525" cap="flat" cmpd="sng">
                      <a:solidFill>
                        <a:srgbClr val="2855A4"/>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US" sz="1400" u="none" strike="noStrike" cap="none">
                          <a:solidFill>
                            <a:schemeClr val="dk2"/>
                          </a:solidFill>
                          <a:latin typeface="Century Gothic"/>
                          <a:ea typeface="Century Gothic"/>
                          <a:cs typeface="Century Gothic"/>
                          <a:sym typeface="Century Gothic"/>
                        </a:rPr>
                        <a:t>Smartphone/</a:t>
                      </a:r>
                      <a:endParaRPr sz="140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1400" u="none" strike="noStrike" cap="none">
                          <a:solidFill>
                            <a:schemeClr val="dk2"/>
                          </a:solidFill>
                          <a:latin typeface="Century Gothic"/>
                          <a:ea typeface="Century Gothic"/>
                          <a:cs typeface="Century Gothic"/>
                          <a:sym typeface="Century Gothic"/>
                        </a:rPr>
                        <a:t>Computer</a:t>
                      </a:r>
                      <a:endParaRPr sz="1400" u="none" strike="noStrike" cap="none">
                        <a:solidFill>
                          <a:schemeClr val="dk2"/>
                        </a:solidFill>
                        <a:latin typeface="Century Gothic"/>
                        <a:ea typeface="Century Gothic"/>
                        <a:cs typeface="Century Gothic"/>
                        <a:sym typeface="Century Gothic"/>
                      </a:endParaRPr>
                    </a:p>
                  </a:txBody>
                  <a:tcPr marL="91425" marR="91425" marT="91425" marB="91425">
                    <a:lnL w="9525" cap="flat" cmpd="sng">
                      <a:solidFill>
                        <a:srgbClr val="2855A4"/>
                      </a:solidFill>
                      <a:prstDash val="solid"/>
                      <a:round/>
                      <a:headEnd type="none" w="sm" len="sm"/>
                      <a:tailEnd type="none" w="sm" len="sm"/>
                    </a:lnL>
                    <a:lnR w="9525" cap="flat" cmpd="sng">
                      <a:solidFill>
                        <a:srgbClr val="2855A4"/>
                      </a:solidFill>
                      <a:prstDash val="solid"/>
                      <a:round/>
                      <a:headEnd type="none" w="sm" len="sm"/>
                      <a:tailEnd type="none" w="sm" len="sm"/>
                    </a:lnR>
                    <a:lnT w="9525" cap="flat" cmpd="sng">
                      <a:solidFill>
                        <a:srgbClr val="2855A4"/>
                      </a:solidFill>
                      <a:prstDash val="solid"/>
                      <a:round/>
                      <a:headEnd type="none" w="sm" len="sm"/>
                      <a:tailEnd type="none" w="sm" len="sm"/>
                    </a:lnT>
                    <a:lnB w="9525" cap="flat" cmpd="sng">
                      <a:solidFill>
                        <a:srgbClr val="2855A4"/>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US" sz="1400" u="none" strike="noStrike" cap="none">
                          <a:solidFill>
                            <a:schemeClr val="dk2"/>
                          </a:solidFill>
                          <a:latin typeface="Century Gothic"/>
                          <a:ea typeface="Century Gothic"/>
                          <a:cs typeface="Century Gothic"/>
                          <a:sym typeface="Century Gothic"/>
                        </a:rPr>
                        <a:t>Computer</a:t>
                      </a:r>
                      <a:endParaRPr sz="1400" u="none" strike="noStrike" cap="none">
                        <a:solidFill>
                          <a:schemeClr val="dk2"/>
                        </a:solidFill>
                        <a:latin typeface="Century Gothic"/>
                        <a:ea typeface="Century Gothic"/>
                        <a:cs typeface="Century Gothic"/>
                        <a:sym typeface="Century Gothic"/>
                      </a:endParaRPr>
                    </a:p>
                  </a:txBody>
                  <a:tcPr marL="91425" marR="91425" marT="91425" marB="91425">
                    <a:lnL w="9525" cap="flat" cmpd="sng">
                      <a:solidFill>
                        <a:srgbClr val="2855A4"/>
                      </a:solidFill>
                      <a:prstDash val="solid"/>
                      <a:round/>
                      <a:headEnd type="none" w="sm" len="sm"/>
                      <a:tailEnd type="none" w="sm" len="sm"/>
                    </a:lnL>
                    <a:lnR w="9525" cap="flat" cmpd="sng">
                      <a:solidFill>
                        <a:srgbClr val="2855A4"/>
                      </a:solidFill>
                      <a:prstDash val="solid"/>
                      <a:round/>
                      <a:headEnd type="none" w="sm" len="sm"/>
                      <a:tailEnd type="none" w="sm" len="sm"/>
                    </a:lnR>
                    <a:lnT w="9525" cap="flat" cmpd="sng">
                      <a:solidFill>
                        <a:srgbClr val="2855A4"/>
                      </a:solidFill>
                      <a:prstDash val="solid"/>
                      <a:round/>
                      <a:headEnd type="none" w="sm" len="sm"/>
                      <a:tailEnd type="none" w="sm" len="sm"/>
                    </a:lnT>
                    <a:lnB w="9525" cap="flat" cmpd="sng">
                      <a:solidFill>
                        <a:srgbClr val="2855A4"/>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US" sz="1400" u="none" strike="noStrike" cap="none">
                          <a:solidFill>
                            <a:schemeClr val="dk2"/>
                          </a:solidFill>
                          <a:latin typeface="Century Gothic"/>
                          <a:ea typeface="Century Gothic"/>
                          <a:cs typeface="Century Gothic"/>
                          <a:sym typeface="Century Gothic"/>
                        </a:rPr>
                        <a:t>Smartphone/</a:t>
                      </a:r>
                      <a:endParaRPr sz="140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1400" u="none" strike="noStrike" cap="none">
                          <a:solidFill>
                            <a:schemeClr val="dk2"/>
                          </a:solidFill>
                          <a:latin typeface="Century Gothic"/>
                          <a:ea typeface="Century Gothic"/>
                          <a:cs typeface="Century Gothic"/>
                          <a:sym typeface="Century Gothic"/>
                        </a:rPr>
                        <a:t>Computer</a:t>
                      </a:r>
                      <a:endParaRPr sz="1400" u="none" strike="noStrike" cap="none">
                        <a:solidFill>
                          <a:schemeClr val="dk2"/>
                        </a:solidFill>
                        <a:latin typeface="Century Gothic"/>
                        <a:ea typeface="Century Gothic"/>
                        <a:cs typeface="Century Gothic"/>
                        <a:sym typeface="Century Gothic"/>
                      </a:endParaRPr>
                    </a:p>
                  </a:txBody>
                  <a:tcPr marL="91425" marR="91425" marT="91425" marB="91425">
                    <a:lnL w="9525" cap="flat" cmpd="sng">
                      <a:solidFill>
                        <a:srgbClr val="2855A4"/>
                      </a:solidFill>
                      <a:prstDash val="solid"/>
                      <a:round/>
                      <a:headEnd type="none" w="sm" len="sm"/>
                      <a:tailEnd type="none" w="sm" len="sm"/>
                    </a:lnL>
                    <a:lnR w="9525" cap="flat" cmpd="sng">
                      <a:solidFill>
                        <a:srgbClr val="2855A4"/>
                      </a:solidFill>
                      <a:prstDash val="solid"/>
                      <a:round/>
                      <a:headEnd type="none" w="sm" len="sm"/>
                      <a:tailEnd type="none" w="sm" len="sm"/>
                    </a:lnR>
                    <a:lnT w="9525" cap="flat" cmpd="sng">
                      <a:solidFill>
                        <a:srgbClr val="2855A4"/>
                      </a:solidFill>
                      <a:prstDash val="solid"/>
                      <a:round/>
                      <a:headEnd type="none" w="sm" len="sm"/>
                      <a:tailEnd type="none" w="sm" len="sm"/>
                    </a:lnT>
                    <a:lnB w="9525" cap="flat" cmpd="sng">
                      <a:solidFill>
                        <a:srgbClr val="2855A4"/>
                      </a:solidFill>
                      <a:prstDash val="solid"/>
                      <a:round/>
                      <a:headEnd type="none" w="sm" len="sm"/>
                      <a:tailEnd type="none" w="sm" len="sm"/>
                    </a:lnB>
                    <a:solidFill>
                      <a:srgbClr val="EAEEF7"/>
                    </a:solidFill>
                  </a:tcPr>
                </a:tc>
                <a:extLst>
                  <a:ext uri="{0D108BD9-81ED-4DB2-BD59-A6C34878D82A}">
                    <a16:rowId xmlns:a16="http://schemas.microsoft.com/office/drawing/2014/main" val="10000"/>
                  </a:ext>
                </a:extLst>
              </a:tr>
              <a:tr h="899125">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entury Gothic"/>
                          <a:ea typeface="Century Gothic"/>
                          <a:cs typeface="Century Gothic"/>
                          <a:sym typeface="Century Gothic"/>
                        </a:rPr>
                        <a:t>COSTS</a:t>
                      </a:r>
                      <a:endParaRPr sz="1400" b="1" u="none" strike="noStrike" cap="none">
                        <a:solidFill>
                          <a:schemeClr val="lt1"/>
                        </a:solidFill>
                        <a:latin typeface="Century Gothic"/>
                        <a:ea typeface="Century Gothic"/>
                        <a:cs typeface="Century Gothic"/>
                        <a:sym typeface="Century Gothic"/>
                      </a:endParaRPr>
                    </a:p>
                  </a:txBody>
                  <a:tcPr marL="91425" marR="91425" marT="91425" marB="91425">
                    <a:lnL w="9525" cap="flat" cmpd="sng">
                      <a:solidFill>
                        <a:srgbClr val="2855A4"/>
                      </a:solidFill>
                      <a:prstDash val="solid"/>
                      <a:round/>
                      <a:headEnd type="none" w="sm" len="sm"/>
                      <a:tailEnd type="none" w="sm" len="sm"/>
                    </a:lnL>
                    <a:lnR w="9525" cap="flat" cmpd="sng">
                      <a:solidFill>
                        <a:srgbClr val="2855A4"/>
                      </a:solidFill>
                      <a:prstDash val="solid"/>
                      <a:round/>
                      <a:headEnd type="none" w="sm" len="sm"/>
                      <a:tailEnd type="none" w="sm" len="sm"/>
                    </a:lnR>
                    <a:lnT w="9525" cap="flat" cmpd="sng">
                      <a:solidFill>
                        <a:srgbClr val="2855A4"/>
                      </a:solidFill>
                      <a:prstDash val="solid"/>
                      <a:round/>
                      <a:headEnd type="none" w="sm" len="sm"/>
                      <a:tailEnd type="none" w="sm" len="sm"/>
                    </a:lnT>
                    <a:lnB w="9525" cap="flat" cmpd="sng">
                      <a:solidFill>
                        <a:srgbClr val="2855A4"/>
                      </a:solidFill>
                      <a:prstDash val="solid"/>
                      <a:round/>
                      <a:headEnd type="none" w="sm" len="sm"/>
                      <a:tailEnd type="none" w="sm" len="sm"/>
                    </a:lnB>
                    <a:solidFill>
                      <a:srgbClr val="B3CDE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2"/>
                          </a:solidFill>
                          <a:latin typeface="Century Gothic"/>
                          <a:ea typeface="Century Gothic"/>
                          <a:cs typeface="Century Gothic"/>
                          <a:sym typeface="Century Gothic"/>
                        </a:rPr>
                        <a:t>Free</a:t>
                      </a:r>
                      <a:endParaRPr sz="1400" u="none" strike="noStrike" cap="none">
                        <a:solidFill>
                          <a:schemeClr val="dk2"/>
                        </a:solidFill>
                        <a:latin typeface="Century Gothic"/>
                        <a:ea typeface="Century Gothic"/>
                        <a:cs typeface="Century Gothic"/>
                        <a:sym typeface="Century Gothic"/>
                      </a:endParaRPr>
                    </a:p>
                  </a:txBody>
                  <a:tcPr marL="91425" marR="91425" marT="91425" marB="91425">
                    <a:lnL w="9525" cap="flat" cmpd="sng">
                      <a:solidFill>
                        <a:srgbClr val="2855A4"/>
                      </a:solidFill>
                      <a:prstDash val="solid"/>
                      <a:round/>
                      <a:headEnd type="none" w="sm" len="sm"/>
                      <a:tailEnd type="none" w="sm" len="sm"/>
                    </a:lnL>
                    <a:lnR w="9525" cap="flat" cmpd="sng">
                      <a:solidFill>
                        <a:srgbClr val="2855A4"/>
                      </a:solidFill>
                      <a:prstDash val="solid"/>
                      <a:round/>
                      <a:headEnd type="none" w="sm" len="sm"/>
                      <a:tailEnd type="none" w="sm" len="sm"/>
                    </a:lnR>
                    <a:lnT w="9525" cap="flat" cmpd="sng">
                      <a:solidFill>
                        <a:srgbClr val="2855A4"/>
                      </a:solidFill>
                      <a:prstDash val="solid"/>
                      <a:round/>
                      <a:headEnd type="none" w="sm" len="sm"/>
                      <a:tailEnd type="none" w="sm" len="sm"/>
                    </a:lnT>
                    <a:lnB w="9525" cap="flat" cmpd="sng">
                      <a:solidFill>
                        <a:srgbClr val="2855A4"/>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2"/>
                          </a:solidFill>
                          <a:latin typeface="Century Gothic"/>
                          <a:ea typeface="Century Gothic"/>
                          <a:cs typeface="Century Gothic"/>
                          <a:sym typeface="Century Gothic"/>
                        </a:rPr>
                        <a:t>Starting from 5.38 USD per month</a:t>
                      </a:r>
                      <a:endParaRPr sz="1400" u="none" strike="noStrike" cap="none">
                        <a:solidFill>
                          <a:schemeClr val="dk2"/>
                        </a:solidFill>
                        <a:latin typeface="Century Gothic"/>
                        <a:ea typeface="Century Gothic"/>
                        <a:cs typeface="Century Gothic"/>
                        <a:sym typeface="Century Gothic"/>
                      </a:endParaRPr>
                    </a:p>
                  </a:txBody>
                  <a:tcPr marL="91425" marR="91425" marT="91425" marB="91425">
                    <a:lnL w="9525" cap="flat" cmpd="sng">
                      <a:solidFill>
                        <a:srgbClr val="2855A4"/>
                      </a:solidFill>
                      <a:prstDash val="solid"/>
                      <a:round/>
                      <a:headEnd type="none" w="sm" len="sm"/>
                      <a:tailEnd type="none" w="sm" len="sm"/>
                    </a:lnL>
                    <a:lnR w="9525" cap="flat" cmpd="sng">
                      <a:solidFill>
                        <a:srgbClr val="2855A4"/>
                      </a:solidFill>
                      <a:prstDash val="solid"/>
                      <a:round/>
                      <a:headEnd type="none" w="sm" len="sm"/>
                      <a:tailEnd type="none" w="sm" len="sm"/>
                    </a:lnR>
                    <a:lnT w="9525" cap="flat" cmpd="sng">
                      <a:solidFill>
                        <a:srgbClr val="2855A4"/>
                      </a:solidFill>
                      <a:prstDash val="solid"/>
                      <a:round/>
                      <a:headEnd type="none" w="sm" len="sm"/>
                      <a:tailEnd type="none" w="sm" len="sm"/>
                    </a:lnT>
                    <a:lnB w="9525" cap="flat" cmpd="sng">
                      <a:solidFill>
                        <a:srgbClr val="2855A4"/>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2"/>
                          </a:solidFill>
                          <a:latin typeface="Century Gothic"/>
                          <a:ea typeface="Century Gothic"/>
                          <a:cs typeface="Century Gothic"/>
                          <a:sym typeface="Century Gothic"/>
                        </a:rPr>
                        <a:t>Tiered pricing options available</a:t>
                      </a:r>
                      <a:endParaRPr sz="1400" u="none" strike="noStrike" cap="none">
                        <a:solidFill>
                          <a:schemeClr val="dk2"/>
                        </a:solidFill>
                        <a:latin typeface="Century Gothic"/>
                        <a:ea typeface="Century Gothic"/>
                        <a:cs typeface="Century Gothic"/>
                        <a:sym typeface="Century Gothic"/>
                      </a:endParaRPr>
                    </a:p>
                  </a:txBody>
                  <a:tcPr marL="91425" marR="91425" marT="91425" marB="91425">
                    <a:lnL w="9525" cap="flat" cmpd="sng">
                      <a:solidFill>
                        <a:srgbClr val="2855A4"/>
                      </a:solidFill>
                      <a:prstDash val="solid"/>
                      <a:round/>
                      <a:headEnd type="none" w="sm" len="sm"/>
                      <a:tailEnd type="none" w="sm" len="sm"/>
                    </a:lnL>
                    <a:lnR w="9525" cap="flat" cmpd="sng">
                      <a:solidFill>
                        <a:srgbClr val="2855A4"/>
                      </a:solidFill>
                      <a:prstDash val="solid"/>
                      <a:round/>
                      <a:headEnd type="none" w="sm" len="sm"/>
                      <a:tailEnd type="none" w="sm" len="sm"/>
                    </a:lnR>
                    <a:lnT w="9525" cap="flat" cmpd="sng">
                      <a:solidFill>
                        <a:srgbClr val="2855A4"/>
                      </a:solidFill>
                      <a:prstDash val="solid"/>
                      <a:round/>
                      <a:headEnd type="none" w="sm" len="sm"/>
                      <a:tailEnd type="none" w="sm" len="sm"/>
                    </a:lnT>
                    <a:lnB w="9525" cap="flat" cmpd="sng">
                      <a:solidFill>
                        <a:srgbClr val="2855A4"/>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2"/>
                          </a:solidFill>
                          <a:latin typeface="Century Gothic"/>
                          <a:ea typeface="Century Gothic"/>
                          <a:cs typeface="Century Gothic"/>
                          <a:sym typeface="Century Gothic"/>
                        </a:rPr>
                        <a:t>360 USD per year</a:t>
                      </a:r>
                      <a:endParaRPr sz="1400" u="none" strike="noStrike" cap="none">
                        <a:solidFill>
                          <a:schemeClr val="dk2"/>
                        </a:solidFill>
                        <a:latin typeface="Century Gothic"/>
                        <a:ea typeface="Century Gothic"/>
                        <a:cs typeface="Century Gothic"/>
                        <a:sym typeface="Century Gothic"/>
                      </a:endParaRPr>
                    </a:p>
                  </a:txBody>
                  <a:tcPr marL="91425" marR="91425" marT="91425" marB="91425">
                    <a:lnL w="9525" cap="flat" cmpd="sng">
                      <a:solidFill>
                        <a:srgbClr val="2855A4"/>
                      </a:solidFill>
                      <a:prstDash val="solid"/>
                      <a:round/>
                      <a:headEnd type="none" w="sm" len="sm"/>
                      <a:tailEnd type="none" w="sm" len="sm"/>
                    </a:lnL>
                    <a:lnR w="9525" cap="flat" cmpd="sng">
                      <a:solidFill>
                        <a:srgbClr val="2855A4"/>
                      </a:solidFill>
                      <a:prstDash val="solid"/>
                      <a:round/>
                      <a:headEnd type="none" w="sm" len="sm"/>
                      <a:tailEnd type="none" w="sm" len="sm"/>
                    </a:lnR>
                    <a:lnT w="9525" cap="flat" cmpd="sng">
                      <a:solidFill>
                        <a:srgbClr val="2855A4"/>
                      </a:solidFill>
                      <a:prstDash val="solid"/>
                      <a:round/>
                      <a:headEnd type="none" w="sm" len="sm"/>
                      <a:tailEnd type="none" w="sm" len="sm"/>
                    </a:lnT>
                    <a:lnB w="9525" cap="flat" cmpd="sng">
                      <a:solidFill>
                        <a:srgbClr val="2855A4"/>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2"/>
                          </a:solidFill>
                          <a:latin typeface="Century Gothic"/>
                          <a:ea typeface="Century Gothic"/>
                          <a:cs typeface="Century Gothic"/>
                          <a:sym typeface="Century Gothic"/>
                        </a:rPr>
                        <a:t>Free (conditions apply)</a:t>
                      </a:r>
                      <a:endParaRPr sz="1400" u="none" strike="noStrike" cap="none">
                        <a:solidFill>
                          <a:schemeClr val="dk2"/>
                        </a:solidFill>
                        <a:latin typeface="Century Gothic"/>
                        <a:ea typeface="Century Gothic"/>
                        <a:cs typeface="Century Gothic"/>
                        <a:sym typeface="Century Gothic"/>
                      </a:endParaRPr>
                    </a:p>
                  </a:txBody>
                  <a:tcPr marL="91425" marR="91425" marT="91425" marB="91425">
                    <a:lnL w="9525" cap="flat" cmpd="sng">
                      <a:solidFill>
                        <a:srgbClr val="2855A4"/>
                      </a:solidFill>
                      <a:prstDash val="solid"/>
                      <a:round/>
                      <a:headEnd type="none" w="sm" len="sm"/>
                      <a:tailEnd type="none" w="sm" len="sm"/>
                    </a:lnL>
                    <a:lnR w="9525" cap="flat" cmpd="sng">
                      <a:solidFill>
                        <a:srgbClr val="2855A4"/>
                      </a:solidFill>
                      <a:prstDash val="solid"/>
                      <a:round/>
                      <a:headEnd type="none" w="sm" len="sm"/>
                      <a:tailEnd type="none" w="sm" len="sm"/>
                    </a:lnR>
                    <a:lnT w="9525" cap="flat" cmpd="sng">
                      <a:solidFill>
                        <a:srgbClr val="2855A4"/>
                      </a:solidFill>
                      <a:prstDash val="solid"/>
                      <a:round/>
                      <a:headEnd type="none" w="sm" len="sm"/>
                      <a:tailEnd type="none" w="sm" len="sm"/>
                    </a:lnT>
                    <a:lnB w="9525" cap="flat" cmpd="sng">
                      <a:solidFill>
                        <a:srgbClr val="2855A4"/>
                      </a:solidFill>
                      <a:prstDash val="solid"/>
                      <a:round/>
                      <a:headEnd type="none" w="sm" len="sm"/>
                      <a:tailEnd type="none" w="sm" len="sm"/>
                    </a:lnB>
                    <a:solidFill>
                      <a:srgbClr val="EAEEF7"/>
                    </a:solidFill>
                  </a:tcPr>
                </a:tc>
                <a:extLst>
                  <a:ext uri="{0D108BD9-81ED-4DB2-BD59-A6C34878D82A}">
                    <a16:rowId xmlns:a16="http://schemas.microsoft.com/office/drawing/2014/main" val="10001"/>
                  </a:ext>
                </a:extLst>
              </a:tr>
              <a:tr h="8579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entury Gothic"/>
                          <a:ea typeface="Century Gothic"/>
                          <a:cs typeface="Century Gothic"/>
                          <a:sym typeface="Century Gothic"/>
                        </a:rPr>
                        <a:t>OTHER FEATURES</a:t>
                      </a:r>
                      <a:endParaRPr sz="1400" b="1" u="none" strike="noStrike" cap="none">
                        <a:solidFill>
                          <a:schemeClr val="lt1"/>
                        </a:solidFill>
                        <a:latin typeface="Century Gothic"/>
                        <a:ea typeface="Century Gothic"/>
                        <a:cs typeface="Century Gothic"/>
                        <a:sym typeface="Century Gothic"/>
                      </a:endParaRPr>
                    </a:p>
                  </a:txBody>
                  <a:tcPr marL="91425" marR="91425" marT="91425" marB="91425">
                    <a:lnL w="9525" cap="flat" cmpd="sng">
                      <a:solidFill>
                        <a:srgbClr val="2855A4"/>
                      </a:solidFill>
                      <a:prstDash val="solid"/>
                      <a:round/>
                      <a:headEnd type="none" w="sm" len="sm"/>
                      <a:tailEnd type="none" w="sm" len="sm"/>
                    </a:lnL>
                    <a:lnR w="9525" cap="flat" cmpd="sng">
                      <a:solidFill>
                        <a:srgbClr val="2855A4"/>
                      </a:solidFill>
                      <a:prstDash val="solid"/>
                      <a:round/>
                      <a:headEnd type="none" w="sm" len="sm"/>
                      <a:tailEnd type="none" w="sm" len="sm"/>
                    </a:lnR>
                    <a:lnT w="9525" cap="flat" cmpd="sng">
                      <a:solidFill>
                        <a:srgbClr val="2855A4"/>
                      </a:solidFill>
                      <a:prstDash val="solid"/>
                      <a:round/>
                      <a:headEnd type="none" w="sm" len="sm"/>
                      <a:tailEnd type="none" w="sm" len="sm"/>
                    </a:lnT>
                    <a:lnB w="9525" cap="flat" cmpd="sng">
                      <a:solidFill>
                        <a:srgbClr val="2855A4"/>
                      </a:solidFill>
                      <a:prstDash val="solid"/>
                      <a:round/>
                      <a:headEnd type="none" w="sm" len="sm"/>
                      <a:tailEnd type="none" w="sm" len="sm"/>
                    </a:lnB>
                    <a:solidFill>
                      <a:srgbClr val="B3CDEA"/>
                    </a:solidFill>
                  </a:tcPr>
                </a:tc>
                <a:tc gridSpan="5">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2"/>
                          </a:solidFill>
                          <a:latin typeface="Century Gothic"/>
                          <a:ea typeface="Century Gothic"/>
                          <a:cs typeface="Century Gothic"/>
                          <a:sym typeface="Century Gothic"/>
                        </a:rPr>
                        <a:t>All are password protected.</a:t>
                      </a:r>
                      <a:endParaRPr sz="1400" u="none" strike="noStrike" cap="none">
                        <a:solidFill>
                          <a:schemeClr val="dk2"/>
                        </a:solidFill>
                        <a:latin typeface="Century Gothic"/>
                        <a:ea typeface="Century Gothic"/>
                        <a:cs typeface="Century Gothic"/>
                        <a:sym typeface="Century Gothic"/>
                      </a:endParaRPr>
                    </a:p>
                  </a:txBody>
                  <a:tcPr marL="91425" marR="91425" marT="91425" marB="91425" anchor="ctr">
                    <a:lnL w="9525" cap="flat" cmpd="sng">
                      <a:solidFill>
                        <a:srgbClr val="2855A4"/>
                      </a:solidFill>
                      <a:prstDash val="solid"/>
                      <a:round/>
                      <a:headEnd type="none" w="sm" len="sm"/>
                      <a:tailEnd type="none" w="sm" len="sm"/>
                    </a:lnL>
                    <a:lnR w="9525" cap="flat" cmpd="sng">
                      <a:solidFill>
                        <a:srgbClr val="2855A4"/>
                      </a:solidFill>
                      <a:prstDash val="solid"/>
                      <a:round/>
                      <a:headEnd type="none" w="sm" len="sm"/>
                      <a:tailEnd type="none" w="sm" len="sm"/>
                    </a:lnR>
                    <a:lnT w="9525" cap="flat" cmpd="sng">
                      <a:solidFill>
                        <a:srgbClr val="2855A4"/>
                      </a:solidFill>
                      <a:prstDash val="solid"/>
                      <a:round/>
                      <a:headEnd type="none" w="sm" len="sm"/>
                      <a:tailEnd type="none" w="sm" len="sm"/>
                    </a:lnT>
                    <a:lnB w="9525" cap="flat" cmpd="sng">
                      <a:solidFill>
                        <a:srgbClr val="2855A4"/>
                      </a:solidFill>
                      <a:prstDash val="solid"/>
                      <a:round/>
                      <a:headEnd type="none" w="sm" len="sm"/>
                      <a:tailEnd type="none" w="sm" len="sm"/>
                    </a:lnB>
                    <a:solidFill>
                      <a:srgbClr val="EAEEF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grpSp>
        <p:nvGrpSpPr>
          <p:cNvPr id="670" name="Google Shape;670;g153fde04e7e_1_491"/>
          <p:cNvGrpSpPr/>
          <p:nvPr/>
        </p:nvGrpSpPr>
        <p:grpSpPr>
          <a:xfrm>
            <a:off x="4526725" y="2247825"/>
            <a:ext cx="6964500" cy="830700"/>
            <a:chOff x="4679125" y="2247825"/>
            <a:chExt cx="6964500" cy="830700"/>
          </a:xfrm>
        </p:grpSpPr>
        <p:sp>
          <p:nvSpPr>
            <p:cNvPr id="671" name="Google Shape;671;g153fde04e7e_1_491"/>
            <p:cNvSpPr/>
            <p:nvPr/>
          </p:nvSpPr>
          <p:spPr>
            <a:xfrm>
              <a:off x="4679125" y="2247825"/>
              <a:ext cx="1392900" cy="830700"/>
            </a:xfrm>
            <a:prstGeom prst="round2SameRect">
              <a:avLst>
                <a:gd name="adj1" fmla="val 16667"/>
                <a:gd name="adj2" fmla="val 0"/>
              </a:avLst>
            </a:prstGeom>
            <a:solidFill>
              <a:srgbClr val="2855A4"/>
            </a:solidFill>
            <a:ln w="9525" cap="flat" cmpd="sng">
              <a:solidFill>
                <a:srgbClr val="B3CD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g153fde04e7e_1_491"/>
            <p:cNvSpPr/>
            <p:nvPr/>
          </p:nvSpPr>
          <p:spPr>
            <a:xfrm>
              <a:off x="6072025" y="2247825"/>
              <a:ext cx="1392900" cy="830700"/>
            </a:xfrm>
            <a:prstGeom prst="round2SameRect">
              <a:avLst>
                <a:gd name="adj1" fmla="val 16667"/>
                <a:gd name="adj2" fmla="val 0"/>
              </a:avLst>
            </a:prstGeom>
            <a:solidFill>
              <a:srgbClr val="2855A4"/>
            </a:solidFill>
            <a:ln w="9525" cap="flat" cmpd="sng">
              <a:solidFill>
                <a:srgbClr val="B3CD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g153fde04e7e_1_491"/>
            <p:cNvSpPr/>
            <p:nvPr/>
          </p:nvSpPr>
          <p:spPr>
            <a:xfrm>
              <a:off x="7464925" y="2247825"/>
              <a:ext cx="1392900" cy="830700"/>
            </a:xfrm>
            <a:prstGeom prst="round2SameRect">
              <a:avLst>
                <a:gd name="adj1" fmla="val 16667"/>
                <a:gd name="adj2" fmla="val 0"/>
              </a:avLst>
            </a:prstGeom>
            <a:solidFill>
              <a:srgbClr val="2855A4"/>
            </a:solidFill>
            <a:ln w="9525" cap="flat" cmpd="sng">
              <a:solidFill>
                <a:srgbClr val="B3CD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g153fde04e7e_1_491"/>
            <p:cNvSpPr/>
            <p:nvPr/>
          </p:nvSpPr>
          <p:spPr>
            <a:xfrm>
              <a:off x="8858125" y="2247825"/>
              <a:ext cx="1392900" cy="830700"/>
            </a:xfrm>
            <a:prstGeom prst="round2SameRect">
              <a:avLst>
                <a:gd name="adj1" fmla="val 16667"/>
                <a:gd name="adj2" fmla="val 0"/>
              </a:avLst>
            </a:prstGeom>
            <a:solidFill>
              <a:srgbClr val="2855A4"/>
            </a:solidFill>
            <a:ln w="9525" cap="flat" cmpd="sng">
              <a:solidFill>
                <a:srgbClr val="B3CD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g153fde04e7e_1_491"/>
            <p:cNvSpPr/>
            <p:nvPr/>
          </p:nvSpPr>
          <p:spPr>
            <a:xfrm>
              <a:off x="10250725" y="2247825"/>
              <a:ext cx="1392900" cy="830700"/>
            </a:xfrm>
            <a:prstGeom prst="round2SameRect">
              <a:avLst>
                <a:gd name="adj1" fmla="val 16667"/>
                <a:gd name="adj2" fmla="val 0"/>
              </a:avLst>
            </a:prstGeom>
            <a:solidFill>
              <a:srgbClr val="2855A4"/>
            </a:solidFill>
            <a:ln w="9525" cap="flat" cmpd="sng">
              <a:solidFill>
                <a:srgbClr val="B3CD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g153fde04e7e_1_491"/>
            <p:cNvSpPr txBox="1"/>
            <p:nvPr/>
          </p:nvSpPr>
          <p:spPr>
            <a:xfrm>
              <a:off x="4679125" y="2463075"/>
              <a:ext cx="13929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sng" strike="noStrike" cap="none">
                  <a:solidFill>
                    <a:schemeClr val="lt1"/>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Odoo</a:t>
              </a:r>
              <a:endParaRPr sz="1400" b="0" i="0" u="none" strike="noStrike" cap="none">
                <a:solidFill>
                  <a:schemeClr val="lt1"/>
                </a:solidFill>
                <a:latin typeface="Arial"/>
                <a:ea typeface="Arial"/>
                <a:cs typeface="Arial"/>
                <a:sym typeface="Arial"/>
              </a:endParaRPr>
            </a:p>
          </p:txBody>
        </p:sp>
        <p:sp>
          <p:nvSpPr>
            <p:cNvPr id="677" name="Google Shape;677;g153fde04e7e_1_491"/>
            <p:cNvSpPr txBox="1"/>
            <p:nvPr/>
          </p:nvSpPr>
          <p:spPr>
            <a:xfrm>
              <a:off x="6071725" y="2463075"/>
              <a:ext cx="13929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sng" strike="noStrike" cap="none">
                  <a:solidFill>
                    <a:schemeClr val="lt1"/>
                  </a:solidFill>
                  <a:latin typeface="Century Gothic"/>
                  <a:ea typeface="Century Gothic"/>
                  <a:cs typeface="Century Gothic"/>
                  <a:sym typeface="Century Gothic"/>
                  <a:hlinkClick r:id="rId9">
                    <a:extLst>
                      <a:ext uri="{A12FA001-AC4F-418D-AE19-62706E023703}">
                        <ahyp:hlinkClr xmlns:ahyp="http://schemas.microsoft.com/office/drawing/2018/hyperlinkcolor" val="tx"/>
                      </a:ext>
                    </a:extLst>
                  </a:hlinkClick>
                </a:rPr>
                <a:t>ShipBob</a:t>
              </a:r>
              <a:endParaRPr sz="1400" b="0" i="0" u="none" strike="noStrike" cap="none">
                <a:solidFill>
                  <a:schemeClr val="lt1"/>
                </a:solidFill>
                <a:latin typeface="Arial"/>
                <a:ea typeface="Arial"/>
                <a:cs typeface="Arial"/>
                <a:sym typeface="Arial"/>
              </a:endParaRPr>
            </a:p>
          </p:txBody>
        </p:sp>
        <p:sp>
          <p:nvSpPr>
            <p:cNvPr id="678" name="Google Shape;678;g153fde04e7e_1_491"/>
            <p:cNvSpPr txBox="1"/>
            <p:nvPr/>
          </p:nvSpPr>
          <p:spPr>
            <a:xfrm>
              <a:off x="7464925" y="2463075"/>
              <a:ext cx="13929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sng" strike="noStrike" cap="none">
                  <a:solidFill>
                    <a:schemeClr val="lt1"/>
                  </a:solidFill>
                  <a:latin typeface="Century Gothic"/>
                  <a:ea typeface="Century Gothic"/>
                  <a:cs typeface="Century Gothic"/>
                  <a:sym typeface="Century Gothic"/>
                  <a:hlinkClick r:id="rId10">
                    <a:extLst>
                      <a:ext uri="{A12FA001-AC4F-418D-AE19-62706E023703}">
                        <ahyp:hlinkClr xmlns:ahyp="http://schemas.microsoft.com/office/drawing/2018/hyperlinkcolor" val="tx"/>
                      </a:ext>
                    </a:extLst>
                  </a:hlinkClick>
                </a:rPr>
                <a:t>Sortly</a:t>
              </a:r>
              <a:endParaRPr sz="1400" b="0" i="0" u="none" strike="noStrike" cap="none">
                <a:solidFill>
                  <a:schemeClr val="lt1"/>
                </a:solidFill>
                <a:latin typeface="Arial"/>
                <a:ea typeface="Arial"/>
                <a:cs typeface="Arial"/>
                <a:sym typeface="Arial"/>
              </a:endParaRPr>
            </a:p>
          </p:txBody>
        </p:sp>
        <p:sp>
          <p:nvSpPr>
            <p:cNvPr id="679" name="Google Shape;679;g153fde04e7e_1_491"/>
            <p:cNvSpPr txBox="1"/>
            <p:nvPr/>
          </p:nvSpPr>
          <p:spPr>
            <a:xfrm>
              <a:off x="8858125" y="2463075"/>
              <a:ext cx="13929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sng" strike="noStrike" cap="none">
                  <a:solidFill>
                    <a:schemeClr val="lt1"/>
                  </a:solidFill>
                  <a:latin typeface="Century Gothic"/>
                  <a:ea typeface="Century Gothic"/>
                  <a:cs typeface="Century Gothic"/>
                  <a:sym typeface="Century Gothic"/>
                  <a:hlinkClick r:id="rId11">
                    <a:extLst>
                      <a:ext uri="{A12FA001-AC4F-418D-AE19-62706E023703}">
                        <ahyp:hlinkClr xmlns:ahyp="http://schemas.microsoft.com/office/drawing/2018/hyperlinkcolor" val="tx"/>
                      </a:ext>
                    </a:extLst>
                  </a:hlinkClick>
                </a:rPr>
                <a:t>Tally</a:t>
              </a:r>
              <a:endParaRPr sz="1400" b="0" i="0" u="none" strike="noStrike" cap="none">
                <a:solidFill>
                  <a:schemeClr val="lt1"/>
                </a:solidFill>
                <a:latin typeface="Arial"/>
                <a:ea typeface="Arial"/>
                <a:cs typeface="Arial"/>
                <a:sym typeface="Arial"/>
              </a:endParaRPr>
            </a:p>
          </p:txBody>
        </p:sp>
        <p:sp>
          <p:nvSpPr>
            <p:cNvPr id="680" name="Google Shape;680;g153fde04e7e_1_491"/>
            <p:cNvSpPr txBox="1"/>
            <p:nvPr/>
          </p:nvSpPr>
          <p:spPr>
            <a:xfrm>
              <a:off x="10250725" y="2463075"/>
              <a:ext cx="13929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sng" strike="noStrike" cap="none">
                  <a:solidFill>
                    <a:schemeClr val="lt1"/>
                  </a:solidFill>
                  <a:latin typeface="Century Gothic"/>
                  <a:ea typeface="Century Gothic"/>
                  <a:cs typeface="Century Gothic"/>
                  <a:sym typeface="Century Gothic"/>
                  <a:hlinkClick r:id="rId12">
                    <a:extLst>
                      <a:ext uri="{A12FA001-AC4F-418D-AE19-62706E023703}">
                        <ahyp:hlinkClr xmlns:ahyp="http://schemas.microsoft.com/office/drawing/2018/hyperlinkcolor" val="tx"/>
                      </a:ext>
                    </a:extLst>
                  </a:hlinkClick>
                </a:rPr>
                <a:t>Zoho</a:t>
              </a:r>
              <a:endParaRPr sz="1400" b="0" i="0" u="none" strike="noStrike" cap="none">
                <a:solidFill>
                  <a:schemeClr val="lt1"/>
                </a:solidFill>
                <a:latin typeface="Arial"/>
                <a:ea typeface="Arial"/>
                <a:cs typeface="Arial"/>
                <a:sym typeface="Arial"/>
              </a:endParaRPr>
            </a:p>
          </p:txBody>
        </p:sp>
      </p:grpSp>
      <p:grpSp>
        <p:nvGrpSpPr>
          <p:cNvPr id="681" name="Google Shape;681;g153fde04e7e_1_491"/>
          <p:cNvGrpSpPr/>
          <p:nvPr/>
        </p:nvGrpSpPr>
        <p:grpSpPr>
          <a:xfrm>
            <a:off x="5646775" y="1625500"/>
            <a:ext cx="4724400" cy="407100"/>
            <a:chOff x="4486275" y="1396900"/>
            <a:chExt cx="4724400" cy="407100"/>
          </a:xfrm>
        </p:grpSpPr>
        <p:sp>
          <p:nvSpPr>
            <p:cNvPr id="682" name="Google Shape;682;g153fde04e7e_1_491"/>
            <p:cNvSpPr/>
            <p:nvPr/>
          </p:nvSpPr>
          <p:spPr>
            <a:xfrm>
              <a:off x="4486275" y="1396900"/>
              <a:ext cx="4724400" cy="407100"/>
            </a:xfrm>
            <a:prstGeom prst="roundRect">
              <a:avLst>
                <a:gd name="adj" fmla="val 16667"/>
              </a:avLst>
            </a:prstGeom>
            <a:solidFill>
              <a:srgbClr val="2855A4"/>
            </a:solidFill>
            <a:ln w="9525" cap="flat" cmpd="sng">
              <a:solidFill>
                <a:srgbClr val="B3CD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g153fde04e7e_1_491"/>
            <p:cNvSpPr txBox="1"/>
            <p:nvPr/>
          </p:nvSpPr>
          <p:spPr>
            <a:xfrm>
              <a:off x="5007359" y="1410377"/>
              <a:ext cx="3786900" cy="384900"/>
            </a:xfrm>
            <a:prstGeom prst="rect">
              <a:avLst/>
            </a:prstGeom>
            <a:noFill/>
            <a:ln>
              <a:noFill/>
            </a:ln>
          </p:spPr>
          <p:txBody>
            <a:bodyPr spcFirstLastPara="1" wrap="square" lIns="91425" tIns="91425" rIns="91425" bIns="91425" anchor="t" anchorCtr="0">
              <a:spAutoFit/>
            </a:bodyPr>
            <a:lstStyle/>
            <a:p>
              <a:pPr marL="12700" marR="5080" lvl="0" indent="0" algn="ctr" rtl="0">
                <a:lnSpc>
                  <a:spcPct val="117200"/>
                </a:lnSpc>
                <a:spcBef>
                  <a:spcPts val="0"/>
                </a:spcBef>
                <a:spcAft>
                  <a:spcPts val="0"/>
                </a:spcAft>
                <a:buClr>
                  <a:srgbClr val="000000"/>
                </a:buClr>
                <a:buSzPts val="1300"/>
                <a:buFont typeface="Arial"/>
                <a:buNone/>
              </a:pPr>
              <a:r>
                <a:rPr lang="en-US" sz="1300" b="1" i="0" u="none" strike="noStrike" cap="none">
                  <a:solidFill>
                    <a:schemeClr val="lt1"/>
                  </a:solidFill>
                  <a:latin typeface="Century Gothic"/>
                  <a:ea typeface="Century Gothic"/>
                  <a:cs typeface="Century Gothic"/>
                  <a:sym typeface="Century Gothic"/>
                </a:rPr>
                <a:t>DIGITAL INVENTORY MANAGEMENT SYSTEMS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688" name="Google Shape;688;g153fde04e7e_1_538"/>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689" name="Google Shape;689;g153fde04e7e_1_538"/>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1" u="none" strike="noStrike" cap="none">
                <a:solidFill>
                  <a:srgbClr val="2853A3"/>
                </a:solidFill>
                <a:latin typeface="Century Gothic"/>
                <a:ea typeface="Century Gothic"/>
                <a:cs typeface="Century Gothic"/>
                <a:sym typeface="Century Gothic"/>
              </a:rPr>
              <a:t>Spotlight: How To Use Zoho</a:t>
            </a:r>
            <a:endParaRPr sz="3200" b="0" i="1" u="none" strike="noStrike" cap="none">
              <a:solidFill>
                <a:srgbClr val="2853A3"/>
              </a:solidFill>
              <a:latin typeface="Century Gothic"/>
              <a:ea typeface="Century Gothic"/>
              <a:cs typeface="Century Gothic"/>
              <a:sym typeface="Century Gothic"/>
            </a:endParaRPr>
          </a:p>
        </p:txBody>
      </p:sp>
      <p:sp>
        <p:nvSpPr>
          <p:cNvPr id="690" name="Google Shape;690;g153fde04e7e_1_53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38</a:t>
            </a:fld>
            <a:endParaRPr/>
          </a:p>
        </p:txBody>
      </p:sp>
      <p:pic>
        <p:nvPicPr>
          <p:cNvPr id="691" name="Google Shape;691;g153fde04e7e_1_538"/>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pic>
        <p:nvPicPr>
          <p:cNvPr id="692" name="Google Shape;692;g153fde04e7e_1_53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956175" y="161068"/>
            <a:ext cx="1235826" cy="1235826"/>
          </a:xfrm>
          <a:prstGeom prst="rect">
            <a:avLst/>
          </a:prstGeom>
          <a:noFill/>
          <a:ln>
            <a:noFill/>
          </a:ln>
        </p:spPr>
      </p:pic>
      <p:sp>
        <p:nvSpPr>
          <p:cNvPr id="693" name="Google Shape;693;g153fde04e7e_1_538"/>
          <p:cNvSpPr txBox="1"/>
          <p:nvPr/>
        </p:nvSpPr>
        <p:spPr>
          <a:xfrm>
            <a:off x="9096375" y="256800"/>
            <a:ext cx="1909500" cy="12006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100"/>
              <a:buFont typeface="Arial"/>
              <a:buNone/>
            </a:pPr>
            <a:r>
              <a:rPr lang="en-US" sz="1100" b="0" i="0" u="none" strike="noStrike" cap="none">
                <a:solidFill>
                  <a:schemeClr val="dk2"/>
                </a:solidFill>
                <a:latin typeface="Century Gothic"/>
                <a:ea typeface="Century Gothic"/>
                <a:cs typeface="Century Gothic"/>
                <a:sym typeface="Century Gothic"/>
              </a:rPr>
              <a:t>You can replace these instructional videos and articles with a digital inventory management system of your choice.</a:t>
            </a:r>
            <a:endParaRPr sz="1100" b="0" i="0" u="none" strike="noStrike" cap="none">
              <a:solidFill>
                <a:schemeClr val="dk2"/>
              </a:solidFill>
              <a:latin typeface="Century Gothic"/>
              <a:ea typeface="Century Gothic"/>
              <a:cs typeface="Century Gothic"/>
              <a:sym typeface="Century Gothic"/>
            </a:endParaRPr>
          </a:p>
        </p:txBody>
      </p:sp>
      <p:sp>
        <p:nvSpPr>
          <p:cNvPr id="694" name="Google Shape;694;g153fde04e7e_1_538"/>
          <p:cNvSpPr/>
          <p:nvPr/>
        </p:nvSpPr>
        <p:spPr>
          <a:xfrm>
            <a:off x="2933700" y="1728750"/>
            <a:ext cx="8524800" cy="39768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95" name="Google Shape;695;g153fde04e7e_1_538"/>
          <p:cNvGrpSpPr/>
          <p:nvPr/>
        </p:nvGrpSpPr>
        <p:grpSpPr>
          <a:xfrm>
            <a:off x="1492645" y="1268200"/>
            <a:ext cx="2079273" cy="1800575"/>
            <a:chOff x="1781175" y="1496800"/>
            <a:chExt cx="2019300" cy="1800575"/>
          </a:xfrm>
        </p:grpSpPr>
        <p:pic>
          <p:nvPicPr>
            <p:cNvPr id="696" name="Google Shape;696;g153fde04e7e_1_538"/>
            <p:cNvPicPr preferRelativeResize="0"/>
            <p:nvPr/>
          </p:nvPicPr>
          <p:blipFill rotWithShape="1">
            <a:blip r:embed="rId6" cstate="screen">
              <a:alphaModFix/>
              <a:extLst>
                <a:ext uri="{28A0092B-C50C-407E-A947-70E740481C1C}">
                  <a14:useLocalDpi xmlns:a14="http://schemas.microsoft.com/office/drawing/2010/main"/>
                </a:ext>
              </a:extLst>
            </a:blip>
            <a:srcRect l="18300" t="14985" r="23023" b="29097"/>
            <a:stretch/>
          </p:blipFill>
          <p:spPr>
            <a:xfrm flipH="1">
              <a:off x="1781175" y="1496800"/>
              <a:ext cx="2019300" cy="1800575"/>
            </a:xfrm>
            <a:prstGeom prst="rect">
              <a:avLst/>
            </a:prstGeom>
            <a:noFill/>
            <a:ln>
              <a:noFill/>
            </a:ln>
          </p:spPr>
        </p:pic>
        <p:sp>
          <p:nvSpPr>
            <p:cNvPr id="697" name="Google Shape;697;g153fde04e7e_1_538"/>
            <p:cNvSpPr txBox="1"/>
            <p:nvPr/>
          </p:nvSpPr>
          <p:spPr>
            <a:xfrm>
              <a:off x="1996194" y="1682500"/>
              <a:ext cx="16917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a:solidFill>
                    <a:srgbClr val="664B71"/>
                  </a:solidFill>
                  <a:latin typeface="Century Gothic"/>
                  <a:ea typeface="Century Gothic"/>
                  <a:cs typeface="Century Gothic"/>
                  <a:sym typeface="Century Gothic"/>
                </a:rPr>
                <a:t>Let's look at what's included in the digital inventory system  Zoho.</a:t>
              </a:r>
              <a:endParaRPr sz="1600" b="1" i="0" u="none" strike="noStrike" cap="none">
                <a:solidFill>
                  <a:srgbClr val="664B71"/>
                </a:solidFill>
                <a:latin typeface="Calibri"/>
                <a:ea typeface="Calibri"/>
                <a:cs typeface="Calibri"/>
                <a:sym typeface="Calibri"/>
              </a:endParaRPr>
            </a:p>
          </p:txBody>
        </p:sp>
      </p:grpSp>
      <p:pic>
        <p:nvPicPr>
          <p:cNvPr id="698" name="Google Shape;698;g153fde04e7e_1_538"/>
          <p:cNvPicPr preferRelativeResize="0"/>
          <p:nvPr/>
        </p:nvPicPr>
        <p:blipFill rotWithShape="1">
          <a:blip r:embed="rId7" cstate="screen">
            <a:alphaModFix/>
            <a:extLst>
              <a:ext uri="{28A0092B-C50C-407E-A947-70E740481C1C}">
                <a14:useLocalDpi xmlns:a14="http://schemas.microsoft.com/office/drawing/2010/main"/>
              </a:ext>
            </a:extLst>
          </a:blip>
          <a:srcRect l="8881" r="8880"/>
          <a:stretch/>
        </p:blipFill>
        <p:spPr>
          <a:xfrm>
            <a:off x="61400" y="1828800"/>
            <a:ext cx="2881826" cy="5257800"/>
          </a:xfrm>
          <a:prstGeom prst="rect">
            <a:avLst/>
          </a:prstGeom>
          <a:noFill/>
          <a:ln>
            <a:noFill/>
          </a:ln>
        </p:spPr>
      </p:pic>
      <p:grpSp>
        <p:nvGrpSpPr>
          <p:cNvPr id="699" name="Google Shape;699;g153fde04e7e_1_538"/>
          <p:cNvGrpSpPr/>
          <p:nvPr/>
        </p:nvGrpSpPr>
        <p:grpSpPr>
          <a:xfrm>
            <a:off x="3177186" y="3221175"/>
            <a:ext cx="7815004" cy="2192100"/>
            <a:chOff x="3177186" y="2916375"/>
            <a:chExt cx="7815004" cy="2192100"/>
          </a:xfrm>
        </p:grpSpPr>
        <p:sp>
          <p:nvSpPr>
            <p:cNvPr id="700" name="Google Shape;700;g153fde04e7e_1_538"/>
            <p:cNvSpPr txBox="1"/>
            <p:nvPr/>
          </p:nvSpPr>
          <p:spPr>
            <a:xfrm>
              <a:off x="3191173" y="2916375"/>
              <a:ext cx="2017500" cy="287400"/>
            </a:xfrm>
            <a:prstGeom prst="rect">
              <a:avLst/>
            </a:prstGeom>
            <a:noFill/>
            <a:ln>
              <a:noFill/>
            </a:ln>
          </p:spPr>
          <p:txBody>
            <a:bodyPr spcFirstLastPara="1" wrap="square" lIns="0" tIns="71100" rIns="0" bIns="0" anchor="t" anchorCtr="0">
              <a:spAutoFit/>
            </a:bodyPr>
            <a:lstStyle/>
            <a:p>
              <a:pPr marL="118110" marR="5080" lvl="0" indent="-106045" algn="ctr" rtl="0">
                <a:lnSpc>
                  <a:spcPct val="102000"/>
                </a:lnSpc>
                <a:spcBef>
                  <a:spcPts val="0"/>
                </a:spcBef>
                <a:spcAft>
                  <a:spcPts val="0"/>
                </a:spcAft>
                <a:buClr>
                  <a:srgbClr val="000000"/>
                </a:buClr>
                <a:buSzPts val="2500"/>
                <a:buFont typeface="Arial"/>
                <a:buNone/>
              </a:pPr>
              <a:r>
                <a:rPr lang="en-US" sz="1400" b="1" i="0" u="sng" strike="noStrike" cap="none">
                  <a:solidFill>
                    <a:srgbClr val="2853A3"/>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ADD ITEMS</a:t>
              </a:r>
              <a:endParaRPr sz="1400" b="1" i="0" u="none" strike="noStrike" cap="none">
                <a:solidFill>
                  <a:srgbClr val="2853A3"/>
                </a:solidFill>
                <a:latin typeface="Century Gothic"/>
                <a:ea typeface="Century Gothic"/>
                <a:cs typeface="Century Gothic"/>
                <a:sym typeface="Century Gothic"/>
              </a:endParaRPr>
            </a:p>
          </p:txBody>
        </p:sp>
        <p:sp>
          <p:nvSpPr>
            <p:cNvPr id="701" name="Google Shape;701;g153fde04e7e_1_538"/>
            <p:cNvSpPr txBox="1"/>
            <p:nvPr/>
          </p:nvSpPr>
          <p:spPr>
            <a:xfrm>
              <a:off x="5293456" y="2916375"/>
              <a:ext cx="1703700" cy="287400"/>
            </a:xfrm>
            <a:prstGeom prst="rect">
              <a:avLst/>
            </a:prstGeom>
            <a:noFill/>
            <a:ln>
              <a:noFill/>
            </a:ln>
          </p:spPr>
          <p:txBody>
            <a:bodyPr spcFirstLastPara="1" wrap="square" lIns="0" tIns="71100" rIns="0" bIns="0" anchor="t" anchorCtr="0">
              <a:spAutoFit/>
            </a:bodyPr>
            <a:lstStyle/>
            <a:p>
              <a:pPr marL="118110" marR="5080" lvl="0" indent="-106045" algn="ctr" rtl="0">
                <a:lnSpc>
                  <a:spcPct val="102000"/>
                </a:lnSpc>
                <a:spcBef>
                  <a:spcPts val="0"/>
                </a:spcBef>
                <a:spcAft>
                  <a:spcPts val="0"/>
                </a:spcAft>
                <a:buClr>
                  <a:srgbClr val="000000"/>
                </a:buClr>
                <a:buSzPts val="2500"/>
                <a:buFont typeface="Arial"/>
                <a:buNone/>
              </a:pPr>
              <a:r>
                <a:rPr lang="en-US" sz="1400" b="1" i="0" u="sng" strike="noStrike" cap="none">
                  <a:solidFill>
                    <a:srgbClr val="2853A3"/>
                  </a:solidFill>
                  <a:latin typeface="Century Gothic"/>
                  <a:ea typeface="Century Gothic"/>
                  <a:cs typeface="Century Gothic"/>
                  <a:sym typeface="Century Gothic"/>
                  <a:hlinkClick r:id="rId9">
                    <a:extLst>
                      <a:ext uri="{A12FA001-AC4F-418D-AE19-62706E023703}">
                        <ahyp:hlinkClr xmlns:ahyp="http://schemas.microsoft.com/office/drawing/2018/hyperlinkcolor" val="tx"/>
                      </a:ext>
                    </a:extLst>
                  </a:hlinkClick>
                </a:rPr>
                <a:t>MANAGE VENDORS</a:t>
              </a:r>
              <a:endParaRPr sz="1400" b="1" i="0" u="none" strike="noStrike" cap="none">
                <a:solidFill>
                  <a:srgbClr val="2853A3"/>
                </a:solidFill>
                <a:latin typeface="Century Gothic"/>
                <a:ea typeface="Century Gothic"/>
                <a:cs typeface="Century Gothic"/>
                <a:sym typeface="Century Gothic"/>
              </a:endParaRPr>
            </a:p>
          </p:txBody>
        </p:sp>
        <p:sp>
          <p:nvSpPr>
            <p:cNvPr id="702" name="Google Shape;702;g153fde04e7e_1_538"/>
            <p:cNvSpPr txBox="1"/>
            <p:nvPr/>
          </p:nvSpPr>
          <p:spPr>
            <a:xfrm>
              <a:off x="7158140" y="2916375"/>
              <a:ext cx="2017500" cy="287400"/>
            </a:xfrm>
            <a:prstGeom prst="rect">
              <a:avLst/>
            </a:prstGeom>
            <a:noFill/>
            <a:ln>
              <a:noFill/>
            </a:ln>
          </p:spPr>
          <p:txBody>
            <a:bodyPr spcFirstLastPara="1" wrap="square" lIns="0" tIns="71100" rIns="0" bIns="0" anchor="t" anchorCtr="0">
              <a:spAutoFit/>
            </a:bodyPr>
            <a:lstStyle/>
            <a:p>
              <a:pPr marL="118110" marR="5080" lvl="0" indent="-106045" algn="ctr" rtl="0">
                <a:lnSpc>
                  <a:spcPct val="102000"/>
                </a:lnSpc>
                <a:spcBef>
                  <a:spcPts val="0"/>
                </a:spcBef>
                <a:spcAft>
                  <a:spcPts val="0"/>
                </a:spcAft>
                <a:buClr>
                  <a:srgbClr val="000000"/>
                </a:buClr>
                <a:buSzPts val="2500"/>
                <a:buFont typeface="Arial"/>
                <a:buNone/>
              </a:pPr>
              <a:r>
                <a:rPr lang="en-US" sz="1400" b="1" i="0" u="sng" strike="noStrike" cap="none">
                  <a:solidFill>
                    <a:srgbClr val="2853A3"/>
                  </a:solidFill>
                  <a:latin typeface="Century Gothic"/>
                  <a:ea typeface="Century Gothic"/>
                  <a:cs typeface="Century Gothic"/>
                  <a:sym typeface="Century Gothic"/>
                  <a:hlinkClick r:id="rId10">
                    <a:extLst>
                      <a:ext uri="{A12FA001-AC4F-418D-AE19-62706E023703}">
                        <ahyp:hlinkClr xmlns:ahyp="http://schemas.microsoft.com/office/drawing/2018/hyperlinkcolor" val="tx"/>
                      </a:ext>
                    </a:extLst>
                  </a:hlinkClick>
                </a:rPr>
                <a:t>PURCHASING ORDER</a:t>
              </a:r>
              <a:endParaRPr sz="1400" b="1" i="0" u="none" strike="noStrike" cap="none">
                <a:solidFill>
                  <a:srgbClr val="2853A3"/>
                </a:solidFill>
                <a:latin typeface="Century Gothic"/>
                <a:ea typeface="Century Gothic"/>
                <a:cs typeface="Century Gothic"/>
                <a:sym typeface="Century Gothic"/>
              </a:endParaRPr>
            </a:p>
          </p:txBody>
        </p:sp>
        <p:sp>
          <p:nvSpPr>
            <p:cNvPr id="703" name="Google Shape;703;g153fde04e7e_1_538"/>
            <p:cNvSpPr txBox="1"/>
            <p:nvPr/>
          </p:nvSpPr>
          <p:spPr>
            <a:xfrm>
              <a:off x="3177186" y="4708275"/>
              <a:ext cx="2017500" cy="287400"/>
            </a:xfrm>
            <a:prstGeom prst="rect">
              <a:avLst/>
            </a:prstGeom>
            <a:noFill/>
            <a:ln>
              <a:noFill/>
            </a:ln>
          </p:spPr>
          <p:txBody>
            <a:bodyPr spcFirstLastPara="1" wrap="square" lIns="0" tIns="71100" rIns="0" bIns="0" anchor="t" anchorCtr="0">
              <a:spAutoFit/>
            </a:bodyPr>
            <a:lstStyle/>
            <a:p>
              <a:pPr marL="118110" marR="5080" lvl="0" indent="-106045" algn="ctr" rtl="0">
                <a:lnSpc>
                  <a:spcPct val="102000"/>
                </a:lnSpc>
                <a:spcBef>
                  <a:spcPts val="0"/>
                </a:spcBef>
                <a:spcAft>
                  <a:spcPts val="0"/>
                </a:spcAft>
                <a:buClr>
                  <a:srgbClr val="000000"/>
                </a:buClr>
                <a:buSzPts val="2500"/>
                <a:buFont typeface="Arial"/>
                <a:buNone/>
              </a:pPr>
              <a:r>
                <a:rPr lang="en-US" sz="1400" b="1" i="0" u="sng" strike="noStrike" cap="none">
                  <a:solidFill>
                    <a:srgbClr val="2853A3"/>
                  </a:solidFill>
                  <a:latin typeface="Century Gothic"/>
                  <a:ea typeface="Century Gothic"/>
                  <a:cs typeface="Century Gothic"/>
                  <a:sym typeface="Century Gothic"/>
                  <a:hlinkClick r:id="rId11">
                    <a:extLst>
                      <a:ext uri="{A12FA001-AC4F-418D-AE19-62706E023703}">
                        <ahyp:hlinkClr xmlns:ahyp="http://schemas.microsoft.com/office/drawing/2018/hyperlinkcolor" val="tx"/>
                      </a:ext>
                    </a:extLst>
                  </a:hlinkClick>
                </a:rPr>
                <a:t>BARCODING</a:t>
              </a:r>
              <a:endParaRPr sz="1400" b="1" i="0" u="none" strike="noStrike" cap="none">
                <a:solidFill>
                  <a:srgbClr val="2853A3"/>
                </a:solidFill>
                <a:latin typeface="Century Gothic"/>
                <a:ea typeface="Century Gothic"/>
                <a:cs typeface="Century Gothic"/>
                <a:sym typeface="Century Gothic"/>
              </a:endParaRPr>
            </a:p>
          </p:txBody>
        </p:sp>
        <p:sp>
          <p:nvSpPr>
            <p:cNvPr id="704" name="Google Shape;704;g153fde04e7e_1_538"/>
            <p:cNvSpPr txBox="1"/>
            <p:nvPr/>
          </p:nvSpPr>
          <p:spPr>
            <a:xfrm>
              <a:off x="4977775" y="4708275"/>
              <a:ext cx="2147700" cy="287400"/>
            </a:xfrm>
            <a:prstGeom prst="rect">
              <a:avLst/>
            </a:prstGeom>
            <a:noFill/>
            <a:ln>
              <a:noFill/>
            </a:ln>
          </p:spPr>
          <p:txBody>
            <a:bodyPr spcFirstLastPara="1" wrap="square" lIns="0" tIns="71100" rIns="0" bIns="0" anchor="t" anchorCtr="0">
              <a:spAutoFit/>
            </a:bodyPr>
            <a:lstStyle/>
            <a:p>
              <a:pPr marL="118110" marR="5080" lvl="0" indent="-106045" algn="ctr" rtl="0">
                <a:lnSpc>
                  <a:spcPct val="102000"/>
                </a:lnSpc>
                <a:spcBef>
                  <a:spcPts val="0"/>
                </a:spcBef>
                <a:spcAft>
                  <a:spcPts val="0"/>
                </a:spcAft>
                <a:buClr>
                  <a:srgbClr val="000000"/>
                </a:buClr>
                <a:buSzPts val="2500"/>
                <a:buFont typeface="Arial"/>
                <a:buNone/>
              </a:pPr>
              <a:r>
                <a:rPr lang="en-US" sz="1400" b="1" i="0" u="sng" strike="noStrike" cap="none">
                  <a:solidFill>
                    <a:srgbClr val="2853A3"/>
                  </a:solidFill>
                  <a:latin typeface="Century Gothic"/>
                  <a:ea typeface="Century Gothic"/>
                  <a:cs typeface="Century Gothic"/>
                  <a:sym typeface="Century Gothic"/>
                  <a:hlinkClick r:id="rId12">
                    <a:extLst>
                      <a:ext uri="{A12FA001-AC4F-418D-AE19-62706E023703}">
                        <ahyp:hlinkClr xmlns:ahyp="http://schemas.microsoft.com/office/drawing/2018/hyperlinkcolor" val="tx"/>
                      </a:ext>
                    </a:extLst>
                  </a:hlinkClick>
                </a:rPr>
                <a:t>REPORTS</a:t>
              </a:r>
              <a:endParaRPr sz="1400" b="1" i="0" u="none" strike="noStrike" cap="none">
                <a:solidFill>
                  <a:srgbClr val="2853A3"/>
                </a:solidFill>
                <a:latin typeface="Century Gothic"/>
                <a:ea typeface="Century Gothic"/>
                <a:cs typeface="Century Gothic"/>
                <a:sym typeface="Century Gothic"/>
              </a:endParaRPr>
            </a:p>
          </p:txBody>
        </p:sp>
        <p:sp>
          <p:nvSpPr>
            <p:cNvPr id="705" name="Google Shape;705;g153fde04e7e_1_538"/>
            <p:cNvSpPr txBox="1"/>
            <p:nvPr/>
          </p:nvSpPr>
          <p:spPr>
            <a:xfrm>
              <a:off x="6776250" y="4708275"/>
              <a:ext cx="2682000" cy="400200"/>
            </a:xfrm>
            <a:prstGeom prst="rect">
              <a:avLst/>
            </a:prstGeom>
            <a:noFill/>
            <a:ln>
              <a:noFill/>
            </a:ln>
          </p:spPr>
          <p:txBody>
            <a:bodyPr spcFirstLastPara="1" wrap="square" lIns="91425" tIns="91425" rIns="91425" bIns="91425" anchor="t" anchorCtr="0">
              <a:spAutoFit/>
            </a:bodyPr>
            <a:lstStyle/>
            <a:p>
              <a:pPr marL="12065" marR="5080" lvl="0" indent="0" algn="ctr" rtl="0">
                <a:lnSpc>
                  <a:spcPct val="104347"/>
                </a:lnSpc>
                <a:spcBef>
                  <a:spcPts val="0"/>
                </a:spcBef>
                <a:spcAft>
                  <a:spcPts val="0"/>
                </a:spcAft>
                <a:buClr>
                  <a:srgbClr val="000000"/>
                </a:buClr>
                <a:buSzPts val="1400"/>
                <a:buFont typeface="Arial"/>
                <a:buNone/>
              </a:pPr>
              <a:r>
                <a:rPr lang="en-US" sz="1400" b="1" i="0" u="sng" strike="noStrike" cap="none">
                  <a:solidFill>
                    <a:srgbClr val="2853A3"/>
                  </a:solidFill>
                  <a:latin typeface="Century Gothic"/>
                  <a:ea typeface="Century Gothic"/>
                  <a:cs typeface="Century Gothic"/>
                  <a:sym typeface="Century Gothic"/>
                  <a:hlinkClick r:id="rId13">
                    <a:extLst>
                      <a:ext uri="{A12FA001-AC4F-418D-AE19-62706E023703}">
                        <ahyp:hlinkClr xmlns:ahyp="http://schemas.microsoft.com/office/drawing/2018/hyperlinkcolor" val="tx"/>
                      </a:ext>
                    </a:extLst>
                  </a:hlinkClick>
                </a:rPr>
                <a:t>FULL TUTORIAL</a:t>
              </a:r>
              <a:endParaRPr sz="1400" b="1" i="0" u="none" strike="noStrike" cap="none">
                <a:solidFill>
                  <a:srgbClr val="2853A3"/>
                </a:solidFill>
                <a:latin typeface="Century Gothic"/>
                <a:ea typeface="Century Gothic"/>
                <a:cs typeface="Century Gothic"/>
                <a:sym typeface="Century Gothic"/>
              </a:endParaRPr>
            </a:p>
          </p:txBody>
        </p:sp>
        <p:sp>
          <p:nvSpPr>
            <p:cNvPr id="706" name="Google Shape;706;g153fde04e7e_1_538"/>
            <p:cNvSpPr txBox="1"/>
            <p:nvPr/>
          </p:nvSpPr>
          <p:spPr>
            <a:xfrm>
              <a:off x="8974690" y="2916375"/>
              <a:ext cx="2017500" cy="287400"/>
            </a:xfrm>
            <a:prstGeom prst="rect">
              <a:avLst/>
            </a:prstGeom>
            <a:noFill/>
            <a:ln>
              <a:noFill/>
            </a:ln>
          </p:spPr>
          <p:txBody>
            <a:bodyPr spcFirstLastPara="1" wrap="square" lIns="0" tIns="71100" rIns="0" bIns="0" anchor="t" anchorCtr="0">
              <a:spAutoFit/>
            </a:bodyPr>
            <a:lstStyle/>
            <a:p>
              <a:pPr marL="118110" marR="5080" lvl="0" indent="-106045" algn="ctr" rtl="0">
                <a:lnSpc>
                  <a:spcPct val="102000"/>
                </a:lnSpc>
                <a:spcBef>
                  <a:spcPts val="0"/>
                </a:spcBef>
                <a:spcAft>
                  <a:spcPts val="0"/>
                </a:spcAft>
                <a:buClr>
                  <a:srgbClr val="000000"/>
                </a:buClr>
                <a:buSzPts val="2500"/>
                <a:buFont typeface="Arial"/>
                <a:buNone/>
              </a:pPr>
              <a:r>
                <a:rPr lang="en-US" sz="1400" b="1" i="0" u="sng" strike="noStrike" cap="none">
                  <a:solidFill>
                    <a:srgbClr val="2853A3"/>
                  </a:solidFill>
                  <a:latin typeface="Century Gothic"/>
                  <a:ea typeface="Century Gothic"/>
                  <a:cs typeface="Century Gothic"/>
                  <a:sym typeface="Century Gothic"/>
                  <a:hlinkClick r:id="rId14">
                    <a:extLst>
                      <a:ext uri="{A12FA001-AC4F-418D-AE19-62706E023703}">
                        <ahyp:hlinkClr xmlns:ahyp="http://schemas.microsoft.com/office/drawing/2018/hyperlinkcolor" val="tx"/>
                      </a:ext>
                    </a:extLst>
                  </a:hlinkClick>
                </a:rPr>
                <a:t>PRICE LISTS</a:t>
              </a:r>
              <a:endParaRPr sz="1400" b="1" i="0" u="none" strike="noStrike" cap="none">
                <a:solidFill>
                  <a:srgbClr val="2853A3"/>
                </a:solidFill>
                <a:latin typeface="Century Gothic"/>
                <a:ea typeface="Century Gothic"/>
                <a:cs typeface="Century Gothic"/>
                <a:sym typeface="Century Gothic"/>
              </a:endParaRPr>
            </a:p>
          </p:txBody>
        </p:sp>
      </p:grpSp>
      <p:grpSp>
        <p:nvGrpSpPr>
          <p:cNvPr id="707" name="Google Shape;707;g153fde04e7e_1_538"/>
          <p:cNvGrpSpPr/>
          <p:nvPr/>
        </p:nvGrpSpPr>
        <p:grpSpPr>
          <a:xfrm>
            <a:off x="3638400" y="1981550"/>
            <a:ext cx="6936774" cy="2904449"/>
            <a:chOff x="3638400" y="1981550"/>
            <a:chExt cx="6936774" cy="2904449"/>
          </a:xfrm>
        </p:grpSpPr>
        <p:pic>
          <p:nvPicPr>
            <p:cNvPr id="708" name="Google Shape;708;g153fde04e7e_1_538"/>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3638400" y="1981550"/>
              <a:ext cx="1137549" cy="1137549"/>
            </a:xfrm>
            <a:prstGeom prst="rect">
              <a:avLst/>
            </a:prstGeom>
            <a:noFill/>
            <a:ln>
              <a:noFill/>
            </a:ln>
          </p:spPr>
        </p:pic>
        <p:pic>
          <p:nvPicPr>
            <p:cNvPr id="709" name="Google Shape;709;g153fde04e7e_1_538"/>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3638400" y="3748450"/>
              <a:ext cx="1137549" cy="1137549"/>
            </a:xfrm>
            <a:prstGeom prst="rect">
              <a:avLst/>
            </a:prstGeom>
            <a:noFill/>
            <a:ln>
              <a:noFill/>
            </a:ln>
          </p:spPr>
        </p:pic>
        <p:pic>
          <p:nvPicPr>
            <p:cNvPr id="710" name="Google Shape;710;g153fde04e7e_1_538"/>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5527225" y="3748450"/>
              <a:ext cx="1137549" cy="1137549"/>
            </a:xfrm>
            <a:prstGeom prst="rect">
              <a:avLst/>
            </a:prstGeom>
            <a:noFill/>
            <a:ln>
              <a:noFill/>
            </a:ln>
          </p:spPr>
        </p:pic>
        <p:pic>
          <p:nvPicPr>
            <p:cNvPr id="711" name="Google Shape;711;g153fde04e7e_1_538"/>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5527225" y="1981550"/>
              <a:ext cx="1137549" cy="1137549"/>
            </a:xfrm>
            <a:prstGeom prst="rect">
              <a:avLst/>
            </a:prstGeom>
            <a:noFill/>
            <a:ln>
              <a:noFill/>
            </a:ln>
          </p:spPr>
        </p:pic>
        <p:pic>
          <p:nvPicPr>
            <p:cNvPr id="712" name="Google Shape;712;g153fde04e7e_1_538"/>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7498900" y="1981550"/>
              <a:ext cx="1137549" cy="1137549"/>
            </a:xfrm>
            <a:prstGeom prst="rect">
              <a:avLst/>
            </a:prstGeom>
            <a:noFill/>
            <a:ln>
              <a:noFill/>
            </a:ln>
          </p:spPr>
        </p:pic>
        <p:pic>
          <p:nvPicPr>
            <p:cNvPr id="713" name="Google Shape;713;g153fde04e7e_1_538"/>
            <p:cNvPicPr preferRelativeResize="0"/>
            <p:nvPr/>
          </p:nvPicPr>
          <p:blipFill rotWithShape="1">
            <a:blip r:embed="rId20" cstate="screen">
              <a:alphaModFix/>
              <a:extLst>
                <a:ext uri="{28A0092B-C50C-407E-A947-70E740481C1C}">
                  <a14:useLocalDpi xmlns:a14="http://schemas.microsoft.com/office/drawing/2010/main"/>
                </a:ext>
              </a:extLst>
            </a:blip>
            <a:srcRect/>
            <a:stretch/>
          </p:blipFill>
          <p:spPr>
            <a:xfrm>
              <a:off x="7498900" y="3748450"/>
              <a:ext cx="1137549" cy="1137549"/>
            </a:xfrm>
            <a:prstGeom prst="rect">
              <a:avLst/>
            </a:prstGeom>
            <a:noFill/>
            <a:ln>
              <a:noFill/>
            </a:ln>
          </p:spPr>
        </p:pic>
        <p:pic>
          <p:nvPicPr>
            <p:cNvPr id="714" name="Google Shape;714;g153fde04e7e_1_538"/>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9437625" y="1981550"/>
              <a:ext cx="1137549" cy="1137549"/>
            </a:xfrm>
            <a:prstGeom prst="rect">
              <a:avLst/>
            </a:prstGeom>
            <a:noFill/>
            <a:ln>
              <a:noFill/>
            </a:ln>
          </p:spPr>
        </p:pic>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pic>
        <p:nvPicPr>
          <p:cNvPr id="719" name="Google Shape;719;g153fde04e7e_1_954"/>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720" name="Google Shape;720;g153fde04e7e_1_954"/>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721" name="Google Shape;721;g153fde04e7e_1_9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39</a:t>
            </a:fld>
            <a:endParaRPr/>
          </a:p>
        </p:txBody>
      </p:sp>
      <p:sp>
        <p:nvSpPr>
          <p:cNvPr id="722" name="Google Shape;722;g153fde04e7e_1_954"/>
          <p:cNvSpPr txBox="1"/>
          <p:nvPr/>
        </p:nvSpPr>
        <p:spPr>
          <a:xfrm>
            <a:off x="755075" y="3732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Let’s Recap!</a:t>
            </a:r>
            <a:endParaRPr sz="3200" b="0" i="0" u="none" strike="noStrike" cap="none">
              <a:solidFill>
                <a:srgbClr val="2853A3"/>
              </a:solidFill>
              <a:latin typeface="Century Gothic"/>
              <a:ea typeface="Century Gothic"/>
              <a:cs typeface="Century Gothic"/>
              <a:sym typeface="Century Gothic"/>
            </a:endParaRPr>
          </a:p>
        </p:txBody>
      </p:sp>
      <p:pic>
        <p:nvPicPr>
          <p:cNvPr id="723" name="Google Shape;723;g153fde04e7e_1_954"/>
          <p:cNvPicPr preferRelativeResize="0"/>
          <p:nvPr/>
        </p:nvPicPr>
        <p:blipFill rotWithShape="1">
          <a:blip r:embed="rId5" cstate="screen">
            <a:alphaModFix/>
            <a:extLst>
              <a:ext uri="{28A0092B-C50C-407E-A947-70E740481C1C}">
                <a14:useLocalDpi xmlns:a14="http://schemas.microsoft.com/office/drawing/2010/main"/>
              </a:ext>
            </a:extLst>
          </a:blip>
          <a:srcRect r="18546"/>
          <a:stretch/>
        </p:blipFill>
        <p:spPr>
          <a:xfrm>
            <a:off x="-37175" y="1448375"/>
            <a:ext cx="2981450" cy="5491973"/>
          </a:xfrm>
          <a:prstGeom prst="rect">
            <a:avLst/>
          </a:prstGeom>
          <a:noFill/>
          <a:ln>
            <a:noFill/>
          </a:ln>
        </p:spPr>
      </p:pic>
      <p:grpSp>
        <p:nvGrpSpPr>
          <p:cNvPr id="724" name="Google Shape;724;g153fde04e7e_1_954"/>
          <p:cNvGrpSpPr/>
          <p:nvPr/>
        </p:nvGrpSpPr>
        <p:grpSpPr>
          <a:xfrm>
            <a:off x="1830601" y="1267525"/>
            <a:ext cx="1926999" cy="1621424"/>
            <a:chOff x="2287801" y="1496125"/>
            <a:chExt cx="1926999" cy="1621424"/>
          </a:xfrm>
        </p:grpSpPr>
        <p:pic>
          <p:nvPicPr>
            <p:cNvPr id="725" name="Google Shape;725;g153fde04e7e_1_954"/>
            <p:cNvPicPr preferRelativeResize="0"/>
            <p:nvPr/>
          </p:nvPicPr>
          <p:blipFill rotWithShape="1">
            <a:blip r:embed="rId6" cstate="screen">
              <a:alphaModFix/>
              <a:extLst>
                <a:ext uri="{28A0092B-C50C-407E-A947-70E740481C1C}">
                  <a14:useLocalDpi xmlns:a14="http://schemas.microsoft.com/office/drawing/2010/main"/>
                </a:ext>
              </a:extLst>
            </a:blip>
            <a:srcRect l="20926" r="25539"/>
            <a:stretch/>
          </p:blipFill>
          <p:spPr>
            <a:xfrm flipH="1">
              <a:off x="2287801" y="1496125"/>
              <a:ext cx="1926999" cy="1621424"/>
            </a:xfrm>
            <a:prstGeom prst="rect">
              <a:avLst/>
            </a:prstGeom>
            <a:noFill/>
            <a:ln>
              <a:noFill/>
            </a:ln>
          </p:spPr>
        </p:pic>
        <p:sp>
          <p:nvSpPr>
            <p:cNvPr id="726" name="Google Shape;726;g153fde04e7e_1_954"/>
            <p:cNvSpPr txBox="1"/>
            <p:nvPr/>
          </p:nvSpPr>
          <p:spPr>
            <a:xfrm>
              <a:off x="2763675" y="1842225"/>
              <a:ext cx="1310700" cy="101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855A4"/>
                  </a:solidFill>
                  <a:latin typeface="Century Gothic"/>
                  <a:ea typeface="Century Gothic"/>
                  <a:cs typeface="Century Gothic"/>
                  <a:sym typeface="Century Gothic"/>
                </a:rPr>
                <a:t>Let’s list your learnings.</a:t>
              </a:r>
              <a:endParaRPr sz="100" b="0" i="0" u="none" strike="noStrike" cap="none">
                <a:solidFill>
                  <a:srgbClr val="2855A4"/>
                </a:solidFill>
                <a:latin typeface="Arial"/>
                <a:ea typeface="Arial"/>
                <a:cs typeface="Arial"/>
                <a:sym typeface="Arial"/>
              </a:endParaRPr>
            </a:p>
          </p:txBody>
        </p:sp>
      </p:grpSp>
      <p:pic>
        <p:nvPicPr>
          <p:cNvPr id="727" name="Google Shape;727;g153fde04e7e_1_95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002375" y="807225"/>
            <a:ext cx="6968760" cy="5491974"/>
          </a:xfrm>
          <a:prstGeom prst="rect">
            <a:avLst/>
          </a:prstGeom>
          <a:noFill/>
          <a:ln>
            <a:noFill/>
          </a:ln>
        </p:spPr>
      </p:pic>
      <p:sp>
        <p:nvSpPr>
          <p:cNvPr id="728" name="Google Shape;728;g153fde04e7e_1_954"/>
          <p:cNvSpPr txBox="1"/>
          <p:nvPr/>
        </p:nvSpPr>
        <p:spPr>
          <a:xfrm>
            <a:off x="5143500" y="2003775"/>
            <a:ext cx="4686300" cy="2760300"/>
          </a:xfrm>
          <a:prstGeom prst="rect">
            <a:avLst/>
          </a:prstGeom>
          <a:noFill/>
          <a:ln>
            <a:noFill/>
          </a:ln>
        </p:spPr>
        <p:txBody>
          <a:bodyPr spcFirstLastPara="1" wrap="square" lIns="91425" tIns="45700" rIns="91425" bIns="45700" anchor="t" anchorCtr="0">
            <a:spAutoFit/>
          </a:bodyPr>
          <a:lstStyle/>
          <a:p>
            <a:pPr marL="457200" marR="0" lvl="0" indent="-355600" algn="l" rtl="0">
              <a:lnSpc>
                <a:spcPct val="100000"/>
              </a:lnSpc>
              <a:spcBef>
                <a:spcPts val="0"/>
              </a:spcBef>
              <a:spcAft>
                <a:spcPts val="0"/>
              </a:spcAft>
              <a:buClr>
                <a:schemeClr val="lt1"/>
              </a:buClr>
              <a:buSzPts val="2000"/>
              <a:buFont typeface="Century Gothic"/>
              <a:buChar char="●"/>
            </a:pPr>
            <a:r>
              <a:rPr lang="en-US" sz="2000" b="1" i="0" u="none" strike="noStrike" cap="none">
                <a:solidFill>
                  <a:schemeClr val="lt1"/>
                </a:solidFill>
                <a:latin typeface="Century Gothic"/>
                <a:ea typeface="Century Gothic"/>
                <a:cs typeface="Century Gothic"/>
                <a:sym typeface="Century Gothic"/>
              </a:rPr>
              <a:t>What is inventory management?</a:t>
            </a:r>
            <a:endParaRPr sz="2000" b="1" i="0" u="none" strike="noStrike" cap="none">
              <a:solidFill>
                <a:schemeClr val="lt1"/>
              </a:solidFill>
              <a:latin typeface="Century Gothic"/>
              <a:ea typeface="Century Gothic"/>
              <a:cs typeface="Century Gothic"/>
              <a:sym typeface="Century Gothic"/>
            </a:endParaRPr>
          </a:p>
          <a:p>
            <a:pPr marL="457200" marR="0" lvl="0" indent="-355600" algn="l" rtl="0">
              <a:lnSpc>
                <a:spcPct val="100000"/>
              </a:lnSpc>
              <a:spcBef>
                <a:spcPts val="1000"/>
              </a:spcBef>
              <a:spcAft>
                <a:spcPts val="0"/>
              </a:spcAft>
              <a:buClr>
                <a:schemeClr val="lt1"/>
              </a:buClr>
              <a:buSzPts val="2000"/>
              <a:buFont typeface="Century Gothic"/>
              <a:buChar char="●"/>
            </a:pPr>
            <a:r>
              <a:rPr lang="en-US" sz="2000" b="1" i="0" u="none" strike="noStrike" cap="none">
                <a:solidFill>
                  <a:schemeClr val="lt1"/>
                </a:solidFill>
                <a:latin typeface="Century Gothic"/>
                <a:ea typeface="Century Gothic"/>
                <a:cs typeface="Century Gothic"/>
                <a:sym typeface="Century Gothic"/>
              </a:rPr>
              <a:t>How to manage your inventory</a:t>
            </a:r>
            <a:endParaRPr sz="2000" b="1" i="0" u="none" strike="noStrike" cap="none">
              <a:solidFill>
                <a:schemeClr val="lt1"/>
              </a:solidFill>
              <a:latin typeface="Century Gothic"/>
              <a:ea typeface="Century Gothic"/>
              <a:cs typeface="Century Gothic"/>
              <a:sym typeface="Century Gothic"/>
            </a:endParaRPr>
          </a:p>
          <a:p>
            <a:pPr marL="457200" marR="0" lvl="0" indent="-355600" algn="l" rtl="0">
              <a:lnSpc>
                <a:spcPct val="100000"/>
              </a:lnSpc>
              <a:spcBef>
                <a:spcPts val="1000"/>
              </a:spcBef>
              <a:spcAft>
                <a:spcPts val="0"/>
              </a:spcAft>
              <a:buClr>
                <a:schemeClr val="lt1"/>
              </a:buClr>
              <a:buSzPts val="2000"/>
              <a:buFont typeface="Century Gothic"/>
              <a:buChar char="●"/>
            </a:pPr>
            <a:r>
              <a:rPr lang="en-US" sz="2000" b="1" i="0" u="none" strike="noStrike" cap="none">
                <a:solidFill>
                  <a:schemeClr val="lt1"/>
                </a:solidFill>
                <a:latin typeface="Century Gothic"/>
                <a:ea typeface="Century Gothic"/>
                <a:cs typeface="Century Gothic"/>
                <a:sym typeface="Century Gothic"/>
              </a:rPr>
              <a:t>Inventory management systems</a:t>
            </a:r>
            <a:endParaRPr sz="2000" b="1" i="0" u="none" strike="noStrike" cap="none">
              <a:solidFill>
                <a:schemeClr val="lt1"/>
              </a:solidFill>
              <a:latin typeface="Century Gothic"/>
              <a:ea typeface="Century Gothic"/>
              <a:cs typeface="Century Gothic"/>
              <a:sym typeface="Century Gothic"/>
            </a:endParaRPr>
          </a:p>
          <a:p>
            <a:pPr marL="914400" marR="0" lvl="1" indent="-355600" algn="l" rtl="0">
              <a:lnSpc>
                <a:spcPct val="100000"/>
              </a:lnSpc>
              <a:spcBef>
                <a:spcPts val="1000"/>
              </a:spcBef>
              <a:spcAft>
                <a:spcPts val="0"/>
              </a:spcAft>
              <a:buClr>
                <a:schemeClr val="lt1"/>
              </a:buClr>
              <a:buSzPts val="2000"/>
              <a:buFont typeface="Century Gothic"/>
              <a:buChar char="○"/>
            </a:pPr>
            <a:r>
              <a:rPr lang="en-US" sz="2000" b="0" i="0" u="none" strike="noStrike" cap="none">
                <a:solidFill>
                  <a:schemeClr val="lt1"/>
                </a:solidFill>
                <a:latin typeface="Century Gothic"/>
                <a:ea typeface="Century Gothic"/>
                <a:cs typeface="Century Gothic"/>
                <a:sym typeface="Century Gothic"/>
              </a:rPr>
              <a:t>Manual systems (books and registers)</a:t>
            </a:r>
            <a:endParaRPr sz="2000" b="0" i="0" u="none" strike="noStrike" cap="none">
              <a:solidFill>
                <a:schemeClr val="lt1"/>
              </a:solidFill>
              <a:latin typeface="Century Gothic"/>
              <a:ea typeface="Century Gothic"/>
              <a:cs typeface="Century Gothic"/>
              <a:sym typeface="Century Gothic"/>
            </a:endParaRPr>
          </a:p>
          <a:p>
            <a:pPr marL="914400" marR="0" lvl="1" indent="-355600" algn="l" rtl="0">
              <a:lnSpc>
                <a:spcPct val="100000"/>
              </a:lnSpc>
              <a:spcBef>
                <a:spcPts val="1000"/>
              </a:spcBef>
              <a:spcAft>
                <a:spcPts val="1000"/>
              </a:spcAft>
              <a:buClr>
                <a:schemeClr val="lt1"/>
              </a:buClr>
              <a:buSzPts val="2000"/>
              <a:buFont typeface="Century Gothic"/>
              <a:buChar char="○"/>
            </a:pPr>
            <a:r>
              <a:rPr lang="en-US" sz="2000" b="0" i="0" u="none" strike="noStrike" cap="none">
                <a:solidFill>
                  <a:schemeClr val="lt1"/>
                </a:solidFill>
                <a:latin typeface="Century Gothic"/>
                <a:ea typeface="Century Gothic"/>
                <a:cs typeface="Century Gothic"/>
                <a:sym typeface="Century Gothic"/>
              </a:rPr>
              <a:t>Digital inventory management systems</a:t>
            </a:r>
            <a:endParaRPr sz="2000" b="0"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g153fde04e7e_1_27"/>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828"/>
            <a:ext cx="12192000" cy="6857171"/>
          </a:xfrm>
          <a:prstGeom prst="rect">
            <a:avLst/>
          </a:prstGeom>
          <a:noFill/>
          <a:ln>
            <a:noFill/>
          </a:ln>
        </p:spPr>
      </p:pic>
      <p:sp>
        <p:nvSpPr>
          <p:cNvPr id="132" name="Google Shape;132;g153fde04e7e_1_27"/>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pic>
        <p:nvPicPr>
          <p:cNvPr id="133" name="Google Shape;133;g153fde04e7e_1_2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sp>
        <p:nvSpPr>
          <p:cNvPr id="134" name="Google Shape;134;g153fde04e7e_1_27"/>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855A4"/>
              </a:buClr>
              <a:buSzPts val="3200"/>
              <a:buFont typeface="Century Gothic"/>
              <a:buNone/>
            </a:pPr>
            <a:r>
              <a:rPr lang="en-US" sz="3200" b="0" i="0" u="none" strike="noStrike" cap="none">
                <a:solidFill>
                  <a:srgbClr val="2855A4"/>
                </a:solidFill>
                <a:latin typeface="Century Gothic"/>
                <a:ea typeface="Century Gothic"/>
                <a:cs typeface="Century Gothic"/>
                <a:sym typeface="Century Gothic"/>
              </a:rPr>
              <a:t>What Challenges Do You Face In Your Shop?</a:t>
            </a:r>
            <a:endParaRPr sz="1400" b="0" i="0" u="none" strike="noStrike" cap="none">
              <a:solidFill>
                <a:srgbClr val="000000"/>
              </a:solidFill>
              <a:latin typeface="Arial"/>
              <a:ea typeface="Arial"/>
              <a:cs typeface="Arial"/>
              <a:sym typeface="Arial"/>
            </a:endParaRPr>
          </a:p>
        </p:txBody>
      </p:sp>
      <p:sp>
        <p:nvSpPr>
          <p:cNvPr id="135" name="Google Shape;135;g153fde04e7e_1_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a:t>
            </a:fld>
            <a:endParaRPr/>
          </a:p>
        </p:txBody>
      </p:sp>
      <p:sp>
        <p:nvSpPr>
          <p:cNvPr id="136" name="Google Shape;136;g153fde04e7e_1_27"/>
          <p:cNvSpPr txBox="1"/>
          <p:nvPr/>
        </p:nvSpPr>
        <p:spPr>
          <a:xfrm>
            <a:off x="3038773" y="2840175"/>
            <a:ext cx="2017500" cy="726900"/>
          </a:xfrm>
          <a:prstGeom prst="rect">
            <a:avLst/>
          </a:prstGeom>
          <a:noFill/>
          <a:ln>
            <a:noFill/>
          </a:ln>
        </p:spPr>
        <p:txBody>
          <a:bodyPr spcFirstLastPara="1" wrap="square" lIns="0" tIns="71100" rIns="0" bIns="0" anchor="t" anchorCtr="0">
            <a:spAutoFit/>
          </a:bodyPr>
          <a:lstStyle/>
          <a:p>
            <a:pPr marL="118110" marR="5080" lvl="0" indent="-106045" algn="ctr" rtl="0">
              <a:lnSpc>
                <a:spcPct val="102000"/>
              </a:lnSpc>
              <a:spcBef>
                <a:spcPts val="0"/>
              </a:spcBef>
              <a:spcAft>
                <a:spcPts val="0"/>
              </a:spcAft>
              <a:buClr>
                <a:srgbClr val="000000"/>
              </a:buClr>
              <a:buSzPts val="2500"/>
              <a:buFont typeface="Arial"/>
              <a:buNone/>
            </a:pPr>
            <a:r>
              <a:rPr lang="en-US" sz="1400" b="1" i="0" u="none" strike="noStrike" cap="none">
                <a:solidFill>
                  <a:schemeClr val="dk2"/>
                </a:solidFill>
                <a:latin typeface="Century Gothic"/>
                <a:ea typeface="Century Gothic"/>
                <a:cs typeface="Century Gothic"/>
                <a:sym typeface="Century Gothic"/>
              </a:rPr>
              <a:t>You are not able to</a:t>
            </a:r>
            <a:endParaRPr sz="1400" b="1" i="0" u="none" strike="noStrike" cap="none">
              <a:solidFill>
                <a:schemeClr val="dk2"/>
              </a:solidFill>
              <a:latin typeface="Century Gothic"/>
              <a:ea typeface="Century Gothic"/>
              <a:cs typeface="Century Gothic"/>
              <a:sym typeface="Century Gothic"/>
            </a:endParaRPr>
          </a:p>
          <a:p>
            <a:pPr marL="118110" marR="5080" lvl="0" indent="-106045" algn="ctr" rtl="0">
              <a:lnSpc>
                <a:spcPct val="102000"/>
              </a:lnSpc>
              <a:spcBef>
                <a:spcPts val="0"/>
              </a:spcBef>
              <a:spcAft>
                <a:spcPts val="0"/>
              </a:spcAft>
              <a:buClr>
                <a:srgbClr val="000000"/>
              </a:buClr>
              <a:buSzPts val="2500"/>
              <a:buFont typeface="Arial"/>
              <a:buNone/>
            </a:pPr>
            <a:r>
              <a:rPr lang="en-US" sz="1400" b="1" i="0" u="none" strike="noStrike" cap="none">
                <a:solidFill>
                  <a:schemeClr val="dk2"/>
                </a:solidFill>
                <a:latin typeface="Century Gothic"/>
                <a:ea typeface="Century Gothic"/>
                <a:cs typeface="Century Gothic"/>
                <a:sym typeface="Century Gothic"/>
              </a:rPr>
              <a:t>keep track of your</a:t>
            </a:r>
            <a:endParaRPr sz="1400" b="1" i="0" u="none" strike="noStrike" cap="none">
              <a:solidFill>
                <a:schemeClr val="dk2"/>
              </a:solidFill>
              <a:latin typeface="Century Gothic"/>
              <a:ea typeface="Century Gothic"/>
              <a:cs typeface="Century Gothic"/>
              <a:sym typeface="Century Gothic"/>
            </a:endParaRPr>
          </a:p>
          <a:p>
            <a:pPr marL="118110" marR="5080" lvl="0" indent="-106045" algn="ctr" rtl="0">
              <a:lnSpc>
                <a:spcPct val="102000"/>
              </a:lnSpc>
              <a:spcBef>
                <a:spcPts val="0"/>
              </a:spcBef>
              <a:spcAft>
                <a:spcPts val="0"/>
              </a:spcAft>
              <a:buClr>
                <a:srgbClr val="000000"/>
              </a:buClr>
              <a:buSzPts val="2500"/>
              <a:buFont typeface="Arial"/>
              <a:buNone/>
            </a:pPr>
            <a:r>
              <a:rPr lang="en-US" sz="1400" b="1" i="0" u="none" strike="noStrike" cap="none">
                <a:solidFill>
                  <a:schemeClr val="dk2"/>
                </a:solidFill>
                <a:latin typeface="Century Gothic"/>
                <a:ea typeface="Century Gothic"/>
                <a:cs typeface="Century Gothic"/>
                <a:sym typeface="Century Gothic"/>
              </a:rPr>
              <a:t>stock.</a:t>
            </a:r>
            <a:endParaRPr sz="1400" b="1" i="0" u="none" strike="noStrike" cap="none">
              <a:solidFill>
                <a:schemeClr val="dk2"/>
              </a:solidFill>
              <a:latin typeface="Century Gothic"/>
              <a:ea typeface="Century Gothic"/>
              <a:cs typeface="Century Gothic"/>
              <a:sym typeface="Century Gothic"/>
            </a:endParaRPr>
          </a:p>
        </p:txBody>
      </p:sp>
      <p:sp>
        <p:nvSpPr>
          <p:cNvPr id="137" name="Google Shape;137;g153fde04e7e_1_27"/>
          <p:cNvSpPr txBox="1"/>
          <p:nvPr/>
        </p:nvSpPr>
        <p:spPr>
          <a:xfrm>
            <a:off x="5369656" y="2840175"/>
            <a:ext cx="1703700" cy="726900"/>
          </a:xfrm>
          <a:prstGeom prst="rect">
            <a:avLst/>
          </a:prstGeom>
          <a:noFill/>
          <a:ln>
            <a:noFill/>
          </a:ln>
        </p:spPr>
        <p:txBody>
          <a:bodyPr spcFirstLastPara="1" wrap="square" lIns="0" tIns="71100" rIns="0" bIns="0" anchor="t" anchorCtr="0">
            <a:spAutoFit/>
          </a:bodyPr>
          <a:lstStyle/>
          <a:p>
            <a:pPr marL="118110" marR="5080" lvl="0" indent="-106045" algn="ctr" rtl="0">
              <a:lnSpc>
                <a:spcPct val="102000"/>
              </a:lnSpc>
              <a:spcBef>
                <a:spcPts val="0"/>
              </a:spcBef>
              <a:spcAft>
                <a:spcPts val="0"/>
              </a:spcAft>
              <a:buClr>
                <a:srgbClr val="000000"/>
              </a:buClr>
              <a:buSzPts val="2500"/>
              <a:buFont typeface="Arial"/>
              <a:buNone/>
            </a:pPr>
            <a:r>
              <a:rPr lang="en-US" sz="1400" b="1" i="0" u="none" strike="noStrike" cap="none">
                <a:solidFill>
                  <a:schemeClr val="dk2"/>
                </a:solidFill>
                <a:latin typeface="Century Gothic"/>
                <a:ea typeface="Century Gothic"/>
                <a:cs typeface="Century Gothic"/>
                <a:sym typeface="Century Gothic"/>
              </a:rPr>
              <a:t>You have </a:t>
            </a:r>
            <a:endParaRPr sz="1400" b="1" i="0" u="none" strike="noStrike" cap="none">
              <a:solidFill>
                <a:schemeClr val="dk2"/>
              </a:solidFill>
              <a:latin typeface="Century Gothic"/>
              <a:ea typeface="Century Gothic"/>
              <a:cs typeface="Century Gothic"/>
              <a:sym typeface="Century Gothic"/>
            </a:endParaRPr>
          </a:p>
          <a:p>
            <a:pPr marL="118110" marR="5080" lvl="0" indent="-106045" algn="ctr" rtl="0">
              <a:lnSpc>
                <a:spcPct val="102000"/>
              </a:lnSpc>
              <a:spcBef>
                <a:spcPts val="0"/>
              </a:spcBef>
              <a:spcAft>
                <a:spcPts val="0"/>
              </a:spcAft>
              <a:buClr>
                <a:srgbClr val="000000"/>
              </a:buClr>
              <a:buSzPts val="2500"/>
              <a:buFont typeface="Arial"/>
              <a:buNone/>
            </a:pPr>
            <a:r>
              <a:rPr lang="en-US" sz="1400" b="1" i="0" u="none" strike="noStrike" cap="none">
                <a:solidFill>
                  <a:schemeClr val="dk2"/>
                </a:solidFill>
                <a:latin typeface="Century Gothic"/>
                <a:ea typeface="Century Gothic"/>
                <a:cs typeface="Century Gothic"/>
                <a:sym typeface="Century Gothic"/>
              </a:rPr>
              <a:t>too much or too little stock.</a:t>
            </a:r>
            <a:endParaRPr sz="1400" b="1" i="0" u="none" strike="noStrike" cap="none">
              <a:solidFill>
                <a:schemeClr val="dk2"/>
              </a:solidFill>
              <a:latin typeface="Century Gothic"/>
              <a:ea typeface="Century Gothic"/>
              <a:cs typeface="Century Gothic"/>
              <a:sym typeface="Century Gothic"/>
            </a:endParaRPr>
          </a:p>
        </p:txBody>
      </p:sp>
      <p:sp>
        <p:nvSpPr>
          <p:cNvPr id="138" name="Google Shape;138;g153fde04e7e_1_27"/>
          <p:cNvSpPr txBox="1"/>
          <p:nvPr/>
        </p:nvSpPr>
        <p:spPr>
          <a:xfrm>
            <a:off x="7386740" y="2840175"/>
            <a:ext cx="2017500" cy="731014"/>
          </a:xfrm>
          <a:prstGeom prst="rect">
            <a:avLst/>
          </a:prstGeom>
          <a:noFill/>
          <a:ln>
            <a:noFill/>
          </a:ln>
        </p:spPr>
        <p:txBody>
          <a:bodyPr spcFirstLastPara="1" wrap="square" lIns="0" tIns="71100" rIns="0" bIns="0" anchor="t" anchorCtr="0">
            <a:spAutoFit/>
          </a:bodyPr>
          <a:lstStyle/>
          <a:p>
            <a:pPr marL="118110" marR="5080" lvl="0" indent="-106045" algn="ctr" rtl="0">
              <a:lnSpc>
                <a:spcPct val="102000"/>
              </a:lnSpc>
              <a:spcBef>
                <a:spcPts val="0"/>
              </a:spcBef>
              <a:spcAft>
                <a:spcPts val="0"/>
              </a:spcAft>
              <a:buClr>
                <a:srgbClr val="000000"/>
              </a:buClr>
              <a:buSzPts val="2500"/>
              <a:buFont typeface="Arial"/>
              <a:buNone/>
            </a:pPr>
            <a:r>
              <a:rPr lang="en-US" sz="1400" b="1" i="0" u="none" strike="noStrike" cap="none">
                <a:solidFill>
                  <a:schemeClr val="dk2"/>
                </a:solidFill>
                <a:latin typeface="Century Gothic"/>
                <a:ea typeface="Century Gothic"/>
                <a:cs typeface="Century Gothic"/>
                <a:sym typeface="Century Gothic"/>
              </a:rPr>
              <a:t>You don’t know </a:t>
            </a:r>
            <a:endParaRPr/>
          </a:p>
          <a:p>
            <a:pPr marL="118110" marR="5080" lvl="0" indent="-106045" algn="ctr" rtl="0">
              <a:lnSpc>
                <a:spcPct val="102000"/>
              </a:lnSpc>
              <a:spcBef>
                <a:spcPts val="0"/>
              </a:spcBef>
              <a:spcAft>
                <a:spcPts val="0"/>
              </a:spcAft>
              <a:buClr>
                <a:srgbClr val="000000"/>
              </a:buClr>
              <a:buSzPts val="2500"/>
              <a:buFont typeface="Arial"/>
              <a:buNone/>
            </a:pPr>
            <a:r>
              <a:rPr lang="en-US" sz="1400" b="1" i="0" u="none" strike="noStrike" cap="none">
                <a:solidFill>
                  <a:schemeClr val="dk2"/>
                </a:solidFill>
                <a:latin typeface="Century Gothic"/>
                <a:ea typeface="Century Gothic"/>
                <a:cs typeface="Century Gothic"/>
                <a:sym typeface="Century Gothic"/>
              </a:rPr>
              <a:t>what to reorder and when.</a:t>
            </a:r>
            <a:endParaRPr sz="1400" b="1" i="0" u="none" strike="noStrike" cap="none">
              <a:solidFill>
                <a:schemeClr val="dk2"/>
              </a:solidFill>
              <a:latin typeface="Century Gothic"/>
              <a:ea typeface="Century Gothic"/>
              <a:cs typeface="Century Gothic"/>
              <a:sym typeface="Century Gothic"/>
            </a:endParaRPr>
          </a:p>
        </p:txBody>
      </p:sp>
      <p:sp>
        <p:nvSpPr>
          <p:cNvPr id="139" name="Google Shape;139;g153fde04e7e_1_27"/>
          <p:cNvSpPr txBox="1"/>
          <p:nvPr/>
        </p:nvSpPr>
        <p:spPr>
          <a:xfrm>
            <a:off x="9717623" y="2840175"/>
            <a:ext cx="2017500" cy="726900"/>
          </a:xfrm>
          <a:prstGeom prst="rect">
            <a:avLst/>
          </a:prstGeom>
          <a:noFill/>
          <a:ln>
            <a:noFill/>
          </a:ln>
        </p:spPr>
        <p:txBody>
          <a:bodyPr spcFirstLastPara="1" wrap="square" lIns="0" tIns="71100" rIns="0" bIns="0" anchor="t" anchorCtr="0">
            <a:spAutoFit/>
          </a:bodyPr>
          <a:lstStyle/>
          <a:p>
            <a:pPr marL="118110" marR="5080" lvl="0" indent="-106045" algn="ctr" rtl="0">
              <a:lnSpc>
                <a:spcPct val="102000"/>
              </a:lnSpc>
              <a:spcBef>
                <a:spcPts val="0"/>
              </a:spcBef>
              <a:spcAft>
                <a:spcPts val="0"/>
              </a:spcAft>
              <a:buClr>
                <a:srgbClr val="000000"/>
              </a:buClr>
              <a:buSzPts val="2500"/>
              <a:buFont typeface="Arial"/>
              <a:buNone/>
            </a:pPr>
            <a:r>
              <a:rPr lang="en-US" sz="1400" b="1" i="0" u="none" strike="noStrike" cap="none">
                <a:solidFill>
                  <a:schemeClr val="dk2"/>
                </a:solidFill>
                <a:latin typeface="Century Gothic"/>
                <a:ea typeface="Century Gothic"/>
                <a:cs typeface="Century Gothic"/>
                <a:sym typeface="Century Gothic"/>
              </a:rPr>
              <a:t>You can’t spot the best and worst selling items.</a:t>
            </a:r>
            <a:endParaRPr sz="1400" b="1" i="0" u="none" strike="noStrike" cap="none">
              <a:solidFill>
                <a:schemeClr val="dk2"/>
              </a:solidFill>
              <a:latin typeface="Century Gothic"/>
              <a:ea typeface="Century Gothic"/>
              <a:cs typeface="Century Gothic"/>
              <a:sym typeface="Century Gothic"/>
            </a:endParaRPr>
          </a:p>
        </p:txBody>
      </p:sp>
      <p:sp>
        <p:nvSpPr>
          <p:cNvPr id="140" name="Google Shape;140;g153fde04e7e_1_27"/>
          <p:cNvSpPr txBox="1"/>
          <p:nvPr/>
        </p:nvSpPr>
        <p:spPr>
          <a:xfrm>
            <a:off x="3024786" y="5089275"/>
            <a:ext cx="2017500" cy="507000"/>
          </a:xfrm>
          <a:prstGeom prst="rect">
            <a:avLst/>
          </a:prstGeom>
          <a:noFill/>
          <a:ln>
            <a:noFill/>
          </a:ln>
        </p:spPr>
        <p:txBody>
          <a:bodyPr spcFirstLastPara="1" wrap="square" lIns="0" tIns="71100" rIns="0" bIns="0" anchor="t" anchorCtr="0">
            <a:spAutoFit/>
          </a:bodyPr>
          <a:lstStyle/>
          <a:p>
            <a:pPr marL="118110" marR="5080" lvl="0" indent="-106045" algn="ctr" rtl="0">
              <a:lnSpc>
                <a:spcPct val="102000"/>
              </a:lnSpc>
              <a:spcBef>
                <a:spcPts val="0"/>
              </a:spcBef>
              <a:spcAft>
                <a:spcPts val="0"/>
              </a:spcAft>
              <a:buClr>
                <a:srgbClr val="000000"/>
              </a:buClr>
              <a:buSzPts val="2500"/>
              <a:buFont typeface="Arial"/>
              <a:buNone/>
            </a:pPr>
            <a:r>
              <a:rPr lang="en-US" sz="1400" b="1" i="0" u="none" strike="noStrike" cap="none">
                <a:solidFill>
                  <a:schemeClr val="dk2"/>
                </a:solidFill>
                <a:latin typeface="Century Gothic"/>
                <a:ea typeface="Century Gothic"/>
                <a:cs typeface="Century Gothic"/>
                <a:sym typeface="Century Gothic"/>
              </a:rPr>
              <a:t>Your items often go bad or spoil.</a:t>
            </a:r>
            <a:endParaRPr sz="1400" b="1" i="0" u="none" strike="noStrike" cap="none">
              <a:solidFill>
                <a:schemeClr val="dk2"/>
              </a:solidFill>
              <a:latin typeface="Century Gothic"/>
              <a:ea typeface="Century Gothic"/>
              <a:cs typeface="Century Gothic"/>
              <a:sym typeface="Century Gothic"/>
            </a:endParaRPr>
          </a:p>
        </p:txBody>
      </p:sp>
      <p:sp>
        <p:nvSpPr>
          <p:cNvPr id="141" name="Google Shape;141;g153fde04e7e_1_27"/>
          <p:cNvSpPr txBox="1"/>
          <p:nvPr/>
        </p:nvSpPr>
        <p:spPr>
          <a:xfrm>
            <a:off x="5511175" y="5089275"/>
            <a:ext cx="2147700" cy="946800"/>
          </a:xfrm>
          <a:prstGeom prst="rect">
            <a:avLst/>
          </a:prstGeom>
          <a:noFill/>
          <a:ln>
            <a:noFill/>
          </a:ln>
        </p:spPr>
        <p:txBody>
          <a:bodyPr spcFirstLastPara="1" wrap="square" lIns="0" tIns="71100" rIns="0" bIns="0" anchor="t" anchorCtr="0">
            <a:spAutoFit/>
          </a:bodyPr>
          <a:lstStyle/>
          <a:p>
            <a:pPr marL="118110" marR="5080" lvl="0" indent="-106045" algn="ctr" rtl="0">
              <a:lnSpc>
                <a:spcPct val="102000"/>
              </a:lnSpc>
              <a:spcBef>
                <a:spcPts val="0"/>
              </a:spcBef>
              <a:spcAft>
                <a:spcPts val="0"/>
              </a:spcAft>
              <a:buClr>
                <a:srgbClr val="000000"/>
              </a:buClr>
              <a:buSzPts val="2500"/>
              <a:buFont typeface="Arial"/>
              <a:buNone/>
            </a:pPr>
            <a:r>
              <a:rPr lang="en-US" sz="1400" b="1" i="0" u="none" strike="noStrike" cap="none">
                <a:solidFill>
                  <a:schemeClr val="dk2"/>
                </a:solidFill>
                <a:latin typeface="Century Gothic"/>
                <a:ea typeface="Century Gothic"/>
                <a:cs typeface="Century Gothic"/>
                <a:sym typeface="Century Gothic"/>
              </a:rPr>
              <a:t>You can’t decide which items to stop selling and which items to sell at a discount.</a:t>
            </a:r>
            <a:endParaRPr sz="1400" b="1" i="0" u="none" strike="noStrike" cap="none">
              <a:solidFill>
                <a:schemeClr val="dk2"/>
              </a:solidFill>
              <a:latin typeface="Century Gothic"/>
              <a:ea typeface="Century Gothic"/>
              <a:cs typeface="Century Gothic"/>
              <a:sym typeface="Century Gothic"/>
            </a:endParaRPr>
          </a:p>
        </p:txBody>
      </p:sp>
      <p:sp>
        <p:nvSpPr>
          <p:cNvPr id="142" name="Google Shape;142;g153fde04e7e_1_27"/>
          <p:cNvSpPr txBox="1"/>
          <p:nvPr/>
        </p:nvSpPr>
        <p:spPr>
          <a:xfrm>
            <a:off x="8147850" y="5089275"/>
            <a:ext cx="2682000" cy="856743"/>
          </a:xfrm>
          <a:prstGeom prst="rect">
            <a:avLst/>
          </a:prstGeom>
          <a:noFill/>
          <a:ln>
            <a:noFill/>
          </a:ln>
        </p:spPr>
        <p:txBody>
          <a:bodyPr spcFirstLastPara="1" wrap="square" lIns="91425" tIns="91425" rIns="91425" bIns="91425" anchor="t" anchorCtr="0">
            <a:spAutoFit/>
          </a:bodyPr>
          <a:lstStyle/>
          <a:p>
            <a:pPr marL="12065" marR="5080" lvl="0" indent="0" algn="ctr" rtl="0">
              <a:lnSpc>
                <a:spcPct val="104347"/>
              </a:lnSpc>
              <a:spcBef>
                <a:spcPts val="0"/>
              </a:spcBef>
              <a:spcAft>
                <a:spcPts val="0"/>
              </a:spcAft>
              <a:buClr>
                <a:srgbClr val="000000"/>
              </a:buClr>
              <a:buSzPts val="1400"/>
              <a:buFont typeface="Arial"/>
              <a:buNone/>
            </a:pPr>
            <a:r>
              <a:rPr lang="en-US" sz="1400" b="1" i="0" u="none" strike="noStrike" cap="none">
                <a:solidFill>
                  <a:schemeClr val="dk2"/>
                </a:solidFill>
                <a:latin typeface="Century Gothic"/>
                <a:ea typeface="Century Gothic"/>
                <a:cs typeface="Century Gothic"/>
                <a:sym typeface="Century Gothic"/>
              </a:rPr>
              <a:t>You lose customers because there are long lines to enter your store.</a:t>
            </a:r>
            <a:endParaRPr sz="1400" b="1" i="0" u="none" strike="noStrike" cap="none">
              <a:solidFill>
                <a:schemeClr val="dk2"/>
              </a:solidFill>
              <a:latin typeface="Century Gothic"/>
              <a:ea typeface="Century Gothic"/>
              <a:cs typeface="Century Gothic"/>
              <a:sym typeface="Century Gothic"/>
            </a:endParaRPr>
          </a:p>
        </p:txBody>
      </p:sp>
      <p:grpSp>
        <p:nvGrpSpPr>
          <p:cNvPr id="143" name="Google Shape;143;g153fde04e7e_1_27"/>
          <p:cNvGrpSpPr/>
          <p:nvPr/>
        </p:nvGrpSpPr>
        <p:grpSpPr>
          <a:xfrm>
            <a:off x="1247775" y="1420612"/>
            <a:ext cx="1924050" cy="1445926"/>
            <a:chOff x="1628775" y="1420612"/>
            <a:chExt cx="1924050" cy="1445926"/>
          </a:xfrm>
        </p:grpSpPr>
        <p:pic>
          <p:nvPicPr>
            <p:cNvPr id="144" name="Google Shape;144;g153fde04e7e_1_27"/>
            <p:cNvPicPr preferRelativeResize="0"/>
            <p:nvPr/>
          </p:nvPicPr>
          <p:blipFill rotWithShape="1">
            <a:blip r:embed="rId5" cstate="screen">
              <a:alphaModFix/>
              <a:extLst>
                <a:ext uri="{28A0092B-C50C-407E-A947-70E740481C1C}">
                  <a14:useLocalDpi xmlns:a14="http://schemas.microsoft.com/office/drawing/2010/main"/>
                </a:ext>
              </a:extLst>
            </a:blip>
            <a:srcRect l="18300" t="14985" r="23023" b="29097"/>
            <a:stretch/>
          </p:blipFill>
          <p:spPr>
            <a:xfrm flipH="1">
              <a:off x="1628775" y="1420612"/>
              <a:ext cx="1924050" cy="1445926"/>
            </a:xfrm>
            <a:prstGeom prst="rect">
              <a:avLst/>
            </a:prstGeom>
            <a:noFill/>
            <a:ln>
              <a:noFill/>
            </a:ln>
          </p:spPr>
        </p:pic>
        <p:sp>
          <p:nvSpPr>
            <p:cNvPr id="145" name="Google Shape;145;g153fde04e7e_1_27"/>
            <p:cNvSpPr txBox="1"/>
            <p:nvPr/>
          </p:nvSpPr>
          <p:spPr>
            <a:xfrm>
              <a:off x="1843800" y="1834888"/>
              <a:ext cx="16995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Let’s share our experiences!</a:t>
              </a:r>
              <a:endParaRPr sz="1600" b="1" i="0" u="none" strike="noStrike" cap="none">
                <a:solidFill>
                  <a:srgbClr val="2855A4"/>
                </a:solidFill>
                <a:latin typeface="Calibri"/>
                <a:ea typeface="Calibri"/>
                <a:cs typeface="Calibri"/>
                <a:sym typeface="Calibri"/>
              </a:endParaRPr>
            </a:p>
          </p:txBody>
        </p:sp>
      </p:grpSp>
      <p:pic>
        <p:nvPicPr>
          <p:cNvPr id="146" name="Google Shape;146;g153fde04e7e_1_27"/>
          <p:cNvPicPr preferRelativeResize="0"/>
          <p:nvPr/>
        </p:nvPicPr>
        <p:blipFill rotWithShape="1">
          <a:blip r:embed="rId6" cstate="screen">
            <a:alphaModFix/>
            <a:extLst>
              <a:ext uri="{28A0092B-C50C-407E-A947-70E740481C1C}">
                <a14:useLocalDpi xmlns:a14="http://schemas.microsoft.com/office/drawing/2010/main"/>
              </a:ext>
            </a:extLst>
          </a:blip>
          <a:srcRect l="20217"/>
          <a:stretch/>
        </p:blipFill>
        <p:spPr>
          <a:xfrm flipH="1">
            <a:off x="-413548" y="1738600"/>
            <a:ext cx="2743198" cy="5157500"/>
          </a:xfrm>
          <a:prstGeom prst="rect">
            <a:avLst/>
          </a:prstGeom>
          <a:noFill/>
          <a:ln>
            <a:noFill/>
          </a:ln>
        </p:spPr>
      </p:pic>
      <p:pic>
        <p:nvPicPr>
          <p:cNvPr id="147" name="Google Shape;147;g153fde04e7e_1_2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896875" y="3850500"/>
            <a:ext cx="1183950" cy="1183950"/>
          </a:xfrm>
          <a:prstGeom prst="rect">
            <a:avLst/>
          </a:prstGeom>
          <a:noFill/>
          <a:ln>
            <a:noFill/>
          </a:ln>
        </p:spPr>
      </p:pic>
      <p:pic>
        <p:nvPicPr>
          <p:cNvPr id="148" name="Google Shape;148;g153fde04e7e_1_27"/>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441561" y="3850500"/>
            <a:ext cx="1183950" cy="1183950"/>
          </a:xfrm>
          <a:prstGeom prst="rect">
            <a:avLst/>
          </a:prstGeom>
          <a:noFill/>
          <a:ln>
            <a:noFill/>
          </a:ln>
        </p:spPr>
      </p:pic>
      <p:pic>
        <p:nvPicPr>
          <p:cNvPr id="149" name="Google Shape;149;g153fde04e7e_1_27"/>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5993050" y="3850500"/>
            <a:ext cx="1183950" cy="1183950"/>
          </a:xfrm>
          <a:prstGeom prst="rect">
            <a:avLst/>
          </a:prstGeom>
          <a:noFill/>
          <a:ln>
            <a:noFill/>
          </a:ln>
        </p:spPr>
      </p:pic>
      <p:pic>
        <p:nvPicPr>
          <p:cNvPr id="150" name="Google Shape;150;g153fde04e7e_1_27"/>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0134398" y="1617113"/>
            <a:ext cx="1183950" cy="1183950"/>
          </a:xfrm>
          <a:prstGeom prst="rect">
            <a:avLst/>
          </a:prstGeom>
          <a:noFill/>
          <a:ln>
            <a:noFill/>
          </a:ln>
        </p:spPr>
      </p:pic>
      <p:pic>
        <p:nvPicPr>
          <p:cNvPr id="151" name="Google Shape;151;g153fde04e7e_1_27"/>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7803515" y="1617113"/>
            <a:ext cx="1183950" cy="1183950"/>
          </a:xfrm>
          <a:prstGeom prst="rect">
            <a:avLst/>
          </a:prstGeom>
          <a:noFill/>
          <a:ln>
            <a:noFill/>
          </a:ln>
        </p:spPr>
      </p:pic>
      <p:pic>
        <p:nvPicPr>
          <p:cNvPr id="152" name="Google Shape;152;g153fde04e7e_1_27"/>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5629531" y="1617113"/>
            <a:ext cx="1183950" cy="1183950"/>
          </a:xfrm>
          <a:prstGeom prst="rect">
            <a:avLst/>
          </a:prstGeom>
          <a:noFill/>
          <a:ln>
            <a:noFill/>
          </a:ln>
        </p:spPr>
      </p:pic>
      <p:pic>
        <p:nvPicPr>
          <p:cNvPr id="153" name="Google Shape;153;g153fde04e7e_1_27"/>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3455548" y="1617113"/>
            <a:ext cx="1183950" cy="11839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733" name="Google Shape;733;g153fde04e7e_0_1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grpSp>
        <p:nvGrpSpPr>
          <p:cNvPr id="734" name="Google Shape;734;g153fde04e7e_0_114"/>
          <p:cNvGrpSpPr/>
          <p:nvPr/>
        </p:nvGrpSpPr>
        <p:grpSpPr>
          <a:xfrm>
            <a:off x="3859703" y="736329"/>
            <a:ext cx="5265763" cy="4152627"/>
            <a:chOff x="5364307" y="875631"/>
            <a:chExt cx="5265763" cy="4152627"/>
          </a:xfrm>
        </p:grpSpPr>
        <p:pic>
          <p:nvPicPr>
            <p:cNvPr id="735" name="Google Shape;735;g153fde04e7e_0_11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364307" y="875631"/>
              <a:ext cx="5265763" cy="4152627"/>
            </a:xfrm>
            <a:prstGeom prst="rect">
              <a:avLst/>
            </a:prstGeom>
            <a:noFill/>
            <a:ln>
              <a:noFill/>
            </a:ln>
          </p:spPr>
        </p:pic>
        <p:sp>
          <p:nvSpPr>
            <p:cNvPr id="736" name="Google Shape;736;g153fde04e7e_0_114"/>
            <p:cNvSpPr txBox="1"/>
            <p:nvPr/>
          </p:nvSpPr>
          <p:spPr>
            <a:xfrm>
              <a:off x="6075411" y="1865293"/>
              <a:ext cx="3843600" cy="210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1900" b="1" i="0" u="none" strike="noStrike" cap="none">
                  <a:solidFill>
                    <a:schemeClr val="lt1"/>
                  </a:solidFill>
                  <a:latin typeface="Century Gothic"/>
                  <a:ea typeface="Century Gothic"/>
                  <a:cs typeface="Century Gothic"/>
                  <a:sym typeface="Century Gothic"/>
                </a:rPr>
                <a:t>Share your doubts and questions! </a:t>
              </a:r>
              <a:endParaRPr sz="19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1000"/>
                </a:spcBef>
                <a:spcAft>
                  <a:spcPts val="0"/>
                </a:spcAft>
                <a:buClr>
                  <a:srgbClr val="000000"/>
                </a:buClr>
                <a:buSzPts val="2800"/>
                <a:buFont typeface="Arial"/>
                <a:buNone/>
              </a:pPr>
              <a:r>
                <a:rPr lang="en-US" sz="1900" b="1" i="0" u="none" strike="noStrike" cap="none">
                  <a:solidFill>
                    <a:schemeClr val="lt1"/>
                  </a:solidFill>
                  <a:latin typeface="Century Gothic"/>
                  <a:ea typeface="Century Gothic"/>
                  <a:cs typeface="Century Gothic"/>
                  <a:sym typeface="Century Gothic"/>
                </a:rPr>
                <a:t>What did you find useful? What did you learn today?</a:t>
              </a:r>
              <a:endParaRPr sz="19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1000"/>
                </a:spcBef>
                <a:spcAft>
                  <a:spcPts val="1000"/>
                </a:spcAft>
                <a:buClr>
                  <a:srgbClr val="000000"/>
                </a:buClr>
                <a:buSzPts val="2800"/>
                <a:buFont typeface="Arial"/>
                <a:buNone/>
              </a:pPr>
              <a:r>
                <a:rPr lang="en-US" sz="1900" b="1" i="0" u="none" strike="noStrike" cap="none">
                  <a:solidFill>
                    <a:schemeClr val="lt1"/>
                  </a:solidFill>
                  <a:latin typeface="Century Gothic"/>
                  <a:ea typeface="Century Gothic"/>
                  <a:cs typeface="Century Gothic"/>
                  <a:sym typeface="Century Gothic"/>
                </a:rPr>
                <a:t>Which inventory management system will you adopt?</a:t>
              </a:r>
              <a:endParaRPr sz="2800" b="1" i="0" u="none" strike="noStrike" cap="none">
                <a:solidFill>
                  <a:schemeClr val="lt1"/>
                </a:solidFill>
                <a:latin typeface="Calibri"/>
                <a:ea typeface="Calibri"/>
                <a:cs typeface="Calibri"/>
                <a:sym typeface="Calibri"/>
              </a:endParaRPr>
            </a:p>
          </p:txBody>
        </p:sp>
      </p:grpSp>
      <p:sp>
        <p:nvSpPr>
          <p:cNvPr id="737" name="Google Shape;737;g153fde04e7e_0_1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40</a:t>
            </a:fld>
            <a:endParaRPr/>
          </a:p>
        </p:txBody>
      </p:sp>
      <p:pic>
        <p:nvPicPr>
          <p:cNvPr id="738" name="Google Shape;738;g153fde04e7e_0_114"/>
          <p:cNvPicPr preferRelativeResize="0"/>
          <p:nvPr/>
        </p:nvPicPr>
        <p:blipFill rotWithShape="1">
          <a:blip r:embed="rId5" cstate="screen">
            <a:alphaModFix/>
            <a:extLst>
              <a:ext uri="{28A0092B-C50C-407E-A947-70E740481C1C}">
                <a14:useLocalDpi xmlns:a14="http://schemas.microsoft.com/office/drawing/2010/main"/>
              </a:ext>
            </a:extLst>
          </a:blip>
          <a:srcRect l="18493" t="3603" r="14958" b="5636"/>
          <a:stretch/>
        </p:blipFill>
        <p:spPr>
          <a:xfrm>
            <a:off x="8321275" y="1210400"/>
            <a:ext cx="2638101" cy="5398298"/>
          </a:xfrm>
          <a:prstGeom prst="rect">
            <a:avLst/>
          </a:prstGeom>
          <a:noFill/>
          <a:ln>
            <a:noFill/>
          </a:ln>
        </p:spPr>
      </p:pic>
      <p:pic>
        <p:nvPicPr>
          <p:cNvPr id="739" name="Google Shape;739;g153fde04e7e_0_114"/>
          <p:cNvPicPr preferRelativeResize="0"/>
          <p:nvPr/>
        </p:nvPicPr>
        <p:blipFill rotWithShape="1">
          <a:blip r:embed="rId6" cstate="screen">
            <a:alphaModFix/>
            <a:extLst>
              <a:ext uri="{28A0092B-C50C-407E-A947-70E740481C1C}">
                <a14:useLocalDpi xmlns:a14="http://schemas.microsoft.com/office/drawing/2010/main"/>
              </a:ext>
            </a:extLst>
          </a:blip>
          <a:srcRect l="15040" r="14674"/>
          <a:stretch/>
        </p:blipFill>
        <p:spPr>
          <a:xfrm>
            <a:off x="-10350" y="897650"/>
            <a:ext cx="2743200" cy="5856200"/>
          </a:xfrm>
          <a:prstGeom prst="rect">
            <a:avLst/>
          </a:prstGeom>
          <a:noFill/>
          <a:ln>
            <a:noFill/>
          </a:ln>
        </p:spPr>
      </p:pic>
      <p:pic>
        <p:nvPicPr>
          <p:cNvPr id="740" name="Google Shape;740;g153fde04e7e_0_11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619825" y="1125975"/>
            <a:ext cx="3789475" cy="5685576"/>
          </a:xfrm>
          <a:prstGeom prst="rect">
            <a:avLst/>
          </a:prstGeom>
          <a:noFill/>
          <a:ln>
            <a:noFill/>
          </a:ln>
        </p:spPr>
      </p:pic>
      <p:pic>
        <p:nvPicPr>
          <p:cNvPr id="741" name="Google Shape;741;g153fde04e7e_0_114"/>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rot="-5400000">
            <a:off x="10956175" y="237268"/>
            <a:ext cx="1235826" cy="1235826"/>
          </a:xfrm>
          <a:prstGeom prst="rect">
            <a:avLst/>
          </a:prstGeom>
          <a:noFill/>
          <a:ln>
            <a:noFill/>
          </a:ln>
        </p:spPr>
      </p:pic>
      <p:sp>
        <p:nvSpPr>
          <p:cNvPr id="742" name="Google Shape;742;g153fde04e7e_0_114"/>
          <p:cNvSpPr txBox="1"/>
          <p:nvPr/>
        </p:nvSpPr>
        <p:spPr>
          <a:xfrm>
            <a:off x="9177250" y="508947"/>
            <a:ext cx="1795500" cy="692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Add, delete, or modify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questions as necessary.</a:t>
            </a:r>
            <a:endParaRPr sz="1100" b="0" i="0" u="none" strike="noStrike" cap="none">
              <a:solidFill>
                <a:srgbClr val="FFFFFF"/>
              </a:solidFill>
              <a:latin typeface="Century Gothic"/>
              <a:ea typeface="Century Gothic"/>
              <a:cs typeface="Century Gothic"/>
              <a:sym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pic>
        <p:nvPicPr>
          <p:cNvPr id="747" name="Google Shape;747;g158fb83c8b6_0_0"/>
          <p:cNvPicPr preferRelativeResize="0"/>
          <p:nvPr/>
        </p:nvPicPr>
        <p:blipFill rotWithShape="1">
          <a:blip r:embed="rId3" cstate="screen">
            <a:alphaModFix/>
            <a:extLst>
              <a:ext uri="{28A0092B-C50C-407E-A947-70E740481C1C}">
                <a14:useLocalDpi xmlns:a14="http://schemas.microsoft.com/office/drawing/2010/main"/>
              </a:ext>
            </a:extLst>
          </a:blip>
          <a:srcRect b="8900"/>
          <a:stretch/>
        </p:blipFill>
        <p:spPr>
          <a:xfrm>
            <a:off x="0" y="1506950"/>
            <a:ext cx="12192000" cy="5351050"/>
          </a:xfrm>
          <a:prstGeom prst="rect">
            <a:avLst/>
          </a:prstGeom>
          <a:noFill/>
          <a:ln>
            <a:noFill/>
          </a:ln>
        </p:spPr>
      </p:pic>
      <p:sp>
        <p:nvSpPr>
          <p:cNvPr id="748" name="Google Shape;748;g158fb83c8b6_0_0"/>
          <p:cNvSpPr txBox="1">
            <a:spLocks noGrp="1"/>
          </p:cNvSpPr>
          <p:nvPr>
            <p:ph type="subTitle" idx="1"/>
          </p:nvPr>
        </p:nvSpPr>
        <p:spPr>
          <a:xfrm>
            <a:off x="4485300" y="2208100"/>
            <a:ext cx="3069000" cy="12099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lt1"/>
              </a:buClr>
              <a:buSzPts val="1600"/>
              <a:buFont typeface="Arial"/>
              <a:buNone/>
            </a:pPr>
            <a:r>
              <a:rPr lang="en-US" sz="1900" b="1" u="sng">
                <a:solidFill>
                  <a:schemeClr val="lt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www.siaedge.com</a:t>
            </a:r>
            <a:endParaRPr sz="2300">
              <a:solidFill>
                <a:schemeClr val="lt1"/>
              </a:solidFill>
            </a:endParaRPr>
          </a:p>
          <a:p>
            <a:pPr marL="0" marR="0" lvl="0" indent="0" algn="ctr" rtl="0">
              <a:lnSpc>
                <a:spcPct val="100000"/>
              </a:lnSpc>
              <a:spcBef>
                <a:spcPts val="0"/>
              </a:spcBef>
              <a:spcAft>
                <a:spcPts val="0"/>
              </a:spcAft>
              <a:buClr>
                <a:schemeClr val="lt1"/>
              </a:buClr>
              <a:buSzPts val="1600"/>
              <a:buFont typeface="Arial"/>
              <a:buNone/>
            </a:pPr>
            <a:r>
              <a:rPr lang="en-US" sz="1900" b="0" i="0" u="none" strike="noStrike" cap="none">
                <a:solidFill>
                  <a:schemeClr val="lt1"/>
                </a:solidFill>
                <a:latin typeface="Century Gothic"/>
                <a:ea typeface="Century Gothic"/>
                <a:cs typeface="Century Gothic"/>
                <a:sym typeface="Century Gothic"/>
              </a:rPr>
              <a:t>Line Two</a:t>
            </a:r>
            <a:endParaRPr sz="2300"/>
          </a:p>
          <a:p>
            <a:pPr marL="0" marR="0" lvl="0" indent="0" algn="ctr" rtl="0">
              <a:lnSpc>
                <a:spcPct val="100000"/>
              </a:lnSpc>
              <a:spcBef>
                <a:spcPts val="0"/>
              </a:spcBef>
              <a:spcAft>
                <a:spcPts val="0"/>
              </a:spcAft>
              <a:buClr>
                <a:schemeClr val="lt1"/>
              </a:buClr>
              <a:buSzPts val="1600"/>
              <a:buFont typeface="Arial"/>
              <a:buNone/>
            </a:pPr>
            <a:r>
              <a:rPr lang="en-US" sz="1900" b="0" i="0" u="none" strike="noStrike" cap="none">
                <a:solidFill>
                  <a:schemeClr val="lt1"/>
                </a:solidFill>
                <a:latin typeface="Century Gothic"/>
                <a:ea typeface="Century Gothic"/>
                <a:cs typeface="Century Gothic"/>
                <a:sym typeface="Century Gothic"/>
              </a:rPr>
              <a:t>Line Three</a:t>
            </a:r>
            <a:endParaRPr sz="1900" b="0" i="0" u="none" strike="noStrike" cap="none">
              <a:solidFill>
                <a:schemeClr val="lt1"/>
              </a:solidFill>
              <a:latin typeface="Century Gothic"/>
              <a:ea typeface="Century Gothic"/>
              <a:cs typeface="Century Gothic"/>
              <a:sym typeface="Century Gothic"/>
            </a:endParaRPr>
          </a:p>
        </p:txBody>
      </p:sp>
      <p:grpSp>
        <p:nvGrpSpPr>
          <p:cNvPr id="749" name="Google Shape;749;g158fb83c8b6_0_0"/>
          <p:cNvGrpSpPr/>
          <p:nvPr/>
        </p:nvGrpSpPr>
        <p:grpSpPr>
          <a:xfrm>
            <a:off x="246099" y="131775"/>
            <a:ext cx="5470327" cy="1310724"/>
            <a:chOff x="257357" y="-20637"/>
            <a:chExt cx="3023115" cy="724357"/>
          </a:xfrm>
        </p:grpSpPr>
        <p:pic>
          <p:nvPicPr>
            <p:cNvPr id="750" name="Google Shape;750;g158fb83c8b6_0_0"/>
            <p:cNvPicPr preferRelativeResize="0"/>
            <p:nvPr/>
          </p:nvPicPr>
          <p:blipFill rotWithShape="1">
            <a:blip r:embed="rId5" cstate="screen">
              <a:alphaModFix/>
              <a:extLst>
                <a:ext uri="{28A0092B-C50C-407E-A947-70E740481C1C}">
                  <a14:useLocalDpi xmlns:a14="http://schemas.microsoft.com/office/drawing/2010/main"/>
                </a:ext>
              </a:extLst>
            </a:blip>
            <a:srcRect t="14780" b="8320"/>
            <a:stretch/>
          </p:blipFill>
          <p:spPr>
            <a:xfrm>
              <a:off x="257357" y="95707"/>
              <a:ext cx="1150548" cy="498020"/>
            </a:xfrm>
            <a:prstGeom prst="rect">
              <a:avLst/>
            </a:prstGeom>
            <a:noFill/>
            <a:ln>
              <a:noFill/>
            </a:ln>
          </p:spPr>
        </p:pic>
        <p:pic>
          <p:nvPicPr>
            <p:cNvPr id="751" name="Google Shape;751;g158fb83c8b6_0_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413572" y="-20637"/>
              <a:ext cx="1866900" cy="724357"/>
            </a:xfrm>
            <a:prstGeom prst="rect">
              <a:avLst/>
            </a:prstGeom>
            <a:noFill/>
            <a:ln>
              <a:noFill/>
            </a:ln>
          </p:spPr>
        </p:pic>
      </p:grpSp>
      <p:grpSp>
        <p:nvGrpSpPr>
          <p:cNvPr id="752" name="Google Shape;752;g158fb83c8b6_0_0"/>
          <p:cNvGrpSpPr/>
          <p:nvPr/>
        </p:nvGrpSpPr>
        <p:grpSpPr>
          <a:xfrm>
            <a:off x="-151097" y="1625004"/>
            <a:ext cx="5334169" cy="5226283"/>
            <a:chOff x="-514637" y="776570"/>
            <a:chExt cx="6316364" cy="6264274"/>
          </a:xfrm>
        </p:grpSpPr>
        <p:pic>
          <p:nvPicPr>
            <p:cNvPr id="753" name="Google Shape;753;g158fb83c8b6_0_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14637" y="776570"/>
              <a:ext cx="4164542" cy="6246813"/>
            </a:xfrm>
            <a:prstGeom prst="rect">
              <a:avLst/>
            </a:prstGeom>
            <a:noFill/>
            <a:ln>
              <a:noFill/>
            </a:ln>
          </p:spPr>
        </p:pic>
        <p:pic>
          <p:nvPicPr>
            <p:cNvPr id="754" name="Google Shape;754;g158fb83c8b6_0_0"/>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637185" y="794031"/>
              <a:ext cx="4164542" cy="6246813"/>
            </a:xfrm>
            <a:prstGeom prst="rect">
              <a:avLst/>
            </a:prstGeom>
            <a:noFill/>
            <a:ln>
              <a:noFill/>
            </a:ln>
          </p:spPr>
        </p:pic>
      </p:grpSp>
      <p:grpSp>
        <p:nvGrpSpPr>
          <p:cNvPr id="755" name="Google Shape;755;g158fb83c8b6_0_0"/>
          <p:cNvGrpSpPr/>
          <p:nvPr/>
        </p:nvGrpSpPr>
        <p:grpSpPr>
          <a:xfrm>
            <a:off x="6884122" y="1625028"/>
            <a:ext cx="5027698" cy="5112453"/>
            <a:chOff x="6390275" y="658609"/>
            <a:chExt cx="6231654" cy="6322598"/>
          </a:xfrm>
        </p:grpSpPr>
        <p:pic>
          <p:nvPicPr>
            <p:cNvPr id="756" name="Google Shape;756;g158fb83c8b6_0_0"/>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6390275" y="658609"/>
              <a:ext cx="4132925" cy="6199394"/>
            </a:xfrm>
            <a:prstGeom prst="rect">
              <a:avLst/>
            </a:prstGeom>
            <a:noFill/>
            <a:ln>
              <a:noFill/>
            </a:ln>
          </p:spPr>
        </p:pic>
        <p:pic>
          <p:nvPicPr>
            <p:cNvPr id="757" name="Google Shape;757;g158fb83c8b6_0_0"/>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8488999" y="781813"/>
              <a:ext cx="4132930" cy="6199394"/>
            </a:xfrm>
            <a:prstGeom prst="rect">
              <a:avLst/>
            </a:prstGeom>
            <a:noFill/>
            <a:ln>
              <a:noFill/>
            </a:ln>
          </p:spPr>
        </p:pic>
      </p:grpSp>
      <p:pic>
        <p:nvPicPr>
          <p:cNvPr id="758" name="Google Shape;758;g158fb83c8b6_0_0"/>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5945075" y="242938"/>
            <a:ext cx="1941704" cy="10883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g153fde04e7e_1_56"/>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159" name="Google Shape;159;g153fde04e7e_1_56"/>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160" name="Google Shape;160;g153fde04e7e_1_5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5</a:t>
            </a:fld>
            <a:endParaRPr/>
          </a:p>
        </p:txBody>
      </p:sp>
      <p:sp>
        <p:nvSpPr>
          <p:cNvPr id="161" name="Google Shape;161;g153fde04e7e_1_56"/>
          <p:cNvSpPr txBox="1"/>
          <p:nvPr/>
        </p:nvSpPr>
        <p:spPr>
          <a:xfrm>
            <a:off x="1028700" y="2695575"/>
            <a:ext cx="4314900" cy="3504000"/>
          </a:xfrm>
          <a:prstGeom prst="rect">
            <a:avLst/>
          </a:prstGeom>
          <a:noFill/>
          <a:ln>
            <a:noFill/>
          </a:ln>
        </p:spPr>
        <p:txBody>
          <a:bodyPr spcFirstLastPara="1" wrap="square" lIns="91425" tIns="91425" rIns="91425" bIns="91425" anchor="t" anchorCtr="0">
            <a:spAutoFit/>
          </a:bodyPr>
          <a:lstStyle/>
          <a:p>
            <a:pPr marL="12700" marR="5080" lvl="0" indent="0" algn="l" rtl="0">
              <a:lnSpc>
                <a:spcPct val="115000"/>
              </a:lnSpc>
              <a:spcBef>
                <a:spcPts val="0"/>
              </a:spcBef>
              <a:spcAft>
                <a:spcPts val="0"/>
              </a:spcAft>
              <a:buClr>
                <a:srgbClr val="000000"/>
              </a:buClr>
              <a:buSzPts val="1900"/>
              <a:buFont typeface="Arial"/>
              <a:buNone/>
            </a:pPr>
            <a:r>
              <a:rPr lang="en-US" sz="1900" b="0" i="0" u="none" strike="noStrike" cap="none">
                <a:solidFill>
                  <a:schemeClr val="dk2"/>
                </a:solidFill>
                <a:latin typeface="Century Gothic"/>
                <a:ea typeface="Century Gothic"/>
                <a:cs typeface="Century Gothic"/>
                <a:sym typeface="Century Gothic"/>
              </a:rPr>
              <a:t>Ratana owns a store. During the dry season, she removes certain products from her shop that aren’t in high demand, like umbrellas. However, one day a customer asked her for an umbrella, and she couldn’t find any in storage. Later, she discovered that the box of umbrellas in storage had fallen over, damaging all the umbrellas. </a:t>
            </a:r>
            <a:endParaRPr sz="1100" b="0" i="0" u="none" strike="noStrike" cap="none">
              <a:solidFill>
                <a:schemeClr val="dk2"/>
              </a:solidFill>
              <a:latin typeface="Century Gothic"/>
              <a:ea typeface="Century Gothic"/>
              <a:cs typeface="Century Gothic"/>
              <a:sym typeface="Century Gothic"/>
            </a:endParaRPr>
          </a:p>
        </p:txBody>
      </p:sp>
      <p:pic>
        <p:nvPicPr>
          <p:cNvPr id="162" name="Google Shape;162;g153fde04e7e_1_5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236248" y="304800"/>
            <a:ext cx="3686298" cy="2905123"/>
          </a:xfrm>
          <a:prstGeom prst="rect">
            <a:avLst/>
          </a:prstGeom>
          <a:noFill/>
          <a:ln>
            <a:noFill/>
          </a:ln>
        </p:spPr>
      </p:pic>
      <p:sp>
        <p:nvSpPr>
          <p:cNvPr id="163" name="Google Shape;163;g153fde04e7e_1_56"/>
          <p:cNvSpPr txBox="1"/>
          <p:nvPr/>
        </p:nvSpPr>
        <p:spPr>
          <a:xfrm>
            <a:off x="1295400" y="1144475"/>
            <a:ext cx="1232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2200" b="1" i="0" u="none" strike="noStrike" cap="none">
                <a:solidFill>
                  <a:srgbClr val="664B71"/>
                </a:solidFill>
                <a:latin typeface="Century Gothic"/>
                <a:ea typeface="Century Gothic"/>
                <a:cs typeface="Century Gothic"/>
                <a:sym typeface="Century Gothic"/>
              </a:rPr>
              <a:t>Picture </a:t>
            </a:r>
            <a:endParaRPr sz="2200" b="1" i="0" u="none" strike="noStrike" cap="none">
              <a:solidFill>
                <a:srgbClr val="664B7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2200" b="1" i="0" u="none" strike="noStrike" cap="none">
                <a:solidFill>
                  <a:srgbClr val="664B71"/>
                </a:solidFill>
                <a:latin typeface="Century Gothic"/>
                <a:ea typeface="Century Gothic"/>
                <a:cs typeface="Century Gothic"/>
                <a:sym typeface="Century Gothic"/>
              </a:rPr>
              <a:t>this!</a:t>
            </a:r>
            <a:endParaRPr sz="2200" b="1" i="0" u="none" strike="noStrike" cap="none">
              <a:solidFill>
                <a:srgbClr val="664B71"/>
              </a:solidFill>
              <a:latin typeface="Calibri"/>
              <a:ea typeface="Calibri"/>
              <a:cs typeface="Calibri"/>
              <a:sym typeface="Calibri"/>
            </a:endParaRPr>
          </a:p>
        </p:txBody>
      </p:sp>
      <p:sp>
        <p:nvSpPr>
          <p:cNvPr id="164" name="Google Shape;164;g153fde04e7e_1_56"/>
          <p:cNvSpPr/>
          <p:nvPr/>
        </p:nvSpPr>
        <p:spPr>
          <a:xfrm>
            <a:off x="6148425" y="992075"/>
            <a:ext cx="4752900" cy="1178700"/>
          </a:xfrm>
          <a:prstGeom prst="rect">
            <a:avLst/>
          </a:prstGeom>
          <a:solidFill>
            <a:srgbClr val="664B7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g153fde04e7e_1_56"/>
          <p:cNvSpPr txBox="1"/>
          <p:nvPr/>
        </p:nvSpPr>
        <p:spPr>
          <a:xfrm>
            <a:off x="6229425" y="1050425"/>
            <a:ext cx="4371900" cy="1062000"/>
          </a:xfrm>
          <a:prstGeom prst="rect">
            <a:avLst/>
          </a:prstGeom>
          <a:noFill/>
          <a:ln>
            <a:noFill/>
          </a:ln>
        </p:spPr>
        <p:txBody>
          <a:bodyPr spcFirstLastPara="1" wrap="square" lIns="91425" tIns="91425" rIns="91425" bIns="91425" anchor="t" anchorCtr="0">
            <a:spAutoFit/>
          </a:bodyPr>
          <a:lstStyle/>
          <a:p>
            <a:pPr marL="102235" marR="0" lvl="0" indent="0" algn="l" rtl="0">
              <a:lnSpc>
                <a:spcPct val="100000"/>
              </a:lnSpc>
              <a:spcBef>
                <a:spcPts val="0"/>
              </a:spcBef>
              <a:spcAft>
                <a:spcPts val="0"/>
              </a:spcAft>
              <a:buClr>
                <a:srgbClr val="000000"/>
              </a:buClr>
              <a:buSzPts val="1900"/>
              <a:buFont typeface="Arial"/>
              <a:buNone/>
            </a:pPr>
            <a:r>
              <a:rPr lang="en-US" sz="1900" b="1" i="0" u="none" strike="noStrike" cap="none">
                <a:solidFill>
                  <a:schemeClr val="lt1"/>
                </a:solidFill>
                <a:latin typeface="Century Gothic"/>
                <a:ea typeface="Century Gothic"/>
                <a:cs typeface="Century Gothic"/>
                <a:sym typeface="Century Gothic"/>
              </a:rPr>
              <a:t>What do you understand from this scenario? How could Ratana have avoided this situation?</a:t>
            </a:r>
            <a:endParaRPr sz="900" b="0" i="0" u="none" strike="noStrike" cap="none">
              <a:solidFill>
                <a:srgbClr val="000000"/>
              </a:solidFill>
              <a:latin typeface="Arial"/>
              <a:ea typeface="Arial"/>
              <a:cs typeface="Arial"/>
              <a:sym typeface="Arial"/>
            </a:endParaRPr>
          </a:p>
        </p:txBody>
      </p:sp>
      <p:pic>
        <p:nvPicPr>
          <p:cNvPr id="166" name="Google Shape;166;g153fde04e7e_1_5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857875" y="1975325"/>
            <a:ext cx="5334001" cy="4203643"/>
          </a:xfrm>
          <a:prstGeom prst="rect">
            <a:avLst/>
          </a:prstGeom>
          <a:noFill/>
          <a:ln>
            <a:noFill/>
          </a:ln>
        </p:spPr>
      </p:pic>
      <p:pic>
        <p:nvPicPr>
          <p:cNvPr id="167" name="Google Shape;167;g153fde04e7e_1_56"/>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576150" y="992075"/>
            <a:ext cx="929274" cy="9292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g153fde04e7e_1_94"/>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173" name="Google Shape;173;g153fde04e7e_1_94"/>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pic>
        <p:nvPicPr>
          <p:cNvPr id="174" name="Google Shape;174;g153fde04e7e_1_9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15425" y="536587"/>
            <a:ext cx="7449825" cy="5875013"/>
          </a:xfrm>
          <a:prstGeom prst="rect">
            <a:avLst/>
          </a:prstGeom>
          <a:noFill/>
          <a:ln>
            <a:noFill/>
          </a:ln>
        </p:spPr>
      </p:pic>
      <p:pic>
        <p:nvPicPr>
          <p:cNvPr id="175" name="Google Shape;175;g153fde04e7e_1_9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pic>
        <p:nvPicPr>
          <p:cNvPr id="176" name="Google Shape;176;g153fde04e7e_1_9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35900" y="1111100"/>
            <a:ext cx="3831275" cy="5746900"/>
          </a:xfrm>
          <a:prstGeom prst="rect">
            <a:avLst/>
          </a:prstGeom>
          <a:noFill/>
          <a:ln>
            <a:noFill/>
          </a:ln>
        </p:spPr>
      </p:pic>
      <p:sp>
        <p:nvSpPr>
          <p:cNvPr id="177" name="Google Shape;177;g153fde04e7e_1_9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6</a:t>
            </a:fld>
            <a:endParaRPr/>
          </a:p>
        </p:txBody>
      </p:sp>
      <p:sp>
        <p:nvSpPr>
          <p:cNvPr id="178" name="Google Shape;178;g153fde04e7e_1_94"/>
          <p:cNvSpPr/>
          <p:nvPr/>
        </p:nvSpPr>
        <p:spPr>
          <a:xfrm>
            <a:off x="5426860" y="2257340"/>
            <a:ext cx="2127539" cy="1536040"/>
          </a:xfrm>
          <a:prstGeom prst="chevron">
            <a:avLst>
              <a:gd name="adj" fmla="val 50000"/>
            </a:avLst>
          </a:prstGeom>
          <a:solidFill>
            <a:srgbClr val="D1912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g153fde04e7e_1_94"/>
          <p:cNvSpPr/>
          <p:nvPr/>
        </p:nvSpPr>
        <p:spPr>
          <a:xfrm>
            <a:off x="6876024" y="2257340"/>
            <a:ext cx="2127539" cy="1536040"/>
          </a:xfrm>
          <a:prstGeom prst="chevron">
            <a:avLst>
              <a:gd name="adj" fmla="val 50000"/>
            </a:avLst>
          </a:prstGeom>
          <a:solidFill>
            <a:srgbClr val="D1912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0" name="Google Shape;180;g153fde04e7e_1_94"/>
          <p:cNvGrpSpPr/>
          <p:nvPr/>
        </p:nvGrpSpPr>
        <p:grpSpPr>
          <a:xfrm>
            <a:off x="3915639" y="2257340"/>
            <a:ext cx="4863168" cy="1536040"/>
            <a:chOff x="3915639" y="2257340"/>
            <a:chExt cx="4863168" cy="1536040"/>
          </a:xfrm>
        </p:grpSpPr>
        <p:sp>
          <p:nvSpPr>
            <p:cNvPr id="181" name="Google Shape;181;g153fde04e7e_1_94"/>
            <p:cNvSpPr/>
            <p:nvPr/>
          </p:nvSpPr>
          <p:spPr>
            <a:xfrm>
              <a:off x="3915639" y="2257340"/>
              <a:ext cx="2207920" cy="1536040"/>
            </a:xfrm>
            <a:prstGeom prst="chevron">
              <a:avLst>
                <a:gd name="adj" fmla="val 50000"/>
              </a:avLst>
            </a:prstGeom>
            <a:solidFill>
              <a:srgbClr val="D1912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g153fde04e7e_1_94"/>
            <p:cNvSpPr txBox="1"/>
            <p:nvPr/>
          </p:nvSpPr>
          <p:spPr>
            <a:xfrm>
              <a:off x="4430801" y="3092725"/>
              <a:ext cx="1310777" cy="615686"/>
            </a:xfrm>
            <a:prstGeom prst="rect">
              <a:avLst/>
            </a:prstGeom>
            <a:noFill/>
            <a:ln>
              <a:noFill/>
            </a:ln>
          </p:spPr>
          <p:txBody>
            <a:bodyPr spcFirstLastPara="1" wrap="square" lIns="91425" tIns="91425" rIns="91425" bIns="91425" anchor="t" anchorCtr="0">
              <a:spAutoFit/>
            </a:bodyPr>
            <a:lstStyle/>
            <a:p>
              <a:pPr marL="10160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Lost customers</a:t>
              </a:r>
              <a:endParaRPr sz="1600" b="1" i="0" u="none" strike="noStrike" cap="none">
                <a:solidFill>
                  <a:schemeClr val="lt1"/>
                </a:solidFill>
                <a:latin typeface="Arial"/>
                <a:ea typeface="Arial"/>
                <a:cs typeface="Arial"/>
                <a:sym typeface="Arial"/>
              </a:endParaRPr>
            </a:p>
          </p:txBody>
        </p:sp>
        <p:sp>
          <p:nvSpPr>
            <p:cNvPr id="183" name="Google Shape;183;g153fde04e7e_1_94"/>
            <p:cNvSpPr txBox="1"/>
            <p:nvPr/>
          </p:nvSpPr>
          <p:spPr>
            <a:xfrm>
              <a:off x="5971918" y="3092731"/>
              <a:ext cx="1157588" cy="615686"/>
            </a:xfrm>
            <a:prstGeom prst="rect">
              <a:avLst/>
            </a:prstGeom>
            <a:noFill/>
            <a:ln>
              <a:noFill/>
            </a:ln>
          </p:spPr>
          <p:txBody>
            <a:bodyPr spcFirstLastPara="1" wrap="square" lIns="91425" tIns="91425" rIns="91425" bIns="91425" anchor="t" anchorCtr="0">
              <a:spAutoFit/>
            </a:bodyPr>
            <a:lstStyle/>
            <a:p>
              <a:pPr marL="10160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Missed sales</a:t>
              </a:r>
              <a:endParaRPr sz="1600" b="1" i="0" u="none" strike="noStrike" cap="none">
                <a:solidFill>
                  <a:schemeClr val="lt1"/>
                </a:solidFill>
                <a:latin typeface="Arial"/>
                <a:ea typeface="Arial"/>
                <a:cs typeface="Arial"/>
                <a:sym typeface="Arial"/>
              </a:endParaRPr>
            </a:p>
          </p:txBody>
        </p:sp>
        <p:sp>
          <p:nvSpPr>
            <p:cNvPr id="184" name="Google Shape;184;g153fde04e7e_1_94"/>
            <p:cNvSpPr txBox="1"/>
            <p:nvPr/>
          </p:nvSpPr>
          <p:spPr>
            <a:xfrm>
              <a:off x="7356507" y="3106874"/>
              <a:ext cx="1422300" cy="615600"/>
            </a:xfrm>
            <a:prstGeom prst="rect">
              <a:avLst/>
            </a:prstGeom>
            <a:noFill/>
            <a:ln>
              <a:noFill/>
            </a:ln>
          </p:spPr>
          <p:txBody>
            <a:bodyPr spcFirstLastPara="1" wrap="square" lIns="91425" tIns="91425" rIns="91425" bIns="91425" anchor="t" anchorCtr="0">
              <a:spAutoFit/>
            </a:bodyPr>
            <a:lstStyle/>
            <a:p>
              <a:pPr marL="10160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Had money tied up</a:t>
              </a:r>
              <a:endParaRPr sz="1600" b="1" i="0" u="none" strike="noStrike" cap="none">
                <a:solidFill>
                  <a:schemeClr val="lt1"/>
                </a:solidFill>
                <a:latin typeface="Arial"/>
                <a:ea typeface="Arial"/>
                <a:cs typeface="Arial"/>
                <a:sym typeface="Arial"/>
              </a:endParaRPr>
            </a:p>
          </p:txBody>
        </p:sp>
        <p:pic>
          <p:nvPicPr>
            <p:cNvPr id="185" name="Google Shape;185;g153fde04e7e_1_9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753107" y="2459304"/>
              <a:ext cx="592029" cy="592029"/>
            </a:xfrm>
            <a:prstGeom prst="rect">
              <a:avLst/>
            </a:prstGeom>
            <a:noFill/>
            <a:ln>
              <a:noFill/>
            </a:ln>
          </p:spPr>
        </p:pic>
        <p:pic>
          <p:nvPicPr>
            <p:cNvPr id="186" name="Google Shape;186;g153fde04e7e_1_94"/>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221878" y="2445167"/>
              <a:ext cx="592029" cy="592029"/>
            </a:xfrm>
            <a:prstGeom prst="rect">
              <a:avLst/>
            </a:prstGeom>
            <a:noFill/>
            <a:ln>
              <a:noFill/>
            </a:ln>
          </p:spPr>
        </p:pic>
        <p:pic>
          <p:nvPicPr>
            <p:cNvPr id="187" name="Google Shape;187;g153fde04e7e_1_94"/>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690648" y="2445161"/>
              <a:ext cx="592029" cy="592029"/>
            </a:xfrm>
            <a:prstGeom prst="rect">
              <a:avLst/>
            </a:prstGeom>
            <a:noFill/>
            <a:ln>
              <a:noFill/>
            </a:ln>
          </p:spPr>
        </p:pic>
      </p:grpSp>
      <p:sp>
        <p:nvSpPr>
          <p:cNvPr id="188" name="Google Shape;188;g153fde04e7e_1_94"/>
          <p:cNvSpPr txBox="1"/>
          <p:nvPr/>
        </p:nvSpPr>
        <p:spPr>
          <a:xfrm>
            <a:off x="4000500" y="3973650"/>
            <a:ext cx="4667400" cy="725400"/>
          </a:xfrm>
          <a:prstGeom prst="rect">
            <a:avLst/>
          </a:prstGeom>
          <a:noFill/>
          <a:ln>
            <a:noFill/>
          </a:ln>
        </p:spPr>
        <p:txBody>
          <a:bodyPr spcFirstLastPara="1" wrap="square" lIns="91425" tIns="91425" rIns="91425" bIns="91425" anchor="t" anchorCtr="0">
            <a:spAutoFit/>
          </a:bodyPr>
          <a:lstStyle/>
          <a:p>
            <a:pPr marL="0" marR="5080" lvl="0" indent="0" algn="ctr" rtl="0">
              <a:lnSpc>
                <a:spcPct val="119600"/>
              </a:lnSpc>
              <a:spcBef>
                <a:spcPts val="5"/>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Ratana could have avoided this situation if she had an inventory management system.</a:t>
            </a:r>
            <a:endParaRPr sz="700" b="0" i="0" u="none" strike="noStrike" cap="none">
              <a:solidFill>
                <a:schemeClr val="dk2"/>
              </a:solidFill>
              <a:latin typeface="Arial"/>
              <a:ea typeface="Arial"/>
              <a:cs typeface="Arial"/>
              <a:sym typeface="Arial"/>
            </a:endParaRPr>
          </a:p>
        </p:txBody>
      </p:sp>
      <p:sp>
        <p:nvSpPr>
          <p:cNvPr id="189" name="Google Shape;189;g153fde04e7e_1_94"/>
          <p:cNvSpPr txBox="1"/>
          <p:nvPr/>
        </p:nvSpPr>
        <p:spPr>
          <a:xfrm>
            <a:off x="4106638" y="1608150"/>
            <a:ext cx="4667400" cy="461700"/>
          </a:xfrm>
          <a:prstGeom prst="rect">
            <a:avLst/>
          </a:prstGeom>
          <a:noFill/>
          <a:ln>
            <a:noFill/>
          </a:ln>
        </p:spPr>
        <p:txBody>
          <a:bodyPr spcFirstLastPara="1" wrap="square" lIns="91425" tIns="91425" rIns="91425" bIns="91425" anchor="t" anchorCtr="0">
            <a:spAutoFit/>
          </a:bodyPr>
          <a:lstStyle/>
          <a:p>
            <a:pPr marL="0" marR="5080" lvl="0" indent="0" algn="ctr" rtl="0">
              <a:lnSpc>
                <a:spcPct val="119600"/>
              </a:lnSpc>
              <a:spcBef>
                <a:spcPts val="5"/>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RATANA</a:t>
            </a:r>
            <a:endParaRPr sz="900" b="0" i="0" u="none" strike="noStrike" cap="none">
              <a:solidFill>
                <a:srgbClr val="D19129"/>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1998" cy="6857172"/>
          </a:xfrm>
          <a:prstGeom prst="rect">
            <a:avLst/>
          </a:prstGeom>
          <a:noFill/>
          <a:ln>
            <a:noFill/>
          </a:ln>
        </p:spPr>
      </p:pic>
      <p:sp>
        <p:nvSpPr>
          <p:cNvPr id="195" name="Google Shape;195;p6"/>
          <p:cNvSpPr/>
          <p:nvPr/>
        </p:nvSpPr>
        <p:spPr>
          <a:xfrm>
            <a:off x="1" y="1717399"/>
            <a:ext cx="6681894" cy="1923579"/>
          </a:xfrm>
          <a:prstGeom prst="rect">
            <a:avLst/>
          </a:prstGeom>
          <a:solidFill>
            <a:srgbClr val="EDB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196" name="Google Shape;196;p6"/>
          <p:cNvSpPr txBox="1"/>
          <p:nvPr/>
        </p:nvSpPr>
        <p:spPr>
          <a:xfrm>
            <a:off x="1044324" y="1958824"/>
            <a:ext cx="5472900" cy="142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PART 1: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WHAT IS INVENTORY MANAGEMENT?</a:t>
            </a:r>
            <a:endParaRPr sz="2800" b="1" i="0" u="none" strike="noStrike" cap="none">
              <a:solidFill>
                <a:schemeClr val="lt1"/>
              </a:solidFill>
              <a:latin typeface="Calibri"/>
              <a:ea typeface="Calibri"/>
              <a:cs typeface="Calibri"/>
              <a:sym typeface="Calibri"/>
            </a:endParaRPr>
          </a:p>
        </p:txBody>
      </p:sp>
      <p:sp>
        <p:nvSpPr>
          <p:cNvPr id="197" name="Google Shape;197;p6"/>
          <p:cNvSpPr txBox="1"/>
          <p:nvPr/>
        </p:nvSpPr>
        <p:spPr>
          <a:xfrm>
            <a:off x="1044325" y="3981100"/>
            <a:ext cx="4922400" cy="16080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lt1"/>
              </a:buClr>
              <a:buSzPts val="1600"/>
              <a:buFont typeface="Arial"/>
              <a:buNone/>
            </a:pPr>
            <a:r>
              <a:rPr lang="en-US" sz="2000" b="1" i="0" u="none" strike="noStrike" cap="none">
                <a:solidFill>
                  <a:schemeClr val="lt1"/>
                </a:solidFill>
                <a:latin typeface="Century Gothic"/>
                <a:ea typeface="Century Gothic"/>
                <a:cs typeface="Century Gothic"/>
                <a:sym typeface="Century Gothic"/>
              </a:rPr>
              <a:t>Objectives: </a:t>
            </a:r>
            <a:endParaRPr sz="2000" b="0" i="0" u="none" strike="noStrike" cap="none">
              <a:solidFill>
                <a:schemeClr val="lt1"/>
              </a:solidFill>
              <a:latin typeface="Century Gothic"/>
              <a:ea typeface="Century Gothic"/>
              <a:cs typeface="Century Gothic"/>
              <a:sym typeface="Century Gothic"/>
            </a:endParaRPr>
          </a:p>
          <a:p>
            <a:pPr marL="457200" marR="0" lvl="0" indent="-330200" algn="l" rtl="0">
              <a:lnSpc>
                <a:spcPct val="100000"/>
              </a:lnSpc>
              <a:spcBef>
                <a:spcPts val="100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learn about inventory management.</a:t>
            </a:r>
            <a:endParaRPr sz="1600" b="0" i="0" u="none" strike="noStrike" cap="none">
              <a:solidFill>
                <a:schemeClr val="lt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understand the</a:t>
            </a:r>
            <a:r>
              <a:rPr lang="en-US" sz="1600">
                <a:solidFill>
                  <a:schemeClr val="lt1"/>
                </a:solidFill>
                <a:latin typeface="Century Gothic"/>
                <a:ea typeface="Century Gothic"/>
                <a:cs typeface="Century Gothic"/>
                <a:sym typeface="Century Gothic"/>
              </a:rPr>
              <a:t> benefits of inventory management</a:t>
            </a:r>
            <a:r>
              <a:rPr lang="en-US" sz="1600" b="0" i="0" u="none" strike="noStrike" cap="none">
                <a:solidFill>
                  <a:schemeClr val="lt1"/>
                </a:solidFill>
                <a:latin typeface="Century Gothic"/>
                <a:ea typeface="Century Gothic"/>
                <a:cs typeface="Century Gothic"/>
                <a:sym typeface="Century Gothic"/>
              </a:rPr>
              <a:t>.</a:t>
            </a:r>
            <a:endParaRPr sz="1600" b="0" i="0" u="none" strike="noStrike" cap="none">
              <a:solidFill>
                <a:schemeClr val="lt1"/>
              </a:solidFill>
              <a:latin typeface="Century Gothic"/>
              <a:ea typeface="Century Gothic"/>
              <a:cs typeface="Century Gothic"/>
              <a:sym typeface="Century Gothic"/>
            </a:endParaRPr>
          </a:p>
        </p:txBody>
      </p:sp>
      <p:grpSp>
        <p:nvGrpSpPr>
          <p:cNvPr id="198" name="Google Shape;198;p6"/>
          <p:cNvGrpSpPr/>
          <p:nvPr/>
        </p:nvGrpSpPr>
        <p:grpSpPr>
          <a:xfrm>
            <a:off x="6026725" y="-90374"/>
            <a:ext cx="4204869" cy="3315997"/>
            <a:chOff x="6096000" y="-90374"/>
            <a:chExt cx="4204869" cy="3315997"/>
          </a:xfrm>
        </p:grpSpPr>
        <p:pic>
          <p:nvPicPr>
            <p:cNvPr id="199" name="Google Shape;199;p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96000" y="-90374"/>
              <a:ext cx="4204869" cy="3315997"/>
            </a:xfrm>
            <a:prstGeom prst="rect">
              <a:avLst/>
            </a:prstGeom>
            <a:noFill/>
            <a:ln>
              <a:noFill/>
            </a:ln>
          </p:spPr>
        </p:pic>
        <p:sp>
          <p:nvSpPr>
            <p:cNvPr id="200" name="Google Shape;200;p6"/>
            <p:cNvSpPr txBox="1"/>
            <p:nvPr/>
          </p:nvSpPr>
          <p:spPr>
            <a:xfrm>
              <a:off x="7145866" y="896436"/>
              <a:ext cx="19674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853A3"/>
                  </a:solidFill>
                  <a:latin typeface="Century Gothic"/>
                  <a:ea typeface="Century Gothic"/>
                  <a:cs typeface="Century Gothic"/>
                  <a:sym typeface="Century Gothic"/>
                </a:rPr>
                <a:t>Are you familiar with inventory management?</a:t>
              </a:r>
              <a:endParaRPr sz="1600" b="1" i="0" u="none" strike="noStrike" cap="none">
                <a:solidFill>
                  <a:srgbClr val="2853A3"/>
                </a:solidFill>
                <a:latin typeface="Calibri"/>
                <a:ea typeface="Calibri"/>
                <a:cs typeface="Calibri"/>
                <a:sym typeface="Calibri"/>
              </a:endParaRPr>
            </a:p>
          </p:txBody>
        </p:sp>
      </p:grpSp>
      <p:sp>
        <p:nvSpPr>
          <p:cNvPr id="201" name="Google Shape;201;p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7</a:t>
            </a:fld>
            <a:endParaRPr/>
          </a:p>
        </p:txBody>
      </p:sp>
      <p:pic>
        <p:nvPicPr>
          <p:cNvPr id="202" name="Google Shape;202;p6"/>
          <p:cNvPicPr preferRelativeResize="0"/>
          <p:nvPr/>
        </p:nvPicPr>
        <p:blipFill rotWithShape="1">
          <a:blip r:embed="rId5" cstate="screen">
            <a:alphaModFix/>
            <a:extLst>
              <a:ext uri="{28A0092B-C50C-407E-A947-70E740481C1C}">
                <a14:useLocalDpi xmlns:a14="http://schemas.microsoft.com/office/drawing/2010/main"/>
              </a:ext>
            </a:extLst>
          </a:blip>
          <a:srcRect r="14126" b="47967"/>
          <a:stretch/>
        </p:blipFill>
        <p:spPr>
          <a:xfrm>
            <a:off x="5573700" y="857250"/>
            <a:ext cx="6601825" cy="59999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g153fde04e7e_1_743"/>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208" name="Google Shape;208;g153fde04e7e_1_743"/>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209" name="Google Shape;209;g153fde04e7e_1_74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8</a:t>
            </a:fld>
            <a:endParaRPr/>
          </a:p>
        </p:txBody>
      </p:sp>
      <p:pic>
        <p:nvPicPr>
          <p:cNvPr id="210" name="Google Shape;210;g153fde04e7e_1_74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pic>
        <p:nvPicPr>
          <p:cNvPr id="211" name="Google Shape;211;g153fde04e7e_1_74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796473" y="1485900"/>
            <a:ext cx="6565248" cy="5173976"/>
          </a:xfrm>
          <a:prstGeom prst="rect">
            <a:avLst/>
          </a:prstGeom>
          <a:noFill/>
          <a:ln>
            <a:noFill/>
          </a:ln>
        </p:spPr>
      </p:pic>
      <p:sp>
        <p:nvSpPr>
          <p:cNvPr id="212" name="Google Shape;212;g153fde04e7e_1_743"/>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855A4"/>
              </a:buClr>
              <a:buSzPts val="3200"/>
              <a:buFont typeface="Century Gothic"/>
              <a:buNone/>
            </a:pPr>
            <a:r>
              <a:rPr lang="en-US" sz="3200" b="0" i="0" u="none" strike="noStrike" cap="none">
                <a:solidFill>
                  <a:srgbClr val="2855A4"/>
                </a:solidFill>
                <a:latin typeface="Century Gothic"/>
                <a:ea typeface="Century Gothic"/>
                <a:cs typeface="Century Gothic"/>
                <a:sym typeface="Century Gothic"/>
              </a:rPr>
              <a:t>What Is Inventory?</a:t>
            </a:r>
            <a:endParaRPr sz="1400" b="0" i="0" u="none" strike="noStrike" cap="none">
              <a:solidFill>
                <a:srgbClr val="000000"/>
              </a:solidFill>
              <a:latin typeface="Arial"/>
              <a:ea typeface="Arial"/>
              <a:cs typeface="Arial"/>
              <a:sym typeface="Arial"/>
            </a:endParaRPr>
          </a:p>
        </p:txBody>
      </p:sp>
      <p:grpSp>
        <p:nvGrpSpPr>
          <p:cNvPr id="213" name="Google Shape;213;g153fde04e7e_1_743"/>
          <p:cNvGrpSpPr/>
          <p:nvPr/>
        </p:nvGrpSpPr>
        <p:grpSpPr>
          <a:xfrm>
            <a:off x="7097999" y="1363525"/>
            <a:ext cx="3979576" cy="2875099"/>
            <a:chOff x="7097999" y="1515925"/>
            <a:chExt cx="3979576" cy="2875099"/>
          </a:xfrm>
        </p:grpSpPr>
        <p:pic>
          <p:nvPicPr>
            <p:cNvPr id="214" name="Google Shape;214;g153fde04e7e_1_743"/>
            <p:cNvPicPr preferRelativeResize="0"/>
            <p:nvPr/>
          </p:nvPicPr>
          <p:blipFill rotWithShape="1">
            <a:blip r:embed="rId6" cstate="screen">
              <a:alphaModFix/>
              <a:extLst>
                <a:ext uri="{28A0092B-C50C-407E-A947-70E740481C1C}">
                  <a14:useLocalDpi xmlns:a14="http://schemas.microsoft.com/office/drawing/2010/main"/>
                </a:ext>
              </a:extLst>
            </a:blip>
            <a:srcRect b="8323"/>
            <a:stretch/>
          </p:blipFill>
          <p:spPr>
            <a:xfrm flipH="1">
              <a:off x="7097999" y="1515925"/>
              <a:ext cx="3979576" cy="2875099"/>
            </a:xfrm>
            <a:prstGeom prst="rect">
              <a:avLst/>
            </a:prstGeom>
            <a:noFill/>
            <a:ln>
              <a:noFill/>
            </a:ln>
          </p:spPr>
        </p:pic>
        <p:sp>
          <p:nvSpPr>
            <p:cNvPr id="215" name="Google Shape;215;g153fde04e7e_1_743"/>
            <p:cNvSpPr/>
            <p:nvPr/>
          </p:nvSpPr>
          <p:spPr>
            <a:xfrm rot="2437931">
              <a:off x="7210504" y="3209902"/>
              <a:ext cx="362100" cy="433362"/>
            </a:xfrm>
            <a:prstGeom prst="rtTriangle">
              <a:avLst/>
            </a:prstGeom>
            <a:solidFill>
              <a:srgbClr val="002F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6" name="Google Shape;216;g153fde04e7e_1_743"/>
          <p:cNvSpPr txBox="1"/>
          <p:nvPr/>
        </p:nvSpPr>
        <p:spPr>
          <a:xfrm>
            <a:off x="7612950" y="2007225"/>
            <a:ext cx="2864400"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800" b="1" i="0" u="none" strike="noStrike" cap="none">
                <a:solidFill>
                  <a:schemeClr val="lt1"/>
                </a:solidFill>
                <a:latin typeface="Century Gothic"/>
                <a:ea typeface="Century Gothic"/>
                <a:cs typeface="Century Gothic"/>
                <a:sym typeface="Century Gothic"/>
              </a:rPr>
              <a:t>Inventory is the stock of goods that your business must keep in your store today and in the future.</a:t>
            </a:r>
            <a:endParaRPr sz="1800" b="1"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g153fde04e7e_1_837"/>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222" name="Google Shape;222;g153fde04e7e_1_837"/>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223" name="Google Shape;223;g153fde04e7e_1_8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9</a:t>
            </a:fld>
            <a:endParaRPr/>
          </a:p>
        </p:txBody>
      </p:sp>
      <p:pic>
        <p:nvPicPr>
          <p:cNvPr id="224" name="Google Shape;224;g153fde04e7e_1_83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sp>
        <p:nvSpPr>
          <p:cNvPr id="225" name="Google Shape;225;g153fde04e7e_1_837"/>
          <p:cNvSpPr txBox="1"/>
          <p:nvPr/>
        </p:nvSpPr>
        <p:spPr>
          <a:xfrm>
            <a:off x="755075" y="297075"/>
            <a:ext cx="51885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855A4"/>
              </a:buClr>
              <a:buSzPts val="3200"/>
              <a:buFont typeface="Century Gothic"/>
              <a:buNone/>
            </a:pPr>
            <a:r>
              <a:rPr lang="en-US" sz="3200" b="0" i="0" u="none" strike="noStrike" cap="none">
                <a:solidFill>
                  <a:srgbClr val="2855A4"/>
                </a:solidFill>
                <a:latin typeface="Century Gothic"/>
                <a:ea typeface="Century Gothic"/>
                <a:cs typeface="Century Gothic"/>
                <a:sym typeface="Century Gothic"/>
              </a:rPr>
              <a:t>Inventory Management</a:t>
            </a:r>
            <a:endParaRPr sz="1400" b="0" i="0" u="none" strike="noStrike" cap="none">
              <a:solidFill>
                <a:srgbClr val="000000"/>
              </a:solidFill>
              <a:latin typeface="Arial"/>
              <a:ea typeface="Arial"/>
              <a:cs typeface="Arial"/>
              <a:sym typeface="Arial"/>
            </a:endParaRPr>
          </a:p>
        </p:txBody>
      </p:sp>
      <p:sp>
        <p:nvSpPr>
          <p:cNvPr id="226" name="Google Shape;226;g153fde04e7e_1_837"/>
          <p:cNvSpPr txBox="1"/>
          <p:nvPr/>
        </p:nvSpPr>
        <p:spPr>
          <a:xfrm>
            <a:off x="813825" y="1847100"/>
            <a:ext cx="3396300" cy="4298100"/>
          </a:xfrm>
          <a:prstGeom prst="rect">
            <a:avLst/>
          </a:prstGeom>
          <a:noFill/>
          <a:ln>
            <a:noFill/>
          </a:ln>
        </p:spPr>
        <p:txBody>
          <a:bodyPr spcFirstLastPara="1" wrap="square" lIns="0" tIns="11425" rIns="0" bIns="0" anchor="t" anchorCtr="0">
            <a:spAutoFit/>
          </a:bodyPr>
          <a:lstStyle/>
          <a:p>
            <a:pPr marL="12065" marR="5080" lvl="0" indent="0" algn="l" rtl="0">
              <a:lnSpc>
                <a:spcPct val="116700"/>
              </a:lnSpc>
              <a:spcBef>
                <a:spcPts val="0"/>
              </a:spcBef>
              <a:spcAft>
                <a:spcPts val="0"/>
              </a:spcAft>
              <a:buClr>
                <a:srgbClr val="000000"/>
              </a:buClr>
              <a:buSzPts val="2250"/>
              <a:buFont typeface="Arial"/>
              <a:buNone/>
            </a:pPr>
            <a:r>
              <a:rPr lang="en-US" sz="2000" b="1" i="0" u="none" strike="noStrike" cap="none">
                <a:solidFill>
                  <a:schemeClr val="dk2"/>
                </a:solidFill>
                <a:latin typeface="Century Gothic"/>
                <a:ea typeface="Century Gothic"/>
                <a:cs typeface="Century Gothic"/>
                <a:sym typeface="Century Gothic"/>
              </a:rPr>
              <a:t>Inventory management is how you track and control your business’ stock as it is bought, stored, and sold.</a:t>
            </a:r>
            <a:endParaRPr sz="2000" b="1" i="0" u="none" strike="noStrike" cap="none">
              <a:solidFill>
                <a:schemeClr val="dk2"/>
              </a:solidFill>
              <a:latin typeface="Century Gothic"/>
              <a:ea typeface="Century Gothic"/>
              <a:cs typeface="Century Gothic"/>
              <a:sym typeface="Century Gothic"/>
            </a:endParaRPr>
          </a:p>
          <a:p>
            <a:pPr marL="12065" marR="5080" lvl="0" indent="0" algn="l" rtl="0">
              <a:lnSpc>
                <a:spcPct val="116700"/>
              </a:lnSpc>
              <a:spcBef>
                <a:spcPts val="0"/>
              </a:spcBef>
              <a:spcAft>
                <a:spcPts val="0"/>
              </a:spcAft>
              <a:buClr>
                <a:srgbClr val="000000"/>
              </a:buClr>
              <a:buSzPts val="2250"/>
              <a:buFont typeface="Arial"/>
              <a:buNone/>
            </a:pPr>
            <a:endParaRPr sz="2000" b="0" i="0" u="none" strike="noStrike" cap="none">
              <a:solidFill>
                <a:schemeClr val="dk2"/>
              </a:solidFill>
              <a:latin typeface="Century Gothic"/>
              <a:ea typeface="Century Gothic"/>
              <a:cs typeface="Century Gothic"/>
              <a:sym typeface="Century Gothic"/>
            </a:endParaRPr>
          </a:p>
          <a:p>
            <a:pPr marL="12065" marR="5080" lvl="0" indent="0" algn="l" rtl="0">
              <a:lnSpc>
                <a:spcPct val="114399"/>
              </a:lnSpc>
              <a:spcBef>
                <a:spcPts val="0"/>
              </a:spcBef>
              <a:spcAft>
                <a:spcPts val="0"/>
              </a:spcAft>
              <a:buClr>
                <a:schemeClr val="dk1"/>
              </a:buClr>
              <a:buSzPts val="2350"/>
              <a:buFont typeface="Arial"/>
              <a:buNone/>
            </a:pPr>
            <a:r>
              <a:rPr lang="en-US" sz="2000" b="0" i="0" u="none" strike="noStrike" cap="none">
                <a:solidFill>
                  <a:schemeClr val="dk2"/>
                </a:solidFill>
                <a:latin typeface="Century Gothic"/>
                <a:ea typeface="Century Gothic"/>
                <a:cs typeface="Century Gothic"/>
                <a:sym typeface="Century Gothic"/>
              </a:rPr>
              <a:t>An inventory management  system helps make sure you have the right quantities of the right items in the right locations at the right time.</a:t>
            </a:r>
            <a:endParaRPr sz="2000" b="0" i="0" u="none" strike="noStrike" cap="none">
              <a:solidFill>
                <a:schemeClr val="dk2"/>
              </a:solidFill>
              <a:latin typeface="Century Gothic"/>
              <a:ea typeface="Century Gothic"/>
              <a:cs typeface="Century Gothic"/>
              <a:sym typeface="Century Gothic"/>
            </a:endParaRPr>
          </a:p>
          <a:p>
            <a:pPr marL="12065" marR="5080" lvl="0" indent="0" algn="l" rtl="0">
              <a:lnSpc>
                <a:spcPct val="116700"/>
              </a:lnSpc>
              <a:spcBef>
                <a:spcPts val="0"/>
              </a:spcBef>
              <a:spcAft>
                <a:spcPts val="0"/>
              </a:spcAft>
              <a:buClr>
                <a:srgbClr val="000000"/>
              </a:buClr>
              <a:buSzPts val="2250"/>
              <a:buFont typeface="Arial"/>
              <a:buNone/>
            </a:pPr>
            <a:endParaRPr sz="2450" b="0" i="0" u="none" strike="noStrike" cap="none">
              <a:solidFill>
                <a:schemeClr val="dk2"/>
              </a:solidFill>
              <a:latin typeface="Century Gothic"/>
              <a:ea typeface="Century Gothic"/>
              <a:cs typeface="Century Gothic"/>
              <a:sym typeface="Century Gothic"/>
            </a:endParaRPr>
          </a:p>
        </p:txBody>
      </p:sp>
      <p:grpSp>
        <p:nvGrpSpPr>
          <p:cNvPr id="227" name="Google Shape;227;g153fde04e7e_1_837"/>
          <p:cNvGrpSpPr/>
          <p:nvPr/>
        </p:nvGrpSpPr>
        <p:grpSpPr>
          <a:xfrm>
            <a:off x="6377025" y="1601600"/>
            <a:ext cx="3534300" cy="535500"/>
            <a:chOff x="6148425" y="1068200"/>
            <a:chExt cx="3534300" cy="535500"/>
          </a:xfrm>
        </p:grpSpPr>
        <p:sp>
          <p:nvSpPr>
            <p:cNvPr id="228" name="Google Shape;228;g153fde04e7e_1_837"/>
            <p:cNvSpPr/>
            <p:nvPr/>
          </p:nvSpPr>
          <p:spPr>
            <a:xfrm>
              <a:off x="6148425" y="1068200"/>
              <a:ext cx="3433800" cy="535500"/>
            </a:xfrm>
            <a:prstGeom prst="rect">
              <a:avLst/>
            </a:prstGeom>
            <a:solidFill>
              <a:srgbClr val="EDB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g153fde04e7e_1_837"/>
            <p:cNvSpPr txBox="1"/>
            <p:nvPr/>
          </p:nvSpPr>
          <p:spPr>
            <a:xfrm>
              <a:off x="6153225" y="1097450"/>
              <a:ext cx="3529500" cy="477000"/>
            </a:xfrm>
            <a:prstGeom prst="rect">
              <a:avLst/>
            </a:prstGeom>
            <a:noFill/>
            <a:ln>
              <a:noFill/>
            </a:ln>
          </p:spPr>
          <p:txBody>
            <a:bodyPr spcFirstLastPara="1" wrap="square" lIns="91425" tIns="91425" rIns="91425" bIns="91425" anchor="t" anchorCtr="0">
              <a:spAutoFit/>
            </a:bodyPr>
            <a:lstStyle/>
            <a:p>
              <a:pPr marL="102235" marR="0" lvl="0" indent="0" algn="l" rtl="0">
                <a:lnSpc>
                  <a:spcPct val="100000"/>
                </a:lnSpc>
                <a:spcBef>
                  <a:spcPts val="0"/>
                </a:spcBef>
                <a:spcAft>
                  <a:spcPts val="0"/>
                </a:spcAft>
                <a:buClr>
                  <a:srgbClr val="000000"/>
                </a:buClr>
                <a:buSzPts val="1900"/>
                <a:buFont typeface="Arial"/>
                <a:buNone/>
              </a:pPr>
              <a:r>
                <a:rPr lang="en-US" sz="1900" b="1" i="0" u="none" strike="noStrike" cap="none">
                  <a:solidFill>
                    <a:schemeClr val="lt1"/>
                  </a:solidFill>
                  <a:latin typeface="Century Gothic"/>
                  <a:ea typeface="Century Gothic"/>
                  <a:cs typeface="Century Gothic"/>
                  <a:sym typeface="Century Gothic"/>
                </a:rPr>
                <a:t>Governs the flow of goods</a:t>
              </a:r>
              <a:endParaRPr sz="900" b="0" i="0" u="none" strike="noStrike" cap="none">
                <a:solidFill>
                  <a:srgbClr val="000000"/>
                </a:solidFill>
                <a:latin typeface="Arial"/>
                <a:ea typeface="Arial"/>
                <a:cs typeface="Arial"/>
                <a:sym typeface="Arial"/>
              </a:endParaRPr>
            </a:p>
          </p:txBody>
        </p:sp>
      </p:grpSp>
      <p:grpSp>
        <p:nvGrpSpPr>
          <p:cNvPr id="230" name="Google Shape;230;g153fde04e7e_1_837"/>
          <p:cNvGrpSpPr/>
          <p:nvPr/>
        </p:nvGrpSpPr>
        <p:grpSpPr>
          <a:xfrm>
            <a:off x="5943390" y="3468500"/>
            <a:ext cx="1952495" cy="491625"/>
            <a:chOff x="6715125" y="1068200"/>
            <a:chExt cx="2867100" cy="491625"/>
          </a:xfrm>
        </p:grpSpPr>
        <p:sp>
          <p:nvSpPr>
            <p:cNvPr id="231" name="Google Shape;231;g153fde04e7e_1_837"/>
            <p:cNvSpPr/>
            <p:nvPr/>
          </p:nvSpPr>
          <p:spPr>
            <a:xfrm>
              <a:off x="6715125" y="1068200"/>
              <a:ext cx="2867100" cy="477000"/>
            </a:xfrm>
            <a:prstGeom prst="rect">
              <a:avLst/>
            </a:prstGeom>
            <a:solidFill>
              <a:srgbClr val="EDB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g153fde04e7e_1_837"/>
            <p:cNvSpPr txBox="1"/>
            <p:nvPr/>
          </p:nvSpPr>
          <p:spPr>
            <a:xfrm>
              <a:off x="6933369" y="1082825"/>
              <a:ext cx="26250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lt1"/>
                  </a:solidFill>
                  <a:latin typeface="Century Gothic"/>
                  <a:ea typeface="Century Gothic"/>
                  <a:cs typeface="Century Gothic"/>
                  <a:sym typeface="Century Gothic"/>
                </a:rPr>
                <a:t>  to sale</a:t>
              </a:r>
              <a:endParaRPr sz="900" b="0" i="0" u="none" strike="noStrike" cap="none">
                <a:solidFill>
                  <a:srgbClr val="000000"/>
                </a:solidFill>
                <a:latin typeface="Arial"/>
                <a:ea typeface="Arial"/>
                <a:cs typeface="Arial"/>
                <a:sym typeface="Arial"/>
              </a:endParaRPr>
            </a:p>
          </p:txBody>
        </p:sp>
      </p:grpSp>
      <p:grpSp>
        <p:nvGrpSpPr>
          <p:cNvPr id="233" name="Google Shape;233;g153fde04e7e_1_837"/>
          <p:cNvGrpSpPr/>
          <p:nvPr/>
        </p:nvGrpSpPr>
        <p:grpSpPr>
          <a:xfrm>
            <a:off x="4296313" y="2848226"/>
            <a:ext cx="3542987" cy="477126"/>
            <a:chOff x="4296313" y="2848226"/>
            <a:chExt cx="3542987" cy="477126"/>
          </a:xfrm>
        </p:grpSpPr>
        <p:grpSp>
          <p:nvGrpSpPr>
            <p:cNvPr id="234" name="Google Shape;234;g153fde04e7e_1_837"/>
            <p:cNvGrpSpPr/>
            <p:nvPr/>
          </p:nvGrpSpPr>
          <p:grpSpPr>
            <a:xfrm>
              <a:off x="4296313" y="2848226"/>
              <a:ext cx="3542987" cy="477126"/>
              <a:chOff x="6039388" y="1043425"/>
              <a:chExt cx="3542987" cy="585000"/>
            </a:xfrm>
          </p:grpSpPr>
          <p:sp>
            <p:nvSpPr>
              <p:cNvPr id="235" name="Google Shape;235;g153fde04e7e_1_837"/>
              <p:cNvSpPr/>
              <p:nvPr/>
            </p:nvSpPr>
            <p:spPr>
              <a:xfrm>
                <a:off x="7000875" y="1068191"/>
                <a:ext cx="2581500" cy="535500"/>
              </a:xfrm>
              <a:prstGeom prst="rect">
                <a:avLst/>
              </a:prstGeom>
              <a:solidFill>
                <a:srgbClr val="EDB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g153fde04e7e_1_837"/>
              <p:cNvSpPr txBox="1"/>
              <p:nvPr/>
            </p:nvSpPr>
            <p:spPr>
              <a:xfrm>
                <a:off x="6039388" y="1043425"/>
                <a:ext cx="3434700" cy="585000"/>
              </a:xfrm>
              <a:prstGeom prst="rect">
                <a:avLst/>
              </a:prstGeom>
              <a:noFill/>
              <a:ln>
                <a:noFill/>
              </a:ln>
            </p:spPr>
            <p:txBody>
              <a:bodyPr spcFirstLastPara="1" wrap="square" lIns="91425" tIns="91425" rIns="91425" bIns="91425" anchor="t" anchorCtr="0">
                <a:spAutoFit/>
              </a:bodyPr>
              <a:lstStyle/>
              <a:p>
                <a:pPr marL="1016635" marR="0" lvl="0" indent="354964" algn="r" rtl="0">
                  <a:lnSpc>
                    <a:spcPct val="100000"/>
                  </a:lnSpc>
                  <a:spcBef>
                    <a:spcPts val="0"/>
                  </a:spcBef>
                  <a:spcAft>
                    <a:spcPts val="0"/>
                  </a:spcAft>
                  <a:buClr>
                    <a:srgbClr val="000000"/>
                  </a:buClr>
                  <a:buSzPts val="1900"/>
                  <a:buFont typeface="Arial"/>
                  <a:buNone/>
                </a:pPr>
                <a:r>
                  <a:rPr lang="en-US" sz="1900" b="0" i="0" u="none" strike="noStrike" cap="none">
                    <a:solidFill>
                      <a:schemeClr val="lt1"/>
                    </a:solidFill>
                    <a:latin typeface="Century Gothic"/>
                    <a:ea typeface="Century Gothic"/>
                    <a:cs typeface="Century Gothic"/>
                    <a:sym typeface="Century Gothic"/>
                  </a:rPr>
                  <a:t>from purchase</a:t>
                </a:r>
                <a:endParaRPr sz="900" b="0" i="0" u="none" strike="noStrike" cap="none">
                  <a:solidFill>
                    <a:srgbClr val="000000"/>
                  </a:solidFill>
                  <a:latin typeface="Arial"/>
                  <a:ea typeface="Arial"/>
                  <a:cs typeface="Arial"/>
                  <a:sym typeface="Arial"/>
                </a:endParaRPr>
              </a:p>
            </p:txBody>
          </p:sp>
        </p:grpSp>
        <p:cxnSp>
          <p:nvCxnSpPr>
            <p:cNvPr id="237" name="Google Shape;237;g153fde04e7e_1_837"/>
            <p:cNvCxnSpPr/>
            <p:nvPr/>
          </p:nvCxnSpPr>
          <p:spPr>
            <a:xfrm rot="10800000">
              <a:off x="5410200" y="3076575"/>
              <a:ext cx="419100" cy="0"/>
            </a:xfrm>
            <a:prstGeom prst="straightConnector1">
              <a:avLst/>
            </a:prstGeom>
            <a:noFill/>
            <a:ln w="28575" cap="flat" cmpd="sng">
              <a:solidFill>
                <a:schemeClr val="lt1"/>
              </a:solidFill>
              <a:prstDash val="solid"/>
              <a:round/>
              <a:headEnd type="none" w="sm" len="sm"/>
              <a:tailEnd type="stealth" w="med" len="med"/>
            </a:ln>
          </p:spPr>
        </p:cxnSp>
      </p:grpSp>
      <p:cxnSp>
        <p:nvCxnSpPr>
          <p:cNvPr id="238" name="Google Shape;238;g153fde04e7e_1_837"/>
          <p:cNvCxnSpPr/>
          <p:nvPr/>
        </p:nvCxnSpPr>
        <p:spPr>
          <a:xfrm>
            <a:off x="7210350" y="3714313"/>
            <a:ext cx="504900" cy="0"/>
          </a:xfrm>
          <a:prstGeom prst="straightConnector1">
            <a:avLst/>
          </a:prstGeom>
          <a:noFill/>
          <a:ln w="28575" cap="flat" cmpd="sng">
            <a:solidFill>
              <a:schemeClr val="lt1"/>
            </a:solidFill>
            <a:prstDash val="solid"/>
            <a:round/>
            <a:headEnd type="none" w="sm" len="sm"/>
            <a:tailEnd type="stealth" w="med" len="med"/>
          </a:ln>
        </p:spPr>
      </p:cxnSp>
      <p:pic>
        <p:nvPicPr>
          <p:cNvPr id="239" name="Google Shape;239;g153fde04e7e_1_837"/>
          <p:cNvPicPr preferRelativeResize="0"/>
          <p:nvPr/>
        </p:nvPicPr>
        <p:blipFill rotWithShape="1">
          <a:blip r:embed="rId5" cstate="screen">
            <a:alphaModFix/>
            <a:extLst>
              <a:ext uri="{28A0092B-C50C-407E-A947-70E740481C1C}">
                <a14:useLocalDpi xmlns:a14="http://schemas.microsoft.com/office/drawing/2010/main"/>
              </a:ext>
            </a:extLst>
          </a:blip>
          <a:srcRect l="14214" t="5062" r="15486" b="8543"/>
          <a:stretch/>
        </p:blipFill>
        <p:spPr>
          <a:xfrm>
            <a:off x="4162650" y="2943226"/>
            <a:ext cx="1746275" cy="3219727"/>
          </a:xfrm>
          <a:prstGeom prst="rect">
            <a:avLst/>
          </a:prstGeom>
          <a:noFill/>
          <a:ln>
            <a:noFill/>
          </a:ln>
        </p:spPr>
      </p:pic>
      <p:pic>
        <p:nvPicPr>
          <p:cNvPr id="240" name="Google Shape;240;g153fde04e7e_1_83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435055" y="2293963"/>
            <a:ext cx="4909343" cy="386898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3436</Words>
  <Application>Microsoft Office PowerPoint</Application>
  <PresentationFormat>Widescreen</PresentationFormat>
  <Paragraphs>336</Paragraphs>
  <Slides>41</Slides>
  <Notes>41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Century Gothic</vt:lpstr>
      <vt:lpstr>Arial</vt:lpstr>
      <vt:lpstr>Gill Sans</vt:lpstr>
      <vt:lpstr>Calibri</vt:lpstr>
      <vt:lpstr>Office Theme</vt:lpstr>
      <vt:lpstr>Inventory Management</vt:lpstr>
      <vt:lpstr>Tips for Customizing This Module</vt:lpstr>
      <vt:lpstr>Module Overview</vt:lpstr>
      <vt:lpstr>PowerPoint Presentation</vt:lpstr>
      <vt:lpstr>PowerPoint Presentation</vt:lpstr>
      <vt:lpstr>PowerPoint Presentation</vt:lpstr>
      <vt:lpstr>PowerPoint Presentation</vt:lpstr>
      <vt:lpstr>PowerPoint Presentation</vt:lpstr>
      <vt:lpstr>PowerPoint Presentation</vt:lpstr>
      <vt:lpstr>In Other Words…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Takeaways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Inventory Management</dc:title>
  <dc:creator>Emma Schwartz</dc:creator>
  <cp:lastModifiedBy>Rosie Leary</cp:lastModifiedBy>
  <cp:revision>1</cp:revision>
  <dcterms:created xsi:type="dcterms:W3CDTF">2022-08-22T19:24:35Z</dcterms:created>
  <dcterms:modified xsi:type="dcterms:W3CDTF">2023-02-08T22:04:02Z</dcterms:modified>
</cp:coreProperties>
</file>