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86" r:id="rId2"/>
    <p:sldMasterId id="2147483698" r:id="rId3"/>
  </p:sldMasterIdLst>
  <p:notesMasterIdLst>
    <p:notesMasterId r:id="rId15"/>
  </p:notesMasterIdLst>
  <p:sldIdLst>
    <p:sldId id="267" r:id="rId4"/>
    <p:sldId id="312" r:id="rId5"/>
    <p:sldId id="305" r:id="rId6"/>
    <p:sldId id="313" r:id="rId7"/>
    <p:sldId id="314" r:id="rId8"/>
    <p:sldId id="307" r:id="rId9"/>
    <p:sldId id="308" r:id="rId10"/>
    <p:sldId id="309" r:id="rId11"/>
    <p:sldId id="310" r:id="rId12"/>
    <p:sldId id="311" r:id="rId13"/>
    <p:sldId id="306"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1938" y="-7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lvl1pPr>
          </a:lstStyle>
          <a:p>
            <a:fld id="{ADA5C642-D140-44E4-B409-85A892AF725A}" type="datetimeFigureOut">
              <a:rPr lang="en-GB" smtClean="0"/>
              <a:t>31/10/2012</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0713" y="4415530"/>
            <a:ext cx="5608975" cy="418360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573"/>
            <a:ext cx="3038604" cy="46534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159" y="8829573"/>
            <a:ext cx="3038604" cy="465340"/>
          </a:xfrm>
          <a:prstGeom prst="rect">
            <a:avLst/>
          </a:prstGeom>
        </p:spPr>
        <p:txBody>
          <a:bodyPr vert="horz" lIns="91440" tIns="45720" rIns="91440" bIns="45720" rtlCol="0" anchor="b"/>
          <a:lstStyle>
            <a:lvl1pPr algn="r">
              <a:defRPr sz="1200"/>
            </a:lvl1pPr>
          </a:lstStyle>
          <a:p>
            <a:fld id="{371C3126-B2AB-44C7-B01B-337BAA8898B3}" type="slidenum">
              <a:rPr lang="en-GB" smtClean="0"/>
              <a:t>‹#›</a:t>
            </a:fld>
            <a:endParaRPr lang="en-GB"/>
          </a:p>
        </p:txBody>
      </p:sp>
    </p:spTree>
    <p:extLst>
      <p:ext uri="{BB962C8B-B14F-4D97-AF65-F5344CB8AC3E}">
        <p14:creationId xmlns:p14="http://schemas.microsoft.com/office/powerpoint/2010/main" val="66303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71C3126-B2AB-44C7-B01B-337BAA8898B3}" type="slidenum">
              <a:rPr lang="en-GB" smtClean="0"/>
              <a:t>1</a:t>
            </a:fld>
            <a:endParaRPr lang="en-GB"/>
          </a:p>
        </p:txBody>
      </p:sp>
    </p:spTree>
    <p:extLst>
      <p:ext uri="{BB962C8B-B14F-4D97-AF65-F5344CB8AC3E}">
        <p14:creationId xmlns:p14="http://schemas.microsoft.com/office/powerpoint/2010/main" val="365377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71C3126-B2AB-44C7-B01B-337BAA8898B3}"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3653772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latin typeface="Arial" pitchFamily="34" charset="0"/>
              <a:cs typeface="Arial" pitchFamily="34"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5ACF522F-CF61-45C3-957E-ED892487EA58}" type="slidenum">
              <a:rPr lang="en-US" smtClean="0"/>
              <a:pPr eaLnBrk="1" hangingPunct="1"/>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latin typeface="Arial" pitchFamily="34" charset="0"/>
              <a:cs typeface="Arial" pitchFamily="34"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08884050-999C-48D3-AB23-694487257C2B}" type="slidenum">
              <a:rPr lang="en-US" smtClean="0"/>
              <a:pPr eaLnBrk="1" hangingPunct="1"/>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B0F68B5-14C8-48EB-8360-B4F22E9F0A89}"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B0F68B5-14C8-48EB-8360-B4F22E9F0A89}" type="slidenum">
              <a:rPr lang="en-US" smtClean="0"/>
              <a:pPr>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B0F68B5-14C8-48EB-8360-B4F22E9F0A89}" type="slidenum">
              <a:rPr lang="en-US" smtClean="0"/>
              <a:pPr>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B0F68B5-14C8-48EB-8360-B4F22E9F0A89}" type="slidenum">
              <a:rPr lang="en-US" smtClean="0"/>
              <a:pPr>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4B0F68B5-14C8-48EB-8360-B4F22E9F0A89}" type="slidenum">
              <a:rPr lang="en-US" smtClean="0"/>
              <a:pPr>
                <a:defRPr/>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224865B-ED31-4BFD-9BB1-B680FFC03A20}" type="datetime1">
              <a:rPr lang="en-US" smtClean="0"/>
              <a:t>10/31/2012</a:t>
            </a:fld>
            <a:endParaRPr lang="en-GB"/>
          </a:p>
        </p:txBody>
      </p:sp>
      <p:sp>
        <p:nvSpPr>
          <p:cNvPr id="5" name="Footer Placeholder 4"/>
          <p:cNvSpPr>
            <a:spLocks noGrp="1"/>
          </p:cNvSpPr>
          <p:nvPr>
            <p:ph type="ftr" sz="quarter" idx="11"/>
          </p:nvPr>
        </p:nvSpPr>
        <p:spPr/>
        <p:txBody>
          <a:bodyPr/>
          <a:lstStyle/>
          <a:p>
            <a:r>
              <a:rPr lang="en-GB" smtClean="0"/>
              <a:t>Confidential</a:t>
            </a:r>
            <a:endParaRPr lang="en-GB"/>
          </a:p>
        </p:txBody>
      </p:sp>
      <p:sp>
        <p:nvSpPr>
          <p:cNvPr id="6" name="Slide Number Placeholder 5"/>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739560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D23F09-EB38-4E44-82C5-B23E1863DE23}" type="datetime1">
              <a:rPr lang="en-US" smtClean="0"/>
              <a:t>10/31/2012</a:t>
            </a:fld>
            <a:endParaRPr lang="en-GB"/>
          </a:p>
        </p:txBody>
      </p:sp>
      <p:sp>
        <p:nvSpPr>
          <p:cNvPr id="5" name="Footer Placeholder 4"/>
          <p:cNvSpPr>
            <a:spLocks noGrp="1"/>
          </p:cNvSpPr>
          <p:nvPr>
            <p:ph type="ftr" sz="quarter" idx="11"/>
          </p:nvPr>
        </p:nvSpPr>
        <p:spPr/>
        <p:txBody>
          <a:bodyPr/>
          <a:lstStyle/>
          <a:p>
            <a:r>
              <a:rPr lang="en-GB" smtClean="0"/>
              <a:t>Confidential</a:t>
            </a:r>
            <a:endParaRPr lang="en-GB"/>
          </a:p>
        </p:txBody>
      </p:sp>
      <p:sp>
        <p:nvSpPr>
          <p:cNvPr id="6" name="Slide Number Placeholder 5"/>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3572925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EC46F0-DB3E-4EA5-A579-3C0BAA11255A}" type="datetime1">
              <a:rPr lang="en-US" smtClean="0"/>
              <a:t>10/31/2012</a:t>
            </a:fld>
            <a:endParaRPr lang="en-GB"/>
          </a:p>
        </p:txBody>
      </p:sp>
      <p:sp>
        <p:nvSpPr>
          <p:cNvPr id="5" name="Footer Placeholder 4"/>
          <p:cNvSpPr>
            <a:spLocks noGrp="1"/>
          </p:cNvSpPr>
          <p:nvPr>
            <p:ph type="ftr" sz="quarter" idx="11"/>
          </p:nvPr>
        </p:nvSpPr>
        <p:spPr/>
        <p:txBody>
          <a:bodyPr/>
          <a:lstStyle/>
          <a:p>
            <a:r>
              <a:rPr lang="en-GB" smtClean="0"/>
              <a:t>Confidential</a:t>
            </a:r>
            <a:endParaRPr lang="en-GB"/>
          </a:p>
        </p:txBody>
      </p:sp>
      <p:sp>
        <p:nvSpPr>
          <p:cNvPr id="6" name="Slide Number Placeholder 5"/>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1139280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3D8C1F-0D3F-477C-A7D5-73DFC48EA42B}" type="datetime1">
              <a:rPr lang="en-US" smtClean="0"/>
              <a:t>10/31/2012</a:t>
            </a:fld>
            <a:endParaRPr lang="en-GB"/>
          </a:p>
        </p:txBody>
      </p:sp>
      <p:sp>
        <p:nvSpPr>
          <p:cNvPr id="6" name="Footer Placeholder 5"/>
          <p:cNvSpPr>
            <a:spLocks noGrp="1"/>
          </p:cNvSpPr>
          <p:nvPr>
            <p:ph type="ftr" sz="quarter" idx="11"/>
          </p:nvPr>
        </p:nvSpPr>
        <p:spPr/>
        <p:txBody>
          <a:bodyPr/>
          <a:lstStyle/>
          <a:p>
            <a:r>
              <a:rPr lang="en-GB" smtClean="0"/>
              <a:t>Confidential</a:t>
            </a:r>
            <a:endParaRPr lang="en-GB"/>
          </a:p>
        </p:txBody>
      </p:sp>
      <p:sp>
        <p:nvSpPr>
          <p:cNvPr id="7" name="Slide Number Placeholder 6"/>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148486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4887C79-C3A5-4155-948A-235608AF3A52}" type="datetime1">
              <a:rPr lang="en-US" smtClean="0"/>
              <a:t>10/31/2012</a:t>
            </a:fld>
            <a:endParaRPr lang="en-GB"/>
          </a:p>
        </p:txBody>
      </p:sp>
      <p:sp>
        <p:nvSpPr>
          <p:cNvPr id="8" name="Footer Placeholder 7"/>
          <p:cNvSpPr>
            <a:spLocks noGrp="1"/>
          </p:cNvSpPr>
          <p:nvPr>
            <p:ph type="ftr" sz="quarter" idx="11"/>
          </p:nvPr>
        </p:nvSpPr>
        <p:spPr/>
        <p:txBody>
          <a:bodyPr/>
          <a:lstStyle/>
          <a:p>
            <a:r>
              <a:rPr lang="en-GB" smtClean="0"/>
              <a:t>Confidential</a:t>
            </a:r>
            <a:endParaRPr lang="en-GB"/>
          </a:p>
        </p:txBody>
      </p:sp>
      <p:sp>
        <p:nvSpPr>
          <p:cNvPr id="9" name="Slide Number Placeholder 8"/>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319401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E5D86A-8849-45E6-B6AC-50AE6FD5DA0B}" type="datetime1">
              <a:rPr lang="en-US" smtClean="0"/>
              <a:t>10/31/2012</a:t>
            </a:fld>
            <a:endParaRPr lang="en-GB"/>
          </a:p>
        </p:txBody>
      </p:sp>
      <p:sp>
        <p:nvSpPr>
          <p:cNvPr id="4" name="Footer Placeholder 3"/>
          <p:cNvSpPr>
            <a:spLocks noGrp="1"/>
          </p:cNvSpPr>
          <p:nvPr>
            <p:ph type="ftr" sz="quarter" idx="11"/>
          </p:nvPr>
        </p:nvSpPr>
        <p:spPr/>
        <p:txBody>
          <a:bodyPr/>
          <a:lstStyle/>
          <a:p>
            <a:r>
              <a:rPr lang="en-GB" smtClean="0"/>
              <a:t>Confidential</a:t>
            </a:r>
            <a:endParaRPr lang="en-GB"/>
          </a:p>
        </p:txBody>
      </p:sp>
      <p:sp>
        <p:nvSpPr>
          <p:cNvPr id="5" name="Slide Number Placeholder 4"/>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282880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BC827-6860-444D-803A-95B60AC166EF}" type="datetime1">
              <a:rPr lang="en-US" smtClean="0"/>
              <a:t>10/31/2012</a:t>
            </a:fld>
            <a:endParaRPr lang="en-GB"/>
          </a:p>
        </p:txBody>
      </p:sp>
      <p:sp>
        <p:nvSpPr>
          <p:cNvPr id="3" name="Footer Placeholder 2"/>
          <p:cNvSpPr>
            <a:spLocks noGrp="1"/>
          </p:cNvSpPr>
          <p:nvPr>
            <p:ph type="ftr" sz="quarter" idx="11"/>
          </p:nvPr>
        </p:nvSpPr>
        <p:spPr/>
        <p:txBody>
          <a:bodyPr/>
          <a:lstStyle/>
          <a:p>
            <a:r>
              <a:rPr lang="en-GB" smtClean="0"/>
              <a:t>Confidential</a:t>
            </a:r>
            <a:endParaRPr lang="en-GB"/>
          </a:p>
        </p:txBody>
      </p:sp>
      <p:sp>
        <p:nvSpPr>
          <p:cNvPr id="4" name="Slide Number Placeholder 3"/>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1802650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3AADF-7FFC-473A-B35E-27B701D25C31}" type="datetime1">
              <a:rPr lang="en-US" smtClean="0"/>
              <a:t>10/31/2012</a:t>
            </a:fld>
            <a:endParaRPr lang="en-GB"/>
          </a:p>
        </p:txBody>
      </p:sp>
      <p:sp>
        <p:nvSpPr>
          <p:cNvPr id="6" name="Footer Placeholder 5"/>
          <p:cNvSpPr>
            <a:spLocks noGrp="1"/>
          </p:cNvSpPr>
          <p:nvPr>
            <p:ph type="ftr" sz="quarter" idx="11"/>
          </p:nvPr>
        </p:nvSpPr>
        <p:spPr/>
        <p:txBody>
          <a:bodyPr/>
          <a:lstStyle/>
          <a:p>
            <a:r>
              <a:rPr lang="en-GB" smtClean="0"/>
              <a:t>Confidential</a:t>
            </a:r>
            <a:endParaRPr lang="en-GB"/>
          </a:p>
        </p:txBody>
      </p:sp>
      <p:sp>
        <p:nvSpPr>
          <p:cNvPr id="7" name="Slide Number Placeholder 6"/>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735555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5DE3F7-A4B4-485A-9495-0A827BAC6001}" type="datetime1">
              <a:rPr lang="en-US" smtClean="0"/>
              <a:t>10/31/2012</a:t>
            </a:fld>
            <a:endParaRPr lang="en-GB"/>
          </a:p>
        </p:txBody>
      </p:sp>
      <p:sp>
        <p:nvSpPr>
          <p:cNvPr id="6" name="Footer Placeholder 5"/>
          <p:cNvSpPr>
            <a:spLocks noGrp="1"/>
          </p:cNvSpPr>
          <p:nvPr>
            <p:ph type="ftr" sz="quarter" idx="11"/>
          </p:nvPr>
        </p:nvSpPr>
        <p:spPr/>
        <p:txBody>
          <a:bodyPr/>
          <a:lstStyle/>
          <a:p>
            <a:r>
              <a:rPr lang="en-GB" smtClean="0"/>
              <a:t>Confidential</a:t>
            </a:r>
            <a:endParaRPr lang="en-GB"/>
          </a:p>
        </p:txBody>
      </p:sp>
      <p:sp>
        <p:nvSpPr>
          <p:cNvPr id="7" name="Slide Number Placeholder 6"/>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3768231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899B20-2A30-4DB3-8523-11E9765D349E}" type="datetime1">
              <a:rPr lang="en-US" smtClean="0"/>
              <a:t>10/31/2012</a:t>
            </a:fld>
            <a:endParaRPr lang="en-GB"/>
          </a:p>
        </p:txBody>
      </p:sp>
      <p:sp>
        <p:nvSpPr>
          <p:cNvPr id="5" name="Footer Placeholder 4"/>
          <p:cNvSpPr>
            <a:spLocks noGrp="1"/>
          </p:cNvSpPr>
          <p:nvPr>
            <p:ph type="ftr" sz="quarter" idx="11"/>
          </p:nvPr>
        </p:nvSpPr>
        <p:spPr/>
        <p:txBody>
          <a:bodyPr/>
          <a:lstStyle/>
          <a:p>
            <a:r>
              <a:rPr lang="en-GB" smtClean="0"/>
              <a:t>Confidential</a:t>
            </a:r>
            <a:endParaRPr lang="en-GB"/>
          </a:p>
        </p:txBody>
      </p:sp>
      <p:sp>
        <p:nvSpPr>
          <p:cNvPr id="6" name="Slide Number Placeholder 5"/>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856353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CD547D-6531-41F1-8EEE-AEBB83629A3E}" type="datetime1">
              <a:rPr lang="en-US" smtClean="0"/>
              <a:t>10/31/2012</a:t>
            </a:fld>
            <a:endParaRPr lang="en-GB"/>
          </a:p>
        </p:txBody>
      </p:sp>
      <p:sp>
        <p:nvSpPr>
          <p:cNvPr id="5" name="Footer Placeholder 4"/>
          <p:cNvSpPr>
            <a:spLocks noGrp="1"/>
          </p:cNvSpPr>
          <p:nvPr>
            <p:ph type="ftr" sz="quarter" idx="11"/>
          </p:nvPr>
        </p:nvSpPr>
        <p:spPr/>
        <p:txBody>
          <a:bodyPr/>
          <a:lstStyle/>
          <a:p>
            <a:r>
              <a:rPr lang="en-GB" smtClean="0"/>
              <a:t>Confidential</a:t>
            </a:r>
            <a:endParaRPr lang="en-GB"/>
          </a:p>
        </p:txBody>
      </p:sp>
      <p:sp>
        <p:nvSpPr>
          <p:cNvPr id="6" name="Slide Number Placeholder 5"/>
          <p:cNvSpPr>
            <a:spLocks noGrp="1"/>
          </p:cNvSpPr>
          <p:nvPr>
            <p:ph type="sldNum" sz="quarter" idx="12"/>
          </p:nvPr>
        </p:nvSpPr>
        <p:spPr/>
        <p:txBody>
          <a:bodyPr/>
          <a:lstStyle/>
          <a:p>
            <a:fld id="{BDE15BAE-2A42-45D0-8C72-883634AE119A}" type="slidenum">
              <a:rPr lang="en-GB" smtClean="0"/>
              <a:t>‹#›</a:t>
            </a:fld>
            <a:endParaRPr lang="en-GB"/>
          </a:p>
        </p:txBody>
      </p:sp>
    </p:spTree>
    <p:extLst>
      <p:ext uri="{BB962C8B-B14F-4D97-AF65-F5344CB8AC3E}">
        <p14:creationId xmlns:p14="http://schemas.microsoft.com/office/powerpoint/2010/main" val="2318986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DCE080-12DC-4D4E-B4B7-424C65CEC74F}"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60973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AB9E44-E918-4CAC-9A83-AA7C974E27F4}"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8053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93C558-3346-4E1E-BFC3-13D553DB2A06}"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3038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C0E5DD1-EE07-4BDF-9D22-531D2933B41C}" type="datetime1">
              <a:rPr lang="en-US" smtClean="0">
                <a:solidFill>
                  <a:prstClr val="black">
                    <a:tint val="75000"/>
                  </a:prstClr>
                </a:solidFill>
              </a:r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52564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FFD1FD-7CFF-49E8-AEB9-DEDD69B77B5F}" type="datetime1">
              <a:rPr lang="en-US" smtClean="0">
                <a:solidFill>
                  <a:prstClr val="black">
                    <a:tint val="75000"/>
                  </a:prstClr>
                </a:solidFill>
              </a:rPr>
              <a:t>10/31/2012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23801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7D8818D-C38C-4BA3-B422-F111998CCDE4}" type="datetime1">
              <a:rPr lang="en-US" smtClean="0">
                <a:solidFill>
                  <a:prstClr val="black">
                    <a:tint val="75000"/>
                  </a:prstClr>
                </a:solidFill>
              </a:rPr>
              <a:t>10/31/2012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23938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15502F-445E-455A-A480-1B7FA9612CAA}" type="datetime1">
              <a:rPr lang="en-US" smtClean="0">
                <a:solidFill>
                  <a:prstClr val="black">
                    <a:tint val="75000"/>
                  </a:prstClr>
                </a:solidFill>
              </a:rPr>
              <a:t>10/31/2012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74602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395A2F-A84E-461C-A338-159B372A6436}" type="datetime1">
              <a:rPr lang="en-US" smtClean="0">
                <a:solidFill>
                  <a:prstClr val="black">
                    <a:tint val="75000"/>
                  </a:prstClr>
                </a:solidFill>
              </a:r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66141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5EC79B-79E0-4C55-B75B-E27130981585}" type="datetime1">
              <a:rPr lang="en-US" smtClean="0">
                <a:solidFill>
                  <a:prstClr val="black">
                    <a:tint val="75000"/>
                  </a:prstClr>
                </a:solidFill>
              </a:r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50543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3A6CDE1-A0E0-4C0C-9FC2-E95EAB06D7F6}"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72942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D93683F-49C3-426E-90B8-BADFC7B93A2F}"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86547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224865B-ED31-4BFD-9BB1-B680FFC03A20}"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446383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D23F09-EB38-4E44-82C5-B23E1863DE23}"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43770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EC46F0-DB3E-4EA5-A579-3C0BAA11255A}"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663102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3D8C1F-0D3F-477C-A7D5-73DFC48EA42B}" type="datetime1">
              <a:rPr lang="en-US" smtClean="0">
                <a:solidFill>
                  <a:prstClr val="black">
                    <a:tint val="75000"/>
                  </a:prstClr>
                </a:solidFill>
              </a:rPr>
              <a:p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45816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4887C79-C3A5-4155-948A-235608AF3A52}" type="datetime1">
              <a:rPr lang="en-US" smtClean="0">
                <a:solidFill>
                  <a:prstClr val="black">
                    <a:tint val="75000"/>
                  </a:prstClr>
                </a:solidFill>
              </a:rPr>
              <a:pPr/>
              <a:t>10/31/2012</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66385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E5D86A-8849-45E6-B6AC-50AE6FD5DA0B}" type="datetime1">
              <a:rPr lang="en-US" smtClean="0">
                <a:solidFill>
                  <a:prstClr val="black">
                    <a:tint val="75000"/>
                  </a:prstClr>
                </a:solidFill>
              </a:rPr>
              <a:pPr/>
              <a:t>10/31/2012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88344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BC827-6860-444D-803A-95B60AC166EF}" type="datetime1">
              <a:rPr lang="en-US" smtClean="0">
                <a:solidFill>
                  <a:prstClr val="black">
                    <a:tint val="75000"/>
                  </a:prstClr>
                </a:solidFill>
              </a:rPr>
              <a:pPr/>
              <a:t>10/31/2012</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80893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3AADF-7FFC-473A-B35E-27B701D25C31}" type="datetime1">
              <a:rPr lang="en-US" smtClean="0">
                <a:solidFill>
                  <a:prstClr val="black">
                    <a:tint val="75000"/>
                  </a:prstClr>
                </a:solidFill>
              </a:rPr>
              <a:p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837098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5DE3F7-A4B4-485A-9495-0A827BAC6001}" type="datetime1">
              <a:rPr lang="en-US" smtClean="0">
                <a:solidFill>
                  <a:prstClr val="black">
                    <a:tint val="75000"/>
                  </a:prstClr>
                </a:solidFill>
              </a:rPr>
              <a:pPr/>
              <a:t>10/31/2012</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364697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899B20-2A30-4DB3-8523-11E9765D349E}"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754198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CD547D-6531-41F1-8EEE-AEBB83629A3E}"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9580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62F2-C513-4F69-8E65-24280B9FC35E}" type="datetime1">
              <a:rPr lang="en-US" smtClean="0"/>
              <a:t>10/31/2012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Confidential</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15BAE-2A42-45D0-8C72-883634AE119A}" type="slidenum">
              <a:rPr lang="en-GB" smtClean="0"/>
              <a:t>‹#›</a:t>
            </a:fld>
            <a:endParaRPr lang="en-GB"/>
          </a:p>
        </p:txBody>
      </p:sp>
    </p:spTree>
    <p:extLst>
      <p:ext uri="{BB962C8B-B14F-4D97-AF65-F5344CB8AC3E}">
        <p14:creationId xmlns:p14="http://schemas.microsoft.com/office/powerpoint/2010/main" val="3740034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815E91-FCEB-4E3E-8A67-D7F34B8B366E}" type="datetime1">
              <a:rPr lang="en-US" smtClean="0">
                <a:solidFill>
                  <a:prstClr val="black">
                    <a:tint val="75000"/>
                  </a:prstClr>
                </a:solidFill>
              </a:rPr>
              <a:t>10/31/2012</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B0051-096C-464D-A3FE-2574CD77C844}"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610268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62F2-C513-4F69-8E65-24280B9FC35E}" type="datetime1">
              <a:rPr lang="en-US" smtClean="0">
                <a:solidFill>
                  <a:prstClr val="black">
                    <a:tint val="75000"/>
                  </a:prstClr>
                </a:solidFill>
              </a:rPr>
              <a:pPr/>
              <a:t>10/31/2012</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solidFill>
                  <a:prstClr val="black">
                    <a:tint val="75000"/>
                  </a:prstClr>
                </a:solidFill>
              </a:rPr>
              <a:t>Confidential</a:t>
            </a: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15BAE-2A42-45D0-8C72-883634AE119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031466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3.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l="-15000" r="-1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0022" y="2348880"/>
            <a:ext cx="7772400" cy="1470025"/>
          </a:xfrm>
        </p:spPr>
        <p:txBody>
          <a:bodyPr>
            <a:normAutofit fontScale="90000"/>
          </a:bodyPr>
          <a:lstStyle/>
          <a:p>
            <a:r>
              <a:rPr lang="en-GB" b="1" dirty="0" smtClean="0">
                <a:latin typeface="Arial Narrow" pitchFamily="34" charset="0"/>
              </a:rPr>
              <a:t>GSMA Long and Short Term Targets </a:t>
            </a:r>
            <a:br>
              <a:rPr lang="en-GB" b="1" dirty="0" smtClean="0">
                <a:latin typeface="Arial Narrow" pitchFamily="34" charset="0"/>
              </a:rPr>
            </a:br>
            <a:r>
              <a:rPr lang="en-GB" b="1" dirty="0" smtClean="0">
                <a:latin typeface="Arial Narrow" pitchFamily="34" charset="0"/>
              </a:rPr>
              <a:t>April 2012 to March 2015</a:t>
            </a:r>
            <a:endParaRPr lang="en-GB" b="1" dirty="0">
              <a:latin typeface="Arial Narrow" pitchFamily="34" charset="0"/>
            </a:endParaRPr>
          </a:p>
        </p:txBody>
      </p:sp>
      <p:sp>
        <p:nvSpPr>
          <p:cNvPr id="3" name="Subtitle 2"/>
          <p:cNvSpPr>
            <a:spLocks noGrp="1"/>
          </p:cNvSpPr>
          <p:nvPr>
            <p:ph type="subTitle" idx="1"/>
          </p:nvPr>
        </p:nvSpPr>
        <p:spPr>
          <a:xfrm>
            <a:off x="1475656" y="3789040"/>
            <a:ext cx="6400800" cy="1752600"/>
          </a:xfrm>
        </p:spPr>
        <p:txBody>
          <a:bodyPr/>
          <a:lstStyle/>
          <a:p>
            <a:endParaRPr lang="en-GB" b="1" dirty="0">
              <a:solidFill>
                <a:srgbClr val="9E0000"/>
              </a:solidFill>
              <a:latin typeface="Arial Narrow"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392" y="188640"/>
            <a:ext cx="857250" cy="857250"/>
          </a:xfrm>
          <a:prstGeom prst="rect">
            <a:avLst/>
          </a:prstGeom>
        </p:spPr>
      </p:pic>
      <p:sp>
        <p:nvSpPr>
          <p:cNvPr id="5" name="TextBox 4"/>
          <p:cNvSpPr txBox="1"/>
          <p:nvPr/>
        </p:nvSpPr>
        <p:spPr>
          <a:xfrm>
            <a:off x="5652120" y="6550918"/>
            <a:ext cx="3105152" cy="261610"/>
          </a:xfrm>
          <a:prstGeom prst="rect">
            <a:avLst/>
          </a:prstGeom>
          <a:solidFill>
            <a:schemeClr val="bg1"/>
          </a:solidFill>
        </p:spPr>
        <p:txBody>
          <a:bodyPr wrap="square" rtlCol="0">
            <a:spAutoFit/>
          </a:bodyPr>
          <a:lstStyle/>
          <a:p>
            <a:pPr algn="r"/>
            <a:r>
              <a:rPr lang="en-GB" sz="1100" b="1" dirty="0" smtClean="0">
                <a:solidFill>
                  <a:schemeClr val="tx1">
                    <a:lumMod val="65000"/>
                    <a:lumOff val="35000"/>
                  </a:schemeClr>
                </a:solidFill>
                <a:latin typeface="Arial Narrow" pitchFamily="34" charset="0"/>
              </a:rPr>
              <a:t>July 2012  Confidential</a:t>
            </a:r>
            <a:endParaRPr lang="en-GB" sz="1100" b="1" dirty="0">
              <a:solidFill>
                <a:schemeClr val="tx1">
                  <a:lumMod val="65000"/>
                  <a:lumOff val="35000"/>
                </a:schemeClr>
              </a:solidFill>
              <a:latin typeface="Arial Narrow" pitchFamily="34" charset="0"/>
            </a:endParaRPr>
          </a:p>
        </p:txBody>
      </p:sp>
    </p:spTree>
    <p:extLst>
      <p:ext uri="{BB962C8B-B14F-4D97-AF65-F5344CB8AC3E}">
        <p14:creationId xmlns:p14="http://schemas.microsoft.com/office/powerpoint/2010/main" val="211741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l="-15000" r="-1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0022" y="2348880"/>
            <a:ext cx="7772400" cy="1470025"/>
          </a:xfrm>
        </p:spPr>
        <p:txBody>
          <a:bodyPr>
            <a:normAutofit/>
          </a:bodyPr>
          <a:lstStyle/>
          <a:p>
            <a:endParaRPr lang="en-GB" b="1" dirty="0">
              <a:latin typeface="Arial Narrow" pitchFamily="34" charset="0"/>
            </a:endParaRPr>
          </a:p>
        </p:txBody>
      </p:sp>
      <p:sp>
        <p:nvSpPr>
          <p:cNvPr id="3" name="Subtitle 2"/>
          <p:cNvSpPr>
            <a:spLocks noGrp="1"/>
          </p:cNvSpPr>
          <p:nvPr>
            <p:ph type="subTitle" idx="1"/>
          </p:nvPr>
        </p:nvSpPr>
        <p:spPr>
          <a:xfrm>
            <a:off x="1475656" y="3789040"/>
            <a:ext cx="6400800" cy="1752600"/>
          </a:xfrm>
        </p:spPr>
        <p:txBody>
          <a:bodyPr/>
          <a:lstStyle/>
          <a:p>
            <a:endParaRPr lang="en-GB" b="1" dirty="0">
              <a:solidFill>
                <a:srgbClr val="9E0000"/>
              </a:solidFill>
              <a:latin typeface="Arial Narrow"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392" y="188640"/>
            <a:ext cx="857250" cy="857250"/>
          </a:xfrm>
          <a:prstGeom prst="rect">
            <a:avLst/>
          </a:prstGeom>
        </p:spPr>
      </p:pic>
      <p:sp>
        <p:nvSpPr>
          <p:cNvPr id="5" name="TextBox 4"/>
          <p:cNvSpPr txBox="1"/>
          <p:nvPr/>
        </p:nvSpPr>
        <p:spPr>
          <a:xfrm>
            <a:off x="5652120" y="6550918"/>
            <a:ext cx="3105152" cy="261610"/>
          </a:xfrm>
          <a:prstGeom prst="rect">
            <a:avLst/>
          </a:prstGeom>
          <a:solidFill>
            <a:schemeClr val="bg1"/>
          </a:solidFill>
        </p:spPr>
        <p:txBody>
          <a:bodyPr wrap="square" rtlCol="0">
            <a:spAutoFit/>
          </a:bodyPr>
          <a:lstStyle/>
          <a:p>
            <a:pPr algn="r"/>
            <a:r>
              <a:rPr lang="en-GB" sz="1100" b="1" dirty="0" smtClean="0">
                <a:solidFill>
                  <a:prstClr val="black">
                    <a:lumMod val="65000"/>
                    <a:lumOff val="35000"/>
                  </a:prstClr>
                </a:solidFill>
                <a:latin typeface="Arial Narrow" pitchFamily="34" charset="0"/>
              </a:rPr>
              <a:t>July 2012  Confidential</a:t>
            </a:r>
            <a:endParaRPr lang="en-GB" sz="1100" b="1" dirty="0">
              <a:solidFill>
                <a:prstClr val="black">
                  <a:lumMod val="65000"/>
                  <a:lumOff val="35000"/>
                </a:prstClr>
              </a:solidFill>
              <a:latin typeface="Arial Narrow" pitchFamily="34" charset="0"/>
            </a:endParaRPr>
          </a:p>
        </p:txBody>
      </p:sp>
      <p:sp>
        <p:nvSpPr>
          <p:cNvPr id="7" name="Title 1"/>
          <p:cNvSpPr txBox="1">
            <a:spLocks/>
          </p:cNvSpPr>
          <p:nvPr/>
        </p:nvSpPr>
        <p:spPr>
          <a:xfrm>
            <a:off x="772087" y="235145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b="1" dirty="0">
              <a:latin typeface="Arial Narrow" pitchFamily="34" charset="0"/>
            </a:endParaRPr>
          </a:p>
        </p:txBody>
      </p:sp>
      <p:pic>
        <p:nvPicPr>
          <p:cNvPr id="1028" name="Picture 4" descr="http://t1.gstatic.com/images?q=tbn:ANd9GcTq-RtujjikSTaTjqNHcd1J6HvzEqGnwl8aGz-xkzuIZuaW72X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1556792"/>
            <a:ext cx="6840760" cy="4392488"/>
          </a:xfrm>
          <a:prstGeom prst="rect">
            <a:avLst/>
          </a:prstGeom>
          <a:noFill/>
          <a:extLst>
            <a:ext uri="{909E8E84-426E-40DD-AFC4-6F175D3DCCD1}">
              <a14:hiddenFill xmlns:a14="http://schemas.microsoft.com/office/drawing/2010/main">
                <a:solidFill>
                  <a:srgbClr val="FFFFFF"/>
                </a:solidFill>
              </a14:hiddenFill>
            </a:ext>
          </a:extLst>
        </p:spPr>
      </p:pic>
      <p:sp>
        <p:nvSpPr>
          <p:cNvPr id="16" name="AutoShape 6" descr="data:image/jpeg;base64,/9j/4AAQSkZJRgABAQAAAQABAAD/2wCEAAkGBhQQERUUEBQWFRUVGBUXFRgVFBUVFhUYFxwXFRYYGBUXGyYfFxojGRgVIS8gIycpLCwsGB4xNTAqNSYsLCkBCQoKDgwOGg8PGi8lHyQ0LCwsLCw0LCwsLywsLCwsKiwsLCwsLCwsLCwsLCwsLCwsLCwsLCwsLCwsLCwsLCwsKf/AABEIAMkA+gMBIgACEQEDEQH/xAAcAAACAgMBAQAAAAAAAAAAAAAABwUGAQQIAwL/xABTEAACAQMBBQQFBggKCQEJAAABAgMABBESBQYHITETQVFhInGBkaEUIzJysbI0QlJic5KzwRUkMzV0gqLC0dIWJSZDU1Rjg5MXNkRkhKPT4eLw/8QAGQEAAgMBAAAAAAAAAAAAAAAAAAMBAgQF/8QALREAAgICAQIEBgIDAQEAAAAAAQIAAxESBCExE0FRgRQiMjNhcSPBNLHxkUP/2gAMAwEAAhEDEQA/AHhRQaQm9e9r3u0dLTvDarKsXoOyAIGCu50nqfS59wx4c21VGw9IqywVjrH3RVJ4gb3Cz2eptXy04CQup1YXHOQE5yQvQnvIqobhbQY2V84upDd9m/Zq0jMURRnWqsSCcn6VWWklN5BuAbWOWiubTv3fkfhk3sbHxAzTTv8AbdxJu+tzFKyzCONmkGNR0MBL3YBIVvfV34zJjJ79JVOQr5x5S/0Vzcd/NoH/AN8m94/wpzNvDIdifK84lNqJCRjk5QEkZ5fSzUWcZq8Z85Nd6vnHlLXRXOX/AKibR/5yT9WL/JW1vdt+6LWrPcS6ns7eRtLGPJcynJVMDJGnPKmfBtnBMX8UuCQJ0HWaUfBPaEsk9yJJHcdnGfTdmwdTDIyeVNzNZra/DbWPrfddoUUUUuMhWKzWttC57KKSQDJRGbHjpBOKITYopIf+tt5jPZwePR/8acuybwzQRSkYMiI5HhqAOPjTbKWr+qKrtWz6Zt0UV8SyhVLMQAASSeQAHUk0qNn1RSU3t4vTzOyWJ7GIEjXgGSTBxqGchFPv5jp0qlz7fuXOXuJifOV/8a2pw3IyTiZH5Sg4HWdP1mk9we29cS3bxSzSSJ2RYK7FgCCBkZ6dacNZrazW2pj67BYuwhRWM0UuMhRVG4lb9y7NaBYERjKJSS+cAR9mMAD6/wAKjtweJdxf3nYTRxhSjsCmoEFceJ5jmacKHKb+UUbVDaecZdFYozSY2ZoooohPK5+g31T9lcqYI5HqOp8T311eRVck4d7PYkm0jyck41DmevQ8vZWrj3irORM19JsxiKHfM/xHZHh8nm94MOf3V9cK4BJflD/vIJ0/WA/dTlvtzLOeKKKWBCkIxEo1LoHIEAqQcchy8qxsjcuztJO1t4FR8FdWWJAPUDUTjp3Uw8pfDK49f9ynw53DZnNaqQMMCCORB6gjkQfUace4I+U7Cmh66RcJj15cD40uN99n9htC5QDl2rOP+585y8ssfdVu4Ubb7C12hnpGgmGemSrKfuL761cj56ww/Bmen5bCD+YtVPKmwu0sbrZPXBh982gD3EUpo1wAPKrjLtEjYCRj8a90n1aHl+8q++mXLtr+xKUnG36MqAjLeiOrch6zyFXLixEEvo1HRLWBfcZP8agd1rPtr22j66po8+oEMfgDVl4zDG0/XBEf7Uo/dQx/lA/Bgo/iY/qQO7O9suzu1NuF1yqq6m56NJJyF7zz7/jUhacUtoxvq7cSfmyIpX1ejg49tfG4G5y7TmkR5GjWNA2UAJJJwPpcscjVbuYdDsmc6WZc+OkkZ+FGtbMQR1kbOqg56Toiy3xWXZjX4XISGSRkB/GiDF0z61IzSuuuM9+5OgQxjuAQsR62ZuZ9gq6cM9nLcbE7GTOib5VG2ORCuzocHxxmq4NkbCtG7K4meaQHSzAyFQfMxDSMVirFaswK56zZYXKqQcSPs+NF8hHaLDIveCjIT6mVsD3GrrtfiZC2zBcCNz2zNblAVzHIySN6RJ5rhTzHiKUu9dlbw3TrZydpDhSjA6sZGSurvxU1sPd6W92TKsJXMN2JmDsR6C27q2nkeeXBxy76dZTVgNjEVXZZkrnPeUzTyx5V0Jw53qS9ttMcbp8nEcZ1EHOFHMEHp6658zyzTy4R7uTWlu7zaQJ+zkTS2TpK/jcuR51PMA0695XiE79JfaXPGvbRjtY4EODO/p+JjQZI9rFPYCO+mPSW43zZu4V/JiJ/WY/5aw8VdrRNnIbFZi9tbZpXWOMFndgqgdSScCm7sjghAEBuppWkI9JYyiopPhlSxx45x5VS+FNsH2pCTz0CRx69JUHz+lXvvbvvfJfXCR3MiIsrKqqQAoHIAcq6Fpdn0Q485hq0Vd3GYzN0uG0OzZmlillkLLoAk0chnJ5ooyeQ8K8+Ie/42aipEA88gJUNnSi9NbY68+g7/ZVE4d76Xsu0YIpZ3ljk7QOrYIAEbuG5Dl6Sge2oLiPeGXadySchWEa+SoqrgeWrUf61Z1oLW4sOemZoa4CvKDE+5+Jm0XbV8pK+SogX3FT9tXLcLitJLMtvfaTr5RygaTq5YVx0588HlzwO+tTcfcG2u9lvNMpMr9tocMwMfZkouADg81J5g9aV4c4ypIPUEdQeoIPiDWjSqzZQO0RvZXhie8v/ABi2+txdpCqsptO0VicYcyiFxpwe4L3+NQG5O8ybOuvlEiNIojddKEBstpOfSIHQH31t8RdmyJci5k06b1VljwSThY4Q+oY9E5YeNQuxN35b+XsLfTrKsRrbSuB154PiO6roF8EA9sf9lXLeLnzjs3+4gDZ8KCIBp5l1Rhs6UXll2x15nkMjPsNKubiZtFm1fKSv5qpGF9xU/bW1xX1DaGlvxIYVHh0Oce3Na3DvYFtfXRhunZcoTGFOnWwIyNXiBzx38/Ck1V1pXsRmMssdrNQcRj8J967i+WcXLB+zMek6Qp9LXkHHI/RFMCq3ufuPFszteyd37UqTr0+iFzgDAHieZqyVz7Spcle03VhgoDd4Vis0UqMhWKzRRCInjJa6No6scpIY29oLIfuiqlY7UeGOZE6ToI39QdXz7gy/1jTN457OyttOPxS8R/rYdSfVpP61Kau1xyGqE5F4K2GFbX8IH5P2GBp7Xts9+rR2ePVjPvqTGwT/AAWbrSM/KtGe8x6FH7Qn3VBU4EN7RRBX3lz4R7N7XaSORyhR5PLUR2ag/rsfZXrxk/nP/sxfbJU9wLsvwqX9HGPix+0e+oDjJ/OZ/QxfbJWUNnkH8CaiMUe8kuB/8vdfok+81L2+Pzsn13+8aYPBAfxi58OyTP6xpf7QGJpR4SSfeNMT7z+0W/2l94wLfbTW27SBG0vNLNECCQQGlkL4I6HSDzpfbO2bJPIsVuhd25Kq4Gcc+pIAGO8kCrTtJSdgWR7hdXGfLLTY/wD7zrHCi4VNpxayBlZFGfEryFQp0V2HfJln+Z1U9ukq17YvBI0cyFJEOGU4yp69xIPXqDimjwm/m2/+s/7FapvEi4V9p3BQgjUoyOYyFUHn5HlVx4UNjZl/9Z/2K1W8lqQT+JNIAtIH5imH0fZXT27H4HbfoYvuiuYgOXsro3cLb0N1ZxCFsmJI0kBBBVgoyDn7RVOcDqDLcQ/MZY6SHGu3xtBH/KgRf1GkP96nhSr45bMylvcAfRZomPhrGpc+WVI9o8aycVsWiaeQM1mVfhFMF2ogJ+lHKo8zgN9imtnivumLSYTrIW+UvIxUgDQeR5EdRzqn7G2o1rcRTpzaJwwHiOjD2qWHtq4cSt+INpR24gDhkLM4dcacgDTnvOe8cq6DKwuDDse8xKymoqe8i+GExXa1qB+MZVPq7KRvtUVG73Nm/uj/ANaT7a3uGv8AO1n9eX9hNWvv1b9ntK6U90pPscLIPgwq3/29v7lT9ofua9lvTdQRGGGd0iOrKLpx6X0uZGRnyNRLnAPkKY3DzaOyuwMe0IbftlZj2k8SPrVjlQHYHGOmP8asF5vFsC2ZSsFsxBzqhtY30Y56iwXljy51U3asQEMuKgyglpX+LsWiLZa/kwTDny6C1FaHB7+c1/RS/wB2pvjufnLL6lz8Tb4+w1VuHO3IbK+WW4bRGI5FLYJAJxjOO7lVEBPH6fn/AGZdyBePaXzjFuk0yJdwqWaJSsqgZJj6hh46Tn2HypOo5BDKSCCCCDggjmCCOhFdE3nEKxineCWYK6gatSto9IAgasYJwRy86Se/Elq17I1jjsW0n0RhNZHp6B+T09pNRxXbGjD9SOSq52Bjg4a75naFuRLjt4SFkxy1A/RcDzwQfMVcM0k+CbkXsoHQw8/Ywx++nZWHkIEsIE10OWQEzNFFFIj4UVjNZohKhxV2a0+zZNClmQo4CjJ5MM4A5nkTSJ/gmf8A4E3/AIZP8tdSUVqp5JqXXEzW8cWHOYtI93HG7Zi0N2mgzadJ1519rjTjOcZGOtKb+Cp/+BN/4pP8tdSYoxU18opnp36yH4wfHXtKZwk2WYNnLrQo8rySMCME5OlSQfzFWqHxf2fK+0spFIwMMeCsbMDgvkZA6j99O/FGKol5WwvjvGNUGTSKDgtZyR3Fx2kciAxJgujKDhjyyRz61Q9o7In7aXEE2O0k/wB1Jj6Rx3V03ijFMHKIctjvFnjAqFz2iv2DunJd7viAqUl1yvGHBT0hK7LnPMBhyz55pW3ewp42McsEoboVMbH2cgQ3sJrqLFBWoTlMhPTv1kvxw2Ovacw3W7dzCQr28qkqGAEZbken0c4PkeflTR4S7JkNhdxyI0fauwXWpXrGq5wRnGaZtGKLOUbF1xCvjhGzmcx3O693E5je3l1DlyjZhy7wyggj201OCuz5IYbjtY3jzIuNalScKOgNMjFZos5RsXUiFfHCNsDCtHbWyI7uCSCYZSQYPiO8EeYOCPVW9RWUHHUTQRnpOc949wbuydg0TSR59GSNSysO7IXJU+RquS+h9P0frej9tdXEV8G3U9VX3Cty80gdRMbcQE9DEDwv2bK+07Z1jcpGZGdtJCqDFIg5nl9JlGKYnEzh818BPbY7dBpKkgCVBkgaj0YZOM8uZ9dXxUA6AD1V9Ul+SzOHHTEatACaGcxXe7V1EcSW0yn9GzfFQRWzsnc28ndAltIQWXJdNCgZGSS+BjFdJ0U081sdoocRc5zFrxl3amuVgmgRpOx7RXVRlsPoIYDqcFMHGfpeVKd937llOm3m5ggfMv191dRUVSrltWuuIyzjh22zOe+JNlIt/KzRMqlYyDpOkgIoPpdORBHsqsWsLSnESs58EBY/CuqmjB6gH1jNfKwKOgA9QApi83VcYi24gJzmUXhTuXJZRvNcDTLNpATllEHMA/nEnJ8MDzq+1misbuXbYzUiBBgQqkcWt4Z7K0ja2fQ0k6xlgASF0Sycs8skoO7pmrvS346fgVv/AEpf2NxV6ADYAZFpwhxF23EfaPL+NOMfmx8/X6NPfdfbIvLSGcdZEBYeDjk49jAiuZaavCLedYbW6jlPK3BnX6hB1Af1h/aFbuVSNMqJh41p2wxmrxJ39uor5obWcxpEqqwUKcufSbJIPcQKh929/L+S8t0a6dleWNWDKhBUkBhyUHpmqjd3bTSPJIcvIzOx82OTjy8PKpHdD8Ptf00f207wVWvGB2ivFZnznznTNFQG+W9qbNg7RxrdjpjQHGtvX3AdSaT+0OLG0ZTlJlhGeQjjjPLwJkVs/CuZVx3sGROjZeqHBj/opQbo8YpTKsd+FZHIXtVGkoTyBZRyK57xjFM/bm1ha20twV1iJGfAONWBnANVspZDgyyWq4yJIUUkrvjZeMfmooUHdqDP+9a9bDjfcqR28MUg79BaM+zOqm/CWY7RXxVfrHRRUVsTeOK7thcxnEZBLasApp+kG8xg0qd4uMlxJIwstMUQJCsVDyMPyvS5L44we6l10O5IHlGPcqDJjropC7H4p7QEkavMsoZ0U64kBIZgDzQLjkev21bN/uJVzY3nYwpGUEaMdYYks2e8EYAAq54rhtZQchCNozqKoHDPfq42i863AjAjCMmhSv0tQIOWOenXlVUveMt4ksiqkOFd1XKtnCkgZ9Ln0qBx3LFR5STegUN6x1UUs7niDdfwMl4ojWZpTGSFJTAYrkKT348ar+wOLV21zGLmSPsct2mIwpwFYjBzyOQB7akcZyCfT+oG9AQPWOyil/wx3yuNoSXRuGGlShjQKAIw2rlnGW5Acz8OlQe+HGGRZXisAoVCVMrjVrI66F6AA8snrg8qqOO5fQSTegXaNyiufrLittGNstOJRkejJFGBjwBjVSPeab+5W+CbSg7RRokU6ZUznSe4g96kcwfZ3VNvHesZPaRXejnAliqD33uWj2fdPGxV1icqw5EEDqD3Gq/v9xMGz3EECCSbAZixwkYPQHHMsfCqHf8AFm5uLaaCeOI9qjJqTUmnVyzpJOeXnU18d2w2Okiy9Blc9ZW/9K7wLgXU+AP+K5PvJya6R2SxMERY5YohJ8TgZNcsy9D6jXVOz1xFGB3In2CtHNAAXA9YniEnOZsUUUVzpuhRRRRCFLfjp+BW/wDSl/Y3FMilvx0/Arf+lL+xuKfx/uLF2/QYmAK+45mXVpJGpdLYONS5BKnxGQD7K3t22AvLcnp20Wf1hW3vxsc2l/PFjC6taeaSekMeo5X+qa7JYbamccL8u0g8d/d8Kkd2nIvbUrzPyiAewyKG+BNTW0djGDY0EjD0ri6MnTogjdU5+BwW/rVE7puBfWpJwO3iHvYAfEiq7BlJH5ltdWGfxLRxpvS+0FTuiiXHrclmPtAT3CvThfuLb7QjnkugzaGCIFdk0nSGLej1PMcjy5dKjeLDZ2nL5LGP7NQmx96buzVltZ2iVjlgEiYE4xn5xGxy8KSqMaQEODHFlFxLTRvrbs5ZI850PJHnx0MUz7cU+t3Iv4R2LHHIxHawGJ3H0srmItz78rSBkkLEsxyWJZiepJOST5kk0yr/AGy9nu7aJExDXBZSwOkqjNLK2P7K/wBbNRyULBQO+YcdgpY+WJ5x7tbDt27K5vXklzgkFhGh6H0o00rz/KY1R94bCOC6ligk7WJGAR8g6gVVuq8iQSRy8K19nbNkuJFigQu7Z0quO4ZPXkBjvNeU9u0bMjqVZSVZTyII5EGnImp6tmKdth9OJft2bhhu7tAA/wC/KepXS21D1HU3vpeseXKm7wi2Ytzsu8hk+jJPIh8swQDI8x19lK/bOyJLSd4Jhh0OOmAw/FZfFSP3juqlTDd1/MZcp0U/iNDZHB+2lSCeK6lYHRIeUZVsYbC4UFefLnnFVrjGP9Z/9iL7ZK+OGu+7WM6wyHNvKwBBP8kzcg6+AzjI9vdz++Mf85n9BF9slLQOLsMc9OkuxQ1ZUY9ZLcDG+fuh/wBOM/FqXm1vwif9NN99qYvAv+VuvqRfa9Lra/4RP+mm++1XT7z+0W32V95dpW/2Zj8rhv2rn99L+r/IP9mk/pDftGqk7LgElxAjjKvNCjDxV3VSD7CatUcBj+TItGSo/Al23ME1ns/aMxR49UKdk7KQCW1ICueuCwNUbZ9p2ksUQOntHjjB8NbBM+zNPvikcbKnA/MH9taQEUpRlZThlIZSOoKkEH2ECqcdzYGbzMveuhVfSX/ihuNb7Pjge1DLrYo4Z2fJ06g2WJweR5Dlz6CvDg1eFNolAfRlicEdxKlXU+zDfrGqztjem6vAou52lCElQVjUAnkTiNFyceNT/CFc7UTyjlPwA/fUsrLSQ5yYKym4FZXN4rwzXdxIxyWmlOfIMVUexQo9lb0G5U72DXy6TEpb0c+mVVijv4YDA8vI+2DkkLMSepJJ9ZJJpubA/wDZWT9Fe/tpqta5rVceoErWgsLZiel+ifUa6rsf5JPqr9grlSX6J9Rrqux/kk+qv2Cs3O7L7/1H8PznvRRRXNm+FFFFEIUt+On4Fb/0pf2NxTIpc8coybGAgEhblCcAnA7KdcnwGSB7RTuP9wRdv0GKLYhxdQZ/40X31p28QeHp2m8LJIIyhKyHHMxsQTp/OHPGeXOkhslT8ohGD/Kxdx/LWupK2ctyrqVmTjIGUgxZ8aoxHZWyIAFEwUAdwWN8Ae4Urt2odd7agf8AMQH9WRW/dTV44xsbWDCkgTZYgEhfQcDOOmSaVu6yv8utdCknt4eWCeWtdR9i5PspnHP8P/speP5R7SwcX7fRtNj+XHGw+Kn4qa++G91s0dqm0ki1EgxvMoKAYwV1Hkpzz59c+VMfiNuP/CMStEQJ4s6CeQYHGpCe7OAQe4+s0j9obCuLdis8EkZHUsjafY4Gkj1Gillsq0zgwsVq7NsZjavr3d6Fc6bSTPdCizH3JnHtxUVxgmjktbF4Mdi2THgYGlkUpgY5ej3UtrPY885AhhlkJ5DRGxHtbGAPMmnVvVuY91smCBFAmt0iZFGANSJoZPDmpIHdkClsq1Op2zLhjarDGJQeDsoXaY1EDMMoGe85jOB54De6obfqUNtK6KkEGU8x05AA/EGoZ4njfSVdJAcaSrK4PTGOoNel7YSQtomRkfCtpYelhhqBI7sg9/Oteo8TfPlMpc6aYjQ4TbchstmXM1w2iNbogkKzHJitwAFUEk58K9uJO29m3tmWWeN50wYdB+cyfxSMZCkdc/bVY2Xav/o7dnQ3O7Vx6J+iEtwX+qCrDPkao2seNIWkNYXz1Bj3tKqEx0xMv0NWriPIWuoWf6RtLYn1kPmtTc/dCXaMyqinsgR2smDpVepAPexHcPGrZxj3YkWaO5jVmi7NYm0qT2ejUVLY6KQep5ch401rF8QL+4pUbwyf1NThFvBb2ktwbmVYg6JpLnAOktkA+PMcqpO07gSTyuv0XkkZe7kzEj4YrytLV5nCRIzuxwFVSxJ9n219vs+RWZTG+pCVYBSdJHUHFXCqHLZ6mULEoFx2l4mb/ZmIf/EPny+dc/4VTdhfhdt/SLb9qlXWWFv9GUyrDE5P0TnSZWIPq59fVVO2Jbv8ptmEbn5+AjCN6WJFPI48jSqyMP8Asxz52X9CPfiXb69l3OPxU1+xCGY+4Gue7Z1V0LrqUMpZfylBBZfaMj211RLGGUqwyCCCD0IPIikLvjw0uLORmgjaa3JJQoC7ID+K6jJ5dMjIwOeKzcOwAFDHcqskhhL1BNu/Iob+IrkZ0vojceRRsHPsqR3O2tst7iSPZyRrKEJYpCY9SBlBIYqNQDMvvFIb5M+rTofV+TpbV7sZpn8GdgTxXEs8sLxoYtCNIhQkl1JChuePRHPGDgVa2lVQnYwquLMBrFptGPTNKvTTJIvq0sw/dTA2TvRbx7uyWzSqJ9Nwgjz6Z7WR3UhepXDjn0GKjeKW6T2t086oewmYvqA5I5+mGx0ycnJ65NVPZuypbklYI2kKgs2kclA5kk9BWn5bUBJ/Mz5atyAJpS/RPqNdV2P8kn1V+wVyq6kg4B5jwNdU2B+aj7vQXr16CsvOPRff+o/h+c2KKKK503woooohCsGs0UQmCtZryuLlY1LSMqqOpYhQPWTUNJv1YqcG7hz9cH4ipCk9hIJA7ydorWsNqRXALQSJIB1KMGx68HlW1UQ7zFFZookzFGKKKITBjBOSBkdDjnWazRRCYrWfZkROTFGT4lFJ9+K2qKIT5SMAYAAHgBgVnFeN1epEuqV1RemXYKM+GTWp/pJa/wDMwf8Amj/zVODIyJvpEB0AHqAFfVatptWGU4iljc+CSKx9wNbVQYdIUVmiiTMUVmiiExRWaKITDLnrXykQX6IA9QxX3RRCYxWRRXlc3KxIzyMFRQSzMcAAdSTRCetFQEe/lg2MXcJyQB6Y5k8hW3tHee1t3CTzxxsQGCs4B0nkDjw5H3VbRvSV2HrJSitDZe3YLrV8nmSXTjVoYHGema381BGO8kHPaFRG9O8sez7dppfHSijq7nOlR7ic9wBPdUvSZ43bW13ENuOkadofDU5Kj3BT76bRX4jhTF3PohMo23d4Z76TtLp9R7lGRGnkiZOPXzPiTUdUzulu6doXaQA6QctI3eqL9Ijz5gDzIp32u7my4FMYitOml+0ETO2ORDl8k+2unZctXygTnJS1vzEykcCv5S6+rF9rU3s1E7C2XZwa/kSQJqwX7HR3dM6eg64HSlHxL37luLh4IHZIImKnQxUysOTFiPxQcgL05Z9WEqeRaSOk27CisA9Y7hdpnGtc+GoZr0rlEHB1DIP5XPP61NHhNvxKZhZ3Ll1YEws7EsrDmUyebKRkjPTGOnS1nEKLsDmVr5QZsEYmOMG3riC8iSGZ407FWwjFcku4JOOvJRXrwc27PPczpNM8iiIMA7FsHUBkZ6cjVI3427Ld3spm0/MvLAmkY9COWQLnnzPnRuZvLNY3A7DR880Ub611ejrHTmMHmedafB/hxjrM/i4uznpOkK8jdoDjWufDUM0p+Lm+som+R27lFUAzMhwzM3MJkcwoGCcdc+HVXM3PJPPxJ5+/rWariF1yTiaLOUEOAJ1cGz0rNLnghcM9nPqZm03BA1EnSOyhOBnoMknH+NMUVlsTRis0o2ygxW8dkzFanuDycvPSMH3Z99KLSKb3HV/mrUd+uQ+5QP3il7uRZJNtC2jlUOjOQysMhgFY4I7xkCurxjrTn9zm3ja3H6kLExVgykqynKsvJlPiCOYNPrhdvc19bFZm1TwnS56FlOdDkeJAIPmppX8TthR2d+UgUJG6I4VeSqTkEAdw5dKkODFwV2kVycPBICO4kNGyn2el7zUXhbat/eTSTXbrHpXk90inDOoPmwFKrivv5KkptLZzGFAMzocOSeYQEc1GME+Ofeq5XLnLksfFiWPvNZauIXXYnE0WcoKcAZnVoYHmKzXOe6G/M+z5lOtnhJAkjZiV097LnOlgOfLr31buMm15UmtuxmkRWjdvQkZAea8/RIzyPxqp4rBwue8kclShbHaN6iuZ7Pe+8hWQJcS/OgBiXZmAH5LMTpPmOdeezt6bq3kEkVxJqHM6nZlbydWOGBpnwTesp8YvpOnK+HlCjLEAeZxUBe73pFs35djrErquersAFTP1jjNIHbO357yRnuJGcsfo5OhfBVToBSaeObM+UbbeK505HOrfRYH1EH7Kg9/xnZl3+hk+Arnew2hLbsGgkeJlOQUJXmOfMdCPI8jT83Q3iTamzy1yqnAeO4TGVOBzOPBlwceZHOr2cc04bORK13i3K9jOe845gZPcPHyq5cWR/H15dbeAn1+mP3V47r7s/wAIbRIgRktllMhLA4WINlUyfxmGBjuz3453DjXbQBISI83LsAHUHPZIGypxyPpMMDzNbGtHiqJkWs+G00eBZ+fuh3aI/V9JqcOKo3CXdhrS1aSUaZLghtJBBRAMIpB7+bH+tjuq9VzuQwawkTfQpWsAzFc/8WLnXtWYD8RYkPr0K/t5OK6ApA8WrXRtSU/8RIn9foiPP/0/hTeF9z2i+X9ElOCUWbyZvyYcfrN/+KoW01BnlyP95J95qvPBW8C30iH/AHkRx60IOPcT7q8+LuwobW5i7CMRiRHZ8ZwzauZ5nzrYGxeQfOZSuaQR5Ty4PkreysOSi2lLeZyhXl34w3vqkPKXyx6tlj6zzPxNW7hgxF3Ngn8DuftjxVPToPVTVH8jH9RbfbX3jm3vFuNgKqGP0Y7coARkNlM48/pfGlbuxcmO9tWXr28K/ruqH4Ma8I9gXBAZbW4IIyGW2mKkHvDBMEedTe6G61y99b67WdVWVHZpIJY1AQh8lnUDqBypaqtaEE57xhLO4OvpPbibu8llfMI2ZhOGuDqx6LSySFlGAPRyOVHDbddL+6IkdkEIWUacekVdcA5HSpXjd+Hxf0df2kte3A78Ln/Qj74qu5+H288SdR4+JXOJFuybUudQxqZWHmpRQD8CPZUrwq2raxzPDdxoTNpEbuoYA9OzOfo57j48vCrrxT3Ea9QXFuMzxKQy98qdcD84c8eOSPCkiykEgggjkQQQQR1BB5g5qayLqtZFgNVm06j2ZsiG1TRbxpEhJYqihRk9Ty7626pHCfehry0KTHMkBCFicl0IyjHz6g/Vz31d65VilWIM6KMGUERW8dU+btT+fIPeoP7qonDz+dLT9IfuPV646sdFqO7VKfcF/wATVF4efzpafpD9x66VP+Of0Zgt++PaWHjav8ei84F+/JUbwlbG1Ivqy/dNSPG1s38Y8IF+/Ia0+D8Wraa/mxSt91f71SP8b2kH/I95Ab3XPaX903/XlX9RjH/dq97gbsW0+yriSWJWc9qNRGWXQuV0n8XB58qX+8kZW9uweR+U3B9jSOw+BFNbhYmdkTDxacf2ankHWoY/EKgDac/mJYcx7KuvEG4Mltsp26taAn1kRZ+OapSdBVv32/BNlf0T/wC3n91Of619/wDUUn0N7THDTYUN5dulwutVhdguSBq5AHl4ZNVRkwSOuCR68cqvfBv8NlPhA/2iqGZAx1DoxJHqPMUKT4jD9SGA8MH9xkb23JXYGz0HRymfUqu32gVA8MFj/hOEy4wA5GrAGoKdPXvqV3yP+pdl+r+4aocNs0hCojSMeiojOx9SqCTS61zWR65jLGxYD+pd+MRjN+pjKkmJdZUg+llgM478YqZ4E3J1XcfcBA/tbtFPwQUul3duhyFndD/5Sf8AyU1OC2wpYFuJJoXi7QxqvaIyMQmo/QYAgZY88Uu4KtGuc/8AYyrY27EYjMrOKKK5U6MKKKKITFKrjfsUkQ3SgkLmKTHdq5oT5ZBHrI8aa1a20LBJ42ilUOjghlPQimVP4bBouxN1KzmLZe0ntpkmhOJIzqUkZHeCCO8EEg+upbfDfGTackbyosfZqVAUk5yQWJJ9Q5d3nVn25wWuEYm0dJU7g50Oo8CejevlVfk4abRBx8lY+Ykix8XBrriypiGyMzmGu1QVx0khwfj1bRZfG2mHvaIVUNo7Pa3lkhcENGzIc9eXIH2jB9tNbhjw/urO6a4uQqDs2jVQwZiWKNk45ADT8anN+eGce0D2sTCGflltOpZAOQDgEHOOQb4GkfEKtp69DHeAzVD1lU3b4zCC3SK5gZ2jAUNGVGpVGBkMRg48Kltg8W3vL+KBLcLFISMliZBhS2rlyA5Yx59aqsvBq/BwvYsPHtCPgVqybkcKp7S6juLiWP5vJCICxJII5scADn51SwcfBI7yyG/IB7SB42N/rCPyt0+/LUPw73o+QXYOjWJtMRwcFdTrhh4+qmRxJ4eSbQeOa3ZRIi6GV8gOuSy4YdCCW7uefKqjszhBfJNE7GEBJI3PzhJAVgx/F5nlV67KzTqxlXrsFuwEn73jN2FzPDLbHEUjopVxqOklckHkM4yMHoaV28O1vld1NOE0CVtWkHOOQXr4nGT5k1b97eGd811PLFGJlkkd10OobDHIBDEYIzjr3VH7P4U7QlIDRCEd5kdeXnhC2avV4KDYESlgtc6kSy8C4Tqum/FxEvt9I/ZTbqE3S3Wj2dbiGP0jnVI+MGRyACxHqAAHcAKm65tzh3LCb6k0QAxX8df5G2/SP92lZsfar2s8c8eC8balDAlTyIIIBHcTTu4nboTbRiiFuU1RuWIc6QQRjk2DzFLv/wBHdofkw/8Al/8A1rfx7EFerGY763NmyiVnb23pb6dp5yNbADCjCqB0CgknHtq+8ENjEzTXJHoqnYr4EuVd/cEX9Y1q7N4J3TsO3liiXv05kbHfgYAz5np5029g7DisoFhgGEX3sTzLMe8k1XkXppokmil993iC4hWRh2lcgjGp9a+YcBs+/PuqW3S4iLY2MtuYmZ2LmNgRp9MY9LPPkfCmFxC4eDaOmWFgk6DTlh6Mi9QrY6EEnB86V8/DDaKtp+TFvzlkj0/FgfhV0srtrAcyj12VuSolUxgVe+Jtl2EWzIj1jtdBz15CIc/dUzubwhkWZJr4qFQhhEp1F2HNdbdAoPPAznl7ZnibuLcbQlhe20YRXVtbFcZIII5HPQ1LXobF69BmStLis9O8qPBuTF7Kv5UD93gV7+7rVElGGIHcT9ppwcO+Hl1Y3Mkk5jCmJkGhixJJBz0GAMfGqq/B3aGTyhPM8+0xnzxp5eqpW1PEY59JU1P4YGPWTG8WyTLu7aSKD8wEkbH5JDIxPkNWfZVA3e269jcJPEAWTOVboykYYZ7uXfXQm7exDDYRW1wFcrF2cg+khyMMOfUYOKXm8HBN+0ZrKVNB5iOTIKeQcZyPWOXiaTTenzI/brG20scMvebknHOLSdNrJrxyy6Bc+sc8eyrNw73vk2lDJJLGsZSTQNBJBGA3f3jOKWkXBq/JwexUePaE/ALTP3A3RbZtu0byCRncuSqkKOQGBk5PTrS7hSF+TvGVG0t8/aWeiiisU1woooohCiiiiEKKKKIQoooohMUVmiiEKxWaKITFZooohCiiiiExWaKKITFZooohMUVmiiExRWaKITFFZoohCsVmiiExWaKKIQoooohCiiiiEKKKKIQoooohCiiiiEKKKKIQoooohCiiiiEKKKKIQoooohCiiiiEKKKKIQoooohCiiiiEKKKKIQoooohCiiiiEKKKKIT/9k="/>
          <p:cNvSpPr>
            <a:spLocks noChangeAspect="1" noChangeArrowheads="1"/>
          </p:cNvSpPr>
          <p:nvPr/>
        </p:nvSpPr>
        <p:spPr bwMode="auto">
          <a:xfrm>
            <a:off x="63500" y="-927100"/>
            <a:ext cx="2381250" cy="1914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TextBox 16"/>
          <p:cNvSpPr txBox="1"/>
          <p:nvPr/>
        </p:nvSpPr>
        <p:spPr>
          <a:xfrm>
            <a:off x="1259632" y="476672"/>
            <a:ext cx="6552728" cy="584775"/>
          </a:xfrm>
          <a:prstGeom prst="rect">
            <a:avLst/>
          </a:prstGeom>
          <a:noFill/>
        </p:spPr>
        <p:txBody>
          <a:bodyPr wrap="square" rtlCol="0">
            <a:spAutoFit/>
          </a:bodyPr>
          <a:lstStyle/>
          <a:p>
            <a:r>
              <a:rPr lang="en-GB" sz="3200" dirty="0" smtClean="0"/>
              <a:t>“What gets measured gets done”</a:t>
            </a:r>
            <a:endParaRPr lang="en-GB" sz="3200" dirty="0"/>
          </a:p>
        </p:txBody>
      </p:sp>
    </p:spTree>
    <p:extLst>
      <p:ext uri="{BB962C8B-B14F-4D97-AF65-F5344CB8AC3E}">
        <p14:creationId xmlns:p14="http://schemas.microsoft.com/office/powerpoint/2010/main" val="2423909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a:stretch>
        </a:blip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4B0051-096C-464D-A3FE-2574CD77C844}" type="slidenum">
              <a:rPr lang="en-GB" smtClean="0">
                <a:solidFill>
                  <a:prstClr val="black">
                    <a:tint val="75000"/>
                  </a:prstClr>
                </a:solidFill>
              </a:rPr>
              <a:pPr/>
              <a:t>3</a:t>
            </a:fld>
            <a:endParaRPr lang="en-GB">
              <a:solidFill>
                <a:prstClr val="black">
                  <a:tint val="75000"/>
                </a:prstClr>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1764" y="194654"/>
            <a:ext cx="841248" cy="84124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53258856"/>
              </p:ext>
            </p:extLst>
          </p:nvPr>
        </p:nvGraphicFramePr>
        <p:xfrm>
          <a:off x="0" y="404664"/>
          <a:ext cx="9144000" cy="5889303"/>
        </p:xfrm>
        <a:graphic>
          <a:graphicData uri="http://schemas.openxmlformats.org/drawingml/2006/table">
            <a:tbl>
              <a:tblPr firstRow="1" bandRow="1">
                <a:tableStyleId>{5C22544A-7EE6-4342-B048-85BDC9FD1C3A}</a:tableStyleId>
              </a:tblPr>
              <a:tblGrid>
                <a:gridCol w="1691680"/>
                <a:gridCol w="4511733"/>
                <a:gridCol w="2940587"/>
              </a:tblGrid>
              <a:tr h="253484">
                <a:tc>
                  <a:txBody>
                    <a:bodyPr/>
                    <a:lstStyle/>
                    <a:p>
                      <a:r>
                        <a:rPr lang="en-GB" sz="1300" u="sng" dirty="0" smtClean="0">
                          <a:solidFill>
                            <a:schemeClr val="tx1"/>
                          </a:solidFill>
                          <a:latin typeface="Arial Narrow" pitchFamily="34" charset="0"/>
                        </a:rPr>
                        <a:t>Short</a:t>
                      </a:r>
                      <a:r>
                        <a:rPr lang="en-GB" sz="1300" u="sng" baseline="0" dirty="0" smtClean="0">
                          <a:solidFill>
                            <a:schemeClr val="tx1"/>
                          </a:solidFill>
                          <a:latin typeface="Arial Narrow" pitchFamily="34" charset="0"/>
                        </a:rPr>
                        <a:t> term  Objectives</a:t>
                      </a:r>
                      <a:endParaRPr lang="en-GB" sz="1300" u="sng" dirty="0">
                        <a:solidFill>
                          <a:schemeClr val="tx1"/>
                        </a:solidFill>
                        <a:latin typeface="Arial Narrow" pitchFamily="34" charset="0"/>
                      </a:endParaRPr>
                    </a:p>
                  </a:txBody>
                  <a:tcPr>
                    <a:noFill/>
                  </a:tcPr>
                </a:tc>
                <a:tc>
                  <a:txBody>
                    <a:bodyPr/>
                    <a:lstStyle/>
                    <a:p>
                      <a:r>
                        <a:rPr lang="en-GB" sz="1300" u="sng" dirty="0" smtClean="0">
                          <a:solidFill>
                            <a:schemeClr val="tx1"/>
                          </a:solidFill>
                          <a:latin typeface="Arial Narrow" pitchFamily="34" charset="0"/>
                        </a:rPr>
                        <a:t>Objective &amp; target</a:t>
                      </a:r>
                      <a:endParaRPr lang="en-GB" sz="1300" u="sng" dirty="0">
                        <a:solidFill>
                          <a:schemeClr val="tx1"/>
                        </a:solidFill>
                        <a:latin typeface="Arial Narrow" pitchFamily="34" charset="0"/>
                      </a:endParaRPr>
                    </a:p>
                  </a:txBody>
                  <a:tcPr>
                    <a:noFill/>
                  </a:tcPr>
                </a:tc>
                <a:tc>
                  <a:txBody>
                    <a:bodyPr/>
                    <a:lstStyle/>
                    <a:p>
                      <a:r>
                        <a:rPr lang="en-GB" sz="1300" u="sng" dirty="0" smtClean="0">
                          <a:solidFill>
                            <a:schemeClr val="tx1"/>
                          </a:solidFill>
                          <a:latin typeface="Arial Narrow" pitchFamily="34" charset="0"/>
                        </a:rPr>
                        <a:t>Target Full year</a:t>
                      </a:r>
                      <a:endParaRPr lang="en-GB" sz="1300" u="sng" dirty="0">
                        <a:solidFill>
                          <a:schemeClr val="tx1"/>
                        </a:solidFill>
                        <a:latin typeface="Arial Narrow" pitchFamily="34" charset="0"/>
                      </a:endParaRPr>
                    </a:p>
                  </a:txBody>
                  <a:tcPr>
                    <a:noFill/>
                  </a:tcPr>
                </a:tc>
              </a:tr>
              <a:tr h="253484">
                <a:tc>
                  <a:txBody>
                    <a:bodyPr/>
                    <a:lstStyle/>
                    <a:p>
                      <a:r>
                        <a:rPr lang="en-GB" sz="1300" b="1" u="sng" dirty="0" smtClean="0">
                          <a:solidFill>
                            <a:schemeClr val="tx1"/>
                          </a:solidFill>
                          <a:latin typeface="Arial Narrow" pitchFamily="34" charset="0"/>
                        </a:rPr>
                        <a:t>Industry Projects</a:t>
                      </a:r>
                      <a:r>
                        <a:rPr lang="en-GB" sz="1300" b="1" u="sng" baseline="0" dirty="0" smtClean="0">
                          <a:solidFill>
                            <a:schemeClr val="tx1"/>
                          </a:solidFill>
                          <a:latin typeface="Arial Narrow" pitchFamily="34" charset="0"/>
                        </a:rPr>
                        <a:t> </a:t>
                      </a:r>
                      <a:endParaRPr lang="en-GB" sz="1300" b="1" u="sng" dirty="0">
                        <a:solidFill>
                          <a:schemeClr val="tx1"/>
                        </a:solidFill>
                        <a:latin typeface="Arial Narrow" pitchFamily="34" charset="0"/>
                      </a:endParaRPr>
                    </a:p>
                  </a:txBody>
                  <a:tcPr>
                    <a:noFill/>
                  </a:tcPr>
                </a:tc>
                <a:tc>
                  <a:txBody>
                    <a:bodyPr/>
                    <a:lstStyle/>
                    <a:p>
                      <a:r>
                        <a:rPr lang="en-GB" sz="1300" b="1" dirty="0" smtClean="0">
                          <a:solidFill>
                            <a:schemeClr val="bg1"/>
                          </a:solidFill>
                          <a:latin typeface="Arial Narrow" pitchFamily="34" charset="0"/>
                        </a:rPr>
                        <a:t>50%</a:t>
                      </a:r>
                      <a:endParaRPr lang="en-GB" sz="1300" b="1" dirty="0">
                        <a:solidFill>
                          <a:schemeClr val="bg1"/>
                        </a:solidFill>
                        <a:latin typeface="Arial Narrow" pitchFamily="34" charset="0"/>
                      </a:endParaRPr>
                    </a:p>
                  </a:txBody>
                  <a:tcPr>
                    <a:noFill/>
                  </a:tcPr>
                </a:tc>
                <a:tc>
                  <a:txBody>
                    <a:bodyPr/>
                    <a:lstStyle/>
                    <a:p>
                      <a:endParaRPr lang="en-GB" sz="1300" dirty="0">
                        <a:solidFill>
                          <a:schemeClr val="bg1"/>
                        </a:solidFill>
                        <a:latin typeface="Arial Narrow" pitchFamily="34" charset="0"/>
                      </a:endParaRPr>
                    </a:p>
                  </a:txBody>
                  <a:tcPr>
                    <a:noFill/>
                  </a:tcPr>
                </a:tc>
              </a:tr>
              <a:tr h="581523">
                <a:tc>
                  <a:txBody>
                    <a:bodyPr/>
                    <a:lstStyle/>
                    <a:p>
                      <a:r>
                        <a:rPr lang="en-GB" sz="1200" b="1" dirty="0" smtClean="0">
                          <a:solidFill>
                            <a:schemeClr val="tx1"/>
                          </a:solidFill>
                          <a:latin typeface="Arial Narrow" pitchFamily="34" charset="0"/>
                        </a:rPr>
                        <a:t>RCS</a:t>
                      </a:r>
                      <a:endParaRPr lang="en-GB" sz="1200" b="1" dirty="0">
                        <a:solidFill>
                          <a:srgbClr val="FF0000"/>
                        </a:solidFill>
                        <a:latin typeface="Arial Narrow" pitchFamily="34" charset="0"/>
                      </a:endParaRPr>
                    </a:p>
                  </a:txBody>
                  <a:tcPr>
                    <a:noFill/>
                  </a:tcPr>
                </a:tc>
                <a:tc>
                  <a:txBody>
                    <a:bodyPr/>
                    <a:lstStyle/>
                    <a:p>
                      <a:pPr marL="171450" indent="-171450" algn="just">
                        <a:buFont typeface="Arial" pitchFamily="34" charset="0"/>
                        <a:buChar char="•"/>
                      </a:pPr>
                      <a:r>
                        <a:rPr lang="en-GB" sz="1200" baseline="0" dirty="0" smtClean="0">
                          <a:solidFill>
                            <a:schemeClr val="tx1"/>
                          </a:solidFill>
                          <a:latin typeface="Arial Narrow" pitchFamily="34" charset="0"/>
                        </a:rPr>
                        <a:t>Market launches and commitments to launch</a:t>
                      </a:r>
                    </a:p>
                    <a:p>
                      <a:pPr marL="171450" indent="-171450" algn="just">
                        <a:buFont typeface="Arial" pitchFamily="34" charset="0"/>
                        <a:buChar char="•"/>
                      </a:pPr>
                      <a:r>
                        <a:rPr lang="en-GB" sz="1200" baseline="0" dirty="0" smtClean="0">
                          <a:solidFill>
                            <a:schemeClr val="tx1"/>
                          </a:solidFill>
                          <a:latin typeface="Arial Narrow" pitchFamily="34" charset="0"/>
                        </a:rPr>
                        <a:t>Number of distinct RCS installed devices </a:t>
                      </a:r>
                      <a:endParaRPr lang="en-GB" sz="1200" dirty="0" smtClean="0">
                        <a:solidFill>
                          <a:schemeClr val="tx1"/>
                        </a:solidFill>
                        <a:latin typeface="Arial Narrow" pitchFamily="34" charset="0"/>
                      </a:endParaRPr>
                    </a:p>
                  </a:txBody>
                  <a:tcPr>
                    <a:noFill/>
                  </a:tcPr>
                </a:tc>
                <a:tc>
                  <a:txBody>
                    <a:bodyPr/>
                    <a:lstStyle/>
                    <a:p>
                      <a:pPr marL="171450" indent="-171450">
                        <a:buFont typeface="Arial" pitchFamily="34" charset="0"/>
                        <a:buChar char="•"/>
                      </a:pPr>
                      <a:r>
                        <a:rPr lang="en-GB" sz="1200" dirty="0" smtClean="0">
                          <a:solidFill>
                            <a:schemeClr val="tx1"/>
                          </a:solidFill>
                          <a:latin typeface="Arial Narrow" pitchFamily="34" charset="0"/>
                        </a:rPr>
                        <a:t>5 country launches</a:t>
                      </a:r>
                    </a:p>
                    <a:p>
                      <a:pPr marL="171450" indent="-171450">
                        <a:buFont typeface="Arial" pitchFamily="34" charset="0"/>
                        <a:buChar char="•"/>
                      </a:pPr>
                      <a:r>
                        <a:rPr lang="en-GB" sz="1200" baseline="0" dirty="0" smtClean="0">
                          <a:solidFill>
                            <a:schemeClr val="tx1"/>
                          </a:solidFill>
                          <a:latin typeface="Arial Narrow" pitchFamily="34" charset="0"/>
                        </a:rPr>
                        <a:t>6 new countries committed</a:t>
                      </a:r>
                    </a:p>
                    <a:p>
                      <a:pPr marL="171450" indent="-171450">
                        <a:buFont typeface="Arial" pitchFamily="34" charset="0"/>
                        <a:buChar char="•"/>
                      </a:pPr>
                      <a:r>
                        <a:rPr lang="en-GB" sz="1200" baseline="0" dirty="0" smtClean="0">
                          <a:solidFill>
                            <a:schemeClr val="tx1"/>
                          </a:solidFill>
                          <a:latin typeface="Arial Narrow" pitchFamily="34" charset="0"/>
                        </a:rPr>
                        <a:t>18  plus iOS / Android</a:t>
                      </a:r>
                      <a:endParaRPr lang="en-GB" sz="1200" dirty="0">
                        <a:solidFill>
                          <a:schemeClr val="tx1"/>
                        </a:solidFill>
                        <a:latin typeface="Arial Narrow" pitchFamily="34" charset="0"/>
                      </a:endParaRPr>
                    </a:p>
                  </a:txBody>
                  <a:tcPr>
                    <a:noFill/>
                  </a:tcPr>
                </a:tc>
              </a:tr>
              <a:tr h="677223">
                <a:tc>
                  <a:txBody>
                    <a:bodyPr/>
                    <a:lstStyle/>
                    <a:p>
                      <a:r>
                        <a:rPr lang="en-GB" sz="1200" b="1" dirty="0" smtClean="0">
                          <a:solidFill>
                            <a:schemeClr val="tx1"/>
                          </a:solidFill>
                          <a:latin typeface="Arial Narrow" pitchFamily="34" charset="0"/>
                        </a:rPr>
                        <a:t>NFC</a:t>
                      </a:r>
                    </a:p>
                  </a:txBody>
                  <a:tcPr>
                    <a:noFill/>
                  </a:tcPr>
                </a:tc>
                <a:tc>
                  <a:txBody>
                    <a:bodyPr/>
                    <a:lstStyle/>
                    <a:p>
                      <a:pPr marL="171450" indent="-171450" algn="just">
                        <a:buFont typeface="Arial" pitchFamily="34" charset="0"/>
                        <a:buChar char="•"/>
                      </a:pPr>
                      <a:r>
                        <a:rPr lang="en-GB" sz="1200" b="0" baseline="0" dirty="0" smtClean="0">
                          <a:solidFill>
                            <a:schemeClr val="tx1"/>
                          </a:solidFill>
                          <a:latin typeface="Arial Narrow" pitchFamily="34" charset="0"/>
                        </a:rPr>
                        <a:t>Market launches and commitments to launch</a:t>
                      </a:r>
                    </a:p>
                    <a:p>
                      <a:pPr marL="171450" indent="-171450" algn="just">
                        <a:buFont typeface="Arial" pitchFamily="34" charset="0"/>
                        <a:buChar char="•"/>
                      </a:pPr>
                      <a:r>
                        <a:rPr lang="en-GB" sz="1200" b="0" baseline="0" dirty="0" smtClean="0">
                          <a:solidFill>
                            <a:schemeClr val="tx1"/>
                          </a:solidFill>
                          <a:latin typeface="Arial Narrow" pitchFamily="34" charset="0"/>
                        </a:rPr>
                        <a:t>Number of NFC SIMS shipped plus number of distinct SIM NFC devices available</a:t>
                      </a:r>
                    </a:p>
                  </a:txBody>
                  <a:tcPr>
                    <a:noFill/>
                  </a:tcPr>
                </a:tc>
                <a:tc>
                  <a:txBody>
                    <a:bodyPr/>
                    <a:lstStyle/>
                    <a:p>
                      <a:pPr marL="171450" indent="-171450">
                        <a:buFont typeface="Arial" pitchFamily="34" charset="0"/>
                        <a:buChar char="•"/>
                      </a:pPr>
                      <a:r>
                        <a:rPr lang="en-GB" sz="1200" b="0" dirty="0" smtClean="0">
                          <a:solidFill>
                            <a:schemeClr val="tx1"/>
                          </a:solidFill>
                          <a:latin typeface="Arial Narrow" pitchFamily="34" charset="0"/>
                        </a:rPr>
                        <a:t>10 markets globally (2 with significant scale)</a:t>
                      </a:r>
                    </a:p>
                    <a:p>
                      <a:pPr marL="171450" indent="-171450">
                        <a:buFont typeface="Arial" pitchFamily="34" charset="0"/>
                        <a:buChar char="•"/>
                      </a:pPr>
                      <a:r>
                        <a:rPr lang="en-GB" sz="1200" b="0" dirty="0" smtClean="0">
                          <a:solidFill>
                            <a:schemeClr val="tx1"/>
                          </a:solidFill>
                          <a:latin typeface="Arial Narrow" pitchFamily="34" charset="0"/>
                        </a:rPr>
                        <a:t>3 new committed markets</a:t>
                      </a:r>
                    </a:p>
                    <a:p>
                      <a:pPr marL="171450" indent="-171450">
                        <a:buFont typeface="Arial" pitchFamily="34" charset="0"/>
                        <a:buChar char="•"/>
                      </a:pPr>
                      <a:r>
                        <a:rPr lang="en-GB" sz="1200" b="0" dirty="0" smtClean="0">
                          <a:solidFill>
                            <a:schemeClr val="tx1"/>
                          </a:solidFill>
                          <a:latin typeface="Arial Narrow" pitchFamily="34" charset="0"/>
                        </a:rPr>
                        <a:t>50m</a:t>
                      </a:r>
                      <a:r>
                        <a:rPr lang="en-GB" sz="1200" b="0" baseline="0" dirty="0" smtClean="0">
                          <a:solidFill>
                            <a:schemeClr val="tx1"/>
                          </a:solidFill>
                          <a:latin typeface="Arial Narrow" pitchFamily="34" charset="0"/>
                        </a:rPr>
                        <a:t> SIMs shipped  over 50 devices</a:t>
                      </a:r>
                      <a:endParaRPr lang="en-GB" sz="1200" b="0" dirty="0" smtClean="0">
                        <a:solidFill>
                          <a:schemeClr val="tx1"/>
                        </a:solidFill>
                        <a:latin typeface="Arial Narrow" pitchFamily="34" charset="0"/>
                      </a:endParaRPr>
                    </a:p>
                  </a:txBody>
                  <a:tcPr>
                    <a:noFill/>
                  </a:tcPr>
                </a:tc>
              </a:tr>
              <a:tr h="432582">
                <a:tc>
                  <a:txBody>
                    <a:bodyPr/>
                    <a:lstStyle/>
                    <a:p>
                      <a:r>
                        <a:rPr lang="en-GB" sz="1200" b="1" dirty="0" smtClean="0">
                          <a:solidFill>
                            <a:schemeClr val="tx1"/>
                          </a:solidFill>
                          <a:latin typeface="Arial Narrow" pitchFamily="34" charset="0"/>
                        </a:rPr>
                        <a:t>Connected Living</a:t>
                      </a:r>
                      <a:endParaRPr lang="en-GB" sz="1200" b="1" dirty="0">
                        <a:solidFill>
                          <a:schemeClr val="tx1"/>
                        </a:solidFill>
                        <a:latin typeface="Arial Narrow" pitchFamily="34" charset="0"/>
                      </a:endParaRPr>
                    </a:p>
                  </a:txBody>
                  <a:tcPr>
                    <a:noFill/>
                  </a:tcPr>
                </a:tc>
                <a:tc>
                  <a:txBody>
                    <a:bodyPr/>
                    <a:lstStyle/>
                    <a:p>
                      <a:pPr marL="171450" indent="-171450" algn="just">
                        <a:buFont typeface="Arial" pitchFamily="34" charset="0"/>
                        <a:buChar char="•"/>
                      </a:pPr>
                      <a:r>
                        <a:rPr lang="en-GB" sz="1200" baseline="0" dirty="0" smtClean="0">
                          <a:solidFill>
                            <a:schemeClr val="tx1"/>
                          </a:solidFill>
                          <a:latin typeface="Arial Narrow" pitchFamily="34" charset="0"/>
                        </a:rPr>
                        <a:t>Number of Roaming agreements </a:t>
                      </a:r>
                    </a:p>
                    <a:p>
                      <a:pPr marL="171450" indent="-171450" algn="just">
                        <a:buFont typeface="Arial" pitchFamily="34" charset="0"/>
                        <a:buChar char="•"/>
                      </a:pPr>
                      <a:r>
                        <a:rPr lang="en-GB" sz="1200" baseline="0" dirty="0" smtClean="0">
                          <a:solidFill>
                            <a:schemeClr val="tx1"/>
                          </a:solidFill>
                          <a:latin typeface="Arial Narrow" pitchFamily="34" charset="0"/>
                        </a:rPr>
                        <a:t>Number of  Service trials and / or launches</a:t>
                      </a:r>
                    </a:p>
                  </a:txBody>
                  <a:tcPr>
                    <a:noFill/>
                  </a:tcPr>
                </a:tc>
                <a:tc>
                  <a:txBody>
                    <a:bodyPr/>
                    <a:lstStyle/>
                    <a:p>
                      <a:pPr marL="171450" indent="-171450">
                        <a:buFont typeface="Arial" pitchFamily="34" charset="0"/>
                        <a:buChar char="•"/>
                      </a:pPr>
                      <a:r>
                        <a:rPr lang="en-GB" sz="1200" dirty="0" smtClean="0">
                          <a:solidFill>
                            <a:schemeClr val="tx1"/>
                          </a:solidFill>
                          <a:latin typeface="Arial Narrow" pitchFamily="34" charset="0"/>
                        </a:rPr>
                        <a:t>Minimum of 2 agreements</a:t>
                      </a:r>
                    </a:p>
                    <a:p>
                      <a:pPr marL="171450" indent="-171450">
                        <a:buFont typeface="Arial" pitchFamily="34" charset="0"/>
                        <a:buChar char="•"/>
                      </a:pPr>
                      <a:r>
                        <a:rPr lang="en-GB" sz="1200" dirty="0" smtClean="0">
                          <a:solidFill>
                            <a:schemeClr val="tx1"/>
                          </a:solidFill>
                          <a:latin typeface="Arial Narrow" pitchFamily="34" charset="0"/>
                        </a:rPr>
                        <a:t>21 service trials</a:t>
                      </a:r>
                      <a:r>
                        <a:rPr lang="en-GB" sz="1200" baseline="0" dirty="0" smtClean="0">
                          <a:solidFill>
                            <a:schemeClr val="tx1"/>
                          </a:solidFill>
                          <a:latin typeface="Arial Narrow" pitchFamily="34" charset="0"/>
                        </a:rPr>
                        <a:t> or launches</a:t>
                      </a:r>
                      <a:endParaRPr lang="en-GB" sz="1200" dirty="0">
                        <a:solidFill>
                          <a:schemeClr val="tx1"/>
                        </a:solidFill>
                        <a:latin typeface="Arial Narrow" pitchFamily="34" charset="0"/>
                      </a:endParaRPr>
                    </a:p>
                  </a:txBody>
                  <a:tcPr>
                    <a:noFill/>
                  </a:tcPr>
                </a:tc>
              </a:tr>
              <a:tr h="581523">
                <a:tc>
                  <a:txBody>
                    <a:bodyPr/>
                    <a:lstStyle/>
                    <a:p>
                      <a:r>
                        <a:rPr lang="en-GB" sz="1200" b="1" dirty="0" smtClean="0">
                          <a:solidFill>
                            <a:schemeClr val="tx1"/>
                          </a:solidFill>
                          <a:latin typeface="Arial Narrow" pitchFamily="34" charset="0"/>
                        </a:rPr>
                        <a:t>Spectrum</a:t>
                      </a:r>
                      <a:endParaRPr lang="en-GB" sz="1200" b="1" dirty="0">
                        <a:solidFill>
                          <a:schemeClr val="tx1"/>
                        </a:solidFill>
                        <a:latin typeface="Arial Narrow" pitchFamily="34" charset="0"/>
                      </a:endParaRPr>
                    </a:p>
                  </a:txBody>
                  <a:tcPr>
                    <a:noFill/>
                  </a:tcPr>
                </a:tc>
                <a:tc>
                  <a:txBody>
                    <a:bodyPr/>
                    <a:lstStyle/>
                    <a:p>
                      <a:pPr marL="171450" marR="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baseline="0" dirty="0" smtClean="0">
                          <a:solidFill>
                            <a:schemeClr val="tx1"/>
                          </a:solidFill>
                          <a:latin typeface="Arial Narrow" pitchFamily="34" charset="0"/>
                        </a:rPr>
                        <a:t>Target bands agreed by members</a:t>
                      </a:r>
                    </a:p>
                    <a:p>
                      <a:pPr marL="171450" marR="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baseline="0" dirty="0" smtClean="0">
                          <a:solidFill>
                            <a:schemeClr val="tx1"/>
                          </a:solidFill>
                          <a:latin typeface="Arial Narrow" pitchFamily="34" charset="0"/>
                        </a:rPr>
                        <a:t>Release of Digital Dividend Spectrum</a:t>
                      </a:r>
                    </a:p>
                  </a:txBody>
                  <a:tcPr>
                    <a:noFill/>
                  </a:tcPr>
                </a:tc>
                <a:tc>
                  <a:txBody>
                    <a:bodyPr/>
                    <a:lstStyle/>
                    <a:p>
                      <a:pPr marL="171450" indent="-171450">
                        <a:buFont typeface="Arial" pitchFamily="34" charset="0"/>
                        <a:buChar char="•"/>
                      </a:pPr>
                      <a:r>
                        <a:rPr lang="en-GB" sz="1200" baseline="0" dirty="0" smtClean="0">
                          <a:solidFill>
                            <a:schemeClr val="tx1"/>
                          </a:solidFill>
                          <a:latin typeface="Arial Narrow" pitchFamily="34" charset="0"/>
                        </a:rPr>
                        <a:t>At least 50% of SSMG* support target bands representing 300 MHz minimum</a:t>
                      </a:r>
                    </a:p>
                    <a:p>
                      <a:pPr marL="171450" indent="-171450">
                        <a:buFont typeface="Arial" pitchFamily="34" charset="0"/>
                        <a:buChar char="•"/>
                      </a:pPr>
                      <a:r>
                        <a:rPr lang="en-GB" sz="1200" baseline="0" dirty="0" smtClean="0">
                          <a:solidFill>
                            <a:schemeClr val="tx1"/>
                          </a:solidFill>
                          <a:latin typeface="Arial Narrow" pitchFamily="34" charset="0"/>
                        </a:rPr>
                        <a:t>3 positive market announcements </a:t>
                      </a:r>
                      <a:endParaRPr lang="en-GB" sz="1200" dirty="0">
                        <a:solidFill>
                          <a:schemeClr val="tx1"/>
                        </a:solidFill>
                        <a:latin typeface="Arial Narrow" pitchFamily="34" charset="0"/>
                      </a:endParaRPr>
                    </a:p>
                  </a:txBody>
                  <a:tcPr>
                    <a:noFill/>
                  </a:tcPr>
                </a:tc>
              </a:tr>
              <a:tr h="428966">
                <a:tc>
                  <a:txBody>
                    <a:bodyPr/>
                    <a:lstStyle/>
                    <a:p>
                      <a:r>
                        <a:rPr lang="en-GB" sz="1200" b="1" dirty="0" smtClean="0">
                          <a:solidFill>
                            <a:schemeClr val="tx1"/>
                          </a:solidFill>
                          <a:latin typeface="Arial Narrow" pitchFamily="34" charset="0"/>
                        </a:rPr>
                        <a:t>Roaming</a:t>
                      </a:r>
                      <a:endParaRPr lang="en-GB" sz="1200" b="1" dirty="0">
                        <a:solidFill>
                          <a:schemeClr val="tx1"/>
                        </a:solidFill>
                        <a:latin typeface="Arial Narrow" pitchFamily="34" charset="0"/>
                      </a:endParaRPr>
                    </a:p>
                  </a:txBody>
                  <a:tcPr>
                    <a:noFill/>
                  </a:tcPr>
                </a:tc>
                <a:tc>
                  <a:txBody>
                    <a:bodyPr/>
                    <a:lstStyle/>
                    <a:p>
                      <a:pPr marL="171450" indent="-171450">
                        <a:buFont typeface="Arial" pitchFamily="34" charset="0"/>
                        <a:buChar char="•"/>
                      </a:pPr>
                      <a:r>
                        <a:rPr lang="en-GB" sz="1200" dirty="0" smtClean="0">
                          <a:latin typeface="Arial Narrow" pitchFamily="34" charset="0"/>
                        </a:rPr>
                        <a:t>Manage impact</a:t>
                      </a:r>
                      <a:r>
                        <a:rPr lang="en-GB" sz="1200" baseline="0" dirty="0" smtClean="0">
                          <a:latin typeface="Arial Narrow" pitchFamily="34" charset="0"/>
                        </a:rPr>
                        <a:t> of ITU international Telecommunications Regulations</a:t>
                      </a:r>
                    </a:p>
                    <a:p>
                      <a:pPr marL="171450" indent="-171450">
                        <a:buFont typeface="Arial" pitchFamily="34" charset="0"/>
                        <a:buChar char="•"/>
                      </a:pPr>
                      <a:r>
                        <a:rPr lang="en-GB" sz="1200" baseline="0" dirty="0" smtClean="0">
                          <a:latin typeface="Arial Narrow" pitchFamily="34" charset="0"/>
                        </a:rPr>
                        <a:t>Manage impact of WTO and GATS instruments, specifically roaming</a:t>
                      </a:r>
                    </a:p>
                    <a:p>
                      <a:pPr marL="0" indent="0">
                        <a:buFont typeface="Arial" pitchFamily="34" charset="0"/>
                        <a:buNone/>
                      </a:pPr>
                      <a:r>
                        <a:rPr lang="en-GB" sz="800" baseline="0" dirty="0" smtClean="0">
                          <a:latin typeface="Arial Narrow" pitchFamily="34" charset="0"/>
                        </a:rPr>
                        <a:t>*</a:t>
                      </a:r>
                      <a:r>
                        <a:rPr lang="en-GB" sz="800" i="1" baseline="0" dirty="0" smtClean="0">
                          <a:latin typeface="Arial Narrow" pitchFamily="34" charset="0"/>
                        </a:rPr>
                        <a:t>ITR (International Telecommunications Regulation) * WTO (World Trade Organization)</a:t>
                      </a:r>
                    </a:p>
                    <a:p>
                      <a:pPr marL="0" indent="0">
                        <a:buFont typeface="Arial" pitchFamily="34" charset="0"/>
                        <a:buNone/>
                      </a:pPr>
                      <a:r>
                        <a:rPr lang="en-GB" sz="800" i="1" baseline="0" dirty="0" smtClean="0">
                          <a:latin typeface="Arial Narrow" pitchFamily="34" charset="0"/>
                        </a:rPr>
                        <a:t>* General Agreement on Trade in Services</a:t>
                      </a:r>
                      <a:endParaRPr lang="en-GB" sz="800" i="1" dirty="0">
                        <a:latin typeface="Arial Narrow" pitchFamily="34" charset="0"/>
                      </a:endParaRPr>
                    </a:p>
                  </a:txBody>
                  <a:tcPr>
                    <a:noFill/>
                  </a:tcPr>
                </a:tc>
                <a:tc>
                  <a:txBody>
                    <a:bodyPr/>
                    <a:lstStyle/>
                    <a:p>
                      <a:pPr marL="171450" indent="-171450">
                        <a:buFont typeface="Arial" pitchFamily="34" charset="0"/>
                        <a:buChar char="•"/>
                      </a:pPr>
                      <a:r>
                        <a:rPr lang="en-GB" sz="1200" dirty="0" smtClean="0">
                          <a:solidFill>
                            <a:schemeClr val="tx1"/>
                          </a:solidFill>
                          <a:latin typeface="Arial Narrow" pitchFamily="34" charset="0"/>
                        </a:rPr>
                        <a:t> No</a:t>
                      </a:r>
                      <a:r>
                        <a:rPr lang="en-GB" sz="1200" baseline="0" dirty="0" smtClean="0">
                          <a:solidFill>
                            <a:schemeClr val="tx1"/>
                          </a:solidFill>
                          <a:latin typeface="Arial Narrow" pitchFamily="34" charset="0"/>
                        </a:rPr>
                        <a:t> roaming price regulation</a:t>
                      </a:r>
                    </a:p>
                    <a:p>
                      <a:pPr marL="171450" indent="-171450">
                        <a:buFont typeface="Arial" pitchFamily="34" charset="0"/>
                        <a:buChar char="•"/>
                      </a:pPr>
                      <a:r>
                        <a:rPr lang="en-GB" sz="1200" baseline="0" dirty="0" smtClean="0">
                          <a:solidFill>
                            <a:schemeClr val="tx1"/>
                          </a:solidFill>
                          <a:latin typeface="Arial Narrow" pitchFamily="34" charset="0"/>
                        </a:rPr>
                        <a:t> Maintaining status quo of WTO / GATS instruments</a:t>
                      </a:r>
                      <a:endParaRPr lang="en-GB" sz="1200" dirty="0">
                        <a:solidFill>
                          <a:schemeClr val="tx1"/>
                        </a:solidFill>
                        <a:latin typeface="Arial Narrow" pitchFamily="34" charset="0"/>
                      </a:endParaRPr>
                    </a:p>
                  </a:txBody>
                  <a:tcPr>
                    <a:noFill/>
                  </a:tcPr>
                </a:tc>
              </a:tr>
              <a:tr h="225010">
                <a:tc>
                  <a:txBody>
                    <a:bodyPr/>
                    <a:lstStyle/>
                    <a:p>
                      <a:r>
                        <a:rPr lang="en-GB" sz="1200" b="1" u="sng" dirty="0" smtClean="0">
                          <a:solidFill>
                            <a:schemeClr val="tx1"/>
                          </a:solidFill>
                          <a:latin typeface="Arial Narrow" pitchFamily="34" charset="0"/>
                        </a:rPr>
                        <a:t>Balanced</a:t>
                      </a:r>
                      <a:r>
                        <a:rPr lang="en-GB" sz="1200" b="1" u="sng" baseline="0" dirty="0" smtClean="0">
                          <a:solidFill>
                            <a:schemeClr val="tx1"/>
                          </a:solidFill>
                          <a:latin typeface="Arial Narrow" pitchFamily="34" charset="0"/>
                        </a:rPr>
                        <a:t> Scorecard</a:t>
                      </a:r>
                    </a:p>
                  </a:txBody>
                  <a:tcPr>
                    <a:noFill/>
                  </a:tcPr>
                </a:tc>
                <a:tc>
                  <a:txBody>
                    <a:bodyPr/>
                    <a:lstStyle/>
                    <a:p>
                      <a:r>
                        <a:rPr lang="en-GB" sz="1200" b="1" dirty="0" smtClean="0">
                          <a:solidFill>
                            <a:schemeClr val="bg1"/>
                          </a:solidFill>
                          <a:latin typeface="Arial Narrow" pitchFamily="34" charset="0"/>
                        </a:rPr>
                        <a:t>50%</a:t>
                      </a:r>
                      <a:endParaRPr lang="en-GB" sz="1200" b="1" dirty="0">
                        <a:solidFill>
                          <a:schemeClr val="bg1"/>
                        </a:solidFill>
                        <a:latin typeface="Arial Narrow" pitchFamily="34" charset="0"/>
                      </a:endParaRPr>
                    </a:p>
                  </a:txBody>
                  <a:tcPr>
                    <a:noFill/>
                  </a:tcPr>
                </a:tc>
                <a:tc>
                  <a:txBody>
                    <a:bodyPr/>
                    <a:lstStyle/>
                    <a:p>
                      <a:endParaRPr lang="en-GB" sz="1200" dirty="0">
                        <a:solidFill>
                          <a:schemeClr val="bg1"/>
                        </a:solidFill>
                        <a:latin typeface="Arial Narrow" pitchFamily="34" charset="0"/>
                      </a:endParaRPr>
                    </a:p>
                  </a:txBody>
                  <a:tcPr>
                    <a:noFill/>
                  </a:tcPr>
                </a:tc>
              </a:tr>
              <a:tr h="581523">
                <a:tc>
                  <a:txBody>
                    <a:bodyPr/>
                    <a:lstStyle/>
                    <a:p>
                      <a:r>
                        <a:rPr lang="en-GB" sz="1200" b="1" dirty="0" smtClean="0">
                          <a:solidFill>
                            <a:schemeClr val="tx1"/>
                          </a:solidFill>
                          <a:latin typeface="Arial Narrow" pitchFamily="34" charset="0"/>
                        </a:rPr>
                        <a:t>Financial</a:t>
                      </a:r>
                      <a:endParaRPr lang="en-GB" sz="1200" b="1" dirty="0">
                        <a:solidFill>
                          <a:schemeClr val="tx1"/>
                        </a:solidFill>
                        <a:latin typeface="Arial Narrow" pitchFamily="34" charset="0"/>
                      </a:endParaRPr>
                    </a:p>
                  </a:txBody>
                  <a:tcPr>
                    <a:noFill/>
                  </a:tcPr>
                </a:tc>
                <a:tc>
                  <a:txBody>
                    <a:bodyPr/>
                    <a:lstStyle/>
                    <a:p>
                      <a:pPr marL="171450" indent="-171450" algn="just">
                        <a:buFont typeface="Arial" pitchFamily="34" charset="0"/>
                        <a:buChar char="•"/>
                      </a:pPr>
                      <a:r>
                        <a:rPr lang="en-GB" sz="1200" dirty="0" smtClean="0">
                          <a:solidFill>
                            <a:schemeClr val="tx1"/>
                          </a:solidFill>
                          <a:latin typeface="Arial Narrow" pitchFamily="34" charset="0"/>
                        </a:rPr>
                        <a:t>£30.</a:t>
                      </a:r>
                      <a:r>
                        <a:rPr lang="en-GB" sz="1200" baseline="0" dirty="0" smtClean="0">
                          <a:solidFill>
                            <a:schemeClr val="tx1"/>
                          </a:solidFill>
                          <a:latin typeface="Arial Narrow" pitchFamily="34" charset="0"/>
                        </a:rPr>
                        <a:t>1m of </a:t>
                      </a:r>
                      <a:r>
                        <a:rPr lang="en-GB" sz="1200" dirty="0" smtClean="0">
                          <a:solidFill>
                            <a:schemeClr val="tx1"/>
                          </a:solidFill>
                          <a:latin typeface="Arial Narrow" pitchFamily="34" charset="0"/>
                        </a:rPr>
                        <a:t>Net</a:t>
                      </a:r>
                      <a:r>
                        <a:rPr lang="en-GB" sz="1200" baseline="0" dirty="0" smtClean="0">
                          <a:solidFill>
                            <a:schemeClr val="tx1"/>
                          </a:solidFill>
                          <a:latin typeface="Arial Narrow" pitchFamily="34" charset="0"/>
                        </a:rPr>
                        <a:t> Profit from GSMA Ltd </a:t>
                      </a:r>
                    </a:p>
                    <a:p>
                      <a:pPr marL="171450" indent="-171450" algn="just">
                        <a:buFont typeface="Arial" pitchFamily="34" charset="0"/>
                        <a:buChar char="•"/>
                      </a:pPr>
                      <a:r>
                        <a:rPr lang="en-GB" sz="1200" baseline="0" dirty="0" smtClean="0">
                          <a:solidFill>
                            <a:schemeClr val="tx1"/>
                          </a:solidFill>
                          <a:latin typeface="Arial Narrow" pitchFamily="34" charset="0"/>
                        </a:rPr>
                        <a:t>Membership income </a:t>
                      </a:r>
                    </a:p>
                    <a:p>
                      <a:pPr marL="171450" indent="-171450" algn="just">
                        <a:buFont typeface="Arial" pitchFamily="34" charset="0"/>
                        <a:buChar char="•"/>
                      </a:pPr>
                      <a:r>
                        <a:rPr lang="en-GB" sz="1200" baseline="0" dirty="0" smtClean="0">
                          <a:solidFill>
                            <a:schemeClr val="tx1"/>
                          </a:solidFill>
                          <a:latin typeface="Arial Narrow" pitchFamily="34" charset="0"/>
                        </a:rPr>
                        <a:t>Group consolidated expenditure </a:t>
                      </a:r>
                      <a:endParaRPr lang="en-GB" sz="1200" dirty="0">
                        <a:solidFill>
                          <a:schemeClr val="tx1"/>
                        </a:solidFill>
                        <a:latin typeface="Arial Narrow" pitchFamily="34" charset="0"/>
                      </a:endParaRPr>
                    </a:p>
                  </a:txBody>
                  <a:tcPr>
                    <a:noFill/>
                  </a:tcPr>
                </a:tc>
                <a:tc>
                  <a:txBody>
                    <a:bodyPr/>
                    <a:lstStyle/>
                    <a:p>
                      <a:pPr marL="171450" indent="-171450">
                        <a:buFont typeface="Arial" pitchFamily="34" charset="0"/>
                        <a:buChar char="•"/>
                      </a:pPr>
                      <a:r>
                        <a:rPr lang="en-GB" sz="1200" dirty="0" smtClean="0">
                          <a:solidFill>
                            <a:schemeClr val="tx1"/>
                          </a:solidFill>
                          <a:latin typeface="Arial Narrow" pitchFamily="34" charset="0"/>
                        </a:rPr>
                        <a:t>£30.1m</a:t>
                      </a:r>
                    </a:p>
                    <a:p>
                      <a:pPr marL="171450" indent="-171450">
                        <a:buFont typeface="Arial" pitchFamily="34" charset="0"/>
                        <a:buChar char="•"/>
                      </a:pPr>
                      <a:r>
                        <a:rPr lang="en-GB" sz="1200" dirty="0" smtClean="0">
                          <a:solidFill>
                            <a:schemeClr val="tx1"/>
                          </a:solidFill>
                          <a:latin typeface="Arial Narrow" pitchFamily="34" charset="0"/>
                        </a:rPr>
                        <a:t>£21.8m</a:t>
                      </a:r>
                    </a:p>
                    <a:p>
                      <a:pPr marL="171450" indent="-171450">
                        <a:buFont typeface="Arial" pitchFamily="34" charset="0"/>
                        <a:buChar char="•"/>
                      </a:pPr>
                      <a:r>
                        <a:rPr lang="en-GB" sz="1200" dirty="0" smtClean="0">
                          <a:solidFill>
                            <a:schemeClr val="tx1"/>
                          </a:solidFill>
                          <a:latin typeface="Arial Narrow" pitchFamily="34" charset="0"/>
                        </a:rPr>
                        <a:t>£99.3m</a:t>
                      </a:r>
                    </a:p>
                  </a:txBody>
                  <a:tcPr>
                    <a:noFill/>
                  </a:tcPr>
                </a:tc>
              </a:tr>
              <a:tr h="384438">
                <a:tc>
                  <a:txBody>
                    <a:bodyPr/>
                    <a:lstStyle/>
                    <a:p>
                      <a:r>
                        <a:rPr lang="en-GB" sz="1200" b="1" dirty="0" smtClean="0">
                          <a:solidFill>
                            <a:schemeClr val="tx1"/>
                          </a:solidFill>
                          <a:latin typeface="Arial Narrow" pitchFamily="34" charset="0"/>
                        </a:rPr>
                        <a:t>Members</a:t>
                      </a:r>
                      <a:endParaRPr lang="en-GB" sz="1200" b="1" dirty="0">
                        <a:solidFill>
                          <a:schemeClr val="tx1"/>
                        </a:solidFill>
                        <a:latin typeface="Arial Narrow" pitchFamily="34" charset="0"/>
                      </a:endParaRPr>
                    </a:p>
                  </a:txBody>
                  <a:tcPr>
                    <a:noFill/>
                  </a:tcPr>
                </a:tc>
                <a:tc>
                  <a:txBody>
                    <a:bodyPr/>
                    <a:lstStyle/>
                    <a:p>
                      <a:pPr marL="171450" indent="-171450" algn="just">
                        <a:buFont typeface="Arial" pitchFamily="34" charset="0"/>
                        <a:buChar char="•"/>
                      </a:pPr>
                      <a:r>
                        <a:rPr lang="en-GB" sz="1200" baseline="0" dirty="0" smtClean="0">
                          <a:solidFill>
                            <a:schemeClr val="tx1"/>
                          </a:solidFill>
                          <a:latin typeface="Arial Narrow" pitchFamily="34" charset="0"/>
                        </a:rPr>
                        <a:t> Positive Average on Member Survey (Does GSMA play a pivotal role in the development of  the industry)</a:t>
                      </a:r>
                    </a:p>
                  </a:txBody>
                  <a:tcPr>
                    <a:noFill/>
                  </a:tcPr>
                </a:tc>
                <a:tc>
                  <a:txBody>
                    <a:bodyPr/>
                    <a:lstStyle/>
                    <a:p>
                      <a:pPr marL="171450" indent="-171450">
                        <a:buFont typeface="Arial" pitchFamily="34" charset="0"/>
                        <a:buChar char="•"/>
                      </a:pPr>
                      <a:r>
                        <a:rPr lang="en-GB" sz="1200" baseline="0" dirty="0" smtClean="0">
                          <a:solidFill>
                            <a:schemeClr val="tx1"/>
                          </a:solidFill>
                          <a:latin typeface="Arial Narrow" pitchFamily="34" charset="0"/>
                        </a:rPr>
                        <a:t>84%  (82.8% as of end 2011)</a:t>
                      </a:r>
                    </a:p>
                  </a:txBody>
                  <a:tcPr>
                    <a:noFill/>
                  </a:tcPr>
                </a:tc>
              </a:tr>
              <a:tr h="555694">
                <a:tc>
                  <a:txBody>
                    <a:bodyPr/>
                    <a:lstStyle/>
                    <a:p>
                      <a:r>
                        <a:rPr lang="en-GB" sz="1200" b="1" dirty="0" smtClean="0">
                          <a:solidFill>
                            <a:schemeClr val="tx1"/>
                          </a:solidFill>
                          <a:latin typeface="Arial Narrow" pitchFamily="34" charset="0"/>
                        </a:rPr>
                        <a:t>Governance</a:t>
                      </a:r>
                      <a:endParaRPr lang="en-GB" sz="1200" b="1" dirty="0">
                        <a:solidFill>
                          <a:schemeClr val="tx1"/>
                        </a:solidFill>
                        <a:latin typeface="Arial Narrow" pitchFamily="34" charset="0"/>
                      </a:endParaRPr>
                    </a:p>
                  </a:txBody>
                  <a:tcPr>
                    <a:noFill/>
                  </a:tcPr>
                </a:tc>
                <a:tc>
                  <a:txBody>
                    <a:bodyPr/>
                    <a:lstStyle/>
                    <a:p>
                      <a:pPr marL="171450" marR="0" indent="-171450" algn="just"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aseline="0" dirty="0" smtClean="0">
                          <a:solidFill>
                            <a:schemeClr val="tx1"/>
                          </a:solidFill>
                          <a:latin typeface="Arial Narrow" pitchFamily="34" charset="0"/>
                        </a:rPr>
                        <a:t>Chairman assessment of general  effectiveness in Governance management</a:t>
                      </a:r>
                      <a:endParaRPr lang="en-GB" sz="1200" dirty="0" smtClean="0">
                        <a:solidFill>
                          <a:schemeClr val="tx1"/>
                        </a:solidFill>
                        <a:latin typeface="Arial Narrow" pitchFamily="34" charset="0"/>
                      </a:endParaRPr>
                    </a:p>
                    <a:p>
                      <a:pPr marL="171450" indent="-171450" algn="just">
                        <a:buFont typeface="Arial" pitchFamily="34" charset="0"/>
                        <a:buChar char="•"/>
                      </a:pPr>
                      <a:r>
                        <a:rPr lang="en-GB" sz="1200" baseline="0" dirty="0" smtClean="0">
                          <a:solidFill>
                            <a:schemeClr val="tx1"/>
                          </a:solidFill>
                          <a:latin typeface="Arial Narrow" pitchFamily="34" charset="0"/>
                        </a:rPr>
                        <a:t>Establish ‘fast track projects’. </a:t>
                      </a:r>
                    </a:p>
                    <a:p>
                      <a:pPr marL="171450" indent="-171450" algn="just">
                        <a:buFont typeface="Arial" pitchFamily="34" charset="0"/>
                        <a:buChar char="•"/>
                      </a:pPr>
                      <a:r>
                        <a:rPr lang="en-GB" sz="1200" baseline="0" dirty="0" smtClean="0">
                          <a:solidFill>
                            <a:schemeClr val="tx1"/>
                          </a:solidFill>
                          <a:latin typeface="Arial Narrow" pitchFamily="34" charset="0"/>
                        </a:rPr>
                        <a:t>Establish new Chief Regulatory Officer Groups (CROG) </a:t>
                      </a:r>
                    </a:p>
                  </a:txBody>
                  <a:tcPr>
                    <a:noFill/>
                  </a:tcPr>
                </a:tc>
                <a:tc>
                  <a:txBody>
                    <a:bodyPr/>
                    <a:lstStyle/>
                    <a:p>
                      <a:pPr marL="171450" indent="-171450">
                        <a:buFont typeface="Arial" pitchFamily="34" charset="0"/>
                        <a:buChar char="•"/>
                      </a:pPr>
                      <a:r>
                        <a:rPr lang="en-GB" sz="1200" baseline="0" dirty="0" smtClean="0">
                          <a:solidFill>
                            <a:schemeClr val="tx1"/>
                          </a:solidFill>
                          <a:latin typeface="Arial Narrow" pitchFamily="34" charset="0"/>
                        </a:rPr>
                        <a:t>Chairman assessment</a:t>
                      </a:r>
                    </a:p>
                    <a:p>
                      <a:pPr marL="171450" indent="-171450">
                        <a:buFont typeface="Arial" pitchFamily="34" charset="0"/>
                        <a:buChar char="•"/>
                      </a:pPr>
                      <a:r>
                        <a:rPr lang="en-GB" sz="1200" baseline="0" dirty="0" smtClean="0">
                          <a:solidFill>
                            <a:schemeClr val="tx1"/>
                          </a:solidFill>
                          <a:latin typeface="Arial Narrow" pitchFamily="34" charset="0"/>
                        </a:rPr>
                        <a:t>2 x approved &amp; active</a:t>
                      </a:r>
                    </a:p>
                    <a:p>
                      <a:pPr marL="171450" indent="-171450">
                        <a:buFont typeface="Arial" pitchFamily="34" charset="0"/>
                        <a:buChar char="•"/>
                      </a:pPr>
                      <a:r>
                        <a:rPr lang="en-GB" sz="1200" baseline="0" dirty="0" smtClean="0">
                          <a:solidFill>
                            <a:schemeClr val="tx1"/>
                          </a:solidFill>
                          <a:latin typeface="Arial Narrow" pitchFamily="34" charset="0"/>
                        </a:rPr>
                        <a:t>2 x new CROGs active</a:t>
                      </a:r>
                    </a:p>
                  </a:txBody>
                  <a:tcPr>
                    <a:noFill/>
                  </a:tcPr>
                </a:tc>
              </a:tr>
            </a:tbl>
          </a:graphicData>
        </a:graphic>
      </p:graphicFrame>
      <p:sp>
        <p:nvSpPr>
          <p:cNvPr id="2" name="Date Placeholder 1"/>
          <p:cNvSpPr>
            <a:spLocks noGrp="1"/>
          </p:cNvSpPr>
          <p:nvPr>
            <p:ph type="dt" sz="half" idx="10"/>
          </p:nvPr>
        </p:nvSpPr>
        <p:spPr/>
        <p:txBody>
          <a:bodyPr/>
          <a:lstStyle/>
          <a:p>
            <a:fld id="{054922E2-2B1E-48FD-A534-DA3EA2341D64}" type="datetime1">
              <a:rPr lang="en-US" smtClean="0">
                <a:solidFill>
                  <a:prstClr val="black">
                    <a:tint val="75000"/>
                  </a:prstClr>
                </a:solidFill>
              </a:rPr>
              <a:pPr/>
              <a:t>10/31/2012</a:t>
            </a:fld>
            <a:endParaRPr lang="en-GB">
              <a:solidFill>
                <a:prstClr val="black">
                  <a:tint val="75000"/>
                </a:prstClr>
              </a:solidFill>
            </a:endParaRPr>
          </a:p>
        </p:txBody>
      </p:sp>
      <p:sp>
        <p:nvSpPr>
          <p:cNvPr id="3" name="TextBox 2"/>
          <p:cNvSpPr txBox="1"/>
          <p:nvPr/>
        </p:nvSpPr>
        <p:spPr>
          <a:xfrm>
            <a:off x="2398112" y="30503"/>
            <a:ext cx="4824536" cy="584775"/>
          </a:xfrm>
          <a:prstGeom prst="rect">
            <a:avLst/>
          </a:prstGeom>
          <a:noFill/>
        </p:spPr>
        <p:txBody>
          <a:bodyPr wrap="square" rtlCol="0">
            <a:spAutoFit/>
          </a:bodyPr>
          <a:lstStyle/>
          <a:p>
            <a:pPr algn="ctr"/>
            <a:r>
              <a:rPr lang="en-GB" sz="3200" b="1" dirty="0" smtClean="0">
                <a:solidFill>
                  <a:prstClr val="black"/>
                </a:solidFill>
              </a:rPr>
              <a:t>Short </a:t>
            </a:r>
            <a:r>
              <a:rPr lang="en-GB" sz="3200" b="1" dirty="0">
                <a:solidFill>
                  <a:prstClr val="black"/>
                </a:solidFill>
              </a:rPr>
              <a:t>T</a:t>
            </a:r>
            <a:r>
              <a:rPr lang="en-GB" sz="3200" b="1" dirty="0" smtClean="0">
                <a:solidFill>
                  <a:prstClr val="black"/>
                </a:solidFill>
              </a:rPr>
              <a:t>erm Measures</a:t>
            </a:r>
            <a:endParaRPr lang="en-GB" sz="3200" b="1" dirty="0">
              <a:solidFill>
                <a:prstClr val="black"/>
              </a:solidFill>
            </a:endParaRPr>
          </a:p>
        </p:txBody>
      </p:sp>
    </p:spTree>
    <p:extLst>
      <p:ext uri="{BB962C8B-B14F-4D97-AF65-F5344CB8AC3E}">
        <p14:creationId xmlns:p14="http://schemas.microsoft.com/office/powerpoint/2010/main" val="3478827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15913" y="700088"/>
          <a:ext cx="8623300" cy="6024560"/>
        </p:xfrm>
        <a:graphic>
          <a:graphicData uri="http://schemas.openxmlformats.org/drawingml/2006/table">
            <a:tbl>
              <a:tblPr/>
              <a:tblGrid>
                <a:gridCol w="3603383"/>
                <a:gridCol w="5019917"/>
              </a:tblGrid>
              <a:tr h="24537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Rich Communications Services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r>
              <a:tr h="34482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Commercial launch in 5 committed countries </a:t>
                      </a:r>
                      <a:r>
                        <a:rPr kumimoji="0" lang="en-GB" sz="1100" b="0" i="1" u="none" strike="noStrike" cap="none" normalizeH="0" baseline="0" dirty="0" smtClean="0">
                          <a:ln>
                            <a:noFill/>
                          </a:ln>
                          <a:solidFill>
                            <a:schemeClr val="bg1">
                              <a:lumMod val="50000"/>
                            </a:schemeClr>
                          </a:solidFill>
                          <a:effectLst/>
                          <a:latin typeface="Calibri" pitchFamily="34" charset="0"/>
                          <a:cs typeface="Calibri" pitchFamily="34" charset="0"/>
                        </a:rPr>
                        <a:t>(2 by 30 Sep)</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1 Country Launch</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512479">
                <a:tc>
                  <a:txBody>
                    <a:body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0" lang="en-GB" sz="1100" b="0" i="0" u="none" strike="noStrike" cap="none" normalizeH="0" baseline="0" dirty="0" smtClean="0">
                          <a:ln>
                            <a:noFill/>
                          </a:ln>
                          <a:solidFill>
                            <a:srgbClr val="000000"/>
                          </a:solidFill>
                          <a:effectLst/>
                          <a:latin typeface="Calibri" pitchFamily="34" charset="0"/>
                          <a:cs typeface="Calibri" pitchFamily="34" charset="0"/>
                        </a:rPr>
                        <a:t>Commitments from 6 new countries to launch Rich Communications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(2 by 30 Sep)</a:t>
                      </a:r>
                    </a:p>
                    <a:p>
                      <a:pPr marL="0" marR="0" lvl="0" indent="0" algn="l" defTabSz="914400" rtl="0" eaLnBrk="1" fontAlgn="ctr" latinLnBrk="0" hangingPunct="1">
                        <a:lnSpc>
                          <a:spcPct val="100000"/>
                        </a:lnSpc>
                        <a:spcBef>
                          <a:spcPct val="0"/>
                        </a:spcBef>
                        <a:spcAft>
                          <a:spcPct val="0"/>
                        </a:spcAft>
                        <a:buClrTx/>
                        <a:buSzTx/>
                        <a:buFontTx/>
                        <a:buNone/>
                        <a:tabLst/>
                        <a:defRPr/>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2 Commitments </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to Launch</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34482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RCS embedded in at least 18 devices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(5 by 30 Sep)</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5 RCS Devices</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8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(provisional accreditation)</a:t>
                      </a:r>
                      <a:endPar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endParaRP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512479">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11.6% smartphone user penetration of RCS in 6 key markets by 2014 (including: Spain, Germany, South Korea)</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0% using RCS</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800" b="0" i="0" u="none" strike="noStrike" kern="1200" cap="none" spc="0" normalizeH="0" baseline="0" noProof="0" dirty="0" smtClean="0">
                          <a:ln>
                            <a:noFill/>
                          </a:ln>
                          <a:solidFill>
                            <a:srgbClr val="000000"/>
                          </a:solidFill>
                          <a:effectLst/>
                          <a:uLnTx/>
                          <a:uFillTx/>
                          <a:latin typeface="Calibri" pitchFamily="34" charset="0"/>
                          <a:ea typeface="+mn-ea"/>
                          <a:cs typeface="Calibri" pitchFamily="34" charset="0"/>
                        </a:rPr>
                        <a:t>(Data currently being sourced)</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24537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Mobile NFC Services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r>
              <a:tr h="38559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Arial" pitchFamily="34" charset="0"/>
                        </a:rPr>
                        <a:t>10 markets launches globally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(2 with scale, 3 by 30 Sep)</a:t>
                      </a: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Korea with scale,</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France, Singapore</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34482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Arial" pitchFamily="34" charset="0"/>
                        </a:rPr>
                        <a:t>3 new markets committed to commercial launches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(1 by 30 Sep)</a:t>
                      </a: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Brazil</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38559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Arial" pitchFamily="34" charset="0"/>
                        </a:rPr>
                        <a:t>50 million NFC SIMs shipped globally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(12 million by 30 Sep)</a:t>
                      </a: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28 Million Handsets Sold</a:t>
                      </a:r>
                    </a:p>
                    <a:p>
                      <a:pPr marL="0" marR="0" lvl="0" indent="0" algn="l" defTabSz="914400" rtl="0" eaLnBrk="1" fontAlgn="base" latinLnBrk="0" hangingPunct="1">
                        <a:lnSpc>
                          <a:spcPct val="115000"/>
                        </a:lnSpc>
                        <a:spcBef>
                          <a:spcPct val="0"/>
                        </a:spcBef>
                        <a:spcAft>
                          <a:spcPct val="0"/>
                        </a:spcAft>
                        <a:buClrTx/>
                        <a:buSzTx/>
                        <a:buFont typeface="+mj-lt"/>
                        <a:buNone/>
                        <a:tabLst/>
                      </a:pPr>
                      <a:endPar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366731">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Arial" pitchFamily="34" charset="0"/>
                        </a:rPr>
                        <a:t>50 models of NFC enabled handsets available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(38 by 30 Sep)</a:t>
                      </a:r>
                    </a:p>
                  </a:txBody>
                  <a:tcPr marL="14400" marR="9525" marT="9528"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53 Handset models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24537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Connected Living  Programme</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r>
              <a:tr h="38559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Agreement to change the roaming model, between at least 2 Operators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(0 by 30 Sep)</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0 Operator </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Agreements </a:t>
                      </a: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 </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38559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Stimulate/ follow 21 service trials or launches in Health, Automotive and Education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(7 by 30 Sep)</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7 Trials/ Launches </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Underway</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578394">
                <a:tc>
                  <a:txBody>
                    <a:bodyPr/>
                    <a:lstStyle/>
                    <a:p>
                      <a:pPr marL="0" marR="0" lvl="0" indent="0" algn="l" defTabSz="914400" rtl="0" eaLnBrk="1" fontAlgn="ctr" latinLnBrk="0" hangingPunct="1">
                        <a:lnSpc>
                          <a:spcPct val="100000"/>
                        </a:lnSpc>
                        <a:spcBef>
                          <a:spcPct val="0"/>
                        </a:spcBef>
                        <a:spcAft>
                          <a:spcPct val="0"/>
                        </a:spcAft>
                        <a:buClrTx/>
                        <a:buSzTx/>
                        <a:buFontTx/>
                        <a:buNone/>
                        <a:tabLst/>
                        <a:defRPr/>
                      </a:pPr>
                      <a:r>
                        <a:rPr lang="en-GB" sz="1100" baseline="0" dirty="0" smtClean="0">
                          <a:effectLst/>
                          <a:latin typeface="Calibri"/>
                          <a:ea typeface="Calibri"/>
                          <a:cs typeface="Times New Roman"/>
                        </a:rPr>
                        <a:t>700 million embedded mobile connections by March - 13 excluding handsets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(1.4 billion by 2015)</a:t>
                      </a:r>
                    </a:p>
                    <a:p>
                      <a:pPr marL="0" marR="0" lvl="0" indent="0" algn="l" defTabSz="914400" rtl="0" eaLnBrk="1" fontAlgn="base" latinLnBrk="0" hangingPunct="1">
                        <a:lnSpc>
                          <a:spcPct val="115000"/>
                        </a:lnSpc>
                        <a:spcBef>
                          <a:spcPct val="0"/>
                        </a:spcBef>
                        <a:spcAft>
                          <a:spcPct val="0"/>
                        </a:spcAft>
                        <a:buClrTx/>
                        <a:buSzTx/>
                        <a:buFontTx/>
                        <a:buNone/>
                        <a:tabLst/>
                        <a:defRPr/>
                      </a:pPr>
                      <a:endPar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553 Million </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non-handset </a:t>
                      </a:r>
                    </a:p>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Connections                                                   </a:t>
                      </a: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741472">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r>
                        <a:rPr lang="en-GB" sz="1100" dirty="0" smtClean="0">
                          <a:effectLst/>
                          <a:latin typeface="Calibri"/>
                          <a:ea typeface="Calibri"/>
                          <a:cs typeface="Times New Roman"/>
                        </a:rPr>
                        <a:t>3 demonstrator proposals</a:t>
                      </a:r>
                      <a:r>
                        <a:rPr lang="en-GB" sz="1100" baseline="0" dirty="0" smtClean="0">
                          <a:effectLst/>
                          <a:latin typeface="Calibri"/>
                          <a:ea typeface="Calibri"/>
                          <a:cs typeface="Times New Roman"/>
                        </a:rPr>
                        <a:t> adopted - </a:t>
                      </a:r>
                      <a:r>
                        <a:rPr lang="en-GB" sz="1100" dirty="0" smtClean="0">
                          <a:effectLst/>
                          <a:latin typeface="Calibri"/>
                          <a:ea typeface="Calibri"/>
                          <a:cs typeface="Times New Roman"/>
                        </a:rPr>
                        <a:t>Mobile World</a:t>
                      </a:r>
                      <a:r>
                        <a:rPr lang="en-GB" sz="1100" baseline="0" dirty="0" smtClean="0">
                          <a:effectLst/>
                          <a:latin typeface="Calibri"/>
                          <a:ea typeface="Calibri"/>
                          <a:cs typeface="Times New Roman"/>
                        </a:rPr>
                        <a:t> </a:t>
                      </a:r>
                      <a:r>
                        <a:rPr lang="en-GB" sz="1100" dirty="0" smtClean="0">
                          <a:effectLst/>
                          <a:latin typeface="Calibri"/>
                          <a:ea typeface="Calibri"/>
                          <a:cs typeface="Times New Roman"/>
                        </a:rPr>
                        <a:t>Capital</a:t>
                      </a:r>
                      <a:endPar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0 Proposals</a:t>
                      </a:r>
                    </a:p>
                    <a:p>
                      <a:endParaRPr lang="en-GB" sz="1800" dirty="0" smtClean="0"/>
                    </a:p>
                    <a:p>
                      <a:endParaRPr lang="en-GB" sz="1800" dirty="0"/>
                    </a:p>
                  </a:txBody>
                  <a:tcPr marL="14400" marR="68589"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bl>
          </a:graphicData>
        </a:graphic>
      </p:graphicFrame>
      <p:sp>
        <p:nvSpPr>
          <p:cNvPr id="6196" name="Title 1"/>
          <p:cNvSpPr txBox="1">
            <a:spLocks/>
          </p:cNvSpPr>
          <p:nvPr/>
        </p:nvSpPr>
        <p:spPr bwMode="auto">
          <a:xfrm>
            <a:off x="396875" y="115888"/>
            <a:ext cx="793591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GB" sz="1600" b="1">
                <a:solidFill>
                  <a:schemeClr val="tx2"/>
                </a:solidFill>
              </a:rPr>
              <a:t>Tier 1 Monthly Progress Against 2012/13 Objectives  -  September 30 2012</a:t>
            </a:r>
            <a:endParaRPr lang="en-GB" sz="1600">
              <a:solidFill>
                <a:schemeClr val="tx2"/>
              </a:solidFill>
            </a:endParaRPr>
          </a:p>
        </p:txBody>
      </p:sp>
      <p:sp>
        <p:nvSpPr>
          <p:cNvPr id="39" name="Diamond 38"/>
          <p:cNvSpPr/>
          <p:nvPr/>
        </p:nvSpPr>
        <p:spPr>
          <a:xfrm>
            <a:off x="4121150" y="6657975"/>
            <a:ext cx="115888" cy="106363"/>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198" name="TextBox 3"/>
          <p:cNvSpPr txBox="1">
            <a:spLocks noChangeArrowheads="1"/>
          </p:cNvSpPr>
          <p:nvPr/>
        </p:nvSpPr>
        <p:spPr bwMode="auto">
          <a:xfrm>
            <a:off x="3246438" y="6564313"/>
            <a:ext cx="5087937" cy="2603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100">
                <a:solidFill>
                  <a:srgbClr val="FF0000"/>
                </a:solidFill>
                <a:latin typeface="Calibri" pitchFamily="34" charset="0"/>
                <a:cs typeface="Calibri" pitchFamily="34" charset="0"/>
              </a:rPr>
              <a:t>              </a:t>
            </a:r>
            <a:r>
              <a:rPr lang="en-GB" sz="1100" b="1">
                <a:latin typeface="Calibri" pitchFamily="34" charset="0"/>
                <a:cs typeface="Calibri" pitchFamily="34" charset="0"/>
              </a:rPr>
              <a:t>KEY</a:t>
            </a:r>
            <a:r>
              <a:rPr lang="en-GB" sz="1100">
                <a:solidFill>
                  <a:srgbClr val="FF0000"/>
                </a:solidFill>
                <a:latin typeface="Calibri" pitchFamily="34" charset="0"/>
                <a:cs typeface="Calibri" pitchFamily="34" charset="0"/>
              </a:rPr>
              <a:t>        </a:t>
            </a:r>
            <a:r>
              <a:rPr lang="en-GB" sz="1000">
                <a:solidFill>
                  <a:srgbClr val="FF0000"/>
                </a:solidFill>
                <a:latin typeface="Calibri" pitchFamily="34" charset="0"/>
                <a:cs typeface="Calibri" pitchFamily="34" charset="0"/>
              </a:rPr>
              <a:t>= 30 Sept 2012 target </a:t>
            </a:r>
            <a:r>
              <a:rPr lang="en-GB" sz="1000">
                <a:latin typeface="Calibri" pitchFamily="34" charset="0"/>
                <a:cs typeface="Calibri" pitchFamily="34" charset="0"/>
              </a:rPr>
              <a:t>                             = Progress to 31 August</a:t>
            </a:r>
          </a:p>
        </p:txBody>
      </p:sp>
      <p:pic>
        <p:nvPicPr>
          <p:cNvPr id="6199" name="Picture 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4350" y="6610350"/>
            <a:ext cx="619125"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00" name="Group 106"/>
          <p:cNvGrpSpPr>
            <a:grpSpLocks/>
          </p:cNvGrpSpPr>
          <p:nvPr/>
        </p:nvGrpSpPr>
        <p:grpSpPr bwMode="auto">
          <a:xfrm>
            <a:off x="5414963" y="5899150"/>
            <a:ext cx="3505200" cy="295275"/>
            <a:chOff x="5037620" y="5029365"/>
            <a:chExt cx="3504510" cy="221540"/>
          </a:xfrm>
        </p:grpSpPr>
        <p:sp>
          <p:nvSpPr>
            <p:cNvPr id="41" name="Rectangle 40"/>
            <p:cNvSpPr/>
            <p:nvPr/>
          </p:nvSpPr>
          <p:spPr bwMode="auto">
            <a:xfrm>
              <a:off x="5197925" y="5085346"/>
              <a:ext cx="3156916" cy="106005"/>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343" name="Group 108"/>
            <p:cNvGrpSpPr>
              <a:grpSpLocks/>
            </p:cNvGrpSpPr>
            <p:nvPr/>
          </p:nvGrpSpPr>
          <p:grpSpPr bwMode="auto">
            <a:xfrm>
              <a:off x="5197729" y="5189792"/>
              <a:ext cx="3157855" cy="53975"/>
              <a:chOff x="5140754" y="5459919"/>
              <a:chExt cx="3157855" cy="53975"/>
            </a:xfrm>
          </p:grpSpPr>
          <p:cxnSp>
            <p:nvCxnSpPr>
              <p:cNvPr id="45" name="Straight Connector 44"/>
              <p:cNvCxnSpPr/>
              <p:nvPr/>
            </p:nvCxnSpPr>
            <p:spPr bwMode="auto">
              <a:xfrm flipV="1">
                <a:off x="5140950" y="5459096"/>
                <a:ext cx="0" cy="535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flipV="1">
                <a:off x="6193256" y="5459096"/>
                <a:ext cx="0" cy="535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flipV="1">
                <a:off x="8297866" y="5459096"/>
                <a:ext cx="0" cy="535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flipV="1">
                <a:off x="7245560" y="5459096"/>
                <a:ext cx="0" cy="535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344" name="TextBox 67"/>
            <p:cNvSpPr txBox="1">
              <a:spLocks noChangeArrowheads="1"/>
            </p:cNvSpPr>
            <p:nvPr/>
          </p:nvSpPr>
          <p:spPr bwMode="auto">
            <a:xfrm>
              <a:off x="5037620" y="5035461"/>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345" name="TextBox 110"/>
            <p:cNvSpPr txBox="1">
              <a:spLocks noChangeArrowheads="1"/>
            </p:cNvSpPr>
            <p:nvPr/>
          </p:nvSpPr>
          <p:spPr bwMode="auto">
            <a:xfrm>
              <a:off x="8299756" y="5029365"/>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3</a:t>
              </a:r>
            </a:p>
          </p:txBody>
        </p:sp>
      </p:grpSp>
      <p:grpSp>
        <p:nvGrpSpPr>
          <p:cNvPr id="6201" name="Group 4"/>
          <p:cNvGrpSpPr>
            <a:grpSpLocks/>
          </p:cNvGrpSpPr>
          <p:nvPr/>
        </p:nvGrpSpPr>
        <p:grpSpPr bwMode="auto">
          <a:xfrm>
            <a:off x="5411788" y="4889500"/>
            <a:ext cx="3575050" cy="323850"/>
            <a:chOff x="5411588" y="4586505"/>
            <a:chExt cx="3575050" cy="267002"/>
          </a:xfrm>
        </p:grpSpPr>
        <p:grpSp>
          <p:nvGrpSpPr>
            <p:cNvPr id="6331" name="Group 87"/>
            <p:cNvGrpSpPr>
              <a:grpSpLocks/>
            </p:cNvGrpSpPr>
            <p:nvPr/>
          </p:nvGrpSpPr>
          <p:grpSpPr bwMode="auto">
            <a:xfrm>
              <a:off x="5579863" y="4782451"/>
              <a:ext cx="3157537" cy="67230"/>
              <a:chOff x="5311339" y="2964298"/>
              <a:chExt cx="3158281" cy="55454"/>
            </a:xfrm>
          </p:grpSpPr>
          <p:cxnSp>
            <p:nvCxnSpPr>
              <p:cNvPr id="55" name="Straight Connector 54"/>
              <p:cNvCxnSpPr/>
              <p:nvPr/>
            </p:nvCxnSpPr>
            <p:spPr bwMode="auto">
              <a:xfrm flipV="1">
                <a:off x="5311339" y="2964611"/>
                <a:ext cx="0" cy="5505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auto">
              <a:xfrm flipV="1">
                <a:off x="6408559" y="2964611"/>
                <a:ext cx="0" cy="5505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auto">
              <a:xfrm flipV="1">
                <a:off x="8469620" y="2964611"/>
                <a:ext cx="0" cy="5505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auto">
              <a:xfrm flipV="1">
                <a:off x="7497841" y="2964611"/>
                <a:ext cx="0" cy="5505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332" name="Group 3"/>
            <p:cNvGrpSpPr>
              <a:grpSpLocks/>
            </p:cNvGrpSpPr>
            <p:nvPr/>
          </p:nvGrpSpPr>
          <p:grpSpPr bwMode="auto">
            <a:xfrm>
              <a:off x="5411588" y="4586505"/>
              <a:ext cx="3575050" cy="267002"/>
              <a:chOff x="5411588" y="4596130"/>
              <a:chExt cx="3575050" cy="267002"/>
            </a:xfrm>
          </p:grpSpPr>
          <p:sp>
            <p:nvSpPr>
              <p:cNvPr id="6333" name="TextBox 67"/>
              <p:cNvSpPr txBox="1">
                <a:spLocks noChangeArrowheads="1"/>
              </p:cNvSpPr>
              <p:nvPr/>
            </p:nvSpPr>
            <p:spPr bwMode="auto">
              <a:xfrm>
                <a:off x="5411588" y="4601936"/>
                <a:ext cx="242317" cy="26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334" name="TextBox 67"/>
              <p:cNvSpPr txBox="1">
                <a:spLocks noChangeArrowheads="1"/>
              </p:cNvSpPr>
              <p:nvPr/>
            </p:nvSpPr>
            <p:spPr bwMode="auto">
              <a:xfrm>
                <a:off x="8686627" y="4596130"/>
                <a:ext cx="300011" cy="26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21</a:t>
                </a:r>
              </a:p>
            </p:txBody>
          </p:sp>
          <p:sp>
            <p:nvSpPr>
              <p:cNvPr id="53" name="Rectangle 52"/>
              <p:cNvSpPr/>
              <p:nvPr/>
            </p:nvSpPr>
            <p:spPr bwMode="auto">
              <a:xfrm>
                <a:off x="5578275" y="4655028"/>
                <a:ext cx="3157538" cy="126956"/>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54" name="Rectangle 53"/>
              <p:cNvSpPr/>
              <p:nvPr/>
            </p:nvSpPr>
            <p:spPr bwMode="auto">
              <a:xfrm>
                <a:off x="5581450" y="4660263"/>
                <a:ext cx="1093788" cy="116486"/>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3" name="Diamond 32"/>
              <p:cNvSpPr/>
              <p:nvPr/>
            </p:nvSpPr>
            <p:spPr>
              <a:xfrm>
                <a:off x="6616500" y="4682513"/>
                <a:ext cx="117475" cy="106016"/>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grpSp>
        <p:nvGrpSpPr>
          <p:cNvPr id="6202" name="Group 5"/>
          <p:cNvGrpSpPr>
            <a:grpSpLocks/>
          </p:cNvGrpSpPr>
          <p:nvPr/>
        </p:nvGrpSpPr>
        <p:grpSpPr bwMode="auto">
          <a:xfrm>
            <a:off x="5407025" y="4522788"/>
            <a:ext cx="3500438" cy="287337"/>
            <a:chOff x="5397200" y="4297838"/>
            <a:chExt cx="3500438" cy="215900"/>
          </a:xfrm>
        </p:grpSpPr>
        <p:grpSp>
          <p:nvGrpSpPr>
            <p:cNvPr id="6322" name="Group 116"/>
            <p:cNvGrpSpPr>
              <a:grpSpLocks/>
            </p:cNvGrpSpPr>
            <p:nvPr/>
          </p:nvGrpSpPr>
          <p:grpSpPr bwMode="auto">
            <a:xfrm>
              <a:off x="5397200" y="4297838"/>
              <a:ext cx="3500438" cy="215900"/>
              <a:chOff x="4752508" y="5728008"/>
              <a:chExt cx="3500062" cy="215444"/>
            </a:xfrm>
          </p:grpSpPr>
          <p:grpSp>
            <p:nvGrpSpPr>
              <p:cNvPr id="6324" name="Group 117"/>
              <p:cNvGrpSpPr>
                <a:grpSpLocks/>
              </p:cNvGrpSpPr>
              <p:nvPr/>
            </p:nvGrpSpPr>
            <p:grpSpPr bwMode="auto">
              <a:xfrm>
                <a:off x="4920422" y="5884397"/>
                <a:ext cx="3157855" cy="53975"/>
                <a:chOff x="5311442" y="2965069"/>
                <a:chExt cx="3157855" cy="53975"/>
              </a:xfrm>
            </p:grpSpPr>
            <p:cxnSp>
              <p:nvCxnSpPr>
                <p:cNvPr id="66" name="Straight Connector 65"/>
                <p:cNvCxnSpPr/>
                <p:nvPr/>
              </p:nvCxnSpPr>
              <p:spPr bwMode="auto">
                <a:xfrm flipV="1">
                  <a:off x="5311785" y="2964609"/>
                  <a:ext cx="0" cy="5475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bwMode="auto">
                <a:xfrm flipV="1">
                  <a:off x="6891178" y="2964609"/>
                  <a:ext cx="0" cy="5475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bwMode="auto">
                <a:xfrm flipV="1">
                  <a:off x="8468984" y="2964609"/>
                  <a:ext cx="0" cy="5475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3" name="Rectangle 62"/>
              <p:cNvSpPr/>
              <p:nvPr/>
            </p:nvSpPr>
            <p:spPr bwMode="auto">
              <a:xfrm>
                <a:off x="4920765" y="5783952"/>
                <a:ext cx="3157199" cy="105937"/>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326" name="TextBox 67"/>
              <p:cNvSpPr txBox="1">
                <a:spLocks noChangeArrowheads="1"/>
              </p:cNvSpPr>
              <p:nvPr/>
            </p:nvSpPr>
            <p:spPr bwMode="auto">
              <a:xfrm>
                <a:off x="4752508" y="5728008"/>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327" name="TextBox 120"/>
              <p:cNvSpPr txBox="1">
                <a:spLocks noChangeArrowheads="1"/>
              </p:cNvSpPr>
              <p:nvPr/>
            </p:nvSpPr>
            <p:spPr bwMode="auto">
              <a:xfrm>
                <a:off x="8010196" y="5728008"/>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2</a:t>
                </a:r>
              </a:p>
            </p:txBody>
          </p:sp>
        </p:grpSp>
        <p:sp>
          <p:nvSpPr>
            <p:cNvPr id="32" name="Diamond 31"/>
            <p:cNvSpPr/>
            <p:nvPr/>
          </p:nvSpPr>
          <p:spPr>
            <a:xfrm>
              <a:off x="5533725" y="4346743"/>
              <a:ext cx="117475" cy="106161"/>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03" name="Group 64"/>
          <p:cNvGrpSpPr>
            <a:grpSpLocks/>
          </p:cNvGrpSpPr>
          <p:nvPr/>
        </p:nvGrpSpPr>
        <p:grpSpPr bwMode="auto">
          <a:xfrm>
            <a:off x="5286375" y="5410200"/>
            <a:ext cx="3757613" cy="452438"/>
            <a:chOff x="5283164" y="1557179"/>
            <a:chExt cx="3756115" cy="339929"/>
          </a:xfrm>
        </p:grpSpPr>
        <p:sp>
          <p:nvSpPr>
            <p:cNvPr id="6313" name="TextBox 67"/>
            <p:cNvSpPr txBox="1">
              <a:spLocks noChangeArrowheads="1"/>
            </p:cNvSpPr>
            <p:nvPr/>
          </p:nvSpPr>
          <p:spPr bwMode="auto">
            <a:xfrm>
              <a:off x="5283164" y="1558554"/>
              <a:ext cx="62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523</a:t>
              </a:r>
            </a:p>
            <a:p>
              <a:pPr eaLnBrk="1" hangingPunct="1"/>
              <a:r>
                <a:rPr lang="en-GB" sz="800">
                  <a:solidFill>
                    <a:srgbClr val="000000"/>
                  </a:solidFill>
                </a:rPr>
                <a:t>Mar 2012</a:t>
              </a:r>
            </a:p>
          </p:txBody>
        </p:sp>
        <p:sp>
          <p:nvSpPr>
            <p:cNvPr id="6314" name="TextBox 67"/>
            <p:cNvSpPr txBox="1">
              <a:spLocks noChangeArrowheads="1"/>
            </p:cNvSpPr>
            <p:nvPr/>
          </p:nvSpPr>
          <p:spPr bwMode="auto">
            <a:xfrm>
              <a:off x="8418843" y="1557179"/>
              <a:ext cx="620436" cy="2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r>
                <a:rPr lang="en-GB" sz="800">
                  <a:solidFill>
                    <a:srgbClr val="000000"/>
                  </a:solidFill>
                </a:rPr>
                <a:t>700</a:t>
              </a:r>
            </a:p>
            <a:p>
              <a:pPr algn="r" eaLnBrk="1" hangingPunct="1"/>
              <a:r>
                <a:rPr lang="en-GB" sz="800">
                  <a:solidFill>
                    <a:srgbClr val="000000"/>
                  </a:solidFill>
                </a:rPr>
                <a:t>Mar 2013</a:t>
              </a:r>
            </a:p>
          </p:txBody>
        </p:sp>
        <p:sp>
          <p:nvSpPr>
            <p:cNvPr id="73" name="Rectangle 72"/>
            <p:cNvSpPr/>
            <p:nvPr/>
          </p:nvSpPr>
          <p:spPr bwMode="auto">
            <a:xfrm>
              <a:off x="5575148" y="1579841"/>
              <a:ext cx="3157866" cy="104960"/>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316" name="Group 68"/>
            <p:cNvGrpSpPr>
              <a:grpSpLocks/>
            </p:cNvGrpSpPr>
            <p:nvPr/>
          </p:nvGrpSpPr>
          <p:grpSpPr bwMode="auto">
            <a:xfrm>
              <a:off x="5575680" y="1684909"/>
              <a:ext cx="3157855" cy="53975"/>
              <a:chOff x="5311442" y="2965069"/>
              <a:chExt cx="3157855" cy="53975"/>
            </a:xfrm>
          </p:grpSpPr>
          <p:cxnSp>
            <p:nvCxnSpPr>
              <p:cNvPr id="75" name="Straight Connector 74"/>
              <p:cNvCxnSpPr/>
              <p:nvPr/>
            </p:nvCxnSpPr>
            <p:spPr bwMode="auto">
              <a:xfrm flipV="1">
                <a:off x="5310909" y="2963768"/>
                <a:ext cx="0" cy="536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bwMode="auto">
              <a:xfrm flipV="1">
                <a:off x="6101169" y="2963768"/>
                <a:ext cx="0" cy="536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bwMode="auto">
              <a:xfrm flipV="1">
                <a:off x="6889843" y="2963768"/>
                <a:ext cx="0" cy="536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bwMode="auto">
              <a:xfrm flipV="1">
                <a:off x="8468775" y="2963768"/>
                <a:ext cx="0" cy="536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flipV="1">
                <a:off x="7680103" y="2963768"/>
                <a:ext cx="0" cy="536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204" name="Group 14"/>
          <p:cNvGrpSpPr>
            <a:grpSpLocks/>
          </p:cNvGrpSpPr>
          <p:nvPr/>
        </p:nvGrpSpPr>
        <p:grpSpPr bwMode="auto">
          <a:xfrm>
            <a:off x="5405438" y="2871788"/>
            <a:ext cx="3549650" cy="271462"/>
            <a:chOff x="5472513" y="2896025"/>
            <a:chExt cx="3549650" cy="223838"/>
          </a:xfrm>
        </p:grpSpPr>
        <p:grpSp>
          <p:nvGrpSpPr>
            <p:cNvPr id="6295" name="Group 1"/>
            <p:cNvGrpSpPr>
              <a:grpSpLocks/>
            </p:cNvGrpSpPr>
            <p:nvPr/>
          </p:nvGrpSpPr>
          <p:grpSpPr bwMode="auto">
            <a:xfrm>
              <a:off x="5472513" y="2896025"/>
              <a:ext cx="3549650" cy="223838"/>
              <a:chOff x="5434013" y="1357313"/>
              <a:chExt cx="3549650" cy="223837"/>
            </a:xfrm>
          </p:grpSpPr>
          <p:sp>
            <p:nvSpPr>
              <p:cNvPr id="81" name="Rectangle 80"/>
              <p:cNvSpPr/>
              <p:nvPr/>
            </p:nvSpPr>
            <p:spPr bwMode="auto">
              <a:xfrm>
                <a:off x="5610225" y="1412291"/>
                <a:ext cx="3157538" cy="107337"/>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298" name="TextBox 67"/>
              <p:cNvSpPr txBox="1">
                <a:spLocks noChangeArrowheads="1"/>
              </p:cNvSpPr>
              <p:nvPr/>
            </p:nvSpPr>
            <p:spPr bwMode="auto">
              <a:xfrm>
                <a:off x="5434013" y="1357313"/>
                <a:ext cx="242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99" name="TextBox 67"/>
              <p:cNvSpPr txBox="1">
                <a:spLocks noChangeArrowheads="1"/>
              </p:cNvSpPr>
              <p:nvPr/>
            </p:nvSpPr>
            <p:spPr bwMode="auto">
              <a:xfrm>
                <a:off x="8683625" y="1365250"/>
                <a:ext cx="300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10</a:t>
                </a:r>
              </a:p>
            </p:txBody>
          </p:sp>
          <p:sp>
            <p:nvSpPr>
              <p:cNvPr id="84" name="Rectangle 83"/>
              <p:cNvSpPr/>
              <p:nvPr/>
            </p:nvSpPr>
            <p:spPr bwMode="auto">
              <a:xfrm>
                <a:off x="5607050" y="1414909"/>
                <a:ext cx="949325" cy="104719"/>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301" name="Group 26"/>
              <p:cNvGrpSpPr>
                <a:grpSpLocks/>
              </p:cNvGrpSpPr>
              <p:nvPr/>
            </p:nvGrpSpPr>
            <p:grpSpPr bwMode="auto">
              <a:xfrm>
                <a:off x="5608638" y="1520825"/>
                <a:ext cx="3157537" cy="55563"/>
                <a:chOff x="961094" y="4152592"/>
                <a:chExt cx="3157855" cy="53975"/>
              </a:xfrm>
            </p:grpSpPr>
            <p:cxnSp>
              <p:nvCxnSpPr>
                <p:cNvPr id="86" name="Straight Connector 85"/>
                <p:cNvCxnSpPr/>
                <p:nvPr/>
              </p:nvCxnSpPr>
              <p:spPr bwMode="auto">
                <a:xfrm flipV="1">
                  <a:off x="961094"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bwMode="auto">
                <a:xfrm flipV="1">
                  <a:off x="1277038"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bwMode="auto">
                <a:xfrm flipV="1">
                  <a:off x="1908926"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bwMode="auto">
                <a:xfrm flipV="1">
                  <a:off x="4118949"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bwMode="auto">
                <a:xfrm flipV="1">
                  <a:off x="2224871"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bwMode="auto">
                <a:xfrm flipV="1">
                  <a:off x="1592983"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bwMode="auto">
                <a:xfrm flipV="1">
                  <a:off x="3803005"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bwMode="auto">
                <a:xfrm flipV="1">
                  <a:off x="3487060"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bwMode="auto">
                <a:xfrm flipV="1">
                  <a:off x="3171117"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bwMode="auto">
                <a:xfrm flipV="1">
                  <a:off x="2855172"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bwMode="auto">
                <a:xfrm flipV="1">
                  <a:off x="2539228" y="4152700"/>
                  <a:ext cx="0" cy="53406"/>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9" name="Diamond 28"/>
            <p:cNvSpPr/>
            <p:nvPr/>
          </p:nvSpPr>
          <p:spPr>
            <a:xfrm>
              <a:off x="6536138" y="2968019"/>
              <a:ext cx="127000" cy="108647"/>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05" name="Group 16"/>
          <p:cNvGrpSpPr>
            <a:grpSpLocks/>
          </p:cNvGrpSpPr>
          <p:nvPr/>
        </p:nvGrpSpPr>
        <p:grpSpPr bwMode="auto">
          <a:xfrm>
            <a:off x="5400675" y="3541713"/>
            <a:ext cx="3575050" cy="271462"/>
            <a:chOff x="5477275" y="3565675"/>
            <a:chExt cx="3575050" cy="223838"/>
          </a:xfrm>
        </p:grpSpPr>
        <p:grpSp>
          <p:nvGrpSpPr>
            <p:cNvPr id="6281" name="Group 3"/>
            <p:cNvGrpSpPr>
              <a:grpSpLocks/>
            </p:cNvGrpSpPr>
            <p:nvPr/>
          </p:nvGrpSpPr>
          <p:grpSpPr bwMode="auto">
            <a:xfrm>
              <a:off x="5477275" y="3565675"/>
              <a:ext cx="3575050" cy="223838"/>
              <a:chOff x="5438775" y="1718067"/>
              <a:chExt cx="3575050" cy="223838"/>
            </a:xfrm>
          </p:grpSpPr>
          <p:grpSp>
            <p:nvGrpSpPr>
              <p:cNvPr id="6283" name="Group 1"/>
              <p:cNvGrpSpPr>
                <a:grpSpLocks/>
              </p:cNvGrpSpPr>
              <p:nvPr/>
            </p:nvGrpSpPr>
            <p:grpSpPr bwMode="auto">
              <a:xfrm>
                <a:off x="5438775" y="1718067"/>
                <a:ext cx="3575050" cy="223838"/>
                <a:chOff x="5438775" y="1790700"/>
                <a:chExt cx="3575050" cy="223838"/>
              </a:xfrm>
            </p:grpSpPr>
            <p:sp>
              <p:nvSpPr>
                <p:cNvPr id="117" name="Rectangle 116"/>
                <p:cNvSpPr/>
                <p:nvPr/>
              </p:nvSpPr>
              <p:spPr bwMode="auto">
                <a:xfrm>
                  <a:off x="5614988" y="1845678"/>
                  <a:ext cx="3157537" cy="107338"/>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292" name="TextBox 67"/>
                <p:cNvSpPr txBox="1">
                  <a:spLocks noChangeArrowheads="1"/>
                </p:cNvSpPr>
                <p:nvPr/>
              </p:nvSpPr>
              <p:spPr bwMode="auto">
                <a:xfrm>
                  <a:off x="5438775" y="1790700"/>
                  <a:ext cx="2428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93" name="TextBox 67"/>
                <p:cNvSpPr txBox="1">
                  <a:spLocks noChangeArrowheads="1"/>
                </p:cNvSpPr>
                <p:nvPr/>
              </p:nvSpPr>
              <p:spPr bwMode="auto">
                <a:xfrm>
                  <a:off x="8713788" y="1798638"/>
                  <a:ext cx="3000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50</a:t>
                  </a:r>
                </a:p>
              </p:txBody>
            </p:sp>
            <p:sp>
              <p:nvSpPr>
                <p:cNvPr id="120" name="Rectangle 119"/>
                <p:cNvSpPr/>
                <p:nvPr/>
              </p:nvSpPr>
              <p:spPr bwMode="auto">
                <a:xfrm>
                  <a:off x="5616575" y="1845678"/>
                  <a:ext cx="1258888" cy="107338"/>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grpSp>
            <p:nvGrpSpPr>
              <p:cNvPr id="6284" name="Group 43"/>
              <p:cNvGrpSpPr>
                <a:grpSpLocks/>
              </p:cNvGrpSpPr>
              <p:nvPr/>
            </p:nvGrpSpPr>
            <p:grpSpPr bwMode="auto">
              <a:xfrm>
                <a:off x="5613400" y="1872447"/>
                <a:ext cx="3157538" cy="53975"/>
                <a:chOff x="961094" y="4152592"/>
                <a:chExt cx="3157855" cy="53975"/>
              </a:xfrm>
            </p:grpSpPr>
            <p:cxnSp>
              <p:nvCxnSpPr>
                <p:cNvPr id="111" name="Straight Connector 110"/>
                <p:cNvCxnSpPr/>
                <p:nvPr/>
              </p:nvCxnSpPr>
              <p:spPr bwMode="auto">
                <a:xfrm flipV="1">
                  <a:off x="961094"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auto">
                <a:xfrm flipV="1">
                  <a:off x="4118949"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bwMode="auto">
                <a:xfrm flipV="1">
                  <a:off x="2224871"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bwMode="auto">
                <a:xfrm flipV="1">
                  <a:off x="1592982"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bwMode="auto">
                <a:xfrm flipV="1">
                  <a:off x="3487061"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auto">
                <a:xfrm flipV="1">
                  <a:off x="2855172" y="4152674"/>
                  <a:ext cx="0" cy="536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6282" name="Picture 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5500" y="3622900"/>
              <a:ext cx="122238"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206" name="Group 17"/>
          <p:cNvGrpSpPr>
            <a:grpSpLocks/>
          </p:cNvGrpSpPr>
          <p:nvPr/>
        </p:nvGrpSpPr>
        <p:grpSpPr bwMode="auto">
          <a:xfrm>
            <a:off x="5399088" y="3941763"/>
            <a:ext cx="3575050" cy="296862"/>
            <a:chOff x="5466063" y="3978838"/>
            <a:chExt cx="3575050" cy="222250"/>
          </a:xfrm>
        </p:grpSpPr>
        <p:grpSp>
          <p:nvGrpSpPr>
            <p:cNvPr id="6268" name="Group 50"/>
            <p:cNvGrpSpPr>
              <a:grpSpLocks/>
            </p:cNvGrpSpPr>
            <p:nvPr/>
          </p:nvGrpSpPr>
          <p:grpSpPr bwMode="auto">
            <a:xfrm>
              <a:off x="5466063" y="3978838"/>
              <a:ext cx="3575050" cy="222250"/>
              <a:chOff x="372371" y="4511228"/>
              <a:chExt cx="3574823" cy="223064"/>
            </a:xfrm>
          </p:grpSpPr>
          <p:sp>
            <p:nvSpPr>
              <p:cNvPr id="123" name="Rectangle 122"/>
              <p:cNvSpPr/>
              <p:nvPr/>
            </p:nvSpPr>
            <p:spPr bwMode="auto">
              <a:xfrm>
                <a:off x="548572" y="4567292"/>
                <a:ext cx="3157338" cy="104971"/>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271" name="TextBox 67"/>
              <p:cNvSpPr txBox="1">
                <a:spLocks noChangeArrowheads="1"/>
              </p:cNvSpPr>
              <p:nvPr/>
            </p:nvSpPr>
            <p:spPr bwMode="auto">
              <a:xfrm>
                <a:off x="372371" y="4511228"/>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72" name="TextBox 67"/>
              <p:cNvSpPr txBox="1">
                <a:spLocks noChangeArrowheads="1"/>
              </p:cNvSpPr>
              <p:nvPr/>
            </p:nvSpPr>
            <p:spPr bwMode="auto">
              <a:xfrm>
                <a:off x="3647112" y="451884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50</a:t>
                </a:r>
              </a:p>
            </p:txBody>
          </p:sp>
          <p:sp>
            <p:nvSpPr>
              <p:cNvPr id="126" name="Rectangle 125"/>
              <p:cNvSpPr/>
              <p:nvPr/>
            </p:nvSpPr>
            <p:spPr bwMode="auto">
              <a:xfrm>
                <a:off x="550160" y="4567292"/>
                <a:ext cx="3154162" cy="104971"/>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274" name="Group 55"/>
              <p:cNvGrpSpPr>
                <a:grpSpLocks/>
              </p:cNvGrpSpPr>
              <p:nvPr/>
            </p:nvGrpSpPr>
            <p:grpSpPr bwMode="auto">
              <a:xfrm>
                <a:off x="546638" y="4667280"/>
                <a:ext cx="3157855" cy="53975"/>
                <a:chOff x="961094" y="4152592"/>
                <a:chExt cx="3157855" cy="53975"/>
              </a:xfrm>
            </p:grpSpPr>
            <p:cxnSp>
              <p:nvCxnSpPr>
                <p:cNvPr id="128" name="Straight Connector 127"/>
                <p:cNvCxnSpPr/>
                <p:nvPr/>
              </p:nvCxnSpPr>
              <p:spPr bwMode="auto">
                <a:xfrm flipV="1">
                  <a:off x="961441"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auto">
                <a:xfrm flipV="1">
                  <a:off x="4118777"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auto">
                <a:xfrm flipV="1">
                  <a:off x="2225011"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bwMode="auto">
                <a:xfrm flipV="1">
                  <a:off x="1593226"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auto">
                <a:xfrm flipV="1">
                  <a:off x="3486992"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auto">
                <a:xfrm flipV="1">
                  <a:off x="2855207" y="4152804"/>
                  <a:ext cx="0" cy="5367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31" name="Diamond 30"/>
            <p:cNvSpPr/>
            <p:nvPr/>
          </p:nvSpPr>
          <p:spPr>
            <a:xfrm flipV="1">
              <a:off x="7931450" y="4024001"/>
              <a:ext cx="125413" cy="123604"/>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07" name="Group 10"/>
          <p:cNvGrpSpPr>
            <a:grpSpLocks/>
          </p:cNvGrpSpPr>
          <p:nvPr/>
        </p:nvGrpSpPr>
        <p:grpSpPr bwMode="auto">
          <a:xfrm>
            <a:off x="5400675" y="942975"/>
            <a:ext cx="3516313" cy="295275"/>
            <a:chOff x="5419325" y="1206177"/>
            <a:chExt cx="3516313" cy="268923"/>
          </a:xfrm>
        </p:grpSpPr>
        <p:grpSp>
          <p:nvGrpSpPr>
            <p:cNvPr id="6255" name="Group 45"/>
            <p:cNvGrpSpPr>
              <a:grpSpLocks/>
            </p:cNvGrpSpPr>
            <p:nvPr/>
          </p:nvGrpSpPr>
          <p:grpSpPr bwMode="auto">
            <a:xfrm>
              <a:off x="5419325" y="1206177"/>
              <a:ext cx="3516313" cy="268923"/>
              <a:chOff x="372371" y="4511228"/>
              <a:chExt cx="3517115" cy="223064"/>
            </a:xfrm>
          </p:grpSpPr>
          <p:sp>
            <p:nvSpPr>
              <p:cNvPr id="136" name="Rectangle 135"/>
              <p:cNvSpPr/>
              <p:nvPr/>
            </p:nvSpPr>
            <p:spPr bwMode="auto">
              <a:xfrm>
                <a:off x="548624" y="4566394"/>
                <a:ext cx="3158257" cy="105536"/>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258" name="TextBox 67"/>
              <p:cNvSpPr txBox="1">
                <a:spLocks noChangeArrowheads="1"/>
              </p:cNvSpPr>
              <p:nvPr/>
            </p:nvSpPr>
            <p:spPr bwMode="auto">
              <a:xfrm>
                <a:off x="372371" y="4511228"/>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59" name="TextBox 67"/>
              <p:cNvSpPr txBox="1">
                <a:spLocks noChangeArrowheads="1"/>
              </p:cNvSpPr>
              <p:nvPr/>
            </p:nvSpPr>
            <p:spPr bwMode="auto">
              <a:xfrm>
                <a:off x="3647112" y="4518848"/>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5</a:t>
                </a:r>
              </a:p>
            </p:txBody>
          </p:sp>
          <p:sp>
            <p:nvSpPr>
              <p:cNvPr id="139" name="Rectangle 138"/>
              <p:cNvSpPr/>
              <p:nvPr/>
            </p:nvSpPr>
            <p:spPr bwMode="auto">
              <a:xfrm>
                <a:off x="550212" y="4574790"/>
                <a:ext cx="635145" cy="97140"/>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261" name="Group 50"/>
              <p:cNvGrpSpPr>
                <a:grpSpLocks/>
              </p:cNvGrpSpPr>
              <p:nvPr/>
            </p:nvGrpSpPr>
            <p:grpSpPr bwMode="auto">
              <a:xfrm>
                <a:off x="546638" y="4667280"/>
                <a:ext cx="3157855" cy="53975"/>
                <a:chOff x="961094" y="4152592"/>
                <a:chExt cx="3157855" cy="53975"/>
              </a:xfrm>
            </p:grpSpPr>
            <p:cxnSp>
              <p:nvCxnSpPr>
                <p:cNvPr id="141" name="Straight Connector 140"/>
                <p:cNvCxnSpPr/>
                <p:nvPr/>
              </p:nvCxnSpPr>
              <p:spPr bwMode="auto">
                <a:xfrm flipV="1">
                  <a:off x="961492"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bwMode="auto">
                <a:xfrm flipV="1">
                  <a:off x="4118162"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auto">
                <a:xfrm flipV="1">
                  <a:off x="2223843"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auto">
                <a:xfrm flipV="1">
                  <a:off x="1593461"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auto">
                <a:xfrm flipV="1">
                  <a:off x="3486193"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auto">
                <a:xfrm flipV="1">
                  <a:off x="2855812" y="4152445"/>
                  <a:ext cx="0" cy="5396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 name="Diamond 1"/>
            <p:cNvSpPr/>
            <p:nvPr/>
          </p:nvSpPr>
          <p:spPr>
            <a:xfrm>
              <a:off x="6798863" y="1282806"/>
              <a:ext cx="117475" cy="108436"/>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08" name="Group 1"/>
          <p:cNvGrpSpPr>
            <a:grpSpLocks/>
          </p:cNvGrpSpPr>
          <p:nvPr/>
        </p:nvGrpSpPr>
        <p:grpSpPr bwMode="auto">
          <a:xfrm>
            <a:off x="5327650" y="2125663"/>
            <a:ext cx="3665538" cy="522287"/>
            <a:chOff x="5380038" y="2282825"/>
            <a:chExt cx="3665537" cy="432115"/>
          </a:xfrm>
        </p:grpSpPr>
        <p:sp>
          <p:nvSpPr>
            <p:cNvPr id="6246" name="TextBox 1"/>
            <p:cNvSpPr txBox="1">
              <a:spLocks noChangeArrowheads="1"/>
            </p:cNvSpPr>
            <p:nvPr/>
          </p:nvSpPr>
          <p:spPr bwMode="auto">
            <a:xfrm>
              <a:off x="5380038" y="2435225"/>
              <a:ext cx="3665537" cy="2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   0%                               0.38%                           3.82%                       11.6%</a:t>
              </a:r>
            </a:p>
            <a:p>
              <a:pPr eaLnBrk="1" hangingPunct="1"/>
              <a:r>
                <a:rPr lang="en-GB" sz="800">
                  <a:solidFill>
                    <a:srgbClr val="000000"/>
                  </a:solidFill>
                </a:rPr>
                <a:t>   2011                             2012                             2013                          2014</a:t>
              </a:r>
            </a:p>
          </p:txBody>
        </p:sp>
        <p:grpSp>
          <p:nvGrpSpPr>
            <p:cNvPr id="6247" name="Group 69"/>
            <p:cNvGrpSpPr>
              <a:grpSpLocks/>
            </p:cNvGrpSpPr>
            <p:nvPr/>
          </p:nvGrpSpPr>
          <p:grpSpPr bwMode="auto">
            <a:xfrm>
              <a:off x="5627688" y="2282825"/>
              <a:ext cx="3287712" cy="215900"/>
              <a:chOff x="5197729" y="5029365"/>
              <a:chExt cx="3286702" cy="215890"/>
            </a:xfrm>
          </p:grpSpPr>
          <p:sp>
            <p:nvSpPr>
              <p:cNvPr id="177" name="Rectangle 176"/>
              <p:cNvSpPr/>
              <p:nvPr/>
            </p:nvSpPr>
            <p:spPr bwMode="auto">
              <a:xfrm>
                <a:off x="5197729" y="5084526"/>
                <a:ext cx="3156567" cy="106382"/>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249" name="Group 65"/>
              <p:cNvGrpSpPr>
                <a:grpSpLocks/>
              </p:cNvGrpSpPr>
              <p:nvPr/>
            </p:nvGrpSpPr>
            <p:grpSpPr bwMode="auto">
              <a:xfrm>
                <a:off x="5197729" y="5189792"/>
                <a:ext cx="3157855" cy="53975"/>
                <a:chOff x="5140754" y="5459919"/>
                <a:chExt cx="3157855" cy="53975"/>
              </a:xfrm>
            </p:grpSpPr>
            <p:cxnSp>
              <p:nvCxnSpPr>
                <p:cNvPr id="180" name="Straight Connector 179"/>
                <p:cNvCxnSpPr/>
                <p:nvPr/>
              </p:nvCxnSpPr>
              <p:spPr bwMode="auto">
                <a:xfrm flipV="1">
                  <a:off x="5140754" y="5467602"/>
                  <a:ext cx="0" cy="5384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auto">
                <a:xfrm flipV="1">
                  <a:off x="6192943" y="5467602"/>
                  <a:ext cx="0" cy="5384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auto">
                <a:xfrm flipV="1">
                  <a:off x="8298908" y="5467602"/>
                  <a:ext cx="0" cy="5384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auto">
                <a:xfrm flipV="1">
                  <a:off x="7245132" y="5467602"/>
                  <a:ext cx="0" cy="5384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250" name="TextBox 67"/>
              <p:cNvSpPr txBox="1">
                <a:spLocks noChangeArrowheads="1"/>
              </p:cNvSpPr>
              <p:nvPr/>
            </p:nvSpPr>
            <p:spPr bwMode="auto">
              <a:xfrm>
                <a:off x="8299756" y="5029365"/>
                <a:ext cx="184675" cy="215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sz="800">
                  <a:solidFill>
                    <a:srgbClr val="000000"/>
                  </a:solidFill>
                </a:endParaRPr>
              </a:p>
            </p:txBody>
          </p:sp>
        </p:grpSp>
      </p:grpSp>
      <p:grpSp>
        <p:nvGrpSpPr>
          <p:cNvPr id="6209" name="Group 19"/>
          <p:cNvGrpSpPr>
            <a:grpSpLocks/>
          </p:cNvGrpSpPr>
          <p:nvPr/>
        </p:nvGrpSpPr>
        <p:grpSpPr bwMode="auto">
          <a:xfrm>
            <a:off x="5418138" y="1770063"/>
            <a:ext cx="3563937" cy="296862"/>
            <a:chOff x="5423496" y="1770683"/>
            <a:chExt cx="3562860" cy="295815"/>
          </a:xfrm>
        </p:grpSpPr>
        <p:grpSp>
          <p:nvGrpSpPr>
            <p:cNvPr id="6235" name="Group 106"/>
            <p:cNvGrpSpPr>
              <a:grpSpLocks/>
            </p:cNvGrpSpPr>
            <p:nvPr/>
          </p:nvGrpSpPr>
          <p:grpSpPr bwMode="auto">
            <a:xfrm>
              <a:off x="5423496" y="1770683"/>
              <a:ext cx="3562860" cy="295815"/>
              <a:chOff x="5037620" y="5029365"/>
              <a:chExt cx="3562159" cy="221540"/>
            </a:xfrm>
          </p:grpSpPr>
          <p:sp>
            <p:nvSpPr>
              <p:cNvPr id="205" name="Rectangle 204"/>
              <p:cNvSpPr/>
              <p:nvPr/>
            </p:nvSpPr>
            <p:spPr bwMode="auto">
              <a:xfrm>
                <a:off x="5197877" y="5085046"/>
                <a:ext cx="3157549" cy="105439"/>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6239" name="Group 108"/>
              <p:cNvGrpSpPr>
                <a:grpSpLocks/>
              </p:cNvGrpSpPr>
              <p:nvPr/>
            </p:nvGrpSpPr>
            <p:grpSpPr bwMode="auto">
              <a:xfrm>
                <a:off x="5197729" y="5189792"/>
                <a:ext cx="3157855" cy="53975"/>
                <a:chOff x="5140754" y="5459919"/>
                <a:chExt cx="3157855" cy="53975"/>
              </a:xfrm>
            </p:grpSpPr>
            <p:cxnSp>
              <p:nvCxnSpPr>
                <p:cNvPr id="209" name="Straight Connector 208"/>
                <p:cNvCxnSpPr/>
                <p:nvPr/>
              </p:nvCxnSpPr>
              <p:spPr bwMode="auto">
                <a:xfrm flipV="1">
                  <a:off x="5140902" y="5458243"/>
                  <a:ext cx="0" cy="5449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auto">
                <a:xfrm flipV="1">
                  <a:off x="6192890" y="5458243"/>
                  <a:ext cx="0" cy="5449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auto">
                <a:xfrm flipV="1">
                  <a:off x="8298451" y="5458243"/>
                  <a:ext cx="0" cy="5449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bwMode="auto">
                <a:xfrm flipV="1">
                  <a:off x="7244877" y="5458243"/>
                  <a:ext cx="0" cy="5449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240" name="TextBox 67"/>
              <p:cNvSpPr txBox="1">
                <a:spLocks noChangeArrowheads="1"/>
              </p:cNvSpPr>
              <p:nvPr/>
            </p:nvSpPr>
            <p:spPr bwMode="auto">
              <a:xfrm>
                <a:off x="5037620" y="5035461"/>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41" name="TextBox 110"/>
              <p:cNvSpPr txBox="1">
                <a:spLocks noChangeArrowheads="1"/>
              </p:cNvSpPr>
              <p:nvPr/>
            </p:nvSpPr>
            <p:spPr bwMode="auto">
              <a:xfrm>
                <a:off x="8299756" y="5029365"/>
                <a:ext cx="300023" cy="16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18</a:t>
                </a:r>
              </a:p>
            </p:txBody>
          </p:sp>
        </p:grpSp>
        <p:sp>
          <p:nvSpPr>
            <p:cNvPr id="213" name="Rectangle 212"/>
            <p:cNvSpPr/>
            <p:nvPr/>
          </p:nvSpPr>
          <p:spPr bwMode="auto">
            <a:xfrm>
              <a:off x="5583785" y="1845032"/>
              <a:ext cx="890319" cy="139207"/>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28" name="Diamond 27"/>
            <p:cNvSpPr/>
            <p:nvPr/>
          </p:nvSpPr>
          <p:spPr>
            <a:xfrm>
              <a:off x="6409035" y="1852942"/>
              <a:ext cx="117439" cy="121806"/>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6210" name="Group 3"/>
          <p:cNvGrpSpPr>
            <a:grpSpLocks/>
          </p:cNvGrpSpPr>
          <p:nvPr/>
        </p:nvGrpSpPr>
        <p:grpSpPr bwMode="auto">
          <a:xfrm>
            <a:off x="5418138" y="3186113"/>
            <a:ext cx="3505200" cy="295275"/>
            <a:chOff x="5418138" y="3186324"/>
            <a:chExt cx="3505200" cy="295268"/>
          </a:xfrm>
        </p:grpSpPr>
        <p:grpSp>
          <p:nvGrpSpPr>
            <p:cNvPr id="6224" name="Group 1"/>
            <p:cNvGrpSpPr>
              <a:grpSpLocks/>
            </p:cNvGrpSpPr>
            <p:nvPr/>
          </p:nvGrpSpPr>
          <p:grpSpPr bwMode="auto">
            <a:xfrm>
              <a:off x="5418138" y="3186324"/>
              <a:ext cx="3505200" cy="295268"/>
              <a:chOff x="5451475" y="1543746"/>
              <a:chExt cx="3505200" cy="222244"/>
            </a:xfrm>
          </p:grpSpPr>
          <p:grpSp>
            <p:nvGrpSpPr>
              <p:cNvPr id="6227" name="Group 14"/>
              <p:cNvGrpSpPr>
                <a:grpSpLocks/>
              </p:cNvGrpSpPr>
              <p:nvPr/>
            </p:nvGrpSpPr>
            <p:grpSpPr bwMode="auto">
              <a:xfrm>
                <a:off x="5611813" y="1689590"/>
                <a:ext cx="3157537" cy="53975"/>
                <a:chOff x="5140754" y="5459919"/>
                <a:chExt cx="3157855" cy="53975"/>
              </a:xfrm>
            </p:grpSpPr>
            <p:cxnSp>
              <p:nvCxnSpPr>
                <p:cNvPr id="103" name="Straight Connector 102"/>
                <p:cNvCxnSpPr/>
                <p:nvPr/>
              </p:nvCxnSpPr>
              <p:spPr bwMode="auto">
                <a:xfrm flipV="1">
                  <a:off x="5140753" y="5459848"/>
                  <a:ext cx="0" cy="537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auto">
                <a:xfrm flipV="1">
                  <a:off x="6193372" y="5459848"/>
                  <a:ext cx="0" cy="537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auto">
                <a:xfrm flipV="1">
                  <a:off x="8298609" y="5459848"/>
                  <a:ext cx="0" cy="537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auto">
                <a:xfrm flipV="1">
                  <a:off x="7245990" y="5459848"/>
                  <a:ext cx="0" cy="5376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228" name="TextBox 67"/>
              <p:cNvSpPr txBox="1">
                <a:spLocks noChangeArrowheads="1"/>
              </p:cNvSpPr>
              <p:nvPr/>
            </p:nvSpPr>
            <p:spPr bwMode="auto">
              <a:xfrm>
                <a:off x="5451475" y="1550090"/>
                <a:ext cx="2428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29" name="TextBox 16"/>
              <p:cNvSpPr txBox="1">
                <a:spLocks noChangeArrowheads="1"/>
              </p:cNvSpPr>
              <p:nvPr/>
            </p:nvSpPr>
            <p:spPr bwMode="auto">
              <a:xfrm>
                <a:off x="8713788" y="1543746"/>
                <a:ext cx="24288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3</a:t>
                </a:r>
              </a:p>
            </p:txBody>
          </p:sp>
          <p:sp>
            <p:nvSpPr>
              <p:cNvPr id="102" name="Rectangle 101"/>
              <p:cNvSpPr/>
              <p:nvPr/>
            </p:nvSpPr>
            <p:spPr bwMode="auto">
              <a:xfrm>
                <a:off x="5608637" y="1604683"/>
                <a:ext cx="3157538" cy="106343"/>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sp>
          <p:nvSpPr>
            <p:cNvPr id="158" name="Rectangle 157"/>
            <p:cNvSpPr/>
            <p:nvPr/>
          </p:nvSpPr>
          <p:spPr bwMode="auto">
            <a:xfrm>
              <a:off x="5588000" y="3267284"/>
              <a:ext cx="2090738" cy="136522"/>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0" name="Diamond 29"/>
            <p:cNvSpPr/>
            <p:nvPr/>
          </p:nvSpPr>
          <p:spPr bwMode="auto">
            <a:xfrm>
              <a:off x="6581775" y="3283159"/>
              <a:ext cx="115888" cy="141285"/>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
        <p:nvSpPr>
          <p:cNvPr id="199" name="Rectangle 198"/>
          <p:cNvSpPr/>
          <p:nvPr/>
        </p:nvSpPr>
        <p:spPr bwMode="auto">
          <a:xfrm>
            <a:off x="5576888" y="1454150"/>
            <a:ext cx="3157537" cy="128588"/>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6212" name="TextBox 67"/>
          <p:cNvSpPr txBox="1">
            <a:spLocks noChangeArrowheads="1"/>
          </p:cNvSpPr>
          <p:nvPr/>
        </p:nvSpPr>
        <p:spPr bwMode="auto">
          <a:xfrm>
            <a:off x="5408613" y="1408113"/>
            <a:ext cx="2428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6213" name="TextBox 67"/>
          <p:cNvSpPr txBox="1">
            <a:spLocks noChangeArrowheads="1"/>
          </p:cNvSpPr>
          <p:nvPr/>
        </p:nvSpPr>
        <p:spPr bwMode="auto">
          <a:xfrm>
            <a:off x="8666163" y="1408113"/>
            <a:ext cx="2428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6</a:t>
            </a:r>
          </a:p>
        </p:txBody>
      </p:sp>
      <p:cxnSp>
        <p:nvCxnSpPr>
          <p:cNvPr id="192" name="Straight Connector 191"/>
          <p:cNvCxnSpPr/>
          <p:nvPr/>
        </p:nvCxnSpPr>
        <p:spPr bwMode="auto">
          <a:xfrm flipV="1">
            <a:off x="5570538" y="1592263"/>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auto">
          <a:xfrm flipV="1">
            <a:off x="6097588" y="1592263"/>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auto">
          <a:xfrm flipV="1">
            <a:off x="7151688" y="1595438"/>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auto">
          <a:xfrm flipV="1">
            <a:off x="8732838" y="1595438"/>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bwMode="auto">
          <a:xfrm flipV="1">
            <a:off x="8205788" y="1595438"/>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auto">
          <a:xfrm flipV="1">
            <a:off x="6624638" y="1592263"/>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auto">
          <a:xfrm flipV="1">
            <a:off x="7678738" y="1595438"/>
            <a:ext cx="0" cy="6032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9" name="Rectangle 158"/>
          <p:cNvSpPr/>
          <p:nvPr/>
        </p:nvSpPr>
        <p:spPr bwMode="auto">
          <a:xfrm>
            <a:off x="5586413" y="1466850"/>
            <a:ext cx="1042987" cy="130175"/>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202" name="Diamond 201"/>
          <p:cNvSpPr/>
          <p:nvPr/>
        </p:nvSpPr>
        <p:spPr bwMode="auto">
          <a:xfrm>
            <a:off x="6562725" y="1463675"/>
            <a:ext cx="117475" cy="128588"/>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0" name="Rectangle 159"/>
          <p:cNvSpPr/>
          <p:nvPr/>
        </p:nvSpPr>
        <p:spPr bwMode="auto">
          <a:xfrm>
            <a:off x="5591175" y="5440363"/>
            <a:ext cx="614363" cy="138112"/>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Tree>
    <p:extLst>
      <p:ext uri="{BB962C8B-B14F-4D97-AF65-F5344CB8AC3E}">
        <p14:creationId xmlns:p14="http://schemas.microsoft.com/office/powerpoint/2010/main" val="2681919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403225" y="811213"/>
          <a:ext cx="8569325" cy="5153027"/>
        </p:xfrm>
        <a:graphic>
          <a:graphicData uri="http://schemas.openxmlformats.org/drawingml/2006/table">
            <a:tbl>
              <a:tblPr/>
              <a:tblGrid>
                <a:gridCol w="3425825"/>
                <a:gridCol w="766099"/>
                <a:gridCol w="4377401"/>
              </a:tblGrid>
              <a:tr h="36335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Mobile Identity</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hMerge="1">
                  <a:txBody>
                    <a:bodyPr/>
                    <a:lstStyle/>
                    <a:p>
                      <a:endParaRPr lang="en-GB"/>
                    </a:p>
                  </a:txBody>
                  <a:tcPr/>
                </a:tc>
              </a:tr>
              <a:tr h="385675">
                <a:tc>
                  <a: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lang="en-GB" sz="1100" b="0" kern="1200" dirty="0" smtClean="0">
                          <a:solidFill>
                            <a:schemeClr val="tx1"/>
                          </a:solidFill>
                          <a:effectLst/>
                          <a:latin typeface="Calibri"/>
                          <a:ea typeface="Calibri"/>
                          <a:cs typeface="Times New Roman"/>
                        </a:rPr>
                        <a:t>Produce 6 market</a:t>
                      </a:r>
                      <a:r>
                        <a:rPr lang="en-GB" sz="1100" b="0" kern="1200" baseline="0" dirty="0" smtClean="0">
                          <a:solidFill>
                            <a:schemeClr val="tx1"/>
                          </a:solidFill>
                          <a:effectLst/>
                          <a:latin typeface="Calibri"/>
                          <a:ea typeface="Calibri"/>
                          <a:cs typeface="Times New Roman"/>
                        </a:rPr>
                        <a:t> case studies </a:t>
                      </a:r>
                      <a:r>
                        <a:rPr lang="en-GB" sz="1100" b="0" kern="1200" dirty="0" smtClean="0">
                          <a:solidFill>
                            <a:schemeClr val="tx1"/>
                          </a:solidFill>
                          <a:effectLst/>
                          <a:latin typeface="Calibri"/>
                          <a:ea typeface="Calibri"/>
                          <a:cs typeface="Times New Roman"/>
                        </a:rPr>
                        <a:t>on Mobile</a:t>
                      </a:r>
                      <a:r>
                        <a:rPr lang="en-GB" sz="1100" b="0" kern="1200" baseline="0" dirty="0" smtClean="0">
                          <a:solidFill>
                            <a:schemeClr val="tx1"/>
                          </a:solidFill>
                          <a:effectLst/>
                          <a:latin typeface="Calibri"/>
                          <a:ea typeface="Calibri"/>
                          <a:cs typeface="Times New Roman"/>
                        </a:rPr>
                        <a:t> </a:t>
                      </a:r>
                      <a:r>
                        <a:rPr lang="en-GB" sz="1100" b="0" kern="1200" dirty="0" smtClean="0">
                          <a:solidFill>
                            <a:schemeClr val="tx1"/>
                          </a:solidFill>
                          <a:effectLst/>
                          <a:latin typeface="Calibri"/>
                          <a:ea typeface="Calibri"/>
                          <a:cs typeface="Times New Roman"/>
                        </a:rPr>
                        <a:t>Identity services.</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lang="en-GB" sz="1100" b="0" kern="1200" dirty="0" smtClean="0">
                        <a:solidFill>
                          <a:schemeClr val="tx1"/>
                        </a:solidFill>
                        <a:effectLst/>
                        <a:latin typeface="Calibri"/>
                        <a:ea typeface="Calibri"/>
                        <a:cs typeface="Times New Roman"/>
                      </a:endParaRP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 1 case study</a:t>
                      </a: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endParaRPr lang="en-GB"/>
                    </a:p>
                  </a:txBody>
                  <a:tcPr/>
                </a:tc>
              </a:tr>
              <a:tr h="419072">
                <a:tc>
                  <a: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lang="en-GB" sz="1100" b="0" kern="1200" dirty="0" smtClean="0">
                          <a:solidFill>
                            <a:schemeClr val="tx1"/>
                          </a:solidFill>
                          <a:effectLst/>
                          <a:latin typeface="Calibri"/>
                          <a:ea typeface="Calibri"/>
                          <a:cs typeface="Times New Roman"/>
                        </a:rPr>
                        <a:t>GSMA</a:t>
                      </a:r>
                      <a:r>
                        <a:rPr lang="en-GB" sz="1100" b="0" kern="1200" baseline="0" dirty="0" smtClean="0">
                          <a:solidFill>
                            <a:schemeClr val="tx1"/>
                          </a:solidFill>
                          <a:effectLst/>
                          <a:latin typeface="Calibri"/>
                          <a:ea typeface="Calibri"/>
                          <a:cs typeface="Times New Roman"/>
                        </a:rPr>
                        <a:t> support to 4</a:t>
                      </a:r>
                      <a:r>
                        <a:rPr lang="en-GB" sz="1100" b="0" kern="1200" dirty="0" smtClean="0">
                          <a:solidFill>
                            <a:schemeClr val="tx1"/>
                          </a:solidFill>
                          <a:effectLst/>
                          <a:latin typeface="Calibri"/>
                          <a:ea typeface="Calibri"/>
                          <a:cs typeface="Times New Roman"/>
                        </a:rPr>
                        <a:t> pre-planned Mobile Identity</a:t>
                      </a:r>
                      <a:r>
                        <a:rPr lang="en-GB" sz="1100" b="0" kern="1200" baseline="0" dirty="0" smtClean="0">
                          <a:solidFill>
                            <a:schemeClr val="tx1"/>
                          </a:solidFill>
                          <a:effectLst/>
                          <a:latin typeface="Calibri"/>
                          <a:ea typeface="Calibri"/>
                          <a:cs typeface="Times New Roman"/>
                        </a:rPr>
                        <a:t> </a:t>
                      </a:r>
                      <a:r>
                        <a:rPr lang="en-GB" sz="1100" b="0" kern="1200" dirty="0" smtClean="0">
                          <a:solidFill>
                            <a:schemeClr val="tx1"/>
                          </a:solidFill>
                          <a:effectLst/>
                          <a:latin typeface="Calibri"/>
                          <a:ea typeface="Calibri"/>
                          <a:cs typeface="Times New Roman"/>
                        </a:rPr>
                        <a:t>pilots.</a:t>
                      </a: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gridSpan="2">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 0 pilots</a:t>
                      </a: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endParaRPr lang="en-GB"/>
                    </a:p>
                  </a:txBody>
                  <a:tcPr/>
                </a:tc>
              </a:tr>
              <a:tr h="385675">
                <a:tc>
                  <a: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lang="en-GB" sz="1100" b="0" kern="1200" dirty="0" smtClean="0">
                          <a:solidFill>
                            <a:schemeClr val="tx1"/>
                          </a:solidFill>
                          <a:effectLst/>
                          <a:latin typeface="Calibri"/>
                          <a:ea typeface="Calibri"/>
                          <a:cs typeface="Times New Roman"/>
                        </a:rPr>
                        <a:t>6 Operator commitments to launch Mobile</a:t>
                      </a:r>
                      <a:r>
                        <a:rPr lang="en-GB" sz="1100" b="0" kern="1200" baseline="0" dirty="0" smtClean="0">
                          <a:solidFill>
                            <a:schemeClr val="tx1"/>
                          </a:solidFill>
                          <a:effectLst/>
                          <a:latin typeface="Calibri"/>
                          <a:ea typeface="Calibri"/>
                          <a:cs typeface="Times New Roman"/>
                        </a:rPr>
                        <a:t> Identity.</a:t>
                      </a:r>
                    </a:p>
                    <a:p>
                      <a:pPr marL="0" marR="0" lvl="0" indent="0" algn="l" defTabSz="914400" rtl="0" eaLnBrk="1" fontAlgn="auto" latinLnBrk="0" hangingPunct="1">
                        <a:lnSpc>
                          <a:spcPct val="115000"/>
                        </a:lnSpc>
                        <a:spcBef>
                          <a:spcPts val="0"/>
                        </a:spcBef>
                        <a:spcAft>
                          <a:spcPts val="0"/>
                        </a:spcAft>
                        <a:buClrTx/>
                        <a:buSzTx/>
                        <a:buFont typeface="Symbol"/>
                        <a:buNone/>
                        <a:tabLst/>
                        <a:defRPr/>
                      </a:pPr>
                      <a:endParaRPr lang="en-GB" sz="1100" b="0" kern="1200" dirty="0" smtClean="0">
                        <a:solidFill>
                          <a:schemeClr val="tx1"/>
                        </a:solidFill>
                        <a:effectLst/>
                        <a:latin typeface="Calibri"/>
                        <a:ea typeface="Calibri"/>
                        <a:cs typeface="Times New Roman"/>
                      </a:endParaRP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gridSpan="2">
                  <a:txBody>
                    <a:bodyPr/>
                    <a:lstStyle/>
                    <a:p>
                      <a:pPr marL="0" marR="0" lvl="0" indent="0" algn="l" defTabSz="914400" rtl="0" eaLnBrk="1" fontAlgn="base" latinLnBrk="0" hangingPunct="1">
                        <a:lnSpc>
                          <a:spcPct val="115000"/>
                        </a:lnSpc>
                        <a:spcBef>
                          <a:spcPct val="0"/>
                        </a:spcBef>
                        <a:spcAft>
                          <a:spcPct val="0"/>
                        </a:spcAft>
                        <a:buClrTx/>
                        <a:buSzTx/>
                        <a:buFont typeface="+mj-lt"/>
                        <a:buNone/>
                        <a:tabLst/>
                        <a:defRPr/>
                      </a:pPr>
                      <a:r>
                        <a:rPr kumimoji="0" lang="en-GB" sz="1100" b="0" i="0" u="none" strike="noStrike" kern="1200" cap="none" spc="0" normalizeH="0" baseline="0" noProof="0" dirty="0" smtClean="0">
                          <a:ln>
                            <a:noFill/>
                          </a:ln>
                          <a:solidFill>
                            <a:srgbClr val="000000"/>
                          </a:solidFill>
                          <a:effectLst/>
                          <a:uLnTx/>
                          <a:uFillTx/>
                          <a:latin typeface="Calibri" pitchFamily="34" charset="0"/>
                          <a:ea typeface="Calibri" pitchFamily="34" charset="0"/>
                          <a:cs typeface="Times New Roman" pitchFamily="18" charset="0"/>
                        </a:rPr>
                        <a:t> 0 commitments </a:t>
                      </a:r>
                    </a:p>
                  </a:txBody>
                  <a:tcPr marL="14401" marR="68596"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endParaRPr lang="en-GB"/>
                    </a:p>
                  </a:txBody>
                  <a:tcPr/>
                </a:tc>
              </a:tr>
              <a:tr h="26668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Global Roaming</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r>
              <a:tr h="512511">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Manage impact of ITU internet regulations – No mention of Roaming pricing</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endPar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On Track</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512579">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Manage impact of WTO and GATS instruments, specifically roaming. Maintaining status quo of WTO / GATS instruments</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endPar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r>
                        <a:rPr kumimoji="0" lang="en-GB" sz="1100" b="0" i="0" u="none" strike="noStrike" cap="none" normalizeH="0" baseline="0" dirty="0" smtClean="0">
                          <a:ln>
                            <a:noFill/>
                          </a:ln>
                          <a:solidFill>
                            <a:srgbClr val="000000"/>
                          </a:solidFill>
                          <a:effectLst/>
                          <a:latin typeface="Calibri" pitchFamily="34" charset="0"/>
                          <a:ea typeface="Calibri" pitchFamily="34" charset="0"/>
                          <a:cs typeface="Times New Roman" pitchFamily="18" charset="0"/>
                        </a:rPr>
                        <a:t>On Track</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266683">
                <a:tc gridSpan="2">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Spectrum</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400"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Progress</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72BFC5"/>
                    </a:solidFill>
                  </a:tcPr>
                </a:tc>
              </a:tr>
              <a:tr h="847948">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Target bands agreed by members </a:t>
                      </a:r>
                    </a:p>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At least 50% of SSMG* support target bands representing 300 MHz minimum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(30% by 30 Sep)</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Completed</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512579">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Release of Digital Dividend Spectrum - 3 positive market announcements  </a:t>
                      </a:r>
                      <a:r>
                        <a:rPr kumimoji="0" lang="en-GB" sz="1100" b="0" i="1" u="none" strike="noStrike" kern="1200" cap="none" normalizeH="0" baseline="0" dirty="0" smtClean="0">
                          <a:ln>
                            <a:noFill/>
                          </a:ln>
                          <a:solidFill>
                            <a:schemeClr val="bg1">
                              <a:lumMod val="50000"/>
                            </a:schemeClr>
                          </a:solidFill>
                          <a:effectLst/>
                          <a:latin typeface="Calibri" pitchFamily="34" charset="0"/>
                          <a:ea typeface="+mn-ea"/>
                          <a:cs typeface="Calibri" pitchFamily="34" charset="0"/>
                        </a:rPr>
                        <a:t>(1 by 30 Sep)</a:t>
                      </a: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endParaRPr kumimoji="0" lang="en-GB" sz="1100" b="0" i="0" u="none" strike="noStrike" cap="none" normalizeH="0" baseline="0" dirty="0" smtClean="0">
                        <a:ln>
                          <a:noFill/>
                        </a:ln>
                        <a:solidFill>
                          <a:srgbClr val="000000"/>
                        </a:solidFill>
                        <a:effectLst/>
                        <a:latin typeface="Calibri" pitchFamily="34" charset="0"/>
                        <a:cs typeface="Calibri" pitchFamily="34" charset="0"/>
                      </a:endParaRP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 typeface="+mj-lt"/>
                        <a:buNone/>
                        <a:tabLst/>
                      </a:pPr>
                      <a:r>
                        <a:rPr kumimoji="0" lang="en-GB" sz="1100" b="0" i="0" u="none" strike="noStrike" cap="none" normalizeH="0" baseline="0" dirty="0" smtClean="0">
                          <a:ln>
                            <a:noFill/>
                          </a:ln>
                          <a:solidFill>
                            <a:srgbClr val="000000"/>
                          </a:solidFill>
                          <a:effectLst/>
                          <a:latin typeface="Calibri" pitchFamily="34" charset="0"/>
                          <a:cs typeface="Calibri" pitchFamily="34" charset="0"/>
                        </a:rPr>
                        <a:t>Completed</a:t>
                      </a:r>
                    </a:p>
                  </a:txBody>
                  <a:tcPr marL="14400" marR="6859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r h="680263">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lang="en-GB" sz="1100" dirty="0" smtClean="0">
                          <a:latin typeface="Calibri" pitchFamily="34" charset="0"/>
                          <a:cs typeface="Calibri" pitchFamily="34" charset="0"/>
                        </a:rPr>
                        <a:t>MHz identified for mobile against 2011 baseline, in specific </a:t>
                      </a:r>
                    </a:p>
                    <a:p>
                      <a:pPr marL="0" marR="0" lvl="0" indent="0" algn="l" defTabSz="914400" rtl="0" eaLnBrk="1" fontAlgn="ctr" latinLnBrk="0" hangingPunct="1">
                        <a:lnSpc>
                          <a:spcPct val="100000"/>
                        </a:lnSpc>
                        <a:spcBef>
                          <a:spcPct val="0"/>
                        </a:spcBef>
                        <a:spcAft>
                          <a:spcPct val="0"/>
                        </a:spcAft>
                        <a:buClrTx/>
                        <a:buSzTx/>
                        <a:buFontTx/>
                        <a:buNone/>
                        <a:tabLst/>
                      </a:pPr>
                      <a:r>
                        <a:rPr lang="en-GB" sz="1100" dirty="0" smtClean="0">
                          <a:latin typeface="Calibri" pitchFamily="34" charset="0"/>
                          <a:cs typeface="Calibri" pitchFamily="34" charset="0"/>
                        </a:rPr>
                        <a:t>bands, in 15 priority markets</a:t>
                      </a:r>
                    </a:p>
                    <a:p>
                      <a:pPr marL="0" marR="0" lvl="0" indent="0" algn="l" defTabSz="914400" rtl="0" eaLnBrk="1" fontAlgn="ctr" latinLnBrk="0" hangingPunct="1">
                        <a:lnSpc>
                          <a:spcPct val="100000"/>
                        </a:lnSpc>
                        <a:spcBef>
                          <a:spcPct val="0"/>
                        </a:spcBef>
                        <a:spcAft>
                          <a:spcPct val="0"/>
                        </a:spcAft>
                        <a:buClrTx/>
                        <a:buSzTx/>
                        <a:buFontTx/>
                        <a:buNone/>
                        <a:tabLst/>
                      </a:pPr>
                      <a:r>
                        <a:rPr lang="en-GB" sz="1100" dirty="0" smtClean="0">
                          <a:latin typeface="Calibri" pitchFamily="34" charset="0"/>
                          <a:cs typeface="Calibri" pitchFamily="34" charset="0"/>
                        </a:rPr>
                        <a:t> </a:t>
                      </a:r>
                      <a:endParaRPr kumimoji="0" lang="en-GB" sz="1100" b="0" i="0" u="none" strike="noStrike" cap="none" normalizeH="0" baseline="0" dirty="0" smtClean="0">
                        <a:ln>
                          <a:noFill/>
                        </a:ln>
                        <a:solidFill>
                          <a:srgbClr val="000000"/>
                        </a:solidFill>
                        <a:effectLst/>
                        <a:latin typeface="Calibri" pitchFamily="34" charset="0"/>
                        <a:cs typeface="Arial" pitchFamily="34" charset="0"/>
                      </a:endParaRPr>
                    </a:p>
                    <a:p>
                      <a:pPr marL="0" marR="0" lvl="0" indent="0" algn="l" defTabSz="914400" rtl="0" eaLnBrk="1" fontAlgn="ctr" latinLnBrk="0" hangingPunct="1">
                        <a:lnSpc>
                          <a:spcPct val="100000"/>
                        </a:lnSpc>
                        <a:spcBef>
                          <a:spcPct val="0"/>
                        </a:spcBef>
                        <a:spcAft>
                          <a:spcPct val="0"/>
                        </a:spcAft>
                        <a:buClrTx/>
                        <a:buSzTx/>
                        <a:buFontTx/>
                        <a:buNone/>
                        <a:tabLst/>
                      </a:pPr>
                      <a:endParaRPr kumimoji="0" lang="en-GB" sz="1100" b="0" i="0" u="none" strike="noStrike" cap="none" normalizeH="0" baseline="0" dirty="0" smtClean="0">
                        <a:ln>
                          <a:noFill/>
                        </a:ln>
                        <a:solidFill>
                          <a:srgbClr val="000000"/>
                        </a:solidFill>
                        <a:effectLst/>
                        <a:latin typeface="Calibri" pitchFamily="34" charset="0"/>
                        <a:cs typeface="Arial" pitchFamily="34" charset="0"/>
                      </a:endParaRPr>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hMerge="1">
                  <a:txBody>
                    <a:bodyPr/>
                    <a:lstStyle/>
                    <a:p>
                      <a:endParaRPr lang="en-GB" sz="1100" dirty="0"/>
                    </a:p>
                  </a:txBody>
                  <a:tcPr marL="14400" marR="9525" marT="9523"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sz="1100" b="0" i="0" u="none" strike="noStrike" kern="1200" cap="none" normalizeH="0" baseline="0" dirty="0" smtClean="0">
                          <a:ln>
                            <a:noFill/>
                          </a:ln>
                          <a:solidFill>
                            <a:srgbClr val="000000"/>
                          </a:solidFill>
                          <a:effectLst/>
                          <a:latin typeface="Calibri" pitchFamily="34" charset="0"/>
                          <a:ea typeface="+mn-ea"/>
                          <a:cs typeface="Calibri" pitchFamily="34" charset="0"/>
                        </a:rPr>
                        <a:t>MHz identified </a:t>
                      </a:r>
                    </a:p>
                    <a:p>
                      <a:pPr marL="0" marR="0" lvl="0" indent="0" algn="l" defTabSz="914400" rtl="0" eaLnBrk="1" fontAlgn="base" latinLnBrk="0" hangingPunct="1">
                        <a:lnSpc>
                          <a:spcPct val="115000"/>
                        </a:lnSpc>
                        <a:spcBef>
                          <a:spcPct val="0"/>
                        </a:spcBef>
                        <a:spcAft>
                          <a:spcPct val="0"/>
                        </a:spcAft>
                        <a:buClrTx/>
                        <a:buSzTx/>
                        <a:buFontTx/>
                        <a:buNone/>
                        <a:tabLst/>
                      </a:pPr>
                      <a:r>
                        <a:rPr kumimoji="0" lang="en-GB" sz="1100" b="0" i="0" u="none" strike="noStrike" kern="1200" cap="none" normalizeH="0" baseline="0" dirty="0" smtClean="0">
                          <a:ln>
                            <a:noFill/>
                          </a:ln>
                          <a:solidFill>
                            <a:srgbClr val="000000"/>
                          </a:solidFill>
                          <a:effectLst/>
                          <a:latin typeface="Calibri" pitchFamily="34" charset="0"/>
                          <a:ea typeface="+mn-ea"/>
                          <a:cs typeface="Calibri" pitchFamily="34" charset="0"/>
                        </a:rPr>
                        <a:t>for Mobile</a:t>
                      </a:r>
                    </a:p>
                    <a:p>
                      <a:endParaRPr lang="en-GB" sz="1100" dirty="0"/>
                    </a:p>
                  </a:txBody>
                  <a:tcPr marL="14400" marR="9525" marT="9524" marB="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2">
                        <a:lumMod val="20000"/>
                        <a:lumOff val="80000"/>
                      </a:schemeClr>
                    </a:solidFill>
                  </a:tcPr>
                </a:tc>
              </a:tr>
            </a:tbl>
          </a:graphicData>
        </a:graphic>
      </p:graphicFrame>
      <p:sp>
        <p:nvSpPr>
          <p:cNvPr id="7209" name="Title 1"/>
          <p:cNvSpPr txBox="1">
            <a:spLocks/>
          </p:cNvSpPr>
          <p:nvPr/>
        </p:nvSpPr>
        <p:spPr bwMode="auto">
          <a:xfrm>
            <a:off x="396875" y="115888"/>
            <a:ext cx="793591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GB" sz="1600" b="1">
                <a:solidFill>
                  <a:schemeClr val="tx2"/>
                </a:solidFill>
              </a:rPr>
              <a:t>Tier 1 Monthly Progress Against 2012/13 Objectives  - September 30 2012</a:t>
            </a:r>
            <a:endParaRPr lang="en-GB" sz="1600">
              <a:solidFill>
                <a:schemeClr val="tx2"/>
              </a:solidFill>
            </a:endParaRPr>
          </a:p>
        </p:txBody>
      </p:sp>
      <p:sp>
        <p:nvSpPr>
          <p:cNvPr id="39" name="Diamond 38"/>
          <p:cNvSpPr/>
          <p:nvPr/>
        </p:nvSpPr>
        <p:spPr>
          <a:xfrm>
            <a:off x="4121150" y="6657975"/>
            <a:ext cx="115888" cy="106363"/>
          </a:xfrm>
          <a:prstGeom prst="diamond">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211" name="TextBox 3"/>
          <p:cNvSpPr txBox="1">
            <a:spLocks noChangeArrowheads="1"/>
          </p:cNvSpPr>
          <p:nvPr/>
        </p:nvSpPr>
        <p:spPr bwMode="auto">
          <a:xfrm>
            <a:off x="3008313" y="6578600"/>
            <a:ext cx="5403850" cy="2603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100">
                <a:solidFill>
                  <a:srgbClr val="FF0000"/>
                </a:solidFill>
                <a:latin typeface="Calibri" pitchFamily="34" charset="0"/>
                <a:cs typeface="Calibri" pitchFamily="34" charset="0"/>
              </a:rPr>
              <a:t>   </a:t>
            </a:r>
            <a:r>
              <a:rPr lang="en-GB" sz="1100" b="1">
                <a:latin typeface="Calibri" pitchFamily="34" charset="0"/>
                <a:cs typeface="Calibri" pitchFamily="34" charset="0"/>
              </a:rPr>
              <a:t>KEY                           </a:t>
            </a:r>
            <a:r>
              <a:rPr lang="en-GB" sz="1000" b="1">
                <a:solidFill>
                  <a:srgbClr val="FF0000"/>
                </a:solidFill>
                <a:latin typeface="Calibri" pitchFamily="34" charset="0"/>
                <a:cs typeface="Calibri" pitchFamily="34" charset="0"/>
              </a:rPr>
              <a:t>=</a:t>
            </a:r>
            <a:r>
              <a:rPr lang="en-GB" sz="1000">
                <a:solidFill>
                  <a:srgbClr val="FF0000"/>
                </a:solidFill>
                <a:latin typeface="Calibri" pitchFamily="34" charset="0"/>
                <a:cs typeface="Calibri" pitchFamily="34" charset="0"/>
              </a:rPr>
              <a:t> 30 Sept 2012 target </a:t>
            </a:r>
            <a:r>
              <a:rPr lang="en-GB" sz="1000">
                <a:latin typeface="Calibri" pitchFamily="34" charset="0"/>
                <a:cs typeface="Calibri" pitchFamily="34" charset="0"/>
              </a:rPr>
              <a:t>                       = Progress to 31 August</a:t>
            </a:r>
          </a:p>
        </p:txBody>
      </p:sp>
      <p:pic>
        <p:nvPicPr>
          <p:cNvPr id="7212" name="Picture 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4663" y="6629400"/>
            <a:ext cx="503237"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213" name="Group 1"/>
          <p:cNvGrpSpPr>
            <a:grpSpLocks/>
          </p:cNvGrpSpPr>
          <p:nvPr/>
        </p:nvGrpSpPr>
        <p:grpSpPr bwMode="auto">
          <a:xfrm>
            <a:off x="5427663" y="5119688"/>
            <a:ext cx="3859212" cy="904875"/>
            <a:chOff x="5595045" y="2143002"/>
            <a:chExt cx="3858541" cy="561508"/>
          </a:xfrm>
        </p:grpSpPr>
        <p:grpSp>
          <p:nvGrpSpPr>
            <p:cNvPr id="7252" name="Group 6"/>
            <p:cNvGrpSpPr>
              <a:grpSpLocks/>
            </p:cNvGrpSpPr>
            <p:nvPr/>
          </p:nvGrpSpPr>
          <p:grpSpPr bwMode="auto">
            <a:xfrm>
              <a:off x="5740785" y="2143002"/>
              <a:ext cx="3284538" cy="214313"/>
              <a:chOff x="546638" y="4518848"/>
              <a:chExt cx="3285205" cy="215444"/>
            </a:xfrm>
          </p:grpSpPr>
          <p:sp>
            <p:nvSpPr>
              <p:cNvPr id="18" name="Rectangle 17"/>
              <p:cNvSpPr/>
              <p:nvPr/>
            </p:nvSpPr>
            <p:spPr bwMode="auto">
              <a:xfrm>
                <a:off x="548510" y="4566382"/>
                <a:ext cx="3157630" cy="105962"/>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7255" name="TextBox 67"/>
              <p:cNvSpPr txBox="1">
                <a:spLocks noChangeArrowheads="1"/>
              </p:cNvSpPr>
              <p:nvPr/>
            </p:nvSpPr>
            <p:spPr bwMode="auto">
              <a:xfrm>
                <a:off x="3647112" y="4518848"/>
                <a:ext cx="1847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sz="800">
                  <a:solidFill>
                    <a:srgbClr val="000000"/>
                  </a:solidFill>
                </a:endParaRPr>
              </a:p>
            </p:txBody>
          </p:sp>
          <p:sp>
            <p:nvSpPr>
              <p:cNvPr id="20" name="Rectangle 19"/>
              <p:cNvSpPr/>
              <p:nvPr/>
            </p:nvSpPr>
            <p:spPr bwMode="auto">
              <a:xfrm>
                <a:off x="550098" y="4568363"/>
                <a:ext cx="1260512" cy="103981"/>
              </a:xfrm>
              <a:prstGeom prst="rect">
                <a:avLst/>
              </a:prstGeom>
              <a:solidFill>
                <a:srgbClr val="00B050"/>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nvGrpSpPr>
              <p:cNvPr id="7257" name="Group 11"/>
              <p:cNvGrpSpPr>
                <a:grpSpLocks/>
              </p:cNvGrpSpPr>
              <p:nvPr/>
            </p:nvGrpSpPr>
            <p:grpSpPr bwMode="auto">
              <a:xfrm>
                <a:off x="546638" y="4667280"/>
                <a:ext cx="3157855" cy="53975"/>
                <a:chOff x="961094" y="4152592"/>
                <a:chExt cx="3157855" cy="53975"/>
              </a:xfrm>
            </p:grpSpPr>
            <p:cxnSp>
              <p:nvCxnSpPr>
                <p:cNvPr id="22" name="Straight Connector 21"/>
                <p:cNvCxnSpPr/>
                <p:nvPr/>
              </p:nvCxnSpPr>
              <p:spPr bwMode="auto">
                <a:xfrm flipV="1">
                  <a:off x="961379"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flipV="1">
                  <a:off x="4119008"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flipV="1">
                  <a:off x="2225066"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flipV="1">
                  <a:off x="1593222"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flipV="1">
                  <a:off x="3487165"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flipV="1">
                  <a:off x="2855321" y="4152705"/>
                  <a:ext cx="0" cy="6635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7253" name="TextBox 25"/>
            <p:cNvSpPr txBox="1">
              <a:spLocks noChangeArrowheads="1"/>
            </p:cNvSpPr>
            <p:nvPr/>
          </p:nvSpPr>
          <p:spPr bwMode="auto">
            <a:xfrm>
              <a:off x="5595045" y="2365956"/>
              <a:ext cx="3858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5044MHz                            5284MHz                                             5617MHz</a:t>
              </a:r>
            </a:p>
            <a:p>
              <a:pPr eaLnBrk="1" hangingPunct="1"/>
              <a:r>
                <a:rPr lang="en-GB" sz="800">
                  <a:solidFill>
                    <a:srgbClr val="000000"/>
                  </a:solidFill>
                </a:rPr>
                <a:t>2011                               Current Tracking                                      2012</a:t>
              </a:r>
            </a:p>
          </p:txBody>
        </p:sp>
      </p:grpSp>
      <p:grpSp>
        <p:nvGrpSpPr>
          <p:cNvPr id="7214" name="Group 3"/>
          <p:cNvGrpSpPr>
            <a:grpSpLocks/>
          </p:cNvGrpSpPr>
          <p:nvPr/>
        </p:nvGrpSpPr>
        <p:grpSpPr bwMode="auto">
          <a:xfrm>
            <a:off x="5411788" y="1549400"/>
            <a:ext cx="3506787" cy="320675"/>
            <a:chOff x="5505450" y="1674813"/>
            <a:chExt cx="3506788" cy="219075"/>
          </a:xfrm>
        </p:grpSpPr>
        <p:grpSp>
          <p:nvGrpSpPr>
            <p:cNvPr id="7243" name="Group 11"/>
            <p:cNvGrpSpPr>
              <a:grpSpLocks/>
            </p:cNvGrpSpPr>
            <p:nvPr/>
          </p:nvGrpSpPr>
          <p:grpSpPr bwMode="auto">
            <a:xfrm>
              <a:off x="5673877" y="1828460"/>
              <a:ext cx="3158015" cy="53691"/>
              <a:chOff x="5311442" y="2965069"/>
              <a:chExt cx="3157855" cy="53975"/>
            </a:xfrm>
          </p:grpSpPr>
          <p:cxnSp>
            <p:nvCxnSpPr>
              <p:cNvPr id="45" name="Straight Connector 44"/>
              <p:cNvCxnSpPr/>
              <p:nvPr/>
            </p:nvCxnSpPr>
            <p:spPr bwMode="auto">
              <a:xfrm flipV="1">
                <a:off x="5311290" y="2965427"/>
                <a:ext cx="0" cy="54513"/>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flipV="1">
                <a:off x="6100237" y="2965427"/>
                <a:ext cx="0" cy="54513"/>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auto">
              <a:xfrm flipV="1">
                <a:off x="6890772" y="2965427"/>
                <a:ext cx="0" cy="54513"/>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flipV="1">
                <a:off x="8468668" y="2965427"/>
                <a:ext cx="0" cy="54513"/>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auto">
              <a:xfrm flipV="1">
                <a:off x="7679721" y="2965427"/>
                <a:ext cx="0" cy="54513"/>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244" name="TextBox 67"/>
            <p:cNvSpPr txBox="1">
              <a:spLocks noChangeArrowheads="1"/>
            </p:cNvSpPr>
            <p:nvPr/>
          </p:nvSpPr>
          <p:spPr bwMode="auto">
            <a:xfrm>
              <a:off x="5505450" y="1679577"/>
              <a:ext cx="242386" cy="21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7245" name="TextBox 67"/>
            <p:cNvSpPr txBox="1">
              <a:spLocks noChangeArrowheads="1"/>
            </p:cNvSpPr>
            <p:nvPr/>
          </p:nvSpPr>
          <p:spPr bwMode="auto">
            <a:xfrm>
              <a:off x="8769852" y="1674813"/>
              <a:ext cx="242386" cy="214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4</a:t>
              </a:r>
            </a:p>
          </p:txBody>
        </p:sp>
        <p:sp>
          <p:nvSpPr>
            <p:cNvPr id="44" name="Rectangle 43"/>
            <p:cNvSpPr/>
            <p:nvPr/>
          </p:nvSpPr>
          <p:spPr bwMode="auto">
            <a:xfrm>
              <a:off x="5672137" y="1722532"/>
              <a:ext cx="3157539" cy="106284"/>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grpSp>
        <p:nvGrpSpPr>
          <p:cNvPr id="7215" name="Group 1"/>
          <p:cNvGrpSpPr>
            <a:grpSpLocks/>
          </p:cNvGrpSpPr>
          <p:nvPr/>
        </p:nvGrpSpPr>
        <p:grpSpPr bwMode="auto">
          <a:xfrm>
            <a:off x="5408613" y="1222375"/>
            <a:ext cx="3500437" cy="287338"/>
            <a:chOff x="5292725" y="2932287"/>
            <a:chExt cx="3500438" cy="215900"/>
          </a:xfrm>
        </p:grpSpPr>
        <p:grpSp>
          <p:nvGrpSpPr>
            <p:cNvPr id="7229" name="Group 62"/>
            <p:cNvGrpSpPr>
              <a:grpSpLocks/>
            </p:cNvGrpSpPr>
            <p:nvPr/>
          </p:nvGrpSpPr>
          <p:grpSpPr bwMode="auto">
            <a:xfrm>
              <a:off x="5292725" y="2932287"/>
              <a:ext cx="3500438" cy="215900"/>
              <a:chOff x="5292725" y="3307662"/>
              <a:chExt cx="3500438" cy="215900"/>
            </a:xfrm>
          </p:grpSpPr>
          <p:grpSp>
            <p:nvGrpSpPr>
              <p:cNvPr id="7231" name="Group 111"/>
              <p:cNvGrpSpPr>
                <a:grpSpLocks/>
              </p:cNvGrpSpPr>
              <p:nvPr/>
            </p:nvGrpSpPr>
            <p:grpSpPr bwMode="auto">
              <a:xfrm>
                <a:off x="5292725" y="3307662"/>
                <a:ext cx="3500438" cy="215900"/>
                <a:chOff x="5321269" y="2899486"/>
                <a:chExt cx="3500943" cy="215444"/>
              </a:xfrm>
            </p:grpSpPr>
            <p:sp>
              <p:nvSpPr>
                <p:cNvPr id="73" name="Rectangle 72"/>
                <p:cNvSpPr/>
                <p:nvPr/>
              </p:nvSpPr>
              <p:spPr bwMode="auto">
                <a:xfrm>
                  <a:off x="5489568" y="2937575"/>
                  <a:ext cx="3157993" cy="105937"/>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7241" name="TextBox 67"/>
                <p:cNvSpPr txBox="1">
                  <a:spLocks noChangeArrowheads="1"/>
                </p:cNvSpPr>
                <p:nvPr/>
              </p:nvSpPr>
              <p:spPr bwMode="auto">
                <a:xfrm>
                  <a:off x="5321269" y="2899486"/>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7242" name="TextBox 67"/>
                <p:cNvSpPr txBox="1">
                  <a:spLocks noChangeArrowheads="1"/>
                </p:cNvSpPr>
                <p:nvPr/>
              </p:nvSpPr>
              <p:spPr bwMode="auto">
                <a:xfrm>
                  <a:off x="8579838" y="2899486"/>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6</a:t>
                  </a:r>
                </a:p>
              </p:txBody>
            </p:sp>
          </p:grpSp>
          <p:grpSp>
            <p:nvGrpSpPr>
              <p:cNvPr id="7232" name="Group 1"/>
              <p:cNvGrpSpPr>
                <a:grpSpLocks/>
              </p:cNvGrpSpPr>
              <p:nvPr/>
            </p:nvGrpSpPr>
            <p:grpSpPr bwMode="auto">
              <a:xfrm>
                <a:off x="5455382" y="3460086"/>
                <a:ext cx="3161568" cy="51739"/>
                <a:chOff x="422491" y="5116329"/>
                <a:chExt cx="2861299" cy="57184"/>
              </a:xfrm>
            </p:grpSpPr>
            <p:cxnSp>
              <p:nvCxnSpPr>
                <p:cNvPr id="66" name="Straight Connector 65"/>
                <p:cNvCxnSpPr/>
                <p:nvPr/>
              </p:nvCxnSpPr>
              <p:spPr bwMode="auto">
                <a:xfrm flipV="1">
                  <a:off x="421829" y="5116612"/>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bwMode="auto">
                <a:xfrm flipV="1">
                  <a:off x="898822" y="5116612"/>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bwMode="auto">
                <a:xfrm flipV="1">
                  <a:off x="1852810"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bwMode="auto">
                <a:xfrm flipV="1">
                  <a:off x="3283791"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bwMode="auto">
                <a:xfrm flipV="1">
                  <a:off x="2806797"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bwMode="auto">
                <a:xfrm flipV="1">
                  <a:off x="1375816" y="5116612"/>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bwMode="auto">
                <a:xfrm flipV="1">
                  <a:off x="2329803"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52" name="Rectangle 51"/>
            <p:cNvSpPr/>
            <p:nvPr/>
          </p:nvSpPr>
          <p:spPr bwMode="auto">
            <a:xfrm>
              <a:off x="5464175" y="2974036"/>
              <a:ext cx="522287" cy="106160"/>
            </a:xfrm>
            <a:prstGeom prst="rect">
              <a:avLst/>
            </a:prstGeom>
            <a:solidFill>
              <a:srgbClr val="00B050"/>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grpSp>
      <p:grpSp>
        <p:nvGrpSpPr>
          <p:cNvPr id="7216" name="Group 75"/>
          <p:cNvGrpSpPr>
            <a:grpSpLocks/>
          </p:cNvGrpSpPr>
          <p:nvPr/>
        </p:nvGrpSpPr>
        <p:grpSpPr bwMode="auto">
          <a:xfrm>
            <a:off x="5408613" y="2030413"/>
            <a:ext cx="3500437" cy="287337"/>
            <a:chOff x="5292725" y="3307662"/>
            <a:chExt cx="3500438" cy="215900"/>
          </a:xfrm>
        </p:grpSpPr>
        <p:grpSp>
          <p:nvGrpSpPr>
            <p:cNvPr id="7217" name="Group 111"/>
            <p:cNvGrpSpPr>
              <a:grpSpLocks/>
            </p:cNvGrpSpPr>
            <p:nvPr/>
          </p:nvGrpSpPr>
          <p:grpSpPr bwMode="auto">
            <a:xfrm>
              <a:off x="5292725" y="3307662"/>
              <a:ext cx="3500438" cy="215900"/>
              <a:chOff x="5321269" y="2899486"/>
              <a:chExt cx="3500943" cy="215444"/>
            </a:xfrm>
          </p:grpSpPr>
          <p:sp>
            <p:nvSpPr>
              <p:cNvPr id="86" name="Rectangle 85"/>
              <p:cNvSpPr/>
              <p:nvPr/>
            </p:nvSpPr>
            <p:spPr bwMode="auto">
              <a:xfrm>
                <a:off x="5489568" y="2937576"/>
                <a:ext cx="3157993" cy="105936"/>
              </a:xfrm>
              <a:prstGeom prst="rect">
                <a:avLst/>
              </a:prstGeom>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7227" name="TextBox 67"/>
              <p:cNvSpPr txBox="1">
                <a:spLocks noChangeArrowheads="1"/>
              </p:cNvSpPr>
              <p:nvPr/>
            </p:nvSpPr>
            <p:spPr bwMode="auto">
              <a:xfrm>
                <a:off x="5321269" y="2899486"/>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0</a:t>
                </a:r>
              </a:p>
            </p:txBody>
          </p:sp>
          <p:sp>
            <p:nvSpPr>
              <p:cNvPr id="7228" name="TextBox 67"/>
              <p:cNvSpPr txBox="1">
                <a:spLocks noChangeArrowheads="1"/>
              </p:cNvSpPr>
              <p:nvPr/>
            </p:nvSpPr>
            <p:spPr bwMode="auto">
              <a:xfrm>
                <a:off x="8579838" y="2899486"/>
                <a:ext cx="2423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800">
                    <a:solidFill>
                      <a:srgbClr val="000000"/>
                    </a:solidFill>
                  </a:rPr>
                  <a:t>6</a:t>
                </a:r>
              </a:p>
            </p:txBody>
          </p:sp>
        </p:grpSp>
        <p:grpSp>
          <p:nvGrpSpPr>
            <p:cNvPr id="7218" name="Group 1"/>
            <p:cNvGrpSpPr>
              <a:grpSpLocks/>
            </p:cNvGrpSpPr>
            <p:nvPr/>
          </p:nvGrpSpPr>
          <p:grpSpPr bwMode="auto">
            <a:xfrm>
              <a:off x="5455382" y="3460086"/>
              <a:ext cx="3161568" cy="51739"/>
              <a:chOff x="422491" y="5116329"/>
              <a:chExt cx="2861299" cy="57184"/>
            </a:xfrm>
          </p:grpSpPr>
          <p:cxnSp>
            <p:nvCxnSpPr>
              <p:cNvPr id="79" name="Straight Connector 78"/>
              <p:cNvCxnSpPr/>
              <p:nvPr/>
            </p:nvCxnSpPr>
            <p:spPr bwMode="auto">
              <a:xfrm flipV="1">
                <a:off x="421829" y="5116613"/>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bwMode="auto">
              <a:xfrm flipV="1">
                <a:off x="898822" y="5116613"/>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bwMode="auto">
              <a:xfrm flipV="1">
                <a:off x="1852810"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bwMode="auto">
              <a:xfrm flipV="1">
                <a:off x="3283791"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bwMode="auto">
              <a:xfrm flipV="1">
                <a:off x="2806797"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bwMode="auto">
              <a:xfrm flipV="1">
                <a:off x="1375816" y="5116613"/>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bwMode="auto">
              <a:xfrm flipV="1">
                <a:off x="2329803" y="5120568"/>
                <a:ext cx="0" cy="5273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926560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Narrow" pitchFamily="34" charset="0"/>
              </a:rPr>
              <a:t>Mobile NFC</a:t>
            </a:r>
            <a:endParaRPr lang="en-GB" dirty="0">
              <a:latin typeface="Arial Narrow" pitchFamily="34" charset="0"/>
            </a:endParaRPr>
          </a:p>
        </p:txBody>
      </p:sp>
      <p:sp>
        <p:nvSpPr>
          <p:cNvPr id="5" name="Rectangle 4"/>
          <p:cNvSpPr/>
          <p:nvPr/>
        </p:nvSpPr>
        <p:spPr bwMode="auto">
          <a:xfrm>
            <a:off x="550415" y="1810557"/>
            <a:ext cx="2460204"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Global shipments of NFC SIMs</a:t>
            </a:r>
            <a:endParaRPr lang="en-GB" sz="900" dirty="0">
              <a:latin typeface="Arial" charset="0"/>
              <a:cs typeface="Arial" charset="0"/>
            </a:endParaRPr>
          </a:p>
        </p:txBody>
      </p:sp>
      <p:sp>
        <p:nvSpPr>
          <p:cNvPr id="6" name="Rectangle 5"/>
          <p:cNvSpPr/>
          <p:nvPr/>
        </p:nvSpPr>
        <p:spPr bwMode="auto">
          <a:xfrm>
            <a:off x="559041" y="2814930"/>
            <a:ext cx="2451578" cy="671466"/>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Wholesale shipments of NFC SIMs from SIM Alliance members to mobile operators - defined by total number of units</a:t>
            </a:r>
          </a:p>
        </p:txBody>
      </p:sp>
      <p:sp>
        <p:nvSpPr>
          <p:cNvPr id="7" name="TextBox 6"/>
          <p:cNvSpPr txBox="1"/>
          <p:nvPr/>
        </p:nvSpPr>
        <p:spPr>
          <a:xfrm>
            <a:off x="550415" y="1464327"/>
            <a:ext cx="880369" cy="307777"/>
          </a:xfrm>
          <a:prstGeom prst="rect">
            <a:avLst/>
          </a:prstGeom>
          <a:noFill/>
        </p:spPr>
        <p:txBody>
          <a:bodyPr wrap="none" rtlCol="0">
            <a:spAutoFit/>
          </a:bodyPr>
          <a:lstStyle/>
          <a:p>
            <a:r>
              <a:rPr lang="en-GB" sz="1400" dirty="0" smtClean="0"/>
              <a:t>Measure</a:t>
            </a:r>
            <a:endParaRPr lang="en-GB" sz="1400" dirty="0"/>
          </a:p>
        </p:txBody>
      </p:sp>
      <p:sp>
        <p:nvSpPr>
          <p:cNvPr id="8" name="TextBox 7"/>
          <p:cNvSpPr txBox="1"/>
          <p:nvPr/>
        </p:nvSpPr>
        <p:spPr>
          <a:xfrm>
            <a:off x="559041" y="2490731"/>
            <a:ext cx="931665" cy="307777"/>
          </a:xfrm>
          <a:prstGeom prst="rect">
            <a:avLst/>
          </a:prstGeom>
          <a:noFill/>
        </p:spPr>
        <p:txBody>
          <a:bodyPr wrap="none" rtlCol="0">
            <a:spAutoFit/>
          </a:bodyPr>
          <a:lstStyle/>
          <a:p>
            <a:r>
              <a:rPr lang="en-GB" sz="1400" dirty="0" smtClean="0"/>
              <a:t>Definition</a:t>
            </a:r>
            <a:endParaRPr lang="en-GB" sz="1600" dirty="0"/>
          </a:p>
        </p:txBody>
      </p:sp>
      <p:sp>
        <p:nvSpPr>
          <p:cNvPr id="10" name="Rectangle 9"/>
          <p:cNvSpPr/>
          <p:nvPr/>
        </p:nvSpPr>
        <p:spPr bwMode="auto">
          <a:xfrm>
            <a:off x="3508974" y="5648049"/>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SIM Alliance – aggregated wholesale NFC SIM shipments</a:t>
            </a:r>
          </a:p>
        </p:txBody>
      </p:sp>
      <p:sp>
        <p:nvSpPr>
          <p:cNvPr id="11" name="TextBox 10"/>
          <p:cNvSpPr txBox="1"/>
          <p:nvPr/>
        </p:nvSpPr>
        <p:spPr>
          <a:xfrm>
            <a:off x="3489913" y="5372845"/>
            <a:ext cx="1180131" cy="307777"/>
          </a:xfrm>
          <a:prstGeom prst="rect">
            <a:avLst/>
          </a:prstGeom>
          <a:noFill/>
        </p:spPr>
        <p:txBody>
          <a:bodyPr wrap="none" rtlCol="0">
            <a:spAutoFit/>
          </a:bodyPr>
          <a:lstStyle/>
          <a:p>
            <a:r>
              <a:rPr lang="en-GB" sz="1400" dirty="0" smtClean="0"/>
              <a:t>Data Source</a:t>
            </a:r>
            <a:endParaRPr lang="en-GB" sz="1400" dirty="0"/>
          </a:p>
        </p:txBody>
      </p:sp>
      <p:sp>
        <p:nvSpPr>
          <p:cNvPr id="13" name="TextBox 12"/>
          <p:cNvSpPr txBox="1"/>
          <p:nvPr/>
        </p:nvSpPr>
        <p:spPr>
          <a:xfrm>
            <a:off x="5802051" y="5382369"/>
            <a:ext cx="1029449" cy="307777"/>
          </a:xfrm>
          <a:prstGeom prst="rect">
            <a:avLst/>
          </a:prstGeom>
          <a:noFill/>
        </p:spPr>
        <p:txBody>
          <a:bodyPr wrap="none" rtlCol="0">
            <a:spAutoFit/>
          </a:bodyPr>
          <a:lstStyle/>
          <a:p>
            <a:r>
              <a:rPr lang="en-GB" sz="1400" dirty="0" smtClean="0"/>
              <a:t>Frequency</a:t>
            </a:r>
            <a:endParaRPr lang="en-GB" sz="1200" dirty="0"/>
          </a:p>
        </p:txBody>
      </p:sp>
      <p:sp>
        <p:nvSpPr>
          <p:cNvPr id="16" name="Rectangle 15"/>
          <p:cNvSpPr/>
          <p:nvPr/>
        </p:nvSpPr>
        <p:spPr bwMode="auto">
          <a:xfrm>
            <a:off x="550414" y="4017339"/>
            <a:ext cx="2442951" cy="2121763"/>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b="1" dirty="0" smtClean="0">
                <a:latin typeface="Arial" charset="0"/>
                <a:cs typeface="Arial" charset="0"/>
              </a:rPr>
              <a:t>Measurement</a:t>
            </a:r>
          </a:p>
          <a:p>
            <a:endParaRPr lang="en-GB" sz="900" dirty="0" smtClean="0">
              <a:latin typeface="Arial" charset="0"/>
              <a:cs typeface="Arial" charset="0"/>
            </a:endParaRPr>
          </a:p>
          <a:p>
            <a:r>
              <a:rPr lang="en-GB" sz="900" dirty="0" smtClean="0">
                <a:latin typeface="Arial" charset="0"/>
                <a:cs typeface="Arial" charset="0"/>
              </a:rPr>
              <a:t>Wholesale NFC SIM shipments is a lead indicator of future market growth – the total addressable market for mobile operator NFC services.  Calendar year end December.</a:t>
            </a:r>
          </a:p>
          <a:p>
            <a:endParaRPr lang="en-GB" sz="900" dirty="0" smtClean="0">
              <a:latin typeface="Arial" charset="0"/>
              <a:cs typeface="Arial" charset="0"/>
            </a:endParaRPr>
          </a:p>
          <a:p>
            <a:r>
              <a:rPr lang="en-GB" sz="900" b="1" dirty="0" smtClean="0">
                <a:latin typeface="Arial" charset="0"/>
                <a:cs typeface="Arial" charset="0"/>
              </a:rPr>
              <a:t>Industry Target</a:t>
            </a:r>
          </a:p>
          <a:p>
            <a:endParaRPr lang="en-GB" sz="900" b="1" dirty="0" smtClean="0">
              <a:latin typeface="Arial" charset="0"/>
              <a:cs typeface="Arial" charset="0"/>
            </a:endParaRPr>
          </a:p>
          <a:p>
            <a:r>
              <a:rPr lang="en-GB" sz="900" dirty="0" smtClean="0">
                <a:latin typeface="Arial" charset="0"/>
                <a:cs typeface="Arial" charset="0"/>
              </a:rPr>
              <a:t>166m NFC SIMs sold annually by 2014 represents over 50% of NFC device volumes – an increase from 25% of the market in 2011. NFC SIMs shipped as share of smart phone market will also be tracked</a:t>
            </a:r>
          </a:p>
        </p:txBody>
      </p:sp>
      <p:sp>
        <p:nvSpPr>
          <p:cNvPr id="17" name="TextBox 16"/>
          <p:cNvSpPr txBox="1"/>
          <p:nvPr/>
        </p:nvSpPr>
        <p:spPr>
          <a:xfrm>
            <a:off x="550415" y="3685229"/>
            <a:ext cx="941283" cy="307777"/>
          </a:xfrm>
          <a:prstGeom prst="rect">
            <a:avLst/>
          </a:prstGeom>
          <a:noFill/>
        </p:spPr>
        <p:txBody>
          <a:bodyPr wrap="none" rtlCol="0">
            <a:spAutoFit/>
          </a:bodyPr>
          <a:lstStyle/>
          <a:p>
            <a:r>
              <a:rPr lang="en-GB" sz="1400" dirty="0" smtClean="0"/>
              <a:t>Rationale</a:t>
            </a:r>
            <a:endParaRPr lang="en-GB" sz="1600" dirty="0"/>
          </a:p>
        </p:txBody>
      </p:sp>
      <p:sp>
        <p:nvSpPr>
          <p:cNvPr id="18" name="TextBox 17"/>
          <p:cNvSpPr txBox="1"/>
          <p:nvPr/>
        </p:nvSpPr>
        <p:spPr>
          <a:xfrm>
            <a:off x="5796144" y="5012296"/>
            <a:ext cx="2149955" cy="200055"/>
          </a:xfrm>
          <a:prstGeom prst="rect">
            <a:avLst/>
          </a:prstGeom>
          <a:noFill/>
        </p:spPr>
        <p:txBody>
          <a:bodyPr wrap="square" rtlCol="0">
            <a:spAutoFit/>
          </a:bodyPr>
          <a:lstStyle/>
          <a:p>
            <a:pPr algn="r"/>
            <a:r>
              <a:rPr lang="en-GB" sz="700" dirty="0" smtClean="0"/>
              <a:t>Data source: Strategy Analytics (Projections)</a:t>
            </a:r>
            <a:endParaRPr lang="en-GB" sz="700" dirty="0"/>
          </a:p>
        </p:txBody>
      </p:sp>
      <p:sp>
        <p:nvSpPr>
          <p:cNvPr id="19" name="TextBox 18"/>
          <p:cNvSpPr txBox="1"/>
          <p:nvPr/>
        </p:nvSpPr>
        <p:spPr>
          <a:xfrm>
            <a:off x="3351125" y="1452829"/>
            <a:ext cx="1363771" cy="307777"/>
          </a:xfrm>
          <a:prstGeom prst="rect">
            <a:avLst/>
          </a:prstGeom>
          <a:noFill/>
        </p:spPr>
        <p:txBody>
          <a:bodyPr wrap="none" rtlCol="0">
            <a:spAutoFit/>
          </a:bodyPr>
          <a:lstStyle/>
          <a:p>
            <a:r>
              <a:rPr lang="en-GB" sz="1400" dirty="0" smtClean="0"/>
              <a:t>Industry Target</a:t>
            </a:r>
            <a:endParaRPr lang="en-GB" sz="1400" dirty="0"/>
          </a:p>
        </p:txBody>
      </p:sp>
      <p:sp>
        <p:nvSpPr>
          <p:cNvPr id="22" name="Rectangle 21"/>
          <p:cNvSpPr/>
          <p:nvPr/>
        </p:nvSpPr>
        <p:spPr bwMode="auto">
          <a:xfrm>
            <a:off x="5871174" y="5657574"/>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Quarterly – delayed by a quarter</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860" y="116632"/>
            <a:ext cx="857250" cy="857250"/>
          </a:xfrm>
          <a:prstGeom prst="rect">
            <a:avLst/>
          </a:prstGeom>
        </p:spPr>
      </p:pic>
      <p:sp>
        <p:nvSpPr>
          <p:cNvPr id="3" name="Date Placeholder 2"/>
          <p:cNvSpPr>
            <a:spLocks noGrp="1"/>
          </p:cNvSpPr>
          <p:nvPr>
            <p:ph type="dt" sz="half" idx="10"/>
          </p:nvPr>
        </p:nvSpPr>
        <p:spPr/>
        <p:txBody>
          <a:bodyPr/>
          <a:lstStyle/>
          <a:p>
            <a:fld id="{FCC272B2-3489-4B50-817D-BB2F1FBFE5CB}" type="datetime1">
              <a:rPr lang="en-US" smtClean="0">
                <a:solidFill>
                  <a:prstClr val="black">
                    <a:tint val="75000"/>
                  </a:prstClr>
                </a:solidFill>
              </a:rPr>
              <a:t>10/31/2012</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C44B0051-096C-464D-A3FE-2574CD77C844}" type="slidenum">
              <a:rPr lang="en-GB" smtClean="0">
                <a:solidFill>
                  <a:prstClr val="black">
                    <a:tint val="75000"/>
                  </a:prstClr>
                </a:solidFill>
              </a:rPr>
              <a:pPr/>
              <a:t>6</a:t>
            </a:fld>
            <a:endParaRPr lang="en-GB">
              <a:solidFill>
                <a:prstClr val="black">
                  <a:tint val="75000"/>
                </a:prst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1810557"/>
            <a:ext cx="4389227" cy="3226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7728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Narrow" pitchFamily="34" charset="0"/>
              </a:rPr>
              <a:t>Rich Communications</a:t>
            </a:r>
            <a:endParaRPr lang="en-GB" dirty="0">
              <a:latin typeface="Arial Narrow" pitchFamily="34" charset="0"/>
            </a:endParaRPr>
          </a:p>
        </p:txBody>
      </p:sp>
      <p:sp>
        <p:nvSpPr>
          <p:cNvPr id="5" name="Rectangle 4"/>
          <p:cNvSpPr/>
          <p:nvPr/>
        </p:nvSpPr>
        <p:spPr bwMode="auto">
          <a:xfrm>
            <a:off x="550414" y="1810557"/>
            <a:ext cx="2460204" cy="394307"/>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RCS monthly active users</a:t>
            </a:r>
            <a:endParaRPr lang="en-GB" sz="900" dirty="0">
              <a:latin typeface="Arial" charset="0"/>
              <a:cs typeface="Arial" charset="0"/>
            </a:endParaRPr>
          </a:p>
        </p:txBody>
      </p:sp>
      <p:sp>
        <p:nvSpPr>
          <p:cNvPr id="6" name="Rectangle 5"/>
          <p:cNvSpPr/>
          <p:nvPr/>
        </p:nvSpPr>
        <p:spPr bwMode="auto">
          <a:xfrm>
            <a:off x="550414" y="2500074"/>
            <a:ext cx="2451578" cy="84373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Monthly active RCS users as percentage of smartphone base in 6 major markets – Spain, Germany, South Korea and 3 others*.</a:t>
            </a:r>
          </a:p>
          <a:p>
            <a:r>
              <a:rPr lang="en-GB" sz="900" dirty="0" smtClean="0">
                <a:latin typeface="Arial" charset="0"/>
                <a:cs typeface="Arial" charset="0"/>
              </a:rPr>
              <a:t>Active defined as 1 message sent per user, per month</a:t>
            </a:r>
          </a:p>
        </p:txBody>
      </p:sp>
      <p:sp>
        <p:nvSpPr>
          <p:cNvPr id="7" name="TextBox 6"/>
          <p:cNvSpPr txBox="1"/>
          <p:nvPr/>
        </p:nvSpPr>
        <p:spPr>
          <a:xfrm>
            <a:off x="550415" y="1464327"/>
            <a:ext cx="880369" cy="307777"/>
          </a:xfrm>
          <a:prstGeom prst="rect">
            <a:avLst/>
          </a:prstGeom>
          <a:noFill/>
        </p:spPr>
        <p:txBody>
          <a:bodyPr wrap="none" rtlCol="0">
            <a:spAutoFit/>
          </a:bodyPr>
          <a:lstStyle/>
          <a:p>
            <a:r>
              <a:rPr lang="en-GB" sz="1400" dirty="0" smtClean="0"/>
              <a:t>Measure</a:t>
            </a:r>
            <a:endParaRPr lang="en-GB" sz="1400" dirty="0"/>
          </a:p>
        </p:txBody>
      </p:sp>
      <p:sp>
        <p:nvSpPr>
          <p:cNvPr id="8" name="TextBox 7"/>
          <p:cNvSpPr txBox="1"/>
          <p:nvPr/>
        </p:nvSpPr>
        <p:spPr>
          <a:xfrm>
            <a:off x="559041" y="2204864"/>
            <a:ext cx="931665" cy="307777"/>
          </a:xfrm>
          <a:prstGeom prst="rect">
            <a:avLst/>
          </a:prstGeom>
          <a:noFill/>
        </p:spPr>
        <p:txBody>
          <a:bodyPr wrap="none" rtlCol="0">
            <a:spAutoFit/>
          </a:bodyPr>
          <a:lstStyle/>
          <a:p>
            <a:r>
              <a:rPr lang="en-GB" sz="1400" dirty="0" smtClean="0"/>
              <a:t>Definition</a:t>
            </a:r>
            <a:endParaRPr lang="en-GB" sz="1600" dirty="0"/>
          </a:p>
        </p:txBody>
      </p:sp>
      <p:sp>
        <p:nvSpPr>
          <p:cNvPr id="10" name="Rectangle 9"/>
          <p:cNvSpPr/>
          <p:nvPr/>
        </p:nvSpPr>
        <p:spPr bwMode="auto">
          <a:xfrm>
            <a:off x="3508974" y="5592964"/>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Mobile operators will provide MAU data to Wireless Intelligence for aggregation and </a:t>
            </a:r>
            <a:r>
              <a:rPr lang="en-GB" sz="900" dirty="0" err="1" smtClean="0">
                <a:latin typeface="Arial" charset="0"/>
                <a:cs typeface="Arial" charset="0"/>
              </a:rPr>
              <a:t>anonymisation</a:t>
            </a:r>
            <a:endParaRPr lang="en-GB" sz="900" dirty="0" smtClean="0">
              <a:latin typeface="Arial" charset="0"/>
              <a:cs typeface="Arial" charset="0"/>
            </a:endParaRPr>
          </a:p>
        </p:txBody>
      </p:sp>
      <p:sp>
        <p:nvSpPr>
          <p:cNvPr id="11" name="TextBox 10"/>
          <p:cNvSpPr txBox="1"/>
          <p:nvPr/>
        </p:nvSpPr>
        <p:spPr>
          <a:xfrm>
            <a:off x="3489913" y="5317760"/>
            <a:ext cx="1180131" cy="307777"/>
          </a:xfrm>
          <a:prstGeom prst="rect">
            <a:avLst/>
          </a:prstGeom>
          <a:noFill/>
        </p:spPr>
        <p:txBody>
          <a:bodyPr wrap="none" rtlCol="0">
            <a:spAutoFit/>
          </a:bodyPr>
          <a:lstStyle/>
          <a:p>
            <a:r>
              <a:rPr lang="en-GB" sz="1400" dirty="0" smtClean="0"/>
              <a:t>Data Source</a:t>
            </a:r>
            <a:endParaRPr lang="en-GB" sz="1400" dirty="0"/>
          </a:p>
        </p:txBody>
      </p:sp>
      <p:sp>
        <p:nvSpPr>
          <p:cNvPr id="13" name="TextBox 12"/>
          <p:cNvSpPr txBox="1"/>
          <p:nvPr/>
        </p:nvSpPr>
        <p:spPr>
          <a:xfrm>
            <a:off x="5802051" y="5327284"/>
            <a:ext cx="1029449" cy="307777"/>
          </a:xfrm>
          <a:prstGeom prst="rect">
            <a:avLst/>
          </a:prstGeom>
          <a:noFill/>
        </p:spPr>
        <p:txBody>
          <a:bodyPr wrap="none" rtlCol="0">
            <a:spAutoFit/>
          </a:bodyPr>
          <a:lstStyle/>
          <a:p>
            <a:r>
              <a:rPr lang="en-GB" sz="1400" dirty="0" smtClean="0"/>
              <a:t>Frequency</a:t>
            </a:r>
            <a:endParaRPr lang="en-GB" sz="1200" dirty="0"/>
          </a:p>
        </p:txBody>
      </p:sp>
      <p:sp>
        <p:nvSpPr>
          <p:cNvPr id="16" name="Rectangle 15"/>
          <p:cNvSpPr/>
          <p:nvPr/>
        </p:nvSpPr>
        <p:spPr bwMode="auto">
          <a:xfrm>
            <a:off x="550414" y="3664769"/>
            <a:ext cx="2442951" cy="2428527"/>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b="1" dirty="0" smtClean="0">
                <a:latin typeface="Arial" charset="0"/>
                <a:cs typeface="Arial" charset="0"/>
              </a:rPr>
              <a:t>Measurement</a:t>
            </a:r>
          </a:p>
          <a:p>
            <a:r>
              <a:rPr lang="en-GB" sz="900" dirty="0" smtClean="0">
                <a:latin typeface="Arial" charset="0"/>
                <a:cs typeface="Arial" charset="0"/>
              </a:rPr>
              <a:t>MAU is a standard indicator of service adoption and valid over three years. Usage can be measured in both embedded and downloaded clients.  Selected markets are large and reflect programme focus. Calendar year end December.</a:t>
            </a:r>
          </a:p>
          <a:p>
            <a:r>
              <a:rPr lang="en-GB" sz="900" b="1" dirty="0" smtClean="0">
                <a:latin typeface="Arial" charset="0"/>
                <a:cs typeface="Arial" charset="0"/>
              </a:rPr>
              <a:t>Industry Target</a:t>
            </a:r>
          </a:p>
          <a:p>
            <a:r>
              <a:rPr lang="en-GB" sz="900" dirty="0" smtClean="0">
                <a:latin typeface="Arial" charset="0"/>
                <a:cs typeface="Arial" charset="0"/>
              </a:rPr>
              <a:t>Non-weighted average of targets for three key markets = 11.47% penetration of smartphones.  Spanish estimates agreed with Vodafone and </a:t>
            </a:r>
            <a:r>
              <a:rPr lang="en-GB" sz="900" dirty="0" err="1" smtClean="0">
                <a:latin typeface="Arial" charset="0"/>
                <a:cs typeface="Arial" charset="0"/>
              </a:rPr>
              <a:t>Telefonica</a:t>
            </a:r>
            <a:r>
              <a:rPr lang="en-GB" sz="900" dirty="0" smtClean="0">
                <a:latin typeface="Arial" charset="0"/>
                <a:cs typeface="Arial" charset="0"/>
              </a:rPr>
              <a:t>.  Germany estimates agreed with DT and Vodafone – launch six month after Spain.  South Korea estimates based on 2012 data point (</a:t>
            </a:r>
            <a:r>
              <a:rPr lang="en-GB" sz="900" dirty="0" err="1" smtClean="0">
                <a:latin typeface="Arial" charset="0"/>
                <a:cs typeface="Arial" charset="0"/>
              </a:rPr>
              <a:t>KakaoTalk</a:t>
            </a:r>
            <a:r>
              <a:rPr lang="en-GB" sz="900" dirty="0" smtClean="0">
                <a:latin typeface="Arial" charset="0"/>
                <a:cs typeface="Arial" charset="0"/>
              </a:rPr>
              <a:t> 37m users after 2 years / 98% smartphone penetration)</a:t>
            </a:r>
          </a:p>
        </p:txBody>
      </p:sp>
      <p:sp>
        <p:nvSpPr>
          <p:cNvPr id="17" name="TextBox 16"/>
          <p:cNvSpPr txBox="1"/>
          <p:nvPr/>
        </p:nvSpPr>
        <p:spPr>
          <a:xfrm>
            <a:off x="550415" y="3356992"/>
            <a:ext cx="941283" cy="307777"/>
          </a:xfrm>
          <a:prstGeom prst="rect">
            <a:avLst/>
          </a:prstGeom>
          <a:noFill/>
        </p:spPr>
        <p:txBody>
          <a:bodyPr wrap="none" rtlCol="0">
            <a:spAutoFit/>
          </a:bodyPr>
          <a:lstStyle/>
          <a:p>
            <a:r>
              <a:rPr lang="en-GB" sz="1400" dirty="0" smtClean="0"/>
              <a:t>Rationale</a:t>
            </a:r>
            <a:endParaRPr lang="en-GB" sz="1600" dirty="0"/>
          </a:p>
        </p:txBody>
      </p:sp>
      <p:sp>
        <p:nvSpPr>
          <p:cNvPr id="18" name="TextBox 17"/>
          <p:cNvSpPr txBox="1"/>
          <p:nvPr/>
        </p:nvSpPr>
        <p:spPr>
          <a:xfrm>
            <a:off x="3625965" y="4862445"/>
            <a:ext cx="4353451" cy="200055"/>
          </a:xfrm>
          <a:prstGeom prst="rect">
            <a:avLst/>
          </a:prstGeom>
          <a:noFill/>
        </p:spPr>
        <p:txBody>
          <a:bodyPr wrap="square" rtlCol="0">
            <a:spAutoFit/>
          </a:bodyPr>
          <a:lstStyle/>
          <a:p>
            <a:pPr algn="r"/>
            <a:r>
              <a:rPr lang="en-GB" sz="700" dirty="0" smtClean="0"/>
              <a:t>Source: GSMA and Operator estimates</a:t>
            </a:r>
            <a:endParaRPr lang="en-GB" sz="700" dirty="0"/>
          </a:p>
        </p:txBody>
      </p:sp>
      <p:sp>
        <p:nvSpPr>
          <p:cNvPr id="19" name="TextBox 18"/>
          <p:cNvSpPr txBox="1"/>
          <p:nvPr/>
        </p:nvSpPr>
        <p:spPr>
          <a:xfrm>
            <a:off x="3351125" y="1452829"/>
            <a:ext cx="1363771" cy="307777"/>
          </a:xfrm>
          <a:prstGeom prst="rect">
            <a:avLst/>
          </a:prstGeom>
          <a:noFill/>
        </p:spPr>
        <p:txBody>
          <a:bodyPr wrap="none" rtlCol="0">
            <a:spAutoFit/>
          </a:bodyPr>
          <a:lstStyle/>
          <a:p>
            <a:r>
              <a:rPr lang="en-GB" sz="1400" dirty="0" smtClean="0"/>
              <a:t>Industry Target</a:t>
            </a:r>
            <a:endParaRPr lang="en-GB" sz="1400" dirty="0"/>
          </a:p>
        </p:txBody>
      </p:sp>
      <p:sp>
        <p:nvSpPr>
          <p:cNvPr id="22" name="Rectangle 21"/>
          <p:cNvSpPr/>
          <p:nvPr/>
        </p:nvSpPr>
        <p:spPr bwMode="auto">
          <a:xfrm>
            <a:off x="5871174" y="5602489"/>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Monthly from committed operators</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860" y="116632"/>
            <a:ext cx="857250" cy="857250"/>
          </a:xfrm>
          <a:prstGeom prst="rect">
            <a:avLst/>
          </a:prstGeom>
        </p:spPr>
      </p:pic>
      <p:sp>
        <p:nvSpPr>
          <p:cNvPr id="4" name="Date Placeholder 3"/>
          <p:cNvSpPr>
            <a:spLocks noGrp="1"/>
          </p:cNvSpPr>
          <p:nvPr>
            <p:ph type="dt" sz="half" idx="10"/>
          </p:nvPr>
        </p:nvSpPr>
        <p:spPr/>
        <p:txBody>
          <a:bodyPr/>
          <a:lstStyle/>
          <a:p>
            <a:fld id="{7968F35B-2F95-4459-851C-CC8992212E3C}" type="datetime1">
              <a:rPr lang="en-US" smtClean="0">
                <a:solidFill>
                  <a:prstClr val="black">
                    <a:tint val="75000"/>
                  </a:prstClr>
                </a:solidFill>
              </a:rPr>
              <a:t>10/31/2012</a:t>
            </a:fld>
            <a:endParaRPr lang="en-GB">
              <a:solidFill>
                <a:prstClr val="black">
                  <a:tint val="75000"/>
                </a:prstClr>
              </a:solidFill>
            </a:endParaRPr>
          </a:p>
        </p:txBody>
      </p:sp>
      <p:sp>
        <p:nvSpPr>
          <p:cNvPr id="9" name="Footer Placeholder 8"/>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12" name="Slide Number Placeholder 11"/>
          <p:cNvSpPr>
            <a:spLocks noGrp="1"/>
          </p:cNvSpPr>
          <p:nvPr>
            <p:ph type="sldNum" sz="quarter" idx="12"/>
          </p:nvPr>
        </p:nvSpPr>
        <p:spPr/>
        <p:txBody>
          <a:bodyPr/>
          <a:lstStyle/>
          <a:p>
            <a:fld id="{C44B0051-096C-464D-A3FE-2574CD77C844}" type="slidenum">
              <a:rPr lang="en-GB" smtClean="0">
                <a:solidFill>
                  <a:prstClr val="black">
                    <a:tint val="75000"/>
                  </a:prstClr>
                </a:solidFill>
              </a:rPr>
              <a:pPr/>
              <a:t>7</a:t>
            </a:fld>
            <a:endParaRPr lang="en-GB">
              <a:solidFill>
                <a:prstClr val="black">
                  <a:tint val="75000"/>
                </a:prstClr>
              </a:solidFill>
            </a:endParaRP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7716" y="1760606"/>
            <a:ext cx="4571700" cy="3109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3360913" y="5029145"/>
            <a:ext cx="4618504" cy="307777"/>
          </a:xfrm>
          <a:prstGeom prst="rect">
            <a:avLst/>
          </a:prstGeom>
          <a:noFill/>
        </p:spPr>
        <p:txBody>
          <a:bodyPr wrap="square" rtlCol="0">
            <a:spAutoFit/>
          </a:bodyPr>
          <a:lstStyle/>
          <a:p>
            <a:r>
              <a:rPr lang="en-GB" sz="700" dirty="0" smtClean="0"/>
              <a:t>* Additional three markets to be added based on operator commitments to launch RCS and achieve at least 10% smartphone penetration by December 2014.</a:t>
            </a:r>
            <a:endParaRPr lang="en-GB" sz="700" dirty="0"/>
          </a:p>
        </p:txBody>
      </p:sp>
    </p:spTree>
    <p:extLst>
      <p:ext uri="{BB962C8B-B14F-4D97-AF65-F5344CB8AC3E}">
        <p14:creationId xmlns:p14="http://schemas.microsoft.com/office/powerpoint/2010/main" val="1568069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3441700" y="1743075"/>
            <a:ext cx="4456868" cy="314325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GB" dirty="0" smtClean="0">
                <a:latin typeface="Arial Narrow" pitchFamily="34" charset="0"/>
              </a:rPr>
              <a:t>Connected Living</a:t>
            </a:r>
            <a:endParaRPr lang="en-GB" dirty="0">
              <a:latin typeface="Arial Narrow" pitchFamily="34" charset="0"/>
            </a:endParaRPr>
          </a:p>
        </p:txBody>
      </p:sp>
      <p:sp>
        <p:nvSpPr>
          <p:cNvPr id="5" name="Rectangle 4"/>
          <p:cNvSpPr/>
          <p:nvPr/>
        </p:nvSpPr>
        <p:spPr bwMode="auto">
          <a:xfrm>
            <a:off x="550415" y="1810557"/>
            <a:ext cx="2460204"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Total number of connections (beyond handsets) </a:t>
            </a:r>
            <a:endParaRPr lang="en-GB" sz="900" dirty="0">
              <a:latin typeface="Arial" charset="0"/>
              <a:cs typeface="Arial" charset="0"/>
            </a:endParaRPr>
          </a:p>
        </p:txBody>
      </p:sp>
      <p:sp>
        <p:nvSpPr>
          <p:cNvPr id="6" name="Rectangle 5"/>
          <p:cNvSpPr/>
          <p:nvPr/>
        </p:nvSpPr>
        <p:spPr bwMode="auto">
          <a:xfrm>
            <a:off x="559041" y="2748008"/>
            <a:ext cx="2451578" cy="630192"/>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Total number of global mobile data connections across all device types except handsets</a:t>
            </a:r>
          </a:p>
        </p:txBody>
      </p:sp>
      <p:sp>
        <p:nvSpPr>
          <p:cNvPr id="7" name="TextBox 6"/>
          <p:cNvSpPr txBox="1"/>
          <p:nvPr/>
        </p:nvSpPr>
        <p:spPr>
          <a:xfrm>
            <a:off x="550415" y="1464327"/>
            <a:ext cx="880369" cy="307777"/>
          </a:xfrm>
          <a:prstGeom prst="rect">
            <a:avLst/>
          </a:prstGeom>
          <a:noFill/>
        </p:spPr>
        <p:txBody>
          <a:bodyPr wrap="none" rtlCol="0">
            <a:spAutoFit/>
          </a:bodyPr>
          <a:lstStyle/>
          <a:p>
            <a:r>
              <a:rPr lang="en-GB" sz="1400" dirty="0" smtClean="0"/>
              <a:t>Measure</a:t>
            </a:r>
            <a:endParaRPr lang="en-GB" sz="1400" dirty="0"/>
          </a:p>
        </p:txBody>
      </p:sp>
      <p:sp>
        <p:nvSpPr>
          <p:cNvPr id="8" name="TextBox 7"/>
          <p:cNvSpPr txBox="1"/>
          <p:nvPr/>
        </p:nvSpPr>
        <p:spPr>
          <a:xfrm>
            <a:off x="559041" y="2409455"/>
            <a:ext cx="931665" cy="307777"/>
          </a:xfrm>
          <a:prstGeom prst="rect">
            <a:avLst/>
          </a:prstGeom>
          <a:noFill/>
        </p:spPr>
        <p:txBody>
          <a:bodyPr wrap="none" rtlCol="0">
            <a:spAutoFit/>
          </a:bodyPr>
          <a:lstStyle/>
          <a:p>
            <a:r>
              <a:rPr lang="en-GB" sz="1400" dirty="0" smtClean="0"/>
              <a:t>Definition</a:t>
            </a:r>
            <a:endParaRPr lang="en-GB" sz="1600" dirty="0"/>
          </a:p>
        </p:txBody>
      </p:sp>
      <p:sp>
        <p:nvSpPr>
          <p:cNvPr id="10" name="Rectangle 9"/>
          <p:cNvSpPr/>
          <p:nvPr/>
        </p:nvSpPr>
        <p:spPr bwMode="auto">
          <a:xfrm>
            <a:off x="3508974" y="5491364"/>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err="1" smtClean="0">
                <a:latin typeface="Arial" charset="0"/>
                <a:cs typeface="Arial" charset="0"/>
              </a:rPr>
              <a:t>Machina</a:t>
            </a:r>
            <a:r>
              <a:rPr lang="en-GB" sz="900" dirty="0" smtClean="0">
                <a:latin typeface="Arial" charset="0"/>
                <a:cs typeface="Arial" charset="0"/>
              </a:rPr>
              <a:t> Research</a:t>
            </a:r>
          </a:p>
        </p:txBody>
      </p:sp>
      <p:sp>
        <p:nvSpPr>
          <p:cNvPr id="11" name="TextBox 10"/>
          <p:cNvSpPr txBox="1"/>
          <p:nvPr/>
        </p:nvSpPr>
        <p:spPr>
          <a:xfrm>
            <a:off x="3489913" y="5216160"/>
            <a:ext cx="1180131" cy="307777"/>
          </a:xfrm>
          <a:prstGeom prst="rect">
            <a:avLst/>
          </a:prstGeom>
          <a:noFill/>
        </p:spPr>
        <p:txBody>
          <a:bodyPr wrap="none" rtlCol="0">
            <a:spAutoFit/>
          </a:bodyPr>
          <a:lstStyle/>
          <a:p>
            <a:r>
              <a:rPr lang="en-GB" sz="1400" dirty="0" smtClean="0"/>
              <a:t>Data Source</a:t>
            </a:r>
            <a:endParaRPr lang="en-GB" sz="1400" dirty="0"/>
          </a:p>
        </p:txBody>
      </p:sp>
      <p:sp>
        <p:nvSpPr>
          <p:cNvPr id="13" name="TextBox 12"/>
          <p:cNvSpPr txBox="1"/>
          <p:nvPr/>
        </p:nvSpPr>
        <p:spPr>
          <a:xfrm>
            <a:off x="5802051" y="5225684"/>
            <a:ext cx="1029449" cy="307777"/>
          </a:xfrm>
          <a:prstGeom prst="rect">
            <a:avLst/>
          </a:prstGeom>
          <a:noFill/>
        </p:spPr>
        <p:txBody>
          <a:bodyPr wrap="none" rtlCol="0">
            <a:spAutoFit/>
          </a:bodyPr>
          <a:lstStyle/>
          <a:p>
            <a:r>
              <a:rPr lang="en-GB" sz="1400" dirty="0" smtClean="0"/>
              <a:t>Frequency</a:t>
            </a:r>
            <a:endParaRPr lang="en-GB" sz="1200" dirty="0"/>
          </a:p>
        </p:txBody>
      </p:sp>
      <p:sp>
        <p:nvSpPr>
          <p:cNvPr id="16" name="Rectangle 15"/>
          <p:cNvSpPr/>
          <p:nvPr/>
        </p:nvSpPr>
        <p:spPr bwMode="auto">
          <a:xfrm>
            <a:off x="550414" y="3922503"/>
            <a:ext cx="2442951" cy="2078247"/>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b="1" dirty="0" smtClean="0">
                <a:latin typeface="Arial" charset="0"/>
                <a:cs typeface="Arial" charset="0"/>
              </a:rPr>
              <a:t>Measurement</a:t>
            </a:r>
          </a:p>
          <a:p>
            <a:endParaRPr lang="en-GB" sz="900" dirty="0" smtClean="0">
              <a:latin typeface="Arial" charset="0"/>
              <a:cs typeface="Arial" charset="0"/>
            </a:endParaRPr>
          </a:p>
          <a:p>
            <a:r>
              <a:rPr lang="en-GB" sz="900" dirty="0" smtClean="0">
                <a:latin typeface="Arial" charset="0"/>
                <a:cs typeface="Arial" charset="0"/>
              </a:rPr>
              <a:t>Total number of mobile connections, beyond handsets, defines the growth of the embedded market in all sectors.  Calendar year end December.</a:t>
            </a:r>
          </a:p>
          <a:p>
            <a:endParaRPr lang="en-GB" sz="900" dirty="0" smtClean="0">
              <a:latin typeface="Arial" charset="0"/>
              <a:cs typeface="Arial" charset="0"/>
            </a:endParaRPr>
          </a:p>
          <a:p>
            <a:r>
              <a:rPr lang="en-GB" sz="900" b="1" dirty="0" smtClean="0">
                <a:latin typeface="Arial" charset="0"/>
                <a:cs typeface="Arial" charset="0"/>
              </a:rPr>
              <a:t>Industry Target</a:t>
            </a:r>
          </a:p>
          <a:p>
            <a:endParaRPr lang="en-GB" sz="900" b="1" dirty="0" smtClean="0">
              <a:latin typeface="Arial" charset="0"/>
              <a:cs typeface="Arial" charset="0"/>
            </a:endParaRPr>
          </a:p>
          <a:p>
            <a:r>
              <a:rPr lang="en-GB" sz="900" dirty="0" smtClean="0">
                <a:latin typeface="Arial" charset="0"/>
                <a:cs typeface="Arial" charset="0"/>
              </a:rPr>
              <a:t>Target is 1.4bn connected (non-handset) devices by 2014, based on industry forecasts for global growth – this represents growth from 7% to 17% of the total mobile device market</a:t>
            </a:r>
          </a:p>
        </p:txBody>
      </p:sp>
      <p:sp>
        <p:nvSpPr>
          <p:cNvPr id="17" name="TextBox 16"/>
          <p:cNvSpPr txBox="1"/>
          <p:nvPr/>
        </p:nvSpPr>
        <p:spPr>
          <a:xfrm>
            <a:off x="550415" y="3594442"/>
            <a:ext cx="941283" cy="307777"/>
          </a:xfrm>
          <a:prstGeom prst="rect">
            <a:avLst/>
          </a:prstGeom>
          <a:noFill/>
        </p:spPr>
        <p:txBody>
          <a:bodyPr wrap="none" rtlCol="0">
            <a:spAutoFit/>
          </a:bodyPr>
          <a:lstStyle/>
          <a:p>
            <a:r>
              <a:rPr lang="en-GB" sz="1400" dirty="0" smtClean="0"/>
              <a:t>Rationale</a:t>
            </a:r>
            <a:endParaRPr lang="en-GB" sz="1600" dirty="0"/>
          </a:p>
        </p:txBody>
      </p:sp>
      <p:sp>
        <p:nvSpPr>
          <p:cNvPr id="18" name="TextBox 17"/>
          <p:cNvSpPr txBox="1"/>
          <p:nvPr/>
        </p:nvSpPr>
        <p:spPr>
          <a:xfrm>
            <a:off x="5734050" y="4930475"/>
            <a:ext cx="2149955" cy="200055"/>
          </a:xfrm>
          <a:prstGeom prst="rect">
            <a:avLst/>
          </a:prstGeom>
          <a:noFill/>
        </p:spPr>
        <p:txBody>
          <a:bodyPr wrap="square" rtlCol="0">
            <a:spAutoFit/>
          </a:bodyPr>
          <a:lstStyle/>
          <a:p>
            <a:pPr algn="r"/>
            <a:r>
              <a:rPr lang="en-GB" sz="700" dirty="0" smtClean="0"/>
              <a:t>Data source: </a:t>
            </a:r>
            <a:r>
              <a:rPr lang="en-GB" sz="700" dirty="0" err="1" smtClean="0"/>
              <a:t>Machina</a:t>
            </a:r>
            <a:r>
              <a:rPr lang="en-GB" sz="700" dirty="0" smtClean="0"/>
              <a:t> Research</a:t>
            </a:r>
            <a:endParaRPr lang="en-GB" sz="700" dirty="0"/>
          </a:p>
        </p:txBody>
      </p:sp>
      <p:sp>
        <p:nvSpPr>
          <p:cNvPr id="19" name="TextBox 18"/>
          <p:cNvSpPr txBox="1"/>
          <p:nvPr/>
        </p:nvSpPr>
        <p:spPr>
          <a:xfrm>
            <a:off x="3351125" y="1452829"/>
            <a:ext cx="1363771" cy="523220"/>
          </a:xfrm>
          <a:prstGeom prst="rect">
            <a:avLst/>
          </a:prstGeom>
          <a:noFill/>
        </p:spPr>
        <p:txBody>
          <a:bodyPr wrap="none" rtlCol="0">
            <a:spAutoFit/>
          </a:bodyPr>
          <a:lstStyle/>
          <a:p>
            <a:r>
              <a:rPr lang="en-GB" sz="1400" dirty="0" smtClean="0"/>
              <a:t>Industry Target</a:t>
            </a:r>
          </a:p>
          <a:p>
            <a:endParaRPr lang="en-GB" sz="1400" dirty="0"/>
          </a:p>
        </p:txBody>
      </p:sp>
      <p:sp>
        <p:nvSpPr>
          <p:cNvPr id="22" name="Rectangle 21"/>
          <p:cNvSpPr/>
          <p:nvPr/>
        </p:nvSpPr>
        <p:spPr bwMode="auto">
          <a:xfrm>
            <a:off x="5871174" y="5500889"/>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Quarterly</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392" y="116632"/>
            <a:ext cx="857250" cy="857250"/>
          </a:xfrm>
          <a:prstGeom prst="rect">
            <a:avLst/>
          </a:prstGeom>
        </p:spPr>
      </p:pic>
      <p:sp>
        <p:nvSpPr>
          <p:cNvPr id="4" name="Date Placeholder 3"/>
          <p:cNvSpPr>
            <a:spLocks noGrp="1"/>
          </p:cNvSpPr>
          <p:nvPr>
            <p:ph type="dt" sz="half" idx="10"/>
          </p:nvPr>
        </p:nvSpPr>
        <p:spPr/>
        <p:txBody>
          <a:bodyPr/>
          <a:lstStyle/>
          <a:p>
            <a:fld id="{9500E01E-897D-481C-B8B5-456757CF0295}" type="datetime1">
              <a:rPr lang="en-US" smtClean="0">
                <a:solidFill>
                  <a:prstClr val="black">
                    <a:tint val="75000"/>
                  </a:prstClr>
                </a:solidFill>
              </a:rPr>
              <a:t>10/31/2012</a:t>
            </a:fld>
            <a:endParaRPr lang="en-GB">
              <a:solidFill>
                <a:prstClr val="black">
                  <a:tint val="75000"/>
                </a:prstClr>
              </a:solidFill>
            </a:endParaRPr>
          </a:p>
        </p:txBody>
      </p:sp>
      <p:sp>
        <p:nvSpPr>
          <p:cNvPr id="9" name="Footer Placeholder 8"/>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12" name="Slide Number Placeholder 11"/>
          <p:cNvSpPr>
            <a:spLocks noGrp="1"/>
          </p:cNvSpPr>
          <p:nvPr>
            <p:ph type="sldNum" sz="quarter" idx="12"/>
          </p:nvPr>
        </p:nvSpPr>
        <p:spPr/>
        <p:txBody>
          <a:bodyPr/>
          <a:lstStyle/>
          <a:p>
            <a:fld id="{C44B0051-096C-464D-A3FE-2574CD77C844}" type="slidenum">
              <a:rPr lang="en-GB" smtClean="0">
                <a:solidFill>
                  <a:prstClr val="black">
                    <a:tint val="75000"/>
                  </a:prstClr>
                </a:solidFill>
              </a:rPr>
              <a:pPr/>
              <a:t>8</a:t>
            </a:fld>
            <a:endParaRPr lang="en-GB">
              <a:solidFill>
                <a:prstClr val="black">
                  <a:tint val="75000"/>
                </a:prstClr>
              </a:solidFill>
            </a:endParaRPr>
          </a:p>
        </p:txBody>
      </p:sp>
    </p:spTree>
    <p:extLst>
      <p:ext uri="{BB962C8B-B14F-4D97-AF65-F5344CB8AC3E}">
        <p14:creationId xmlns:p14="http://schemas.microsoft.com/office/powerpoint/2010/main" val="2865689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Narrow" pitchFamily="34" charset="0"/>
              </a:rPr>
              <a:t>Spectrum</a:t>
            </a:r>
            <a:endParaRPr lang="en-GB" dirty="0">
              <a:latin typeface="Arial Narrow" pitchFamily="34" charset="0"/>
            </a:endParaRPr>
          </a:p>
        </p:txBody>
      </p:sp>
      <p:sp>
        <p:nvSpPr>
          <p:cNvPr id="5" name="Rectangle 4"/>
          <p:cNvSpPr/>
          <p:nvPr/>
        </p:nvSpPr>
        <p:spPr bwMode="auto">
          <a:xfrm>
            <a:off x="550415" y="1810557"/>
            <a:ext cx="2460204"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MHz of spectrum identified for mobile in 15 priority markets**</a:t>
            </a:r>
            <a:endParaRPr lang="en-GB" sz="900" dirty="0">
              <a:latin typeface="Arial" charset="0"/>
              <a:cs typeface="Arial" charset="0"/>
            </a:endParaRPr>
          </a:p>
        </p:txBody>
      </p:sp>
      <p:sp>
        <p:nvSpPr>
          <p:cNvPr id="6" name="Rectangle 5"/>
          <p:cNvSpPr/>
          <p:nvPr/>
        </p:nvSpPr>
        <p:spPr bwMode="auto">
          <a:xfrm>
            <a:off x="559041" y="2657411"/>
            <a:ext cx="2451578" cy="630192"/>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Total MHz identified* for mobile against 2011 baseline, in specific bands, in 15 priority markets**</a:t>
            </a:r>
          </a:p>
        </p:txBody>
      </p:sp>
      <p:sp>
        <p:nvSpPr>
          <p:cNvPr id="7" name="TextBox 6"/>
          <p:cNvSpPr txBox="1"/>
          <p:nvPr/>
        </p:nvSpPr>
        <p:spPr>
          <a:xfrm>
            <a:off x="550415" y="1464327"/>
            <a:ext cx="880369" cy="307777"/>
          </a:xfrm>
          <a:prstGeom prst="rect">
            <a:avLst/>
          </a:prstGeom>
          <a:noFill/>
        </p:spPr>
        <p:txBody>
          <a:bodyPr wrap="none" rtlCol="0">
            <a:spAutoFit/>
          </a:bodyPr>
          <a:lstStyle/>
          <a:p>
            <a:r>
              <a:rPr lang="en-GB" sz="1400" dirty="0" smtClean="0"/>
              <a:t>Measure</a:t>
            </a:r>
            <a:endParaRPr lang="en-GB" sz="1400" dirty="0"/>
          </a:p>
        </p:txBody>
      </p:sp>
      <p:sp>
        <p:nvSpPr>
          <p:cNvPr id="8" name="TextBox 7"/>
          <p:cNvSpPr txBox="1"/>
          <p:nvPr/>
        </p:nvSpPr>
        <p:spPr>
          <a:xfrm>
            <a:off x="559041" y="2318858"/>
            <a:ext cx="931665" cy="307777"/>
          </a:xfrm>
          <a:prstGeom prst="rect">
            <a:avLst/>
          </a:prstGeom>
          <a:noFill/>
        </p:spPr>
        <p:txBody>
          <a:bodyPr wrap="none" rtlCol="0">
            <a:spAutoFit/>
          </a:bodyPr>
          <a:lstStyle/>
          <a:p>
            <a:r>
              <a:rPr lang="en-GB" sz="1400" dirty="0" smtClean="0"/>
              <a:t>Definition</a:t>
            </a:r>
            <a:endParaRPr lang="en-GB" sz="1600" dirty="0"/>
          </a:p>
        </p:txBody>
      </p:sp>
      <p:sp>
        <p:nvSpPr>
          <p:cNvPr id="10" name="Rectangle 9"/>
          <p:cNvSpPr/>
          <p:nvPr/>
        </p:nvSpPr>
        <p:spPr bwMode="auto">
          <a:xfrm>
            <a:off x="3508974" y="5645602"/>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Plum Consulting</a:t>
            </a:r>
          </a:p>
        </p:txBody>
      </p:sp>
      <p:sp>
        <p:nvSpPr>
          <p:cNvPr id="11" name="TextBox 10"/>
          <p:cNvSpPr txBox="1"/>
          <p:nvPr/>
        </p:nvSpPr>
        <p:spPr>
          <a:xfrm>
            <a:off x="3489913" y="5370398"/>
            <a:ext cx="1180131" cy="307777"/>
          </a:xfrm>
          <a:prstGeom prst="rect">
            <a:avLst/>
          </a:prstGeom>
          <a:noFill/>
        </p:spPr>
        <p:txBody>
          <a:bodyPr wrap="none" rtlCol="0">
            <a:spAutoFit/>
          </a:bodyPr>
          <a:lstStyle/>
          <a:p>
            <a:r>
              <a:rPr lang="en-GB" sz="1400" dirty="0" smtClean="0"/>
              <a:t>Data Source</a:t>
            </a:r>
            <a:endParaRPr lang="en-GB" sz="1400" dirty="0"/>
          </a:p>
        </p:txBody>
      </p:sp>
      <p:sp>
        <p:nvSpPr>
          <p:cNvPr id="13" name="TextBox 12"/>
          <p:cNvSpPr txBox="1"/>
          <p:nvPr/>
        </p:nvSpPr>
        <p:spPr>
          <a:xfrm>
            <a:off x="5802051" y="5379922"/>
            <a:ext cx="1029449" cy="307777"/>
          </a:xfrm>
          <a:prstGeom prst="rect">
            <a:avLst/>
          </a:prstGeom>
          <a:noFill/>
        </p:spPr>
        <p:txBody>
          <a:bodyPr wrap="none" rtlCol="0">
            <a:spAutoFit/>
          </a:bodyPr>
          <a:lstStyle/>
          <a:p>
            <a:r>
              <a:rPr lang="en-GB" sz="1400" dirty="0" smtClean="0"/>
              <a:t>Frequency</a:t>
            </a:r>
            <a:endParaRPr lang="en-GB" sz="1200" dirty="0"/>
          </a:p>
        </p:txBody>
      </p:sp>
      <p:sp>
        <p:nvSpPr>
          <p:cNvPr id="16" name="Rectangle 15"/>
          <p:cNvSpPr/>
          <p:nvPr/>
        </p:nvSpPr>
        <p:spPr bwMode="auto">
          <a:xfrm>
            <a:off x="550414" y="3675355"/>
            <a:ext cx="2442951" cy="2516124"/>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b="1" dirty="0" smtClean="0">
                <a:latin typeface="Arial" charset="0"/>
                <a:cs typeface="Arial" charset="0"/>
              </a:rPr>
              <a:t>Measurement</a:t>
            </a:r>
          </a:p>
          <a:p>
            <a:r>
              <a:rPr lang="en-GB" sz="900" dirty="0" smtClean="0">
                <a:latin typeface="Arial" charset="0"/>
                <a:cs typeface="Arial" charset="0"/>
              </a:rPr>
              <a:t>The release of additional spectrum for mobile broadband and the maintenance of currently assigned spectrum is a key objective for the programme – this metric captures current identifications, and projects additional spectrum identifications over the next three years.  Calendar year end December.</a:t>
            </a:r>
          </a:p>
          <a:p>
            <a:endParaRPr lang="en-GB" sz="900" dirty="0" smtClean="0">
              <a:latin typeface="Arial" charset="0"/>
              <a:cs typeface="Arial" charset="0"/>
            </a:endParaRPr>
          </a:p>
          <a:p>
            <a:r>
              <a:rPr lang="en-GB" sz="900" b="1" dirty="0" smtClean="0">
                <a:latin typeface="Arial" charset="0"/>
                <a:cs typeface="Arial" charset="0"/>
              </a:rPr>
              <a:t>Industry Target</a:t>
            </a:r>
          </a:p>
          <a:p>
            <a:r>
              <a:rPr lang="en-GB" sz="900" dirty="0" smtClean="0">
                <a:latin typeface="Arial" charset="0"/>
                <a:cs typeface="Arial" charset="0"/>
              </a:rPr>
              <a:t>Target is based on Plum Consulting’s assessment of total potential spectrum gains for mobile service providers to 2014, with forecasts reduced by multiplying the total for each market by a confidence factor ranging from 0 to 1</a:t>
            </a:r>
          </a:p>
        </p:txBody>
      </p:sp>
      <p:sp>
        <p:nvSpPr>
          <p:cNvPr id="17" name="TextBox 16"/>
          <p:cNvSpPr txBox="1"/>
          <p:nvPr/>
        </p:nvSpPr>
        <p:spPr>
          <a:xfrm>
            <a:off x="550415" y="3371789"/>
            <a:ext cx="941283" cy="307777"/>
          </a:xfrm>
          <a:prstGeom prst="rect">
            <a:avLst/>
          </a:prstGeom>
          <a:noFill/>
        </p:spPr>
        <p:txBody>
          <a:bodyPr wrap="none" rtlCol="0">
            <a:spAutoFit/>
          </a:bodyPr>
          <a:lstStyle/>
          <a:p>
            <a:r>
              <a:rPr lang="en-GB" sz="1400" dirty="0" smtClean="0"/>
              <a:t>Rationale</a:t>
            </a:r>
            <a:endParaRPr lang="en-GB" sz="1600" dirty="0"/>
          </a:p>
        </p:txBody>
      </p:sp>
      <p:sp>
        <p:nvSpPr>
          <p:cNvPr id="19" name="TextBox 18"/>
          <p:cNvSpPr txBox="1"/>
          <p:nvPr/>
        </p:nvSpPr>
        <p:spPr>
          <a:xfrm>
            <a:off x="3264326" y="1452829"/>
            <a:ext cx="1363771" cy="523220"/>
          </a:xfrm>
          <a:prstGeom prst="rect">
            <a:avLst/>
          </a:prstGeom>
          <a:noFill/>
        </p:spPr>
        <p:txBody>
          <a:bodyPr wrap="none" rtlCol="0">
            <a:spAutoFit/>
          </a:bodyPr>
          <a:lstStyle/>
          <a:p>
            <a:r>
              <a:rPr lang="en-GB" sz="1400" dirty="0" smtClean="0"/>
              <a:t>Industry Target</a:t>
            </a:r>
          </a:p>
          <a:p>
            <a:endParaRPr lang="en-GB" sz="1400" dirty="0"/>
          </a:p>
        </p:txBody>
      </p:sp>
      <p:sp>
        <p:nvSpPr>
          <p:cNvPr id="22" name="Rectangle 21"/>
          <p:cNvSpPr/>
          <p:nvPr/>
        </p:nvSpPr>
        <p:spPr bwMode="auto">
          <a:xfrm>
            <a:off x="5871174" y="5655127"/>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Annually, with updates as spectrum identification decisions announced</a:t>
            </a:r>
          </a:p>
        </p:txBody>
      </p:sp>
      <p:sp>
        <p:nvSpPr>
          <p:cNvPr id="4" name="TextBox 3"/>
          <p:cNvSpPr txBox="1"/>
          <p:nvPr/>
        </p:nvSpPr>
        <p:spPr>
          <a:xfrm>
            <a:off x="3360912" y="4815377"/>
            <a:ext cx="5792875" cy="200055"/>
          </a:xfrm>
          <a:prstGeom prst="rect">
            <a:avLst/>
          </a:prstGeom>
          <a:noFill/>
        </p:spPr>
        <p:txBody>
          <a:bodyPr wrap="square" rtlCol="0">
            <a:spAutoFit/>
          </a:bodyPr>
          <a:lstStyle/>
          <a:p>
            <a:r>
              <a:rPr lang="en-GB" sz="700" dirty="0" smtClean="0"/>
              <a:t>* “Identified” spectrum refers to spectrum where a government has taken a formal decision that it will be made available for mobile  </a:t>
            </a:r>
            <a:endParaRPr lang="en-GB" sz="700" dirty="0"/>
          </a:p>
        </p:txBody>
      </p:sp>
      <p:sp>
        <p:nvSpPr>
          <p:cNvPr id="20" name="TextBox 19"/>
          <p:cNvSpPr txBox="1"/>
          <p:nvPr/>
        </p:nvSpPr>
        <p:spPr>
          <a:xfrm>
            <a:off x="3371937" y="5062621"/>
            <a:ext cx="5792875" cy="307777"/>
          </a:xfrm>
          <a:prstGeom prst="rect">
            <a:avLst/>
          </a:prstGeom>
          <a:noFill/>
        </p:spPr>
        <p:txBody>
          <a:bodyPr wrap="square" rtlCol="0">
            <a:spAutoFit/>
          </a:bodyPr>
          <a:lstStyle/>
          <a:p>
            <a:r>
              <a:rPr lang="en-GB" sz="700" dirty="0" smtClean="0"/>
              <a:t>** Bulgaria, Greece, Turkey, Serbia, Romania, Indonesia, Malaysia, Kenya, South Africa, Saudi Arabia, Nigeria, Brazil, Columbia, Mexico, Chile</a:t>
            </a:r>
            <a:endParaRPr lang="en-GB" sz="7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99621" y="1809900"/>
            <a:ext cx="5150605" cy="2890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8860" y="116632"/>
            <a:ext cx="857250" cy="857250"/>
          </a:xfrm>
          <a:prstGeom prst="rect">
            <a:avLst/>
          </a:prstGeom>
        </p:spPr>
      </p:pic>
      <p:sp>
        <p:nvSpPr>
          <p:cNvPr id="3" name="Date Placeholder 2"/>
          <p:cNvSpPr>
            <a:spLocks noGrp="1"/>
          </p:cNvSpPr>
          <p:nvPr>
            <p:ph type="dt" sz="half" idx="10"/>
          </p:nvPr>
        </p:nvSpPr>
        <p:spPr/>
        <p:txBody>
          <a:bodyPr/>
          <a:lstStyle/>
          <a:p>
            <a:fld id="{B1FF359B-717D-4F46-9EB3-A4EB31E5C6D3}" type="datetime1">
              <a:rPr lang="en-US" smtClean="0">
                <a:solidFill>
                  <a:prstClr val="black">
                    <a:tint val="75000"/>
                  </a:prstClr>
                </a:solidFill>
              </a:rPr>
              <a:t>10/31/2012</a:t>
            </a:fld>
            <a:endParaRPr lang="en-GB">
              <a:solidFill>
                <a:prstClr val="black">
                  <a:tint val="75000"/>
                </a:prstClr>
              </a:solidFill>
            </a:endParaRPr>
          </a:p>
        </p:txBody>
      </p:sp>
      <p:sp>
        <p:nvSpPr>
          <p:cNvPr id="9" name="Footer Placeholder 8"/>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12" name="Slide Number Placeholder 11"/>
          <p:cNvSpPr>
            <a:spLocks noGrp="1"/>
          </p:cNvSpPr>
          <p:nvPr>
            <p:ph type="sldNum" sz="quarter" idx="12"/>
          </p:nvPr>
        </p:nvSpPr>
        <p:spPr/>
        <p:txBody>
          <a:bodyPr/>
          <a:lstStyle/>
          <a:p>
            <a:fld id="{C44B0051-096C-464D-A3FE-2574CD77C844}" type="slidenum">
              <a:rPr lang="en-GB" smtClean="0">
                <a:solidFill>
                  <a:prstClr val="black">
                    <a:tint val="75000"/>
                  </a:prstClr>
                </a:solidFill>
              </a:rPr>
              <a:pPr/>
              <a:t>9</a:t>
            </a:fld>
            <a:endParaRPr lang="en-GB">
              <a:solidFill>
                <a:prstClr val="black">
                  <a:tint val="75000"/>
                </a:prstClr>
              </a:solidFill>
            </a:endParaRPr>
          </a:p>
        </p:txBody>
      </p:sp>
    </p:spTree>
    <p:extLst>
      <p:ext uri="{BB962C8B-B14F-4D97-AF65-F5344CB8AC3E}">
        <p14:creationId xmlns:p14="http://schemas.microsoft.com/office/powerpoint/2010/main" val="1227586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Narrow" pitchFamily="34" charset="0"/>
              </a:rPr>
              <a:t>GSMA Funding</a:t>
            </a:r>
            <a:endParaRPr lang="en-GB" dirty="0">
              <a:latin typeface="Arial Narrow" pitchFamily="34" charset="0"/>
            </a:endParaRPr>
          </a:p>
        </p:txBody>
      </p:sp>
      <p:sp>
        <p:nvSpPr>
          <p:cNvPr id="5" name="Rectangle 4"/>
          <p:cNvSpPr/>
          <p:nvPr/>
        </p:nvSpPr>
        <p:spPr bwMode="auto">
          <a:xfrm>
            <a:off x="550415" y="1810557"/>
            <a:ext cx="2460204"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3-year cumulative GSMA funding</a:t>
            </a:r>
            <a:endParaRPr lang="en-GB" sz="900" dirty="0">
              <a:latin typeface="Arial" charset="0"/>
              <a:cs typeface="Arial" charset="0"/>
            </a:endParaRPr>
          </a:p>
        </p:txBody>
      </p:sp>
      <p:sp>
        <p:nvSpPr>
          <p:cNvPr id="6" name="Rectangle 5"/>
          <p:cNvSpPr/>
          <p:nvPr/>
        </p:nvSpPr>
        <p:spPr bwMode="auto">
          <a:xfrm>
            <a:off x="559041" y="2922115"/>
            <a:ext cx="2451578" cy="630192"/>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Total </a:t>
            </a:r>
            <a:r>
              <a:rPr lang="en-GB" sz="900" dirty="0">
                <a:latin typeface="Arial" charset="0"/>
                <a:cs typeface="Arial" charset="0"/>
              </a:rPr>
              <a:t>GSMA Ltd profit after tax plus total membership dues </a:t>
            </a:r>
            <a:r>
              <a:rPr lang="en-GB" sz="900" dirty="0" smtClean="0">
                <a:latin typeface="Arial" charset="0"/>
                <a:cs typeface="Arial" charset="0"/>
              </a:rPr>
              <a:t>recognised over 3 years</a:t>
            </a:r>
          </a:p>
        </p:txBody>
      </p:sp>
      <p:sp>
        <p:nvSpPr>
          <p:cNvPr id="7" name="TextBox 6"/>
          <p:cNvSpPr txBox="1"/>
          <p:nvPr/>
        </p:nvSpPr>
        <p:spPr>
          <a:xfrm>
            <a:off x="550415" y="1464327"/>
            <a:ext cx="880369" cy="307777"/>
          </a:xfrm>
          <a:prstGeom prst="rect">
            <a:avLst/>
          </a:prstGeom>
          <a:noFill/>
        </p:spPr>
        <p:txBody>
          <a:bodyPr wrap="none" rtlCol="0">
            <a:spAutoFit/>
          </a:bodyPr>
          <a:lstStyle/>
          <a:p>
            <a:r>
              <a:rPr lang="en-GB" sz="1400" dirty="0" smtClean="0"/>
              <a:t>Measure</a:t>
            </a:r>
            <a:endParaRPr lang="en-GB" sz="1400" dirty="0"/>
          </a:p>
        </p:txBody>
      </p:sp>
      <p:sp>
        <p:nvSpPr>
          <p:cNvPr id="8" name="TextBox 7"/>
          <p:cNvSpPr txBox="1"/>
          <p:nvPr/>
        </p:nvSpPr>
        <p:spPr>
          <a:xfrm>
            <a:off x="559041" y="2583562"/>
            <a:ext cx="931665" cy="307777"/>
          </a:xfrm>
          <a:prstGeom prst="rect">
            <a:avLst/>
          </a:prstGeom>
          <a:noFill/>
        </p:spPr>
        <p:txBody>
          <a:bodyPr wrap="none" rtlCol="0">
            <a:spAutoFit/>
          </a:bodyPr>
          <a:lstStyle/>
          <a:p>
            <a:r>
              <a:rPr lang="en-GB" sz="1400" dirty="0" smtClean="0"/>
              <a:t>Definition</a:t>
            </a:r>
            <a:endParaRPr lang="en-GB" sz="1600" dirty="0"/>
          </a:p>
        </p:txBody>
      </p:sp>
      <p:sp>
        <p:nvSpPr>
          <p:cNvPr id="10" name="Rectangle 9"/>
          <p:cNvSpPr/>
          <p:nvPr/>
        </p:nvSpPr>
        <p:spPr bwMode="auto">
          <a:xfrm>
            <a:off x="3508974" y="5694328"/>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GSMA Finance</a:t>
            </a:r>
          </a:p>
        </p:txBody>
      </p:sp>
      <p:sp>
        <p:nvSpPr>
          <p:cNvPr id="11" name="TextBox 10"/>
          <p:cNvSpPr txBox="1"/>
          <p:nvPr/>
        </p:nvSpPr>
        <p:spPr>
          <a:xfrm>
            <a:off x="3489913" y="5370398"/>
            <a:ext cx="1180131" cy="307777"/>
          </a:xfrm>
          <a:prstGeom prst="rect">
            <a:avLst/>
          </a:prstGeom>
          <a:noFill/>
        </p:spPr>
        <p:txBody>
          <a:bodyPr wrap="none" rtlCol="0">
            <a:spAutoFit/>
          </a:bodyPr>
          <a:lstStyle/>
          <a:p>
            <a:r>
              <a:rPr lang="en-GB" sz="1400" dirty="0" smtClean="0"/>
              <a:t>Data Source</a:t>
            </a:r>
            <a:endParaRPr lang="en-GB" sz="1400" dirty="0"/>
          </a:p>
        </p:txBody>
      </p:sp>
      <p:sp>
        <p:nvSpPr>
          <p:cNvPr id="13" name="TextBox 12"/>
          <p:cNvSpPr txBox="1"/>
          <p:nvPr/>
        </p:nvSpPr>
        <p:spPr>
          <a:xfrm>
            <a:off x="5802051" y="5379922"/>
            <a:ext cx="1029449" cy="307777"/>
          </a:xfrm>
          <a:prstGeom prst="rect">
            <a:avLst/>
          </a:prstGeom>
          <a:noFill/>
        </p:spPr>
        <p:txBody>
          <a:bodyPr wrap="none" rtlCol="0">
            <a:spAutoFit/>
          </a:bodyPr>
          <a:lstStyle/>
          <a:p>
            <a:r>
              <a:rPr lang="en-GB" sz="1400" dirty="0" smtClean="0"/>
              <a:t>Frequency</a:t>
            </a:r>
            <a:endParaRPr lang="en-GB" sz="1200" dirty="0"/>
          </a:p>
        </p:txBody>
      </p:sp>
      <p:sp>
        <p:nvSpPr>
          <p:cNvPr id="16" name="Rectangle 15"/>
          <p:cNvSpPr/>
          <p:nvPr/>
        </p:nvSpPr>
        <p:spPr bwMode="auto">
          <a:xfrm>
            <a:off x="550414" y="4331368"/>
            <a:ext cx="2442951" cy="186011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b="1" dirty="0" smtClean="0">
                <a:latin typeface="Arial" charset="0"/>
                <a:cs typeface="Arial" charset="0"/>
              </a:rPr>
              <a:t>Measurement</a:t>
            </a:r>
          </a:p>
          <a:p>
            <a:endParaRPr lang="en-GB" sz="900" dirty="0" smtClean="0">
              <a:latin typeface="Arial" charset="0"/>
              <a:cs typeface="Arial" charset="0"/>
            </a:endParaRPr>
          </a:p>
          <a:p>
            <a:r>
              <a:rPr lang="en-GB" sz="900" dirty="0" smtClean="0">
                <a:latin typeface="Arial" charset="0"/>
                <a:cs typeface="Arial" charset="0"/>
              </a:rPr>
              <a:t>Funding from membership and GSMA Ltd profits represents the capacity/ability for GSMA to support the industry.  Financial year end March.</a:t>
            </a:r>
          </a:p>
          <a:p>
            <a:endParaRPr lang="en-GB" sz="900" dirty="0" smtClean="0">
              <a:latin typeface="Arial" charset="0"/>
              <a:cs typeface="Arial" charset="0"/>
            </a:endParaRPr>
          </a:p>
          <a:p>
            <a:r>
              <a:rPr lang="en-GB" sz="900" b="1" dirty="0" smtClean="0">
                <a:latin typeface="Arial" charset="0"/>
                <a:cs typeface="Arial" charset="0"/>
              </a:rPr>
              <a:t>Industry Target</a:t>
            </a:r>
          </a:p>
          <a:p>
            <a:endParaRPr lang="en-GB" sz="900" b="1" dirty="0" smtClean="0">
              <a:latin typeface="Arial" charset="0"/>
              <a:cs typeface="Arial" charset="0"/>
            </a:endParaRPr>
          </a:p>
          <a:p>
            <a:r>
              <a:rPr lang="en-GB" sz="900" dirty="0" smtClean="0">
                <a:latin typeface="Arial" charset="0"/>
                <a:cs typeface="Arial" charset="0"/>
              </a:rPr>
              <a:t>The </a:t>
            </a:r>
            <a:r>
              <a:rPr lang="en-GB" sz="900" dirty="0">
                <a:latin typeface="Arial" charset="0"/>
                <a:cs typeface="Arial" charset="0"/>
              </a:rPr>
              <a:t>targets is based on 5 % core growth of funding after taking into account WAC costs within A Ltd. WAC is planned to break </a:t>
            </a:r>
            <a:r>
              <a:rPr lang="en-GB" sz="900" dirty="0" smtClean="0">
                <a:latin typeface="Arial" charset="0"/>
                <a:cs typeface="Arial" charset="0"/>
              </a:rPr>
              <a:t>even in </a:t>
            </a:r>
            <a:r>
              <a:rPr lang="en-GB" sz="900" dirty="0">
                <a:latin typeface="Arial" charset="0"/>
                <a:cs typeface="Arial" charset="0"/>
              </a:rPr>
              <a:t>14/15.</a:t>
            </a:r>
            <a:endParaRPr lang="en-GB" sz="900" dirty="0" smtClean="0">
              <a:latin typeface="Arial" charset="0"/>
              <a:cs typeface="Arial" charset="0"/>
            </a:endParaRPr>
          </a:p>
        </p:txBody>
      </p:sp>
      <p:sp>
        <p:nvSpPr>
          <p:cNvPr id="17" name="TextBox 16"/>
          <p:cNvSpPr txBox="1"/>
          <p:nvPr/>
        </p:nvSpPr>
        <p:spPr>
          <a:xfrm>
            <a:off x="550415" y="3925261"/>
            <a:ext cx="941283" cy="307777"/>
          </a:xfrm>
          <a:prstGeom prst="rect">
            <a:avLst/>
          </a:prstGeom>
          <a:noFill/>
        </p:spPr>
        <p:txBody>
          <a:bodyPr wrap="none" rtlCol="0">
            <a:spAutoFit/>
          </a:bodyPr>
          <a:lstStyle/>
          <a:p>
            <a:r>
              <a:rPr lang="en-GB" sz="1400" dirty="0" smtClean="0"/>
              <a:t>Rationale</a:t>
            </a:r>
            <a:endParaRPr lang="en-GB" sz="1600" dirty="0"/>
          </a:p>
        </p:txBody>
      </p:sp>
      <p:sp>
        <p:nvSpPr>
          <p:cNvPr id="19" name="TextBox 18"/>
          <p:cNvSpPr txBox="1"/>
          <p:nvPr/>
        </p:nvSpPr>
        <p:spPr>
          <a:xfrm>
            <a:off x="3264326" y="1452829"/>
            <a:ext cx="1246495" cy="523220"/>
          </a:xfrm>
          <a:prstGeom prst="rect">
            <a:avLst/>
          </a:prstGeom>
          <a:noFill/>
        </p:spPr>
        <p:txBody>
          <a:bodyPr wrap="none" rtlCol="0">
            <a:spAutoFit/>
          </a:bodyPr>
          <a:lstStyle/>
          <a:p>
            <a:r>
              <a:rPr lang="en-GB" sz="1400" dirty="0" smtClean="0"/>
              <a:t>GSMA Target</a:t>
            </a:r>
          </a:p>
          <a:p>
            <a:endParaRPr lang="en-GB" sz="1400" dirty="0"/>
          </a:p>
        </p:txBody>
      </p:sp>
      <p:sp>
        <p:nvSpPr>
          <p:cNvPr id="22" name="Rectangle 21"/>
          <p:cNvSpPr/>
          <p:nvPr/>
        </p:nvSpPr>
        <p:spPr bwMode="auto">
          <a:xfrm>
            <a:off x="5871174" y="5694328"/>
            <a:ext cx="1984076" cy="497150"/>
          </a:xfrm>
          <a:prstGeom prst="rect">
            <a:avLst/>
          </a:prstGeom>
          <a:solidFill>
            <a:schemeClr val="bg1">
              <a:lumMod val="85000"/>
              <a:alpha val="75000"/>
            </a:schemeClr>
          </a:solidFill>
          <a:ln w="1270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r>
              <a:rPr lang="en-GB" sz="900" dirty="0" smtClean="0">
                <a:latin typeface="Arial" charset="0"/>
                <a:cs typeface="Arial" charset="0"/>
              </a:rPr>
              <a:t>Quarterly forecasts and annual audited accounts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860" y="116632"/>
            <a:ext cx="857250" cy="857250"/>
          </a:xfrm>
          <a:prstGeom prst="rect">
            <a:avLst/>
          </a:prstGeom>
        </p:spPr>
      </p:pic>
      <p:sp>
        <p:nvSpPr>
          <p:cNvPr id="4" name="Date Placeholder 3"/>
          <p:cNvSpPr>
            <a:spLocks noGrp="1"/>
          </p:cNvSpPr>
          <p:nvPr>
            <p:ph type="dt" sz="half" idx="10"/>
          </p:nvPr>
        </p:nvSpPr>
        <p:spPr/>
        <p:txBody>
          <a:bodyPr/>
          <a:lstStyle/>
          <a:p>
            <a:fld id="{217E54F8-DC28-44E0-998C-DA9118E43755}" type="datetime1">
              <a:rPr lang="en-US" smtClean="0">
                <a:solidFill>
                  <a:prstClr val="black">
                    <a:tint val="75000"/>
                  </a:prstClr>
                </a:solidFill>
              </a:rPr>
              <a:t>10/31/2012</a:t>
            </a:fld>
            <a:endParaRPr lang="en-GB">
              <a:solidFill>
                <a:prstClr val="black">
                  <a:tint val="75000"/>
                </a:prstClr>
              </a:solidFill>
            </a:endParaRPr>
          </a:p>
        </p:txBody>
      </p:sp>
      <p:sp>
        <p:nvSpPr>
          <p:cNvPr id="9" name="Footer Placeholder 8"/>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12" name="Slide Number Placeholder 11"/>
          <p:cNvSpPr>
            <a:spLocks noGrp="1"/>
          </p:cNvSpPr>
          <p:nvPr>
            <p:ph type="sldNum" sz="quarter" idx="12"/>
          </p:nvPr>
        </p:nvSpPr>
        <p:spPr/>
        <p:txBody>
          <a:bodyPr/>
          <a:lstStyle/>
          <a:p>
            <a:fld id="{C44B0051-096C-464D-A3FE-2574CD77C844}" type="slidenum">
              <a:rPr lang="en-GB" smtClean="0">
                <a:solidFill>
                  <a:prstClr val="black">
                    <a:tint val="75000"/>
                  </a:prstClr>
                </a:solidFill>
              </a:rPr>
              <a:pPr/>
              <a:t>10</a:t>
            </a:fld>
            <a:endParaRPr lang="en-GB">
              <a:solidFill>
                <a:prstClr val="black">
                  <a:tint val="75000"/>
                </a:prstClr>
              </a:solidFill>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326" y="1810557"/>
            <a:ext cx="4692049" cy="347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ounded Rectangle 14"/>
          <p:cNvSpPr/>
          <p:nvPr/>
        </p:nvSpPr>
        <p:spPr>
          <a:xfrm>
            <a:off x="3887573" y="2583562"/>
            <a:ext cx="1605477" cy="307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Total 2010-2012 </a:t>
            </a:r>
            <a:br>
              <a:rPr lang="en-GB" sz="1100" dirty="0" smtClean="0"/>
            </a:br>
            <a:r>
              <a:rPr lang="en-GB" sz="1100" dirty="0" smtClean="0"/>
              <a:t>£125.2 million</a:t>
            </a:r>
            <a:endParaRPr lang="en-GB" sz="1100" dirty="0"/>
          </a:p>
        </p:txBody>
      </p:sp>
      <p:sp>
        <p:nvSpPr>
          <p:cNvPr id="23" name="Rounded Rectangle 22"/>
          <p:cNvSpPr/>
          <p:nvPr/>
        </p:nvSpPr>
        <p:spPr>
          <a:xfrm>
            <a:off x="6028761" y="2307707"/>
            <a:ext cx="1605477" cy="3077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t>Target total 2013-2015 £164.7 million</a:t>
            </a:r>
            <a:endParaRPr lang="en-GB" sz="1100" dirty="0"/>
          </a:p>
        </p:txBody>
      </p:sp>
    </p:spTree>
    <p:extLst>
      <p:ext uri="{BB962C8B-B14F-4D97-AF65-F5344CB8AC3E}">
        <p14:creationId xmlns:p14="http://schemas.microsoft.com/office/powerpoint/2010/main" val="17854993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a:stretch>
        </a:blip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GB" smtClean="0">
                <a:solidFill>
                  <a:prstClr val="black">
                    <a:tint val="75000"/>
                  </a:prstClr>
                </a:solidFill>
              </a:rPr>
              <a:t>Confidential</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4B0051-096C-464D-A3FE-2574CD77C844}" type="slidenum">
              <a:rPr lang="en-GB" smtClean="0">
                <a:solidFill>
                  <a:prstClr val="black">
                    <a:tint val="75000"/>
                  </a:prstClr>
                </a:solidFill>
              </a:rPr>
              <a:pPr/>
              <a:t>11</a:t>
            </a:fld>
            <a:endParaRPr lang="en-GB">
              <a:solidFill>
                <a:prstClr val="black">
                  <a:tint val="75000"/>
                </a:prstClr>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1764" y="194654"/>
            <a:ext cx="841248" cy="84124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691171717"/>
              </p:ext>
            </p:extLst>
          </p:nvPr>
        </p:nvGraphicFramePr>
        <p:xfrm>
          <a:off x="179512" y="615278"/>
          <a:ext cx="8964488" cy="6248400"/>
        </p:xfrm>
        <a:graphic>
          <a:graphicData uri="http://schemas.openxmlformats.org/drawingml/2006/table">
            <a:tbl>
              <a:tblPr firstRow="1" bandRow="1">
                <a:tableStyleId>{5C22544A-7EE6-4342-B048-85BDC9FD1C3A}</a:tableStyleId>
              </a:tblPr>
              <a:tblGrid>
                <a:gridCol w="1671261"/>
                <a:gridCol w="4556923"/>
                <a:gridCol w="2736304"/>
              </a:tblGrid>
              <a:tr h="253484">
                <a:tc>
                  <a:txBody>
                    <a:bodyPr/>
                    <a:lstStyle/>
                    <a:p>
                      <a:r>
                        <a:rPr lang="en-GB" sz="1200" u="sng" baseline="0" dirty="0" smtClean="0">
                          <a:solidFill>
                            <a:schemeClr val="tx1"/>
                          </a:solidFill>
                          <a:latin typeface="Arial Narrow" pitchFamily="34" charset="0"/>
                        </a:rPr>
                        <a:t>Long term Objectives</a:t>
                      </a:r>
                      <a:endParaRPr lang="en-GB" sz="1200" u="sng" dirty="0">
                        <a:solidFill>
                          <a:schemeClr val="tx1"/>
                        </a:solidFill>
                        <a:latin typeface="Arial Narrow" pitchFamily="34" charset="0"/>
                      </a:endParaRPr>
                    </a:p>
                  </a:txBody>
                  <a:tcPr>
                    <a:noFill/>
                  </a:tcPr>
                </a:tc>
                <a:tc>
                  <a:txBody>
                    <a:bodyPr/>
                    <a:lstStyle/>
                    <a:p>
                      <a:r>
                        <a:rPr lang="en-GB" sz="1200" u="sng" dirty="0" smtClean="0">
                          <a:solidFill>
                            <a:schemeClr val="tx1"/>
                          </a:solidFill>
                          <a:latin typeface="Arial Narrow" pitchFamily="34" charset="0"/>
                        </a:rPr>
                        <a:t>Summary</a:t>
                      </a:r>
                      <a:endParaRPr lang="en-GB" sz="1200" u="sng" dirty="0">
                        <a:solidFill>
                          <a:schemeClr val="tx1"/>
                        </a:solidFill>
                        <a:latin typeface="Arial Narrow" pitchFamily="34" charset="0"/>
                      </a:endParaRPr>
                    </a:p>
                  </a:txBody>
                  <a:tcPr>
                    <a:noFill/>
                  </a:tcPr>
                </a:tc>
                <a:tc>
                  <a:txBody>
                    <a:bodyPr/>
                    <a:lstStyle/>
                    <a:p>
                      <a:r>
                        <a:rPr lang="en-GB" sz="1200" u="sng" dirty="0" smtClean="0">
                          <a:solidFill>
                            <a:schemeClr val="tx1"/>
                          </a:solidFill>
                          <a:latin typeface="Arial Narrow" pitchFamily="34" charset="0"/>
                        </a:rPr>
                        <a:t>Target For</a:t>
                      </a:r>
                      <a:r>
                        <a:rPr lang="en-GB" sz="1200" u="sng" baseline="0" dirty="0" smtClean="0">
                          <a:solidFill>
                            <a:schemeClr val="tx1"/>
                          </a:solidFill>
                          <a:latin typeface="Arial Narrow" pitchFamily="34" charset="0"/>
                        </a:rPr>
                        <a:t> 2015 </a:t>
                      </a:r>
                      <a:endParaRPr lang="en-GB" sz="1200" u="sng" dirty="0">
                        <a:solidFill>
                          <a:schemeClr val="tx1"/>
                        </a:solidFill>
                        <a:latin typeface="Arial Narrow" pitchFamily="34" charset="0"/>
                      </a:endParaRPr>
                    </a:p>
                  </a:txBody>
                  <a:tcPr>
                    <a:noFill/>
                  </a:tcPr>
                </a:tc>
              </a:tr>
              <a:tr h="253484">
                <a:tc>
                  <a:txBody>
                    <a:bodyPr/>
                    <a:lstStyle/>
                    <a:p>
                      <a:r>
                        <a:rPr lang="en-GB" sz="1200" b="1" baseline="0" dirty="0" smtClean="0">
                          <a:solidFill>
                            <a:schemeClr val="tx1"/>
                          </a:solidFill>
                          <a:latin typeface="Arial Narrow" pitchFamily="34" charset="0"/>
                        </a:rPr>
                        <a:t>Weighting % age of total </a:t>
                      </a:r>
                      <a:endParaRPr lang="en-GB" sz="1200" b="1" dirty="0">
                        <a:solidFill>
                          <a:schemeClr val="tx1"/>
                        </a:solidFill>
                        <a:latin typeface="Arial Narrow" pitchFamily="34" charset="0"/>
                      </a:endParaRPr>
                    </a:p>
                  </a:txBody>
                  <a:tcPr>
                    <a:noFill/>
                  </a:tcPr>
                </a:tc>
                <a:tc>
                  <a:txBody>
                    <a:bodyPr/>
                    <a:lstStyle/>
                    <a:p>
                      <a:r>
                        <a:rPr lang="en-GB" sz="1400" b="1" dirty="0" smtClean="0">
                          <a:solidFill>
                            <a:schemeClr val="tx1"/>
                          </a:solidFill>
                          <a:latin typeface="Arial Narrow" pitchFamily="34" charset="0"/>
                        </a:rPr>
                        <a:t>50% Weighting  </a:t>
                      </a:r>
                      <a:endParaRPr lang="en-GB" sz="1400" b="1" dirty="0">
                        <a:solidFill>
                          <a:srgbClr val="C00000"/>
                        </a:solidFill>
                        <a:latin typeface="Arial Narrow" pitchFamily="34" charset="0"/>
                      </a:endParaRPr>
                    </a:p>
                  </a:txBody>
                  <a:tcPr>
                    <a:noFill/>
                  </a:tcPr>
                </a:tc>
                <a:tc>
                  <a:txBody>
                    <a:bodyPr/>
                    <a:lstStyle/>
                    <a:p>
                      <a:endParaRPr lang="en-GB" sz="1200" dirty="0">
                        <a:solidFill>
                          <a:schemeClr val="bg1"/>
                        </a:solidFill>
                        <a:latin typeface="Arial Narrow" pitchFamily="34" charset="0"/>
                      </a:endParaRPr>
                    </a:p>
                  </a:txBody>
                  <a:tcPr>
                    <a:noFill/>
                  </a:tcPr>
                </a:tc>
              </a:tr>
              <a:tr h="581523">
                <a:tc>
                  <a:txBody>
                    <a:bodyPr/>
                    <a:lstStyle/>
                    <a:p>
                      <a:r>
                        <a:rPr lang="en-GB" sz="1400" b="1" dirty="0" smtClean="0">
                          <a:latin typeface="Arial Narrow" pitchFamily="34" charset="0"/>
                        </a:rPr>
                        <a:t>NFC</a:t>
                      </a:r>
                      <a:endParaRPr lang="en-GB" sz="1400" b="1" dirty="0">
                        <a:latin typeface="Arial Narrow"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solidFill>
                            <a:schemeClr val="tx1"/>
                          </a:solidFill>
                          <a:latin typeface="Arial Narrow" pitchFamily="34" charset="0"/>
                          <a:cs typeface="Arial" charset="0"/>
                        </a:rPr>
                        <a:t>Global shipments of  NFC SIMs</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dirty="0" smtClean="0">
                          <a:latin typeface="Arial Narrow" pitchFamily="34" charset="0"/>
                          <a:cs typeface="Arial" charset="0"/>
                        </a:rPr>
                        <a:t>Wholesale shipments of NFC SIMs from SIM Alliance members to mobile operators - defined by total number of units</a:t>
                      </a: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Narrow" pitchFamily="34" charset="0"/>
                          <a:cs typeface="Arial" charset="0"/>
                        </a:rPr>
                        <a:t>166m SWP SIMs sold annually by 2014</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latin typeface="Arial Narrow" pitchFamily="34"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Narrow" pitchFamily="34" charset="0"/>
                          <a:cs typeface="Arial" charset="0"/>
                        </a:rPr>
                        <a:t>This represents over 50% of NFC device volumes an increase from 25% of the market in 2011. </a:t>
                      </a:r>
                    </a:p>
                  </a:txBody>
                  <a:tcPr>
                    <a:noFill/>
                  </a:tcPr>
                </a:tc>
              </a:tr>
              <a:tr h="677223">
                <a:tc>
                  <a:txBody>
                    <a:bodyPr/>
                    <a:lstStyle/>
                    <a:p>
                      <a:r>
                        <a:rPr lang="en-GB" sz="1200" b="1" dirty="0" smtClean="0">
                          <a:solidFill>
                            <a:schemeClr val="tx1"/>
                          </a:solidFill>
                          <a:latin typeface="Arial Narrow" pitchFamily="34" charset="0"/>
                        </a:rPr>
                        <a:t>RCS</a:t>
                      </a:r>
                    </a:p>
                  </a:txBody>
                  <a:tcPr>
                    <a:noFill/>
                  </a:tcPr>
                </a:tc>
                <a:tc>
                  <a:txBody>
                    <a:bodyPr/>
                    <a:lstStyle/>
                    <a:p>
                      <a:r>
                        <a:rPr lang="en-GB" sz="1200" b="1" dirty="0" smtClean="0">
                          <a:latin typeface="Arial Narrow" pitchFamily="34" charset="0"/>
                          <a:cs typeface="Arial" charset="0"/>
                        </a:rPr>
                        <a:t>RCS monthly active users %age penetration</a:t>
                      </a:r>
                    </a:p>
                    <a:p>
                      <a:r>
                        <a:rPr lang="en-GB" sz="1100" dirty="0" smtClean="0">
                          <a:latin typeface="Arial Narrow" pitchFamily="34" charset="0"/>
                          <a:cs typeface="Arial" charset="0"/>
                        </a:rPr>
                        <a:t>Monthly active RCS users as percentage of smartphone base in the most engaged major markets – Spain, Germany, South Korea – plus three additional markets to be confirmed based on operator commitments to launch RCS and achieve</a:t>
                      </a:r>
                      <a:r>
                        <a:rPr lang="en-GB" sz="1100" baseline="0" dirty="0" smtClean="0">
                          <a:latin typeface="Arial Narrow" pitchFamily="34" charset="0"/>
                          <a:cs typeface="Arial" charset="0"/>
                        </a:rPr>
                        <a:t> &gt;10% penetration by December 2014</a:t>
                      </a:r>
                      <a:r>
                        <a:rPr lang="en-GB" sz="1100" dirty="0" smtClean="0">
                          <a:latin typeface="Arial Narrow" pitchFamily="34" charset="0"/>
                          <a:cs typeface="Arial" charset="0"/>
                        </a:rPr>
                        <a:t>.</a:t>
                      </a:r>
                    </a:p>
                    <a:p>
                      <a:r>
                        <a:rPr lang="en-GB" sz="1100" dirty="0" smtClean="0">
                          <a:latin typeface="Arial Narrow" pitchFamily="34" charset="0"/>
                          <a:cs typeface="Arial" charset="0"/>
                        </a:rPr>
                        <a:t>Active defined as 1 message sent per user, per month</a:t>
                      </a:r>
                    </a:p>
                  </a:txBody>
                  <a:tcPr>
                    <a:noFill/>
                  </a:tcPr>
                </a:tc>
                <a:tc>
                  <a:txBody>
                    <a:bodyPr/>
                    <a:lstStyle/>
                    <a:p>
                      <a:pPr marL="0" indent="0">
                        <a:buFont typeface="Arial" pitchFamily="34" charset="0"/>
                        <a:buNone/>
                      </a:pPr>
                      <a:r>
                        <a:rPr lang="en-GB" sz="1200" dirty="0" smtClean="0">
                          <a:latin typeface="Arial Narrow" pitchFamily="34" charset="0"/>
                        </a:rPr>
                        <a:t>Average</a:t>
                      </a:r>
                      <a:r>
                        <a:rPr lang="en-GB" sz="1200" baseline="0" dirty="0" smtClean="0">
                          <a:latin typeface="Arial Narrow" pitchFamily="34" charset="0"/>
                        </a:rPr>
                        <a:t> smartphone penetration of key markets = 11.6%</a:t>
                      </a:r>
                      <a:endParaRPr lang="en-GB" sz="1200" dirty="0" smtClean="0">
                        <a:latin typeface="Arial Narrow" pitchFamily="34" charset="0"/>
                      </a:endParaRPr>
                    </a:p>
                    <a:p>
                      <a:pPr marL="171450" indent="-171450">
                        <a:buFont typeface="Arial" pitchFamily="34" charset="0"/>
                        <a:buChar char="•"/>
                      </a:pPr>
                      <a:r>
                        <a:rPr lang="en-GB" sz="1200" dirty="0" smtClean="0">
                          <a:latin typeface="Arial Narrow" pitchFamily="34" charset="0"/>
                        </a:rPr>
                        <a:t>South Korea – 20%</a:t>
                      </a:r>
                    </a:p>
                    <a:p>
                      <a:pPr marL="171450" indent="-171450">
                        <a:buFont typeface="Arial" pitchFamily="34" charset="0"/>
                        <a:buChar char="•"/>
                      </a:pPr>
                      <a:r>
                        <a:rPr lang="en-GB" sz="1200" dirty="0" smtClean="0">
                          <a:latin typeface="Arial Narrow" pitchFamily="34" charset="0"/>
                        </a:rPr>
                        <a:t>Spain – 8.5%</a:t>
                      </a:r>
                    </a:p>
                    <a:p>
                      <a:pPr marL="171450" indent="-171450">
                        <a:buFont typeface="Arial" pitchFamily="34" charset="0"/>
                        <a:buChar char="•"/>
                      </a:pPr>
                      <a:r>
                        <a:rPr lang="en-GB" sz="1200" dirty="0" smtClean="0">
                          <a:latin typeface="Arial Narrow" pitchFamily="34" charset="0"/>
                        </a:rPr>
                        <a:t>Germany – 6.4%</a:t>
                      </a:r>
                    </a:p>
                    <a:p>
                      <a:pPr marL="171450" indent="-171450">
                        <a:buFont typeface="Arial" pitchFamily="34" charset="0"/>
                        <a:buChar char="•"/>
                      </a:pPr>
                      <a:r>
                        <a:rPr lang="en-GB" sz="1200" dirty="0" smtClean="0">
                          <a:latin typeface="Arial Narrow" pitchFamily="34" charset="0"/>
                        </a:rPr>
                        <a:t>3 others to</a:t>
                      </a:r>
                      <a:r>
                        <a:rPr lang="en-GB" sz="1200" baseline="0" dirty="0" smtClean="0">
                          <a:latin typeface="Arial Narrow" pitchFamily="34" charset="0"/>
                        </a:rPr>
                        <a:t> be confirmed</a:t>
                      </a:r>
                      <a:endParaRPr lang="en-GB" sz="1200" dirty="0" smtClean="0">
                        <a:latin typeface="Arial Narrow" pitchFamily="34" charset="0"/>
                      </a:endParaRPr>
                    </a:p>
                  </a:txBody>
                  <a:tcPr>
                    <a:noFill/>
                  </a:tcPr>
                </a:tc>
              </a:tr>
              <a:tr h="432582">
                <a:tc>
                  <a:txBody>
                    <a:bodyPr/>
                    <a:lstStyle/>
                    <a:p>
                      <a:r>
                        <a:rPr lang="en-GB" sz="1200" b="1" dirty="0" smtClean="0">
                          <a:solidFill>
                            <a:schemeClr val="tx1"/>
                          </a:solidFill>
                          <a:latin typeface="Arial Narrow" pitchFamily="34" charset="0"/>
                        </a:rPr>
                        <a:t>Connected Living</a:t>
                      </a:r>
                      <a:endParaRPr lang="en-GB" sz="1200" b="1" dirty="0">
                        <a:solidFill>
                          <a:schemeClr val="tx1"/>
                        </a:solidFill>
                        <a:latin typeface="Arial Narrow"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latin typeface="Arial Narrow" pitchFamily="34" charset="0"/>
                          <a:cs typeface="Arial" charset="0"/>
                        </a:rPr>
                        <a:t>Total number of connections (beyond handsets) </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dirty="0" smtClean="0">
                          <a:latin typeface="Arial Narrow" pitchFamily="34" charset="0"/>
                          <a:cs typeface="Arial" charset="0"/>
                        </a:rPr>
                        <a:t>Total number of global mobile data connections across all device types except handsets</a:t>
                      </a: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Narrow" pitchFamily="34" charset="0"/>
                          <a:cs typeface="Arial" charset="0"/>
                        </a:rPr>
                        <a:t>1.4bn connected (non-handset) devices by 2014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latin typeface="Arial Narrow" pitchFamily="34"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Arial Narrow" pitchFamily="34" charset="0"/>
                          <a:cs typeface="Arial" charset="0"/>
                        </a:rPr>
                        <a:t>Based on industry forecasts for global growth  this represents growth from 7% to 17% of the total mobile device market</a:t>
                      </a:r>
                    </a:p>
                  </a:txBody>
                  <a:tcPr>
                    <a:noFill/>
                  </a:tcPr>
                </a:tc>
              </a:tr>
              <a:tr h="293581">
                <a:tc>
                  <a:txBody>
                    <a:bodyPr/>
                    <a:lstStyle/>
                    <a:p>
                      <a:endParaRPr lang="en-GB" sz="1200" b="1" dirty="0">
                        <a:solidFill>
                          <a:schemeClr val="tx1"/>
                        </a:solidFill>
                        <a:latin typeface="Arial Narrow" pitchFamily="34" charset="0"/>
                      </a:endParaRPr>
                    </a:p>
                  </a:txBody>
                  <a:tcPr>
                    <a:noFill/>
                  </a:tcPr>
                </a:tc>
                <a:tc>
                  <a:txBody>
                    <a:bodyPr/>
                    <a:lstStyle/>
                    <a:p>
                      <a:r>
                        <a:rPr lang="en-GB" sz="1400" b="1" dirty="0" smtClean="0">
                          <a:latin typeface="Arial Narrow" pitchFamily="34" charset="0"/>
                        </a:rPr>
                        <a:t>25% Weighting</a:t>
                      </a:r>
                      <a:endParaRPr lang="en-GB" sz="1400" b="1" dirty="0">
                        <a:latin typeface="Arial Narrow" pitchFamily="34" charset="0"/>
                      </a:endParaRPr>
                    </a:p>
                  </a:txBody>
                  <a:tcPr>
                    <a:noFill/>
                  </a:tcPr>
                </a:tc>
                <a:tc>
                  <a:txBody>
                    <a:bodyPr/>
                    <a:lstStyle/>
                    <a:p>
                      <a:endParaRPr lang="en-GB" dirty="0">
                        <a:latin typeface="Arial Narrow" pitchFamily="34" charset="0"/>
                      </a:endParaRPr>
                    </a:p>
                  </a:txBody>
                  <a:tcPr>
                    <a:noFill/>
                  </a:tcPr>
                </a:tc>
              </a:tr>
              <a:tr h="428966">
                <a:tc>
                  <a:txBody>
                    <a:bodyPr/>
                    <a:lstStyle/>
                    <a:p>
                      <a:r>
                        <a:rPr lang="en-GB" sz="1200" b="1" dirty="0" smtClean="0">
                          <a:solidFill>
                            <a:schemeClr val="tx1"/>
                          </a:solidFill>
                          <a:latin typeface="Arial Narrow" pitchFamily="34" charset="0"/>
                        </a:rPr>
                        <a:t>Spectrum</a:t>
                      </a:r>
                      <a:endParaRPr lang="en-GB" sz="1200" b="1" dirty="0">
                        <a:solidFill>
                          <a:schemeClr val="tx1"/>
                        </a:solidFill>
                        <a:latin typeface="Arial Narrow"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latin typeface="Arial Narrow" pitchFamily="34" charset="0"/>
                          <a:cs typeface="Arial" charset="0"/>
                        </a:rPr>
                        <a:t>Cumulative MHz of spectrum identified for mobile in 15 priority markets</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dirty="0" smtClean="0">
                          <a:latin typeface="Arial Narrow" pitchFamily="34" charset="0"/>
                          <a:cs typeface="Arial" charset="0"/>
                        </a:rPr>
                        <a:t>MHz identified for mobile against 2011 baseline, in specific bands, in 15 priority markets</a:t>
                      </a:r>
                    </a:p>
                  </a:txBody>
                  <a:tcPr>
                    <a:noFill/>
                  </a:tcPr>
                </a:tc>
                <a:tc>
                  <a:txBody>
                    <a:bodyPr/>
                    <a:lstStyle/>
                    <a:p>
                      <a:r>
                        <a:rPr lang="en-GB" sz="1200" dirty="0" smtClean="0">
                          <a:solidFill>
                            <a:schemeClr val="tx1"/>
                          </a:solidFill>
                          <a:latin typeface="Arial Narrow" pitchFamily="34" charset="0"/>
                        </a:rPr>
                        <a:t>6245 MHz (representing 24% increase</a:t>
                      </a:r>
                      <a:r>
                        <a:rPr lang="en-GB" sz="1200" baseline="0" dirty="0" smtClean="0">
                          <a:solidFill>
                            <a:schemeClr val="tx1"/>
                          </a:solidFill>
                          <a:latin typeface="Arial Narrow" pitchFamily="34" charset="0"/>
                        </a:rPr>
                        <a:t> from 2011)</a:t>
                      </a:r>
                      <a:endParaRPr lang="en-GB" sz="1200" dirty="0">
                        <a:solidFill>
                          <a:schemeClr val="tx1"/>
                        </a:solidFill>
                        <a:latin typeface="Arial Narrow" pitchFamily="34" charset="0"/>
                      </a:endParaRPr>
                    </a:p>
                  </a:txBody>
                  <a:tcPr>
                    <a:noFill/>
                  </a:tcPr>
                </a:tc>
              </a:tr>
              <a:tr h="257381">
                <a:tc>
                  <a:txBody>
                    <a:bodyPr/>
                    <a:lstStyle/>
                    <a:p>
                      <a:endParaRPr lang="en-GB" sz="1200" b="1" dirty="0">
                        <a:solidFill>
                          <a:schemeClr val="tx1"/>
                        </a:solidFill>
                        <a:latin typeface="Arial Narrow"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smtClean="0">
                          <a:latin typeface="Arial Narrow" pitchFamily="34" charset="0"/>
                          <a:cs typeface="Arial" charset="0"/>
                        </a:rPr>
                        <a:t>25% Weighting</a:t>
                      </a:r>
                    </a:p>
                  </a:txBody>
                  <a:tcPr>
                    <a:noFill/>
                  </a:tcPr>
                </a:tc>
                <a:tc>
                  <a:txBody>
                    <a:bodyPr/>
                    <a:lstStyle/>
                    <a:p>
                      <a:endParaRPr lang="en-GB" dirty="0">
                        <a:latin typeface="Arial Narrow" pitchFamily="34" charset="0"/>
                      </a:endParaRPr>
                    </a:p>
                  </a:txBody>
                  <a:tcPr>
                    <a:noFill/>
                  </a:tcPr>
                </a:tc>
              </a:tr>
              <a:tr h="428966">
                <a:tc>
                  <a:txBody>
                    <a:bodyPr/>
                    <a:lstStyle/>
                    <a:p>
                      <a:r>
                        <a:rPr lang="en-GB" sz="1200" b="1" dirty="0" smtClean="0">
                          <a:solidFill>
                            <a:schemeClr val="tx1"/>
                          </a:solidFill>
                          <a:latin typeface="Arial Narrow" pitchFamily="34" charset="0"/>
                        </a:rPr>
                        <a:t>Financial</a:t>
                      </a:r>
                      <a:endParaRPr lang="en-GB" sz="1200" b="1" dirty="0">
                        <a:solidFill>
                          <a:schemeClr val="tx1"/>
                        </a:solidFill>
                        <a:latin typeface="Arial Narrow"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smtClean="0">
                          <a:latin typeface="Arial Narrow" pitchFamily="34" charset="0"/>
                          <a:cs typeface="Arial" charset="0"/>
                        </a:rPr>
                        <a:t>Funding available to deliver industry agenda</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dirty="0" smtClean="0">
                          <a:latin typeface="Arial Narrow" pitchFamily="34" charset="0"/>
                          <a:cs typeface="Arial" charset="0"/>
                        </a:rPr>
                        <a:t>Total GSMA Ltd profit after tax plus total membership dues recognised</a:t>
                      </a:r>
                      <a:r>
                        <a:rPr lang="en-GB" sz="1100" baseline="0" dirty="0" smtClean="0">
                          <a:latin typeface="Arial" charset="0"/>
                          <a:cs typeface="Arial" charset="0"/>
                        </a:rPr>
                        <a:t> less WAC integration costs</a:t>
                      </a:r>
                      <a:endParaRPr lang="en-GB" sz="1100" dirty="0" smtClean="0">
                        <a:latin typeface="Arial"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dirty="0" smtClean="0">
                        <a:latin typeface="Arial"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dirty="0" smtClean="0">
                        <a:latin typeface="Arial Narrow" pitchFamily="34" charset="0"/>
                        <a:cs typeface="Arial" charset="0"/>
                      </a:endParaRPr>
                    </a:p>
                  </a:txBody>
                  <a:tcPr>
                    <a:noFill/>
                  </a:tcPr>
                </a:tc>
                <a:tc>
                  <a:txBody>
                    <a:bodyPr/>
                    <a:lstStyle/>
                    <a:p>
                      <a:r>
                        <a:rPr lang="en-GB" sz="1200" baseline="0" dirty="0" smtClean="0">
                          <a:solidFill>
                            <a:schemeClr val="tx1"/>
                          </a:solidFill>
                          <a:latin typeface="Arial Narrow" pitchFamily="34" charset="0"/>
                        </a:rPr>
                        <a:t>£165m cumulative  industry funding in three year period (versus £125m in previous period).</a:t>
                      </a:r>
                      <a:endParaRPr lang="en-GB" sz="1200" dirty="0" smtClean="0">
                        <a:solidFill>
                          <a:schemeClr val="tx1"/>
                        </a:solidFill>
                        <a:latin typeface="Arial Narrow" pitchFamily="34" charset="0"/>
                      </a:endParaRPr>
                    </a:p>
                    <a:p>
                      <a:endParaRPr lang="en-GB" sz="1200" dirty="0">
                        <a:solidFill>
                          <a:srgbClr val="FFC000"/>
                        </a:solidFill>
                        <a:latin typeface="Arial Narrow" pitchFamily="34" charset="0"/>
                      </a:endParaRPr>
                    </a:p>
                  </a:txBody>
                  <a:tcPr>
                    <a:noFill/>
                  </a:tcPr>
                </a:tc>
              </a:tr>
            </a:tbl>
          </a:graphicData>
        </a:graphic>
      </p:graphicFrame>
      <p:sp>
        <p:nvSpPr>
          <p:cNvPr id="2" name="Date Placeholder 1"/>
          <p:cNvSpPr>
            <a:spLocks noGrp="1"/>
          </p:cNvSpPr>
          <p:nvPr>
            <p:ph type="dt" sz="half" idx="10"/>
          </p:nvPr>
        </p:nvSpPr>
        <p:spPr/>
        <p:txBody>
          <a:bodyPr/>
          <a:lstStyle/>
          <a:p>
            <a:fld id="{3B641374-962A-43B8-B48B-145B8B2C1552}" type="datetime1">
              <a:rPr lang="en-US" smtClean="0">
                <a:solidFill>
                  <a:prstClr val="black">
                    <a:tint val="75000"/>
                  </a:prstClr>
                </a:solidFill>
              </a:rPr>
              <a:pPr/>
              <a:t>10/31/2012</a:t>
            </a:fld>
            <a:endParaRPr lang="en-GB">
              <a:solidFill>
                <a:prstClr val="black">
                  <a:tint val="75000"/>
                </a:prstClr>
              </a:solidFill>
            </a:endParaRPr>
          </a:p>
        </p:txBody>
      </p:sp>
      <p:sp>
        <p:nvSpPr>
          <p:cNvPr id="3" name="TextBox 2"/>
          <p:cNvSpPr txBox="1"/>
          <p:nvPr/>
        </p:nvSpPr>
        <p:spPr>
          <a:xfrm>
            <a:off x="2195736" y="0"/>
            <a:ext cx="4824536" cy="584775"/>
          </a:xfrm>
          <a:prstGeom prst="rect">
            <a:avLst/>
          </a:prstGeom>
          <a:noFill/>
        </p:spPr>
        <p:txBody>
          <a:bodyPr wrap="square" rtlCol="0">
            <a:spAutoFit/>
          </a:bodyPr>
          <a:lstStyle/>
          <a:p>
            <a:pPr algn="ctr"/>
            <a:r>
              <a:rPr lang="en-GB" sz="3200" b="1" dirty="0" smtClean="0">
                <a:solidFill>
                  <a:prstClr val="black"/>
                </a:solidFill>
              </a:rPr>
              <a:t>Long Term Measures</a:t>
            </a:r>
            <a:endParaRPr lang="en-GB" sz="3200" b="1" dirty="0">
              <a:solidFill>
                <a:prstClr val="black"/>
              </a:solidFill>
            </a:endParaRPr>
          </a:p>
        </p:txBody>
      </p:sp>
    </p:spTree>
    <p:extLst>
      <p:ext uri="{BB962C8B-B14F-4D97-AF65-F5344CB8AC3E}">
        <p14:creationId xmlns:p14="http://schemas.microsoft.com/office/powerpoint/2010/main" val="2133395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10233</TotalTime>
  <Words>1829</Words>
  <Application>Microsoft Office PowerPoint</Application>
  <PresentationFormat>On-screen Show (4:3)</PresentationFormat>
  <Paragraphs>321</Paragraphs>
  <Slides>11</Slides>
  <Notes>9</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Office Theme</vt:lpstr>
      <vt:lpstr>3_Office Theme</vt:lpstr>
      <vt:lpstr>1_Office Theme</vt:lpstr>
      <vt:lpstr>GSMA Long and Short Term Targets  April 2012 to March 2015</vt:lpstr>
      <vt:lpstr>PowerPoint Presentation</vt:lpstr>
      <vt:lpstr>PowerPoint Presentation</vt:lpstr>
      <vt:lpstr>PowerPoint Presentation</vt:lpstr>
      <vt:lpstr>PowerPoint Presentation</vt:lpstr>
      <vt:lpstr>Mobile NFC</vt:lpstr>
      <vt:lpstr>Rich Communications</vt:lpstr>
      <vt:lpstr>Connected Living</vt:lpstr>
      <vt:lpstr>Spectrum</vt:lpstr>
      <vt:lpstr>GSMA Funding</vt:lpstr>
      <vt:lpstr>PowerPoint Presentation</vt:lpstr>
    </vt:vector>
  </TitlesOfParts>
  <Company>GSMA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term objectives Requested by the Compensation Committee (major programmes plus balanced scorecard, 50/50 split) Objectives from approved programme documents</dc:title>
  <dc:creator>John Kelly</dc:creator>
  <cp:lastModifiedBy>Jeremy Sewell</cp:lastModifiedBy>
  <cp:revision>125</cp:revision>
  <cp:lastPrinted>2012-08-20T19:17:50Z</cp:lastPrinted>
  <dcterms:created xsi:type="dcterms:W3CDTF">2012-04-18T15:00:26Z</dcterms:created>
  <dcterms:modified xsi:type="dcterms:W3CDTF">2012-10-31T15:42:38Z</dcterms:modified>
</cp:coreProperties>
</file>