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907200" cx="68580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  <p:embeddedFont>
      <p:font typeface="DM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">
          <p15:clr>
            <a:srgbClr val="A4A3A4"/>
          </p15:clr>
        </p15:guide>
        <p15:guide id="2" orient="horz" pos="609">
          <p15:clr>
            <a:srgbClr val="A4A3A4"/>
          </p15:clr>
        </p15:guide>
        <p15:guide id="3" pos="608">
          <p15:clr>
            <a:srgbClr val="9AA0A6"/>
          </p15:clr>
        </p15:guide>
        <p15:guide id="4" pos="542">
          <p15:clr>
            <a:srgbClr val="9AA0A6"/>
          </p15:clr>
        </p15:guide>
        <p15:guide id="5" pos="316">
          <p15:clr>
            <a:srgbClr val="9AA0A6"/>
          </p15:clr>
        </p15:guide>
        <p15:guide id="6" orient="horz" pos="4680">
          <p15:clr>
            <a:srgbClr val="A4A3A4"/>
          </p15:clr>
        </p15:guide>
        <p15:guide id="7" orient="horz" pos="4968">
          <p15:clr>
            <a:srgbClr val="A4A3A4"/>
          </p15:clr>
        </p15:guide>
        <p15:guide id="8" orient="horz" pos="5184">
          <p15:clr>
            <a:srgbClr val="A4A3A4"/>
          </p15:clr>
        </p15:guide>
        <p15:guide id="9" orient="horz" pos="5445">
          <p15:clr>
            <a:srgbClr val="A4A3A4"/>
          </p15:clr>
        </p15:guide>
        <p15:guide id="10" orient="horz" pos="5632">
          <p15:clr>
            <a:srgbClr val="A4A3A4"/>
          </p15:clr>
        </p15:guide>
        <p15:guide id="11" orient="horz" pos="5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" orient="horz"/>
        <p:guide pos="609" orient="horz"/>
        <p:guide pos="608"/>
        <p:guide pos="542"/>
        <p:guide pos="316"/>
        <p:guide pos="4680" orient="horz"/>
        <p:guide pos="4968" orient="horz"/>
        <p:guide pos="5184" orient="horz"/>
        <p:guide pos="5445" orient="horz"/>
        <p:guide pos="5632" orient="horz"/>
        <p:guide pos="592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-regular.fntdata"/><Relationship Id="rId10" Type="http://schemas.openxmlformats.org/officeDocument/2006/relationships/font" Target="fonts/HelveticaNeue-boldItalic.fntdata"/><Relationship Id="rId13" Type="http://schemas.openxmlformats.org/officeDocument/2006/relationships/font" Target="fonts/DMSans-italic.fntdata"/><Relationship Id="rId12" Type="http://schemas.openxmlformats.org/officeDocument/2006/relationships/font" Target="fonts/DM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HelveticaNeue-italic.fntdata"/><Relationship Id="rId14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505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8c0a16e9a_1_0:notes"/>
          <p:cNvSpPr/>
          <p:nvPr>
            <p:ph idx="2" type="sldImg"/>
          </p:nvPr>
        </p:nvSpPr>
        <p:spPr>
          <a:xfrm>
            <a:off x="2242505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8c0a16e9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434170"/>
            <a:ext cx="6390300" cy="39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458976"/>
            <a:ext cx="6390300" cy="15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2130573"/>
            <a:ext cx="6390300" cy="37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6071687"/>
            <a:ext cx="6390300" cy="25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142880"/>
            <a:ext cx="6390300" cy="16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219850"/>
            <a:ext cx="3000000" cy="6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219850"/>
            <a:ext cx="3000000" cy="6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1070174"/>
            <a:ext cx="2106000" cy="145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676591"/>
            <a:ext cx="2106000" cy="61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67061"/>
            <a:ext cx="4776000" cy="78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375291"/>
            <a:ext cx="3033900" cy="28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5399169"/>
            <a:ext cx="3033900" cy="23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394684"/>
            <a:ext cx="2877900" cy="71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8148761"/>
            <a:ext cx="4499100" cy="116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3" Type="http://schemas.openxmlformats.org/officeDocument/2006/relationships/image" Target="../media/image7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2.jp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83" r="0" t="2742"/>
          <a:stretch/>
        </p:blipFill>
        <p:spPr>
          <a:xfrm>
            <a:off x="100" y="0"/>
            <a:ext cx="6948524" cy="99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20350" y="374875"/>
            <a:ext cx="5814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2443"/>
                </a:solidFill>
                <a:latin typeface="DM Sans"/>
                <a:ea typeface="DM Sans"/>
                <a:cs typeface="DM Sans"/>
                <a:sym typeface="DM Sans"/>
              </a:rPr>
              <a:t>Watch the </a:t>
            </a:r>
            <a:r>
              <a:rPr b="1" lang="en" sz="3600">
                <a:solidFill>
                  <a:srgbClr val="032443"/>
                </a:solidFill>
                <a:latin typeface="DM Sans"/>
                <a:ea typeface="DM Sans"/>
                <a:cs typeface="DM Sans"/>
                <a:sym typeface="DM Sans"/>
              </a:rPr>
              <a:t>videos</a:t>
            </a:r>
            <a:r>
              <a:rPr b="1" lang="en" sz="3600">
                <a:solidFill>
                  <a:srgbClr val="032443"/>
                </a:solidFill>
                <a:latin typeface="DM Sans"/>
                <a:ea typeface="DM Sans"/>
                <a:cs typeface="DM Sans"/>
                <a:sym typeface="DM Sans"/>
              </a:rPr>
              <a:t> to learn how to use the internet on your mobile</a:t>
            </a:r>
            <a:endParaRPr sz="3600">
              <a:solidFill>
                <a:srgbClr val="0324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00" y="6741775"/>
            <a:ext cx="6858000" cy="3165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1550" y="6989100"/>
            <a:ext cx="5814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FFFFFF"/>
                </a:solidFill>
              </a:rPr>
              <a:t>Aft</a:t>
            </a:r>
            <a:r>
              <a:rPr b="1" lang="en" sz="1850">
                <a:solidFill>
                  <a:srgbClr val="FFFFFF"/>
                </a:solidFill>
              </a:rPr>
              <a:t>e</a:t>
            </a:r>
            <a:r>
              <a:rPr b="1" lang="en" sz="1850">
                <a:solidFill>
                  <a:srgbClr val="FFFFFF"/>
                </a:solidFill>
              </a:rPr>
              <a:t>r</a:t>
            </a:r>
            <a:r>
              <a:rPr b="1" lang="en" sz="1850">
                <a:solidFill>
                  <a:srgbClr val="FFFFFF"/>
                </a:solidFill>
              </a:rPr>
              <a:t> you watch these videos:</a:t>
            </a:r>
            <a:endParaRPr b="1" sz="185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11625" y="7487600"/>
            <a:ext cx="47292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50">
                <a:solidFill>
                  <a:srgbClr val="FFFFFF"/>
                </a:solidFill>
              </a:rPr>
              <a:t>Request</a:t>
            </a:r>
            <a:r>
              <a:rPr lang="en" sz="1450">
                <a:solidFill>
                  <a:srgbClr val="FFFFFF"/>
                </a:solidFill>
              </a:rPr>
              <a:t> the </a:t>
            </a:r>
            <a:r>
              <a:rPr lang="en" sz="1450">
                <a:solidFill>
                  <a:srgbClr val="FFFFFF"/>
                </a:solidFill>
              </a:rPr>
              <a:t>store representative</a:t>
            </a:r>
            <a:r>
              <a:rPr lang="en" sz="1450">
                <a:solidFill>
                  <a:srgbClr val="FFFFFF"/>
                </a:solidFill>
              </a:rPr>
              <a:t> to share the videos with you over </a:t>
            </a:r>
            <a:r>
              <a:rPr lang="en" sz="1450">
                <a:solidFill>
                  <a:srgbClr val="FFFFFF"/>
                </a:solidFill>
              </a:rPr>
              <a:t>WhatsApp, SMS or Bluetooth</a:t>
            </a:r>
            <a:r>
              <a:rPr lang="en" sz="1450">
                <a:solidFill>
                  <a:srgbClr val="FFFFFF"/>
                </a:solidFill>
              </a:rPr>
              <a:t>. You will also find the videos on the MyJio app.</a:t>
            </a:r>
            <a:endParaRPr sz="14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FFFFFF"/>
                </a:solidFill>
              </a:rPr>
              <a:t>Ask</a:t>
            </a:r>
            <a:r>
              <a:rPr lang="en" sz="1450">
                <a:solidFill>
                  <a:srgbClr val="FFFFFF"/>
                </a:solidFill>
              </a:rPr>
              <a:t> the store representatives any questions </a:t>
            </a:r>
            <a:r>
              <a:rPr lang="en" sz="1450">
                <a:solidFill>
                  <a:srgbClr val="FFFFFF"/>
                </a:solidFill>
              </a:rPr>
              <a:t>you have </a:t>
            </a:r>
            <a:r>
              <a:rPr lang="en" sz="1450">
                <a:solidFill>
                  <a:srgbClr val="FFFFFF"/>
                </a:solidFill>
              </a:rPr>
              <a:t>such as </a:t>
            </a:r>
            <a:r>
              <a:rPr lang="en" sz="1450">
                <a:solidFill>
                  <a:srgbClr val="FFFFFF"/>
                </a:solidFill>
              </a:rPr>
              <a:t>how to set up your phone to use </a:t>
            </a:r>
            <a:r>
              <a:rPr lang="en" sz="1450">
                <a:solidFill>
                  <a:srgbClr val="FFFFFF"/>
                </a:solidFill>
              </a:rPr>
              <a:t>these apps.</a:t>
            </a:r>
            <a:r>
              <a:rPr lang="en" sz="1450">
                <a:solidFill>
                  <a:srgbClr val="FFFFFF"/>
                </a:solidFill>
              </a:rPr>
              <a:t> </a:t>
            </a:r>
            <a:endParaRPr sz="14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FFFFFF"/>
                </a:solidFill>
              </a:rPr>
              <a:t>Share</a:t>
            </a:r>
            <a:r>
              <a:rPr lang="en" sz="1450">
                <a:solidFill>
                  <a:srgbClr val="FFFFFF"/>
                </a:solidFill>
              </a:rPr>
              <a:t> the videos with your family and friends so </a:t>
            </a:r>
            <a:r>
              <a:rPr lang="en" sz="1450">
                <a:solidFill>
                  <a:srgbClr val="FFFFFF"/>
                </a:solidFill>
              </a:rPr>
              <a:t>they can </a:t>
            </a:r>
            <a:r>
              <a:rPr lang="en" sz="1450">
                <a:solidFill>
                  <a:srgbClr val="FFFFFF"/>
                </a:solidFill>
              </a:rPr>
              <a:t>learn too. </a:t>
            </a:r>
            <a:endParaRPr b="1" sz="1450">
              <a:solidFill>
                <a:srgbClr val="FFFFFF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451" y="7598588"/>
            <a:ext cx="442552" cy="44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350" y="8435138"/>
            <a:ext cx="523873" cy="4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1503" l="0" r="0" t="1512"/>
          <a:stretch/>
        </p:blipFill>
        <p:spPr>
          <a:xfrm>
            <a:off x="218500" y="228600"/>
            <a:ext cx="746400" cy="73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79223" y="244862"/>
            <a:ext cx="705175" cy="7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300250" y="2489400"/>
            <a:ext cx="2910600" cy="2833200"/>
          </a:xfrm>
          <a:prstGeom prst="ellipse">
            <a:avLst/>
          </a:prstGeom>
          <a:solidFill>
            <a:srgbClr val="FFD75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8">
            <a:alphaModFix/>
          </a:blip>
          <a:srcRect b="49336" l="6286" r="-1824" t="0"/>
          <a:stretch/>
        </p:blipFill>
        <p:spPr>
          <a:xfrm>
            <a:off x="1520321" y="2047950"/>
            <a:ext cx="5484805" cy="469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1000" y="4123250"/>
            <a:ext cx="980400" cy="99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0361" y="3226927"/>
            <a:ext cx="1042976" cy="104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6851" y="2489401"/>
            <a:ext cx="1117399" cy="1117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07398" y="3233174"/>
            <a:ext cx="1030426" cy="10304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3">
            <a:alphaModFix/>
          </a:blip>
          <a:srcRect b="4824" l="0" r="0" t="4824"/>
          <a:stretch/>
        </p:blipFill>
        <p:spPr>
          <a:xfrm>
            <a:off x="206525" y="9066463"/>
            <a:ext cx="557199" cy="5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5541075" y="9421900"/>
            <a:ext cx="111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Scan to download the videos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5541075" y="8229600"/>
            <a:ext cx="1117500" cy="1117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