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12192000" cy="6858000"/>
  <p:notesSz cx="6858000" cy="9144000"/>
  <p:embeddedFontLst>
    <p:embeddedFont>
      <p:font typeface="Calibri" panose="020F0502020204030204" pitchFamily="34" charset="0"/>
      <p:regular r:id="rId39"/>
      <p:bold r:id="rId40"/>
      <p:italic r:id="rId41"/>
      <p:boldItalic r:id="rId42"/>
    </p:embeddedFont>
    <p:embeddedFont>
      <p:font typeface="Century Gothic" panose="020B0502020202020204" pitchFamily="34"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7" roundtripDataSignature="AMtx7mg1KHXiQqIEwTbovYLFWaJcKHpf9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773311-7F73-4665-A899-B82040F52B0C}" v="2" dt="2023-02-08T21:57:05.576"/>
  </p1510:revLst>
</p1510:revInfo>
</file>

<file path=ppt/tableStyles.xml><?xml version="1.0" encoding="utf-8"?>
<a:tblStyleLst xmlns:a="http://schemas.openxmlformats.org/drawingml/2006/main" def="{6CE847DF-B154-4FDE-8CD8-A9C77142A183}">
  <a:tblStyle styleId="{6CE847DF-B154-4FDE-8CD8-A9C77142A18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868"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customschemas.google.com/relationships/presentationmetadata" Target="meta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sie Leary" userId="5fa886a9-878a-4625-aa14-7e74101c6c5c" providerId="ADAL" clId="{B6773311-7F73-4665-A899-B82040F52B0C}"/>
    <pc:docChg chg="custSel modSld">
      <pc:chgData name="Rosie Leary" userId="5fa886a9-878a-4625-aa14-7e74101c6c5c" providerId="ADAL" clId="{B6773311-7F73-4665-A899-B82040F52B0C}" dt="2023-02-08T21:56:08.466" v="0" actId="27636"/>
      <pc:docMkLst>
        <pc:docMk/>
      </pc:docMkLst>
      <pc:sldChg chg="modSp mod">
        <pc:chgData name="Rosie Leary" userId="5fa886a9-878a-4625-aa14-7e74101c6c5c" providerId="ADAL" clId="{B6773311-7F73-4665-A899-B82040F52B0C}" dt="2023-02-08T21:56:08.466" v="0" actId="27636"/>
        <pc:sldMkLst>
          <pc:docMk/>
          <pc:sldMk cId="0" sldId="268"/>
        </pc:sldMkLst>
        <pc:spChg chg="mod">
          <ac:chgData name="Rosie Leary" userId="5fa886a9-878a-4625-aa14-7e74101c6c5c" providerId="ADAL" clId="{B6773311-7F73-4665-A899-B82040F52B0C}" dt="2023-02-08T21:56:08.466" v="0" actId="27636"/>
          <ac:spMkLst>
            <pc:docMk/>
            <pc:sldMk cId="0" sldId="268"/>
            <ac:spMk id="297"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0" name="Google Shape;24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5" name="Google Shape;25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3" name="Google Shape;273;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14925119b5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0" name="Google Shape;290;g14925119b5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0" name="Google Shape;32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1472dc3e379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8" name="Google Shape;338;g1472dc3e37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61" name="Google Shape;36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14a759c8f77_0_2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0" name="Google Shape;380;g14a759c8f77_0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03" name="Google Shape;40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16" name="Google Shape;416;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8" name="Google Shape;9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43" name="Google Shape;443;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60" name="Google Shape;460;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88" name="Google Shape;488;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10" name="Google Shape;510;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14a759c8f77_0_2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37" name="Google Shape;537;g14a759c8f77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60" name="Google Shape;560;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14a759c8f77_0_1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81" name="Google Shape;581;g14a759c8f77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14a759c8f77_0_1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97" name="Google Shape;597;g14a759c8f77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24" name="Google Shape;624;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43" name="Google Shape;643;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4a759c8f77_0_2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7" name="Google Shape;107;g14a759c8f77_0_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14a759c8f7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56" name="Google Shape;656;g14a759c8f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14a759c8f77_0_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80" name="Google Shape;680;g14a759c8f77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1472dc3e379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03" name="Google Shape;703;g1472dc3e379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16" name="Google Shape;716;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35" name="Google Shape;735;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45" name="Google Shape;745;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158fca6b8f6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57" name="Google Shape;757;g158fca6b8f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0" name="Google Shape;13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3" name="Google Shape;15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6" name="Google Shape;16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14a759c8f77_0_1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6" name="Google Shape;176;g14a759c8f77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4" name="Google Shape;20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7" name="Google Shape;22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3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3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4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4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4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entury Gothic"/>
              <a:buNone/>
              <a:defRPr>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Century Gothic"/>
                <a:ea typeface="Century Gothic"/>
                <a:cs typeface="Century Gothic"/>
                <a:sym typeface="Century Gothic"/>
              </a:defRPr>
            </a:lvl1pPr>
            <a:lvl2pPr marL="914400" lvl="1" indent="-381000" algn="l">
              <a:lnSpc>
                <a:spcPct val="90000"/>
              </a:lnSpc>
              <a:spcBef>
                <a:spcPts val="500"/>
              </a:spcBef>
              <a:spcAft>
                <a:spcPts val="0"/>
              </a:spcAft>
              <a:buClr>
                <a:schemeClr val="dk1"/>
              </a:buClr>
              <a:buSzPts val="2400"/>
              <a:buChar char="•"/>
              <a:defRPr>
                <a:latin typeface="Century Gothic"/>
                <a:ea typeface="Century Gothic"/>
                <a:cs typeface="Century Gothic"/>
                <a:sym typeface="Century Gothic"/>
              </a:defRPr>
            </a:lvl2pPr>
            <a:lvl3pPr marL="1371600" lvl="2" indent="-355600" algn="l">
              <a:lnSpc>
                <a:spcPct val="90000"/>
              </a:lnSpc>
              <a:spcBef>
                <a:spcPts val="500"/>
              </a:spcBef>
              <a:spcAft>
                <a:spcPts val="0"/>
              </a:spcAft>
              <a:buClr>
                <a:schemeClr val="dk1"/>
              </a:buClr>
              <a:buSzPts val="2000"/>
              <a:buChar char="•"/>
              <a:defRPr>
                <a:latin typeface="Century Gothic"/>
                <a:ea typeface="Century Gothic"/>
                <a:cs typeface="Century Gothic"/>
                <a:sym typeface="Century Gothic"/>
              </a:defRPr>
            </a:lvl3pPr>
            <a:lvl4pPr marL="1828800" lvl="3" indent="-342900" algn="l">
              <a:lnSpc>
                <a:spcPct val="90000"/>
              </a:lnSpc>
              <a:spcBef>
                <a:spcPts val="500"/>
              </a:spcBef>
              <a:spcAft>
                <a:spcPts val="0"/>
              </a:spcAft>
              <a:buClr>
                <a:schemeClr val="dk1"/>
              </a:buClr>
              <a:buSzPts val="1800"/>
              <a:buChar char="•"/>
              <a:defRPr>
                <a:latin typeface="Century Gothic"/>
                <a:ea typeface="Century Gothic"/>
                <a:cs typeface="Century Gothic"/>
                <a:sym typeface="Century Gothic"/>
              </a:defRPr>
            </a:lvl4pPr>
            <a:lvl5pPr marL="2286000" lvl="4" indent="-342900" algn="l">
              <a:lnSpc>
                <a:spcPct val="90000"/>
              </a:lnSpc>
              <a:spcBef>
                <a:spcPts val="500"/>
              </a:spcBef>
              <a:spcAft>
                <a:spcPts val="0"/>
              </a:spcAft>
              <a:buClr>
                <a:schemeClr val="dk1"/>
              </a:buClr>
              <a:buSzPts val="1800"/>
              <a:buChar char="•"/>
              <a:defRPr>
                <a:latin typeface="Century Gothic"/>
                <a:ea typeface="Century Gothic"/>
                <a:cs typeface="Century Gothic"/>
                <a:sym typeface="Century Gothic"/>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3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3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3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3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3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4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4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4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41"/>
          <p:cNvSpPr>
            <a:spLocks noGrp="1"/>
          </p:cNvSpPr>
          <p:nvPr>
            <p:ph type="pic" idx="2"/>
          </p:nvPr>
        </p:nvSpPr>
        <p:spPr>
          <a:xfrm>
            <a:off x="5183188" y="987425"/>
            <a:ext cx="6172200" cy="4873625"/>
          </a:xfrm>
          <a:prstGeom prst="rect">
            <a:avLst/>
          </a:prstGeom>
          <a:noFill/>
          <a:ln>
            <a:noFill/>
          </a:ln>
        </p:spPr>
      </p:sp>
      <p:sp>
        <p:nvSpPr>
          <p:cNvPr id="64" name="Google Shape;64;p4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7.png"/><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0.png"/><Relationship Id="rId10" Type="http://schemas.openxmlformats.org/officeDocument/2006/relationships/image" Target="../media/image44.png"/><Relationship Id="rId4" Type="http://schemas.openxmlformats.org/officeDocument/2006/relationships/image" Target="../media/image8.png"/><Relationship Id="rId9"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7.png"/><Relationship Id="rId7"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8.png"/><Relationship Id="rId9" Type="http://schemas.openxmlformats.org/officeDocument/2006/relationships/image" Target="../media/image49.png"/></Relationships>
</file>

<file path=ppt/slides/_rels/slide13.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31.png"/><Relationship Id="rId10" Type="http://schemas.openxmlformats.org/officeDocument/2006/relationships/image" Target="../media/image54.png"/><Relationship Id="rId4" Type="http://schemas.openxmlformats.org/officeDocument/2006/relationships/image" Target="../media/image30.png"/><Relationship Id="rId9" Type="http://schemas.openxmlformats.org/officeDocument/2006/relationships/image" Target="../media/image53.png"/></Relationships>
</file>

<file path=ppt/slides/_rels/slide1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7.png"/><Relationship Id="rId7"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7.png"/><Relationship Id="rId7"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64.png"/></Relationships>
</file>

<file path=ppt/slides/_rels/slide16.xml.rels><?xml version="1.0" encoding="UTF-8" standalone="yes"?>
<Relationships xmlns="http://schemas.openxmlformats.org/package/2006/relationships"><Relationship Id="rId8" Type="http://schemas.openxmlformats.org/officeDocument/2006/relationships/hyperlink" Target="https://www.siaedge.com/lessons/latam" TargetMode="External"/><Relationship Id="rId3" Type="http://schemas.openxmlformats.org/officeDocument/2006/relationships/image" Target="../media/image65.png"/><Relationship Id="rId7" Type="http://schemas.openxmlformats.org/officeDocument/2006/relationships/hyperlink" Target="https://www.siaedge.com/lessons"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2.png"/><Relationship Id="rId7"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69.png"/><Relationship Id="rId4" Type="http://schemas.openxmlformats.org/officeDocument/2006/relationships/image" Target="../media/image13.png"/><Relationship Id="rId9"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71.png"/></Relationships>
</file>

<file path=ppt/slides/_rels/slide19.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image" Target="../media/image7.png"/><Relationship Id="rId7" Type="http://schemas.openxmlformats.org/officeDocument/2006/relationships/image" Target="../media/image60.png"/><Relationship Id="rId12" Type="http://schemas.openxmlformats.org/officeDocument/2006/relationships/image" Target="../media/image7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3.png"/><Relationship Id="rId11" Type="http://schemas.openxmlformats.org/officeDocument/2006/relationships/image" Target="../media/image77.png"/><Relationship Id="rId5" Type="http://schemas.openxmlformats.org/officeDocument/2006/relationships/image" Target="../media/image22.png"/><Relationship Id="rId10" Type="http://schemas.openxmlformats.org/officeDocument/2006/relationships/image" Target="../media/image76.png"/><Relationship Id="rId4" Type="http://schemas.openxmlformats.org/officeDocument/2006/relationships/image" Target="../media/image72.png"/><Relationship Id="rId9" Type="http://schemas.openxmlformats.org/officeDocument/2006/relationships/image" Target="../media/image75.png"/></Relationships>
</file>

<file path=ppt/slides/_rels/slide2.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slide" Target="slide25.xml"/><Relationship Id="rId3" Type="http://schemas.openxmlformats.org/officeDocument/2006/relationships/image" Target="../media/image7.png"/><Relationship Id="rId7" Type="http://schemas.openxmlformats.org/officeDocument/2006/relationships/slide" Target="slide8.xml"/><Relationship Id="rId12" Type="http://schemas.openxmlformats.org/officeDocument/2006/relationships/slide" Target="slide15.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24.xml"/><Relationship Id="rId11" Type="http://schemas.openxmlformats.org/officeDocument/2006/relationships/slide" Target="slide14.xml"/><Relationship Id="rId5" Type="http://schemas.openxmlformats.org/officeDocument/2006/relationships/slide" Target="slide17.xml"/><Relationship Id="rId15" Type="http://schemas.openxmlformats.org/officeDocument/2006/relationships/slide" Target="slide27.xml"/><Relationship Id="rId10" Type="http://schemas.openxmlformats.org/officeDocument/2006/relationships/slide" Target="slide11.xml"/><Relationship Id="rId4" Type="http://schemas.openxmlformats.org/officeDocument/2006/relationships/slide" Target="slide4.xml"/><Relationship Id="rId9" Type="http://schemas.openxmlformats.org/officeDocument/2006/relationships/slide" Target="slide22.xml"/><Relationship Id="rId14" Type="http://schemas.openxmlformats.org/officeDocument/2006/relationships/slide" Target="slide26.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7.png"/><Relationship Id="rId7" Type="http://schemas.openxmlformats.org/officeDocument/2006/relationships/image" Target="../media/image8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10" Type="http://schemas.openxmlformats.org/officeDocument/2006/relationships/image" Target="../media/image8.png"/><Relationship Id="rId4" Type="http://schemas.openxmlformats.org/officeDocument/2006/relationships/image" Target="../media/image30.png"/><Relationship Id="rId9" Type="http://schemas.openxmlformats.org/officeDocument/2006/relationships/image" Target="../media/image88.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69.png"/><Relationship Id="rId4" Type="http://schemas.openxmlformats.org/officeDocument/2006/relationships/image" Target="../media/image13.png"/><Relationship Id="rId9" Type="http://schemas.openxmlformats.org/officeDocument/2006/relationships/image" Target="../media/image18.png"/></Relationships>
</file>

<file path=ppt/slides/_rels/slide25.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7.png"/><Relationship Id="rId7"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22.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7.png"/><Relationship Id="rId7" Type="http://schemas.openxmlformats.org/officeDocument/2006/relationships/image" Target="../media/image98.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4.png"/><Relationship Id="rId10" Type="http://schemas.openxmlformats.org/officeDocument/2006/relationships/image" Target="../media/image101.png"/><Relationship Id="rId4" Type="http://schemas.openxmlformats.org/officeDocument/2006/relationships/image" Target="../media/image30.png"/><Relationship Id="rId9" Type="http://schemas.openxmlformats.org/officeDocument/2006/relationships/image" Target="../media/image100.png"/></Relationships>
</file>

<file path=ppt/slides/_rels/slide2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5.png"/><Relationship Id="rId7"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s://www.siaedge.com/lessons/latam" TargetMode="External"/><Relationship Id="rId5" Type="http://schemas.openxmlformats.org/officeDocument/2006/relationships/hyperlink" Target="https://www.siaedge.com/lessons" TargetMode="External"/><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2.png"/></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slide" Target="slide29.xml"/><Relationship Id="rId5" Type="http://schemas.openxmlformats.org/officeDocument/2006/relationships/image" Target="../media/image9.png"/><Relationship Id="rId10" Type="http://schemas.openxmlformats.org/officeDocument/2006/relationships/slide" Target="slide18.xml"/><Relationship Id="rId4" Type="http://schemas.openxmlformats.org/officeDocument/2006/relationships/image" Target="../media/image8.png"/><Relationship Id="rId9" Type="http://schemas.openxmlformats.org/officeDocument/2006/relationships/slide" Target="slide9.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8.png"/><Relationship Id="rId4" Type="http://schemas.openxmlformats.org/officeDocument/2006/relationships/image" Target="../media/image107.pn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110.png"/><Relationship Id="rId4" Type="http://schemas.openxmlformats.org/officeDocument/2006/relationships/image" Target="../media/image109.png"/></Relationships>
</file>

<file path=ppt/slides/_rels/slide3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5.png"/><Relationship Id="rId7"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s://www.siaedge.com/lessons/latam" TargetMode="External"/><Relationship Id="rId5" Type="http://schemas.openxmlformats.org/officeDocument/2006/relationships/hyperlink" Target="https://www.siaedge.com/lessons" TargetMode="External"/><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11.png"/></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15.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36.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6.png"/><Relationship Id="rId7" Type="http://schemas.openxmlformats.org/officeDocument/2006/relationships/image" Target="../media/image118.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22.png"/><Relationship Id="rId5" Type="http://schemas.openxmlformats.org/officeDocument/2006/relationships/image" Target="../media/image117.jpeg"/><Relationship Id="rId10" Type="http://schemas.openxmlformats.org/officeDocument/2006/relationships/image" Target="../media/image121.png"/><Relationship Id="rId4" Type="http://schemas.openxmlformats.org/officeDocument/2006/relationships/hyperlink" Target="http://www.siaedge.com" TargetMode="External"/><Relationship Id="rId9" Type="http://schemas.openxmlformats.org/officeDocument/2006/relationships/image" Target="../media/image120.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7.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3" cstate="screen">
            <a:alphaModFix/>
            <a:extLst>
              <a:ext uri="{28A0092B-C50C-407E-A947-70E740481C1C}">
                <a14:useLocalDpi xmlns:a14="http://schemas.microsoft.com/office/drawing/2010/main"/>
              </a:ext>
            </a:extLst>
          </a:blip>
          <a:srcRect b="8901"/>
          <a:stretch/>
        </p:blipFill>
        <p:spPr>
          <a:xfrm>
            <a:off x="0" y="611187"/>
            <a:ext cx="12192000" cy="6246813"/>
          </a:xfrm>
          <a:prstGeom prst="rect">
            <a:avLst/>
          </a:prstGeom>
          <a:noFill/>
          <a:ln>
            <a:noFill/>
          </a:ln>
        </p:spPr>
      </p:pic>
      <p:sp>
        <p:nvSpPr>
          <p:cNvPr id="85" name="Google Shape;85;p1"/>
          <p:cNvSpPr txBox="1">
            <a:spLocks noGrp="1"/>
          </p:cNvSpPr>
          <p:nvPr>
            <p:ph type="ctrTitle"/>
          </p:nvPr>
        </p:nvSpPr>
        <p:spPr>
          <a:xfrm>
            <a:off x="7764408" y="1574694"/>
            <a:ext cx="4135491" cy="1706776"/>
          </a:xfrm>
          <a:prstGeom prst="rect">
            <a:avLst/>
          </a:prstGeom>
          <a:noFill/>
          <a:ln>
            <a:noFill/>
          </a:ln>
          <a:effectLst>
            <a:outerShdw blurRad="254000" algn="tl" rotWithShape="0">
              <a:srgbClr val="000000">
                <a:alpha val="20000"/>
              </a:srgbClr>
            </a:outerShdw>
          </a:effectLst>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2400"/>
              <a:buFont typeface="Gill Sans"/>
              <a:buNone/>
            </a:pPr>
            <a:r>
              <a:rPr lang="en-US" sz="4400" b="0" i="0" u="none" strike="noStrike" cap="none">
                <a:solidFill>
                  <a:schemeClr val="lt1"/>
                </a:solidFill>
                <a:latin typeface="Century Gothic"/>
                <a:ea typeface="Century Gothic"/>
                <a:cs typeface="Century Gothic"/>
                <a:sym typeface="Century Gothic"/>
              </a:rPr>
              <a:t>Digital Payments</a:t>
            </a:r>
            <a:endParaRPr sz="4400" b="0" i="0" u="none" strike="noStrike" cap="none">
              <a:solidFill>
                <a:schemeClr val="lt1"/>
              </a:solidFill>
              <a:latin typeface="Century Gothic"/>
              <a:ea typeface="Century Gothic"/>
              <a:cs typeface="Century Gothic"/>
              <a:sym typeface="Century Gothic"/>
            </a:endParaRPr>
          </a:p>
        </p:txBody>
      </p:sp>
      <p:sp>
        <p:nvSpPr>
          <p:cNvPr id="86" name="Google Shape;86;p1"/>
          <p:cNvSpPr txBox="1">
            <a:spLocks noGrp="1"/>
          </p:cNvSpPr>
          <p:nvPr>
            <p:ph type="subTitle" idx="1"/>
          </p:nvPr>
        </p:nvSpPr>
        <p:spPr>
          <a:xfrm>
            <a:off x="7764407" y="3617806"/>
            <a:ext cx="3812097" cy="1209781"/>
          </a:xfrm>
          <a:prstGeom prst="rect">
            <a:avLst/>
          </a:prstGeom>
          <a:noFill/>
          <a:ln>
            <a:noFill/>
          </a:ln>
          <a:effectLst>
            <a:outerShdw blurRad="254000" algn="tl" rotWithShape="0">
              <a:srgbClr val="000000">
                <a:alpha val="40000"/>
              </a:srgbClr>
            </a:outerShdw>
          </a:effectLst>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lt1"/>
              </a:buClr>
              <a:buSzPts val="1600"/>
              <a:buFont typeface="Arial"/>
              <a:buNone/>
            </a:pPr>
            <a:r>
              <a:rPr lang="en-US" sz="2000" b="0" i="0" u="none" strike="noStrike" cap="none">
                <a:solidFill>
                  <a:schemeClr val="lt1"/>
                </a:solidFill>
                <a:latin typeface="Century Gothic"/>
                <a:ea typeface="Century Gothic"/>
                <a:cs typeface="Century Gothic"/>
                <a:sym typeface="Century Gothic"/>
              </a:rPr>
              <a:t>Business Management and </a:t>
            </a:r>
            <a:endParaRPr/>
          </a:p>
          <a:p>
            <a:pPr marL="0" marR="0" lvl="0" indent="0" algn="l" rtl="0">
              <a:lnSpc>
                <a:spcPct val="100000"/>
              </a:lnSpc>
              <a:spcBef>
                <a:spcPts val="0"/>
              </a:spcBef>
              <a:spcAft>
                <a:spcPts val="0"/>
              </a:spcAft>
              <a:buClr>
                <a:schemeClr val="lt1"/>
              </a:buClr>
              <a:buSzPts val="1600"/>
              <a:buFont typeface="Arial"/>
              <a:buNone/>
            </a:pPr>
            <a:r>
              <a:rPr lang="en-US" sz="2000" b="0" i="0" u="none" strike="noStrike" cap="none">
                <a:solidFill>
                  <a:schemeClr val="lt1"/>
                </a:solidFill>
                <a:latin typeface="Century Gothic"/>
                <a:ea typeface="Century Gothic"/>
                <a:cs typeface="Century Gothic"/>
                <a:sym typeface="Century Gothic"/>
              </a:rPr>
              <a:t>Digital Literacy for Women </a:t>
            </a:r>
            <a:endParaRPr/>
          </a:p>
          <a:p>
            <a:pPr marL="0" marR="0" lvl="0" indent="0" algn="l" rtl="0">
              <a:lnSpc>
                <a:spcPct val="100000"/>
              </a:lnSpc>
              <a:spcBef>
                <a:spcPts val="0"/>
              </a:spcBef>
              <a:spcAft>
                <a:spcPts val="0"/>
              </a:spcAft>
              <a:buClr>
                <a:schemeClr val="lt1"/>
              </a:buClr>
              <a:buSzPts val="1600"/>
              <a:buFont typeface="Arial"/>
              <a:buNone/>
            </a:pPr>
            <a:r>
              <a:rPr lang="en-US" sz="2000" b="0" i="0" u="none" strike="noStrike" cap="none">
                <a:solidFill>
                  <a:schemeClr val="lt1"/>
                </a:solidFill>
                <a:latin typeface="Century Gothic"/>
                <a:ea typeface="Century Gothic"/>
                <a:cs typeface="Century Gothic"/>
                <a:sym typeface="Century Gothic"/>
              </a:rPr>
              <a:t>Micro-Entrepreneurs </a:t>
            </a:r>
            <a:endParaRPr sz="2000" b="0" i="0" u="none" strike="noStrike" cap="none">
              <a:solidFill>
                <a:schemeClr val="lt1"/>
              </a:solidFill>
              <a:latin typeface="Century Gothic"/>
              <a:ea typeface="Century Gothic"/>
              <a:cs typeface="Century Gothic"/>
              <a:sym typeface="Century Gothic"/>
            </a:endParaRPr>
          </a:p>
        </p:txBody>
      </p:sp>
      <p:pic>
        <p:nvPicPr>
          <p:cNvPr id="87" name="Google Shape;87;p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71955" y="5901428"/>
            <a:ext cx="12735910" cy="318398"/>
          </a:xfrm>
          <a:prstGeom prst="rect">
            <a:avLst/>
          </a:prstGeom>
          <a:noFill/>
          <a:ln>
            <a:noFill/>
          </a:ln>
        </p:spPr>
      </p:pic>
      <p:cxnSp>
        <p:nvCxnSpPr>
          <p:cNvPr id="88" name="Google Shape;88;p1"/>
          <p:cNvCxnSpPr/>
          <p:nvPr/>
        </p:nvCxnSpPr>
        <p:spPr>
          <a:xfrm>
            <a:off x="7850770" y="3417887"/>
            <a:ext cx="320040" cy="0"/>
          </a:xfrm>
          <a:prstGeom prst="straightConnector1">
            <a:avLst/>
          </a:prstGeom>
          <a:noFill/>
          <a:ln w="19050" cap="flat" cmpd="sng">
            <a:solidFill>
              <a:srgbClr val="FFFFFF"/>
            </a:solidFill>
            <a:prstDash val="solid"/>
            <a:round/>
            <a:headEnd type="none" w="sm" len="sm"/>
            <a:tailEnd type="none" w="sm" len="sm"/>
          </a:ln>
          <a:effectLst>
            <a:outerShdw blurRad="254000" algn="tl" rotWithShape="0">
              <a:srgbClr val="000000">
                <a:alpha val="40000"/>
              </a:srgbClr>
            </a:outerShdw>
          </a:effectLst>
        </p:spPr>
      </p:cxnSp>
      <p:pic>
        <p:nvPicPr>
          <p:cNvPr id="89" name="Google Shape;89;p1"/>
          <p:cNvPicPr preferRelativeResize="0"/>
          <p:nvPr/>
        </p:nvPicPr>
        <p:blipFill rotWithShape="1">
          <a:blip r:embed="rId5" cstate="screen">
            <a:alphaModFix/>
            <a:extLst>
              <a:ext uri="{28A0092B-C50C-407E-A947-70E740481C1C}">
                <a14:useLocalDpi xmlns:a14="http://schemas.microsoft.com/office/drawing/2010/main"/>
              </a:ext>
            </a:extLst>
          </a:blip>
          <a:srcRect b="12002"/>
          <a:stretch/>
        </p:blipFill>
        <p:spPr>
          <a:xfrm>
            <a:off x="-420650" y="820074"/>
            <a:ext cx="8701050" cy="6037927"/>
          </a:xfrm>
          <a:prstGeom prst="rect">
            <a:avLst/>
          </a:prstGeom>
          <a:noFill/>
          <a:ln>
            <a:noFill/>
          </a:ln>
        </p:spPr>
      </p:pic>
      <p:grpSp>
        <p:nvGrpSpPr>
          <p:cNvPr id="90" name="Google Shape;90;p1"/>
          <p:cNvGrpSpPr/>
          <p:nvPr/>
        </p:nvGrpSpPr>
        <p:grpSpPr>
          <a:xfrm>
            <a:off x="17488" y="-20637"/>
            <a:ext cx="2840013" cy="724357"/>
            <a:chOff x="17488" y="-20637"/>
            <a:chExt cx="2840013" cy="724357"/>
          </a:xfrm>
        </p:grpSpPr>
        <p:pic>
          <p:nvPicPr>
            <p:cNvPr id="91" name="Google Shape;91;p1"/>
            <p:cNvPicPr preferRelativeResize="0"/>
            <p:nvPr/>
          </p:nvPicPr>
          <p:blipFill rotWithShape="1">
            <a:blip r:embed="rId6" cstate="screen">
              <a:alphaModFix/>
              <a:extLst>
                <a:ext uri="{28A0092B-C50C-407E-A947-70E740481C1C}">
                  <a14:useLocalDpi xmlns:a14="http://schemas.microsoft.com/office/drawing/2010/main"/>
                </a:ext>
              </a:extLst>
            </a:blip>
            <a:srcRect t="14780" b="8318"/>
            <a:stretch/>
          </p:blipFill>
          <p:spPr>
            <a:xfrm>
              <a:off x="17488" y="95707"/>
              <a:ext cx="1150548" cy="498019"/>
            </a:xfrm>
            <a:prstGeom prst="rect">
              <a:avLst/>
            </a:prstGeom>
            <a:noFill/>
            <a:ln>
              <a:noFill/>
            </a:ln>
          </p:spPr>
        </p:pic>
        <p:pic>
          <p:nvPicPr>
            <p:cNvPr id="92" name="Google Shape;92;p1"/>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990601" y="-20637"/>
              <a:ext cx="1866900" cy="724357"/>
            </a:xfrm>
            <a:prstGeom prst="rect">
              <a:avLst/>
            </a:prstGeom>
            <a:noFill/>
            <a:ln>
              <a:noFill/>
            </a:ln>
          </p:spPr>
        </p:pic>
      </p:grpSp>
      <p:pic>
        <p:nvPicPr>
          <p:cNvPr id="93" name="Google Shape;93;p1"/>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2857501" y="-1"/>
            <a:ext cx="1090324" cy="611175"/>
          </a:xfrm>
          <a:prstGeom prst="rect">
            <a:avLst/>
          </a:prstGeom>
          <a:noFill/>
          <a:ln>
            <a:noFill/>
          </a:ln>
        </p:spPr>
      </p:pic>
      <p:sp>
        <p:nvSpPr>
          <p:cNvPr id="94" name="Google Shape;94;p1"/>
          <p:cNvSpPr txBox="1"/>
          <p:nvPr/>
        </p:nvSpPr>
        <p:spPr>
          <a:xfrm>
            <a:off x="8764500" y="59288"/>
            <a:ext cx="34275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solidFill>
                  <a:srgbClr val="1F497D"/>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Her Business, Her Future</a:t>
            </a:r>
            <a:endParaRPr lang="en-US" sz="2000" b="1">
              <a:solidFill>
                <a:srgbClr val="1F497D"/>
              </a:solidFill>
              <a:latin typeface="Century Gothic"/>
              <a:ea typeface="Century Gothic"/>
              <a:cs typeface="Century Gothic"/>
              <a:sym typeface="Century Gothic"/>
            </a:endParaRPr>
          </a:p>
        </p:txBody>
      </p:sp>
      <p:sp>
        <p:nvSpPr>
          <p:cNvPr id="95" name="Google Shape;95;p1"/>
          <p:cNvSpPr txBox="1"/>
          <p:nvPr/>
        </p:nvSpPr>
        <p:spPr>
          <a:xfrm>
            <a:off x="7401425" y="4751375"/>
            <a:ext cx="4505400" cy="1262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i="1">
                <a:solidFill>
                  <a:srgbClr val="FFFFFF"/>
                </a:solidFill>
                <a:latin typeface="Century Gothic"/>
                <a:ea typeface="Century Gothic"/>
                <a:cs typeface="Century Gothic"/>
                <a:sym typeface="Century Gothic"/>
              </a:rPr>
              <a:t>This module is made possible by the generous support of the American people through the United States Agency for International Development (USAID). This guide was produced under DAI’s Digital Frontiers Project (Cooperative Agreement AID-OAA-A-17-00033) at the request of USAID and in partnership with Mastercard. The contents are the responsibility of </a:t>
            </a:r>
            <a:r>
              <a:rPr lang="en-US" sz="1000" b="1" i="1">
                <a:solidFill>
                  <a:srgbClr val="BA0C2F"/>
                </a:solidFill>
                <a:latin typeface="Century Gothic"/>
                <a:ea typeface="Century Gothic"/>
                <a:cs typeface="Century Gothic"/>
                <a:sym typeface="Century Gothic"/>
              </a:rPr>
              <a:t>XYZ </a:t>
            </a:r>
            <a:r>
              <a:rPr lang="en-US" sz="1000" i="1">
                <a:solidFill>
                  <a:srgbClr val="FFFFFF"/>
                </a:solidFill>
                <a:latin typeface="Century Gothic"/>
                <a:ea typeface="Century Gothic"/>
                <a:cs typeface="Century Gothic"/>
                <a:sym typeface="Century Gothic"/>
              </a:rPr>
              <a:t>and do not necessarily reflect the views of USAID or the United States Government.</a:t>
            </a:r>
            <a:endParaRPr sz="1300" b="0" i="1" u="none" strike="noStrike" cap="none">
              <a:solidFill>
                <a:srgbClr val="FFFFFF"/>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10"/>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2"/>
          </a:xfrm>
          <a:prstGeom prst="rect">
            <a:avLst/>
          </a:prstGeom>
          <a:noFill/>
          <a:ln>
            <a:noFill/>
          </a:ln>
        </p:spPr>
      </p:pic>
      <p:sp>
        <p:nvSpPr>
          <p:cNvPr id="243" name="Google Shape;243;p10"/>
          <p:cNvSpPr txBox="1"/>
          <p:nvPr/>
        </p:nvSpPr>
        <p:spPr>
          <a:xfrm>
            <a:off x="2709278" y="3719466"/>
            <a:ext cx="1746347" cy="2085724"/>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grpSp>
        <p:nvGrpSpPr>
          <p:cNvPr id="244" name="Google Shape;244;p10"/>
          <p:cNvGrpSpPr/>
          <p:nvPr/>
        </p:nvGrpSpPr>
        <p:grpSpPr>
          <a:xfrm>
            <a:off x="3659933" y="715634"/>
            <a:ext cx="7666184" cy="6045618"/>
            <a:chOff x="3580212" y="1254789"/>
            <a:chExt cx="6773444" cy="5341596"/>
          </a:xfrm>
        </p:grpSpPr>
        <p:pic>
          <p:nvPicPr>
            <p:cNvPr id="245" name="Google Shape;245;p1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580212" y="1254789"/>
              <a:ext cx="6773444" cy="5341596"/>
            </a:xfrm>
            <a:prstGeom prst="rect">
              <a:avLst/>
            </a:prstGeom>
            <a:noFill/>
            <a:ln>
              <a:noFill/>
            </a:ln>
          </p:spPr>
        </p:pic>
        <p:sp>
          <p:nvSpPr>
            <p:cNvPr id="246" name="Google Shape;246;p10"/>
            <p:cNvSpPr txBox="1"/>
            <p:nvPr/>
          </p:nvSpPr>
          <p:spPr>
            <a:xfrm>
              <a:off x="4600866" y="2296511"/>
              <a:ext cx="4580100" cy="1384800"/>
            </a:xfrm>
            <a:prstGeom prst="rect">
              <a:avLst/>
            </a:prstGeom>
            <a:noFill/>
            <a:ln>
              <a:noFill/>
            </a:ln>
          </p:spPr>
          <p:txBody>
            <a:bodyPr spcFirstLastPara="1" wrap="square" lIns="0" tIns="12050" rIns="0" bIns="0" anchor="t" anchorCtr="0">
              <a:spAutoFit/>
            </a:bodyPr>
            <a:lstStyle/>
            <a:p>
              <a:pPr marL="12700" marR="5080" lvl="0" indent="0" algn="ctr" rtl="0">
                <a:lnSpc>
                  <a:spcPct val="106300"/>
                </a:lnSpc>
                <a:spcBef>
                  <a:spcPts val="0"/>
                </a:spcBef>
                <a:spcAft>
                  <a:spcPts val="0"/>
                </a:spcAft>
                <a:buClr>
                  <a:srgbClr val="000000"/>
                </a:buClr>
                <a:buSzPts val="2000"/>
                <a:buFont typeface="Arial"/>
                <a:buNone/>
              </a:pPr>
              <a:r>
                <a:rPr lang="en-US" sz="1600" b="1" i="0" u="none" strike="noStrike" cap="none">
                  <a:solidFill>
                    <a:schemeClr val="dk2"/>
                  </a:solidFill>
                  <a:latin typeface="Century Gothic"/>
                  <a:ea typeface="Century Gothic"/>
                  <a:cs typeface="Century Gothic"/>
                  <a:sym typeface="Century Gothic"/>
                </a:rPr>
                <a:t>A </a:t>
              </a:r>
              <a:r>
                <a:rPr lang="en-US" sz="1600" b="1">
                  <a:solidFill>
                    <a:srgbClr val="BA0C2F"/>
                  </a:solidFill>
                  <a:latin typeface="Century Gothic"/>
                  <a:ea typeface="Century Gothic"/>
                  <a:cs typeface="Century Gothic"/>
                  <a:sym typeface="Century Gothic"/>
                </a:rPr>
                <a:t>mobile wallet</a:t>
              </a:r>
              <a:r>
                <a:rPr lang="en-US" sz="1600" b="1" i="0" u="none" strike="noStrike" cap="none">
                  <a:solidFill>
                    <a:schemeClr val="dk2"/>
                  </a:solidFill>
                  <a:latin typeface="Century Gothic"/>
                  <a:ea typeface="Century Gothic"/>
                  <a:cs typeface="Century Gothic"/>
                  <a:sym typeface="Century Gothic"/>
                </a:rPr>
                <a:t> is a virtual wallet that lives on your phone. You can use your </a:t>
              </a:r>
              <a:r>
                <a:rPr lang="en-US" sz="1600" b="1" i="0" u="none" strike="noStrike" cap="none">
                  <a:solidFill>
                    <a:srgbClr val="BA0C2F"/>
                  </a:solidFill>
                  <a:latin typeface="Century Gothic"/>
                  <a:ea typeface="Century Gothic"/>
                  <a:cs typeface="Century Gothic"/>
                  <a:sym typeface="Century Gothic"/>
                </a:rPr>
                <a:t>mobile wallet</a:t>
              </a:r>
              <a:r>
                <a:rPr lang="en-US" sz="1600" b="1" i="0" u="none" strike="noStrike" cap="none">
                  <a:solidFill>
                    <a:schemeClr val="dk2"/>
                  </a:solidFill>
                  <a:latin typeface="Century Gothic"/>
                  <a:ea typeface="Century Gothic"/>
                  <a:cs typeface="Century Gothic"/>
                  <a:sym typeface="Century Gothic"/>
                </a:rPr>
                <a:t> for many things, such as sending money, receiving payments from customers, paying your utility bills, purchasing items at a shop, buying stock for your store, and more!</a:t>
              </a:r>
              <a:endParaRPr sz="1600" b="0" i="0" u="none" strike="noStrike" cap="none">
                <a:solidFill>
                  <a:schemeClr val="dk2"/>
                </a:solidFill>
                <a:latin typeface="Century Gothic"/>
                <a:ea typeface="Century Gothic"/>
                <a:cs typeface="Century Gothic"/>
                <a:sym typeface="Century Gothic"/>
              </a:endParaRPr>
            </a:p>
          </p:txBody>
        </p:sp>
        <p:sp>
          <p:nvSpPr>
            <p:cNvPr id="247" name="Google Shape;247;p10"/>
            <p:cNvSpPr txBox="1"/>
            <p:nvPr/>
          </p:nvSpPr>
          <p:spPr>
            <a:xfrm>
              <a:off x="4777518" y="3894283"/>
              <a:ext cx="1746300" cy="1158000"/>
            </a:xfrm>
            <a:prstGeom prst="rect">
              <a:avLst/>
            </a:prstGeom>
            <a:noFill/>
            <a:ln>
              <a:noFill/>
            </a:ln>
          </p:spPr>
          <p:txBody>
            <a:bodyPr spcFirstLastPara="1" wrap="square" lIns="0" tIns="12050" rIns="0" bIns="0" anchor="t" anchorCtr="0">
              <a:spAutoFit/>
            </a:bodyPr>
            <a:lstStyle/>
            <a:p>
              <a:pPr marL="12700" marR="5080" lvl="0" indent="0" algn="ctr" rtl="0">
                <a:lnSpc>
                  <a:spcPct val="115599"/>
                </a:lnSpc>
                <a:spcBef>
                  <a:spcPts val="0"/>
                </a:spcBef>
                <a:spcAft>
                  <a:spcPts val="0"/>
                </a:spcAft>
                <a:buClr>
                  <a:srgbClr val="000000"/>
                </a:buClr>
                <a:buSzPts val="2000"/>
                <a:buFont typeface="Arial"/>
                <a:buNone/>
              </a:pPr>
              <a:r>
                <a:rPr lang="en-US" sz="1500" i="0" u="none" strike="noStrike" cap="none">
                  <a:solidFill>
                    <a:srgbClr val="BA0C2F"/>
                  </a:solidFill>
                  <a:latin typeface="Century Gothic"/>
                  <a:ea typeface="Century Gothic"/>
                  <a:cs typeface="Century Gothic"/>
                  <a:sym typeface="Century Gothic"/>
                </a:rPr>
                <a:t>Mobile wallets</a:t>
              </a:r>
              <a:r>
                <a:rPr lang="en-US" sz="1500" i="0" u="none" strike="noStrike" cap="none">
                  <a:solidFill>
                    <a:schemeClr val="dk2"/>
                  </a:solidFill>
                  <a:latin typeface="Century Gothic"/>
                  <a:ea typeface="Century Gothic"/>
                  <a:cs typeface="Century Gothic"/>
                  <a:sym typeface="Century Gothic"/>
                </a:rPr>
                <a:t> are a type of digital financial service (DFS) - no physical cash is involved.</a:t>
              </a:r>
              <a:endParaRPr sz="1500" i="0" u="none" strike="noStrike" cap="none">
                <a:solidFill>
                  <a:schemeClr val="dk2"/>
                </a:solidFill>
                <a:latin typeface="Century Gothic"/>
                <a:ea typeface="Century Gothic"/>
                <a:cs typeface="Century Gothic"/>
                <a:sym typeface="Century Gothic"/>
              </a:endParaRPr>
            </a:p>
          </p:txBody>
        </p:sp>
        <p:sp>
          <p:nvSpPr>
            <p:cNvPr id="248" name="Google Shape;248;p10"/>
            <p:cNvSpPr txBox="1"/>
            <p:nvPr/>
          </p:nvSpPr>
          <p:spPr>
            <a:xfrm>
              <a:off x="6688815" y="3894293"/>
              <a:ext cx="2672400" cy="1234500"/>
            </a:xfrm>
            <a:prstGeom prst="rect">
              <a:avLst/>
            </a:prstGeom>
            <a:noFill/>
            <a:ln>
              <a:noFill/>
            </a:ln>
          </p:spPr>
          <p:txBody>
            <a:bodyPr spcFirstLastPara="1" wrap="square" lIns="0" tIns="12050" rIns="0" bIns="0" anchor="t" anchorCtr="0">
              <a:spAutoFit/>
            </a:bodyPr>
            <a:lstStyle/>
            <a:p>
              <a:pPr marL="12700" marR="5080" lvl="0" indent="0" algn="ctr" rtl="0">
                <a:lnSpc>
                  <a:spcPct val="115599"/>
                </a:lnSpc>
                <a:spcBef>
                  <a:spcPts val="0"/>
                </a:spcBef>
                <a:spcAft>
                  <a:spcPts val="0"/>
                </a:spcAft>
                <a:buClr>
                  <a:srgbClr val="000000"/>
                </a:buClr>
                <a:buSzPts val="2000"/>
                <a:buFont typeface="Arial"/>
                <a:buNone/>
              </a:pPr>
              <a:r>
                <a:rPr lang="en-US" sz="1500">
                  <a:solidFill>
                    <a:srgbClr val="BA0C2F"/>
                  </a:solidFill>
                  <a:latin typeface="Century Gothic"/>
                  <a:ea typeface="Century Gothic"/>
                  <a:cs typeface="Century Gothic"/>
                  <a:sym typeface="Century Gothic"/>
                </a:rPr>
                <a:t>Mobile wallet</a:t>
              </a:r>
              <a:r>
                <a:rPr lang="en-US" sz="1600" i="0" u="none" strike="noStrike" cap="none">
                  <a:solidFill>
                    <a:srgbClr val="BA0C2F"/>
                  </a:solidFill>
                  <a:latin typeface="Century Gothic"/>
                  <a:ea typeface="Century Gothic"/>
                  <a:cs typeface="Century Gothic"/>
                  <a:sym typeface="Century Gothic"/>
                </a:rPr>
                <a:t>s </a:t>
              </a:r>
              <a:r>
                <a:rPr lang="en-US" sz="1600" i="0" u="none" strike="noStrike" cap="none">
                  <a:solidFill>
                    <a:schemeClr val="dk2"/>
                  </a:solidFill>
                  <a:latin typeface="Century Gothic"/>
                  <a:ea typeface="Century Gothic"/>
                  <a:cs typeface="Century Gothic"/>
                  <a:sym typeface="Century Gothic"/>
                </a:rPr>
                <a:t>can have different names. They can be called “digital wallets,” “electronic wallets,” or “digital purses.” The list goes on!</a:t>
              </a:r>
              <a:endParaRPr sz="1600" b="0" i="0" u="none" strike="noStrike" cap="none">
                <a:solidFill>
                  <a:schemeClr val="dk2"/>
                </a:solidFill>
                <a:latin typeface="Century Gothic"/>
                <a:ea typeface="Century Gothic"/>
                <a:cs typeface="Century Gothic"/>
                <a:sym typeface="Century Gothic"/>
              </a:endParaRPr>
            </a:p>
          </p:txBody>
        </p:sp>
      </p:grpSp>
      <p:pic>
        <p:nvPicPr>
          <p:cNvPr id="249" name="Google Shape;249;p1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89502" y="1294051"/>
            <a:ext cx="3709299" cy="5563949"/>
          </a:xfrm>
          <a:prstGeom prst="rect">
            <a:avLst/>
          </a:prstGeom>
          <a:noFill/>
          <a:ln>
            <a:noFill/>
          </a:ln>
        </p:spPr>
      </p:pic>
      <p:pic>
        <p:nvPicPr>
          <p:cNvPr id="250" name="Google Shape;250;p10"/>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26565" y="220953"/>
            <a:ext cx="7772400" cy="194310"/>
          </a:xfrm>
          <a:prstGeom prst="rect">
            <a:avLst/>
          </a:prstGeom>
          <a:noFill/>
          <a:ln>
            <a:noFill/>
          </a:ln>
        </p:spPr>
      </p:pic>
      <p:sp>
        <p:nvSpPr>
          <p:cNvPr id="251" name="Google Shape;251;p10"/>
          <p:cNvSpPr txBox="1"/>
          <p:nvPr/>
        </p:nvSpPr>
        <p:spPr>
          <a:xfrm>
            <a:off x="755075" y="297085"/>
            <a:ext cx="105156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2853A3"/>
              </a:buClr>
              <a:buSzPts val="3200"/>
              <a:buFont typeface="Century Gothic"/>
              <a:buNone/>
            </a:pPr>
            <a:r>
              <a:rPr lang="en-US" sz="3200" b="0" i="0" u="none" strike="noStrike" cap="none">
                <a:solidFill>
                  <a:srgbClr val="2853A3"/>
                </a:solidFill>
                <a:latin typeface="Century Gothic"/>
                <a:ea typeface="Century Gothic"/>
                <a:cs typeface="Century Gothic"/>
                <a:sym typeface="Century Gothic"/>
              </a:rPr>
              <a:t>What Are </a:t>
            </a:r>
            <a:r>
              <a:rPr lang="en-US" sz="3200" b="0" i="0" u="none" strike="noStrike" cap="none">
                <a:solidFill>
                  <a:srgbClr val="BA0C2F"/>
                </a:solidFill>
                <a:latin typeface="Century Gothic"/>
                <a:ea typeface="Century Gothic"/>
                <a:cs typeface="Century Gothic"/>
                <a:sym typeface="Century Gothic"/>
              </a:rPr>
              <a:t>Mobile Wallets</a:t>
            </a:r>
            <a:r>
              <a:rPr lang="en-US" sz="3200" b="0" i="0" u="none" strike="noStrike" cap="none">
                <a:solidFill>
                  <a:srgbClr val="1B537D"/>
                </a:solidFill>
                <a:latin typeface="Century Gothic"/>
                <a:ea typeface="Century Gothic"/>
                <a:cs typeface="Century Gothic"/>
                <a:sym typeface="Century Gothic"/>
              </a:rPr>
              <a:t>?</a:t>
            </a:r>
            <a:endParaRPr sz="3200" b="0" i="0" u="none" strike="noStrike" cap="none">
              <a:solidFill>
                <a:srgbClr val="2853A3"/>
              </a:solidFill>
              <a:latin typeface="Century Gothic"/>
              <a:ea typeface="Century Gothic"/>
              <a:cs typeface="Century Gothic"/>
              <a:sym typeface="Century Gothic"/>
            </a:endParaRPr>
          </a:p>
        </p:txBody>
      </p:sp>
      <p:sp>
        <p:nvSpPr>
          <p:cNvPr id="252" name="Google Shape;252;p10"/>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p11"/>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2"/>
          </a:xfrm>
          <a:prstGeom prst="rect">
            <a:avLst/>
          </a:prstGeom>
          <a:noFill/>
          <a:ln>
            <a:noFill/>
          </a:ln>
        </p:spPr>
      </p:pic>
      <p:sp>
        <p:nvSpPr>
          <p:cNvPr id="258" name="Google Shape;258;p11"/>
          <p:cNvSpPr txBox="1"/>
          <p:nvPr/>
        </p:nvSpPr>
        <p:spPr>
          <a:xfrm>
            <a:off x="2709278" y="3719466"/>
            <a:ext cx="1746347" cy="2085724"/>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pic>
        <p:nvPicPr>
          <p:cNvPr id="259" name="Google Shape;259;p1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26565" y="220953"/>
            <a:ext cx="7772400" cy="194310"/>
          </a:xfrm>
          <a:prstGeom prst="rect">
            <a:avLst/>
          </a:prstGeom>
          <a:noFill/>
          <a:ln>
            <a:noFill/>
          </a:ln>
        </p:spPr>
      </p:pic>
      <p:sp>
        <p:nvSpPr>
          <p:cNvPr id="260" name="Google Shape;260;p11"/>
          <p:cNvSpPr txBox="1"/>
          <p:nvPr/>
        </p:nvSpPr>
        <p:spPr>
          <a:xfrm>
            <a:off x="755075" y="297085"/>
            <a:ext cx="105156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2853A3"/>
              </a:buClr>
              <a:buSzPts val="3200"/>
              <a:buFont typeface="Century Gothic"/>
              <a:buNone/>
            </a:pPr>
            <a:r>
              <a:rPr lang="en-US" sz="3200" b="0" i="0" u="none" strike="noStrike" cap="none">
                <a:solidFill>
                  <a:srgbClr val="2853A3"/>
                </a:solidFill>
                <a:latin typeface="Century Gothic"/>
                <a:ea typeface="Century Gothic"/>
                <a:cs typeface="Century Gothic"/>
                <a:sym typeface="Century Gothic"/>
              </a:rPr>
              <a:t>Types of </a:t>
            </a:r>
            <a:r>
              <a:rPr lang="en-US" sz="3200" b="0" i="0" u="none" strike="noStrike" cap="none">
                <a:solidFill>
                  <a:srgbClr val="BA0C2F"/>
                </a:solidFill>
                <a:latin typeface="Century Gothic"/>
                <a:ea typeface="Century Gothic"/>
                <a:cs typeface="Century Gothic"/>
                <a:sym typeface="Century Gothic"/>
              </a:rPr>
              <a:t>Mobile Wallet</a:t>
            </a:r>
            <a:r>
              <a:rPr lang="en-US" sz="3200" b="0" i="0" u="none" strike="noStrike" cap="none">
                <a:solidFill>
                  <a:srgbClr val="2853A3"/>
                </a:solidFill>
                <a:latin typeface="Century Gothic"/>
                <a:ea typeface="Century Gothic"/>
                <a:cs typeface="Century Gothic"/>
                <a:sym typeface="Century Gothic"/>
              </a:rPr>
              <a:t> Providers</a:t>
            </a:r>
            <a:endParaRPr sz="1400" b="0" i="0" u="none" strike="noStrike" cap="none">
              <a:solidFill>
                <a:srgbClr val="000000"/>
              </a:solidFill>
              <a:latin typeface="Arial"/>
              <a:ea typeface="Arial"/>
              <a:cs typeface="Arial"/>
              <a:sym typeface="Arial"/>
            </a:endParaRPr>
          </a:p>
        </p:txBody>
      </p:sp>
      <p:pic>
        <p:nvPicPr>
          <p:cNvPr id="261" name="Google Shape;261;p1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5400000">
            <a:off x="10956175" y="389669"/>
            <a:ext cx="1235825" cy="1235825"/>
          </a:xfrm>
          <a:prstGeom prst="rect">
            <a:avLst/>
          </a:prstGeom>
          <a:noFill/>
          <a:ln>
            <a:noFill/>
          </a:ln>
        </p:spPr>
      </p:pic>
      <p:sp>
        <p:nvSpPr>
          <p:cNvPr id="262" name="Google Shape;262;p11"/>
          <p:cNvSpPr txBox="1"/>
          <p:nvPr/>
        </p:nvSpPr>
        <p:spPr>
          <a:xfrm>
            <a:off x="9210500" y="561596"/>
            <a:ext cx="1795550" cy="861744"/>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chemeClr val="dk2"/>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chemeClr val="dk2"/>
                </a:solidFill>
                <a:latin typeface="Century Gothic"/>
                <a:ea typeface="Century Gothic"/>
                <a:cs typeface="Century Gothic"/>
                <a:sym typeface="Century Gothic"/>
              </a:rPr>
              <a:t>Add, modify, or delete these providers as necessary.</a:t>
            </a:r>
            <a:endParaRPr sz="1100" b="0" i="0" u="none" strike="noStrike" cap="none">
              <a:solidFill>
                <a:schemeClr val="dk2"/>
              </a:solidFill>
              <a:latin typeface="Century Gothic"/>
              <a:ea typeface="Century Gothic"/>
              <a:cs typeface="Century Gothic"/>
              <a:sym typeface="Century Gothic"/>
            </a:endParaRPr>
          </a:p>
        </p:txBody>
      </p:sp>
      <p:pic>
        <p:nvPicPr>
          <p:cNvPr id="263" name="Google Shape;263;p1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flipH="1">
            <a:off x="2341416" y="1499115"/>
            <a:ext cx="2576945" cy="2781940"/>
          </a:xfrm>
          <a:prstGeom prst="rect">
            <a:avLst/>
          </a:prstGeom>
          <a:noFill/>
          <a:ln>
            <a:noFill/>
          </a:ln>
        </p:spPr>
      </p:pic>
      <p:sp>
        <p:nvSpPr>
          <p:cNvPr id="264" name="Google Shape;264;p11"/>
          <p:cNvSpPr txBox="1"/>
          <p:nvPr/>
        </p:nvSpPr>
        <p:spPr>
          <a:xfrm>
            <a:off x="2709278" y="1904007"/>
            <a:ext cx="1862700" cy="193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1200" b="1" i="0" u="none" strike="noStrike" cap="none">
                <a:solidFill>
                  <a:srgbClr val="BA0C2F"/>
                </a:solidFill>
                <a:highlight>
                  <a:schemeClr val="lt1"/>
                </a:highlight>
                <a:latin typeface="Century Gothic"/>
                <a:ea typeface="Century Gothic"/>
                <a:cs typeface="Century Gothic"/>
                <a:sym typeface="Century Gothic"/>
              </a:rPr>
              <a:t>Mobile wallets</a:t>
            </a:r>
            <a:r>
              <a:rPr lang="en-US" sz="1200" b="1" i="0" u="none" strike="noStrike" cap="none">
                <a:solidFill>
                  <a:schemeClr val="lt1"/>
                </a:solidFill>
                <a:latin typeface="Century Gothic"/>
                <a:ea typeface="Century Gothic"/>
                <a:cs typeface="Century Gothic"/>
                <a:sym typeface="Century Gothic"/>
              </a:rPr>
              <a:t> are offered by various providers. Different providers may call their </a:t>
            </a:r>
            <a:r>
              <a:rPr lang="en-US" sz="1200" b="1" i="0" u="none" strike="noStrike" cap="none">
                <a:solidFill>
                  <a:srgbClr val="BA0C2F"/>
                </a:solidFill>
                <a:highlight>
                  <a:schemeClr val="lt1"/>
                </a:highlight>
                <a:latin typeface="Century Gothic"/>
                <a:ea typeface="Century Gothic"/>
                <a:cs typeface="Century Gothic"/>
                <a:sym typeface="Century Gothic"/>
              </a:rPr>
              <a:t>mobile wallets</a:t>
            </a:r>
            <a:r>
              <a:rPr lang="en-US" sz="1200" b="1" i="0" u="none" strike="noStrike" cap="none">
                <a:solidFill>
                  <a:schemeClr val="lt1"/>
                </a:solidFill>
                <a:latin typeface="Century Gothic"/>
                <a:ea typeface="Century Gothic"/>
                <a:cs typeface="Century Gothic"/>
                <a:sym typeface="Century Gothic"/>
              </a:rPr>
              <a:t> by a different name. One country could have many </a:t>
            </a:r>
            <a:r>
              <a:rPr lang="en-US" sz="1200" b="1" i="0" u="none" strike="noStrike" cap="none">
                <a:solidFill>
                  <a:srgbClr val="BA0C2F"/>
                </a:solidFill>
                <a:highlight>
                  <a:schemeClr val="lt1"/>
                </a:highlight>
                <a:latin typeface="Century Gothic"/>
                <a:ea typeface="Century Gothic"/>
                <a:cs typeface="Century Gothic"/>
                <a:sym typeface="Century Gothic"/>
              </a:rPr>
              <a:t>mobile wallet</a:t>
            </a:r>
            <a:r>
              <a:rPr lang="en-US" sz="1200" b="1" i="0" u="none" strike="noStrike" cap="none">
                <a:solidFill>
                  <a:schemeClr val="lt1"/>
                </a:solidFill>
                <a:highlight>
                  <a:srgbClr val="FAC7A6"/>
                </a:highlight>
                <a:latin typeface="Century Gothic"/>
                <a:ea typeface="Century Gothic"/>
                <a:cs typeface="Century Gothic"/>
                <a:sym typeface="Century Gothic"/>
              </a:rPr>
              <a:t> </a:t>
            </a:r>
            <a:r>
              <a:rPr lang="en-US" sz="1200" b="1" i="0" u="none" strike="noStrike" cap="none">
                <a:solidFill>
                  <a:schemeClr val="lt1"/>
                </a:solidFill>
                <a:latin typeface="Century Gothic"/>
                <a:ea typeface="Century Gothic"/>
                <a:cs typeface="Century Gothic"/>
                <a:sym typeface="Century Gothic"/>
              </a:rPr>
              <a:t>providers, or simply a small number.</a:t>
            </a:r>
            <a:endParaRPr sz="1400" b="0" i="0" u="none" strike="noStrike" cap="none">
              <a:solidFill>
                <a:srgbClr val="000000"/>
              </a:solidFill>
              <a:latin typeface="Arial"/>
              <a:ea typeface="Arial"/>
              <a:cs typeface="Arial"/>
              <a:sym typeface="Arial"/>
            </a:endParaRPr>
          </a:p>
        </p:txBody>
      </p:sp>
      <p:sp>
        <p:nvSpPr>
          <p:cNvPr id="265" name="Google Shape;265;p11"/>
          <p:cNvSpPr txBox="1"/>
          <p:nvPr/>
        </p:nvSpPr>
        <p:spPr>
          <a:xfrm>
            <a:off x="5737332" y="1691923"/>
            <a:ext cx="5667300" cy="4752900"/>
          </a:xfrm>
          <a:prstGeom prst="rect">
            <a:avLst/>
          </a:prstGeom>
          <a:noFill/>
          <a:ln>
            <a:noFill/>
          </a:ln>
        </p:spPr>
        <p:txBody>
          <a:bodyPr spcFirstLastPara="1" wrap="square" lIns="91425" tIns="45700" rIns="91425" bIns="45700" anchor="t" anchorCtr="0">
            <a:spAutoFit/>
          </a:bodyPr>
          <a:lstStyle/>
          <a:p>
            <a:pPr marL="88900" marR="5080" lvl="0" indent="0" algn="l" rtl="0">
              <a:lnSpc>
                <a:spcPct val="114599"/>
              </a:lnSpc>
              <a:spcBef>
                <a:spcPts val="0"/>
              </a:spcBef>
              <a:spcAft>
                <a:spcPts val="0"/>
              </a:spcAft>
              <a:buClr>
                <a:srgbClr val="000000"/>
              </a:buClr>
              <a:buSzPts val="1400"/>
              <a:buFont typeface="Arial"/>
              <a:buNone/>
            </a:pPr>
            <a:r>
              <a:rPr lang="en-US" sz="1400" b="1" i="0" u="none" strike="noStrike" cap="none">
                <a:solidFill>
                  <a:srgbClr val="05408B"/>
                </a:solidFill>
                <a:latin typeface="Century Gothic"/>
                <a:ea typeface="Century Gothic"/>
                <a:cs typeface="Century Gothic"/>
                <a:sym typeface="Century Gothic"/>
              </a:rPr>
              <a:t>Mobile Phone Companies. </a:t>
            </a:r>
            <a:r>
              <a:rPr lang="en-US" sz="1400" b="0" i="0" u="none" strike="noStrike" cap="none">
                <a:solidFill>
                  <a:srgbClr val="05408B"/>
                </a:solidFill>
                <a:latin typeface="Century Gothic"/>
                <a:ea typeface="Century Gothic"/>
                <a:cs typeface="Century Gothic"/>
                <a:sym typeface="Century Gothic"/>
              </a:rPr>
              <a:t>In many countries, mobile phone companies offer “</a:t>
            </a:r>
            <a:r>
              <a:rPr lang="en-US" sz="1400" b="0" i="0" u="none" strike="noStrike" cap="none">
                <a:solidFill>
                  <a:srgbClr val="BA0C2F"/>
                </a:solidFill>
                <a:latin typeface="Century Gothic"/>
                <a:ea typeface="Century Gothic"/>
                <a:cs typeface="Century Gothic"/>
                <a:sym typeface="Century Gothic"/>
              </a:rPr>
              <a:t>mobile money services</a:t>
            </a:r>
            <a:r>
              <a:rPr lang="en-US" sz="1400" b="0" i="0" u="none" strike="noStrike" cap="none">
                <a:solidFill>
                  <a:srgbClr val="05408B"/>
                </a:solidFill>
                <a:latin typeface="Century Gothic"/>
                <a:ea typeface="Century Gothic"/>
                <a:cs typeface="Century Gothic"/>
                <a:sym typeface="Century Gothic"/>
              </a:rPr>
              <a:t>” which allow users to send, save, and receive money using their mobile phone. You have to open a </a:t>
            </a:r>
            <a:r>
              <a:rPr lang="en-US">
                <a:solidFill>
                  <a:srgbClr val="BA0C2F"/>
                </a:solidFill>
                <a:latin typeface="Century Gothic"/>
                <a:ea typeface="Century Gothic"/>
                <a:cs typeface="Century Gothic"/>
                <a:sym typeface="Century Gothic"/>
              </a:rPr>
              <a:t>mobile money account</a:t>
            </a:r>
            <a:r>
              <a:rPr lang="en-US" sz="1400" b="0" i="0" u="none" strike="noStrike" cap="none">
                <a:solidFill>
                  <a:srgbClr val="05408B"/>
                </a:solidFill>
                <a:latin typeface="Century Gothic"/>
                <a:ea typeface="Century Gothic"/>
                <a:cs typeface="Century Gothic"/>
                <a:sym typeface="Century Gothic"/>
              </a:rPr>
              <a:t> or a </a:t>
            </a:r>
            <a:r>
              <a:rPr lang="en-US" sz="1400" b="0" i="0" u="none" strike="noStrike" cap="none">
                <a:solidFill>
                  <a:srgbClr val="BA0C2F"/>
                </a:solidFill>
                <a:latin typeface="Century Gothic"/>
                <a:ea typeface="Century Gothic"/>
                <a:cs typeface="Century Gothic"/>
                <a:sym typeface="Century Gothic"/>
              </a:rPr>
              <a:t>mobile wallet</a:t>
            </a:r>
            <a:r>
              <a:rPr lang="en-US" sz="1400" b="0" i="0" u="none" strike="noStrike" cap="none">
                <a:solidFill>
                  <a:srgbClr val="05408B"/>
                </a:solidFill>
                <a:latin typeface="Century Gothic"/>
                <a:ea typeface="Century Gothic"/>
                <a:cs typeface="Century Gothic"/>
                <a:sym typeface="Century Gothic"/>
              </a:rPr>
              <a:t>, but</a:t>
            </a:r>
            <a:r>
              <a:rPr lang="en-US" sz="1400" b="0" i="0" u="none" strike="noStrike" cap="none">
                <a:solidFill>
                  <a:srgbClr val="EF2E4E"/>
                </a:solidFill>
                <a:latin typeface="Century Gothic"/>
                <a:ea typeface="Century Gothic"/>
                <a:cs typeface="Century Gothic"/>
                <a:sym typeface="Century Gothic"/>
              </a:rPr>
              <a:t> </a:t>
            </a:r>
            <a:r>
              <a:rPr lang="en-US" sz="1400" b="0" i="0" u="none" strike="noStrike" cap="none">
                <a:solidFill>
                  <a:srgbClr val="05408B"/>
                </a:solidFill>
                <a:latin typeface="Century Gothic"/>
                <a:ea typeface="Century Gothic"/>
                <a:cs typeface="Century Gothic"/>
                <a:sym typeface="Century Gothic"/>
              </a:rPr>
              <a:t>a bank account is not required. You just need a basic mobile phone! Sometimes you can even use your </a:t>
            </a:r>
            <a:r>
              <a:rPr lang="en-US">
                <a:solidFill>
                  <a:srgbClr val="BA0C2F"/>
                </a:solidFill>
                <a:latin typeface="Century Gothic"/>
                <a:ea typeface="Century Gothic"/>
                <a:cs typeface="Century Gothic"/>
                <a:sym typeface="Century Gothic"/>
              </a:rPr>
              <a:t>mobile money account</a:t>
            </a:r>
            <a:r>
              <a:rPr lang="en-US" sz="1400" b="0" i="0" u="none" strike="noStrike" cap="none">
                <a:solidFill>
                  <a:srgbClr val="05408B"/>
                </a:solidFill>
                <a:latin typeface="Century Gothic"/>
                <a:ea typeface="Century Gothic"/>
                <a:cs typeface="Century Gothic"/>
                <a:sym typeface="Century Gothic"/>
              </a:rPr>
              <a:t> to move money into your bank account, if you have one.</a:t>
            </a:r>
            <a:endParaRPr sz="1400" b="0" i="0" u="none" strike="noStrike" cap="none">
              <a:solidFill>
                <a:srgbClr val="000000"/>
              </a:solidFill>
              <a:latin typeface="Arial"/>
              <a:ea typeface="Arial"/>
              <a:cs typeface="Arial"/>
              <a:sym typeface="Arial"/>
            </a:endParaRPr>
          </a:p>
          <a:p>
            <a:pPr marL="88900" marR="5080" lvl="0" indent="0" algn="l" rtl="0">
              <a:lnSpc>
                <a:spcPct val="114599"/>
              </a:lnSpc>
              <a:spcBef>
                <a:spcPts val="0"/>
              </a:spcBef>
              <a:spcAft>
                <a:spcPts val="0"/>
              </a:spcAft>
              <a:buClr>
                <a:srgbClr val="000000"/>
              </a:buClr>
              <a:buSzPts val="1400"/>
              <a:buFont typeface="Arial"/>
              <a:buNone/>
            </a:pPr>
            <a:endParaRPr sz="1400" b="0" i="0" u="none" strike="noStrike" cap="none">
              <a:solidFill>
                <a:srgbClr val="05408B"/>
              </a:solidFill>
              <a:latin typeface="Century Gothic"/>
              <a:ea typeface="Century Gothic"/>
              <a:cs typeface="Century Gothic"/>
              <a:sym typeface="Century Gothic"/>
            </a:endParaRPr>
          </a:p>
          <a:p>
            <a:pPr marL="88900" marR="5080" lvl="0" indent="0" algn="l" rtl="0">
              <a:lnSpc>
                <a:spcPct val="114599"/>
              </a:lnSpc>
              <a:spcBef>
                <a:spcPts val="0"/>
              </a:spcBef>
              <a:spcAft>
                <a:spcPts val="0"/>
              </a:spcAft>
              <a:buClr>
                <a:srgbClr val="000000"/>
              </a:buClr>
              <a:buSzPts val="1400"/>
              <a:buFont typeface="Arial"/>
              <a:buNone/>
            </a:pPr>
            <a:r>
              <a:rPr lang="en-US" sz="1400" b="1" i="0" u="none" strike="noStrike" cap="none">
                <a:solidFill>
                  <a:srgbClr val="05408B"/>
                </a:solidFill>
                <a:latin typeface="Century Gothic"/>
                <a:ea typeface="Century Gothic"/>
                <a:cs typeface="Century Gothic"/>
                <a:sym typeface="Century Gothic"/>
              </a:rPr>
              <a:t>Banks. </a:t>
            </a:r>
            <a:r>
              <a:rPr lang="en-US" sz="1400" b="0" i="0" u="none" strike="noStrike" cap="none">
                <a:solidFill>
                  <a:srgbClr val="05408B"/>
                </a:solidFill>
                <a:latin typeface="Century Gothic"/>
                <a:ea typeface="Century Gothic"/>
                <a:cs typeface="Century Gothic"/>
                <a:sym typeface="Century Gothic"/>
              </a:rPr>
              <a:t>Banks can offer mobile banking services, which allows users to use their phone to manage their bank accounts. In some countries, banks also offer </a:t>
            </a:r>
            <a:r>
              <a:rPr lang="en-US">
                <a:solidFill>
                  <a:srgbClr val="BA0C2F"/>
                </a:solidFill>
                <a:latin typeface="Century Gothic"/>
                <a:ea typeface="Century Gothic"/>
                <a:cs typeface="Century Gothic"/>
                <a:sym typeface="Century Gothic"/>
              </a:rPr>
              <a:t>mobile money</a:t>
            </a:r>
            <a:r>
              <a:rPr lang="en-US" sz="1400" b="0" i="0" u="none" strike="noStrike" cap="none">
                <a:solidFill>
                  <a:srgbClr val="05408B"/>
                </a:solidFill>
                <a:latin typeface="Century Gothic"/>
                <a:ea typeface="Century Gothic"/>
                <a:cs typeface="Century Gothic"/>
                <a:sym typeface="Century Gothic"/>
              </a:rPr>
              <a:t> services where owning a bank account is not required.</a:t>
            </a:r>
            <a:endParaRPr sz="1400" b="0" i="0" u="none" strike="noStrike" cap="none">
              <a:solidFill>
                <a:srgbClr val="000000"/>
              </a:solidFill>
              <a:latin typeface="Arial"/>
              <a:ea typeface="Arial"/>
              <a:cs typeface="Arial"/>
              <a:sym typeface="Arial"/>
            </a:endParaRPr>
          </a:p>
          <a:p>
            <a:pPr marL="88900" marR="5080" lvl="0" indent="0" algn="l" rtl="0">
              <a:lnSpc>
                <a:spcPct val="114599"/>
              </a:lnSpc>
              <a:spcBef>
                <a:spcPts val="0"/>
              </a:spcBef>
              <a:spcAft>
                <a:spcPts val="0"/>
              </a:spcAft>
              <a:buClr>
                <a:srgbClr val="000000"/>
              </a:buClr>
              <a:buSzPts val="1400"/>
              <a:buFont typeface="Arial"/>
              <a:buNone/>
            </a:pPr>
            <a:endParaRPr sz="1400" b="0" i="0" u="none" strike="noStrike" cap="none">
              <a:solidFill>
                <a:srgbClr val="05408B"/>
              </a:solidFill>
              <a:latin typeface="Century Gothic"/>
              <a:ea typeface="Century Gothic"/>
              <a:cs typeface="Century Gothic"/>
              <a:sym typeface="Century Gothic"/>
            </a:endParaRPr>
          </a:p>
          <a:p>
            <a:pPr marL="88900" marR="5080" lvl="0" indent="0" algn="l" rtl="0">
              <a:lnSpc>
                <a:spcPct val="114599"/>
              </a:lnSpc>
              <a:spcBef>
                <a:spcPts val="0"/>
              </a:spcBef>
              <a:spcAft>
                <a:spcPts val="0"/>
              </a:spcAft>
              <a:buClr>
                <a:srgbClr val="000000"/>
              </a:buClr>
              <a:buSzPts val="1400"/>
              <a:buFont typeface="Arial"/>
              <a:buNone/>
            </a:pPr>
            <a:r>
              <a:rPr lang="en-US" sz="1400" b="1" i="0" u="none" strike="noStrike" cap="none">
                <a:solidFill>
                  <a:srgbClr val="05408B"/>
                </a:solidFill>
                <a:latin typeface="Century Gothic"/>
                <a:ea typeface="Century Gothic"/>
                <a:cs typeface="Century Gothic"/>
                <a:sym typeface="Century Gothic"/>
              </a:rPr>
              <a:t>Fintechs. </a:t>
            </a:r>
            <a:r>
              <a:rPr lang="en-US" sz="1400" b="0" i="0" u="none" strike="noStrike" cap="none">
                <a:solidFill>
                  <a:srgbClr val="05408B"/>
                </a:solidFill>
                <a:latin typeface="Century Gothic"/>
                <a:ea typeface="Century Gothic"/>
                <a:cs typeface="Century Gothic"/>
                <a:sym typeface="Century Gothic"/>
              </a:rPr>
              <a:t>Many fintech companies, short for “financial technology,” create platforms and services that allow users to perform financial transactions. Sometimes they work with your bank account, but you don’t always need a bank account to use them.</a:t>
            </a:r>
            <a:endParaRPr sz="1400" b="0" i="0" u="none" strike="noStrike" cap="none">
              <a:solidFill>
                <a:srgbClr val="000000"/>
              </a:solidFill>
              <a:latin typeface="Arial"/>
              <a:ea typeface="Arial"/>
              <a:cs typeface="Arial"/>
              <a:sym typeface="Arial"/>
            </a:endParaRPr>
          </a:p>
        </p:txBody>
      </p:sp>
      <p:pic>
        <p:nvPicPr>
          <p:cNvPr id="266" name="Google Shape;266;p11"/>
          <p:cNvPicPr preferRelativeResize="0"/>
          <p:nvPr/>
        </p:nvPicPr>
        <p:blipFill rotWithShape="1">
          <a:blip r:embed="rId7" cstate="screen">
            <a:alphaModFix/>
            <a:extLst>
              <a:ext uri="{28A0092B-C50C-407E-A947-70E740481C1C}">
                <a14:useLocalDpi xmlns:a14="http://schemas.microsoft.com/office/drawing/2010/main"/>
              </a:ext>
            </a:extLst>
          </a:blip>
          <a:srcRect t="9" b="9"/>
          <a:stretch/>
        </p:blipFill>
        <p:spPr>
          <a:xfrm flipH="1">
            <a:off x="202220" y="1919733"/>
            <a:ext cx="3193697" cy="4790548"/>
          </a:xfrm>
          <a:prstGeom prst="rect">
            <a:avLst/>
          </a:prstGeom>
          <a:noFill/>
          <a:ln>
            <a:noFill/>
          </a:ln>
        </p:spPr>
      </p:pic>
      <p:pic>
        <p:nvPicPr>
          <p:cNvPr id="267" name="Google Shape;267;p11"/>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4982882" y="3909979"/>
            <a:ext cx="741335" cy="741335"/>
          </a:xfrm>
          <a:prstGeom prst="rect">
            <a:avLst/>
          </a:prstGeom>
          <a:noFill/>
          <a:ln>
            <a:noFill/>
          </a:ln>
        </p:spPr>
      </p:pic>
      <p:pic>
        <p:nvPicPr>
          <p:cNvPr id="268" name="Google Shape;268;p11"/>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4982258" y="1717323"/>
            <a:ext cx="741335" cy="741335"/>
          </a:xfrm>
          <a:prstGeom prst="rect">
            <a:avLst/>
          </a:prstGeom>
          <a:noFill/>
          <a:ln>
            <a:noFill/>
          </a:ln>
        </p:spPr>
      </p:pic>
      <p:pic>
        <p:nvPicPr>
          <p:cNvPr id="269" name="Google Shape;269;p11"/>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4982258" y="5127924"/>
            <a:ext cx="741335" cy="741335"/>
          </a:xfrm>
          <a:prstGeom prst="rect">
            <a:avLst/>
          </a:prstGeom>
          <a:noFill/>
          <a:ln>
            <a:noFill/>
          </a:ln>
        </p:spPr>
      </p:pic>
      <p:sp>
        <p:nvSpPr>
          <p:cNvPr id="270" name="Google Shape;270;p11"/>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5" name="Google Shape;275;p12"/>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828"/>
            <a:ext cx="12192000" cy="6857172"/>
          </a:xfrm>
          <a:prstGeom prst="rect">
            <a:avLst/>
          </a:prstGeom>
          <a:noFill/>
          <a:ln>
            <a:noFill/>
          </a:ln>
        </p:spPr>
      </p:pic>
      <p:sp>
        <p:nvSpPr>
          <p:cNvPr id="276" name="Google Shape;276;p12"/>
          <p:cNvSpPr txBox="1"/>
          <p:nvPr/>
        </p:nvSpPr>
        <p:spPr>
          <a:xfrm>
            <a:off x="2709278" y="3719466"/>
            <a:ext cx="1746347" cy="2085724"/>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pic>
        <p:nvPicPr>
          <p:cNvPr id="277" name="Google Shape;277;p1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26565" y="220953"/>
            <a:ext cx="7772400" cy="194310"/>
          </a:xfrm>
          <a:prstGeom prst="rect">
            <a:avLst/>
          </a:prstGeom>
          <a:noFill/>
          <a:ln>
            <a:noFill/>
          </a:ln>
        </p:spPr>
      </p:pic>
      <p:sp>
        <p:nvSpPr>
          <p:cNvPr id="278" name="Google Shape;278;p12"/>
          <p:cNvSpPr txBox="1"/>
          <p:nvPr/>
        </p:nvSpPr>
        <p:spPr>
          <a:xfrm>
            <a:off x="755075" y="297085"/>
            <a:ext cx="105156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2853A3"/>
              </a:buClr>
              <a:buSzPts val="3200"/>
              <a:buFont typeface="Century Gothic"/>
              <a:buNone/>
            </a:pPr>
            <a:r>
              <a:rPr lang="en-US" sz="3200" b="0" i="0" u="none" strike="noStrike" cap="none">
                <a:solidFill>
                  <a:srgbClr val="2853A3"/>
                </a:solidFill>
                <a:latin typeface="Century Gothic"/>
                <a:ea typeface="Century Gothic"/>
                <a:cs typeface="Century Gothic"/>
                <a:sym typeface="Century Gothic"/>
              </a:rPr>
              <a:t>Benefits of </a:t>
            </a:r>
            <a:r>
              <a:rPr lang="en-US" sz="3200" b="0" i="0" u="none" strike="noStrike" cap="none">
                <a:solidFill>
                  <a:srgbClr val="BA0C2F"/>
                </a:solidFill>
                <a:latin typeface="Century Gothic"/>
                <a:ea typeface="Century Gothic"/>
                <a:cs typeface="Century Gothic"/>
                <a:sym typeface="Century Gothic"/>
              </a:rPr>
              <a:t>Mobile Wallets</a:t>
            </a:r>
            <a:endParaRPr sz="3200" b="0" i="0" u="none" strike="noStrike" cap="none">
              <a:solidFill>
                <a:srgbClr val="BA0C2F"/>
              </a:solidFill>
              <a:latin typeface="Century Gothic"/>
              <a:ea typeface="Century Gothic"/>
              <a:cs typeface="Century Gothic"/>
              <a:sym typeface="Century Gothic"/>
            </a:endParaRPr>
          </a:p>
        </p:txBody>
      </p:sp>
      <p:sp>
        <p:nvSpPr>
          <p:cNvPr id="279" name="Google Shape;279;p12"/>
          <p:cNvSpPr txBox="1"/>
          <p:nvPr/>
        </p:nvSpPr>
        <p:spPr>
          <a:xfrm>
            <a:off x="1850691" y="1645028"/>
            <a:ext cx="5832900" cy="4752900"/>
          </a:xfrm>
          <a:prstGeom prst="rect">
            <a:avLst/>
          </a:prstGeom>
          <a:noFill/>
          <a:ln>
            <a:noFill/>
          </a:ln>
        </p:spPr>
        <p:txBody>
          <a:bodyPr spcFirstLastPara="1" wrap="square" lIns="91425" tIns="45700" rIns="91425" bIns="45700" anchor="t" anchorCtr="0">
            <a:spAutoFit/>
          </a:bodyPr>
          <a:lstStyle/>
          <a:p>
            <a:pPr marL="76200" marR="5080" lvl="0" indent="0" algn="l" rtl="0">
              <a:lnSpc>
                <a:spcPct val="114599"/>
              </a:lnSpc>
              <a:spcBef>
                <a:spcPts val="0"/>
              </a:spcBef>
              <a:spcAft>
                <a:spcPts val="0"/>
              </a:spcAft>
              <a:buClr>
                <a:srgbClr val="000000"/>
              </a:buClr>
              <a:buSzPts val="1400"/>
              <a:buFont typeface="Arial"/>
              <a:buNone/>
            </a:pPr>
            <a:r>
              <a:rPr lang="en-US" sz="1400" b="1" i="0" u="none" strike="noStrike" cap="none">
                <a:solidFill>
                  <a:srgbClr val="BA0C2F"/>
                </a:solidFill>
                <a:latin typeface="Century Gothic"/>
                <a:ea typeface="Century Gothic"/>
                <a:cs typeface="Century Gothic"/>
                <a:sym typeface="Century Gothic"/>
              </a:rPr>
              <a:t>Mobile wallets</a:t>
            </a:r>
            <a:r>
              <a:rPr lang="en-US" sz="1400" b="1" i="0" u="none" strike="noStrike" cap="none">
                <a:solidFill>
                  <a:srgbClr val="05408B"/>
                </a:solidFill>
                <a:latin typeface="Century Gothic"/>
                <a:ea typeface="Century Gothic"/>
                <a:cs typeface="Century Gothic"/>
                <a:sym typeface="Century Gothic"/>
              </a:rPr>
              <a:t> are often more convenient than a traditional physical wallet. </a:t>
            </a:r>
            <a:r>
              <a:rPr lang="en-US" sz="1400" b="0" i="0" u="none" strike="noStrike" cap="none">
                <a:solidFill>
                  <a:srgbClr val="05408B"/>
                </a:solidFill>
                <a:latin typeface="Century Gothic"/>
                <a:ea typeface="Century Gothic"/>
                <a:cs typeface="Century Gothic"/>
                <a:sym typeface="Century Gothic"/>
              </a:rPr>
              <a:t>They can save you time by allowing you to receive and make instant payments, even from customers who are not in your store. You don’t have to visit a bank to deposit your earnings; instead, you can make transactions in the privacy of your home and shop! You also won’t have to worry about carrying adequate cash on hand to make change or pay your suppliers.</a:t>
            </a:r>
            <a:endParaRPr sz="1400" b="0" i="0" u="none" strike="noStrike" cap="none">
              <a:solidFill>
                <a:srgbClr val="000000"/>
              </a:solidFill>
              <a:latin typeface="Arial"/>
              <a:ea typeface="Arial"/>
              <a:cs typeface="Arial"/>
              <a:sym typeface="Arial"/>
            </a:endParaRPr>
          </a:p>
          <a:p>
            <a:pPr marL="76200" marR="5080" lvl="0" indent="0" algn="l" rtl="0">
              <a:lnSpc>
                <a:spcPct val="114599"/>
              </a:lnSpc>
              <a:spcBef>
                <a:spcPts val="0"/>
              </a:spcBef>
              <a:spcAft>
                <a:spcPts val="0"/>
              </a:spcAft>
              <a:buClr>
                <a:srgbClr val="000000"/>
              </a:buClr>
              <a:buSzPts val="1400"/>
              <a:buFont typeface="Arial"/>
              <a:buNone/>
            </a:pPr>
            <a:endParaRPr sz="1400" b="0" i="0" u="none" strike="noStrike" cap="none">
              <a:solidFill>
                <a:srgbClr val="05408B"/>
              </a:solidFill>
              <a:latin typeface="Century Gothic"/>
              <a:ea typeface="Century Gothic"/>
              <a:cs typeface="Century Gothic"/>
              <a:sym typeface="Century Gothic"/>
            </a:endParaRPr>
          </a:p>
          <a:p>
            <a:pPr marL="76200" marR="5080" lvl="0" indent="0" algn="l" rtl="0">
              <a:lnSpc>
                <a:spcPct val="114599"/>
              </a:lnSpc>
              <a:spcBef>
                <a:spcPts val="0"/>
              </a:spcBef>
              <a:spcAft>
                <a:spcPts val="0"/>
              </a:spcAft>
              <a:buClr>
                <a:srgbClr val="000000"/>
              </a:buClr>
              <a:buSzPts val="1400"/>
              <a:buFont typeface="Arial"/>
              <a:buNone/>
            </a:pPr>
            <a:r>
              <a:rPr lang="en-US" b="1">
                <a:solidFill>
                  <a:srgbClr val="BA0C2F"/>
                </a:solidFill>
                <a:latin typeface="Century Gothic"/>
                <a:ea typeface="Century Gothic"/>
                <a:cs typeface="Century Gothic"/>
                <a:sym typeface="Century Gothic"/>
              </a:rPr>
              <a:t>Mobile wallets</a:t>
            </a:r>
            <a:r>
              <a:rPr lang="en-US" sz="1400" b="1" i="0" u="none" strike="noStrike" cap="none">
                <a:solidFill>
                  <a:srgbClr val="05408B"/>
                </a:solidFill>
                <a:latin typeface="Century Gothic"/>
                <a:ea typeface="Century Gothic"/>
                <a:cs typeface="Century Gothic"/>
                <a:sym typeface="Century Gothic"/>
              </a:rPr>
              <a:t> can protect you. </a:t>
            </a:r>
            <a:r>
              <a:rPr lang="en-US" sz="1400" b="0" i="0" u="none" strike="noStrike" cap="none">
                <a:solidFill>
                  <a:srgbClr val="05408B"/>
                </a:solidFill>
                <a:latin typeface="Century Gothic"/>
                <a:ea typeface="Century Gothic"/>
                <a:cs typeface="Century Gothic"/>
                <a:sym typeface="Century Gothic"/>
              </a:rPr>
              <a:t>Whereas your physical wallet can be stolen, your </a:t>
            </a:r>
            <a:r>
              <a:rPr lang="en-US" sz="1400" b="0" i="0" u="none" strike="noStrike" cap="none">
                <a:solidFill>
                  <a:srgbClr val="BA0C2F"/>
                </a:solidFill>
                <a:latin typeface="Century Gothic"/>
                <a:ea typeface="Century Gothic"/>
                <a:cs typeface="Century Gothic"/>
                <a:sym typeface="Century Gothic"/>
              </a:rPr>
              <a:t>mobile wallet </a:t>
            </a:r>
            <a:r>
              <a:rPr lang="en-US" sz="1400" b="0" i="0" u="none" strike="noStrike" cap="none">
                <a:solidFill>
                  <a:srgbClr val="05408B"/>
                </a:solidFill>
                <a:latin typeface="Century Gothic"/>
                <a:ea typeface="Century Gothic"/>
                <a:cs typeface="Century Gothic"/>
                <a:sym typeface="Century Gothic"/>
              </a:rPr>
              <a:t>is equipped with security features that reduce the risk of theft.</a:t>
            </a:r>
            <a:endParaRPr sz="1400" b="0" i="0" u="none" strike="noStrike" cap="none">
              <a:solidFill>
                <a:srgbClr val="000000"/>
              </a:solidFill>
              <a:latin typeface="Arial"/>
              <a:ea typeface="Arial"/>
              <a:cs typeface="Arial"/>
              <a:sym typeface="Arial"/>
            </a:endParaRPr>
          </a:p>
          <a:p>
            <a:pPr marL="76200" marR="5080" lvl="0" indent="0" algn="l" rtl="0">
              <a:lnSpc>
                <a:spcPct val="114599"/>
              </a:lnSpc>
              <a:spcBef>
                <a:spcPts val="0"/>
              </a:spcBef>
              <a:spcAft>
                <a:spcPts val="0"/>
              </a:spcAft>
              <a:buClr>
                <a:srgbClr val="000000"/>
              </a:buClr>
              <a:buSzPts val="1400"/>
              <a:buFont typeface="Arial"/>
              <a:buNone/>
            </a:pPr>
            <a:endParaRPr sz="1400" b="0" i="0" u="none" strike="noStrike" cap="none">
              <a:solidFill>
                <a:srgbClr val="05408B"/>
              </a:solidFill>
              <a:latin typeface="Century Gothic"/>
              <a:ea typeface="Century Gothic"/>
              <a:cs typeface="Century Gothic"/>
              <a:sym typeface="Century Gothic"/>
            </a:endParaRPr>
          </a:p>
          <a:p>
            <a:pPr marL="76200" marR="5080" lvl="0" indent="0" algn="l" rtl="0">
              <a:lnSpc>
                <a:spcPct val="114599"/>
              </a:lnSpc>
              <a:spcBef>
                <a:spcPts val="0"/>
              </a:spcBef>
              <a:spcAft>
                <a:spcPts val="0"/>
              </a:spcAft>
              <a:buClr>
                <a:srgbClr val="000000"/>
              </a:buClr>
              <a:buSzPts val="1400"/>
              <a:buFont typeface="Arial"/>
              <a:buNone/>
            </a:pPr>
            <a:r>
              <a:rPr lang="en-US" b="1">
                <a:solidFill>
                  <a:srgbClr val="BA0C2F"/>
                </a:solidFill>
                <a:latin typeface="Century Gothic"/>
                <a:ea typeface="Century Gothic"/>
                <a:cs typeface="Century Gothic"/>
                <a:sym typeface="Century Gothic"/>
              </a:rPr>
              <a:t>Mobile wallets</a:t>
            </a:r>
            <a:r>
              <a:rPr lang="en-US" sz="1400" b="1" i="0" u="none" strike="noStrike" cap="none">
                <a:solidFill>
                  <a:srgbClr val="05408B"/>
                </a:solidFill>
                <a:latin typeface="Century Gothic"/>
                <a:ea typeface="Century Gothic"/>
                <a:cs typeface="Century Gothic"/>
                <a:sym typeface="Century Gothic"/>
              </a:rPr>
              <a:t> have a wide range of uses. </a:t>
            </a:r>
            <a:r>
              <a:rPr lang="en-US" sz="1400" b="0" i="0" u="none" strike="noStrike" cap="none">
                <a:solidFill>
                  <a:srgbClr val="05408B"/>
                </a:solidFill>
                <a:latin typeface="Century Gothic"/>
                <a:ea typeface="Century Gothic"/>
                <a:cs typeface="Century Gothic"/>
                <a:sym typeface="Century Gothic"/>
              </a:rPr>
              <a:t>You can use them to pay your suppliers, contribute to your rotating savings and credit association (ROSCA) or savings account, pay bills, send money to your friends and family, receive money from customers, buy groceries, pay for transportation, and more! Also, providers are coming out with more uses all the time. The uses keep growing!</a:t>
            </a:r>
            <a:endParaRPr sz="1400" b="0" i="0" u="none" strike="noStrike" cap="none">
              <a:solidFill>
                <a:srgbClr val="05408B"/>
              </a:solidFill>
              <a:latin typeface="Century Gothic"/>
              <a:ea typeface="Century Gothic"/>
              <a:cs typeface="Century Gothic"/>
              <a:sym typeface="Century Gothic"/>
            </a:endParaRPr>
          </a:p>
        </p:txBody>
      </p:sp>
      <p:grpSp>
        <p:nvGrpSpPr>
          <p:cNvPr id="280" name="Google Shape;280;p12"/>
          <p:cNvGrpSpPr/>
          <p:nvPr/>
        </p:nvGrpSpPr>
        <p:grpSpPr>
          <a:xfrm>
            <a:off x="7314070" y="1296229"/>
            <a:ext cx="4764195" cy="5226785"/>
            <a:chOff x="154165" y="1623808"/>
            <a:chExt cx="4764195" cy="5226785"/>
          </a:xfrm>
        </p:grpSpPr>
        <p:pic>
          <p:nvPicPr>
            <p:cNvPr id="281" name="Google Shape;281;p1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flipH="1">
              <a:off x="2341415" y="1623808"/>
              <a:ext cx="2576945" cy="1325563"/>
            </a:xfrm>
            <a:prstGeom prst="rect">
              <a:avLst/>
            </a:prstGeom>
            <a:noFill/>
            <a:ln>
              <a:noFill/>
            </a:ln>
          </p:spPr>
        </p:pic>
        <p:sp>
          <p:nvSpPr>
            <p:cNvPr id="282" name="Google Shape;282;p12"/>
            <p:cNvSpPr txBox="1"/>
            <p:nvPr/>
          </p:nvSpPr>
          <p:spPr>
            <a:xfrm>
              <a:off x="2709278" y="1904007"/>
              <a:ext cx="18627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1200" b="1" i="0" u="none" strike="noStrike" cap="none">
                  <a:solidFill>
                    <a:schemeClr val="lt1"/>
                  </a:solidFill>
                  <a:latin typeface="Century Gothic"/>
                  <a:ea typeface="Century Gothic"/>
                  <a:cs typeface="Century Gothic"/>
                  <a:sym typeface="Century Gothic"/>
                </a:rPr>
                <a:t>Can you think of any more benefits of </a:t>
              </a:r>
              <a:r>
                <a:rPr lang="en-US" sz="1200" b="1" i="0" u="none" strike="noStrike" cap="none">
                  <a:solidFill>
                    <a:srgbClr val="BA0C2F"/>
                  </a:solidFill>
                  <a:highlight>
                    <a:schemeClr val="lt1"/>
                  </a:highlight>
                  <a:latin typeface="Century Gothic"/>
                  <a:ea typeface="Century Gothic"/>
                  <a:cs typeface="Century Gothic"/>
                  <a:sym typeface="Century Gothic"/>
                </a:rPr>
                <a:t>mobile wallets</a:t>
              </a:r>
              <a:r>
                <a:rPr lang="en-US" sz="1200" b="1" i="0" u="none" strike="noStrike" cap="none">
                  <a:solidFill>
                    <a:schemeClr val="lt1"/>
                  </a:solidFill>
                  <a:latin typeface="Century Gothic"/>
                  <a:ea typeface="Century Gothic"/>
                  <a:cs typeface="Century Gothic"/>
                  <a:sym typeface="Century Gothic"/>
                </a:rPr>
                <a:t>?</a:t>
              </a:r>
              <a:endParaRPr sz="1400" b="0" i="0" u="none" strike="noStrike" cap="none">
                <a:solidFill>
                  <a:srgbClr val="000000"/>
                </a:solidFill>
                <a:latin typeface="Arial"/>
                <a:ea typeface="Arial"/>
                <a:cs typeface="Arial"/>
                <a:sym typeface="Arial"/>
              </a:endParaRPr>
            </a:p>
          </p:txBody>
        </p:sp>
        <p:pic>
          <p:nvPicPr>
            <p:cNvPr id="283" name="Google Shape;283;p12"/>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flipH="1">
              <a:off x="154165" y="1719183"/>
              <a:ext cx="3420939" cy="5131410"/>
            </a:xfrm>
            <a:prstGeom prst="rect">
              <a:avLst/>
            </a:prstGeom>
            <a:noFill/>
            <a:ln>
              <a:noFill/>
            </a:ln>
          </p:spPr>
        </p:pic>
      </p:grpSp>
      <p:pic>
        <p:nvPicPr>
          <p:cNvPr id="284" name="Google Shape;284;p12"/>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063290" y="1686891"/>
            <a:ext cx="787400" cy="787400"/>
          </a:xfrm>
          <a:prstGeom prst="rect">
            <a:avLst/>
          </a:prstGeom>
          <a:noFill/>
          <a:ln>
            <a:noFill/>
          </a:ln>
        </p:spPr>
      </p:pic>
      <p:pic>
        <p:nvPicPr>
          <p:cNvPr id="285" name="Google Shape;285;p12"/>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1063290" y="3822699"/>
            <a:ext cx="787400" cy="787400"/>
          </a:xfrm>
          <a:prstGeom prst="rect">
            <a:avLst/>
          </a:prstGeom>
          <a:noFill/>
          <a:ln>
            <a:noFill/>
          </a:ln>
        </p:spPr>
      </p:pic>
      <p:pic>
        <p:nvPicPr>
          <p:cNvPr id="286" name="Google Shape;286;p12"/>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1063290" y="4876799"/>
            <a:ext cx="787400" cy="787400"/>
          </a:xfrm>
          <a:prstGeom prst="rect">
            <a:avLst/>
          </a:prstGeom>
          <a:noFill/>
          <a:ln>
            <a:noFill/>
          </a:ln>
        </p:spPr>
      </p:pic>
      <p:sp>
        <p:nvSpPr>
          <p:cNvPr id="287" name="Google Shape;287;p12"/>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Google Shape;292;g14925119b57_0_4"/>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pic>
        <p:nvPicPr>
          <p:cNvPr id="293" name="Google Shape;293;g14925119b57_0_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10956175" y="173539"/>
            <a:ext cx="1235826" cy="1235826"/>
          </a:xfrm>
          <a:prstGeom prst="rect">
            <a:avLst/>
          </a:prstGeom>
          <a:noFill/>
          <a:ln>
            <a:noFill/>
          </a:ln>
        </p:spPr>
      </p:pic>
      <p:sp>
        <p:nvSpPr>
          <p:cNvPr id="294" name="Google Shape;294;g14925119b57_0_4"/>
          <p:cNvSpPr txBox="1"/>
          <p:nvPr/>
        </p:nvSpPr>
        <p:spPr>
          <a:xfrm>
            <a:off x="9210500" y="345467"/>
            <a:ext cx="1795500" cy="10314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chemeClr val="dk2"/>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chemeClr val="dk2"/>
                </a:solidFill>
                <a:latin typeface="Century Gothic"/>
                <a:ea typeface="Century Gothic"/>
                <a:cs typeface="Century Gothic"/>
                <a:sym typeface="Century Gothic"/>
              </a:rPr>
              <a:t>You can modify these characters and the scenario when needed.</a:t>
            </a:r>
            <a:endParaRPr sz="1100" b="0" i="0" u="none" strike="noStrike" cap="none">
              <a:solidFill>
                <a:schemeClr val="dk2"/>
              </a:solidFill>
              <a:latin typeface="Century Gothic"/>
              <a:ea typeface="Century Gothic"/>
              <a:cs typeface="Century Gothic"/>
              <a:sym typeface="Century Gothic"/>
            </a:endParaRPr>
          </a:p>
        </p:txBody>
      </p:sp>
      <p:pic>
        <p:nvPicPr>
          <p:cNvPr id="295" name="Google Shape;295;g14925119b57_0_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40907" y="1516888"/>
            <a:ext cx="3557522" cy="5336281"/>
          </a:xfrm>
          <a:prstGeom prst="rect">
            <a:avLst/>
          </a:prstGeom>
          <a:noFill/>
          <a:ln>
            <a:noFill/>
          </a:ln>
        </p:spPr>
      </p:pic>
      <p:pic>
        <p:nvPicPr>
          <p:cNvPr id="296" name="Google Shape;296;g14925119b57_0_4"/>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flipH="1">
            <a:off x="917372" y="1054412"/>
            <a:ext cx="4174263" cy="2050736"/>
          </a:xfrm>
          <a:prstGeom prst="rect">
            <a:avLst/>
          </a:prstGeom>
          <a:noFill/>
          <a:ln>
            <a:noFill/>
          </a:ln>
        </p:spPr>
      </p:pic>
      <p:sp>
        <p:nvSpPr>
          <p:cNvPr id="297" name="Google Shape;297;g14925119b57_0_4"/>
          <p:cNvSpPr txBox="1">
            <a:spLocks noGrp="1"/>
          </p:cNvSpPr>
          <p:nvPr>
            <p:ph type="body" idx="1"/>
          </p:nvPr>
        </p:nvSpPr>
        <p:spPr>
          <a:xfrm>
            <a:off x="2272765" y="1630890"/>
            <a:ext cx="1840800" cy="663300"/>
          </a:xfrm>
          <a:prstGeom prst="rect">
            <a:avLst/>
          </a:prstGeom>
          <a:noFill/>
          <a:ln>
            <a:noFill/>
          </a:ln>
        </p:spPr>
        <p:txBody>
          <a:bodyPr spcFirstLastPara="1" wrap="square" lIns="91425" tIns="45700" rIns="91425" bIns="45700" anchor="t" anchorCtr="0">
            <a:normAutofit/>
          </a:bodyPr>
          <a:lstStyle/>
          <a:p>
            <a:pPr marL="12700" lvl="0" indent="0" algn="l" rtl="0">
              <a:lnSpc>
                <a:spcPct val="100000"/>
              </a:lnSpc>
              <a:spcBef>
                <a:spcPts val="0"/>
              </a:spcBef>
              <a:spcAft>
                <a:spcPts val="0"/>
              </a:spcAft>
              <a:buClr>
                <a:srgbClr val="000000"/>
              </a:buClr>
              <a:buSzPts val="2700"/>
              <a:buNone/>
            </a:pPr>
            <a:r>
              <a:rPr lang="en-US" sz="1200" b="1">
                <a:solidFill>
                  <a:schemeClr val="lt1"/>
                </a:solidFill>
                <a:latin typeface="Century Gothic"/>
                <a:ea typeface="Century Gothic"/>
                <a:cs typeface="Century Gothic"/>
                <a:sym typeface="Century Gothic"/>
              </a:rPr>
              <a:t>Hi Imani! How are things going at your shop?  </a:t>
            </a:r>
            <a:endParaRPr sz="1400" b="1">
              <a:solidFill>
                <a:srgbClr val="FFFFFF"/>
              </a:solidFill>
              <a:latin typeface="Century Gothic"/>
              <a:ea typeface="Century Gothic"/>
              <a:cs typeface="Century Gothic"/>
              <a:sym typeface="Century Gothic"/>
            </a:endParaRPr>
          </a:p>
        </p:txBody>
      </p:sp>
      <p:sp>
        <p:nvSpPr>
          <p:cNvPr id="298" name="Google Shape;298;g14925119b57_0_4"/>
          <p:cNvSpPr txBox="1"/>
          <p:nvPr/>
        </p:nvSpPr>
        <p:spPr>
          <a:xfrm>
            <a:off x="2709278" y="3719466"/>
            <a:ext cx="1746300" cy="20856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grpSp>
        <p:nvGrpSpPr>
          <p:cNvPr id="299" name="Google Shape;299;g14925119b57_0_4"/>
          <p:cNvGrpSpPr/>
          <p:nvPr/>
        </p:nvGrpSpPr>
        <p:grpSpPr>
          <a:xfrm>
            <a:off x="6458650" y="1296805"/>
            <a:ext cx="4996081" cy="2450940"/>
            <a:chOff x="5400815" y="1091745"/>
            <a:chExt cx="6194769" cy="1769887"/>
          </a:xfrm>
        </p:grpSpPr>
        <p:pic>
          <p:nvPicPr>
            <p:cNvPr id="300" name="Google Shape;300;g14925119b57_0_4"/>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400815" y="1091745"/>
              <a:ext cx="6194769" cy="1769887"/>
            </a:xfrm>
            <a:prstGeom prst="rect">
              <a:avLst/>
            </a:prstGeom>
            <a:noFill/>
            <a:ln>
              <a:noFill/>
            </a:ln>
          </p:spPr>
        </p:pic>
        <p:sp>
          <p:nvSpPr>
            <p:cNvPr id="301" name="Google Shape;301;g14925119b57_0_4"/>
            <p:cNvSpPr txBox="1"/>
            <p:nvPr/>
          </p:nvSpPr>
          <p:spPr>
            <a:xfrm>
              <a:off x="6970176" y="1494245"/>
              <a:ext cx="2765700" cy="600000"/>
            </a:xfrm>
            <a:prstGeom prst="rect">
              <a:avLst/>
            </a:prstGeom>
            <a:noFill/>
            <a:ln>
              <a:noFill/>
            </a:ln>
          </p:spPr>
          <p:txBody>
            <a:bodyPr spcFirstLastPara="1" wrap="square" lIns="91425" tIns="45700" rIns="91425" bIns="4570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2853A3"/>
                  </a:solidFill>
                  <a:latin typeface="Century Gothic"/>
                  <a:ea typeface="Century Gothic"/>
                  <a:cs typeface="Century Gothic"/>
                  <a:sym typeface="Century Gothic"/>
                </a:rPr>
                <a:t>Hi Sofía! The shop is doing well. We are always so busy during this time of year.</a:t>
              </a:r>
              <a:endParaRPr sz="1400" b="1" i="0" u="none" strike="noStrike" cap="none">
                <a:solidFill>
                  <a:srgbClr val="2853A3"/>
                </a:solidFill>
                <a:latin typeface="Century Gothic"/>
                <a:ea typeface="Century Gothic"/>
                <a:cs typeface="Century Gothic"/>
                <a:sym typeface="Century Gothic"/>
              </a:endParaRPr>
            </a:p>
          </p:txBody>
        </p:sp>
      </p:grpSp>
      <p:pic>
        <p:nvPicPr>
          <p:cNvPr id="302" name="Google Shape;302;g14925119b57_0_4"/>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flipH="1">
            <a:off x="413500" y="2084175"/>
            <a:ext cx="6833425" cy="2612476"/>
          </a:xfrm>
          <a:prstGeom prst="rect">
            <a:avLst/>
          </a:prstGeom>
          <a:noFill/>
          <a:ln>
            <a:noFill/>
          </a:ln>
        </p:spPr>
      </p:pic>
      <p:sp>
        <p:nvSpPr>
          <p:cNvPr id="303" name="Google Shape;303;g14925119b57_0_4"/>
          <p:cNvSpPr txBox="1"/>
          <p:nvPr/>
        </p:nvSpPr>
        <p:spPr>
          <a:xfrm>
            <a:off x="2376550" y="2633425"/>
            <a:ext cx="3231900" cy="1419900"/>
          </a:xfrm>
          <a:prstGeom prst="rect">
            <a:avLst/>
          </a:prstGeom>
          <a:noFill/>
          <a:ln>
            <a:noFill/>
          </a:ln>
        </p:spPr>
        <p:txBody>
          <a:bodyPr spcFirstLastPara="1" wrap="square" lIns="91425" tIns="45700" rIns="91425" bIns="45700" anchor="t" anchorCtr="0">
            <a:normAutofit/>
          </a:bodyPr>
          <a:lstStyle/>
          <a:p>
            <a:pPr marL="12700" marR="0" lvl="0" indent="0" algn="l" rtl="0">
              <a:lnSpc>
                <a:spcPct val="100000"/>
              </a:lnSpc>
              <a:spcBef>
                <a:spcPts val="0"/>
              </a:spcBef>
              <a:spcAft>
                <a:spcPts val="0"/>
              </a:spcAft>
              <a:buClr>
                <a:srgbClr val="000000"/>
              </a:buClr>
              <a:buSzPts val="2700"/>
              <a:buFont typeface="Arial"/>
              <a:buNone/>
            </a:pPr>
            <a:r>
              <a:rPr lang="en-US" sz="1200" b="1" i="0" u="none" strike="noStrike" cap="none">
                <a:solidFill>
                  <a:schemeClr val="lt1"/>
                </a:solidFill>
                <a:latin typeface="Century Gothic"/>
                <a:ea typeface="Century Gothic"/>
                <a:cs typeface="Century Gothic"/>
                <a:sym typeface="Century Gothic"/>
              </a:rPr>
              <a:t>That’s great to hear! I’m actually having a bit of trouble in my shop. I have a large inventory order coming at the end of the week, and I’m worried about keeping all that cash in the store to pay my supplier.</a:t>
            </a:r>
            <a:endParaRPr sz="1600" b="1" i="0" u="none" strike="noStrike" cap="none">
              <a:solidFill>
                <a:srgbClr val="FFFFFF"/>
              </a:solidFill>
              <a:latin typeface="Century Gothic"/>
              <a:ea typeface="Century Gothic"/>
              <a:cs typeface="Century Gothic"/>
              <a:sym typeface="Century Gothic"/>
            </a:endParaRPr>
          </a:p>
        </p:txBody>
      </p:sp>
      <p:grpSp>
        <p:nvGrpSpPr>
          <p:cNvPr id="304" name="Google Shape;304;g14925119b57_0_4"/>
          <p:cNvGrpSpPr/>
          <p:nvPr/>
        </p:nvGrpSpPr>
        <p:grpSpPr>
          <a:xfrm>
            <a:off x="5724484" y="2510255"/>
            <a:ext cx="6999157" cy="2717769"/>
            <a:chOff x="-864781" y="3012324"/>
            <a:chExt cx="9223981" cy="3004388"/>
          </a:xfrm>
        </p:grpSpPr>
        <p:pic>
          <p:nvPicPr>
            <p:cNvPr id="305" name="Google Shape;305;g14925119b57_0_4"/>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flipH="1">
              <a:off x="-864781" y="3012324"/>
              <a:ext cx="9223981" cy="3004388"/>
            </a:xfrm>
            <a:prstGeom prst="rect">
              <a:avLst/>
            </a:prstGeom>
            <a:noFill/>
            <a:ln>
              <a:noFill/>
            </a:ln>
          </p:spPr>
        </p:pic>
        <p:sp>
          <p:nvSpPr>
            <p:cNvPr id="306" name="Google Shape;306;g14925119b57_0_4"/>
            <p:cNvSpPr txBox="1"/>
            <p:nvPr/>
          </p:nvSpPr>
          <p:spPr>
            <a:xfrm>
              <a:off x="2038844" y="3701460"/>
              <a:ext cx="4191300" cy="1327200"/>
            </a:xfrm>
            <a:prstGeom prst="rect">
              <a:avLst/>
            </a:prstGeom>
            <a:noFill/>
            <a:ln>
              <a:noFill/>
            </a:ln>
          </p:spPr>
          <p:txBody>
            <a:bodyPr spcFirstLastPara="1" wrap="square" lIns="91425" tIns="45700" rIns="91425" bIns="4570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2853A3"/>
                  </a:solidFill>
                  <a:latin typeface="Century Gothic"/>
                  <a:ea typeface="Century Gothic"/>
                  <a:cs typeface="Century Gothic"/>
                  <a:sym typeface="Century Gothic"/>
                </a:rPr>
                <a:t>Ah, I see! Have you considered paying your suppliers with your </a:t>
              </a:r>
              <a:r>
                <a:rPr lang="en-US" sz="1200" b="1">
                  <a:solidFill>
                    <a:srgbClr val="BA0C2F"/>
                  </a:solidFill>
                  <a:latin typeface="Century Gothic"/>
                  <a:ea typeface="Century Gothic"/>
                  <a:cs typeface="Century Gothic"/>
                  <a:sym typeface="Century Gothic"/>
                </a:rPr>
                <a:t>mobile wallet</a:t>
              </a:r>
              <a:r>
                <a:rPr lang="en-US" sz="1200" b="1" i="0" u="none" strike="noStrike" cap="none">
                  <a:solidFill>
                    <a:srgbClr val="2853A3"/>
                  </a:solidFill>
                  <a:latin typeface="Century Gothic"/>
                  <a:ea typeface="Century Gothic"/>
                  <a:cs typeface="Century Gothic"/>
                  <a:sym typeface="Century Gothic"/>
                </a:rPr>
                <a:t>? It is fast, easy, and convenient! Plus, you don’t have to worry about having enough cash on hand. </a:t>
              </a:r>
              <a:endParaRPr sz="1600" b="1" i="0" u="none" strike="noStrike" cap="none">
                <a:solidFill>
                  <a:srgbClr val="2853A3"/>
                </a:solidFill>
                <a:latin typeface="Century Gothic"/>
                <a:ea typeface="Century Gothic"/>
                <a:cs typeface="Century Gothic"/>
                <a:sym typeface="Century Gothic"/>
              </a:endParaRPr>
            </a:p>
            <a:p>
              <a:pPr marL="1270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2853A3"/>
                  </a:solidFill>
                  <a:latin typeface="Century Gothic"/>
                  <a:ea typeface="Century Gothic"/>
                  <a:cs typeface="Century Gothic"/>
                  <a:sym typeface="Century Gothic"/>
                </a:rPr>
                <a:t>.</a:t>
              </a:r>
              <a:endParaRPr sz="1400" b="1" i="0" u="none" strike="noStrike" cap="none">
                <a:solidFill>
                  <a:srgbClr val="2853A3"/>
                </a:solidFill>
                <a:latin typeface="Century Gothic"/>
                <a:ea typeface="Century Gothic"/>
                <a:cs typeface="Century Gothic"/>
                <a:sym typeface="Century Gothic"/>
              </a:endParaRPr>
            </a:p>
          </p:txBody>
        </p:sp>
      </p:grpSp>
      <p:pic>
        <p:nvPicPr>
          <p:cNvPr id="307" name="Google Shape;307;g14925119b57_0_4"/>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flipH="1">
            <a:off x="516243" y="3749617"/>
            <a:ext cx="6588163" cy="1653776"/>
          </a:xfrm>
          <a:prstGeom prst="rect">
            <a:avLst/>
          </a:prstGeom>
          <a:noFill/>
          <a:ln>
            <a:noFill/>
          </a:ln>
        </p:spPr>
      </p:pic>
      <p:sp>
        <p:nvSpPr>
          <p:cNvPr id="308" name="Google Shape;308;g14925119b57_0_4"/>
          <p:cNvSpPr txBox="1"/>
          <p:nvPr/>
        </p:nvSpPr>
        <p:spPr>
          <a:xfrm>
            <a:off x="2689160" y="4196801"/>
            <a:ext cx="2775600" cy="461700"/>
          </a:xfrm>
          <a:prstGeom prst="rect">
            <a:avLst/>
          </a:prstGeom>
          <a:noFill/>
          <a:ln>
            <a:noFill/>
          </a:ln>
        </p:spPr>
        <p:txBody>
          <a:bodyPr spcFirstLastPara="1" wrap="square" lIns="91425" tIns="45700" rIns="91425" bIns="45700" anchor="t" anchorCtr="0">
            <a:spAutoFit/>
          </a:bodyPr>
          <a:lstStyle/>
          <a:p>
            <a:pPr marL="12700" marR="0" lvl="0" indent="0" algn="l" rtl="0">
              <a:lnSpc>
                <a:spcPct val="100000"/>
              </a:lnSpc>
              <a:spcBef>
                <a:spcPts val="0"/>
              </a:spcBef>
              <a:spcAft>
                <a:spcPts val="0"/>
              </a:spcAft>
              <a:buClr>
                <a:srgbClr val="000000"/>
              </a:buClr>
              <a:buSzPts val="2700"/>
              <a:buFont typeface="Century Gothic"/>
              <a:buNone/>
            </a:pPr>
            <a:r>
              <a:rPr lang="en-US" sz="1200" b="1" i="0" u="none" strike="noStrike" cap="none">
                <a:solidFill>
                  <a:schemeClr val="lt1"/>
                </a:solidFill>
                <a:latin typeface="Century Gothic"/>
                <a:ea typeface="Century Gothic"/>
                <a:cs typeface="Century Gothic"/>
                <a:sym typeface="Century Gothic"/>
              </a:rPr>
              <a:t>Wow! I didn’t know you could do that with your </a:t>
            </a:r>
            <a:r>
              <a:rPr lang="en-US" sz="1200" b="1" i="0" u="none" strike="noStrike" cap="none">
                <a:solidFill>
                  <a:srgbClr val="BA0C2F"/>
                </a:solidFill>
                <a:highlight>
                  <a:schemeClr val="lt1"/>
                </a:highlight>
                <a:latin typeface="Century Gothic"/>
                <a:ea typeface="Century Gothic"/>
                <a:cs typeface="Century Gothic"/>
                <a:sym typeface="Century Gothic"/>
              </a:rPr>
              <a:t>mobile wallet</a:t>
            </a:r>
            <a:r>
              <a:rPr lang="en-US" sz="1200" b="1" i="0" u="none" strike="noStrike" cap="none">
                <a:solidFill>
                  <a:schemeClr val="lt1"/>
                </a:solidFill>
                <a:latin typeface="Century Gothic"/>
                <a:ea typeface="Century Gothic"/>
                <a:cs typeface="Century Gothic"/>
                <a:sym typeface="Century Gothic"/>
              </a:rPr>
              <a:t>.</a:t>
            </a:r>
            <a:endParaRPr sz="1400" b="1" i="0" u="none" strike="noStrike" cap="none">
              <a:solidFill>
                <a:srgbClr val="FFFFFF"/>
              </a:solidFill>
              <a:latin typeface="Century Gothic"/>
              <a:ea typeface="Century Gothic"/>
              <a:cs typeface="Century Gothic"/>
              <a:sym typeface="Century Gothic"/>
            </a:endParaRPr>
          </a:p>
        </p:txBody>
      </p:sp>
      <p:grpSp>
        <p:nvGrpSpPr>
          <p:cNvPr id="309" name="Google Shape;309;g14925119b57_0_4"/>
          <p:cNvGrpSpPr/>
          <p:nvPr/>
        </p:nvGrpSpPr>
        <p:grpSpPr>
          <a:xfrm flipH="1">
            <a:off x="5357625" y="4077383"/>
            <a:ext cx="8125084" cy="2123665"/>
            <a:chOff x="6603671" y="2998084"/>
            <a:chExt cx="10082000" cy="2123665"/>
          </a:xfrm>
        </p:grpSpPr>
        <p:pic>
          <p:nvPicPr>
            <p:cNvPr id="310" name="Google Shape;310;g14925119b57_0_4"/>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6603671" y="2998084"/>
              <a:ext cx="10082000" cy="2123665"/>
            </a:xfrm>
            <a:prstGeom prst="rect">
              <a:avLst/>
            </a:prstGeom>
            <a:noFill/>
            <a:ln>
              <a:noFill/>
            </a:ln>
          </p:spPr>
        </p:pic>
        <p:sp>
          <p:nvSpPr>
            <p:cNvPr id="311" name="Google Shape;311;g14925119b57_0_4"/>
            <p:cNvSpPr txBox="1"/>
            <p:nvPr/>
          </p:nvSpPr>
          <p:spPr>
            <a:xfrm>
              <a:off x="8606058" y="3539494"/>
              <a:ext cx="4998000" cy="831000"/>
            </a:xfrm>
            <a:prstGeom prst="rect">
              <a:avLst/>
            </a:prstGeom>
            <a:noFill/>
            <a:ln>
              <a:noFill/>
            </a:ln>
          </p:spPr>
          <p:txBody>
            <a:bodyPr spcFirstLastPara="1" wrap="square" lIns="91425" tIns="45700" rIns="91425" bIns="4570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2853A3"/>
                  </a:solidFill>
                  <a:latin typeface="Century Gothic"/>
                  <a:ea typeface="Century Gothic"/>
                  <a:cs typeface="Century Gothic"/>
                  <a:sym typeface="Century Gothic"/>
                </a:rPr>
                <a:t>Isn’t it great? I pay my produce and beverage suppliers using my</a:t>
              </a:r>
              <a:r>
                <a:rPr lang="en-US" sz="1200" b="1">
                  <a:solidFill>
                    <a:srgbClr val="BA0C2F"/>
                  </a:solidFill>
                  <a:latin typeface="Century Gothic"/>
                  <a:ea typeface="Century Gothic"/>
                  <a:cs typeface="Century Gothic"/>
                  <a:sym typeface="Century Gothic"/>
                </a:rPr>
                <a:t> mobile wallet</a:t>
              </a:r>
              <a:r>
                <a:rPr lang="en-US" sz="1200" b="1" i="0" u="none" strike="noStrike" cap="none">
                  <a:solidFill>
                    <a:srgbClr val="2853A3"/>
                  </a:solidFill>
                  <a:latin typeface="Century Gothic"/>
                  <a:ea typeface="Century Gothic"/>
                  <a:cs typeface="Century Gothic"/>
                  <a:sym typeface="Century Gothic"/>
                </a:rPr>
                <a:t>. I also pre-order my supplies so that they come on time!</a:t>
              </a:r>
              <a:endParaRPr sz="1400" b="1" i="0" u="none" strike="noStrike" cap="none">
                <a:solidFill>
                  <a:srgbClr val="2853A3"/>
                </a:solidFill>
                <a:latin typeface="Century Gothic"/>
                <a:ea typeface="Century Gothic"/>
                <a:cs typeface="Century Gothic"/>
                <a:sym typeface="Century Gothic"/>
              </a:endParaRPr>
            </a:p>
            <a:p>
              <a:pPr marL="1270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2853A3"/>
                  </a:solidFill>
                  <a:latin typeface="Century Gothic"/>
                  <a:ea typeface="Century Gothic"/>
                  <a:cs typeface="Century Gothic"/>
                  <a:sym typeface="Century Gothic"/>
                </a:rPr>
                <a:t>.</a:t>
              </a:r>
              <a:endParaRPr sz="1400" b="1" i="0" u="none" strike="noStrike" cap="none">
                <a:solidFill>
                  <a:srgbClr val="2853A3"/>
                </a:solidFill>
                <a:latin typeface="Century Gothic"/>
                <a:ea typeface="Century Gothic"/>
                <a:cs typeface="Century Gothic"/>
                <a:sym typeface="Century Gothic"/>
              </a:endParaRPr>
            </a:p>
          </p:txBody>
        </p:sp>
      </p:grpSp>
      <p:grpSp>
        <p:nvGrpSpPr>
          <p:cNvPr id="312" name="Google Shape;312;g14925119b57_0_4"/>
          <p:cNvGrpSpPr/>
          <p:nvPr/>
        </p:nvGrpSpPr>
        <p:grpSpPr>
          <a:xfrm>
            <a:off x="235965" y="4751002"/>
            <a:ext cx="7084704" cy="1653776"/>
            <a:chOff x="-5026207" y="5254581"/>
            <a:chExt cx="8143338" cy="1653776"/>
          </a:xfrm>
        </p:grpSpPr>
        <p:pic>
          <p:nvPicPr>
            <p:cNvPr id="313" name="Google Shape;313;g14925119b57_0_4"/>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flipH="1">
              <a:off x="-5026207" y="5254581"/>
              <a:ext cx="8143338" cy="1653776"/>
            </a:xfrm>
            <a:prstGeom prst="rect">
              <a:avLst/>
            </a:prstGeom>
            <a:noFill/>
            <a:ln>
              <a:noFill/>
            </a:ln>
          </p:spPr>
        </p:pic>
        <p:sp>
          <p:nvSpPr>
            <p:cNvPr id="314" name="Google Shape;314;g14925119b57_0_4"/>
            <p:cNvSpPr txBox="1"/>
            <p:nvPr/>
          </p:nvSpPr>
          <p:spPr>
            <a:xfrm>
              <a:off x="-2461631" y="5724856"/>
              <a:ext cx="3732900" cy="461700"/>
            </a:xfrm>
            <a:prstGeom prst="rect">
              <a:avLst/>
            </a:prstGeom>
            <a:noFill/>
            <a:ln>
              <a:noFill/>
            </a:ln>
          </p:spPr>
          <p:txBody>
            <a:bodyPr spcFirstLastPara="1" wrap="square" lIns="91425" tIns="45700" rIns="91425" bIns="45700" anchor="t" anchorCtr="0">
              <a:spAutoFit/>
            </a:bodyPr>
            <a:lstStyle/>
            <a:p>
              <a:pPr marL="12700" marR="0" lvl="0" indent="0" algn="l" rtl="0">
                <a:lnSpc>
                  <a:spcPct val="100000"/>
                </a:lnSpc>
                <a:spcBef>
                  <a:spcPts val="0"/>
                </a:spcBef>
                <a:spcAft>
                  <a:spcPts val="0"/>
                </a:spcAft>
                <a:buClr>
                  <a:srgbClr val="000000"/>
                </a:buClr>
                <a:buSzPts val="2700"/>
                <a:buFont typeface="Century Gothic"/>
                <a:buNone/>
              </a:pPr>
              <a:r>
                <a:rPr lang="en-US" sz="1200" b="1" i="0" u="none" strike="noStrike" cap="none">
                  <a:solidFill>
                    <a:schemeClr val="lt1"/>
                  </a:solidFill>
                  <a:latin typeface="Century Gothic"/>
                  <a:ea typeface="Century Gothic"/>
                  <a:cs typeface="Century Gothic"/>
                  <a:sym typeface="Century Gothic"/>
                </a:rPr>
                <a:t>Thanks Imani, I’m going to try this method when the suppliers come!</a:t>
              </a:r>
              <a:endParaRPr sz="1400" b="1" i="0" u="none" strike="noStrike" cap="none">
                <a:solidFill>
                  <a:srgbClr val="FFFFFF"/>
                </a:solidFill>
                <a:latin typeface="Century Gothic"/>
                <a:ea typeface="Century Gothic"/>
                <a:cs typeface="Century Gothic"/>
                <a:sym typeface="Century Gothic"/>
              </a:endParaRPr>
            </a:p>
          </p:txBody>
        </p:sp>
      </p:grpSp>
      <p:pic>
        <p:nvPicPr>
          <p:cNvPr id="315" name="Google Shape;315;g14925119b57_0_4"/>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4919040" y="1272628"/>
            <a:ext cx="3557522" cy="5336281"/>
          </a:xfrm>
          <a:prstGeom prst="rect">
            <a:avLst/>
          </a:prstGeom>
          <a:noFill/>
          <a:ln>
            <a:noFill/>
          </a:ln>
        </p:spPr>
      </p:pic>
      <p:sp>
        <p:nvSpPr>
          <p:cNvPr id="316" name="Google Shape;316;g14925119b57_0_4"/>
          <p:cNvSpPr txBox="1">
            <a:spLocks noGrp="1"/>
          </p:cNvSpPr>
          <p:nvPr>
            <p:ph type="title"/>
          </p:nvPr>
        </p:nvSpPr>
        <p:spPr>
          <a:xfrm>
            <a:off x="755075" y="164083"/>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3200">
                <a:solidFill>
                  <a:srgbClr val="2853A3"/>
                </a:solidFill>
                <a:latin typeface="Century Gothic"/>
                <a:ea typeface="Century Gothic"/>
                <a:cs typeface="Century Gothic"/>
                <a:sym typeface="Century Gothic"/>
              </a:rPr>
              <a:t>Paying for Supplies</a:t>
            </a:r>
            <a:endParaRPr/>
          </a:p>
        </p:txBody>
      </p:sp>
      <p:sp>
        <p:nvSpPr>
          <p:cNvPr id="317" name="Google Shape;317;g14925119b57_0_4"/>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322" name="Google Shape;322;p14"/>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2"/>
          </a:xfrm>
          <a:prstGeom prst="rect">
            <a:avLst/>
          </a:prstGeom>
          <a:noFill/>
          <a:ln>
            <a:noFill/>
          </a:ln>
        </p:spPr>
      </p:pic>
      <p:sp>
        <p:nvSpPr>
          <p:cNvPr id="323" name="Google Shape;323;p14"/>
          <p:cNvSpPr txBox="1"/>
          <p:nvPr/>
        </p:nvSpPr>
        <p:spPr>
          <a:xfrm>
            <a:off x="2709278" y="3719466"/>
            <a:ext cx="1746347" cy="2085724"/>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grpSp>
        <p:nvGrpSpPr>
          <p:cNvPr id="324" name="Google Shape;324;p14"/>
          <p:cNvGrpSpPr/>
          <p:nvPr/>
        </p:nvGrpSpPr>
        <p:grpSpPr>
          <a:xfrm>
            <a:off x="4385681" y="1066325"/>
            <a:ext cx="7060575" cy="5568032"/>
            <a:chOff x="4385681" y="927779"/>
            <a:chExt cx="7060575" cy="5568032"/>
          </a:xfrm>
        </p:grpSpPr>
        <p:pic>
          <p:nvPicPr>
            <p:cNvPr id="325" name="Google Shape;325;p1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385681" y="927779"/>
              <a:ext cx="7060575" cy="5568032"/>
            </a:xfrm>
            <a:prstGeom prst="rect">
              <a:avLst/>
            </a:prstGeom>
            <a:noFill/>
            <a:ln>
              <a:noFill/>
            </a:ln>
          </p:spPr>
        </p:pic>
        <p:sp>
          <p:nvSpPr>
            <p:cNvPr id="326" name="Google Shape;326;p14"/>
            <p:cNvSpPr txBox="1"/>
            <p:nvPr/>
          </p:nvSpPr>
          <p:spPr>
            <a:xfrm>
              <a:off x="5458694" y="2004315"/>
              <a:ext cx="4926300" cy="2884500"/>
            </a:xfrm>
            <a:prstGeom prst="rect">
              <a:avLst/>
            </a:prstGeom>
            <a:noFill/>
            <a:ln>
              <a:noFill/>
            </a:ln>
          </p:spPr>
          <p:txBody>
            <a:bodyPr spcFirstLastPara="1" wrap="square" lIns="0" tIns="12050" rIns="0" bIns="0" anchor="t" anchorCtr="0">
              <a:spAutoFit/>
            </a:bodyPr>
            <a:lstStyle/>
            <a:p>
              <a:pPr marL="0" marR="97155" lvl="0" indent="0" algn="ctr" rtl="0">
                <a:lnSpc>
                  <a:spcPct val="119600"/>
                </a:lnSpc>
                <a:spcBef>
                  <a:spcPts val="0"/>
                </a:spcBef>
                <a:spcAft>
                  <a:spcPts val="0"/>
                </a:spcAft>
                <a:buClr>
                  <a:srgbClr val="000000"/>
                </a:buClr>
                <a:buSzPts val="1200"/>
                <a:buFont typeface="Arial"/>
                <a:buNone/>
              </a:pPr>
              <a:r>
                <a:rPr lang="en-US" sz="1200" b="1" i="0" u="none" strike="noStrike" cap="none">
                  <a:solidFill>
                    <a:schemeClr val="dk2"/>
                  </a:solidFill>
                  <a:latin typeface="Century Gothic"/>
                  <a:ea typeface="Century Gothic"/>
                  <a:cs typeface="Century Gothic"/>
                  <a:sym typeface="Century Gothic"/>
                </a:rPr>
                <a:t>Some </a:t>
              </a:r>
              <a:r>
                <a:rPr lang="en-US" sz="1200" b="1" i="0" u="none" strike="noStrike" cap="none">
                  <a:solidFill>
                    <a:srgbClr val="BA0C2F"/>
                  </a:solidFill>
                  <a:latin typeface="Century Gothic"/>
                  <a:ea typeface="Century Gothic"/>
                  <a:cs typeface="Century Gothic"/>
                  <a:sym typeface="Century Gothic"/>
                </a:rPr>
                <a:t>mobile wallet</a:t>
              </a:r>
              <a:r>
                <a:rPr lang="en-US" sz="1200" b="1" i="0" u="none" strike="noStrike" cap="none">
                  <a:solidFill>
                    <a:schemeClr val="dk2"/>
                  </a:solidFill>
                  <a:latin typeface="Century Gothic"/>
                  <a:ea typeface="Century Gothic"/>
                  <a:cs typeface="Century Gothic"/>
                  <a:sym typeface="Century Gothic"/>
                </a:rPr>
                <a:t> transactions are free of charge, such as depositing money to your wallet. Checking your balance is usually free too! However, not all</a:t>
              </a:r>
              <a:r>
                <a:rPr lang="en-US" sz="1200" b="1">
                  <a:solidFill>
                    <a:srgbClr val="BA0C2F"/>
                  </a:solidFill>
                  <a:latin typeface="Century Gothic"/>
                  <a:ea typeface="Century Gothic"/>
                  <a:cs typeface="Century Gothic"/>
                  <a:sym typeface="Century Gothic"/>
                </a:rPr>
                <a:t> mobile wallet</a:t>
              </a:r>
              <a:r>
                <a:rPr lang="en-US" sz="1200" b="1" i="0" u="none" strike="noStrike" cap="none">
                  <a:solidFill>
                    <a:schemeClr val="dk2"/>
                  </a:solidFill>
                  <a:latin typeface="Century Gothic"/>
                  <a:ea typeface="Century Gothic"/>
                  <a:cs typeface="Century Gothic"/>
                  <a:sym typeface="Century Gothic"/>
                </a:rPr>
                <a:t> transactions are free. Usually, you will have to pay a fee when you withdraw your electronic money and turn it into cash. It is also common to pay a transaction fee when you send money to another person.</a:t>
              </a:r>
              <a:endParaRPr sz="1400" b="0" i="0" u="none" strike="noStrike" cap="none">
                <a:solidFill>
                  <a:schemeClr val="dk2"/>
                </a:solidFill>
                <a:latin typeface="Arial"/>
                <a:ea typeface="Arial"/>
                <a:cs typeface="Arial"/>
                <a:sym typeface="Arial"/>
              </a:endParaRPr>
            </a:p>
            <a:p>
              <a:pPr marL="0" marR="97155" lvl="0" indent="0" algn="ctr" rtl="0">
                <a:lnSpc>
                  <a:spcPct val="119600"/>
                </a:lnSpc>
                <a:spcBef>
                  <a:spcPts val="0"/>
                </a:spcBef>
                <a:spcAft>
                  <a:spcPts val="0"/>
                </a:spcAft>
                <a:buClr>
                  <a:srgbClr val="000000"/>
                </a:buClr>
                <a:buSzPts val="1400"/>
                <a:buFont typeface="Arial"/>
                <a:buNone/>
              </a:pPr>
              <a:endParaRPr sz="1400" b="1" i="0" u="none" strike="noStrike" cap="none">
                <a:solidFill>
                  <a:srgbClr val="05408B"/>
                </a:solidFill>
                <a:latin typeface="Century Gothic"/>
                <a:ea typeface="Century Gothic"/>
                <a:cs typeface="Century Gothic"/>
                <a:sym typeface="Century Gothic"/>
              </a:endParaRPr>
            </a:p>
            <a:p>
              <a:pPr marL="0" marR="97155" lvl="0" indent="0" algn="ctr" rtl="0">
                <a:lnSpc>
                  <a:spcPct val="119600"/>
                </a:lnSpc>
                <a:spcBef>
                  <a:spcPts val="0"/>
                </a:spcBef>
                <a:spcAft>
                  <a:spcPts val="0"/>
                </a:spcAft>
                <a:buClr>
                  <a:srgbClr val="000000"/>
                </a:buClr>
                <a:buSzPts val="1200"/>
                <a:buFont typeface="Arial"/>
                <a:buNone/>
              </a:pPr>
              <a:r>
                <a:rPr lang="en-US" sz="1200" i="0" u="none" strike="noStrike" cap="none">
                  <a:solidFill>
                    <a:schemeClr val="dk2"/>
                  </a:solidFill>
                  <a:latin typeface="Century Gothic"/>
                  <a:ea typeface="Century Gothic"/>
                  <a:cs typeface="Century Gothic"/>
                  <a:sym typeface="Century Gothic"/>
                </a:rPr>
                <a:t>It is important to check the fees associated with your </a:t>
              </a:r>
              <a:r>
                <a:rPr lang="en-US" sz="1200" i="0" u="none" strike="noStrike" cap="none">
                  <a:solidFill>
                    <a:srgbClr val="BA0C2F"/>
                  </a:solidFill>
                  <a:latin typeface="Century Gothic"/>
                  <a:ea typeface="Century Gothic"/>
                  <a:cs typeface="Century Gothic"/>
                  <a:sym typeface="Century Gothic"/>
                </a:rPr>
                <a:t>mobile wallet</a:t>
              </a:r>
              <a:r>
                <a:rPr lang="en-US" sz="1200" i="0" u="none" strike="noStrike" cap="none">
                  <a:solidFill>
                    <a:schemeClr val="dk2"/>
                  </a:solidFill>
                  <a:latin typeface="Century Gothic"/>
                  <a:ea typeface="Century Gothic"/>
                  <a:cs typeface="Century Gothic"/>
                  <a:sym typeface="Century Gothic"/>
                </a:rPr>
                <a:t>! You can check your provider’s website or visit an agent to see your </a:t>
              </a:r>
              <a:r>
                <a:rPr lang="en-US" sz="1200" i="0" u="none" strike="noStrike" cap="none">
                  <a:solidFill>
                    <a:srgbClr val="BA0C2F"/>
                  </a:solidFill>
                  <a:latin typeface="Century Gothic"/>
                  <a:ea typeface="Century Gothic"/>
                  <a:cs typeface="Century Gothic"/>
                  <a:sym typeface="Century Gothic"/>
                </a:rPr>
                <a:t>mobile wallet </a:t>
              </a:r>
              <a:r>
                <a:rPr lang="en-US" sz="1200" i="0" u="none" strike="noStrike" cap="none">
                  <a:solidFill>
                    <a:schemeClr val="dk2"/>
                  </a:solidFill>
                  <a:latin typeface="Century Gothic"/>
                  <a:ea typeface="Century Gothic"/>
                  <a:cs typeface="Century Gothic"/>
                  <a:sym typeface="Century Gothic"/>
                </a:rPr>
                <a:t>fees. An agent is a person who acts on behalf of a  phone company, bank, or fintech to perform </a:t>
              </a:r>
              <a:r>
                <a:rPr lang="en-US" sz="1200" i="0" u="none" strike="noStrike" cap="none">
                  <a:solidFill>
                    <a:srgbClr val="BA0C2F"/>
                  </a:solidFill>
                  <a:latin typeface="Century Gothic"/>
                  <a:ea typeface="Century Gothic"/>
                  <a:cs typeface="Century Gothic"/>
                  <a:sym typeface="Century Gothic"/>
                </a:rPr>
                <a:t>mobile wallet</a:t>
              </a:r>
              <a:r>
                <a:rPr lang="en-US" sz="1200" i="0" u="none" strike="noStrike" cap="none">
                  <a:solidFill>
                    <a:schemeClr val="dk2"/>
                  </a:solidFill>
                  <a:latin typeface="Century Gothic"/>
                  <a:ea typeface="Century Gothic"/>
                  <a:cs typeface="Century Gothic"/>
                  <a:sym typeface="Century Gothic"/>
                </a:rPr>
                <a:t> transactions. Sometimes, you might even get a notification or message displaying the fees in your </a:t>
              </a:r>
              <a:r>
                <a:rPr lang="en-US" sz="1200" i="0" u="none" strike="noStrike" cap="none">
                  <a:solidFill>
                    <a:srgbClr val="BA0C2F"/>
                  </a:solidFill>
                  <a:latin typeface="Century Gothic"/>
                  <a:ea typeface="Century Gothic"/>
                  <a:cs typeface="Century Gothic"/>
                  <a:sym typeface="Century Gothic"/>
                </a:rPr>
                <a:t>mobile wallet</a:t>
              </a:r>
              <a:r>
                <a:rPr lang="en-US" sz="1200" i="0" u="none" strike="noStrike" cap="none">
                  <a:solidFill>
                    <a:schemeClr val="dk2"/>
                  </a:solidFill>
                  <a:latin typeface="Century Gothic"/>
                  <a:ea typeface="Century Gothic"/>
                  <a:cs typeface="Century Gothic"/>
                  <a:sym typeface="Century Gothic"/>
                </a:rPr>
                <a:t>! </a:t>
              </a:r>
              <a:endParaRPr sz="1200" i="0" u="none" strike="noStrike" cap="none">
                <a:solidFill>
                  <a:schemeClr val="dk2"/>
                </a:solidFill>
                <a:latin typeface="Century Gothic"/>
                <a:ea typeface="Century Gothic"/>
                <a:cs typeface="Century Gothic"/>
                <a:sym typeface="Century Gothic"/>
              </a:endParaRPr>
            </a:p>
          </p:txBody>
        </p:sp>
      </p:grpSp>
      <p:pic>
        <p:nvPicPr>
          <p:cNvPr id="327" name="Google Shape;327;p1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26565" y="220953"/>
            <a:ext cx="7772400" cy="194310"/>
          </a:xfrm>
          <a:prstGeom prst="rect">
            <a:avLst/>
          </a:prstGeom>
          <a:noFill/>
          <a:ln>
            <a:noFill/>
          </a:ln>
        </p:spPr>
      </p:pic>
      <p:sp>
        <p:nvSpPr>
          <p:cNvPr id="328" name="Google Shape;328;p14"/>
          <p:cNvSpPr txBox="1"/>
          <p:nvPr/>
        </p:nvSpPr>
        <p:spPr>
          <a:xfrm>
            <a:off x="755075" y="297085"/>
            <a:ext cx="105156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2855A4"/>
              </a:buClr>
              <a:buSzPts val="3200"/>
              <a:buFont typeface="Century Gothic"/>
              <a:buNone/>
            </a:pPr>
            <a:r>
              <a:rPr lang="en-US" sz="3200" b="0" i="0" u="none" strike="noStrike" cap="none">
                <a:solidFill>
                  <a:srgbClr val="BA0C2F"/>
                </a:solidFill>
                <a:latin typeface="Century Gothic"/>
                <a:ea typeface="Century Gothic"/>
                <a:cs typeface="Century Gothic"/>
                <a:sym typeface="Century Gothic"/>
              </a:rPr>
              <a:t>Mobile Wallet</a:t>
            </a:r>
            <a:r>
              <a:rPr lang="en-US" sz="3200" b="0" i="0" u="none" strike="noStrike" cap="none">
                <a:solidFill>
                  <a:srgbClr val="2855A4"/>
                </a:solidFill>
                <a:latin typeface="Century Gothic"/>
                <a:ea typeface="Century Gothic"/>
                <a:cs typeface="Century Gothic"/>
                <a:sym typeface="Century Gothic"/>
              </a:rPr>
              <a:t> Transaction Fees</a:t>
            </a:r>
            <a:endParaRPr sz="1400" b="0" i="0" u="none" strike="noStrike" cap="none">
              <a:solidFill>
                <a:srgbClr val="000000"/>
              </a:solidFill>
              <a:latin typeface="Arial"/>
              <a:ea typeface="Arial"/>
              <a:cs typeface="Arial"/>
              <a:sym typeface="Arial"/>
            </a:endParaRPr>
          </a:p>
        </p:txBody>
      </p:sp>
      <p:pic>
        <p:nvPicPr>
          <p:cNvPr id="329" name="Google Shape;329;p14"/>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5400000">
            <a:off x="10956175" y="173540"/>
            <a:ext cx="1235825" cy="1235825"/>
          </a:xfrm>
          <a:prstGeom prst="rect">
            <a:avLst/>
          </a:prstGeom>
          <a:noFill/>
          <a:ln>
            <a:noFill/>
          </a:ln>
        </p:spPr>
      </p:pic>
      <p:sp>
        <p:nvSpPr>
          <p:cNvPr id="330" name="Google Shape;330;p14"/>
          <p:cNvSpPr txBox="1"/>
          <p:nvPr/>
        </p:nvSpPr>
        <p:spPr>
          <a:xfrm>
            <a:off x="8954040" y="345467"/>
            <a:ext cx="2052010" cy="1031021"/>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chemeClr val="dk2"/>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chemeClr val="dk2"/>
                </a:solidFill>
                <a:latin typeface="Century Gothic"/>
                <a:ea typeface="Century Gothic"/>
                <a:cs typeface="Century Gothic"/>
                <a:sym typeface="Century Gothic"/>
              </a:rPr>
              <a:t>Consider showing your group an example of a mobile wallet or mobile money tariff sheet.</a:t>
            </a:r>
            <a:endParaRPr sz="1100" b="0" i="0" u="none" strike="noStrike" cap="none">
              <a:solidFill>
                <a:schemeClr val="dk2"/>
              </a:solidFill>
              <a:latin typeface="Century Gothic"/>
              <a:ea typeface="Century Gothic"/>
              <a:cs typeface="Century Gothic"/>
              <a:sym typeface="Century Gothic"/>
            </a:endParaRPr>
          </a:p>
        </p:txBody>
      </p:sp>
      <p:grpSp>
        <p:nvGrpSpPr>
          <p:cNvPr id="331" name="Google Shape;331;p14"/>
          <p:cNvGrpSpPr/>
          <p:nvPr/>
        </p:nvGrpSpPr>
        <p:grpSpPr>
          <a:xfrm>
            <a:off x="567170" y="902542"/>
            <a:ext cx="4543492" cy="5955458"/>
            <a:chOff x="567170" y="902542"/>
            <a:chExt cx="4543492" cy="5955458"/>
          </a:xfrm>
        </p:grpSpPr>
        <p:pic>
          <p:nvPicPr>
            <p:cNvPr id="332" name="Google Shape;332;p14"/>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flipH="1">
              <a:off x="567170" y="1746194"/>
              <a:ext cx="3407871" cy="5111806"/>
            </a:xfrm>
            <a:prstGeom prst="rect">
              <a:avLst/>
            </a:prstGeom>
            <a:noFill/>
            <a:ln>
              <a:noFill/>
            </a:ln>
          </p:spPr>
        </p:pic>
        <p:pic>
          <p:nvPicPr>
            <p:cNvPr id="333" name="Google Shape;333;p14"/>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flipH="1">
              <a:off x="1673997" y="902542"/>
              <a:ext cx="3436665" cy="2710185"/>
            </a:xfrm>
            <a:prstGeom prst="rect">
              <a:avLst/>
            </a:prstGeom>
            <a:noFill/>
            <a:ln>
              <a:noFill/>
            </a:ln>
          </p:spPr>
        </p:pic>
        <p:sp>
          <p:nvSpPr>
            <p:cNvPr id="334" name="Google Shape;334;p14"/>
            <p:cNvSpPr txBox="1"/>
            <p:nvPr/>
          </p:nvSpPr>
          <p:spPr>
            <a:xfrm>
              <a:off x="2810021" y="1500278"/>
              <a:ext cx="1720420"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2855A4"/>
                  </a:solidFill>
                  <a:latin typeface="Century Gothic"/>
                  <a:ea typeface="Century Gothic"/>
                  <a:cs typeface="Century Gothic"/>
                  <a:sym typeface="Century Gothic"/>
                </a:rPr>
                <a:t>Remember: fees may be different depending on </a:t>
              </a:r>
              <a:endParaRPr sz="1200" b="1" i="0" u="none" strike="noStrike" cap="none">
                <a:solidFill>
                  <a:srgbClr val="2855A4"/>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2855A4"/>
                  </a:solidFill>
                  <a:latin typeface="Century Gothic"/>
                  <a:ea typeface="Century Gothic"/>
                  <a:cs typeface="Century Gothic"/>
                  <a:sym typeface="Century Gothic"/>
                </a:rPr>
                <a:t>your country and your provider.</a:t>
              </a:r>
              <a:endParaRPr sz="1200" b="0" i="0" u="none" strike="noStrike" cap="none">
                <a:solidFill>
                  <a:schemeClr val="dk1"/>
                </a:solidFill>
                <a:latin typeface="Calibri"/>
                <a:ea typeface="Calibri"/>
                <a:cs typeface="Calibri"/>
                <a:sym typeface="Calibri"/>
              </a:endParaRPr>
            </a:p>
          </p:txBody>
        </p:sp>
      </p:grpSp>
      <p:sp>
        <p:nvSpPr>
          <p:cNvPr id="335" name="Google Shape;335;p14"/>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0" name="Google Shape;340;g1472dc3e379_0_0"/>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3"/>
          </a:xfrm>
          <a:prstGeom prst="rect">
            <a:avLst/>
          </a:prstGeom>
          <a:noFill/>
          <a:ln>
            <a:noFill/>
          </a:ln>
        </p:spPr>
      </p:pic>
      <p:sp>
        <p:nvSpPr>
          <p:cNvPr id="341" name="Google Shape;341;g1472dc3e379_0_0"/>
          <p:cNvSpPr txBox="1"/>
          <p:nvPr/>
        </p:nvSpPr>
        <p:spPr>
          <a:xfrm>
            <a:off x="2709278" y="3719466"/>
            <a:ext cx="1746300" cy="20856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pic>
        <p:nvPicPr>
          <p:cNvPr id="342" name="Google Shape;342;g1472dc3e379_0_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26565" y="220953"/>
            <a:ext cx="7772398" cy="194310"/>
          </a:xfrm>
          <a:prstGeom prst="rect">
            <a:avLst/>
          </a:prstGeom>
          <a:noFill/>
          <a:ln>
            <a:noFill/>
          </a:ln>
        </p:spPr>
      </p:pic>
      <p:sp>
        <p:nvSpPr>
          <p:cNvPr id="343" name="Google Shape;343;g1472dc3e379_0_0"/>
          <p:cNvSpPr txBox="1"/>
          <p:nvPr/>
        </p:nvSpPr>
        <p:spPr>
          <a:xfrm>
            <a:off x="755075" y="297085"/>
            <a:ext cx="105156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2855A4"/>
              </a:buClr>
              <a:buSzPts val="3200"/>
              <a:buFont typeface="Century Gothic"/>
              <a:buNone/>
            </a:pPr>
            <a:r>
              <a:rPr lang="en-US" sz="3200" b="0" i="0" u="none" strike="noStrike" cap="none">
                <a:solidFill>
                  <a:srgbClr val="2855A4"/>
                </a:solidFill>
                <a:latin typeface="Century Gothic"/>
                <a:ea typeface="Century Gothic"/>
                <a:cs typeface="Century Gothic"/>
                <a:sym typeface="Century Gothic"/>
              </a:rPr>
              <a:t>How to Set Up a </a:t>
            </a:r>
            <a:r>
              <a:rPr lang="en-US" sz="3200" b="0" i="0" u="none" strike="noStrike" cap="none">
                <a:solidFill>
                  <a:srgbClr val="BA0C2F"/>
                </a:solidFill>
                <a:latin typeface="Century Gothic"/>
                <a:ea typeface="Century Gothic"/>
                <a:cs typeface="Century Gothic"/>
                <a:sym typeface="Century Gothic"/>
              </a:rPr>
              <a:t>Mobile Wallet</a:t>
            </a:r>
            <a:r>
              <a:rPr lang="en-US" sz="3200" b="0" i="0" u="none" strike="noStrike" cap="none">
                <a:solidFill>
                  <a:srgbClr val="2855A4"/>
                </a:solidFill>
                <a:latin typeface="Century Gothic"/>
                <a:ea typeface="Century Gothic"/>
                <a:cs typeface="Century Gothic"/>
                <a:sym typeface="Century Gothic"/>
              </a:rPr>
              <a:t> </a:t>
            </a:r>
            <a:endParaRPr sz="1400" b="0" i="0" u="none" strike="noStrike" cap="none">
              <a:solidFill>
                <a:srgbClr val="000000"/>
              </a:solidFill>
              <a:latin typeface="Arial"/>
              <a:ea typeface="Arial"/>
              <a:cs typeface="Arial"/>
              <a:sym typeface="Arial"/>
            </a:endParaRPr>
          </a:p>
        </p:txBody>
      </p:sp>
      <p:pic>
        <p:nvPicPr>
          <p:cNvPr id="344" name="Google Shape;344;g1472dc3e379_0_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5400000">
            <a:off x="10956175" y="173539"/>
            <a:ext cx="1235826" cy="1235826"/>
          </a:xfrm>
          <a:prstGeom prst="rect">
            <a:avLst/>
          </a:prstGeom>
          <a:noFill/>
          <a:ln>
            <a:noFill/>
          </a:ln>
        </p:spPr>
      </p:pic>
      <p:sp>
        <p:nvSpPr>
          <p:cNvPr id="345" name="Google Shape;345;g1472dc3e379_0_0"/>
          <p:cNvSpPr txBox="1"/>
          <p:nvPr/>
        </p:nvSpPr>
        <p:spPr>
          <a:xfrm>
            <a:off x="8756073" y="345467"/>
            <a:ext cx="2250000" cy="10314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chemeClr val="dk2"/>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chemeClr val="dk2"/>
                </a:solidFill>
                <a:latin typeface="Century Gothic"/>
                <a:ea typeface="Century Gothic"/>
                <a:cs typeface="Century Gothic"/>
                <a:sym typeface="Century Gothic"/>
              </a:rPr>
              <a:t>Consider customizing these steps to be reflective of a specific provider in your market.</a:t>
            </a:r>
            <a:endParaRPr sz="1100" b="0" i="0" u="none" strike="noStrike" cap="none">
              <a:solidFill>
                <a:schemeClr val="dk2"/>
              </a:solidFill>
              <a:latin typeface="Century Gothic"/>
              <a:ea typeface="Century Gothic"/>
              <a:cs typeface="Century Gothic"/>
              <a:sym typeface="Century Gothic"/>
            </a:endParaRPr>
          </a:p>
        </p:txBody>
      </p:sp>
      <p:grpSp>
        <p:nvGrpSpPr>
          <p:cNvPr id="346" name="Google Shape;346;g1472dc3e379_0_0"/>
          <p:cNvGrpSpPr/>
          <p:nvPr/>
        </p:nvGrpSpPr>
        <p:grpSpPr>
          <a:xfrm>
            <a:off x="7786815" y="874082"/>
            <a:ext cx="4811227" cy="5643897"/>
            <a:chOff x="-568345" y="1276222"/>
            <a:chExt cx="4811227" cy="5643897"/>
          </a:xfrm>
        </p:grpSpPr>
        <p:pic>
          <p:nvPicPr>
            <p:cNvPr id="347" name="Google Shape;347;g1472dc3e379_0_0"/>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68345" y="1276222"/>
              <a:ext cx="4501145" cy="2710186"/>
            </a:xfrm>
            <a:prstGeom prst="rect">
              <a:avLst/>
            </a:prstGeom>
            <a:noFill/>
            <a:ln>
              <a:noFill/>
            </a:ln>
          </p:spPr>
        </p:pic>
        <p:sp>
          <p:nvSpPr>
            <p:cNvPr id="348" name="Google Shape;348;g1472dc3e379_0_0"/>
            <p:cNvSpPr txBox="1"/>
            <p:nvPr/>
          </p:nvSpPr>
          <p:spPr>
            <a:xfrm>
              <a:off x="545768" y="1877162"/>
              <a:ext cx="2083800" cy="101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2855A4"/>
                  </a:solidFill>
                  <a:latin typeface="Century Gothic"/>
                  <a:ea typeface="Century Gothic"/>
                  <a:cs typeface="Century Gothic"/>
                  <a:sym typeface="Century Gothic"/>
                </a:rPr>
                <a:t>Remember: providers may require different information and have different steps to open a </a:t>
              </a:r>
              <a:r>
                <a:rPr lang="en-US" sz="1200" b="1" i="0" u="none" strike="noStrike" cap="none">
                  <a:solidFill>
                    <a:srgbClr val="BA0C2F"/>
                  </a:solidFill>
                  <a:latin typeface="Century Gothic"/>
                  <a:ea typeface="Century Gothic"/>
                  <a:cs typeface="Century Gothic"/>
                  <a:sym typeface="Century Gothic"/>
                </a:rPr>
                <a:t>mobile wallet.</a:t>
              </a:r>
              <a:endParaRPr sz="1200" b="0" i="0" u="none" strike="noStrike" cap="none">
                <a:solidFill>
                  <a:srgbClr val="BA0C2F"/>
                </a:solidFill>
                <a:latin typeface="Century Gothic"/>
                <a:ea typeface="Century Gothic"/>
                <a:cs typeface="Century Gothic"/>
                <a:sym typeface="Century Gothic"/>
              </a:endParaRPr>
            </a:p>
          </p:txBody>
        </p:sp>
        <p:pic>
          <p:nvPicPr>
            <p:cNvPr id="349" name="Google Shape;349;g1472dc3e379_0_0"/>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301209" y="2507610"/>
              <a:ext cx="2941673" cy="4412509"/>
            </a:xfrm>
            <a:prstGeom prst="rect">
              <a:avLst/>
            </a:prstGeom>
            <a:noFill/>
            <a:ln>
              <a:noFill/>
            </a:ln>
          </p:spPr>
        </p:pic>
      </p:grpSp>
      <p:grpSp>
        <p:nvGrpSpPr>
          <p:cNvPr id="350" name="Google Shape;350;g1472dc3e379_0_0"/>
          <p:cNvGrpSpPr/>
          <p:nvPr/>
        </p:nvGrpSpPr>
        <p:grpSpPr>
          <a:xfrm>
            <a:off x="288749" y="1667450"/>
            <a:ext cx="9260874" cy="4643325"/>
            <a:chOff x="2846212" y="1368450"/>
            <a:chExt cx="9260874" cy="4643325"/>
          </a:xfrm>
        </p:grpSpPr>
        <p:pic>
          <p:nvPicPr>
            <p:cNvPr id="351" name="Google Shape;351;g1472dc3e379_0_0"/>
            <p:cNvPicPr preferRelativeResize="0"/>
            <p:nvPr/>
          </p:nvPicPr>
          <p:blipFill rotWithShape="1">
            <a:blip r:embed="rId8" cstate="screen">
              <a:alphaModFix/>
              <a:extLst>
                <a:ext uri="{28A0092B-C50C-407E-A947-70E740481C1C}">
                  <a14:useLocalDpi xmlns:a14="http://schemas.microsoft.com/office/drawing/2010/main"/>
                </a:ext>
              </a:extLst>
            </a:blip>
            <a:srcRect l="11174"/>
            <a:stretch/>
          </p:blipFill>
          <p:spPr>
            <a:xfrm>
              <a:off x="2846212" y="1368450"/>
              <a:ext cx="9260874" cy="4643325"/>
            </a:xfrm>
            <a:prstGeom prst="rect">
              <a:avLst/>
            </a:prstGeom>
            <a:noFill/>
            <a:ln>
              <a:noFill/>
            </a:ln>
          </p:spPr>
        </p:pic>
        <p:sp>
          <p:nvSpPr>
            <p:cNvPr id="352" name="Google Shape;352;g1472dc3e379_0_0"/>
            <p:cNvSpPr txBox="1"/>
            <p:nvPr/>
          </p:nvSpPr>
          <p:spPr>
            <a:xfrm>
              <a:off x="3255375" y="3394950"/>
              <a:ext cx="15846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2855A4"/>
                  </a:solidFill>
                  <a:latin typeface="Century Gothic"/>
                  <a:ea typeface="Century Gothic"/>
                  <a:cs typeface="Century Gothic"/>
                  <a:sym typeface="Century Gothic"/>
                </a:rPr>
                <a:t>First, </a:t>
              </a:r>
              <a:r>
                <a:rPr lang="en-US" sz="1200" b="0" i="0" u="none" strike="noStrike" cap="none">
                  <a:solidFill>
                    <a:srgbClr val="2855A4"/>
                  </a:solidFill>
                  <a:latin typeface="Century Gothic"/>
                  <a:ea typeface="Century Gothic"/>
                  <a:cs typeface="Century Gothic"/>
                  <a:sym typeface="Century Gothic"/>
                </a:rPr>
                <a:t>choose your </a:t>
              </a:r>
              <a:r>
                <a:rPr lang="en-US" sz="1200" b="0" i="0" u="none" strike="noStrike" cap="none">
                  <a:solidFill>
                    <a:srgbClr val="BA0C2F"/>
                  </a:solidFill>
                  <a:latin typeface="Century Gothic"/>
                  <a:ea typeface="Century Gothic"/>
                  <a:cs typeface="Century Gothic"/>
                  <a:sym typeface="Century Gothic"/>
                </a:rPr>
                <a:t>mobile wallet</a:t>
              </a:r>
              <a:r>
                <a:rPr lang="en-US" sz="1200" b="0" i="0" u="none" strike="noStrike" cap="none">
                  <a:solidFill>
                    <a:srgbClr val="2855A4"/>
                  </a:solidFill>
                  <a:latin typeface="Century Gothic"/>
                  <a:ea typeface="Century Gothic"/>
                  <a:cs typeface="Century Gothic"/>
                  <a:sym typeface="Century Gothic"/>
                </a:rPr>
                <a:t> provider.</a:t>
              </a:r>
              <a:endParaRPr sz="1200" b="0" i="0" u="none" strike="noStrike" cap="none">
                <a:solidFill>
                  <a:srgbClr val="2853A3"/>
                </a:solidFill>
                <a:latin typeface="Century Gothic"/>
                <a:ea typeface="Century Gothic"/>
                <a:cs typeface="Century Gothic"/>
                <a:sym typeface="Century Gothic"/>
              </a:endParaRPr>
            </a:p>
          </p:txBody>
        </p:sp>
        <p:sp>
          <p:nvSpPr>
            <p:cNvPr id="353" name="Google Shape;353;g1472dc3e379_0_0"/>
            <p:cNvSpPr txBox="1"/>
            <p:nvPr/>
          </p:nvSpPr>
          <p:spPr>
            <a:xfrm>
              <a:off x="5120525" y="3394953"/>
              <a:ext cx="1926300" cy="1800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800"/>
                </a:spcBef>
                <a:spcAft>
                  <a:spcPts val="0"/>
                </a:spcAft>
                <a:buClr>
                  <a:srgbClr val="000000"/>
                </a:buClr>
                <a:buSzPts val="1100"/>
                <a:buFont typeface="Arial"/>
                <a:buNone/>
              </a:pPr>
              <a:r>
                <a:rPr lang="en-US" sz="1100" b="1" i="0" u="none" strike="noStrike" cap="none">
                  <a:solidFill>
                    <a:srgbClr val="2855A4"/>
                  </a:solidFill>
                  <a:latin typeface="Century Gothic"/>
                  <a:ea typeface="Century Gothic"/>
                  <a:cs typeface="Century Gothic"/>
                  <a:sym typeface="Century Gothic"/>
                </a:rPr>
                <a:t>Second, </a:t>
              </a:r>
              <a:r>
                <a:rPr lang="en-US" sz="1100" b="0" i="0" u="none" strike="noStrike" cap="none">
                  <a:solidFill>
                    <a:srgbClr val="2855A4"/>
                  </a:solidFill>
                  <a:latin typeface="Century Gothic"/>
                  <a:ea typeface="Century Gothic"/>
                  <a:cs typeface="Century Gothic"/>
                  <a:sym typeface="Century Gothic"/>
                </a:rPr>
                <a:t>download the provider’s app or visit their website, and choose the option to begin registration. If you have a feature phone, you will need to visit an agent to complete the registration process.</a:t>
              </a:r>
              <a:endParaRPr sz="1100" b="0" i="0" u="none" strike="noStrike" cap="none">
                <a:solidFill>
                  <a:schemeClr val="dk1"/>
                </a:solidFill>
                <a:latin typeface="Century Gothic"/>
                <a:ea typeface="Century Gothic"/>
                <a:cs typeface="Century Gothic"/>
                <a:sym typeface="Century Gothic"/>
              </a:endParaRPr>
            </a:p>
            <a:p>
              <a:pPr marL="10160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5408B"/>
                </a:solidFill>
                <a:latin typeface="Century Gothic"/>
                <a:ea typeface="Century Gothic"/>
                <a:cs typeface="Century Gothic"/>
                <a:sym typeface="Century Gothic"/>
              </a:endParaRPr>
            </a:p>
          </p:txBody>
        </p:sp>
        <p:sp>
          <p:nvSpPr>
            <p:cNvPr id="354" name="Google Shape;354;g1472dc3e379_0_0"/>
            <p:cNvSpPr txBox="1"/>
            <p:nvPr/>
          </p:nvSpPr>
          <p:spPr>
            <a:xfrm>
              <a:off x="7157351" y="3394950"/>
              <a:ext cx="1746300" cy="1616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800"/>
                </a:spcBef>
                <a:spcAft>
                  <a:spcPts val="0"/>
                </a:spcAft>
                <a:buClr>
                  <a:srgbClr val="000000"/>
                </a:buClr>
                <a:buSzPts val="1100"/>
                <a:buFont typeface="Arial"/>
                <a:buNone/>
              </a:pPr>
              <a:r>
                <a:rPr lang="en-US" sz="1100" b="1" i="0" u="none" strike="noStrike" cap="none">
                  <a:solidFill>
                    <a:srgbClr val="2855A4"/>
                  </a:solidFill>
                  <a:latin typeface="Century Gothic"/>
                  <a:ea typeface="Century Gothic"/>
                  <a:cs typeface="Century Gothic"/>
                  <a:sym typeface="Century Gothic"/>
                </a:rPr>
                <a:t>Fill in the required fields. </a:t>
              </a:r>
              <a:r>
                <a:rPr lang="en-US" sz="1100" b="0" i="0" u="none" strike="noStrike" cap="none">
                  <a:solidFill>
                    <a:srgbClr val="2855A4"/>
                  </a:solidFill>
                  <a:latin typeface="Century Gothic"/>
                  <a:ea typeface="Century Gothic"/>
                  <a:cs typeface="Century Gothic"/>
                  <a:sym typeface="Century Gothic"/>
                </a:rPr>
                <a:t>Usually, you will have to enter your name, address, and provide proof of identity, such as your national or state-issued ID card, driver’s license, or passport.</a:t>
              </a:r>
              <a:endParaRPr sz="700" b="0" i="0" u="none" strike="noStrike" cap="none">
                <a:solidFill>
                  <a:srgbClr val="05408B"/>
                </a:solidFill>
                <a:latin typeface="Century Gothic"/>
                <a:ea typeface="Century Gothic"/>
                <a:cs typeface="Century Gothic"/>
                <a:sym typeface="Century Gothic"/>
              </a:endParaRPr>
            </a:p>
          </p:txBody>
        </p:sp>
        <p:sp>
          <p:nvSpPr>
            <p:cNvPr id="355" name="Google Shape;355;g1472dc3e379_0_0"/>
            <p:cNvSpPr txBox="1"/>
            <p:nvPr/>
          </p:nvSpPr>
          <p:spPr>
            <a:xfrm>
              <a:off x="9298775" y="3394950"/>
              <a:ext cx="1584600" cy="1800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800"/>
                </a:spcBef>
                <a:spcAft>
                  <a:spcPts val="0"/>
                </a:spcAft>
                <a:buClr>
                  <a:srgbClr val="000000"/>
                </a:buClr>
                <a:buSzPts val="1100"/>
                <a:buFont typeface="Arial"/>
                <a:buNone/>
              </a:pPr>
              <a:r>
                <a:rPr lang="en-US" sz="1100" b="1" i="0" u="none" strike="noStrike" cap="none">
                  <a:solidFill>
                    <a:srgbClr val="2855A4"/>
                  </a:solidFill>
                  <a:latin typeface="Century Gothic"/>
                  <a:ea typeface="Century Gothic"/>
                  <a:cs typeface="Century Gothic"/>
                  <a:sym typeface="Century Gothic"/>
                </a:rPr>
                <a:t>Next, </a:t>
              </a:r>
              <a:r>
                <a:rPr lang="en-US" sz="1100" b="0" i="0" u="none" strike="noStrike" cap="none">
                  <a:solidFill>
                    <a:srgbClr val="2855A4"/>
                  </a:solidFill>
                  <a:latin typeface="Century Gothic"/>
                  <a:ea typeface="Century Gothic"/>
                  <a:cs typeface="Century Gothic"/>
                  <a:sym typeface="Century Gothic"/>
                </a:rPr>
                <a:t>create your PIN code or your password. Your PIN or password is how you will access your </a:t>
              </a:r>
              <a:r>
                <a:rPr lang="en-US" sz="1100">
                  <a:solidFill>
                    <a:srgbClr val="BA0C2F"/>
                  </a:solidFill>
                  <a:latin typeface="Century Gothic"/>
                  <a:ea typeface="Century Gothic"/>
                  <a:cs typeface="Century Gothic"/>
                  <a:sym typeface="Century Gothic"/>
                </a:rPr>
                <a:t>mobile wallet</a:t>
              </a:r>
              <a:r>
                <a:rPr lang="en-US" sz="1100" b="0" i="0" u="none" strike="noStrike" cap="none">
                  <a:solidFill>
                    <a:srgbClr val="2855A4"/>
                  </a:solidFill>
                  <a:latin typeface="Century Gothic"/>
                  <a:ea typeface="Century Gothic"/>
                  <a:cs typeface="Century Gothic"/>
                  <a:sym typeface="Century Gothic"/>
                </a:rPr>
                <a:t>. It is important to keep this number a secret!</a:t>
              </a:r>
              <a:endParaRPr sz="1100" b="0" i="0" u="none" strike="noStrike" cap="none">
                <a:solidFill>
                  <a:schemeClr val="dk1"/>
                </a:solidFill>
                <a:latin typeface="Arial"/>
                <a:ea typeface="Arial"/>
                <a:cs typeface="Arial"/>
                <a:sym typeface="Arial"/>
              </a:endParaRPr>
            </a:p>
            <a:p>
              <a:pPr marL="10160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5408B"/>
                </a:solidFill>
                <a:latin typeface="Century Gothic"/>
                <a:ea typeface="Century Gothic"/>
                <a:cs typeface="Century Gothic"/>
                <a:sym typeface="Century Gothic"/>
              </a:endParaRPr>
            </a:p>
          </p:txBody>
        </p:sp>
      </p:grpSp>
      <p:sp>
        <p:nvSpPr>
          <p:cNvPr id="356" name="Google Shape;356;g1472dc3e379_0_0"/>
          <p:cNvSpPr txBox="1"/>
          <p:nvPr/>
        </p:nvSpPr>
        <p:spPr>
          <a:xfrm>
            <a:off x="8676475" y="2775525"/>
            <a:ext cx="1610700" cy="1293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800"/>
              </a:spcBef>
              <a:spcAft>
                <a:spcPts val="0"/>
              </a:spcAft>
              <a:buClr>
                <a:srgbClr val="000000"/>
              </a:buClr>
              <a:buSzPts val="1200"/>
              <a:buFont typeface="Arial"/>
              <a:buNone/>
            </a:pPr>
            <a:r>
              <a:rPr lang="en-US" sz="1200" b="1" i="0" u="none" strike="noStrike" cap="none">
                <a:solidFill>
                  <a:srgbClr val="2855A4"/>
                </a:solidFill>
                <a:latin typeface="Century Gothic"/>
                <a:ea typeface="Century Gothic"/>
                <a:cs typeface="Century Gothic"/>
                <a:sym typeface="Century Gothic"/>
              </a:rPr>
              <a:t>Now you should be registered </a:t>
            </a:r>
            <a:r>
              <a:rPr lang="en-US" sz="1200" b="0" i="0" u="none" strike="noStrike" cap="none">
                <a:solidFill>
                  <a:srgbClr val="2855A4"/>
                </a:solidFill>
                <a:latin typeface="Century Gothic"/>
                <a:ea typeface="Century Gothic"/>
                <a:cs typeface="Century Gothic"/>
                <a:sym typeface="Century Gothic"/>
              </a:rPr>
              <a:t>and can start using your </a:t>
            </a:r>
            <a:r>
              <a:rPr lang="en-US" sz="1200" b="0" i="0" u="none" strike="noStrike" cap="none">
                <a:solidFill>
                  <a:srgbClr val="BA0C2F"/>
                </a:solidFill>
                <a:latin typeface="Century Gothic"/>
                <a:ea typeface="Century Gothic"/>
                <a:cs typeface="Century Gothic"/>
                <a:sym typeface="Century Gothic"/>
              </a:rPr>
              <a:t>mobile wallet</a:t>
            </a:r>
            <a:r>
              <a:rPr lang="en-US" sz="1200" b="0" i="0" u="none" strike="noStrike" cap="none">
                <a:solidFill>
                  <a:srgbClr val="2855A4"/>
                </a:solidFill>
                <a:latin typeface="Century Gothic"/>
                <a:ea typeface="Century Gothic"/>
                <a:cs typeface="Century Gothic"/>
                <a:sym typeface="Century Gothic"/>
              </a:rPr>
              <a:t> to send and receive money!</a:t>
            </a:r>
            <a:endParaRPr sz="1200" b="0" i="0" u="none" strike="noStrike" cap="none">
              <a:solidFill>
                <a:srgbClr val="2855A4"/>
              </a:solidFill>
              <a:latin typeface="Arial"/>
              <a:ea typeface="Arial"/>
              <a:cs typeface="Arial"/>
              <a:sym typeface="Arial"/>
            </a:endParaRPr>
          </a:p>
        </p:txBody>
      </p:sp>
      <p:pic>
        <p:nvPicPr>
          <p:cNvPr id="357" name="Google Shape;357;g1472dc3e379_0_0"/>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8491676" y="4068525"/>
            <a:ext cx="2249999" cy="1773193"/>
          </a:xfrm>
          <a:prstGeom prst="rect">
            <a:avLst/>
          </a:prstGeom>
          <a:noFill/>
          <a:ln>
            <a:noFill/>
          </a:ln>
        </p:spPr>
      </p:pic>
      <p:sp>
        <p:nvSpPr>
          <p:cNvPr id="358" name="Google Shape;358;g1472dc3e379_0_0"/>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pic>
        <p:nvPicPr>
          <p:cNvPr id="363" name="Google Shape;363;p1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6857172"/>
          </a:xfrm>
          <a:prstGeom prst="rect">
            <a:avLst/>
          </a:prstGeom>
          <a:noFill/>
          <a:ln>
            <a:noFill/>
          </a:ln>
        </p:spPr>
      </p:pic>
      <p:pic>
        <p:nvPicPr>
          <p:cNvPr id="364" name="Google Shape;364;p1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16136" y="1918636"/>
            <a:ext cx="4058757" cy="4058757"/>
          </a:xfrm>
          <a:prstGeom prst="rect">
            <a:avLst/>
          </a:prstGeom>
          <a:noFill/>
          <a:ln>
            <a:noFill/>
          </a:ln>
        </p:spPr>
      </p:pic>
      <p:pic>
        <p:nvPicPr>
          <p:cNvPr id="365" name="Google Shape;365;p1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799464" y="2018386"/>
            <a:ext cx="3928978" cy="3928978"/>
          </a:xfrm>
          <a:prstGeom prst="rect">
            <a:avLst/>
          </a:prstGeom>
          <a:noFill/>
          <a:ln>
            <a:noFill/>
          </a:ln>
        </p:spPr>
      </p:pic>
      <p:sp>
        <p:nvSpPr>
          <p:cNvPr id="366" name="Google Shape;366;p16"/>
          <p:cNvSpPr/>
          <p:nvPr/>
        </p:nvSpPr>
        <p:spPr>
          <a:xfrm>
            <a:off x="601375" y="358000"/>
            <a:ext cx="9870600" cy="11406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67" name="Google Shape;367;p16"/>
          <p:cNvGrpSpPr/>
          <p:nvPr/>
        </p:nvGrpSpPr>
        <p:grpSpPr>
          <a:xfrm>
            <a:off x="3734161" y="2217092"/>
            <a:ext cx="3668816" cy="1453838"/>
            <a:chOff x="3867161" y="2050840"/>
            <a:chExt cx="3668816" cy="1453838"/>
          </a:xfrm>
        </p:grpSpPr>
        <p:pic>
          <p:nvPicPr>
            <p:cNvPr id="368" name="Google Shape;368;p16"/>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693139">
              <a:off x="3867161" y="2162566"/>
              <a:ext cx="824345" cy="824345"/>
            </a:xfrm>
            <a:prstGeom prst="rect">
              <a:avLst/>
            </a:prstGeom>
            <a:noFill/>
            <a:ln>
              <a:noFill/>
            </a:ln>
          </p:spPr>
        </p:pic>
        <p:sp>
          <p:nvSpPr>
            <p:cNvPr id="369" name="Google Shape;369;p16"/>
            <p:cNvSpPr/>
            <p:nvPr/>
          </p:nvSpPr>
          <p:spPr>
            <a:xfrm>
              <a:off x="4484229" y="2050840"/>
              <a:ext cx="2951998" cy="1453838"/>
            </a:xfrm>
            <a:prstGeom prst="rect">
              <a:avLst/>
            </a:prstGeom>
            <a:solidFill>
              <a:srgbClr val="FBE4D4">
                <a:alpha val="4039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0" name="Google Shape;370;p16"/>
            <p:cNvSpPr txBox="1"/>
            <p:nvPr/>
          </p:nvSpPr>
          <p:spPr>
            <a:xfrm>
              <a:off x="4734588" y="2130649"/>
              <a:ext cx="2801389" cy="121571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sng" strike="noStrike" cap="none">
                  <a:solidFill>
                    <a:schemeClr val="lt1"/>
                  </a:solidFill>
                  <a:latin typeface="Century Gothic"/>
                  <a:ea typeface="Century Gothic"/>
                  <a:cs typeface="Century Gothic"/>
                  <a:sym typeface="Century Gothic"/>
                  <a:hlinkClick r:id="rId7">
                    <a:extLst>
                      <a:ext uri="{A12FA001-AC4F-418D-AE19-62706E023703}">
                        <ahyp:hlinkClr xmlns:ahyp="http://schemas.microsoft.com/office/drawing/2018/hyperlinkcolor" val="tx"/>
                      </a:ext>
                    </a:extLst>
                  </a:hlinkClick>
                </a:rPr>
                <a:t>Hey Sister Lessons</a:t>
              </a:r>
              <a:endParaRPr sz="2000" b="1" i="0" u="none" strike="noStrike" cap="none">
                <a:solidFill>
                  <a:schemeClr val="lt1"/>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000000"/>
                </a:buClr>
                <a:buSzPts val="1600"/>
                <a:buFont typeface="Arial"/>
                <a:buNone/>
              </a:pPr>
              <a:r>
                <a:rPr lang="en-US" sz="1600" b="1" i="0" u="none" strike="noStrike" cap="none">
                  <a:solidFill>
                    <a:schemeClr val="lt1"/>
                  </a:solidFill>
                  <a:latin typeface="Century Gothic"/>
                  <a:ea typeface="Century Gothic"/>
                  <a:cs typeface="Century Gothic"/>
                  <a:sym typeface="Century Gothic"/>
                </a:rPr>
                <a:t>Lesson 2: How do I set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Century Gothic"/>
                  <a:ea typeface="Century Gothic"/>
                  <a:cs typeface="Century Gothic"/>
                  <a:sym typeface="Century Gothic"/>
                </a:rPr>
                <a:t>up a mobile money account?</a:t>
              </a:r>
              <a:endParaRPr sz="1400" b="0" i="0" u="none" strike="noStrike" cap="none">
                <a:solidFill>
                  <a:srgbClr val="000000"/>
                </a:solidFill>
                <a:latin typeface="Arial"/>
                <a:ea typeface="Arial"/>
                <a:cs typeface="Arial"/>
                <a:sym typeface="Arial"/>
              </a:endParaRPr>
            </a:p>
          </p:txBody>
        </p:sp>
      </p:grpSp>
      <p:grpSp>
        <p:nvGrpSpPr>
          <p:cNvPr id="371" name="Google Shape;371;p16"/>
          <p:cNvGrpSpPr/>
          <p:nvPr/>
        </p:nvGrpSpPr>
        <p:grpSpPr>
          <a:xfrm>
            <a:off x="4992755" y="4323971"/>
            <a:ext cx="3292240" cy="1607343"/>
            <a:chOff x="4643630" y="4157719"/>
            <a:chExt cx="3292240" cy="1607343"/>
          </a:xfrm>
        </p:grpSpPr>
        <p:grpSp>
          <p:nvGrpSpPr>
            <p:cNvPr id="372" name="Google Shape;372;p16"/>
            <p:cNvGrpSpPr/>
            <p:nvPr/>
          </p:nvGrpSpPr>
          <p:grpSpPr>
            <a:xfrm>
              <a:off x="4643630" y="4157719"/>
              <a:ext cx="2801388" cy="1453838"/>
              <a:chOff x="4494005" y="4157719"/>
              <a:chExt cx="2801388" cy="1453838"/>
            </a:xfrm>
          </p:grpSpPr>
          <p:sp>
            <p:nvSpPr>
              <p:cNvPr id="373" name="Google Shape;373;p16"/>
              <p:cNvSpPr/>
              <p:nvPr/>
            </p:nvSpPr>
            <p:spPr>
              <a:xfrm>
                <a:off x="4494005" y="4157719"/>
                <a:ext cx="2801388" cy="1453838"/>
              </a:xfrm>
              <a:prstGeom prst="rect">
                <a:avLst/>
              </a:prstGeom>
              <a:solidFill>
                <a:srgbClr val="FBE4D4">
                  <a:alpha val="4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4" name="Google Shape;374;p16"/>
              <p:cNvSpPr txBox="1"/>
              <p:nvPr/>
            </p:nvSpPr>
            <p:spPr>
              <a:xfrm>
                <a:off x="4580775" y="4327084"/>
                <a:ext cx="2645604" cy="9694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sng" strike="noStrike" cap="none">
                    <a:solidFill>
                      <a:schemeClr val="lt1"/>
                    </a:solidFill>
                    <a:latin typeface="Century Gothic"/>
                    <a:ea typeface="Century Gothic"/>
                    <a:cs typeface="Century Gothic"/>
                    <a:sym typeface="Century Gothic"/>
                    <a:hlinkClick r:id="rId8">
                      <a:extLst>
                        <a:ext uri="{A12FA001-AC4F-418D-AE19-62706E023703}">
                          <ahyp:hlinkClr xmlns:ahyp="http://schemas.microsoft.com/office/drawing/2018/hyperlinkcolor" val="tx"/>
                        </a:ext>
                      </a:extLst>
                    </a:hlinkClick>
                  </a:rPr>
                  <a:t>Oye Amiga Lessons</a:t>
                </a:r>
                <a:endParaRPr sz="2000" b="1" i="0" u="none" strike="noStrike" cap="none">
                  <a:solidFill>
                    <a:schemeClr val="lt1"/>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000000"/>
                  </a:buClr>
                  <a:buSzPts val="1600"/>
                  <a:buFont typeface="Arial"/>
                  <a:buNone/>
                </a:pPr>
                <a:r>
                  <a:rPr lang="en-US" sz="1600" b="1" i="0" u="none" strike="noStrike" cap="none">
                    <a:solidFill>
                      <a:schemeClr val="lt1"/>
                    </a:solidFill>
                    <a:latin typeface="Century Gothic"/>
                    <a:ea typeface="Century Gothic"/>
                    <a:cs typeface="Century Gothic"/>
                    <a:sym typeface="Century Gothic"/>
                  </a:rPr>
                  <a:t>Lesson 1: How do I set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Century Gothic"/>
                    <a:ea typeface="Century Gothic"/>
                    <a:cs typeface="Century Gothic"/>
                    <a:sym typeface="Century Gothic"/>
                  </a:rPr>
                  <a:t>up a mobile wallet?</a:t>
                </a:r>
                <a:endParaRPr sz="1400" b="0" i="0" u="none" strike="noStrike" cap="none">
                  <a:solidFill>
                    <a:srgbClr val="000000"/>
                  </a:solidFill>
                  <a:latin typeface="Arial"/>
                  <a:ea typeface="Arial"/>
                  <a:cs typeface="Arial"/>
                  <a:sym typeface="Arial"/>
                </a:endParaRPr>
              </a:p>
            </p:txBody>
          </p:sp>
        </p:grpSp>
        <p:pic>
          <p:nvPicPr>
            <p:cNvPr id="375" name="Google Shape;375;p16"/>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6761952">
              <a:off x="7111525" y="4940717"/>
              <a:ext cx="824345" cy="824345"/>
            </a:xfrm>
            <a:prstGeom prst="rect">
              <a:avLst/>
            </a:prstGeom>
            <a:noFill/>
            <a:ln>
              <a:noFill/>
            </a:ln>
          </p:spPr>
        </p:pic>
      </p:grpSp>
      <p:sp>
        <p:nvSpPr>
          <p:cNvPr id="376" name="Google Shape;376;p16"/>
          <p:cNvSpPr txBox="1">
            <a:spLocks noGrp="1"/>
          </p:cNvSpPr>
          <p:nvPr>
            <p:ph type="title"/>
          </p:nvPr>
        </p:nvSpPr>
        <p:spPr>
          <a:xfrm>
            <a:off x="838200" y="26546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BA0C2F"/>
              </a:buClr>
              <a:buSzPts val="3200"/>
              <a:buFont typeface="Century Gothic"/>
              <a:buNone/>
            </a:pPr>
            <a:r>
              <a:rPr lang="en-US" sz="2100" b="1">
                <a:solidFill>
                  <a:srgbClr val="BA0C2F"/>
                </a:solidFill>
              </a:rPr>
              <a:t>LEARNING RESOURCE</a:t>
            </a:r>
            <a:endParaRPr sz="2100" b="1">
              <a:solidFill>
                <a:srgbClr val="BA0C2F"/>
              </a:solidFill>
            </a:endParaRPr>
          </a:p>
          <a:p>
            <a:pPr marL="0" lvl="0" indent="0" algn="l" rtl="0">
              <a:lnSpc>
                <a:spcPct val="90000"/>
              </a:lnSpc>
              <a:spcBef>
                <a:spcPts val="400"/>
              </a:spcBef>
              <a:spcAft>
                <a:spcPts val="0"/>
              </a:spcAft>
              <a:buClr>
                <a:srgbClr val="BA0C2F"/>
              </a:buClr>
              <a:buSzPts val="3200"/>
              <a:buFont typeface="Century Gothic"/>
              <a:buNone/>
            </a:pPr>
            <a:r>
              <a:rPr lang="en-US" sz="3200">
                <a:solidFill>
                  <a:srgbClr val="BA0C2F"/>
                </a:solidFill>
                <a:highlight>
                  <a:srgbClr val="FAC7A6"/>
                </a:highlight>
                <a:latin typeface="Century Gothic"/>
                <a:ea typeface="Century Gothic"/>
                <a:cs typeface="Century Gothic"/>
                <a:sym typeface="Century Gothic"/>
              </a:rPr>
              <a:t>Mobile Wallets</a:t>
            </a:r>
            <a:r>
              <a:rPr lang="en-US" sz="3200">
                <a:solidFill>
                  <a:srgbClr val="BA0C2F"/>
                </a:solidFill>
                <a:latin typeface="Century Gothic"/>
                <a:ea typeface="Century Gothic"/>
                <a:cs typeface="Century Gothic"/>
                <a:sym typeface="Century Gothic"/>
              </a:rPr>
              <a:t> with Hey Sister and Oye Amiga</a:t>
            </a:r>
            <a:endParaRPr/>
          </a:p>
        </p:txBody>
      </p:sp>
      <p:sp>
        <p:nvSpPr>
          <p:cNvPr id="377" name="Google Shape;377;p16"/>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chemeClr val="lt1"/>
                </a:solidFill>
              </a:rPr>
              <a:t>16</a:t>
            </a:fld>
            <a:endParaRPr>
              <a:solidFill>
                <a:schemeClr val="lt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82" name="Google Shape;382;g14a759c8f77_0_22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6857173"/>
          </a:xfrm>
          <a:prstGeom prst="rect">
            <a:avLst/>
          </a:prstGeom>
          <a:noFill/>
          <a:ln>
            <a:noFill/>
          </a:ln>
        </p:spPr>
      </p:pic>
      <p:pic>
        <p:nvPicPr>
          <p:cNvPr id="383" name="Google Shape;383;g14a759c8f77_0_22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10956175" y="389668"/>
            <a:ext cx="1235826" cy="1235826"/>
          </a:xfrm>
          <a:prstGeom prst="rect">
            <a:avLst/>
          </a:prstGeom>
          <a:noFill/>
          <a:ln>
            <a:noFill/>
          </a:ln>
        </p:spPr>
      </p:pic>
      <p:sp>
        <p:nvSpPr>
          <p:cNvPr id="384" name="Google Shape;384;g14a759c8f77_0_227"/>
          <p:cNvSpPr txBox="1"/>
          <p:nvPr/>
        </p:nvSpPr>
        <p:spPr>
          <a:xfrm>
            <a:off x="9177250" y="661347"/>
            <a:ext cx="1795500" cy="6927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rgbClr val="FFFFFF"/>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entury Gothic"/>
                <a:ea typeface="Century Gothic"/>
                <a:cs typeface="Century Gothic"/>
                <a:sym typeface="Century Gothic"/>
              </a:rPr>
              <a:t>Add, delete, or modify </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entury Gothic"/>
                <a:ea typeface="Century Gothic"/>
                <a:cs typeface="Century Gothic"/>
                <a:sym typeface="Century Gothic"/>
              </a:rPr>
              <a:t>questions as necessary.</a:t>
            </a:r>
            <a:endParaRPr sz="1100" b="0" i="0" u="none" strike="noStrike" cap="none">
              <a:solidFill>
                <a:srgbClr val="FFFFFF"/>
              </a:solidFill>
              <a:latin typeface="Century Gothic"/>
              <a:ea typeface="Century Gothic"/>
              <a:cs typeface="Century Gothic"/>
              <a:sym typeface="Century Gothic"/>
            </a:endParaRPr>
          </a:p>
        </p:txBody>
      </p:sp>
      <p:grpSp>
        <p:nvGrpSpPr>
          <p:cNvPr id="385" name="Google Shape;385;g14a759c8f77_0_227"/>
          <p:cNvGrpSpPr/>
          <p:nvPr/>
        </p:nvGrpSpPr>
        <p:grpSpPr>
          <a:xfrm>
            <a:off x="-311998" y="-317672"/>
            <a:ext cx="5384672" cy="7127259"/>
            <a:chOff x="-311998" y="-317672"/>
            <a:chExt cx="5384672" cy="7127259"/>
          </a:xfrm>
        </p:grpSpPr>
        <p:pic>
          <p:nvPicPr>
            <p:cNvPr id="386" name="Google Shape;386;g14a759c8f77_0_22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flipH="1">
              <a:off x="194031" y="-317672"/>
              <a:ext cx="4878643" cy="3837737"/>
            </a:xfrm>
            <a:prstGeom prst="rect">
              <a:avLst/>
            </a:prstGeom>
            <a:noFill/>
            <a:ln>
              <a:noFill/>
            </a:ln>
          </p:spPr>
        </p:pic>
        <p:sp>
          <p:nvSpPr>
            <p:cNvPr id="387" name="Google Shape;387;g14a759c8f77_0_227"/>
            <p:cNvSpPr txBox="1"/>
            <p:nvPr/>
          </p:nvSpPr>
          <p:spPr>
            <a:xfrm>
              <a:off x="1788235" y="654944"/>
              <a:ext cx="3125700" cy="1262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1" i="0" u="none" strike="noStrike" cap="none">
                  <a:solidFill>
                    <a:srgbClr val="2853A3"/>
                  </a:solidFill>
                  <a:latin typeface="Century Gothic"/>
                  <a:ea typeface="Century Gothic"/>
                  <a:cs typeface="Century Gothic"/>
                  <a:sym typeface="Century Gothic"/>
                </a:rPr>
                <a:t>Let’s </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800"/>
                <a:buFont typeface="Arial"/>
                <a:buNone/>
              </a:pPr>
              <a:r>
                <a:rPr lang="en-US" sz="3800" b="1" i="0" u="none" strike="noStrike" cap="none">
                  <a:solidFill>
                    <a:srgbClr val="2853A3"/>
                  </a:solidFill>
                  <a:latin typeface="Century Gothic"/>
                  <a:ea typeface="Century Gothic"/>
                  <a:cs typeface="Century Gothic"/>
                  <a:sym typeface="Century Gothic"/>
                </a:rPr>
                <a:t>discuss!</a:t>
              </a:r>
              <a:endParaRPr sz="3800" b="0" i="0" u="none" strike="noStrike" cap="none">
                <a:solidFill>
                  <a:schemeClr val="dk1"/>
                </a:solidFill>
                <a:latin typeface="Calibri"/>
                <a:ea typeface="Calibri"/>
                <a:cs typeface="Calibri"/>
                <a:sym typeface="Calibri"/>
              </a:endParaRPr>
            </a:p>
          </p:txBody>
        </p:sp>
        <p:pic>
          <p:nvPicPr>
            <p:cNvPr id="388" name="Google Shape;388;g14a759c8f77_0_227"/>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flipH="1">
              <a:off x="-311998" y="1565651"/>
              <a:ext cx="3495973" cy="5243936"/>
            </a:xfrm>
            <a:prstGeom prst="rect">
              <a:avLst/>
            </a:prstGeom>
            <a:noFill/>
            <a:ln>
              <a:noFill/>
            </a:ln>
          </p:spPr>
        </p:pic>
      </p:grpSp>
      <p:grpSp>
        <p:nvGrpSpPr>
          <p:cNvPr id="389" name="Google Shape;389;g14a759c8f77_0_227"/>
          <p:cNvGrpSpPr/>
          <p:nvPr/>
        </p:nvGrpSpPr>
        <p:grpSpPr>
          <a:xfrm>
            <a:off x="5528287" y="2696191"/>
            <a:ext cx="3495977" cy="2755134"/>
            <a:chOff x="5528287" y="2696191"/>
            <a:chExt cx="3495977" cy="2755134"/>
          </a:xfrm>
        </p:grpSpPr>
        <p:pic>
          <p:nvPicPr>
            <p:cNvPr id="390" name="Google Shape;390;g14a759c8f77_0_227"/>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528287" y="2696191"/>
              <a:ext cx="3495977" cy="2755134"/>
            </a:xfrm>
            <a:prstGeom prst="rect">
              <a:avLst/>
            </a:prstGeom>
            <a:noFill/>
            <a:ln>
              <a:noFill/>
            </a:ln>
          </p:spPr>
        </p:pic>
        <p:sp>
          <p:nvSpPr>
            <p:cNvPr id="391" name="Google Shape;391;g14a759c8f77_0_227"/>
            <p:cNvSpPr txBox="1"/>
            <p:nvPr/>
          </p:nvSpPr>
          <p:spPr>
            <a:xfrm>
              <a:off x="6378525" y="3288813"/>
              <a:ext cx="1795500" cy="1569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434"/>
                </a:spcBef>
                <a:spcAft>
                  <a:spcPts val="0"/>
                </a:spcAft>
                <a:buClr>
                  <a:srgbClr val="000000"/>
                </a:buClr>
                <a:buSzPts val="1800"/>
                <a:buFont typeface="Arial"/>
                <a:buNone/>
              </a:pPr>
              <a:r>
                <a:rPr lang="en-US" sz="1800" b="1" i="0" u="none" strike="noStrike" cap="none">
                  <a:solidFill>
                    <a:srgbClr val="D19129"/>
                  </a:solidFill>
                  <a:latin typeface="Century Gothic"/>
                  <a:ea typeface="Century Gothic"/>
                  <a:cs typeface="Century Gothic"/>
                  <a:sym typeface="Century Gothic"/>
                </a:rPr>
                <a:t>How would you use your </a:t>
              </a:r>
              <a:r>
                <a:rPr lang="en-US" sz="1800" b="1" i="0" u="none" strike="noStrike" cap="none">
                  <a:solidFill>
                    <a:srgbClr val="BA0C2F"/>
                  </a:solidFill>
                  <a:latin typeface="Century Gothic"/>
                  <a:ea typeface="Century Gothic"/>
                  <a:cs typeface="Century Gothic"/>
                  <a:sym typeface="Century Gothic"/>
                </a:rPr>
                <a:t>mobile wallet</a:t>
              </a:r>
              <a:r>
                <a:rPr lang="en-US" sz="1800" b="1" i="0" u="none" strike="noStrike" cap="none">
                  <a:solidFill>
                    <a:srgbClr val="D19129"/>
                  </a:solidFill>
                  <a:latin typeface="Century Gothic"/>
                  <a:ea typeface="Century Gothic"/>
                  <a:cs typeface="Century Gothic"/>
                  <a:sym typeface="Century Gothic"/>
                </a:rPr>
                <a:t> for your business?</a:t>
              </a:r>
              <a:endParaRPr sz="1400" b="1" i="0" u="none" strike="noStrike" cap="none">
                <a:solidFill>
                  <a:srgbClr val="D19129"/>
                </a:solidFill>
                <a:latin typeface="Century Gothic"/>
                <a:ea typeface="Century Gothic"/>
                <a:cs typeface="Century Gothic"/>
                <a:sym typeface="Century Gothic"/>
              </a:endParaRPr>
            </a:p>
          </p:txBody>
        </p:sp>
      </p:grpSp>
      <p:grpSp>
        <p:nvGrpSpPr>
          <p:cNvPr id="392" name="Google Shape;392;g14a759c8f77_0_227"/>
          <p:cNvGrpSpPr/>
          <p:nvPr/>
        </p:nvGrpSpPr>
        <p:grpSpPr>
          <a:xfrm>
            <a:off x="4382887" y="161066"/>
            <a:ext cx="3495977" cy="2755134"/>
            <a:chOff x="4382887" y="161066"/>
            <a:chExt cx="3495977" cy="2755134"/>
          </a:xfrm>
        </p:grpSpPr>
        <p:pic>
          <p:nvPicPr>
            <p:cNvPr id="393" name="Google Shape;393;g14a759c8f77_0_227"/>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382887" y="161066"/>
              <a:ext cx="3495977" cy="2755134"/>
            </a:xfrm>
            <a:prstGeom prst="rect">
              <a:avLst/>
            </a:prstGeom>
            <a:noFill/>
            <a:ln>
              <a:noFill/>
            </a:ln>
          </p:spPr>
        </p:pic>
        <p:sp>
          <p:nvSpPr>
            <p:cNvPr id="394" name="Google Shape;394;g14a759c8f77_0_227"/>
            <p:cNvSpPr txBox="1"/>
            <p:nvPr/>
          </p:nvSpPr>
          <p:spPr>
            <a:xfrm>
              <a:off x="5055675" y="492725"/>
              <a:ext cx="2150400" cy="2416800"/>
            </a:xfrm>
            <a:prstGeom prst="rect">
              <a:avLst/>
            </a:prstGeom>
            <a:noFill/>
            <a:ln>
              <a:noFill/>
            </a:ln>
          </p:spPr>
          <p:txBody>
            <a:bodyPr spcFirstLastPara="1" wrap="square" lIns="91425" tIns="91425" rIns="91425" bIns="91425" anchor="t" anchorCtr="0">
              <a:spAutoFit/>
            </a:bodyPr>
            <a:lstStyle/>
            <a:p>
              <a:pPr marL="12700" marR="5080" lvl="0" indent="-635" algn="ctr" rtl="0">
                <a:lnSpc>
                  <a:spcPct val="117600"/>
                </a:lnSpc>
                <a:spcBef>
                  <a:spcPts val="0"/>
                </a:spcBef>
                <a:spcAft>
                  <a:spcPts val="0"/>
                </a:spcAft>
                <a:buClr>
                  <a:schemeClr val="dk1"/>
                </a:buClr>
                <a:buSzPts val="1900"/>
                <a:buFont typeface="Arial"/>
                <a:buNone/>
              </a:pPr>
              <a:r>
                <a:rPr lang="en-US" sz="1800" b="1" i="0" u="none" strike="noStrike" cap="none">
                  <a:solidFill>
                    <a:srgbClr val="D19129"/>
                  </a:solidFill>
                  <a:latin typeface="Century Gothic"/>
                  <a:ea typeface="Century Gothic"/>
                  <a:cs typeface="Century Gothic"/>
                  <a:sym typeface="Century Gothic"/>
                </a:rPr>
                <a:t>Is anyone planning on opening their own </a:t>
              </a:r>
              <a:r>
                <a:rPr lang="en-US" sz="1800" b="1" i="0" u="none" strike="noStrike" cap="none">
                  <a:solidFill>
                    <a:srgbClr val="BA0C2F"/>
                  </a:solidFill>
                  <a:latin typeface="Century Gothic"/>
                  <a:ea typeface="Century Gothic"/>
                  <a:cs typeface="Century Gothic"/>
                  <a:sym typeface="Century Gothic"/>
                </a:rPr>
                <a:t>mobile wallet </a:t>
              </a:r>
              <a:r>
                <a:rPr lang="en-US" sz="1800" b="1" i="0" u="none" strike="noStrike" cap="none">
                  <a:solidFill>
                    <a:srgbClr val="D19129"/>
                  </a:solidFill>
                  <a:latin typeface="Century Gothic"/>
                  <a:ea typeface="Century Gothic"/>
                  <a:cs typeface="Century Gothic"/>
                  <a:sym typeface="Century Gothic"/>
                </a:rPr>
                <a:t>after this session?</a:t>
              </a:r>
              <a:endParaRPr sz="1800" b="0" i="0" u="none" strike="noStrike" cap="none">
                <a:solidFill>
                  <a:srgbClr val="D19129"/>
                </a:solidFill>
                <a:latin typeface="Century Gothic"/>
                <a:ea typeface="Century Gothic"/>
                <a:cs typeface="Century Gothic"/>
                <a:sym typeface="Century Gothic"/>
              </a:endParaRPr>
            </a:p>
            <a:p>
              <a:pPr marL="12700" marR="5080" lvl="0" indent="-635" algn="ctr" rtl="0">
                <a:lnSpc>
                  <a:spcPct val="117600"/>
                </a:lnSpc>
                <a:spcBef>
                  <a:spcPts val="0"/>
                </a:spcBef>
                <a:spcAft>
                  <a:spcPts val="0"/>
                </a:spcAft>
                <a:buClr>
                  <a:srgbClr val="000000"/>
                </a:buClr>
                <a:buSzPts val="1800"/>
                <a:buFont typeface="Arial"/>
                <a:buNone/>
              </a:pPr>
              <a:endParaRPr sz="1800" b="1" i="0" u="none" strike="noStrike" cap="none">
                <a:solidFill>
                  <a:srgbClr val="D19129"/>
                </a:solidFill>
                <a:latin typeface="Century Gothic"/>
                <a:ea typeface="Century Gothic"/>
                <a:cs typeface="Century Gothic"/>
                <a:sym typeface="Century Gothic"/>
              </a:endParaRPr>
            </a:p>
          </p:txBody>
        </p:sp>
      </p:grpSp>
      <p:grpSp>
        <p:nvGrpSpPr>
          <p:cNvPr id="395" name="Google Shape;395;g14a759c8f77_0_227"/>
          <p:cNvGrpSpPr/>
          <p:nvPr/>
        </p:nvGrpSpPr>
        <p:grpSpPr>
          <a:xfrm>
            <a:off x="6566487" y="552154"/>
            <a:ext cx="3495977" cy="2755134"/>
            <a:chOff x="6566487" y="552154"/>
            <a:chExt cx="3495977" cy="2755134"/>
          </a:xfrm>
        </p:grpSpPr>
        <p:pic>
          <p:nvPicPr>
            <p:cNvPr id="396" name="Google Shape;396;g14a759c8f77_0_227"/>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6566487" y="552154"/>
              <a:ext cx="3495977" cy="2755134"/>
            </a:xfrm>
            <a:prstGeom prst="rect">
              <a:avLst/>
            </a:prstGeom>
            <a:noFill/>
            <a:ln>
              <a:noFill/>
            </a:ln>
          </p:spPr>
        </p:pic>
        <p:sp>
          <p:nvSpPr>
            <p:cNvPr id="397" name="Google Shape;397;g14a759c8f77_0_227"/>
            <p:cNvSpPr txBox="1"/>
            <p:nvPr/>
          </p:nvSpPr>
          <p:spPr>
            <a:xfrm>
              <a:off x="7268225" y="902850"/>
              <a:ext cx="2092500" cy="2400000"/>
            </a:xfrm>
            <a:prstGeom prst="rect">
              <a:avLst/>
            </a:prstGeom>
            <a:noFill/>
            <a:ln>
              <a:noFill/>
            </a:ln>
          </p:spPr>
          <p:txBody>
            <a:bodyPr spcFirstLastPara="1" wrap="square" lIns="91425" tIns="91425" rIns="91425" bIns="91425" anchor="t" anchorCtr="0">
              <a:spAutoFit/>
            </a:bodyPr>
            <a:lstStyle/>
            <a:p>
              <a:pPr marL="12700" marR="5080" lvl="0" indent="0" algn="ctr" rtl="0">
                <a:lnSpc>
                  <a:spcPct val="116599"/>
                </a:lnSpc>
                <a:spcBef>
                  <a:spcPts val="0"/>
                </a:spcBef>
                <a:spcAft>
                  <a:spcPts val="0"/>
                </a:spcAft>
                <a:buClr>
                  <a:schemeClr val="dk1"/>
                </a:buClr>
                <a:buSzPts val="1100"/>
                <a:buFont typeface="Arial"/>
                <a:buNone/>
              </a:pPr>
              <a:r>
                <a:rPr lang="en-US" sz="1800" b="1" i="0" u="none" strike="noStrike" cap="none">
                  <a:solidFill>
                    <a:srgbClr val="D19129"/>
                  </a:solidFill>
                  <a:latin typeface="Century Gothic"/>
                  <a:ea typeface="Century Gothic"/>
                  <a:cs typeface="Century Gothic"/>
                  <a:sym typeface="Century Gothic"/>
                </a:rPr>
                <a:t>What other benefits of having your own </a:t>
              </a:r>
              <a:r>
                <a:rPr lang="en-US" sz="1800" b="1">
                  <a:solidFill>
                    <a:srgbClr val="BA0C2F"/>
                  </a:solidFill>
                  <a:latin typeface="Century Gothic"/>
                  <a:ea typeface="Century Gothic"/>
                  <a:cs typeface="Century Gothic"/>
                  <a:sym typeface="Century Gothic"/>
                </a:rPr>
                <a:t>mobile wallet </a:t>
              </a:r>
              <a:r>
                <a:rPr lang="en-US" sz="1800" b="1" i="0" u="none" strike="noStrike" cap="none">
                  <a:solidFill>
                    <a:srgbClr val="D19129"/>
                  </a:solidFill>
                  <a:latin typeface="Century Gothic"/>
                  <a:ea typeface="Century Gothic"/>
                  <a:cs typeface="Century Gothic"/>
                  <a:sym typeface="Century Gothic"/>
                </a:rPr>
                <a:t>can you think of?</a:t>
              </a:r>
              <a:endParaRPr sz="1800" b="1" i="0" u="none" strike="noStrike" cap="none">
                <a:solidFill>
                  <a:srgbClr val="D19129"/>
                </a:solidFill>
                <a:latin typeface="Century Gothic"/>
                <a:ea typeface="Century Gothic"/>
                <a:cs typeface="Century Gothic"/>
                <a:sym typeface="Century Gothic"/>
              </a:endParaRPr>
            </a:p>
            <a:p>
              <a:pPr marL="12700" marR="5080" lvl="0" indent="-635" algn="ctr" rtl="0">
                <a:lnSpc>
                  <a:spcPct val="117600"/>
                </a:lnSpc>
                <a:spcBef>
                  <a:spcPts val="0"/>
                </a:spcBef>
                <a:spcAft>
                  <a:spcPts val="0"/>
                </a:spcAft>
                <a:buClr>
                  <a:srgbClr val="000000"/>
                </a:buClr>
                <a:buSzPts val="1800"/>
                <a:buFont typeface="Arial"/>
                <a:buNone/>
              </a:pPr>
              <a:endParaRPr sz="1800" b="1" i="0" u="none" strike="noStrike" cap="none">
                <a:solidFill>
                  <a:srgbClr val="D19129"/>
                </a:solidFill>
                <a:latin typeface="Century Gothic"/>
                <a:ea typeface="Century Gothic"/>
                <a:cs typeface="Century Gothic"/>
                <a:sym typeface="Century Gothic"/>
              </a:endParaRPr>
            </a:p>
          </p:txBody>
        </p:sp>
      </p:grpSp>
      <p:pic>
        <p:nvPicPr>
          <p:cNvPr id="398" name="Google Shape;398;g14a759c8f77_0_227"/>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8309050" y="1600051"/>
            <a:ext cx="3624176" cy="5436252"/>
          </a:xfrm>
          <a:prstGeom prst="rect">
            <a:avLst/>
          </a:prstGeom>
          <a:noFill/>
          <a:ln>
            <a:noFill/>
          </a:ln>
        </p:spPr>
      </p:pic>
      <p:pic>
        <p:nvPicPr>
          <p:cNvPr id="399" name="Google Shape;399;g14a759c8f77_0_227"/>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2971500" y="1625500"/>
            <a:ext cx="3495973" cy="5243966"/>
          </a:xfrm>
          <a:prstGeom prst="rect">
            <a:avLst/>
          </a:prstGeom>
          <a:noFill/>
          <a:ln>
            <a:noFill/>
          </a:ln>
        </p:spPr>
      </p:pic>
      <p:sp>
        <p:nvSpPr>
          <p:cNvPr id="400" name="Google Shape;400;g14a759c8f77_0_227"/>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pic>
        <p:nvPicPr>
          <p:cNvPr id="405" name="Google Shape;405;p1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 y="0"/>
            <a:ext cx="12191998" cy="6857172"/>
          </a:xfrm>
          <a:prstGeom prst="rect">
            <a:avLst/>
          </a:prstGeom>
          <a:noFill/>
          <a:ln>
            <a:noFill/>
          </a:ln>
        </p:spPr>
      </p:pic>
      <p:sp>
        <p:nvSpPr>
          <p:cNvPr id="406" name="Google Shape;406;p17"/>
          <p:cNvSpPr/>
          <p:nvPr/>
        </p:nvSpPr>
        <p:spPr>
          <a:xfrm>
            <a:off x="1" y="1717399"/>
            <a:ext cx="6681894" cy="1923579"/>
          </a:xfrm>
          <a:prstGeom prst="rect">
            <a:avLst/>
          </a:prstGeom>
          <a:solidFill>
            <a:srgbClr val="EDBD4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3CDEA"/>
              </a:solidFill>
              <a:latin typeface="Calibri"/>
              <a:ea typeface="Calibri"/>
              <a:cs typeface="Calibri"/>
              <a:sym typeface="Calibri"/>
            </a:endParaRPr>
          </a:p>
        </p:txBody>
      </p:sp>
      <p:sp>
        <p:nvSpPr>
          <p:cNvPr id="407" name="Google Shape;407;p17"/>
          <p:cNvSpPr txBox="1"/>
          <p:nvPr/>
        </p:nvSpPr>
        <p:spPr>
          <a:xfrm>
            <a:off x="1044324" y="1958824"/>
            <a:ext cx="5472854" cy="14234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Century Gothic"/>
                <a:ea typeface="Century Gothic"/>
                <a:cs typeface="Century Gothic"/>
                <a:sym typeface="Century Gothic"/>
              </a:rPr>
              <a:t>PART 3: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00"/>
              </a:spcBef>
              <a:spcAft>
                <a:spcPts val="0"/>
              </a:spcAft>
              <a:buClr>
                <a:srgbClr val="000000"/>
              </a:buClr>
              <a:buSzPts val="2800"/>
              <a:buFont typeface="Arial"/>
              <a:buNone/>
            </a:pPr>
            <a:r>
              <a:rPr lang="en-US" sz="2800" b="1" i="0" u="none" strike="noStrike" cap="none">
                <a:solidFill>
                  <a:schemeClr val="lt1"/>
                </a:solidFill>
                <a:latin typeface="Century Gothic"/>
                <a:ea typeface="Century Gothic"/>
                <a:cs typeface="Century Gothic"/>
                <a:sym typeface="Century Gothic"/>
              </a:rPr>
              <a:t>INTRODUCTION TO DIGITAL PAYMENTS</a:t>
            </a:r>
            <a:endParaRPr sz="2800" b="1" i="0" u="none" strike="noStrike" cap="none">
              <a:solidFill>
                <a:schemeClr val="lt1"/>
              </a:solidFill>
              <a:highlight>
                <a:srgbClr val="FAC7A6"/>
              </a:highlight>
              <a:latin typeface="Century Gothic"/>
              <a:ea typeface="Century Gothic"/>
              <a:cs typeface="Century Gothic"/>
              <a:sym typeface="Century Gothic"/>
            </a:endParaRPr>
          </a:p>
        </p:txBody>
      </p:sp>
      <p:sp>
        <p:nvSpPr>
          <p:cNvPr id="408" name="Google Shape;408;p17"/>
          <p:cNvSpPr txBox="1"/>
          <p:nvPr/>
        </p:nvSpPr>
        <p:spPr>
          <a:xfrm>
            <a:off x="1044324" y="3981101"/>
            <a:ext cx="5853699" cy="2635830"/>
          </a:xfrm>
          <a:prstGeom prst="rect">
            <a:avLst/>
          </a:prstGeom>
          <a:noFill/>
          <a:ln>
            <a:noFill/>
          </a:ln>
          <a:effectLst>
            <a:outerShdw blurRad="254000" algn="tl" rotWithShape="0">
              <a:srgbClr val="000000">
                <a:alpha val="40000"/>
              </a:srgbClr>
            </a:outerShdw>
          </a:effectLst>
        </p:spPr>
        <p:txBody>
          <a:bodyPr spcFirstLastPara="1" wrap="square" lIns="91425" tIns="45700" rIns="91425" bIns="45700" anchor="t" anchorCtr="0">
            <a:normAutofit/>
          </a:bodyPr>
          <a:lstStyle/>
          <a:p>
            <a:pPr marL="228600" marR="0" lvl="0" indent="-228600" algn="l" rtl="0">
              <a:lnSpc>
                <a:spcPct val="100000"/>
              </a:lnSpc>
              <a:spcBef>
                <a:spcPts val="0"/>
              </a:spcBef>
              <a:spcAft>
                <a:spcPts val="0"/>
              </a:spcAft>
              <a:buClr>
                <a:schemeClr val="lt1"/>
              </a:buClr>
              <a:buSzPts val="1600"/>
              <a:buFont typeface="Arial"/>
              <a:buNone/>
            </a:pPr>
            <a:r>
              <a:rPr lang="en-US" sz="2000" b="1" i="0" u="none" strike="noStrike" cap="none">
                <a:solidFill>
                  <a:schemeClr val="lt1"/>
                </a:solidFill>
                <a:latin typeface="Century Gothic"/>
                <a:ea typeface="Century Gothic"/>
                <a:cs typeface="Century Gothic"/>
                <a:sym typeface="Century Gothic"/>
              </a:rPr>
              <a:t>Objectives: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800"/>
              </a:spcBef>
              <a:spcAft>
                <a:spcPts val="0"/>
              </a:spcAft>
              <a:buClr>
                <a:schemeClr val="lt1"/>
              </a:buClr>
              <a:buSzPts val="1600"/>
              <a:buFont typeface="Century Gothic"/>
              <a:buAutoNum type="arabicPeriod"/>
            </a:pPr>
            <a:r>
              <a:rPr lang="en-US" sz="1600" b="0" i="0" u="none" strike="noStrike" cap="none">
                <a:solidFill>
                  <a:schemeClr val="lt1"/>
                </a:solidFill>
                <a:latin typeface="Century Gothic"/>
                <a:ea typeface="Century Gothic"/>
                <a:cs typeface="Century Gothic"/>
                <a:sym typeface="Century Gothic"/>
              </a:rPr>
              <a:t>To learn about digital payments and their benefits.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lt1"/>
              </a:buClr>
              <a:buSzPts val="1600"/>
              <a:buFont typeface="Century Gothic"/>
              <a:buAutoNum type="arabicPeriod"/>
            </a:pPr>
            <a:r>
              <a:rPr lang="en-US" sz="1600" b="0" i="0" u="none" strike="noStrike" cap="none">
                <a:solidFill>
                  <a:schemeClr val="lt1"/>
                </a:solidFill>
                <a:latin typeface="Century Gothic"/>
                <a:ea typeface="Century Gothic"/>
                <a:cs typeface="Century Gothic"/>
                <a:sym typeface="Century Gothic"/>
              </a:rPr>
              <a:t>To understand how to use digital payments in business.</a:t>
            </a:r>
            <a:endParaRPr sz="1400" b="0" i="0" u="none" strike="noStrike" cap="none">
              <a:solidFill>
                <a:srgbClr val="000000"/>
              </a:solidFill>
              <a:latin typeface="Arial"/>
              <a:ea typeface="Arial"/>
              <a:cs typeface="Arial"/>
              <a:sym typeface="Arial"/>
            </a:endParaRPr>
          </a:p>
        </p:txBody>
      </p:sp>
      <p:pic>
        <p:nvPicPr>
          <p:cNvPr id="409" name="Google Shape;409;p17"/>
          <p:cNvPicPr preferRelativeResize="0"/>
          <p:nvPr/>
        </p:nvPicPr>
        <p:blipFill rotWithShape="1">
          <a:blip r:embed="rId4" cstate="screen">
            <a:alphaModFix/>
            <a:extLst>
              <a:ext uri="{28A0092B-C50C-407E-A947-70E740481C1C}">
                <a14:useLocalDpi xmlns:a14="http://schemas.microsoft.com/office/drawing/2010/main"/>
              </a:ext>
            </a:extLst>
          </a:blip>
          <a:srcRect t="1" r="19588" b="43795"/>
          <a:stretch/>
        </p:blipFill>
        <p:spPr>
          <a:xfrm>
            <a:off x="6234546" y="638675"/>
            <a:ext cx="5931282" cy="6218497"/>
          </a:xfrm>
          <a:prstGeom prst="rect">
            <a:avLst/>
          </a:prstGeom>
          <a:noFill/>
          <a:ln>
            <a:noFill/>
          </a:ln>
        </p:spPr>
      </p:pic>
      <p:grpSp>
        <p:nvGrpSpPr>
          <p:cNvPr id="410" name="Google Shape;410;p17"/>
          <p:cNvGrpSpPr/>
          <p:nvPr/>
        </p:nvGrpSpPr>
        <p:grpSpPr>
          <a:xfrm>
            <a:off x="6096000" y="-90374"/>
            <a:ext cx="4204869" cy="3315997"/>
            <a:chOff x="6096000" y="-90374"/>
            <a:chExt cx="4204869" cy="3315997"/>
          </a:xfrm>
        </p:grpSpPr>
        <p:pic>
          <p:nvPicPr>
            <p:cNvPr id="411" name="Google Shape;411;p1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096000" y="-90374"/>
              <a:ext cx="4204869" cy="3315997"/>
            </a:xfrm>
            <a:prstGeom prst="rect">
              <a:avLst/>
            </a:prstGeom>
            <a:noFill/>
            <a:ln>
              <a:noFill/>
            </a:ln>
          </p:spPr>
        </p:pic>
        <p:sp>
          <p:nvSpPr>
            <p:cNvPr id="412" name="Google Shape;412;p17"/>
            <p:cNvSpPr txBox="1"/>
            <p:nvPr/>
          </p:nvSpPr>
          <p:spPr>
            <a:xfrm>
              <a:off x="7214761" y="1062622"/>
              <a:ext cx="1967345"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EDBD47"/>
                  </a:solidFill>
                  <a:latin typeface="Century Gothic"/>
                  <a:ea typeface="Century Gothic"/>
                  <a:cs typeface="Century Gothic"/>
                  <a:sym typeface="Century Gothic"/>
                </a:rPr>
                <a:t>Are you ready?</a:t>
              </a:r>
              <a:endParaRPr sz="1600" b="1" i="0" u="none" strike="noStrike" cap="none">
                <a:solidFill>
                  <a:srgbClr val="EDBD47"/>
                </a:solidFill>
                <a:latin typeface="Calibri"/>
                <a:ea typeface="Calibri"/>
                <a:cs typeface="Calibri"/>
                <a:sym typeface="Calibri"/>
              </a:endParaRPr>
            </a:p>
          </p:txBody>
        </p:sp>
      </p:grpSp>
      <p:sp>
        <p:nvSpPr>
          <p:cNvPr id="413" name="Google Shape;413;p17"/>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418" name="Google Shape;418;p18"/>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2"/>
          </a:xfrm>
          <a:prstGeom prst="rect">
            <a:avLst/>
          </a:prstGeom>
          <a:noFill/>
          <a:ln>
            <a:noFill/>
          </a:ln>
        </p:spPr>
      </p:pic>
      <p:sp>
        <p:nvSpPr>
          <p:cNvPr id="419" name="Google Shape;419;p18"/>
          <p:cNvSpPr txBox="1"/>
          <p:nvPr/>
        </p:nvSpPr>
        <p:spPr>
          <a:xfrm>
            <a:off x="2709278" y="3719466"/>
            <a:ext cx="1746347" cy="2085724"/>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grpSp>
        <p:nvGrpSpPr>
          <p:cNvPr id="420" name="Google Shape;420;p18"/>
          <p:cNvGrpSpPr/>
          <p:nvPr/>
        </p:nvGrpSpPr>
        <p:grpSpPr>
          <a:xfrm>
            <a:off x="2563085" y="1486614"/>
            <a:ext cx="6341956" cy="5001323"/>
            <a:chOff x="2554762" y="1389339"/>
            <a:chExt cx="7060575" cy="5568032"/>
          </a:xfrm>
        </p:grpSpPr>
        <p:pic>
          <p:nvPicPr>
            <p:cNvPr id="421" name="Google Shape;421;p1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554762" y="1389339"/>
              <a:ext cx="7060575" cy="5568032"/>
            </a:xfrm>
            <a:prstGeom prst="rect">
              <a:avLst/>
            </a:prstGeom>
            <a:noFill/>
            <a:ln>
              <a:noFill/>
            </a:ln>
          </p:spPr>
        </p:pic>
        <p:sp>
          <p:nvSpPr>
            <p:cNvPr id="422" name="Google Shape;422;p18"/>
            <p:cNvSpPr txBox="1"/>
            <p:nvPr/>
          </p:nvSpPr>
          <p:spPr>
            <a:xfrm>
              <a:off x="4722974" y="2547303"/>
              <a:ext cx="3974100" cy="3662400"/>
            </a:xfrm>
            <a:prstGeom prst="rect">
              <a:avLst/>
            </a:prstGeom>
            <a:noFill/>
            <a:ln>
              <a:noFill/>
            </a:ln>
          </p:spPr>
          <p:txBody>
            <a:bodyPr spcFirstLastPara="1" wrap="square" lIns="0" tIns="12050" rIns="0" bIns="0" anchor="t" anchorCtr="0">
              <a:spAutoFit/>
            </a:bodyPr>
            <a:lstStyle/>
            <a:p>
              <a:pPr marL="0" marR="97155" lvl="0" indent="0" algn="l" rtl="0">
                <a:lnSpc>
                  <a:spcPct val="119600"/>
                </a:lnSpc>
                <a:spcBef>
                  <a:spcPts val="0"/>
                </a:spcBef>
                <a:spcAft>
                  <a:spcPts val="0"/>
                </a:spcAft>
                <a:buClr>
                  <a:schemeClr val="dk1"/>
                </a:buClr>
                <a:buSzPts val="1200"/>
                <a:buFont typeface="Arial"/>
                <a:buNone/>
              </a:pPr>
              <a:r>
                <a:rPr lang="en-US" sz="1200" b="1">
                  <a:solidFill>
                    <a:srgbClr val="D19129"/>
                  </a:solidFill>
                  <a:latin typeface="Century Gothic"/>
                  <a:ea typeface="Century Gothic"/>
                  <a:cs typeface="Century Gothic"/>
                  <a:sym typeface="Century Gothic"/>
                </a:rPr>
                <a:t>Enable digital payments</a:t>
              </a:r>
              <a:endParaRPr>
                <a:solidFill>
                  <a:schemeClr val="dk1"/>
                </a:solidFill>
              </a:endParaRPr>
            </a:p>
            <a:p>
              <a:pPr marL="0" marR="97155" lvl="0" indent="0" algn="l" rtl="0">
                <a:lnSpc>
                  <a:spcPct val="119600"/>
                </a:lnSpc>
                <a:spcBef>
                  <a:spcPts val="0"/>
                </a:spcBef>
                <a:spcAft>
                  <a:spcPts val="0"/>
                </a:spcAft>
                <a:buClr>
                  <a:srgbClr val="000000"/>
                </a:buClr>
                <a:buSzPts val="1200"/>
                <a:buFont typeface="Arial"/>
                <a:buNone/>
              </a:pPr>
              <a:endParaRPr sz="1200" b="1">
                <a:solidFill>
                  <a:srgbClr val="D19129"/>
                </a:solidFill>
                <a:latin typeface="Century Gothic"/>
                <a:ea typeface="Century Gothic"/>
                <a:cs typeface="Century Gothic"/>
                <a:sym typeface="Century Gothic"/>
              </a:endParaRPr>
            </a:p>
            <a:p>
              <a:pPr marL="0" marR="97155" lvl="0" indent="0" algn="l" rtl="0">
                <a:lnSpc>
                  <a:spcPct val="119600"/>
                </a:lnSpc>
                <a:spcBef>
                  <a:spcPts val="0"/>
                </a:spcBef>
                <a:spcAft>
                  <a:spcPts val="0"/>
                </a:spcAft>
                <a:buClr>
                  <a:srgbClr val="000000"/>
                </a:buClr>
                <a:buSzPts val="1200"/>
                <a:buFont typeface="Arial"/>
                <a:buNone/>
              </a:pPr>
              <a:r>
                <a:rPr lang="en-US" sz="1200" b="1" i="0" u="none" strike="noStrike" cap="none">
                  <a:solidFill>
                    <a:srgbClr val="D19129"/>
                  </a:solidFill>
                  <a:latin typeface="Century Gothic"/>
                  <a:ea typeface="Century Gothic"/>
                  <a:cs typeface="Century Gothic"/>
                  <a:sym typeface="Century Gothic"/>
                </a:rPr>
                <a:t>Get a merchant ID and QR code to enable customers to pay you faster and easier</a:t>
              </a:r>
              <a:endParaRPr sz="1400" b="0" i="0" u="none" strike="noStrike" cap="none">
                <a:solidFill>
                  <a:srgbClr val="000000"/>
                </a:solidFill>
                <a:latin typeface="Arial"/>
                <a:ea typeface="Arial"/>
                <a:cs typeface="Arial"/>
                <a:sym typeface="Arial"/>
              </a:endParaRPr>
            </a:p>
            <a:p>
              <a:pPr marL="0" marR="97155" lvl="0" indent="0" algn="l" rtl="0">
                <a:lnSpc>
                  <a:spcPct val="119600"/>
                </a:lnSpc>
                <a:spcBef>
                  <a:spcPts val="0"/>
                </a:spcBef>
                <a:spcAft>
                  <a:spcPts val="0"/>
                </a:spcAft>
                <a:buClr>
                  <a:srgbClr val="000000"/>
                </a:buClr>
                <a:buSzPts val="1200"/>
                <a:buFont typeface="Arial"/>
                <a:buNone/>
              </a:pPr>
              <a:endParaRPr sz="1200" b="1" i="0" u="none" strike="noStrike" cap="none">
                <a:solidFill>
                  <a:srgbClr val="D19129"/>
                </a:solidFill>
                <a:highlight>
                  <a:srgbClr val="FAC7A6"/>
                </a:highlight>
                <a:latin typeface="Century Gothic"/>
                <a:ea typeface="Century Gothic"/>
                <a:cs typeface="Century Gothic"/>
                <a:sym typeface="Century Gothic"/>
              </a:endParaRPr>
            </a:p>
            <a:p>
              <a:pPr marL="0" marR="97155" lvl="0" indent="0" algn="l" rtl="0">
                <a:lnSpc>
                  <a:spcPct val="119600"/>
                </a:lnSpc>
                <a:spcBef>
                  <a:spcPts val="0"/>
                </a:spcBef>
                <a:spcAft>
                  <a:spcPts val="0"/>
                </a:spcAft>
                <a:buClr>
                  <a:srgbClr val="000000"/>
                </a:buClr>
                <a:buSzPts val="1200"/>
                <a:buFont typeface="Arial"/>
                <a:buNone/>
              </a:pPr>
              <a:r>
                <a:rPr lang="en-US" sz="1200" b="1" i="0" u="none" strike="noStrike" cap="none">
                  <a:solidFill>
                    <a:srgbClr val="D19129"/>
                  </a:solidFill>
                  <a:latin typeface="Century Gothic"/>
                  <a:ea typeface="Century Gothic"/>
                  <a:cs typeface="Century Gothic"/>
                  <a:sym typeface="Century Gothic"/>
                </a:rPr>
                <a:t>Have a Point-of-Sale (POS) machine to improve store and inventory management and to capture data to track your business growth</a:t>
              </a:r>
              <a:endParaRPr sz="1400" b="0" i="0" u="none" strike="noStrike" cap="none">
                <a:solidFill>
                  <a:srgbClr val="000000"/>
                </a:solidFill>
                <a:latin typeface="Arial"/>
                <a:ea typeface="Arial"/>
                <a:cs typeface="Arial"/>
                <a:sym typeface="Arial"/>
              </a:endParaRPr>
            </a:p>
            <a:p>
              <a:pPr marL="0" marR="97155" lvl="0" indent="0" algn="l" rtl="0">
                <a:lnSpc>
                  <a:spcPct val="119600"/>
                </a:lnSpc>
                <a:spcBef>
                  <a:spcPts val="0"/>
                </a:spcBef>
                <a:spcAft>
                  <a:spcPts val="0"/>
                </a:spcAft>
                <a:buClr>
                  <a:srgbClr val="000000"/>
                </a:buClr>
                <a:buSzPts val="1200"/>
                <a:buFont typeface="Arial"/>
                <a:buNone/>
              </a:pPr>
              <a:endParaRPr sz="1200" b="1" i="0" u="none" strike="noStrike" cap="none">
                <a:solidFill>
                  <a:srgbClr val="D19129"/>
                </a:solidFill>
                <a:latin typeface="Century Gothic"/>
                <a:ea typeface="Century Gothic"/>
                <a:cs typeface="Century Gothic"/>
                <a:sym typeface="Century Gothic"/>
              </a:endParaRPr>
            </a:p>
            <a:p>
              <a:pPr marL="0" marR="97155" lvl="0" indent="0" algn="l" rtl="0">
                <a:lnSpc>
                  <a:spcPct val="119600"/>
                </a:lnSpc>
                <a:spcBef>
                  <a:spcPts val="0"/>
                </a:spcBef>
                <a:spcAft>
                  <a:spcPts val="0"/>
                </a:spcAft>
                <a:buClr>
                  <a:srgbClr val="000000"/>
                </a:buClr>
                <a:buSzPts val="1200"/>
                <a:buFont typeface="Arial"/>
                <a:buNone/>
              </a:pPr>
              <a:r>
                <a:rPr lang="en-US" sz="1200" b="1" i="0" u="none" strike="noStrike" cap="none">
                  <a:solidFill>
                    <a:srgbClr val="D19129"/>
                  </a:solidFill>
                  <a:latin typeface="Century Gothic"/>
                  <a:ea typeface="Century Gothic"/>
                  <a:cs typeface="Century Gothic"/>
                  <a:sym typeface="Century Gothic"/>
                </a:rPr>
                <a:t>Take orders through calls, SMS, or </a:t>
              </a:r>
              <a:endParaRPr sz="1400" b="0" i="0" u="none" strike="noStrike" cap="none">
                <a:solidFill>
                  <a:srgbClr val="000000"/>
                </a:solidFill>
                <a:latin typeface="Arial"/>
                <a:ea typeface="Arial"/>
                <a:cs typeface="Arial"/>
                <a:sym typeface="Arial"/>
              </a:endParaRPr>
            </a:p>
            <a:p>
              <a:pPr marL="0" marR="97155" lvl="0" indent="0" algn="l" rtl="0">
                <a:lnSpc>
                  <a:spcPct val="119600"/>
                </a:lnSpc>
                <a:spcBef>
                  <a:spcPts val="0"/>
                </a:spcBef>
                <a:spcAft>
                  <a:spcPts val="0"/>
                </a:spcAft>
                <a:buClr>
                  <a:srgbClr val="000000"/>
                </a:buClr>
                <a:buSzPts val="1200"/>
                <a:buFont typeface="Arial"/>
                <a:buNone/>
              </a:pPr>
              <a:r>
                <a:rPr lang="en-US" sz="1200" b="1" i="0" u="none" strike="noStrike" cap="none">
                  <a:solidFill>
                    <a:srgbClr val="D19129"/>
                  </a:solidFill>
                  <a:latin typeface="Century Gothic"/>
                  <a:ea typeface="Century Gothic"/>
                  <a:cs typeface="Century Gothic"/>
                  <a:sym typeface="Century Gothic"/>
                </a:rPr>
                <a:t>WhatsApp</a:t>
              </a:r>
              <a:endParaRPr sz="1400" b="0" i="0" u="none" strike="noStrike" cap="none">
                <a:solidFill>
                  <a:srgbClr val="000000"/>
                </a:solidFill>
                <a:latin typeface="Arial"/>
                <a:ea typeface="Arial"/>
                <a:cs typeface="Arial"/>
                <a:sym typeface="Arial"/>
              </a:endParaRPr>
            </a:p>
            <a:p>
              <a:pPr marL="0" marR="97155" lvl="0" indent="0" algn="l" rtl="0">
                <a:lnSpc>
                  <a:spcPct val="119600"/>
                </a:lnSpc>
                <a:spcBef>
                  <a:spcPts val="0"/>
                </a:spcBef>
                <a:spcAft>
                  <a:spcPts val="0"/>
                </a:spcAft>
                <a:buClr>
                  <a:srgbClr val="000000"/>
                </a:buClr>
                <a:buSzPts val="1200"/>
                <a:buFont typeface="Arial"/>
                <a:buNone/>
              </a:pPr>
              <a:endParaRPr sz="1200" b="1" i="0" u="none" strike="noStrike" cap="none">
                <a:solidFill>
                  <a:srgbClr val="D19129"/>
                </a:solidFill>
                <a:latin typeface="Century Gothic"/>
                <a:ea typeface="Century Gothic"/>
                <a:cs typeface="Century Gothic"/>
                <a:sym typeface="Century Gothic"/>
              </a:endParaRPr>
            </a:p>
            <a:p>
              <a:pPr marL="0" marR="97155" lvl="0" indent="0" algn="l" rtl="0">
                <a:lnSpc>
                  <a:spcPct val="119600"/>
                </a:lnSpc>
                <a:spcBef>
                  <a:spcPts val="0"/>
                </a:spcBef>
                <a:spcAft>
                  <a:spcPts val="0"/>
                </a:spcAft>
                <a:buClr>
                  <a:srgbClr val="000000"/>
                </a:buClr>
                <a:buSzPts val="1200"/>
                <a:buFont typeface="Arial"/>
                <a:buNone/>
              </a:pPr>
              <a:endParaRPr sz="1200" b="1" i="0" u="none" strike="noStrike" cap="none">
                <a:solidFill>
                  <a:srgbClr val="2855A4"/>
                </a:solidFill>
                <a:latin typeface="Century Gothic"/>
                <a:ea typeface="Century Gothic"/>
                <a:cs typeface="Century Gothic"/>
                <a:sym typeface="Century Gothic"/>
              </a:endParaRPr>
            </a:p>
            <a:p>
              <a:pPr marL="0" marR="97155" lvl="0" indent="0" algn="l" rtl="0">
                <a:lnSpc>
                  <a:spcPct val="119600"/>
                </a:lnSpc>
                <a:spcBef>
                  <a:spcPts val="0"/>
                </a:spcBef>
                <a:spcAft>
                  <a:spcPts val="0"/>
                </a:spcAft>
                <a:buClr>
                  <a:srgbClr val="000000"/>
                </a:buClr>
                <a:buSzPts val="1200"/>
                <a:buFont typeface="Arial"/>
                <a:buNone/>
              </a:pPr>
              <a:endParaRPr sz="1200" b="1" i="0" u="none" strike="noStrike" cap="none">
                <a:solidFill>
                  <a:srgbClr val="2855A4"/>
                </a:solidFill>
                <a:latin typeface="Century Gothic"/>
                <a:ea typeface="Century Gothic"/>
                <a:cs typeface="Century Gothic"/>
                <a:sym typeface="Century Gothic"/>
              </a:endParaRPr>
            </a:p>
            <a:p>
              <a:pPr marL="0" marR="97155" lvl="0" indent="0" algn="l" rtl="0">
                <a:lnSpc>
                  <a:spcPct val="119600"/>
                </a:lnSpc>
                <a:spcBef>
                  <a:spcPts val="0"/>
                </a:spcBef>
                <a:spcAft>
                  <a:spcPts val="0"/>
                </a:spcAft>
                <a:buClr>
                  <a:srgbClr val="000000"/>
                </a:buClr>
                <a:buSzPts val="1200"/>
                <a:buFont typeface="Arial"/>
                <a:buNone/>
              </a:pPr>
              <a:endParaRPr sz="1200" b="1" i="0" u="none" strike="noStrike" cap="none">
                <a:solidFill>
                  <a:srgbClr val="2855A4"/>
                </a:solidFill>
                <a:highlight>
                  <a:srgbClr val="FAC7A6"/>
                </a:highlight>
                <a:latin typeface="Century Gothic"/>
                <a:ea typeface="Century Gothic"/>
                <a:cs typeface="Century Gothic"/>
                <a:sym typeface="Century Gothic"/>
              </a:endParaRPr>
            </a:p>
          </p:txBody>
        </p:sp>
      </p:grpSp>
      <p:pic>
        <p:nvPicPr>
          <p:cNvPr id="423" name="Google Shape;423;p1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26565" y="220953"/>
            <a:ext cx="7772400" cy="194310"/>
          </a:xfrm>
          <a:prstGeom prst="rect">
            <a:avLst/>
          </a:prstGeom>
          <a:noFill/>
          <a:ln>
            <a:noFill/>
          </a:ln>
        </p:spPr>
      </p:pic>
      <p:sp>
        <p:nvSpPr>
          <p:cNvPr id="424" name="Google Shape;424;p18"/>
          <p:cNvSpPr txBox="1"/>
          <p:nvPr/>
        </p:nvSpPr>
        <p:spPr>
          <a:xfrm>
            <a:off x="755075" y="297085"/>
            <a:ext cx="105156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2855A4"/>
              </a:buClr>
              <a:buSzPts val="3200"/>
              <a:buFont typeface="Century Gothic"/>
              <a:buNone/>
            </a:pPr>
            <a:r>
              <a:rPr lang="en-US" sz="3200" b="0" i="0" u="none" strike="noStrike" cap="none">
                <a:solidFill>
                  <a:srgbClr val="2855A4"/>
                </a:solidFill>
                <a:latin typeface="Century Gothic"/>
                <a:ea typeface="Century Gothic"/>
                <a:cs typeface="Century Gothic"/>
                <a:sym typeface="Century Gothic"/>
              </a:rPr>
              <a:t>Introduce Technology to Your Store</a:t>
            </a:r>
            <a:endParaRPr sz="1400" b="0" i="0" u="none" strike="noStrike" cap="none">
              <a:solidFill>
                <a:srgbClr val="000000"/>
              </a:solidFill>
              <a:latin typeface="Arial"/>
              <a:ea typeface="Arial"/>
              <a:cs typeface="Arial"/>
              <a:sym typeface="Arial"/>
            </a:endParaRPr>
          </a:p>
        </p:txBody>
      </p:sp>
      <p:grpSp>
        <p:nvGrpSpPr>
          <p:cNvPr id="425" name="Google Shape;425;p18"/>
          <p:cNvGrpSpPr/>
          <p:nvPr/>
        </p:nvGrpSpPr>
        <p:grpSpPr>
          <a:xfrm>
            <a:off x="-297499" y="902542"/>
            <a:ext cx="4543492" cy="5955458"/>
            <a:chOff x="567170" y="902542"/>
            <a:chExt cx="4543492" cy="5955458"/>
          </a:xfrm>
        </p:grpSpPr>
        <p:pic>
          <p:nvPicPr>
            <p:cNvPr id="426" name="Google Shape;426;p18"/>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flipH="1">
              <a:off x="567170" y="1746194"/>
              <a:ext cx="3407870" cy="5111806"/>
            </a:xfrm>
            <a:prstGeom prst="rect">
              <a:avLst/>
            </a:prstGeom>
            <a:noFill/>
            <a:ln>
              <a:noFill/>
            </a:ln>
          </p:spPr>
        </p:pic>
        <p:pic>
          <p:nvPicPr>
            <p:cNvPr id="427" name="Google Shape;427;p18"/>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flipH="1">
              <a:off x="1673997" y="902542"/>
              <a:ext cx="3436665" cy="2710185"/>
            </a:xfrm>
            <a:prstGeom prst="rect">
              <a:avLst/>
            </a:prstGeom>
            <a:noFill/>
            <a:ln>
              <a:noFill/>
            </a:ln>
          </p:spPr>
        </p:pic>
        <p:sp>
          <p:nvSpPr>
            <p:cNvPr id="428" name="Google Shape;428;p18"/>
            <p:cNvSpPr txBox="1"/>
            <p:nvPr/>
          </p:nvSpPr>
          <p:spPr>
            <a:xfrm>
              <a:off x="2810021" y="1500278"/>
              <a:ext cx="1400079"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2855A4"/>
                  </a:solidFill>
                  <a:latin typeface="Century Gothic"/>
                  <a:ea typeface="Century Gothic"/>
                  <a:cs typeface="Century Gothic"/>
                  <a:sym typeface="Century Gothic"/>
                </a:rPr>
                <a:t>There are many ways to introduce technology to your stores.</a:t>
              </a:r>
              <a:endParaRPr sz="1200" b="0" i="0" u="none" strike="noStrike" cap="none">
                <a:solidFill>
                  <a:schemeClr val="dk1"/>
                </a:solidFill>
                <a:latin typeface="Calibri"/>
                <a:ea typeface="Calibri"/>
                <a:cs typeface="Calibri"/>
                <a:sym typeface="Calibri"/>
              </a:endParaRPr>
            </a:p>
          </p:txBody>
        </p:sp>
      </p:grpSp>
      <p:grpSp>
        <p:nvGrpSpPr>
          <p:cNvPr id="429" name="Google Shape;429;p18"/>
          <p:cNvGrpSpPr/>
          <p:nvPr/>
        </p:nvGrpSpPr>
        <p:grpSpPr>
          <a:xfrm>
            <a:off x="8197726" y="1506272"/>
            <a:ext cx="4291862" cy="5486840"/>
            <a:chOff x="8197726" y="1506272"/>
            <a:chExt cx="4291862" cy="5486840"/>
          </a:xfrm>
        </p:grpSpPr>
        <p:pic>
          <p:nvPicPr>
            <p:cNvPr id="430" name="Google Shape;430;p18"/>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8197726" y="1506272"/>
              <a:ext cx="2264858" cy="1786087"/>
            </a:xfrm>
            <a:prstGeom prst="rect">
              <a:avLst/>
            </a:prstGeom>
            <a:noFill/>
            <a:ln>
              <a:noFill/>
            </a:ln>
          </p:spPr>
        </p:pic>
        <p:sp>
          <p:nvSpPr>
            <p:cNvPr id="431" name="Google Shape;431;p18"/>
            <p:cNvSpPr txBox="1"/>
            <p:nvPr/>
          </p:nvSpPr>
          <p:spPr>
            <a:xfrm>
              <a:off x="8633350" y="1808094"/>
              <a:ext cx="15927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Century Gothic"/>
                  <a:ea typeface="Century Gothic"/>
                  <a:cs typeface="Century Gothic"/>
                  <a:sym typeface="Century Gothic"/>
                </a:rPr>
                <a:t>In this section, </a:t>
              </a:r>
              <a:r>
                <a:rPr lang="en-US" sz="1200" b="1">
                  <a:solidFill>
                    <a:schemeClr val="lt1"/>
                  </a:solidFill>
                  <a:latin typeface="Century Gothic"/>
                  <a:ea typeface="Century Gothic"/>
                  <a:cs typeface="Century Gothic"/>
                  <a:sym typeface="Century Gothic"/>
                </a:rPr>
                <a:t>you</a:t>
              </a:r>
              <a:r>
                <a:rPr lang="en-US" sz="1200" b="1" i="0" u="none" strike="noStrike" cap="none">
                  <a:solidFill>
                    <a:schemeClr val="lt1"/>
                  </a:solidFill>
                  <a:latin typeface="Century Gothic"/>
                  <a:ea typeface="Century Gothic"/>
                  <a:cs typeface="Century Gothic"/>
                  <a:sym typeface="Century Gothic"/>
                </a:rPr>
                <a:t>’ll learn about how </a:t>
              </a:r>
              <a:r>
                <a:rPr lang="en-US" sz="1200" b="1">
                  <a:solidFill>
                    <a:schemeClr val="lt1"/>
                  </a:solidFill>
                  <a:latin typeface="Century Gothic"/>
                  <a:ea typeface="Century Gothic"/>
                  <a:cs typeface="Century Gothic"/>
                  <a:sym typeface="Century Gothic"/>
                </a:rPr>
                <a:t>you</a:t>
              </a:r>
              <a:r>
                <a:rPr lang="en-US" sz="1200" b="1" i="0" u="none" strike="noStrike" cap="none">
                  <a:solidFill>
                    <a:schemeClr val="lt1"/>
                  </a:solidFill>
                  <a:latin typeface="Century Gothic"/>
                  <a:ea typeface="Century Gothic"/>
                  <a:cs typeface="Century Gothic"/>
                  <a:sym typeface="Century Gothic"/>
                </a:rPr>
                <a:t> can introduce digital payments into your business!</a:t>
              </a:r>
              <a:endParaRPr sz="1200" b="0" i="0" u="none" strike="noStrike" cap="none">
                <a:solidFill>
                  <a:schemeClr val="lt1"/>
                </a:solidFill>
                <a:latin typeface="Calibri"/>
                <a:ea typeface="Calibri"/>
                <a:cs typeface="Calibri"/>
                <a:sym typeface="Calibri"/>
              </a:endParaRPr>
            </a:p>
          </p:txBody>
        </p:sp>
        <p:pic>
          <p:nvPicPr>
            <p:cNvPr id="432" name="Google Shape;432;p18"/>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8960033" y="1698780"/>
              <a:ext cx="3529555" cy="5294332"/>
            </a:xfrm>
            <a:prstGeom prst="rect">
              <a:avLst/>
            </a:prstGeom>
            <a:noFill/>
            <a:ln>
              <a:noFill/>
            </a:ln>
          </p:spPr>
        </p:pic>
      </p:grpSp>
      <p:pic>
        <p:nvPicPr>
          <p:cNvPr id="433" name="Google Shape;433;p18"/>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3728104" y="2993938"/>
            <a:ext cx="632112" cy="632112"/>
          </a:xfrm>
          <a:prstGeom prst="rect">
            <a:avLst/>
          </a:prstGeom>
          <a:noFill/>
          <a:ln>
            <a:noFill/>
          </a:ln>
        </p:spPr>
      </p:pic>
      <p:pic>
        <p:nvPicPr>
          <p:cNvPr id="434" name="Google Shape;434;p18"/>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3731270" y="3722734"/>
            <a:ext cx="632112" cy="632112"/>
          </a:xfrm>
          <a:prstGeom prst="rect">
            <a:avLst/>
          </a:prstGeom>
          <a:noFill/>
          <a:ln>
            <a:noFill/>
          </a:ln>
        </p:spPr>
      </p:pic>
      <p:pic>
        <p:nvPicPr>
          <p:cNvPr id="435" name="Google Shape;435;p18"/>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3728104" y="2272199"/>
            <a:ext cx="636465" cy="636465"/>
          </a:xfrm>
          <a:prstGeom prst="rect">
            <a:avLst/>
          </a:prstGeom>
          <a:noFill/>
          <a:ln>
            <a:noFill/>
          </a:ln>
        </p:spPr>
      </p:pic>
      <p:grpSp>
        <p:nvGrpSpPr>
          <p:cNvPr id="436" name="Google Shape;436;p18"/>
          <p:cNvGrpSpPr/>
          <p:nvPr/>
        </p:nvGrpSpPr>
        <p:grpSpPr>
          <a:xfrm>
            <a:off x="3728107" y="4451526"/>
            <a:ext cx="632112" cy="632112"/>
            <a:chOff x="4032908" y="3854394"/>
            <a:chExt cx="632112" cy="632112"/>
          </a:xfrm>
        </p:grpSpPr>
        <p:pic>
          <p:nvPicPr>
            <p:cNvPr id="437" name="Google Shape;437;p18"/>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4032908" y="3854394"/>
              <a:ext cx="632112" cy="632112"/>
            </a:xfrm>
            <a:prstGeom prst="rect">
              <a:avLst/>
            </a:prstGeom>
            <a:noFill/>
            <a:ln>
              <a:noFill/>
            </a:ln>
          </p:spPr>
        </p:pic>
        <p:sp>
          <p:nvSpPr>
            <p:cNvPr id="438" name="Google Shape;438;p18"/>
            <p:cNvSpPr/>
            <p:nvPr/>
          </p:nvSpPr>
          <p:spPr>
            <a:xfrm>
              <a:off x="4115415" y="3854400"/>
              <a:ext cx="467100" cy="517500"/>
            </a:xfrm>
            <a:prstGeom prst="rect">
              <a:avLst/>
            </a:prstGeom>
            <a:solidFill>
              <a:srgbClr val="D1912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439" name="Google Shape;439;p18"/>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3712768" y="4439382"/>
            <a:ext cx="662781" cy="662781"/>
          </a:xfrm>
          <a:prstGeom prst="rect">
            <a:avLst/>
          </a:prstGeom>
          <a:noFill/>
          <a:ln>
            <a:noFill/>
          </a:ln>
        </p:spPr>
      </p:pic>
      <p:sp>
        <p:nvSpPr>
          <p:cNvPr id="440" name="Google Shape;440;p18"/>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3"/>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2"/>
          </a:xfrm>
          <a:prstGeom prst="rect">
            <a:avLst/>
          </a:prstGeom>
          <a:noFill/>
          <a:ln>
            <a:noFill/>
          </a:ln>
        </p:spPr>
      </p:pic>
      <p:sp>
        <p:nvSpPr>
          <p:cNvPr id="101" name="Google Shape;101;p3"/>
          <p:cNvSpPr/>
          <p:nvPr/>
        </p:nvSpPr>
        <p:spPr>
          <a:xfrm>
            <a:off x="745066" y="508001"/>
            <a:ext cx="6587067" cy="833967"/>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 name="Google Shape;102;p3"/>
          <p:cNvSpPr txBox="1">
            <a:spLocks noGrp="1"/>
          </p:cNvSpPr>
          <p:nvPr>
            <p:ph type="title"/>
          </p:nvPr>
        </p:nvSpPr>
        <p:spPr>
          <a:xfrm>
            <a:off x="838200" y="28046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3200"/>
              <a:buFont typeface="Century Gothic"/>
              <a:buNone/>
            </a:pPr>
            <a:r>
              <a:rPr lang="en-US" sz="3200">
                <a:solidFill>
                  <a:schemeClr val="dk2"/>
                </a:solidFill>
                <a:latin typeface="Century Gothic"/>
                <a:ea typeface="Century Gothic"/>
                <a:cs typeface="Century Gothic"/>
                <a:sym typeface="Century Gothic"/>
              </a:rPr>
              <a:t>Tips for Customizing This Module</a:t>
            </a:r>
            <a:endParaRPr/>
          </a:p>
        </p:txBody>
      </p:sp>
      <p:sp>
        <p:nvSpPr>
          <p:cNvPr id="103" name="Google Shape;103;p3"/>
          <p:cNvSpPr txBox="1">
            <a:spLocks noGrp="1"/>
          </p:cNvSpPr>
          <p:nvPr>
            <p:ph type="body" idx="1"/>
          </p:nvPr>
        </p:nvSpPr>
        <p:spPr>
          <a:xfrm>
            <a:off x="838200" y="1502830"/>
            <a:ext cx="10749600" cy="5786100"/>
          </a:xfrm>
          <a:prstGeom prst="rect">
            <a:avLst/>
          </a:prstGeom>
          <a:noFill/>
          <a:ln>
            <a:noFill/>
          </a:ln>
        </p:spPr>
        <p:txBody>
          <a:bodyPr spcFirstLastPara="1" wrap="square" lIns="91425" tIns="45700" rIns="91425" bIns="45700" anchor="t" anchorCtr="0">
            <a:normAutofit fontScale="55000" lnSpcReduction="20000"/>
          </a:bodyPr>
          <a:lstStyle/>
          <a:p>
            <a:pPr marL="0" lvl="0" indent="0" algn="l" rtl="0">
              <a:lnSpc>
                <a:spcPct val="120000"/>
              </a:lnSpc>
              <a:spcBef>
                <a:spcPts val="0"/>
              </a:spcBef>
              <a:spcAft>
                <a:spcPts val="0"/>
              </a:spcAft>
              <a:buClr>
                <a:schemeClr val="dk2"/>
              </a:buClr>
              <a:buSzPct val="100000"/>
              <a:buNone/>
            </a:pPr>
            <a:r>
              <a:rPr lang="en-US" sz="2500">
                <a:solidFill>
                  <a:schemeClr val="dk2"/>
                </a:solidFill>
                <a:latin typeface="Century Gothic"/>
                <a:ea typeface="Century Gothic"/>
                <a:cs typeface="Century Gothic"/>
                <a:sym typeface="Century Gothic"/>
              </a:rPr>
              <a:t>The following list provides helpful tips for customizing the content in this module. You can click the slide numbers to be brought directly to that slide. Each slide with customizable elements includes arrows, text boxes, or highlighted phrases to indicate customizable sections and words.</a:t>
            </a:r>
            <a:endParaRPr sz="1900">
              <a:solidFill>
                <a:schemeClr val="dk2"/>
              </a:solidFill>
            </a:endParaRPr>
          </a:p>
          <a:p>
            <a:pPr marL="361950" lvl="0" indent="-285750" algn="l" rtl="0">
              <a:lnSpc>
                <a:spcPct val="120000"/>
              </a:lnSpc>
              <a:spcBef>
                <a:spcPts val="1600"/>
              </a:spcBef>
              <a:spcAft>
                <a:spcPts val="0"/>
              </a:spcAft>
              <a:buClr>
                <a:schemeClr val="dk2"/>
              </a:buClr>
              <a:buSzPct val="110000"/>
              <a:buChar char="•"/>
            </a:pPr>
            <a:r>
              <a:rPr lang="en-US" sz="2200" b="1">
                <a:solidFill>
                  <a:schemeClr val="dk2"/>
                </a:solidFill>
                <a:latin typeface="Century Gothic"/>
                <a:ea typeface="Century Gothic"/>
                <a:cs typeface="Century Gothic"/>
                <a:sym typeface="Century Gothic"/>
              </a:rPr>
              <a:t>Topics:</a:t>
            </a:r>
            <a:r>
              <a:rPr lang="en-US" sz="2200">
                <a:solidFill>
                  <a:schemeClr val="dk2"/>
                </a:solidFill>
                <a:latin typeface="Century Gothic"/>
                <a:ea typeface="Century Gothic"/>
                <a:cs typeface="Century Gothic"/>
                <a:sym typeface="Century Gothic"/>
              </a:rPr>
              <a:t> This module is broken down into several topics as described in the table of contents. You can delete the topics that are not relevant to you and your group. You can also delete any slide throughout the module that does not apply to you or your group. Additionally, all text in this module is directly editable.</a:t>
            </a:r>
            <a:endParaRPr/>
          </a:p>
          <a:p>
            <a:pPr marL="361950" lvl="0" indent="-285750" algn="l" rtl="0">
              <a:lnSpc>
                <a:spcPct val="120000"/>
              </a:lnSpc>
              <a:spcBef>
                <a:spcPts val="200"/>
              </a:spcBef>
              <a:spcAft>
                <a:spcPts val="0"/>
              </a:spcAft>
              <a:buClr>
                <a:schemeClr val="dk2"/>
              </a:buClr>
              <a:buSzPct val="110000"/>
              <a:buChar char="•"/>
            </a:pPr>
            <a:r>
              <a:rPr lang="en-US" sz="2200" b="1">
                <a:solidFill>
                  <a:schemeClr val="dk2"/>
                </a:solidFill>
                <a:latin typeface="Century Gothic"/>
                <a:ea typeface="Century Gothic"/>
                <a:cs typeface="Century Gothic"/>
                <a:sym typeface="Century Gothic"/>
              </a:rPr>
              <a:t>Characters: </a:t>
            </a:r>
            <a:r>
              <a:rPr lang="en-US" sz="2200">
                <a:solidFill>
                  <a:schemeClr val="dk2"/>
                </a:solidFill>
                <a:latin typeface="Century Gothic"/>
                <a:ea typeface="Century Gothic"/>
                <a:cs typeface="Century Gothic"/>
                <a:sym typeface="Century Gothic"/>
              </a:rPr>
              <a:t>This module uses a mix of characters from different regions. You can replace any of the characters using the character image files from the</a:t>
            </a:r>
            <a:r>
              <a:rPr lang="en-US" sz="2200">
                <a:solidFill>
                  <a:schemeClr val="dk2"/>
                </a:solidFill>
              </a:rPr>
              <a:t> creative asset library</a:t>
            </a:r>
            <a:r>
              <a:rPr lang="en-US" sz="2200">
                <a:solidFill>
                  <a:schemeClr val="dk2"/>
                </a:solidFill>
                <a:latin typeface="Century Gothic"/>
                <a:ea typeface="Century Gothic"/>
                <a:cs typeface="Century Gothic"/>
                <a:sym typeface="Century Gothic"/>
              </a:rPr>
              <a:t>. </a:t>
            </a:r>
            <a:endParaRPr/>
          </a:p>
          <a:p>
            <a:pPr marL="361950" lvl="0" indent="-285750" algn="l" rtl="0">
              <a:lnSpc>
                <a:spcPct val="120000"/>
              </a:lnSpc>
              <a:spcBef>
                <a:spcPts val="200"/>
              </a:spcBef>
              <a:spcAft>
                <a:spcPts val="0"/>
              </a:spcAft>
              <a:buClr>
                <a:schemeClr val="dk2"/>
              </a:buClr>
              <a:buSzPct val="110000"/>
              <a:buChar char="•"/>
            </a:pPr>
            <a:r>
              <a:rPr lang="en-US" sz="2200" b="1">
                <a:solidFill>
                  <a:schemeClr val="dk2"/>
                </a:solidFill>
                <a:latin typeface="Century Gothic"/>
                <a:ea typeface="Century Gothic"/>
                <a:cs typeface="Century Gothic"/>
                <a:sym typeface="Century Gothic"/>
              </a:rPr>
              <a:t>Discussion Questions: </a:t>
            </a:r>
            <a:r>
              <a:rPr lang="en-US" sz="2200">
                <a:solidFill>
                  <a:schemeClr val="dk2"/>
                </a:solidFill>
                <a:latin typeface="Century Gothic"/>
                <a:ea typeface="Century Gothic"/>
                <a:cs typeface="Century Gothic"/>
                <a:sym typeface="Century Gothic"/>
              </a:rPr>
              <a:t>Slides </a:t>
            </a:r>
            <a:r>
              <a:rPr lang="en-US" sz="2200" u="sng">
                <a:solidFill>
                  <a:schemeClr val="hlink"/>
                </a:solidFill>
                <a:latin typeface="Century Gothic"/>
                <a:ea typeface="Century Gothic"/>
                <a:cs typeface="Century Gothic"/>
                <a:sym typeface="Century Gothic"/>
                <a:hlinkClick r:id="rId4" action="ppaction://hlinksldjump"/>
              </a:rPr>
              <a:t>4</a:t>
            </a:r>
            <a:r>
              <a:rPr lang="en-US" sz="2200">
                <a:solidFill>
                  <a:schemeClr val="dk2"/>
                </a:solidFill>
                <a:latin typeface="Century Gothic"/>
                <a:ea typeface="Century Gothic"/>
                <a:cs typeface="Century Gothic"/>
                <a:sym typeface="Century Gothic"/>
              </a:rPr>
              <a:t>, </a:t>
            </a:r>
            <a:r>
              <a:rPr lang="en-US" sz="2200" u="sng">
                <a:solidFill>
                  <a:schemeClr val="hlink"/>
                </a:solidFill>
                <a:hlinkClick r:id="rId5" action="ppaction://hlinksldjump"/>
              </a:rPr>
              <a:t>17</a:t>
            </a:r>
            <a:r>
              <a:rPr lang="en-US" sz="2200">
                <a:solidFill>
                  <a:schemeClr val="dk2"/>
                </a:solidFill>
                <a:latin typeface="Century Gothic"/>
                <a:ea typeface="Century Gothic"/>
                <a:cs typeface="Century Gothic"/>
                <a:sym typeface="Century Gothic"/>
              </a:rPr>
              <a:t>, and </a:t>
            </a:r>
            <a:r>
              <a:rPr lang="en-US" sz="2200" u="sng">
                <a:solidFill>
                  <a:schemeClr val="hlink"/>
                </a:solidFill>
                <a:latin typeface="Century Gothic"/>
                <a:ea typeface="Century Gothic"/>
                <a:cs typeface="Century Gothic"/>
                <a:sym typeface="Century Gothic"/>
                <a:hlinkClick r:id="rId6" action="ppaction://hlinksldjump"/>
              </a:rPr>
              <a:t>24</a:t>
            </a:r>
            <a:r>
              <a:rPr lang="en-US" sz="2200">
                <a:solidFill>
                  <a:schemeClr val="dk2"/>
                </a:solidFill>
                <a:latin typeface="Century Gothic"/>
                <a:ea typeface="Century Gothic"/>
                <a:cs typeface="Century Gothic"/>
                <a:sym typeface="Century Gothic"/>
              </a:rPr>
              <a:t> contain questions for discussion. You can add, edit, or replace the questions as needed.</a:t>
            </a:r>
            <a:endParaRPr/>
          </a:p>
          <a:p>
            <a:pPr marL="361950" lvl="0" indent="-285750" algn="l" rtl="0">
              <a:lnSpc>
                <a:spcPct val="120000"/>
              </a:lnSpc>
              <a:spcBef>
                <a:spcPts val="200"/>
              </a:spcBef>
              <a:spcAft>
                <a:spcPts val="0"/>
              </a:spcAft>
              <a:buClr>
                <a:schemeClr val="dk2"/>
              </a:buClr>
              <a:buSzPct val="110000"/>
              <a:buChar char="•"/>
            </a:pPr>
            <a:r>
              <a:rPr lang="en-US" sz="2200" b="1">
                <a:solidFill>
                  <a:schemeClr val="dk2"/>
                </a:solidFill>
                <a:latin typeface="Century Gothic"/>
                <a:ea typeface="Century Gothic"/>
                <a:cs typeface="Century Gothic"/>
                <a:sym typeface="Century Gothic"/>
              </a:rPr>
              <a:t>Scenarios: </a:t>
            </a:r>
            <a:r>
              <a:rPr lang="en-US" sz="2200">
                <a:solidFill>
                  <a:schemeClr val="dk2"/>
                </a:solidFill>
                <a:latin typeface="Century Gothic"/>
                <a:ea typeface="Century Gothic"/>
                <a:cs typeface="Century Gothic"/>
                <a:sym typeface="Century Gothic"/>
              </a:rPr>
              <a:t>Slides </a:t>
            </a:r>
            <a:r>
              <a:rPr lang="en-US" sz="2200" u="sng">
                <a:solidFill>
                  <a:schemeClr val="hlink"/>
                </a:solidFill>
                <a:latin typeface="Century Gothic"/>
                <a:ea typeface="Century Gothic"/>
                <a:cs typeface="Century Gothic"/>
                <a:sym typeface="Century Gothic"/>
                <a:hlinkClick r:id="rId7" action="ppaction://hlinksldjump"/>
              </a:rPr>
              <a:t>8</a:t>
            </a:r>
            <a:r>
              <a:rPr lang="en-US" sz="2200">
                <a:solidFill>
                  <a:schemeClr val="dk2"/>
                </a:solidFill>
                <a:latin typeface="Century Gothic"/>
                <a:ea typeface="Century Gothic"/>
                <a:cs typeface="Century Gothic"/>
                <a:sym typeface="Century Gothic"/>
              </a:rPr>
              <a:t>, </a:t>
            </a:r>
            <a:r>
              <a:rPr lang="en-US" sz="2200" u="sng">
                <a:solidFill>
                  <a:schemeClr val="hlink"/>
                </a:solidFill>
                <a:hlinkClick r:id="rId8" action="ppaction://hlinksldjump"/>
              </a:rPr>
              <a:t>13</a:t>
            </a:r>
            <a:r>
              <a:rPr lang="en-US" sz="2200">
                <a:solidFill>
                  <a:schemeClr val="dk2"/>
                </a:solidFill>
                <a:latin typeface="Century Gothic"/>
                <a:ea typeface="Century Gothic"/>
                <a:cs typeface="Century Gothic"/>
                <a:sym typeface="Century Gothic"/>
              </a:rPr>
              <a:t>, and </a:t>
            </a:r>
            <a:r>
              <a:rPr lang="en-US" sz="2200" u="sng">
                <a:solidFill>
                  <a:schemeClr val="hlink"/>
                </a:solidFill>
                <a:latin typeface="Century Gothic"/>
                <a:ea typeface="Century Gothic"/>
                <a:cs typeface="Century Gothic"/>
                <a:sym typeface="Century Gothic"/>
                <a:hlinkClick r:id="rId9" action="ppaction://hlinksldjump"/>
              </a:rPr>
              <a:t>22</a:t>
            </a:r>
            <a:r>
              <a:rPr lang="en-US" sz="2200">
                <a:solidFill>
                  <a:schemeClr val="dk2"/>
                </a:solidFill>
                <a:latin typeface="Century Gothic"/>
                <a:ea typeface="Century Gothic"/>
                <a:cs typeface="Century Gothic"/>
                <a:sym typeface="Century Gothic"/>
              </a:rPr>
              <a:t> feature two characters having a conversation for the group to read. These scenarios can be modified to be reflective of situations your group faces. Alternatively, these conversations can be used to help frame questions for discussion.</a:t>
            </a:r>
            <a:endParaRPr/>
          </a:p>
          <a:p>
            <a:pPr marL="361950" lvl="0" indent="-285750" algn="l" rtl="0">
              <a:lnSpc>
                <a:spcPct val="120000"/>
              </a:lnSpc>
              <a:spcBef>
                <a:spcPts val="200"/>
              </a:spcBef>
              <a:spcAft>
                <a:spcPts val="0"/>
              </a:spcAft>
              <a:buClr>
                <a:schemeClr val="dk2"/>
              </a:buClr>
              <a:buSzPct val="110000"/>
              <a:buChar char="•"/>
            </a:pPr>
            <a:r>
              <a:rPr lang="en-US" sz="2200" b="1">
                <a:solidFill>
                  <a:schemeClr val="dk2"/>
                </a:solidFill>
                <a:latin typeface="Century Gothic"/>
                <a:ea typeface="Century Gothic"/>
                <a:cs typeface="Century Gothic"/>
                <a:sym typeface="Century Gothic"/>
              </a:rPr>
              <a:t>Mobile Wallet Terminology:</a:t>
            </a:r>
            <a:r>
              <a:rPr lang="en-US" sz="2200">
                <a:solidFill>
                  <a:schemeClr val="dk2"/>
                </a:solidFill>
                <a:latin typeface="Century Gothic"/>
                <a:ea typeface="Century Gothic"/>
                <a:cs typeface="Century Gothic"/>
                <a:sym typeface="Century Gothic"/>
              </a:rPr>
              <a:t> The terms “mobile wallets” and “mobile money” are used throughout this module. You can replace these terms with a term that resonates best with you and your audience - such as mobile money account, digital wallet, etc. - by using the “find and replace” tool. These terms are also </a:t>
            </a:r>
            <a:r>
              <a:rPr lang="en-US" sz="2200">
                <a:solidFill>
                  <a:schemeClr val="dk2"/>
                </a:solidFill>
              </a:rPr>
              <a:t>in red text </a:t>
            </a:r>
            <a:r>
              <a:rPr lang="en-US" sz="2200">
                <a:solidFill>
                  <a:schemeClr val="dk2"/>
                </a:solidFill>
                <a:latin typeface="Century Gothic"/>
                <a:ea typeface="Century Gothic"/>
                <a:cs typeface="Century Gothic"/>
                <a:sym typeface="Century Gothic"/>
              </a:rPr>
              <a:t>throughout the module.</a:t>
            </a:r>
            <a:endParaRPr/>
          </a:p>
          <a:p>
            <a:pPr marL="361950" lvl="0" indent="-285750" algn="l" rtl="0">
              <a:lnSpc>
                <a:spcPct val="120000"/>
              </a:lnSpc>
              <a:spcBef>
                <a:spcPts val="200"/>
              </a:spcBef>
              <a:spcAft>
                <a:spcPts val="0"/>
              </a:spcAft>
              <a:buClr>
                <a:schemeClr val="dk2"/>
              </a:buClr>
              <a:buSzPct val="110000"/>
              <a:buChar char="•"/>
            </a:pPr>
            <a:r>
              <a:rPr lang="en-US" sz="2200" b="1">
                <a:solidFill>
                  <a:schemeClr val="dk2"/>
                </a:solidFill>
                <a:latin typeface="Century Gothic"/>
                <a:ea typeface="Century Gothic"/>
                <a:cs typeface="Century Gothic"/>
                <a:sym typeface="Century Gothic"/>
              </a:rPr>
              <a:t>Mobile Wallet Providers: </a:t>
            </a:r>
            <a:r>
              <a:rPr lang="en-US" sz="2200">
                <a:solidFill>
                  <a:schemeClr val="dk2"/>
                </a:solidFill>
                <a:latin typeface="Century Gothic"/>
                <a:ea typeface="Century Gothic"/>
                <a:cs typeface="Century Gothic"/>
                <a:sym typeface="Century Gothic"/>
              </a:rPr>
              <a:t>Slide </a:t>
            </a:r>
            <a:r>
              <a:rPr lang="en-US" sz="2200" u="sng">
                <a:solidFill>
                  <a:schemeClr val="hlink"/>
                </a:solidFill>
                <a:hlinkClick r:id="rId10" action="ppaction://hlinksldjump"/>
              </a:rPr>
              <a:t>11</a:t>
            </a:r>
            <a:r>
              <a:rPr lang="en-US" sz="2200">
                <a:solidFill>
                  <a:schemeClr val="dk2"/>
                </a:solidFill>
                <a:latin typeface="Century Gothic"/>
                <a:ea typeface="Century Gothic"/>
                <a:cs typeface="Century Gothic"/>
                <a:sym typeface="Century Gothic"/>
              </a:rPr>
              <a:t> discusses different types of mobile wallet providers. You can add or eliminate providers depending on the options available in your market.</a:t>
            </a:r>
            <a:endParaRPr/>
          </a:p>
          <a:p>
            <a:pPr marL="361950" lvl="0" indent="-285750" algn="l" rtl="0">
              <a:lnSpc>
                <a:spcPct val="120000"/>
              </a:lnSpc>
              <a:spcBef>
                <a:spcPts val="200"/>
              </a:spcBef>
              <a:spcAft>
                <a:spcPts val="0"/>
              </a:spcAft>
              <a:buClr>
                <a:schemeClr val="dk2"/>
              </a:buClr>
              <a:buSzPct val="110000"/>
              <a:buChar char="•"/>
            </a:pPr>
            <a:r>
              <a:rPr lang="en-US" sz="2200" b="1">
                <a:solidFill>
                  <a:schemeClr val="dk2"/>
                </a:solidFill>
                <a:latin typeface="Century Gothic"/>
                <a:ea typeface="Century Gothic"/>
                <a:cs typeface="Century Gothic"/>
                <a:sym typeface="Century Gothic"/>
              </a:rPr>
              <a:t>Mobile Wallet Transaction Fees: </a:t>
            </a:r>
            <a:r>
              <a:rPr lang="en-US" sz="2200">
                <a:solidFill>
                  <a:schemeClr val="dk2"/>
                </a:solidFill>
                <a:latin typeface="Century Gothic"/>
                <a:ea typeface="Century Gothic"/>
                <a:cs typeface="Century Gothic"/>
                <a:sym typeface="Century Gothic"/>
              </a:rPr>
              <a:t>Slide </a:t>
            </a:r>
            <a:r>
              <a:rPr lang="en-US" sz="2200" u="sng">
                <a:solidFill>
                  <a:schemeClr val="hlink"/>
                </a:solidFill>
                <a:hlinkClick r:id="rId11" action="ppaction://hlinksldjump"/>
              </a:rPr>
              <a:t>14</a:t>
            </a:r>
            <a:r>
              <a:rPr lang="en-US" sz="2200">
                <a:solidFill>
                  <a:schemeClr val="dk2"/>
                </a:solidFill>
                <a:latin typeface="Century Gothic"/>
                <a:ea typeface="Century Gothic"/>
                <a:cs typeface="Century Gothic"/>
                <a:sym typeface="Century Gothic"/>
              </a:rPr>
              <a:t> describes the fees associated with a mobile wallet. To help trainees understand what these pricing sheets look like, consider printing out a mobile wallet tariff sheet from a provider in your market.</a:t>
            </a:r>
            <a:endParaRPr/>
          </a:p>
          <a:p>
            <a:pPr marL="361950" lvl="0" indent="-285750" algn="l" rtl="0">
              <a:lnSpc>
                <a:spcPct val="120000"/>
              </a:lnSpc>
              <a:spcBef>
                <a:spcPts val="200"/>
              </a:spcBef>
              <a:spcAft>
                <a:spcPts val="0"/>
              </a:spcAft>
              <a:buClr>
                <a:schemeClr val="dk2"/>
              </a:buClr>
              <a:buSzPct val="110000"/>
              <a:buChar char="•"/>
            </a:pPr>
            <a:r>
              <a:rPr lang="en-US" sz="2200" b="1">
                <a:solidFill>
                  <a:schemeClr val="dk2"/>
                </a:solidFill>
                <a:latin typeface="Century Gothic"/>
                <a:ea typeface="Century Gothic"/>
                <a:cs typeface="Century Gothic"/>
                <a:sym typeface="Century Gothic"/>
              </a:rPr>
              <a:t>Mobile Wallet Account Opening:</a:t>
            </a:r>
            <a:r>
              <a:rPr lang="en-US" sz="2200">
                <a:solidFill>
                  <a:schemeClr val="dk2"/>
                </a:solidFill>
                <a:latin typeface="Century Gothic"/>
                <a:ea typeface="Century Gothic"/>
                <a:cs typeface="Century Gothic"/>
                <a:sym typeface="Century Gothic"/>
              </a:rPr>
              <a:t> Slide </a:t>
            </a:r>
            <a:r>
              <a:rPr lang="en-US" sz="2200" u="sng">
                <a:solidFill>
                  <a:schemeClr val="hlink"/>
                </a:solidFill>
                <a:hlinkClick r:id="rId12" action="ppaction://hlinksldjump"/>
              </a:rPr>
              <a:t>15</a:t>
            </a:r>
            <a:r>
              <a:rPr lang="en-US" sz="2200">
                <a:solidFill>
                  <a:schemeClr val="dk2"/>
                </a:solidFill>
                <a:latin typeface="Century Gothic"/>
                <a:ea typeface="Century Gothic"/>
                <a:cs typeface="Century Gothic"/>
                <a:sym typeface="Century Gothic"/>
              </a:rPr>
              <a:t> describes the general steps to opening a mobile wallet. You can modify these instructions according to a provider or a specific product of your choice.</a:t>
            </a:r>
            <a:endParaRPr/>
          </a:p>
          <a:p>
            <a:pPr marL="361950" lvl="0" indent="-285750" algn="l" rtl="0">
              <a:lnSpc>
                <a:spcPct val="120000"/>
              </a:lnSpc>
              <a:spcBef>
                <a:spcPts val="200"/>
              </a:spcBef>
              <a:spcAft>
                <a:spcPts val="0"/>
              </a:spcAft>
              <a:buClr>
                <a:schemeClr val="dk2"/>
              </a:buClr>
              <a:buSzPct val="110000"/>
              <a:buChar char="•"/>
            </a:pPr>
            <a:r>
              <a:rPr lang="en-US" sz="2200" b="1">
                <a:solidFill>
                  <a:schemeClr val="dk2"/>
                </a:solidFill>
                <a:latin typeface="Century Gothic"/>
                <a:ea typeface="Century Gothic"/>
                <a:cs typeface="Century Gothic"/>
                <a:sym typeface="Century Gothic"/>
              </a:rPr>
              <a:t>Merchant Account Opening: </a:t>
            </a:r>
            <a:r>
              <a:rPr lang="en-US" sz="2200">
                <a:solidFill>
                  <a:schemeClr val="dk2"/>
                </a:solidFill>
                <a:latin typeface="Century Gothic"/>
                <a:ea typeface="Century Gothic"/>
                <a:cs typeface="Century Gothic"/>
                <a:sym typeface="Century Gothic"/>
              </a:rPr>
              <a:t>Slide </a:t>
            </a:r>
            <a:r>
              <a:rPr lang="en-US" sz="2200" u="sng">
                <a:solidFill>
                  <a:schemeClr val="hlink"/>
                </a:solidFill>
                <a:latin typeface="Century Gothic"/>
                <a:ea typeface="Century Gothic"/>
                <a:cs typeface="Century Gothic"/>
                <a:sym typeface="Century Gothic"/>
                <a:hlinkClick r:id="rId13" action="ppaction://hlinksldjump"/>
              </a:rPr>
              <a:t>25</a:t>
            </a:r>
            <a:r>
              <a:rPr lang="en-US" sz="2200">
                <a:solidFill>
                  <a:schemeClr val="dk2"/>
                </a:solidFill>
                <a:latin typeface="Century Gothic"/>
                <a:ea typeface="Century Gothic"/>
                <a:cs typeface="Century Gothic"/>
                <a:sym typeface="Century Gothic"/>
              </a:rPr>
              <a:t> describes the general steps to opening a merchant account. You can modify these instructions according to a provider or product of your choice.</a:t>
            </a:r>
            <a:endParaRPr/>
          </a:p>
          <a:p>
            <a:pPr marL="361950" lvl="0" indent="-285750" algn="l" rtl="0">
              <a:lnSpc>
                <a:spcPct val="120000"/>
              </a:lnSpc>
              <a:spcBef>
                <a:spcPts val="200"/>
              </a:spcBef>
              <a:spcAft>
                <a:spcPts val="0"/>
              </a:spcAft>
              <a:buClr>
                <a:schemeClr val="dk2"/>
              </a:buClr>
              <a:buSzPct val="110000"/>
              <a:buChar char="•"/>
            </a:pPr>
            <a:r>
              <a:rPr lang="en-US" sz="2200" b="1">
                <a:solidFill>
                  <a:schemeClr val="dk2"/>
                </a:solidFill>
                <a:latin typeface="Century Gothic"/>
                <a:ea typeface="Century Gothic"/>
                <a:cs typeface="Century Gothic"/>
                <a:sym typeface="Century Gothic"/>
              </a:rPr>
              <a:t>QR Codes:</a:t>
            </a:r>
            <a:r>
              <a:rPr lang="en-US" sz="2200">
                <a:solidFill>
                  <a:schemeClr val="dk2"/>
                </a:solidFill>
                <a:latin typeface="Century Gothic"/>
                <a:ea typeface="Century Gothic"/>
                <a:cs typeface="Century Gothic"/>
                <a:sym typeface="Century Gothic"/>
              </a:rPr>
              <a:t> Slides </a:t>
            </a:r>
            <a:r>
              <a:rPr lang="en-US" sz="2200" u="sng">
                <a:solidFill>
                  <a:schemeClr val="hlink"/>
                </a:solidFill>
                <a:latin typeface="Century Gothic"/>
                <a:ea typeface="Century Gothic"/>
                <a:cs typeface="Century Gothic"/>
                <a:sym typeface="Century Gothic"/>
                <a:hlinkClick r:id="rId14" action="ppaction://hlinksldjump"/>
              </a:rPr>
              <a:t>26</a:t>
            </a:r>
            <a:r>
              <a:rPr lang="en-US" sz="2200">
                <a:solidFill>
                  <a:schemeClr val="dk2"/>
                </a:solidFill>
                <a:latin typeface="Century Gothic"/>
                <a:ea typeface="Century Gothic"/>
                <a:cs typeface="Century Gothic"/>
                <a:sym typeface="Century Gothic"/>
              </a:rPr>
              <a:t>-</a:t>
            </a:r>
            <a:r>
              <a:rPr lang="en-US" sz="2200" u="sng">
                <a:solidFill>
                  <a:schemeClr val="hlink"/>
                </a:solidFill>
                <a:latin typeface="Century Gothic"/>
                <a:ea typeface="Century Gothic"/>
                <a:cs typeface="Century Gothic"/>
                <a:sym typeface="Century Gothic"/>
                <a:hlinkClick r:id="rId15" action="ppaction://hlinksldjump"/>
              </a:rPr>
              <a:t>27</a:t>
            </a:r>
            <a:r>
              <a:rPr lang="en-US" sz="2200">
                <a:solidFill>
                  <a:schemeClr val="dk2"/>
                </a:solidFill>
                <a:latin typeface="Century Gothic"/>
                <a:ea typeface="Century Gothic"/>
                <a:cs typeface="Century Gothic"/>
                <a:sym typeface="Century Gothic"/>
              </a:rPr>
              <a:t> include photos of QR codes. You can insert a photo of a QR code to a site of your choice to have the group practice scanning a QR code together. </a:t>
            </a:r>
            <a:endParaRPr sz="2200">
              <a:solidFill>
                <a:schemeClr val="dk2"/>
              </a:solidFill>
              <a:latin typeface="Century Gothic"/>
              <a:ea typeface="Century Gothic"/>
              <a:cs typeface="Century Gothic"/>
              <a:sym typeface="Century Gothic"/>
            </a:endParaRPr>
          </a:p>
        </p:txBody>
      </p:sp>
      <p:sp>
        <p:nvSpPr>
          <p:cNvPr id="104" name="Google Shape;104;p3"/>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445" name="Google Shape;445;p19"/>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828"/>
            <a:ext cx="12192000" cy="6857172"/>
          </a:xfrm>
          <a:prstGeom prst="rect">
            <a:avLst/>
          </a:prstGeom>
          <a:noFill/>
          <a:ln>
            <a:noFill/>
          </a:ln>
        </p:spPr>
      </p:pic>
      <p:sp>
        <p:nvSpPr>
          <p:cNvPr id="446" name="Google Shape;446;p19"/>
          <p:cNvSpPr txBox="1"/>
          <p:nvPr/>
        </p:nvSpPr>
        <p:spPr>
          <a:xfrm>
            <a:off x="2709278" y="3719466"/>
            <a:ext cx="1746347" cy="2085724"/>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pic>
        <p:nvPicPr>
          <p:cNvPr id="447" name="Google Shape;447;p1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26565" y="220953"/>
            <a:ext cx="7772400" cy="194310"/>
          </a:xfrm>
          <a:prstGeom prst="rect">
            <a:avLst/>
          </a:prstGeom>
          <a:noFill/>
          <a:ln>
            <a:noFill/>
          </a:ln>
        </p:spPr>
      </p:pic>
      <p:sp>
        <p:nvSpPr>
          <p:cNvPr id="448" name="Google Shape;448;p19"/>
          <p:cNvSpPr txBox="1"/>
          <p:nvPr/>
        </p:nvSpPr>
        <p:spPr>
          <a:xfrm>
            <a:off x="755075" y="297085"/>
            <a:ext cx="105156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2855A4"/>
              </a:buClr>
              <a:buSzPts val="3200"/>
              <a:buFont typeface="Century Gothic"/>
              <a:buNone/>
            </a:pPr>
            <a:r>
              <a:rPr lang="en-US" sz="3200" b="0" i="0" u="none" strike="noStrike" cap="none">
                <a:solidFill>
                  <a:srgbClr val="2855A4"/>
                </a:solidFill>
                <a:latin typeface="Century Gothic"/>
                <a:ea typeface="Century Gothic"/>
                <a:cs typeface="Century Gothic"/>
                <a:sym typeface="Century Gothic"/>
              </a:rPr>
              <a:t>What Are Digital Payments?</a:t>
            </a:r>
            <a:endParaRPr sz="1400" b="0" i="0" u="none" strike="noStrike" cap="none">
              <a:solidFill>
                <a:srgbClr val="000000"/>
              </a:solidFill>
              <a:latin typeface="Arial"/>
              <a:ea typeface="Arial"/>
              <a:cs typeface="Arial"/>
              <a:sym typeface="Arial"/>
            </a:endParaRPr>
          </a:p>
        </p:txBody>
      </p:sp>
      <p:pic>
        <p:nvPicPr>
          <p:cNvPr id="449" name="Google Shape;449;p1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flipH="1">
            <a:off x="577037" y="1052810"/>
            <a:ext cx="4000201" cy="6000303"/>
          </a:xfrm>
          <a:prstGeom prst="rect">
            <a:avLst/>
          </a:prstGeom>
          <a:noFill/>
          <a:ln>
            <a:noFill/>
          </a:ln>
        </p:spPr>
      </p:pic>
      <p:grpSp>
        <p:nvGrpSpPr>
          <p:cNvPr id="450" name="Google Shape;450;p19"/>
          <p:cNvGrpSpPr/>
          <p:nvPr/>
        </p:nvGrpSpPr>
        <p:grpSpPr>
          <a:xfrm>
            <a:off x="4129321" y="903060"/>
            <a:ext cx="7141354" cy="5631735"/>
            <a:chOff x="2563085" y="1486614"/>
            <a:chExt cx="6341956" cy="5001323"/>
          </a:xfrm>
        </p:grpSpPr>
        <p:grpSp>
          <p:nvGrpSpPr>
            <p:cNvPr id="451" name="Google Shape;451;p19"/>
            <p:cNvGrpSpPr/>
            <p:nvPr/>
          </p:nvGrpSpPr>
          <p:grpSpPr>
            <a:xfrm>
              <a:off x="2563085" y="1486614"/>
              <a:ext cx="6341956" cy="5001323"/>
              <a:chOff x="2554762" y="1389339"/>
              <a:chExt cx="7060575" cy="5568032"/>
            </a:xfrm>
          </p:grpSpPr>
          <p:pic>
            <p:nvPicPr>
              <p:cNvPr id="452" name="Google Shape;452;p19"/>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554762" y="1389339"/>
                <a:ext cx="7060575" cy="5568032"/>
              </a:xfrm>
              <a:prstGeom prst="rect">
                <a:avLst/>
              </a:prstGeom>
              <a:noFill/>
              <a:ln>
                <a:noFill/>
              </a:ln>
            </p:spPr>
          </p:pic>
          <p:sp>
            <p:nvSpPr>
              <p:cNvPr id="453" name="Google Shape;453;p19"/>
              <p:cNvSpPr txBox="1"/>
              <p:nvPr/>
            </p:nvSpPr>
            <p:spPr>
              <a:xfrm>
                <a:off x="3778645" y="2568833"/>
                <a:ext cx="4612800" cy="1095900"/>
              </a:xfrm>
              <a:prstGeom prst="rect">
                <a:avLst/>
              </a:prstGeom>
              <a:noFill/>
              <a:ln>
                <a:noFill/>
              </a:ln>
            </p:spPr>
            <p:txBody>
              <a:bodyPr spcFirstLastPara="1" wrap="square" lIns="0" tIns="12050" rIns="0" bIns="0" anchor="t" anchorCtr="0">
                <a:spAutoFit/>
              </a:bodyPr>
              <a:lstStyle/>
              <a:p>
                <a:pPr marL="12700" marR="5080" lvl="0" indent="0" algn="ctr" rtl="0">
                  <a:lnSpc>
                    <a:spcPct val="106300"/>
                  </a:lnSpc>
                  <a:spcBef>
                    <a:spcPts val="0"/>
                  </a:spcBef>
                  <a:spcAft>
                    <a:spcPts val="0"/>
                  </a:spcAft>
                  <a:buClr>
                    <a:srgbClr val="000000"/>
                  </a:buClr>
                  <a:buSzPts val="1400"/>
                  <a:buFont typeface="Arial"/>
                  <a:buNone/>
                </a:pPr>
                <a:r>
                  <a:rPr lang="en-US" sz="1700" b="1" i="0" u="none" strike="noStrike" cap="none">
                    <a:solidFill>
                      <a:schemeClr val="dk2"/>
                    </a:solidFill>
                    <a:latin typeface="Century Gothic"/>
                    <a:ea typeface="Century Gothic"/>
                    <a:cs typeface="Century Gothic"/>
                    <a:sym typeface="Century Gothic"/>
                  </a:rPr>
                  <a:t>A digital payment is a transaction that takes place via online or “digital” modes, such as over your phone or on a device connected to a mobile network.</a:t>
                </a:r>
                <a:endParaRPr sz="1500" b="1" i="0" u="none" strike="noStrike" cap="none">
                  <a:solidFill>
                    <a:schemeClr val="dk2"/>
                  </a:solidFill>
                  <a:latin typeface="Century Gothic"/>
                  <a:ea typeface="Century Gothic"/>
                  <a:cs typeface="Century Gothic"/>
                  <a:sym typeface="Century Gothic"/>
                </a:endParaRPr>
              </a:p>
            </p:txBody>
          </p:sp>
        </p:grpSp>
        <p:sp>
          <p:nvSpPr>
            <p:cNvPr id="454" name="Google Shape;454;p19"/>
            <p:cNvSpPr txBox="1"/>
            <p:nvPr/>
          </p:nvSpPr>
          <p:spPr>
            <a:xfrm>
              <a:off x="3523732" y="3815258"/>
              <a:ext cx="1442700" cy="1286700"/>
            </a:xfrm>
            <a:prstGeom prst="rect">
              <a:avLst/>
            </a:prstGeom>
            <a:noFill/>
            <a:ln>
              <a:noFill/>
            </a:ln>
          </p:spPr>
          <p:txBody>
            <a:bodyPr spcFirstLastPara="1" wrap="square" lIns="91425" tIns="45700" rIns="91425" bIns="45700" anchor="t" anchorCtr="0">
              <a:spAutoFit/>
            </a:bodyPr>
            <a:lstStyle/>
            <a:p>
              <a:pPr marL="12700" marR="5080" lvl="0" indent="0" algn="ctr" rtl="0">
                <a:lnSpc>
                  <a:spcPct val="115599"/>
                </a:lnSpc>
                <a:spcBef>
                  <a:spcPts val="0"/>
                </a:spcBef>
                <a:spcAft>
                  <a:spcPts val="0"/>
                </a:spcAft>
                <a:buClr>
                  <a:srgbClr val="000000"/>
                </a:buClr>
                <a:buSzPts val="2000"/>
                <a:buFont typeface="Arial"/>
                <a:buNone/>
              </a:pPr>
              <a:r>
                <a:rPr lang="en-US" sz="1300" i="0" u="none" strike="noStrike" cap="none">
                  <a:solidFill>
                    <a:schemeClr val="dk2"/>
                  </a:solidFill>
                  <a:latin typeface="Century Gothic"/>
                  <a:ea typeface="Century Gothic"/>
                  <a:cs typeface="Century Gothic"/>
                  <a:sym typeface="Century Gothic"/>
                </a:rPr>
                <a:t>Digital payments are also known as cashless payments, since no physical cash is involved.</a:t>
              </a:r>
              <a:endParaRPr sz="1300" i="0" u="none" strike="noStrike" cap="none">
                <a:solidFill>
                  <a:schemeClr val="dk2"/>
                </a:solidFill>
                <a:latin typeface="Century Gothic"/>
                <a:ea typeface="Century Gothic"/>
                <a:cs typeface="Century Gothic"/>
                <a:sym typeface="Century Gothic"/>
              </a:endParaRPr>
            </a:p>
          </p:txBody>
        </p:sp>
        <p:sp>
          <p:nvSpPr>
            <p:cNvPr id="455" name="Google Shape;455;p19"/>
            <p:cNvSpPr txBox="1"/>
            <p:nvPr/>
          </p:nvSpPr>
          <p:spPr>
            <a:xfrm>
              <a:off x="5034125" y="3815258"/>
              <a:ext cx="1442700" cy="1286700"/>
            </a:xfrm>
            <a:prstGeom prst="rect">
              <a:avLst/>
            </a:prstGeom>
            <a:noFill/>
            <a:ln>
              <a:noFill/>
            </a:ln>
          </p:spPr>
          <p:txBody>
            <a:bodyPr spcFirstLastPara="1" wrap="square" lIns="91425" tIns="45700" rIns="91425" bIns="45700" anchor="t" anchorCtr="0">
              <a:spAutoFit/>
            </a:bodyPr>
            <a:lstStyle/>
            <a:p>
              <a:pPr marL="12700" marR="5080" lvl="0" indent="0" algn="ctr" rtl="0">
                <a:lnSpc>
                  <a:spcPct val="115599"/>
                </a:lnSpc>
                <a:spcBef>
                  <a:spcPts val="0"/>
                </a:spcBef>
                <a:spcAft>
                  <a:spcPts val="0"/>
                </a:spcAft>
                <a:buClr>
                  <a:srgbClr val="000000"/>
                </a:buClr>
                <a:buSzPts val="1200"/>
                <a:buFont typeface="Arial"/>
                <a:buNone/>
              </a:pPr>
              <a:r>
                <a:rPr lang="en-US" sz="1300" i="0" u="none" strike="noStrike" cap="none">
                  <a:solidFill>
                    <a:schemeClr val="dk2"/>
                  </a:solidFill>
                  <a:latin typeface="Century Gothic"/>
                  <a:ea typeface="Century Gothic"/>
                  <a:cs typeface="Century Gothic"/>
                  <a:sym typeface="Century Gothic"/>
                </a:rPr>
                <a:t>Digital payment systems use technologies to facilitate sales and purchases instead of cash.</a:t>
              </a:r>
              <a:endParaRPr sz="1500" i="0" u="none" strike="noStrike" cap="none">
                <a:solidFill>
                  <a:schemeClr val="dk2"/>
                </a:solidFill>
              </a:endParaRPr>
            </a:p>
          </p:txBody>
        </p:sp>
        <p:sp>
          <p:nvSpPr>
            <p:cNvPr id="456" name="Google Shape;456;p19"/>
            <p:cNvSpPr txBox="1"/>
            <p:nvPr/>
          </p:nvSpPr>
          <p:spPr>
            <a:xfrm>
              <a:off x="6509113" y="3815258"/>
              <a:ext cx="1442700" cy="1286700"/>
            </a:xfrm>
            <a:prstGeom prst="rect">
              <a:avLst/>
            </a:prstGeom>
            <a:noFill/>
            <a:ln>
              <a:noFill/>
            </a:ln>
          </p:spPr>
          <p:txBody>
            <a:bodyPr spcFirstLastPara="1" wrap="square" lIns="91425" tIns="45700" rIns="91425" bIns="45700" anchor="t" anchorCtr="0">
              <a:spAutoFit/>
            </a:bodyPr>
            <a:lstStyle/>
            <a:p>
              <a:pPr marL="12700" marR="5080" lvl="0" indent="0" algn="ctr" rtl="0">
                <a:lnSpc>
                  <a:spcPct val="115599"/>
                </a:lnSpc>
                <a:spcBef>
                  <a:spcPts val="0"/>
                </a:spcBef>
                <a:spcAft>
                  <a:spcPts val="0"/>
                </a:spcAft>
                <a:buClr>
                  <a:srgbClr val="000000"/>
                </a:buClr>
                <a:buSzPts val="1200"/>
                <a:buFont typeface="Arial"/>
                <a:buNone/>
              </a:pPr>
              <a:r>
                <a:rPr lang="en-US" sz="1300" i="0" u="none" strike="noStrike" cap="none">
                  <a:solidFill>
                    <a:schemeClr val="dk2"/>
                  </a:solidFill>
                  <a:latin typeface="Century Gothic"/>
                  <a:ea typeface="Century Gothic"/>
                  <a:cs typeface="Century Gothic"/>
                  <a:sym typeface="Century Gothic"/>
                </a:rPr>
                <a:t>Some digital payments services are: POS, QR codes, payment wallets, and USSD.</a:t>
              </a:r>
              <a:endParaRPr sz="1500" i="0" u="none" strike="noStrike" cap="none">
                <a:solidFill>
                  <a:schemeClr val="dk2"/>
                </a:solidFill>
              </a:endParaRPr>
            </a:p>
          </p:txBody>
        </p:sp>
      </p:grpSp>
      <p:sp>
        <p:nvSpPr>
          <p:cNvPr id="457" name="Google Shape;457;p19"/>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pic>
        <p:nvPicPr>
          <p:cNvPr id="462" name="Google Shape;462;p20"/>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828"/>
            <a:ext cx="12192000" cy="6857172"/>
          </a:xfrm>
          <a:prstGeom prst="rect">
            <a:avLst/>
          </a:prstGeom>
          <a:noFill/>
          <a:ln>
            <a:noFill/>
          </a:ln>
        </p:spPr>
      </p:pic>
      <p:sp>
        <p:nvSpPr>
          <p:cNvPr id="463" name="Google Shape;463;p20"/>
          <p:cNvSpPr txBox="1"/>
          <p:nvPr/>
        </p:nvSpPr>
        <p:spPr>
          <a:xfrm>
            <a:off x="2709278" y="3719466"/>
            <a:ext cx="1746347" cy="2085724"/>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pic>
        <p:nvPicPr>
          <p:cNvPr id="464" name="Google Shape;464;p2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26565" y="220953"/>
            <a:ext cx="7772400" cy="194310"/>
          </a:xfrm>
          <a:prstGeom prst="rect">
            <a:avLst/>
          </a:prstGeom>
          <a:noFill/>
          <a:ln>
            <a:noFill/>
          </a:ln>
        </p:spPr>
      </p:pic>
      <p:sp>
        <p:nvSpPr>
          <p:cNvPr id="465" name="Google Shape;465;p20"/>
          <p:cNvSpPr txBox="1"/>
          <p:nvPr/>
        </p:nvSpPr>
        <p:spPr>
          <a:xfrm>
            <a:off x="755075" y="297085"/>
            <a:ext cx="105156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2855A4"/>
              </a:buClr>
              <a:buSzPts val="3200"/>
              <a:buFont typeface="Century Gothic"/>
              <a:buNone/>
            </a:pPr>
            <a:r>
              <a:rPr lang="en-US" sz="3200" b="0" i="0" u="none" strike="noStrike" cap="none">
                <a:solidFill>
                  <a:srgbClr val="2855A4"/>
                </a:solidFill>
                <a:latin typeface="Century Gothic"/>
                <a:ea typeface="Century Gothic"/>
                <a:cs typeface="Century Gothic"/>
                <a:sym typeface="Century Gothic"/>
              </a:rPr>
              <a:t>Benefits of Digital Payments</a:t>
            </a:r>
            <a:endParaRPr sz="1400" b="0" i="0" u="none" strike="noStrike" cap="none">
              <a:solidFill>
                <a:srgbClr val="000000"/>
              </a:solidFill>
              <a:latin typeface="Arial"/>
              <a:ea typeface="Arial"/>
              <a:cs typeface="Arial"/>
              <a:sym typeface="Arial"/>
            </a:endParaRPr>
          </a:p>
        </p:txBody>
      </p:sp>
      <p:sp>
        <p:nvSpPr>
          <p:cNvPr id="466" name="Google Shape;466;p20"/>
          <p:cNvSpPr txBox="1"/>
          <p:nvPr/>
        </p:nvSpPr>
        <p:spPr>
          <a:xfrm>
            <a:off x="863971" y="2158117"/>
            <a:ext cx="4336256" cy="369332"/>
          </a:xfrm>
          <a:prstGeom prst="rect">
            <a:avLst/>
          </a:prstGeom>
          <a:noFill/>
          <a:ln>
            <a:noFill/>
          </a:ln>
        </p:spPr>
        <p:txBody>
          <a:bodyPr spcFirstLastPara="1" wrap="square" lIns="91425" tIns="45700" rIns="91425" bIns="45700" anchor="t" anchorCtr="0">
            <a:spAutoFit/>
          </a:bodyPr>
          <a:lstStyle/>
          <a:p>
            <a:pPr marL="558800" marR="0" lvl="1" indent="0" algn="l" rtl="0">
              <a:lnSpc>
                <a:spcPct val="100000"/>
              </a:lnSpc>
              <a:spcBef>
                <a:spcPts val="0"/>
              </a:spcBef>
              <a:spcAft>
                <a:spcPts val="0"/>
              </a:spcAft>
              <a:buClr>
                <a:srgbClr val="000000"/>
              </a:buClr>
              <a:buSzPts val="1800"/>
              <a:buFont typeface="Arial"/>
              <a:buNone/>
            </a:pPr>
            <a:r>
              <a:rPr lang="en-US" sz="1800" b="0" i="0" u="none" strike="noStrike" cap="none">
                <a:solidFill>
                  <a:srgbClr val="2853A3"/>
                </a:solidFill>
                <a:latin typeface="Century Gothic"/>
                <a:ea typeface="Century Gothic"/>
                <a:cs typeface="Century Gothic"/>
                <a:sym typeface="Century Gothic"/>
              </a:rPr>
              <a:t>Transact more conveniently</a:t>
            </a:r>
            <a:endParaRPr sz="1400" b="0" i="0" u="none" strike="noStrike" cap="none">
              <a:solidFill>
                <a:srgbClr val="000000"/>
              </a:solidFill>
              <a:latin typeface="Arial"/>
              <a:ea typeface="Arial"/>
              <a:cs typeface="Arial"/>
              <a:sym typeface="Arial"/>
            </a:endParaRPr>
          </a:p>
        </p:txBody>
      </p:sp>
      <p:pic>
        <p:nvPicPr>
          <p:cNvPr id="467" name="Google Shape;467;p2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64309" y="2056549"/>
            <a:ext cx="582780" cy="582780"/>
          </a:xfrm>
          <a:prstGeom prst="rect">
            <a:avLst/>
          </a:prstGeom>
          <a:noFill/>
          <a:ln>
            <a:noFill/>
          </a:ln>
        </p:spPr>
      </p:pic>
      <p:sp>
        <p:nvSpPr>
          <p:cNvPr id="468" name="Google Shape;468;p20"/>
          <p:cNvSpPr txBox="1"/>
          <p:nvPr/>
        </p:nvSpPr>
        <p:spPr>
          <a:xfrm>
            <a:off x="863971" y="2736677"/>
            <a:ext cx="4336256" cy="923330"/>
          </a:xfrm>
          <a:prstGeom prst="rect">
            <a:avLst/>
          </a:prstGeom>
          <a:noFill/>
          <a:ln>
            <a:noFill/>
          </a:ln>
        </p:spPr>
        <p:txBody>
          <a:bodyPr spcFirstLastPara="1" wrap="square" lIns="91425" tIns="45700" rIns="91425" bIns="45700" anchor="t" anchorCtr="0">
            <a:spAutoFit/>
          </a:bodyPr>
          <a:lstStyle/>
          <a:p>
            <a:pPr marL="558800" marR="0" lvl="1" indent="0" algn="l" rtl="0">
              <a:lnSpc>
                <a:spcPct val="100000"/>
              </a:lnSpc>
              <a:spcBef>
                <a:spcPts val="0"/>
              </a:spcBef>
              <a:spcAft>
                <a:spcPts val="0"/>
              </a:spcAft>
              <a:buClr>
                <a:srgbClr val="000000"/>
              </a:buClr>
              <a:buSzPts val="1800"/>
              <a:buFont typeface="Arial"/>
              <a:buNone/>
            </a:pPr>
            <a:r>
              <a:rPr lang="en-US" sz="1800" b="0" i="0" u="none" strike="noStrike" cap="none">
                <a:solidFill>
                  <a:srgbClr val="2853A3"/>
                </a:solidFill>
                <a:latin typeface="Century Gothic"/>
                <a:ea typeface="Century Gothic"/>
                <a:cs typeface="Century Gothic"/>
                <a:sym typeface="Century Gothic"/>
              </a:rPr>
              <a:t>Build a credit history and improve your access to credit from the formal sector</a:t>
            </a:r>
            <a:endParaRPr sz="1400" b="0" i="0" u="none" strike="noStrike" cap="none">
              <a:solidFill>
                <a:srgbClr val="000000"/>
              </a:solidFill>
              <a:latin typeface="Arial"/>
              <a:ea typeface="Arial"/>
              <a:cs typeface="Arial"/>
              <a:sym typeface="Arial"/>
            </a:endParaRPr>
          </a:p>
        </p:txBody>
      </p:sp>
      <p:pic>
        <p:nvPicPr>
          <p:cNvPr id="469" name="Google Shape;469;p2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64309" y="2767841"/>
            <a:ext cx="582780" cy="582780"/>
          </a:xfrm>
          <a:prstGeom prst="rect">
            <a:avLst/>
          </a:prstGeom>
          <a:noFill/>
          <a:ln>
            <a:noFill/>
          </a:ln>
        </p:spPr>
      </p:pic>
      <p:sp>
        <p:nvSpPr>
          <p:cNvPr id="470" name="Google Shape;470;p20"/>
          <p:cNvSpPr txBox="1"/>
          <p:nvPr/>
        </p:nvSpPr>
        <p:spPr>
          <a:xfrm>
            <a:off x="863971" y="3711182"/>
            <a:ext cx="4336256" cy="646331"/>
          </a:xfrm>
          <a:prstGeom prst="rect">
            <a:avLst/>
          </a:prstGeom>
          <a:noFill/>
          <a:ln>
            <a:noFill/>
          </a:ln>
        </p:spPr>
        <p:txBody>
          <a:bodyPr spcFirstLastPara="1" wrap="square" lIns="91425" tIns="45700" rIns="91425" bIns="45700" anchor="t" anchorCtr="0">
            <a:spAutoFit/>
          </a:bodyPr>
          <a:lstStyle/>
          <a:p>
            <a:pPr marL="558800" marR="0" lvl="1" indent="0" algn="l" rtl="0">
              <a:lnSpc>
                <a:spcPct val="100000"/>
              </a:lnSpc>
              <a:spcBef>
                <a:spcPts val="0"/>
              </a:spcBef>
              <a:spcAft>
                <a:spcPts val="0"/>
              </a:spcAft>
              <a:buClr>
                <a:srgbClr val="000000"/>
              </a:buClr>
              <a:buSzPts val="1800"/>
              <a:buFont typeface="Arial"/>
              <a:buNone/>
            </a:pPr>
            <a:r>
              <a:rPr lang="en-US" sz="1800" b="0" i="0" u="none" strike="noStrike" cap="none">
                <a:solidFill>
                  <a:srgbClr val="2853A3"/>
                </a:solidFill>
                <a:latin typeface="Century Gothic"/>
                <a:ea typeface="Century Gothic"/>
                <a:cs typeface="Century Gothic"/>
                <a:sym typeface="Century Gothic"/>
              </a:rPr>
              <a:t>Manage your accounts effortlessly</a:t>
            </a:r>
            <a:endParaRPr sz="1400" b="0" i="0" u="none" strike="noStrike" cap="none">
              <a:solidFill>
                <a:srgbClr val="000000"/>
              </a:solidFill>
              <a:latin typeface="Arial"/>
              <a:ea typeface="Arial"/>
              <a:cs typeface="Arial"/>
              <a:sym typeface="Arial"/>
            </a:endParaRPr>
          </a:p>
        </p:txBody>
      </p:sp>
      <p:pic>
        <p:nvPicPr>
          <p:cNvPr id="471" name="Google Shape;471;p2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64309" y="3668606"/>
            <a:ext cx="582780" cy="582780"/>
          </a:xfrm>
          <a:prstGeom prst="rect">
            <a:avLst/>
          </a:prstGeom>
          <a:noFill/>
          <a:ln>
            <a:noFill/>
          </a:ln>
        </p:spPr>
      </p:pic>
      <p:sp>
        <p:nvSpPr>
          <p:cNvPr id="472" name="Google Shape;472;p20"/>
          <p:cNvSpPr txBox="1"/>
          <p:nvPr/>
        </p:nvSpPr>
        <p:spPr>
          <a:xfrm>
            <a:off x="863971" y="4510879"/>
            <a:ext cx="4336256" cy="369332"/>
          </a:xfrm>
          <a:prstGeom prst="rect">
            <a:avLst/>
          </a:prstGeom>
          <a:noFill/>
          <a:ln>
            <a:noFill/>
          </a:ln>
        </p:spPr>
        <p:txBody>
          <a:bodyPr spcFirstLastPara="1" wrap="square" lIns="91425" tIns="45700" rIns="91425" bIns="45700" anchor="t" anchorCtr="0">
            <a:spAutoFit/>
          </a:bodyPr>
          <a:lstStyle/>
          <a:p>
            <a:pPr marL="558800" marR="0" lvl="1" indent="0" algn="l" rtl="0">
              <a:lnSpc>
                <a:spcPct val="100000"/>
              </a:lnSpc>
              <a:spcBef>
                <a:spcPts val="0"/>
              </a:spcBef>
              <a:spcAft>
                <a:spcPts val="0"/>
              </a:spcAft>
              <a:buClr>
                <a:srgbClr val="000000"/>
              </a:buClr>
              <a:buSzPts val="1800"/>
              <a:buFont typeface="Arial"/>
              <a:buNone/>
            </a:pPr>
            <a:r>
              <a:rPr lang="en-US" sz="1800" b="0" i="0" u="none" strike="noStrike" cap="none">
                <a:solidFill>
                  <a:srgbClr val="2853A3"/>
                </a:solidFill>
                <a:latin typeface="Century Gothic"/>
                <a:ea typeface="Century Gothic"/>
                <a:cs typeface="Century Gothic"/>
                <a:sym typeface="Century Gothic"/>
              </a:rPr>
              <a:t>Save money</a:t>
            </a:r>
            <a:endParaRPr sz="1400" b="0" i="0" u="none" strike="noStrike" cap="none">
              <a:solidFill>
                <a:srgbClr val="000000"/>
              </a:solidFill>
              <a:latin typeface="Arial"/>
              <a:ea typeface="Arial"/>
              <a:cs typeface="Arial"/>
              <a:sym typeface="Arial"/>
            </a:endParaRPr>
          </a:p>
        </p:txBody>
      </p:sp>
      <p:pic>
        <p:nvPicPr>
          <p:cNvPr id="473" name="Google Shape;473;p2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64309" y="4409311"/>
            <a:ext cx="582780" cy="582780"/>
          </a:xfrm>
          <a:prstGeom prst="rect">
            <a:avLst/>
          </a:prstGeom>
          <a:noFill/>
          <a:ln>
            <a:noFill/>
          </a:ln>
        </p:spPr>
      </p:pic>
      <p:sp>
        <p:nvSpPr>
          <p:cNvPr id="474" name="Google Shape;474;p20"/>
          <p:cNvSpPr txBox="1"/>
          <p:nvPr/>
        </p:nvSpPr>
        <p:spPr>
          <a:xfrm>
            <a:off x="863971" y="5093659"/>
            <a:ext cx="4336256" cy="646331"/>
          </a:xfrm>
          <a:prstGeom prst="rect">
            <a:avLst/>
          </a:prstGeom>
          <a:noFill/>
          <a:ln>
            <a:noFill/>
          </a:ln>
        </p:spPr>
        <p:txBody>
          <a:bodyPr spcFirstLastPara="1" wrap="square" lIns="91425" tIns="45700" rIns="91425" bIns="45700" anchor="t" anchorCtr="0">
            <a:spAutoFit/>
          </a:bodyPr>
          <a:lstStyle/>
          <a:p>
            <a:pPr marL="558800" marR="0" lvl="1" indent="0" algn="l" rtl="0">
              <a:lnSpc>
                <a:spcPct val="100000"/>
              </a:lnSpc>
              <a:spcBef>
                <a:spcPts val="0"/>
              </a:spcBef>
              <a:spcAft>
                <a:spcPts val="0"/>
              </a:spcAft>
              <a:buClr>
                <a:srgbClr val="000000"/>
              </a:buClr>
              <a:buSzPts val="1800"/>
              <a:buFont typeface="Arial"/>
              <a:buNone/>
            </a:pPr>
            <a:r>
              <a:rPr lang="en-US" sz="1800" b="0" i="0" u="none" strike="noStrike" cap="none">
                <a:solidFill>
                  <a:srgbClr val="2853A3"/>
                </a:solidFill>
                <a:latin typeface="Century Gothic"/>
                <a:ea typeface="Century Gothic"/>
                <a:cs typeface="Century Gothic"/>
                <a:sym typeface="Century Gothic"/>
              </a:rPr>
              <a:t>Transact at a lower risk than when paying with cash</a:t>
            </a:r>
            <a:endParaRPr sz="1400" b="0" i="0" u="none" strike="noStrike" cap="none">
              <a:solidFill>
                <a:srgbClr val="000000"/>
              </a:solidFill>
              <a:latin typeface="Arial"/>
              <a:ea typeface="Arial"/>
              <a:cs typeface="Arial"/>
              <a:sym typeface="Arial"/>
            </a:endParaRPr>
          </a:p>
        </p:txBody>
      </p:sp>
      <p:pic>
        <p:nvPicPr>
          <p:cNvPr id="475" name="Google Shape;475;p2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64309" y="5124823"/>
            <a:ext cx="582780" cy="582780"/>
          </a:xfrm>
          <a:prstGeom prst="rect">
            <a:avLst/>
          </a:prstGeom>
          <a:noFill/>
          <a:ln>
            <a:noFill/>
          </a:ln>
        </p:spPr>
      </p:pic>
      <p:sp>
        <p:nvSpPr>
          <p:cNvPr id="476" name="Google Shape;476;p20"/>
          <p:cNvSpPr txBox="1"/>
          <p:nvPr/>
        </p:nvSpPr>
        <p:spPr>
          <a:xfrm>
            <a:off x="5263607" y="2245846"/>
            <a:ext cx="4336256" cy="646331"/>
          </a:xfrm>
          <a:prstGeom prst="rect">
            <a:avLst/>
          </a:prstGeom>
          <a:noFill/>
          <a:ln>
            <a:noFill/>
          </a:ln>
        </p:spPr>
        <p:txBody>
          <a:bodyPr spcFirstLastPara="1" wrap="square" lIns="91425" tIns="45700" rIns="91425" bIns="45700" anchor="t" anchorCtr="0">
            <a:spAutoFit/>
          </a:bodyPr>
          <a:lstStyle/>
          <a:p>
            <a:pPr marL="558800" marR="0" lvl="1" indent="0" algn="l" rtl="0">
              <a:lnSpc>
                <a:spcPct val="100000"/>
              </a:lnSpc>
              <a:spcBef>
                <a:spcPts val="0"/>
              </a:spcBef>
              <a:spcAft>
                <a:spcPts val="0"/>
              </a:spcAft>
              <a:buClr>
                <a:srgbClr val="000000"/>
              </a:buClr>
              <a:buSzPts val="1800"/>
              <a:buFont typeface="Arial"/>
              <a:buNone/>
            </a:pPr>
            <a:r>
              <a:rPr lang="en-US" sz="1800" b="0" i="0" u="none" strike="noStrike" cap="none">
                <a:solidFill>
                  <a:srgbClr val="2853A3"/>
                </a:solidFill>
                <a:latin typeface="Century Gothic"/>
                <a:ea typeface="Century Gothic"/>
                <a:cs typeface="Century Gothic"/>
                <a:sym typeface="Century Gothic"/>
              </a:rPr>
              <a:t>Have greater control over your income</a:t>
            </a:r>
            <a:endParaRPr sz="1400" b="0" i="0" u="none" strike="noStrike" cap="none">
              <a:solidFill>
                <a:srgbClr val="000000"/>
              </a:solidFill>
              <a:latin typeface="Arial"/>
              <a:ea typeface="Arial"/>
              <a:cs typeface="Arial"/>
              <a:sym typeface="Arial"/>
            </a:endParaRPr>
          </a:p>
        </p:txBody>
      </p:sp>
      <p:pic>
        <p:nvPicPr>
          <p:cNvPr id="477" name="Google Shape;477;p2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163945" y="2218018"/>
            <a:ext cx="582780" cy="582780"/>
          </a:xfrm>
          <a:prstGeom prst="rect">
            <a:avLst/>
          </a:prstGeom>
          <a:noFill/>
          <a:ln>
            <a:noFill/>
          </a:ln>
        </p:spPr>
      </p:pic>
      <p:sp>
        <p:nvSpPr>
          <p:cNvPr id="478" name="Google Shape;478;p20"/>
          <p:cNvSpPr txBox="1"/>
          <p:nvPr/>
        </p:nvSpPr>
        <p:spPr>
          <a:xfrm>
            <a:off x="5263607" y="3001383"/>
            <a:ext cx="4336256" cy="923330"/>
          </a:xfrm>
          <a:prstGeom prst="rect">
            <a:avLst/>
          </a:prstGeom>
          <a:noFill/>
          <a:ln>
            <a:noFill/>
          </a:ln>
        </p:spPr>
        <p:txBody>
          <a:bodyPr spcFirstLastPara="1" wrap="square" lIns="91425" tIns="45700" rIns="91425" bIns="45700" anchor="t" anchorCtr="0">
            <a:spAutoFit/>
          </a:bodyPr>
          <a:lstStyle/>
          <a:p>
            <a:pPr marL="558800" marR="0" lvl="1" indent="0" algn="l" rtl="0">
              <a:lnSpc>
                <a:spcPct val="100000"/>
              </a:lnSpc>
              <a:spcBef>
                <a:spcPts val="0"/>
              </a:spcBef>
              <a:spcAft>
                <a:spcPts val="0"/>
              </a:spcAft>
              <a:buClr>
                <a:srgbClr val="000000"/>
              </a:buClr>
              <a:buSzPts val="1800"/>
              <a:buFont typeface="Arial"/>
              <a:buNone/>
            </a:pPr>
            <a:r>
              <a:rPr lang="en-US" sz="1800" b="0" i="0" u="none" strike="noStrike" cap="none">
                <a:solidFill>
                  <a:srgbClr val="2853A3"/>
                </a:solidFill>
                <a:latin typeface="Century Gothic"/>
                <a:ea typeface="Century Gothic"/>
                <a:cs typeface="Century Gothic"/>
                <a:sym typeface="Century Gothic"/>
              </a:rPr>
              <a:t>Collect payments from customers and suppliers remotely</a:t>
            </a:r>
            <a:endParaRPr sz="1400" b="0" i="0" u="none" strike="noStrike" cap="none">
              <a:solidFill>
                <a:srgbClr val="000000"/>
              </a:solidFill>
              <a:latin typeface="Arial"/>
              <a:ea typeface="Arial"/>
              <a:cs typeface="Arial"/>
              <a:sym typeface="Arial"/>
            </a:endParaRPr>
          </a:p>
        </p:txBody>
      </p:sp>
      <p:pic>
        <p:nvPicPr>
          <p:cNvPr id="479" name="Google Shape;479;p2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163945" y="2973554"/>
            <a:ext cx="582780" cy="582780"/>
          </a:xfrm>
          <a:prstGeom prst="rect">
            <a:avLst/>
          </a:prstGeom>
          <a:noFill/>
          <a:ln>
            <a:noFill/>
          </a:ln>
        </p:spPr>
      </p:pic>
      <p:sp>
        <p:nvSpPr>
          <p:cNvPr id="480" name="Google Shape;480;p20"/>
          <p:cNvSpPr txBox="1"/>
          <p:nvPr/>
        </p:nvSpPr>
        <p:spPr>
          <a:xfrm>
            <a:off x="5263607" y="4034879"/>
            <a:ext cx="4336256" cy="369332"/>
          </a:xfrm>
          <a:prstGeom prst="rect">
            <a:avLst/>
          </a:prstGeom>
          <a:noFill/>
          <a:ln>
            <a:noFill/>
          </a:ln>
        </p:spPr>
        <p:txBody>
          <a:bodyPr spcFirstLastPara="1" wrap="square" lIns="91425" tIns="45700" rIns="91425" bIns="45700" anchor="t" anchorCtr="0">
            <a:spAutoFit/>
          </a:bodyPr>
          <a:lstStyle/>
          <a:p>
            <a:pPr marL="558800" marR="0" lvl="1" indent="0" algn="l" rtl="0">
              <a:lnSpc>
                <a:spcPct val="100000"/>
              </a:lnSpc>
              <a:spcBef>
                <a:spcPts val="0"/>
              </a:spcBef>
              <a:spcAft>
                <a:spcPts val="0"/>
              </a:spcAft>
              <a:buClr>
                <a:srgbClr val="000000"/>
              </a:buClr>
              <a:buSzPts val="1800"/>
              <a:buFont typeface="Arial"/>
              <a:buNone/>
            </a:pPr>
            <a:r>
              <a:rPr lang="en-US" sz="1800" b="0" i="0" u="none" strike="noStrike" cap="none">
                <a:solidFill>
                  <a:srgbClr val="2853A3"/>
                </a:solidFill>
                <a:latin typeface="Century Gothic"/>
                <a:ea typeface="Century Gothic"/>
                <a:cs typeface="Century Gothic"/>
                <a:sym typeface="Century Gothic"/>
              </a:rPr>
              <a:t>Earn cashback or reward points</a:t>
            </a:r>
            <a:endParaRPr sz="1400" b="0" i="0" u="none" strike="noStrike" cap="none">
              <a:solidFill>
                <a:srgbClr val="000000"/>
              </a:solidFill>
              <a:latin typeface="Arial"/>
              <a:ea typeface="Arial"/>
              <a:cs typeface="Arial"/>
              <a:sym typeface="Arial"/>
            </a:endParaRPr>
          </a:p>
        </p:txBody>
      </p:sp>
      <p:pic>
        <p:nvPicPr>
          <p:cNvPr id="481" name="Google Shape;481;p2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163945" y="3918563"/>
            <a:ext cx="582780" cy="582780"/>
          </a:xfrm>
          <a:prstGeom prst="rect">
            <a:avLst/>
          </a:prstGeom>
          <a:noFill/>
          <a:ln>
            <a:noFill/>
          </a:ln>
        </p:spPr>
      </p:pic>
      <p:sp>
        <p:nvSpPr>
          <p:cNvPr id="482" name="Google Shape;482;p20"/>
          <p:cNvSpPr txBox="1"/>
          <p:nvPr/>
        </p:nvSpPr>
        <p:spPr>
          <a:xfrm>
            <a:off x="5263607" y="4672348"/>
            <a:ext cx="4336256" cy="923330"/>
          </a:xfrm>
          <a:prstGeom prst="rect">
            <a:avLst/>
          </a:prstGeom>
          <a:noFill/>
          <a:ln>
            <a:noFill/>
          </a:ln>
        </p:spPr>
        <p:txBody>
          <a:bodyPr spcFirstLastPara="1" wrap="square" lIns="91425" tIns="45700" rIns="91425" bIns="45700" anchor="t" anchorCtr="0">
            <a:spAutoFit/>
          </a:bodyPr>
          <a:lstStyle/>
          <a:p>
            <a:pPr marL="558800" marR="0" lvl="1" indent="0" algn="l" rtl="0">
              <a:lnSpc>
                <a:spcPct val="100000"/>
              </a:lnSpc>
              <a:spcBef>
                <a:spcPts val="0"/>
              </a:spcBef>
              <a:spcAft>
                <a:spcPts val="0"/>
              </a:spcAft>
              <a:buClr>
                <a:srgbClr val="000000"/>
              </a:buClr>
              <a:buSzPts val="1800"/>
              <a:buFont typeface="Arial"/>
              <a:buNone/>
            </a:pPr>
            <a:r>
              <a:rPr lang="en-US" sz="1800" b="0" i="0" u="none" strike="noStrike" cap="none">
                <a:solidFill>
                  <a:srgbClr val="2853A3"/>
                </a:solidFill>
                <a:latin typeface="Century Gothic"/>
                <a:ea typeface="Century Gothic"/>
                <a:cs typeface="Century Gothic"/>
                <a:sym typeface="Century Gothic"/>
              </a:rPr>
              <a:t>Gain better insights into cash flow, spending trends, and cash management</a:t>
            </a:r>
            <a:endParaRPr sz="1400" b="0" i="0" u="none" strike="noStrike" cap="none">
              <a:solidFill>
                <a:srgbClr val="000000"/>
              </a:solidFill>
              <a:latin typeface="Arial"/>
              <a:ea typeface="Arial"/>
              <a:cs typeface="Arial"/>
              <a:sym typeface="Arial"/>
            </a:endParaRPr>
          </a:p>
        </p:txBody>
      </p:sp>
      <p:pic>
        <p:nvPicPr>
          <p:cNvPr id="483" name="Google Shape;483;p2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163945" y="4659268"/>
            <a:ext cx="582780" cy="582780"/>
          </a:xfrm>
          <a:prstGeom prst="rect">
            <a:avLst/>
          </a:prstGeom>
          <a:noFill/>
          <a:ln>
            <a:noFill/>
          </a:ln>
        </p:spPr>
      </p:pic>
      <p:pic>
        <p:nvPicPr>
          <p:cNvPr id="484" name="Google Shape;484;p20"/>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flipH="1">
            <a:off x="8891602" y="1297294"/>
            <a:ext cx="3444794" cy="5167191"/>
          </a:xfrm>
          <a:prstGeom prst="rect">
            <a:avLst/>
          </a:prstGeom>
          <a:noFill/>
          <a:ln>
            <a:noFill/>
          </a:ln>
        </p:spPr>
      </p:pic>
      <p:sp>
        <p:nvSpPr>
          <p:cNvPr id="485" name="Google Shape;485;p20"/>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pic>
        <p:nvPicPr>
          <p:cNvPr id="490" name="Google Shape;490;p21"/>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2"/>
          </a:xfrm>
          <a:prstGeom prst="rect">
            <a:avLst/>
          </a:prstGeom>
          <a:noFill/>
          <a:ln>
            <a:noFill/>
          </a:ln>
        </p:spPr>
      </p:pic>
      <p:pic>
        <p:nvPicPr>
          <p:cNvPr id="491" name="Google Shape;491;p2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10956175" y="173540"/>
            <a:ext cx="1235825" cy="1235825"/>
          </a:xfrm>
          <a:prstGeom prst="rect">
            <a:avLst/>
          </a:prstGeom>
          <a:noFill/>
          <a:ln>
            <a:noFill/>
          </a:ln>
        </p:spPr>
      </p:pic>
      <p:sp>
        <p:nvSpPr>
          <p:cNvPr id="492" name="Google Shape;492;p21"/>
          <p:cNvSpPr txBox="1"/>
          <p:nvPr/>
        </p:nvSpPr>
        <p:spPr>
          <a:xfrm>
            <a:off x="9210500" y="345467"/>
            <a:ext cx="1795550" cy="1031021"/>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chemeClr val="dk2"/>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chemeClr val="dk2"/>
                </a:solidFill>
                <a:latin typeface="Century Gothic"/>
                <a:ea typeface="Century Gothic"/>
                <a:cs typeface="Century Gothic"/>
                <a:sym typeface="Century Gothic"/>
              </a:rPr>
              <a:t>You can modify these characters and the scenario when needed.</a:t>
            </a:r>
            <a:endParaRPr sz="1100" b="0" i="0" u="none" strike="noStrike" cap="none">
              <a:solidFill>
                <a:schemeClr val="dk2"/>
              </a:solidFill>
              <a:latin typeface="Century Gothic"/>
              <a:ea typeface="Century Gothic"/>
              <a:cs typeface="Century Gothic"/>
              <a:sym typeface="Century Gothic"/>
            </a:endParaRPr>
          </a:p>
        </p:txBody>
      </p:sp>
      <p:pic>
        <p:nvPicPr>
          <p:cNvPr id="493" name="Google Shape;493;p2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flipH="1">
            <a:off x="-419375" y="1409375"/>
            <a:ext cx="3479525" cy="5219297"/>
          </a:xfrm>
          <a:prstGeom prst="rect">
            <a:avLst/>
          </a:prstGeom>
          <a:noFill/>
          <a:ln>
            <a:noFill/>
          </a:ln>
        </p:spPr>
      </p:pic>
      <p:pic>
        <p:nvPicPr>
          <p:cNvPr id="494" name="Google Shape;494;p2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flipH="1">
            <a:off x="-191305" y="1103770"/>
            <a:ext cx="9309176" cy="2207838"/>
          </a:xfrm>
          <a:prstGeom prst="rect">
            <a:avLst/>
          </a:prstGeom>
          <a:noFill/>
          <a:ln>
            <a:noFill/>
          </a:ln>
        </p:spPr>
      </p:pic>
      <p:sp>
        <p:nvSpPr>
          <p:cNvPr id="495" name="Google Shape;495;p21"/>
          <p:cNvSpPr txBox="1">
            <a:spLocks noGrp="1"/>
          </p:cNvSpPr>
          <p:nvPr>
            <p:ph type="body" idx="1"/>
          </p:nvPr>
        </p:nvSpPr>
        <p:spPr>
          <a:xfrm>
            <a:off x="2628498" y="1607022"/>
            <a:ext cx="4258800" cy="873900"/>
          </a:xfrm>
          <a:prstGeom prst="rect">
            <a:avLst/>
          </a:prstGeom>
          <a:noFill/>
          <a:ln>
            <a:noFill/>
          </a:ln>
        </p:spPr>
        <p:txBody>
          <a:bodyPr spcFirstLastPara="1" wrap="square" lIns="91425" tIns="45700" rIns="91425" bIns="45700" anchor="t" anchorCtr="0">
            <a:normAutofit/>
          </a:bodyPr>
          <a:lstStyle/>
          <a:p>
            <a:pPr marL="12700" lvl="0" indent="0" algn="l" rtl="0">
              <a:lnSpc>
                <a:spcPct val="100000"/>
              </a:lnSpc>
              <a:spcBef>
                <a:spcPts val="0"/>
              </a:spcBef>
              <a:spcAft>
                <a:spcPts val="0"/>
              </a:spcAft>
              <a:buClr>
                <a:srgbClr val="000000"/>
              </a:buClr>
              <a:buSzPts val="1900"/>
              <a:buNone/>
            </a:pPr>
            <a:r>
              <a:rPr lang="en-US" sz="1200" b="1">
                <a:solidFill>
                  <a:schemeClr val="lt1"/>
                </a:solidFill>
                <a:latin typeface="Century Gothic"/>
                <a:ea typeface="Century Gothic"/>
                <a:cs typeface="Century Gothic"/>
                <a:sym typeface="Century Gothic"/>
              </a:rPr>
              <a:t>Imani, lately I have been spending so much time at the shop paying my bills! It takes me hours to sort through all of my bills and get enough cash. Do you know of any easier ways to pay bills?</a:t>
            </a:r>
            <a:endParaRPr sz="1400" b="1">
              <a:solidFill>
                <a:srgbClr val="FFFFFF"/>
              </a:solidFill>
              <a:latin typeface="Century Gothic"/>
              <a:ea typeface="Century Gothic"/>
              <a:cs typeface="Century Gothic"/>
              <a:sym typeface="Century Gothic"/>
            </a:endParaRPr>
          </a:p>
        </p:txBody>
      </p:sp>
      <p:sp>
        <p:nvSpPr>
          <p:cNvPr id="496" name="Google Shape;496;p21"/>
          <p:cNvSpPr txBox="1"/>
          <p:nvPr/>
        </p:nvSpPr>
        <p:spPr>
          <a:xfrm>
            <a:off x="2709278" y="3719466"/>
            <a:ext cx="1746347" cy="2085724"/>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pic>
        <p:nvPicPr>
          <p:cNvPr id="497" name="Google Shape;497;p21"/>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6325175" y="1300300"/>
            <a:ext cx="6230349" cy="4910002"/>
          </a:xfrm>
          <a:prstGeom prst="rect">
            <a:avLst/>
          </a:prstGeom>
          <a:noFill/>
          <a:ln>
            <a:noFill/>
          </a:ln>
        </p:spPr>
      </p:pic>
      <p:grpSp>
        <p:nvGrpSpPr>
          <p:cNvPr id="498" name="Google Shape;498;p21"/>
          <p:cNvGrpSpPr/>
          <p:nvPr/>
        </p:nvGrpSpPr>
        <p:grpSpPr>
          <a:xfrm>
            <a:off x="962520" y="2247197"/>
            <a:ext cx="9086021" cy="2341913"/>
            <a:chOff x="4265532" y="1328379"/>
            <a:chExt cx="11265990" cy="1769886"/>
          </a:xfrm>
        </p:grpSpPr>
        <p:pic>
          <p:nvPicPr>
            <p:cNvPr id="499" name="Google Shape;499;p21"/>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4265532" y="1328379"/>
              <a:ext cx="11265990" cy="1769886"/>
            </a:xfrm>
            <a:prstGeom prst="rect">
              <a:avLst/>
            </a:prstGeom>
            <a:noFill/>
            <a:ln>
              <a:noFill/>
            </a:ln>
          </p:spPr>
        </p:pic>
        <p:sp>
          <p:nvSpPr>
            <p:cNvPr id="500" name="Google Shape;500;p21"/>
            <p:cNvSpPr txBox="1"/>
            <p:nvPr/>
          </p:nvSpPr>
          <p:spPr>
            <a:xfrm>
              <a:off x="7053322" y="1791789"/>
              <a:ext cx="5280300" cy="488400"/>
            </a:xfrm>
            <a:prstGeom prst="rect">
              <a:avLst/>
            </a:prstGeom>
            <a:noFill/>
            <a:ln>
              <a:noFill/>
            </a:ln>
          </p:spPr>
          <p:txBody>
            <a:bodyPr spcFirstLastPara="1" wrap="square" lIns="91425" tIns="45700" rIns="91425" bIns="4570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2853A3"/>
                  </a:solidFill>
                  <a:latin typeface="Century Gothic"/>
                  <a:ea typeface="Century Gothic"/>
                  <a:cs typeface="Century Gothic"/>
                  <a:sym typeface="Century Gothic"/>
                </a:rPr>
                <a:t>Have you tried paying your bills digitally? I always pay my bills online or through my </a:t>
              </a:r>
              <a:r>
                <a:rPr lang="en-US" sz="1200" b="1" i="0" u="none" strike="noStrike" cap="none">
                  <a:solidFill>
                    <a:srgbClr val="FF0000"/>
                  </a:solidFill>
                  <a:latin typeface="Century Gothic"/>
                  <a:ea typeface="Century Gothic"/>
                  <a:cs typeface="Century Gothic"/>
                  <a:sym typeface="Century Gothic"/>
                </a:rPr>
                <a:t>mobile wallet</a:t>
              </a:r>
              <a:r>
                <a:rPr lang="en-US" sz="1200" b="1" i="0" u="none" strike="noStrike" cap="none">
                  <a:solidFill>
                    <a:srgbClr val="2853A3"/>
                  </a:solidFill>
                  <a:latin typeface="Century Gothic"/>
                  <a:ea typeface="Century Gothic"/>
                  <a:cs typeface="Century Gothic"/>
                  <a:sym typeface="Century Gothic"/>
                </a:rPr>
                <a:t>. I pay for the store’s utilities and rent each month digitally. </a:t>
              </a:r>
              <a:endParaRPr sz="1200" b="1" i="0" u="none" strike="noStrike" cap="none">
                <a:solidFill>
                  <a:srgbClr val="2853A3"/>
                </a:solidFill>
                <a:latin typeface="Century Gothic"/>
                <a:ea typeface="Century Gothic"/>
                <a:cs typeface="Century Gothic"/>
                <a:sym typeface="Century Gothic"/>
              </a:endParaRPr>
            </a:p>
          </p:txBody>
        </p:sp>
      </p:grpSp>
      <p:sp>
        <p:nvSpPr>
          <p:cNvPr id="501" name="Google Shape;501;p21"/>
          <p:cNvSpPr txBox="1">
            <a:spLocks noGrp="1"/>
          </p:cNvSpPr>
          <p:nvPr>
            <p:ph type="title"/>
          </p:nvPr>
        </p:nvSpPr>
        <p:spPr>
          <a:xfrm>
            <a:off x="755075" y="316483"/>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3200">
                <a:solidFill>
                  <a:srgbClr val="2853A3"/>
                </a:solidFill>
                <a:latin typeface="Century Gothic"/>
                <a:ea typeface="Century Gothic"/>
                <a:cs typeface="Century Gothic"/>
                <a:sym typeface="Century Gothic"/>
              </a:rPr>
              <a:t>Paying Bills Digitally</a:t>
            </a:r>
            <a:endParaRPr/>
          </a:p>
        </p:txBody>
      </p:sp>
      <p:pic>
        <p:nvPicPr>
          <p:cNvPr id="502" name="Google Shape;502;p21"/>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flipH="1">
            <a:off x="-213210" y="3557675"/>
            <a:ext cx="9309176" cy="1866569"/>
          </a:xfrm>
          <a:prstGeom prst="rect">
            <a:avLst/>
          </a:prstGeom>
          <a:noFill/>
          <a:ln>
            <a:noFill/>
          </a:ln>
        </p:spPr>
      </p:pic>
      <p:sp>
        <p:nvSpPr>
          <p:cNvPr id="503" name="Google Shape;503;p21"/>
          <p:cNvSpPr txBox="1"/>
          <p:nvPr/>
        </p:nvSpPr>
        <p:spPr>
          <a:xfrm>
            <a:off x="2606594" y="4047072"/>
            <a:ext cx="4258800" cy="873900"/>
          </a:xfrm>
          <a:prstGeom prst="rect">
            <a:avLst/>
          </a:prstGeom>
          <a:noFill/>
          <a:ln>
            <a:noFill/>
          </a:ln>
        </p:spPr>
        <p:txBody>
          <a:bodyPr spcFirstLastPara="1" wrap="square" lIns="91425" tIns="45700" rIns="91425" bIns="45700" anchor="t" anchorCtr="0">
            <a:normAutofit/>
          </a:bodyPr>
          <a:lstStyle/>
          <a:p>
            <a:pPr marL="12700" marR="0" lvl="0" indent="0" algn="l" rtl="0">
              <a:lnSpc>
                <a:spcPct val="100000"/>
              </a:lnSpc>
              <a:spcBef>
                <a:spcPts val="0"/>
              </a:spcBef>
              <a:spcAft>
                <a:spcPts val="0"/>
              </a:spcAft>
              <a:buClr>
                <a:srgbClr val="000000"/>
              </a:buClr>
              <a:buSzPts val="2300"/>
              <a:buFont typeface="Arial"/>
              <a:buNone/>
            </a:pPr>
            <a:r>
              <a:rPr lang="en-US" sz="1200" b="1" i="0" u="none" strike="noStrike" cap="none">
                <a:solidFill>
                  <a:schemeClr val="lt1"/>
                </a:solidFill>
                <a:latin typeface="Century Gothic"/>
                <a:ea typeface="Century Gothic"/>
                <a:cs typeface="Century Gothic"/>
                <a:sym typeface="Century Gothic"/>
              </a:rPr>
              <a:t>Wow! I think I will start paying bills digitally too. I am going to suggest it to my husband, Mateo! </a:t>
            </a:r>
            <a:endParaRPr sz="1400" b="1" i="0" u="none" strike="noStrike" cap="none">
              <a:solidFill>
                <a:srgbClr val="FFFFFF"/>
              </a:solidFill>
              <a:latin typeface="Century Gothic"/>
              <a:ea typeface="Century Gothic"/>
              <a:cs typeface="Century Gothic"/>
              <a:sym typeface="Century Gothic"/>
            </a:endParaRPr>
          </a:p>
        </p:txBody>
      </p:sp>
      <p:pic>
        <p:nvPicPr>
          <p:cNvPr id="504" name="Google Shape;504;p21"/>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1052816" y="4422787"/>
            <a:ext cx="9086447" cy="2341959"/>
          </a:xfrm>
          <a:prstGeom prst="rect">
            <a:avLst/>
          </a:prstGeom>
          <a:noFill/>
          <a:ln>
            <a:noFill/>
          </a:ln>
        </p:spPr>
      </p:pic>
      <p:sp>
        <p:nvSpPr>
          <p:cNvPr id="505" name="Google Shape;505;p21"/>
          <p:cNvSpPr txBox="1"/>
          <p:nvPr/>
        </p:nvSpPr>
        <p:spPr>
          <a:xfrm>
            <a:off x="3301275" y="4980563"/>
            <a:ext cx="4258800" cy="831000"/>
          </a:xfrm>
          <a:prstGeom prst="rect">
            <a:avLst/>
          </a:prstGeom>
          <a:noFill/>
          <a:ln>
            <a:noFill/>
          </a:ln>
        </p:spPr>
        <p:txBody>
          <a:bodyPr spcFirstLastPara="1" wrap="square" lIns="91425" tIns="45700" rIns="91425" bIns="4570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2853A3"/>
                </a:solidFill>
                <a:latin typeface="Century Gothic"/>
                <a:ea typeface="Century Gothic"/>
                <a:cs typeface="Century Gothic"/>
                <a:sym typeface="Century Gothic"/>
              </a:rPr>
              <a:t>I also set up automatic bill payments through my </a:t>
            </a:r>
            <a:r>
              <a:rPr lang="en-US" sz="1200" b="1">
                <a:solidFill>
                  <a:srgbClr val="FF0000"/>
                </a:solidFill>
                <a:latin typeface="Century Gothic"/>
                <a:ea typeface="Century Gothic"/>
                <a:cs typeface="Century Gothic"/>
                <a:sym typeface="Century Gothic"/>
              </a:rPr>
              <a:t>mobile wallet</a:t>
            </a:r>
            <a:r>
              <a:rPr lang="en-US" sz="1200" b="1" i="0" u="none" strike="noStrike" cap="none">
                <a:solidFill>
                  <a:srgbClr val="2853A3"/>
                </a:solidFill>
                <a:latin typeface="Century Gothic"/>
                <a:ea typeface="Century Gothic"/>
                <a:cs typeface="Century Gothic"/>
                <a:sym typeface="Century Gothic"/>
              </a:rPr>
              <a:t> so that I never miss a payment! It helps me be more organized, and now I am much more efficient in paying bills each month.</a:t>
            </a:r>
            <a:endParaRPr sz="1600" b="1" i="0" u="none" strike="noStrike" cap="none">
              <a:solidFill>
                <a:srgbClr val="2853A3"/>
              </a:solidFill>
              <a:latin typeface="Century Gothic"/>
              <a:ea typeface="Century Gothic"/>
              <a:cs typeface="Century Gothic"/>
              <a:sym typeface="Century Gothic"/>
            </a:endParaRPr>
          </a:p>
        </p:txBody>
      </p:sp>
      <p:sp>
        <p:nvSpPr>
          <p:cNvPr id="506" name="Google Shape;506;p21"/>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22</a:t>
            </a:fld>
            <a:endParaRPr/>
          </a:p>
        </p:txBody>
      </p:sp>
      <p:pic>
        <p:nvPicPr>
          <p:cNvPr id="507" name="Google Shape;507;p21"/>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426565" y="220953"/>
            <a:ext cx="7772400" cy="19431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pic>
        <p:nvPicPr>
          <p:cNvPr id="512" name="Google Shape;512;p22"/>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828"/>
            <a:ext cx="12192000" cy="6857172"/>
          </a:xfrm>
          <a:prstGeom prst="rect">
            <a:avLst/>
          </a:prstGeom>
          <a:noFill/>
          <a:ln>
            <a:noFill/>
          </a:ln>
        </p:spPr>
      </p:pic>
      <p:sp>
        <p:nvSpPr>
          <p:cNvPr id="513" name="Google Shape;513;p22"/>
          <p:cNvSpPr txBox="1"/>
          <p:nvPr/>
        </p:nvSpPr>
        <p:spPr>
          <a:xfrm>
            <a:off x="2709278" y="3719466"/>
            <a:ext cx="1746347" cy="2085724"/>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pic>
        <p:nvPicPr>
          <p:cNvPr id="514" name="Google Shape;514;p2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26565" y="220953"/>
            <a:ext cx="7772400" cy="194310"/>
          </a:xfrm>
          <a:prstGeom prst="rect">
            <a:avLst/>
          </a:prstGeom>
          <a:noFill/>
          <a:ln>
            <a:noFill/>
          </a:ln>
        </p:spPr>
      </p:pic>
      <p:sp>
        <p:nvSpPr>
          <p:cNvPr id="515" name="Google Shape;515;p22"/>
          <p:cNvSpPr txBox="1"/>
          <p:nvPr/>
        </p:nvSpPr>
        <p:spPr>
          <a:xfrm>
            <a:off x="755075" y="297085"/>
            <a:ext cx="105156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2855A4"/>
              </a:buClr>
              <a:buSzPts val="3200"/>
              <a:buFont typeface="Century Gothic"/>
              <a:buNone/>
            </a:pPr>
            <a:r>
              <a:rPr lang="en-US" sz="3200" b="0" i="0" u="none" strike="noStrike" cap="none">
                <a:solidFill>
                  <a:srgbClr val="2855A4"/>
                </a:solidFill>
                <a:latin typeface="Century Gothic"/>
                <a:ea typeface="Century Gothic"/>
                <a:cs typeface="Century Gothic"/>
                <a:sym typeface="Century Gothic"/>
              </a:rPr>
              <a:t>Understanding Digital Payments</a:t>
            </a:r>
            <a:endParaRPr sz="1400" b="0" i="0" u="none" strike="noStrike" cap="none">
              <a:solidFill>
                <a:srgbClr val="000000"/>
              </a:solidFill>
              <a:latin typeface="Arial"/>
              <a:ea typeface="Arial"/>
              <a:cs typeface="Arial"/>
              <a:sym typeface="Arial"/>
            </a:endParaRPr>
          </a:p>
        </p:txBody>
      </p:sp>
      <p:sp>
        <p:nvSpPr>
          <p:cNvPr id="516" name="Google Shape;516;p22"/>
          <p:cNvSpPr txBox="1"/>
          <p:nvPr/>
        </p:nvSpPr>
        <p:spPr>
          <a:xfrm>
            <a:off x="897801" y="2215542"/>
            <a:ext cx="2720973" cy="523220"/>
          </a:xfrm>
          <a:prstGeom prst="rect">
            <a:avLst/>
          </a:prstGeom>
          <a:noFill/>
          <a:ln>
            <a:noFill/>
          </a:ln>
        </p:spPr>
        <p:txBody>
          <a:bodyPr spcFirstLastPara="1" wrap="square" lIns="91425" tIns="45700" rIns="91425" bIns="45700" anchor="t" anchorCtr="0">
            <a:spAutoFit/>
          </a:bodyPr>
          <a:lstStyle/>
          <a:p>
            <a:pPr marL="558800" marR="0" lvl="1" indent="0" algn="l" rtl="0">
              <a:lnSpc>
                <a:spcPct val="100000"/>
              </a:lnSpc>
              <a:spcBef>
                <a:spcPts val="0"/>
              </a:spcBef>
              <a:spcAft>
                <a:spcPts val="0"/>
              </a:spcAft>
              <a:buClr>
                <a:srgbClr val="000000"/>
              </a:buClr>
              <a:buSzPts val="1400"/>
              <a:buFont typeface="Arial"/>
              <a:buNone/>
            </a:pPr>
            <a:r>
              <a:rPr lang="en-US" sz="1400" b="1" i="0" u="none" strike="noStrike" cap="none">
                <a:solidFill>
                  <a:srgbClr val="2853A3"/>
                </a:solidFill>
                <a:latin typeface="Century Gothic"/>
                <a:ea typeface="Century Gothic"/>
                <a:cs typeface="Century Gothic"/>
                <a:sym typeface="Century Gothic"/>
              </a:rPr>
              <a:t>Digital payments are unsafe </a:t>
            </a:r>
            <a:r>
              <a:rPr lang="en-US" sz="1400" b="0" i="0" u="none" strike="noStrike" cap="none">
                <a:solidFill>
                  <a:srgbClr val="2853A3"/>
                </a:solidFill>
                <a:latin typeface="Century Gothic"/>
                <a:ea typeface="Century Gothic"/>
                <a:cs typeface="Century Gothic"/>
                <a:sym typeface="Century Gothic"/>
              </a:rPr>
              <a:t>and risky.</a:t>
            </a:r>
            <a:endParaRPr sz="1400" b="0" i="0" u="none" strike="noStrike" cap="none">
              <a:solidFill>
                <a:srgbClr val="000000"/>
              </a:solidFill>
              <a:latin typeface="Arial"/>
              <a:ea typeface="Arial"/>
              <a:cs typeface="Arial"/>
              <a:sym typeface="Arial"/>
            </a:endParaRPr>
          </a:p>
        </p:txBody>
      </p:sp>
      <p:sp>
        <p:nvSpPr>
          <p:cNvPr id="517" name="Google Shape;517;p22"/>
          <p:cNvSpPr txBox="1"/>
          <p:nvPr/>
        </p:nvSpPr>
        <p:spPr>
          <a:xfrm>
            <a:off x="911790" y="3372277"/>
            <a:ext cx="2324642" cy="954107"/>
          </a:xfrm>
          <a:prstGeom prst="rect">
            <a:avLst/>
          </a:prstGeom>
          <a:noFill/>
          <a:ln>
            <a:noFill/>
          </a:ln>
        </p:spPr>
        <p:txBody>
          <a:bodyPr spcFirstLastPara="1" wrap="square" lIns="91425" tIns="45700" rIns="91425" bIns="45700" anchor="t" anchorCtr="0">
            <a:spAutoFit/>
          </a:bodyPr>
          <a:lstStyle/>
          <a:p>
            <a:pPr marL="558800" marR="0" lvl="1" indent="0" algn="l" rtl="0">
              <a:lnSpc>
                <a:spcPct val="100000"/>
              </a:lnSpc>
              <a:spcBef>
                <a:spcPts val="0"/>
              </a:spcBef>
              <a:spcAft>
                <a:spcPts val="0"/>
              </a:spcAft>
              <a:buClr>
                <a:srgbClr val="000000"/>
              </a:buClr>
              <a:buSzPts val="1400"/>
              <a:buFont typeface="Arial"/>
              <a:buNone/>
            </a:pPr>
            <a:r>
              <a:rPr lang="en-US" sz="1400" b="1" i="0" u="none" strike="noStrike" cap="none">
                <a:solidFill>
                  <a:srgbClr val="2853A3"/>
                </a:solidFill>
                <a:latin typeface="Century Gothic"/>
                <a:ea typeface="Century Gothic"/>
                <a:cs typeface="Century Gothic"/>
                <a:sym typeface="Century Gothic"/>
              </a:rPr>
              <a:t>Digital payments are complex </a:t>
            </a:r>
            <a:r>
              <a:rPr lang="en-US" sz="1400" b="0" i="0" u="none" strike="noStrike" cap="none">
                <a:solidFill>
                  <a:srgbClr val="2853A3"/>
                </a:solidFill>
                <a:latin typeface="Century Gothic"/>
                <a:ea typeface="Century Gothic"/>
                <a:cs typeface="Century Gothic"/>
                <a:sym typeface="Century Gothic"/>
              </a:rPr>
              <a:t>to set up and maintain.</a:t>
            </a:r>
            <a:endParaRPr sz="1400" b="0" i="0" u="none" strike="noStrike" cap="none">
              <a:solidFill>
                <a:srgbClr val="000000"/>
              </a:solidFill>
              <a:latin typeface="Arial"/>
              <a:ea typeface="Arial"/>
              <a:cs typeface="Arial"/>
              <a:sym typeface="Arial"/>
            </a:endParaRPr>
          </a:p>
        </p:txBody>
      </p:sp>
      <p:sp>
        <p:nvSpPr>
          <p:cNvPr id="518" name="Google Shape;518;p22"/>
          <p:cNvSpPr txBox="1"/>
          <p:nvPr/>
        </p:nvSpPr>
        <p:spPr>
          <a:xfrm>
            <a:off x="931132" y="4625508"/>
            <a:ext cx="2899246" cy="523220"/>
          </a:xfrm>
          <a:prstGeom prst="rect">
            <a:avLst/>
          </a:prstGeom>
          <a:noFill/>
          <a:ln>
            <a:noFill/>
          </a:ln>
        </p:spPr>
        <p:txBody>
          <a:bodyPr spcFirstLastPara="1" wrap="square" lIns="91425" tIns="45700" rIns="91425" bIns="45700" anchor="t" anchorCtr="0">
            <a:spAutoFit/>
          </a:bodyPr>
          <a:lstStyle/>
          <a:p>
            <a:pPr marL="558800" marR="0" lvl="1" indent="0" algn="l" rtl="0">
              <a:lnSpc>
                <a:spcPct val="100000"/>
              </a:lnSpc>
              <a:spcBef>
                <a:spcPts val="0"/>
              </a:spcBef>
              <a:spcAft>
                <a:spcPts val="0"/>
              </a:spcAft>
              <a:buClr>
                <a:srgbClr val="000000"/>
              </a:buClr>
              <a:buSzPts val="1400"/>
              <a:buFont typeface="Arial"/>
              <a:buNone/>
            </a:pPr>
            <a:r>
              <a:rPr lang="en-US" sz="1400" b="1" i="0" u="none" strike="noStrike" cap="none">
                <a:solidFill>
                  <a:srgbClr val="2853A3"/>
                </a:solidFill>
                <a:latin typeface="Century Gothic"/>
                <a:ea typeface="Century Gothic"/>
                <a:cs typeface="Century Gothic"/>
                <a:sym typeface="Century Gothic"/>
              </a:rPr>
              <a:t>Digital payments are expensive.</a:t>
            </a:r>
            <a:endParaRPr sz="1400" b="0" i="0" u="none" strike="noStrike" cap="none">
              <a:solidFill>
                <a:srgbClr val="000000"/>
              </a:solidFill>
              <a:latin typeface="Arial"/>
              <a:ea typeface="Arial"/>
              <a:cs typeface="Arial"/>
              <a:sym typeface="Arial"/>
            </a:endParaRPr>
          </a:p>
        </p:txBody>
      </p:sp>
      <p:sp>
        <p:nvSpPr>
          <p:cNvPr id="519" name="Google Shape;519;p22"/>
          <p:cNvSpPr txBox="1"/>
          <p:nvPr/>
        </p:nvSpPr>
        <p:spPr>
          <a:xfrm>
            <a:off x="8260911" y="1824779"/>
            <a:ext cx="3661800" cy="1800000"/>
          </a:xfrm>
          <a:prstGeom prst="rect">
            <a:avLst/>
          </a:prstGeom>
          <a:noFill/>
          <a:ln>
            <a:noFill/>
          </a:ln>
        </p:spPr>
        <p:txBody>
          <a:bodyPr spcFirstLastPara="1" wrap="square" lIns="91425" tIns="45700" rIns="91425" bIns="45700" anchor="t" anchorCtr="0">
            <a:spAutoFit/>
          </a:bodyPr>
          <a:lstStyle/>
          <a:p>
            <a:pPr marL="12700" marR="5080" lvl="0" indent="0" algn="l" rtl="0">
              <a:lnSpc>
                <a:spcPct val="115399"/>
              </a:lnSpc>
              <a:spcBef>
                <a:spcPts val="0"/>
              </a:spcBef>
              <a:spcAft>
                <a:spcPts val="0"/>
              </a:spcAft>
              <a:buClr>
                <a:srgbClr val="000000"/>
              </a:buClr>
              <a:buSzPts val="1400"/>
              <a:buFont typeface="Arial"/>
              <a:buNone/>
            </a:pPr>
            <a:r>
              <a:rPr lang="en-US" sz="1400" b="1" i="0" u="none" strike="noStrike" cap="none">
                <a:solidFill>
                  <a:srgbClr val="2855A4"/>
                </a:solidFill>
                <a:latin typeface="Century Gothic"/>
                <a:ea typeface="Century Gothic"/>
                <a:cs typeface="Century Gothic"/>
                <a:sym typeface="Century Gothic"/>
              </a:rPr>
              <a:t>Digital payments can be safer than paying with cash. </a:t>
            </a:r>
            <a:r>
              <a:rPr lang="en-US" sz="1400" b="0" i="0" u="none" strike="noStrike" cap="none">
                <a:solidFill>
                  <a:srgbClr val="2855A4"/>
                </a:solidFill>
                <a:latin typeface="Century Gothic"/>
                <a:ea typeface="Century Gothic"/>
                <a:cs typeface="Century Gothic"/>
                <a:sym typeface="Century Gothic"/>
              </a:rPr>
              <a:t>Usually, you have to confirm your digital payment with a PIN or a passcode. Also, governments publish regulations that require the </a:t>
            </a:r>
            <a:r>
              <a:rPr lang="en-US" sz="1400" b="0" i="0" u="none" strike="noStrike" cap="none">
                <a:solidFill>
                  <a:srgbClr val="BA0C2F"/>
                </a:solidFill>
                <a:latin typeface="Century Gothic"/>
                <a:ea typeface="Century Gothic"/>
                <a:cs typeface="Century Gothic"/>
                <a:sym typeface="Century Gothic"/>
              </a:rPr>
              <a:t>mobile wallet</a:t>
            </a:r>
            <a:r>
              <a:rPr lang="en-US" sz="1400" b="0" i="0" u="none" strike="noStrike" cap="none">
                <a:solidFill>
                  <a:srgbClr val="2855A4"/>
                </a:solidFill>
                <a:latin typeface="Century Gothic"/>
                <a:ea typeface="Century Gothic"/>
                <a:cs typeface="Century Gothic"/>
                <a:sym typeface="Century Gothic"/>
              </a:rPr>
              <a:t> provider to keep your money safe.</a:t>
            </a:r>
            <a:endParaRPr sz="1400" b="0" i="0" u="none" strike="noStrike" cap="none">
              <a:solidFill>
                <a:srgbClr val="000000"/>
              </a:solidFill>
              <a:latin typeface="Arial"/>
              <a:ea typeface="Arial"/>
              <a:cs typeface="Arial"/>
              <a:sym typeface="Arial"/>
            </a:endParaRPr>
          </a:p>
        </p:txBody>
      </p:sp>
      <p:sp>
        <p:nvSpPr>
          <p:cNvPr id="520" name="Google Shape;520;p22"/>
          <p:cNvSpPr txBox="1"/>
          <p:nvPr/>
        </p:nvSpPr>
        <p:spPr>
          <a:xfrm>
            <a:off x="7693454" y="3819100"/>
            <a:ext cx="4229252" cy="954107"/>
          </a:xfrm>
          <a:prstGeom prst="rect">
            <a:avLst/>
          </a:prstGeom>
          <a:noFill/>
          <a:ln>
            <a:noFill/>
          </a:ln>
        </p:spPr>
        <p:txBody>
          <a:bodyPr spcFirstLastPara="1" wrap="square" lIns="91425" tIns="45700" rIns="91425" bIns="45700" anchor="t" anchorCtr="0">
            <a:spAutoFit/>
          </a:bodyPr>
          <a:lstStyle/>
          <a:p>
            <a:pPr marL="558800" marR="0" lvl="1" indent="0" algn="l" rtl="0">
              <a:lnSpc>
                <a:spcPct val="100000"/>
              </a:lnSpc>
              <a:spcBef>
                <a:spcPts val="0"/>
              </a:spcBef>
              <a:spcAft>
                <a:spcPts val="0"/>
              </a:spcAft>
              <a:buClr>
                <a:srgbClr val="000000"/>
              </a:buClr>
              <a:buSzPts val="1400"/>
              <a:buFont typeface="Arial"/>
              <a:buNone/>
            </a:pPr>
            <a:r>
              <a:rPr lang="en-US" sz="1400" b="1" i="0" u="none" strike="noStrike" cap="none">
                <a:solidFill>
                  <a:srgbClr val="2855A4"/>
                </a:solidFill>
                <a:latin typeface="Century Gothic"/>
                <a:ea typeface="Century Gothic"/>
                <a:cs typeface="Century Gothic"/>
                <a:sym typeface="Century Gothic"/>
              </a:rPr>
              <a:t>Once you know how to do it, digital payments are easy to use </a:t>
            </a:r>
            <a:r>
              <a:rPr lang="en-US" sz="1400" b="0" i="0" u="none" strike="noStrike" cap="none">
                <a:solidFill>
                  <a:srgbClr val="2855A4"/>
                </a:solidFill>
                <a:latin typeface="Century Gothic"/>
                <a:ea typeface="Century Gothic"/>
                <a:cs typeface="Century Gothic"/>
                <a:sym typeface="Century Gothic"/>
              </a:rPr>
              <a:t>and can be facilitated through the press of a few buttons.</a:t>
            </a:r>
            <a:endParaRPr sz="1400" b="0" i="0" u="none" strike="noStrike" cap="none">
              <a:solidFill>
                <a:srgbClr val="000000"/>
              </a:solidFill>
              <a:latin typeface="Arial"/>
              <a:ea typeface="Arial"/>
              <a:cs typeface="Arial"/>
              <a:sym typeface="Arial"/>
            </a:endParaRPr>
          </a:p>
        </p:txBody>
      </p:sp>
      <p:sp>
        <p:nvSpPr>
          <p:cNvPr id="521" name="Google Shape;521;p22"/>
          <p:cNvSpPr txBox="1"/>
          <p:nvPr/>
        </p:nvSpPr>
        <p:spPr>
          <a:xfrm>
            <a:off x="8222559" y="5055613"/>
            <a:ext cx="3471600" cy="1302600"/>
          </a:xfrm>
          <a:prstGeom prst="rect">
            <a:avLst/>
          </a:prstGeom>
          <a:noFill/>
          <a:ln>
            <a:noFill/>
          </a:ln>
        </p:spPr>
        <p:txBody>
          <a:bodyPr spcFirstLastPara="1" wrap="square" lIns="91425" tIns="45700" rIns="91425" bIns="45700" anchor="t" anchorCtr="0">
            <a:spAutoFit/>
          </a:bodyPr>
          <a:lstStyle/>
          <a:p>
            <a:pPr marL="12700" marR="5080" lvl="0" indent="0" algn="l" rtl="0">
              <a:lnSpc>
                <a:spcPct val="115399"/>
              </a:lnSpc>
              <a:spcBef>
                <a:spcPts val="0"/>
              </a:spcBef>
              <a:spcAft>
                <a:spcPts val="0"/>
              </a:spcAft>
              <a:buClr>
                <a:srgbClr val="000000"/>
              </a:buClr>
              <a:buSzPts val="1400"/>
              <a:buFont typeface="Arial"/>
              <a:buNone/>
            </a:pPr>
            <a:r>
              <a:rPr lang="en-US" b="1">
                <a:solidFill>
                  <a:srgbClr val="2855A4"/>
                </a:solidFill>
                <a:latin typeface="Century Gothic"/>
                <a:ea typeface="Century Gothic"/>
                <a:cs typeface="Century Gothic"/>
                <a:sym typeface="Century Gothic"/>
              </a:rPr>
              <a:t>The cost of digital payments can vary</a:t>
            </a:r>
            <a:r>
              <a:rPr lang="en-US" sz="1400" b="1" i="0" u="none" strike="noStrike" cap="none">
                <a:solidFill>
                  <a:srgbClr val="2855A4"/>
                </a:solidFill>
                <a:latin typeface="Century Gothic"/>
                <a:ea typeface="Century Gothic"/>
                <a:cs typeface="Century Gothic"/>
                <a:sym typeface="Century Gothic"/>
              </a:rPr>
              <a:t>. </a:t>
            </a:r>
            <a:r>
              <a:rPr lang="en-US" sz="1400" b="0" i="0" u="none" strike="noStrike" cap="none">
                <a:solidFill>
                  <a:srgbClr val="2855A4"/>
                </a:solidFill>
                <a:latin typeface="Century Gothic"/>
                <a:ea typeface="Century Gothic"/>
                <a:cs typeface="Century Gothic"/>
                <a:sym typeface="Century Gothic"/>
              </a:rPr>
              <a:t>While there may be fees, some transactions are free. You also may save time in paying bills and be able to reach more customers. </a:t>
            </a:r>
            <a:endParaRPr sz="1400" b="0" i="0" u="none" strike="noStrike" cap="none">
              <a:solidFill>
                <a:srgbClr val="000000"/>
              </a:solidFill>
              <a:latin typeface="Arial"/>
              <a:ea typeface="Arial"/>
              <a:cs typeface="Arial"/>
              <a:sym typeface="Arial"/>
            </a:endParaRPr>
          </a:p>
        </p:txBody>
      </p:sp>
      <p:grpSp>
        <p:nvGrpSpPr>
          <p:cNvPr id="522" name="Google Shape;522;p22"/>
          <p:cNvGrpSpPr/>
          <p:nvPr/>
        </p:nvGrpSpPr>
        <p:grpSpPr>
          <a:xfrm>
            <a:off x="4314730" y="1777571"/>
            <a:ext cx="3471576" cy="3471576"/>
            <a:chOff x="3071666" y="1626017"/>
            <a:chExt cx="3471576" cy="3471576"/>
          </a:xfrm>
        </p:grpSpPr>
        <p:pic>
          <p:nvPicPr>
            <p:cNvPr id="523" name="Google Shape;523;p2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071666" y="1626017"/>
              <a:ext cx="3471576" cy="3471576"/>
            </a:xfrm>
            <a:prstGeom prst="rect">
              <a:avLst/>
            </a:prstGeom>
            <a:noFill/>
            <a:ln>
              <a:noFill/>
            </a:ln>
          </p:spPr>
        </p:pic>
        <p:sp>
          <p:nvSpPr>
            <p:cNvPr id="524" name="Google Shape;524;p22"/>
            <p:cNvSpPr txBox="1"/>
            <p:nvPr/>
          </p:nvSpPr>
          <p:spPr>
            <a:xfrm>
              <a:off x="4641107" y="2534919"/>
              <a:ext cx="1045676"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2"/>
                  </a:solidFill>
                  <a:latin typeface="Century Gothic"/>
                  <a:ea typeface="Century Gothic"/>
                  <a:cs typeface="Century Gothic"/>
                  <a:sym typeface="Century Gothic"/>
                </a:rPr>
                <a:t>FACTS</a:t>
              </a:r>
              <a:endParaRPr sz="1800" b="1" i="0" u="none" strike="noStrike" cap="none">
                <a:solidFill>
                  <a:schemeClr val="dk2"/>
                </a:solidFill>
                <a:latin typeface="Calibri"/>
                <a:ea typeface="Calibri"/>
                <a:cs typeface="Calibri"/>
                <a:sym typeface="Calibri"/>
              </a:endParaRPr>
            </a:p>
          </p:txBody>
        </p:sp>
      </p:grpSp>
      <p:grpSp>
        <p:nvGrpSpPr>
          <p:cNvPr id="525" name="Google Shape;525;p22"/>
          <p:cNvGrpSpPr/>
          <p:nvPr/>
        </p:nvGrpSpPr>
        <p:grpSpPr>
          <a:xfrm>
            <a:off x="2996097" y="2423560"/>
            <a:ext cx="3471576" cy="3471576"/>
            <a:chOff x="7665731" y="1092976"/>
            <a:chExt cx="3471576" cy="3471576"/>
          </a:xfrm>
        </p:grpSpPr>
        <p:pic>
          <p:nvPicPr>
            <p:cNvPr id="526" name="Google Shape;526;p2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flipH="1">
              <a:off x="7665731" y="1092976"/>
              <a:ext cx="3471576" cy="3471576"/>
            </a:xfrm>
            <a:prstGeom prst="rect">
              <a:avLst/>
            </a:prstGeom>
            <a:noFill/>
            <a:ln>
              <a:noFill/>
            </a:ln>
          </p:spPr>
        </p:pic>
        <p:sp>
          <p:nvSpPr>
            <p:cNvPr id="527" name="Google Shape;527;p22"/>
            <p:cNvSpPr txBox="1"/>
            <p:nvPr/>
          </p:nvSpPr>
          <p:spPr>
            <a:xfrm>
              <a:off x="8489982" y="2006165"/>
              <a:ext cx="1045676"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2"/>
                  </a:solidFill>
                  <a:latin typeface="Century Gothic"/>
                  <a:ea typeface="Century Gothic"/>
                  <a:cs typeface="Century Gothic"/>
                  <a:sym typeface="Century Gothic"/>
                </a:rPr>
                <a:t>MYTHS</a:t>
              </a:r>
              <a:endParaRPr sz="1800" b="1" i="0" u="none" strike="noStrike" cap="none">
                <a:solidFill>
                  <a:schemeClr val="dk2"/>
                </a:solidFill>
                <a:latin typeface="Calibri"/>
                <a:ea typeface="Calibri"/>
                <a:cs typeface="Calibri"/>
                <a:sym typeface="Calibri"/>
              </a:endParaRPr>
            </a:p>
          </p:txBody>
        </p:sp>
      </p:grpSp>
      <p:pic>
        <p:nvPicPr>
          <p:cNvPr id="528" name="Google Shape;528;p22"/>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55709" y="2215542"/>
            <a:ext cx="591796" cy="591796"/>
          </a:xfrm>
          <a:prstGeom prst="rect">
            <a:avLst/>
          </a:prstGeom>
          <a:noFill/>
          <a:ln>
            <a:noFill/>
          </a:ln>
        </p:spPr>
      </p:pic>
      <p:pic>
        <p:nvPicPr>
          <p:cNvPr id="529" name="Google Shape;529;p22"/>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63272" y="3388201"/>
            <a:ext cx="591796" cy="591796"/>
          </a:xfrm>
          <a:prstGeom prst="rect">
            <a:avLst/>
          </a:prstGeom>
          <a:noFill/>
          <a:ln>
            <a:noFill/>
          </a:ln>
        </p:spPr>
      </p:pic>
      <p:pic>
        <p:nvPicPr>
          <p:cNvPr id="530" name="Google Shape;530;p22"/>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75263" y="4576845"/>
            <a:ext cx="591796" cy="591796"/>
          </a:xfrm>
          <a:prstGeom prst="rect">
            <a:avLst/>
          </a:prstGeom>
          <a:noFill/>
          <a:ln>
            <a:noFill/>
          </a:ln>
        </p:spPr>
      </p:pic>
      <p:pic>
        <p:nvPicPr>
          <p:cNvPr id="531" name="Google Shape;531;p22"/>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7602366" y="1824779"/>
            <a:ext cx="591796" cy="591796"/>
          </a:xfrm>
          <a:prstGeom prst="rect">
            <a:avLst/>
          </a:prstGeom>
          <a:noFill/>
          <a:ln>
            <a:noFill/>
          </a:ln>
        </p:spPr>
      </p:pic>
      <p:pic>
        <p:nvPicPr>
          <p:cNvPr id="532" name="Google Shape;532;p22"/>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7607169" y="3846904"/>
            <a:ext cx="591796" cy="591796"/>
          </a:xfrm>
          <a:prstGeom prst="rect">
            <a:avLst/>
          </a:prstGeom>
          <a:noFill/>
          <a:ln>
            <a:noFill/>
          </a:ln>
        </p:spPr>
      </p:pic>
      <p:pic>
        <p:nvPicPr>
          <p:cNvPr id="533" name="Google Shape;533;p22"/>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7607169" y="5090029"/>
            <a:ext cx="591796" cy="591796"/>
          </a:xfrm>
          <a:prstGeom prst="rect">
            <a:avLst/>
          </a:prstGeom>
          <a:noFill/>
          <a:ln>
            <a:noFill/>
          </a:ln>
        </p:spPr>
      </p:pic>
      <p:sp>
        <p:nvSpPr>
          <p:cNvPr id="534" name="Google Shape;534;p22"/>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pic>
        <p:nvPicPr>
          <p:cNvPr id="539" name="Google Shape;539;g14a759c8f77_0_24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6857173"/>
          </a:xfrm>
          <a:prstGeom prst="rect">
            <a:avLst/>
          </a:prstGeom>
          <a:noFill/>
          <a:ln>
            <a:noFill/>
          </a:ln>
        </p:spPr>
      </p:pic>
      <p:pic>
        <p:nvPicPr>
          <p:cNvPr id="540" name="Google Shape;540;g14a759c8f77_0_24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10956175" y="389668"/>
            <a:ext cx="1235826" cy="1235826"/>
          </a:xfrm>
          <a:prstGeom prst="rect">
            <a:avLst/>
          </a:prstGeom>
          <a:noFill/>
          <a:ln>
            <a:noFill/>
          </a:ln>
        </p:spPr>
      </p:pic>
      <p:sp>
        <p:nvSpPr>
          <p:cNvPr id="541" name="Google Shape;541;g14a759c8f77_0_248"/>
          <p:cNvSpPr txBox="1"/>
          <p:nvPr/>
        </p:nvSpPr>
        <p:spPr>
          <a:xfrm>
            <a:off x="9177250" y="661347"/>
            <a:ext cx="1795500" cy="6927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rgbClr val="FFFFFF"/>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entury Gothic"/>
                <a:ea typeface="Century Gothic"/>
                <a:cs typeface="Century Gothic"/>
                <a:sym typeface="Century Gothic"/>
              </a:rPr>
              <a:t>Add, delete, or modify </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entury Gothic"/>
                <a:ea typeface="Century Gothic"/>
                <a:cs typeface="Century Gothic"/>
                <a:sym typeface="Century Gothic"/>
              </a:rPr>
              <a:t>questions as necessary.</a:t>
            </a:r>
            <a:endParaRPr sz="1100" b="0" i="0" u="none" strike="noStrike" cap="none">
              <a:solidFill>
                <a:srgbClr val="FFFFFF"/>
              </a:solidFill>
              <a:latin typeface="Century Gothic"/>
              <a:ea typeface="Century Gothic"/>
              <a:cs typeface="Century Gothic"/>
              <a:sym typeface="Century Gothic"/>
            </a:endParaRPr>
          </a:p>
        </p:txBody>
      </p:sp>
      <p:grpSp>
        <p:nvGrpSpPr>
          <p:cNvPr id="542" name="Google Shape;542;g14a759c8f77_0_248"/>
          <p:cNvGrpSpPr/>
          <p:nvPr/>
        </p:nvGrpSpPr>
        <p:grpSpPr>
          <a:xfrm>
            <a:off x="-311998" y="-317672"/>
            <a:ext cx="5384672" cy="7127259"/>
            <a:chOff x="-311998" y="-317672"/>
            <a:chExt cx="5384672" cy="7127259"/>
          </a:xfrm>
        </p:grpSpPr>
        <p:pic>
          <p:nvPicPr>
            <p:cNvPr id="543" name="Google Shape;543;g14a759c8f77_0_24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flipH="1">
              <a:off x="194031" y="-317672"/>
              <a:ext cx="4878643" cy="3837737"/>
            </a:xfrm>
            <a:prstGeom prst="rect">
              <a:avLst/>
            </a:prstGeom>
            <a:noFill/>
            <a:ln>
              <a:noFill/>
            </a:ln>
          </p:spPr>
        </p:pic>
        <p:sp>
          <p:nvSpPr>
            <p:cNvPr id="544" name="Google Shape;544;g14a759c8f77_0_248"/>
            <p:cNvSpPr txBox="1"/>
            <p:nvPr/>
          </p:nvSpPr>
          <p:spPr>
            <a:xfrm>
              <a:off x="1788235" y="654944"/>
              <a:ext cx="3125700" cy="1262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1" i="0" u="none" strike="noStrike" cap="none">
                  <a:solidFill>
                    <a:srgbClr val="2853A3"/>
                  </a:solidFill>
                  <a:latin typeface="Century Gothic"/>
                  <a:ea typeface="Century Gothic"/>
                  <a:cs typeface="Century Gothic"/>
                  <a:sym typeface="Century Gothic"/>
                </a:rPr>
                <a:t>Let’s </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800"/>
                <a:buFont typeface="Arial"/>
                <a:buNone/>
              </a:pPr>
              <a:r>
                <a:rPr lang="en-US" sz="3800" b="1" i="0" u="none" strike="noStrike" cap="none">
                  <a:solidFill>
                    <a:srgbClr val="2853A3"/>
                  </a:solidFill>
                  <a:latin typeface="Century Gothic"/>
                  <a:ea typeface="Century Gothic"/>
                  <a:cs typeface="Century Gothic"/>
                  <a:sym typeface="Century Gothic"/>
                </a:rPr>
                <a:t>discuss!</a:t>
              </a:r>
              <a:endParaRPr sz="3800" b="0" i="0" u="none" strike="noStrike" cap="none">
                <a:solidFill>
                  <a:schemeClr val="dk1"/>
                </a:solidFill>
                <a:latin typeface="Calibri"/>
                <a:ea typeface="Calibri"/>
                <a:cs typeface="Calibri"/>
                <a:sym typeface="Calibri"/>
              </a:endParaRPr>
            </a:p>
          </p:txBody>
        </p:sp>
        <p:pic>
          <p:nvPicPr>
            <p:cNvPr id="545" name="Google Shape;545;g14a759c8f77_0_248"/>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flipH="1">
              <a:off x="-311998" y="1565651"/>
              <a:ext cx="3495973" cy="5243936"/>
            </a:xfrm>
            <a:prstGeom prst="rect">
              <a:avLst/>
            </a:prstGeom>
            <a:noFill/>
            <a:ln>
              <a:noFill/>
            </a:ln>
          </p:spPr>
        </p:pic>
      </p:grpSp>
      <p:grpSp>
        <p:nvGrpSpPr>
          <p:cNvPr id="546" name="Google Shape;546;g14a759c8f77_0_248"/>
          <p:cNvGrpSpPr/>
          <p:nvPr/>
        </p:nvGrpSpPr>
        <p:grpSpPr>
          <a:xfrm>
            <a:off x="5756887" y="2717516"/>
            <a:ext cx="3495977" cy="2755134"/>
            <a:chOff x="5756887" y="2717516"/>
            <a:chExt cx="3495977" cy="2755134"/>
          </a:xfrm>
        </p:grpSpPr>
        <p:pic>
          <p:nvPicPr>
            <p:cNvPr id="547" name="Google Shape;547;g14a759c8f77_0_248"/>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756887" y="2717516"/>
              <a:ext cx="3495977" cy="2755134"/>
            </a:xfrm>
            <a:prstGeom prst="rect">
              <a:avLst/>
            </a:prstGeom>
            <a:noFill/>
            <a:ln>
              <a:noFill/>
            </a:ln>
          </p:spPr>
        </p:pic>
        <p:sp>
          <p:nvSpPr>
            <p:cNvPr id="548" name="Google Shape;548;g14a759c8f77_0_248"/>
            <p:cNvSpPr txBox="1"/>
            <p:nvPr/>
          </p:nvSpPr>
          <p:spPr>
            <a:xfrm>
              <a:off x="6607125" y="3310138"/>
              <a:ext cx="1795500" cy="1569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434"/>
                </a:spcBef>
                <a:spcAft>
                  <a:spcPts val="0"/>
                </a:spcAft>
                <a:buClr>
                  <a:srgbClr val="000000"/>
                </a:buClr>
                <a:buSzPts val="1800"/>
                <a:buFont typeface="Arial"/>
                <a:buNone/>
              </a:pPr>
              <a:r>
                <a:rPr lang="en-US" sz="1800" b="1" i="0" u="none" strike="noStrike" cap="none">
                  <a:solidFill>
                    <a:srgbClr val="D19129"/>
                  </a:solidFill>
                  <a:latin typeface="Century Gothic"/>
                  <a:ea typeface="Century Gothic"/>
                  <a:cs typeface="Century Gothic"/>
                  <a:sym typeface="Century Gothic"/>
                </a:rPr>
                <a:t>Can you think of any other benefits of digital payments?</a:t>
              </a:r>
              <a:endParaRPr sz="1400" b="1" i="0" u="none" strike="noStrike" cap="none">
                <a:solidFill>
                  <a:srgbClr val="D19129"/>
                </a:solidFill>
                <a:latin typeface="Century Gothic"/>
                <a:ea typeface="Century Gothic"/>
                <a:cs typeface="Century Gothic"/>
                <a:sym typeface="Century Gothic"/>
              </a:endParaRPr>
            </a:p>
          </p:txBody>
        </p:sp>
      </p:grpSp>
      <p:grpSp>
        <p:nvGrpSpPr>
          <p:cNvPr id="549" name="Google Shape;549;g14a759c8f77_0_248"/>
          <p:cNvGrpSpPr/>
          <p:nvPr/>
        </p:nvGrpSpPr>
        <p:grpSpPr>
          <a:xfrm>
            <a:off x="4535287" y="324429"/>
            <a:ext cx="3495977" cy="2755134"/>
            <a:chOff x="4535287" y="324429"/>
            <a:chExt cx="3495977" cy="2755134"/>
          </a:xfrm>
        </p:grpSpPr>
        <p:pic>
          <p:nvPicPr>
            <p:cNvPr id="550" name="Google Shape;550;g14a759c8f77_0_248"/>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535287" y="324429"/>
              <a:ext cx="3495977" cy="2755134"/>
            </a:xfrm>
            <a:prstGeom prst="rect">
              <a:avLst/>
            </a:prstGeom>
            <a:noFill/>
            <a:ln>
              <a:noFill/>
            </a:ln>
          </p:spPr>
        </p:pic>
        <p:sp>
          <p:nvSpPr>
            <p:cNvPr id="551" name="Google Shape;551;g14a759c8f77_0_248"/>
            <p:cNvSpPr txBox="1"/>
            <p:nvPr/>
          </p:nvSpPr>
          <p:spPr>
            <a:xfrm>
              <a:off x="5208075" y="1026125"/>
              <a:ext cx="2150400" cy="1764900"/>
            </a:xfrm>
            <a:prstGeom prst="rect">
              <a:avLst/>
            </a:prstGeom>
            <a:noFill/>
            <a:ln>
              <a:noFill/>
            </a:ln>
          </p:spPr>
          <p:txBody>
            <a:bodyPr spcFirstLastPara="1" wrap="square" lIns="91425" tIns="91425" rIns="91425" bIns="91425" anchor="t" anchorCtr="0">
              <a:spAutoFit/>
            </a:bodyPr>
            <a:lstStyle/>
            <a:p>
              <a:pPr marL="12700" marR="5080" lvl="0" indent="-635" algn="ctr" rtl="0">
                <a:lnSpc>
                  <a:spcPct val="117600"/>
                </a:lnSpc>
                <a:spcBef>
                  <a:spcPts val="0"/>
                </a:spcBef>
                <a:spcAft>
                  <a:spcPts val="0"/>
                </a:spcAft>
                <a:buClr>
                  <a:srgbClr val="000000"/>
                </a:buClr>
                <a:buSzPts val="1800"/>
                <a:buFont typeface="Arial"/>
                <a:buNone/>
              </a:pPr>
              <a:r>
                <a:rPr lang="en-US" sz="1800" b="1" i="0" u="none" strike="noStrike" cap="none">
                  <a:solidFill>
                    <a:srgbClr val="D19129"/>
                  </a:solidFill>
                  <a:latin typeface="Century Gothic"/>
                  <a:ea typeface="Century Gothic"/>
                  <a:cs typeface="Century Gothic"/>
                  <a:sym typeface="Century Gothic"/>
                </a:rPr>
                <a:t>What questions do you have about digital payments?</a:t>
              </a:r>
              <a:endParaRPr sz="1800" b="0" i="0" u="none" strike="noStrike" cap="none">
                <a:solidFill>
                  <a:srgbClr val="D19129"/>
                </a:solidFill>
                <a:latin typeface="Century Gothic"/>
                <a:ea typeface="Century Gothic"/>
                <a:cs typeface="Century Gothic"/>
                <a:sym typeface="Century Gothic"/>
              </a:endParaRPr>
            </a:p>
            <a:p>
              <a:pPr marL="12700" marR="5080" lvl="0" indent="-635" algn="ctr" rtl="0">
                <a:lnSpc>
                  <a:spcPct val="117600"/>
                </a:lnSpc>
                <a:spcBef>
                  <a:spcPts val="0"/>
                </a:spcBef>
                <a:spcAft>
                  <a:spcPts val="0"/>
                </a:spcAft>
                <a:buClr>
                  <a:srgbClr val="000000"/>
                </a:buClr>
                <a:buSzPts val="1800"/>
                <a:buFont typeface="Arial"/>
                <a:buNone/>
              </a:pPr>
              <a:endParaRPr sz="1800" b="1" i="0" u="none" strike="noStrike" cap="none">
                <a:solidFill>
                  <a:srgbClr val="D19129"/>
                </a:solidFill>
                <a:latin typeface="Century Gothic"/>
                <a:ea typeface="Century Gothic"/>
                <a:cs typeface="Century Gothic"/>
                <a:sym typeface="Century Gothic"/>
              </a:endParaRPr>
            </a:p>
          </p:txBody>
        </p:sp>
      </p:grpSp>
      <p:grpSp>
        <p:nvGrpSpPr>
          <p:cNvPr id="552" name="Google Shape;552;g14a759c8f77_0_248"/>
          <p:cNvGrpSpPr/>
          <p:nvPr/>
        </p:nvGrpSpPr>
        <p:grpSpPr>
          <a:xfrm>
            <a:off x="6543687" y="531004"/>
            <a:ext cx="3495977" cy="2755134"/>
            <a:chOff x="6543687" y="531004"/>
            <a:chExt cx="3495977" cy="2755134"/>
          </a:xfrm>
        </p:grpSpPr>
        <p:pic>
          <p:nvPicPr>
            <p:cNvPr id="553" name="Google Shape;553;g14a759c8f77_0_248"/>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6543687" y="531004"/>
              <a:ext cx="3495977" cy="2755134"/>
            </a:xfrm>
            <a:prstGeom prst="rect">
              <a:avLst/>
            </a:prstGeom>
            <a:noFill/>
            <a:ln>
              <a:noFill/>
            </a:ln>
          </p:spPr>
        </p:pic>
        <p:sp>
          <p:nvSpPr>
            <p:cNvPr id="554" name="Google Shape;554;g14a759c8f77_0_248"/>
            <p:cNvSpPr txBox="1"/>
            <p:nvPr/>
          </p:nvSpPr>
          <p:spPr>
            <a:xfrm>
              <a:off x="7268225" y="1055250"/>
              <a:ext cx="2092500" cy="2076900"/>
            </a:xfrm>
            <a:prstGeom prst="rect">
              <a:avLst/>
            </a:prstGeom>
            <a:noFill/>
            <a:ln>
              <a:noFill/>
            </a:ln>
          </p:spPr>
          <p:txBody>
            <a:bodyPr spcFirstLastPara="1" wrap="square" lIns="91425" tIns="91425" rIns="91425" bIns="91425" anchor="t" anchorCtr="0">
              <a:spAutoFit/>
            </a:bodyPr>
            <a:lstStyle/>
            <a:p>
              <a:pPr marL="12700" marR="5080" lvl="0" indent="0" algn="ctr" rtl="0">
                <a:lnSpc>
                  <a:spcPct val="116599"/>
                </a:lnSpc>
                <a:spcBef>
                  <a:spcPts val="0"/>
                </a:spcBef>
                <a:spcAft>
                  <a:spcPts val="0"/>
                </a:spcAft>
                <a:buClr>
                  <a:srgbClr val="000000"/>
                </a:buClr>
                <a:buSzPts val="1800"/>
                <a:buFont typeface="Arial"/>
                <a:buNone/>
              </a:pPr>
              <a:r>
                <a:rPr lang="en-US" sz="1800" b="1" i="0" u="none" strike="noStrike" cap="none">
                  <a:solidFill>
                    <a:srgbClr val="D19129"/>
                  </a:solidFill>
                  <a:latin typeface="Century Gothic"/>
                  <a:ea typeface="Century Gothic"/>
                  <a:cs typeface="Century Gothic"/>
                  <a:sym typeface="Century Gothic"/>
                </a:rPr>
                <a:t>Does anyone want to set up digital payments for your business?</a:t>
              </a:r>
              <a:endParaRPr sz="1800" b="1" i="0" u="none" strike="noStrike" cap="none">
                <a:solidFill>
                  <a:srgbClr val="D19129"/>
                </a:solidFill>
                <a:latin typeface="Century Gothic"/>
                <a:ea typeface="Century Gothic"/>
                <a:cs typeface="Century Gothic"/>
                <a:sym typeface="Century Gothic"/>
              </a:endParaRPr>
            </a:p>
            <a:p>
              <a:pPr marL="12700" marR="5080" lvl="0" indent="-635" algn="ctr" rtl="0">
                <a:lnSpc>
                  <a:spcPct val="117600"/>
                </a:lnSpc>
                <a:spcBef>
                  <a:spcPts val="0"/>
                </a:spcBef>
                <a:spcAft>
                  <a:spcPts val="0"/>
                </a:spcAft>
                <a:buClr>
                  <a:srgbClr val="000000"/>
                </a:buClr>
                <a:buSzPts val="1800"/>
                <a:buFont typeface="Arial"/>
                <a:buNone/>
              </a:pPr>
              <a:endParaRPr sz="1800" b="1" i="0" u="none" strike="noStrike" cap="none">
                <a:solidFill>
                  <a:srgbClr val="D19129"/>
                </a:solidFill>
                <a:latin typeface="Century Gothic"/>
                <a:ea typeface="Century Gothic"/>
                <a:cs typeface="Century Gothic"/>
                <a:sym typeface="Century Gothic"/>
              </a:endParaRPr>
            </a:p>
          </p:txBody>
        </p:sp>
      </p:grpSp>
      <p:pic>
        <p:nvPicPr>
          <p:cNvPr id="555" name="Google Shape;555;g14a759c8f77_0_248"/>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2971500" y="1625500"/>
            <a:ext cx="3495973" cy="5243966"/>
          </a:xfrm>
          <a:prstGeom prst="rect">
            <a:avLst/>
          </a:prstGeom>
          <a:noFill/>
          <a:ln>
            <a:noFill/>
          </a:ln>
        </p:spPr>
      </p:pic>
      <p:pic>
        <p:nvPicPr>
          <p:cNvPr id="556" name="Google Shape;556;g14a759c8f77_0_248"/>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8309050" y="1600051"/>
            <a:ext cx="3624176" cy="5436252"/>
          </a:xfrm>
          <a:prstGeom prst="rect">
            <a:avLst/>
          </a:prstGeom>
          <a:noFill/>
          <a:ln>
            <a:noFill/>
          </a:ln>
        </p:spPr>
      </p:pic>
      <p:sp>
        <p:nvSpPr>
          <p:cNvPr id="557" name="Google Shape;557;g14a759c8f77_0_248"/>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pic>
        <p:nvPicPr>
          <p:cNvPr id="562" name="Google Shape;562;p25"/>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66473"/>
          </a:xfrm>
          <a:prstGeom prst="rect">
            <a:avLst/>
          </a:prstGeom>
          <a:noFill/>
          <a:ln>
            <a:noFill/>
          </a:ln>
        </p:spPr>
      </p:pic>
      <p:pic>
        <p:nvPicPr>
          <p:cNvPr id="563" name="Google Shape;563;p2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10956175" y="5088440"/>
            <a:ext cx="1235825" cy="1235825"/>
          </a:xfrm>
          <a:prstGeom prst="rect">
            <a:avLst/>
          </a:prstGeom>
          <a:noFill/>
          <a:ln>
            <a:noFill/>
          </a:ln>
        </p:spPr>
      </p:pic>
      <p:sp>
        <p:nvSpPr>
          <p:cNvPr id="564" name="Google Shape;564;p25"/>
          <p:cNvSpPr txBox="1"/>
          <p:nvPr/>
        </p:nvSpPr>
        <p:spPr>
          <a:xfrm>
            <a:off x="9210500" y="5260367"/>
            <a:ext cx="1795550" cy="1031021"/>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chemeClr val="dk2"/>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chemeClr val="dk2"/>
                </a:solidFill>
                <a:latin typeface="Century Gothic"/>
                <a:ea typeface="Century Gothic"/>
                <a:cs typeface="Century Gothic"/>
                <a:sym typeface="Century Gothic"/>
              </a:rPr>
              <a:t>Consider customizing these steps to be reflective of a specific provider in your market.</a:t>
            </a:r>
            <a:endParaRPr sz="1100" b="0" i="0" u="none" strike="noStrike" cap="none">
              <a:solidFill>
                <a:schemeClr val="dk2"/>
              </a:solidFill>
              <a:latin typeface="Century Gothic"/>
              <a:ea typeface="Century Gothic"/>
              <a:cs typeface="Century Gothic"/>
              <a:sym typeface="Century Gothic"/>
            </a:endParaRPr>
          </a:p>
        </p:txBody>
      </p:sp>
      <p:sp>
        <p:nvSpPr>
          <p:cNvPr id="565" name="Google Shape;565;p25"/>
          <p:cNvSpPr txBox="1"/>
          <p:nvPr/>
        </p:nvSpPr>
        <p:spPr>
          <a:xfrm>
            <a:off x="2709278" y="3719466"/>
            <a:ext cx="1746347" cy="2085724"/>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pic>
        <p:nvPicPr>
          <p:cNvPr id="566" name="Google Shape;566;p2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26565" y="220953"/>
            <a:ext cx="7772400" cy="194310"/>
          </a:xfrm>
          <a:prstGeom prst="rect">
            <a:avLst/>
          </a:prstGeom>
          <a:noFill/>
          <a:ln>
            <a:noFill/>
          </a:ln>
        </p:spPr>
      </p:pic>
      <p:sp>
        <p:nvSpPr>
          <p:cNvPr id="567" name="Google Shape;567;p25"/>
          <p:cNvSpPr txBox="1"/>
          <p:nvPr/>
        </p:nvSpPr>
        <p:spPr>
          <a:xfrm>
            <a:off x="755074" y="297085"/>
            <a:ext cx="10789225"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2855A4"/>
              </a:buClr>
              <a:buSzPts val="3200"/>
              <a:buFont typeface="Century Gothic"/>
              <a:buNone/>
            </a:pPr>
            <a:r>
              <a:rPr lang="en-US" sz="3200" b="0" i="0" u="none" strike="noStrike" cap="none">
                <a:solidFill>
                  <a:srgbClr val="2855A4"/>
                </a:solidFill>
                <a:latin typeface="Century Gothic"/>
                <a:ea typeface="Century Gothic"/>
                <a:cs typeface="Century Gothic"/>
                <a:sym typeface="Century Gothic"/>
              </a:rPr>
              <a:t>How to Set Up A Merchant Account for Your Business</a:t>
            </a:r>
            <a:endParaRPr sz="1400" b="0" i="0" u="none" strike="noStrike" cap="none">
              <a:solidFill>
                <a:srgbClr val="000000"/>
              </a:solidFill>
              <a:latin typeface="Arial"/>
              <a:ea typeface="Arial"/>
              <a:cs typeface="Arial"/>
              <a:sym typeface="Arial"/>
            </a:endParaRPr>
          </a:p>
        </p:txBody>
      </p:sp>
      <p:pic>
        <p:nvPicPr>
          <p:cNvPr id="568" name="Google Shape;568;p25"/>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5783" y="1790700"/>
            <a:ext cx="3279859" cy="4919788"/>
          </a:xfrm>
          <a:prstGeom prst="rect">
            <a:avLst/>
          </a:prstGeom>
          <a:noFill/>
          <a:ln>
            <a:noFill/>
          </a:ln>
        </p:spPr>
      </p:pic>
      <p:grpSp>
        <p:nvGrpSpPr>
          <p:cNvPr id="569" name="Google Shape;569;p25"/>
          <p:cNvGrpSpPr/>
          <p:nvPr/>
        </p:nvGrpSpPr>
        <p:grpSpPr>
          <a:xfrm>
            <a:off x="2247899" y="1236553"/>
            <a:ext cx="10426283" cy="4643333"/>
            <a:chOff x="1904999" y="1236553"/>
            <a:chExt cx="10426283" cy="4643333"/>
          </a:xfrm>
        </p:grpSpPr>
        <p:pic>
          <p:nvPicPr>
            <p:cNvPr id="570" name="Google Shape;570;p25"/>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904999" y="1236553"/>
              <a:ext cx="10426283" cy="4643333"/>
            </a:xfrm>
            <a:prstGeom prst="rect">
              <a:avLst/>
            </a:prstGeom>
            <a:noFill/>
            <a:ln>
              <a:noFill/>
            </a:ln>
          </p:spPr>
        </p:pic>
        <p:sp>
          <p:nvSpPr>
            <p:cNvPr id="571" name="Google Shape;571;p25"/>
            <p:cNvSpPr txBox="1"/>
            <p:nvPr/>
          </p:nvSpPr>
          <p:spPr>
            <a:xfrm>
              <a:off x="3026778" y="3394953"/>
              <a:ext cx="1926222" cy="830997"/>
            </a:xfrm>
            <a:prstGeom prst="rect">
              <a:avLst/>
            </a:prstGeom>
            <a:noFill/>
            <a:ln>
              <a:noFill/>
            </a:ln>
          </p:spPr>
          <p:txBody>
            <a:bodyPr spcFirstLastPara="1" wrap="square" lIns="91425" tIns="45700" rIns="91425" bIns="45700" anchor="t" anchorCtr="0">
              <a:spAutoFit/>
            </a:bodyPr>
            <a:lstStyle/>
            <a:p>
              <a:pPr marL="10160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5408B"/>
                  </a:solidFill>
                  <a:latin typeface="Century Gothic"/>
                  <a:ea typeface="Century Gothic"/>
                  <a:cs typeface="Century Gothic"/>
                  <a:sym typeface="Century Gothic"/>
                </a:rPr>
                <a:t>Visit your payment provider’s website or visit an agent to begin registration.</a:t>
              </a:r>
              <a:endParaRPr sz="1200" b="0" i="0" u="none" strike="noStrike" cap="none">
                <a:solidFill>
                  <a:srgbClr val="2853A3"/>
                </a:solidFill>
                <a:latin typeface="Century Gothic"/>
                <a:ea typeface="Century Gothic"/>
                <a:cs typeface="Century Gothic"/>
                <a:sym typeface="Century Gothic"/>
              </a:endParaRPr>
            </a:p>
          </p:txBody>
        </p:sp>
        <p:sp>
          <p:nvSpPr>
            <p:cNvPr id="572" name="Google Shape;572;p25"/>
            <p:cNvSpPr txBox="1"/>
            <p:nvPr/>
          </p:nvSpPr>
          <p:spPr>
            <a:xfrm>
              <a:off x="5196725" y="3394953"/>
              <a:ext cx="1926300" cy="1200600"/>
            </a:xfrm>
            <a:prstGeom prst="rect">
              <a:avLst/>
            </a:prstGeom>
            <a:noFill/>
            <a:ln>
              <a:noFill/>
            </a:ln>
          </p:spPr>
          <p:txBody>
            <a:bodyPr spcFirstLastPara="1" wrap="square" lIns="91425" tIns="45700" rIns="91425" bIns="45700" anchor="t" anchorCtr="0">
              <a:spAutoFit/>
            </a:bodyPr>
            <a:lstStyle/>
            <a:p>
              <a:pPr marL="10160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5408B"/>
                  </a:solidFill>
                  <a:latin typeface="Century Gothic"/>
                  <a:ea typeface="Century Gothic"/>
                  <a:cs typeface="Century Gothic"/>
                  <a:sym typeface="Century Gothic"/>
                </a:rPr>
                <a:t>Enter the necessary information, such as your name, business registration number, email, address, and ID.</a:t>
              </a:r>
              <a:endParaRPr sz="1200" b="0" i="0" u="none" strike="noStrike" cap="none">
                <a:solidFill>
                  <a:srgbClr val="2853A3"/>
                </a:solidFill>
                <a:latin typeface="Century Gothic"/>
                <a:ea typeface="Century Gothic"/>
                <a:cs typeface="Century Gothic"/>
                <a:sym typeface="Century Gothic"/>
              </a:endParaRPr>
            </a:p>
          </p:txBody>
        </p:sp>
        <p:sp>
          <p:nvSpPr>
            <p:cNvPr id="573" name="Google Shape;573;p25"/>
            <p:cNvSpPr txBox="1"/>
            <p:nvPr/>
          </p:nvSpPr>
          <p:spPr>
            <a:xfrm>
              <a:off x="7309761" y="3394953"/>
              <a:ext cx="1926222" cy="830997"/>
            </a:xfrm>
            <a:prstGeom prst="rect">
              <a:avLst/>
            </a:prstGeom>
            <a:noFill/>
            <a:ln>
              <a:noFill/>
            </a:ln>
          </p:spPr>
          <p:txBody>
            <a:bodyPr spcFirstLastPara="1" wrap="square" lIns="91425" tIns="45700" rIns="91425" bIns="45700" anchor="t" anchorCtr="0">
              <a:spAutoFit/>
            </a:bodyPr>
            <a:lstStyle/>
            <a:p>
              <a:pPr marL="10160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5408B"/>
                  </a:solidFill>
                  <a:latin typeface="Century Gothic"/>
                  <a:ea typeface="Century Gothic"/>
                  <a:cs typeface="Century Gothic"/>
                  <a:sym typeface="Century Gothic"/>
                </a:rPr>
                <a:t>After registering, it may take some time for your application to be approved.</a:t>
              </a:r>
              <a:endParaRPr sz="1200" b="0" i="0" u="none" strike="noStrike" cap="none">
                <a:solidFill>
                  <a:srgbClr val="2853A3"/>
                </a:solidFill>
                <a:latin typeface="Century Gothic"/>
                <a:ea typeface="Century Gothic"/>
                <a:cs typeface="Century Gothic"/>
                <a:sym typeface="Century Gothic"/>
              </a:endParaRPr>
            </a:p>
          </p:txBody>
        </p:sp>
        <p:sp>
          <p:nvSpPr>
            <p:cNvPr id="574" name="Google Shape;574;p25"/>
            <p:cNvSpPr txBox="1"/>
            <p:nvPr/>
          </p:nvSpPr>
          <p:spPr>
            <a:xfrm>
              <a:off x="9398966" y="3394953"/>
              <a:ext cx="1926222" cy="1384995"/>
            </a:xfrm>
            <a:prstGeom prst="rect">
              <a:avLst/>
            </a:prstGeom>
            <a:noFill/>
            <a:ln>
              <a:noFill/>
            </a:ln>
          </p:spPr>
          <p:txBody>
            <a:bodyPr spcFirstLastPara="1" wrap="square" lIns="91425" tIns="45700" rIns="91425" bIns="45700" anchor="t" anchorCtr="0">
              <a:spAutoFit/>
            </a:bodyPr>
            <a:lstStyle/>
            <a:p>
              <a:pPr marL="10160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5408B"/>
                  </a:solidFill>
                  <a:latin typeface="Century Gothic"/>
                  <a:ea typeface="Century Gothic"/>
                  <a:cs typeface="Century Gothic"/>
                  <a:sym typeface="Century Gothic"/>
                </a:rPr>
                <a:t>That’s it! Once you’re approved, you will get a merchant ID number and a QR code so that customers can pay you.</a:t>
              </a:r>
              <a:endParaRPr sz="1200" b="0" i="0" u="none" strike="noStrike" cap="none">
                <a:solidFill>
                  <a:srgbClr val="2853A3"/>
                </a:solidFill>
                <a:latin typeface="Century Gothic"/>
                <a:ea typeface="Century Gothic"/>
                <a:cs typeface="Century Gothic"/>
                <a:sym typeface="Century Gothic"/>
              </a:endParaRPr>
            </a:p>
          </p:txBody>
        </p:sp>
      </p:grpSp>
      <p:grpSp>
        <p:nvGrpSpPr>
          <p:cNvPr id="575" name="Google Shape;575;p25"/>
          <p:cNvGrpSpPr/>
          <p:nvPr/>
        </p:nvGrpSpPr>
        <p:grpSpPr>
          <a:xfrm>
            <a:off x="1782113" y="1169747"/>
            <a:ext cx="2091387" cy="1780827"/>
            <a:chOff x="1935441" y="1269562"/>
            <a:chExt cx="2438529" cy="1923046"/>
          </a:xfrm>
        </p:grpSpPr>
        <p:pic>
          <p:nvPicPr>
            <p:cNvPr id="576" name="Google Shape;576;p25"/>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flipH="1">
              <a:off x="1935441" y="1269562"/>
              <a:ext cx="2438529" cy="1923046"/>
            </a:xfrm>
            <a:prstGeom prst="rect">
              <a:avLst/>
            </a:prstGeom>
            <a:noFill/>
            <a:ln>
              <a:noFill/>
            </a:ln>
          </p:spPr>
        </p:pic>
        <p:sp>
          <p:nvSpPr>
            <p:cNvPr id="577" name="Google Shape;577;p25"/>
            <p:cNvSpPr txBox="1"/>
            <p:nvPr/>
          </p:nvSpPr>
          <p:spPr>
            <a:xfrm>
              <a:off x="2053700" y="1545710"/>
              <a:ext cx="2099492" cy="1154132"/>
            </a:xfrm>
            <a:prstGeom prst="rect">
              <a:avLst/>
            </a:prstGeom>
            <a:noFill/>
            <a:ln>
              <a:noFill/>
            </a:ln>
          </p:spPr>
          <p:txBody>
            <a:bodyPr spcFirstLastPara="1" wrap="square" lIns="91425" tIns="91425" rIns="91425" bIns="91425" anchor="t" anchorCtr="0">
              <a:spAutoFit/>
            </a:bodyPr>
            <a:lstStyle/>
            <a:p>
              <a:pPr marL="12700" marR="0" lvl="0" indent="0" algn="ctr" rtl="0">
                <a:lnSpc>
                  <a:spcPct val="100000"/>
                </a:lnSpc>
                <a:spcBef>
                  <a:spcPts val="0"/>
                </a:spcBef>
                <a:spcAft>
                  <a:spcPts val="0"/>
                </a:spcAft>
                <a:buClr>
                  <a:srgbClr val="000000"/>
                </a:buClr>
                <a:buSzPts val="1600"/>
                <a:buFont typeface="Arial"/>
                <a:buNone/>
              </a:pPr>
              <a:r>
                <a:rPr lang="en-US" sz="1050" b="0" i="0" u="none" strike="noStrike" cap="none">
                  <a:solidFill>
                    <a:schemeClr val="lt1"/>
                  </a:solidFill>
                  <a:latin typeface="Century Gothic"/>
                  <a:ea typeface="Century Gothic"/>
                  <a:cs typeface="Century Gothic"/>
                  <a:sym typeface="Century Gothic"/>
                </a:rPr>
                <a:t>A merchant account is an account specifically for business activities. I use my merchant account to collect digital payments from customers.</a:t>
              </a:r>
              <a:endParaRPr sz="1050" b="0" i="0" u="none" strike="noStrike" cap="none">
                <a:solidFill>
                  <a:schemeClr val="lt1"/>
                </a:solidFill>
                <a:latin typeface="Century Gothic"/>
                <a:ea typeface="Century Gothic"/>
                <a:cs typeface="Century Gothic"/>
                <a:sym typeface="Century Gothic"/>
              </a:endParaRPr>
            </a:p>
          </p:txBody>
        </p:sp>
      </p:grpSp>
      <p:sp>
        <p:nvSpPr>
          <p:cNvPr id="578" name="Google Shape;578;p25"/>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pic>
        <p:nvPicPr>
          <p:cNvPr id="583" name="Google Shape;583;g14a759c8f77_0_176"/>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66473"/>
          </a:xfrm>
          <a:prstGeom prst="rect">
            <a:avLst/>
          </a:prstGeom>
          <a:noFill/>
          <a:ln>
            <a:noFill/>
          </a:ln>
        </p:spPr>
      </p:pic>
      <p:pic>
        <p:nvPicPr>
          <p:cNvPr id="584" name="Google Shape;584;g14a759c8f77_0_17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10956175" y="135439"/>
            <a:ext cx="1235826" cy="1235826"/>
          </a:xfrm>
          <a:prstGeom prst="rect">
            <a:avLst/>
          </a:prstGeom>
          <a:noFill/>
          <a:ln>
            <a:noFill/>
          </a:ln>
        </p:spPr>
      </p:pic>
      <p:sp>
        <p:nvSpPr>
          <p:cNvPr id="585" name="Google Shape;585;g14a759c8f77_0_176"/>
          <p:cNvSpPr txBox="1"/>
          <p:nvPr/>
        </p:nvSpPr>
        <p:spPr>
          <a:xfrm>
            <a:off x="9210500" y="307367"/>
            <a:ext cx="1795500" cy="13698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chemeClr val="dk2"/>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chemeClr val="dk2"/>
                </a:solidFill>
                <a:latin typeface="Century Gothic"/>
                <a:ea typeface="Century Gothic"/>
                <a:cs typeface="Century Gothic"/>
                <a:sym typeface="Century Gothic"/>
              </a:rPr>
              <a:t>Consider including a photo of a QR code that directs trainees to a website of your choice.</a:t>
            </a:r>
            <a:endParaRPr sz="1100" b="0" i="0" u="none" strike="noStrike" cap="none">
              <a:solidFill>
                <a:schemeClr val="dk2"/>
              </a:solidFill>
              <a:latin typeface="Century Gothic"/>
              <a:ea typeface="Century Gothic"/>
              <a:cs typeface="Century Gothic"/>
              <a:sym typeface="Century Gothic"/>
            </a:endParaRPr>
          </a:p>
          <a:p>
            <a:pPr marL="0" marR="0" lvl="0" indent="0" algn="r" rtl="0">
              <a:lnSpc>
                <a:spcPct val="100000"/>
              </a:lnSpc>
              <a:spcBef>
                <a:spcPts val="0"/>
              </a:spcBef>
              <a:spcAft>
                <a:spcPts val="0"/>
              </a:spcAft>
              <a:buClr>
                <a:srgbClr val="000000"/>
              </a:buClr>
              <a:buSzPts val="1100"/>
              <a:buFont typeface="Arial"/>
              <a:buNone/>
            </a:pPr>
            <a:endParaRPr sz="1100" b="0" i="0" u="none" strike="noStrike" cap="none">
              <a:solidFill>
                <a:schemeClr val="dk2"/>
              </a:solidFill>
              <a:latin typeface="Century Gothic"/>
              <a:ea typeface="Century Gothic"/>
              <a:cs typeface="Century Gothic"/>
              <a:sym typeface="Century Gothic"/>
            </a:endParaRPr>
          </a:p>
        </p:txBody>
      </p:sp>
      <p:sp>
        <p:nvSpPr>
          <p:cNvPr id="586" name="Google Shape;586;g14a759c8f77_0_176"/>
          <p:cNvSpPr txBox="1"/>
          <p:nvPr/>
        </p:nvSpPr>
        <p:spPr>
          <a:xfrm>
            <a:off x="2709278" y="3719466"/>
            <a:ext cx="1746300" cy="20856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pic>
        <p:nvPicPr>
          <p:cNvPr id="587" name="Google Shape;587;g14a759c8f77_0_176"/>
          <p:cNvPicPr preferRelativeResize="0"/>
          <p:nvPr/>
        </p:nvPicPr>
        <p:blipFill rotWithShape="1">
          <a:blip r:embed="rId5" cstate="screen">
            <a:alphaModFix/>
            <a:extLst>
              <a:ext uri="{28A0092B-C50C-407E-A947-70E740481C1C}">
                <a14:useLocalDpi xmlns:a14="http://schemas.microsoft.com/office/drawing/2010/main"/>
              </a:ext>
            </a:extLst>
          </a:blip>
          <a:srcRect l="199" r="189"/>
          <a:stretch/>
        </p:blipFill>
        <p:spPr>
          <a:xfrm>
            <a:off x="426565" y="220953"/>
            <a:ext cx="7772396" cy="194310"/>
          </a:xfrm>
          <a:prstGeom prst="rect">
            <a:avLst/>
          </a:prstGeom>
          <a:noFill/>
          <a:ln>
            <a:noFill/>
          </a:ln>
        </p:spPr>
      </p:pic>
      <p:sp>
        <p:nvSpPr>
          <p:cNvPr id="588" name="Google Shape;588;g14a759c8f77_0_176"/>
          <p:cNvSpPr txBox="1"/>
          <p:nvPr/>
        </p:nvSpPr>
        <p:spPr>
          <a:xfrm>
            <a:off x="755075" y="297075"/>
            <a:ext cx="87012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2855A4"/>
              </a:buClr>
              <a:buSzPts val="3200"/>
              <a:buFont typeface="Century Gothic"/>
              <a:buNone/>
            </a:pPr>
            <a:r>
              <a:rPr lang="en-US" sz="3200" b="0" i="0" u="none" strike="noStrike" cap="none">
                <a:solidFill>
                  <a:srgbClr val="2855A4"/>
                </a:solidFill>
                <a:latin typeface="Century Gothic"/>
                <a:ea typeface="Century Gothic"/>
                <a:cs typeface="Century Gothic"/>
                <a:sym typeface="Century Gothic"/>
              </a:rPr>
              <a:t>Getting to Know QR Codes</a:t>
            </a:r>
            <a:endParaRPr sz="1400" b="0" i="0" u="none" strike="noStrike" cap="none">
              <a:solidFill>
                <a:srgbClr val="000000"/>
              </a:solidFill>
              <a:latin typeface="Arial"/>
              <a:ea typeface="Arial"/>
              <a:cs typeface="Arial"/>
              <a:sym typeface="Arial"/>
            </a:endParaRPr>
          </a:p>
        </p:txBody>
      </p:sp>
      <p:sp>
        <p:nvSpPr>
          <p:cNvPr id="589" name="Google Shape;589;g14a759c8f77_0_176"/>
          <p:cNvSpPr txBox="1"/>
          <p:nvPr/>
        </p:nvSpPr>
        <p:spPr>
          <a:xfrm>
            <a:off x="799625" y="1601325"/>
            <a:ext cx="4845000" cy="4900800"/>
          </a:xfrm>
          <a:prstGeom prst="rect">
            <a:avLst/>
          </a:prstGeom>
          <a:noFill/>
          <a:ln>
            <a:noFill/>
          </a:ln>
        </p:spPr>
        <p:txBody>
          <a:bodyPr spcFirstLastPara="1" wrap="square" lIns="91425" tIns="91425" rIns="91425" bIns="91425" anchor="t" anchorCtr="0">
            <a:spAutoFit/>
          </a:bodyPr>
          <a:lstStyle/>
          <a:p>
            <a:pPr marL="457200" marR="41910" lvl="0" indent="-342900" algn="l" rtl="0">
              <a:lnSpc>
                <a:spcPct val="115000"/>
              </a:lnSpc>
              <a:spcBef>
                <a:spcPts val="0"/>
              </a:spcBef>
              <a:spcAft>
                <a:spcPts val="0"/>
              </a:spcAft>
              <a:buClr>
                <a:schemeClr val="dk2"/>
              </a:buClr>
              <a:buSzPts val="1800"/>
              <a:buFont typeface="Century Gothic"/>
              <a:buChar char="●"/>
            </a:pPr>
            <a:r>
              <a:rPr lang="en-US" sz="1800" b="0" i="0" u="none" strike="noStrike" cap="none">
                <a:solidFill>
                  <a:schemeClr val="dk2"/>
                </a:solidFill>
                <a:latin typeface="Century Gothic"/>
                <a:ea typeface="Century Gothic"/>
                <a:cs typeface="Century Gothic"/>
                <a:sym typeface="Century Gothic"/>
              </a:rPr>
              <a:t>“QR code” stands for “Quick Response Code.” It is a type of 2D barcode that is readable by smartphones.</a:t>
            </a:r>
            <a:endParaRPr sz="1800" b="0" i="0" u="none" strike="noStrike" cap="none">
              <a:solidFill>
                <a:schemeClr val="dk2"/>
              </a:solidFill>
              <a:latin typeface="Century Gothic"/>
              <a:ea typeface="Century Gothic"/>
              <a:cs typeface="Century Gothic"/>
              <a:sym typeface="Century Gothic"/>
            </a:endParaRPr>
          </a:p>
          <a:p>
            <a:pPr marL="457200" marR="955038" lvl="0" indent="-342900" algn="l" rtl="0">
              <a:lnSpc>
                <a:spcPct val="115000"/>
              </a:lnSpc>
              <a:spcBef>
                <a:spcPts val="1200"/>
              </a:spcBef>
              <a:spcAft>
                <a:spcPts val="0"/>
              </a:spcAft>
              <a:buClr>
                <a:schemeClr val="dk2"/>
              </a:buClr>
              <a:buSzPts val="1800"/>
              <a:buFont typeface="Century Gothic"/>
              <a:buChar char="●"/>
            </a:pPr>
            <a:r>
              <a:rPr lang="en-US" sz="1800" b="0" i="0" u="none" strike="noStrike" cap="none">
                <a:solidFill>
                  <a:schemeClr val="dk2"/>
                </a:solidFill>
                <a:latin typeface="Century Gothic"/>
                <a:ea typeface="Century Gothic"/>
                <a:cs typeface="Century Gothic"/>
                <a:sym typeface="Century Gothic"/>
              </a:rPr>
              <a:t>QR codes enable a fast and simple transfer of money between accounts.</a:t>
            </a:r>
            <a:endParaRPr sz="1800" b="0" i="0" u="none" strike="noStrike" cap="none">
              <a:solidFill>
                <a:schemeClr val="dk2"/>
              </a:solidFill>
              <a:latin typeface="Century Gothic"/>
              <a:ea typeface="Century Gothic"/>
              <a:cs typeface="Century Gothic"/>
              <a:sym typeface="Century Gothic"/>
            </a:endParaRPr>
          </a:p>
          <a:p>
            <a:pPr marL="457200" marR="294005" lvl="0" indent="-342900" algn="l" rtl="0">
              <a:lnSpc>
                <a:spcPct val="115000"/>
              </a:lnSpc>
              <a:spcBef>
                <a:spcPts val="1200"/>
              </a:spcBef>
              <a:spcAft>
                <a:spcPts val="0"/>
              </a:spcAft>
              <a:buClr>
                <a:schemeClr val="dk2"/>
              </a:buClr>
              <a:buSzPts val="1800"/>
              <a:buFont typeface="Century Gothic"/>
              <a:buChar char="●"/>
            </a:pPr>
            <a:r>
              <a:rPr lang="en-US" sz="1800" b="0" i="0" u="none" strike="noStrike" cap="none">
                <a:solidFill>
                  <a:schemeClr val="dk2"/>
                </a:solidFill>
                <a:latin typeface="Century Gothic"/>
                <a:ea typeface="Century Gothic"/>
                <a:cs typeface="Century Gothic"/>
                <a:sym typeface="Century Gothic"/>
              </a:rPr>
              <a:t>QR codes use safe technology for transferring money.</a:t>
            </a:r>
            <a:endParaRPr sz="1800" b="0" i="0" u="none" strike="noStrike" cap="none">
              <a:solidFill>
                <a:schemeClr val="dk2"/>
              </a:solidFill>
              <a:latin typeface="Century Gothic"/>
              <a:ea typeface="Century Gothic"/>
              <a:cs typeface="Century Gothic"/>
              <a:sym typeface="Century Gothic"/>
            </a:endParaRPr>
          </a:p>
          <a:p>
            <a:pPr marL="457200" marR="0" lvl="0" indent="-342900" algn="l" rtl="0">
              <a:lnSpc>
                <a:spcPct val="115000"/>
              </a:lnSpc>
              <a:spcBef>
                <a:spcPts val="1200"/>
              </a:spcBef>
              <a:spcAft>
                <a:spcPts val="0"/>
              </a:spcAft>
              <a:buClr>
                <a:schemeClr val="dk2"/>
              </a:buClr>
              <a:buSzPts val="1800"/>
              <a:buFont typeface="Century Gothic"/>
              <a:buChar char="●"/>
            </a:pPr>
            <a:r>
              <a:rPr lang="en-US" sz="1800" b="0" i="0" u="none" strike="noStrike" cap="none">
                <a:solidFill>
                  <a:schemeClr val="dk2"/>
                </a:solidFill>
                <a:latin typeface="Century Gothic"/>
                <a:ea typeface="Century Gothic"/>
                <a:cs typeface="Century Gothic"/>
                <a:sym typeface="Century Gothic"/>
              </a:rPr>
              <a:t>No bank details need to be entered to use a QR code.</a:t>
            </a:r>
            <a:endParaRPr sz="1800" b="0" i="0" u="none" strike="noStrike" cap="none">
              <a:solidFill>
                <a:schemeClr val="dk2"/>
              </a:solidFill>
              <a:latin typeface="Century Gothic"/>
              <a:ea typeface="Century Gothic"/>
              <a:cs typeface="Century Gothic"/>
              <a:sym typeface="Century Gothic"/>
            </a:endParaRPr>
          </a:p>
          <a:p>
            <a:pPr marL="457200" marR="0" lvl="0" indent="-342900" algn="l" rtl="0">
              <a:lnSpc>
                <a:spcPct val="115000"/>
              </a:lnSpc>
              <a:spcBef>
                <a:spcPts val="1200"/>
              </a:spcBef>
              <a:spcAft>
                <a:spcPts val="1200"/>
              </a:spcAft>
              <a:buClr>
                <a:schemeClr val="dk2"/>
              </a:buClr>
              <a:buSzPts val="1800"/>
              <a:buFont typeface="Century Gothic"/>
              <a:buChar char="●"/>
            </a:pPr>
            <a:r>
              <a:rPr lang="en-US" sz="1800" b="0" i="0" u="none" strike="noStrike" cap="none">
                <a:solidFill>
                  <a:schemeClr val="dk2"/>
                </a:solidFill>
                <a:latin typeface="Century Gothic"/>
                <a:ea typeface="Century Gothic"/>
                <a:cs typeface="Century Gothic"/>
                <a:sym typeface="Century Gothic"/>
              </a:rPr>
              <a:t>Physical cards are not required to use a QR code.</a:t>
            </a:r>
            <a:endParaRPr sz="1800" b="0" i="0" u="none" strike="noStrike" cap="none">
              <a:solidFill>
                <a:schemeClr val="dk2"/>
              </a:solidFill>
              <a:latin typeface="Arial"/>
              <a:ea typeface="Arial"/>
              <a:cs typeface="Arial"/>
              <a:sym typeface="Arial"/>
            </a:endParaRPr>
          </a:p>
        </p:txBody>
      </p:sp>
      <p:grpSp>
        <p:nvGrpSpPr>
          <p:cNvPr id="590" name="Google Shape;590;g14a759c8f77_0_176"/>
          <p:cNvGrpSpPr/>
          <p:nvPr/>
        </p:nvGrpSpPr>
        <p:grpSpPr>
          <a:xfrm>
            <a:off x="6706750" y="1002925"/>
            <a:ext cx="3250500" cy="3029100"/>
            <a:chOff x="6400500" y="1016100"/>
            <a:chExt cx="3250500" cy="3029100"/>
          </a:xfrm>
        </p:grpSpPr>
        <p:pic>
          <p:nvPicPr>
            <p:cNvPr id="591" name="Google Shape;591;g14a759c8f77_0_176"/>
            <p:cNvPicPr preferRelativeResize="0"/>
            <p:nvPr/>
          </p:nvPicPr>
          <p:blipFill rotWithShape="1">
            <a:blip r:embed="rId6" cstate="screen">
              <a:alphaModFix/>
              <a:extLst>
                <a:ext uri="{28A0092B-C50C-407E-A947-70E740481C1C}">
                  <a14:useLocalDpi xmlns:a14="http://schemas.microsoft.com/office/drawing/2010/main"/>
                </a:ext>
              </a:extLst>
            </a:blip>
            <a:srcRect l="16040" t="10470" r="52970" b="48063"/>
            <a:stretch/>
          </p:blipFill>
          <p:spPr>
            <a:xfrm>
              <a:off x="6400500" y="1016100"/>
              <a:ext cx="3250500" cy="3029100"/>
            </a:xfrm>
            <a:prstGeom prst="ellipse">
              <a:avLst/>
            </a:prstGeom>
            <a:noFill/>
            <a:ln>
              <a:noFill/>
            </a:ln>
          </p:spPr>
        </p:pic>
        <p:pic>
          <p:nvPicPr>
            <p:cNvPr id="592" name="Google Shape;592;g14a759c8f77_0_176"/>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7031138" y="1411650"/>
              <a:ext cx="2085600" cy="2085600"/>
            </a:xfrm>
            <a:prstGeom prst="rect">
              <a:avLst/>
            </a:prstGeom>
            <a:noFill/>
            <a:ln>
              <a:noFill/>
            </a:ln>
          </p:spPr>
        </p:pic>
      </p:grpSp>
      <p:sp>
        <p:nvSpPr>
          <p:cNvPr id="593" name="Google Shape;593;g14a759c8f77_0_176"/>
          <p:cNvSpPr txBox="1"/>
          <p:nvPr/>
        </p:nvSpPr>
        <p:spPr>
          <a:xfrm>
            <a:off x="6517000" y="3601925"/>
            <a:ext cx="3630000" cy="2865600"/>
          </a:xfrm>
          <a:prstGeom prst="rect">
            <a:avLst/>
          </a:prstGeom>
          <a:noFill/>
          <a:ln>
            <a:noFill/>
          </a:ln>
        </p:spPr>
        <p:txBody>
          <a:bodyPr spcFirstLastPara="1" wrap="square" lIns="91425" tIns="91425" rIns="91425" bIns="91425" anchor="t" anchorCtr="0">
            <a:spAutoFit/>
          </a:bodyPr>
          <a:lstStyle/>
          <a:p>
            <a:pPr marL="12700" marR="29208" lvl="0" indent="0" algn="ctr" rtl="0">
              <a:lnSpc>
                <a:spcPct val="110000"/>
              </a:lnSpc>
              <a:spcBef>
                <a:spcPts val="0"/>
              </a:spcBef>
              <a:spcAft>
                <a:spcPts val="0"/>
              </a:spcAft>
              <a:buClr>
                <a:srgbClr val="000000"/>
              </a:buClr>
              <a:buSzPts val="2100"/>
              <a:buFont typeface="Arial"/>
              <a:buNone/>
            </a:pPr>
            <a:r>
              <a:rPr lang="en-US" sz="2100" b="1" i="0" u="none" strike="noStrike" cap="none">
                <a:solidFill>
                  <a:srgbClr val="2855A4"/>
                </a:solidFill>
                <a:latin typeface="Century Gothic"/>
                <a:ea typeface="Century Gothic"/>
                <a:cs typeface="Century Gothic"/>
                <a:sym typeface="Century Gothic"/>
              </a:rPr>
              <a:t>Convenient Digital Payment Technology</a:t>
            </a:r>
            <a:endParaRPr sz="2000" b="1" i="0" u="none" strike="noStrike" cap="none">
              <a:solidFill>
                <a:srgbClr val="2855A4"/>
              </a:solidFill>
              <a:latin typeface="Century Gothic"/>
              <a:ea typeface="Century Gothic"/>
              <a:cs typeface="Century Gothic"/>
              <a:sym typeface="Century Gothic"/>
            </a:endParaRPr>
          </a:p>
          <a:p>
            <a:pPr marL="0" marR="201295" lvl="0" indent="0" algn="ctr" rtl="0">
              <a:lnSpc>
                <a:spcPct val="129545"/>
              </a:lnSpc>
              <a:spcBef>
                <a:spcPts val="1000"/>
              </a:spcBef>
              <a:spcAft>
                <a:spcPts val="0"/>
              </a:spcAft>
              <a:buClr>
                <a:srgbClr val="000000"/>
              </a:buClr>
              <a:buSzPts val="1600"/>
              <a:buFont typeface="Arial"/>
              <a:buNone/>
            </a:pPr>
            <a:r>
              <a:rPr lang="en-US" sz="1600" b="0" i="0" u="none" strike="noStrike" cap="none">
                <a:solidFill>
                  <a:schemeClr val="dk2"/>
                </a:solidFill>
                <a:latin typeface="Century Gothic"/>
                <a:ea typeface="Century Gothic"/>
                <a:cs typeface="Century Gothic"/>
                <a:sym typeface="Century Gothic"/>
              </a:rPr>
              <a:t>Once you have generated your unique QR code, print it out and hang it up at the payment counter of your store. Now, customers can easily pay by scanning your QR code.</a:t>
            </a:r>
            <a:endParaRPr sz="1600" b="0" i="0" u="none" strike="noStrike" cap="none">
              <a:solidFill>
                <a:schemeClr val="dk2"/>
              </a:solidFill>
              <a:latin typeface="Arial"/>
              <a:ea typeface="Arial"/>
              <a:cs typeface="Arial"/>
              <a:sym typeface="Arial"/>
            </a:endParaRPr>
          </a:p>
        </p:txBody>
      </p:sp>
      <p:sp>
        <p:nvSpPr>
          <p:cNvPr id="594" name="Google Shape;594;g14a759c8f77_0_176"/>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pic>
        <p:nvPicPr>
          <p:cNvPr id="599" name="Google Shape;599;g14a759c8f77_0_139"/>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66473"/>
          </a:xfrm>
          <a:prstGeom prst="rect">
            <a:avLst/>
          </a:prstGeom>
          <a:noFill/>
          <a:ln>
            <a:noFill/>
          </a:ln>
        </p:spPr>
      </p:pic>
      <p:pic>
        <p:nvPicPr>
          <p:cNvPr id="600" name="Google Shape;600;g14a759c8f77_0_13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10956175" y="592639"/>
            <a:ext cx="1235826" cy="1235826"/>
          </a:xfrm>
          <a:prstGeom prst="rect">
            <a:avLst/>
          </a:prstGeom>
          <a:noFill/>
          <a:ln>
            <a:noFill/>
          </a:ln>
        </p:spPr>
      </p:pic>
      <p:sp>
        <p:nvSpPr>
          <p:cNvPr id="601" name="Google Shape;601;g14a759c8f77_0_139"/>
          <p:cNvSpPr txBox="1"/>
          <p:nvPr/>
        </p:nvSpPr>
        <p:spPr>
          <a:xfrm>
            <a:off x="9210500" y="764567"/>
            <a:ext cx="1795500" cy="13698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chemeClr val="dk2"/>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chemeClr val="dk2"/>
                </a:solidFill>
                <a:latin typeface="Century Gothic"/>
                <a:ea typeface="Century Gothic"/>
                <a:cs typeface="Century Gothic"/>
                <a:sym typeface="Century Gothic"/>
              </a:rPr>
              <a:t>Consider including a photo of a QR code that directs trainees to a website of your choice.</a:t>
            </a:r>
            <a:endParaRPr sz="1100" b="0" i="0" u="none" strike="noStrike" cap="none">
              <a:solidFill>
                <a:schemeClr val="dk2"/>
              </a:solidFill>
              <a:latin typeface="Century Gothic"/>
              <a:ea typeface="Century Gothic"/>
              <a:cs typeface="Century Gothic"/>
              <a:sym typeface="Century Gothic"/>
            </a:endParaRPr>
          </a:p>
          <a:p>
            <a:pPr marL="0" marR="0" lvl="0" indent="0" algn="r" rtl="0">
              <a:lnSpc>
                <a:spcPct val="100000"/>
              </a:lnSpc>
              <a:spcBef>
                <a:spcPts val="0"/>
              </a:spcBef>
              <a:spcAft>
                <a:spcPts val="0"/>
              </a:spcAft>
              <a:buClr>
                <a:srgbClr val="000000"/>
              </a:buClr>
              <a:buSzPts val="1100"/>
              <a:buFont typeface="Arial"/>
              <a:buNone/>
            </a:pPr>
            <a:endParaRPr sz="1100" b="0" i="0" u="none" strike="noStrike" cap="none">
              <a:solidFill>
                <a:schemeClr val="dk2"/>
              </a:solidFill>
              <a:latin typeface="Century Gothic"/>
              <a:ea typeface="Century Gothic"/>
              <a:cs typeface="Century Gothic"/>
              <a:sym typeface="Century Gothic"/>
            </a:endParaRPr>
          </a:p>
        </p:txBody>
      </p:sp>
      <p:sp>
        <p:nvSpPr>
          <p:cNvPr id="602" name="Google Shape;602;g14a759c8f77_0_139"/>
          <p:cNvSpPr txBox="1"/>
          <p:nvPr/>
        </p:nvSpPr>
        <p:spPr>
          <a:xfrm>
            <a:off x="2709278" y="3719466"/>
            <a:ext cx="1746300" cy="20856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pic>
        <p:nvPicPr>
          <p:cNvPr id="603" name="Google Shape;603;g14a759c8f77_0_139"/>
          <p:cNvPicPr preferRelativeResize="0"/>
          <p:nvPr/>
        </p:nvPicPr>
        <p:blipFill rotWithShape="1">
          <a:blip r:embed="rId5" cstate="screen">
            <a:alphaModFix/>
            <a:extLst>
              <a:ext uri="{28A0092B-C50C-407E-A947-70E740481C1C}">
                <a14:useLocalDpi xmlns:a14="http://schemas.microsoft.com/office/drawing/2010/main"/>
              </a:ext>
            </a:extLst>
          </a:blip>
          <a:srcRect l="199" r="189"/>
          <a:stretch/>
        </p:blipFill>
        <p:spPr>
          <a:xfrm>
            <a:off x="426565" y="220953"/>
            <a:ext cx="7772396" cy="194310"/>
          </a:xfrm>
          <a:prstGeom prst="rect">
            <a:avLst/>
          </a:prstGeom>
          <a:noFill/>
          <a:ln>
            <a:noFill/>
          </a:ln>
        </p:spPr>
      </p:pic>
      <p:sp>
        <p:nvSpPr>
          <p:cNvPr id="604" name="Google Shape;604;g14a759c8f77_0_139"/>
          <p:cNvSpPr txBox="1"/>
          <p:nvPr/>
        </p:nvSpPr>
        <p:spPr>
          <a:xfrm>
            <a:off x="755074" y="297085"/>
            <a:ext cx="107892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2855A4"/>
              </a:buClr>
              <a:buSzPts val="3200"/>
              <a:buFont typeface="Century Gothic"/>
              <a:buNone/>
            </a:pPr>
            <a:r>
              <a:rPr lang="en-US" sz="3200" b="0" i="0" u="none" strike="noStrike" cap="none">
                <a:solidFill>
                  <a:srgbClr val="2855A4"/>
                </a:solidFill>
                <a:latin typeface="Century Gothic"/>
                <a:ea typeface="Century Gothic"/>
                <a:cs typeface="Century Gothic"/>
                <a:sym typeface="Century Gothic"/>
              </a:rPr>
              <a:t>How to Pay Using a QR Code</a:t>
            </a:r>
            <a:endParaRPr sz="1400" b="0" i="0" u="none" strike="noStrike" cap="none">
              <a:solidFill>
                <a:srgbClr val="000000"/>
              </a:solidFill>
              <a:latin typeface="Arial"/>
              <a:ea typeface="Arial"/>
              <a:cs typeface="Arial"/>
              <a:sym typeface="Arial"/>
            </a:endParaRPr>
          </a:p>
        </p:txBody>
      </p:sp>
      <p:grpSp>
        <p:nvGrpSpPr>
          <p:cNvPr id="605" name="Google Shape;605;g14a759c8f77_0_139"/>
          <p:cNvGrpSpPr/>
          <p:nvPr/>
        </p:nvGrpSpPr>
        <p:grpSpPr>
          <a:xfrm>
            <a:off x="3382175" y="3300675"/>
            <a:ext cx="8026875" cy="1886100"/>
            <a:chOff x="2162975" y="2691075"/>
            <a:chExt cx="8026875" cy="1886100"/>
          </a:xfrm>
        </p:grpSpPr>
        <p:sp>
          <p:nvSpPr>
            <p:cNvPr id="606" name="Google Shape;606;g14a759c8f77_0_139"/>
            <p:cNvSpPr/>
            <p:nvPr/>
          </p:nvSpPr>
          <p:spPr>
            <a:xfrm>
              <a:off x="2162975" y="2691075"/>
              <a:ext cx="2711100" cy="1886100"/>
            </a:xfrm>
            <a:prstGeom prst="chevron">
              <a:avLst>
                <a:gd name="adj" fmla="val 50000"/>
              </a:avLst>
            </a:prstGeom>
            <a:solidFill>
              <a:srgbClr val="2855A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 name="Google Shape;607;g14a759c8f77_0_139"/>
            <p:cNvSpPr/>
            <p:nvPr/>
          </p:nvSpPr>
          <p:spPr>
            <a:xfrm>
              <a:off x="4018600" y="2691075"/>
              <a:ext cx="2612400" cy="1886100"/>
            </a:xfrm>
            <a:prstGeom prst="chevron">
              <a:avLst>
                <a:gd name="adj" fmla="val 50000"/>
              </a:avLst>
            </a:prstGeom>
            <a:solidFill>
              <a:srgbClr val="2855A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 name="Google Shape;608;g14a759c8f77_0_139"/>
            <p:cNvSpPr/>
            <p:nvPr/>
          </p:nvSpPr>
          <p:spPr>
            <a:xfrm>
              <a:off x="5798025" y="2691075"/>
              <a:ext cx="2612400" cy="1886100"/>
            </a:xfrm>
            <a:prstGeom prst="chevron">
              <a:avLst>
                <a:gd name="adj" fmla="val 50000"/>
              </a:avLst>
            </a:prstGeom>
            <a:solidFill>
              <a:srgbClr val="2855A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 name="Google Shape;609;g14a759c8f77_0_139"/>
            <p:cNvSpPr/>
            <p:nvPr/>
          </p:nvSpPr>
          <p:spPr>
            <a:xfrm>
              <a:off x="7577450" y="2691075"/>
              <a:ext cx="2612400" cy="1886100"/>
            </a:xfrm>
            <a:prstGeom prst="chevron">
              <a:avLst>
                <a:gd name="adj" fmla="val 50000"/>
              </a:avLst>
            </a:prstGeom>
            <a:solidFill>
              <a:srgbClr val="2855A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 name="Google Shape;610;g14a759c8f77_0_139"/>
            <p:cNvSpPr txBox="1"/>
            <p:nvPr/>
          </p:nvSpPr>
          <p:spPr>
            <a:xfrm>
              <a:off x="2795525" y="3716850"/>
              <a:ext cx="1421400" cy="615600"/>
            </a:xfrm>
            <a:prstGeom prst="rect">
              <a:avLst/>
            </a:prstGeom>
            <a:noFill/>
            <a:ln>
              <a:noFill/>
            </a:ln>
          </p:spPr>
          <p:txBody>
            <a:bodyPr spcFirstLastPara="1" wrap="square" lIns="91425" tIns="91425" rIns="91425" bIns="91425" anchor="t" anchorCtr="0">
              <a:spAutoFit/>
            </a:bodyPr>
            <a:lstStyle/>
            <a:p>
              <a:pPr marL="10160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Century Gothic"/>
                  <a:ea typeface="Century Gothic"/>
                  <a:cs typeface="Century Gothic"/>
                  <a:sym typeface="Century Gothic"/>
                </a:rPr>
                <a:t>Open your camera app</a:t>
              </a:r>
              <a:endParaRPr sz="1600" b="1" i="0" u="none" strike="noStrike" cap="none">
                <a:solidFill>
                  <a:schemeClr val="lt1"/>
                </a:solidFill>
                <a:latin typeface="Arial"/>
                <a:ea typeface="Arial"/>
                <a:cs typeface="Arial"/>
                <a:sym typeface="Arial"/>
              </a:endParaRPr>
            </a:p>
          </p:txBody>
        </p:sp>
        <p:sp>
          <p:nvSpPr>
            <p:cNvPr id="611" name="Google Shape;611;g14a759c8f77_0_139"/>
            <p:cNvSpPr txBox="1"/>
            <p:nvPr/>
          </p:nvSpPr>
          <p:spPr>
            <a:xfrm>
              <a:off x="4687875" y="3716850"/>
              <a:ext cx="1421400" cy="615600"/>
            </a:xfrm>
            <a:prstGeom prst="rect">
              <a:avLst/>
            </a:prstGeom>
            <a:noFill/>
            <a:ln>
              <a:noFill/>
            </a:ln>
          </p:spPr>
          <p:txBody>
            <a:bodyPr spcFirstLastPara="1" wrap="square" lIns="91425" tIns="91425" rIns="91425" bIns="91425" anchor="t" anchorCtr="0">
              <a:spAutoFit/>
            </a:bodyPr>
            <a:lstStyle/>
            <a:p>
              <a:pPr marL="10160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Century Gothic"/>
                  <a:ea typeface="Century Gothic"/>
                  <a:cs typeface="Century Gothic"/>
                  <a:sym typeface="Century Gothic"/>
                </a:rPr>
                <a:t>Scan the QR code</a:t>
              </a:r>
              <a:endParaRPr sz="1600" b="1" i="0" u="none" strike="noStrike" cap="none">
                <a:solidFill>
                  <a:schemeClr val="lt1"/>
                </a:solidFill>
                <a:latin typeface="Arial"/>
                <a:ea typeface="Arial"/>
                <a:cs typeface="Arial"/>
                <a:sym typeface="Arial"/>
              </a:endParaRPr>
            </a:p>
          </p:txBody>
        </p:sp>
        <p:sp>
          <p:nvSpPr>
            <p:cNvPr id="612" name="Google Shape;612;g14a759c8f77_0_139"/>
            <p:cNvSpPr txBox="1"/>
            <p:nvPr/>
          </p:nvSpPr>
          <p:spPr>
            <a:xfrm>
              <a:off x="6481575" y="3640650"/>
              <a:ext cx="1746300" cy="831300"/>
            </a:xfrm>
            <a:prstGeom prst="rect">
              <a:avLst/>
            </a:prstGeom>
            <a:noFill/>
            <a:ln>
              <a:noFill/>
            </a:ln>
          </p:spPr>
          <p:txBody>
            <a:bodyPr spcFirstLastPara="1" wrap="square" lIns="91425" tIns="91425" rIns="91425" bIns="91425" anchor="t" anchorCtr="0">
              <a:spAutoFit/>
            </a:bodyPr>
            <a:lstStyle/>
            <a:p>
              <a:pPr marL="10160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Century Gothic"/>
                  <a:ea typeface="Century Gothic"/>
                  <a:cs typeface="Century Gothic"/>
                  <a:sym typeface="Century Gothic"/>
                </a:rPr>
                <a:t>Confirm to process the payment</a:t>
              </a:r>
              <a:endParaRPr sz="1600" b="1" i="0" u="none" strike="noStrike" cap="none">
                <a:solidFill>
                  <a:schemeClr val="lt1"/>
                </a:solidFill>
                <a:latin typeface="Arial"/>
                <a:ea typeface="Arial"/>
                <a:cs typeface="Arial"/>
                <a:sym typeface="Arial"/>
              </a:endParaRPr>
            </a:p>
          </p:txBody>
        </p:sp>
        <p:sp>
          <p:nvSpPr>
            <p:cNvPr id="613" name="Google Shape;613;g14a759c8f77_0_139"/>
            <p:cNvSpPr txBox="1"/>
            <p:nvPr/>
          </p:nvSpPr>
          <p:spPr>
            <a:xfrm>
              <a:off x="8406950" y="3107250"/>
              <a:ext cx="1566600" cy="1262100"/>
            </a:xfrm>
            <a:prstGeom prst="rect">
              <a:avLst/>
            </a:prstGeom>
            <a:noFill/>
            <a:ln>
              <a:noFill/>
            </a:ln>
          </p:spPr>
          <p:txBody>
            <a:bodyPr spcFirstLastPara="1" wrap="square" lIns="91425" tIns="91425" rIns="91425" bIns="91425" anchor="t" anchorCtr="0">
              <a:spAutoFit/>
            </a:bodyPr>
            <a:lstStyle/>
            <a:p>
              <a:pPr marL="10160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Century Gothic"/>
                  <a:ea typeface="Century Gothic"/>
                  <a:cs typeface="Century Gothic"/>
                  <a:sym typeface="Century Gothic"/>
                </a:rPr>
                <a:t>That’s it! </a:t>
              </a:r>
              <a:endParaRPr sz="1400" b="1" i="0" u="none" strike="noStrike" cap="none">
                <a:solidFill>
                  <a:schemeClr val="lt1"/>
                </a:solidFill>
                <a:latin typeface="Century Gothic"/>
                <a:ea typeface="Century Gothic"/>
                <a:cs typeface="Century Gothic"/>
                <a:sym typeface="Century Gothic"/>
              </a:endParaRPr>
            </a:p>
            <a:p>
              <a:pPr marL="10160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Century Gothic"/>
                  <a:ea typeface="Century Gothic"/>
                  <a:cs typeface="Century Gothic"/>
                  <a:sym typeface="Century Gothic"/>
                </a:rPr>
                <a:t>Your payment was made</a:t>
              </a:r>
              <a:endParaRPr sz="1400" b="1" i="0" u="none" strike="noStrike" cap="none">
                <a:solidFill>
                  <a:schemeClr val="lt1"/>
                </a:solidFill>
                <a:latin typeface="Century Gothic"/>
                <a:ea typeface="Century Gothic"/>
                <a:cs typeface="Century Gothic"/>
                <a:sym typeface="Century Gothic"/>
              </a:endParaRPr>
            </a:p>
            <a:p>
              <a:pPr marL="10160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Century Gothic"/>
                  <a:ea typeface="Century Gothic"/>
                  <a:cs typeface="Century Gothic"/>
                  <a:sym typeface="Century Gothic"/>
                </a:rPr>
                <a:t>in a few seconds</a:t>
              </a:r>
              <a:endParaRPr sz="1600" b="1" i="0" u="none" strike="noStrike" cap="none">
                <a:solidFill>
                  <a:schemeClr val="lt1"/>
                </a:solidFill>
                <a:latin typeface="Arial"/>
                <a:ea typeface="Arial"/>
                <a:cs typeface="Arial"/>
                <a:sym typeface="Arial"/>
              </a:endParaRPr>
            </a:p>
          </p:txBody>
        </p:sp>
        <p:pic>
          <p:nvPicPr>
            <p:cNvPr id="614" name="Google Shape;614;g14a759c8f77_0_139"/>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191300" y="2845500"/>
              <a:ext cx="726951" cy="726951"/>
            </a:xfrm>
            <a:prstGeom prst="rect">
              <a:avLst/>
            </a:prstGeom>
            <a:noFill/>
            <a:ln>
              <a:noFill/>
            </a:ln>
          </p:spPr>
        </p:pic>
        <p:pic>
          <p:nvPicPr>
            <p:cNvPr id="615" name="Google Shape;615;g14a759c8f77_0_139"/>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994800" y="2845500"/>
              <a:ext cx="726951" cy="726951"/>
            </a:xfrm>
            <a:prstGeom prst="rect">
              <a:avLst/>
            </a:prstGeom>
            <a:noFill/>
            <a:ln>
              <a:noFill/>
            </a:ln>
          </p:spPr>
        </p:pic>
        <p:pic>
          <p:nvPicPr>
            <p:cNvPr id="616" name="Google Shape;616;g14a759c8f77_0_139"/>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6798300" y="2921700"/>
              <a:ext cx="726951" cy="726951"/>
            </a:xfrm>
            <a:prstGeom prst="rect">
              <a:avLst/>
            </a:prstGeom>
            <a:noFill/>
            <a:ln>
              <a:noFill/>
            </a:ln>
          </p:spPr>
        </p:pic>
      </p:grpSp>
      <p:grpSp>
        <p:nvGrpSpPr>
          <p:cNvPr id="617" name="Google Shape;617;g14a759c8f77_0_139"/>
          <p:cNvGrpSpPr/>
          <p:nvPr/>
        </p:nvGrpSpPr>
        <p:grpSpPr>
          <a:xfrm>
            <a:off x="758725" y="829625"/>
            <a:ext cx="4150374" cy="3270852"/>
            <a:chOff x="7997725" y="677225"/>
            <a:chExt cx="4150374" cy="3270852"/>
          </a:xfrm>
        </p:grpSpPr>
        <p:pic>
          <p:nvPicPr>
            <p:cNvPr id="618" name="Google Shape;618;g14a759c8f77_0_139"/>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flipH="1">
              <a:off x="7997725" y="677225"/>
              <a:ext cx="4150374" cy="3270852"/>
            </a:xfrm>
            <a:prstGeom prst="rect">
              <a:avLst/>
            </a:prstGeom>
            <a:noFill/>
            <a:ln>
              <a:noFill/>
            </a:ln>
          </p:spPr>
        </p:pic>
        <p:sp>
          <p:nvSpPr>
            <p:cNvPr id="619" name="Google Shape;619;g14a759c8f77_0_139"/>
            <p:cNvSpPr txBox="1"/>
            <p:nvPr/>
          </p:nvSpPr>
          <p:spPr>
            <a:xfrm>
              <a:off x="9233425" y="1396725"/>
              <a:ext cx="1957800" cy="1305600"/>
            </a:xfrm>
            <a:prstGeom prst="rect">
              <a:avLst/>
            </a:prstGeom>
            <a:noFill/>
            <a:ln>
              <a:noFill/>
            </a:ln>
          </p:spPr>
          <p:txBody>
            <a:bodyPr spcFirstLastPara="1" wrap="square" lIns="91425" tIns="91425" rIns="91425" bIns="91425" anchor="t" anchorCtr="0">
              <a:spAutoFit/>
            </a:bodyPr>
            <a:lstStyle/>
            <a:p>
              <a:pPr marL="12700" marR="5080" lvl="0" indent="0" algn="ctr" rtl="0">
                <a:lnSpc>
                  <a:spcPct val="126699"/>
                </a:lnSpc>
                <a:spcBef>
                  <a:spcPts val="0"/>
                </a:spcBef>
                <a:spcAft>
                  <a:spcPts val="0"/>
                </a:spcAft>
                <a:buClr>
                  <a:srgbClr val="000000"/>
                </a:buClr>
                <a:buSzPts val="1200"/>
                <a:buFont typeface="Arial"/>
                <a:buNone/>
              </a:pPr>
              <a:r>
                <a:rPr lang="en-US" sz="1200" b="1" i="0" u="none" strike="noStrike" cap="none">
                  <a:solidFill>
                    <a:srgbClr val="EDBD47"/>
                  </a:solidFill>
                  <a:latin typeface="Century Gothic"/>
                  <a:ea typeface="Century Gothic"/>
                  <a:cs typeface="Century Gothic"/>
                  <a:sym typeface="Century Gothic"/>
                </a:rPr>
                <a:t>Making a payment via a QR code is extremely quick when compared to other modes of payment!</a:t>
              </a:r>
              <a:endParaRPr sz="1200" b="0" i="0" u="none" strike="noStrike" cap="none">
                <a:solidFill>
                  <a:srgbClr val="EDBD47"/>
                </a:solidFill>
                <a:latin typeface="Century Gothic"/>
                <a:ea typeface="Century Gothic"/>
                <a:cs typeface="Century Gothic"/>
                <a:sym typeface="Century Gothic"/>
              </a:endParaRPr>
            </a:p>
          </p:txBody>
        </p:sp>
      </p:grpSp>
      <p:pic>
        <p:nvPicPr>
          <p:cNvPr id="620" name="Google Shape;620;g14a759c8f77_0_139"/>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flipH="1">
            <a:off x="-70275" y="1728910"/>
            <a:ext cx="3461149" cy="5193001"/>
          </a:xfrm>
          <a:prstGeom prst="rect">
            <a:avLst/>
          </a:prstGeom>
          <a:noFill/>
          <a:ln>
            <a:noFill/>
          </a:ln>
        </p:spPr>
      </p:pic>
      <p:sp>
        <p:nvSpPr>
          <p:cNvPr id="621" name="Google Shape;621;g14a759c8f77_0_139"/>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pic>
        <p:nvPicPr>
          <p:cNvPr id="626" name="Google Shape;626;p2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6857172"/>
          </a:xfrm>
          <a:prstGeom prst="rect">
            <a:avLst/>
          </a:prstGeom>
          <a:noFill/>
          <a:ln>
            <a:noFill/>
          </a:ln>
        </p:spPr>
      </p:pic>
      <p:grpSp>
        <p:nvGrpSpPr>
          <p:cNvPr id="627" name="Google Shape;627;p23"/>
          <p:cNvGrpSpPr/>
          <p:nvPr/>
        </p:nvGrpSpPr>
        <p:grpSpPr>
          <a:xfrm>
            <a:off x="3426995" y="1853071"/>
            <a:ext cx="4225994" cy="2106878"/>
            <a:chOff x="3983537" y="2050840"/>
            <a:chExt cx="4225994" cy="2106878"/>
          </a:xfrm>
        </p:grpSpPr>
        <p:pic>
          <p:nvPicPr>
            <p:cNvPr id="628" name="Google Shape;628;p2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693139">
              <a:off x="3983537" y="2179191"/>
              <a:ext cx="824345" cy="824345"/>
            </a:xfrm>
            <a:prstGeom prst="rect">
              <a:avLst/>
            </a:prstGeom>
            <a:noFill/>
            <a:ln>
              <a:noFill/>
            </a:ln>
          </p:spPr>
        </p:pic>
        <p:sp>
          <p:nvSpPr>
            <p:cNvPr id="629" name="Google Shape;629;p23"/>
            <p:cNvSpPr/>
            <p:nvPr/>
          </p:nvSpPr>
          <p:spPr>
            <a:xfrm>
              <a:off x="4484229" y="2050840"/>
              <a:ext cx="3725302" cy="2106878"/>
            </a:xfrm>
            <a:prstGeom prst="rect">
              <a:avLst/>
            </a:prstGeom>
            <a:solidFill>
              <a:srgbClr val="FBE4D4">
                <a:alpha val="4039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0" name="Google Shape;630;p23"/>
            <p:cNvSpPr txBox="1"/>
            <p:nvPr/>
          </p:nvSpPr>
          <p:spPr>
            <a:xfrm>
              <a:off x="4834338" y="2130649"/>
              <a:ext cx="3349800" cy="1954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sng" strike="noStrike" cap="none">
                  <a:solidFill>
                    <a:schemeClr val="lt1"/>
                  </a:solidFill>
                  <a:latin typeface="Century Gothic"/>
                  <a:ea typeface="Century Gothic"/>
                  <a:cs typeface="Century Gothic"/>
                  <a:sym typeface="Century Gothic"/>
                  <a:hlinkClick r:id="rId5">
                    <a:extLst>
                      <a:ext uri="{A12FA001-AC4F-418D-AE19-62706E023703}">
                        <ahyp:hlinkClr xmlns:ahyp="http://schemas.microsoft.com/office/drawing/2018/hyperlinkcolor" val="tx"/>
                      </a:ext>
                    </a:extLst>
                  </a:hlinkClick>
                </a:rPr>
                <a:t>Hey Sister Lessons</a:t>
              </a:r>
              <a:endParaRPr sz="2000" b="1" i="0" u="none" strike="noStrike" cap="none">
                <a:solidFill>
                  <a:schemeClr val="lt1"/>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000000"/>
                </a:buClr>
                <a:buSzPts val="1600"/>
                <a:buFont typeface="Arial"/>
                <a:buNone/>
              </a:pPr>
              <a:r>
                <a:rPr lang="en-US" sz="1600" b="1" i="0" u="none" strike="noStrike" cap="none">
                  <a:solidFill>
                    <a:schemeClr val="lt1"/>
                  </a:solidFill>
                  <a:latin typeface="Century Gothic"/>
                  <a:ea typeface="Century Gothic"/>
                  <a:cs typeface="Century Gothic"/>
                  <a:sym typeface="Century Gothic"/>
                </a:rPr>
                <a:t>Lesson 5: How do I set up a merchant account for my business?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Century Gothic"/>
                  <a:ea typeface="Century Gothic"/>
                  <a:cs typeface="Century Gothic"/>
                  <a:sym typeface="Century Gothic"/>
                </a:rPr>
                <a:t>Lesson 2</a:t>
              </a:r>
              <a:r>
                <a:rPr lang="en-US" sz="1600" b="1">
                  <a:solidFill>
                    <a:schemeClr val="lt1"/>
                  </a:solidFill>
                  <a:latin typeface="Century Gothic"/>
                  <a:ea typeface="Century Gothic"/>
                  <a:cs typeface="Century Gothic"/>
                  <a:sym typeface="Century Gothic"/>
                </a:rPr>
                <a:t>4</a:t>
              </a:r>
              <a:r>
                <a:rPr lang="en-US" sz="1600" b="1" i="0" u="none" strike="noStrike" cap="none">
                  <a:solidFill>
                    <a:schemeClr val="lt1"/>
                  </a:solidFill>
                  <a:latin typeface="Century Gothic"/>
                  <a:ea typeface="Century Gothic"/>
                  <a:cs typeface="Century Gothic"/>
                  <a:sym typeface="Century Gothic"/>
                </a:rPr>
                <a:t>: How can a digital footprint grow opportunities for my business?</a:t>
              </a:r>
              <a:endParaRPr sz="1400" b="0" i="0" u="none" strike="noStrike" cap="none">
                <a:solidFill>
                  <a:srgbClr val="000000"/>
                </a:solidFill>
                <a:latin typeface="Arial"/>
                <a:ea typeface="Arial"/>
                <a:cs typeface="Arial"/>
                <a:sym typeface="Arial"/>
              </a:endParaRPr>
            </a:p>
          </p:txBody>
        </p:sp>
      </p:grpSp>
      <p:grpSp>
        <p:nvGrpSpPr>
          <p:cNvPr id="631" name="Google Shape;631;p23"/>
          <p:cNvGrpSpPr/>
          <p:nvPr/>
        </p:nvGrpSpPr>
        <p:grpSpPr>
          <a:xfrm>
            <a:off x="4733855" y="4323970"/>
            <a:ext cx="4113881" cy="2271995"/>
            <a:chOff x="3719716" y="4157718"/>
            <a:chExt cx="4113881" cy="2271995"/>
          </a:xfrm>
        </p:grpSpPr>
        <p:grpSp>
          <p:nvGrpSpPr>
            <p:cNvPr id="632" name="Google Shape;632;p23"/>
            <p:cNvGrpSpPr/>
            <p:nvPr/>
          </p:nvGrpSpPr>
          <p:grpSpPr>
            <a:xfrm>
              <a:off x="3719716" y="4157718"/>
              <a:ext cx="3725302" cy="2271995"/>
              <a:chOff x="3570091" y="4157718"/>
              <a:chExt cx="3725302" cy="2271995"/>
            </a:xfrm>
          </p:grpSpPr>
          <p:sp>
            <p:nvSpPr>
              <p:cNvPr id="633" name="Google Shape;633;p23"/>
              <p:cNvSpPr/>
              <p:nvPr/>
            </p:nvSpPr>
            <p:spPr>
              <a:xfrm>
                <a:off x="3570091" y="4157718"/>
                <a:ext cx="3725302" cy="2271995"/>
              </a:xfrm>
              <a:prstGeom prst="rect">
                <a:avLst/>
              </a:prstGeom>
              <a:solidFill>
                <a:srgbClr val="FBE4D4">
                  <a:alpha val="4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4" name="Google Shape;634;p23"/>
              <p:cNvSpPr txBox="1"/>
              <p:nvPr/>
            </p:nvSpPr>
            <p:spPr>
              <a:xfrm>
                <a:off x="3792768" y="4310459"/>
                <a:ext cx="3450236" cy="19543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sng" strike="noStrike" cap="none">
                    <a:solidFill>
                      <a:schemeClr val="lt1"/>
                    </a:solidFill>
                    <a:latin typeface="Century Gothic"/>
                    <a:ea typeface="Century Gothic"/>
                    <a:cs typeface="Century Gothic"/>
                    <a:sym typeface="Century Gothic"/>
                    <a:hlinkClick r:id="rId6">
                      <a:extLst>
                        <a:ext uri="{A12FA001-AC4F-418D-AE19-62706E023703}">
                          <ahyp:hlinkClr xmlns:ahyp="http://schemas.microsoft.com/office/drawing/2018/hyperlinkcolor" val="tx"/>
                        </a:ext>
                      </a:extLst>
                    </a:hlinkClick>
                  </a:rPr>
                  <a:t>Oye Amiga Lessons</a:t>
                </a:r>
                <a:endParaRPr sz="2000" b="1" i="0" u="none" strike="noStrike" cap="none">
                  <a:solidFill>
                    <a:schemeClr val="lt1"/>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000000"/>
                  </a:buClr>
                  <a:buSzPts val="1600"/>
                  <a:buFont typeface="Arial"/>
                  <a:buNone/>
                </a:pPr>
                <a:r>
                  <a:rPr lang="en-US" sz="1600" b="1" i="0" u="none" strike="noStrike" cap="none">
                    <a:solidFill>
                      <a:schemeClr val="lt1"/>
                    </a:solidFill>
                    <a:latin typeface="Century Gothic"/>
                    <a:ea typeface="Century Gothic"/>
                    <a:cs typeface="Century Gothic"/>
                    <a:sym typeface="Century Gothic"/>
                  </a:rPr>
                  <a:t>Lesson 19: How do I set up a merchant account for my business?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Century Gothic"/>
                    <a:ea typeface="Century Gothic"/>
                    <a:cs typeface="Century Gothic"/>
                    <a:sym typeface="Century Gothic"/>
                  </a:rPr>
                  <a:t>Lesson 22: How can a digital footprint grow opportunities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Century Gothic"/>
                    <a:ea typeface="Century Gothic"/>
                    <a:cs typeface="Century Gothic"/>
                    <a:sym typeface="Century Gothic"/>
                  </a:rPr>
                  <a:t>for my business?</a:t>
                </a:r>
                <a:endParaRPr sz="1400" b="0" i="0" u="none" strike="noStrike" cap="none">
                  <a:solidFill>
                    <a:srgbClr val="000000"/>
                  </a:solidFill>
                  <a:latin typeface="Arial"/>
                  <a:ea typeface="Arial"/>
                  <a:cs typeface="Arial"/>
                  <a:sym typeface="Arial"/>
                </a:endParaRPr>
              </a:p>
            </p:txBody>
          </p:sp>
        </p:grpSp>
        <p:pic>
          <p:nvPicPr>
            <p:cNvPr id="635" name="Google Shape;635;p2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6342454">
              <a:off x="7009252" y="5550348"/>
              <a:ext cx="824345" cy="824345"/>
            </a:xfrm>
            <a:prstGeom prst="rect">
              <a:avLst/>
            </a:prstGeom>
            <a:noFill/>
            <a:ln>
              <a:noFill/>
            </a:ln>
          </p:spPr>
        </p:pic>
      </p:grpSp>
      <p:pic>
        <p:nvPicPr>
          <p:cNvPr id="636" name="Google Shape;636;p23"/>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7865958" y="2035011"/>
            <a:ext cx="3928978" cy="3928978"/>
          </a:xfrm>
          <a:prstGeom prst="rect">
            <a:avLst/>
          </a:prstGeom>
          <a:noFill/>
          <a:ln>
            <a:noFill/>
          </a:ln>
        </p:spPr>
      </p:pic>
      <p:pic>
        <p:nvPicPr>
          <p:cNvPr id="637" name="Google Shape;637;p23"/>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216136" y="1918636"/>
            <a:ext cx="4058757" cy="4058757"/>
          </a:xfrm>
          <a:prstGeom prst="rect">
            <a:avLst/>
          </a:prstGeom>
          <a:noFill/>
          <a:ln>
            <a:noFill/>
          </a:ln>
        </p:spPr>
      </p:pic>
      <p:sp>
        <p:nvSpPr>
          <p:cNvPr id="638" name="Google Shape;638;p23"/>
          <p:cNvSpPr/>
          <p:nvPr/>
        </p:nvSpPr>
        <p:spPr>
          <a:xfrm>
            <a:off x="603504" y="358000"/>
            <a:ext cx="10085700" cy="11406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 name="Google Shape;639;p23"/>
          <p:cNvSpPr txBox="1">
            <a:spLocks noGrp="1"/>
          </p:cNvSpPr>
          <p:nvPr>
            <p:ph type="title"/>
          </p:nvPr>
        </p:nvSpPr>
        <p:spPr>
          <a:xfrm>
            <a:off x="840329" y="26546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BA0C2F"/>
              </a:buClr>
              <a:buSzPts val="3200"/>
              <a:buFont typeface="Century Gothic"/>
              <a:buNone/>
            </a:pPr>
            <a:r>
              <a:rPr lang="en-US" sz="2100" b="1">
                <a:solidFill>
                  <a:srgbClr val="BA0C2F"/>
                </a:solidFill>
              </a:rPr>
              <a:t>LEARNING RESOURCE</a:t>
            </a:r>
            <a:endParaRPr sz="2100" b="1">
              <a:solidFill>
                <a:srgbClr val="BA0C2F"/>
              </a:solidFill>
            </a:endParaRPr>
          </a:p>
          <a:p>
            <a:pPr marL="0" lvl="0" indent="0" algn="l" rtl="0">
              <a:lnSpc>
                <a:spcPct val="90000"/>
              </a:lnSpc>
              <a:spcBef>
                <a:spcPts val="400"/>
              </a:spcBef>
              <a:spcAft>
                <a:spcPts val="0"/>
              </a:spcAft>
              <a:buClr>
                <a:srgbClr val="BA0C2F"/>
              </a:buClr>
              <a:buSzPts val="3200"/>
              <a:buFont typeface="Century Gothic"/>
              <a:buNone/>
            </a:pPr>
            <a:r>
              <a:rPr lang="en-US" sz="3200">
                <a:solidFill>
                  <a:srgbClr val="BA0C2F"/>
                </a:solidFill>
              </a:rPr>
              <a:t>Digital Payments with</a:t>
            </a:r>
            <a:r>
              <a:rPr lang="en-US" sz="3200">
                <a:solidFill>
                  <a:srgbClr val="BA0C2F"/>
                </a:solidFill>
                <a:latin typeface="Century Gothic"/>
                <a:ea typeface="Century Gothic"/>
                <a:cs typeface="Century Gothic"/>
                <a:sym typeface="Century Gothic"/>
              </a:rPr>
              <a:t> Hey Sister and Oye Amiga</a:t>
            </a:r>
            <a:endParaRPr/>
          </a:p>
        </p:txBody>
      </p:sp>
      <p:sp>
        <p:nvSpPr>
          <p:cNvPr id="640" name="Google Shape;640;p23"/>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chemeClr val="lt1"/>
                </a:solidFill>
              </a:rPr>
              <a:t>28</a:t>
            </a:fld>
            <a:endParaRPr>
              <a:solidFill>
                <a:schemeClr val="lt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pic>
        <p:nvPicPr>
          <p:cNvPr id="645" name="Google Shape;645;p2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 y="0"/>
            <a:ext cx="12191998" cy="6857172"/>
          </a:xfrm>
          <a:prstGeom prst="rect">
            <a:avLst/>
          </a:prstGeom>
          <a:noFill/>
          <a:ln>
            <a:noFill/>
          </a:ln>
        </p:spPr>
      </p:pic>
      <p:sp>
        <p:nvSpPr>
          <p:cNvPr id="646" name="Google Shape;646;p24"/>
          <p:cNvSpPr/>
          <p:nvPr/>
        </p:nvSpPr>
        <p:spPr>
          <a:xfrm>
            <a:off x="1" y="1717399"/>
            <a:ext cx="6681894" cy="1923579"/>
          </a:xfrm>
          <a:prstGeom prst="rect">
            <a:avLst/>
          </a:prstGeom>
          <a:solidFill>
            <a:srgbClr val="EDBD4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3CDEA"/>
              </a:solidFill>
              <a:latin typeface="Calibri"/>
              <a:ea typeface="Calibri"/>
              <a:cs typeface="Calibri"/>
              <a:sym typeface="Calibri"/>
            </a:endParaRPr>
          </a:p>
        </p:txBody>
      </p:sp>
      <p:sp>
        <p:nvSpPr>
          <p:cNvPr id="647" name="Google Shape;647;p24"/>
          <p:cNvSpPr txBox="1"/>
          <p:nvPr/>
        </p:nvSpPr>
        <p:spPr>
          <a:xfrm>
            <a:off x="1044324" y="1958824"/>
            <a:ext cx="5472900" cy="142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Century Gothic"/>
                <a:ea typeface="Century Gothic"/>
                <a:cs typeface="Century Gothic"/>
                <a:sym typeface="Century Gothic"/>
              </a:rPr>
              <a:t>PART 4: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00"/>
              </a:spcBef>
              <a:spcAft>
                <a:spcPts val="0"/>
              </a:spcAft>
              <a:buClr>
                <a:srgbClr val="000000"/>
              </a:buClr>
              <a:buSzPts val="2800"/>
              <a:buFont typeface="Arial"/>
              <a:buNone/>
            </a:pPr>
            <a:r>
              <a:rPr lang="en-US" sz="2800" b="1" i="0" u="none" strike="noStrike" cap="none">
                <a:solidFill>
                  <a:schemeClr val="lt1"/>
                </a:solidFill>
                <a:latin typeface="Century Gothic"/>
                <a:ea typeface="Century Gothic"/>
                <a:cs typeface="Century Gothic"/>
                <a:sym typeface="Century Gothic"/>
              </a:rPr>
              <a:t>DOS AND DON’TS OF DIGITAL PAYMENTS</a:t>
            </a:r>
            <a:endParaRPr sz="2800" b="1" i="0" u="none" strike="noStrike" cap="none">
              <a:solidFill>
                <a:schemeClr val="lt1"/>
              </a:solidFill>
              <a:highlight>
                <a:srgbClr val="FAC7A6"/>
              </a:highlight>
              <a:latin typeface="Century Gothic"/>
              <a:ea typeface="Century Gothic"/>
              <a:cs typeface="Century Gothic"/>
              <a:sym typeface="Century Gothic"/>
            </a:endParaRPr>
          </a:p>
        </p:txBody>
      </p:sp>
      <p:sp>
        <p:nvSpPr>
          <p:cNvPr id="648" name="Google Shape;648;p24"/>
          <p:cNvSpPr txBox="1"/>
          <p:nvPr/>
        </p:nvSpPr>
        <p:spPr>
          <a:xfrm>
            <a:off x="1044324" y="3981101"/>
            <a:ext cx="5853699" cy="2635830"/>
          </a:xfrm>
          <a:prstGeom prst="rect">
            <a:avLst/>
          </a:prstGeom>
          <a:noFill/>
          <a:ln>
            <a:noFill/>
          </a:ln>
          <a:effectLst>
            <a:outerShdw blurRad="254000" algn="tl" rotWithShape="0">
              <a:srgbClr val="000000">
                <a:alpha val="40000"/>
              </a:srgbClr>
            </a:outerShdw>
          </a:effectLst>
        </p:spPr>
        <p:txBody>
          <a:bodyPr spcFirstLastPara="1" wrap="square" lIns="91425" tIns="45700" rIns="91425" bIns="45700" anchor="t" anchorCtr="0">
            <a:normAutofit/>
          </a:bodyPr>
          <a:lstStyle/>
          <a:p>
            <a:pPr marL="228600" marR="0" lvl="0" indent="-228600" algn="l" rtl="0">
              <a:lnSpc>
                <a:spcPct val="100000"/>
              </a:lnSpc>
              <a:spcBef>
                <a:spcPts val="0"/>
              </a:spcBef>
              <a:spcAft>
                <a:spcPts val="0"/>
              </a:spcAft>
              <a:buClr>
                <a:schemeClr val="lt1"/>
              </a:buClr>
              <a:buSzPts val="1600"/>
              <a:buFont typeface="Arial"/>
              <a:buNone/>
            </a:pPr>
            <a:r>
              <a:rPr lang="en-US" sz="2000" b="1" i="0" u="none" strike="noStrike" cap="none">
                <a:solidFill>
                  <a:schemeClr val="lt1"/>
                </a:solidFill>
                <a:latin typeface="Century Gothic"/>
                <a:ea typeface="Century Gothic"/>
                <a:cs typeface="Century Gothic"/>
                <a:sym typeface="Century Gothic"/>
              </a:rPr>
              <a:t>Objective: </a:t>
            </a:r>
            <a:r>
              <a:rPr lang="en-US" sz="2000" b="0" i="0" u="none" strike="noStrike" cap="none">
                <a:solidFill>
                  <a:schemeClr val="lt1"/>
                </a:solidFill>
                <a:latin typeface="Century Gothic"/>
                <a:ea typeface="Century Gothic"/>
                <a:cs typeface="Century Gothic"/>
                <a:sym typeface="Century Gothic"/>
              </a:rPr>
              <a:t>To learn tips and tricks to protect</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lt1"/>
              </a:buClr>
              <a:buSzPts val="1600"/>
              <a:buFont typeface="Arial"/>
              <a:buNone/>
            </a:pPr>
            <a:r>
              <a:rPr lang="en-US" sz="2000" b="0" i="0" u="none" strike="noStrike" cap="none">
                <a:solidFill>
                  <a:schemeClr val="lt1"/>
                </a:solidFill>
                <a:latin typeface="Century Gothic"/>
                <a:ea typeface="Century Gothic"/>
                <a:cs typeface="Century Gothic"/>
                <a:sym typeface="Century Gothic"/>
              </a:rPr>
              <a:t>your online information.</a:t>
            </a:r>
            <a:endParaRPr sz="1400" b="0" i="0" u="none" strike="noStrike" cap="none">
              <a:solidFill>
                <a:srgbClr val="000000"/>
              </a:solidFill>
              <a:latin typeface="Arial"/>
              <a:ea typeface="Arial"/>
              <a:cs typeface="Arial"/>
              <a:sym typeface="Arial"/>
            </a:endParaRPr>
          </a:p>
        </p:txBody>
      </p:sp>
      <p:pic>
        <p:nvPicPr>
          <p:cNvPr id="649" name="Google Shape;649;p24"/>
          <p:cNvPicPr preferRelativeResize="0"/>
          <p:nvPr/>
        </p:nvPicPr>
        <p:blipFill rotWithShape="1">
          <a:blip r:embed="rId4" cstate="screen">
            <a:alphaModFix/>
            <a:extLst>
              <a:ext uri="{28A0092B-C50C-407E-A947-70E740481C1C}">
                <a14:useLocalDpi xmlns:a14="http://schemas.microsoft.com/office/drawing/2010/main"/>
              </a:ext>
            </a:extLst>
          </a:blip>
          <a:srcRect l="19406" b="35107"/>
          <a:stretch/>
        </p:blipFill>
        <p:spPr>
          <a:xfrm flipH="1">
            <a:off x="5460949" y="583875"/>
            <a:ext cx="6790051" cy="6273300"/>
          </a:xfrm>
          <a:prstGeom prst="rect">
            <a:avLst/>
          </a:prstGeom>
          <a:noFill/>
          <a:ln>
            <a:noFill/>
          </a:ln>
        </p:spPr>
      </p:pic>
      <p:grpSp>
        <p:nvGrpSpPr>
          <p:cNvPr id="650" name="Google Shape;650;p24"/>
          <p:cNvGrpSpPr/>
          <p:nvPr/>
        </p:nvGrpSpPr>
        <p:grpSpPr>
          <a:xfrm>
            <a:off x="5943600" y="131250"/>
            <a:ext cx="3623375" cy="2857426"/>
            <a:chOff x="5943600" y="131250"/>
            <a:chExt cx="3623375" cy="2857426"/>
          </a:xfrm>
        </p:grpSpPr>
        <p:pic>
          <p:nvPicPr>
            <p:cNvPr id="651" name="Google Shape;651;p2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943600" y="131250"/>
              <a:ext cx="3623375" cy="2857426"/>
            </a:xfrm>
            <a:prstGeom prst="rect">
              <a:avLst/>
            </a:prstGeom>
            <a:noFill/>
            <a:ln>
              <a:noFill/>
            </a:ln>
          </p:spPr>
        </p:pic>
        <p:sp>
          <p:nvSpPr>
            <p:cNvPr id="652" name="Google Shape;652;p24"/>
            <p:cNvSpPr txBox="1"/>
            <p:nvPr/>
          </p:nvSpPr>
          <p:spPr>
            <a:xfrm>
              <a:off x="6941100" y="660075"/>
              <a:ext cx="1540500" cy="2031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b="1" i="0" u="none" strike="noStrike" cap="none">
                  <a:solidFill>
                    <a:srgbClr val="2853A3"/>
                  </a:solidFill>
                  <a:latin typeface="Century Gothic"/>
                  <a:ea typeface="Century Gothic"/>
                  <a:cs typeface="Century Gothic"/>
                  <a:sym typeface="Century Gothic"/>
                </a:rPr>
                <a:t>While digital</a:t>
              </a:r>
              <a:r>
                <a:rPr lang="en-US" b="1">
                  <a:solidFill>
                    <a:srgbClr val="2853A3"/>
                  </a:solidFill>
                  <a:latin typeface="Century Gothic"/>
                  <a:ea typeface="Century Gothic"/>
                  <a:cs typeface="Century Gothic"/>
                  <a:sym typeface="Century Gothic"/>
                </a:rPr>
                <a:t> </a:t>
              </a:r>
              <a:r>
                <a:rPr lang="en-US" b="1" i="0" u="none" strike="noStrike" cap="none">
                  <a:solidFill>
                    <a:srgbClr val="2853A3"/>
                  </a:solidFill>
                  <a:latin typeface="Century Gothic"/>
                  <a:ea typeface="Century Gothic"/>
                  <a:cs typeface="Century Gothic"/>
                  <a:sym typeface="Century Gothic"/>
                </a:rPr>
                <a:t>payments can make your </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b="1" i="0" u="none" strike="noStrike" cap="none">
                  <a:solidFill>
                    <a:srgbClr val="2853A3"/>
                  </a:solidFill>
                  <a:latin typeface="Century Gothic"/>
                  <a:ea typeface="Century Gothic"/>
                  <a:cs typeface="Century Gothic"/>
                  <a:sym typeface="Century Gothic"/>
                </a:rPr>
                <a:t>store more efficient, it’s important to use all</a:t>
              </a:r>
              <a:r>
                <a:rPr lang="en-US" sz="1200"/>
                <a:t> </a:t>
              </a:r>
              <a:r>
                <a:rPr lang="en-US" b="1" i="0" u="none" strike="noStrike" cap="none">
                  <a:solidFill>
                    <a:srgbClr val="2853A3"/>
                  </a:solidFill>
                  <a:latin typeface="Century Gothic"/>
                  <a:ea typeface="Century Gothic"/>
                  <a:cs typeface="Century Gothic"/>
                  <a:sym typeface="Century Gothic"/>
                </a:rPr>
                <a:t>technology safely.</a:t>
              </a:r>
              <a:endParaRPr b="1" i="0" u="none" strike="noStrike" cap="none">
                <a:solidFill>
                  <a:srgbClr val="2853A3"/>
                </a:solidFill>
                <a:latin typeface="Calibri"/>
                <a:ea typeface="Calibri"/>
                <a:cs typeface="Calibri"/>
                <a:sym typeface="Calibri"/>
              </a:endParaRPr>
            </a:p>
          </p:txBody>
        </p:sp>
      </p:grpSp>
      <p:sp>
        <p:nvSpPr>
          <p:cNvPr id="653" name="Google Shape;653;p24"/>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g14a759c8f77_0_289"/>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3"/>
          </a:xfrm>
          <a:prstGeom prst="rect">
            <a:avLst/>
          </a:prstGeom>
          <a:noFill/>
          <a:ln>
            <a:noFill/>
          </a:ln>
        </p:spPr>
      </p:pic>
      <p:sp>
        <p:nvSpPr>
          <p:cNvPr id="110" name="Google Shape;110;g14a759c8f77_0_289"/>
          <p:cNvSpPr/>
          <p:nvPr/>
        </p:nvSpPr>
        <p:spPr>
          <a:xfrm>
            <a:off x="907475" y="1546575"/>
            <a:ext cx="5490600" cy="4548600"/>
          </a:xfrm>
          <a:prstGeom prst="rect">
            <a:avLst/>
          </a:prstGeom>
          <a:solidFill>
            <a:srgbClr val="B3CDEA">
              <a:alpha val="2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3CDEA"/>
              </a:solidFill>
              <a:latin typeface="Calibri"/>
              <a:ea typeface="Calibri"/>
              <a:cs typeface="Calibri"/>
              <a:sym typeface="Calibri"/>
            </a:endParaRPr>
          </a:p>
        </p:txBody>
      </p:sp>
      <p:sp>
        <p:nvSpPr>
          <p:cNvPr id="111" name="Google Shape;111;g14a759c8f77_0_289"/>
          <p:cNvSpPr txBox="1">
            <a:spLocks noGrp="1"/>
          </p:cNvSpPr>
          <p:nvPr>
            <p:ph type="title"/>
          </p:nvPr>
        </p:nvSpPr>
        <p:spPr>
          <a:xfrm>
            <a:off x="755075" y="29708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3200">
                <a:solidFill>
                  <a:srgbClr val="2853A3"/>
                </a:solidFill>
                <a:latin typeface="Century Gothic"/>
                <a:ea typeface="Century Gothic"/>
                <a:cs typeface="Century Gothic"/>
                <a:sym typeface="Century Gothic"/>
              </a:rPr>
              <a:t>Module Overview</a:t>
            </a:r>
            <a:endParaRPr/>
          </a:p>
        </p:txBody>
      </p:sp>
      <p:pic>
        <p:nvPicPr>
          <p:cNvPr id="112" name="Google Shape;112;g14a759c8f77_0_28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26565" y="220953"/>
            <a:ext cx="7772398" cy="194310"/>
          </a:xfrm>
          <a:prstGeom prst="rect">
            <a:avLst/>
          </a:prstGeom>
          <a:noFill/>
          <a:ln>
            <a:noFill/>
          </a:ln>
        </p:spPr>
      </p:pic>
      <p:sp>
        <p:nvSpPr>
          <p:cNvPr id="113" name="Google Shape;113;g14a759c8f77_0_289"/>
          <p:cNvSpPr/>
          <p:nvPr/>
        </p:nvSpPr>
        <p:spPr>
          <a:xfrm>
            <a:off x="6478800" y="1546575"/>
            <a:ext cx="5163300" cy="2216400"/>
          </a:xfrm>
          <a:prstGeom prst="rect">
            <a:avLst/>
          </a:prstGeom>
          <a:solidFill>
            <a:srgbClr val="B3CDEA">
              <a:alpha val="2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3CDEA"/>
              </a:solidFill>
              <a:latin typeface="Calibri"/>
              <a:ea typeface="Calibri"/>
              <a:cs typeface="Calibri"/>
              <a:sym typeface="Calibri"/>
            </a:endParaRPr>
          </a:p>
        </p:txBody>
      </p:sp>
      <p:sp>
        <p:nvSpPr>
          <p:cNvPr id="114" name="Google Shape;114;g14a759c8f77_0_289"/>
          <p:cNvSpPr txBox="1">
            <a:spLocks noGrp="1"/>
          </p:cNvSpPr>
          <p:nvPr>
            <p:ph type="body" idx="1"/>
          </p:nvPr>
        </p:nvSpPr>
        <p:spPr>
          <a:xfrm>
            <a:off x="7352100" y="1838738"/>
            <a:ext cx="4213800" cy="17679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97000"/>
              </a:lnSpc>
              <a:spcBef>
                <a:spcPts val="0"/>
              </a:spcBef>
              <a:spcAft>
                <a:spcPts val="0"/>
              </a:spcAft>
              <a:buClr>
                <a:srgbClr val="2853A3"/>
              </a:buClr>
              <a:buSzPts val="1800"/>
              <a:buNone/>
            </a:pPr>
            <a:r>
              <a:rPr lang="en-US" sz="2000" b="1">
                <a:solidFill>
                  <a:srgbClr val="2853A3"/>
                </a:solidFill>
                <a:latin typeface="Century Gothic"/>
                <a:ea typeface="Century Gothic"/>
                <a:cs typeface="Century Gothic"/>
                <a:sym typeface="Century Gothic"/>
              </a:rPr>
              <a:t>Objectives </a:t>
            </a:r>
            <a:endParaRPr sz="3000"/>
          </a:p>
          <a:p>
            <a:pPr marL="457200" marR="198755" lvl="0" indent="0" algn="l" rtl="0">
              <a:lnSpc>
                <a:spcPct val="100000"/>
              </a:lnSpc>
              <a:spcBef>
                <a:spcPts val="1000"/>
              </a:spcBef>
              <a:spcAft>
                <a:spcPts val="1000"/>
              </a:spcAft>
              <a:buNone/>
            </a:pPr>
            <a:endParaRPr/>
          </a:p>
        </p:txBody>
      </p:sp>
      <p:sp>
        <p:nvSpPr>
          <p:cNvPr id="115" name="Google Shape;115;g14a759c8f77_0_289"/>
          <p:cNvSpPr/>
          <p:nvPr/>
        </p:nvSpPr>
        <p:spPr>
          <a:xfrm>
            <a:off x="6478800" y="3822600"/>
            <a:ext cx="5163300" cy="2272500"/>
          </a:xfrm>
          <a:prstGeom prst="rect">
            <a:avLst/>
          </a:prstGeom>
          <a:solidFill>
            <a:srgbClr val="B3CDEA">
              <a:alpha val="2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E2ECF7"/>
              </a:solidFill>
              <a:latin typeface="Calibri"/>
              <a:ea typeface="Calibri"/>
              <a:cs typeface="Calibri"/>
              <a:sym typeface="Calibri"/>
            </a:endParaRPr>
          </a:p>
        </p:txBody>
      </p:sp>
      <p:grpSp>
        <p:nvGrpSpPr>
          <p:cNvPr id="116" name="Google Shape;116;g14a759c8f77_0_289"/>
          <p:cNvGrpSpPr/>
          <p:nvPr/>
        </p:nvGrpSpPr>
        <p:grpSpPr>
          <a:xfrm>
            <a:off x="6713841" y="4012075"/>
            <a:ext cx="6101400" cy="1816200"/>
            <a:chOff x="6660841" y="4383600"/>
            <a:chExt cx="6101400" cy="1816200"/>
          </a:xfrm>
        </p:grpSpPr>
        <p:sp>
          <p:nvSpPr>
            <p:cNvPr id="117" name="Google Shape;117;g14a759c8f77_0_289"/>
            <p:cNvSpPr txBox="1"/>
            <p:nvPr/>
          </p:nvSpPr>
          <p:spPr>
            <a:xfrm>
              <a:off x="6813250" y="4383600"/>
              <a:ext cx="4908000" cy="1816200"/>
            </a:xfrm>
            <a:prstGeom prst="rect">
              <a:avLst/>
            </a:prstGeom>
            <a:noFill/>
            <a:ln>
              <a:noFill/>
            </a:ln>
          </p:spPr>
          <p:txBody>
            <a:bodyPr spcFirstLastPara="1" wrap="square" lIns="91425" tIns="45700" rIns="91425" bIns="45700" anchor="t" anchorCtr="0">
              <a:spAutoFit/>
            </a:bodyPr>
            <a:lstStyle/>
            <a:p>
              <a:pPr marL="0" marR="0" lvl="1" indent="0" algn="l" rtl="0">
                <a:lnSpc>
                  <a:spcPct val="100000"/>
                </a:lnSpc>
                <a:spcBef>
                  <a:spcPts val="1200"/>
                </a:spcBef>
                <a:spcAft>
                  <a:spcPts val="0"/>
                </a:spcAft>
                <a:buClr>
                  <a:srgbClr val="000000"/>
                </a:buClr>
                <a:buSzPts val="1800"/>
                <a:buFont typeface="Arial"/>
                <a:buNone/>
              </a:pPr>
              <a:endParaRPr sz="1800" b="0" i="0" u="none" strike="noStrike" cap="none">
                <a:solidFill>
                  <a:srgbClr val="2853A3"/>
                </a:solidFill>
                <a:latin typeface="Century Gothic"/>
                <a:ea typeface="Century Gothic"/>
                <a:cs typeface="Century Gothic"/>
                <a:sym typeface="Century Gothic"/>
              </a:endParaRPr>
            </a:p>
            <a:p>
              <a:pPr marL="558800" marR="0" lvl="1" indent="0" algn="l" rtl="0">
                <a:lnSpc>
                  <a:spcPct val="100000"/>
                </a:lnSpc>
                <a:spcBef>
                  <a:spcPts val="1200"/>
                </a:spcBef>
                <a:spcAft>
                  <a:spcPts val="0"/>
                </a:spcAft>
                <a:buClr>
                  <a:srgbClr val="000000"/>
                </a:buClr>
                <a:buSzPts val="1800"/>
                <a:buFont typeface="Arial"/>
                <a:buNone/>
              </a:pPr>
              <a:r>
                <a:rPr lang="en-US" sz="1600" b="0" i="0" u="none" strike="noStrike" cap="none">
                  <a:solidFill>
                    <a:srgbClr val="2853A3"/>
                  </a:solidFill>
                  <a:latin typeface="Century Gothic"/>
                  <a:ea typeface="Century Gothic"/>
                  <a:cs typeface="Century Gothic"/>
                  <a:sym typeface="Century Gothic"/>
                </a:rPr>
                <a:t>practice opening a mobile wallet and merchant account</a:t>
              </a:r>
              <a:endParaRPr sz="1200" b="0" i="0" u="none" strike="noStrike" cap="none">
                <a:solidFill>
                  <a:srgbClr val="000000"/>
                </a:solidFill>
                <a:latin typeface="Arial"/>
                <a:ea typeface="Arial"/>
                <a:cs typeface="Arial"/>
                <a:sym typeface="Arial"/>
              </a:endParaRPr>
            </a:p>
            <a:p>
              <a:pPr marL="558800" marR="0" lvl="1" indent="0" algn="l" rtl="0">
                <a:lnSpc>
                  <a:spcPct val="100000"/>
                </a:lnSpc>
                <a:spcBef>
                  <a:spcPts val="1200"/>
                </a:spcBef>
                <a:spcAft>
                  <a:spcPts val="0"/>
                </a:spcAft>
                <a:buClr>
                  <a:srgbClr val="000000"/>
                </a:buClr>
                <a:buSzPts val="1800"/>
                <a:buFont typeface="Arial"/>
                <a:buNone/>
              </a:pPr>
              <a:r>
                <a:rPr lang="en-US" sz="1600" b="0" i="0" u="none" strike="noStrike" cap="none">
                  <a:solidFill>
                    <a:srgbClr val="2853A3"/>
                  </a:solidFill>
                  <a:latin typeface="Century Gothic"/>
                  <a:ea typeface="Century Gothic"/>
                  <a:cs typeface="Century Gothic"/>
                  <a:sym typeface="Century Gothic"/>
                </a:rPr>
                <a:t>learn how to scan a QR code</a:t>
              </a:r>
              <a:endParaRPr sz="1200" b="0" i="0" u="none" strike="noStrike" cap="none">
                <a:solidFill>
                  <a:srgbClr val="000000"/>
                </a:solidFill>
                <a:latin typeface="Arial"/>
                <a:ea typeface="Arial"/>
                <a:cs typeface="Arial"/>
                <a:sym typeface="Arial"/>
              </a:endParaRPr>
            </a:p>
            <a:p>
              <a:pPr marL="558800" marR="0" lvl="1" indent="0" algn="l" rtl="0">
                <a:lnSpc>
                  <a:spcPct val="100000"/>
                </a:lnSpc>
                <a:spcBef>
                  <a:spcPts val="1200"/>
                </a:spcBef>
                <a:spcAft>
                  <a:spcPts val="0"/>
                </a:spcAft>
                <a:buClr>
                  <a:srgbClr val="000000"/>
                </a:buClr>
                <a:buSzPts val="1800"/>
                <a:buFont typeface="Arial"/>
                <a:buNone/>
              </a:pPr>
              <a:r>
                <a:rPr lang="en-US" sz="1600" b="0" i="0" u="none" strike="noStrike" cap="none">
                  <a:solidFill>
                    <a:srgbClr val="2853A3"/>
                  </a:solidFill>
                  <a:latin typeface="Century Gothic"/>
                  <a:ea typeface="Century Gothic"/>
                  <a:cs typeface="Century Gothic"/>
                  <a:sym typeface="Century Gothic"/>
                </a:rPr>
                <a:t>discuss the benefits of digital payments</a:t>
              </a:r>
              <a:endParaRPr sz="1600" b="1" i="0" u="none" strike="noStrike" cap="none">
                <a:solidFill>
                  <a:schemeClr val="dk1"/>
                </a:solidFill>
                <a:latin typeface="Arial"/>
                <a:ea typeface="Arial"/>
                <a:cs typeface="Arial"/>
                <a:sym typeface="Arial"/>
              </a:endParaRPr>
            </a:p>
          </p:txBody>
        </p:sp>
        <p:pic>
          <p:nvPicPr>
            <p:cNvPr id="118" name="Google Shape;118;g14a759c8f77_0_28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889450" y="4848125"/>
              <a:ext cx="369300" cy="369300"/>
            </a:xfrm>
            <a:prstGeom prst="rect">
              <a:avLst/>
            </a:prstGeom>
            <a:noFill/>
            <a:ln>
              <a:noFill/>
            </a:ln>
          </p:spPr>
        </p:pic>
        <p:sp>
          <p:nvSpPr>
            <p:cNvPr id="119" name="Google Shape;119;g14a759c8f77_0_289"/>
            <p:cNvSpPr txBox="1"/>
            <p:nvPr/>
          </p:nvSpPr>
          <p:spPr>
            <a:xfrm>
              <a:off x="6660841" y="4383612"/>
              <a:ext cx="6101400" cy="400200"/>
            </a:xfrm>
            <a:prstGeom prst="rect">
              <a:avLst/>
            </a:prstGeom>
            <a:noFill/>
            <a:ln>
              <a:noFill/>
            </a:ln>
          </p:spPr>
          <p:txBody>
            <a:bodyPr spcFirstLastPara="1" wrap="square" lIns="91425" tIns="45700" rIns="91425" bIns="45700" anchor="t" anchorCtr="0">
              <a:spAutoFit/>
            </a:bodyPr>
            <a:lstStyle/>
            <a:p>
              <a:pPr marL="95250" marR="198755" lvl="0" indent="0" algn="l" rtl="0">
                <a:lnSpc>
                  <a:spcPct val="116500"/>
                </a:lnSpc>
                <a:spcBef>
                  <a:spcPts val="0"/>
                </a:spcBef>
                <a:spcAft>
                  <a:spcPts val="0"/>
                </a:spcAft>
                <a:buClr>
                  <a:srgbClr val="2853A3"/>
                </a:buClr>
                <a:buSzPts val="1800"/>
                <a:buFont typeface="Century Gothic"/>
                <a:buNone/>
              </a:pPr>
              <a:r>
                <a:rPr lang="en-US" sz="2000" b="1" i="0" u="none" strike="noStrike" cap="none">
                  <a:solidFill>
                    <a:srgbClr val="2853A3"/>
                  </a:solidFill>
                  <a:latin typeface="Century Gothic"/>
                  <a:ea typeface="Century Gothic"/>
                  <a:cs typeface="Century Gothic"/>
                  <a:sym typeface="Century Gothic"/>
                </a:rPr>
                <a:t>In this module, you can…</a:t>
              </a:r>
              <a:endParaRPr sz="2000" b="0" i="0" u="none" strike="noStrike" cap="none">
                <a:solidFill>
                  <a:srgbClr val="000000"/>
                </a:solidFill>
                <a:latin typeface="Arial"/>
                <a:ea typeface="Arial"/>
                <a:cs typeface="Arial"/>
                <a:sym typeface="Arial"/>
              </a:endParaRPr>
            </a:p>
          </p:txBody>
        </p:sp>
      </p:grpSp>
      <p:pic>
        <p:nvPicPr>
          <p:cNvPr id="120" name="Google Shape;120;g14a759c8f77_0_289"/>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151375" y="1790500"/>
            <a:ext cx="582800" cy="582800"/>
          </a:xfrm>
          <a:prstGeom prst="rect">
            <a:avLst/>
          </a:prstGeom>
          <a:noFill/>
          <a:ln>
            <a:noFill/>
          </a:ln>
        </p:spPr>
      </p:pic>
      <p:pic>
        <p:nvPicPr>
          <p:cNvPr id="121" name="Google Shape;121;g14a759c8f77_0_289"/>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6660675" y="1725250"/>
            <a:ext cx="634974" cy="634974"/>
          </a:xfrm>
          <a:prstGeom prst="rect">
            <a:avLst/>
          </a:prstGeom>
          <a:noFill/>
          <a:ln>
            <a:noFill/>
          </a:ln>
        </p:spPr>
      </p:pic>
      <p:graphicFrame>
        <p:nvGraphicFramePr>
          <p:cNvPr id="122" name="Google Shape;122;g14a759c8f77_0_289"/>
          <p:cNvGraphicFramePr/>
          <p:nvPr/>
        </p:nvGraphicFramePr>
        <p:xfrm>
          <a:off x="1303775" y="2588875"/>
          <a:ext cx="3000000" cy="3000000"/>
        </p:xfrm>
        <a:graphic>
          <a:graphicData uri="http://schemas.openxmlformats.org/drawingml/2006/table">
            <a:tbl>
              <a:tblPr>
                <a:noFill/>
                <a:tableStyleId>{6CE847DF-B154-4FDE-8CD8-A9C77142A183}</a:tableStyleId>
              </a:tblPr>
              <a:tblGrid>
                <a:gridCol w="3937625">
                  <a:extLst>
                    <a:ext uri="{9D8B030D-6E8A-4147-A177-3AD203B41FA5}">
                      <a16:colId xmlns:a16="http://schemas.microsoft.com/office/drawing/2014/main" val="20000"/>
                    </a:ext>
                  </a:extLst>
                </a:gridCol>
                <a:gridCol w="683725">
                  <a:extLst>
                    <a:ext uri="{9D8B030D-6E8A-4147-A177-3AD203B41FA5}">
                      <a16:colId xmlns:a16="http://schemas.microsoft.com/office/drawing/2014/main" val="20001"/>
                    </a:ext>
                  </a:extLst>
                </a:gridCol>
              </a:tblGrid>
              <a:tr h="771825">
                <a:tc>
                  <a:txBody>
                    <a:bodyPr/>
                    <a:lstStyle/>
                    <a:p>
                      <a:pPr marL="0" lvl="0" indent="0" algn="l" rtl="0">
                        <a:spcBef>
                          <a:spcPts val="600"/>
                        </a:spcBef>
                        <a:spcAft>
                          <a:spcPts val="0"/>
                        </a:spcAft>
                        <a:buClr>
                          <a:schemeClr val="dk1"/>
                        </a:buClr>
                        <a:buSzPts val="2300"/>
                        <a:buFont typeface="Arial"/>
                        <a:buNone/>
                      </a:pPr>
                      <a:r>
                        <a:rPr lang="en-US" sz="1800" b="1">
                          <a:solidFill>
                            <a:srgbClr val="2853A3"/>
                          </a:solidFill>
                          <a:latin typeface="Century Gothic"/>
                          <a:ea typeface="Century Gothic"/>
                          <a:cs typeface="Century Gothic"/>
                          <a:sym typeface="Century Gothic"/>
                        </a:rPr>
                        <a:t>Part 1:</a:t>
                      </a:r>
                      <a:r>
                        <a:rPr lang="en-US" sz="1800">
                          <a:solidFill>
                            <a:srgbClr val="2853A3"/>
                          </a:solidFill>
                          <a:latin typeface="Century Gothic"/>
                          <a:ea typeface="Century Gothic"/>
                          <a:cs typeface="Century Gothic"/>
                          <a:sym typeface="Century Gothic"/>
                        </a:rPr>
                        <a:t> The value of going digital for women in business</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600"/>
                        </a:spcBef>
                        <a:spcAft>
                          <a:spcPts val="0"/>
                        </a:spcAft>
                        <a:buClr>
                          <a:schemeClr val="dk1"/>
                        </a:buClr>
                        <a:buSzPts val="2300"/>
                        <a:buFont typeface="Arial"/>
                        <a:buNone/>
                      </a:pPr>
                      <a:r>
                        <a:rPr lang="en-US" sz="1800" u="sng">
                          <a:solidFill>
                            <a:schemeClr val="hlink"/>
                          </a:solidFill>
                          <a:latin typeface="Century Gothic"/>
                          <a:ea typeface="Century Gothic"/>
                          <a:cs typeface="Century Gothic"/>
                          <a:sym typeface="Century Gothic"/>
                          <a:hlinkClick r:id="rId8" action="ppaction://hlinksldjump"/>
                        </a:rPr>
                        <a:t>5</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771825">
                <a:tc>
                  <a:txBody>
                    <a:bodyPr/>
                    <a:lstStyle/>
                    <a:p>
                      <a:pPr marL="0" lvl="0" indent="0" algn="l" rtl="0">
                        <a:spcBef>
                          <a:spcPts val="400"/>
                        </a:spcBef>
                        <a:spcAft>
                          <a:spcPts val="0"/>
                        </a:spcAft>
                        <a:buClr>
                          <a:schemeClr val="dk1"/>
                        </a:buClr>
                        <a:buSzPts val="2300"/>
                        <a:buFont typeface="Arial"/>
                        <a:buNone/>
                      </a:pPr>
                      <a:r>
                        <a:rPr lang="en-US" sz="1800" b="1">
                          <a:solidFill>
                            <a:srgbClr val="2853A3"/>
                          </a:solidFill>
                          <a:latin typeface="Century Gothic"/>
                          <a:ea typeface="Century Gothic"/>
                          <a:cs typeface="Century Gothic"/>
                          <a:sym typeface="Century Gothic"/>
                        </a:rPr>
                        <a:t>Part 2:</a:t>
                      </a:r>
                      <a:r>
                        <a:rPr lang="en-US" sz="1800">
                          <a:solidFill>
                            <a:srgbClr val="2853A3"/>
                          </a:solidFill>
                          <a:latin typeface="Century Gothic"/>
                          <a:ea typeface="Century Gothic"/>
                          <a:cs typeface="Century Gothic"/>
                          <a:sym typeface="Century Gothic"/>
                        </a:rPr>
                        <a:t> Introduction to mobile wallets</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400"/>
                        </a:spcBef>
                        <a:spcAft>
                          <a:spcPts val="0"/>
                        </a:spcAft>
                        <a:buClr>
                          <a:schemeClr val="dk1"/>
                        </a:buClr>
                        <a:buSzPts val="2300"/>
                        <a:buFont typeface="Arial"/>
                        <a:buNone/>
                      </a:pPr>
                      <a:r>
                        <a:rPr lang="en-US" sz="1800" u="sng">
                          <a:solidFill>
                            <a:schemeClr val="hlink"/>
                          </a:solidFill>
                          <a:latin typeface="Century Gothic"/>
                          <a:ea typeface="Century Gothic"/>
                          <a:cs typeface="Century Gothic"/>
                          <a:sym typeface="Century Gothic"/>
                          <a:hlinkClick r:id="rId9" action="ppaction://hlinksldjump"/>
                        </a:rPr>
                        <a:t>9</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771825">
                <a:tc>
                  <a:txBody>
                    <a:bodyPr/>
                    <a:lstStyle/>
                    <a:p>
                      <a:pPr marL="0" lvl="0" indent="0" algn="l" rtl="0">
                        <a:spcBef>
                          <a:spcPts val="400"/>
                        </a:spcBef>
                        <a:spcAft>
                          <a:spcPts val="0"/>
                        </a:spcAft>
                        <a:buClr>
                          <a:schemeClr val="dk1"/>
                        </a:buClr>
                        <a:buSzPts val="2300"/>
                        <a:buFont typeface="Arial"/>
                        <a:buNone/>
                      </a:pPr>
                      <a:r>
                        <a:rPr lang="en-US" sz="1800" b="1">
                          <a:solidFill>
                            <a:srgbClr val="2853A3"/>
                          </a:solidFill>
                          <a:latin typeface="Century Gothic"/>
                          <a:ea typeface="Century Gothic"/>
                          <a:cs typeface="Century Gothic"/>
                          <a:sym typeface="Century Gothic"/>
                        </a:rPr>
                        <a:t>Part 3:</a:t>
                      </a:r>
                      <a:r>
                        <a:rPr lang="en-US" sz="1800">
                          <a:solidFill>
                            <a:srgbClr val="2853A3"/>
                          </a:solidFill>
                          <a:latin typeface="Century Gothic"/>
                          <a:ea typeface="Century Gothic"/>
                          <a:cs typeface="Century Gothic"/>
                          <a:sym typeface="Century Gothic"/>
                        </a:rPr>
                        <a:t> Introduction to digital payments</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400"/>
                        </a:spcBef>
                        <a:spcAft>
                          <a:spcPts val="0"/>
                        </a:spcAft>
                        <a:buClr>
                          <a:schemeClr val="dk1"/>
                        </a:buClr>
                        <a:buSzPts val="2300"/>
                        <a:buFont typeface="Arial"/>
                        <a:buNone/>
                      </a:pPr>
                      <a:r>
                        <a:rPr lang="en-US" sz="1800" u="sng">
                          <a:solidFill>
                            <a:schemeClr val="hlink"/>
                          </a:solidFill>
                          <a:latin typeface="Century Gothic"/>
                          <a:ea typeface="Century Gothic"/>
                          <a:cs typeface="Century Gothic"/>
                          <a:sym typeface="Century Gothic"/>
                          <a:hlinkClick r:id="rId10" action="ppaction://hlinksldjump"/>
                        </a:rPr>
                        <a:t>18</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r h="771825">
                <a:tc>
                  <a:txBody>
                    <a:bodyPr/>
                    <a:lstStyle/>
                    <a:p>
                      <a:pPr marL="0" lvl="0" indent="0" algn="l" rtl="0">
                        <a:spcBef>
                          <a:spcPts val="400"/>
                        </a:spcBef>
                        <a:spcAft>
                          <a:spcPts val="400"/>
                        </a:spcAft>
                        <a:buClr>
                          <a:schemeClr val="dk1"/>
                        </a:buClr>
                        <a:buSzPts val="2300"/>
                        <a:buFont typeface="Arial"/>
                        <a:buNone/>
                      </a:pPr>
                      <a:r>
                        <a:rPr lang="en-US" sz="1800" b="1">
                          <a:solidFill>
                            <a:srgbClr val="2853A3"/>
                          </a:solidFill>
                          <a:latin typeface="Century Gothic"/>
                          <a:ea typeface="Century Gothic"/>
                          <a:cs typeface="Century Gothic"/>
                          <a:sym typeface="Century Gothic"/>
                        </a:rPr>
                        <a:t>Part 4:</a:t>
                      </a:r>
                      <a:r>
                        <a:rPr lang="en-US" sz="1800">
                          <a:solidFill>
                            <a:srgbClr val="2853A3"/>
                          </a:solidFill>
                          <a:latin typeface="Century Gothic"/>
                          <a:ea typeface="Century Gothic"/>
                          <a:cs typeface="Century Gothic"/>
                          <a:sym typeface="Century Gothic"/>
                        </a:rPr>
                        <a:t> Dos and don’ts of digital payments</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400"/>
                        </a:spcBef>
                        <a:spcAft>
                          <a:spcPts val="400"/>
                        </a:spcAft>
                        <a:buClr>
                          <a:schemeClr val="dk1"/>
                        </a:buClr>
                        <a:buSzPts val="2300"/>
                        <a:buFont typeface="Arial"/>
                        <a:buNone/>
                      </a:pPr>
                      <a:r>
                        <a:rPr lang="en-US" sz="1800" u="sng">
                          <a:solidFill>
                            <a:schemeClr val="hlink"/>
                          </a:solidFill>
                          <a:latin typeface="Century Gothic"/>
                          <a:ea typeface="Century Gothic"/>
                          <a:cs typeface="Century Gothic"/>
                          <a:sym typeface="Century Gothic"/>
                          <a:hlinkClick r:id="rId11" action="ppaction://hlinksldjump"/>
                        </a:rPr>
                        <a:t>29</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123" name="Google Shape;123;g14a759c8f77_0_289"/>
          <p:cNvSpPr txBox="1"/>
          <p:nvPr/>
        </p:nvSpPr>
        <p:spPr>
          <a:xfrm>
            <a:off x="6742825" y="2382000"/>
            <a:ext cx="4711800" cy="1298100"/>
          </a:xfrm>
          <a:prstGeom prst="rect">
            <a:avLst/>
          </a:prstGeom>
          <a:noFill/>
          <a:ln>
            <a:noFill/>
          </a:ln>
        </p:spPr>
        <p:txBody>
          <a:bodyPr spcFirstLastPara="1" wrap="square" lIns="91425" tIns="91425" rIns="91425" bIns="91425" anchor="t" anchorCtr="0">
            <a:spAutoFit/>
          </a:bodyPr>
          <a:lstStyle/>
          <a:p>
            <a:pPr marL="457200" marR="198755" lvl="0" indent="-330200" algn="l" rtl="0">
              <a:spcBef>
                <a:spcPts val="1200"/>
              </a:spcBef>
              <a:spcAft>
                <a:spcPts val="0"/>
              </a:spcAft>
              <a:buClr>
                <a:srgbClr val="2853A3"/>
              </a:buClr>
              <a:buSzPts val="1600"/>
              <a:buFont typeface="Century Gothic"/>
              <a:buAutoNum type="arabicPeriod"/>
            </a:pPr>
            <a:r>
              <a:rPr lang="en-US" sz="1600">
                <a:solidFill>
                  <a:srgbClr val="2853A3"/>
                </a:solidFill>
                <a:latin typeface="Century Gothic"/>
                <a:ea typeface="Century Gothic"/>
                <a:cs typeface="Century Gothic"/>
                <a:sym typeface="Century Gothic"/>
              </a:rPr>
              <a:t>Learn how to accept digital payments in your store.</a:t>
            </a:r>
            <a:endParaRPr sz="2600">
              <a:solidFill>
                <a:schemeClr val="dk1"/>
              </a:solidFill>
              <a:latin typeface="Century Gothic"/>
              <a:ea typeface="Century Gothic"/>
              <a:cs typeface="Century Gothic"/>
              <a:sym typeface="Century Gothic"/>
            </a:endParaRPr>
          </a:p>
          <a:p>
            <a:pPr marL="457200" marR="198755" lvl="0" indent="-330200" algn="l" rtl="0">
              <a:spcBef>
                <a:spcPts val="1000"/>
              </a:spcBef>
              <a:spcAft>
                <a:spcPts val="1000"/>
              </a:spcAft>
              <a:buClr>
                <a:srgbClr val="2853A3"/>
              </a:buClr>
              <a:buSzPts val="1600"/>
              <a:buFont typeface="Century Gothic"/>
              <a:buAutoNum type="arabicPeriod"/>
            </a:pPr>
            <a:r>
              <a:rPr lang="en-US" sz="1600">
                <a:solidFill>
                  <a:srgbClr val="2853A3"/>
                </a:solidFill>
                <a:latin typeface="Century Gothic"/>
                <a:ea typeface="Century Gothic"/>
                <a:cs typeface="Century Gothic"/>
                <a:sym typeface="Century Gothic"/>
              </a:rPr>
              <a:t>Understand the benefits of digital payments.</a:t>
            </a:r>
            <a:endParaRPr sz="2600">
              <a:solidFill>
                <a:schemeClr val="dk1"/>
              </a:solidFill>
              <a:latin typeface="Century Gothic"/>
              <a:ea typeface="Century Gothic"/>
              <a:cs typeface="Century Gothic"/>
              <a:sym typeface="Century Gothic"/>
            </a:endParaRPr>
          </a:p>
        </p:txBody>
      </p:sp>
      <p:sp>
        <p:nvSpPr>
          <p:cNvPr id="124" name="Google Shape;124;g14a759c8f77_0_289"/>
          <p:cNvSpPr txBox="1">
            <a:spLocks noGrp="1"/>
          </p:cNvSpPr>
          <p:nvPr>
            <p:ph type="body" idx="1"/>
          </p:nvPr>
        </p:nvSpPr>
        <p:spPr>
          <a:xfrm>
            <a:off x="1907200" y="1842678"/>
            <a:ext cx="4213800" cy="6351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97000"/>
              </a:lnSpc>
              <a:spcBef>
                <a:spcPts val="0"/>
              </a:spcBef>
              <a:spcAft>
                <a:spcPts val="0"/>
              </a:spcAft>
              <a:buClr>
                <a:srgbClr val="2853A3"/>
              </a:buClr>
              <a:buSzPts val="1800"/>
              <a:buNone/>
            </a:pPr>
            <a:r>
              <a:rPr lang="en-US" sz="2000" b="1">
                <a:solidFill>
                  <a:srgbClr val="2853A3"/>
                </a:solidFill>
              </a:rPr>
              <a:t>Table of Contents</a:t>
            </a:r>
            <a:endParaRPr/>
          </a:p>
        </p:txBody>
      </p:sp>
      <p:pic>
        <p:nvPicPr>
          <p:cNvPr id="125" name="Google Shape;125;g14a759c8f77_0_28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926350" y="5046675"/>
            <a:ext cx="369300" cy="369300"/>
          </a:xfrm>
          <a:prstGeom prst="rect">
            <a:avLst/>
          </a:prstGeom>
          <a:noFill/>
          <a:ln>
            <a:noFill/>
          </a:ln>
        </p:spPr>
      </p:pic>
      <p:pic>
        <p:nvPicPr>
          <p:cNvPr id="126" name="Google Shape;126;g14a759c8f77_0_28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926350" y="5459275"/>
            <a:ext cx="369300" cy="369300"/>
          </a:xfrm>
          <a:prstGeom prst="rect">
            <a:avLst/>
          </a:prstGeom>
          <a:noFill/>
          <a:ln>
            <a:noFill/>
          </a:ln>
        </p:spPr>
      </p:pic>
      <p:sp>
        <p:nvSpPr>
          <p:cNvPr id="127" name="Google Shape;127;g14a759c8f77_0_289"/>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pic>
        <p:nvPicPr>
          <p:cNvPr id="658" name="Google Shape;658;g14a759c8f77_0_0"/>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828"/>
            <a:ext cx="12192000" cy="6857173"/>
          </a:xfrm>
          <a:prstGeom prst="rect">
            <a:avLst/>
          </a:prstGeom>
          <a:noFill/>
          <a:ln>
            <a:noFill/>
          </a:ln>
        </p:spPr>
      </p:pic>
      <p:sp>
        <p:nvSpPr>
          <p:cNvPr id="659" name="Google Shape;659;g14a759c8f77_0_0"/>
          <p:cNvSpPr txBox="1"/>
          <p:nvPr/>
        </p:nvSpPr>
        <p:spPr>
          <a:xfrm>
            <a:off x="2709278" y="3719466"/>
            <a:ext cx="1746300" cy="20856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sp>
        <p:nvSpPr>
          <p:cNvPr id="660" name="Google Shape;660;g14a759c8f77_0_0"/>
          <p:cNvSpPr/>
          <p:nvPr/>
        </p:nvSpPr>
        <p:spPr>
          <a:xfrm>
            <a:off x="4129525" y="3149402"/>
            <a:ext cx="1636500" cy="1606500"/>
          </a:xfrm>
          <a:prstGeom prst="ellipse">
            <a:avLst/>
          </a:prstGeom>
          <a:solidFill>
            <a:srgbClr val="2855A4"/>
          </a:solidFill>
          <a:ln>
            <a:noFill/>
          </a:ln>
        </p:spPr>
        <p:txBody>
          <a:bodyPr spcFirstLastPara="1" wrap="square" lIns="91425" tIns="0"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endParaRPr sz="2500" b="1" i="0" u="none" strike="noStrike" cap="none">
              <a:solidFill>
                <a:schemeClr val="lt1"/>
              </a:solidFill>
              <a:latin typeface="Arial"/>
              <a:ea typeface="Arial"/>
              <a:cs typeface="Arial"/>
              <a:sym typeface="Arial"/>
            </a:endParaRPr>
          </a:p>
        </p:txBody>
      </p:sp>
      <p:cxnSp>
        <p:nvCxnSpPr>
          <p:cNvPr id="661" name="Google Shape;661;g14a759c8f77_0_0"/>
          <p:cNvCxnSpPr>
            <a:stCxn id="660" idx="1"/>
          </p:cNvCxnSpPr>
          <p:nvPr/>
        </p:nvCxnSpPr>
        <p:spPr>
          <a:xfrm>
            <a:off x="4369185" y="3384668"/>
            <a:ext cx="2041200" cy="1487700"/>
          </a:xfrm>
          <a:prstGeom prst="straightConnector1">
            <a:avLst/>
          </a:prstGeom>
          <a:noFill/>
          <a:ln w="28575" cap="flat" cmpd="sng">
            <a:solidFill>
              <a:schemeClr val="dk2"/>
            </a:solidFill>
            <a:prstDash val="dot"/>
            <a:round/>
            <a:headEnd type="none" w="sm" len="sm"/>
            <a:tailEnd type="none" w="sm" len="sm"/>
          </a:ln>
        </p:spPr>
      </p:cxnSp>
      <p:sp>
        <p:nvSpPr>
          <p:cNvPr id="662" name="Google Shape;662;g14a759c8f77_0_0"/>
          <p:cNvSpPr/>
          <p:nvPr/>
        </p:nvSpPr>
        <p:spPr>
          <a:xfrm>
            <a:off x="5643675" y="4454625"/>
            <a:ext cx="2038500" cy="2001600"/>
          </a:xfrm>
          <a:prstGeom prst="ellipse">
            <a:avLst/>
          </a:prstGeom>
          <a:solidFill>
            <a:srgbClr val="B3CDE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Century Gothic"/>
                <a:ea typeface="Century Gothic"/>
                <a:cs typeface="Century Gothic"/>
                <a:sym typeface="Century Gothic"/>
              </a:rPr>
              <a:t>Change your passwords regularly.</a:t>
            </a:r>
            <a:endParaRPr sz="1600" b="1" i="0" u="none" strike="noStrike" cap="none">
              <a:solidFill>
                <a:schemeClr val="lt1"/>
              </a:solidFill>
              <a:latin typeface="Century Gothic"/>
              <a:ea typeface="Century Gothic"/>
              <a:cs typeface="Century Gothic"/>
              <a:sym typeface="Century Gothic"/>
            </a:endParaRPr>
          </a:p>
        </p:txBody>
      </p:sp>
      <p:sp>
        <p:nvSpPr>
          <p:cNvPr id="663" name="Google Shape;663;g14a759c8f77_0_0"/>
          <p:cNvSpPr txBox="1">
            <a:spLocks noGrp="1"/>
          </p:cNvSpPr>
          <p:nvPr>
            <p:ph type="title"/>
          </p:nvPr>
        </p:nvSpPr>
        <p:spPr>
          <a:xfrm>
            <a:off x="755075" y="164083"/>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3200">
                <a:solidFill>
                  <a:srgbClr val="2853A3"/>
                </a:solidFill>
              </a:rPr>
              <a:t>Dos of Digital Payments</a:t>
            </a:r>
            <a:endParaRPr/>
          </a:p>
        </p:txBody>
      </p:sp>
      <p:cxnSp>
        <p:nvCxnSpPr>
          <p:cNvPr id="664" name="Google Shape;664;g14a759c8f77_0_0"/>
          <p:cNvCxnSpPr>
            <a:stCxn id="660" idx="6"/>
            <a:endCxn id="665" idx="2"/>
          </p:cNvCxnSpPr>
          <p:nvPr/>
        </p:nvCxnSpPr>
        <p:spPr>
          <a:xfrm rot="10800000" flipH="1">
            <a:off x="5766025" y="3581852"/>
            <a:ext cx="1295400" cy="370800"/>
          </a:xfrm>
          <a:prstGeom prst="straightConnector1">
            <a:avLst/>
          </a:prstGeom>
          <a:noFill/>
          <a:ln w="28575" cap="flat" cmpd="sng">
            <a:solidFill>
              <a:schemeClr val="dk2"/>
            </a:solidFill>
            <a:prstDash val="dot"/>
            <a:round/>
            <a:headEnd type="none" w="sm" len="sm"/>
            <a:tailEnd type="none" w="sm" len="sm"/>
          </a:ln>
        </p:spPr>
      </p:cxnSp>
      <p:cxnSp>
        <p:nvCxnSpPr>
          <p:cNvPr id="666" name="Google Shape;666;g14a759c8f77_0_0"/>
          <p:cNvCxnSpPr>
            <a:stCxn id="660" idx="7"/>
          </p:cNvCxnSpPr>
          <p:nvPr/>
        </p:nvCxnSpPr>
        <p:spPr>
          <a:xfrm rot="10800000" flipH="1">
            <a:off x="5526365" y="3057068"/>
            <a:ext cx="269100" cy="327600"/>
          </a:xfrm>
          <a:prstGeom prst="straightConnector1">
            <a:avLst/>
          </a:prstGeom>
          <a:noFill/>
          <a:ln w="28575" cap="flat" cmpd="sng">
            <a:solidFill>
              <a:schemeClr val="dk2"/>
            </a:solidFill>
            <a:prstDash val="dot"/>
            <a:round/>
            <a:headEnd type="none" w="sm" len="sm"/>
            <a:tailEnd type="none" w="sm" len="sm"/>
          </a:ln>
        </p:spPr>
      </p:cxnSp>
      <p:cxnSp>
        <p:nvCxnSpPr>
          <p:cNvPr id="667" name="Google Shape;667;g14a759c8f77_0_0"/>
          <p:cNvCxnSpPr>
            <a:stCxn id="660" idx="7"/>
          </p:cNvCxnSpPr>
          <p:nvPr/>
        </p:nvCxnSpPr>
        <p:spPr>
          <a:xfrm flipH="1">
            <a:off x="3494765" y="3384668"/>
            <a:ext cx="2031600" cy="1685700"/>
          </a:xfrm>
          <a:prstGeom prst="straightConnector1">
            <a:avLst/>
          </a:prstGeom>
          <a:noFill/>
          <a:ln w="28575" cap="flat" cmpd="sng">
            <a:solidFill>
              <a:schemeClr val="dk2"/>
            </a:solidFill>
            <a:prstDash val="dot"/>
            <a:round/>
            <a:headEnd type="none" w="sm" len="sm"/>
            <a:tailEnd type="none" w="sm" len="sm"/>
          </a:ln>
        </p:spPr>
      </p:cxnSp>
      <p:cxnSp>
        <p:nvCxnSpPr>
          <p:cNvPr id="668" name="Google Shape;668;g14a759c8f77_0_0"/>
          <p:cNvCxnSpPr>
            <a:stCxn id="660" idx="2"/>
            <a:endCxn id="669" idx="6"/>
          </p:cNvCxnSpPr>
          <p:nvPr/>
        </p:nvCxnSpPr>
        <p:spPr>
          <a:xfrm flipH="1">
            <a:off x="2496925" y="3952652"/>
            <a:ext cx="1632600" cy="194100"/>
          </a:xfrm>
          <a:prstGeom prst="straightConnector1">
            <a:avLst/>
          </a:prstGeom>
          <a:noFill/>
          <a:ln w="28575" cap="flat" cmpd="sng">
            <a:solidFill>
              <a:schemeClr val="dk2"/>
            </a:solidFill>
            <a:prstDash val="dot"/>
            <a:round/>
            <a:headEnd type="none" w="sm" len="sm"/>
            <a:tailEnd type="none" w="sm" len="sm"/>
          </a:ln>
        </p:spPr>
      </p:cxnSp>
      <p:cxnSp>
        <p:nvCxnSpPr>
          <p:cNvPr id="670" name="Google Shape;670;g14a759c8f77_0_0"/>
          <p:cNvCxnSpPr>
            <a:stCxn id="660" idx="1"/>
            <a:endCxn id="671" idx="5"/>
          </p:cNvCxnSpPr>
          <p:nvPr/>
        </p:nvCxnSpPr>
        <p:spPr>
          <a:xfrm rot="10800000">
            <a:off x="3877185" y="3209468"/>
            <a:ext cx="492000" cy="175200"/>
          </a:xfrm>
          <a:prstGeom prst="straightConnector1">
            <a:avLst/>
          </a:prstGeom>
          <a:noFill/>
          <a:ln w="28575" cap="flat" cmpd="sng">
            <a:solidFill>
              <a:schemeClr val="dk2"/>
            </a:solidFill>
            <a:prstDash val="dot"/>
            <a:round/>
            <a:headEnd type="none" w="sm" len="sm"/>
            <a:tailEnd type="none" w="sm" len="sm"/>
          </a:ln>
        </p:spPr>
      </p:cxnSp>
      <p:sp>
        <p:nvSpPr>
          <p:cNvPr id="672" name="Google Shape;672;g14a759c8f77_0_0"/>
          <p:cNvSpPr/>
          <p:nvPr/>
        </p:nvSpPr>
        <p:spPr>
          <a:xfrm>
            <a:off x="5155150" y="1220425"/>
            <a:ext cx="2038500" cy="2001600"/>
          </a:xfrm>
          <a:prstGeom prst="ellipse">
            <a:avLst/>
          </a:prstGeom>
          <a:solidFill>
            <a:srgbClr val="B3CDE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Century Gothic"/>
                <a:ea typeface="Century Gothic"/>
                <a:cs typeface="Century Gothic"/>
                <a:sym typeface="Century Gothic"/>
              </a:rPr>
              <a:t>Set strong login passwords for your apps and accounts.</a:t>
            </a:r>
            <a:endParaRPr sz="1600" b="1" i="0" u="none" strike="noStrike" cap="none">
              <a:solidFill>
                <a:schemeClr val="lt1"/>
              </a:solidFill>
              <a:latin typeface="Century Gothic"/>
              <a:ea typeface="Century Gothic"/>
              <a:cs typeface="Century Gothic"/>
              <a:sym typeface="Century Gothic"/>
            </a:endParaRPr>
          </a:p>
        </p:txBody>
      </p:sp>
      <p:sp>
        <p:nvSpPr>
          <p:cNvPr id="665" name="Google Shape;665;g14a759c8f77_0_0"/>
          <p:cNvSpPr/>
          <p:nvPr/>
        </p:nvSpPr>
        <p:spPr>
          <a:xfrm>
            <a:off x="7061275" y="2581013"/>
            <a:ext cx="2038500" cy="2001600"/>
          </a:xfrm>
          <a:prstGeom prst="ellipse">
            <a:avLst/>
          </a:prstGeom>
          <a:solidFill>
            <a:srgbClr val="B3CDE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Century Gothic"/>
                <a:ea typeface="Century Gothic"/>
                <a:cs typeface="Century Gothic"/>
                <a:sym typeface="Century Gothic"/>
              </a:rPr>
              <a:t>Keep an eye on your account balance and transaction history.</a:t>
            </a:r>
            <a:endParaRPr sz="1500" b="1" i="0" u="none" strike="noStrike" cap="none">
              <a:solidFill>
                <a:schemeClr val="lt1"/>
              </a:solidFill>
              <a:latin typeface="Arial"/>
              <a:ea typeface="Arial"/>
              <a:cs typeface="Arial"/>
              <a:sym typeface="Arial"/>
            </a:endParaRPr>
          </a:p>
        </p:txBody>
      </p:sp>
      <p:sp>
        <p:nvSpPr>
          <p:cNvPr id="671" name="Google Shape;671;g14a759c8f77_0_0"/>
          <p:cNvSpPr/>
          <p:nvPr/>
        </p:nvSpPr>
        <p:spPr>
          <a:xfrm>
            <a:off x="2137175" y="1429175"/>
            <a:ext cx="2038500" cy="2085600"/>
          </a:xfrm>
          <a:prstGeom prst="ellipse">
            <a:avLst/>
          </a:prstGeom>
          <a:solidFill>
            <a:srgbClr val="B3CDE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Century Gothic"/>
                <a:ea typeface="Century Gothic"/>
                <a:cs typeface="Century Gothic"/>
                <a:sym typeface="Century Gothic"/>
              </a:rPr>
              <a:t>Download authentic and official apps.</a:t>
            </a:r>
            <a:endParaRPr sz="1600" b="1" i="0" u="none" strike="noStrike" cap="none">
              <a:solidFill>
                <a:schemeClr val="lt1"/>
              </a:solidFill>
              <a:latin typeface="Century Gothic"/>
              <a:ea typeface="Century Gothic"/>
              <a:cs typeface="Century Gothic"/>
              <a:sym typeface="Century Gothic"/>
            </a:endParaRPr>
          </a:p>
        </p:txBody>
      </p:sp>
      <p:sp>
        <p:nvSpPr>
          <p:cNvPr id="669" name="Google Shape;669;g14a759c8f77_0_0"/>
          <p:cNvSpPr/>
          <p:nvPr/>
        </p:nvSpPr>
        <p:spPr>
          <a:xfrm>
            <a:off x="458425" y="3145825"/>
            <a:ext cx="2038500" cy="2001600"/>
          </a:xfrm>
          <a:prstGeom prst="ellipse">
            <a:avLst/>
          </a:prstGeom>
          <a:solidFill>
            <a:srgbClr val="B3CDE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Century Gothic"/>
                <a:ea typeface="Century Gothic"/>
                <a:cs typeface="Century Gothic"/>
                <a:sym typeface="Century Gothic"/>
              </a:rPr>
              <a:t>Log out of your apps and accounts when not using them.</a:t>
            </a:r>
            <a:endParaRPr sz="1600" b="1" i="0" u="none" strike="noStrike" cap="none">
              <a:solidFill>
                <a:schemeClr val="lt1"/>
              </a:solidFill>
              <a:latin typeface="Arial"/>
              <a:ea typeface="Arial"/>
              <a:cs typeface="Arial"/>
              <a:sym typeface="Arial"/>
            </a:endParaRPr>
          </a:p>
        </p:txBody>
      </p:sp>
      <p:sp>
        <p:nvSpPr>
          <p:cNvPr id="673" name="Google Shape;673;g14a759c8f77_0_0"/>
          <p:cNvSpPr/>
          <p:nvPr/>
        </p:nvSpPr>
        <p:spPr>
          <a:xfrm>
            <a:off x="2365775" y="4462825"/>
            <a:ext cx="2038500" cy="2001600"/>
          </a:xfrm>
          <a:prstGeom prst="ellipse">
            <a:avLst/>
          </a:prstGeom>
          <a:solidFill>
            <a:srgbClr val="B3CDE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Century Gothic"/>
                <a:ea typeface="Century Gothic"/>
                <a:cs typeface="Century Gothic"/>
                <a:sym typeface="Century Gothic"/>
              </a:rPr>
              <a:t>Always lock your phone to prevent unauthorized use.</a:t>
            </a:r>
            <a:endParaRPr sz="1400" b="1" i="0" u="none" strike="noStrike" cap="none">
              <a:solidFill>
                <a:schemeClr val="lt1"/>
              </a:solidFill>
              <a:latin typeface="Century Gothic"/>
              <a:ea typeface="Century Gothic"/>
              <a:cs typeface="Century Gothic"/>
              <a:sym typeface="Century Gothic"/>
            </a:endParaRPr>
          </a:p>
        </p:txBody>
      </p:sp>
      <p:pic>
        <p:nvPicPr>
          <p:cNvPr id="674" name="Google Shape;674;g14a759c8f77_0_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510525" y="3515400"/>
            <a:ext cx="874500" cy="874500"/>
          </a:xfrm>
          <a:prstGeom prst="rect">
            <a:avLst/>
          </a:prstGeom>
          <a:noFill/>
          <a:ln>
            <a:noFill/>
          </a:ln>
        </p:spPr>
      </p:pic>
      <p:pic>
        <p:nvPicPr>
          <p:cNvPr id="675" name="Google Shape;675;g14a759c8f77_0_0"/>
          <p:cNvPicPr preferRelativeResize="0"/>
          <p:nvPr/>
        </p:nvPicPr>
        <p:blipFill rotWithShape="1">
          <a:blip r:embed="rId5" cstate="screen">
            <a:alphaModFix/>
            <a:extLst>
              <a:ext uri="{28A0092B-C50C-407E-A947-70E740481C1C}">
                <a14:useLocalDpi xmlns:a14="http://schemas.microsoft.com/office/drawing/2010/main"/>
              </a:ext>
            </a:extLst>
          </a:blip>
          <a:srcRect l="199" r="189"/>
          <a:stretch/>
        </p:blipFill>
        <p:spPr>
          <a:xfrm>
            <a:off x="426565" y="220953"/>
            <a:ext cx="7772396" cy="194310"/>
          </a:xfrm>
          <a:prstGeom prst="rect">
            <a:avLst/>
          </a:prstGeom>
          <a:noFill/>
          <a:ln>
            <a:noFill/>
          </a:ln>
        </p:spPr>
      </p:pic>
      <p:pic>
        <p:nvPicPr>
          <p:cNvPr id="676" name="Google Shape;676;g14a759c8f77_0_0"/>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8628308" y="1401900"/>
            <a:ext cx="3421444" cy="5133399"/>
          </a:xfrm>
          <a:prstGeom prst="rect">
            <a:avLst/>
          </a:prstGeom>
          <a:noFill/>
          <a:ln>
            <a:noFill/>
          </a:ln>
        </p:spPr>
      </p:pic>
      <p:sp>
        <p:nvSpPr>
          <p:cNvPr id="677" name="Google Shape;677;g14a759c8f77_0_0"/>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pic>
        <p:nvPicPr>
          <p:cNvPr id="682" name="Google Shape;682;g14a759c8f77_0_29"/>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828"/>
            <a:ext cx="12192000" cy="6857173"/>
          </a:xfrm>
          <a:prstGeom prst="rect">
            <a:avLst/>
          </a:prstGeom>
          <a:noFill/>
          <a:ln>
            <a:noFill/>
          </a:ln>
        </p:spPr>
      </p:pic>
      <p:sp>
        <p:nvSpPr>
          <p:cNvPr id="683" name="Google Shape;683;g14a759c8f77_0_29"/>
          <p:cNvSpPr txBox="1"/>
          <p:nvPr/>
        </p:nvSpPr>
        <p:spPr>
          <a:xfrm>
            <a:off x="2709278" y="3719466"/>
            <a:ext cx="1746300" cy="20856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cxnSp>
        <p:nvCxnSpPr>
          <p:cNvPr id="684" name="Google Shape;684;g14a759c8f77_0_29"/>
          <p:cNvCxnSpPr/>
          <p:nvPr/>
        </p:nvCxnSpPr>
        <p:spPr>
          <a:xfrm>
            <a:off x="4455565" y="3992386"/>
            <a:ext cx="163200" cy="581700"/>
          </a:xfrm>
          <a:prstGeom prst="straightConnector1">
            <a:avLst/>
          </a:prstGeom>
          <a:noFill/>
          <a:ln w="28575" cap="flat" cmpd="sng">
            <a:solidFill>
              <a:schemeClr val="dk2"/>
            </a:solidFill>
            <a:prstDash val="dot"/>
            <a:round/>
            <a:headEnd type="none" w="sm" len="sm"/>
            <a:tailEnd type="none" w="sm" len="sm"/>
          </a:ln>
        </p:spPr>
      </p:cxnSp>
      <p:sp>
        <p:nvSpPr>
          <p:cNvPr id="685" name="Google Shape;685;g14a759c8f77_0_29"/>
          <p:cNvSpPr/>
          <p:nvPr/>
        </p:nvSpPr>
        <p:spPr>
          <a:xfrm>
            <a:off x="3577000" y="4537575"/>
            <a:ext cx="2070900" cy="2085600"/>
          </a:xfrm>
          <a:prstGeom prst="ellipse">
            <a:avLst/>
          </a:prstGeom>
          <a:solidFill>
            <a:srgbClr val="D1912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1600" b="1">
                <a:solidFill>
                  <a:schemeClr val="lt1"/>
                </a:solidFill>
                <a:latin typeface="Century Gothic"/>
                <a:ea typeface="Century Gothic"/>
                <a:cs typeface="Century Gothic"/>
                <a:sym typeface="Century Gothic"/>
              </a:rPr>
              <a:t>Don’t use unsecured Wi-Fi networks at train stations and airports.</a:t>
            </a:r>
            <a:endParaRPr sz="1600" b="1">
              <a:solidFill>
                <a:schemeClr val="lt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endParaRPr sz="1600" b="1">
              <a:solidFill>
                <a:schemeClr val="lt1"/>
              </a:solidFill>
              <a:latin typeface="Century Gothic"/>
              <a:ea typeface="Century Gothic"/>
              <a:cs typeface="Century Gothic"/>
              <a:sym typeface="Century Gothic"/>
            </a:endParaRPr>
          </a:p>
        </p:txBody>
      </p:sp>
      <p:sp>
        <p:nvSpPr>
          <p:cNvPr id="686" name="Google Shape;686;g14a759c8f77_0_29"/>
          <p:cNvSpPr txBox="1">
            <a:spLocks noGrp="1"/>
          </p:cNvSpPr>
          <p:nvPr>
            <p:ph type="title"/>
          </p:nvPr>
        </p:nvSpPr>
        <p:spPr>
          <a:xfrm>
            <a:off x="755075" y="164083"/>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3200">
                <a:solidFill>
                  <a:srgbClr val="2853A3"/>
                </a:solidFill>
              </a:rPr>
              <a:t>Dont’s of Digital Payments</a:t>
            </a:r>
            <a:endParaRPr/>
          </a:p>
        </p:txBody>
      </p:sp>
      <p:cxnSp>
        <p:nvCxnSpPr>
          <p:cNvPr id="687" name="Google Shape;687;g14a759c8f77_0_29"/>
          <p:cNvCxnSpPr>
            <a:cxnSpLocks/>
          </p:cNvCxnSpPr>
          <p:nvPr/>
        </p:nvCxnSpPr>
        <p:spPr>
          <a:xfrm rot="10800000" flipH="1">
            <a:off x="3596835" y="2589311"/>
            <a:ext cx="1797900" cy="1366500"/>
          </a:xfrm>
          <a:prstGeom prst="straightConnector1">
            <a:avLst/>
          </a:prstGeom>
          <a:noFill/>
          <a:ln w="28575" cap="flat" cmpd="sng">
            <a:solidFill>
              <a:schemeClr val="dk2"/>
            </a:solidFill>
            <a:prstDash val="dot"/>
            <a:round/>
            <a:headEnd type="none" w="sm" len="sm"/>
            <a:tailEnd type="none" w="sm" len="sm"/>
          </a:ln>
        </p:spPr>
      </p:cxnSp>
      <p:cxnSp>
        <p:nvCxnSpPr>
          <p:cNvPr id="689" name="Google Shape;689;g14a759c8f77_0_29"/>
          <p:cNvCxnSpPr>
            <a:cxnSpLocks/>
          </p:cNvCxnSpPr>
          <p:nvPr/>
        </p:nvCxnSpPr>
        <p:spPr>
          <a:xfrm flipH="1">
            <a:off x="2722335" y="3955811"/>
            <a:ext cx="874500" cy="549600"/>
          </a:xfrm>
          <a:prstGeom prst="straightConnector1">
            <a:avLst/>
          </a:prstGeom>
          <a:noFill/>
          <a:ln w="28575" cap="flat" cmpd="sng">
            <a:solidFill>
              <a:schemeClr val="dk2"/>
            </a:solidFill>
            <a:prstDash val="dot"/>
            <a:round/>
            <a:headEnd type="none" w="sm" len="sm"/>
            <a:tailEnd type="none" w="sm" len="sm"/>
          </a:ln>
        </p:spPr>
      </p:cxnSp>
      <p:cxnSp>
        <p:nvCxnSpPr>
          <p:cNvPr id="690" name="Google Shape;690;g14a759c8f77_0_29"/>
          <p:cNvCxnSpPr>
            <a:cxnSpLocks/>
          </p:cNvCxnSpPr>
          <p:nvPr/>
        </p:nvCxnSpPr>
        <p:spPr>
          <a:xfrm rot="10800000">
            <a:off x="2906275" y="2890127"/>
            <a:ext cx="2087400" cy="497700"/>
          </a:xfrm>
          <a:prstGeom prst="straightConnector1">
            <a:avLst/>
          </a:prstGeom>
          <a:noFill/>
          <a:ln w="28575" cap="flat" cmpd="sng">
            <a:solidFill>
              <a:schemeClr val="dk2"/>
            </a:solidFill>
            <a:prstDash val="dot"/>
            <a:round/>
            <a:headEnd type="none" w="sm" len="sm"/>
            <a:tailEnd type="none" w="sm" len="sm"/>
          </a:ln>
        </p:spPr>
      </p:cxnSp>
      <p:cxnSp>
        <p:nvCxnSpPr>
          <p:cNvPr id="691" name="Google Shape;691;g14a759c8f77_0_29"/>
          <p:cNvCxnSpPr>
            <a:cxnSpLocks/>
          </p:cNvCxnSpPr>
          <p:nvPr/>
        </p:nvCxnSpPr>
        <p:spPr>
          <a:xfrm rot="10800000">
            <a:off x="4612675" y="3387825"/>
            <a:ext cx="1683900" cy="604500"/>
          </a:xfrm>
          <a:prstGeom prst="straightConnector1">
            <a:avLst/>
          </a:prstGeom>
          <a:noFill/>
          <a:ln w="28575" cap="flat" cmpd="sng">
            <a:solidFill>
              <a:schemeClr val="dk2"/>
            </a:solidFill>
            <a:prstDash val="dot"/>
            <a:round/>
            <a:headEnd type="none" w="sm" len="sm"/>
            <a:tailEnd type="none" w="sm" len="sm"/>
          </a:ln>
        </p:spPr>
      </p:cxnSp>
      <p:sp>
        <p:nvSpPr>
          <p:cNvPr id="693" name="Google Shape;693;g14a759c8f77_0_29"/>
          <p:cNvSpPr/>
          <p:nvPr/>
        </p:nvSpPr>
        <p:spPr>
          <a:xfrm>
            <a:off x="5133525" y="1325700"/>
            <a:ext cx="2070900" cy="1995300"/>
          </a:xfrm>
          <a:prstGeom prst="ellipse">
            <a:avLst/>
          </a:prstGeom>
          <a:solidFill>
            <a:srgbClr val="D1912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1600" b="1">
                <a:solidFill>
                  <a:schemeClr val="lt1"/>
                </a:solidFill>
                <a:latin typeface="Century Gothic"/>
                <a:ea typeface="Century Gothic"/>
                <a:cs typeface="Century Gothic"/>
                <a:sym typeface="Century Gothic"/>
              </a:rPr>
              <a:t>Don’t use the same password for all of your apps and accounts.</a:t>
            </a:r>
            <a:endParaRPr sz="1600" b="1">
              <a:solidFill>
                <a:schemeClr val="lt1"/>
              </a:solidFill>
              <a:latin typeface="Century Gothic"/>
              <a:ea typeface="Century Gothic"/>
              <a:cs typeface="Century Gothic"/>
              <a:sym typeface="Century Gothic"/>
            </a:endParaRPr>
          </a:p>
        </p:txBody>
      </p:sp>
      <p:sp>
        <p:nvSpPr>
          <p:cNvPr id="694" name="Google Shape;694;g14a759c8f77_0_29"/>
          <p:cNvSpPr/>
          <p:nvPr/>
        </p:nvSpPr>
        <p:spPr>
          <a:xfrm>
            <a:off x="5952700" y="3397200"/>
            <a:ext cx="2822400" cy="2629800"/>
          </a:xfrm>
          <a:prstGeom prst="ellipse">
            <a:avLst/>
          </a:prstGeom>
          <a:solidFill>
            <a:srgbClr val="D19129"/>
          </a:solidFill>
          <a:ln>
            <a:noFill/>
          </a:ln>
        </p:spPr>
        <p:txBody>
          <a:bodyPr spcFirstLastPara="1" wrap="square" lIns="91425" tIns="91425" rIns="91425" bIns="91425" anchor="ctr" anchorCtr="0">
            <a:noAutofit/>
          </a:bodyPr>
          <a:lstStyle/>
          <a:p>
            <a:pPr marL="12700" marR="5080" lvl="0" indent="-635" algn="ctr" rtl="0">
              <a:lnSpc>
                <a:spcPct val="114599"/>
              </a:lnSpc>
              <a:spcBef>
                <a:spcPts val="0"/>
              </a:spcBef>
              <a:spcAft>
                <a:spcPts val="0"/>
              </a:spcAft>
              <a:buClr>
                <a:srgbClr val="000000"/>
              </a:buClr>
              <a:buSzPts val="1400"/>
              <a:buFont typeface="Arial"/>
              <a:buNone/>
            </a:pPr>
            <a:r>
              <a:rPr lang="en-US" sz="1400" b="1" i="0" u="none" strike="noStrike" cap="none">
                <a:solidFill>
                  <a:schemeClr val="lt1"/>
                </a:solidFill>
                <a:latin typeface="Century Gothic"/>
                <a:ea typeface="Century Gothic"/>
                <a:cs typeface="Century Gothic"/>
                <a:sym typeface="Century Gothic"/>
              </a:rPr>
              <a:t>Don’t save your mobile banking login and password on your phone. Memorize it or write it down and store it somewhere safe.</a:t>
            </a:r>
            <a:endParaRPr sz="1400" b="1" i="0" u="none" strike="noStrike" cap="none">
              <a:solidFill>
                <a:schemeClr val="lt1"/>
              </a:solidFill>
              <a:latin typeface="Arial"/>
              <a:ea typeface="Arial"/>
              <a:cs typeface="Arial"/>
              <a:sym typeface="Arial"/>
            </a:endParaRPr>
          </a:p>
        </p:txBody>
      </p:sp>
      <p:sp>
        <p:nvSpPr>
          <p:cNvPr id="695" name="Google Shape;695;g14a759c8f77_0_29"/>
          <p:cNvSpPr/>
          <p:nvPr/>
        </p:nvSpPr>
        <p:spPr>
          <a:xfrm>
            <a:off x="997025" y="1401888"/>
            <a:ext cx="2220300" cy="2180100"/>
          </a:xfrm>
          <a:prstGeom prst="ellipse">
            <a:avLst/>
          </a:prstGeom>
          <a:solidFill>
            <a:srgbClr val="D1912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1600" b="1">
                <a:solidFill>
                  <a:schemeClr val="lt1"/>
                </a:solidFill>
                <a:latin typeface="Century Gothic"/>
                <a:ea typeface="Century Gothic"/>
                <a:cs typeface="Century Gothic"/>
                <a:sym typeface="Century Gothic"/>
              </a:rPr>
              <a:t>Never leave your phone unattended and logged into a mobile banking app.</a:t>
            </a:r>
            <a:endParaRPr sz="1600" b="1">
              <a:solidFill>
                <a:schemeClr val="lt1"/>
              </a:solidFill>
              <a:latin typeface="Century Gothic"/>
              <a:ea typeface="Century Gothic"/>
              <a:cs typeface="Century Gothic"/>
              <a:sym typeface="Century Gothic"/>
            </a:endParaRPr>
          </a:p>
        </p:txBody>
      </p:sp>
      <p:sp>
        <p:nvSpPr>
          <p:cNvPr id="696" name="Google Shape;696;g14a759c8f77_0_29"/>
          <p:cNvSpPr/>
          <p:nvPr/>
        </p:nvSpPr>
        <p:spPr>
          <a:xfrm>
            <a:off x="900925" y="4190540"/>
            <a:ext cx="2220300" cy="2236200"/>
          </a:xfrm>
          <a:prstGeom prst="ellipse">
            <a:avLst/>
          </a:prstGeom>
          <a:solidFill>
            <a:srgbClr val="D1912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1600" b="1">
                <a:solidFill>
                  <a:schemeClr val="lt1"/>
                </a:solidFill>
                <a:latin typeface="Century Gothic"/>
                <a:ea typeface="Century Gothic"/>
                <a:cs typeface="Century Gothic"/>
                <a:sym typeface="Century Gothic"/>
              </a:rPr>
              <a:t>Do not share passwords, PINs, or any other confidential details with anyone.</a:t>
            </a:r>
            <a:endParaRPr sz="1600" b="1">
              <a:solidFill>
                <a:schemeClr val="lt1"/>
              </a:solidFill>
              <a:latin typeface="Century Gothic"/>
              <a:ea typeface="Century Gothic"/>
              <a:cs typeface="Century Gothic"/>
              <a:sym typeface="Century Gothic"/>
            </a:endParaRPr>
          </a:p>
        </p:txBody>
      </p:sp>
      <p:grpSp>
        <p:nvGrpSpPr>
          <p:cNvPr id="697" name="Google Shape;697;g14a759c8f77_0_29"/>
          <p:cNvGrpSpPr/>
          <p:nvPr/>
        </p:nvGrpSpPr>
        <p:grpSpPr>
          <a:xfrm>
            <a:off x="3357175" y="2584577"/>
            <a:ext cx="1636500" cy="1606500"/>
            <a:chOff x="4967725" y="2920802"/>
            <a:chExt cx="1636500" cy="1606500"/>
          </a:xfrm>
        </p:grpSpPr>
        <p:sp>
          <p:nvSpPr>
            <p:cNvPr id="688" name="Google Shape;688;g14a759c8f77_0_29"/>
            <p:cNvSpPr/>
            <p:nvPr/>
          </p:nvSpPr>
          <p:spPr>
            <a:xfrm>
              <a:off x="4967725" y="2920802"/>
              <a:ext cx="1636500" cy="1606500"/>
            </a:xfrm>
            <a:prstGeom prst="ellipse">
              <a:avLst/>
            </a:prstGeom>
            <a:solidFill>
              <a:srgbClr val="BA0C2F"/>
            </a:solidFill>
            <a:ln>
              <a:noFill/>
            </a:ln>
          </p:spPr>
          <p:txBody>
            <a:bodyPr spcFirstLastPara="1" wrap="square" lIns="91425" tIns="0"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endParaRPr sz="2500" b="1" i="0" u="none" strike="noStrike" cap="none">
                <a:solidFill>
                  <a:schemeClr val="lt1"/>
                </a:solidFill>
                <a:latin typeface="Arial"/>
                <a:ea typeface="Arial"/>
                <a:cs typeface="Arial"/>
                <a:sym typeface="Arial"/>
              </a:endParaRPr>
            </a:p>
          </p:txBody>
        </p:sp>
        <p:pic>
          <p:nvPicPr>
            <p:cNvPr id="692" name="Google Shape;692;g14a759c8f77_0_2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348725" y="3286800"/>
              <a:ext cx="874500" cy="874500"/>
            </a:xfrm>
            <a:prstGeom prst="rect">
              <a:avLst/>
            </a:prstGeom>
            <a:noFill/>
            <a:ln>
              <a:noFill/>
            </a:ln>
          </p:spPr>
        </p:pic>
      </p:grpSp>
      <p:pic>
        <p:nvPicPr>
          <p:cNvPr id="698" name="Google Shape;698;g14a759c8f77_0_2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399708" y="1401900"/>
            <a:ext cx="3421444" cy="5133399"/>
          </a:xfrm>
          <a:prstGeom prst="rect">
            <a:avLst/>
          </a:prstGeom>
          <a:noFill/>
          <a:ln>
            <a:noFill/>
          </a:ln>
        </p:spPr>
      </p:pic>
      <p:pic>
        <p:nvPicPr>
          <p:cNvPr id="699" name="Google Shape;699;g14a759c8f77_0_29"/>
          <p:cNvPicPr preferRelativeResize="0"/>
          <p:nvPr/>
        </p:nvPicPr>
        <p:blipFill rotWithShape="1">
          <a:blip r:embed="rId6" cstate="screen">
            <a:alphaModFix/>
            <a:extLst>
              <a:ext uri="{28A0092B-C50C-407E-A947-70E740481C1C}">
                <a14:useLocalDpi xmlns:a14="http://schemas.microsoft.com/office/drawing/2010/main"/>
              </a:ext>
            </a:extLst>
          </a:blip>
          <a:srcRect l="199" r="189"/>
          <a:stretch/>
        </p:blipFill>
        <p:spPr>
          <a:xfrm>
            <a:off x="426565" y="220953"/>
            <a:ext cx="7772396" cy="194310"/>
          </a:xfrm>
          <a:prstGeom prst="rect">
            <a:avLst/>
          </a:prstGeom>
          <a:noFill/>
          <a:ln>
            <a:noFill/>
          </a:ln>
        </p:spPr>
      </p:pic>
      <p:sp>
        <p:nvSpPr>
          <p:cNvPr id="700" name="Google Shape;700;g14a759c8f77_0_29"/>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pic>
        <p:nvPicPr>
          <p:cNvPr id="705" name="Google Shape;705;g1472dc3e379_0_24"/>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828"/>
            <a:ext cx="12192000" cy="6857173"/>
          </a:xfrm>
          <a:prstGeom prst="rect">
            <a:avLst/>
          </a:prstGeom>
          <a:noFill/>
          <a:ln>
            <a:noFill/>
          </a:ln>
        </p:spPr>
      </p:pic>
      <p:sp>
        <p:nvSpPr>
          <p:cNvPr id="706" name="Google Shape;706;g1472dc3e379_0_24"/>
          <p:cNvSpPr txBox="1"/>
          <p:nvPr/>
        </p:nvSpPr>
        <p:spPr>
          <a:xfrm>
            <a:off x="2709278" y="3719466"/>
            <a:ext cx="1746300" cy="20856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pic>
        <p:nvPicPr>
          <p:cNvPr id="707" name="Google Shape;707;g1472dc3e379_0_24"/>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396" cy="194310"/>
          </a:xfrm>
          <a:prstGeom prst="rect">
            <a:avLst/>
          </a:prstGeom>
          <a:noFill/>
          <a:ln>
            <a:noFill/>
          </a:ln>
        </p:spPr>
      </p:pic>
      <p:sp>
        <p:nvSpPr>
          <p:cNvPr id="708" name="Google Shape;708;g1472dc3e379_0_24"/>
          <p:cNvSpPr txBox="1"/>
          <p:nvPr/>
        </p:nvSpPr>
        <p:spPr>
          <a:xfrm>
            <a:off x="755075" y="297085"/>
            <a:ext cx="105156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2855A4"/>
              </a:buClr>
              <a:buSzPts val="3200"/>
              <a:buFont typeface="Century Gothic"/>
              <a:buNone/>
            </a:pPr>
            <a:r>
              <a:rPr lang="en-US" sz="3200" b="0" i="0" u="none" strike="noStrike" cap="none">
                <a:solidFill>
                  <a:srgbClr val="2855A4"/>
                </a:solidFill>
                <a:latin typeface="Century Gothic"/>
                <a:ea typeface="Century Gothic"/>
                <a:cs typeface="Century Gothic"/>
                <a:sym typeface="Century Gothic"/>
              </a:rPr>
              <a:t>Terms and Conditions</a:t>
            </a:r>
            <a:endParaRPr sz="1400" b="0" i="0" u="none" strike="noStrike" cap="none">
              <a:solidFill>
                <a:srgbClr val="000000"/>
              </a:solidFill>
              <a:latin typeface="Arial"/>
              <a:ea typeface="Arial"/>
              <a:cs typeface="Arial"/>
              <a:sym typeface="Arial"/>
            </a:endParaRPr>
          </a:p>
        </p:txBody>
      </p:sp>
      <p:pic>
        <p:nvPicPr>
          <p:cNvPr id="709" name="Google Shape;709;g1472dc3e379_0_24"/>
          <p:cNvPicPr preferRelativeResize="0"/>
          <p:nvPr/>
        </p:nvPicPr>
        <p:blipFill rotWithShape="1">
          <a:blip r:embed="rId5" cstate="screen">
            <a:alphaModFix/>
            <a:extLst>
              <a:ext uri="{28A0092B-C50C-407E-A947-70E740481C1C}">
                <a14:useLocalDpi xmlns:a14="http://schemas.microsoft.com/office/drawing/2010/main"/>
              </a:ext>
            </a:extLst>
          </a:blip>
          <a:srcRect l="11756" r="11756"/>
          <a:stretch/>
        </p:blipFill>
        <p:spPr>
          <a:xfrm flipH="1">
            <a:off x="881849" y="1129001"/>
            <a:ext cx="3617776" cy="5426673"/>
          </a:xfrm>
          <a:prstGeom prst="rect">
            <a:avLst/>
          </a:prstGeom>
          <a:noFill/>
          <a:ln>
            <a:noFill/>
          </a:ln>
        </p:spPr>
      </p:pic>
      <p:grpSp>
        <p:nvGrpSpPr>
          <p:cNvPr id="710" name="Google Shape;710;g1472dc3e379_0_24"/>
          <p:cNvGrpSpPr/>
          <p:nvPr/>
        </p:nvGrpSpPr>
        <p:grpSpPr>
          <a:xfrm>
            <a:off x="4129135" y="902954"/>
            <a:ext cx="7140878" cy="5631356"/>
            <a:chOff x="2554762" y="1389339"/>
            <a:chExt cx="7060577" cy="5568030"/>
          </a:xfrm>
        </p:grpSpPr>
        <p:pic>
          <p:nvPicPr>
            <p:cNvPr id="711" name="Google Shape;711;g1472dc3e379_0_24"/>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554762" y="1389339"/>
              <a:ext cx="7060577" cy="5568030"/>
            </a:xfrm>
            <a:prstGeom prst="rect">
              <a:avLst/>
            </a:prstGeom>
            <a:noFill/>
            <a:ln>
              <a:noFill/>
            </a:ln>
          </p:spPr>
        </p:pic>
        <p:sp>
          <p:nvSpPr>
            <p:cNvPr id="712" name="Google Shape;712;g1472dc3e379_0_24"/>
            <p:cNvSpPr txBox="1"/>
            <p:nvPr/>
          </p:nvSpPr>
          <p:spPr>
            <a:xfrm>
              <a:off x="3592327" y="2387110"/>
              <a:ext cx="4886400" cy="3137100"/>
            </a:xfrm>
            <a:prstGeom prst="rect">
              <a:avLst/>
            </a:prstGeom>
            <a:noFill/>
            <a:ln>
              <a:noFill/>
            </a:ln>
          </p:spPr>
          <p:txBody>
            <a:bodyPr spcFirstLastPara="1" wrap="square" lIns="0" tIns="12050" rIns="0" bIns="0" anchor="t" anchorCtr="0">
              <a:spAutoFit/>
            </a:bodyPr>
            <a:lstStyle/>
            <a:p>
              <a:pPr marL="12700" marR="5080" lvl="0" indent="0" algn="ctr" rtl="0">
                <a:lnSpc>
                  <a:spcPct val="106300"/>
                </a:lnSpc>
                <a:spcBef>
                  <a:spcPts val="0"/>
                </a:spcBef>
                <a:spcAft>
                  <a:spcPts val="0"/>
                </a:spcAft>
                <a:buClr>
                  <a:schemeClr val="dk1"/>
                </a:buClr>
                <a:buSzPts val="2000"/>
                <a:buFont typeface="Arial"/>
                <a:buNone/>
              </a:pPr>
              <a:endParaRPr sz="1300" b="1" i="0" u="none" strike="noStrike" cap="none">
                <a:solidFill>
                  <a:srgbClr val="D19129"/>
                </a:solidFill>
                <a:latin typeface="Century Gothic"/>
                <a:ea typeface="Century Gothic"/>
                <a:cs typeface="Century Gothic"/>
                <a:sym typeface="Century Gothic"/>
              </a:endParaRPr>
            </a:p>
            <a:p>
              <a:pPr marL="0" marR="5080" lvl="0" indent="0" algn="ctr" rtl="0">
                <a:lnSpc>
                  <a:spcPct val="106300"/>
                </a:lnSpc>
                <a:spcBef>
                  <a:spcPts val="0"/>
                </a:spcBef>
                <a:spcAft>
                  <a:spcPts val="0"/>
                </a:spcAft>
                <a:buClr>
                  <a:schemeClr val="dk1"/>
                </a:buClr>
                <a:buSzPts val="2000"/>
                <a:buFont typeface="Arial"/>
                <a:buNone/>
              </a:pPr>
              <a:r>
                <a:rPr lang="en-US" sz="1500" b="1" i="0" u="none" strike="noStrike" cap="none">
                  <a:solidFill>
                    <a:schemeClr val="dk2"/>
                  </a:solidFill>
                  <a:latin typeface="Century Gothic"/>
                  <a:ea typeface="Century Gothic"/>
                  <a:cs typeface="Century Gothic"/>
                  <a:sym typeface="Century Gothic"/>
                </a:rPr>
                <a:t>Digital payment providers usually provide “Terms and Conditions” on their websites, which contain important information regarding your </a:t>
              </a:r>
              <a:r>
                <a:rPr lang="en-US" sz="1500" b="1" i="0" u="none" strike="noStrike" cap="none">
                  <a:solidFill>
                    <a:srgbClr val="BA0C2F"/>
                  </a:solidFill>
                  <a:latin typeface="Century Gothic"/>
                  <a:ea typeface="Century Gothic"/>
                  <a:cs typeface="Century Gothic"/>
                  <a:sym typeface="Century Gothic"/>
                </a:rPr>
                <a:t>mobile or digital wallet</a:t>
              </a:r>
              <a:r>
                <a:rPr lang="en-US" sz="1500" b="1" i="0" u="none" strike="noStrike" cap="none">
                  <a:solidFill>
                    <a:schemeClr val="dk2"/>
                  </a:solidFill>
                  <a:latin typeface="Century Gothic"/>
                  <a:ea typeface="Century Gothic"/>
                  <a:cs typeface="Century Gothic"/>
                  <a:sym typeface="Century Gothic"/>
                </a:rPr>
                <a:t>. </a:t>
              </a:r>
              <a:endParaRPr sz="1500" b="1" i="0" u="none" strike="noStrike" cap="none">
                <a:solidFill>
                  <a:schemeClr val="dk2"/>
                </a:solidFill>
                <a:latin typeface="Century Gothic"/>
                <a:ea typeface="Century Gothic"/>
                <a:cs typeface="Century Gothic"/>
                <a:sym typeface="Century Gothic"/>
              </a:endParaRPr>
            </a:p>
            <a:p>
              <a:pPr marL="0" marR="5080" lvl="0" indent="0" algn="ctr" rtl="0">
                <a:lnSpc>
                  <a:spcPct val="106300"/>
                </a:lnSpc>
                <a:spcBef>
                  <a:spcPts val="0"/>
                </a:spcBef>
                <a:spcAft>
                  <a:spcPts val="0"/>
                </a:spcAft>
                <a:buClr>
                  <a:schemeClr val="dk1"/>
                </a:buClr>
                <a:buSzPts val="2000"/>
                <a:buFont typeface="Arial"/>
                <a:buNone/>
              </a:pPr>
              <a:endParaRPr sz="1300" b="1" i="0" u="none" strike="noStrike" cap="none">
                <a:solidFill>
                  <a:schemeClr val="dk2"/>
                </a:solidFill>
                <a:latin typeface="Century Gothic"/>
                <a:ea typeface="Century Gothic"/>
                <a:cs typeface="Century Gothic"/>
                <a:sym typeface="Century Gothic"/>
              </a:endParaRPr>
            </a:p>
            <a:p>
              <a:pPr marL="0" marR="5080" lvl="0" indent="0" algn="ctr" rtl="0">
                <a:lnSpc>
                  <a:spcPct val="106300"/>
                </a:lnSpc>
                <a:spcBef>
                  <a:spcPts val="0"/>
                </a:spcBef>
                <a:spcAft>
                  <a:spcPts val="0"/>
                </a:spcAft>
                <a:buClr>
                  <a:schemeClr val="dk1"/>
                </a:buClr>
                <a:buSzPts val="2000"/>
                <a:buFont typeface="Arial"/>
                <a:buNone/>
              </a:pPr>
              <a:r>
                <a:rPr lang="en-US" sz="1300" i="0" u="none" strike="noStrike" cap="none">
                  <a:solidFill>
                    <a:schemeClr val="dk2"/>
                  </a:solidFill>
                  <a:latin typeface="Century Gothic"/>
                  <a:ea typeface="Century Gothic"/>
                  <a:cs typeface="Century Gothic"/>
                  <a:sym typeface="Century Gothic"/>
                </a:rPr>
                <a:t>They can contain information about what to do and who to contact when your mobile phone, PIN, or your SIM card are lost or stolen. </a:t>
              </a:r>
              <a:endParaRPr sz="1300" i="0" u="none" strike="noStrike" cap="none">
                <a:solidFill>
                  <a:schemeClr val="dk2"/>
                </a:solidFill>
                <a:latin typeface="Century Gothic"/>
                <a:ea typeface="Century Gothic"/>
                <a:cs typeface="Century Gothic"/>
                <a:sym typeface="Century Gothic"/>
              </a:endParaRPr>
            </a:p>
            <a:p>
              <a:pPr marL="0" marR="5080" lvl="0" indent="0" algn="ctr" rtl="0">
                <a:lnSpc>
                  <a:spcPct val="106300"/>
                </a:lnSpc>
                <a:spcBef>
                  <a:spcPts val="0"/>
                </a:spcBef>
                <a:spcAft>
                  <a:spcPts val="0"/>
                </a:spcAft>
                <a:buClr>
                  <a:schemeClr val="dk1"/>
                </a:buClr>
                <a:buSzPts val="2000"/>
                <a:buFont typeface="Arial"/>
                <a:buNone/>
              </a:pPr>
              <a:endParaRPr sz="1300" i="0" u="none" strike="noStrike" cap="none">
                <a:solidFill>
                  <a:schemeClr val="dk2"/>
                </a:solidFill>
                <a:latin typeface="Century Gothic"/>
                <a:ea typeface="Century Gothic"/>
                <a:cs typeface="Century Gothic"/>
                <a:sym typeface="Century Gothic"/>
              </a:endParaRPr>
            </a:p>
            <a:p>
              <a:pPr marL="468630" marR="461007" lvl="0" indent="0" algn="ctr" rtl="0">
                <a:lnSpc>
                  <a:spcPct val="119600"/>
                </a:lnSpc>
                <a:spcBef>
                  <a:spcPts val="0"/>
                </a:spcBef>
                <a:spcAft>
                  <a:spcPts val="0"/>
                </a:spcAft>
                <a:buClr>
                  <a:schemeClr val="dk1"/>
                </a:buClr>
                <a:buSzPts val="2300"/>
                <a:buFont typeface="Arial"/>
                <a:buNone/>
              </a:pPr>
              <a:r>
                <a:rPr lang="en-US" sz="1300" i="0" u="none" strike="noStrike" cap="none">
                  <a:solidFill>
                    <a:schemeClr val="dk2"/>
                  </a:solidFill>
                  <a:latin typeface="Century Gothic"/>
                  <a:ea typeface="Century Gothic"/>
                  <a:cs typeface="Century Gothic"/>
                  <a:sym typeface="Century Gothic"/>
                </a:rPr>
                <a:t>It’s important to check your provider’s terms and conditions to see all the different ways you can be protected when using digital payments.</a:t>
              </a:r>
              <a:endParaRPr sz="1300" i="0" u="none" strike="noStrike" cap="none">
                <a:solidFill>
                  <a:schemeClr val="dk2"/>
                </a:solidFill>
                <a:latin typeface="Century Gothic"/>
                <a:ea typeface="Century Gothic"/>
                <a:cs typeface="Century Gothic"/>
                <a:sym typeface="Century Gothic"/>
              </a:endParaRPr>
            </a:p>
            <a:p>
              <a:pPr marL="0" marR="97155" lvl="0" indent="0" algn="l" rtl="0">
                <a:lnSpc>
                  <a:spcPct val="119600"/>
                </a:lnSpc>
                <a:spcBef>
                  <a:spcPts val="0"/>
                </a:spcBef>
                <a:spcAft>
                  <a:spcPts val="0"/>
                </a:spcAft>
                <a:buClr>
                  <a:srgbClr val="000000"/>
                </a:buClr>
                <a:buSzPts val="1200"/>
                <a:buFont typeface="Arial"/>
                <a:buNone/>
              </a:pPr>
              <a:endParaRPr sz="1200" b="1" i="0" u="none" strike="noStrike" cap="none">
                <a:solidFill>
                  <a:srgbClr val="2855A4"/>
                </a:solidFill>
                <a:latin typeface="Century Gothic"/>
                <a:ea typeface="Century Gothic"/>
                <a:cs typeface="Century Gothic"/>
                <a:sym typeface="Century Gothic"/>
              </a:endParaRPr>
            </a:p>
          </p:txBody>
        </p:sp>
      </p:grpSp>
      <p:sp>
        <p:nvSpPr>
          <p:cNvPr id="713" name="Google Shape;713;g1472dc3e379_0_24"/>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pic>
        <p:nvPicPr>
          <p:cNvPr id="718" name="Google Shape;718;p2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6857173"/>
          </a:xfrm>
          <a:prstGeom prst="rect">
            <a:avLst/>
          </a:prstGeom>
          <a:noFill/>
          <a:ln>
            <a:noFill/>
          </a:ln>
        </p:spPr>
      </p:pic>
      <p:grpSp>
        <p:nvGrpSpPr>
          <p:cNvPr id="719" name="Google Shape;719;p26"/>
          <p:cNvGrpSpPr/>
          <p:nvPr/>
        </p:nvGrpSpPr>
        <p:grpSpPr>
          <a:xfrm>
            <a:off x="3543371" y="1936196"/>
            <a:ext cx="4041899" cy="1567362"/>
            <a:chOff x="3983537" y="2050840"/>
            <a:chExt cx="4041899" cy="1567362"/>
          </a:xfrm>
        </p:grpSpPr>
        <p:pic>
          <p:nvPicPr>
            <p:cNvPr id="720" name="Google Shape;720;p2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693139">
              <a:off x="3983537" y="2179191"/>
              <a:ext cx="824345" cy="824345"/>
            </a:xfrm>
            <a:prstGeom prst="rect">
              <a:avLst/>
            </a:prstGeom>
            <a:noFill/>
            <a:ln>
              <a:noFill/>
            </a:ln>
          </p:spPr>
        </p:pic>
        <p:sp>
          <p:nvSpPr>
            <p:cNvPr id="721" name="Google Shape;721;p26"/>
            <p:cNvSpPr/>
            <p:nvPr/>
          </p:nvSpPr>
          <p:spPr>
            <a:xfrm>
              <a:off x="4484229" y="2050840"/>
              <a:ext cx="3541207" cy="1567362"/>
            </a:xfrm>
            <a:prstGeom prst="rect">
              <a:avLst/>
            </a:prstGeom>
            <a:solidFill>
              <a:srgbClr val="FBE4D4">
                <a:alpha val="4039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22" name="Google Shape;722;p26"/>
            <p:cNvSpPr txBox="1"/>
            <p:nvPr/>
          </p:nvSpPr>
          <p:spPr>
            <a:xfrm>
              <a:off x="4850963" y="2230399"/>
              <a:ext cx="2957164" cy="121571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sng" strike="noStrike" cap="none">
                  <a:solidFill>
                    <a:schemeClr val="lt1"/>
                  </a:solidFill>
                  <a:latin typeface="Century Gothic"/>
                  <a:ea typeface="Century Gothic"/>
                  <a:cs typeface="Century Gothic"/>
                  <a:sym typeface="Century Gothic"/>
                  <a:hlinkClick r:id="rId5">
                    <a:extLst>
                      <a:ext uri="{A12FA001-AC4F-418D-AE19-62706E023703}">
                        <ahyp:hlinkClr xmlns:ahyp="http://schemas.microsoft.com/office/drawing/2018/hyperlinkcolor" val="tx"/>
                      </a:ext>
                    </a:extLst>
                  </a:hlinkClick>
                </a:rPr>
                <a:t>Hey Sister Lessons</a:t>
              </a:r>
              <a:endParaRPr sz="2000" b="1" i="0" u="none" strike="noStrike" cap="none">
                <a:solidFill>
                  <a:schemeClr val="lt1"/>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000000"/>
                </a:buClr>
                <a:buSzPts val="1600"/>
                <a:buFont typeface="Arial"/>
                <a:buNone/>
              </a:pPr>
              <a:r>
                <a:rPr lang="en-US" sz="1600" b="1" i="0" u="none" strike="noStrike" cap="none">
                  <a:solidFill>
                    <a:schemeClr val="lt1"/>
                  </a:solidFill>
                  <a:latin typeface="Century Gothic"/>
                  <a:ea typeface="Century Gothic"/>
                  <a:cs typeface="Century Gothic"/>
                  <a:sym typeface="Century Gothic"/>
                </a:rPr>
                <a:t>Lesson 12: What are my rights under mobile money terms and conditions?</a:t>
              </a:r>
              <a:endParaRPr sz="1400" b="0" i="0" u="none" strike="noStrike" cap="none">
                <a:solidFill>
                  <a:srgbClr val="000000"/>
                </a:solidFill>
                <a:latin typeface="Arial"/>
                <a:ea typeface="Arial"/>
                <a:cs typeface="Arial"/>
                <a:sym typeface="Arial"/>
              </a:endParaRPr>
            </a:p>
          </p:txBody>
        </p:sp>
      </p:grpSp>
      <p:grpSp>
        <p:nvGrpSpPr>
          <p:cNvPr id="723" name="Google Shape;723;p26"/>
          <p:cNvGrpSpPr/>
          <p:nvPr/>
        </p:nvGrpSpPr>
        <p:grpSpPr>
          <a:xfrm>
            <a:off x="4567605" y="4008089"/>
            <a:ext cx="3864502" cy="1734840"/>
            <a:chOff x="3719716" y="4157718"/>
            <a:chExt cx="3864502" cy="1734840"/>
          </a:xfrm>
        </p:grpSpPr>
        <p:grpSp>
          <p:nvGrpSpPr>
            <p:cNvPr id="724" name="Google Shape;724;p26"/>
            <p:cNvGrpSpPr/>
            <p:nvPr/>
          </p:nvGrpSpPr>
          <p:grpSpPr>
            <a:xfrm>
              <a:off x="3719716" y="4157718"/>
              <a:ext cx="3725302" cy="1653423"/>
              <a:chOff x="3570091" y="4157718"/>
              <a:chExt cx="3725302" cy="1653423"/>
            </a:xfrm>
          </p:grpSpPr>
          <p:sp>
            <p:nvSpPr>
              <p:cNvPr id="725" name="Google Shape;725;p26"/>
              <p:cNvSpPr/>
              <p:nvPr/>
            </p:nvSpPr>
            <p:spPr>
              <a:xfrm>
                <a:off x="3570091" y="4157718"/>
                <a:ext cx="3725302" cy="1653423"/>
              </a:xfrm>
              <a:prstGeom prst="rect">
                <a:avLst/>
              </a:prstGeom>
              <a:solidFill>
                <a:srgbClr val="FBE4D4">
                  <a:alpha val="4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26" name="Google Shape;726;p26"/>
              <p:cNvSpPr txBox="1"/>
              <p:nvPr/>
            </p:nvSpPr>
            <p:spPr>
              <a:xfrm>
                <a:off x="3792768" y="4343709"/>
                <a:ext cx="3450236" cy="121571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sng" strike="noStrike" cap="none">
                    <a:solidFill>
                      <a:schemeClr val="lt1"/>
                    </a:solidFill>
                    <a:latin typeface="Century Gothic"/>
                    <a:ea typeface="Century Gothic"/>
                    <a:cs typeface="Century Gothic"/>
                    <a:sym typeface="Century Gothic"/>
                    <a:hlinkClick r:id="rId6">
                      <a:extLst>
                        <a:ext uri="{A12FA001-AC4F-418D-AE19-62706E023703}">
                          <ahyp:hlinkClr xmlns:ahyp="http://schemas.microsoft.com/office/drawing/2018/hyperlinkcolor" val="tx"/>
                        </a:ext>
                      </a:extLst>
                    </a:hlinkClick>
                  </a:rPr>
                  <a:t>Oye Amiga Lessons</a:t>
                </a:r>
                <a:endParaRPr sz="2000" b="1" i="0" u="none" strike="noStrike" cap="none">
                  <a:solidFill>
                    <a:schemeClr val="lt1"/>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000000"/>
                  </a:buClr>
                  <a:buSzPts val="1600"/>
                  <a:buFont typeface="Arial"/>
                  <a:buNone/>
                </a:pPr>
                <a:r>
                  <a:rPr lang="en-US" sz="1600" b="1" i="0" u="none" strike="noStrike" cap="none">
                    <a:solidFill>
                      <a:schemeClr val="lt1"/>
                    </a:solidFill>
                    <a:latin typeface="Century Gothic"/>
                    <a:ea typeface="Century Gothic"/>
                    <a:cs typeface="Century Gothic"/>
                    <a:sym typeface="Century Gothic"/>
                  </a:rPr>
                  <a:t>Lesson 3: Where can I look for information about my rights under mobile wallets?</a:t>
                </a:r>
                <a:endParaRPr sz="1600" b="0" i="0" u="none" strike="noStrike" cap="none">
                  <a:solidFill>
                    <a:schemeClr val="lt1"/>
                  </a:solidFill>
                  <a:latin typeface="Century Gothic"/>
                  <a:ea typeface="Century Gothic"/>
                  <a:cs typeface="Century Gothic"/>
                  <a:sym typeface="Century Gothic"/>
                </a:endParaRPr>
              </a:p>
            </p:txBody>
          </p:sp>
        </p:grpSp>
        <p:pic>
          <p:nvPicPr>
            <p:cNvPr id="727" name="Google Shape;727;p2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6342454">
              <a:off x="6759873" y="5068213"/>
              <a:ext cx="824345" cy="824345"/>
            </a:xfrm>
            <a:prstGeom prst="rect">
              <a:avLst/>
            </a:prstGeom>
            <a:noFill/>
            <a:ln>
              <a:noFill/>
            </a:ln>
          </p:spPr>
        </p:pic>
      </p:grpSp>
      <p:pic>
        <p:nvPicPr>
          <p:cNvPr id="728" name="Google Shape;728;p26"/>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7865958" y="2035011"/>
            <a:ext cx="3928978" cy="3928978"/>
          </a:xfrm>
          <a:prstGeom prst="rect">
            <a:avLst/>
          </a:prstGeom>
          <a:noFill/>
          <a:ln>
            <a:noFill/>
          </a:ln>
        </p:spPr>
      </p:pic>
      <p:pic>
        <p:nvPicPr>
          <p:cNvPr id="729" name="Google Shape;729;p26"/>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216136" y="1918636"/>
            <a:ext cx="4058757" cy="4058757"/>
          </a:xfrm>
          <a:prstGeom prst="rect">
            <a:avLst/>
          </a:prstGeom>
          <a:noFill/>
          <a:ln>
            <a:noFill/>
          </a:ln>
        </p:spPr>
      </p:pic>
      <p:sp>
        <p:nvSpPr>
          <p:cNvPr id="730" name="Google Shape;730;p26"/>
          <p:cNvSpPr/>
          <p:nvPr/>
        </p:nvSpPr>
        <p:spPr>
          <a:xfrm>
            <a:off x="601375" y="357726"/>
            <a:ext cx="10906200" cy="11406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1" name="Google Shape;731;p26"/>
          <p:cNvSpPr txBox="1">
            <a:spLocks noGrp="1"/>
          </p:cNvSpPr>
          <p:nvPr>
            <p:ph type="title"/>
          </p:nvPr>
        </p:nvSpPr>
        <p:spPr>
          <a:xfrm>
            <a:off x="838200" y="265176"/>
            <a:ext cx="113538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BA0C2F"/>
              </a:buClr>
              <a:buSzPts val="3200"/>
              <a:buFont typeface="Century Gothic"/>
              <a:buNone/>
            </a:pPr>
            <a:r>
              <a:rPr lang="en-US" sz="2100" b="1">
                <a:solidFill>
                  <a:srgbClr val="BA0C2F"/>
                </a:solidFill>
              </a:rPr>
              <a:t>LEARNING RESOURCE</a:t>
            </a:r>
            <a:endParaRPr sz="2100" b="1">
              <a:solidFill>
                <a:srgbClr val="BA0C2F"/>
              </a:solidFill>
            </a:endParaRPr>
          </a:p>
          <a:p>
            <a:pPr marL="0" lvl="0" indent="0" algn="l" rtl="0">
              <a:lnSpc>
                <a:spcPct val="90000"/>
              </a:lnSpc>
              <a:spcBef>
                <a:spcPts val="400"/>
              </a:spcBef>
              <a:spcAft>
                <a:spcPts val="0"/>
              </a:spcAft>
              <a:buClr>
                <a:srgbClr val="BA0C2F"/>
              </a:buClr>
              <a:buSzPts val="3200"/>
              <a:buFont typeface="Century Gothic"/>
              <a:buNone/>
            </a:pPr>
            <a:r>
              <a:rPr lang="en-US" sz="3000">
                <a:solidFill>
                  <a:srgbClr val="BA0C2F"/>
                </a:solidFill>
                <a:latin typeface="Century Gothic"/>
                <a:ea typeface="Century Gothic"/>
                <a:cs typeface="Century Gothic"/>
                <a:sym typeface="Century Gothic"/>
              </a:rPr>
              <a:t>Learn About Your Rights With Hey Sister and Oye Amiga</a:t>
            </a:r>
            <a:endParaRPr sz="4200"/>
          </a:p>
        </p:txBody>
      </p:sp>
      <p:sp>
        <p:nvSpPr>
          <p:cNvPr id="732" name="Google Shape;732;p26"/>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chemeClr val="lt1"/>
                </a:solidFill>
              </a:rPr>
              <a:t>33</a:t>
            </a:fld>
            <a:endParaRPr>
              <a:solidFill>
                <a:schemeClr val="lt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pic>
        <p:nvPicPr>
          <p:cNvPr id="737" name="Google Shape;737;p27"/>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2"/>
          </a:xfrm>
          <a:prstGeom prst="rect">
            <a:avLst/>
          </a:prstGeom>
          <a:noFill/>
          <a:ln>
            <a:noFill/>
          </a:ln>
        </p:spPr>
      </p:pic>
      <p:sp>
        <p:nvSpPr>
          <p:cNvPr id="738" name="Google Shape;738;p27"/>
          <p:cNvSpPr txBox="1">
            <a:spLocks noGrp="1"/>
          </p:cNvSpPr>
          <p:nvPr>
            <p:ph type="title"/>
          </p:nvPr>
        </p:nvSpPr>
        <p:spPr>
          <a:xfrm>
            <a:off x="755075" y="29708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3200">
                <a:solidFill>
                  <a:srgbClr val="2853A3"/>
                </a:solidFill>
                <a:latin typeface="Century Gothic"/>
                <a:ea typeface="Century Gothic"/>
                <a:cs typeface="Century Gothic"/>
                <a:sym typeface="Century Gothic"/>
              </a:rPr>
              <a:t>Key Takeaways From This Module</a:t>
            </a:r>
            <a:endParaRPr/>
          </a:p>
        </p:txBody>
      </p:sp>
      <p:sp>
        <p:nvSpPr>
          <p:cNvPr id="739" name="Google Shape;739;p27"/>
          <p:cNvSpPr txBox="1">
            <a:spLocks noGrp="1"/>
          </p:cNvSpPr>
          <p:nvPr>
            <p:ph type="body" idx="1"/>
          </p:nvPr>
        </p:nvSpPr>
        <p:spPr>
          <a:xfrm>
            <a:off x="3035531" y="1396156"/>
            <a:ext cx="8977800" cy="5270400"/>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120000"/>
              </a:lnSpc>
              <a:spcBef>
                <a:spcPts val="0"/>
              </a:spcBef>
              <a:spcAft>
                <a:spcPts val="0"/>
              </a:spcAft>
              <a:buClr>
                <a:schemeClr val="dk1"/>
              </a:buClr>
              <a:buSzPct val="100000"/>
              <a:buNone/>
            </a:pPr>
            <a:endParaRPr sz="1900">
              <a:solidFill>
                <a:srgbClr val="2853A3"/>
              </a:solidFill>
            </a:endParaRPr>
          </a:p>
          <a:p>
            <a:pPr marL="552450" marR="198755" lvl="0" indent="-457200" algn="l" rtl="0">
              <a:lnSpc>
                <a:spcPct val="116500"/>
              </a:lnSpc>
              <a:spcBef>
                <a:spcPts val="0"/>
              </a:spcBef>
              <a:spcAft>
                <a:spcPts val="0"/>
              </a:spcAft>
              <a:buClr>
                <a:srgbClr val="2853A3"/>
              </a:buClr>
              <a:buSzPct val="100000"/>
              <a:buFont typeface="Century Gothic"/>
              <a:buAutoNum type="arabicPeriod"/>
            </a:pPr>
            <a:r>
              <a:rPr lang="en-US" sz="2200" b="1">
                <a:solidFill>
                  <a:srgbClr val="BA0C2F"/>
                </a:solidFill>
                <a:latin typeface="Century Gothic"/>
                <a:ea typeface="Century Gothic"/>
                <a:cs typeface="Century Gothic"/>
                <a:sym typeface="Century Gothic"/>
              </a:rPr>
              <a:t>Mobile wallets</a:t>
            </a:r>
            <a:r>
              <a:rPr lang="en-US" sz="2200" b="1">
                <a:solidFill>
                  <a:srgbClr val="2853A3"/>
                </a:solidFill>
                <a:latin typeface="Century Gothic"/>
                <a:ea typeface="Century Gothic"/>
                <a:cs typeface="Century Gothic"/>
                <a:sym typeface="Century Gothic"/>
              </a:rPr>
              <a:t> and merchant accounts give you greater control over your finances. </a:t>
            </a:r>
            <a:r>
              <a:rPr lang="en-US" sz="2200">
                <a:solidFill>
                  <a:schemeClr val="dk2"/>
                </a:solidFill>
                <a:latin typeface="Century Gothic"/>
                <a:ea typeface="Century Gothic"/>
                <a:cs typeface="Century Gothic"/>
                <a:sym typeface="Century Gothic"/>
              </a:rPr>
              <a:t>Opening your own </a:t>
            </a:r>
            <a:r>
              <a:rPr lang="en-US" sz="2200">
                <a:solidFill>
                  <a:srgbClr val="BA0C2F"/>
                </a:solidFill>
                <a:latin typeface="Century Gothic"/>
                <a:ea typeface="Century Gothic"/>
                <a:cs typeface="Century Gothic"/>
                <a:sym typeface="Century Gothic"/>
              </a:rPr>
              <a:t>mobile wallet </a:t>
            </a:r>
            <a:r>
              <a:rPr lang="en-US" sz="2200">
                <a:solidFill>
                  <a:schemeClr val="dk2"/>
                </a:solidFill>
                <a:latin typeface="Century Gothic"/>
                <a:ea typeface="Century Gothic"/>
                <a:cs typeface="Century Gothic"/>
                <a:sym typeface="Century Gothic"/>
              </a:rPr>
              <a:t>or merchant account for your business will give you more financial freedom. You can decide where to allocate your money, and how you use your digital wallets. </a:t>
            </a:r>
            <a:endParaRPr>
              <a:solidFill>
                <a:schemeClr val="dk2"/>
              </a:solidFill>
            </a:endParaRPr>
          </a:p>
          <a:p>
            <a:pPr marL="552450" marR="198755" lvl="0" indent="-457200" algn="l" rtl="0">
              <a:lnSpc>
                <a:spcPct val="116500"/>
              </a:lnSpc>
              <a:spcBef>
                <a:spcPts val="600"/>
              </a:spcBef>
              <a:spcAft>
                <a:spcPts val="0"/>
              </a:spcAft>
              <a:buClr>
                <a:srgbClr val="2853A3"/>
              </a:buClr>
              <a:buSzPct val="100000"/>
              <a:buFont typeface="Century Gothic"/>
              <a:buAutoNum type="arabicPeriod"/>
            </a:pPr>
            <a:r>
              <a:rPr lang="en-US" sz="2200" b="1">
                <a:solidFill>
                  <a:srgbClr val="2853A3"/>
                </a:solidFill>
                <a:latin typeface="Century Gothic"/>
                <a:ea typeface="Century Gothic"/>
                <a:cs typeface="Century Gothic"/>
                <a:sym typeface="Century Gothic"/>
              </a:rPr>
              <a:t>Digital payments offer convenience, privacy, and accessibility. </a:t>
            </a:r>
            <a:r>
              <a:rPr lang="en-US" sz="2200">
                <a:solidFill>
                  <a:schemeClr val="dk2"/>
                </a:solidFill>
                <a:latin typeface="Century Gothic"/>
                <a:ea typeface="Century Gothic"/>
                <a:cs typeface="Century Gothic"/>
                <a:sym typeface="Century Gothic"/>
              </a:rPr>
              <a:t>With digital payments, </a:t>
            </a:r>
            <a:r>
              <a:rPr lang="en-US" sz="2200">
                <a:solidFill>
                  <a:srgbClr val="BA0C2F"/>
                </a:solidFill>
              </a:rPr>
              <a:t>mobile wallets</a:t>
            </a:r>
            <a:r>
              <a:rPr lang="en-US" sz="2200">
                <a:solidFill>
                  <a:schemeClr val="dk2"/>
                </a:solidFill>
                <a:latin typeface="Century Gothic"/>
                <a:ea typeface="Century Gothic"/>
                <a:cs typeface="Century Gothic"/>
                <a:sym typeface="Century Gothic"/>
              </a:rPr>
              <a:t>, and merchant accounts, you no longer have to travel to your bank and wait in line to make your transactions. With these tools, you can transact securely and privately from anywhere, including your shop or your home. </a:t>
            </a:r>
            <a:endParaRPr>
              <a:solidFill>
                <a:schemeClr val="dk2"/>
              </a:solidFill>
            </a:endParaRPr>
          </a:p>
          <a:p>
            <a:pPr marL="552450" marR="198755" lvl="0" indent="-457200" algn="l" rtl="0">
              <a:lnSpc>
                <a:spcPct val="116500"/>
              </a:lnSpc>
              <a:spcBef>
                <a:spcPts val="600"/>
              </a:spcBef>
              <a:spcAft>
                <a:spcPts val="0"/>
              </a:spcAft>
              <a:buClr>
                <a:srgbClr val="2853A3"/>
              </a:buClr>
              <a:buSzPct val="100000"/>
              <a:buFont typeface="Century Gothic"/>
              <a:buAutoNum type="arabicPeriod"/>
            </a:pPr>
            <a:r>
              <a:rPr lang="en-US" sz="2200" b="1">
                <a:solidFill>
                  <a:srgbClr val="2853A3"/>
                </a:solidFill>
                <a:latin typeface="Century Gothic"/>
                <a:ea typeface="Century Gothic"/>
                <a:cs typeface="Century Gothic"/>
                <a:sym typeface="Century Gothic"/>
              </a:rPr>
              <a:t>Using digital tools gives you records of your cash flow and transactions. </a:t>
            </a:r>
            <a:r>
              <a:rPr lang="en-US" sz="2200">
                <a:solidFill>
                  <a:schemeClr val="dk2"/>
                </a:solidFill>
                <a:latin typeface="Century Gothic"/>
                <a:ea typeface="Century Gothic"/>
                <a:cs typeface="Century Gothic"/>
                <a:sym typeface="Century Gothic"/>
              </a:rPr>
              <a:t>Adopting digital payments will give you a digital trail of your transactions, which can help you make important decisions about your business, such as what products to stock. </a:t>
            </a:r>
            <a:endParaRPr>
              <a:solidFill>
                <a:schemeClr val="dk2"/>
              </a:solidFill>
            </a:endParaRPr>
          </a:p>
          <a:p>
            <a:pPr marL="552450" marR="198755" lvl="0" indent="-457200" algn="l" rtl="0">
              <a:lnSpc>
                <a:spcPct val="116500"/>
              </a:lnSpc>
              <a:spcBef>
                <a:spcPts val="600"/>
              </a:spcBef>
              <a:spcAft>
                <a:spcPts val="0"/>
              </a:spcAft>
              <a:buClr>
                <a:srgbClr val="2853A3"/>
              </a:buClr>
              <a:buSzPct val="100000"/>
              <a:buFont typeface="Century Gothic"/>
              <a:buAutoNum type="arabicPeriod"/>
            </a:pPr>
            <a:r>
              <a:rPr lang="en-US" sz="2200" b="1">
                <a:solidFill>
                  <a:srgbClr val="2853A3"/>
                </a:solidFill>
                <a:latin typeface="Century Gothic"/>
                <a:ea typeface="Century Gothic"/>
                <a:cs typeface="Century Gothic"/>
                <a:sym typeface="Century Gothic"/>
              </a:rPr>
              <a:t>Digital tools can make your business more efficient when used safely. </a:t>
            </a:r>
            <a:r>
              <a:rPr lang="en-US" sz="2200">
                <a:solidFill>
                  <a:schemeClr val="dk2"/>
                </a:solidFill>
                <a:latin typeface="Century Gothic"/>
                <a:ea typeface="Century Gothic"/>
                <a:cs typeface="Century Gothic"/>
                <a:sym typeface="Century Gothic"/>
              </a:rPr>
              <a:t>It’s important to take precautions when using</a:t>
            </a:r>
            <a:r>
              <a:rPr lang="en-US" sz="2200">
                <a:solidFill>
                  <a:schemeClr val="dk2"/>
                </a:solidFill>
              </a:rPr>
              <a:t> </a:t>
            </a:r>
            <a:r>
              <a:rPr lang="en-US" sz="2200">
                <a:solidFill>
                  <a:srgbClr val="BA0C2F"/>
                </a:solidFill>
              </a:rPr>
              <a:t>mobile wallets</a:t>
            </a:r>
            <a:r>
              <a:rPr lang="en-US" sz="2200">
                <a:solidFill>
                  <a:schemeClr val="dk2"/>
                </a:solidFill>
                <a:latin typeface="Century Gothic"/>
                <a:ea typeface="Century Gothic"/>
                <a:cs typeface="Century Gothic"/>
                <a:sym typeface="Century Gothic"/>
              </a:rPr>
              <a:t> and accepting digital payments. Remember to check your transactions regularly, use passwords on your devices, and refrain from sharing confidential information with anyone.</a:t>
            </a:r>
            <a:endParaRPr>
              <a:solidFill>
                <a:schemeClr val="dk2"/>
              </a:solidFill>
            </a:endParaRPr>
          </a:p>
        </p:txBody>
      </p:sp>
      <p:pic>
        <p:nvPicPr>
          <p:cNvPr id="740" name="Google Shape;740;p2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9137" y="1408471"/>
            <a:ext cx="3513667" cy="5270500"/>
          </a:xfrm>
          <a:prstGeom prst="rect">
            <a:avLst/>
          </a:prstGeom>
          <a:noFill/>
          <a:ln>
            <a:noFill/>
          </a:ln>
        </p:spPr>
      </p:pic>
      <p:pic>
        <p:nvPicPr>
          <p:cNvPr id="741" name="Google Shape;741;p2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26565" y="220953"/>
            <a:ext cx="7772400" cy="194310"/>
          </a:xfrm>
          <a:prstGeom prst="rect">
            <a:avLst/>
          </a:prstGeom>
          <a:noFill/>
          <a:ln>
            <a:noFill/>
          </a:ln>
        </p:spPr>
      </p:pic>
      <p:sp>
        <p:nvSpPr>
          <p:cNvPr id="742" name="Google Shape;742;p27"/>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pic>
        <p:nvPicPr>
          <p:cNvPr id="747" name="Google Shape;747;p2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6857172"/>
          </a:xfrm>
          <a:prstGeom prst="rect">
            <a:avLst/>
          </a:prstGeom>
          <a:noFill/>
          <a:ln>
            <a:noFill/>
          </a:ln>
        </p:spPr>
      </p:pic>
      <p:grpSp>
        <p:nvGrpSpPr>
          <p:cNvPr id="748" name="Google Shape;748;p28"/>
          <p:cNvGrpSpPr/>
          <p:nvPr/>
        </p:nvGrpSpPr>
        <p:grpSpPr>
          <a:xfrm>
            <a:off x="5231303" y="736329"/>
            <a:ext cx="5265765" cy="4152629"/>
            <a:chOff x="5364307" y="875631"/>
            <a:chExt cx="5265765" cy="4152629"/>
          </a:xfrm>
        </p:grpSpPr>
        <p:pic>
          <p:nvPicPr>
            <p:cNvPr id="749" name="Google Shape;749;p2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364307" y="875631"/>
              <a:ext cx="5265765" cy="4152629"/>
            </a:xfrm>
            <a:prstGeom prst="rect">
              <a:avLst/>
            </a:prstGeom>
            <a:noFill/>
            <a:ln>
              <a:noFill/>
            </a:ln>
          </p:spPr>
        </p:pic>
        <p:sp>
          <p:nvSpPr>
            <p:cNvPr id="750" name="Google Shape;750;p28"/>
            <p:cNvSpPr txBox="1"/>
            <p:nvPr/>
          </p:nvSpPr>
          <p:spPr>
            <a:xfrm>
              <a:off x="6075411" y="2474893"/>
              <a:ext cx="3843559"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Century Gothic"/>
                  <a:ea typeface="Century Gothic"/>
                  <a:cs typeface="Century Gothic"/>
                  <a:sym typeface="Century Gothic"/>
                </a:rPr>
                <a:t>Share your doubts and questions!</a:t>
              </a:r>
              <a:endParaRPr sz="2800" b="1" i="0" u="none" strike="noStrike" cap="none">
                <a:solidFill>
                  <a:schemeClr val="lt1"/>
                </a:solidFill>
                <a:latin typeface="Calibri"/>
                <a:ea typeface="Calibri"/>
                <a:cs typeface="Calibri"/>
                <a:sym typeface="Calibri"/>
              </a:endParaRPr>
            </a:p>
          </p:txBody>
        </p:sp>
      </p:grpSp>
      <p:pic>
        <p:nvPicPr>
          <p:cNvPr id="751" name="Google Shape;751;p2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24267" y="166255"/>
            <a:ext cx="3138302" cy="2474893"/>
          </a:xfrm>
          <a:prstGeom prst="rect">
            <a:avLst/>
          </a:prstGeom>
          <a:noFill/>
          <a:ln>
            <a:noFill/>
          </a:ln>
        </p:spPr>
      </p:pic>
      <p:pic>
        <p:nvPicPr>
          <p:cNvPr id="752" name="Google Shape;752;p28"/>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802445" y="1522534"/>
            <a:ext cx="3428858" cy="5143287"/>
          </a:xfrm>
          <a:prstGeom prst="rect">
            <a:avLst/>
          </a:prstGeom>
          <a:noFill/>
          <a:ln>
            <a:noFill/>
          </a:ln>
        </p:spPr>
      </p:pic>
      <p:sp>
        <p:nvSpPr>
          <p:cNvPr id="753" name="Google Shape;753;p28"/>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35</a:t>
            </a:fld>
            <a:endParaRPr/>
          </a:p>
        </p:txBody>
      </p:sp>
      <p:pic>
        <p:nvPicPr>
          <p:cNvPr id="754" name="Google Shape;754;p28"/>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263800" y="622600"/>
            <a:ext cx="1208049" cy="120804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pic>
        <p:nvPicPr>
          <p:cNvPr id="759" name="Google Shape;759;g158fca6b8f6_0_0"/>
          <p:cNvPicPr preferRelativeResize="0"/>
          <p:nvPr/>
        </p:nvPicPr>
        <p:blipFill rotWithShape="1">
          <a:blip r:embed="rId3" cstate="screen">
            <a:alphaModFix/>
            <a:extLst>
              <a:ext uri="{28A0092B-C50C-407E-A947-70E740481C1C}">
                <a14:useLocalDpi xmlns:a14="http://schemas.microsoft.com/office/drawing/2010/main"/>
              </a:ext>
            </a:extLst>
          </a:blip>
          <a:srcRect b="8900"/>
          <a:stretch/>
        </p:blipFill>
        <p:spPr>
          <a:xfrm>
            <a:off x="0" y="1506950"/>
            <a:ext cx="12192000" cy="5351050"/>
          </a:xfrm>
          <a:prstGeom prst="rect">
            <a:avLst/>
          </a:prstGeom>
          <a:noFill/>
          <a:ln>
            <a:noFill/>
          </a:ln>
        </p:spPr>
      </p:pic>
      <p:sp>
        <p:nvSpPr>
          <p:cNvPr id="760" name="Google Shape;760;g158fca6b8f6_0_0"/>
          <p:cNvSpPr txBox="1">
            <a:spLocks noGrp="1"/>
          </p:cNvSpPr>
          <p:nvPr>
            <p:ph type="subTitle" idx="1"/>
          </p:nvPr>
        </p:nvSpPr>
        <p:spPr>
          <a:xfrm>
            <a:off x="4485300" y="2208100"/>
            <a:ext cx="3069000" cy="1209900"/>
          </a:xfrm>
          <a:prstGeom prst="rect">
            <a:avLst/>
          </a:prstGeom>
          <a:noFill/>
          <a:ln>
            <a:noFill/>
          </a:ln>
          <a:effectLst>
            <a:outerShdw blurRad="254000" algn="tl" rotWithShape="0">
              <a:srgbClr val="000000">
                <a:alpha val="40000"/>
              </a:srgbClr>
            </a:outerShdw>
          </a:effectLst>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lt1"/>
              </a:buClr>
              <a:buSzPts val="1600"/>
              <a:buFont typeface="Arial"/>
              <a:buNone/>
            </a:pPr>
            <a:r>
              <a:rPr lang="en-US" sz="1900" b="1" u="sng">
                <a:solidFill>
                  <a:schemeClr val="lt1"/>
                </a:solidFill>
                <a:latin typeface="Century Gothic"/>
                <a:ea typeface="Century Gothic"/>
                <a:cs typeface="Century Gothic"/>
                <a:sym typeface="Century Gothic"/>
                <a:hlinkClick r:id="rId4">
                  <a:extLst>
                    <a:ext uri="{A12FA001-AC4F-418D-AE19-62706E023703}">
                      <ahyp:hlinkClr xmlns:ahyp="http://schemas.microsoft.com/office/drawing/2018/hyperlinkcolor" val="tx"/>
                    </a:ext>
                  </a:extLst>
                </a:hlinkClick>
              </a:rPr>
              <a:t>www.siaedge.com</a:t>
            </a:r>
            <a:endParaRPr sz="2300">
              <a:solidFill>
                <a:schemeClr val="lt1"/>
              </a:solidFill>
            </a:endParaRPr>
          </a:p>
          <a:p>
            <a:pPr marL="0" marR="0" lvl="0" indent="0" algn="ctr" rtl="0">
              <a:lnSpc>
                <a:spcPct val="100000"/>
              </a:lnSpc>
              <a:spcBef>
                <a:spcPts val="0"/>
              </a:spcBef>
              <a:spcAft>
                <a:spcPts val="0"/>
              </a:spcAft>
              <a:buClr>
                <a:schemeClr val="lt1"/>
              </a:buClr>
              <a:buSzPts val="1600"/>
              <a:buFont typeface="Arial"/>
              <a:buNone/>
            </a:pPr>
            <a:r>
              <a:rPr lang="en-US" sz="1900" b="0" i="0" u="none" strike="noStrike" cap="none">
                <a:solidFill>
                  <a:schemeClr val="lt1"/>
                </a:solidFill>
                <a:latin typeface="Century Gothic"/>
                <a:ea typeface="Century Gothic"/>
                <a:cs typeface="Century Gothic"/>
                <a:sym typeface="Century Gothic"/>
              </a:rPr>
              <a:t>Line Two</a:t>
            </a:r>
            <a:endParaRPr sz="2300"/>
          </a:p>
          <a:p>
            <a:pPr marL="0" marR="0" lvl="0" indent="0" algn="ctr" rtl="0">
              <a:lnSpc>
                <a:spcPct val="100000"/>
              </a:lnSpc>
              <a:spcBef>
                <a:spcPts val="0"/>
              </a:spcBef>
              <a:spcAft>
                <a:spcPts val="0"/>
              </a:spcAft>
              <a:buClr>
                <a:schemeClr val="lt1"/>
              </a:buClr>
              <a:buSzPts val="1600"/>
              <a:buFont typeface="Arial"/>
              <a:buNone/>
            </a:pPr>
            <a:r>
              <a:rPr lang="en-US" sz="1900" b="0" i="0" u="none" strike="noStrike" cap="none">
                <a:solidFill>
                  <a:schemeClr val="lt1"/>
                </a:solidFill>
                <a:latin typeface="Century Gothic"/>
                <a:ea typeface="Century Gothic"/>
                <a:cs typeface="Century Gothic"/>
                <a:sym typeface="Century Gothic"/>
              </a:rPr>
              <a:t>Line Three</a:t>
            </a:r>
            <a:endParaRPr sz="1900" b="0" i="0" u="none" strike="noStrike" cap="none">
              <a:solidFill>
                <a:schemeClr val="lt1"/>
              </a:solidFill>
              <a:latin typeface="Century Gothic"/>
              <a:ea typeface="Century Gothic"/>
              <a:cs typeface="Century Gothic"/>
              <a:sym typeface="Century Gothic"/>
            </a:endParaRPr>
          </a:p>
        </p:txBody>
      </p:sp>
      <p:grpSp>
        <p:nvGrpSpPr>
          <p:cNvPr id="761" name="Google Shape;761;g158fca6b8f6_0_0"/>
          <p:cNvGrpSpPr/>
          <p:nvPr/>
        </p:nvGrpSpPr>
        <p:grpSpPr>
          <a:xfrm>
            <a:off x="246099" y="131775"/>
            <a:ext cx="5470328" cy="1310724"/>
            <a:chOff x="257357" y="-20637"/>
            <a:chExt cx="3023115" cy="724357"/>
          </a:xfrm>
        </p:grpSpPr>
        <p:pic>
          <p:nvPicPr>
            <p:cNvPr id="762" name="Google Shape;762;g158fca6b8f6_0_0"/>
            <p:cNvPicPr preferRelativeResize="0"/>
            <p:nvPr/>
          </p:nvPicPr>
          <p:blipFill rotWithShape="1">
            <a:blip r:embed="rId5" cstate="screen">
              <a:alphaModFix/>
              <a:extLst>
                <a:ext uri="{28A0092B-C50C-407E-A947-70E740481C1C}">
                  <a14:useLocalDpi xmlns:a14="http://schemas.microsoft.com/office/drawing/2010/main"/>
                </a:ext>
              </a:extLst>
            </a:blip>
            <a:srcRect t="14780" b="8320"/>
            <a:stretch/>
          </p:blipFill>
          <p:spPr>
            <a:xfrm>
              <a:off x="257357" y="95707"/>
              <a:ext cx="1150548" cy="498020"/>
            </a:xfrm>
            <a:prstGeom prst="rect">
              <a:avLst/>
            </a:prstGeom>
            <a:noFill/>
            <a:ln>
              <a:noFill/>
            </a:ln>
          </p:spPr>
        </p:pic>
        <p:pic>
          <p:nvPicPr>
            <p:cNvPr id="763" name="Google Shape;763;g158fca6b8f6_0_0"/>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413572" y="-20637"/>
              <a:ext cx="1866900" cy="724357"/>
            </a:xfrm>
            <a:prstGeom prst="rect">
              <a:avLst/>
            </a:prstGeom>
            <a:noFill/>
            <a:ln>
              <a:noFill/>
            </a:ln>
          </p:spPr>
        </p:pic>
      </p:grpSp>
      <p:grpSp>
        <p:nvGrpSpPr>
          <p:cNvPr id="764" name="Google Shape;764;g158fca6b8f6_0_0"/>
          <p:cNvGrpSpPr/>
          <p:nvPr/>
        </p:nvGrpSpPr>
        <p:grpSpPr>
          <a:xfrm>
            <a:off x="-151097" y="1625004"/>
            <a:ext cx="5334168" cy="5226283"/>
            <a:chOff x="-514637" y="776570"/>
            <a:chExt cx="6316364" cy="6264274"/>
          </a:xfrm>
        </p:grpSpPr>
        <p:pic>
          <p:nvPicPr>
            <p:cNvPr id="765" name="Google Shape;765;g158fca6b8f6_0_0"/>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14637" y="776570"/>
              <a:ext cx="4164542" cy="6246813"/>
            </a:xfrm>
            <a:prstGeom prst="rect">
              <a:avLst/>
            </a:prstGeom>
            <a:noFill/>
            <a:ln>
              <a:noFill/>
            </a:ln>
          </p:spPr>
        </p:pic>
        <p:pic>
          <p:nvPicPr>
            <p:cNvPr id="766" name="Google Shape;766;g158fca6b8f6_0_0"/>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1637185" y="794031"/>
              <a:ext cx="4164542" cy="6246813"/>
            </a:xfrm>
            <a:prstGeom prst="rect">
              <a:avLst/>
            </a:prstGeom>
            <a:noFill/>
            <a:ln>
              <a:noFill/>
            </a:ln>
          </p:spPr>
        </p:pic>
      </p:grpSp>
      <p:grpSp>
        <p:nvGrpSpPr>
          <p:cNvPr id="767" name="Google Shape;767;g158fca6b8f6_0_0"/>
          <p:cNvGrpSpPr/>
          <p:nvPr/>
        </p:nvGrpSpPr>
        <p:grpSpPr>
          <a:xfrm>
            <a:off x="6884123" y="1625028"/>
            <a:ext cx="5027699" cy="5112453"/>
            <a:chOff x="6390275" y="658609"/>
            <a:chExt cx="6231654" cy="6322598"/>
          </a:xfrm>
        </p:grpSpPr>
        <p:pic>
          <p:nvPicPr>
            <p:cNvPr id="768" name="Google Shape;768;g158fca6b8f6_0_0"/>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6390275" y="658609"/>
              <a:ext cx="4132925" cy="6199394"/>
            </a:xfrm>
            <a:prstGeom prst="rect">
              <a:avLst/>
            </a:prstGeom>
            <a:noFill/>
            <a:ln>
              <a:noFill/>
            </a:ln>
          </p:spPr>
        </p:pic>
        <p:pic>
          <p:nvPicPr>
            <p:cNvPr id="769" name="Google Shape;769;g158fca6b8f6_0_0"/>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8488999" y="781813"/>
              <a:ext cx="4132930" cy="6199394"/>
            </a:xfrm>
            <a:prstGeom prst="rect">
              <a:avLst/>
            </a:prstGeom>
            <a:noFill/>
            <a:ln>
              <a:noFill/>
            </a:ln>
          </p:spPr>
        </p:pic>
      </p:grpSp>
      <p:pic>
        <p:nvPicPr>
          <p:cNvPr id="770" name="Google Shape;770;g158fca6b8f6_0_0"/>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5945075" y="242938"/>
            <a:ext cx="1941704" cy="10883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6857172"/>
          </a:xfrm>
          <a:prstGeom prst="rect">
            <a:avLst/>
          </a:prstGeom>
          <a:noFill/>
          <a:ln>
            <a:noFill/>
          </a:ln>
        </p:spPr>
      </p:pic>
      <p:pic>
        <p:nvPicPr>
          <p:cNvPr id="133" name="Google Shape;133;p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10956175" y="389669"/>
            <a:ext cx="1235825" cy="1235825"/>
          </a:xfrm>
          <a:prstGeom prst="rect">
            <a:avLst/>
          </a:prstGeom>
          <a:noFill/>
          <a:ln>
            <a:noFill/>
          </a:ln>
        </p:spPr>
      </p:pic>
      <p:sp>
        <p:nvSpPr>
          <p:cNvPr id="134" name="Google Shape;134;p5"/>
          <p:cNvSpPr txBox="1"/>
          <p:nvPr/>
        </p:nvSpPr>
        <p:spPr>
          <a:xfrm>
            <a:off x="9253450" y="661347"/>
            <a:ext cx="1795500" cy="6927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rgbClr val="FFFFFF"/>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entury Gothic"/>
                <a:ea typeface="Century Gothic"/>
                <a:cs typeface="Century Gothic"/>
                <a:sym typeface="Century Gothic"/>
              </a:rPr>
              <a:t>Add, delete, or modify </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entury Gothic"/>
                <a:ea typeface="Century Gothic"/>
                <a:cs typeface="Century Gothic"/>
                <a:sym typeface="Century Gothic"/>
              </a:rPr>
              <a:t>questions as necessary.</a:t>
            </a:r>
            <a:endParaRPr sz="1100" b="0" i="0" u="none" strike="noStrike" cap="none">
              <a:solidFill>
                <a:srgbClr val="FFFFFF"/>
              </a:solidFill>
              <a:latin typeface="Century Gothic"/>
              <a:ea typeface="Century Gothic"/>
              <a:cs typeface="Century Gothic"/>
              <a:sym typeface="Century Gothic"/>
            </a:endParaRPr>
          </a:p>
        </p:txBody>
      </p:sp>
      <p:grpSp>
        <p:nvGrpSpPr>
          <p:cNvPr id="135" name="Google Shape;135;p5"/>
          <p:cNvGrpSpPr/>
          <p:nvPr/>
        </p:nvGrpSpPr>
        <p:grpSpPr>
          <a:xfrm>
            <a:off x="-311998" y="-699575"/>
            <a:ext cx="6137173" cy="7509162"/>
            <a:chOff x="-311998" y="-699575"/>
            <a:chExt cx="6137173" cy="7509162"/>
          </a:xfrm>
        </p:grpSpPr>
        <p:pic>
          <p:nvPicPr>
            <p:cNvPr id="136" name="Google Shape;136;p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flipH="1">
              <a:off x="29150" y="-699575"/>
              <a:ext cx="5796025" cy="4559378"/>
            </a:xfrm>
            <a:prstGeom prst="rect">
              <a:avLst/>
            </a:prstGeom>
            <a:noFill/>
            <a:ln>
              <a:noFill/>
            </a:ln>
          </p:spPr>
        </p:pic>
        <p:sp>
          <p:nvSpPr>
            <p:cNvPr id="137" name="Google Shape;137;p5"/>
            <p:cNvSpPr txBox="1"/>
            <p:nvPr/>
          </p:nvSpPr>
          <p:spPr>
            <a:xfrm>
              <a:off x="1712025" y="427450"/>
              <a:ext cx="2846100" cy="1323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2000" b="1">
                  <a:solidFill>
                    <a:srgbClr val="2853A3"/>
                  </a:solidFill>
                  <a:latin typeface="Century Gothic"/>
                  <a:ea typeface="Century Gothic"/>
                  <a:cs typeface="Century Gothic"/>
                  <a:sym typeface="Century Gothic"/>
                </a:rPr>
                <a:t>Before you start, </a:t>
              </a:r>
              <a:endParaRPr sz="2000" b="1">
                <a:solidFill>
                  <a:srgbClr val="2853A3"/>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3800"/>
                <a:buFont typeface="Arial"/>
                <a:buNone/>
              </a:pPr>
              <a:r>
                <a:rPr lang="en-US" sz="2000" b="1">
                  <a:solidFill>
                    <a:srgbClr val="2853A3"/>
                  </a:solidFill>
                  <a:latin typeface="Century Gothic"/>
                  <a:ea typeface="Century Gothic"/>
                  <a:cs typeface="Century Gothic"/>
                  <a:sym typeface="Century Gothic"/>
                </a:rPr>
                <a:t>let’s see how familiar you are with digital payment technology</a:t>
              </a:r>
              <a:r>
                <a:rPr lang="en-US" sz="2000" b="1" i="0" u="none" strike="noStrike" cap="none">
                  <a:solidFill>
                    <a:srgbClr val="2853A3"/>
                  </a:solidFill>
                  <a:latin typeface="Century Gothic"/>
                  <a:ea typeface="Century Gothic"/>
                  <a:cs typeface="Century Gothic"/>
                  <a:sym typeface="Century Gothic"/>
                </a:rPr>
                <a:t>!</a:t>
              </a:r>
              <a:endParaRPr sz="2000" b="0" i="0" u="none" strike="noStrike" cap="none">
                <a:solidFill>
                  <a:schemeClr val="dk1"/>
                </a:solidFill>
                <a:latin typeface="Calibri"/>
                <a:ea typeface="Calibri"/>
                <a:cs typeface="Calibri"/>
                <a:sym typeface="Calibri"/>
              </a:endParaRPr>
            </a:p>
          </p:txBody>
        </p:sp>
        <p:pic>
          <p:nvPicPr>
            <p:cNvPr id="138" name="Google Shape;138;p5"/>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flipH="1">
              <a:off x="-311998" y="1565651"/>
              <a:ext cx="3495973" cy="5243936"/>
            </a:xfrm>
            <a:prstGeom prst="rect">
              <a:avLst/>
            </a:prstGeom>
            <a:noFill/>
            <a:ln>
              <a:noFill/>
            </a:ln>
          </p:spPr>
        </p:pic>
      </p:grpSp>
      <p:grpSp>
        <p:nvGrpSpPr>
          <p:cNvPr id="139" name="Google Shape;139;p5"/>
          <p:cNvGrpSpPr/>
          <p:nvPr/>
        </p:nvGrpSpPr>
        <p:grpSpPr>
          <a:xfrm>
            <a:off x="6799650" y="673350"/>
            <a:ext cx="3182049" cy="2507724"/>
            <a:chOff x="6799650" y="673350"/>
            <a:chExt cx="3182049" cy="2507724"/>
          </a:xfrm>
        </p:grpSpPr>
        <p:pic>
          <p:nvPicPr>
            <p:cNvPr id="140" name="Google Shape;140;p5"/>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6799650" y="673350"/>
              <a:ext cx="3182049" cy="2507724"/>
            </a:xfrm>
            <a:prstGeom prst="rect">
              <a:avLst/>
            </a:prstGeom>
            <a:noFill/>
            <a:ln>
              <a:noFill/>
            </a:ln>
          </p:spPr>
        </p:pic>
        <p:sp>
          <p:nvSpPr>
            <p:cNvPr id="141" name="Google Shape;141;p5"/>
            <p:cNvSpPr txBox="1"/>
            <p:nvPr/>
          </p:nvSpPr>
          <p:spPr>
            <a:xfrm>
              <a:off x="7344425" y="1207650"/>
              <a:ext cx="2092500" cy="1439100"/>
            </a:xfrm>
            <a:prstGeom prst="rect">
              <a:avLst/>
            </a:prstGeom>
            <a:noFill/>
            <a:ln>
              <a:noFill/>
            </a:ln>
          </p:spPr>
          <p:txBody>
            <a:bodyPr spcFirstLastPara="1" wrap="square" lIns="91425" tIns="91425" rIns="91425" bIns="91425" anchor="t" anchorCtr="0">
              <a:spAutoFit/>
            </a:bodyPr>
            <a:lstStyle/>
            <a:p>
              <a:pPr marL="12700" marR="5080" lvl="0" indent="-635" algn="ctr" rtl="0">
                <a:lnSpc>
                  <a:spcPct val="117600"/>
                </a:lnSpc>
                <a:spcBef>
                  <a:spcPts val="0"/>
                </a:spcBef>
                <a:spcAft>
                  <a:spcPts val="0"/>
                </a:spcAft>
                <a:buClr>
                  <a:srgbClr val="000000"/>
                </a:buClr>
                <a:buSzPts val="1800"/>
                <a:buFont typeface="Arial"/>
                <a:buNone/>
              </a:pPr>
              <a:r>
                <a:rPr lang="en-US" sz="1800" b="1" i="0" u="none" strike="noStrike" cap="none">
                  <a:solidFill>
                    <a:srgbClr val="D19129"/>
                  </a:solidFill>
                  <a:latin typeface="Century Gothic"/>
                  <a:ea typeface="Century Gothic"/>
                  <a:cs typeface="Century Gothic"/>
                  <a:sym typeface="Century Gothic"/>
                </a:rPr>
                <a:t>How many of you accept digital payments in your store?</a:t>
              </a:r>
              <a:endParaRPr sz="1800" b="0" i="0" u="none" strike="noStrike" cap="none">
                <a:solidFill>
                  <a:srgbClr val="D19129"/>
                </a:solidFill>
                <a:latin typeface="Century Gothic"/>
                <a:ea typeface="Century Gothic"/>
                <a:cs typeface="Century Gothic"/>
                <a:sym typeface="Century Gothic"/>
              </a:endParaRPr>
            </a:p>
          </p:txBody>
        </p:sp>
      </p:grpSp>
      <p:grpSp>
        <p:nvGrpSpPr>
          <p:cNvPr id="142" name="Google Shape;142;p5"/>
          <p:cNvGrpSpPr/>
          <p:nvPr/>
        </p:nvGrpSpPr>
        <p:grpSpPr>
          <a:xfrm>
            <a:off x="4768450" y="518637"/>
            <a:ext cx="3182049" cy="2507724"/>
            <a:chOff x="4768450" y="518637"/>
            <a:chExt cx="3182049" cy="2507724"/>
          </a:xfrm>
        </p:grpSpPr>
        <p:pic>
          <p:nvPicPr>
            <p:cNvPr id="143" name="Google Shape;143;p5"/>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768450" y="518637"/>
              <a:ext cx="3182049" cy="2507724"/>
            </a:xfrm>
            <a:prstGeom prst="rect">
              <a:avLst/>
            </a:prstGeom>
            <a:noFill/>
            <a:ln>
              <a:noFill/>
            </a:ln>
          </p:spPr>
        </p:pic>
        <p:sp>
          <p:nvSpPr>
            <p:cNvPr id="144" name="Google Shape;144;p5"/>
            <p:cNvSpPr txBox="1"/>
            <p:nvPr/>
          </p:nvSpPr>
          <p:spPr>
            <a:xfrm>
              <a:off x="5284275" y="949925"/>
              <a:ext cx="2150400" cy="1764900"/>
            </a:xfrm>
            <a:prstGeom prst="rect">
              <a:avLst/>
            </a:prstGeom>
            <a:noFill/>
            <a:ln>
              <a:noFill/>
            </a:ln>
          </p:spPr>
          <p:txBody>
            <a:bodyPr spcFirstLastPara="1" wrap="square" lIns="91425" tIns="91425" rIns="91425" bIns="91425" anchor="t" anchorCtr="0">
              <a:spAutoFit/>
            </a:bodyPr>
            <a:lstStyle/>
            <a:p>
              <a:pPr marL="12700" marR="5080" lvl="0" indent="-635" algn="ctr" rtl="0">
                <a:lnSpc>
                  <a:spcPct val="117600"/>
                </a:lnSpc>
                <a:spcBef>
                  <a:spcPts val="0"/>
                </a:spcBef>
                <a:spcAft>
                  <a:spcPts val="0"/>
                </a:spcAft>
                <a:buClr>
                  <a:srgbClr val="000000"/>
                </a:buClr>
                <a:buSzPts val="1800"/>
                <a:buFont typeface="Arial"/>
                <a:buNone/>
              </a:pPr>
              <a:r>
                <a:rPr lang="en-US" sz="1800" b="1" i="0" u="none" strike="noStrike" cap="none">
                  <a:solidFill>
                    <a:srgbClr val="D19129"/>
                  </a:solidFill>
                  <a:latin typeface="Century Gothic"/>
                  <a:ea typeface="Century Gothic"/>
                  <a:cs typeface="Century Gothic"/>
                  <a:sym typeface="Century Gothic"/>
                </a:rPr>
                <a:t>Do you use </a:t>
              </a:r>
              <a:endParaRPr sz="1800" b="1" i="0" u="none" strike="noStrike" cap="none">
                <a:solidFill>
                  <a:srgbClr val="D19129"/>
                </a:solidFill>
                <a:latin typeface="Century Gothic"/>
                <a:ea typeface="Century Gothic"/>
                <a:cs typeface="Century Gothic"/>
                <a:sym typeface="Century Gothic"/>
              </a:endParaRPr>
            </a:p>
            <a:p>
              <a:pPr marL="12700" marR="5080" lvl="0" indent="-635" algn="ctr" rtl="0">
                <a:lnSpc>
                  <a:spcPct val="117600"/>
                </a:lnSpc>
                <a:spcBef>
                  <a:spcPts val="0"/>
                </a:spcBef>
                <a:spcAft>
                  <a:spcPts val="0"/>
                </a:spcAft>
                <a:buClr>
                  <a:srgbClr val="000000"/>
                </a:buClr>
                <a:buSzPts val="1800"/>
                <a:buFont typeface="Arial"/>
                <a:buNone/>
              </a:pPr>
              <a:r>
                <a:rPr lang="en-US" sz="1800" b="1" i="0" u="none" strike="noStrike" cap="none">
                  <a:solidFill>
                    <a:srgbClr val="D19129"/>
                  </a:solidFill>
                  <a:latin typeface="Century Gothic"/>
                  <a:ea typeface="Century Gothic"/>
                  <a:cs typeface="Century Gothic"/>
                  <a:sym typeface="Century Gothic"/>
                </a:rPr>
                <a:t>your phone for business purposes? </a:t>
              </a:r>
              <a:endParaRPr sz="1800" b="1" i="0" u="none" strike="noStrike" cap="none">
                <a:solidFill>
                  <a:srgbClr val="D19129"/>
                </a:solidFill>
                <a:latin typeface="Century Gothic"/>
                <a:ea typeface="Century Gothic"/>
                <a:cs typeface="Century Gothic"/>
                <a:sym typeface="Century Gothic"/>
              </a:endParaRPr>
            </a:p>
            <a:p>
              <a:pPr marL="12700" marR="5080" lvl="0" indent="-635" algn="ctr" rtl="0">
                <a:lnSpc>
                  <a:spcPct val="117600"/>
                </a:lnSpc>
                <a:spcBef>
                  <a:spcPts val="0"/>
                </a:spcBef>
                <a:spcAft>
                  <a:spcPts val="0"/>
                </a:spcAft>
                <a:buClr>
                  <a:srgbClr val="000000"/>
                </a:buClr>
                <a:buSzPts val="1800"/>
                <a:buFont typeface="Arial"/>
                <a:buNone/>
              </a:pPr>
              <a:r>
                <a:rPr lang="en-US" sz="1800" b="1" i="0" u="none" strike="noStrike" cap="none">
                  <a:solidFill>
                    <a:srgbClr val="D19129"/>
                  </a:solidFill>
                  <a:latin typeface="Century Gothic"/>
                  <a:ea typeface="Century Gothic"/>
                  <a:cs typeface="Century Gothic"/>
                  <a:sym typeface="Century Gothic"/>
                </a:rPr>
                <a:t>How?</a:t>
              </a:r>
              <a:endParaRPr sz="1800" b="0" i="0" u="none" strike="noStrike" cap="none">
                <a:solidFill>
                  <a:srgbClr val="D19129"/>
                </a:solidFill>
                <a:latin typeface="Century Gothic"/>
                <a:ea typeface="Century Gothic"/>
                <a:cs typeface="Century Gothic"/>
                <a:sym typeface="Century Gothic"/>
              </a:endParaRPr>
            </a:p>
          </p:txBody>
        </p:sp>
      </p:grpSp>
      <p:pic>
        <p:nvPicPr>
          <p:cNvPr id="145" name="Google Shape;145;p5"/>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2971500" y="1625500"/>
            <a:ext cx="3495973" cy="5243966"/>
          </a:xfrm>
          <a:prstGeom prst="rect">
            <a:avLst/>
          </a:prstGeom>
          <a:noFill/>
          <a:ln>
            <a:noFill/>
          </a:ln>
        </p:spPr>
      </p:pic>
      <p:pic>
        <p:nvPicPr>
          <p:cNvPr id="146" name="Google Shape;146;p5"/>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8309050" y="1600051"/>
            <a:ext cx="3624176" cy="5436252"/>
          </a:xfrm>
          <a:prstGeom prst="rect">
            <a:avLst/>
          </a:prstGeom>
          <a:noFill/>
          <a:ln>
            <a:noFill/>
          </a:ln>
        </p:spPr>
      </p:pic>
      <p:grpSp>
        <p:nvGrpSpPr>
          <p:cNvPr id="147" name="Google Shape;147;p5"/>
          <p:cNvGrpSpPr/>
          <p:nvPr/>
        </p:nvGrpSpPr>
        <p:grpSpPr>
          <a:xfrm>
            <a:off x="5913850" y="2570550"/>
            <a:ext cx="3182049" cy="2507724"/>
            <a:chOff x="5913850" y="2570550"/>
            <a:chExt cx="3182049" cy="2507724"/>
          </a:xfrm>
        </p:grpSpPr>
        <p:pic>
          <p:nvPicPr>
            <p:cNvPr id="148" name="Google Shape;148;p5"/>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913850" y="2570550"/>
              <a:ext cx="3182049" cy="2507724"/>
            </a:xfrm>
            <a:prstGeom prst="rect">
              <a:avLst/>
            </a:prstGeom>
            <a:noFill/>
            <a:ln>
              <a:noFill/>
            </a:ln>
          </p:spPr>
        </p:pic>
        <p:sp>
          <p:nvSpPr>
            <p:cNvPr id="149" name="Google Shape;149;p5"/>
            <p:cNvSpPr txBox="1"/>
            <p:nvPr/>
          </p:nvSpPr>
          <p:spPr>
            <a:xfrm>
              <a:off x="6607125" y="3155775"/>
              <a:ext cx="1795500" cy="1439100"/>
            </a:xfrm>
            <a:prstGeom prst="rect">
              <a:avLst/>
            </a:prstGeom>
            <a:noFill/>
            <a:ln>
              <a:noFill/>
            </a:ln>
          </p:spPr>
          <p:txBody>
            <a:bodyPr spcFirstLastPara="1" wrap="square" lIns="91425" tIns="91425" rIns="91425" bIns="91425" anchor="t" anchorCtr="0">
              <a:spAutoFit/>
            </a:bodyPr>
            <a:lstStyle/>
            <a:p>
              <a:pPr marL="12700" marR="5080" lvl="0" indent="-635" algn="ctr" rtl="0">
                <a:lnSpc>
                  <a:spcPct val="117600"/>
                </a:lnSpc>
                <a:spcBef>
                  <a:spcPts val="0"/>
                </a:spcBef>
                <a:spcAft>
                  <a:spcPts val="0"/>
                </a:spcAft>
                <a:buClr>
                  <a:srgbClr val="000000"/>
                </a:buClr>
                <a:buSzPts val="1800"/>
                <a:buFont typeface="Arial"/>
                <a:buNone/>
              </a:pPr>
              <a:r>
                <a:rPr lang="en-US" sz="1800" b="1" i="0" u="none" strike="noStrike" cap="none">
                  <a:solidFill>
                    <a:srgbClr val="D19129"/>
                  </a:solidFill>
                  <a:latin typeface="Century Gothic"/>
                  <a:ea typeface="Century Gothic"/>
                  <a:cs typeface="Century Gothic"/>
                  <a:sym typeface="Century Gothic"/>
                </a:rPr>
                <a:t>How many of you own and use a</a:t>
              </a:r>
              <a:r>
                <a:rPr lang="en-US" sz="1800" b="1">
                  <a:solidFill>
                    <a:srgbClr val="D19129"/>
                  </a:solidFill>
                  <a:latin typeface="Century Gothic"/>
                  <a:ea typeface="Century Gothic"/>
                  <a:cs typeface="Century Gothic"/>
                  <a:sym typeface="Century Gothic"/>
                </a:rPr>
                <a:t> </a:t>
              </a:r>
              <a:r>
                <a:rPr lang="en-US" sz="1800" b="1">
                  <a:solidFill>
                    <a:srgbClr val="BA0C2F"/>
                  </a:solidFill>
                  <a:latin typeface="Century Gothic"/>
                  <a:ea typeface="Century Gothic"/>
                  <a:cs typeface="Century Gothic"/>
                  <a:sym typeface="Century Gothic"/>
                </a:rPr>
                <a:t>mobile wallet</a:t>
              </a:r>
              <a:r>
                <a:rPr lang="en-US" sz="1800" b="1">
                  <a:solidFill>
                    <a:srgbClr val="D19129"/>
                  </a:solidFill>
                  <a:latin typeface="Century Gothic"/>
                  <a:ea typeface="Century Gothic"/>
                  <a:cs typeface="Century Gothic"/>
                  <a:sym typeface="Century Gothic"/>
                </a:rPr>
                <a:t>?</a:t>
              </a:r>
              <a:endParaRPr sz="1800" b="0" i="0" u="none" strike="noStrike" cap="none">
                <a:solidFill>
                  <a:srgbClr val="D19129"/>
                </a:solidFill>
                <a:latin typeface="Century Gothic"/>
                <a:ea typeface="Century Gothic"/>
                <a:cs typeface="Century Gothic"/>
                <a:sym typeface="Century Gothic"/>
              </a:endParaRPr>
            </a:p>
          </p:txBody>
        </p:sp>
      </p:grpSp>
      <p:sp>
        <p:nvSpPr>
          <p:cNvPr id="150" name="Google Shape;150;p5"/>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p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 y="0"/>
            <a:ext cx="12191998" cy="6857172"/>
          </a:xfrm>
          <a:prstGeom prst="rect">
            <a:avLst/>
          </a:prstGeom>
          <a:noFill/>
          <a:ln>
            <a:noFill/>
          </a:ln>
        </p:spPr>
      </p:pic>
      <p:sp>
        <p:nvSpPr>
          <p:cNvPr id="156" name="Google Shape;156;p6"/>
          <p:cNvSpPr/>
          <p:nvPr/>
        </p:nvSpPr>
        <p:spPr>
          <a:xfrm>
            <a:off x="1" y="1717399"/>
            <a:ext cx="6681894" cy="1923579"/>
          </a:xfrm>
          <a:prstGeom prst="rect">
            <a:avLst/>
          </a:prstGeom>
          <a:solidFill>
            <a:srgbClr val="EDBD4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3CDEA"/>
              </a:solidFill>
              <a:latin typeface="Calibri"/>
              <a:ea typeface="Calibri"/>
              <a:cs typeface="Calibri"/>
              <a:sym typeface="Calibri"/>
            </a:endParaRPr>
          </a:p>
        </p:txBody>
      </p:sp>
      <p:sp>
        <p:nvSpPr>
          <p:cNvPr id="157" name="Google Shape;157;p6"/>
          <p:cNvSpPr txBox="1"/>
          <p:nvPr/>
        </p:nvSpPr>
        <p:spPr>
          <a:xfrm>
            <a:off x="1044324" y="1958824"/>
            <a:ext cx="5472854" cy="14234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Century Gothic"/>
                <a:ea typeface="Century Gothic"/>
                <a:cs typeface="Century Gothic"/>
                <a:sym typeface="Century Gothic"/>
              </a:rPr>
              <a:t>PART 1: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00"/>
              </a:spcBef>
              <a:spcAft>
                <a:spcPts val="0"/>
              </a:spcAft>
              <a:buClr>
                <a:srgbClr val="000000"/>
              </a:buClr>
              <a:buSzPts val="2800"/>
              <a:buFont typeface="Arial"/>
              <a:buNone/>
            </a:pPr>
            <a:r>
              <a:rPr lang="en-US" sz="2800" b="1" i="0" u="none" strike="noStrike" cap="none">
                <a:solidFill>
                  <a:schemeClr val="lt1"/>
                </a:solidFill>
                <a:latin typeface="Century Gothic"/>
                <a:ea typeface="Century Gothic"/>
                <a:cs typeface="Century Gothic"/>
                <a:sym typeface="Century Gothic"/>
              </a:rPr>
              <a:t>THE VALUE OF GOING DIGITAL FOR WOMEN IN BUSINESS</a:t>
            </a:r>
            <a:endParaRPr sz="2800" b="1" i="0" u="none" strike="noStrike" cap="none">
              <a:solidFill>
                <a:schemeClr val="lt1"/>
              </a:solidFill>
              <a:latin typeface="Calibri"/>
              <a:ea typeface="Calibri"/>
              <a:cs typeface="Calibri"/>
              <a:sym typeface="Calibri"/>
            </a:endParaRPr>
          </a:p>
        </p:txBody>
      </p:sp>
      <p:sp>
        <p:nvSpPr>
          <p:cNvPr id="158" name="Google Shape;158;p6"/>
          <p:cNvSpPr txBox="1"/>
          <p:nvPr/>
        </p:nvSpPr>
        <p:spPr>
          <a:xfrm>
            <a:off x="1044325" y="3981100"/>
            <a:ext cx="4922400" cy="1209900"/>
          </a:xfrm>
          <a:prstGeom prst="rect">
            <a:avLst/>
          </a:prstGeom>
          <a:noFill/>
          <a:ln>
            <a:noFill/>
          </a:ln>
          <a:effectLst>
            <a:outerShdw blurRad="254000" algn="tl" rotWithShape="0">
              <a:srgbClr val="000000">
                <a:alpha val="40000"/>
              </a:srgbClr>
            </a:outerShdw>
          </a:effectLst>
        </p:spPr>
        <p:txBody>
          <a:bodyPr spcFirstLastPara="1" wrap="square" lIns="91425" tIns="45700" rIns="91425" bIns="45700" anchor="t" anchorCtr="0">
            <a:normAutofit/>
          </a:bodyPr>
          <a:lstStyle/>
          <a:p>
            <a:pPr marL="228600" marR="0" lvl="0" indent="-228600" algn="l" rtl="0">
              <a:lnSpc>
                <a:spcPct val="100000"/>
              </a:lnSpc>
              <a:spcBef>
                <a:spcPts val="0"/>
              </a:spcBef>
              <a:spcAft>
                <a:spcPts val="0"/>
              </a:spcAft>
              <a:buClr>
                <a:schemeClr val="lt1"/>
              </a:buClr>
              <a:buSzPts val="1600"/>
              <a:buFont typeface="Arial"/>
              <a:buNone/>
            </a:pPr>
            <a:r>
              <a:rPr lang="en-US" sz="2000" b="1" i="0" u="none" strike="noStrike" cap="none">
                <a:solidFill>
                  <a:schemeClr val="lt1"/>
                </a:solidFill>
                <a:latin typeface="Century Gothic"/>
                <a:ea typeface="Century Gothic"/>
                <a:cs typeface="Century Gothic"/>
                <a:sym typeface="Century Gothic"/>
              </a:rPr>
              <a:t>Objective: </a:t>
            </a:r>
            <a:r>
              <a:rPr lang="en-US" sz="2000" b="0" i="0" u="none" strike="noStrike" cap="none">
                <a:solidFill>
                  <a:schemeClr val="lt1"/>
                </a:solidFill>
                <a:latin typeface="Century Gothic"/>
                <a:ea typeface="Century Gothic"/>
                <a:cs typeface="Century Gothic"/>
                <a:sym typeface="Century Gothic"/>
              </a:rPr>
              <a:t>To understand the value</a:t>
            </a:r>
            <a:endParaRPr lang="en-US" sz="2000">
              <a:solidFill>
                <a:schemeClr val="lt1"/>
              </a:solidFill>
              <a:latin typeface="Century Gothic"/>
              <a:ea typeface="Century Gothic"/>
              <a:cs typeface="Century Gothic"/>
              <a:sym typeface="Century Gothic"/>
            </a:endParaRPr>
          </a:p>
          <a:p>
            <a:pPr marL="228600" marR="0" lvl="0" indent="-228600" algn="l" rtl="0">
              <a:lnSpc>
                <a:spcPct val="100000"/>
              </a:lnSpc>
              <a:spcBef>
                <a:spcPts val="0"/>
              </a:spcBef>
              <a:spcAft>
                <a:spcPts val="0"/>
              </a:spcAft>
              <a:buClr>
                <a:schemeClr val="lt1"/>
              </a:buClr>
              <a:buSzPts val="1600"/>
              <a:buFont typeface="Arial"/>
              <a:buNone/>
            </a:pPr>
            <a:r>
              <a:rPr lang="en-US" sz="2000" b="0" i="0" u="none" strike="noStrike" cap="none">
                <a:solidFill>
                  <a:schemeClr val="lt1"/>
                </a:solidFill>
                <a:latin typeface="Century Gothic"/>
                <a:ea typeface="Century Gothic"/>
                <a:cs typeface="Century Gothic"/>
                <a:sym typeface="Century Gothic"/>
              </a:rPr>
              <a:t>and</a:t>
            </a:r>
            <a:r>
              <a:rPr lang="en-US"/>
              <a:t> </a:t>
            </a:r>
            <a:r>
              <a:rPr lang="en-US" sz="2000" b="0" i="0" u="none" strike="noStrike" cap="none">
                <a:solidFill>
                  <a:schemeClr val="lt1"/>
                </a:solidFill>
                <a:latin typeface="Century Gothic"/>
                <a:ea typeface="Century Gothic"/>
                <a:cs typeface="Century Gothic"/>
                <a:sym typeface="Century Gothic"/>
              </a:rPr>
              <a:t>benefits of women using digital</a:t>
            </a:r>
            <a:endParaRPr lang="en-US" sz="2000">
              <a:solidFill>
                <a:schemeClr val="lt1"/>
              </a:solidFill>
              <a:latin typeface="Century Gothic"/>
              <a:ea typeface="Century Gothic"/>
              <a:cs typeface="Century Gothic"/>
              <a:sym typeface="Century Gothic"/>
            </a:endParaRPr>
          </a:p>
          <a:p>
            <a:pPr marL="228600" marR="0" lvl="0" indent="-228600" algn="l" rtl="0">
              <a:lnSpc>
                <a:spcPct val="100000"/>
              </a:lnSpc>
              <a:spcBef>
                <a:spcPts val="0"/>
              </a:spcBef>
              <a:spcAft>
                <a:spcPts val="0"/>
              </a:spcAft>
              <a:buClr>
                <a:schemeClr val="lt1"/>
              </a:buClr>
              <a:buSzPts val="1600"/>
              <a:buFont typeface="Arial"/>
              <a:buNone/>
            </a:pPr>
            <a:r>
              <a:rPr lang="en-US" sz="2000" b="0" i="0" u="none" strike="noStrike" cap="none">
                <a:solidFill>
                  <a:schemeClr val="lt1"/>
                </a:solidFill>
                <a:latin typeface="Century Gothic"/>
                <a:ea typeface="Century Gothic"/>
                <a:cs typeface="Century Gothic"/>
                <a:sym typeface="Century Gothic"/>
              </a:rPr>
              <a:t>tools in</a:t>
            </a:r>
            <a:r>
              <a:rPr lang="en-US"/>
              <a:t> </a:t>
            </a:r>
            <a:r>
              <a:rPr lang="en-US" sz="2000" b="0" i="0" u="none" strike="noStrike" cap="none">
                <a:solidFill>
                  <a:schemeClr val="lt1"/>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business.</a:t>
            </a:r>
            <a:endParaRPr lang="en-US" sz="1400" b="0" i="0" u="none" strike="noStrike" cap="none">
              <a:solidFill>
                <a:srgbClr val="000000"/>
              </a:solidFill>
              <a:latin typeface="Arial"/>
              <a:ea typeface="Arial"/>
              <a:cs typeface="Arial"/>
              <a:sym typeface="Arial"/>
            </a:endParaRPr>
          </a:p>
        </p:txBody>
      </p:sp>
      <p:grpSp>
        <p:nvGrpSpPr>
          <p:cNvPr id="159" name="Google Shape;159;p6"/>
          <p:cNvGrpSpPr/>
          <p:nvPr/>
        </p:nvGrpSpPr>
        <p:grpSpPr>
          <a:xfrm>
            <a:off x="6179125" y="-90374"/>
            <a:ext cx="4204869" cy="3315997"/>
            <a:chOff x="6096000" y="-90374"/>
            <a:chExt cx="4204869" cy="3315997"/>
          </a:xfrm>
        </p:grpSpPr>
        <p:pic>
          <p:nvPicPr>
            <p:cNvPr id="160" name="Google Shape;160;p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096000" y="-90374"/>
              <a:ext cx="4204869" cy="3315997"/>
            </a:xfrm>
            <a:prstGeom prst="rect">
              <a:avLst/>
            </a:prstGeom>
            <a:noFill/>
            <a:ln>
              <a:noFill/>
            </a:ln>
          </p:spPr>
        </p:pic>
        <p:sp>
          <p:nvSpPr>
            <p:cNvPr id="161" name="Google Shape;161;p6"/>
            <p:cNvSpPr txBox="1"/>
            <p:nvPr/>
          </p:nvSpPr>
          <p:spPr>
            <a:xfrm>
              <a:off x="7145866" y="744036"/>
              <a:ext cx="1967345"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664B71"/>
                  </a:solidFill>
                  <a:latin typeface="Century Gothic"/>
                  <a:ea typeface="Century Gothic"/>
                  <a:cs typeface="Century Gothic"/>
                  <a:sym typeface="Century Gothic"/>
                </a:rPr>
                <a:t>Let’s discuss why you should use technology in your businesses!</a:t>
              </a:r>
              <a:endParaRPr sz="1600" b="1" i="0" u="none" strike="noStrike" cap="none">
                <a:solidFill>
                  <a:srgbClr val="664B71"/>
                </a:solidFill>
                <a:latin typeface="Calibri"/>
                <a:ea typeface="Calibri"/>
                <a:cs typeface="Calibri"/>
                <a:sym typeface="Calibri"/>
              </a:endParaRPr>
            </a:p>
          </p:txBody>
        </p:sp>
      </p:grpSp>
      <p:pic>
        <p:nvPicPr>
          <p:cNvPr id="162" name="Google Shape;162;p6"/>
          <p:cNvPicPr preferRelativeResize="0"/>
          <p:nvPr/>
        </p:nvPicPr>
        <p:blipFill rotWithShape="1">
          <a:blip r:embed="rId5" cstate="screen">
            <a:alphaModFix/>
            <a:extLst>
              <a:ext uri="{28A0092B-C50C-407E-A947-70E740481C1C}">
                <a14:useLocalDpi xmlns:a14="http://schemas.microsoft.com/office/drawing/2010/main"/>
              </a:ext>
            </a:extLst>
          </a:blip>
          <a:srcRect b="46308"/>
          <a:stretch/>
        </p:blipFill>
        <p:spPr>
          <a:xfrm>
            <a:off x="6858223" y="1105039"/>
            <a:ext cx="7143263" cy="5752961"/>
          </a:xfrm>
          <a:prstGeom prst="rect">
            <a:avLst/>
          </a:prstGeom>
          <a:noFill/>
          <a:ln>
            <a:noFill/>
          </a:ln>
        </p:spPr>
      </p:pic>
      <p:sp>
        <p:nvSpPr>
          <p:cNvPr id="163" name="Google Shape;163;p6"/>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7"/>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2"/>
          </a:xfrm>
          <a:prstGeom prst="rect">
            <a:avLst/>
          </a:prstGeom>
          <a:noFill/>
          <a:ln>
            <a:noFill/>
          </a:ln>
        </p:spPr>
      </p:pic>
      <p:pic>
        <p:nvPicPr>
          <p:cNvPr id="169" name="Google Shape;169;p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26565" y="220953"/>
            <a:ext cx="7772400" cy="194310"/>
          </a:xfrm>
          <a:prstGeom prst="rect">
            <a:avLst/>
          </a:prstGeom>
          <a:noFill/>
          <a:ln>
            <a:noFill/>
          </a:ln>
        </p:spPr>
      </p:pic>
      <p:pic>
        <p:nvPicPr>
          <p:cNvPr id="170" name="Google Shape;170;p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994264" y="507663"/>
            <a:ext cx="7772400" cy="6129384"/>
          </a:xfrm>
          <a:prstGeom prst="rect">
            <a:avLst/>
          </a:prstGeom>
          <a:noFill/>
          <a:ln>
            <a:noFill/>
          </a:ln>
        </p:spPr>
      </p:pic>
      <p:sp>
        <p:nvSpPr>
          <p:cNvPr id="171" name="Google Shape;171;p7"/>
          <p:cNvSpPr txBox="1">
            <a:spLocks noGrp="1"/>
          </p:cNvSpPr>
          <p:nvPr>
            <p:ph type="body" idx="1"/>
          </p:nvPr>
        </p:nvSpPr>
        <p:spPr>
          <a:xfrm>
            <a:off x="5486399" y="1802936"/>
            <a:ext cx="4788129" cy="3118299"/>
          </a:xfrm>
          <a:prstGeom prst="rect">
            <a:avLst/>
          </a:prstGeom>
          <a:noFill/>
          <a:ln>
            <a:noFill/>
          </a:ln>
        </p:spPr>
        <p:txBody>
          <a:bodyPr spcFirstLastPara="1" wrap="square" lIns="91425" tIns="45700" rIns="91425" bIns="45700" anchor="t" anchorCtr="0">
            <a:normAutofit/>
          </a:bodyPr>
          <a:lstStyle/>
          <a:p>
            <a:pPr marL="95250" marR="198755" lvl="0" indent="0" algn="ctr" rtl="0">
              <a:lnSpc>
                <a:spcPct val="116500"/>
              </a:lnSpc>
              <a:spcBef>
                <a:spcPts val="0"/>
              </a:spcBef>
              <a:spcAft>
                <a:spcPts val="0"/>
              </a:spcAft>
              <a:buClr>
                <a:srgbClr val="2853A3"/>
              </a:buClr>
              <a:buSzPts val="2400"/>
              <a:buNone/>
            </a:pPr>
            <a:r>
              <a:rPr lang="en-US" sz="2400" b="1">
                <a:solidFill>
                  <a:schemeClr val="dk2"/>
                </a:solidFill>
                <a:latin typeface="Century Gothic"/>
                <a:ea typeface="Century Gothic"/>
                <a:cs typeface="Century Gothic"/>
                <a:sym typeface="Century Gothic"/>
              </a:rPr>
              <a:t>The use of technology is not restricted to a particular gender.</a:t>
            </a:r>
            <a:endParaRPr/>
          </a:p>
          <a:p>
            <a:pPr marL="95250" marR="198755" lvl="0" indent="0" algn="ctr" rtl="0">
              <a:lnSpc>
                <a:spcPct val="100000"/>
              </a:lnSpc>
              <a:spcBef>
                <a:spcPts val="600"/>
              </a:spcBef>
              <a:spcAft>
                <a:spcPts val="0"/>
              </a:spcAft>
              <a:buClr>
                <a:srgbClr val="2853A3"/>
              </a:buClr>
              <a:buSzPts val="2000"/>
              <a:buNone/>
            </a:pPr>
            <a:r>
              <a:rPr lang="en-US" sz="2000">
                <a:solidFill>
                  <a:schemeClr val="dk2"/>
                </a:solidFill>
                <a:latin typeface="Century Gothic"/>
                <a:ea typeface="Century Gothic"/>
                <a:cs typeface="Century Gothic"/>
                <a:sym typeface="Century Gothic"/>
              </a:rPr>
              <a:t>Efficiency and skill comes from practice and opportunities.</a:t>
            </a:r>
            <a:endParaRPr/>
          </a:p>
          <a:p>
            <a:pPr marL="95250" marR="198755" lvl="0" indent="0" algn="ctr" rtl="0">
              <a:lnSpc>
                <a:spcPct val="100000"/>
              </a:lnSpc>
              <a:spcBef>
                <a:spcPts val="800"/>
              </a:spcBef>
              <a:spcAft>
                <a:spcPts val="0"/>
              </a:spcAft>
              <a:buClr>
                <a:srgbClr val="2853A3"/>
              </a:buClr>
              <a:buSzPts val="2000"/>
              <a:buNone/>
            </a:pPr>
            <a:r>
              <a:rPr lang="en-US" sz="2000">
                <a:solidFill>
                  <a:schemeClr val="dk2"/>
                </a:solidFill>
                <a:latin typeface="Century Gothic"/>
                <a:ea typeface="Century Gothic"/>
                <a:cs typeface="Century Gothic"/>
                <a:sym typeface="Century Gothic"/>
              </a:rPr>
              <a:t> Anyone can learn how to use technology. It’s just a matter of practice!</a:t>
            </a:r>
            <a:endParaRPr/>
          </a:p>
        </p:txBody>
      </p:sp>
      <p:pic>
        <p:nvPicPr>
          <p:cNvPr id="172" name="Google Shape;172;p7"/>
          <p:cNvPicPr preferRelativeResize="0"/>
          <p:nvPr/>
        </p:nvPicPr>
        <p:blipFill rotWithShape="1">
          <a:blip r:embed="rId6" cstate="screen">
            <a:alphaModFix/>
            <a:extLst>
              <a:ext uri="{28A0092B-C50C-407E-A947-70E740481C1C}">
                <a14:useLocalDpi xmlns:a14="http://schemas.microsoft.com/office/drawing/2010/main"/>
              </a:ext>
            </a:extLst>
          </a:blip>
          <a:srcRect b="24161"/>
          <a:stretch/>
        </p:blipFill>
        <p:spPr>
          <a:xfrm>
            <a:off x="425335" y="702643"/>
            <a:ext cx="5410199" cy="6154529"/>
          </a:xfrm>
          <a:prstGeom prst="rect">
            <a:avLst/>
          </a:prstGeom>
          <a:noFill/>
          <a:ln>
            <a:noFill/>
          </a:ln>
        </p:spPr>
      </p:pic>
      <p:sp>
        <p:nvSpPr>
          <p:cNvPr id="173" name="Google Shape;173;p7"/>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g14a759c8f77_0_113"/>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3"/>
          </a:xfrm>
          <a:prstGeom prst="rect">
            <a:avLst/>
          </a:prstGeom>
          <a:noFill/>
          <a:ln>
            <a:noFill/>
          </a:ln>
        </p:spPr>
      </p:pic>
      <p:sp>
        <p:nvSpPr>
          <p:cNvPr id="179" name="Google Shape;179;g14a759c8f77_0_113"/>
          <p:cNvSpPr txBox="1"/>
          <p:nvPr/>
        </p:nvSpPr>
        <p:spPr>
          <a:xfrm>
            <a:off x="2709278" y="3719466"/>
            <a:ext cx="1746300" cy="20856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sp>
        <p:nvSpPr>
          <p:cNvPr id="180" name="Google Shape;180;g14a759c8f77_0_113"/>
          <p:cNvSpPr txBox="1">
            <a:spLocks noGrp="1"/>
          </p:cNvSpPr>
          <p:nvPr>
            <p:ph type="title"/>
          </p:nvPr>
        </p:nvSpPr>
        <p:spPr>
          <a:xfrm>
            <a:off x="755075" y="164075"/>
            <a:ext cx="10151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3200">
                <a:solidFill>
                  <a:srgbClr val="2853A3"/>
                </a:solidFill>
              </a:rPr>
              <a:t>Why You Should Have Your Own </a:t>
            </a:r>
            <a:r>
              <a:rPr lang="en-US" sz="3200">
                <a:solidFill>
                  <a:srgbClr val="BA0C2F"/>
                </a:solidFill>
              </a:rPr>
              <a:t>Mobile Wallet</a:t>
            </a:r>
            <a:endParaRPr>
              <a:solidFill>
                <a:srgbClr val="BA0C2F"/>
              </a:solidFill>
            </a:endParaRPr>
          </a:p>
        </p:txBody>
      </p:sp>
      <p:grpSp>
        <p:nvGrpSpPr>
          <p:cNvPr id="181" name="Google Shape;181;g14a759c8f77_0_113"/>
          <p:cNvGrpSpPr/>
          <p:nvPr/>
        </p:nvGrpSpPr>
        <p:grpSpPr>
          <a:xfrm>
            <a:off x="1594300" y="1413575"/>
            <a:ext cx="9157400" cy="1001676"/>
            <a:chOff x="832300" y="1413575"/>
            <a:chExt cx="9157400" cy="1001676"/>
          </a:xfrm>
        </p:grpSpPr>
        <p:sp>
          <p:nvSpPr>
            <p:cNvPr id="182" name="Google Shape;182;g14a759c8f77_0_113"/>
            <p:cNvSpPr txBox="1"/>
            <p:nvPr/>
          </p:nvSpPr>
          <p:spPr>
            <a:xfrm>
              <a:off x="2138400" y="1492500"/>
              <a:ext cx="4573200" cy="289800"/>
            </a:xfrm>
            <a:prstGeom prst="rect">
              <a:avLst/>
            </a:prstGeom>
            <a:noFill/>
            <a:ln>
              <a:noFill/>
            </a:ln>
          </p:spPr>
          <p:txBody>
            <a:bodyPr spcFirstLastPara="1" wrap="square" lIns="0" tIns="12700" rIns="0" bIns="0" anchor="t" anchorCtr="0">
              <a:spAutoFit/>
            </a:bodyPr>
            <a:lstStyle/>
            <a:p>
              <a:pPr marL="12700" marR="5080" lvl="0" indent="0" algn="l" rtl="0">
                <a:lnSpc>
                  <a:spcPct val="106000"/>
                </a:lnSpc>
                <a:spcBef>
                  <a:spcPts val="0"/>
                </a:spcBef>
                <a:spcAft>
                  <a:spcPts val="0"/>
                </a:spcAft>
                <a:buClr>
                  <a:srgbClr val="000000"/>
                </a:buClr>
                <a:buSzPts val="2300"/>
                <a:buFont typeface="Arial"/>
                <a:buNone/>
              </a:pPr>
              <a:r>
                <a:rPr lang="en-US" sz="1800" b="1" i="0" u="none" strike="noStrike" cap="none">
                  <a:solidFill>
                    <a:srgbClr val="2853A3"/>
                  </a:solidFill>
                  <a:latin typeface="Century Gothic"/>
                  <a:ea typeface="Century Gothic"/>
                  <a:cs typeface="Century Gothic"/>
                  <a:sym typeface="Century Gothic"/>
                </a:rPr>
                <a:t>Gain greater financial independence.</a:t>
              </a:r>
              <a:endParaRPr sz="1700" b="0" i="0" u="none" strike="noStrike" cap="none">
                <a:solidFill>
                  <a:srgbClr val="2853A3"/>
                </a:solidFill>
                <a:latin typeface="Century Gothic"/>
                <a:ea typeface="Century Gothic"/>
                <a:cs typeface="Century Gothic"/>
                <a:sym typeface="Century Gothic"/>
              </a:endParaRPr>
            </a:p>
          </p:txBody>
        </p:sp>
        <p:sp>
          <p:nvSpPr>
            <p:cNvPr id="183" name="Google Shape;183;g14a759c8f77_0_113"/>
            <p:cNvSpPr txBox="1"/>
            <p:nvPr/>
          </p:nvSpPr>
          <p:spPr>
            <a:xfrm>
              <a:off x="2138400" y="1818850"/>
              <a:ext cx="7851300" cy="520200"/>
            </a:xfrm>
            <a:prstGeom prst="rect">
              <a:avLst/>
            </a:prstGeom>
            <a:noFill/>
            <a:ln>
              <a:noFill/>
            </a:ln>
          </p:spPr>
          <p:txBody>
            <a:bodyPr spcFirstLastPara="1" wrap="square" lIns="0" tIns="12700" rIns="0" bIns="0" anchor="t" anchorCtr="0">
              <a:spAutoFit/>
            </a:bodyPr>
            <a:lstStyle/>
            <a:p>
              <a:pPr marL="12700" marR="5080" lvl="0" indent="0" algn="l" rtl="0">
                <a:lnSpc>
                  <a:spcPct val="106000"/>
                </a:lnSpc>
                <a:spcBef>
                  <a:spcPts val="0"/>
                </a:spcBef>
                <a:spcAft>
                  <a:spcPts val="0"/>
                </a:spcAft>
                <a:buClr>
                  <a:srgbClr val="000000"/>
                </a:buClr>
                <a:buSzPts val="2300"/>
                <a:buFont typeface="Arial"/>
                <a:buNone/>
              </a:pPr>
              <a:r>
                <a:rPr lang="en-US" sz="1600" b="0" i="0" u="none" strike="noStrike" cap="none">
                  <a:solidFill>
                    <a:schemeClr val="dk2"/>
                  </a:solidFill>
                  <a:latin typeface="Century Gothic"/>
                  <a:ea typeface="Century Gothic"/>
                  <a:cs typeface="Century Gothic"/>
                  <a:sym typeface="Century Gothic"/>
                </a:rPr>
                <a:t>With </a:t>
              </a:r>
              <a:r>
                <a:rPr lang="en-US" sz="1600">
                  <a:solidFill>
                    <a:schemeClr val="dk2"/>
                  </a:solidFill>
                  <a:latin typeface="Century Gothic"/>
                  <a:ea typeface="Century Gothic"/>
                  <a:cs typeface="Century Gothic"/>
                  <a:sym typeface="Century Gothic"/>
                </a:rPr>
                <a:t>your own </a:t>
              </a:r>
              <a:r>
                <a:rPr lang="en-US" sz="1600">
                  <a:solidFill>
                    <a:srgbClr val="BA0C2F"/>
                  </a:solidFill>
                  <a:latin typeface="Century Gothic"/>
                  <a:ea typeface="Century Gothic"/>
                  <a:cs typeface="Century Gothic"/>
                  <a:sym typeface="Century Gothic"/>
                </a:rPr>
                <a:t>mobile wallet</a:t>
              </a:r>
              <a:r>
                <a:rPr lang="en-US" sz="1600">
                  <a:solidFill>
                    <a:schemeClr val="dk2"/>
                  </a:solidFill>
                  <a:latin typeface="Century Gothic"/>
                  <a:ea typeface="Century Gothic"/>
                  <a:cs typeface="Century Gothic"/>
                  <a:sym typeface="Century Gothic"/>
                </a:rPr>
                <a:t>, you will be able to control when and how you spend money.</a:t>
              </a:r>
              <a:endParaRPr sz="1600" b="0" i="0" u="none" strike="noStrike" cap="none">
                <a:solidFill>
                  <a:schemeClr val="dk2"/>
                </a:solidFill>
                <a:latin typeface="Century Gothic"/>
                <a:ea typeface="Century Gothic"/>
                <a:cs typeface="Century Gothic"/>
                <a:sym typeface="Century Gothic"/>
              </a:endParaRPr>
            </a:p>
          </p:txBody>
        </p:sp>
        <p:pic>
          <p:nvPicPr>
            <p:cNvPr id="184" name="Google Shape;184;g14a759c8f77_0_11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32300" y="1413575"/>
              <a:ext cx="1001676" cy="1001676"/>
            </a:xfrm>
            <a:prstGeom prst="rect">
              <a:avLst/>
            </a:prstGeom>
            <a:noFill/>
            <a:ln>
              <a:noFill/>
            </a:ln>
          </p:spPr>
        </p:pic>
      </p:grpSp>
      <p:grpSp>
        <p:nvGrpSpPr>
          <p:cNvPr id="185" name="Google Shape;185;g14a759c8f77_0_113"/>
          <p:cNvGrpSpPr/>
          <p:nvPr/>
        </p:nvGrpSpPr>
        <p:grpSpPr>
          <a:xfrm>
            <a:off x="2900400" y="5171075"/>
            <a:ext cx="8194200" cy="1111700"/>
            <a:chOff x="2138400" y="5475875"/>
            <a:chExt cx="8194200" cy="1111700"/>
          </a:xfrm>
        </p:grpSpPr>
        <p:sp>
          <p:nvSpPr>
            <p:cNvPr id="186" name="Google Shape;186;g14a759c8f77_0_113"/>
            <p:cNvSpPr txBox="1"/>
            <p:nvPr/>
          </p:nvSpPr>
          <p:spPr>
            <a:xfrm>
              <a:off x="2138400" y="5475875"/>
              <a:ext cx="5952000" cy="320700"/>
            </a:xfrm>
            <a:prstGeom prst="rect">
              <a:avLst/>
            </a:prstGeom>
            <a:noFill/>
            <a:ln>
              <a:noFill/>
            </a:ln>
          </p:spPr>
          <p:txBody>
            <a:bodyPr spcFirstLastPara="1" wrap="square" lIns="0" tIns="12700" rIns="0" bIns="0" anchor="t" anchorCtr="0">
              <a:spAutoFit/>
            </a:bodyPr>
            <a:lstStyle/>
            <a:p>
              <a:pPr marL="0" marR="113028" lvl="0" indent="0" algn="l" rtl="0">
                <a:lnSpc>
                  <a:spcPct val="106000"/>
                </a:lnSpc>
                <a:spcBef>
                  <a:spcPts val="0"/>
                </a:spcBef>
                <a:spcAft>
                  <a:spcPts val="0"/>
                </a:spcAft>
                <a:buClr>
                  <a:srgbClr val="000000"/>
                </a:buClr>
                <a:buSzPts val="2300"/>
                <a:buFont typeface="Arial"/>
                <a:buNone/>
              </a:pPr>
              <a:r>
                <a:rPr lang="en-US" sz="1800" b="1" i="0" u="none" strike="noStrike" cap="none">
                  <a:solidFill>
                    <a:srgbClr val="2853A3"/>
                  </a:solidFill>
                  <a:latin typeface="Century Gothic"/>
                  <a:ea typeface="Century Gothic"/>
                  <a:cs typeface="Century Gothic"/>
                  <a:sym typeface="Century Gothic"/>
                </a:rPr>
                <a:t>Play a greater role in the finances of your shop</a:t>
              </a:r>
              <a:r>
                <a:rPr lang="en-US" sz="2000" b="1" i="0" u="none" strike="noStrike" cap="none">
                  <a:solidFill>
                    <a:srgbClr val="2853A3"/>
                  </a:solidFill>
                  <a:latin typeface="Century Gothic"/>
                  <a:ea typeface="Century Gothic"/>
                  <a:cs typeface="Century Gothic"/>
                  <a:sym typeface="Century Gothic"/>
                </a:rPr>
                <a:t>.</a:t>
              </a:r>
              <a:endParaRPr sz="2300" b="0" i="0" u="none" strike="noStrike" cap="none">
                <a:solidFill>
                  <a:srgbClr val="000000"/>
                </a:solidFill>
                <a:latin typeface="Century Gothic"/>
                <a:ea typeface="Century Gothic"/>
                <a:cs typeface="Century Gothic"/>
                <a:sym typeface="Century Gothic"/>
              </a:endParaRPr>
            </a:p>
          </p:txBody>
        </p:sp>
        <p:sp>
          <p:nvSpPr>
            <p:cNvPr id="187" name="Google Shape;187;g14a759c8f77_0_113"/>
            <p:cNvSpPr txBox="1"/>
            <p:nvPr/>
          </p:nvSpPr>
          <p:spPr>
            <a:xfrm>
              <a:off x="2138400" y="5806375"/>
              <a:ext cx="8194200" cy="781200"/>
            </a:xfrm>
            <a:prstGeom prst="rect">
              <a:avLst/>
            </a:prstGeom>
            <a:noFill/>
            <a:ln>
              <a:noFill/>
            </a:ln>
          </p:spPr>
          <p:txBody>
            <a:bodyPr spcFirstLastPara="1" wrap="square" lIns="0" tIns="12700" rIns="0" bIns="0" anchor="t" anchorCtr="0">
              <a:spAutoFit/>
            </a:bodyPr>
            <a:lstStyle/>
            <a:p>
              <a:pPr marL="12700" marR="5080" lvl="0" indent="0" algn="l" rtl="0">
                <a:lnSpc>
                  <a:spcPct val="106000"/>
                </a:lnSpc>
                <a:spcBef>
                  <a:spcPts val="0"/>
                </a:spcBef>
                <a:spcAft>
                  <a:spcPts val="0"/>
                </a:spcAft>
                <a:buClr>
                  <a:srgbClr val="000000"/>
                </a:buClr>
                <a:buSzPts val="1800"/>
                <a:buFont typeface="Arial"/>
                <a:buNone/>
              </a:pPr>
              <a:r>
                <a:rPr lang="en-US" sz="1600" b="0" i="0" u="none" strike="noStrike" cap="none">
                  <a:solidFill>
                    <a:schemeClr val="dk2"/>
                  </a:solidFill>
                  <a:latin typeface="Century Gothic"/>
                  <a:ea typeface="Century Gothic"/>
                  <a:cs typeface="Century Gothic"/>
                  <a:sym typeface="Century Gothic"/>
                </a:rPr>
                <a:t>With control over your own </a:t>
              </a:r>
              <a:r>
                <a:rPr lang="en-US" sz="1600">
                  <a:solidFill>
                    <a:srgbClr val="BA0C2F"/>
                  </a:solidFill>
                  <a:latin typeface="Century Gothic"/>
                  <a:ea typeface="Century Gothic"/>
                  <a:cs typeface="Century Gothic"/>
                  <a:sym typeface="Century Gothic"/>
                </a:rPr>
                <a:t>mobile wallet</a:t>
              </a:r>
              <a:r>
                <a:rPr lang="en-US" sz="1600" b="0" i="0" u="none" strike="noStrike" cap="none">
                  <a:solidFill>
                    <a:schemeClr val="dk2"/>
                  </a:solidFill>
                  <a:latin typeface="Century Gothic"/>
                  <a:ea typeface="Century Gothic"/>
                  <a:cs typeface="Century Gothic"/>
                  <a:sym typeface="Century Gothic"/>
                </a:rPr>
                <a:t>, you decide how you want to use it in your business. You can also use transaction data to help make decisions about your shop, such as what products to stock based on their sale records.</a:t>
              </a:r>
              <a:endParaRPr sz="1600" b="0" i="0" u="none" strike="noStrike" cap="none">
                <a:solidFill>
                  <a:schemeClr val="dk2"/>
                </a:solidFill>
                <a:latin typeface="Century Gothic"/>
                <a:ea typeface="Century Gothic"/>
                <a:cs typeface="Century Gothic"/>
                <a:sym typeface="Century Gothic"/>
              </a:endParaRPr>
            </a:p>
          </p:txBody>
        </p:sp>
      </p:grpSp>
      <p:grpSp>
        <p:nvGrpSpPr>
          <p:cNvPr id="188" name="Google Shape;188;g14a759c8f77_0_113"/>
          <p:cNvGrpSpPr/>
          <p:nvPr/>
        </p:nvGrpSpPr>
        <p:grpSpPr>
          <a:xfrm>
            <a:off x="1594300" y="3841650"/>
            <a:ext cx="9275900" cy="1115750"/>
            <a:chOff x="832300" y="4070250"/>
            <a:chExt cx="9275900" cy="1115750"/>
          </a:xfrm>
        </p:grpSpPr>
        <p:sp>
          <p:nvSpPr>
            <p:cNvPr id="189" name="Google Shape;189;g14a759c8f77_0_113"/>
            <p:cNvSpPr txBox="1"/>
            <p:nvPr/>
          </p:nvSpPr>
          <p:spPr>
            <a:xfrm>
              <a:off x="2138400" y="4070250"/>
              <a:ext cx="5105100" cy="693300"/>
            </a:xfrm>
            <a:prstGeom prst="rect">
              <a:avLst/>
            </a:prstGeom>
            <a:noFill/>
            <a:ln>
              <a:noFill/>
            </a:ln>
          </p:spPr>
          <p:txBody>
            <a:bodyPr spcFirstLastPara="1" wrap="square" lIns="0" tIns="12700" rIns="0" bIns="0" anchor="t" anchorCtr="0">
              <a:spAutoFit/>
            </a:bodyPr>
            <a:lstStyle/>
            <a:p>
              <a:pPr marL="0" marR="113027" lvl="0" indent="0" algn="l" rtl="0">
                <a:lnSpc>
                  <a:spcPct val="106000"/>
                </a:lnSpc>
                <a:spcBef>
                  <a:spcPts val="0"/>
                </a:spcBef>
                <a:spcAft>
                  <a:spcPts val="0"/>
                </a:spcAft>
                <a:buClr>
                  <a:srgbClr val="000000"/>
                </a:buClr>
                <a:buSzPts val="2300"/>
                <a:buFont typeface="Arial"/>
                <a:buNone/>
              </a:pPr>
              <a:r>
                <a:rPr lang="en-US" sz="1800" b="1" i="0" u="none" strike="noStrike" cap="none">
                  <a:solidFill>
                    <a:srgbClr val="2853A3"/>
                  </a:solidFill>
                  <a:latin typeface="Century Gothic"/>
                  <a:ea typeface="Century Gothic"/>
                  <a:cs typeface="Century Gothic"/>
                  <a:sym typeface="Century Gothic"/>
                </a:rPr>
                <a:t>Transact efficiently and securely</a:t>
              </a:r>
              <a:r>
                <a:rPr lang="en-US" sz="2000" b="1" i="0" u="none" strike="noStrike" cap="none">
                  <a:solidFill>
                    <a:srgbClr val="2853A3"/>
                  </a:solidFill>
                  <a:latin typeface="Century Gothic"/>
                  <a:ea typeface="Century Gothic"/>
                  <a:cs typeface="Century Gothic"/>
                  <a:sym typeface="Century Gothic"/>
                </a:rPr>
                <a:t>.</a:t>
              </a:r>
              <a:endParaRPr sz="2300" b="0" i="0" u="none" strike="noStrike" cap="none">
                <a:solidFill>
                  <a:srgbClr val="2853A3"/>
                </a:solidFill>
                <a:latin typeface="Century Gothic"/>
                <a:ea typeface="Century Gothic"/>
                <a:cs typeface="Century Gothic"/>
                <a:sym typeface="Century Gothic"/>
              </a:endParaRPr>
            </a:p>
            <a:p>
              <a:pPr marL="12700" marR="5080" lvl="0" indent="0" algn="ctr" rtl="0">
                <a:lnSpc>
                  <a:spcPct val="106000"/>
                </a:lnSpc>
                <a:spcBef>
                  <a:spcPts val="0"/>
                </a:spcBef>
                <a:spcAft>
                  <a:spcPts val="0"/>
                </a:spcAft>
                <a:buClr>
                  <a:srgbClr val="000000"/>
                </a:buClr>
                <a:buSzPts val="2300"/>
                <a:buFont typeface="Arial"/>
                <a:buNone/>
              </a:pPr>
              <a:endParaRPr sz="2300" b="0" i="0" u="none" strike="noStrike" cap="none">
                <a:solidFill>
                  <a:srgbClr val="000000"/>
                </a:solidFill>
                <a:latin typeface="Century Gothic"/>
                <a:ea typeface="Century Gothic"/>
                <a:cs typeface="Century Gothic"/>
                <a:sym typeface="Century Gothic"/>
              </a:endParaRPr>
            </a:p>
          </p:txBody>
        </p:sp>
        <p:sp>
          <p:nvSpPr>
            <p:cNvPr id="190" name="Google Shape;190;g14a759c8f77_0_113"/>
            <p:cNvSpPr txBox="1"/>
            <p:nvPr/>
          </p:nvSpPr>
          <p:spPr>
            <a:xfrm>
              <a:off x="2138400" y="4404800"/>
              <a:ext cx="7969800" cy="781200"/>
            </a:xfrm>
            <a:prstGeom prst="rect">
              <a:avLst/>
            </a:prstGeom>
            <a:noFill/>
            <a:ln>
              <a:noFill/>
            </a:ln>
          </p:spPr>
          <p:txBody>
            <a:bodyPr spcFirstLastPara="1" wrap="square" lIns="0" tIns="12700" rIns="0" bIns="0" anchor="t" anchorCtr="0">
              <a:spAutoFit/>
            </a:bodyPr>
            <a:lstStyle/>
            <a:p>
              <a:pPr marL="12700" marR="5080" lvl="0" indent="0" algn="l" rtl="0">
                <a:lnSpc>
                  <a:spcPct val="106000"/>
                </a:lnSpc>
                <a:spcBef>
                  <a:spcPts val="0"/>
                </a:spcBef>
                <a:spcAft>
                  <a:spcPts val="0"/>
                </a:spcAft>
                <a:buClr>
                  <a:srgbClr val="000000"/>
                </a:buClr>
                <a:buSzPts val="1800"/>
                <a:buFont typeface="Arial"/>
                <a:buNone/>
              </a:pPr>
              <a:r>
                <a:rPr lang="en-US" sz="1600" b="0" i="0" u="none" strike="noStrike" cap="none">
                  <a:solidFill>
                    <a:schemeClr val="dk2"/>
                  </a:solidFill>
                  <a:latin typeface="Century Gothic"/>
                  <a:ea typeface="Century Gothic"/>
                  <a:cs typeface="Century Gothic"/>
                  <a:sym typeface="Century Gothic"/>
                </a:rPr>
                <a:t>With a</a:t>
              </a:r>
              <a:r>
                <a:rPr lang="en-US" sz="1600">
                  <a:solidFill>
                    <a:schemeClr val="dk2"/>
                  </a:solidFill>
                  <a:latin typeface="Century Gothic"/>
                  <a:ea typeface="Century Gothic"/>
                  <a:cs typeface="Century Gothic"/>
                  <a:sym typeface="Century Gothic"/>
                </a:rPr>
                <a:t> </a:t>
              </a:r>
              <a:r>
                <a:rPr lang="en-US" sz="1600">
                  <a:solidFill>
                    <a:srgbClr val="BA0C2F"/>
                  </a:solidFill>
                  <a:latin typeface="Century Gothic"/>
                  <a:ea typeface="Century Gothic"/>
                  <a:cs typeface="Century Gothic"/>
                  <a:sym typeface="Century Gothic"/>
                </a:rPr>
                <a:t>mobile wallet</a:t>
              </a:r>
              <a:r>
                <a:rPr lang="en-US" sz="1600">
                  <a:solidFill>
                    <a:schemeClr val="dk2"/>
                  </a:solidFill>
                  <a:latin typeface="Century Gothic"/>
                  <a:ea typeface="Century Gothic"/>
                  <a:cs typeface="Century Gothic"/>
                  <a:sym typeface="Century Gothic"/>
                </a:rPr>
                <a:t>, </a:t>
              </a:r>
              <a:r>
                <a:rPr lang="en-US" sz="1600" b="0" i="0" u="none" strike="noStrike" cap="none">
                  <a:solidFill>
                    <a:schemeClr val="dk2"/>
                  </a:solidFill>
                  <a:latin typeface="Century Gothic"/>
                  <a:ea typeface="Century Gothic"/>
                  <a:cs typeface="Century Gothic"/>
                  <a:sym typeface="Century Gothic"/>
                </a:rPr>
                <a:t>you do not have to spend time traveling and waiting at the bank. You get to carry out your transactions securely and privately from your phone, home, or business.</a:t>
              </a:r>
              <a:endParaRPr sz="1600" b="0" i="0" u="none" strike="noStrike" cap="none">
                <a:solidFill>
                  <a:schemeClr val="dk2"/>
                </a:solidFill>
                <a:latin typeface="Century Gothic"/>
                <a:ea typeface="Century Gothic"/>
                <a:cs typeface="Century Gothic"/>
                <a:sym typeface="Century Gothic"/>
              </a:endParaRPr>
            </a:p>
          </p:txBody>
        </p:sp>
        <p:pic>
          <p:nvPicPr>
            <p:cNvPr id="191" name="Google Shape;191;g14a759c8f77_0_11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32300" y="4090125"/>
              <a:ext cx="1001676" cy="1001676"/>
            </a:xfrm>
            <a:prstGeom prst="rect">
              <a:avLst/>
            </a:prstGeom>
            <a:noFill/>
            <a:ln>
              <a:noFill/>
            </a:ln>
          </p:spPr>
        </p:pic>
      </p:grpSp>
      <p:grpSp>
        <p:nvGrpSpPr>
          <p:cNvPr id="192" name="Google Shape;192;g14a759c8f77_0_113"/>
          <p:cNvGrpSpPr/>
          <p:nvPr/>
        </p:nvGrpSpPr>
        <p:grpSpPr>
          <a:xfrm>
            <a:off x="1594300" y="2599450"/>
            <a:ext cx="9275900" cy="1001676"/>
            <a:chOff x="832300" y="2751850"/>
            <a:chExt cx="9275900" cy="1001676"/>
          </a:xfrm>
        </p:grpSpPr>
        <p:sp>
          <p:nvSpPr>
            <p:cNvPr id="193" name="Google Shape;193;g14a759c8f77_0_113"/>
            <p:cNvSpPr txBox="1"/>
            <p:nvPr/>
          </p:nvSpPr>
          <p:spPr>
            <a:xfrm>
              <a:off x="2138402" y="2819475"/>
              <a:ext cx="5746800" cy="289800"/>
            </a:xfrm>
            <a:prstGeom prst="rect">
              <a:avLst/>
            </a:prstGeom>
            <a:noFill/>
            <a:ln>
              <a:noFill/>
            </a:ln>
          </p:spPr>
          <p:txBody>
            <a:bodyPr spcFirstLastPara="1" wrap="square" lIns="0" tIns="12700" rIns="0" bIns="0" anchor="t" anchorCtr="0">
              <a:spAutoFit/>
            </a:bodyPr>
            <a:lstStyle/>
            <a:p>
              <a:pPr marL="12700" marR="5080" lvl="0" indent="9525" algn="l" rtl="0">
                <a:lnSpc>
                  <a:spcPct val="106000"/>
                </a:lnSpc>
                <a:spcBef>
                  <a:spcPts val="0"/>
                </a:spcBef>
                <a:spcAft>
                  <a:spcPts val="0"/>
                </a:spcAft>
                <a:buClr>
                  <a:srgbClr val="000000"/>
                </a:buClr>
                <a:buSzPts val="2300"/>
                <a:buFont typeface="Arial"/>
                <a:buNone/>
              </a:pPr>
              <a:r>
                <a:rPr lang="en-US" sz="1800" b="1" i="0" u="none" strike="noStrike" cap="none">
                  <a:solidFill>
                    <a:srgbClr val="2853A3"/>
                  </a:solidFill>
                  <a:latin typeface="Century Gothic"/>
                  <a:ea typeface="Century Gothic"/>
                  <a:cs typeface="Century Gothic"/>
                  <a:sym typeface="Century Gothic"/>
                </a:rPr>
                <a:t>Become more savvy with digital technology.</a:t>
              </a:r>
              <a:endParaRPr sz="2000" b="0" i="0" u="none" strike="noStrike" cap="none">
                <a:solidFill>
                  <a:srgbClr val="2853A3"/>
                </a:solidFill>
                <a:latin typeface="Century Gothic"/>
                <a:ea typeface="Century Gothic"/>
                <a:cs typeface="Century Gothic"/>
                <a:sym typeface="Century Gothic"/>
              </a:endParaRPr>
            </a:p>
          </p:txBody>
        </p:sp>
        <p:sp>
          <p:nvSpPr>
            <p:cNvPr id="194" name="Google Shape;194;g14a759c8f77_0_113"/>
            <p:cNvSpPr txBox="1"/>
            <p:nvPr/>
          </p:nvSpPr>
          <p:spPr>
            <a:xfrm>
              <a:off x="2138400" y="3111825"/>
              <a:ext cx="7969800" cy="520200"/>
            </a:xfrm>
            <a:prstGeom prst="rect">
              <a:avLst/>
            </a:prstGeom>
            <a:noFill/>
            <a:ln>
              <a:noFill/>
            </a:ln>
          </p:spPr>
          <p:txBody>
            <a:bodyPr spcFirstLastPara="1" wrap="square" lIns="0" tIns="12700" rIns="0" bIns="0" anchor="t" anchorCtr="0">
              <a:spAutoFit/>
            </a:bodyPr>
            <a:lstStyle/>
            <a:p>
              <a:pPr marL="12700" marR="5080" lvl="0" indent="0" algn="l" rtl="0">
                <a:lnSpc>
                  <a:spcPct val="106000"/>
                </a:lnSpc>
                <a:spcBef>
                  <a:spcPts val="0"/>
                </a:spcBef>
                <a:spcAft>
                  <a:spcPts val="0"/>
                </a:spcAft>
                <a:buClr>
                  <a:srgbClr val="000000"/>
                </a:buClr>
                <a:buSzPts val="2000"/>
                <a:buFont typeface="Arial"/>
                <a:buNone/>
              </a:pPr>
              <a:r>
                <a:rPr lang="en-US" sz="1600" b="0" i="0" u="none" strike="noStrike" cap="none">
                  <a:solidFill>
                    <a:schemeClr val="dk2"/>
                  </a:solidFill>
                  <a:latin typeface="Century Gothic"/>
                  <a:ea typeface="Century Gothic"/>
                  <a:cs typeface="Century Gothic"/>
                  <a:sym typeface="Century Gothic"/>
                </a:rPr>
                <a:t>Practice makes perfect! You will become more familiar with digital tools and technology if you have your own</a:t>
              </a:r>
              <a:r>
                <a:rPr lang="en-US" sz="1600">
                  <a:solidFill>
                    <a:schemeClr val="dk2"/>
                  </a:solidFill>
                  <a:latin typeface="Century Gothic"/>
                  <a:ea typeface="Century Gothic"/>
                  <a:cs typeface="Century Gothic"/>
                  <a:sym typeface="Century Gothic"/>
                </a:rPr>
                <a:t> </a:t>
              </a:r>
              <a:r>
                <a:rPr lang="en-US" sz="1600">
                  <a:solidFill>
                    <a:srgbClr val="BA0C2F"/>
                  </a:solidFill>
                  <a:latin typeface="Century Gothic"/>
                  <a:ea typeface="Century Gothic"/>
                  <a:cs typeface="Century Gothic"/>
                  <a:sym typeface="Century Gothic"/>
                </a:rPr>
                <a:t>mobile wallet</a:t>
              </a:r>
              <a:r>
                <a:rPr lang="en-US" sz="1600" b="0" i="0" u="none" strike="noStrike" cap="none">
                  <a:solidFill>
                    <a:schemeClr val="dk2"/>
                  </a:solidFill>
                  <a:latin typeface="Century Gothic"/>
                  <a:ea typeface="Century Gothic"/>
                  <a:cs typeface="Century Gothic"/>
                  <a:sym typeface="Century Gothic"/>
                </a:rPr>
                <a:t>.</a:t>
              </a:r>
              <a:endParaRPr sz="1600" b="0" i="0" u="none" strike="noStrike" cap="none">
                <a:solidFill>
                  <a:schemeClr val="dk2"/>
                </a:solidFill>
                <a:latin typeface="Century Gothic"/>
                <a:ea typeface="Century Gothic"/>
                <a:cs typeface="Century Gothic"/>
                <a:sym typeface="Century Gothic"/>
              </a:endParaRPr>
            </a:p>
          </p:txBody>
        </p:sp>
        <p:pic>
          <p:nvPicPr>
            <p:cNvPr id="195" name="Google Shape;195;g14a759c8f77_0_113"/>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832300" y="2751850"/>
              <a:ext cx="1001676" cy="1001676"/>
            </a:xfrm>
            <a:prstGeom prst="rect">
              <a:avLst/>
            </a:prstGeom>
            <a:noFill/>
            <a:ln>
              <a:noFill/>
            </a:ln>
          </p:spPr>
        </p:pic>
      </p:grpSp>
      <p:sp>
        <p:nvSpPr>
          <p:cNvPr id="196" name="Google Shape;196;g14a759c8f77_0_113"/>
          <p:cNvSpPr txBox="1"/>
          <p:nvPr/>
        </p:nvSpPr>
        <p:spPr>
          <a:xfrm>
            <a:off x="798700" y="1351725"/>
            <a:ext cx="593400" cy="954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5000"/>
              <a:buFont typeface="Arial"/>
              <a:buNone/>
            </a:pPr>
            <a:r>
              <a:rPr lang="en-US" sz="5000" b="1" i="0" u="none" strike="noStrike" cap="none">
                <a:solidFill>
                  <a:srgbClr val="EDBD47"/>
                </a:solidFill>
                <a:latin typeface="Century Gothic"/>
                <a:ea typeface="Century Gothic"/>
                <a:cs typeface="Century Gothic"/>
                <a:sym typeface="Century Gothic"/>
              </a:rPr>
              <a:t>1</a:t>
            </a:r>
            <a:endParaRPr sz="5000" b="1" i="0" u="none" strike="noStrike" cap="none">
              <a:solidFill>
                <a:srgbClr val="EDBD47"/>
              </a:solidFill>
              <a:latin typeface="Century Gothic"/>
              <a:ea typeface="Century Gothic"/>
              <a:cs typeface="Century Gothic"/>
              <a:sym typeface="Century Gothic"/>
            </a:endParaRPr>
          </a:p>
        </p:txBody>
      </p:sp>
      <p:sp>
        <p:nvSpPr>
          <p:cNvPr id="197" name="Google Shape;197;g14a759c8f77_0_113"/>
          <p:cNvSpPr txBox="1"/>
          <p:nvPr/>
        </p:nvSpPr>
        <p:spPr>
          <a:xfrm>
            <a:off x="798700" y="2624838"/>
            <a:ext cx="593400" cy="954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5000"/>
              <a:buFont typeface="Arial"/>
              <a:buNone/>
            </a:pPr>
            <a:r>
              <a:rPr lang="en-US" sz="5000" b="1" i="0" u="none" strike="noStrike" cap="none">
                <a:solidFill>
                  <a:srgbClr val="EDBD47"/>
                </a:solidFill>
                <a:latin typeface="Century Gothic"/>
                <a:ea typeface="Century Gothic"/>
                <a:cs typeface="Century Gothic"/>
                <a:sym typeface="Century Gothic"/>
              </a:rPr>
              <a:t>2</a:t>
            </a:r>
            <a:endParaRPr sz="5000" b="1" i="0" u="none" strike="noStrike" cap="none">
              <a:solidFill>
                <a:srgbClr val="EDBD47"/>
              </a:solidFill>
              <a:latin typeface="Century Gothic"/>
              <a:ea typeface="Century Gothic"/>
              <a:cs typeface="Century Gothic"/>
              <a:sym typeface="Century Gothic"/>
            </a:endParaRPr>
          </a:p>
        </p:txBody>
      </p:sp>
      <p:sp>
        <p:nvSpPr>
          <p:cNvPr id="198" name="Google Shape;198;g14a759c8f77_0_113"/>
          <p:cNvSpPr txBox="1"/>
          <p:nvPr/>
        </p:nvSpPr>
        <p:spPr>
          <a:xfrm>
            <a:off x="798700" y="3897950"/>
            <a:ext cx="593400" cy="954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5000"/>
              <a:buFont typeface="Arial"/>
              <a:buNone/>
            </a:pPr>
            <a:r>
              <a:rPr lang="en-US" sz="5000" b="1" i="0" u="none" strike="noStrike" cap="none">
                <a:solidFill>
                  <a:srgbClr val="EDBD47"/>
                </a:solidFill>
                <a:latin typeface="Century Gothic"/>
                <a:ea typeface="Century Gothic"/>
                <a:cs typeface="Century Gothic"/>
                <a:sym typeface="Century Gothic"/>
              </a:rPr>
              <a:t>3</a:t>
            </a:r>
            <a:endParaRPr sz="5000" b="1" i="0" u="none" strike="noStrike" cap="none">
              <a:solidFill>
                <a:srgbClr val="EDBD47"/>
              </a:solidFill>
              <a:latin typeface="Century Gothic"/>
              <a:ea typeface="Century Gothic"/>
              <a:cs typeface="Century Gothic"/>
              <a:sym typeface="Century Gothic"/>
            </a:endParaRPr>
          </a:p>
        </p:txBody>
      </p:sp>
      <p:sp>
        <p:nvSpPr>
          <p:cNvPr id="199" name="Google Shape;199;g14a759c8f77_0_113"/>
          <p:cNvSpPr txBox="1"/>
          <p:nvPr/>
        </p:nvSpPr>
        <p:spPr>
          <a:xfrm>
            <a:off x="798700" y="5171063"/>
            <a:ext cx="593400" cy="954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5000"/>
              <a:buFont typeface="Arial"/>
              <a:buNone/>
            </a:pPr>
            <a:r>
              <a:rPr lang="en-US" sz="5000" b="1" i="0" u="none" strike="noStrike" cap="none">
                <a:solidFill>
                  <a:srgbClr val="EDBD47"/>
                </a:solidFill>
                <a:latin typeface="Century Gothic"/>
                <a:ea typeface="Century Gothic"/>
                <a:cs typeface="Century Gothic"/>
                <a:sym typeface="Century Gothic"/>
              </a:rPr>
              <a:t>4</a:t>
            </a:r>
            <a:endParaRPr sz="5000" b="1" i="0" u="none" strike="noStrike" cap="none">
              <a:solidFill>
                <a:srgbClr val="EDBD47"/>
              </a:solidFill>
              <a:latin typeface="Century Gothic"/>
              <a:ea typeface="Century Gothic"/>
              <a:cs typeface="Century Gothic"/>
              <a:sym typeface="Century Gothic"/>
            </a:endParaRPr>
          </a:p>
        </p:txBody>
      </p:sp>
      <p:pic>
        <p:nvPicPr>
          <p:cNvPr id="200" name="Google Shape;200;g14a759c8f77_0_113"/>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1594300" y="5197925"/>
            <a:ext cx="954300" cy="954300"/>
          </a:xfrm>
          <a:prstGeom prst="rect">
            <a:avLst/>
          </a:prstGeom>
          <a:noFill/>
          <a:ln>
            <a:noFill/>
          </a:ln>
        </p:spPr>
      </p:pic>
      <p:sp>
        <p:nvSpPr>
          <p:cNvPr id="201" name="Google Shape;201;g14a759c8f77_0_113"/>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8"/>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2"/>
          </a:xfrm>
          <a:prstGeom prst="rect">
            <a:avLst/>
          </a:prstGeom>
          <a:noFill/>
          <a:ln>
            <a:noFill/>
          </a:ln>
        </p:spPr>
      </p:pic>
      <p:pic>
        <p:nvPicPr>
          <p:cNvPr id="207" name="Google Shape;207;p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26565" y="220953"/>
            <a:ext cx="7772400" cy="194310"/>
          </a:xfrm>
          <a:prstGeom prst="rect">
            <a:avLst/>
          </a:prstGeom>
          <a:noFill/>
          <a:ln>
            <a:noFill/>
          </a:ln>
        </p:spPr>
      </p:pic>
      <p:pic>
        <p:nvPicPr>
          <p:cNvPr id="208" name="Google Shape;208;p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5400000">
            <a:off x="10956175" y="389669"/>
            <a:ext cx="1235825" cy="1235825"/>
          </a:xfrm>
          <a:prstGeom prst="rect">
            <a:avLst/>
          </a:prstGeom>
          <a:noFill/>
          <a:ln>
            <a:noFill/>
          </a:ln>
        </p:spPr>
      </p:pic>
      <p:sp>
        <p:nvSpPr>
          <p:cNvPr id="209" name="Google Shape;209;p8"/>
          <p:cNvSpPr txBox="1"/>
          <p:nvPr/>
        </p:nvSpPr>
        <p:spPr>
          <a:xfrm>
            <a:off x="9210500" y="561596"/>
            <a:ext cx="1795550" cy="1031021"/>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chemeClr val="dk2"/>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chemeClr val="dk2"/>
                </a:solidFill>
                <a:latin typeface="Century Gothic"/>
                <a:ea typeface="Century Gothic"/>
                <a:cs typeface="Century Gothic"/>
                <a:sym typeface="Century Gothic"/>
              </a:rPr>
              <a:t>You can modify these characters and the scenario when needed.</a:t>
            </a:r>
            <a:endParaRPr sz="1100" b="0" i="0" u="none" strike="noStrike" cap="none">
              <a:solidFill>
                <a:schemeClr val="dk2"/>
              </a:solidFill>
              <a:latin typeface="Century Gothic"/>
              <a:ea typeface="Century Gothic"/>
              <a:cs typeface="Century Gothic"/>
              <a:sym typeface="Century Gothic"/>
            </a:endParaRPr>
          </a:p>
        </p:txBody>
      </p:sp>
      <p:pic>
        <p:nvPicPr>
          <p:cNvPr id="210" name="Google Shape;210;p8"/>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90780" y="1300763"/>
            <a:ext cx="3557523" cy="5336284"/>
          </a:xfrm>
          <a:prstGeom prst="rect">
            <a:avLst/>
          </a:prstGeom>
          <a:noFill/>
          <a:ln>
            <a:noFill/>
          </a:ln>
        </p:spPr>
      </p:pic>
      <p:pic>
        <p:nvPicPr>
          <p:cNvPr id="211" name="Google Shape;211;p8"/>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457383" y="1077106"/>
            <a:ext cx="3557523" cy="5336284"/>
          </a:xfrm>
          <a:prstGeom prst="rect">
            <a:avLst/>
          </a:prstGeom>
          <a:noFill/>
          <a:ln>
            <a:noFill/>
          </a:ln>
        </p:spPr>
      </p:pic>
      <p:pic>
        <p:nvPicPr>
          <p:cNvPr id="212" name="Google Shape;212;p8"/>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2247692" y="1962924"/>
            <a:ext cx="6048411" cy="1901998"/>
          </a:xfrm>
          <a:prstGeom prst="rect">
            <a:avLst/>
          </a:prstGeom>
          <a:noFill/>
          <a:ln>
            <a:noFill/>
          </a:ln>
        </p:spPr>
      </p:pic>
      <p:pic>
        <p:nvPicPr>
          <p:cNvPr id="213" name="Google Shape;213;p8"/>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flipH="1">
            <a:off x="-119891" y="561596"/>
            <a:ext cx="8610854" cy="2594147"/>
          </a:xfrm>
          <a:prstGeom prst="rect">
            <a:avLst/>
          </a:prstGeom>
          <a:noFill/>
          <a:ln>
            <a:noFill/>
          </a:ln>
        </p:spPr>
      </p:pic>
      <p:sp>
        <p:nvSpPr>
          <p:cNvPr id="214" name="Google Shape;214;p8"/>
          <p:cNvSpPr txBox="1">
            <a:spLocks noGrp="1"/>
          </p:cNvSpPr>
          <p:nvPr>
            <p:ph type="body" idx="1"/>
          </p:nvPr>
        </p:nvSpPr>
        <p:spPr>
          <a:xfrm>
            <a:off x="2427825" y="1139432"/>
            <a:ext cx="4228500" cy="21291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None/>
            </a:pPr>
            <a:r>
              <a:rPr lang="en-US" sz="1200" b="1">
                <a:solidFill>
                  <a:schemeClr val="lt1"/>
                </a:solidFill>
                <a:latin typeface="Century Gothic"/>
                <a:ea typeface="Century Gothic"/>
                <a:cs typeface="Century Gothic"/>
                <a:sym typeface="Century Gothic"/>
              </a:rPr>
              <a:t>Hi Mateo! This </a:t>
            </a:r>
            <a:r>
              <a:rPr lang="en-US" sz="1200" b="1">
                <a:solidFill>
                  <a:schemeClr val="lt1"/>
                </a:solidFill>
              </a:rPr>
              <a:t>morning,</a:t>
            </a:r>
            <a:r>
              <a:rPr lang="en-US" sz="1200" b="1">
                <a:solidFill>
                  <a:schemeClr val="lt1"/>
                </a:solidFill>
                <a:latin typeface="Century Gothic"/>
                <a:ea typeface="Century Gothic"/>
                <a:cs typeface="Century Gothic"/>
                <a:sym typeface="Century Gothic"/>
              </a:rPr>
              <a:t> a c</a:t>
            </a:r>
            <a:r>
              <a:rPr lang="en-US" sz="1200" b="1">
                <a:solidFill>
                  <a:schemeClr val="lt1"/>
                </a:solidFill>
              </a:rPr>
              <a:t>ustomer left the store without buying anything because she forgot her cash at home. I think we should</a:t>
            </a:r>
            <a:r>
              <a:rPr lang="en-US" sz="1200" b="1">
                <a:solidFill>
                  <a:schemeClr val="lt1"/>
                </a:solidFill>
                <a:latin typeface="Century Gothic"/>
                <a:ea typeface="Century Gothic"/>
                <a:cs typeface="Century Gothic"/>
                <a:sym typeface="Century Gothic"/>
              </a:rPr>
              <a:t> </a:t>
            </a:r>
            <a:r>
              <a:rPr lang="en-US" sz="1200" b="1">
                <a:solidFill>
                  <a:schemeClr val="lt1"/>
                </a:solidFill>
              </a:rPr>
              <a:t>start accepting </a:t>
            </a:r>
            <a:r>
              <a:rPr lang="en-US" sz="1200" b="1">
                <a:solidFill>
                  <a:schemeClr val="lt1"/>
                </a:solidFill>
                <a:latin typeface="Century Gothic"/>
                <a:ea typeface="Century Gothic"/>
                <a:cs typeface="Century Gothic"/>
                <a:sym typeface="Century Gothic"/>
              </a:rPr>
              <a:t>digital payments in the shop so that customers can pay us </a:t>
            </a:r>
            <a:r>
              <a:rPr lang="en-US" sz="1200" b="1">
                <a:solidFill>
                  <a:schemeClr val="lt1"/>
                </a:solidFill>
              </a:rPr>
              <a:t>even if they forget their cash.</a:t>
            </a:r>
            <a:endParaRPr/>
          </a:p>
        </p:txBody>
      </p:sp>
      <p:sp>
        <p:nvSpPr>
          <p:cNvPr id="215" name="Google Shape;215;p8"/>
          <p:cNvSpPr txBox="1"/>
          <p:nvPr/>
        </p:nvSpPr>
        <p:spPr>
          <a:xfrm>
            <a:off x="2709278" y="3719466"/>
            <a:ext cx="1746347" cy="2085724"/>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a:solidFill>
                <a:srgbClr val="BA0C2F"/>
              </a:solidFill>
              <a:latin typeface="Century Gothic"/>
              <a:ea typeface="Century Gothic"/>
              <a:cs typeface="Century Gothic"/>
              <a:sym typeface="Century Gothic"/>
            </a:endParaRPr>
          </a:p>
        </p:txBody>
      </p:sp>
      <p:sp>
        <p:nvSpPr>
          <p:cNvPr id="216" name="Google Shape;216;p8"/>
          <p:cNvSpPr txBox="1"/>
          <p:nvPr/>
        </p:nvSpPr>
        <p:spPr>
          <a:xfrm>
            <a:off x="8845287" y="2134414"/>
            <a:ext cx="2747100" cy="4278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US" sz="1600" b="0" i="0" u="none" strike="noStrike" cap="none">
                <a:solidFill>
                  <a:schemeClr val="dk2"/>
                </a:solidFill>
                <a:latin typeface="Century Gothic"/>
                <a:ea typeface="Century Gothic"/>
                <a:cs typeface="Century Gothic"/>
                <a:sym typeface="Century Gothic"/>
              </a:rPr>
              <a:t>Sofía and her husband Mateo both work at a shop. Although Mateo is the primary owner, Sofía has equal</a:t>
            </a:r>
            <a:r>
              <a:rPr lang="en-US" sz="1600">
                <a:solidFill>
                  <a:schemeClr val="dk2"/>
                </a:solidFill>
                <a:latin typeface="Century Gothic"/>
                <a:ea typeface="Century Gothic"/>
                <a:cs typeface="Century Gothic"/>
                <a:sym typeface="Century Gothic"/>
              </a:rPr>
              <a:t> </a:t>
            </a:r>
            <a:r>
              <a:rPr lang="en-US" sz="1600" b="0" i="0" u="none" strike="noStrike" cap="none">
                <a:solidFill>
                  <a:schemeClr val="dk2"/>
                </a:solidFill>
                <a:latin typeface="Century Gothic"/>
                <a:ea typeface="Century Gothic"/>
                <a:cs typeface="Century Gothic"/>
                <a:sym typeface="Century Gothic"/>
              </a:rPr>
              <a:t>decision-making power and contributes towards the manag</a:t>
            </a:r>
            <a:r>
              <a:rPr lang="en-US" sz="1600">
                <a:solidFill>
                  <a:schemeClr val="dk2"/>
                </a:solidFill>
                <a:latin typeface="Century Gothic"/>
                <a:ea typeface="Century Gothic"/>
                <a:cs typeface="Century Gothic"/>
                <a:sym typeface="Century Gothic"/>
              </a:rPr>
              <a:t>ement</a:t>
            </a:r>
            <a:r>
              <a:rPr lang="en-US" sz="1600" b="0" i="0" u="none" strike="noStrike" cap="none">
                <a:solidFill>
                  <a:schemeClr val="dk2"/>
                </a:solidFill>
                <a:latin typeface="Century Gothic"/>
                <a:ea typeface="Century Gothic"/>
                <a:cs typeface="Century Gothic"/>
                <a:sym typeface="Century Gothic"/>
              </a:rPr>
              <a:t> of the shop’s operations and finances. Mateo is happy to have Sofía work with him in the shop. She brings helpful ideas to the table and even teaches him new things. He couldn’t run the shop without her!</a:t>
            </a:r>
            <a:endParaRPr sz="1400" b="0" i="0" u="none" strike="noStrike" cap="none">
              <a:solidFill>
                <a:srgbClr val="000000"/>
              </a:solidFill>
              <a:latin typeface="Arial"/>
              <a:ea typeface="Arial"/>
              <a:cs typeface="Arial"/>
              <a:sym typeface="Arial"/>
            </a:endParaRPr>
          </a:p>
        </p:txBody>
      </p:sp>
      <p:grpSp>
        <p:nvGrpSpPr>
          <p:cNvPr id="217" name="Google Shape;217;p8"/>
          <p:cNvGrpSpPr/>
          <p:nvPr/>
        </p:nvGrpSpPr>
        <p:grpSpPr>
          <a:xfrm>
            <a:off x="1359376" y="4199747"/>
            <a:ext cx="7485911" cy="2519320"/>
            <a:chOff x="1359376" y="4199747"/>
            <a:chExt cx="7485911" cy="2519320"/>
          </a:xfrm>
        </p:grpSpPr>
        <p:pic>
          <p:nvPicPr>
            <p:cNvPr id="218" name="Google Shape;218;p8"/>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1359376" y="4199747"/>
              <a:ext cx="7485911" cy="2519320"/>
            </a:xfrm>
            <a:prstGeom prst="rect">
              <a:avLst/>
            </a:prstGeom>
            <a:noFill/>
            <a:ln>
              <a:noFill/>
            </a:ln>
          </p:spPr>
        </p:pic>
        <p:sp>
          <p:nvSpPr>
            <p:cNvPr id="219" name="Google Shape;219;p8"/>
            <p:cNvSpPr txBox="1"/>
            <p:nvPr/>
          </p:nvSpPr>
          <p:spPr>
            <a:xfrm>
              <a:off x="3254345" y="4908322"/>
              <a:ext cx="3431100" cy="646500"/>
            </a:xfrm>
            <a:prstGeom prst="rect">
              <a:avLst/>
            </a:prstGeom>
            <a:noFill/>
            <a:ln>
              <a:noFill/>
            </a:ln>
          </p:spPr>
          <p:txBody>
            <a:bodyPr spcFirstLastPara="1" wrap="square" lIns="91425" tIns="45700" rIns="91425" bIns="4570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2853A3"/>
                  </a:solidFill>
                  <a:latin typeface="Century Gothic"/>
                  <a:ea typeface="Century Gothic"/>
                  <a:cs typeface="Century Gothic"/>
                  <a:sym typeface="Century Gothic"/>
                </a:rPr>
                <a:t>That sounds so convenient! We should look into openin</a:t>
              </a:r>
              <a:r>
                <a:rPr lang="en-US" sz="1200" b="1">
                  <a:solidFill>
                    <a:srgbClr val="2853A3"/>
                  </a:solidFill>
                  <a:latin typeface="Century Gothic"/>
                  <a:ea typeface="Century Gothic"/>
                  <a:cs typeface="Century Gothic"/>
                  <a:sym typeface="Century Gothic"/>
                </a:rPr>
                <a:t>g </a:t>
              </a:r>
              <a:r>
                <a:rPr lang="en-US" sz="1200" b="1">
                  <a:solidFill>
                    <a:srgbClr val="BA0C2F"/>
                  </a:solidFill>
                  <a:latin typeface="Century Gothic"/>
                  <a:ea typeface="Century Gothic"/>
                  <a:cs typeface="Century Gothic"/>
                  <a:sym typeface="Century Gothic"/>
                </a:rPr>
                <a:t>mobile wallets</a:t>
              </a:r>
              <a:r>
                <a:rPr lang="en-US" sz="1200" b="1" i="0" u="none" strike="noStrike" cap="none">
                  <a:solidFill>
                    <a:srgbClr val="2853A3"/>
                  </a:solidFill>
                  <a:latin typeface="Century Gothic"/>
                  <a:ea typeface="Century Gothic"/>
                  <a:cs typeface="Century Gothic"/>
                  <a:sym typeface="Century Gothic"/>
                </a:rPr>
                <a:t>. Thanks for always teaching me new ideas!</a:t>
              </a:r>
              <a:endParaRPr sz="1400" b="1" i="0" u="none" strike="noStrike" cap="none">
                <a:solidFill>
                  <a:srgbClr val="2853A3"/>
                </a:solidFill>
                <a:latin typeface="Century Gothic"/>
                <a:ea typeface="Century Gothic"/>
                <a:cs typeface="Century Gothic"/>
                <a:sym typeface="Century Gothic"/>
              </a:endParaRPr>
            </a:p>
          </p:txBody>
        </p:sp>
      </p:grpSp>
      <p:grpSp>
        <p:nvGrpSpPr>
          <p:cNvPr id="220" name="Google Shape;220;p8"/>
          <p:cNvGrpSpPr/>
          <p:nvPr/>
        </p:nvGrpSpPr>
        <p:grpSpPr>
          <a:xfrm>
            <a:off x="-120142" y="2841089"/>
            <a:ext cx="8610854" cy="2519319"/>
            <a:chOff x="-1221746" y="4698798"/>
            <a:chExt cx="8610854" cy="2519319"/>
          </a:xfrm>
        </p:grpSpPr>
        <p:pic>
          <p:nvPicPr>
            <p:cNvPr id="221" name="Google Shape;221;p8"/>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flipH="1">
              <a:off x="-1221746" y="4698798"/>
              <a:ext cx="8610854" cy="2519319"/>
            </a:xfrm>
            <a:prstGeom prst="rect">
              <a:avLst/>
            </a:prstGeom>
            <a:noFill/>
            <a:ln>
              <a:noFill/>
            </a:ln>
          </p:spPr>
        </p:pic>
        <p:sp>
          <p:nvSpPr>
            <p:cNvPr id="222" name="Google Shape;222;p8"/>
            <p:cNvSpPr txBox="1"/>
            <p:nvPr/>
          </p:nvSpPr>
          <p:spPr>
            <a:xfrm>
              <a:off x="1357973" y="5366462"/>
              <a:ext cx="4228569" cy="879752"/>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r>
                <a:rPr lang="en-US" sz="1200" b="1" i="0" u="none" strike="noStrike" cap="none">
                  <a:solidFill>
                    <a:schemeClr val="lt1"/>
                  </a:solidFill>
                  <a:latin typeface="Century Gothic"/>
                  <a:ea typeface="Century Gothic"/>
                  <a:cs typeface="Century Gothic"/>
                  <a:sym typeface="Century Gothic"/>
                </a:rPr>
                <a:t>I hadn’t either until recently. We have to open a </a:t>
              </a:r>
              <a:r>
                <a:rPr lang="en-US" sz="1200" b="1">
                  <a:solidFill>
                    <a:srgbClr val="BA0C2F"/>
                  </a:solidFill>
                  <a:highlight>
                    <a:schemeClr val="lt1"/>
                  </a:highlight>
                  <a:latin typeface="Century Gothic"/>
                  <a:ea typeface="Century Gothic"/>
                  <a:cs typeface="Century Gothic"/>
                  <a:sym typeface="Century Gothic"/>
                </a:rPr>
                <a:t>mobile wallet</a:t>
              </a:r>
              <a:r>
                <a:rPr lang="en-US" sz="1200" b="1">
                  <a:solidFill>
                    <a:schemeClr val="lt1"/>
                  </a:solidFill>
                  <a:latin typeface="Century Gothic"/>
                  <a:ea typeface="Century Gothic"/>
                  <a:cs typeface="Century Gothic"/>
                  <a:sym typeface="Century Gothic"/>
                </a:rPr>
                <a:t> for our business. Then, customers can send u</a:t>
              </a:r>
              <a:r>
                <a:rPr lang="en-US" sz="1200" b="1" i="0" u="none" strike="noStrike" cap="none">
                  <a:solidFill>
                    <a:schemeClr val="lt1"/>
                  </a:solidFill>
                  <a:latin typeface="Century Gothic"/>
                  <a:ea typeface="Century Gothic"/>
                  <a:cs typeface="Century Gothic"/>
                  <a:sym typeface="Century Gothic"/>
                </a:rPr>
                <a:t>s payments using our merchant ID </a:t>
              </a:r>
              <a:r>
                <a:rPr lang="en-US" sz="1200" b="1" i="0" u="none" strike="noStrike" cap="none">
                  <a:solidFill>
                    <a:schemeClr val="lt1"/>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number</a:t>
              </a:r>
              <a:r>
                <a:rPr lang="en-US" sz="1200" b="1" i="0" u="none" strike="noStrike" cap="none">
                  <a:solidFill>
                    <a:schemeClr val="lt1"/>
                  </a:solidFill>
                  <a:latin typeface="Century Gothic"/>
                  <a:ea typeface="Century Gothic"/>
                  <a:cs typeface="Century Gothic"/>
                  <a:sym typeface="Century Gothic"/>
                </a:rPr>
                <a:t>. </a:t>
              </a:r>
              <a:endParaRPr sz="1200" b="1" i="0" u="none" strike="noStrike" cap="none">
                <a:solidFill>
                  <a:schemeClr val="lt1"/>
                </a:solidFill>
                <a:latin typeface="Century Gothic"/>
                <a:ea typeface="Century Gothic"/>
                <a:cs typeface="Century Gothic"/>
                <a:sym typeface="Century Gothic"/>
              </a:endParaRPr>
            </a:p>
          </p:txBody>
        </p:sp>
      </p:grpSp>
      <p:sp>
        <p:nvSpPr>
          <p:cNvPr id="223" name="Google Shape;223;p8"/>
          <p:cNvSpPr txBox="1"/>
          <p:nvPr/>
        </p:nvSpPr>
        <p:spPr>
          <a:xfrm>
            <a:off x="3690340" y="2524377"/>
            <a:ext cx="3035333" cy="461665"/>
          </a:xfrm>
          <a:prstGeom prst="rect">
            <a:avLst/>
          </a:prstGeom>
          <a:noFill/>
          <a:ln>
            <a:noFill/>
          </a:ln>
        </p:spPr>
        <p:txBody>
          <a:bodyPr spcFirstLastPara="1" wrap="square" lIns="91425" tIns="45700" rIns="91425" bIns="45700" anchor="t" anchorCtr="0">
            <a:spAutoFit/>
          </a:bodyPr>
          <a:lstStyle/>
          <a:p>
            <a:pPr marL="95250" marR="198755" lvl="0" indent="0" algn="l" rtl="0">
              <a:lnSpc>
                <a:spcPct val="100000"/>
              </a:lnSpc>
              <a:spcBef>
                <a:spcPts val="0"/>
              </a:spcBef>
              <a:spcAft>
                <a:spcPts val="0"/>
              </a:spcAft>
              <a:buClr>
                <a:srgbClr val="2853A3"/>
              </a:buClr>
              <a:buSzPts val="1200"/>
              <a:buFont typeface="Century Gothic"/>
              <a:buNone/>
            </a:pPr>
            <a:r>
              <a:rPr lang="en-US" sz="1200" b="1" i="0" u="none" strike="noStrike" cap="none">
                <a:solidFill>
                  <a:srgbClr val="2853A3"/>
                </a:solidFill>
                <a:latin typeface="Century Gothic"/>
                <a:ea typeface="Century Gothic"/>
                <a:cs typeface="Century Gothic"/>
                <a:sym typeface="Century Gothic"/>
              </a:rPr>
              <a:t>Wow, I have never heard of that before. How does it work?</a:t>
            </a:r>
            <a:endParaRPr sz="1400" b="0" i="0" u="none" strike="noStrike" cap="none">
              <a:solidFill>
                <a:srgbClr val="000000"/>
              </a:solidFill>
              <a:latin typeface="Arial"/>
              <a:ea typeface="Arial"/>
              <a:cs typeface="Arial"/>
              <a:sym typeface="Arial"/>
            </a:endParaRPr>
          </a:p>
        </p:txBody>
      </p:sp>
      <p:sp>
        <p:nvSpPr>
          <p:cNvPr id="224" name="Google Shape;224;p8"/>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Google Shape;229;p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 y="0"/>
            <a:ext cx="12191998" cy="6857172"/>
          </a:xfrm>
          <a:prstGeom prst="rect">
            <a:avLst/>
          </a:prstGeom>
          <a:noFill/>
          <a:ln>
            <a:noFill/>
          </a:ln>
        </p:spPr>
      </p:pic>
      <p:sp>
        <p:nvSpPr>
          <p:cNvPr id="230" name="Google Shape;230;p9"/>
          <p:cNvSpPr/>
          <p:nvPr/>
        </p:nvSpPr>
        <p:spPr>
          <a:xfrm>
            <a:off x="1" y="1717399"/>
            <a:ext cx="6681894" cy="1923579"/>
          </a:xfrm>
          <a:prstGeom prst="rect">
            <a:avLst/>
          </a:prstGeom>
          <a:solidFill>
            <a:srgbClr val="EDBD4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3CDEA"/>
              </a:solidFill>
              <a:latin typeface="Calibri"/>
              <a:ea typeface="Calibri"/>
              <a:cs typeface="Calibri"/>
              <a:sym typeface="Calibri"/>
            </a:endParaRPr>
          </a:p>
        </p:txBody>
      </p:sp>
      <p:sp>
        <p:nvSpPr>
          <p:cNvPr id="231" name="Google Shape;231;p9"/>
          <p:cNvSpPr txBox="1"/>
          <p:nvPr/>
        </p:nvSpPr>
        <p:spPr>
          <a:xfrm>
            <a:off x="1044324" y="1958824"/>
            <a:ext cx="5472900" cy="142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Century Gothic"/>
                <a:ea typeface="Century Gothic"/>
                <a:cs typeface="Century Gothic"/>
                <a:sym typeface="Century Gothic"/>
              </a:rPr>
              <a:t>PART 2: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00"/>
              </a:spcBef>
              <a:spcAft>
                <a:spcPts val="0"/>
              </a:spcAft>
              <a:buClr>
                <a:srgbClr val="000000"/>
              </a:buClr>
              <a:buSzPts val="2800"/>
              <a:buFont typeface="Arial"/>
              <a:buNone/>
            </a:pPr>
            <a:r>
              <a:rPr lang="en-US" sz="2800" b="1" i="0" u="none" strike="noStrike" cap="none">
                <a:solidFill>
                  <a:schemeClr val="lt1"/>
                </a:solidFill>
                <a:latin typeface="Century Gothic"/>
                <a:ea typeface="Century Gothic"/>
                <a:cs typeface="Century Gothic"/>
                <a:sym typeface="Century Gothic"/>
              </a:rPr>
              <a:t>INTRODUCTION TO </a:t>
            </a:r>
            <a:r>
              <a:rPr lang="en-US" sz="2800" b="1">
                <a:solidFill>
                  <a:srgbClr val="BA0C2F"/>
                </a:solidFill>
                <a:latin typeface="Century Gothic"/>
                <a:ea typeface="Century Gothic"/>
                <a:cs typeface="Century Gothic"/>
                <a:sym typeface="Century Gothic"/>
              </a:rPr>
              <a:t>MOBILE WALLETS</a:t>
            </a:r>
            <a:endParaRPr sz="1400" b="0" i="0" u="none" strike="noStrike" cap="none">
              <a:solidFill>
                <a:srgbClr val="BA0C2F"/>
              </a:solidFill>
              <a:latin typeface="Arial"/>
              <a:ea typeface="Arial"/>
              <a:cs typeface="Arial"/>
              <a:sym typeface="Arial"/>
            </a:endParaRPr>
          </a:p>
        </p:txBody>
      </p:sp>
      <p:sp>
        <p:nvSpPr>
          <p:cNvPr id="232" name="Google Shape;232;p9"/>
          <p:cNvSpPr txBox="1"/>
          <p:nvPr/>
        </p:nvSpPr>
        <p:spPr>
          <a:xfrm>
            <a:off x="1044324" y="3981101"/>
            <a:ext cx="5853699" cy="2635830"/>
          </a:xfrm>
          <a:prstGeom prst="rect">
            <a:avLst/>
          </a:prstGeom>
          <a:noFill/>
          <a:ln>
            <a:noFill/>
          </a:ln>
          <a:effectLst>
            <a:outerShdw blurRad="254000" algn="tl" rotWithShape="0">
              <a:srgbClr val="000000">
                <a:alpha val="40000"/>
              </a:srgbClr>
            </a:outerShdw>
          </a:effectLst>
        </p:spPr>
        <p:txBody>
          <a:bodyPr spcFirstLastPara="1" wrap="square" lIns="91425" tIns="45700" rIns="91425" bIns="45700" anchor="t" anchorCtr="0">
            <a:normAutofit/>
          </a:bodyPr>
          <a:lstStyle/>
          <a:p>
            <a:pPr marL="228600" marR="0" lvl="0" indent="-228600" algn="l" rtl="0">
              <a:lnSpc>
                <a:spcPct val="100000"/>
              </a:lnSpc>
              <a:spcBef>
                <a:spcPts val="0"/>
              </a:spcBef>
              <a:spcAft>
                <a:spcPts val="0"/>
              </a:spcAft>
              <a:buClr>
                <a:schemeClr val="lt1"/>
              </a:buClr>
              <a:buSzPts val="1600"/>
              <a:buFont typeface="Arial"/>
              <a:buNone/>
            </a:pPr>
            <a:r>
              <a:rPr lang="en-US" sz="2000" b="1" i="0" u="none" strike="noStrike" cap="none">
                <a:solidFill>
                  <a:schemeClr val="lt1"/>
                </a:solidFill>
                <a:latin typeface="Century Gothic"/>
                <a:ea typeface="Century Gothic"/>
                <a:cs typeface="Century Gothic"/>
                <a:sym typeface="Century Gothic"/>
              </a:rPr>
              <a:t>Objectives: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800"/>
              </a:spcBef>
              <a:spcAft>
                <a:spcPts val="0"/>
              </a:spcAft>
              <a:buClr>
                <a:schemeClr val="lt1"/>
              </a:buClr>
              <a:buSzPts val="1600"/>
              <a:buFont typeface="Century Gothic"/>
              <a:buAutoNum type="arabicPeriod"/>
            </a:pPr>
            <a:r>
              <a:rPr lang="en-US" sz="1600" b="0" i="0" u="none" strike="noStrike" cap="none">
                <a:solidFill>
                  <a:schemeClr val="lt1"/>
                </a:solidFill>
                <a:latin typeface="Century Gothic"/>
                <a:ea typeface="Century Gothic"/>
                <a:cs typeface="Century Gothic"/>
                <a:sym typeface="Century Gothic"/>
              </a:rPr>
              <a:t>To learn what a </a:t>
            </a:r>
            <a:r>
              <a:rPr lang="en-US" sz="1600" b="0" i="0" u="none" strike="noStrike" cap="none">
                <a:solidFill>
                  <a:srgbClr val="BA0C2F"/>
                </a:solidFill>
                <a:highlight>
                  <a:schemeClr val="lt1"/>
                </a:highlight>
                <a:latin typeface="Century Gothic"/>
                <a:ea typeface="Century Gothic"/>
                <a:cs typeface="Century Gothic"/>
                <a:sym typeface="Century Gothic"/>
              </a:rPr>
              <a:t>mobile wallet</a:t>
            </a:r>
            <a:r>
              <a:rPr lang="en-US" sz="1600" b="0" i="0" u="none" strike="noStrike" cap="none">
                <a:solidFill>
                  <a:schemeClr val="lt1"/>
                </a:solidFill>
                <a:latin typeface="Century Gothic"/>
                <a:ea typeface="Century Gothic"/>
                <a:cs typeface="Century Gothic"/>
                <a:sym typeface="Century Gothic"/>
              </a:rPr>
              <a:t> is, and why and how to use it.</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lt1"/>
              </a:buClr>
              <a:buSzPts val="1600"/>
              <a:buFont typeface="Century Gothic"/>
              <a:buAutoNum type="arabicPeriod"/>
            </a:pPr>
            <a:r>
              <a:rPr lang="en-US" sz="1600" b="0" i="0" u="none" strike="noStrike" cap="none">
                <a:solidFill>
                  <a:schemeClr val="lt1"/>
                </a:solidFill>
                <a:latin typeface="Century Gothic"/>
                <a:ea typeface="Century Gothic"/>
                <a:cs typeface="Century Gothic"/>
                <a:sym typeface="Century Gothic"/>
              </a:rPr>
              <a:t>To understand how to set up a </a:t>
            </a:r>
            <a:r>
              <a:rPr lang="en-US" sz="1600">
                <a:solidFill>
                  <a:srgbClr val="BA0C2F"/>
                </a:solidFill>
                <a:highlight>
                  <a:schemeClr val="lt1"/>
                </a:highlight>
                <a:latin typeface="Century Gothic"/>
                <a:ea typeface="Century Gothic"/>
                <a:cs typeface="Century Gothic"/>
                <a:sym typeface="Century Gothic"/>
              </a:rPr>
              <a:t>mobile wallet</a:t>
            </a:r>
            <a:r>
              <a:rPr lang="en-US" sz="1600" b="0" i="0" u="none" strike="noStrike" cap="none">
                <a:solidFill>
                  <a:schemeClr val="lt1"/>
                </a:solidFill>
                <a:latin typeface="Century Gothic"/>
                <a:ea typeface="Century Gothic"/>
                <a:cs typeface="Century Gothic"/>
                <a:sym typeface="Century Gothic"/>
              </a:rPr>
              <a:t>, and the information needed to open one.</a:t>
            </a:r>
            <a:endParaRPr sz="1400" b="0" i="0" u="none" strike="noStrike" cap="none">
              <a:solidFill>
                <a:srgbClr val="000000"/>
              </a:solidFill>
              <a:latin typeface="Arial"/>
              <a:ea typeface="Arial"/>
              <a:cs typeface="Arial"/>
              <a:sym typeface="Arial"/>
            </a:endParaRPr>
          </a:p>
        </p:txBody>
      </p:sp>
      <p:pic>
        <p:nvPicPr>
          <p:cNvPr id="233" name="Google Shape;233;p9"/>
          <p:cNvPicPr preferRelativeResize="0"/>
          <p:nvPr/>
        </p:nvPicPr>
        <p:blipFill rotWithShape="1">
          <a:blip r:embed="rId4" cstate="screen">
            <a:alphaModFix/>
            <a:extLst>
              <a:ext uri="{28A0092B-C50C-407E-A947-70E740481C1C}">
                <a14:useLocalDpi xmlns:a14="http://schemas.microsoft.com/office/drawing/2010/main"/>
              </a:ext>
            </a:extLst>
          </a:blip>
          <a:srcRect r="14124" b="47969"/>
          <a:stretch/>
        </p:blipFill>
        <p:spPr>
          <a:xfrm>
            <a:off x="6096001" y="1401176"/>
            <a:ext cx="6003328" cy="5455996"/>
          </a:xfrm>
          <a:prstGeom prst="rect">
            <a:avLst/>
          </a:prstGeom>
          <a:noFill/>
          <a:ln>
            <a:noFill/>
          </a:ln>
        </p:spPr>
      </p:pic>
      <p:grpSp>
        <p:nvGrpSpPr>
          <p:cNvPr id="234" name="Google Shape;234;p9"/>
          <p:cNvGrpSpPr/>
          <p:nvPr/>
        </p:nvGrpSpPr>
        <p:grpSpPr>
          <a:xfrm>
            <a:off x="6096000" y="-90374"/>
            <a:ext cx="4204869" cy="3315997"/>
            <a:chOff x="6096000" y="-90374"/>
            <a:chExt cx="4204869" cy="3315997"/>
          </a:xfrm>
        </p:grpSpPr>
        <p:pic>
          <p:nvPicPr>
            <p:cNvPr id="235" name="Google Shape;235;p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096000" y="-90374"/>
              <a:ext cx="4204869" cy="3315997"/>
            </a:xfrm>
            <a:prstGeom prst="rect">
              <a:avLst/>
            </a:prstGeom>
            <a:noFill/>
            <a:ln>
              <a:noFill/>
            </a:ln>
          </p:spPr>
        </p:pic>
        <p:sp>
          <p:nvSpPr>
            <p:cNvPr id="236" name="Google Shape;236;p9"/>
            <p:cNvSpPr txBox="1"/>
            <p:nvPr/>
          </p:nvSpPr>
          <p:spPr>
            <a:xfrm>
              <a:off x="7212366" y="893661"/>
              <a:ext cx="1967345"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2855A4"/>
                  </a:solidFill>
                  <a:latin typeface="Century Gothic"/>
                  <a:ea typeface="Century Gothic"/>
                  <a:cs typeface="Century Gothic"/>
                  <a:sym typeface="Century Gothic"/>
                </a:rPr>
                <a:t>Are you ready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2855A4"/>
                  </a:solidFill>
                  <a:latin typeface="Century Gothic"/>
                  <a:ea typeface="Century Gothic"/>
                  <a:cs typeface="Century Gothic"/>
                  <a:sym typeface="Century Gothic"/>
                </a:rPr>
                <a:t>to learn about </a:t>
              </a:r>
              <a:r>
                <a:rPr lang="en-US" sz="1600" b="1" i="0" u="none" strike="noStrike" cap="none">
                  <a:solidFill>
                    <a:srgbClr val="BA0C2F"/>
                  </a:solidFill>
                  <a:latin typeface="Century Gothic"/>
                  <a:ea typeface="Century Gothic"/>
                  <a:cs typeface="Century Gothic"/>
                  <a:sym typeface="Century Gothic"/>
                </a:rPr>
                <a:t>mobile wallets</a:t>
              </a:r>
              <a:r>
                <a:rPr lang="en-US" sz="1600" b="1" i="0" u="none" strike="noStrike" cap="none">
                  <a:solidFill>
                    <a:srgbClr val="2855A4"/>
                  </a:solidFill>
                  <a:latin typeface="Century Gothic"/>
                  <a:ea typeface="Century Gothic"/>
                  <a:cs typeface="Century Gothic"/>
                  <a:sym typeface="Century Gothic"/>
                </a:rPr>
                <a:t>?</a:t>
              </a:r>
              <a:endParaRPr sz="1600" b="1" i="0" u="none" strike="noStrike" cap="none">
                <a:solidFill>
                  <a:srgbClr val="2855A4"/>
                </a:solidFill>
                <a:latin typeface="Calibri"/>
                <a:ea typeface="Calibri"/>
                <a:cs typeface="Calibri"/>
                <a:sym typeface="Calibri"/>
              </a:endParaRPr>
            </a:p>
          </p:txBody>
        </p:sp>
      </p:grpSp>
      <p:sp>
        <p:nvSpPr>
          <p:cNvPr id="237" name="Google Shape;237;p9"/>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3941</Words>
  <Application>Microsoft Office PowerPoint</Application>
  <PresentationFormat>Widescreen</PresentationFormat>
  <Paragraphs>318</Paragraphs>
  <Slides>36</Slides>
  <Notes>36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Century Gothic</vt:lpstr>
      <vt:lpstr>Arial</vt:lpstr>
      <vt:lpstr>Gill Sans</vt:lpstr>
      <vt:lpstr>Calibri</vt:lpstr>
      <vt:lpstr>Office Theme</vt:lpstr>
      <vt:lpstr>Digital Payments</vt:lpstr>
      <vt:lpstr>Tips for Customizing This Module</vt:lpstr>
      <vt:lpstr>Module Overview</vt:lpstr>
      <vt:lpstr>PowerPoint Presentation</vt:lpstr>
      <vt:lpstr>PowerPoint Presentation</vt:lpstr>
      <vt:lpstr>PowerPoint Presentation</vt:lpstr>
      <vt:lpstr>Why You Should Have Your Own Mobile Wallet</vt:lpstr>
      <vt:lpstr>PowerPoint Presentation</vt:lpstr>
      <vt:lpstr>PowerPoint Presentation</vt:lpstr>
      <vt:lpstr>PowerPoint Presentation</vt:lpstr>
      <vt:lpstr>PowerPoint Presentation</vt:lpstr>
      <vt:lpstr>PowerPoint Presentation</vt:lpstr>
      <vt:lpstr>Paying for Supplies</vt:lpstr>
      <vt:lpstr>PowerPoint Presentation</vt:lpstr>
      <vt:lpstr>PowerPoint Presentation</vt:lpstr>
      <vt:lpstr>LEARNING RESOURCE Mobile Wallets with Hey Sister and Oye Amiga</vt:lpstr>
      <vt:lpstr>PowerPoint Presentation</vt:lpstr>
      <vt:lpstr>PowerPoint Presentation</vt:lpstr>
      <vt:lpstr>PowerPoint Presentation</vt:lpstr>
      <vt:lpstr>PowerPoint Presentation</vt:lpstr>
      <vt:lpstr>PowerPoint Presentation</vt:lpstr>
      <vt:lpstr>Paying Bills Digitally</vt:lpstr>
      <vt:lpstr>PowerPoint Presentation</vt:lpstr>
      <vt:lpstr>PowerPoint Presentation</vt:lpstr>
      <vt:lpstr>PowerPoint Presentation</vt:lpstr>
      <vt:lpstr>PowerPoint Presentation</vt:lpstr>
      <vt:lpstr>PowerPoint Presentation</vt:lpstr>
      <vt:lpstr>LEARNING RESOURCE Digital Payments with Hey Sister and Oye Amiga</vt:lpstr>
      <vt:lpstr>PowerPoint Presentation</vt:lpstr>
      <vt:lpstr>Dos of Digital Payments</vt:lpstr>
      <vt:lpstr>Dont’s of Digital Payments</vt:lpstr>
      <vt:lpstr>PowerPoint Presentation</vt:lpstr>
      <vt:lpstr>LEARNING RESOURCE Learn About Your Rights With Hey Sister and Oye Amiga</vt:lpstr>
      <vt:lpstr>Key Takeaways From This Module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Payments</dc:title>
  <dc:creator>Emma Schwartz</dc:creator>
  <cp:lastModifiedBy>Rosie Leary</cp:lastModifiedBy>
  <cp:revision>1</cp:revision>
  <dcterms:created xsi:type="dcterms:W3CDTF">2022-08-22T19:24:35Z</dcterms:created>
  <dcterms:modified xsi:type="dcterms:W3CDTF">2023-02-08T21:57:09Z</dcterms:modified>
</cp:coreProperties>
</file>