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Century Gothic" panose="020B0502020202020204" pitchFamily="34" charset="0"/>
      <p:regular r:id="rId56"/>
      <p:bold r:id="rId57"/>
      <p:italic r:id="rId58"/>
      <p:boldItalic r:id="rId59"/>
    </p:embeddedFont>
    <p:embeddedFont>
      <p:font typeface="Roboto" panose="02000000000000000000" pitchFamily="2"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4" roundtripDataSignature="AMtx7mguiwiXOt/uQWgD/5HjhRYS+5lv7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6409D9-5EDF-453A-9EB7-6E5D9F9FE4B8}" v="1" dt="2023-02-08T21:57:57.742"/>
  </p1510:revLst>
</p1510:revInfo>
</file>

<file path=ppt/tableStyles.xml><?xml version="1.0" encoding="utf-8"?>
<a:tblStyleLst xmlns:a="http://schemas.openxmlformats.org/drawingml/2006/main" def="{FBA20FA2-0D8F-4B62-BF4D-84E29547AFE4}">
  <a:tblStyle styleId="{FBA20FA2-0D8F-4B62-BF4D-84E29547AFE4}"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199AC7B1-E76E-45D6-827C-F20AEB5B5651}" styleName="Table_1">
    <a:wholeTbl>
      <a:tcTxStyle b="off" i="off">
        <a:font>
          <a:latin typeface="Calibri"/>
          <a:ea typeface="Calibri"/>
          <a:cs typeface="Calibri"/>
        </a:font>
        <a:srgbClr val="000000"/>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86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customschemas.google.com/relationships/presentationmetadata" Target="metadata"/><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sie Leary" userId="5fa886a9-878a-4625-aa14-7e74101c6c5c" providerId="ADAL" clId="{9D6409D9-5EDF-453A-9EB7-6E5D9F9FE4B8}"/>
    <pc:docChg chg="undo custSel modSld">
      <pc:chgData name="Rosie Leary" userId="5fa886a9-878a-4625-aa14-7e74101c6c5c" providerId="ADAL" clId="{9D6409D9-5EDF-453A-9EB7-6E5D9F9FE4B8}" dt="2023-02-08T21:57:31.269" v="1" actId="1076"/>
      <pc:docMkLst>
        <pc:docMk/>
      </pc:docMkLst>
      <pc:sldChg chg="modSp mod">
        <pc:chgData name="Rosie Leary" userId="5fa886a9-878a-4625-aa14-7e74101c6c5c" providerId="ADAL" clId="{9D6409D9-5EDF-453A-9EB7-6E5D9F9FE4B8}" dt="2023-02-08T21:57:31.269" v="1" actId="1076"/>
        <pc:sldMkLst>
          <pc:docMk/>
          <pc:sldMk cId="0" sldId="256"/>
        </pc:sldMkLst>
        <pc:picChg chg="mod">
          <ac:chgData name="Rosie Leary" userId="5fa886a9-878a-4625-aa14-7e74101c6c5c" providerId="ADAL" clId="{9D6409D9-5EDF-453A-9EB7-6E5D9F9FE4B8}" dt="2023-02-08T21:57:31.269" v="1" actId="1076"/>
          <ac:picMkLst>
            <pc:docMk/>
            <pc:sldMk cId="0" sldId="256"/>
            <ac:picMk id="89"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4a759c8f77_0_1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2" name="Google Shape;232;g14a759c8f77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6" name="Google Shape;256;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g15319852223_0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9" name="Google Shape;269;g15319852223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1501461a07a_0_19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1" name="Google Shape;351;g1501461a07a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501461a07a_0_2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1" name="Google Shape;371;g1501461a07a_0_2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1501461a07a_0_2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7" name="Google Shape;387;g1501461a07a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501461a07a_0_2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9" name="Google Shape;409;g1501461a07a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501461a07a_0_3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3" name="Google Shape;423;g1501461a07a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1501461a07a_0_3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6" name="Google Shape;436;g1501461a07a_0_3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1501461a07a_0_3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54" name="Google Shape;454;g1501461a07a_0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1501461a07a_0_3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5" name="Google Shape;465;g1501461a07a_0_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7" name="Google Shape;477;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96" name="Google Shape;496;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501461a07a_0_3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9" name="Google Shape;509;g1501461a07a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1501461a07a_0_4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3" name="Google Shape;523;g1501461a07a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1501461a07a_0_5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6" name="Google Shape;546;g1501461a07a_0_5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g1501461a07a_0_5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59" name="Google Shape;559;g1501461a07a_0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g153f0e7301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5" name="Google Shape;575;g153f0e7301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g1501461a07a_0_3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0" name="Google Shape;600;g1501461a07a_0_37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1501461a07a_0_3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9" name="Google Shape;619;g1501461a07a_0_3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4a759c8f77_0_2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7" name="Google Shape;107;g14a759c8f77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1501461a07a_0_5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32" name="Google Shape;632;g1501461a07a_0_5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1501461a07a_0_6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0" name="Google Shape;650;g1501461a07a_0_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1501461a07a_0_5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7" name="Google Shape;667;g1501461a07a_0_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5"/>
        <p:cNvGrpSpPr/>
        <p:nvPr/>
      </p:nvGrpSpPr>
      <p:grpSpPr>
        <a:xfrm>
          <a:off x="0" y="0"/>
          <a:ext cx="0" cy="0"/>
          <a:chOff x="0" y="0"/>
          <a:chExt cx="0" cy="0"/>
        </a:xfrm>
      </p:grpSpPr>
      <p:sp>
        <p:nvSpPr>
          <p:cNvPr id="686" name="Google Shape;686;g1501461a07a_0_4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7" name="Google Shape;687;g1501461a07a_0_42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1501461a07a_0_6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00" name="Google Shape;700;g1501461a07a_0_6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4"/>
        <p:cNvGrpSpPr/>
        <p:nvPr/>
      </p:nvGrpSpPr>
      <p:grpSpPr>
        <a:xfrm>
          <a:off x="0" y="0"/>
          <a:ext cx="0" cy="0"/>
          <a:chOff x="0" y="0"/>
          <a:chExt cx="0" cy="0"/>
        </a:xfrm>
      </p:grpSpPr>
      <p:sp>
        <p:nvSpPr>
          <p:cNvPr id="725" name="Google Shape;725;g1501461a07a_0_6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26" name="Google Shape;726;g1501461a07a_0_6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1501461a07a_0_68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40" name="Google Shape;740;g1501461a07a_0_6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1501461a07a_0_7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54" name="Google Shape;754;g1501461a07a_0_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501461a07a_0_7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75" name="Google Shape;775;g1501461a07a_0_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1501461a07a_0_4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89" name="Google Shape;789;g1501461a07a_0_4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3" name="Google Shape;13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1501461a07a_0_4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08" name="Google Shape;808;g1501461a07a_0_44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8"/>
        <p:cNvGrpSpPr/>
        <p:nvPr/>
      </p:nvGrpSpPr>
      <p:grpSpPr>
        <a:xfrm>
          <a:off x="0" y="0"/>
          <a:ext cx="0" cy="0"/>
          <a:chOff x="0" y="0"/>
          <a:chExt cx="0" cy="0"/>
        </a:xfrm>
      </p:grpSpPr>
      <p:sp>
        <p:nvSpPr>
          <p:cNvPr id="819" name="Google Shape;819;g153f0e7301b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0" name="Google Shape;820;g153f0e7301b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153f0e7301b_0_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35" name="Google Shape;835;g153f0e7301b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153f0e7301b_0_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48" name="Google Shape;848;g153f0e7301b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8"/>
        <p:cNvGrpSpPr/>
        <p:nvPr/>
      </p:nvGrpSpPr>
      <p:grpSpPr>
        <a:xfrm>
          <a:off x="0" y="0"/>
          <a:ext cx="0" cy="0"/>
          <a:chOff x="0" y="0"/>
          <a:chExt cx="0" cy="0"/>
        </a:xfrm>
      </p:grpSpPr>
      <p:sp>
        <p:nvSpPr>
          <p:cNvPr id="859" name="Google Shape;859;g1501461a07a_0_4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60" name="Google Shape;860;g1501461a07a_0_4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0"/>
        <p:cNvGrpSpPr/>
        <p:nvPr/>
      </p:nvGrpSpPr>
      <p:grpSpPr>
        <a:xfrm>
          <a:off x="0" y="0"/>
          <a:ext cx="0" cy="0"/>
          <a:chOff x="0" y="0"/>
          <a:chExt cx="0" cy="0"/>
        </a:xfrm>
      </p:grpSpPr>
      <p:sp>
        <p:nvSpPr>
          <p:cNvPr id="881" name="Google Shape;881;g153f0e7301b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82" name="Google Shape;882;g153f0e7301b_0_10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0"/>
        <p:cNvGrpSpPr/>
        <p:nvPr/>
      </p:nvGrpSpPr>
      <p:grpSpPr>
        <a:xfrm>
          <a:off x="0" y="0"/>
          <a:ext cx="0" cy="0"/>
          <a:chOff x="0" y="0"/>
          <a:chExt cx="0" cy="0"/>
        </a:xfrm>
      </p:grpSpPr>
      <p:sp>
        <p:nvSpPr>
          <p:cNvPr id="891" name="Google Shape;891;g153f0e7301b_0_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92" name="Google Shape;892;g153f0e7301b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6"/>
        <p:cNvGrpSpPr/>
        <p:nvPr/>
      </p:nvGrpSpPr>
      <p:grpSpPr>
        <a:xfrm>
          <a:off x="0" y="0"/>
          <a:ext cx="0" cy="0"/>
          <a:chOff x="0" y="0"/>
          <a:chExt cx="0" cy="0"/>
        </a:xfrm>
      </p:grpSpPr>
      <p:sp>
        <p:nvSpPr>
          <p:cNvPr id="907" name="Google Shape;907;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08" name="Google Shape;90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6"/>
        <p:cNvGrpSpPr/>
        <p:nvPr/>
      </p:nvGrpSpPr>
      <p:grpSpPr>
        <a:xfrm>
          <a:off x="0" y="0"/>
          <a:ext cx="0" cy="0"/>
          <a:chOff x="0" y="0"/>
          <a:chExt cx="0" cy="0"/>
        </a:xfrm>
      </p:grpSpPr>
      <p:sp>
        <p:nvSpPr>
          <p:cNvPr id="917" name="Google Shape;917;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18" name="Google Shape;91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8"/>
        <p:cNvGrpSpPr/>
        <p:nvPr/>
      </p:nvGrpSpPr>
      <p:grpSpPr>
        <a:xfrm>
          <a:off x="0" y="0"/>
          <a:ext cx="0" cy="0"/>
          <a:chOff x="0" y="0"/>
          <a:chExt cx="0" cy="0"/>
        </a:xfrm>
      </p:grpSpPr>
      <p:sp>
        <p:nvSpPr>
          <p:cNvPr id="929" name="Google Shape;929;g158fd26c445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30" name="Google Shape;930;g158fd26c445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6" name="Google Shape;156;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9" name="Google Shape;16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501461a07a_0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0" name="Google Shape;180;g1501461a07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501461a07a_0_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8" name="Google Shape;198;g1501461a07a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501461a07a_0_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3" name="Google Shape;213;g1501461a07a_0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4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Century Gothic"/>
              <a:buNone/>
              <a:defRPr>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atin typeface="Century Gothic"/>
                <a:ea typeface="Century Gothic"/>
                <a:cs typeface="Century Gothic"/>
                <a:sym typeface="Century Gothic"/>
              </a:defRPr>
            </a:lvl1pPr>
            <a:lvl2pPr marL="914400" lvl="1" indent="-381000" algn="l">
              <a:lnSpc>
                <a:spcPct val="90000"/>
              </a:lnSpc>
              <a:spcBef>
                <a:spcPts val="500"/>
              </a:spcBef>
              <a:spcAft>
                <a:spcPts val="0"/>
              </a:spcAft>
              <a:buClr>
                <a:schemeClr val="dk1"/>
              </a:buClr>
              <a:buSzPts val="2400"/>
              <a:buChar char="•"/>
              <a:defRPr>
                <a:latin typeface="Century Gothic"/>
                <a:ea typeface="Century Gothic"/>
                <a:cs typeface="Century Gothic"/>
                <a:sym typeface="Century Gothic"/>
              </a:defRPr>
            </a:lvl2pPr>
            <a:lvl3pPr marL="1371600" lvl="2" indent="-355600" algn="l">
              <a:lnSpc>
                <a:spcPct val="90000"/>
              </a:lnSpc>
              <a:spcBef>
                <a:spcPts val="500"/>
              </a:spcBef>
              <a:spcAft>
                <a:spcPts val="0"/>
              </a:spcAft>
              <a:buClr>
                <a:schemeClr val="dk1"/>
              </a:buClr>
              <a:buSzPts val="2000"/>
              <a:buChar char="•"/>
              <a:defRPr>
                <a:latin typeface="Century Gothic"/>
                <a:ea typeface="Century Gothic"/>
                <a:cs typeface="Century Gothic"/>
                <a:sym typeface="Century Gothic"/>
              </a:defRPr>
            </a:lvl3pPr>
            <a:lvl4pPr marL="1828800" lvl="3" indent="-342900" algn="l">
              <a:lnSpc>
                <a:spcPct val="90000"/>
              </a:lnSpc>
              <a:spcBef>
                <a:spcPts val="500"/>
              </a:spcBef>
              <a:spcAft>
                <a:spcPts val="0"/>
              </a:spcAft>
              <a:buClr>
                <a:schemeClr val="dk1"/>
              </a:buClr>
              <a:buSzPts val="1800"/>
              <a:buChar char="•"/>
              <a:defRPr>
                <a:latin typeface="Century Gothic"/>
                <a:ea typeface="Century Gothic"/>
                <a:cs typeface="Century Gothic"/>
                <a:sym typeface="Century Gothic"/>
              </a:defRPr>
            </a:lvl4pPr>
            <a:lvl5pPr marL="2286000" lvl="4" indent="-342900" algn="l">
              <a:lnSpc>
                <a:spcPct val="90000"/>
              </a:lnSpc>
              <a:spcBef>
                <a:spcPts val="500"/>
              </a:spcBef>
              <a:spcAft>
                <a:spcPts val="0"/>
              </a:spcAft>
              <a:buClr>
                <a:schemeClr val="dk1"/>
              </a:buClr>
              <a:buSzPts val="1800"/>
              <a:buChar char="•"/>
              <a:defRPr>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3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3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3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3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4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4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1"/>
          <p:cNvSpPr>
            <a:spLocks noGrp="1"/>
          </p:cNvSpPr>
          <p:nvPr>
            <p:ph type="pic" idx="2"/>
          </p:nvPr>
        </p:nvSpPr>
        <p:spPr>
          <a:xfrm>
            <a:off x="5183188" y="987425"/>
            <a:ext cx="6172200" cy="4873625"/>
          </a:xfrm>
          <a:prstGeom prst="rect">
            <a:avLst/>
          </a:prstGeom>
          <a:noFill/>
          <a:ln>
            <a:noFill/>
          </a:ln>
        </p:spPr>
      </p:sp>
      <p:sp>
        <p:nvSpPr>
          <p:cNvPr id="64" name="Google Shape;64;p4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12.xml"/><Relationship Id="rId16"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7.png"/><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42.png"/><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7.png"/><Relationship Id="rId7"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24.png"/><Relationship Id="rId9" Type="http://schemas.openxmlformats.org/officeDocument/2006/relationships/image" Target="../media/image6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25.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7.png"/><Relationship Id="rId7"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7.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slide" Target="slide18.xml"/><Relationship Id="rId3" Type="http://schemas.openxmlformats.org/officeDocument/2006/relationships/image" Target="../media/image7.png"/><Relationship Id="rId7" Type="http://schemas.openxmlformats.org/officeDocument/2006/relationships/slide" Target="slide27.xml"/><Relationship Id="rId12" Type="http://schemas.openxmlformats.org/officeDocument/2006/relationships/slide" Target="slide7.xml"/><Relationship Id="rId17" Type="http://schemas.openxmlformats.org/officeDocument/2006/relationships/slide" Target="slide37.xml"/><Relationship Id="rId2" Type="http://schemas.openxmlformats.org/officeDocument/2006/relationships/notesSlide" Target="../notesSlides/notesSlide2.xml"/><Relationship Id="rId16" Type="http://schemas.openxmlformats.org/officeDocument/2006/relationships/slide" Target="slide26.xml"/><Relationship Id="rId1" Type="http://schemas.openxmlformats.org/officeDocument/2006/relationships/slideLayout" Target="../slideLayouts/slideLayout2.xml"/><Relationship Id="rId6" Type="http://schemas.openxmlformats.org/officeDocument/2006/relationships/slide" Target="slide24.xml"/><Relationship Id="rId11" Type="http://schemas.openxmlformats.org/officeDocument/2006/relationships/slide" Target="slide17.xml"/><Relationship Id="rId5" Type="http://schemas.openxmlformats.org/officeDocument/2006/relationships/slide" Target="slide9.xml"/><Relationship Id="rId15" Type="http://schemas.openxmlformats.org/officeDocument/2006/relationships/slide" Target="slide25.xml"/><Relationship Id="rId10" Type="http://schemas.openxmlformats.org/officeDocument/2006/relationships/slide" Target="slide6.xml"/><Relationship Id="rId4" Type="http://schemas.openxmlformats.org/officeDocument/2006/relationships/slide" Target="slide4.xml"/><Relationship Id="rId9" Type="http://schemas.openxmlformats.org/officeDocument/2006/relationships/slide" Target="slide44.xml"/><Relationship Id="rId14" Type="http://schemas.openxmlformats.org/officeDocument/2006/relationships/slide" Target="slide20.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hyperlink" Target="https://www.siaedge.com/lessons/latam" TargetMode="External"/><Relationship Id="rId3" Type="http://schemas.openxmlformats.org/officeDocument/2006/relationships/image" Target="../media/image78.png"/><Relationship Id="rId7" Type="http://schemas.openxmlformats.org/officeDocument/2006/relationships/hyperlink" Target="https://www.siaedge.com/lesson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2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7.png"/><Relationship Id="rId7"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25.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7.png"/><Relationship Id="rId7" Type="http://schemas.openxmlformats.org/officeDocument/2006/relationships/image" Target="../media/image8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88.png"/><Relationship Id="rId4" Type="http://schemas.openxmlformats.org/officeDocument/2006/relationships/image" Target="../media/image87.png"/></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28.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www.smartsheet.com/content/monthly-budget-template-google-sheet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5.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13.png"/><Relationship Id="rId7"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95.png"/><Relationship Id="rId4" Type="http://schemas.openxmlformats.org/officeDocument/2006/relationships/image" Target="../media/image14.png"/><Relationship Id="rId9" Type="http://schemas.openxmlformats.org/officeDocument/2006/relationships/image" Target="../media/image94.png"/></Relationships>
</file>

<file path=ppt/slides/_rels/slide28.xml.rels><?xml version="1.0" encoding="UTF-8" standalone="yes"?>
<Relationships xmlns="http://schemas.openxmlformats.org/package/2006/relationships"><Relationship Id="rId8" Type="http://schemas.openxmlformats.org/officeDocument/2006/relationships/hyperlink" Target="https://www.siaedge.com/lessons/latam" TargetMode="External"/><Relationship Id="rId3" Type="http://schemas.openxmlformats.org/officeDocument/2006/relationships/image" Target="../media/image78.png"/><Relationship Id="rId7" Type="http://schemas.openxmlformats.org/officeDocument/2006/relationships/hyperlink" Target="https://www.siaedge.com/lesson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slide" Target="slide5.xml"/><Relationship Id="rId12" Type="http://schemas.openxmlformats.org/officeDocument/2006/relationships/slide" Target="slide40.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slide" Target="slide33.xml"/><Relationship Id="rId5" Type="http://schemas.openxmlformats.org/officeDocument/2006/relationships/image" Target="../media/image9.png"/><Relationship Id="rId10" Type="http://schemas.openxmlformats.org/officeDocument/2006/relationships/slide" Target="slide29.xml"/><Relationship Id="rId4" Type="http://schemas.openxmlformats.org/officeDocument/2006/relationships/image" Target="../media/image8.png"/><Relationship Id="rId9" Type="http://schemas.openxmlformats.org/officeDocument/2006/relationships/slide" Target="slide22.xml"/><Relationship Id="rId1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07.png"/><Relationship Id="rId4" Type="http://schemas.openxmlformats.org/officeDocument/2006/relationships/image" Target="../media/image106.png"/></Relationships>
</file>

<file path=ppt/slides/_rels/slide34.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7.png"/><Relationship Id="rId7" Type="http://schemas.openxmlformats.org/officeDocument/2006/relationships/image" Target="../media/image10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28.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69.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7.png"/><Relationship Id="rId7" Type="http://schemas.openxmlformats.org/officeDocument/2006/relationships/image" Target="../media/image11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3.png"/><Relationship Id="rId4" Type="http://schemas.openxmlformats.org/officeDocument/2006/relationships/image" Target="../media/image24.png"/><Relationship Id="rId9"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02.pn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hyperlink" Target="https://www.siaedge.com/lessons/latam" TargetMode="External"/><Relationship Id="rId5" Type="http://schemas.openxmlformats.org/officeDocument/2006/relationships/hyperlink" Target="https://www.siaedge.com/lessons" TargetMode="External"/><Relationship Id="rId4" Type="http://schemas.openxmlformats.org/officeDocument/2006/relationships/image" Target="../media/image81.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23.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22.png"/><Relationship Id="rId11" Type="http://schemas.openxmlformats.org/officeDocument/2006/relationships/image" Target="../media/image17.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24.pn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42.pn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125.png"/></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29.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49.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30.png"/><Relationship Id="rId7" Type="http://schemas.openxmlformats.org/officeDocument/2006/relationships/image" Target="../media/image132.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36.png"/><Relationship Id="rId5" Type="http://schemas.openxmlformats.org/officeDocument/2006/relationships/image" Target="../media/image131.jpeg"/><Relationship Id="rId10" Type="http://schemas.openxmlformats.org/officeDocument/2006/relationships/image" Target="../media/image135.png"/><Relationship Id="rId4" Type="http://schemas.openxmlformats.org/officeDocument/2006/relationships/hyperlink" Target="http://www.siaedge.com" TargetMode="External"/><Relationship Id="rId9" Type="http://schemas.openxmlformats.org/officeDocument/2006/relationships/image" Target="../media/image134.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3.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cstate="screen">
            <a:alphaModFix/>
            <a:extLst>
              <a:ext uri="{28A0092B-C50C-407E-A947-70E740481C1C}">
                <a14:useLocalDpi xmlns:a14="http://schemas.microsoft.com/office/drawing/2010/main"/>
              </a:ext>
            </a:extLst>
          </a:blip>
          <a:srcRect b="8901"/>
          <a:stretch/>
        </p:blipFill>
        <p:spPr>
          <a:xfrm>
            <a:off x="0" y="611187"/>
            <a:ext cx="12192000" cy="6246813"/>
          </a:xfrm>
          <a:prstGeom prst="rect">
            <a:avLst/>
          </a:prstGeom>
          <a:noFill/>
          <a:ln>
            <a:noFill/>
          </a:ln>
        </p:spPr>
      </p:pic>
      <p:sp>
        <p:nvSpPr>
          <p:cNvPr id="85" name="Google Shape;85;p1"/>
          <p:cNvSpPr txBox="1">
            <a:spLocks noGrp="1"/>
          </p:cNvSpPr>
          <p:nvPr>
            <p:ph type="ctrTitle"/>
          </p:nvPr>
        </p:nvSpPr>
        <p:spPr>
          <a:xfrm>
            <a:off x="7764408" y="1574694"/>
            <a:ext cx="4135491" cy="1706776"/>
          </a:xfrm>
          <a:prstGeom prst="rect">
            <a:avLst/>
          </a:prstGeom>
          <a:noFill/>
          <a:ln>
            <a:noFill/>
          </a:ln>
          <a:effectLst>
            <a:outerShdw blurRad="254000" algn="tl" rotWithShape="0">
              <a:srgbClr val="000000">
                <a:alpha val="20000"/>
              </a:srgbClr>
            </a:outerShdw>
          </a:effectLst>
        </p:spPr>
        <p:txBody>
          <a:bodyPr spcFirstLastPara="1" wrap="square" lIns="91425" tIns="45700" rIns="91425" bIns="45700" anchor="b" anchorCtr="0">
            <a:normAutofit/>
          </a:bodyPr>
          <a:lstStyle/>
          <a:p>
            <a:pPr marL="0" lvl="0" indent="0" algn="l" rtl="0">
              <a:lnSpc>
                <a:spcPct val="90000"/>
              </a:lnSpc>
              <a:spcBef>
                <a:spcPts val="0"/>
              </a:spcBef>
              <a:spcAft>
                <a:spcPts val="0"/>
              </a:spcAft>
              <a:buClr>
                <a:schemeClr val="lt1"/>
              </a:buClr>
              <a:buSzPts val="2400"/>
              <a:buFont typeface="Gill Sans"/>
              <a:buNone/>
            </a:pPr>
            <a:r>
              <a:rPr lang="en-US" sz="4400">
                <a:solidFill>
                  <a:schemeClr val="lt1"/>
                </a:solidFill>
                <a:latin typeface="Century Gothic"/>
                <a:ea typeface="Century Gothic"/>
                <a:cs typeface="Century Gothic"/>
                <a:sym typeface="Century Gothic"/>
              </a:rPr>
              <a:t>Financial Literacy</a:t>
            </a:r>
            <a:endParaRPr sz="4400" b="0" i="0" u="none" strike="noStrike" cap="none">
              <a:solidFill>
                <a:schemeClr val="lt1"/>
              </a:solidFill>
              <a:latin typeface="Century Gothic"/>
              <a:ea typeface="Century Gothic"/>
              <a:cs typeface="Century Gothic"/>
              <a:sym typeface="Century Gothic"/>
            </a:endParaRPr>
          </a:p>
        </p:txBody>
      </p:sp>
      <p:sp>
        <p:nvSpPr>
          <p:cNvPr id="86" name="Google Shape;86;p1"/>
          <p:cNvSpPr txBox="1">
            <a:spLocks noGrp="1"/>
          </p:cNvSpPr>
          <p:nvPr>
            <p:ph type="subTitle" idx="1"/>
          </p:nvPr>
        </p:nvSpPr>
        <p:spPr>
          <a:xfrm>
            <a:off x="7764407" y="3617806"/>
            <a:ext cx="3812097" cy="1209781"/>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Business Management and </a:t>
            </a:r>
            <a:endParaRPr/>
          </a:p>
          <a:p>
            <a:pPr marL="0" marR="0" lvl="0" indent="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Digital Literacy for Women </a:t>
            </a:r>
            <a:endParaRPr/>
          </a:p>
          <a:p>
            <a:pPr marL="0" marR="0" lvl="0" indent="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Micro-Entrepreneurs </a:t>
            </a:r>
            <a:endParaRPr sz="2000" b="0" i="0" u="none" strike="noStrike" cap="none">
              <a:solidFill>
                <a:schemeClr val="lt1"/>
              </a:solidFill>
              <a:latin typeface="Century Gothic"/>
              <a:ea typeface="Century Gothic"/>
              <a:cs typeface="Century Gothic"/>
              <a:sym typeface="Century Gothic"/>
            </a:endParaRPr>
          </a:p>
        </p:txBody>
      </p:sp>
      <p:pic>
        <p:nvPicPr>
          <p:cNvPr id="87" name="Google Shape;87;p1"/>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71955" y="5901428"/>
            <a:ext cx="12735910" cy="318398"/>
          </a:xfrm>
          <a:prstGeom prst="rect">
            <a:avLst/>
          </a:prstGeom>
          <a:noFill/>
          <a:ln>
            <a:noFill/>
          </a:ln>
        </p:spPr>
      </p:pic>
      <p:cxnSp>
        <p:nvCxnSpPr>
          <p:cNvPr id="88" name="Google Shape;88;p1"/>
          <p:cNvCxnSpPr/>
          <p:nvPr/>
        </p:nvCxnSpPr>
        <p:spPr>
          <a:xfrm>
            <a:off x="7850770" y="3417887"/>
            <a:ext cx="32004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pic>
        <p:nvPicPr>
          <p:cNvPr id="89" name="Google Shape;89;p1"/>
          <p:cNvPicPr preferRelativeResize="0"/>
          <p:nvPr/>
        </p:nvPicPr>
        <p:blipFill rotWithShape="1">
          <a:blip r:embed="rId5" cstate="screen">
            <a:alphaModFix/>
            <a:extLst>
              <a:ext uri="{28A0092B-C50C-407E-A947-70E740481C1C}">
                <a14:useLocalDpi xmlns:a14="http://schemas.microsoft.com/office/drawing/2010/main"/>
              </a:ext>
            </a:extLst>
          </a:blip>
          <a:srcRect b="12002"/>
          <a:stretch/>
        </p:blipFill>
        <p:spPr>
          <a:xfrm>
            <a:off x="-420650" y="820074"/>
            <a:ext cx="8701050" cy="6037927"/>
          </a:xfrm>
          <a:prstGeom prst="rect">
            <a:avLst/>
          </a:prstGeom>
          <a:noFill/>
          <a:ln>
            <a:noFill/>
          </a:ln>
        </p:spPr>
      </p:pic>
      <p:grpSp>
        <p:nvGrpSpPr>
          <p:cNvPr id="90" name="Google Shape;90;p1"/>
          <p:cNvGrpSpPr/>
          <p:nvPr/>
        </p:nvGrpSpPr>
        <p:grpSpPr>
          <a:xfrm>
            <a:off x="17488" y="-20637"/>
            <a:ext cx="2840013" cy="724357"/>
            <a:chOff x="17488" y="-20637"/>
            <a:chExt cx="2840013" cy="724357"/>
          </a:xfrm>
        </p:grpSpPr>
        <p:pic>
          <p:nvPicPr>
            <p:cNvPr id="91" name="Google Shape;91;p1"/>
            <p:cNvPicPr preferRelativeResize="0"/>
            <p:nvPr/>
          </p:nvPicPr>
          <p:blipFill rotWithShape="1">
            <a:blip r:embed="rId6" cstate="screen">
              <a:alphaModFix/>
              <a:extLst>
                <a:ext uri="{28A0092B-C50C-407E-A947-70E740481C1C}">
                  <a14:useLocalDpi xmlns:a14="http://schemas.microsoft.com/office/drawing/2010/main"/>
                </a:ext>
              </a:extLst>
            </a:blip>
            <a:srcRect t="14780" b="8318"/>
            <a:stretch/>
          </p:blipFill>
          <p:spPr>
            <a:xfrm>
              <a:off x="17488" y="95707"/>
              <a:ext cx="1150548" cy="498019"/>
            </a:xfrm>
            <a:prstGeom prst="rect">
              <a:avLst/>
            </a:prstGeom>
            <a:noFill/>
            <a:ln>
              <a:noFill/>
            </a:ln>
          </p:spPr>
        </p:pic>
        <p:pic>
          <p:nvPicPr>
            <p:cNvPr id="92" name="Google Shape;92;p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90601" y="-20637"/>
              <a:ext cx="1866900" cy="724357"/>
            </a:xfrm>
            <a:prstGeom prst="rect">
              <a:avLst/>
            </a:prstGeom>
            <a:noFill/>
            <a:ln>
              <a:noFill/>
            </a:ln>
          </p:spPr>
        </p:pic>
      </p:grpSp>
      <p:pic>
        <p:nvPicPr>
          <p:cNvPr id="93" name="Google Shape;93;p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857501" y="-1"/>
            <a:ext cx="1090324" cy="611175"/>
          </a:xfrm>
          <a:prstGeom prst="rect">
            <a:avLst/>
          </a:prstGeom>
          <a:noFill/>
          <a:ln>
            <a:noFill/>
          </a:ln>
        </p:spPr>
      </p:pic>
      <p:sp>
        <p:nvSpPr>
          <p:cNvPr id="94" name="Google Shape;94;p1"/>
          <p:cNvSpPr txBox="1"/>
          <p:nvPr/>
        </p:nvSpPr>
        <p:spPr>
          <a:xfrm>
            <a:off x="8764500" y="59288"/>
            <a:ext cx="3427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000" b="1">
                <a:solidFill>
                  <a:srgbClr val="1F497D"/>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Her Business, Her Future</a:t>
            </a:r>
            <a:endParaRPr sz="2000" b="1">
              <a:solidFill>
                <a:srgbClr val="1F497D"/>
              </a:solidFill>
              <a:latin typeface="Century Gothic"/>
              <a:ea typeface="Century Gothic"/>
              <a:cs typeface="Century Gothic"/>
              <a:sym typeface="Century Gothic"/>
            </a:endParaRPr>
          </a:p>
        </p:txBody>
      </p:sp>
      <p:sp>
        <p:nvSpPr>
          <p:cNvPr id="95" name="Google Shape;95;p1"/>
          <p:cNvSpPr txBox="1"/>
          <p:nvPr/>
        </p:nvSpPr>
        <p:spPr>
          <a:xfrm>
            <a:off x="7401425" y="4751375"/>
            <a:ext cx="4505400" cy="1262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US" sz="1000" i="1">
                <a:solidFill>
                  <a:srgbClr val="FFFFFF"/>
                </a:solidFill>
                <a:latin typeface="Century Gothic"/>
                <a:ea typeface="Century Gothic"/>
                <a:cs typeface="Century Gothic"/>
                <a:sym typeface="Century Gothic"/>
              </a:rPr>
              <a:t>This module is made possible by the generous support of the American people through the United States Agency for International Development (USAID). This guide was produced under DAI’s Digital Frontiers Project (Cooperative Agreement AID-OAA-A-17-00033) at the request of USAID and in partnership with Mastercard. The contents are the responsibility of </a:t>
            </a:r>
            <a:r>
              <a:rPr lang="en-US" sz="1000" b="1" i="1">
                <a:solidFill>
                  <a:srgbClr val="BA0C2F"/>
                </a:solidFill>
                <a:latin typeface="Century Gothic"/>
                <a:ea typeface="Century Gothic"/>
                <a:cs typeface="Century Gothic"/>
                <a:sym typeface="Century Gothic"/>
              </a:rPr>
              <a:t>XYZ </a:t>
            </a:r>
            <a:r>
              <a:rPr lang="en-US" sz="1000" i="1">
                <a:solidFill>
                  <a:srgbClr val="FFFFFF"/>
                </a:solidFill>
                <a:latin typeface="Century Gothic"/>
                <a:ea typeface="Century Gothic"/>
                <a:cs typeface="Century Gothic"/>
                <a:sym typeface="Century Gothic"/>
              </a:rPr>
              <a:t>and do not necessarily reflect the views of USAID or the United States Government.</a:t>
            </a:r>
            <a:endParaRPr sz="1300" b="0" i="1" u="none" strike="noStrike" cap="none">
              <a:solidFill>
                <a:srgbClr val="FFFFFF"/>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g14a759c8f77_0_11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3"/>
          </a:xfrm>
          <a:prstGeom prst="rect">
            <a:avLst/>
          </a:prstGeom>
          <a:noFill/>
          <a:ln>
            <a:noFill/>
          </a:ln>
        </p:spPr>
      </p:pic>
      <p:sp>
        <p:nvSpPr>
          <p:cNvPr id="235" name="Google Shape;235;g14a759c8f77_0_113"/>
          <p:cNvSpPr txBox="1">
            <a:spLocks noGrp="1"/>
          </p:cNvSpPr>
          <p:nvPr>
            <p:ph type="title"/>
          </p:nvPr>
        </p:nvSpPr>
        <p:spPr>
          <a:xfrm>
            <a:off x="755075" y="2402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Why Should I Have My Own Account?</a:t>
            </a:r>
            <a:endParaRPr>
              <a:solidFill>
                <a:srgbClr val="BA0C2F"/>
              </a:solidFill>
            </a:endParaRPr>
          </a:p>
        </p:txBody>
      </p:sp>
      <p:grpSp>
        <p:nvGrpSpPr>
          <p:cNvPr id="236" name="Google Shape;236;g14a759c8f77_0_113"/>
          <p:cNvGrpSpPr/>
          <p:nvPr/>
        </p:nvGrpSpPr>
        <p:grpSpPr>
          <a:xfrm>
            <a:off x="4517512" y="2635500"/>
            <a:ext cx="7157321" cy="1055950"/>
            <a:chOff x="3586200" y="1568700"/>
            <a:chExt cx="7097700" cy="1055950"/>
          </a:xfrm>
        </p:grpSpPr>
        <p:sp>
          <p:nvSpPr>
            <p:cNvPr id="237" name="Google Shape;237;g14a759c8f77_0_113"/>
            <p:cNvSpPr txBox="1"/>
            <p:nvPr/>
          </p:nvSpPr>
          <p:spPr>
            <a:xfrm>
              <a:off x="3586200" y="1568700"/>
              <a:ext cx="5640000" cy="289800"/>
            </a:xfrm>
            <a:prstGeom prst="rect">
              <a:avLst/>
            </a:prstGeom>
            <a:noFill/>
            <a:ln>
              <a:noFill/>
            </a:ln>
          </p:spPr>
          <p:txBody>
            <a:bodyPr spcFirstLastPara="1" wrap="square" lIns="0" tIns="12700" rIns="0" bIns="0" anchor="t" anchorCtr="0">
              <a:spAutoFit/>
            </a:bodyPr>
            <a:lstStyle/>
            <a:p>
              <a:pPr marL="12700" marR="5080" lvl="0" indent="0" algn="l" rtl="0">
                <a:lnSpc>
                  <a:spcPct val="106000"/>
                </a:lnSpc>
                <a:spcBef>
                  <a:spcPts val="0"/>
                </a:spcBef>
                <a:spcAft>
                  <a:spcPts val="0"/>
                </a:spcAft>
                <a:buClr>
                  <a:srgbClr val="000000"/>
                </a:buClr>
                <a:buSzPts val="2300"/>
                <a:buFont typeface="Arial"/>
                <a:buNone/>
              </a:pPr>
              <a:r>
                <a:rPr lang="en-US" sz="1800" b="1" i="0" u="none" strike="noStrike" cap="none">
                  <a:solidFill>
                    <a:srgbClr val="2853A3"/>
                  </a:solidFill>
                  <a:latin typeface="Century Gothic"/>
                  <a:ea typeface="Century Gothic"/>
                  <a:cs typeface="Century Gothic"/>
                  <a:sym typeface="Century Gothic"/>
                </a:rPr>
                <a:t>Manage your personal and business finances.</a:t>
              </a:r>
              <a:endParaRPr sz="1700" b="0" i="0" u="none" strike="noStrike" cap="none">
                <a:solidFill>
                  <a:srgbClr val="2853A3"/>
                </a:solidFill>
                <a:latin typeface="Century Gothic"/>
                <a:ea typeface="Century Gothic"/>
                <a:cs typeface="Century Gothic"/>
                <a:sym typeface="Century Gothic"/>
              </a:endParaRPr>
            </a:p>
          </p:txBody>
        </p:sp>
        <p:sp>
          <p:nvSpPr>
            <p:cNvPr id="238" name="Google Shape;238;g14a759c8f77_0_113"/>
            <p:cNvSpPr txBox="1"/>
            <p:nvPr/>
          </p:nvSpPr>
          <p:spPr>
            <a:xfrm>
              <a:off x="3586200" y="1895050"/>
              <a:ext cx="7097700" cy="729600"/>
            </a:xfrm>
            <a:prstGeom prst="rect">
              <a:avLst/>
            </a:prstGeom>
            <a:noFill/>
            <a:ln>
              <a:noFill/>
            </a:ln>
          </p:spPr>
          <p:txBody>
            <a:bodyPr spcFirstLastPara="1" wrap="square" lIns="0" tIns="12700" rIns="0" bIns="0" anchor="t" anchorCtr="0">
              <a:spAutoFit/>
            </a:bodyPr>
            <a:lstStyle/>
            <a:p>
              <a:pPr marL="215265" marR="5080" lvl="0" indent="-203200" algn="l" rtl="0">
                <a:lnSpc>
                  <a:spcPct val="116300"/>
                </a:lnSpc>
                <a:spcBef>
                  <a:spcPts val="0"/>
                </a:spcBef>
                <a:spcAft>
                  <a:spcPts val="0"/>
                </a:spcAft>
                <a:buClr>
                  <a:schemeClr val="dk1"/>
                </a:buClr>
                <a:buSzPts val="2150"/>
                <a:buFont typeface="Arial"/>
                <a:buNone/>
              </a:pPr>
              <a:r>
                <a:rPr lang="en-US" sz="1400" b="0" i="0" u="none" strike="noStrike" cap="none">
                  <a:solidFill>
                    <a:schemeClr val="dk2"/>
                  </a:solidFill>
                  <a:latin typeface="Century Gothic"/>
                  <a:ea typeface="Century Gothic"/>
                  <a:cs typeface="Century Gothic"/>
                  <a:sym typeface="Century Gothic"/>
                </a:rPr>
                <a:t>Opening a</a:t>
              </a:r>
              <a:r>
                <a:rPr lang="en-US">
                  <a:solidFill>
                    <a:schemeClr val="dk2"/>
                  </a:solidFill>
                  <a:latin typeface="Century Gothic"/>
                  <a:ea typeface="Century Gothic"/>
                  <a:cs typeface="Century Gothic"/>
                  <a:sym typeface="Century Gothic"/>
                </a:rPr>
                <a:t>n </a:t>
              </a:r>
              <a:r>
                <a:rPr lang="en-US" sz="1400" b="0" i="0" u="none" strike="noStrike" cap="none">
                  <a:solidFill>
                    <a:schemeClr val="dk2"/>
                  </a:solidFill>
                  <a:latin typeface="Century Gothic"/>
                  <a:ea typeface="Century Gothic"/>
                  <a:cs typeface="Century Gothic"/>
                  <a:sym typeface="Century Gothic"/>
                </a:rPr>
                <a:t>account in your name lets you separate your personal and</a:t>
              </a:r>
              <a:endParaRPr sz="1400" b="0" i="0" u="none" strike="noStrike" cap="none">
                <a:solidFill>
                  <a:schemeClr val="dk2"/>
                </a:solidFill>
                <a:latin typeface="Century Gothic"/>
                <a:ea typeface="Century Gothic"/>
                <a:cs typeface="Century Gothic"/>
                <a:sym typeface="Century Gothic"/>
              </a:endParaRPr>
            </a:p>
            <a:p>
              <a:pPr marL="215265" marR="5080" lvl="0" indent="-203200" algn="l" rtl="0">
                <a:lnSpc>
                  <a:spcPct val="116300"/>
                </a:lnSpc>
                <a:spcBef>
                  <a:spcPts val="0"/>
                </a:spcBef>
                <a:spcAft>
                  <a:spcPts val="0"/>
                </a:spcAft>
                <a:buClr>
                  <a:schemeClr val="dk1"/>
                </a:buClr>
                <a:buSzPts val="2150"/>
                <a:buFont typeface="Arial"/>
                <a:buNone/>
              </a:pPr>
              <a:r>
                <a:rPr lang="en-US" sz="1400" b="0" i="0" u="none" strike="noStrike" cap="none">
                  <a:solidFill>
                    <a:schemeClr val="dk2"/>
                  </a:solidFill>
                  <a:latin typeface="Century Gothic"/>
                  <a:ea typeface="Century Gothic"/>
                  <a:cs typeface="Century Gothic"/>
                  <a:sym typeface="Century Gothic"/>
                </a:rPr>
                <a:t>business finances. You will be able to receive your salary from your business and</a:t>
              </a:r>
              <a:endParaRPr>
                <a:solidFill>
                  <a:schemeClr val="dk2"/>
                </a:solidFill>
                <a:latin typeface="Century Gothic"/>
                <a:ea typeface="Century Gothic"/>
                <a:cs typeface="Century Gothic"/>
                <a:sym typeface="Century Gothic"/>
              </a:endParaRPr>
            </a:p>
            <a:p>
              <a:pPr marL="215265" marR="5080" lvl="0" indent="-203200" algn="l" rtl="0">
                <a:lnSpc>
                  <a:spcPct val="116300"/>
                </a:lnSpc>
                <a:spcBef>
                  <a:spcPts val="0"/>
                </a:spcBef>
                <a:spcAft>
                  <a:spcPts val="0"/>
                </a:spcAft>
                <a:buClr>
                  <a:schemeClr val="dk1"/>
                </a:buClr>
                <a:buSzPts val="2150"/>
                <a:buFont typeface="Arial"/>
                <a:buNone/>
              </a:pPr>
              <a:r>
                <a:rPr lang="en-US">
                  <a:solidFill>
                    <a:schemeClr val="dk2"/>
                  </a:solidFill>
                  <a:latin typeface="Century Gothic"/>
                  <a:ea typeface="Century Gothic"/>
                  <a:cs typeface="Century Gothic"/>
                  <a:sym typeface="Century Gothic"/>
                </a:rPr>
                <a:t>payments from others into your account. </a:t>
              </a:r>
              <a:endParaRPr sz="1400" b="0" i="0" u="none" strike="noStrike" cap="none">
                <a:solidFill>
                  <a:schemeClr val="dk2"/>
                </a:solidFill>
                <a:latin typeface="Century Gothic"/>
                <a:ea typeface="Century Gothic"/>
                <a:cs typeface="Century Gothic"/>
                <a:sym typeface="Century Gothic"/>
              </a:endParaRPr>
            </a:p>
          </p:txBody>
        </p:sp>
      </p:grpSp>
      <p:grpSp>
        <p:nvGrpSpPr>
          <p:cNvPr id="239" name="Google Shape;239;g14a759c8f77_0_113"/>
          <p:cNvGrpSpPr/>
          <p:nvPr/>
        </p:nvGrpSpPr>
        <p:grpSpPr>
          <a:xfrm>
            <a:off x="4517512" y="5193975"/>
            <a:ext cx="7403944" cy="1378425"/>
            <a:chOff x="3626850" y="4431975"/>
            <a:chExt cx="7247400" cy="1378425"/>
          </a:xfrm>
        </p:grpSpPr>
        <p:sp>
          <p:nvSpPr>
            <p:cNvPr id="240" name="Google Shape;240;g14a759c8f77_0_113"/>
            <p:cNvSpPr txBox="1"/>
            <p:nvPr/>
          </p:nvSpPr>
          <p:spPr>
            <a:xfrm>
              <a:off x="3626850" y="4431975"/>
              <a:ext cx="5105100" cy="289800"/>
            </a:xfrm>
            <a:prstGeom prst="rect">
              <a:avLst/>
            </a:prstGeom>
            <a:noFill/>
            <a:ln>
              <a:noFill/>
            </a:ln>
          </p:spPr>
          <p:txBody>
            <a:bodyPr spcFirstLastPara="1" wrap="square" lIns="0" tIns="12700" rIns="0" bIns="0" anchor="t" anchorCtr="0">
              <a:spAutoFit/>
            </a:bodyPr>
            <a:lstStyle/>
            <a:p>
              <a:pPr marL="0" marR="113027" lvl="0" indent="0" algn="l" rtl="0">
                <a:lnSpc>
                  <a:spcPct val="106000"/>
                </a:lnSpc>
                <a:spcBef>
                  <a:spcPts val="0"/>
                </a:spcBef>
                <a:spcAft>
                  <a:spcPts val="0"/>
                </a:spcAft>
                <a:buClr>
                  <a:srgbClr val="000000"/>
                </a:buClr>
                <a:buSzPts val="2300"/>
                <a:buFont typeface="Arial"/>
                <a:buNone/>
              </a:pPr>
              <a:r>
                <a:rPr lang="en-US" sz="1800" b="1" i="0" u="none" strike="noStrike" cap="none">
                  <a:solidFill>
                    <a:srgbClr val="2853A3"/>
                  </a:solidFill>
                  <a:latin typeface="Century Gothic"/>
                  <a:ea typeface="Century Gothic"/>
                  <a:cs typeface="Century Gothic"/>
                  <a:sym typeface="Century Gothic"/>
                </a:rPr>
                <a:t>Establish financial independence.</a:t>
              </a:r>
              <a:endParaRPr sz="2300" b="0" i="0" u="none" strike="noStrike" cap="none">
                <a:solidFill>
                  <a:srgbClr val="000000"/>
                </a:solidFill>
                <a:latin typeface="Century Gothic"/>
                <a:ea typeface="Century Gothic"/>
                <a:cs typeface="Century Gothic"/>
                <a:sym typeface="Century Gothic"/>
              </a:endParaRPr>
            </a:p>
          </p:txBody>
        </p:sp>
        <p:sp>
          <p:nvSpPr>
            <p:cNvPr id="241" name="Google Shape;241;g14a759c8f77_0_113"/>
            <p:cNvSpPr txBox="1"/>
            <p:nvPr/>
          </p:nvSpPr>
          <p:spPr>
            <a:xfrm>
              <a:off x="3626850" y="4799400"/>
              <a:ext cx="7247400" cy="1011000"/>
            </a:xfrm>
            <a:prstGeom prst="rect">
              <a:avLst/>
            </a:prstGeom>
            <a:noFill/>
            <a:ln>
              <a:noFill/>
            </a:ln>
          </p:spPr>
          <p:txBody>
            <a:bodyPr spcFirstLastPara="1" wrap="square" lIns="0" tIns="12700" rIns="0" bIns="0" anchor="t" anchorCtr="0">
              <a:spAutoFit/>
            </a:bodyPr>
            <a:lstStyle/>
            <a:p>
              <a:pPr marL="215265" marR="5080" lvl="0" indent="-203200" algn="l" rtl="0">
                <a:lnSpc>
                  <a:spcPct val="116300"/>
                </a:lnSpc>
                <a:spcBef>
                  <a:spcPts val="0"/>
                </a:spcBef>
                <a:spcAft>
                  <a:spcPts val="0"/>
                </a:spcAft>
                <a:buClr>
                  <a:schemeClr val="dk1"/>
                </a:buClr>
                <a:buSzPts val="2150"/>
                <a:buFont typeface="Arial"/>
                <a:buNone/>
              </a:pPr>
              <a:r>
                <a:rPr lang="en-US">
                  <a:solidFill>
                    <a:schemeClr val="dk2"/>
                  </a:solidFill>
                  <a:latin typeface="Century Gothic"/>
                  <a:ea typeface="Century Gothic"/>
                  <a:cs typeface="Century Gothic"/>
                  <a:sym typeface="Century Gothic"/>
                </a:rPr>
                <a:t>With your own account, y</a:t>
              </a:r>
              <a:r>
                <a:rPr lang="en-US" sz="1400" b="0" i="0" u="none" strike="noStrike" cap="none">
                  <a:solidFill>
                    <a:schemeClr val="dk2"/>
                  </a:solidFill>
                  <a:latin typeface="Century Gothic"/>
                  <a:ea typeface="Century Gothic"/>
                  <a:cs typeface="Century Gothic"/>
                  <a:sym typeface="Century Gothic"/>
                </a:rPr>
                <a:t>ou have</a:t>
              </a:r>
              <a:r>
                <a:rPr lang="en-US">
                  <a:solidFill>
                    <a:schemeClr val="dk2"/>
                  </a:solidFill>
                  <a:latin typeface="Century Gothic"/>
                  <a:ea typeface="Century Gothic"/>
                  <a:cs typeface="Century Gothic"/>
                  <a:sym typeface="Century Gothic"/>
                </a:rPr>
                <a:t> </a:t>
              </a:r>
              <a:r>
                <a:rPr lang="en-US" sz="1400" b="0" i="0" u="none" strike="noStrike" cap="none">
                  <a:solidFill>
                    <a:schemeClr val="dk2"/>
                  </a:solidFill>
                  <a:latin typeface="Century Gothic"/>
                  <a:ea typeface="Century Gothic"/>
                  <a:cs typeface="Century Gothic"/>
                  <a:sym typeface="Century Gothic"/>
                </a:rPr>
                <a:t>the freedom to decide how to save, spend, and</a:t>
              </a:r>
              <a:endParaRPr>
                <a:solidFill>
                  <a:schemeClr val="dk2"/>
                </a:solidFill>
                <a:latin typeface="Century Gothic"/>
                <a:ea typeface="Century Gothic"/>
                <a:cs typeface="Century Gothic"/>
                <a:sym typeface="Century Gothic"/>
              </a:endParaRPr>
            </a:p>
            <a:p>
              <a:pPr marL="215265" marR="5080" lvl="0" indent="-203200" algn="l" rtl="0">
                <a:lnSpc>
                  <a:spcPct val="116300"/>
                </a:lnSpc>
                <a:spcBef>
                  <a:spcPts val="0"/>
                </a:spcBef>
                <a:spcAft>
                  <a:spcPts val="0"/>
                </a:spcAft>
                <a:buClr>
                  <a:schemeClr val="dk1"/>
                </a:buClr>
                <a:buSzPts val="2150"/>
                <a:buFont typeface="Arial"/>
                <a:buNone/>
              </a:pPr>
              <a:r>
                <a:rPr lang="en-US" sz="1400" b="0" i="0" u="none" strike="noStrike" cap="none">
                  <a:solidFill>
                    <a:schemeClr val="dk2"/>
                  </a:solidFill>
                  <a:latin typeface="Century Gothic"/>
                  <a:ea typeface="Century Gothic"/>
                  <a:cs typeface="Century Gothic"/>
                  <a:sym typeface="Century Gothic"/>
                </a:rPr>
                <a:t>invest your money. You</a:t>
              </a:r>
              <a:r>
                <a:rPr lang="en-US">
                  <a:solidFill>
                    <a:schemeClr val="dk2"/>
                  </a:solidFill>
                  <a:latin typeface="Century Gothic"/>
                  <a:ea typeface="Century Gothic"/>
                  <a:cs typeface="Century Gothic"/>
                  <a:sym typeface="Century Gothic"/>
                </a:rPr>
                <a:t> </a:t>
              </a:r>
              <a:r>
                <a:rPr lang="en-US" sz="1400" b="0" i="0" u="none" strike="noStrike" cap="none">
                  <a:solidFill>
                    <a:schemeClr val="dk2"/>
                  </a:solidFill>
                  <a:latin typeface="Century Gothic"/>
                  <a:ea typeface="Century Gothic"/>
                  <a:cs typeface="Century Gothic"/>
                  <a:sym typeface="Century Gothic"/>
                </a:rPr>
                <a:t>can also take steps to protect yourself in the event of a</a:t>
              </a:r>
              <a:endParaRPr>
                <a:solidFill>
                  <a:schemeClr val="dk2"/>
                </a:solidFill>
                <a:latin typeface="Century Gothic"/>
                <a:ea typeface="Century Gothic"/>
                <a:cs typeface="Century Gothic"/>
                <a:sym typeface="Century Gothic"/>
              </a:endParaRPr>
            </a:p>
            <a:p>
              <a:pPr marL="215265" marR="5080" lvl="0" indent="-203200" algn="l" rtl="0">
                <a:lnSpc>
                  <a:spcPct val="116300"/>
                </a:lnSpc>
                <a:spcBef>
                  <a:spcPts val="0"/>
                </a:spcBef>
                <a:spcAft>
                  <a:spcPts val="0"/>
                </a:spcAft>
                <a:buClr>
                  <a:schemeClr val="dk1"/>
                </a:buClr>
                <a:buSzPts val="2150"/>
                <a:buFont typeface="Arial"/>
                <a:buNone/>
              </a:pPr>
              <a:r>
                <a:rPr lang="en-US" sz="1400" b="0" i="0" u="none" strike="noStrike" cap="none">
                  <a:solidFill>
                    <a:schemeClr val="dk2"/>
                  </a:solidFill>
                  <a:latin typeface="Century Gothic"/>
                  <a:ea typeface="Century Gothic"/>
                  <a:cs typeface="Century Gothic"/>
                  <a:sym typeface="Century Gothic"/>
                </a:rPr>
                <a:t>disaster or a</a:t>
              </a:r>
              <a:r>
                <a:rPr lang="en-US">
                  <a:solidFill>
                    <a:schemeClr val="dk2"/>
                  </a:solidFill>
                  <a:latin typeface="Century Gothic"/>
                  <a:ea typeface="Century Gothic"/>
                  <a:cs typeface="Century Gothic"/>
                  <a:sym typeface="Century Gothic"/>
                </a:rPr>
                <a:t> </a:t>
              </a:r>
              <a:r>
                <a:rPr lang="en-US" sz="1400" b="0" i="0" u="none" strike="noStrike" cap="none">
                  <a:solidFill>
                    <a:schemeClr val="dk2"/>
                  </a:solidFill>
                  <a:latin typeface="Century Gothic"/>
                  <a:ea typeface="Century Gothic"/>
                  <a:cs typeface="Century Gothic"/>
                  <a:sym typeface="Century Gothic"/>
                </a:rPr>
                <a:t>sudden event - like by creating your own emergency fund. </a:t>
              </a:r>
              <a:endParaRPr sz="1400" b="0" i="0" u="none" strike="noStrike" cap="none">
                <a:solidFill>
                  <a:srgbClr val="1F497D"/>
                </a:solidFill>
                <a:latin typeface="Century Gothic"/>
                <a:ea typeface="Century Gothic"/>
                <a:cs typeface="Century Gothic"/>
                <a:sym typeface="Century Gothic"/>
              </a:endParaRPr>
            </a:p>
            <a:p>
              <a:pPr marL="12700" marR="5080" lvl="0" indent="0" algn="l" rtl="0">
                <a:lnSpc>
                  <a:spcPct val="106000"/>
                </a:lnSpc>
                <a:spcBef>
                  <a:spcPts val="0"/>
                </a:spcBef>
                <a:spcAft>
                  <a:spcPts val="0"/>
                </a:spcAft>
                <a:buClr>
                  <a:srgbClr val="000000"/>
                </a:buClr>
                <a:buSzPts val="1800"/>
                <a:buFont typeface="Arial"/>
                <a:buNone/>
              </a:pPr>
              <a:endParaRPr sz="1600" b="0" i="0" u="none" strike="noStrike" cap="none">
                <a:solidFill>
                  <a:srgbClr val="1B537D"/>
                </a:solidFill>
                <a:latin typeface="Century Gothic"/>
                <a:ea typeface="Century Gothic"/>
                <a:cs typeface="Century Gothic"/>
                <a:sym typeface="Century Gothic"/>
              </a:endParaRPr>
            </a:p>
          </p:txBody>
        </p:sp>
      </p:grpSp>
      <p:grpSp>
        <p:nvGrpSpPr>
          <p:cNvPr id="242" name="Google Shape;242;g14a759c8f77_0_113"/>
          <p:cNvGrpSpPr/>
          <p:nvPr/>
        </p:nvGrpSpPr>
        <p:grpSpPr>
          <a:xfrm>
            <a:off x="4517512" y="3905550"/>
            <a:ext cx="7272675" cy="1078875"/>
            <a:chOff x="3546825" y="2762550"/>
            <a:chExt cx="7272675" cy="1078875"/>
          </a:xfrm>
        </p:grpSpPr>
        <p:sp>
          <p:nvSpPr>
            <p:cNvPr id="243" name="Google Shape;243;g14a759c8f77_0_113"/>
            <p:cNvSpPr txBox="1"/>
            <p:nvPr/>
          </p:nvSpPr>
          <p:spPr>
            <a:xfrm>
              <a:off x="3546825" y="2762550"/>
              <a:ext cx="4795500" cy="289800"/>
            </a:xfrm>
            <a:prstGeom prst="rect">
              <a:avLst/>
            </a:prstGeom>
            <a:noFill/>
            <a:ln>
              <a:noFill/>
            </a:ln>
          </p:spPr>
          <p:txBody>
            <a:bodyPr spcFirstLastPara="1" wrap="square" lIns="0" tIns="12700" rIns="0" bIns="0" anchor="t" anchorCtr="0">
              <a:spAutoFit/>
            </a:bodyPr>
            <a:lstStyle/>
            <a:p>
              <a:pPr marL="12700" marR="5080" lvl="0" indent="9525" algn="l" rtl="0">
                <a:lnSpc>
                  <a:spcPct val="106000"/>
                </a:lnSpc>
                <a:spcBef>
                  <a:spcPts val="0"/>
                </a:spcBef>
                <a:spcAft>
                  <a:spcPts val="0"/>
                </a:spcAft>
                <a:buClr>
                  <a:srgbClr val="000000"/>
                </a:buClr>
                <a:buSzPts val="2300"/>
                <a:buFont typeface="Arial"/>
                <a:buNone/>
              </a:pPr>
              <a:r>
                <a:rPr lang="en-US" sz="1800" b="1" i="0" u="none" strike="noStrike" cap="none">
                  <a:solidFill>
                    <a:srgbClr val="2853A3"/>
                  </a:solidFill>
                  <a:latin typeface="Century Gothic"/>
                  <a:ea typeface="Century Gothic"/>
                  <a:cs typeface="Century Gothic"/>
                  <a:sym typeface="Century Gothic"/>
                </a:rPr>
                <a:t>Build your financial </a:t>
              </a:r>
              <a:r>
                <a:rPr lang="en-US" sz="1800" b="1">
                  <a:solidFill>
                    <a:srgbClr val="2853A3"/>
                  </a:solidFill>
                  <a:latin typeface="Century Gothic"/>
                  <a:ea typeface="Century Gothic"/>
                  <a:cs typeface="Century Gothic"/>
                  <a:sym typeface="Century Gothic"/>
                </a:rPr>
                <a:t>skills</a:t>
              </a:r>
              <a:r>
                <a:rPr lang="en-US" sz="1800" b="1" i="0" u="none" strike="noStrike" cap="none">
                  <a:solidFill>
                    <a:srgbClr val="2853A3"/>
                  </a:solidFill>
                  <a:latin typeface="Century Gothic"/>
                  <a:ea typeface="Century Gothic"/>
                  <a:cs typeface="Century Gothic"/>
                  <a:sym typeface="Century Gothic"/>
                </a:rPr>
                <a:t>.</a:t>
              </a:r>
              <a:endParaRPr sz="2000" b="0" i="0" u="none" strike="noStrike" cap="none">
                <a:solidFill>
                  <a:srgbClr val="2853A3"/>
                </a:solidFill>
                <a:latin typeface="Century Gothic"/>
                <a:ea typeface="Century Gothic"/>
                <a:cs typeface="Century Gothic"/>
                <a:sym typeface="Century Gothic"/>
              </a:endParaRPr>
            </a:p>
          </p:txBody>
        </p:sp>
        <p:sp>
          <p:nvSpPr>
            <p:cNvPr id="244" name="Google Shape;244;g14a759c8f77_0_113"/>
            <p:cNvSpPr txBox="1"/>
            <p:nvPr/>
          </p:nvSpPr>
          <p:spPr>
            <a:xfrm>
              <a:off x="3572100" y="3111825"/>
              <a:ext cx="7247400" cy="729600"/>
            </a:xfrm>
            <a:prstGeom prst="rect">
              <a:avLst/>
            </a:prstGeom>
            <a:noFill/>
            <a:ln>
              <a:noFill/>
            </a:ln>
          </p:spPr>
          <p:txBody>
            <a:bodyPr spcFirstLastPara="1" wrap="square" lIns="0" tIns="12700" rIns="0" bIns="0" anchor="t" anchorCtr="0">
              <a:spAutoFit/>
            </a:bodyPr>
            <a:lstStyle/>
            <a:p>
              <a:pPr marL="12065" marR="5080" lvl="0" indent="0" algn="l" rtl="0">
                <a:lnSpc>
                  <a:spcPct val="116300"/>
                </a:lnSpc>
                <a:spcBef>
                  <a:spcPts val="0"/>
                </a:spcBef>
                <a:spcAft>
                  <a:spcPts val="0"/>
                </a:spcAft>
                <a:buClr>
                  <a:schemeClr val="dk1"/>
                </a:buClr>
                <a:buSzPts val="2150"/>
                <a:buFont typeface="Arial"/>
                <a:buNone/>
              </a:pPr>
              <a:r>
                <a:rPr lang="en-US" sz="1400" b="0" i="0" u="none" strike="noStrike" cap="none">
                  <a:solidFill>
                    <a:schemeClr val="dk2"/>
                  </a:solidFill>
                  <a:latin typeface="Century Gothic"/>
                  <a:ea typeface="Century Gothic"/>
                  <a:cs typeface="Century Gothic"/>
                  <a:sym typeface="Century Gothic"/>
                </a:rPr>
                <a:t>Building your financial </a:t>
              </a:r>
              <a:r>
                <a:rPr lang="en-US">
                  <a:solidFill>
                    <a:schemeClr val="dk2"/>
                  </a:solidFill>
                  <a:latin typeface="Century Gothic"/>
                  <a:ea typeface="Century Gothic"/>
                  <a:cs typeface="Century Gothic"/>
                  <a:sym typeface="Century Gothic"/>
                </a:rPr>
                <a:t>skills</a:t>
              </a:r>
              <a:r>
                <a:rPr lang="en-US" sz="1400" b="0" i="0" u="none" strike="noStrike" cap="none">
                  <a:solidFill>
                    <a:schemeClr val="dk2"/>
                  </a:solidFill>
                  <a:latin typeface="Century Gothic"/>
                  <a:ea typeface="Century Gothic"/>
                  <a:cs typeface="Century Gothic"/>
                  <a:sym typeface="Century Gothic"/>
                </a:rPr>
                <a:t> is important as an entrepreneur, because you need to</a:t>
              </a:r>
              <a:r>
                <a:rPr lang="en-US">
                  <a:solidFill>
                    <a:schemeClr val="dk2"/>
                  </a:solidFill>
                  <a:latin typeface="Century Gothic"/>
                  <a:ea typeface="Century Gothic"/>
                  <a:cs typeface="Century Gothic"/>
                  <a:sym typeface="Century Gothic"/>
                </a:rPr>
                <a:t> </a:t>
              </a:r>
              <a:r>
                <a:rPr lang="en-US" sz="1400" b="0" i="0" u="none" strike="noStrike" cap="none">
                  <a:solidFill>
                    <a:schemeClr val="dk2"/>
                  </a:solidFill>
                  <a:latin typeface="Century Gothic"/>
                  <a:ea typeface="Century Gothic"/>
                  <a:cs typeface="Century Gothic"/>
                  <a:sym typeface="Century Gothic"/>
                </a:rPr>
                <a:t>be familiar with different financial terms and strategies. Opening your own account will build your confidence in using different products and services.</a:t>
              </a:r>
              <a:endParaRPr sz="1400" b="0" i="0" u="none" strike="noStrike" cap="none">
                <a:solidFill>
                  <a:schemeClr val="dk2"/>
                </a:solidFill>
                <a:latin typeface="Century Gothic"/>
                <a:ea typeface="Century Gothic"/>
                <a:cs typeface="Century Gothic"/>
                <a:sym typeface="Century Gothic"/>
              </a:endParaRPr>
            </a:p>
          </p:txBody>
        </p:sp>
      </p:grpSp>
      <p:sp>
        <p:nvSpPr>
          <p:cNvPr id="245" name="Google Shape;245;g14a759c8f77_0_113"/>
          <p:cNvSpPr txBox="1"/>
          <p:nvPr/>
        </p:nvSpPr>
        <p:spPr>
          <a:xfrm>
            <a:off x="3867825" y="2494725"/>
            <a:ext cx="5934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5000" b="1" i="0" u="none" strike="noStrike" cap="none">
                <a:solidFill>
                  <a:srgbClr val="EDBD47"/>
                </a:solidFill>
                <a:latin typeface="Century Gothic"/>
                <a:ea typeface="Century Gothic"/>
                <a:cs typeface="Century Gothic"/>
                <a:sym typeface="Century Gothic"/>
              </a:rPr>
              <a:t>1</a:t>
            </a:r>
            <a:endParaRPr sz="5000" b="1" i="0" u="none" strike="noStrike" cap="none">
              <a:solidFill>
                <a:srgbClr val="EDBD47"/>
              </a:solidFill>
              <a:latin typeface="Century Gothic"/>
              <a:ea typeface="Century Gothic"/>
              <a:cs typeface="Century Gothic"/>
              <a:sym typeface="Century Gothic"/>
            </a:endParaRPr>
          </a:p>
        </p:txBody>
      </p:sp>
      <p:sp>
        <p:nvSpPr>
          <p:cNvPr id="246" name="Google Shape;246;g14a759c8f77_0_113"/>
          <p:cNvSpPr txBox="1"/>
          <p:nvPr/>
        </p:nvSpPr>
        <p:spPr>
          <a:xfrm>
            <a:off x="3867825" y="3727288"/>
            <a:ext cx="5934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5000" b="1" i="0" u="none" strike="noStrike" cap="none">
                <a:solidFill>
                  <a:srgbClr val="EDBD47"/>
                </a:solidFill>
                <a:latin typeface="Century Gothic"/>
                <a:ea typeface="Century Gothic"/>
                <a:cs typeface="Century Gothic"/>
                <a:sym typeface="Century Gothic"/>
              </a:rPr>
              <a:t>2</a:t>
            </a:r>
            <a:endParaRPr sz="5000" b="1" i="0" u="none" strike="noStrike" cap="none">
              <a:solidFill>
                <a:srgbClr val="EDBD47"/>
              </a:solidFill>
              <a:latin typeface="Century Gothic"/>
              <a:ea typeface="Century Gothic"/>
              <a:cs typeface="Century Gothic"/>
              <a:sym typeface="Century Gothic"/>
            </a:endParaRPr>
          </a:p>
        </p:txBody>
      </p:sp>
      <p:sp>
        <p:nvSpPr>
          <p:cNvPr id="247" name="Google Shape;247;g14a759c8f77_0_113"/>
          <p:cNvSpPr txBox="1"/>
          <p:nvPr/>
        </p:nvSpPr>
        <p:spPr>
          <a:xfrm>
            <a:off x="3867825" y="4991300"/>
            <a:ext cx="593400" cy="9543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5000"/>
              <a:buFont typeface="Arial"/>
              <a:buNone/>
            </a:pPr>
            <a:r>
              <a:rPr lang="en-US" sz="5000" b="1" i="0" u="none" strike="noStrike" cap="none">
                <a:solidFill>
                  <a:srgbClr val="EDBD47"/>
                </a:solidFill>
                <a:latin typeface="Century Gothic"/>
                <a:ea typeface="Century Gothic"/>
                <a:cs typeface="Century Gothic"/>
                <a:sym typeface="Century Gothic"/>
              </a:rPr>
              <a:t>3</a:t>
            </a:r>
            <a:endParaRPr sz="5000" b="1" i="0" u="none" strike="noStrike" cap="none">
              <a:solidFill>
                <a:srgbClr val="EDBD47"/>
              </a:solidFill>
              <a:latin typeface="Century Gothic"/>
              <a:ea typeface="Century Gothic"/>
              <a:cs typeface="Century Gothic"/>
              <a:sym typeface="Century Gothic"/>
            </a:endParaRPr>
          </a:p>
        </p:txBody>
      </p:sp>
      <p:sp>
        <p:nvSpPr>
          <p:cNvPr id="248" name="Google Shape;248;g14a759c8f77_0_11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10</a:t>
            </a:fld>
            <a:endParaRPr/>
          </a:p>
        </p:txBody>
      </p:sp>
      <p:grpSp>
        <p:nvGrpSpPr>
          <p:cNvPr id="249" name="Google Shape;249;g14a759c8f77_0_113"/>
          <p:cNvGrpSpPr/>
          <p:nvPr/>
        </p:nvGrpSpPr>
        <p:grpSpPr>
          <a:xfrm>
            <a:off x="-562500" y="1275525"/>
            <a:ext cx="4377299" cy="5448223"/>
            <a:chOff x="-410100" y="1275525"/>
            <a:chExt cx="4377299" cy="5448223"/>
          </a:xfrm>
        </p:grpSpPr>
        <p:pic>
          <p:nvPicPr>
            <p:cNvPr id="250" name="Google Shape;250;g14a759c8f77_0_113"/>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10100" y="1275525"/>
              <a:ext cx="3468274" cy="5203651"/>
            </a:xfrm>
            <a:prstGeom prst="rect">
              <a:avLst/>
            </a:prstGeom>
            <a:noFill/>
            <a:ln>
              <a:noFill/>
            </a:ln>
          </p:spPr>
        </p:pic>
        <p:pic>
          <p:nvPicPr>
            <p:cNvPr id="251" name="Google Shape;251;g14a759c8f77_0_113"/>
            <p:cNvPicPr preferRelativeResize="0"/>
            <p:nvPr/>
          </p:nvPicPr>
          <p:blipFill rotWithShape="1">
            <a:blip r:embed="rId5" cstate="screen">
              <a:alphaModFix/>
              <a:extLst>
                <a:ext uri="{28A0092B-C50C-407E-A947-70E740481C1C}">
                  <a14:useLocalDpi xmlns:a14="http://schemas.microsoft.com/office/drawing/2010/main"/>
                </a:ext>
              </a:extLst>
            </a:blip>
            <a:srcRect r="15703"/>
            <a:stretch/>
          </p:blipFill>
          <p:spPr>
            <a:xfrm>
              <a:off x="906200" y="1275525"/>
              <a:ext cx="3060999" cy="5448223"/>
            </a:xfrm>
            <a:prstGeom prst="rect">
              <a:avLst/>
            </a:prstGeom>
            <a:noFill/>
            <a:ln>
              <a:noFill/>
            </a:ln>
          </p:spPr>
        </p:pic>
      </p:grpSp>
      <p:pic>
        <p:nvPicPr>
          <p:cNvPr id="252" name="Google Shape;252;g14a759c8f77_0_113"/>
          <p:cNvPicPr preferRelativeResize="0"/>
          <p:nvPr/>
        </p:nvPicPr>
        <p:blipFill rotWithShape="1">
          <a:blip r:embed="rId6"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253" name="Google Shape;253;g14a759c8f77_0_113"/>
          <p:cNvSpPr txBox="1"/>
          <p:nvPr/>
        </p:nvSpPr>
        <p:spPr>
          <a:xfrm>
            <a:off x="3814800" y="1371600"/>
            <a:ext cx="7571700" cy="10158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a:solidFill>
                  <a:schemeClr val="dk2"/>
                </a:solidFill>
                <a:latin typeface="Century Gothic"/>
                <a:ea typeface="Century Gothic"/>
                <a:cs typeface="Century Gothic"/>
                <a:sym typeface="Century Gothic"/>
              </a:rPr>
              <a:t>Although some of you may not have your own account at a financial service provider, let’s explore the benefits of opening an account in your name. </a:t>
            </a:r>
            <a:endParaRPr sz="1800" b="0" i="0" u="none" strike="noStrike" cap="none">
              <a:solidFill>
                <a:schemeClr val="dk2"/>
              </a:solidFill>
              <a:latin typeface="Century Gothic"/>
              <a:ea typeface="Century Gothic"/>
              <a:cs typeface="Century Gothic"/>
              <a:sym typeface="Century Gothic"/>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pic>
        <p:nvPicPr>
          <p:cNvPr id="258" name="Google Shape;258;p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1998" cy="6857172"/>
          </a:xfrm>
          <a:prstGeom prst="rect">
            <a:avLst/>
          </a:prstGeom>
          <a:noFill/>
          <a:ln>
            <a:noFill/>
          </a:ln>
        </p:spPr>
      </p:pic>
      <p:sp>
        <p:nvSpPr>
          <p:cNvPr id="259" name="Google Shape;259;p9"/>
          <p:cNvSpPr/>
          <p:nvPr/>
        </p:nvSpPr>
        <p:spPr>
          <a:xfrm>
            <a:off x="1" y="1717399"/>
            <a:ext cx="6681894" cy="1923579"/>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260" name="Google Shape;260;p9"/>
          <p:cNvSpPr txBox="1"/>
          <p:nvPr/>
        </p:nvSpPr>
        <p:spPr>
          <a:xfrm>
            <a:off x="1044324" y="2187424"/>
            <a:ext cx="5472900" cy="99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2: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SAVINGS</a:t>
            </a:r>
            <a:endParaRPr sz="1400" b="0" i="0" u="none" strike="noStrike" cap="none">
              <a:solidFill>
                <a:srgbClr val="BA0C2F"/>
              </a:solidFill>
              <a:latin typeface="Arial"/>
              <a:ea typeface="Arial"/>
              <a:cs typeface="Arial"/>
              <a:sym typeface="Arial"/>
            </a:endParaRPr>
          </a:p>
        </p:txBody>
      </p:sp>
      <p:sp>
        <p:nvSpPr>
          <p:cNvPr id="261" name="Google Shape;261;p9"/>
          <p:cNvSpPr txBox="1"/>
          <p:nvPr/>
        </p:nvSpPr>
        <p:spPr>
          <a:xfrm>
            <a:off x="1044324" y="3981101"/>
            <a:ext cx="5853699" cy="263583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80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gain an appreciation of the value of savings.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learn how to make strategic decisions on how much and where to save.</a:t>
            </a:r>
            <a:endParaRPr sz="1400" b="0" i="0" u="none" strike="noStrike" cap="none">
              <a:solidFill>
                <a:srgbClr val="000000"/>
              </a:solidFill>
              <a:latin typeface="Arial"/>
              <a:ea typeface="Arial"/>
              <a:cs typeface="Arial"/>
              <a:sym typeface="Arial"/>
            </a:endParaRPr>
          </a:p>
        </p:txBody>
      </p:sp>
      <p:grpSp>
        <p:nvGrpSpPr>
          <p:cNvPr id="262" name="Google Shape;262;p9"/>
          <p:cNvGrpSpPr/>
          <p:nvPr/>
        </p:nvGrpSpPr>
        <p:grpSpPr>
          <a:xfrm>
            <a:off x="6096000" y="-90375"/>
            <a:ext cx="4006950" cy="3315998"/>
            <a:chOff x="6096000" y="-90375"/>
            <a:chExt cx="4006950" cy="3315998"/>
          </a:xfrm>
        </p:grpSpPr>
        <p:pic>
          <p:nvPicPr>
            <p:cNvPr id="263" name="Google Shape;263;p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96000" y="-90375"/>
              <a:ext cx="4006950" cy="3315998"/>
            </a:xfrm>
            <a:prstGeom prst="rect">
              <a:avLst/>
            </a:prstGeom>
            <a:noFill/>
            <a:ln>
              <a:noFill/>
            </a:ln>
          </p:spPr>
        </p:pic>
        <p:sp>
          <p:nvSpPr>
            <p:cNvPr id="264" name="Google Shape;264;p9"/>
            <p:cNvSpPr txBox="1"/>
            <p:nvPr/>
          </p:nvSpPr>
          <p:spPr>
            <a:xfrm>
              <a:off x="7364774" y="817450"/>
              <a:ext cx="18090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2000" b="1" i="0" u="none" strike="noStrike" cap="none">
                  <a:solidFill>
                    <a:srgbClr val="664B71"/>
                  </a:solidFill>
                  <a:latin typeface="Century Gothic"/>
                  <a:ea typeface="Century Gothic"/>
                  <a:cs typeface="Century Gothic"/>
                  <a:sym typeface="Century Gothic"/>
                </a:rPr>
                <a:t>Let’s talk about savings!</a:t>
              </a:r>
              <a:endParaRPr sz="2000" b="1" i="0" u="none" strike="noStrike" cap="none">
                <a:solidFill>
                  <a:srgbClr val="664B71"/>
                </a:solidFill>
                <a:latin typeface="Calibri"/>
                <a:ea typeface="Calibri"/>
                <a:cs typeface="Calibri"/>
                <a:sym typeface="Calibri"/>
              </a:endParaRPr>
            </a:p>
          </p:txBody>
        </p:sp>
      </p:grpSp>
      <p:sp>
        <p:nvSpPr>
          <p:cNvPr id="265" name="Google Shape;265;p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11</a:t>
            </a:fld>
            <a:endParaRPr/>
          </a:p>
        </p:txBody>
      </p:sp>
      <p:pic>
        <p:nvPicPr>
          <p:cNvPr id="266" name="Google Shape;266;p9"/>
          <p:cNvPicPr preferRelativeResize="0"/>
          <p:nvPr/>
        </p:nvPicPr>
        <p:blipFill rotWithShape="1">
          <a:blip r:embed="rId5" cstate="screen">
            <a:alphaModFix/>
            <a:extLst>
              <a:ext uri="{28A0092B-C50C-407E-A947-70E740481C1C}">
                <a14:useLocalDpi xmlns:a14="http://schemas.microsoft.com/office/drawing/2010/main"/>
              </a:ext>
            </a:extLst>
          </a:blip>
          <a:srcRect b="27091"/>
          <a:stretch/>
        </p:blipFill>
        <p:spPr>
          <a:xfrm flipH="1">
            <a:off x="6288624" y="586352"/>
            <a:ext cx="5732751" cy="627082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g15319852223_0_84"/>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918125"/>
          </a:xfrm>
          <a:prstGeom prst="rect">
            <a:avLst/>
          </a:prstGeom>
          <a:noFill/>
          <a:ln>
            <a:noFill/>
          </a:ln>
        </p:spPr>
      </p:pic>
      <p:sp>
        <p:nvSpPr>
          <p:cNvPr id="272" name="Google Shape;272;g15319852223_0_84"/>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Let’s Talk About Savings</a:t>
            </a:r>
            <a:endParaRPr>
              <a:solidFill>
                <a:srgbClr val="BA0C2F"/>
              </a:solidFill>
            </a:endParaRPr>
          </a:p>
        </p:txBody>
      </p:sp>
      <p:sp>
        <p:nvSpPr>
          <p:cNvPr id="273" name="Google Shape;273;g15319852223_0_8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12</a:t>
            </a:fld>
            <a:endParaRPr/>
          </a:p>
        </p:txBody>
      </p:sp>
      <p:pic>
        <p:nvPicPr>
          <p:cNvPr id="274" name="Google Shape;274;g15319852223_0_84"/>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275" name="Google Shape;275;g15319852223_0_84"/>
          <p:cNvSpPr txBox="1"/>
          <p:nvPr/>
        </p:nvSpPr>
        <p:spPr>
          <a:xfrm>
            <a:off x="755075" y="1600200"/>
            <a:ext cx="9775800" cy="7389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2855A4"/>
                </a:solidFill>
                <a:latin typeface="Century Gothic"/>
                <a:ea typeface="Century Gothic"/>
                <a:cs typeface="Century Gothic"/>
                <a:sym typeface="Century Gothic"/>
              </a:rPr>
              <a:t>Savings are what is left over from your earnings after all your essential and non-essential expenses are paid.</a:t>
            </a:r>
            <a:endParaRPr sz="1800" b="0" i="0" u="none" strike="noStrike" cap="none">
              <a:solidFill>
                <a:srgbClr val="2855A4"/>
              </a:solidFill>
              <a:latin typeface="Century Gothic"/>
              <a:ea typeface="Century Gothic"/>
              <a:cs typeface="Century Gothic"/>
              <a:sym typeface="Century Gothic"/>
            </a:endParaRPr>
          </a:p>
        </p:txBody>
      </p:sp>
      <p:sp>
        <p:nvSpPr>
          <p:cNvPr id="276" name="Google Shape;276;g15319852223_0_84"/>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277" name="Google Shape;277;g15319852223_0_84"/>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cxnSp>
        <p:nvCxnSpPr>
          <p:cNvPr id="278" name="Google Shape;278;g15319852223_0_84"/>
          <p:cNvCxnSpPr/>
          <p:nvPr/>
        </p:nvCxnSpPr>
        <p:spPr>
          <a:xfrm rot="10800000">
            <a:off x="874525" y="3855525"/>
            <a:ext cx="9715500" cy="0"/>
          </a:xfrm>
          <a:prstGeom prst="straightConnector1">
            <a:avLst/>
          </a:prstGeom>
          <a:noFill/>
          <a:ln w="9525" cap="flat" cmpd="sng">
            <a:solidFill>
              <a:srgbClr val="2855A4"/>
            </a:solidFill>
            <a:prstDash val="dot"/>
            <a:round/>
            <a:headEnd type="none" w="sm" len="sm"/>
            <a:tailEnd type="none" w="sm" len="sm"/>
          </a:ln>
        </p:spPr>
      </p:cxnSp>
      <p:cxnSp>
        <p:nvCxnSpPr>
          <p:cNvPr id="279" name="Google Shape;279;g15319852223_0_84"/>
          <p:cNvCxnSpPr/>
          <p:nvPr/>
        </p:nvCxnSpPr>
        <p:spPr>
          <a:xfrm rot="10800000">
            <a:off x="874525" y="5168475"/>
            <a:ext cx="9715500" cy="0"/>
          </a:xfrm>
          <a:prstGeom prst="straightConnector1">
            <a:avLst/>
          </a:prstGeom>
          <a:noFill/>
          <a:ln w="9525" cap="flat" cmpd="sng">
            <a:solidFill>
              <a:srgbClr val="2855A4"/>
            </a:solidFill>
            <a:prstDash val="solid"/>
            <a:round/>
            <a:headEnd type="none" w="sm" len="sm"/>
            <a:tailEnd type="none" w="sm" len="sm"/>
          </a:ln>
        </p:spPr>
      </p:cxnSp>
      <p:grpSp>
        <p:nvGrpSpPr>
          <p:cNvPr id="280" name="Google Shape;280;g15319852223_0_84"/>
          <p:cNvGrpSpPr/>
          <p:nvPr/>
        </p:nvGrpSpPr>
        <p:grpSpPr>
          <a:xfrm flipH="1">
            <a:off x="8254769" y="2915977"/>
            <a:ext cx="933756" cy="457086"/>
            <a:chOff x="2228725" y="3068377"/>
            <a:chExt cx="933756" cy="457086"/>
          </a:xfrm>
        </p:grpSpPr>
        <p:grpSp>
          <p:nvGrpSpPr>
            <p:cNvPr id="281" name="Google Shape;281;g15319852223_0_84"/>
            <p:cNvGrpSpPr/>
            <p:nvPr/>
          </p:nvGrpSpPr>
          <p:grpSpPr>
            <a:xfrm>
              <a:off x="2228725" y="3068377"/>
              <a:ext cx="933756" cy="457086"/>
              <a:chOff x="2228725" y="3068377"/>
              <a:chExt cx="933756" cy="457086"/>
            </a:xfrm>
          </p:grpSpPr>
          <p:pic>
            <p:nvPicPr>
              <p:cNvPr id="282" name="Google Shape;282;g15319852223_0_8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228725" y="3068377"/>
                <a:ext cx="439382" cy="457086"/>
              </a:xfrm>
              <a:prstGeom prst="rect">
                <a:avLst/>
              </a:prstGeom>
              <a:noFill/>
              <a:ln>
                <a:noFill/>
              </a:ln>
            </p:spPr>
          </p:pic>
          <p:pic>
            <p:nvPicPr>
              <p:cNvPr id="283" name="Google Shape;283;g15319852223_0_8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723099" y="3068377"/>
                <a:ext cx="439382" cy="457086"/>
              </a:xfrm>
              <a:prstGeom prst="rect">
                <a:avLst/>
              </a:prstGeom>
              <a:noFill/>
              <a:ln>
                <a:noFill/>
              </a:ln>
            </p:spPr>
          </p:pic>
          <p:sp>
            <p:nvSpPr>
              <p:cNvPr id="284" name="Google Shape;284;g15319852223_0_84"/>
              <p:cNvSpPr/>
              <p:nvPr/>
            </p:nvSpPr>
            <p:spPr>
              <a:xfrm rot="-9576">
                <a:off x="2764313" y="3089252"/>
                <a:ext cx="215401" cy="163501"/>
              </a:xfrm>
              <a:prstGeom prst="ellipse">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85" name="Google Shape;285;g15319852223_0_84"/>
            <p:cNvSpPr/>
            <p:nvPr/>
          </p:nvSpPr>
          <p:spPr>
            <a:xfrm rot="-9576">
              <a:off x="2269013" y="3089289"/>
              <a:ext cx="215401" cy="163501"/>
            </a:xfrm>
            <a:prstGeom prst="ellipse">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86" name="Google Shape;286;g15319852223_0_84"/>
          <p:cNvGrpSpPr/>
          <p:nvPr/>
        </p:nvGrpSpPr>
        <p:grpSpPr>
          <a:xfrm flipH="1">
            <a:off x="928884" y="2577475"/>
            <a:ext cx="2034515" cy="876082"/>
            <a:chOff x="3958051" y="2653675"/>
            <a:chExt cx="2034515" cy="876082"/>
          </a:xfrm>
        </p:grpSpPr>
        <p:pic>
          <p:nvPicPr>
            <p:cNvPr id="287" name="Google Shape;287;g15319852223_0_8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011089" y="2653675"/>
              <a:ext cx="981477" cy="876082"/>
            </a:xfrm>
            <a:prstGeom prst="rect">
              <a:avLst/>
            </a:prstGeom>
            <a:noFill/>
            <a:ln>
              <a:noFill/>
            </a:ln>
          </p:spPr>
        </p:pic>
        <p:pic>
          <p:nvPicPr>
            <p:cNvPr id="288" name="Google Shape;288;g15319852223_0_8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958051" y="2653675"/>
              <a:ext cx="981477" cy="876082"/>
            </a:xfrm>
            <a:prstGeom prst="rect">
              <a:avLst/>
            </a:prstGeom>
            <a:noFill/>
            <a:ln>
              <a:noFill/>
            </a:ln>
          </p:spPr>
        </p:pic>
        <p:sp>
          <p:nvSpPr>
            <p:cNvPr id="289" name="Google Shape;289;g15319852223_0_84"/>
            <p:cNvSpPr/>
            <p:nvPr/>
          </p:nvSpPr>
          <p:spPr>
            <a:xfrm rot="-9180">
              <a:off x="4010068" y="3061426"/>
              <a:ext cx="224701" cy="154800"/>
            </a:xfrm>
            <a:prstGeom prst="ellipse">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0" name="Google Shape;290;g15319852223_0_84"/>
            <p:cNvSpPr/>
            <p:nvPr/>
          </p:nvSpPr>
          <p:spPr>
            <a:xfrm rot="-8929">
              <a:off x="4520649" y="3075694"/>
              <a:ext cx="231001" cy="155100"/>
            </a:xfrm>
            <a:prstGeom prst="ellipse">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g15319852223_0_84"/>
            <p:cNvSpPr/>
            <p:nvPr/>
          </p:nvSpPr>
          <p:spPr>
            <a:xfrm rot="-9576">
              <a:off x="4313924" y="2677650"/>
              <a:ext cx="215401" cy="162001"/>
            </a:xfrm>
            <a:prstGeom prst="ellipse">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g15319852223_0_84"/>
            <p:cNvSpPr/>
            <p:nvPr/>
          </p:nvSpPr>
          <p:spPr>
            <a:xfrm rot="-9131">
              <a:off x="5061510" y="3057829"/>
              <a:ext cx="225901" cy="162000"/>
            </a:xfrm>
            <a:prstGeom prst="ellipse">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g15319852223_0_84"/>
            <p:cNvSpPr/>
            <p:nvPr/>
          </p:nvSpPr>
          <p:spPr>
            <a:xfrm rot="-9131">
              <a:off x="5575860" y="3072254"/>
              <a:ext cx="225901" cy="162000"/>
            </a:xfrm>
            <a:prstGeom prst="ellipse">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4" name="Google Shape;294;g15319852223_0_84"/>
            <p:cNvSpPr/>
            <p:nvPr/>
          </p:nvSpPr>
          <p:spPr>
            <a:xfrm rot="-9131">
              <a:off x="5361560" y="2677654"/>
              <a:ext cx="225901" cy="162000"/>
            </a:xfrm>
            <a:prstGeom prst="ellipse">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295" name="Google Shape;295;g15319852223_0_84"/>
          <p:cNvGrpSpPr/>
          <p:nvPr/>
        </p:nvGrpSpPr>
        <p:grpSpPr>
          <a:xfrm flipH="1">
            <a:off x="6239815" y="2601155"/>
            <a:ext cx="981477" cy="876082"/>
            <a:chOff x="7015358" y="2677355"/>
            <a:chExt cx="981477" cy="876082"/>
          </a:xfrm>
        </p:grpSpPr>
        <p:pic>
          <p:nvPicPr>
            <p:cNvPr id="296" name="Google Shape;296;g15319852223_0_8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015358" y="2677355"/>
              <a:ext cx="981477" cy="876082"/>
            </a:xfrm>
            <a:prstGeom prst="rect">
              <a:avLst/>
            </a:prstGeom>
            <a:noFill/>
            <a:ln>
              <a:noFill/>
            </a:ln>
          </p:spPr>
        </p:pic>
        <p:sp>
          <p:nvSpPr>
            <p:cNvPr id="297" name="Google Shape;297;g15319852223_0_84"/>
            <p:cNvSpPr/>
            <p:nvPr/>
          </p:nvSpPr>
          <p:spPr>
            <a:xfrm rot="-9131">
              <a:off x="7366835" y="2701204"/>
              <a:ext cx="225901" cy="162000"/>
            </a:xfrm>
            <a:prstGeom prst="ellipse">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8" name="Google Shape;298;g15319852223_0_84"/>
            <p:cNvSpPr/>
            <p:nvPr/>
          </p:nvSpPr>
          <p:spPr>
            <a:xfrm rot="-9131">
              <a:off x="7576385" y="3098767"/>
              <a:ext cx="225901" cy="162000"/>
            </a:xfrm>
            <a:prstGeom prst="ellipse">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g15319852223_0_84"/>
            <p:cNvSpPr/>
            <p:nvPr/>
          </p:nvSpPr>
          <p:spPr>
            <a:xfrm rot="-9131">
              <a:off x="7062060" y="3079717"/>
              <a:ext cx="225901" cy="162000"/>
            </a:xfrm>
            <a:prstGeom prst="ellipse">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0" name="Google Shape;300;g15319852223_0_84"/>
          <p:cNvGrpSpPr/>
          <p:nvPr/>
        </p:nvGrpSpPr>
        <p:grpSpPr>
          <a:xfrm flipH="1">
            <a:off x="4145578" y="2851650"/>
            <a:ext cx="461841" cy="503826"/>
            <a:chOff x="9019631" y="2927850"/>
            <a:chExt cx="461841" cy="503826"/>
          </a:xfrm>
        </p:grpSpPr>
        <p:pic>
          <p:nvPicPr>
            <p:cNvPr id="301" name="Google Shape;301;g15319852223_0_8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019631" y="2927850"/>
              <a:ext cx="461841" cy="503826"/>
            </a:xfrm>
            <a:prstGeom prst="rect">
              <a:avLst/>
            </a:prstGeom>
            <a:noFill/>
            <a:ln>
              <a:noFill/>
            </a:ln>
          </p:spPr>
        </p:pic>
        <p:sp>
          <p:nvSpPr>
            <p:cNvPr id="302" name="Google Shape;302;g15319852223_0_84"/>
            <p:cNvSpPr/>
            <p:nvPr/>
          </p:nvSpPr>
          <p:spPr>
            <a:xfrm rot="-9131">
              <a:off x="9068085" y="2960642"/>
              <a:ext cx="225901" cy="162000"/>
            </a:xfrm>
            <a:prstGeom prst="ellipse">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3" name="Google Shape;303;g15319852223_0_84"/>
          <p:cNvGrpSpPr/>
          <p:nvPr/>
        </p:nvGrpSpPr>
        <p:grpSpPr>
          <a:xfrm flipH="1">
            <a:off x="8598268" y="4206978"/>
            <a:ext cx="439382" cy="457086"/>
            <a:chOff x="2379600" y="4206978"/>
            <a:chExt cx="439382" cy="457086"/>
          </a:xfrm>
        </p:grpSpPr>
        <p:pic>
          <p:nvPicPr>
            <p:cNvPr id="304" name="Google Shape;304;g15319852223_0_8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379600" y="4206978"/>
              <a:ext cx="439382" cy="457086"/>
            </a:xfrm>
            <a:prstGeom prst="rect">
              <a:avLst/>
            </a:prstGeom>
            <a:noFill/>
            <a:ln>
              <a:noFill/>
            </a:ln>
          </p:spPr>
        </p:pic>
        <p:sp>
          <p:nvSpPr>
            <p:cNvPr id="305" name="Google Shape;305;g15319852223_0_84"/>
            <p:cNvSpPr/>
            <p:nvPr/>
          </p:nvSpPr>
          <p:spPr>
            <a:xfrm rot="-9367">
              <a:off x="2421294" y="4230639"/>
              <a:ext cx="220201" cy="150900"/>
            </a:xfrm>
            <a:prstGeom prst="ellipse">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06" name="Google Shape;306;g15319852223_0_84"/>
          <p:cNvGrpSpPr/>
          <p:nvPr/>
        </p:nvGrpSpPr>
        <p:grpSpPr>
          <a:xfrm flipH="1">
            <a:off x="928884" y="3949075"/>
            <a:ext cx="2034515" cy="876082"/>
            <a:chOff x="3958051" y="2653675"/>
            <a:chExt cx="2034515" cy="876082"/>
          </a:xfrm>
        </p:grpSpPr>
        <p:pic>
          <p:nvPicPr>
            <p:cNvPr id="307" name="Google Shape;307;g15319852223_0_8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011089" y="2653675"/>
              <a:ext cx="981477" cy="876082"/>
            </a:xfrm>
            <a:prstGeom prst="rect">
              <a:avLst/>
            </a:prstGeom>
            <a:noFill/>
            <a:ln>
              <a:noFill/>
            </a:ln>
          </p:spPr>
        </p:pic>
        <p:pic>
          <p:nvPicPr>
            <p:cNvPr id="308" name="Google Shape;308;g15319852223_0_8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958051" y="2653675"/>
              <a:ext cx="981477" cy="876082"/>
            </a:xfrm>
            <a:prstGeom prst="rect">
              <a:avLst/>
            </a:prstGeom>
            <a:noFill/>
            <a:ln>
              <a:noFill/>
            </a:ln>
          </p:spPr>
        </p:pic>
        <p:sp>
          <p:nvSpPr>
            <p:cNvPr id="309" name="Google Shape;309;g15319852223_0_84"/>
            <p:cNvSpPr/>
            <p:nvPr/>
          </p:nvSpPr>
          <p:spPr>
            <a:xfrm rot="-9180">
              <a:off x="4010068" y="3061426"/>
              <a:ext cx="224701" cy="154800"/>
            </a:xfrm>
            <a:prstGeom prst="ellipse">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0" name="Google Shape;310;g15319852223_0_84"/>
            <p:cNvSpPr/>
            <p:nvPr/>
          </p:nvSpPr>
          <p:spPr>
            <a:xfrm rot="-8929">
              <a:off x="4520649" y="3075694"/>
              <a:ext cx="231001" cy="155100"/>
            </a:xfrm>
            <a:prstGeom prst="ellipse">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g15319852223_0_84"/>
            <p:cNvSpPr/>
            <p:nvPr/>
          </p:nvSpPr>
          <p:spPr>
            <a:xfrm rot="-9576">
              <a:off x="4313924" y="2677650"/>
              <a:ext cx="215401" cy="162001"/>
            </a:xfrm>
            <a:prstGeom prst="ellipse">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2" name="Google Shape;312;g15319852223_0_84"/>
            <p:cNvSpPr/>
            <p:nvPr/>
          </p:nvSpPr>
          <p:spPr>
            <a:xfrm rot="-9131">
              <a:off x="5061510" y="3057829"/>
              <a:ext cx="225901" cy="162000"/>
            </a:xfrm>
            <a:prstGeom prst="ellipse">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g15319852223_0_84"/>
            <p:cNvSpPr/>
            <p:nvPr/>
          </p:nvSpPr>
          <p:spPr>
            <a:xfrm rot="-9131">
              <a:off x="5575860" y="3072254"/>
              <a:ext cx="225901" cy="162000"/>
            </a:xfrm>
            <a:prstGeom prst="ellipse">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4" name="Google Shape;314;g15319852223_0_84"/>
            <p:cNvSpPr/>
            <p:nvPr/>
          </p:nvSpPr>
          <p:spPr>
            <a:xfrm rot="-9131">
              <a:off x="5361560" y="2677654"/>
              <a:ext cx="225901" cy="162000"/>
            </a:xfrm>
            <a:prstGeom prst="ellipse">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15" name="Google Shape;315;g15319852223_0_84"/>
          <p:cNvGrpSpPr/>
          <p:nvPr/>
        </p:nvGrpSpPr>
        <p:grpSpPr>
          <a:xfrm flipH="1">
            <a:off x="6173140" y="4002280"/>
            <a:ext cx="981477" cy="876082"/>
            <a:chOff x="7015358" y="2677355"/>
            <a:chExt cx="981477" cy="876082"/>
          </a:xfrm>
        </p:grpSpPr>
        <p:pic>
          <p:nvPicPr>
            <p:cNvPr id="316" name="Google Shape;316;g15319852223_0_8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015358" y="2677355"/>
              <a:ext cx="981477" cy="876082"/>
            </a:xfrm>
            <a:prstGeom prst="rect">
              <a:avLst/>
            </a:prstGeom>
            <a:noFill/>
            <a:ln>
              <a:noFill/>
            </a:ln>
          </p:spPr>
        </p:pic>
        <p:sp>
          <p:nvSpPr>
            <p:cNvPr id="317" name="Google Shape;317;g15319852223_0_84"/>
            <p:cNvSpPr/>
            <p:nvPr/>
          </p:nvSpPr>
          <p:spPr>
            <a:xfrm rot="-9131">
              <a:off x="7366835" y="2701204"/>
              <a:ext cx="225901" cy="162000"/>
            </a:xfrm>
            <a:prstGeom prst="ellipse">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8" name="Google Shape;318;g15319852223_0_84"/>
            <p:cNvSpPr/>
            <p:nvPr/>
          </p:nvSpPr>
          <p:spPr>
            <a:xfrm rot="-9131">
              <a:off x="7576385" y="3098767"/>
              <a:ext cx="225901" cy="162000"/>
            </a:xfrm>
            <a:prstGeom prst="ellipse">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 name="Google Shape;319;g15319852223_0_84"/>
            <p:cNvSpPr/>
            <p:nvPr/>
          </p:nvSpPr>
          <p:spPr>
            <a:xfrm rot="-9131">
              <a:off x="7062060" y="3079717"/>
              <a:ext cx="225901" cy="162000"/>
            </a:xfrm>
            <a:prstGeom prst="ellipse">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20" name="Google Shape;320;g15319852223_0_84"/>
          <p:cNvGrpSpPr/>
          <p:nvPr/>
        </p:nvGrpSpPr>
        <p:grpSpPr>
          <a:xfrm flipH="1">
            <a:off x="4612303" y="4188400"/>
            <a:ext cx="461841" cy="503826"/>
            <a:chOff x="9019631" y="2927850"/>
            <a:chExt cx="461841" cy="503826"/>
          </a:xfrm>
        </p:grpSpPr>
        <p:pic>
          <p:nvPicPr>
            <p:cNvPr id="321" name="Google Shape;321;g15319852223_0_8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019631" y="2927850"/>
              <a:ext cx="461841" cy="503826"/>
            </a:xfrm>
            <a:prstGeom prst="rect">
              <a:avLst/>
            </a:prstGeom>
            <a:noFill/>
            <a:ln>
              <a:noFill/>
            </a:ln>
          </p:spPr>
        </p:pic>
        <p:sp>
          <p:nvSpPr>
            <p:cNvPr id="322" name="Google Shape;322;g15319852223_0_84"/>
            <p:cNvSpPr/>
            <p:nvPr/>
          </p:nvSpPr>
          <p:spPr>
            <a:xfrm rot="-9131">
              <a:off x="9068085" y="2960642"/>
              <a:ext cx="225901" cy="162000"/>
            </a:xfrm>
            <a:prstGeom prst="ellipse">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23" name="Google Shape;323;g15319852223_0_84"/>
          <p:cNvGrpSpPr/>
          <p:nvPr/>
        </p:nvGrpSpPr>
        <p:grpSpPr>
          <a:xfrm flipH="1">
            <a:off x="4107478" y="4188400"/>
            <a:ext cx="461841" cy="503826"/>
            <a:chOff x="9019631" y="2927850"/>
            <a:chExt cx="461841" cy="503826"/>
          </a:xfrm>
        </p:grpSpPr>
        <p:pic>
          <p:nvPicPr>
            <p:cNvPr id="324" name="Google Shape;324;g15319852223_0_84"/>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019631" y="2927850"/>
              <a:ext cx="461841" cy="503826"/>
            </a:xfrm>
            <a:prstGeom prst="rect">
              <a:avLst/>
            </a:prstGeom>
            <a:noFill/>
            <a:ln>
              <a:noFill/>
            </a:ln>
          </p:spPr>
        </p:pic>
        <p:sp>
          <p:nvSpPr>
            <p:cNvPr id="325" name="Google Shape;325;g15319852223_0_84"/>
            <p:cNvSpPr/>
            <p:nvPr/>
          </p:nvSpPr>
          <p:spPr>
            <a:xfrm rot="-9131">
              <a:off x="9068085" y="2960642"/>
              <a:ext cx="225901" cy="162000"/>
            </a:xfrm>
            <a:prstGeom prst="ellipse">
              <a:avLst/>
            </a:prstGeom>
            <a:solidFill>
              <a:srgbClr val="EDBD4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26" name="Google Shape;326;g15319852223_0_84"/>
          <p:cNvSpPr txBox="1"/>
          <p:nvPr/>
        </p:nvSpPr>
        <p:spPr>
          <a:xfrm flipH="1">
            <a:off x="8400750" y="5187950"/>
            <a:ext cx="1230000" cy="415500"/>
          </a:xfrm>
          <a:prstGeom prst="rect">
            <a:avLst/>
          </a:prstGeom>
          <a:noFill/>
          <a:ln>
            <a:noFill/>
          </a:ln>
        </p:spPr>
        <p:txBody>
          <a:bodyPr spcFirstLastPara="1" wrap="square" lIns="91425" tIns="91425" rIns="91425" bIns="91425" anchor="t" anchorCtr="0">
            <a:spAutoFit/>
          </a:bodyPr>
          <a:lstStyle/>
          <a:p>
            <a:pPr marL="12700" marR="5080" lvl="0" indent="-635" algn="l" rtl="0">
              <a:lnSpc>
                <a:spcPct val="116300"/>
              </a:lnSpc>
              <a:spcBef>
                <a:spcPts val="0"/>
              </a:spcBef>
              <a:spcAft>
                <a:spcPts val="1000"/>
              </a:spcAft>
              <a:buClr>
                <a:srgbClr val="000000"/>
              </a:buClr>
              <a:buSzPts val="1500"/>
              <a:buFont typeface="Arial"/>
              <a:buNone/>
            </a:pPr>
            <a:r>
              <a:rPr lang="en-US" sz="1500" b="1" i="0" u="none" strike="noStrike" cap="none">
                <a:solidFill>
                  <a:srgbClr val="2855A4"/>
                </a:solidFill>
                <a:latin typeface="Century Gothic"/>
                <a:ea typeface="Century Gothic"/>
                <a:cs typeface="Century Gothic"/>
                <a:sym typeface="Century Gothic"/>
              </a:rPr>
              <a:t>SAVINGS</a:t>
            </a:r>
            <a:endParaRPr sz="1300" b="0" i="0" u="none" strike="noStrike" cap="none">
              <a:solidFill>
                <a:srgbClr val="000000"/>
              </a:solidFill>
              <a:latin typeface="Arial"/>
              <a:ea typeface="Arial"/>
              <a:cs typeface="Arial"/>
              <a:sym typeface="Arial"/>
            </a:endParaRPr>
          </a:p>
        </p:txBody>
      </p:sp>
      <p:sp>
        <p:nvSpPr>
          <p:cNvPr id="327" name="Google Shape;327;g15319852223_0_84"/>
          <p:cNvSpPr txBox="1"/>
          <p:nvPr/>
        </p:nvSpPr>
        <p:spPr>
          <a:xfrm flipH="1">
            <a:off x="1161750" y="5187950"/>
            <a:ext cx="1230000" cy="415500"/>
          </a:xfrm>
          <a:prstGeom prst="rect">
            <a:avLst/>
          </a:prstGeom>
          <a:noFill/>
          <a:ln>
            <a:noFill/>
          </a:ln>
        </p:spPr>
        <p:txBody>
          <a:bodyPr spcFirstLastPara="1" wrap="square" lIns="91425" tIns="91425" rIns="91425" bIns="91425" anchor="t" anchorCtr="0">
            <a:spAutoFit/>
          </a:bodyPr>
          <a:lstStyle/>
          <a:p>
            <a:pPr marL="12700" marR="5080" lvl="0" indent="-635" algn="l" rtl="0">
              <a:lnSpc>
                <a:spcPct val="116300"/>
              </a:lnSpc>
              <a:spcBef>
                <a:spcPts val="0"/>
              </a:spcBef>
              <a:spcAft>
                <a:spcPts val="1000"/>
              </a:spcAft>
              <a:buClr>
                <a:srgbClr val="000000"/>
              </a:buClr>
              <a:buSzPts val="1500"/>
              <a:buFont typeface="Arial"/>
              <a:buNone/>
            </a:pPr>
            <a:r>
              <a:rPr lang="en-US" sz="1500" b="1" i="0" u="none" strike="noStrike" cap="none">
                <a:solidFill>
                  <a:srgbClr val="2855A4"/>
                </a:solidFill>
                <a:latin typeface="Century Gothic"/>
                <a:ea typeface="Century Gothic"/>
                <a:cs typeface="Century Gothic"/>
                <a:sym typeface="Century Gothic"/>
              </a:rPr>
              <a:t>INCOME</a:t>
            </a:r>
            <a:endParaRPr sz="1300" b="0" i="0" u="none" strike="noStrike" cap="none">
              <a:solidFill>
                <a:srgbClr val="000000"/>
              </a:solidFill>
              <a:latin typeface="Arial"/>
              <a:ea typeface="Arial"/>
              <a:cs typeface="Arial"/>
              <a:sym typeface="Arial"/>
            </a:endParaRPr>
          </a:p>
        </p:txBody>
      </p:sp>
      <p:pic>
        <p:nvPicPr>
          <p:cNvPr id="328" name="Google Shape;328;g15319852223_0_84"/>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flipH="1">
            <a:off x="9647825" y="2802524"/>
            <a:ext cx="684000" cy="684000"/>
          </a:xfrm>
          <a:prstGeom prst="rect">
            <a:avLst/>
          </a:prstGeom>
          <a:noFill/>
          <a:ln>
            <a:noFill/>
          </a:ln>
        </p:spPr>
      </p:pic>
      <p:pic>
        <p:nvPicPr>
          <p:cNvPr id="329" name="Google Shape;329;g15319852223_0_84"/>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flipH="1">
            <a:off x="9692863" y="4138838"/>
            <a:ext cx="593925" cy="593925"/>
          </a:xfrm>
          <a:prstGeom prst="rect">
            <a:avLst/>
          </a:prstGeom>
          <a:noFill/>
          <a:ln>
            <a:noFill/>
          </a:ln>
        </p:spPr>
      </p:pic>
      <p:pic>
        <p:nvPicPr>
          <p:cNvPr id="330" name="Google Shape;330;g15319852223_0_84"/>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flipH="1">
            <a:off x="7674437" y="2914764"/>
            <a:ext cx="365100" cy="365100"/>
          </a:xfrm>
          <a:prstGeom prst="rect">
            <a:avLst/>
          </a:prstGeom>
          <a:noFill/>
          <a:ln>
            <a:noFill/>
          </a:ln>
        </p:spPr>
      </p:pic>
      <p:pic>
        <p:nvPicPr>
          <p:cNvPr id="331" name="Google Shape;331;g15319852223_0_84"/>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flipH="1">
            <a:off x="7674437" y="4202564"/>
            <a:ext cx="365100" cy="365100"/>
          </a:xfrm>
          <a:prstGeom prst="rect">
            <a:avLst/>
          </a:prstGeom>
          <a:noFill/>
          <a:ln>
            <a:noFill/>
          </a:ln>
        </p:spPr>
      </p:pic>
      <p:pic>
        <p:nvPicPr>
          <p:cNvPr id="332" name="Google Shape;332;g15319852223_0_84"/>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flipH="1">
            <a:off x="7674437" y="5560189"/>
            <a:ext cx="365100" cy="365100"/>
          </a:xfrm>
          <a:prstGeom prst="rect">
            <a:avLst/>
          </a:prstGeom>
          <a:noFill/>
          <a:ln>
            <a:noFill/>
          </a:ln>
        </p:spPr>
      </p:pic>
      <p:pic>
        <p:nvPicPr>
          <p:cNvPr id="333" name="Google Shape;333;g15319852223_0_84"/>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flipH="1">
            <a:off x="3337204" y="2960154"/>
            <a:ext cx="274320" cy="274320"/>
          </a:xfrm>
          <a:prstGeom prst="rect">
            <a:avLst/>
          </a:prstGeom>
          <a:noFill/>
          <a:ln>
            <a:noFill/>
          </a:ln>
        </p:spPr>
      </p:pic>
      <p:pic>
        <p:nvPicPr>
          <p:cNvPr id="334" name="Google Shape;334;g15319852223_0_84"/>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flipH="1">
            <a:off x="3337204" y="4247954"/>
            <a:ext cx="274320" cy="274320"/>
          </a:xfrm>
          <a:prstGeom prst="rect">
            <a:avLst/>
          </a:prstGeom>
          <a:noFill/>
          <a:ln>
            <a:noFill/>
          </a:ln>
        </p:spPr>
      </p:pic>
      <p:pic>
        <p:nvPicPr>
          <p:cNvPr id="335" name="Google Shape;335;g15319852223_0_84"/>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flipH="1">
            <a:off x="3337204" y="5529379"/>
            <a:ext cx="274320" cy="274320"/>
          </a:xfrm>
          <a:prstGeom prst="rect">
            <a:avLst/>
          </a:prstGeom>
          <a:noFill/>
          <a:ln>
            <a:noFill/>
          </a:ln>
        </p:spPr>
      </p:pic>
      <p:pic>
        <p:nvPicPr>
          <p:cNvPr id="336" name="Google Shape;336;g15319852223_0_84"/>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flipH="1">
            <a:off x="5553167" y="2960154"/>
            <a:ext cx="274320" cy="274320"/>
          </a:xfrm>
          <a:prstGeom prst="rect">
            <a:avLst/>
          </a:prstGeom>
          <a:noFill/>
          <a:ln>
            <a:noFill/>
          </a:ln>
        </p:spPr>
      </p:pic>
      <p:pic>
        <p:nvPicPr>
          <p:cNvPr id="337" name="Google Shape;337;g15319852223_0_84"/>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flipH="1">
            <a:off x="5553167" y="4247954"/>
            <a:ext cx="274320" cy="274320"/>
          </a:xfrm>
          <a:prstGeom prst="rect">
            <a:avLst/>
          </a:prstGeom>
          <a:noFill/>
          <a:ln>
            <a:noFill/>
          </a:ln>
        </p:spPr>
      </p:pic>
      <p:pic>
        <p:nvPicPr>
          <p:cNvPr id="338" name="Google Shape;338;g15319852223_0_84"/>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flipH="1">
            <a:off x="5553167" y="5529379"/>
            <a:ext cx="274320" cy="274320"/>
          </a:xfrm>
          <a:prstGeom prst="rect">
            <a:avLst/>
          </a:prstGeom>
          <a:noFill/>
          <a:ln>
            <a:noFill/>
          </a:ln>
        </p:spPr>
      </p:pic>
      <p:pic>
        <p:nvPicPr>
          <p:cNvPr id="339" name="Google Shape;339;g15319852223_0_84"/>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flipH="1">
            <a:off x="8430172" y="5546725"/>
            <a:ext cx="876075" cy="876075"/>
          </a:xfrm>
          <a:prstGeom prst="rect">
            <a:avLst/>
          </a:prstGeom>
          <a:noFill/>
          <a:ln>
            <a:noFill/>
          </a:ln>
        </p:spPr>
      </p:pic>
      <p:pic>
        <p:nvPicPr>
          <p:cNvPr id="340" name="Google Shape;340;g15319852223_0_84"/>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flipH="1">
            <a:off x="1210388" y="5588000"/>
            <a:ext cx="876075" cy="876075"/>
          </a:xfrm>
          <a:prstGeom prst="rect">
            <a:avLst/>
          </a:prstGeom>
          <a:noFill/>
          <a:ln>
            <a:noFill/>
          </a:ln>
        </p:spPr>
      </p:pic>
      <p:grpSp>
        <p:nvGrpSpPr>
          <p:cNvPr id="341" name="Google Shape;341;g15319852223_0_84"/>
          <p:cNvGrpSpPr/>
          <p:nvPr/>
        </p:nvGrpSpPr>
        <p:grpSpPr>
          <a:xfrm flipH="1">
            <a:off x="6163625" y="5187950"/>
            <a:ext cx="1230000" cy="1187826"/>
            <a:chOff x="6843025" y="5264150"/>
            <a:chExt cx="1230000" cy="1187826"/>
          </a:xfrm>
        </p:grpSpPr>
        <p:sp>
          <p:nvSpPr>
            <p:cNvPr id="342" name="Google Shape;342;g15319852223_0_84"/>
            <p:cNvSpPr txBox="1"/>
            <p:nvPr/>
          </p:nvSpPr>
          <p:spPr>
            <a:xfrm>
              <a:off x="6843025" y="5264150"/>
              <a:ext cx="1230000" cy="684000"/>
            </a:xfrm>
            <a:prstGeom prst="rect">
              <a:avLst/>
            </a:prstGeom>
            <a:noFill/>
            <a:ln>
              <a:noFill/>
            </a:ln>
          </p:spPr>
          <p:txBody>
            <a:bodyPr spcFirstLastPara="1" wrap="square" lIns="91425" tIns="91425" rIns="91425" bIns="91425" anchor="t" anchorCtr="0">
              <a:spAutoFit/>
            </a:bodyPr>
            <a:lstStyle/>
            <a:p>
              <a:pPr marL="12700" marR="5080" lvl="0" indent="-635" algn="l" rtl="0">
                <a:lnSpc>
                  <a:spcPct val="116300"/>
                </a:lnSpc>
                <a:spcBef>
                  <a:spcPts val="0"/>
                </a:spcBef>
                <a:spcAft>
                  <a:spcPts val="1000"/>
                </a:spcAft>
                <a:buClr>
                  <a:srgbClr val="000000"/>
                </a:buClr>
                <a:buSzPts val="1500"/>
                <a:buFont typeface="Arial"/>
                <a:buNone/>
              </a:pPr>
              <a:r>
                <a:rPr lang="en-US" sz="1500" b="1" i="0" u="none" strike="noStrike" cap="none">
                  <a:solidFill>
                    <a:srgbClr val="2855A4"/>
                  </a:solidFill>
                  <a:latin typeface="Century Gothic"/>
                  <a:ea typeface="Century Gothic"/>
                  <a:cs typeface="Century Gothic"/>
                  <a:sym typeface="Century Gothic"/>
                </a:rPr>
                <a:t>ESSENTIAL EXPENSES</a:t>
              </a:r>
              <a:endParaRPr sz="1300" b="0" i="0" u="none" strike="noStrike" cap="none">
                <a:solidFill>
                  <a:srgbClr val="000000"/>
                </a:solidFill>
                <a:latin typeface="Arial"/>
                <a:ea typeface="Arial"/>
                <a:cs typeface="Arial"/>
                <a:sym typeface="Arial"/>
              </a:endParaRPr>
            </a:p>
          </p:txBody>
        </p:sp>
        <p:pic>
          <p:nvPicPr>
            <p:cNvPr id="343" name="Google Shape;343;g15319852223_0_84"/>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7073000" y="5948150"/>
              <a:ext cx="503826" cy="503826"/>
            </a:xfrm>
            <a:prstGeom prst="rect">
              <a:avLst/>
            </a:prstGeom>
            <a:noFill/>
            <a:ln>
              <a:noFill/>
            </a:ln>
          </p:spPr>
        </p:pic>
        <p:pic>
          <p:nvPicPr>
            <p:cNvPr id="344" name="Google Shape;344;g15319852223_0_84"/>
            <p:cNvPicPr preferRelativeResize="0"/>
            <p:nvPr/>
          </p:nvPicPr>
          <p:blipFill rotWithShape="1">
            <a:blip r:embed="rId15" cstate="screen">
              <a:alphaModFix/>
              <a:extLst>
                <a:ext uri="{28A0092B-C50C-407E-A947-70E740481C1C}">
                  <a14:useLocalDpi xmlns:a14="http://schemas.microsoft.com/office/drawing/2010/main"/>
                </a:ext>
              </a:extLst>
            </a:blip>
            <a:srcRect/>
            <a:stretch/>
          </p:blipFill>
          <p:spPr>
            <a:xfrm>
              <a:off x="7482775" y="5948150"/>
              <a:ext cx="503826" cy="503826"/>
            </a:xfrm>
            <a:prstGeom prst="rect">
              <a:avLst/>
            </a:prstGeom>
            <a:noFill/>
            <a:ln>
              <a:noFill/>
            </a:ln>
          </p:spPr>
        </p:pic>
      </p:grpSp>
      <p:grpSp>
        <p:nvGrpSpPr>
          <p:cNvPr id="345" name="Google Shape;345;g15319852223_0_84"/>
          <p:cNvGrpSpPr/>
          <p:nvPr/>
        </p:nvGrpSpPr>
        <p:grpSpPr>
          <a:xfrm flipH="1">
            <a:off x="3828625" y="5187950"/>
            <a:ext cx="1693200" cy="1389150"/>
            <a:chOff x="8638625" y="5264150"/>
            <a:chExt cx="1693200" cy="1389150"/>
          </a:xfrm>
        </p:grpSpPr>
        <p:sp>
          <p:nvSpPr>
            <p:cNvPr id="346" name="Google Shape;346;g15319852223_0_84"/>
            <p:cNvSpPr txBox="1"/>
            <p:nvPr/>
          </p:nvSpPr>
          <p:spPr>
            <a:xfrm>
              <a:off x="8638625" y="5264150"/>
              <a:ext cx="1693200" cy="684000"/>
            </a:xfrm>
            <a:prstGeom prst="rect">
              <a:avLst/>
            </a:prstGeom>
            <a:noFill/>
            <a:ln>
              <a:noFill/>
            </a:ln>
          </p:spPr>
          <p:txBody>
            <a:bodyPr spcFirstLastPara="1" wrap="square" lIns="91425" tIns="91425" rIns="91425" bIns="91425" anchor="t" anchorCtr="0">
              <a:spAutoFit/>
            </a:bodyPr>
            <a:lstStyle/>
            <a:p>
              <a:pPr marL="12700" marR="5080" lvl="0" indent="-635" algn="l" rtl="0">
                <a:lnSpc>
                  <a:spcPct val="116300"/>
                </a:lnSpc>
                <a:spcBef>
                  <a:spcPts val="0"/>
                </a:spcBef>
                <a:spcAft>
                  <a:spcPts val="1000"/>
                </a:spcAft>
                <a:buClr>
                  <a:srgbClr val="000000"/>
                </a:buClr>
                <a:buSzPts val="1500"/>
                <a:buFont typeface="Arial"/>
                <a:buNone/>
              </a:pPr>
              <a:r>
                <a:rPr lang="en-US" sz="1500" b="1" i="0" u="none" strike="noStrike" cap="none">
                  <a:solidFill>
                    <a:srgbClr val="2855A4"/>
                  </a:solidFill>
                  <a:latin typeface="Century Gothic"/>
                  <a:ea typeface="Century Gothic"/>
                  <a:cs typeface="Century Gothic"/>
                  <a:sym typeface="Century Gothic"/>
                </a:rPr>
                <a:t>NON-ESSENTIAL EXPENSES</a:t>
              </a:r>
              <a:endParaRPr sz="1300" b="0" i="0" u="none" strike="noStrike" cap="none">
                <a:solidFill>
                  <a:srgbClr val="000000"/>
                </a:solidFill>
                <a:latin typeface="Arial"/>
                <a:ea typeface="Arial"/>
                <a:cs typeface="Arial"/>
                <a:sym typeface="Arial"/>
              </a:endParaRPr>
            </a:p>
          </p:txBody>
        </p:sp>
        <p:pic>
          <p:nvPicPr>
            <p:cNvPr id="347" name="Google Shape;347;g15319852223_0_84"/>
            <p:cNvPicPr preferRelativeResize="0"/>
            <p:nvPr/>
          </p:nvPicPr>
          <p:blipFill rotWithShape="1">
            <a:blip r:embed="rId16" cstate="screen">
              <a:alphaModFix/>
              <a:extLst>
                <a:ext uri="{28A0092B-C50C-407E-A947-70E740481C1C}">
                  <a14:useLocalDpi xmlns:a14="http://schemas.microsoft.com/office/drawing/2010/main"/>
                </a:ext>
              </a:extLst>
            </a:blip>
            <a:srcRect/>
            <a:stretch/>
          </p:blipFill>
          <p:spPr>
            <a:xfrm>
              <a:off x="8885300" y="5719550"/>
              <a:ext cx="933750" cy="933750"/>
            </a:xfrm>
            <a:prstGeom prst="rect">
              <a:avLst/>
            </a:prstGeom>
            <a:noFill/>
            <a:ln>
              <a:noFill/>
            </a:ln>
          </p:spPr>
        </p:pic>
        <p:pic>
          <p:nvPicPr>
            <p:cNvPr id="348" name="Google Shape;348;g15319852223_0_84"/>
            <p:cNvPicPr preferRelativeResize="0"/>
            <p:nvPr/>
          </p:nvPicPr>
          <p:blipFill rotWithShape="1">
            <a:blip r:embed="rId17" cstate="screen">
              <a:alphaModFix/>
              <a:extLst>
                <a:ext uri="{28A0092B-C50C-407E-A947-70E740481C1C}">
                  <a14:useLocalDpi xmlns:a14="http://schemas.microsoft.com/office/drawing/2010/main"/>
                </a:ext>
              </a:extLst>
            </a:blip>
            <a:srcRect/>
            <a:stretch/>
          </p:blipFill>
          <p:spPr>
            <a:xfrm>
              <a:off x="9730288" y="5934513"/>
              <a:ext cx="503826" cy="503826"/>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pic>
        <p:nvPicPr>
          <p:cNvPr id="353" name="Google Shape;353;g1501461a07a_0_19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354" name="Google Shape;354;g1501461a07a_0_196"/>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Why Is It Necessary to Have Savings?</a:t>
            </a:r>
            <a:endParaRPr>
              <a:solidFill>
                <a:srgbClr val="BA0C2F"/>
              </a:solidFill>
            </a:endParaRPr>
          </a:p>
        </p:txBody>
      </p:sp>
      <p:sp>
        <p:nvSpPr>
          <p:cNvPr id="355" name="Google Shape;355;g1501461a07a_0_19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13</a:t>
            </a:fld>
            <a:endParaRPr/>
          </a:p>
        </p:txBody>
      </p:sp>
      <p:pic>
        <p:nvPicPr>
          <p:cNvPr id="356" name="Google Shape;356;g1501461a07a_0_196"/>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357" name="Google Shape;357;g1501461a07a_0_196"/>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358" name="Google Shape;358;g1501461a07a_0_196"/>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359" name="Google Shape;359;g1501461a07a_0_196"/>
          <p:cNvSpPr txBox="1"/>
          <p:nvPr/>
        </p:nvSpPr>
        <p:spPr>
          <a:xfrm>
            <a:off x="543625" y="4553200"/>
            <a:ext cx="2743200" cy="567000"/>
          </a:xfrm>
          <a:prstGeom prst="rect">
            <a:avLst/>
          </a:prstGeom>
          <a:noFill/>
          <a:ln>
            <a:noFill/>
          </a:ln>
        </p:spPr>
        <p:txBody>
          <a:bodyPr spcFirstLastPara="1" wrap="square" lIns="0" tIns="12700" rIns="0" bIns="0" anchor="t" anchorCtr="0">
            <a:spAutoFit/>
          </a:bodyPr>
          <a:lstStyle/>
          <a:p>
            <a:pPr marL="12700" marR="5080" lvl="0" indent="0" algn="ctr" rtl="0">
              <a:lnSpc>
                <a:spcPct val="100000"/>
              </a:lnSpc>
              <a:spcBef>
                <a:spcPts val="0"/>
              </a:spcBef>
              <a:spcAft>
                <a:spcPts val="0"/>
              </a:spcAft>
              <a:buClr>
                <a:srgbClr val="000000"/>
              </a:buClr>
              <a:buSzPts val="2200"/>
              <a:buFont typeface="Arial"/>
              <a:buNone/>
            </a:pPr>
            <a:r>
              <a:rPr lang="en-US" sz="1800" b="0" i="0" u="none" strike="noStrike" cap="none">
                <a:solidFill>
                  <a:srgbClr val="44546A"/>
                </a:solidFill>
                <a:latin typeface="Century Gothic"/>
                <a:ea typeface="Century Gothic"/>
                <a:cs typeface="Century Gothic"/>
                <a:sym typeface="Century Gothic"/>
              </a:rPr>
              <a:t>Planning future expenditures</a:t>
            </a:r>
            <a:endParaRPr sz="1600" b="0" i="0" u="none" strike="noStrike" cap="none">
              <a:solidFill>
                <a:srgbClr val="44546A"/>
              </a:solidFill>
              <a:latin typeface="Century Gothic"/>
              <a:ea typeface="Century Gothic"/>
              <a:cs typeface="Century Gothic"/>
              <a:sym typeface="Century Gothic"/>
            </a:endParaRPr>
          </a:p>
        </p:txBody>
      </p:sp>
      <p:sp>
        <p:nvSpPr>
          <p:cNvPr id="360" name="Google Shape;360;g1501461a07a_0_196"/>
          <p:cNvSpPr txBox="1"/>
          <p:nvPr/>
        </p:nvSpPr>
        <p:spPr>
          <a:xfrm>
            <a:off x="2919213" y="4553200"/>
            <a:ext cx="3209100" cy="567000"/>
          </a:xfrm>
          <a:prstGeom prst="rect">
            <a:avLst/>
          </a:prstGeom>
          <a:noFill/>
          <a:ln>
            <a:noFill/>
          </a:ln>
        </p:spPr>
        <p:txBody>
          <a:bodyPr spcFirstLastPara="1" wrap="square" lIns="0" tIns="12700" rIns="0" bIns="0" anchor="t" anchorCtr="0">
            <a:spAutoFit/>
          </a:bodyPr>
          <a:lstStyle/>
          <a:p>
            <a:pPr marL="22860" marR="5080" lvl="0" indent="0" algn="ctr" rtl="0">
              <a:lnSpc>
                <a:spcPct val="100000"/>
              </a:lnSpc>
              <a:spcBef>
                <a:spcPts val="0"/>
              </a:spcBef>
              <a:spcAft>
                <a:spcPts val="0"/>
              </a:spcAft>
              <a:buClr>
                <a:srgbClr val="000000"/>
              </a:buClr>
              <a:buSzPts val="2200"/>
              <a:buFont typeface="Arial"/>
              <a:buNone/>
            </a:pPr>
            <a:r>
              <a:rPr lang="en-US" sz="1800" b="0" i="0" u="none" strike="noStrike" cap="none">
                <a:solidFill>
                  <a:srgbClr val="44546A"/>
                </a:solidFill>
                <a:latin typeface="Century Gothic"/>
                <a:ea typeface="Century Gothic"/>
                <a:cs typeface="Century Gothic"/>
                <a:sym typeface="Century Gothic"/>
              </a:rPr>
              <a:t>Creating emergency </a:t>
            </a:r>
            <a:endParaRPr sz="1800" b="0" i="0" u="none" strike="noStrike" cap="none">
              <a:solidFill>
                <a:srgbClr val="44546A"/>
              </a:solidFill>
              <a:latin typeface="Century Gothic"/>
              <a:ea typeface="Century Gothic"/>
              <a:cs typeface="Century Gothic"/>
              <a:sym typeface="Century Gothic"/>
            </a:endParaRPr>
          </a:p>
          <a:p>
            <a:pPr marL="22860" marR="5080" lvl="0" indent="0" algn="ctr" rtl="0">
              <a:lnSpc>
                <a:spcPct val="100000"/>
              </a:lnSpc>
              <a:spcBef>
                <a:spcPts val="0"/>
              </a:spcBef>
              <a:spcAft>
                <a:spcPts val="0"/>
              </a:spcAft>
              <a:buClr>
                <a:srgbClr val="000000"/>
              </a:buClr>
              <a:buSzPts val="2200"/>
              <a:buFont typeface="Arial"/>
              <a:buNone/>
            </a:pPr>
            <a:r>
              <a:rPr lang="en-US" sz="1800" b="0" i="0" u="none" strike="noStrike" cap="none">
                <a:solidFill>
                  <a:srgbClr val="44546A"/>
                </a:solidFill>
                <a:latin typeface="Century Gothic"/>
                <a:ea typeface="Century Gothic"/>
                <a:cs typeface="Century Gothic"/>
                <a:sym typeface="Century Gothic"/>
              </a:rPr>
              <a:t>funds</a:t>
            </a:r>
            <a:endParaRPr sz="2300" b="0" i="0" u="none" strike="noStrike" cap="none">
              <a:solidFill>
                <a:srgbClr val="000000"/>
              </a:solidFill>
              <a:latin typeface="Century Gothic"/>
              <a:ea typeface="Century Gothic"/>
              <a:cs typeface="Century Gothic"/>
              <a:sym typeface="Century Gothic"/>
            </a:endParaRPr>
          </a:p>
        </p:txBody>
      </p:sp>
      <p:sp>
        <p:nvSpPr>
          <p:cNvPr id="361" name="Google Shape;361;g1501461a07a_0_196"/>
          <p:cNvSpPr txBox="1"/>
          <p:nvPr/>
        </p:nvSpPr>
        <p:spPr>
          <a:xfrm>
            <a:off x="6044650" y="4553200"/>
            <a:ext cx="2085600" cy="567000"/>
          </a:xfrm>
          <a:prstGeom prst="rect">
            <a:avLst/>
          </a:prstGeom>
          <a:noFill/>
          <a:ln>
            <a:noFill/>
          </a:ln>
        </p:spPr>
        <p:txBody>
          <a:bodyPr spcFirstLastPara="1" wrap="square" lIns="0" tIns="12700" rIns="0" bIns="0" anchor="t" anchorCtr="0">
            <a:spAutoFit/>
          </a:bodyPr>
          <a:lstStyle/>
          <a:p>
            <a:pPr marL="12700" marR="0" lvl="0" indent="0" algn="ctr" rtl="0">
              <a:lnSpc>
                <a:spcPct val="100000"/>
              </a:lnSpc>
              <a:spcBef>
                <a:spcPts val="0"/>
              </a:spcBef>
              <a:spcAft>
                <a:spcPts val="0"/>
              </a:spcAft>
              <a:buClr>
                <a:srgbClr val="000000"/>
              </a:buClr>
              <a:buSzPts val="2200"/>
              <a:buFont typeface="Arial"/>
              <a:buNone/>
            </a:pPr>
            <a:r>
              <a:rPr lang="en-US" sz="1800" b="0" i="0" u="none" strike="noStrike" cap="none">
                <a:solidFill>
                  <a:srgbClr val="44546A"/>
                </a:solidFill>
                <a:latin typeface="Century Gothic"/>
                <a:ea typeface="Century Gothic"/>
                <a:cs typeface="Century Gothic"/>
                <a:sym typeface="Century Gothic"/>
              </a:rPr>
              <a:t>Building your wealth</a:t>
            </a:r>
            <a:endParaRPr sz="2000" b="0" i="0" u="none" strike="noStrike" cap="none">
              <a:solidFill>
                <a:srgbClr val="44546A"/>
              </a:solidFill>
              <a:latin typeface="Century Gothic"/>
              <a:ea typeface="Century Gothic"/>
              <a:cs typeface="Century Gothic"/>
              <a:sym typeface="Century Gothic"/>
            </a:endParaRPr>
          </a:p>
        </p:txBody>
      </p:sp>
      <p:pic>
        <p:nvPicPr>
          <p:cNvPr id="362" name="Google Shape;362;g1501461a07a_0_19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54150" y="2501600"/>
            <a:ext cx="1722150" cy="1722150"/>
          </a:xfrm>
          <a:prstGeom prst="rect">
            <a:avLst/>
          </a:prstGeom>
          <a:noFill/>
          <a:ln>
            <a:noFill/>
          </a:ln>
        </p:spPr>
      </p:pic>
      <p:grpSp>
        <p:nvGrpSpPr>
          <p:cNvPr id="363" name="Google Shape;363;g1501461a07a_0_196"/>
          <p:cNvGrpSpPr/>
          <p:nvPr/>
        </p:nvGrpSpPr>
        <p:grpSpPr>
          <a:xfrm>
            <a:off x="7498325" y="1024975"/>
            <a:ext cx="3407852" cy="1503401"/>
            <a:chOff x="7498325" y="1863175"/>
            <a:chExt cx="3407852" cy="1503401"/>
          </a:xfrm>
        </p:grpSpPr>
        <p:pic>
          <p:nvPicPr>
            <p:cNvPr id="364" name="Google Shape;364;g1501461a07a_0_19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498325" y="1863175"/>
              <a:ext cx="3407852" cy="1503401"/>
            </a:xfrm>
            <a:prstGeom prst="rect">
              <a:avLst/>
            </a:prstGeom>
            <a:noFill/>
            <a:ln>
              <a:noFill/>
            </a:ln>
          </p:spPr>
        </p:pic>
        <p:sp>
          <p:nvSpPr>
            <p:cNvPr id="365" name="Google Shape;365;g1501461a07a_0_196"/>
            <p:cNvSpPr txBox="1"/>
            <p:nvPr/>
          </p:nvSpPr>
          <p:spPr>
            <a:xfrm>
              <a:off x="8386800" y="2123025"/>
              <a:ext cx="14064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664B71"/>
                  </a:solidFill>
                  <a:latin typeface="Century Gothic"/>
                  <a:ea typeface="Century Gothic"/>
                  <a:cs typeface="Century Gothic"/>
                  <a:sym typeface="Century Gothic"/>
                </a:rPr>
                <a:t>Think about how these also apply to your store!</a:t>
              </a:r>
              <a:endParaRPr sz="1400" b="0" i="0" u="none" strike="noStrike" cap="none">
                <a:solidFill>
                  <a:srgbClr val="664B71"/>
                </a:solidFill>
                <a:latin typeface="Century Gothic"/>
                <a:ea typeface="Century Gothic"/>
                <a:cs typeface="Century Gothic"/>
                <a:sym typeface="Century Gothic"/>
              </a:endParaRPr>
            </a:p>
          </p:txBody>
        </p:sp>
      </p:grpSp>
      <p:pic>
        <p:nvPicPr>
          <p:cNvPr id="366" name="Google Shape;366;g1501461a07a_0_19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3662700" y="2567925"/>
            <a:ext cx="1722150" cy="1722150"/>
          </a:xfrm>
          <a:prstGeom prst="rect">
            <a:avLst/>
          </a:prstGeom>
          <a:noFill/>
          <a:ln>
            <a:noFill/>
          </a:ln>
        </p:spPr>
      </p:pic>
      <p:pic>
        <p:nvPicPr>
          <p:cNvPr id="367" name="Google Shape;367;g1501461a07a_0_196"/>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226375" y="2634650"/>
            <a:ext cx="1722150" cy="1722150"/>
          </a:xfrm>
          <a:prstGeom prst="rect">
            <a:avLst/>
          </a:prstGeom>
          <a:noFill/>
          <a:ln>
            <a:noFill/>
          </a:ln>
        </p:spPr>
      </p:pic>
      <p:pic>
        <p:nvPicPr>
          <p:cNvPr id="368" name="Google Shape;368;g1501461a07a_0_196"/>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flipH="1">
            <a:off x="8335799" y="1358150"/>
            <a:ext cx="3569526" cy="53555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373" name="Google Shape;373;g1501461a07a_0_219"/>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374" name="Google Shape;374;g1501461a07a_0_219"/>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Needs vs. Wants</a:t>
            </a:r>
            <a:endParaRPr>
              <a:solidFill>
                <a:srgbClr val="BA0C2F"/>
              </a:solidFill>
            </a:endParaRPr>
          </a:p>
        </p:txBody>
      </p:sp>
      <p:sp>
        <p:nvSpPr>
          <p:cNvPr id="375" name="Google Shape;375;g1501461a07a_0_2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14</a:t>
            </a:fld>
            <a:endParaRPr/>
          </a:p>
        </p:txBody>
      </p:sp>
      <p:pic>
        <p:nvPicPr>
          <p:cNvPr id="376" name="Google Shape;376;g1501461a07a_0_219"/>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377" name="Google Shape;377;g1501461a07a_0_219"/>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378" name="Google Shape;378;g1501461a07a_0_219"/>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pic>
        <p:nvPicPr>
          <p:cNvPr id="379" name="Google Shape;379;g1501461a07a_0_21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8548274" y="1425400"/>
            <a:ext cx="3569526" cy="5355576"/>
          </a:xfrm>
          <a:prstGeom prst="rect">
            <a:avLst/>
          </a:prstGeom>
          <a:noFill/>
          <a:ln>
            <a:noFill/>
          </a:ln>
        </p:spPr>
      </p:pic>
      <p:pic>
        <p:nvPicPr>
          <p:cNvPr id="380" name="Google Shape;380;g1501461a07a_0_21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210850" y="686250"/>
            <a:ext cx="7619574" cy="6004875"/>
          </a:xfrm>
          <a:prstGeom prst="rect">
            <a:avLst/>
          </a:prstGeom>
          <a:noFill/>
          <a:ln>
            <a:noFill/>
          </a:ln>
        </p:spPr>
      </p:pic>
      <p:sp>
        <p:nvSpPr>
          <p:cNvPr id="381" name="Google Shape;381;g1501461a07a_0_219"/>
          <p:cNvSpPr txBox="1"/>
          <p:nvPr/>
        </p:nvSpPr>
        <p:spPr>
          <a:xfrm>
            <a:off x="3562625" y="2547150"/>
            <a:ext cx="2214600" cy="2392200"/>
          </a:xfrm>
          <a:prstGeom prst="rect">
            <a:avLst/>
          </a:prstGeom>
          <a:noFill/>
          <a:ln>
            <a:noFill/>
          </a:ln>
        </p:spPr>
        <p:txBody>
          <a:bodyPr spcFirstLastPara="1" wrap="square" lIns="0" tIns="12700" rIns="0" bIns="0" anchor="t" anchorCtr="0">
            <a:spAutoFit/>
          </a:bodyPr>
          <a:lstStyle/>
          <a:p>
            <a:pPr marL="12700" marR="5080" lvl="0" indent="-635" algn="l" rtl="0">
              <a:lnSpc>
                <a:spcPct val="116300"/>
              </a:lnSpc>
              <a:spcBef>
                <a:spcPts val="0"/>
              </a:spcBef>
              <a:spcAft>
                <a:spcPts val="0"/>
              </a:spcAft>
              <a:buClr>
                <a:schemeClr val="dk1"/>
              </a:buClr>
              <a:buSzPts val="2150"/>
              <a:buFont typeface="Arial"/>
              <a:buNone/>
            </a:pPr>
            <a:r>
              <a:rPr lang="en-US" sz="1600" b="1" i="0" u="none" strike="noStrike" cap="none">
                <a:solidFill>
                  <a:srgbClr val="2855A4"/>
                </a:solidFill>
                <a:latin typeface="Century Gothic"/>
                <a:ea typeface="Century Gothic"/>
                <a:cs typeface="Century Gothic"/>
                <a:sym typeface="Century Gothic"/>
              </a:rPr>
              <a:t>NEEDS </a:t>
            </a:r>
            <a:r>
              <a:rPr lang="en-US" sz="1600" b="0" i="0" u="none" strike="noStrike" cap="none">
                <a:solidFill>
                  <a:schemeClr val="dk2"/>
                </a:solidFill>
                <a:latin typeface="Century Gothic"/>
                <a:ea typeface="Century Gothic"/>
                <a:cs typeface="Century Gothic"/>
                <a:sym typeface="Century Gothic"/>
              </a:rPr>
              <a:t>are something you must have, like food or rent for your home or business. They are required for your physical and mental wellness.</a:t>
            </a:r>
            <a:endParaRPr sz="1600" b="0" i="0" u="none" strike="noStrike" cap="none">
              <a:solidFill>
                <a:schemeClr val="dk2"/>
              </a:solidFill>
              <a:latin typeface="Century Gothic"/>
              <a:ea typeface="Century Gothic"/>
              <a:cs typeface="Century Gothic"/>
              <a:sym typeface="Century Gothic"/>
            </a:endParaRPr>
          </a:p>
          <a:p>
            <a:pPr marL="0" marR="5080" lvl="0" indent="0" algn="l" rtl="0">
              <a:lnSpc>
                <a:spcPct val="116300"/>
              </a:lnSpc>
              <a:spcBef>
                <a:spcPts val="1000"/>
              </a:spcBef>
              <a:spcAft>
                <a:spcPts val="0"/>
              </a:spcAft>
              <a:buClr>
                <a:schemeClr val="dk1"/>
              </a:buClr>
              <a:buSzPts val="2150"/>
              <a:buFont typeface="Arial"/>
              <a:buNone/>
            </a:pPr>
            <a:r>
              <a:rPr lang="en-US" sz="1600" b="1" i="0" u="none" strike="noStrike" cap="none">
                <a:solidFill>
                  <a:srgbClr val="2855A4"/>
                </a:solidFill>
                <a:latin typeface="Century Gothic"/>
                <a:ea typeface="Century Gothic"/>
                <a:cs typeface="Century Gothic"/>
                <a:sym typeface="Century Gothic"/>
              </a:rPr>
              <a:t>NEEDS are essential.</a:t>
            </a:r>
            <a:endParaRPr sz="1600" b="0" i="0" u="none" strike="noStrike" cap="none">
              <a:solidFill>
                <a:srgbClr val="2855A4"/>
              </a:solidFill>
              <a:latin typeface="Century Gothic"/>
              <a:ea typeface="Century Gothic"/>
              <a:cs typeface="Century Gothic"/>
              <a:sym typeface="Century Gothic"/>
            </a:endParaRPr>
          </a:p>
        </p:txBody>
      </p:sp>
      <p:sp>
        <p:nvSpPr>
          <p:cNvPr id="382" name="Google Shape;382;g1501461a07a_0_219"/>
          <p:cNvSpPr txBox="1"/>
          <p:nvPr/>
        </p:nvSpPr>
        <p:spPr>
          <a:xfrm>
            <a:off x="5975975" y="2547150"/>
            <a:ext cx="2482200" cy="2678700"/>
          </a:xfrm>
          <a:prstGeom prst="rect">
            <a:avLst/>
          </a:prstGeom>
          <a:noFill/>
          <a:ln>
            <a:noFill/>
          </a:ln>
        </p:spPr>
        <p:txBody>
          <a:bodyPr spcFirstLastPara="1" wrap="square" lIns="0" tIns="12700" rIns="0" bIns="0" anchor="t" anchorCtr="0">
            <a:spAutoFit/>
          </a:bodyPr>
          <a:lstStyle/>
          <a:p>
            <a:pPr marL="12700" marR="5080" lvl="0" indent="-635" algn="l" rtl="0">
              <a:lnSpc>
                <a:spcPct val="116300"/>
              </a:lnSpc>
              <a:spcBef>
                <a:spcPts val="0"/>
              </a:spcBef>
              <a:spcAft>
                <a:spcPts val="0"/>
              </a:spcAft>
              <a:buClr>
                <a:schemeClr val="dk1"/>
              </a:buClr>
              <a:buSzPts val="2150"/>
              <a:buFont typeface="Arial"/>
              <a:buNone/>
            </a:pPr>
            <a:r>
              <a:rPr lang="en-US" sz="1600" b="1" i="0" u="none" strike="noStrike" cap="none">
                <a:solidFill>
                  <a:srgbClr val="2855A4"/>
                </a:solidFill>
                <a:latin typeface="Century Gothic"/>
                <a:ea typeface="Century Gothic"/>
                <a:cs typeface="Century Gothic"/>
                <a:sym typeface="Century Gothic"/>
              </a:rPr>
              <a:t>WANTS</a:t>
            </a:r>
            <a:r>
              <a:rPr lang="en-US" sz="1600" b="1" i="0" u="none" strike="noStrike" cap="none">
                <a:solidFill>
                  <a:srgbClr val="D19129"/>
                </a:solidFill>
                <a:latin typeface="Century Gothic"/>
                <a:ea typeface="Century Gothic"/>
                <a:cs typeface="Century Gothic"/>
                <a:sym typeface="Century Gothic"/>
              </a:rPr>
              <a:t> </a:t>
            </a:r>
            <a:r>
              <a:rPr lang="en-US" sz="1600" b="0" i="0" u="none" strike="noStrike" cap="none">
                <a:solidFill>
                  <a:schemeClr val="dk2"/>
                </a:solidFill>
                <a:latin typeface="Century Gothic"/>
                <a:ea typeface="Century Gothic"/>
                <a:cs typeface="Century Gothic"/>
                <a:sym typeface="Century Gothic"/>
              </a:rPr>
              <a:t>are something you wish to have, like designer clothes or paint for your store. They are purchases that are not required to survive, but you’d like to </a:t>
            </a:r>
            <a:r>
              <a:rPr lang="en-US" sz="1600">
                <a:solidFill>
                  <a:schemeClr val="dk2"/>
                </a:solidFill>
                <a:latin typeface="Century Gothic"/>
                <a:ea typeface="Century Gothic"/>
                <a:cs typeface="Century Gothic"/>
                <a:sym typeface="Century Gothic"/>
              </a:rPr>
              <a:t>make</a:t>
            </a:r>
            <a:r>
              <a:rPr lang="en-US" sz="1600" b="0" i="0" u="none" strike="noStrike" cap="none">
                <a:solidFill>
                  <a:schemeClr val="dk2"/>
                </a:solidFill>
                <a:latin typeface="Century Gothic"/>
                <a:ea typeface="Century Gothic"/>
                <a:cs typeface="Century Gothic"/>
                <a:sym typeface="Century Gothic"/>
              </a:rPr>
              <a:t> them.</a:t>
            </a:r>
            <a:endParaRPr sz="1600" b="0" i="0" u="none" strike="noStrike" cap="none">
              <a:solidFill>
                <a:schemeClr val="dk2"/>
              </a:solidFill>
              <a:latin typeface="Century Gothic"/>
              <a:ea typeface="Century Gothic"/>
              <a:cs typeface="Century Gothic"/>
              <a:sym typeface="Century Gothic"/>
            </a:endParaRPr>
          </a:p>
          <a:p>
            <a:pPr marL="0" marR="5080" lvl="0" indent="0" algn="l" rtl="0">
              <a:lnSpc>
                <a:spcPct val="116300"/>
              </a:lnSpc>
              <a:spcBef>
                <a:spcPts val="1000"/>
              </a:spcBef>
              <a:spcAft>
                <a:spcPts val="0"/>
              </a:spcAft>
              <a:buClr>
                <a:schemeClr val="dk1"/>
              </a:buClr>
              <a:buSzPts val="2150"/>
              <a:buFont typeface="Arial"/>
              <a:buNone/>
            </a:pPr>
            <a:r>
              <a:rPr lang="en-US" sz="1600" b="1" i="0" u="none" strike="noStrike" cap="none">
                <a:solidFill>
                  <a:srgbClr val="2855A4"/>
                </a:solidFill>
                <a:latin typeface="Century Gothic"/>
                <a:ea typeface="Century Gothic"/>
                <a:cs typeface="Century Gothic"/>
                <a:sym typeface="Century Gothic"/>
              </a:rPr>
              <a:t>WANTS are</a:t>
            </a:r>
            <a:r>
              <a:rPr lang="en-US" sz="1600" b="1">
                <a:solidFill>
                  <a:srgbClr val="2855A4"/>
                </a:solidFill>
                <a:latin typeface="Century Gothic"/>
                <a:ea typeface="Century Gothic"/>
                <a:cs typeface="Century Gothic"/>
                <a:sym typeface="Century Gothic"/>
              </a:rPr>
              <a:t> </a:t>
            </a:r>
            <a:r>
              <a:rPr lang="en-US" sz="1600" b="1" i="0" u="none" strike="noStrike" cap="none">
                <a:solidFill>
                  <a:srgbClr val="2855A4"/>
                </a:solidFill>
                <a:latin typeface="Century Gothic"/>
                <a:ea typeface="Century Gothic"/>
                <a:cs typeface="Century Gothic"/>
                <a:sym typeface="Century Gothic"/>
              </a:rPr>
              <a:t>non-essential.</a:t>
            </a:r>
            <a:endParaRPr sz="1600" b="0" i="0" u="none" strike="noStrike" cap="none">
              <a:solidFill>
                <a:srgbClr val="2855A4"/>
              </a:solidFill>
              <a:latin typeface="Century Gothic"/>
              <a:ea typeface="Century Gothic"/>
              <a:cs typeface="Century Gothic"/>
              <a:sym typeface="Century Gothic"/>
            </a:endParaRPr>
          </a:p>
        </p:txBody>
      </p:sp>
      <p:sp>
        <p:nvSpPr>
          <p:cNvPr id="383" name="Google Shape;383;g1501461a07a_0_219"/>
          <p:cNvSpPr txBox="1"/>
          <p:nvPr/>
        </p:nvSpPr>
        <p:spPr>
          <a:xfrm>
            <a:off x="3300200" y="1913475"/>
            <a:ext cx="5283300" cy="4617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6300"/>
              </a:lnSpc>
              <a:spcBef>
                <a:spcPts val="0"/>
              </a:spcBef>
              <a:spcAft>
                <a:spcPts val="1000"/>
              </a:spcAft>
              <a:buClr>
                <a:srgbClr val="000000"/>
              </a:buClr>
              <a:buSzPts val="1800"/>
              <a:buFont typeface="Arial"/>
              <a:buNone/>
            </a:pPr>
            <a:r>
              <a:rPr lang="en-US" sz="1800" b="1" i="0" u="sng" strike="noStrike" cap="none">
                <a:solidFill>
                  <a:srgbClr val="2855A4"/>
                </a:solidFill>
                <a:latin typeface="Century Gothic"/>
                <a:ea typeface="Century Gothic"/>
                <a:cs typeface="Century Gothic"/>
                <a:sym typeface="Century Gothic"/>
              </a:rPr>
              <a:t>ESSENTIAL VS. NON-ESSENTIAL EXPENSES</a:t>
            </a:r>
            <a:endParaRPr sz="1800" b="0" i="0" u="sng" strike="noStrike" cap="none">
              <a:solidFill>
                <a:srgbClr val="2855A4"/>
              </a:solidFill>
              <a:latin typeface="Arial"/>
              <a:ea typeface="Arial"/>
              <a:cs typeface="Arial"/>
              <a:sym typeface="Arial"/>
            </a:endParaRPr>
          </a:p>
        </p:txBody>
      </p:sp>
      <p:pic>
        <p:nvPicPr>
          <p:cNvPr id="384" name="Google Shape;384;g1501461a07a_0_21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flipH="1">
            <a:off x="-144349" y="1306810"/>
            <a:ext cx="3824099" cy="573751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Google Shape;389;g1501461a07a_0_24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390" name="Google Shape;390;g1501461a07a_0_243"/>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How Much Should I Save?</a:t>
            </a:r>
            <a:endParaRPr>
              <a:solidFill>
                <a:srgbClr val="BA0C2F"/>
              </a:solidFill>
            </a:endParaRPr>
          </a:p>
        </p:txBody>
      </p:sp>
      <p:sp>
        <p:nvSpPr>
          <p:cNvPr id="391" name="Google Shape;391;g1501461a07a_0_24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15</a:t>
            </a:fld>
            <a:endParaRPr/>
          </a:p>
        </p:txBody>
      </p:sp>
      <p:pic>
        <p:nvPicPr>
          <p:cNvPr id="392" name="Google Shape;392;g1501461a07a_0_243"/>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393" name="Google Shape;393;g1501461a07a_0_243"/>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394" name="Google Shape;394;g1501461a07a_0_243"/>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395" name="Google Shape;395;g1501461a07a_0_243"/>
          <p:cNvSpPr txBox="1"/>
          <p:nvPr/>
        </p:nvSpPr>
        <p:spPr>
          <a:xfrm>
            <a:off x="755075" y="1752600"/>
            <a:ext cx="4993200" cy="4899900"/>
          </a:xfrm>
          <a:prstGeom prst="rect">
            <a:avLst/>
          </a:prstGeom>
          <a:noFill/>
          <a:ln>
            <a:noFill/>
          </a:ln>
        </p:spPr>
        <p:txBody>
          <a:bodyPr spcFirstLastPara="1" wrap="square" lIns="91425" tIns="91425" rIns="91425" bIns="91425" anchor="t" anchorCtr="0">
            <a:spAutoFit/>
          </a:bodyPr>
          <a:lstStyle/>
          <a:p>
            <a:pPr marL="12700" marR="5080" lvl="0" indent="0" algn="l" rtl="0">
              <a:lnSpc>
                <a:spcPct val="116100"/>
              </a:lnSpc>
              <a:spcBef>
                <a:spcPts val="0"/>
              </a:spcBef>
              <a:spcAft>
                <a:spcPts val="0"/>
              </a:spcAft>
              <a:buClr>
                <a:schemeClr val="dk1"/>
              </a:buClr>
              <a:buSzPts val="2400"/>
              <a:buFont typeface="Arial"/>
              <a:buNone/>
            </a:pPr>
            <a:r>
              <a:rPr lang="en-US" sz="1800" b="1" i="0" u="none" strike="noStrike" cap="none">
                <a:solidFill>
                  <a:srgbClr val="2855A4"/>
                </a:solidFill>
                <a:latin typeface="Century Gothic"/>
                <a:ea typeface="Century Gothic"/>
                <a:cs typeface="Century Gothic"/>
                <a:sym typeface="Century Gothic"/>
              </a:rPr>
              <a:t>Experts suggest that a family must have in their savings, at any point in time, an amount that can meet at least six months of essential expenditures.</a:t>
            </a:r>
            <a:endParaRPr sz="1800" b="0" i="0" u="none" strike="noStrike" cap="none">
              <a:solidFill>
                <a:srgbClr val="2855A4"/>
              </a:solidFill>
              <a:latin typeface="Century Gothic"/>
              <a:ea typeface="Century Gothic"/>
              <a:cs typeface="Century Gothic"/>
              <a:sym typeface="Century Gothic"/>
            </a:endParaRPr>
          </a:p>
          <a:p>
            <a:pPr marL="12065" marR="5080" lvl="0" indent="-635" algn="l" rtl="0">
              <a:lnSpc>
                <a:spcPct val="116100"/>
              </a:lnSpc>
              <a:spcBef>
                <a:spcPts val="1000"/>
              </a:spcBef>
              <a:spcAft>
                <a:spcPts val="0"/>
              </a:spcAft>
              <a:buClr>
                <a:schemeClr val="dk1"/>
              </a:buClr>
              <a:buSzPts val="2400"/>
              <a:buFont typeface="Arial"/>
              <a:buNone/>
            </a:pPr>
            <a:r>
              <a:rPr lang="en-US" sz="1800" b="0" i="0" u="none" strike="noStrike" cap="none">
                <a:solidFill>
                  <a:schemeClr val="dk2"/>
                </a:solidFill>
                <a:latin typeface="Century Gothic"/>
                <a:ea typeface="Century Gothic"/>
                <a:cs typeface="Century Gothic"/>
                <a:sym typeface="Century Gothic"/>
              </a:rPr>
              <a:t>It is considered good practice to save at least 20% of family income, assuming that 50% goes towards meeting essential expenditures (such as food and rent) and 30% goes for discretionary expenditures.</a:t>
            </a:r>
            <a:endParaRPr sz="1800" b="0" i="0" u="none" strike="noStrike" cap="none">
              <a:solidFill>
                <a:schemeClr val="dk2"/>
              </a:solidFill>
              <a:latin typeface="Century Gothic"/>
              <a:ea typeface="Century Gothic"/>
              <a:cs typeface="Century Gothic"/>
              <a:sym typeface="Century Gothic"/>
            </a:endParaRPr>
          </a:p>
          <a:p>
            <a:pPr marL="12065" marR="5080" lvl="0" indent="-635" algn="l" rtl="0">
              <a:lnSpc>
                <a:spcPct val="116100"/>
              </a:lnSpc>
              <a:spcBef>
                <a:spcPts val="1000"/>
              </a:spcBef>
              <a:spcAft>
                <a:spcPts val="0"/>
              </a:spcAft>
              <a:buClr>
                <a:schemeClr val="dk1"/>
              </a:buClr>
              <a:buSzPts val="2400"/>
              <a:buFont typeface="Arial"/>
              <a:buNone/>
            </a:pPr>
            <a:r>
              <a:rPr lang="en-US" sz="1800" b="0" i="0" u="none" strike="noStrike" cap="none">
                <a:solidFill>
                  <a:schemeClr val="dk2"/>
                </a:solidFill>
                <a:latin typeface="Century Gothic"/>
                <a:ea typeface="Century Gothic"/>
                <a:cs typeface="Century Gothic"/>
                <a:sym typeface="Century Gothic"/>
              </a:rPr>
              <a:t>You also need to consider saving for your business expenses. Businesses need to save in case they have to cover unexpected expenses, such as needing to replace a refrigerator or cash register in the store.</a:t>
            </a:r>
            <a:endParaRPr sz="1700" b="0" i="0" u="none" strike="noStrike" cap="none">
              <a:solidFill>
                <a:schemeClr val="dk2"/>
              </a:solidFill>
              <a:latin typeface="Century Gothic"/>
              <a:ea typeface="Century Gothic"/>
              <a:cs typeface="Century Gothic"/>
              <a:sym typeface="Century Gothic"/>
            </a:endParaRPr>
          </a:p>
        </p:txBody>
      </p:sp>
      <p:pic>
        <p:nvPicPr>
          <p:cNvPr id="396" name="Google Shape;396;g1501461a07a_0_24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342225" y="1746150"/>
            <a:ext cx="5275453" cy="4157499"/>
          </a:xfrm>
          <a:prstGeom prst="rect">
            <a:avLst/>
          </a:prstGeom>
          <a:noFill/>
          <a:ln>
            <a:noFill/>
          </a:ln>
        </p:spPr>
      </p:pic>
      <p:grpSp>
        <p:nvGrpSpPr>
          <p:cNvPr id="397" name="Google Shape;397;g1501461a07a_0_243"/>
          <p:cNvGrpSpPr/>
          <p:nvPr/>
        </p:nvGrpSpPr>
        <p:grpSpPr>
          <a:xfrm>
            <a:off x="7559925" y="2321525"/>
            <a:ext cx="2840049" cy="3006749"/>
            <a:chOff x="7559925" y="2321525"/>
            <a:chExt cx="2840049" cy="3006749"/>
          </a:xfrm>
        </p:grpSpPr>
        <p:pic>
          <p:nvPicPr>
            <p:cNvPr id="398" name="Google Shape;398;g1501461a07a_0_243" title="Points scored"/>
            <p:cNvPicPr preferRelativeResize="0"/>
            <p:nvPr/>
          </p:nvPicPr>
          <p:blipFill rotWithShape="1">
            <a:blip r:embed="rId6" cstate="screen">
              <a:alphaModFix/>
              <a:extLst>
                <a:ext uri="{28A0092B-C50C-407E-A947-70E740481C1C}">
                  <a14:useLocalDpi xmlns:a14="http://schemas.microsoft.com/office/drawing/2010/main"/>
                </a:ext>
              </a:extLst>
            </a:blip>
            <a:srcRect l="20605" t="-610" r="20990" b="610"/>
            <a:stretch/>
          </p:blipFill>
          <p:spPr>
            <a:xfrm>
              <a:off x="7559925" y="2321525"/>
              <a:ext cx="2840049" cy="3006749"/>
            </a:xfrm>
            <a:prstGeom prst="rect">
              <a:avLst/>
            </a:prstGeom>
            <a:noFill/>
            <a:ln>
              <a:noFill/>
            </a:ln>
          </p:spPr>
        </p:pic>
        <p:pic>
          <p:nvPicPr>
            <p:cNvPr id="399" name="Google Shape;399;g1501461a07a_0_243"/>
            <p:cNvPicPr preferRelativeResize="0"/>
            <p:nvPr/>
          </p:nvPicPr>
          <p:blipFill rotWithShape="1">
            <a:blip r:embed="rId7">
              <a:alphaModFix/>
            </a:blip>
            <a:srcRect/>
            <a:stretch/>
          </p:blipFill>
          <p:spPr>
            <a:xfrm>
              <a:off x="8086100" y="2951125"/>
              <a:ext cx="1787700" cy="1683000"/>
            </a:xfrm>
            <a:prstGeom prst="ellipse">
              <a:avLst/>
            </a:prstGeom>
            <a:noFill/>
            <a:ln>
              <a:noFill/>
            </a:ln>
          </p:spPr>
        </p:pic>
      </p:grpSp>
      <p:grpSp>
        <p:nvGrpSpPr>
          <p:cNvPr id="400" name="Google Shape;400;g1501461a07a_0_243"/>
          <p:cNvGrpSpPr/>
          <p:nvPr/>
        </p:nvGrpSpPr>
        <p:grpSpPr>
          <a:xfrm>
            <a:off x="6882550" y="2480375"/>
            <a:ext cx="4194800" cy="2689050"/>
            <a:chOff x="6830200" y="2482250"/>
            <a:chExt cx="4194800" cy="2689050"/>
          </a:xfrm>
        </p:grpSpPr>
        <p:sp>
          <p:nvSpPr>
            <p:cNvPr id="401" name="Google Shape;401;g1501461a07a_0_243"/>
            <p:cNvSpPr txBox="1"/>
            <p:nvPr/>
          </p:nvSpPr>
          <p:spPr>
            <a:xfrm>
              <a:off x="9950100" y="2482250"/>
              <a:ext cx="1074900" cy="717000"/>
            </a:xfrm>
            <a:prstGeom prst="rect">
              <a:avLst/>
            </a:prstGeom>
            <a:noFill/>
            <a:ln>
              <a:noFill/>
            </a:ln>
          </p:spPr>
          <p:txBody>
            <a:bodyPr spcFirstLastPara="1" wrap="square" lIns="91425" tIns="91425" rIns="91425" bIns="91425" anchor="t" anchorCtr="0">
              <a:spAutoFit/>
            </a:bodyPr>
            <a:lstStyle/>
            <a:p>
              <a:pPr marL="12065" marR="5080" lvl="0" indent="-635" algn="l" rtl="0">
                <a:lnSpc>
                  <a:spcPct val="116100"/>
                </a:lnSpc>
                <a:spcBef>
                  <a:spcPts val="0"/>
                </a:spcBef>
                <a:spcAft>
                  <a:spcPts val="100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Savings</a:t>
              </a:r>
              <a:r>
                <a:rPr lang="en-US" sz="1600" b="0" i="0" u="none" strike="noStrike" cap="none">
                  <a:solidFill>
                    <a:schemeClr val="lt1"/>
                  </a:solidFill>
                  <a:latin typeface="Century Gothic"/>
                  <a:ea typeface="Century Gothic"/>
                  <a:cs typeface="Century Gothic"/>
                  <a:sym typeface="Century Gothic"/>
                </a:rPr>
                <a:t> </a:t>
              </a:r>
              <a:r>
                <a:rPr lang="en-US" sz="1600" b="1" i="0" u="none" strike="noStrike" cap="none">
                  <a:solidFill>
                    <a:schemeClr val="lt1"/>
                  </a:solidFill>
                  <a:latin typeface="Century Gothic"/>
                  <a:ea typeface="Century Gothic"/>
                  <a:cs typeface="Century Gothic"/>
                  <a:sym typeface="Century Gothic"/>
                </a:rPr>
                <a:t>20%</a:t>
              </a:r>
              <a:endParaRPr sz="1200" b="1" i="0" u="none" strike="noStrike" cap="none">
                <a:solidFill>
                  <a:schemeClr val="lt1"/>
                </a:solidFill>
                <a:latin typeface="Arial"/>
                <a:ea typeface="Arial"/>
                <a:cs typeface="Arial"/>
                <a:sym typeface="Arial"/>
              </a:endParaRPr>
            </a:p>
          </p:txBody>
        </p:sp>
        <p:sp>
          <p:nvSpPr>
            <p:cNvPr id="402" name="Google Shape;402;g1501461a07a_0_243"/>
            <p:cNvSpPr txBox="1"/>
            <p:nvPr/>
          </p:nvSpPr>
          <p:spPr>
            <a:xfrm>
              <a:off x="9776000" y="4168400"/>
              <a:ext cx="1172700" cy="1002900"/>
            </a:xfrm>
            <a:prstGeom prst="rect">
              <a:avLst/>
            </a:prstGeom>
            <a:noFill/>
            <a:ln>
              <a:noFill/>
            </a:ln>
          </p:spPr>
          <p:txBody>
            <a:bodyPr spcFirstLastPara="1" wrap="square" lIns="91425" tIns="91425" rIns="91425" bIns="91425" anchor="t" anchorCtr="0">
              <a:spAutoFit/>
            </a:bodyPr>
            <a:lstStyle/>
            <a:p>
              <a:pPr marL="12065" marR="5080" lvl="0" indent="-635" algn="l" rtl="0">
                <a:lnSpc>
                  <a:spcPct val="116100"/>
                </a:lnSpc>
                <a:spcBef>
                  <a:spcPts val="0"/>
                </a:spcBef>
                <a:spcAft>
                  <a:spcPts val="100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Other expenses 30%</a:t>
              </a:r>
              <a:endParaRPr sz="1200" b="1" i="0" u="none" strike="noStrike" cap="none">
                <a:solidFill>
                  <a:schemeClr val="lt1"/>
                </a:solidFill>
                <a:latin typeface="Arial"/>
                <a:ea typeface="Arial"/>
                <a:cs typeface="Arial"/>
                <a:sym typeface="Arial"/>
              </a:endParaRPr>
            </a:p>
          </p:txBody>
        </p:sp>
        <p:sp>
          <p:nvSpPr>
            <p:cNvPr id="403" name="Google Shape;403;g1501461a07a_0_243"/>
            <p:cNvSpPr txBox="1"/>
            <p:nvPr/>
          </p:nvSpPr>
          <p:spPr>
            <a:xfrm>
              <a:off x="6830200" y="2685400"/>
              <a:ext cx="1255800" cy="1002900"/>
            </a:xfrm>
            <a:prstGeom prst="rect">
              <a:avLst/>
            </a:prstGeom>
            <a:noFill/>
            <a:ln>
              <a:noFill/>
            </a:ln>
          </p:spPr>
          <p:txBody>
            <a:bodyPr spcFirstLastPara="1" wrap="square" lIns="91425" tIns="91425" rIns="91425" bIns="91425" anchor="t" anchorCtr="0">
              <a:spAutoFit/>
            </a:bodyPr>
            <a:lstStyle/>
            <a:p>
              <a:pPr marL="12065" marR="5080" lvl="0" indent="-635" algn="l" rtl="0">
                <a:lnSpc>
                  <a:spcPct val="116100"/>
                </a:lnSpc>
                <a:spcBef>
                  <a:spcPts val="0"/>
                </a:spcBef>
                <a:spcAft>
                  <a:spcPts val="100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Essential expenses 50%</a:t>
              </a:r>
              <a:endParaRPr sz="1200" b="1" i="0" u="none" strike="noStrike" cap="none">
                <a:solidFill>
                  <a:schemeClr val="lt1"/>
                </a:solidFill>
                <a:latin typeface="Arial"/>
                <a:ea typeface="Arial"/>
                <a:cs typeface="Arial"/>
                <a:sym typeface="Arial"/>
              </a:endParaRPr>
            </a:p>
          </p:txBody>
        </p:sp>
        <p:pic>
          <p:nvPicPr>
            <p:cNvPr id="404" name="Google Shape;404;g1501461a07a_0_243"/>
            <p:cNvPicPr preferRelativeResize="0"/>
            <p:nvPr/>
          </p:nvPicPr>
          <p:blipFill rotWithShape="1">
            <a:blip r:embed="rId8" cstate="screen">
              <a:alphaModFix/>
              <a:extLst>
                <a:ext uri="{28A0092B-C50C-407E-A947-70E740481C1C}">
                  <a14:useLocalDpi xmlns:a14="http://schemas.microsoft.com/office/drawing/2010/main"/>
                </a:ext>
              </a:extLst>
            </a:blip>
            <a:srcRect t="25295"/>
            <a:stretch/>
          </p:blipFill>
          <p:spPr>
            <a:xfrm flipH="1">
              <a:off x="7145399" y="3630675"/>
              <a:ext cx="625401" cy="467199"/>
            </a:xfrm>
            <a:prstGeom prst="rect">
              <a:avLst/>
            </a:prstGeom>
            <a:noFill/>
            <a:ln>
              <a:noFill/>
            </a:ln>
          </p:spPr>
        </p:pic>
        <p:pic>
          <p:nvPicPr>
            <p:cNvPr id="405" name="Google Shape;405;g1501461a07a_0_243"/>
            <p:cNvPicPr preferRelativeResize="0"/>
            <p:nvPr/>
          </p:nvPicPr>
          <p:blipFill rotWithShape="1">
            <a:blip r:embed="rId9" cstate="screen">
              <a:alphaModFix/>
              <a:extLst>
                <a:ext uri="{28A0092B-C50C-407E-A947-70E740481C1C}">
                  <a14:useLocalDpi xmlns:a14="http://schemas.microsoft.com/office/drawing/2010/main"/>
                </a:ext>
              </a:extLst>
            </a:blip>
            <a:srcRect t="25295"/>
            <a:stretch/>
          </p:blipFill>
          <p:spPr>
            <a:xfrm rot="10800000" flipH="1">
              <a:off x="10102677" y="3932351"/>
              <a:ext cx="621174" cy="464049"/>
            </a:xfrm>
            <a:prstGeom prst="rect">
              <a:avLst/>
            </a:prstGeom>
            <a:noFill/>
            <a:ln>
              <a:noFill/>
            </a:ln>
          </p:spPr>
        </p:pic>
        <p:pic>
          <p:nvPicPr>
            <p:cNvPr id="406" name="Google Shape;406;g1501461a07a_0_243"/>
            <p:cNvPicPr preferRelativeResize="0"/>
            <p:nvPr/>
          </p:nvPicPr>
          <p:blipFill rotWithShape="1">
            <a:blip r:embed="rId9" cstate="screen">
              <a:alphaModFix/>
              <a:extLst>
                <a:ext uri="{28A0092B-C50C-407E-A947-70E740481C1C}">
                  <a14:useLocalDpi xmlns:a14="http://schemas.microsoft.com/office/drawing/2010/main"/>
                </a:ext>
              </a:extLst>
            </a:blip>
            <a:srcRect t="25295"/>
            <a:stretch/>
          </p:blipFill>
          <p:spPr>
            <a:xfrm>
              <a:off x="10171227" y="2878626"/>
              <a:ext cx="621174" cy="464049"/>
            </a:xfrm>
            <a:prstGeom prst="rect">
              <a:avLst/>
            </a:prstGeom>
            <a:noFill/>
            <a:ln>
              <a:noFill/>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pic>
        <p:nvPicPr>
          <p:cNvPr id="411" name="Google Shape;411;g1501461a07a_0_27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412" name="Google Shape;412;g1501461a07a_0_276"/>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How Can I Save With Limited Income?</a:t>
            </a:r>
            <a:endParaRPr>
              <a:solidFill>
                <a:srgbClr val="BA0C2F"/>
              </a:solidFill>
            </a:endParaRPr>
          </a:p>
        </p:txBody>
      </p:sp>
      <p:sp>
        <p:nvSpPr>
          <p:cNvPr id="413" name="Google Shape;413;g1501461a07a_0_27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16</a:t>
            </a:fld>
            <a:endParaRPr/>
          </a:p>
        </p:txBody>
      </p:sp>
      <p:pic>
        <p:nvPicPr>
          <p:cNvPr id="414" name="Google Shape;414;g1501461a07a_0_276"/>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415" name="Google Shape;415;g1501461a07a_0_276"/>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pic>
        <p:nvPicPr>
          <p:cNvPr id="416" name="Google Shape;416;g1501461a07a_0_27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144000" y="1054625"/>
            <a:ext cx="4061650" cy="6093926"/>
          </a:xfrm>
          <a:prstGeom prst="rect">
            <a:avLst/>
          </a:prstGeom>
          <a:noFill/>
          <a:ln>
            <a:noFill/>
          </a:ln>
        </p:spPr>
      </p:pic>
      <p:grpSp>
        <p:nvGrpSpPr>
          <p:cNvPr id="417" name="Google Shape;417;g1501461a07a_0_276"/>
          <p:cNvGrpSpPr/>
          <p:nvPr/>
        </p:nvGrpSpPr>
        <p:grpSpPr>
          <a:xfrm>
            <a:off x="4344475" y="1207024"/>
            <a:ext cx="6786052" cy="5347976"/>
            <a:chOff x="437272" y="1197195"/>
            <a:chExt cx="6663444" cy="5251351"/>
          </a:xfrm>
        </p:grpSpPr>
        <p:pic>
          <p:nvPicPr>
            <p:cNvPr id="418" name="Google Shape;418;g1501461a07a_0_27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37272" y="1197195"/>
              <a:ext cx="6663444" cy="5251351"/>
            </a:xfrm>
            <a:prstGeom prst="rect">
              <a:avLst/>
            </a:prstGeom>
            <a:noFill/>
            <a:ln>
              <a:noFill/>
            </a:ln>
          </p:spPr>
        </p:pic>
        <p:sp>
          <p:nvSpPr>
            <p:cNvPr id="419" name="Google Shape;419;g1501461a07a_0_276"/>
            <p:cNvSpPr txBox="1"/>
            <p:nvPr/>
          </p:nvSpPr>
          <p:spPr>
            <a:xfrm>
              <a:off x="1411349" y="2242585"/>
              <a:ext cx="4861200" cy="2833800"/>
            </a:xfrm>
            <a:prstGeom prst="rect">
              <a:avLst/>
            </a:prstGeom>
            <a:noFill/>
            <a:ln>
              <a:noFill/>
            </a:ln>
          </p:spPr>
          <p:txBody>
            <a:bodyPr spcFirstLastPara="1" wrap="square" lIns="91425" tIns="91425" rIns="91425" bIns="91425" anchor="t" anchorCtr="0">
              <a:spAutoFit/>
            </a:bodyPr>
            <a:lstStyle/>
            <a:p>
              <a:pPr marL="457200" marR="543560" lvl="0" indent="-342900" algn="l" rtl="0">
                <a:lnSpc>
                  <a:spcPct val="125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Start by saving a small amount.</a:t>
              </a:r>
              <a:endParaRPr sz="1800" b="0" i="0" u="none" strike="noStrike" cap="none">
                <a:solidFill>
                  <a:schemeClr val="dk2"/>
                </a:solidFill>
                <a:latin typeface="Century Gothic"/>
                <a:ea typeface="Century Gothic"/>
                <a:cs typeface="Century Gothic"/>
                <a:sym typeface="Century Gothic"/>
              </a:endParaRPr>
            </a:p>
            <a:p>
              <a:pPr marL="457200" marR="659765" lvl="0" indent="-342900" algn="l" rtl="0">
                <a:lnSpc>
                  <a:spcPct val="125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Make saving a regular habit.</a:t>
              </a:r>
              <a:endParaRPr sz="1800" b="0" i="0" u="none" strike="noStrike" cap="none">
                <a:solidFill>
                  <a:schemeClr val="dk2"/>
                </a:solidFill>
                <a:latin typeface="Century Gothic"/>
                <a:ea typeface="Century Gothic"/>
                <a:cs typeface="Century Gothic"/>
                <a:sym typeface="Century Gothic"/>
              </a:endParaRPr>
            </a:p>
            <a:p>
              <a:pPr marL="457200" marR="74295" lvl="0" indent="-342900" algn="l" rtl="0">
                <a:lnSpc>
                  <a:spcPct val="125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Put your savings in a safe and secure place.</a:t>
              </a:r>
              <a:endParaRPr sz="1800" b="0" i="0" u="none" strike="noStrike" cap="none">
                <a:solidFill>
                  <a:schemeClr val="dk2"/>
                </a:solidFill>
                <a:latin typeface="Century Gothic"/>
                <a:ea typeface="Century Gothic"/>
                <a:cs typeface="Century Gothic"/>
                <a:sym typeface="Century Gothic"/>
              </a:endParaRPr>
            </a:p>
            <a:p>
              <a:pPr marL="457200" marR="783590" lvl="0" indent="-342900" algn="l" rtl="0">
                <a:lnSpc>
                  <a:spcPct val="125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Choose a savings account that will accumulate interest.</a:t>
              </a:r>
              <a:endParaRPr sz="1800" b="0" i="0" u="none" strike="noStrike" cap="none">
                <a:solidFill>
                  <a:schemeClr val="dk2"/>
                </a:solidFill>
                <a:latin typeface="Century Gothic"/>
                <a:ea typeface="Century Gothic"/>
                <a:cs typeface="Century Gothic"/>
                <a:sym typeface="Century Gothic"/>
              </a:endParaRPr>
            </a:p>
            <a:p>
              <a:pPr marL="457200" marR="5080" lvl="0" indent="-342900" algn="l" rtl="0">
                <a:lnSpc>
                  <a:spcPct val="125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Review your expenses and cut back on non-essentials.</a:t>
              </a:r>
              <a:endParaRPr sz="1800" b="0" i="0" u="none" strike="noStrike" cap="none">
                <a:solidFill>
                  <a:schemeClr val="dk2"/>
                </a:solidFill>
                <a:latin typeface="Century Gothic"/>
                <a:ea typeface="Century Gothic"/>
                <a:cs typeface="Century Gothic"/>
                <a:sym typeface="Century Gothic"/>
              </a:endParaRPr>
            </a:p>
          </p:txBody>
        </p:sp>
      </p:grpSp>
      <p:pic>
        <p:nvPicPr>
          <p:cNvPr id="420" name="Google Shape;420;g1501461a07a_0_27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671300" y="4580200"/>
            <a:ext cx="1325700" cy="13257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5" name="Google Shape;425;g1501461a07a_0_30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426" name="Google Shape;426;g1501461a07a_0_306"/>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427" name="Google Shape;427;g1501461a07a_0_30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17</a:t>
            </a:fld>
            <a:endParaRPr/>
          </a:p>
        </p:txBody>
      </p:sp>
      <p:sp>
        <p:nvSpPr>
          <p:cNvPr id="428" name="Google Shape;428;g1501461a07a_0_306"/>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Formal Savings</a:t>
            </a:r>
            <a:endParaRPr sz="3200" b="0" i="0" u="none" strike="noStrike" cap="none">
              <a:solidFill>
                <a:srgbClr val="2853A3"/>
              </a:solidFill>
              <a:latin typeface="Century Gothic"/>
              <a:ea typeface="Century Gothic"/>
              <a:cs typeface="Century Gothic"/>
              <a:sym typeface="Century Gothic"/>
            </a:endParaRPr>
          </a:p>
        </p:txBody>
      </p:sp>
      <p:pic>
        <p:nvPicPr>
          <p:cNvPr id="429" name="Google Shape;429;g1501461a07a_0_30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727850" y="1051175"/>
            <a:ext cx="6795699" cy="5355599"/>
          </a:xfrm>
          <a:prstGeom prst="rect">
            <a:avLst/>
          </a:prstGeom>
          <a:noFill/>
          <a:ln>
            <a:noFill/>
          </a:ln>
        </p:spPr>
      </p:pic>
      <p:sp>
        <p:nvSpPr>
          <p:cNvPr id="430" name="Google Shape;430;g1501461a07a_0_306"/>
          <p:cNvSpPr txBox="1">
            <a:spLocks noGrp="1"/>
          </p:cNvSpPr>
          <p:nvPr>
            <p:ph type="body" idx="1"/>
          </p:nvPr>
        </p:nvSpPr>
        <p:spPr>
          <a:xfrm>
            <a:off x="5593675" y="1852400"/>
            <a:ext cx="5212500" cy="3749410"/>
          </a:xfrm>
          <a:prstGeom prst="rect">
            <a:avLst/>
          </a:prstGeom>
          <a:noFill/>
          <a:ln>
            <a:noFill/>
          </a:ln>
        </p:spPr>
        <p:txBody>
          <a:bodyPr spcFirstLastPara="1" wrap="square" lIns="91425" tIns="45700" rIns="91425" bIns="45700" anchor="t" anchorCtr="0">
            <a:noAutofit/>
          </a:bodyPr>
          <a:lstStyle/>
          <a:p>
            <a:pPr marL="12700" marR="5080" lvl="0" indent="0" algn="l" rtl="0">
              <a:lnSpc>
                <a:spcPct val="119300"/>
              </a:lnSpc>
              <a:spcBef>
                <a:spcPts val="0"/>
              </a:spcBef>
              <a:spcAft>
                <a:spcPts val="0"/>
              </a:spcAft>
              <a:buClr>
                <a:schemeClr val="dk1"/>
              </a:buClr>
              <a:buSzPts val="2200"/>
              <a:buNone/>
            </a:pPr>
            <a:r>
              <a:rPr lang="en-US" sz="1600" b="1">
                <a:solidFill>
                  <a:schemeClr val="lt1"/>
                </a:solidFill>
              </a:rPr>
              <a:t>When you put your savings with firms or institutions, such as a bank, you are saving in the formal financial system.  </a:t>
            </a:r>
            <a:endParaRPr sz="1400" b="1">
              <a:solidFill>
                <a:schemeClr val="lt1"/>
              </a:solidFill>
            </a:endParaRPr>
          </a:p>
          <a:p>
            <a:pPr marL="12700" marR="241932" lvl="0" indent="0" algn="l" rtl="0">
              <a:lnSpc>
                <a:spcPct val="119300"/>
              </a:lnSpc>
              <a:spcBef>
                <a:spcPts val="1000"/>
              </a:spcBef>
              <a:spcAft>
                <a:spcPts val="0"/>
              </a:spcAft>
              <a:buClr>
                <a:schemeClr val="dk1"/>
              </a:buClr>
              <a:buSzPts val="2200"/>
              <a:buNone/>
            </a:pPr>
            <a:r>
              <a:rPr lang="en-US" sz="1400">
                <a:solidFill>
                  <a:schemeClr val="lt1"/>
                </a:solidFill>
              </a:rPr>
              <a:t>Examples of formal financial institutions are banks, microfinance institutions,</a:t>
            </a:r>
            <a:r>
              <a:rPr lang="en-US" sz="1400">
                <a:solidFill>
                  <a:srgbClr val="BA0C2F"/>
                </a:solidFill>
              </a:rPr>
              <a:t> </a:t>
            </a:r>
            <a:r>
              <a:rPr lang="en-US" sz="1400">
                <a:solidFill>
                  <a:srgbClr val="BA0C2F"/>
                </a:solidFill>
                <a:highlight>
                  <a:schemeClr val="lt1"/>
                </a:highlight>
              </a:rPr>
              <a:t>mobile wallet</a:t>
            </a:r>
            <a:r>
              <a:rPr lang="en-US" sz="1400">
                <a:solidFill>
                  <a:schemeClr val="lt1"/>
                </a:solidFill>
              </a:rPr>
              <a:t> providers such as mobile network operators, and credit unions.</a:t>
            </a:r>
            <a:endParaRPr sz="1400"/>
          </a:p>
          <a:p>
            <a:pPr marL="12700" lvl="0" indent="0" algn="l" rtl="0">
              <a:lnSpc>
                <a:spcPct val="100000"/>
              </a:lnSpc>
              <a:spcBef>
                <a:spcPts val="1000"/>
              </a:spcBef>
              <a:spcAft>
                <a:spcPts val="0"/>
              </a:spcAft>
              <a:buClr>
                <a:schemeClr val="dk1"/>
              </a:buClr>
              <a:buSzPts val="2200"/>
              <a:buFont typeface="Arial"/>
              <a:buNone/>
            </a:pPr>
            <a:r>
              <a:rPr lang="en-US" sz="1400">
                <a:solidFill>
                  <a:schemeClr val="lt1"/>
                </a:solidFill>
              </a:rPr>
              <a:t>If you use a formal savings scheme, your money will be more</a:t>
            </a:r>
            <a:r>
              <a:rPr lang="en-US" sz="1400">
                <a:solidFill>
                  <a:srgbClr val="FF0000"/>
                </a:solidFill>
              </a:rPr>
              <a:t> </a:t>
            </a:r>
            <a:r>
              <a:rPr lang="en-US" sz="1400">
                <a:solidFill>
                  <a:schemeClr val="lt1"/>
                </a:solidFill>
              </a:rPr>
              <a:t>protected. Governments and other entities pass policies and regulations that require the formal institution to keep your money safe.</a:t>
            </a:r>
            <a:endParaRPr sz="1400"/>
          </a:p>
          <a:p>
            <a:pPr marL="12700" marR="512441" lvl="0" indent="0" algn="l" rtl="0">
              <a:lnSpc>
                <a:spcPct val="119300"/>
              </a:lnSpc>
              <a:spcBef>
                <a:spcPts val="1000"/>
              </a:spcBef>
              <a:spcAft>
                <a:spcPts val="0"/>
              </a:spcAft>
              <a:buClr>
                <a:schemeClr val="dk1"/>
              </a:buClr>
              <a:buSzPts val="2200"/>
              <a:buFont typeface="Arial"/>
              <a:buNone/>
            </a:pPr>
            <a:r>
              <a:rPr lang="en-US" sz="1400">
                <a:solidFill>
                  <a:schemeClr val="lt1"/>
                </a:solidFill>
              </a:rPr>
              <a:t>Formal savings are productive, meaning that you can also earn some interest on your money. Just watch out for fees! </a:t>
            </a:r>
            <a:endParaRPr sz="1400">
              <a:solidFill>
                <a:schemeClr val="lt1"/>
              </a:solidFill>
            </a:endParaRPr>
          </a:p>
          <a:p>
            <a:pPr marL="0" marR="407666" lvl="0" indent="0" algn="ctr" rtl="0">
              <a:lnSpc>
                <a:spcPct val="115000"/>
              </a:lnSpc>
              <a:spcBef>
                <a:spcPts val="1000"/>
              </a:spcBef>
              <a:spcAft>
                <a:spcPts val="1000"/>
              </a:spcAft>
              <a:buClr>
                <a:schemeClr val="dk1"/>
              </a:buClr>
              <a:buSzPts val="855"/>
              <a:buNone/>
            </a:pPr>
            <a:endParaRPr sz="1400" b="1">
              <a:solidFill>
                <a:schemeClr val="lt1"/>
              </a:solidFill>
            </a:endParaRPr>
          </a:p>
        </p:txBody>
      </p:sp>
      <p:pic>
        <p:nvPicPr>
          <p:cNvPr id="431" name="Google Shape;431;g1501461a07a_0_30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1688176" y="1279775"/>
            <a:ext cx="3748224" cy="1862701"/>
          </a:xfrm>
          <a:prstGeom prst="rect">
            <a:avLst/>
          </a:prstGeom>
          <a:noFill/>
          <a:ln>
            <a:noFill/>
          </a:ln>
        </p:spPr>
      </p:pic>
      <p:sp>
        <p:nvSpPr>
          <p:cNvPr id="432" name="Google Shape;432;g1501461a07a_0_306"/>
          <p:cNvSpPr txBox="1"/>
          <p:nvPr/>
        </p:nvSpPr>
        <p:spPr>
          <a:xfrm>
            <a:off x="3094050" y="1763975"/>
            <a:ext cx="1406400" cy="1046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664B71"/>
                </a:solidFill>
                <a:latin typeface="Century Gothic"/>
                <a:ea typeface="Century Gothic"/>
                <a:cs typeface="Century Gothic"/>
                <a:sym typeface="Century Gothic"/>
              </a:rPr>
              <a:t>Savings can be of two types: formal and informal.</a:t>
            </a:r>
            <a:endParaRPr sz="1400" b="0" i="0" u="none" strike="noStrike" cap="none">
              <a:solidFill>
                <a:srgbClr val="664B71"/>
              </a:solidFill>
              <a:latin typeface="Century Gothic"/>
              <a:ea typeface="Century Gothic"/>
              <a:cs typeface="Century Gothic"/>
              <a:sym typeface="Century Gothic"/>
            </a:endParaRPr>
          </a:p>
        </p:txBody>
      </p:sp>
      <p:pic>
        <p:nvPicPr>
          <p:cNvPr id="433" name="Google Shape;433;g1501461a07a_0_306"/>
          <p:cNvPicPr preferRelativeResize="0"/>
          <p:nvPr/>
        </p:nvPicPr>
        <p:blipFill rotWithShape="1">
          <a:blip r:embed="rId7" cstate="screen">
            <a:alphaModFix/>
            <a:extLst>
              <a:ext uri="{28A0092B-C50C-407E-A947-70E740481C1C}">
                <a14:useLocalDpi xmlns:a14="http://schemas.microsoft.com/office/drawing/2010/main"/>
              </a:ext>
            </a:extLst>
          </a:blip>
          <a:srcRect l="6466" r="11363" b="23710"/>
          <a:stretch/>
        </p:blipFill>
        <p:spPr>
          <a:xfrm>
            <a:off x="64550" y="1428825"/>
            <a:ext cx="3896949" cy="542835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g1501461a07a_0_319"/>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439" name="Google Shape;439;g1501461a07a_0_319"/>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Types of Formal Savings Accounts</a:t>
            </a:r>
            <a:endParaRPr>
              <a:solidFill>
                <a:srgbClr val="BA0C2F"/>
              </a:solidFill>
            </a:endParaRPr>
          </a:p>
        </p:txBody>
      </p:sp>
      <p:sp>
        <p:nvSpPr>
          <p:cNvPr id="440" name="Google Shape;440;g1501461a07a_0_31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18</a:t>
            </a:fld>
            <a:endParaRPr/>
          </a:p>
        </p:txBody>
      </p:sp>
      <p:pic>
        <p:nvPicPr>
          <p:cNvPr id="441" name="Google Shape;441;g1501461a07a_0_319"/>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442" name="Google Shape;442;g1501461a07a_0_319"/>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443" name="Google Shape;443;g1501461a07a_0_319"/>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444" name="Google Shape;444;g1501461a07a_0_319"/>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445" name="Google Shape;445;g1501461a07a_0_319"/>
          <p:cNvSpPr txBox="1"/>
          <p:nvPr/>
        </p:nvSpPr>
        <p:spPr>
          <a:xfrm>
            <a:off x="755075" y="1600200"/>
            <a:ext cx="9775800" cy="7389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There are many types of savings accounts to choose from. Let’s explore a few options that may be available to you!</a:t>
            </a:r>
            <a:endParaRPr sz="1800" b="0" i="0" u="none" strike="noStrike" cap="none">
              <a:solidFill>
                <a:schemeClr val="dk2"/>
              </a:solidFill>
              <a:latin typeface="Century Gothic"/>
              <a:ea typeface="Century Gothic"/>
              <a:cs typeface="Century Gothic"/>
              <a:sym typeface="Century Gothic"/>
            </a:endParaRPr>
          </a:p>
        </p:txBody>
      </p:sp>
      <p:sp>
        <p:nvSpPr>
          <p:cNvPr id="446" name="Google Shape;446;g1501461a07a_0_319"/>
          <p:cNvSpPr txBox="1"/>
          <p:nvPr/>
        </p:nvSpPr>
        <p:spPr>
          <a:xfrm>
            <a:off x="2043075" y="2649275"/>
            <a:ext cx="9244200" cy="3545700"/>
          </a:xfrm>
          <a:prstGeom prst="rect">
            <a:avLst/>
          </a:prstGeom>
          <a:noFill/>
          <a:ln>
            <a:noFill/>
          </a:ln>
        </p:spPr>
        <p:txBody>
          <a:bodyPr spcFirstLastPara="1" wrap="square" lIns="91425" tIns="91425" rIns="91425" bIns="91425" anchor="t" anchorCtr="0">
            <a:spAutoFit/>
          </a:bodyPr>
          <a:lstStyle/>
          <a:p>
            <a:pPr marL="12700" marR="5080" lvl="0" indent="0" algn="l" rtl="0">
              <a:lnSpc>
                <a:spcPct val="1163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Traditional savings accounts. </a:t>
            </a:r>
            <a:r>
              <a:rPr lang="en-US" sz="1600" b="0" i="0" u="none" strike="noStrike" cap="none">
                <a:solidFill>
                  <a:schemeClr val="dk2"/>
                </a:solidFill>
                <a:latin typeface="Century Gothic"/>
                <a:ea typeface="Century Gothic"/>
                <a:cs typeface="Century Gothic"/>
                <a:sym typeface="Century Gothic"/>
              </a:rPr>
              <a:t>Traditional savings accounts are basic savings accounts! These accounts are what you typically find at banks or credit unions. Traditional savings accounts are good options for those entering the formal financial system for the first time.</a:t>
            </a:r>
            <a:endParaRPr sz="1400" b="0" i="0" u="none" strike="noStrike" cap="none">
              <a:solidFill>
                <a:schemeClr val="dk2"/>
              </a:solidFill>
              <a:latin typeface="Century Gothic"/>
              <a:ea typeface="Century Gothic"/>
              <a:cs typeface="Century Gothic"/>
              <a:sym typeface="Century Gothic"/>
            </a:endParaRPr>
          </a:p>
          <a:p>
            <a:pPr marL="0" marR="5080" lvl="0" indent="0" algn="l" rtl="0">
              <a:lnSpc>
                <a:spcPct val="116300"/>
              </a:lnSpc>
              <a:spcBef>
                <a:spcPts val="0"/>
              </a:spcBef>
              <a:spcAft>
                <a:spcPts val="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a:p>
            <a:pPr marL="12700" marR="5080" lvl="0" indent="0" algn="l" rtl="0">
              <a:lnSpc>
                <a:spcPct val="1163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Commitment savings accounts. </a:t>
            </a:r>
            <a:r>
              <a:rPr lang="en-US" sz="1600" b="0" i="0" u="none" strike="noStrike" cap="none">
                <a:solidFill>
                  <a:schemeClr val="dk2"/>
                </a:solidFill>
                <a:latin typeface="Century Gothic"/>
                <a:ea typeface="Century Gothic"/>
                <a:cs typeface="Century Gothic"/>
                <a:sym typeface="Century Gothic"/>
              </a:rPr>
              <a:t>A commitment savings account allows you to restrict access to your savings until you reach a certain date or savings goal of your choosing. These accounts incentivize you to save, since you can’t access your funds until your goal is met.</a:t>
            </a:r>
            <a:endParaRPr sz="1600" b="0" i="0" u="none" strike="noStrike" cap="none">
              <a:solidFill>
                <a:schemeClr val="dk2"/>
              </a:solidFill>
              <a:latin typeface="Century Gothic"/>
              <a:ea typeface="Century Gothic"/>
              <a:cs typeface="Century Gothic"/>
              <a:sym typeface="Century Gothic"/>
            </a:endParaRPr>
          </a:p>
          <a:p>
            <a:pPr marL="12700" marR="5080" lvl="0" indent="0" algn="l" rtl="0">
              <a:lnSpc>
                <a:spcPct val="116300"/>
              </a:lnSpc>
              <a:spcBef>
                <a:spcPts val="0"/>
              </a:spcBef>
              <a:spcAft>
                <a:spcPts val="0"/>
              </a:spcAft>
              <a:buClr>
                <a:srgbClr val="000000"/>
              </a:buClr>
              <a:buSzPts val="1600"/>
              <a:buFont typeface="Arial"/>
              <a:buNone/>
            </a:pPr>
            <a:endParaRPr sz="1600" b="0" i="0" u="none" strike="noStrike" cap="none">
              <a:solidFill>
                <a:schemeClr val="dk2"/>
              </a:solidFill>
              <a:latin typeface="Century Gothic"/>
              <a:ea typeface="Century Gothic"/>
              <a:cs typeface="Century Gothic"/>
              <a:sym typeface="Century Gothic"/>
            </a:endParaRPr>
          </a:p>
          <a:p>
            <a:pPr marL="12700" marR="5080" lvl="0" indent="0" algn="l" rtl="0">
              <a:lnSpc>
                <a:spcPct val="116300"/>
              </a:lnSpc>
              <a:spcBef>
                <a:spcPts val="0"/>
              </a:spcBef>
              <a:spcAft>
                <a:spcPts val="0"/>
              </a:spcAft>
              <a:buClr>
                <a:srgbClr val="000000"/>
              </a:buClr>
              <a:buSzPts val="1600"/>
              <a:buFont typeface="Arial"/>
              <a:buNone/>
            </a:pPr>
            <a:r>
              <a:rPr lang="en-US" sz="1600" b="1" i="0" u="none" strike="noStrike" cap="none">
                <a:solidFill>
                  <a:srgbClr val="2855A4"/>
                </a:solidFill>
                <a:latin typeface="Century Gothic"/>
                <a:ea typeface="Century Gothic"/>
                <a:cs typeface="Century Gothic"/>
                <a:sym typeface="Century Gothic"/>
              </a:rPr>
              <a:t>Specialty savings accounts. </a:t>
            </a:r>
            <a:r>
              <a:rPr lang="en-US" sz="1600" b="0" i="0" u="none" strike="noStrike" cap="none">
                <a:solidFill>
                  <a:schemeClr val="dk2"/>
                </a:solidFill>
                <a:latin typeface="Century Gothic"/>
                <a:ea typeface="Century Gothic"/>
                <a:cs typeface="Century Gothic"/>
                <a:sym typeface="Century Gothic"/>
              </a:rPr>
              <a:t>Specialty savings accounts are designed to help you reach different savings goals you may have. For example, you can set up a specialty savings account that is designed for your child’s education or for your own retirement. </a:t>
            </a:r>
            <a:endParaRPr sz="1600" b="1" i="0" u="none" strike="noStrike" cap="none">
              <a:solidFill>
                <a:srgbClr val="2855A4"/>
              </a:solidFill>
              <a:latin typeface="Century Gothic"/>
              <a:ea typeface="Century Gothic"/>
              <a:cs typeface="Century Gothic"/>
              <a:sym typeface="Century Gothic"/>
            </a:endParaRPr>
          </a:p>
        </p:txBody>
      </p:sp>
      <p:pic>
        <p:nvPicPr>
          <p:cNvPr id="447" name="Google Shape;447;g1501461a07a_0_31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86825" y="2636999"/>
            <a:ext cx="857226" cy="857226"/>
          </a:xfrm>
          <a:prstGeom prst="rect">
            <a:avLst/>
          </a:prstGeom>
          <a:noFill/>
          <a:ln>
            <a:noFill/>
          </a:ln>
        </p:spPr>
      </p:pic>
      <p:pic>
        <p:nvPicPr>
          <p:cNvPr id="448" name="Google Shape;448;g1501461a07a_0_31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86825" y="3831963"/>
            <a:ext cx="857226" cy="857226"/>
          </a:xfrm>
          <a:prstGeom prst="rect">
            <a:avLst/>
          </a:prstGeom>
          <a:noFill/>
          <a:ln>
            <a:noFill/>
          </a:ln>
        </p:spPr>
      </p:pic>
      <p:pic>
        <p:nvPicPr>
          <p:cNvPr id="449" name="Google Shape;449;g1501461a07a_0_31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86825" y="5162125"/>
            <a:ext cx="857226" cy="857226"/>
          </a:xfrm>
          <a:prstGeom prst="rect">
            <a:avLst/>
          </a:prstGeom>
          <a:noFill/>
          <a:ln>
            <a:noFill/>
          </a:ln>
        </p:spPr>
      </p:pic>
      <p:pic>
        <p:nvPicPr>
          <p:cNvPr id="450" name="Google Shape;450;g1501461a07a_0_319"/>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rot="-5400000">
            <a:off x="10956175" y="389668"/>
            <a:ext cx="1235826" cy="1235826"/>
          </a:xfrm>
          <a:prstGeom prst="rect">
            <a:avLst/>
          </a:prstGeom>
          <a:noFill/>
          <a:ln>
            <a:noFill/>
          </a:ln>
        </p:spPr>
      </p:pic>
      <p:sp>
        <p:nvSpPr>
          <p:cNvPr id="451" name="Google Shape;451;g1501461a07a_0_319"/>
          <p:cNvSpPr txBox="1"/>
          <p:nvPr/>
        </p:nvSpPr>
        <p:spPr>
          <a:xfrm>
            <a:off x="9210500" y="561596"/>
            <a:ext cx="1795500" cy="86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a:solidFill>
                  <a:schemeClr val="dk2"/>
                </a:solidFill>
                <a:latin typeface="Century Gothic"/>
                <a:ea typeface="Century Gothic"/>
                <a:cs typeface="Century Gothic"/>
                <a:sym typeface="Century Gothic"/>
              </a:rPr>
              <a:t>Add, delete, or modify these examples as necessary.</a:t>
            </a:r>
            <a:endParaRPr sz="1100" b="0" i="0" u="none" strike="noStrike" cap="none">
              <a:solidFill>
                <a:schemeClr val="dk2"/>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g1501461a07a_0_334"/>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457" name="Google Shape;457;g1501461a07a_0_334"/>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458" name="Google Shape;458;g1501461a07a_0_33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19</a:t>
            </a:fld>
            <a:endParaRPr/>
          </a:p>
        </p:txBody>
      </p:sp>
      <p:sp>
        <p:nvSpPr>
          <p:cNvPr id="459" name="Google Shape;459;g1501461a07a_0_334"/>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Informal Savings</a:t>
            </a:r>
            <a:endParaRPr sz="3200" b="0" i="0" u="none" strike="noStrike" cap="none">
              <a:solidFill>
                <a:srgbClr val="2853A3"/>
              </a:solidFill>
              <a:latin typeface="Century Gothic"/>
              <a:ea typeface="Century Gothic"/>
              <a:cs typeface="Century Gothic"/>
              <a:sym typeface="Century Gothic"/>
            </a:endParaRPr>
          </a:p>
        </p:txBody>
      </p:sp>
      <p:pic>
        <p:nvPicPr>
          <p:cNvPr id="460" name="Google Shape;460;g1501461a07a_0_33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042050" y="1051175"/>
            <a:ext cx="7031373" cy="5541326"/>
          </a:xfrm>
          <a:prstGeom prst="rect">
            <a:avLst/>
          </a:prstGeom>
          <a:noFill/>
          <a:ln>
            <a:noFill/>
          </a:ln>
        </p:spPr>
      </p:pic>
      <p:sp>
        <p:nvSpPr>
          <p:cNvPr id="461" name="Google Shape;461;g1501461a07a_0_334"/>
          <p:cNvSpPr txBox="1">
            <a:spLocks noGrp="1"/>
          </p:cNvSpPr>
          <p:nvPr>
            <p:ph type="body" idx="1"/>
          </p:nvPr>
        </p:nvSpPr>
        <p:spPr>
          <a:xfrm>
            <a:off x="4984075" y="1928600"/>
            <a:ext cx="5420100" cy="3118200"/>
          </a:xfrm>
          <a:prstGeom prst="rect">
            <a:avLst/>
          </a:prstGeom>
          <a:noFill/>
          <a:ln>
            <a:noFill/>
          </a:ln>
        </p:spPr>
        <p:txBody>
          <a:bodyPr spcFirstLastPara="1" wrap="square" lIns="91425" tIns="45700" rIns="91425" bIns="45700" anchor="t" anchorCtr="0">
            <a:noAutofit/>
          </a:bodyPr>
          <a:lstStyle/>
          <a:p>
            <a:pPr marL="12700" marR="5080" lvl="0" indent="0" algn="l" rtl="0">
              <a:lnSpc>
                <a:spcPct val="119300"/>
              </a:lnSpc>
              <a:spcBef>
                <a:spcPts val="0"/>
              </a:spcBef>
              <a:spcAft>
                <a:spcPts val="0"/>
              </a:spcAft>
              <a:buClr>
                <a:schemeClr val="dk1"/>
              </a:buClr>
              <a:buSzPts val="2200"/>
              <a:buNone/>
            </a:pPr>
            <a:r>
              <a:rPr lang="en-US" sz="1600" b="1">
                <a:solidFill>
                  <a:schemeClr val="lt1"/>
                </a:solidFill>
              </a:rPr>
              <a:t>Informal savings mechanisms are a set of different ways that people save money outside the formal financial system. Unlike formal savings, informal savings mechanisms are usually unregulated. </a:t>
            </a:r>
            <a:endParaRPr sz="1600" b="1">
              <a:solidFill>
                <a:schemeClr val="lt1"/>
              </a:solidFill>
            </a:endParaRPr>
          </a:p>
          <a:p>
            <a:pPr marL="12700" marR="241932" lvl="0" indent="0" algn="l" rtl="0">
              <a:lnSpc>
                <a:spcPct val="119300"/>
              </a:lnSpc>
              <a:spcBef>
                <a:spcPts val="1000"/>
              </a:spcBef>
              <a:spcAft>
                <a:spcPts val="0"/>
              </a:spcAft>
              <a:buClr>
                <a:schemeClr val="dk1"/>
              </a:buClr>
              <a:buSzPts val="2200"/>
              <a:buNone/>
            </a:pPr>
            <a:r>
              <a:rPr lang="en-US" sz="1600">
                <a:solidFill>
                  <a:schemeClr val="lt1"/>
                </a:solidFill>
              </a:rPr>
              <a:t>Examples of informal savings mechanisms are village and loan associations, rotating savings and credit associations, and self-help groups. Saving in a jar is also a method of saving informally!</a:t>
            </a:r>
            <a:endParaRPr sz="1600"/>
          </a:p>
          <a:p>
            <a:pPr marL="12700" marR="512441" lvl="0" indent="0" algn="l" rtl="0">
              <a:lnSpc>
                <a:spcPct val="119300"/>
              </a:lnSpc>
              <a:spcBef>
                <a:spcPts val="1000"/>
              </a:spcBef>
              <a:spcAft>
                <a:spcPts val="0"/>
              </a:spcAft>
              <a:buClr>
                <a:schemeClr val="dk1"/>
              </a:buClr>
              <a:buSzPts val="2200"/>
              <a:buNone/>
            </a:pPr>
            <a:r>
              <a:rPr lang="en-US" sz="1600">
                <a:solidFill>
                  <a:schemeClr val="lt1"/>
                </a:solidFill>
              </a:rPr>
              <a:t>The rules of participating in an informal savings group are usually decided by the members. They can be adapted and changed over time, depending on members’ needs.</a:t>
            </a:r>
            <a:endParaRPr sz="1600">
              <a:solidFill>
                <a:schemeClr val="lt1"/>
              </a:solidFill>
            </a:endParaRPr>
          </a:p>
          <a:p>
            <a:pPr marL="0" marR="407666" lvl="0" indent="0" algn="ctr" rtl="0">
              <a:lnSpc>
                <a:spcPct val="115000"/>
              </a:lnSpc>
              <a:spcBef>
                <a:spcPts val="1000"/>
              </a:spcBef>
              <a:spcAft>
                <a:spcPts val="1000"/>
              </a:spcAft>
              <a:buClr>
                <a:schemeClr val="dk1"/>
              </a:buClr>
              <a:buSzPts val="855"/>
              <a:buNone/>
            </a:pPr>
            <a:endParaRPr sz="1400" b="1">
              <a:solidFill>
                <a:schemeClr val="lt1"/>
              </a:solidFill>
            </a:endParaRPr>
          </a:p>
        </p:txBody>
      </p:sp>
      <p:pic>
        <p:nvPicPr>
          <p:cNvPr id="462" name="Google Shape;462;g1501461a07a_0_334"/>
          <p:cNvPicPr preferRelativeResize="0"/>
          <p:nvPr/>
        </p:nvPicPr>
        <p:blipFill rotWithShape="1">
          <a:blip r:embed="rId6" cstate="screen">
            <a:alphaModFix/>
            <a:extLst>
              <a:ext uri="{28A0092B-C50C-407E-A947-70E740481C1C}">
                <a14:useLocalDpi xmlns:a14="http://schemas.microsoft.com/office/drawing/2010/main"/>
              </a:ext>
            </a:extLst>
          </a:blip>
          <a:srcRect l="6466" r="11363" b="23710"/>
          <a:stretch/>
        </p:blipFill>
        <p:spPr>
          <a:xfrm>
            <a:off x="64550" y="1428825"/>
            <a:ext cx="3896949" cy="54283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sp>
        <p:nvSpPr>
          <p:cNvPr id="101" name="Google Shape;101;p3"/>
          <p:cNvSpPr/>
          <p:nvPr/>
        </p:nvSpPr>
        <p:spPr>
          <a:xfrm>
            <a:off x="745066" y="508001"/>
            <a:ext cx="6587067" cy="83396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3"/>
          <p:cNvSpPr txBox="1">
            <a:spLocks noGrp="1"/>
          </p:cNvSpPr>
          <p:nvPr>
            <p:ph type="title"/>
          </p:nvPr>
        </p:nvSpPr>
        <p:spPr>
          <a:xfrm>
            <a:off x="838200" y="280460"/>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3200"/>
              <a:buFont typeface="Century Gothic"/>
              <a:buNone/>
            </a:pPr>
            <a:r>
              <a:rPr lang="en-US" sz="3200">
                <a:solidFill>
                  <a:schemeClr val="dk2"/>
                </a:solidFill>
                <a:latin typeface="Century Gothic"/>
                <a:ea typeface="Century Gothic"/>
                <a:cs typeface="Century Gothic"/>
                <a:sym typeface="Century Gothic"/>
              </a:rPr>
              <a:t>Tips for Customizing This Module</a:t>
            </a:r>
            <a:endParaRPr/>
          </a:p>
        </p:txBody>
      </p:sp>
      <p:sp>
        <p:nvSpPr>
          <p:cNvPr id="103" name="Google Shape;103;p3"/>
          <p:cNvSpPr txBox="1">
            <a:spLocks noGrp="1"/>
          </p:cNvSpPr>
          <p:nvPr>
            <p:ph type="body" idx="1"/>
          </p:nvPr>
        </p:nvSpPr>
        <p:spPr>
          <a:xfrm>
            <a:off x="838200" y="1502830"/>
            <a:ext cx="10749600" cy="57861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2"/>
              </a:buClr>
              <a:buSzPts val="2500"/>
              <a:buNone/>
            </a:pPr>
            <a:r>
              <a:rPr lang="en-US" sz="1400">
                <a:solidFill>
                  <a:schemeClr val="dk2"/>
                </a:solidFill>
                <a:latin typeface="Century Gothic"/>
                <a:ea typeface="Century Gothic"/>
                <a:cs typeface="Century Gothic"/>
                <a:sym typeface="Century Gothic"/>
              </a:rPr>
              <a:t>The following list provides helpful tips for customizing the content in this module. You can click the slide numbers to be brought directly to that slide. Each slide with customizable elements includes arrows, text boxes, or highlighted phrases to indicate customizable sections and words.</a:t>
            </a:r>
            <a:endParaRPr sz="1400">
              <a:solidFill>
                <a:schemeClr val="dk2"/>
              </a:solidFill>
            </a:endParaRPr>
          </a:p>
          <a:p>
            <a:pPr marL="457200" lvl="0" indent="-317500" algn="l" rtl="0">
              <a:lnSpc>
                <a:spcPct val="100000"/>
              </a:lnSpc>
              <a:spcBef>
                <a:spcPts val="1000"/>
              </a:spcBef>
              <a:spcAft>
                <a:spcPts val="0"/>
              </a:spcAft>
              <a:buClr>
                <a:schemeClr val="dk2"/>
              </a:buClr>
              <a:buSzPts val="1400"/>
              <a:buChar char="•"/>
            </a:pPr>
            <a:r>
              <a:rPr lang="en-US" sz="1400" b="1">
                <a:solidFill>
                  <a:schemeClr val="dk2"/>
                </a:solidFill>
              </a:rPr>
              <a:t>Topics:</a:t>
            </a:r>
            <a:r>
              <a:rPr lang="en-US" sz="1400">
                <a:solidFill>
                  <a:schemeClr val="dk2"/>
                </a:solidFill>
              </a:rPr>
              <a:t> This module is broken down into several topics as described in the table of contents. You can delete the topics that are not relevant to you and your group. You can also delete any slide throughout the module that does not apply to you or your group. Additionally, all text in this module is directly editable.</a:t>
            </a:r>
            <a:endParaRPr sz="1400">
              <a:solidFill>
                <a:schemeClr val="dk2"/>
              </a:solidFill>
            </a:endParaRPr>
          </a:p>
          <a:p>
            <a:pPr marL="457200" lvl="0" indent="-317500" algn="l" rtl="0">
              <a:lnSpc>
                <a:spcPct val="100000"/>
              </a:lnSpc>
              <a:spcBef>
                <a:spcPts val="0"/>
              </a:spcBef>
              <a:spcAft>
                <a:spcPts val="0"/>
              </a:spcAft>
              <a:buClr>
                <a:schemeClr val="dk2"/>
              </a:buClr>
              <a:buSzPts val="1400"/>
              <a:buChar char="•"/>
            </a:pPr>
            <a:r>
              <a:rPr lang="en-US" sz="1400" b="1">
                <a:solidFill>
                  <a:schemeClr val="dk2"/>
                </a:solidFill>
              </a:rPr>
              <a:t>Characters:</a:t>
            </a:r>
            <a:r>
              <a:rPr lang="en-US" sz="1400">
                <a:solidFill>
                  <a:schemeClr val="dk2"/>
                </a:solidFill>
              </a:rPr>
              <a:t> This module uses a mix of characters from different regions. You can replace any of the characters using the character image files from the creative asset library. </a:t>
            </a:r>
            <a:endParaRPr sz="1400">
              <a:solidFill>
                <a:schemeClr val="dk2"/>
              </a:solidFill>
            </a:endParaRPr>
          </a:p>
          <a:p>
            <a:pPr marL="457200" lvl="0" indent="-317500" algn="l" rtl="0">
              <a:lnSpc>
                <a:spcPct val="100000"/>
              </a:lnSpc>
              <a:spcBef>
                <a:spcPts val="0"/>
              </a:spcBef>
              <a:spcAft>
                <a:spcPts val="0"/>
              </a:spcAft>
              <a:buClr>
                <a:schemeClr val="dk2"/>
              </a:buClr>
              <a:buSzPts val="1400"/>
              <a:buChar char="•"/>
            </a:pPr>
            <a:r>
              <a:rPr lang="en-US" sz="1400" b="1">
                <a:solidFill>
                  <a:schemeClr val="dk2"/>
                </a:solidFill>
              </a:rPr>
              <a:t>Discussion Questions:</a:t>
            </a:r>
            <a:r>
              <a:rPr lang="en-US" sz="1400">
                <a:solidFill>
                  <a:schemeClr val="dk2"/>
                </a:solidFill>
              </a:rPr>
              <a:t> Slides </a:t>
            </a:r>
            <a:r>
              <a:rPr lang="en-US" sz="1400" u="sng">
                <a:solidFill>
                  <a:srgbClr val="0563C1"/>
                </a:solidFill>
                <a:hlinkClick r:id="rId4" action="ppaction://hlinksldjump">
                  <a:extLst>
                    <a:ext uri="{A12FA001-AC4F-418D-AE19-62706E023703}">
                      <ahyp:hlinkClr xmlns:ahyp="http://schemas.microsoft.com/office/drawing/2018/hyperlinkcolor" val="tx"/>
                    </a:ext>
                  </a:extLst>
                </a:hlinkClick>
              </a:rPr>
              <a:t>4</a:t>
            </a:r>
            <a:r>
              <a:rPr lang="en-US" sz="1400">
                <a:solidFill>
                  <a:schemeClr val="dk2"/>
                </a:solidFill>
              </a:rPr>
              <a:t>, </a:t>
            </a:r>
            <a:r>
              <a:rPr lang="en-US" sz="1400" u="sng">
                <a:solidFill>
                  <a:schemeClr val="hlink"/>
                </a:solidFill>
                <a:hlinkClick r:id="rId5" action="ppaction://hlinksldjump"/>
              </a:rPr>
              <a:t>9</a:t>
            </a:r>
            <a:r>
              <a:rPr lang="en-US" sz="1400">
                <a:solidFill>
                  <a:schemeClr val="dk2"/>
                </a:solidFill>
              </a:rPr>
              <a:t>, </a:t>
            </a:r>
            <a:r>
              <a:rPr lang="en-US" sz="1400" u="sng">
                <a:solidFill>
                  <a:srgbClr val="0563C1"/>
                </a:solidFill>
                <a:hlinkClick r:id="rId6" action="ppaction://hlinksldjump">
                  <a:extLst>
                    <a:ext uri="{A12FA001-AC4F-418D-AE19-62706E023703}">
                      <ahyp:hlinkClr xmlns:ahyp="http://schemas.microsoft.com/office/drawing/2018/hyperlinkcolor" val="tx"/>
                    </a:ext>
                  </a:extLst>
                </a:hlinkClick>
              </a:rPr>
              <a:t>24</a:t>
            </a:r>
            <a:r>
              <a:rPr lang="en-US" sz="1400">
                <a:solidFill>
                  <a:schemeClr val="dk2"/>
                </a:solidFill>
              </a:rPr>
              <a:t>, </a:t>
            </a:r>
            <a:r>
              <a:rPr lang="en-US" sz="1400" u="sng">
                <a:solidFill>
                  <a:srgbClr val="0563C1"/>
                </a:solidFill>
                <a:hlinkClick r:id="rId7" action="ppaction://hlinksldjump">
                  <a:extLst>
                    <a:ext uri="{A12FA001-AC4F-418D-AE19-62706E023703}">
                      <ahyp:hlinkClr xmlns:ahyp="http://schemas.microsoft.com/office/drawing/2018/hyperlinkcolor" val="tx"/>
                    </a:ext>
                  </a:extLst>
                </a:hlinkClick>
              </a:rPr>
              <a:t>27</a:t>
            </a:r>
            <a:r>
              <a:rPr lang="en-US" sz="1400">
                <a:solidFill>
                  <a:schemeClr val="dk2"/>
                </a:solidFill>
              </a:rPr>
              <a:t>, </a:t>
            </a:r>
            <a:r>
              <a:rPr lang="en-US" sz="1400" u="sng">
                <a:solidFill>
                  <a:srgbClr val="0563C1"/>
                </a:solidFill>
                <a:hlinkClick r:id="rId8" action="ppaction://hlinksldjump">
                  <a:extLst>
                    <a:ext uri="{A12FA001-AC4F-418D-AE19-62706E023703}">
                      <ahyp:hlinkClr xmlns:ahyp="http://schemas.microsoft.com/office/drawing/2018/hyperlinkcolor" val="tx"/>
                    </a:ext>
                  </a:extLst>
                </a:hlinkClick>
              </a:rPr>
              <a:t>34</a:t>
            </a:r>
            <a:r>
              <a:rPr lang="en-US" sz="1400">
                <a:solidFill>
                  <a:schemeClr val="dk2"/>
                </a:solidFill>
              </a:rPr>
              <a:t>, and </a:t>
            </a:r>
            <a:r>
              <a:rPr lang="en-US" sz="1400" u="sng">
                <a:solidFill>
                  <a:srgbClr val="0563C1"/>
                </a:solidFill>
                <a:hlinkClick r:id="rId9" action="ppaction://hlinksldjump">
                  <a:extLst>
                    <a:ext uri="{A12FA001-AC4F-418D-AE19-62706E023703}">
                      <ahyp:hlinkClr xmlns:ahyp="http://schemas.microsoft.com/office/drawing/2018/hyperlinkcolor" val="tx"/>
                    </a:ext>
                  </a:extLst>
                </a:hlinkClick>
              </a:rPr>
              <a:t>44</a:t>
            </a:r>
            <a:r>
              <a:rPr lang="en-US" sz="1400">
                <a:solidFill>
                  <a:schemeClr val="dk2"/>
                </a:solidFill>
              </a:rPr>
              <a:t> contain questions for discussion. You can add, edit, or replace the questions as needed.</a:t>
            </a:r>
            <a:endParaRPr sz="1400">
              <a:solidFill>
                <a:schemeClr val="dk2"/>
              </a:solidFill>
            </a:endParaRPr>
          </a:p>
          <a:p>
            <a:pPr marL="457200" lvl="0" indent="-317500" algn="l" rtl="0">
              <a:lnSpc>
                <a:spcPct val="100000"/>
              </a:lnSpc>
              <a:spcBef>
                <a:spcPts val="0"/>
              </a:spcBef>
              <a:spcAft>
                <a:spcPts val="0"/>
              </a:spcAft>
              <a:buClr>
                <a:schemeClr val="dk2"/>
              </a:buClr>
              <a:buSzPts val="1400"/>
              <a:buChar char="•"/>
            </a:pPr>
            <a:r>
              <a:rPr lang="en-US" sz="1400" b="1">
                <a:solidFill>
                  <a:schemeClr val="dk2"/>
                </a:solidFill>
              </a:rPr>
              <a:t>Mobile Wallet Terminology: </a:t>
            </a:r>
            <a:r>
              <a:rPr lang="en-US" sz="1400">
                <a:solidFill>
                  <a:schemeClr val="dk2"/>
                </a:solidFill>
              </a:rPr>
              <a:t>The term “mobile wallet” is used on slides</a:t>
            </a:r>
            <a:r>
              <a:rPr lang="en-US" sz="1400">
                <a:solidFill>
                  <a:srgbClr val="0563C1"/>
                </a:solidFill>
              </a:rPr>
              <a:t> </a:t>
            </a:r>
            <a:r>
              <a:rPr lang="en-US" sz="1400" u="sng">
                <a:solidFill>
                  <a:srgbClr val="0563C1"/>
                </a:solidFill>
                <a:hlinkClick r:id="rId4" action="ppaction://hlinksldjump">
                  <a:extLst>
                    <a:ext uri="{A12FA001-AC4F-418D-AE19-62706E023703}">
                      <ahyp:hlinkClr xmlns:ahyp="http://schemas.microsoft.com/office/drawing/2018/hyperlinkcolor" val="tx"/>
                    </a:ext>
                  </a:extLst>
                </a:hlinkClick>
              </a:rPr>
              <a:t>4</a:t>
            </a:r>
            <a:r>
              <a:rPr lang="en-US" sz="1400">
                <a:solidFill>
                  <a:schemeClr val="dk2"/>
                </a:solidFill>
              </a:rPr>
              <a:t>, </a:t>
            </a:r>
            <a:r>
              <a:rPr lang="en-US" sz="1400" u="sng">
                <a:solidFill>
                  <a:srgbClr val="0563C1"/>
                </a:solidFill>
                <a:hlinkClick r:id="rId10" action="ppaction://hlinksldjump">
                  <a:extLst>
                    <a:ext uri="{A12FA001-AC4F-418D-AE19-62706E023703}">
                      <ahyp:hlinkClr xmlns:ahyp="http://schemas.microsoft.com/office/drawing/2018/hyperlinkcolor" val="tx"/>
                    </a:ext>
                  </a:extLst>
                </a:hlinkClick>
              </a:rPr>
              <a:t>6</a:t>
            </a:r>
            <a:r>
              <a:rPr lang="en-US" sz="1400">
                <a:solidFill>
                  <a:schemeClr val="dk2"/>
                </a:solidFill>
              </a:rPr>
              <a:t>, and </a:t>
            </a:r>
            <a:r>
              <a:rPr lang="en-US" sz="1400" u="sng">
                <a:solidFill>
                  <a:srgbClr val="0563C1"/>
                </a:solidFill>
                <a:hlinkClick r:id="rId11" action="ppaction://hlinksldjump">
                  <a:extLst>
                    <a:ext uri="{A12FA001-AC4F-418D-AE19-62706E023703}">
                      <ahyp:hlinkClr xmlns:ahyp="http://schemas.microsoft.com/office/drawing/2018/hyperlinkcolor" val="tx"/>
                    </a:ext>
                  </a:extLst>
                </a:hlinkClick>
              </a:rPr>
              <a:t>17</a:t>
            </a:r>
            <a:r>
              <a:rPr lang="en-US" sz="1400">
                <a:solidFill>
                  <a:schemeClr val="dk2"/>
                </a:solidFill>
              </a:rPr>
              <a:t>. You can replace “mobile wallet” with a term that resonates best with you and your audience - such as mobile money account, digital wallet, etc.</a:t>
            </a:r>
            <a:endParaRPr sz="1400">
              <a:solidFill>
                <a:schemeClr val="dk2"/>
              </a:solidFill>
            </a:endParaRPr>
          </a:p>
          <a:p>
            <a:pPr marL="457200" lvl="0" indent="-317500" algn="l" rtl="0">
              <a:lnSpc>
                <a:spcPct val="100000"/>
              </a:lnSpc>
              <a:spcBef>
                <a:spcPts val="0"/>
              </a:spcBef>
              <a:spcAft>
                <a:spcPts val="0"/>
              </a:spcAft>
              <a:buClr>
                <a:schemeClr val="dk2"/>
              </a:buClr>
              <a:buSzPts val="1400"/>
              <a:buChar char="•"/>
            </a:pPr>
            <a:r>
              <a:rPr lang="en-US" sz="1400" b="1">
                <a:solidFill>
                  <a:schemeClr val="dk2"/>
                </a:solidFill>
              </a:rPr>
              <a:t>Account Opening:</a:t>
            </a:r>
            <a:r>
              <a:rPr lang="en-US" sz="1400">
                <a:solidFill>
                  <a:schemeClr val="dk2"/>
                </a:solidFill>
              </a:rPr>
              <a:t> Slide </a:t>
            </a:r>
            <a:r>
              <a:rPr lang="en-US" sz="1400" u="sng">
                <a:solidFill>
                  <a:schemeClr val="hlink"/>
                </a:solidFill>
                <a:hlinkClick r:id="rId12" action="ppaction://hlinksldjump"/>
              </a:rPr>
              <a:t>7</a:t>
            </a:r>
            <a:r>
              <a:rPr lang="en-US" sz="1400">
                <a:solidFill>
                  <a:schemeClr val="dk2"/>
                </a:solidFill>
              </a:rPr>
              <a:t> describes the general steps to opening an account. You can modify these instructions according to a provider or a specific account of your choice.</a:t>
            </a:r>
            <a:endParaRPr sz="1400">
              <a:solidFill>
                <a:schemeClr val="dk2"/>
              </a:solidFill>
            </a:endParaRPr>
          </a:p>
          <a:p>
            <a:pPr marL="457200" lvl="0" indent="-317500" algn="l" rtl="0">
              <a:lnSpc>
                <a:spcPct val="100000"/>
              </a:lnSpc>
              <a:spcBef>
                <a:spcPts val="0"/>
              </a:spcBef>
              <a:spcAft>
                <a:spcPts val="0"/>
              </a:spcAft>
              <a:buClr>
                <a:schemeClr val="dk2"/>
              </a:buClr>
              <a:buSzPts val="1400"/>
              <a:buChar char="•"/>
            </a:pPr>
            <a:r>
              <a:rPr lang="en-US" sz="1400" b="1">
                <a:solidFill>
                  <a:schemeClr val="dk2"/>
                </a:solidFill>
              </a:rPr>
              <a:t>Types of Formal Savings Accounts: </a:t>
            </a:r>
            <a:r>
              <a:rPr lang="en-US" sz="1400">
                <a:solidFill>
                  <a:schemeClr val="dk2"/>
                </a:solidFill>
              </a:rPr>
              <a:t>Slide </a:t>
            </a:r>
            <a:r>
              <a:rPr lang="en-US" sz="1400" u="sng">
                <a:solidFill>
                  <a:srgbClr val="0563C1"/>
                </a:solidFill>
                <a:hlinkClick r:id="rId13" action="ppaction://hlinksldjump">
                  <a:extLst>
                    <a:ext uri="{A12FA001-AC4F-418D-AE19-62706E023703}">
                      <ahyp:hlinkClr xmlns:ahyp="http://schemas.microsoft.com/office/drawing/2018/hyperlinkcolor" val="tx"/>
                    </a:ext>
                  </a:extLst>
                </a:hlinkClick>
              </a:rPr>
              <a:t>18</a:t>
            </a:r>
            <a:r>
              <a:rPr lang="en-US" sz="1400">
                <a:solidFill>
                  <a:schemeClr val="dk2"/>
                </a:solidFill>
              </a:rPr>
              <a:t> lists examples of savings accounts. You can delete or add examples as necessary. </a:t>
            </a:r>
            <a:endParaRPr sz="1400">
              <a:solidFill>
                <a:schemeClr val="dk2"/>
              </a:solidFill>
            </a:endParaRPr>
          </a:p>
          <a:p>
            <a:pPr marL="457200" lvl="0" indent="-317500" algn="l" rtl="0">
              <a:lnSpc>
                <a:spcPct val="100000"/>
              </a:lnSpc>
              <a:spcBef>
                <a:spcPts val="0"/>
              </a:spcBef>
              <a:spcAft>
                <a:spcPts val="0"/>
              </a:spcAft>
              <a:buClr>
                <a:schemeClr val="dk2"/>
              </a:buClr>
              <a:buSzPts val="1400"/>
              <a:buChar char="•"/>
            </a:pPr>
            <a:r>
              <a:rPr lang="en-US" sz="1400" b="1">
                <a:solidFill>
                  <a:schemeClr val="dk2"/>
                </a:solidFill>
              </a:rPr>
              <a:t>Formal vs. Informal Savings: </a:t>
            </a:r>
            <a:r>
              <a:rPr lang="en-US" sz="1400">
                <a:solidFill>
                  <a:schemeClr val="dk2"/>
                </a:solidFill>
              </a:rPr>
              <a:t>Slide </a:t>
            </a:r>
            <a:r>
              <a:rPr lang="en-US" sz="1400" u="sng">
                <a:solidFill>
                  <a:srgbClr val="0563C1"/>
                </a:solidFill>
                <a:hlinkClick r:id="rId14" action="ppaction://hlinksldjump">
                  <a:extLst>
                    <a:ext uri="{A12FA001-AC4F-418D-AE19-62706E023703}">
                      <ahyp:hlinkClr xmlns:ahyp="http://schemas.microsoft.com/office/drawing/2018/hyperlinkcolor" val="tx"/>
                    </a:ext>
                  </a:extLst>
                </a:hlinkClick>
              </a:rPr>
              <a:t>20</a:t>
            </a:r>
            <a:r>
              <a:rPr lang="en-US" sz="1400">
                <a:solidFill>
                  <a:schemeClr val="dk2"/>
                </a:solidFill>
              </a:rPr>
              <a:t> compares and contrasts formal and informal savings. You can add or delete points as needed.</a:t>
            </a:r>
            <a:endParaRPr sz="1400">
              <a:solidFill>
                <a:schemeClr val="dk2"/>
              </a:solidFill>
            </a:endParaRPr>
          </a:p>
          <a:p>
            <a:pPr marL="457200" lvl="0" indent="-317500" algn="l" rtl="0">
              <a:lnSpc>
                <a:spcPct val="100000"/>
              </a:lnSpc>
              <a:spcBef>
                <a:spcPts val="0"/>
              </a:spcBef>
              <a:spcAft>
                <a:spcPts val="0"/>
              </a:spcAft>
              <a:buClr>
                <a:schemeClr val="dk2"/>
              </a:buClr>
              <a:buSzPts val="1400"/>
              <a:buChar char="•"/>
            </a:pPr>
            <a:r>
              <a:rPr lang="en-US" sz="1400" b="1">
                <a:solidFill>
                  <a:schemeClr val="dk2"/>
                </a:solidFill>
              </a:rPr>
              <a:t>Budgeting Practice: </a:t>
            </a:r>
            <a:r>
              <a:rPr lang="en-US" sz="1400">
                <a:solidFill>
                  <a:schemeClr val="dk2"/>
                </a:solidFill>
              </a:rPr>
              <a:t>Slides </a:t>
            </a:r>
            <a:r>
              <a:rPr lang="en-US" sz="1400" u="sng">
                <a:solidFill>
                  <a:srgbClr val="0563C1"/>
                </a:solidFill>
                <a:hlinkClick r:id="rId15" action="ppaction://hlinksldjump">
                  <a:extLst>
                    <a:ext uri="{A12FA001-AC4F-418D-AE19-62706E023703}">
                      <ahyp:hlinkClr xmlns:ahyp="http://schemas.microsoft.com/office/drawing/2018/hyperlinkcolor" val="tx"/>
                    </a:ext>
                  </a:extLst>
                </a:hlinkClick>
              </a:rPr>
              <a:t>25</a:t>
            </a:r>
            <a:r>
              <a:rPr lang="en-US" sz="1400">
                <a:solidFill>
                  <a:schemeClr val="dk2"/>
                </a:solidFill>
              </a:rPr>
              <a:t> - </a:t>
            </a:r>
            <a:r>
              <a:rPr lang="en-US" sz="1400" u="sng">
                <a:solidFill>
                  <a:srgbClr val="0563C1"/>
                </a:solidFill>
                <a:hlinkClick r:id="rId16" action="ppaction://hlinksldjump">
                  <a:extLst>
                    <a:ext uri="{A12FA001-AC4F-418D-AE19-62706E023703}">
                      <ahyp:hlinkClr xmlns:ahyp="http://schemas.microsoft.com/office/drawing/2018/hyperlinkcolor" val="tx"/>
                    </a:ext>
                  </a:extLst>
                </a:hlinkClick>
              </a:rPr>
              <a:t>26</a:t>
            </a:r>
            <a:r>
              <a:rPr lang="en-US" sz="1400">
                <a:solidFill>
                  <a:schemeClr val="dk2"/>
                </a:solidFill>
              </a:rPr>
              <a:t> give an example of budgeting for a character. You can change the scenario, character, and budgeting amounts.  </a:t>
            </a:r>
            <a:endParaRPr sz="1400">
              <a:solidFill>
                <a:schemeClr val="dk2"/>
              </a:solidFill>
            </a:endParaRPr>
          </a:p>
          <a:p>
            <a:pPr marL="457200" lvl="0" indent="-317500" algn="l" rtl="0">
              <a:lnSpc>
                <a:spcPct val="100000"/>
              </a:lnSpc>
              <a:spcBef>
                <a:spcPts val="0"/>
              </a:spcBef>
              <a:spcAft>
                <a:spcPts val="0"/>
              </a:spcAft>
              <a:buClr>
                <a:schemeClr val="dk2"/>
              </a:buClr>
              <a:buSzPts val="1400"/>
              <a:buChar char="•"/>
            </a:pPr>
            <a:r>
              <a:rPr lang="en-US" sz="1400" b="1">
                <a:solidFill>
                  <a:schemeClr val="dk2"/>
                </a:solidFill>
              </a:rPr>
              <a:t>General Insurance: </a:t>
            </a:r>
            <a:r>
              <a:rPr lang="en-US" sz="1400">
                <a:solidFill>
                  <a:schemeClr val="dk2"/>
                </a:solidFill>
              </a:rPr>
              <a:t>Slide </a:t>
            </a:r>
            <a:r>
              <a:rPr lang="en-US" sz="1400" u="sng">
                <a:solidFill>
                  <a:srgbClr val="0563C1"/>
                </a:solidFill>
                <a:hlinkClick r:id="rId17" action="ppaction://hlinksldjump">
                  <a:extLst>
                    <a:ext uri="{A12FA001-AC4F-418D-AE19-62706E023703}">
                      <ahyp:hlinkClr xmlns:ahyp="http://schemas.microsoft.com/office/drawing/2018/hyperlinkcolor" val="tx"/>
                    </a:ext>
                  </a:extLst>
                </a:hlinkClick>
              </a:rPr>
              <a:t>37</a:t>
            </a:r>
            <a:r>
              <a:rPr lang="en-US" sz="1400">
                <a:solidFill>
                  <a:schemeClr val="dk2"/>
                </a:solidFill>
              </a:rPr>
              <a:t> describes two types of general insurance: shop and health insurance. You can modify or change these examples depending on your market context.</a:t>
            </a:r>
            <a:endParaRPr sz="1400" b="1">
              <a:solidFill>
                <a:schemeClr val="dk2"/>
              </a:solidFill>
            </a:endParaRPr>
          </a:p>
        </p:txBody>
      </p:sp>
      <p:sp>
        <p:nvSpPr>
          <p:cNvPr id="104" name="Google Shape;104;p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pic>
        <p:nvPicPr>
          <p:cNvPr id="467" name="Google Shape;467;g1501461a07a_0_34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468" name="Google Shape;468;g1501461a07a_0_346"/>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469" name="Google Shape;469;g1501461a07a_0_34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20</a:t>
            </a:fld>
            <a:endParaRPr/>
          </a:p>
        </p:txBody>
      </p:sp>
      <p:sp>
        <p:nvSpPr>
          <p:cNvPr id="470" name="Google Shape;470;g1501461a07a_0_346"/>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Which Saving Mechanism Should I Choose?</a:t>
            </a:r>
            <a:endParaRPr sz="3200" b="0" i="0" u="none" strike="noStrike" cap="none">
              <a:solidFill>
                <a:srgbClr val="2853A3"/>
              </a:solidFill>
              <a:latin typeface="Century Gothic"/>
              <a:ea typeface="Century Gothic"/>
              <a:cs typeface="Century Gothic"/>
              <a:sym typeface="Century Gothic"/>
            </a:endParaRPr>
          </a:p>
        </p:txBody>
      </p:sp>
      <p:pic>
        <p:nvPicPr>
          <p:cNvPr id="471" name="Google Shape;471;g1501461a07a_0_34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3971068"/>
            <a:ext cx="1235826" cy="1235826"/>
          </a:xfrm>
          <a:prstGeom prst="rect">
            <a:avLst/>
          </a:prstGeom>
          <a:noFill/>
          <a:ln>
            <a:noFill/>
          </a:ln>
        </p:spPr>
      </p:pic>
      <p:sp>
        <p:nvSpPr>
          <p:cNvPr id="472" name="Google Shape;472;g1501461a07a_0_346"/>
          <p:cNvSpPr txBox="1"/>
          <p:nvPr/>
        </p:nvSpPr>
        <p:spPr>
          <a:xfrm>
            <a:off x="9121950" y="4066800"/>
            <a:ext cx="1960200" cy="1031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Add, modify, </a:t>
            </a:r>
            <a:endParaRPr sz="1100" b="0" i="0" u="none" strike="noStrike" cap="none">
              <a:solidFill>
                <a:schemeClr val="dk2"/>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or delete </a:t>
            </a:r>
            <a:endParaRPr sz="1100" b="0" i="0" u="none" strike="noStrike" cap="none">
              <a:solidFill>
                <a:schemeClr val="dk2"/>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these points </a:t>
            </a:r>
            <a:endParaRPr sz="1100" b="0" i="0" u="none" strike="noStrike" cap="none">
              <a:solidFill>
                <a:schemeClr val="dk2"/>
              </a:solidFill>
              <a:latin typeface="Century Gothic"/>
              <a:ea typeface="Century Gothic"/>
              <a:cs typeface="Century Gothic"/>
              <a:sym typeface="Century Gothic"/>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as necessary.</a:t>
            </a:r>
            <a:endParaRPr sz="1100" b="0" i="0" u="none" strike="noStrike" cap="none">
              <a:solidFill>
                <a:schemeClr val="dk2"/>
              </a:solidFill>
              <a:latin typeface="Century Gothic"/>
              <a:ea typeface="Century Gothic"/>
              <a:cs typeface="Century Gothic"/>
              <a:sym typeface="Century Gothic"/>
            </a:endParaRPr>
          </a:p>
        </p:txBody>
      </p:sp>
      <p:sp>
        <p:nvSpPr>
          <p:cNvPr id="473" name="Google Shape;473;g1501461a07a_0_346"/>
          <p:cNvSpPr txBox="1"/>
          <p:nvPr/>
        </p:nvSpPr>
        <p:spPr>
          <a:xfrm>
            <a:off x="755075" y="1600200"/>
            <a:ext cx="9775800" cy="7389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Both informal and formal savings mechanisms are widely used around the world. Here are some things to consider when deciding which type of savings is right for you.</a:t>
            </a:r>
            <a:endParaRPr sz="1800" b="0" i="0" u="none" strike="noStrike" cap="none">
              <a:solidFill>
                <a:schemeClr val="dk2"/>
              </a:solidFill>
              <a:latin typeface="Century Gothic"/>
              <a:ea typeface="Century Gothic"/>
              <a:cs typeface="Century Gothic"/>
              <a:sym typeface="Century Gothic"/>
            </a:endParaRPr>
          </a:p>
        </p:txBody>
      </p:sp>
      <p:graphicFrame>
        <p:nvGraphicFramePr>
          <p:cNvPr id="474" name="Google Shape;474;g1501461a07a_0_346"/>
          <p:cNvGraphicFramePr/>
          <p:nvPr/>
        </p:nvGraphicFramePr>
        <p:xfrm>
          <a:off x="876300" y="2514600"/>
          <a:ext cx="3000000" cy="3000000"/>
        </p:xfrm>
        <a:graphic>
          <a:graphicData uri="http://schemas.openxmlformats.org/drawingml/2006/table">
            <a:tbl>
              <a:tblPr>
                <a:noFill/>
                <a:tableStyleId>{FBA20FA2-0D8F-4B62-BF4D-84E29547AFE4}</a:tableStyleId>
              </a:tblPr>
              <a:tblGrid>
                <a:gridCol w="4299850">
                  <a:extLst>
                    <a:ext uri="{9D8B030D-6E8A-4147-A177-3AD203B41FA5}">
                      <a16:colId xmlns:a16="http://schemas.microsoft.com/office/drawing/2014/main" val="20000"/>
                    </a:ext>
                  </a:extLst>
                </a:gridCol>
                <a:gridCol w="4416675">
                  <a:extLst>
                    <a:ext uri="{9D8B030D-6E8A-4147-A177-3AD203B41FA5}">
                      <a16:colId xmlns:a16="http://schemas.microsoft.com/office/drawing/2014/main" val="20001"/>
                    </a:ext>
                  </a:extLst>
                </a:gridCol>
              </a:tblGrid>
              <a:tr h="381000">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entury Gothic"/>
                          <a:ea typeface="Century Gothic"/>
                          <a:cs typeface="Century Gothic"/>
                          <a:sym typeface="Century Gothic"/>
                        </a:rPr>
                        <a:t>INFORMAL SAVINGS</a:t>
                      </a:r>
                      <a:endParaRPr sz="1400" b="1" u="none" strike="noStrike" cap="none">
                        <a:solidFill>
                          <a:schemeClr val="lt1"/>
                        </a:solidFill>
                        <a:latin typeface="Century Gothic"/>
                        <a:ea typeface="Century Gothic"/>
                        <a:cs typeface="Century Gothic"/>
                        <a:sym typeface="Century Gothic"/>
                      </a:endParaRPr>
                    </a:p>
                  </a:txBody>
                  <a:tcPr marL="91425" marR="91425" marT="91425" marB="91425">
                    <a:solidFill>
                      <a:srgbClr val="2853A3"/>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400" b="1" u="none" strike="noStrike" cap="none">
                          <a:solidFill>
                            <a:schemeClr val="lt1"/>
                          </a:solidFill>
                          <a:latin typeface="Century Gothic"/>
                          <a:ea typeface="Century Gothic"/>
                          <a:cs typeface="Century Gothic"/>
                          <a:sym typeface="Century Gothic"/>
                        </a:rPr>
                        <a:t>FORMAL SAVINGS</a:t>
                      </a:r>
                      <a:endParaRPr sz="1400" b="1" u="none" strike="noStrike" cap="none">
                        <a:solidFill>
                          <a:schemeClr val="lt1"/>
                        </a:solidFill>
                        <a:latin typeface="Century Gothic"/>
                        <a:ea typeface="Century Gothic"/>
                        <a:cs typeface="Century Gothic"/>
                        <a:sym typeface="Century Gothic"/>
                      </a:endParaRPr>
                    </a:p>
                  </a:txBody>
                  <a:tcPr marL="91425" marR="91425" marT="91425" marB="91425">
                    <a:solidFill>
                      <a:srgbClr val="2853A3"/>
                    </a:solidFill>
                  </a:tcPr>
                </a:tc>
                <a:extLst>
                  <a:ext uri="{0D108BD9-81ED-4DB2-BD59-A6C34878D82A}">
                    <a16:rowId xmlns:a16="http://schemas.microsoft.com/office/drawing/2014/main" val="10000"/>
                  </a:ext>
                </a:extLst>
              </a:tr>
              <a:tr h="381000">
                <a:tc>
                  <a:txBody>
                    <a:bodyPr/>
                    <a:lstStyle/>
                    <a:p>
                      <a:pPr marL="400050" marR="0" lvl="0" indent="-317500" algn="l" rtl="0">
                        <a:lnSpc>
                          <a:spcPct val="100000"/>
                        </a:lnSpc>
                        <a:spcBef>
                          <a:spcPts val="0"/>
                        </a:spcBef>
                        <a:spcAft>
                          <a:spcPts val="0"/>
                        </a:spcAft>
                        <a:buClr>
                          <a:schemeClr val="dk2"/>
                        </a:buClr>
                        <a:buSzPts val="1400"/>
                        <a:buFont typeface="Century Gothic"/>
                        <a:buChar char="●"/>
                      </a:pPr>
                      <a:r>
                        <a:rPr lang="en-US" sz="1400" u="none" strike="noStrike" cap="none">
                          <a:solidFill>
                            <a:schemeClr val="dk2"/>
                          </a:solidFill>
                          <a:latin typeface="Century Gothic"/>
                          <a:ea typeface="Century Gothic"/>
                          <a:cs typeface="Century Gothic"/>
                          <a:sym typeface="Century Gothic"/>
                        </a:rPr>
                        <a:t>Informal savings often fit nicely into people’s lives; if you save with a savings group, the rules will reflect the group’s culture and needs. Members can restructure the group’s operations when needed.</a:t>
                      </a:r>
                      <a:endParaRPr sz="1400" u="none" strike="noStrike" cap="none">
                        <a:solidFill>
                          <a:schemeClr val="dk2"/>
                        </a:solidFill>
                        <a:latin typeface="Century Gothic"/>
                        <a:ea typeface="Century Gothic"/>
                        <a:cs typeface="Century Gothic"/>
                        <a:sym typeface="Century Gothic"/>
                      </a:endParaRPr>
                    </a:p>
                    <a:p>
                      <a:pPr marL="400050" marR="0" lvl="0" indent="-317500" algn="l" rtl="0">
                        <a:lnSpc>
                          <a:spcPct val="100000"/>
                        </a:lnSpc>
                        <a:spcBef>
                          <a:spcPts val="1000"/>
                        </a:spcBef>
                        <a:spcAft>
                          <a:spcPts val="0"/>
                        </a:spcAft>
                        <a:buClr>
                          <a:schemeClr val="dk2"/>
                        </a:buClr>
                        <a:buSzPts val="1400"/>
                        <a:buFont typeface="Century Gothic"/>
                        <a:buChar char="●"/>
                      </a:pPr>
                      <a:r>
                        <a:rPr lang="en-US" sz="1400" u="none" strike="noStrike" cap="none">
                          <a:solidFill>
                            <a:schemeClr val="dk2"/>
                          </a:solidFill>
                          <a:latin typeface="Century Gothic"/>
                          <a:ea typeface="Century Gothic"/>
                          <a:cs typeface="Century Gothic"/>
                          <a:sym typeface="Century Gothic"/>
                        </a:rPr>
                        <a:t>Informal savings often provide value beyond financial services. For many people, meeting with their savings group is a form of socialization.</a:t>
                      </a:r>
                      <a:endParaRPr sz="1400" u="none" strike="noStrike" cap="none">
                        <a:solidFill>
                          <a:schemeClr val="dk2"/>
                        </a:solidFill>
                        <a:latin typeface="Century Gothic"/>
                        <a:ea typeface="Century Gothic"/>
                        <a:cs typeface="Century Gothic"/>
                        <a:sym typeface="Century Gothic"/>
                      </a:endParaRPr>
                    </a:p>
                    <a:p>
                      <a:pPr marL="400050" marR="0" lvl="0" indent="-317500" algn="l" rtl="0">
                        <a:lnSpc>
                          <a:spcPct val="100000"/>
                        </a:lnSpc>
                        <a:spcBef>
                          <a:spcPts val="1000"/>
                        </a:spcBef>
                        <a:spcAft>
                          <a:spcPts val="0"/>
                        </a:spcAft>
                        <a:buClr>
                          <a:schemeClr val="dk2"/>
                        </a:buClr>
                        <a:buSzPts val="1400"/>
                        <a:buFont typeface="Century Gothic"/>
                        <a:buChar char="●"/>
                      </a:pPr>
                      <a:r>
                        <a:rPr lang="en-US">
                          <a:solidFill>
                            <a:schemeClr val="dk2"/>
                          </a:solidFill>
                          <a:latin typeface="Century Gothic"/>
                          <a:ea typeface="Century Gothic"/>
                          <a:cs typeface="Century Gothic"/>
                          <a:sym typeface="Century Gothic"/>
                        </a:rPr>
                        <a:t>I</a:t>
                      </a:r>
                      <a:r>
                        <a:rPr lang="en-US" sz="1400" u="none" strike="noStrike" cap="none">
                          <a:solidFill>
                            <a:schemeClr val="dk2"/>
                          </a:solidFill>
                          <a:latin typeface="Century Gothic"/>
                          <a:ea typeface="Century Gothic"/>
                          <a:cs typeface="Century Gothic"/>
                          <a:sym typeface="Century Gothic"/>
                        </a:rPr>
                        <a:t>nformal savings groups may</a:t>
                      </a:r>
                      <a:r>
                        <a:rPr lang="en-US" sz="1400" u="none" strike="noStrike" cap="none">
                          <a:solidFill>
                            <a:srgbClr val="FF0000"/>
                          </a:solidFill>
                          <a:latin typeface="Century Gothic"/>
                          <a:ea typeface="Century Gothic"/>
                          <a:cs typeface="Century Gothic"/>
                          <a:sym typeface="Century Gothic"/>
                        </a:rPr>
                        <a:t> </a:t>
                      </a:r>
                      <a:r>
                        <a:rPr lang="en-US" sz="1400" u="none" strike="noStrike" cap="none">
                          <a:solidFill>
                            <a:schemeClr val="dk2"/>
                          </a:solidFill>
                          <a:latin typeface="Century Gothic"/>
                          <a:ea typeface="Century Gothic"/>
                          <a:cs typeface="Century Gothic"/>
                          <a:sym typeface="Century Gothic"/>
                        </a:rPr>
                        <a:t>lack reliable record keeping of savings activities.</a:t>
                      </a:r>
                      <a:endParaRPr sz="1400" u="none" strike="noStrike" cap="none">
                        <a:solidFill>
                          <a:schemeClr val="dk2"/>
                        </a:solidFill>
                        <a:latin typeface="Century Gothic"/>
                        <a:ea typeface="Century Gothic"/>
                        <a:cs typeface="Century Gothic"/>
                        <a:sym typeface="Century Gothic"/>
                      </a:endParaRPr>
                    </a:p>
                    <a:p>
                      <a:pPr marL="400050" marR="0" lvl="0" indent="-317500" algn="l" rtl="0">
                        <a:lnSpc>
                          <a:spcPct val="100000"/>
                        </a:lnSpc>
                        <a:spcBef>
                          <a:spcPts val="1000"/>
                        </a:spcBef>
                        <a:spcAft>
                          <a:spcPts val="0"/>
                        </a:spcAft>
                        <a:buClr>
                          <a:schemeClr val="dk2"/>
                        </a:buClr>
                        <a:buSzPts val="1400"/>
                        <a:buFont typeface="Century Gothic"/>
                        <a:buChar char="●"/>
                      </a:pPr>
                      <a:r>
                        <a:rPr lang="en-US" sz="1400" u="none" strike="noStrike" cap="none">
                          <a:solidFill>
                            <a:schemeClr val="dk2"/>
                          </a:solidFill>
                          <a:latin typeface="Century Gothic"/>
                          <a:ea typeface="Century Gothic"/>
                          <a:cs typeface="Century Gothic"/>
                          <a:sym typeface="Century Gothic"/>
                        </a:rPr>
                        <a:t>There are less security features to protect your money in informal mechanisms than in formal mechanisms.</a:t>
                      </a:r>
                      <a:endParaRPr sz="1400" u="none" strike="noStrike" cap="none"/>
                    </a:p>
                  </a:txBody>
                  <a:tcPr marL="91425" marR="91425" marT="91425" marB="91425"/>
                </a:tc>
                <a:tc>
                  <a:txBody>
                    <a:bodyPr/>
                    <a:lstStyle/>
                    <a:p>
                      <a:pPr marL="400050" marR="0" lvl="0" indent="-317500" algn="l" rtl="0">
                        <a:lnSpc>
                          <a:spcPct val="100000"/>
                        </a:lnSpc>
                        <a:spcBef>
                          <a:spcPts val="0"/>
                        </a:spcBef>
                        <a:spcAft>
                          <a:spcPts val="0"/>
                        </a:spcAft>
                        <a:buClr>
                          <a:schemeClr val="dk2"/>
                        </a:buClr>
                        <a:buSzPts val="1400"/>
                        <a:buFont typeface="Century Gothic"/>
                        <a:buChar char="●"/>
                      </a:pPr>
                      <a:r>
                        <a:rPr lang="en-US" sz="1400" u="none" strike="noStrike" cap="none">
                          <a:solidFill>
                            <a:schemeClr val="dk2"/>
                          </a:solidFill>
                          <a:latin typeface="Century Gothic"/>
                          <a:ea typeface="Century Gothic"/>
                          <a:cs typeface="Century Gothic"/>
                          <a:sym typeface="Century Gothic"/>
                        </a:rPr>
                        <a:t>Formal savings schemes sometimes can’t offer the flexibility and non-financial benefits offered by informal savings mechanisms.</a:t>
                      </a:r>
                      <a:endParaRPr sz="1400" u="none" strike="noStrike" cap="none">
                        <a:solidFill>
                          <a:schemeClr val="dk2"/>
                        </a:solidFill>
                        <a:latin typeface="Century Gothic"/>
                        <a:ea typeface="Century Gothic"/>
                        <a:cs typeface="Century Gothic"/>
                        <a:sym typeface="Century Gothic"/>
                      </a:endParaRPr>
                    </a:p>
                    <a:p>
                      <a:pPr marL="400050" marR="0" lvl="0" indent="-317500" algn="l" rtl="0">
                        <a:lnSpc>
                          <a:spcPct val="100000"/>
                        </a:lnSpc>
                        <a:spcBef>
                          <a:spcPts val="1000"/>
                        </a:spcBef>
                        <a:spcAft>
                          <a:spcPts val="0"/>
                        </a:spcAft>
                        <a:buClr>
                          <a:schemeClr val="dk2"/>
                        </a:buClr>
                        <a:buSzPts val="1400"/>
                        <a:buFont typeface="Century Gothic"/>
                        <a:buChar char="●"/>
                      </a:pPr>
                      <a:r>
                        <a:rPr lang="en-US" sz="1400" u="none" strike="noStrike" cap="none">
                          <a:solidFill>
                            <a:schemeClr val="dk2"/>
                          </a:solidFill>
                          <a:latin typeface="Century Gothic"/>
                          <a:ea typeface="Century Gothic"/>
                          <a:cs typeface="Century Gothic"/>
                          <a:sym typeface="Century Gothic"/>
                        </a:rPr>
                        <a:t>Formal financial institutions can offer services that informal mechanisms sometimes can’t, such as saving privately, saving larger amounts, saving over longer periods of time, and the protection of your money.</a:t>
                      </a:r>
                      <a:endParaRPr sz="1400" u="none" strike="noStrike" cap="none">
                        <a:solidFill>
                          <a:schemeClr val="dk2"/>
                        </a:solidFill>
                        <a:latin typeface="Century Gothic"/>
                        <a:ea typeface="Century Gothic"/>
                        <a:cs typeface="Century Gothic"/>
                        <a:sym typeface="Century Gothic"/>
                      </a:endParaRPr>
                    </a:p>
                    <a:p>
                      <a:pPr marL="400050" marR="0" lvl="0" indent="-317500" algn="l" rtl="0">
                        <a:lnSpc>
                          <a:spcPct val="100000"/>
                        </a:lnSpc>
                        <a:spcBef>
                          <a:spcPts val="1000"/>
                        </a:spcBef>
                        <a:spcAft>
                          <a:spcPts val="0"/>
                        </a:spcAft>
                        <a:buClr>
                          <a:schemeClr val="dk2"/>
                        </a:buClr>
                        <a:buSzPts val="1400"/>
                        <a:buFont typeface="Century Gothic"/>
                        <a:buChar char="●"/>
                      </a:pPr>
                      <a:r>
                        <a:rPr lang="en-US" sz="1400" u="none" strike="noStrike" cap="none">
                          <a:solidFill>
                            <a:schemeClr val="dk2"/>
                          </a:solidFill>
                          <a:latin typeface="Century Gothic"/>
                          <a:ea typeface="Century Gothic"/>
                          <a:cs typeface="Century Gothic"/>
                          <a:sym typeface="Century Gothic"/>
                        </a:rPr>
                        <a:t>Your formal financial institution will keep a documented record of your transactions and accounts, which you can access and use when needed.</a:t>
                      </a:r>
                      <a:endParaRPr sz="1400" u="none" strike="noStrike" cap="none"/>
                    </a:p>
                  </a:txBody>
                  <a:tcPr marL="91425" marR="91425" marT="91425" marB="91425"/>
                </a:tc>
                <a:extLst>
                  <a:ext uri="{0D108BD9-81ED-4DB2-BD59-A6C34878D82A}">
                    <a16:rowId xmlns:a16="http://schemas.microsoft.com/office/drawing/2014/main" val="10001"/>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pic>
        <p:nvPicPr>
          <p:cNvPr id="479" name="Google Shape;479;p1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pic>
        <p:nvPicPr>
          <p:cNvPr id="480" name="Google Shape;480;p1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16136" y="1918636"/>
            <a:ext cx="4058757" cy="4058757"/>
          </a:xfrm>
          <a:prstGeom prst="rect">
            <a:avLst/>
          </a:prstGeom>
          <a:noFill/>
          <a:ln>
            <a:noFill/>
          </a:ln>
        </p:spPr>
      </p:pic>
      <p:pic>
        <p:nvPicPr>
          <p:cNvPr id="481" name="Google Shape;481;p1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799464" y="2018386"/>
            <a:ext cx="3928978" cy="3928978"/>
          </a:xfrm>
          <a:prstGeom prst="rect">
            <a:avLst/>
          </a:prstGeom>
          <a:noFill/>
          <a:ln>
            <a:noFill/>
          </a:ln>
        </p:spPr>
      </p:pic>
      <p:sp>
        <p:nvSpPr>
          <p:cNvPr id="482" name="Google Shape;482;p16"/>
          <p:cNvSpPr/>
          <p:nvPr/>
        </p:nvSpPr>
        <p:spPr>
          <a:xfrm>
            <a:off x="601375" y="358000"/>
            <a:ext cx="9870600" cy="11406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483" name="Google Shape;483;p16"/>
          <p:cNvGrpSpPr/>
          <p:nvPr/>
        </p:nvGrpSpPr>
        <p:grpSpPr>
          <a:xfrm>
            <a:off x="3659968" y="2217101"/>
            <a:ext cx="3643257" cy="1734600"/>
            <a:chOff x="3792968" y="2050849"/>
            <a:chExt cx="3643257" cy="1734600"/>
          </a:xfrm>
        </p:grpSpPr>
        <p:pic>
          <p:nvPicPr>
            <p:cNvPr id="484" name="Google Shape;484;p1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693139">
              <a:off x="3867161" y="2162566"/>
              <a:ext cx="824345" cy="824345"/>
            </a:xfrm>
            <a:prstGeom prst="rect">
              <a:avLst/>
            </a:prstGeom>
            <a:noFill/>
            <a:ln>
              <a:noFill/>
            </a:ln>
          </p:spPr>
        </p:pic>
        <p:sp>
          <p:nvSpPr>
            <p:cNvPr id="485" name="Google Shape;485;p16"/>
            <p:cNvSpPr/>
            <p:nvPr/>
          </p:nvSpPr>
          <p:spPr>
            <a:xfrm>
              <a:off x="4484225" y="2050849"/>
              <a:ext cx="2952000" cy="1734600"/>
            </a:xfrm>
            <a:prstGeom prst="rect">
              <a:avLst/>
            </a:prstGeom>
            <a:solidFill>
              <a:srgbClr val="FBE4D4">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6" name="Google Shape;486;p16"/>
            <p:cNvSpPr txBox="1"/>
            <p:nvPr/>
          </p:nvSpPr>
          <p:spPr>
            <a:xfrm>
              <a:off x="4734599" y="2130648"/>
              <a:ext cx="2619600" cy="153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lt1"/>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Hey Sister Lessons</a:t>
              </a:r>
              <a:endParaRPr sz="20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Lesson 15: How much should I save?</a:t>
              </a:r>
              <a:endParaRPr sz="16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Lesson 16: Where should I save?</a:t>
              </a:r>
              <a:endParaRPr sz="1600" b="1" i="0" u="none" strike="noStrike" cap="none">
                <a:solidFill>
                  <a:schemeClr val="lt1"/>
                </a:solidFill>
                <a:latin typeface="Century Gothic"/>
                <a:ea typeface="Century Gothic"/>
                <a:cs typeface="Century Gothic"/>
                <a:sym typeface="Century Gothic"/>
              </a:endParaRPr>
            </a:p>
          </p:txBody>
        </p:sp>
      </p:grpSp>
      <p:grpSp>
        <p:nvGrpSpPr>
          <p:cNvPr id="487" name="Google Shape;487;p16"/>
          <p:cNvGrpSpPr/>
          <p:nvPr/>
        </p:nvGrpSpPr>
        <p:grpSpPr>
          <a:xfrm>
            <a:off x="4902900" y="4323975"/>
            <a:ext cx="3433024" cy="1888500"/>
            <a:chOff x="4553775" y="4157723"/>
            <a:chExt cx="3433024" cy="1888500"/>
          </a:xfrm>
        </p:grpSpPr>
        <p:grpSp>
          <p:nvGrpSpPr>
            <p:cNvPr id="488" name="Google Shape;488;p16"/>
            <p:cNvGrpSpPr/>
            <p:nvPr/>
          </p:nvGrpSpPr>
          <p:grpSpPr>
            <a:xfrm>
              <a:off x="4553775" y="4157723"/>
              <a:ext cx="2967600" cy="1888500"/>
              <a:chOff x="4404150" y="4157723"/>
              <a:chExt cx="2967600" cy="1888500"/>
            </a:xfrm>
          </p:grpSpPr>
          <p:sp>
            <p:nvSpPr>
              <p:cNvPr id="489" name="Google Shape;489;p16"/>
              <p:cNvSpPr/>
              <p:nvPr/>
            </p:nvSpPr>
            <p:spPr>
              <a:xfrm>
                <a:off x="4404150" y="4157723"/>
                <a:ext cx="2967600" cy="1888500"/>
              </a:xfrm>
              <a:prstGeom prst="rect">
                <a:avLst/>
              </a:prstGeom>
              <a:solidFill>
                <a:srgbClr val="FBE4D4">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0" name="Google Shape;490;p16"/>
              <p:cNvSpPr txBox="1"/>
              <p:nvPr/>
            </p:nvSpPr>
            <p:spPr>
              <a:xfrm>
                <a:off x="4580775" y="4327084"/>
                <a:ext cx="2645700" cy="153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lt1"/>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Oye Amiga Lessons</a:t>
                </a:r>
                <a:endParaRPr sz="20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Lesson 8: Where should I save?</a:t>
                </a:r>
                <a:endParaRPr sz="16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Lesson 9: How much should I save?</a:t>
                </a:r>
                <a:endParaRPr sz="1600" b="1" i="0" u="none" strike="noStrike" cap="none">
                  <a:solidFill>
                    <a:schemeClr val="lt1"/>
                  </a:solidFill>
                  <a:latin typeface="Century Gothic"/>
                  <a:ea typeface="Century Gothic"/>
                  <a:cs typeface="Century Gothic"/>
                  <a:sym typeface="Century Gothic"/>
                </a:endParaRPr>
              </a:p>
            </p:txBody>
          </p:sp>
        </p:grpSp>
        <p:pic>
          <p:nvPicPr>
            <p:cNvPr id="491" name="Google Shape;491;p1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6761948">
              <a:off x="7035326" y="5016918"/>
              <a:ext cx="824344" cy="824344"/>
            </a:xfrm>
            <a:prstGeom prst="rect">
              <a:avLst/>
            </a:prstGeom>
            <a:noFill/>
            <a:ln>
              <a:noFill/>
            </a:ln>
          </p:spPr>
        </p:pic>
      </p:grpSp>
      <p:sp>
        <p:nvSpPr>
          <p:cNvPr id="492" name="Google Shape;492;p16"/>
          <p:cNvSpPr txBox="1">
            <a:spLocks noGrp="1"/>
          </p:cNvSpPr>
          <p:nvPr>
            <p:ph type="title"/>
          </p:nvPr>
        </p:nvSpPr>
        <p:spPr>
          <a:xfrm>
            <a:off x="838200" y="26546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BA0C2F"/>
              </a:buClr>
              <a:buSzPts val="3200"/>
              <a:buFont typeface="Century Gothic"/>
              <a:buNone/>
            </a:pPr>
            <a:r>
              <a:rPr lang="en-US" sz="2100" b="1">
                <a:solidFill>
                  <a:srgbClr val="BA0C2F"/>
                </a:solidFill>
              </a:rPr>
              <a:t>LEARNING RESOURCE</a:t>
            </a:r>
            <a:endParaRPr sz="2100" b="1">
              <a:solidFill>
                <a:srgbClr val="BA0C2F"/>
              </a:solidFill>
            </a:endParaRPr>
          </a:p>
          <a:p>
            <a:pPr marL="0" lvl="0" indent="0" algn="l" rtl="0">
              <a:lnSpc>
                <a:spcPct val="90000"/>
              </a:lnSpc>
              <a:spcBef>
                <a:spcPts val="400"/>
              </a:spcBef>
              <a:spcAft>
                <a:spcPts val="0"/>
              </a:spcAft>
              <a:buClr>
                <a:srgbClr val="BA0C2F"/>
              </a:buClr>
              <a:buSzPts val="3200"/>
              <a:buFont typeface="Century Gothic"/>
              <a:buNone/>
            </a:pPr>
            <a:r>
              <a:rPr lang="en-US" sz="3200">
                <a:solidFill>
                  <a:srgbClr val="BA0C2F"/>
                </a:solidFill>
              </a:rPr>
              <a:t>Savings with</a:t>
            </a:r>
            <a:r>
              <a:rPr lang="en-US" sz="3200">
                <a:solidFill>
                  <a:srgbClr val="BA0C2F"/>
                </a:solidFill>
                <a:latin typeface="Century Gothic"/>
                <a:ea typeface="Century Gothic"/>
                <a:cs typeface="Century Gothic"/>
                <a:sym typeface="Century Gothic"/>
              </a:rPr>
              <a:t> Hey Sister and Oye Amiga</a:t>
            </a:r>
            <a:endParaRPr/>
          </a:p>
        </p:txBody>
      </p:sp>
      <p:sp>
        <p:nvSpPr>
          <p:cNvPr id="493" name="Google Shape;493;p1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lt1"/>
                </a:solidFill>
              </a:rPr>
              <a:t>21</a:t>
            </a:fld>
            <a:endParaRPr>
              <a:solidFill>
                <a:schemeClr val="lt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pic>
        <p:nvPicPr>
          <p:cNvPr id="498" name="Google Shape;498;p1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1998" cy="6857172"/>
          </a:xfrm>
          <a:prstGeom prst="rect">
            <a:avLst/>
          </a:prstGeom>
          <a:noFill/>
          <a:ln>
            <a:noFill/>
          </a:ln>
        </p:spPr>
      </p:pic>
      <p:sp>
        <p:nvSpPr>
          <p:cNvPr id="499" name="Google Shape;499;p17"/>
          <p:cNvSpPr/>
          <p:nvPr/>
        </p:nvSpPr>
        <p:spPr>
          <a:xfrm>
            <a:off x="1" y="1717399"/>
            <a:ext cx="6681894" cy="1923579"/>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500" name="Google Shape;500;p17"/>
          <p:cNvSpPr txBox="1"/>
          <p:nvPr/>
        </p:nvSpPr>
        <p:spPr>
          <a:xfrm>
            <a:off x="1044324" y="2187424"/>
            <a:ext cx="5472900" cy="99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3: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BUDGETING</a:t>
            </a:r>
            <a:endParaRPr sz="2800" b="1" i="0" u="none" strike="noStrike" cap="none">
              <a:solidFill>
                <a:schemeClr val="lt1"/>
              </a:solidFill>
              <a:highlight>
                <a:srgbClr val="FAC7A6"/>
              </a:highlight>
              <a:latin typeface="Century Gothic"/>
              <a:ea typeface="Century Gothic"/>
              <a:cs typeface="Century Gothic"/>
              <a:sym typeface="Century Gothic"/>
            </a:endParaRPr>
          </a:p>
        </p:txBody>
      </p:sp>
      <p:sp>
        <p:nvSpPr>
          <p:cNvPr id="501" name="Google Shape;501;p17"/>
          <p:cNvSpPr txBox="1"/>
          <p:nvPr/>
        </p:nvSpPr>
        <p:spPr>
          <a:xfrm>
            <a:off x="1044324" y="3981101"/>
            <a:ext cx="5853699" cy="263583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80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become familiar with tips to use in budgeting.</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build your own basic budget.</a:t>
            </a:r>
            <a:endParaRPr sz="1400" b="0" i="0" u="none" strike="noStrike" cap="none">
              <a:solidFill>
                <a:srgbClr val="000000"/>
              </a:solidFill>
              <a:latin typeface="Arial"/>
              <a:ea typeface="Arial"/>
              <a:cs typeface="Arial"/>
              <a:sym typeface="Arial"/>
            </a:endParaRPr>
          </a:p>
        </p:txBody>
      </p:sp>
      <p:pic>
        <p:nvPicPr>
          <p:cNvPr id="502" name="Google Shape;502;p17"/>
          <p:cNvPicPr preferRelativeResize="0"/>
          <p:nvPr/>
        </p:nvPicPr>
        <p:blipFill rotWithShape="1">
          <a:blip r:embed="rId4" cstate="screen">
            <a:alphaModFix/>
            <a:extLst>
              <a:ext uri="{28A0092B-C50C-407E-A947-70E740481C1C}">
                <a14:useLocalDpi xmlns:a14="http://schemas.microsoft.com/office/drawing/2010/main"/>
              </a:ext>
            </a:extLst>
          </a:blip>
          <a:srcRect t="1" r="19588" b="43795"/>
          <a:stretch/>
        </p:blipFill>
        <p:spPr>
          <a:xfrm>
            <a:off x="6234546" y="638675"/>
            <a:ext cx="5931282" cy="6218497"/>
          </a:xfrm>
          <a:prstGeom prst="rect">
            <a:avLst/>
          </a:prstGeom>
          <a:noFill/>
          <a:ln>
            <a:noFill/>
          </a:ln>
        </p:spPr>
      </p:pic>
      <p:grpSp>
        <p:nvGrpSpPr>
          <p:cNvPr id="503" name="Google Shape;503;p17"/>
          <p:cNvGrpSpPr/>
          <p:nvPr/>
        </p:nvGrpSpPr>
        <p:grpSpPr>
          <a:xfrm>
            <a:off x="6096000" y="-90374"/>
            <a:ext cx="4204869" cy="3315997"/>
            <a:chOff x="6096000" y="-90374"/>
            <a:chExt cx="4204869" cy="3315997"/>
          </a:xfrm>
        </p:grpSpPr>
        <p:pic>
          <p:nvPicPr>
            <p:cNvPr id="504" name="Google Shape;504;p1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096000" y="-90374"/>
              <a:ext cx="4204869" cy="3315997"/>
            </a:xfrm>
            <a:prstGeom prst="rect">
              <a:avLst/>
            </a:prstGeom>
            <a:noFill/>
            <a:ln>
              <a:noFill/>
            </a:ln>
          </p:spPr>
        </p:pic>
        <p:sp>
          <p:nvSpPr>
            <p:cNvPr id="505" name="Google Shape;505;p17"/>
            <p:cNvSpPr txBox="1"/>
            <p:nvPr/>
          </p:nvSpPr>
          <p:spPr>
            <a:xfrm>
              <a:off x="7290952" y="834025"/>
              <a:ext cx="16932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800" b="1" i="0" u="none" strike="noStrike" cap="none">
                  <a:solidFill>
                    <a:srgbClr val="EDBD47"/>
                  </a:solidFill>
                  <a:latin typeface="Century Gothic"/>
                  <a:ea typeface="Century Gothic"/>
                  <a:cs typeface="Century Gothic"/>
                  <a:sym typeface="Century Gothic"/>
                </a:rPr>
                <a:t>Let’s build your own budget!</a:t>
              </a:r>
              <a:endParaRPr sz="1800" b="1" i="0" u="none" strike="noStrike" cap="none">
                <a:solidFill>
                  <a:srgbClr val="EDBD47"/>
                </a:solidFill>
                <a:latin typeface="Calibri"/>
                <a:ea typeface="Calibri"/>
                <a:cs typeface="Calibri"/>
                <a:sym typeface="Calibri"/>
              </a:endParaRPr>
            </a:p>
          </p:txBody>
        </p:sp>
      </p:grpSp>
      <p:sp>
        <p:nvSpPr>
          <p:cNvPr id="506" name="Google Shape;506;p1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pic>
        <p:nvPicPr>
          <p:cNvPr id="511" name="Google Shape;511;g1501461a07a_0_360"/>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512" name="Google Shape;512;g1501461a07a_0_360"/>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513" name="Google Shape;513;g1501461a07a_0_36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23</a:t>
            </a:fld>
            <a:endParaRPr/>
          </a:p>
        </p:txBody>
      </p:sp>
      <p:sp>
        <p:nvSpPr>
          <p:cNvPr id="514" name="Google Shape;514;g1501461a07a_0_360"/>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Budgeting</a:t>
            </a:r>
            <a:endParaRPr sz="3200" b="0" i="0" u="none" strike="noStrike" cap="none">
              <a:solidFill>
                <a:srgbClr val="2853A3"/>
              </a:solidFill>
              <a:latin typeface="Century Gothic"/>
              <a:ea typeface="Century Gothic"/>
              <a:cs typeface="Century Gothic"/>
              <a:sym typeface="Century Gothic"/>
            </a:endParaRPr>
          </a:p>
        </p:txBody>
      </p:sp>
      <p:pic>
        <p:nvPicPr>
          <p:cNvPr id="515" name="Google Shape;515;g1501461a07a_0_36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14925" y="1310625"/>
            <a:ext cx="6795699" cy="5355599"/>
          </a:xfrm>
          <a:prstGeom prst="rect">
            <a:avLst/>
          </a:prstGeom>
          <a:noFill/>
          <a:ln>
            <a:noFill/>
          </a:ln>
        </p:spPr>
      </p:pic>
      <p:sp>
        <p:nvSpPr>
          <p:cNvPr id="516" name="Google Shape;516;g1501461a07a_0_360"/>
          <p:cNvSpPr txBox="1">
            <a:spLocks noGrp="1"/>
          </p:cNvSpPr>
          <p:nvPr>
            <p:ph type="body" idx="1"/>
          </p:nvPr>
        </p:nvSpPr>
        <p:spPr>
          <a:xfrm>
            <a:off x="1858825" y="2189500"/>
            <a:ext cx="5212500" cy="3118200"/>
          </a:xfrm>
          <a:prstGeom prst="rect">
            <a:avLst/>
          </a:prstGeom>
          <a:noFill/>
          <a:ln>
            <a:noFill/>
          </a:ln>
        </p:spPr>
        <p:txBody>
          <a:bodyPr spcFirstLastPara="1" wrap="square" lIns="91425" tIns="45700" rIns="91425" bIns="45700" anchor="t" anchorCtr="0">
            <a:noAutofit/>
          </a:bodyPr>
          <a:lstStyle/>
          <a:p>
            <a:pPr marL="12700" marR="283845" lvl="0" indent="0" algn="l" rtl="0">
              <a:lnSpc>
                <a:spcPct val="100000"/>
              </a:lnSpc>
              <a:spcBef>
                <a:spcPts val="0"/>
              </a:spcBef>
              <a:spcAft>
                <a:spcPts val="0"/>
              </a:spcAft>
              <a:buClr>
                <a:schemeClr val="dk1"/>
              </a:buClr>
              <a:buSzPts val="2300"/>
              <a:buNone/>
            </a:pPr>
            <a:r>
              <a:rPr lang="en-US" sz="1600" b="1">
                <a:solidFill>
                  <a:schemeClr val="lt1"/>
                </a:solidFill>
              </a:rPr>
              <a:t>Budgeting is the process of tracking your income and expenses. </a:t>
            </a:r>
            <a:endParaRPr sz="1600" b="1">
              <a:solidFill>
                <a:schemeClr val="lt1"/>
              </a:solidFill>
            </a:endParaRPr>
          </a:p>
          <a:p>
            <a:pPr marL="12700" marR="283845" lvl="0" indent="0" algn="l" rtl="0">
              <a:lnSpc>
                <a:spcPct val="100000"/>
              </a:lnSpc>
              <a:spcBef>
                <a:spcPts val="0"/>
              </a:spcBef>
              <a:spcAft>
                <a:spcPts val="0"/>
              </a:spcAft>
              <a:buClr>
                <a:schemeClr val="dk1"/>
              </a:buClr>
              <a:buSzPts val="2300"/>
              <a:buNone/>
            </a:pPr>
            <a:endParaRPr sz="1600" b="1">
              <a:solidFill>
                <a:schemeClr val="lt1"/>
              </a:solidFill>
            </a:endParaRPr>
          </a:p>
          <a:p>
            <a:pPr marL="12700" marR="283845" lvl="0" indent="0" algn="l" rtl="0">
              <a:lnSpc>
                <a:spcPct val="100000"/>
              </a:lnSpc>
              <a:spcBef>
                <a:spcPts val="0"/>
              </a:spcBef>
              <a:spcAft>
                <a:spcPts val="0"/>
              </a:spcAft>
              <a:buClr>
                <a:schemeClr val="dk1"/>
              </a:buClr>
              <a:buSzPts val="2300"/>
              <a:buFont typeface="Arial"/>
              <a:buNone/>
            </a:pPr>
            <a:r>
              <a:rPr lang="en-US" sz="1600">
                <a:solidFill>
                  <a:schemeClr val="lt1"/>
                </a:solidFill>
              </a:rPr>
              <a:t>Building a budget helps you decide where your money should go. Usually, you make a budget for your income and expenses each month, but you can also create weekly or even yearly budgets.</a:t>
            </a:r>
            <a:endParaRPr sz="1600">
              <a:solidFill>
                <a:schemeClr val="lt1"/>
              </a:solidFill>
            </a:endParaRPr>
          </a:p>
          <a:p>
            <a:pPr marL="12700" marR="283845" lvl="0" indent="0" algn="l" rtl="0">
              <a:lnSpc>
                <a:spcPct val="100000"/>
              </a:lnSpc>
              <a:spcBef>
                <a:spcPts val="0"/>
              </a:spcBef>
              <a:spcAft>
                <a:spcPts val="0"/>
              </a:spcAft>
              <a:buClr>
                <a:schemeClr val="dk1"/>
              </a:buClr>
              <a:buSzPts val="2300"/>
              <a:buFont typeface="Arial"/>
              <a:buNone/>
            </a:pPr>
            <a:endParaRPr sz="1600">
              <a:solidFill>
                <a:schemeClr val="lt1"/>
              </a:solidFill>
            </a:endParaRPr>
          </a:p>
          <a:p>
            <a:pPr marL="12700" marR="283845" lvl="0" indent="0" algn="l" rtl="0">
              <a:lnSpc>
                <a:spcPct val="100000"/>
              </a:lnSpc>
              <a:spcBef>
                <a:spcPts val="0"/>
              </a:spcBef>
              <a:spcAft>
                <a:spcPts val="0"/>
              </a:spcAft>
              <a:buClr>
                <a:schemeClr val="dk1"/>
              </a:buClr>
              <a:buSzPts val="2300"/>
              <a:buFont typeface="Arial"/>
              <a:buNone/>
            </a:pPr>
            <a:r>
              <a:rPr lang="en-US" sz="1600">
                <a:solidFill>
                  <a:schemeClr val="lt1"/>
                </a:solidFill>
              </a:rPr>
              <a:t>As an entrepreneur, budgeting can help you keep track of your finances for your household and your business. You can also create a budget to help you meet short and long-term financial goals.</a:t>
            </a:r>
            <a:endParaRPr sz="1600">
              <a:solidFill>
                <a:schemeClr val="lt1"/>
              </a:solidFill>
            </a:endParaRPr>
          </a:p>
          <a:p>
            <a:pPr marL="0" marR="407666" lvl="0" indent="0" algn="ctr" rtl="0">
              <a:lnSpc>
                <a:spcPct val="115000"/>
              </a:lnSpc>
              <a:spcBef>
                <a:spcPts val="110"/>
              </a:spcBef>
              <a:spcAft>
                <a:spcPts val="1000"/>
              </a:spcAft>
              <a:buClr>
                <a:schemeClr val="dk1"/>
              </a:buClr>
              <a:buSzPts val="855"/>
              <a:buNone/>
            </a:pPr>
            <a:endParaRPr sz="1600" b="1">
              <a:solidFill>
                <a:schemeClr val="lt1"/>
              </a:solidFill>
            </a:endParaRPr>
          </a:p>
        </p:txBody>
      </p:sp>
      <p:grpSp>
        <p:nvGrpSpPr>
          <p:cNvPr id="517" name="Google Shape;517;g1501461a07a_0_360"/>
          <p:cNvGrpSpPr/>
          <p:nvPr/>
        </p:nvGrpSpPr>
        <p:grpSpPr>
          <a:xfrm>
            <a:off x="6748425" y="68475"/>
            <a:ext cx="5175225" cy="6670502"/>
            <a:chOff x="6748425" y="68475"/>
            <a:chExt cx="5175225" cy="6670502"/>
          </a:xfrm>
        </p:grpSpPr>
        <p:pic>
          <p:nvPicPr>
            <p:cNvPr id="518" name="Google Shape;518;g1501461a07a_0_360"/>
            <p:cNvPicPr preferRelativeResize="0"/>
            <p:nvPr/>
          </p:nvPicPr>
          <p:blipFill rotWithShape="1">
            <a:blip r:embed="rId6" cstate="screen">
              <a:alphaModFix/>
              <a:extLst>
                <a:ext uri="{28A0092B-C50C-407E-A947-70E740481C1C}">
                  <a14:useLocalDpi xmlns:a14="http://schemas.microsoft.com/office/drawing/2010/main"/>
                </a:ext>
              </a:extLst>
            </a:blip>
            <a:srcRect t="3574" b="3583"/>
            <a:stretch/>
          </p:blipFill>
          <p:spPr>
            <a:xfrm>
              <a:off x="6748425" y="1310625"/>
              <a:ext cx="3896949" cy="5428352"/>
            </a:xfrm>
            <a:prstGeom prst="rect">
              <a:avLst/>
            </a:prstGeom>
            <a:noFill/>
            <a:ln>
              <a:noFill/>
            </a:ln>
          </p:spPr>
        </p:pic>
        <p:pic>
          <p:nvPicPr>
            <p:cNvPr id="519" name="Google Shape;519;g1501461a07a_0_36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flipH="1">
              <a:off x="9093473" y="68475"/>
              <a:ext cx="2830177" cy="2230399"/>
            </a:xfrm>
            <a:prstGeom prst="rect">
              <a:avLst/>
            </a:prstGeom>
            <a:noFill/>
            <a:ln>
              <a:noFill/>
            </a:ln>
          </p:spPr>
        </p:pic>
        <p:pic>
          <p:nvPicPr>
            <p:cNvPr id="520" name="Google Shape;520;g1501461a07a_0_36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0028463" y="492200"/>
              <a:ext cx="941100" cy="941100"/>
            </a:xfrm>
            <a:prstGeom prst="rect">
              <a:avLst/>
            </a:prstGeom>
            <a:noFill/>
            <a:ln>
              <a:noFill/>
            </a:ln>
          </p:spPr>
        </p:pic>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pic>
        <p:nvPicPr>
          <p:cNvPr id="525" name="Google Shape;525;g1501461a07a_0_47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sp>
        <p:nvSpPr>
          <p:cNvPr id="526" name="Google Shape;526;g1501461a07a_0_477"/>
          <p:cNvSpPr txBox="1"/>
          <p:nvPr/>
        </p:nvSpPr>
        <p:spPr>
          <a:xfrm>
            <a:off x="2709278" y="3719466"/>
            <a:ext cx="1746300" cy="20856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100000"/>
              </a:lnSpc>
              <a:spcBef>
                <a:spcPts val="0"/>
              </a:spcBef>
              <a:spcAft>
                <a:spcPts val="0"/>
              </a:spcAft>
              <a:buClr>
                <a:srgbClr val="2853A3"/>
              </a:buClr>
              <a:buSzPts val="1200"/>
              <a:buFont typeface="Arial"/>
              <a:buNone/>
            </a:pPr>
            <a:endParaRPr sz="1200" b="1" i="0" u="none" strike="noStrike" cap="none">
              <a:solidFill>
                <a:schemeClr val="lt1"/>
              </a:solidFill>
              <a:latin typeface="Century Gothic"/>
              <a:ea typeface="Century Gothic"/>
              <a:cs typeface="Century Gothic"/>
              <a:sym typeface="Century Gothic"/>
            </a:endParaRPr>
          </a:p>
        </p:txBody>
      </p:sp>
      <p:grpSp>
        <p:nvGrpSpPr>
          <p:cNvPr id="527" name="Google Shape;527;g1501461a07a_0_477"/>
          <p:cNvGrpSpPr/>
          <p:nvPr/>
        </p:nvGrpSpPr>
        <p:grpSpPr>
          <a:xfrm>
            <a:off x="2979639" y="1142486"/>
            <a:ext cx="7170720" cy="5654894"/>
            <a:chOff x="4385681" y="1002809"/>
            <a:chExt cx="7060575" cy="5568033"/>
          </a:xfrm>
        </p:grpSpPr>
        <p:pic>
          <p:nvPicPr>
            <p:cNvPr id="528" name="Google Shape;528;g1501461a07a_0_47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385681" y="1002809"/>
              <a:ext cx="7060575" cy="5568033"/>
            </a:xfrm>
            <a:prstGeom prst="rect">
              <a:avLst/>
            </a:prstGeom>
            <a:noFill/>
            <a:ln>
              <a:noFill/>
            </a:ln>
          </p:spPr>
        </p:pic>
        <p:sp>
          <p:nvSpPr>
            <p:cNvPr id="529" name="Google Shape;529;g1501461a07a_0_477"/>
            <p:cNvSpPr txBox="1"/>
            <p:nvPr/>
          </p:nvSpPr>
          <p:spPr>
            <a:xfrm>
              <a:off x="5458694" y="2078174"/>
              <a:ext cx="4926300" cy="315000"/>
            </a:xfrm>
            <a:prstGeom prst="rect">
              <a:avLst/>
            </a:prstGeom>
            <a:noFill/>
            <a:ln>
              <a:noFill/>
            </a:ln>
          </p:spPr>
          <p:txBody>
            <a:bodyPr spcFirstLastPara="1" wrap="square" lIns="0" tIns="12050" rIns="0" bIns="0" anchor="t" anchorCtr="0">
              <a:spAutoFit/>
            </a:bodyPr>
            <a:lstStyle/>
            <a:p>
              <a:pPr marL="0" marR="97155" lvl="0" indent="0" algn="ctr" rtl="0">
                <a:lnSpc>
                  <a:spcPct val="119600"/>
                </a:lnSpc>
                <a:spcBef>
                  <a:spcPts val="0"/>
                </a:spcBef>
                <a:spcAft>
                  <a:spcPts val="0"/>
                </a:spcAft>
                <a:buClr>
                  <a:schemeClr val="dk1"/>
                </a:buClr>
                <a:buSzPts val="1200"/>
                <a:buFont typeface="Arial"/>
                <a:buNone/>
              </a:pPr>
              <a:r>
                <a:rPr lang="en-US" sz="2000" b="1" i="0" u="none" strike="noStrike" cap="none">
                  <a:solidFill>
                    <a:schemeClr val="dk2"/>
                  </a:solidFill>
                  <a:latin typeface="Century Gothic"/>
                  <a:ea typeface="Century Gothic"/>
                  <a:cs typeface="Century Gothic"/>
                  <a:sym typeface="Century Gothic"/>
                </a:rPr>
                <a:t>What are your goals? </a:t>
              </a:r>
              <a:endParaRPr sz="2000" b="1" i="0" u="none" strike="noStrike" cap="none">
                <a:solidFill>
                  <a:schemeClr val="dk2"/>
                </a:solidFill>
                <a:latin typeface="Century Gothic"/>
                <a:ea typeface="Century Gothic"/>
                <a:cs typeface="Century Gothic"/>
                <a:sym typeface="Century Gothic"/>
              </a:endParaRPr>
            </a:p>
          </p:txBody>
        </p:sp>
      </p:grpSp>
      <p:pic>
        <p:nvPicPr>
          <p:cNvPr id="530" name="Google Shape;530;g1501461a07a_0_47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26565" y="220953"/>
            <a:ext cx="7772400" cy="194310"/>
          </a:xfrm>
          <a:prstGeom prst="rect">
            <a:avLst/>
          </a:prstGeom>
          <a:noFill/>
          <a:ln>
            <a:noFill/>
          </a:ln>
        </p:spPr>
      </p:pic>
      <p:sp>
        <p:nvSpPr>
          <p:cNvPr id="531" name="Google Shape;531;g1501461a07a_0_477"/>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5A4"/>
              </a:buClr>
              <a:buSzPts val="3200"/>
              <a:buFont typeface="Century Gothic"/>
              <a:buNone/>
            </a:pPr>
            <a:r>
              <a:rPr lang="en-US" sz="3200" b="0" i="0" u="none" strike="noStrike" cap="none">
                <a:solidFill>
                  <a:srgbClr val="2855A4"/>
                </a:solidFill>
                <a:latin typeface="Century Gothic"/>
                <a:ea typeface="Century Gothic"/>
                <a:cs typeface="Century Gothic"/>
                <a:sym typeface="Century Gothic"/>
              </a:rPr>
              <a:t>Financial Planning: Short-Term and Long-Term Goals</a:t>
            </a:r>
            <a:endParaRPr sz="1400" b="0" i="0" u="none" strike="noStrike" cap="none">
              <a:solidFill>
                <a:srgbClr val="2855A4"/>
              </a:solidFill>
              <a:latin typeface="Arial"/>
              <a:ea typeface="Arial"/>
              <a:cs typeface="Arial"/>
              <a:sym typeface="Arial"/>
            </a:endParaRPr>
          </a:p>
        </p:txBody>
      </p:sp>
      <p:pic>
        <p:nvPicPr>
          <p:cNvPr id="532" name="Google Shape;532;g1501461a07a_0_47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10956175" y="4593139"/>
            <a:ext cx="1235826" cy="1235826"/>
          </a:xfrm>
          <a:prstGeom prst="rect">
            <a:avLst/>
          </a:prstGeom>
          <a:noFill/>
          <a:ln>
            <a:noFill/>
          </a:ln>
        </p:spPr>
      </p:pic>
      <p:sp>
        <p:nvSpPr>
          <p:cNvPr id="533" name="Google Shape;533;g1501461a07a_0_477"/>
          <p:cNvSpPr txBox="1"/>
          <p:nvPr/>
        </p:nvSpPr>
        <p:spPr>
          <a:xfrm>
            <a:off x="9504297" y="4765075"/>
            <a:ext cx="1501800" cy="86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Add, delete, or modify questions as necessary.</a:t>
            </a:r>
            <a:endParaRPr sz="1100" b="0" i="0" u="none" strike="noStrike" cap="none">
              <a:solidFill>
                <a:schemeClr val="dk2"/>
              </a:solidFill>
              <a:latin typeface="Century Gothic"/>
              <a:ea typeface="Century Gothic"/>
              <a:cs typeface="Century Gothic"/>
              <a:sym typeface="Century Gothic"/>
            </a:endParaRPr>
          </a:p>
        </p:txBody>
      </p:sp>
      <p:grpSp>
        <p:nvGrpSpPr>
          <p:cNvPr id="534" name="Google Shape;534;g1501461a07a_0_477"/>
          <p:cNvGrpSpPr/>
          <p:nvPr/>
        </p:nvGrpSpPr>
        <p:grpSpPr>
          <a:xfrm>
            <a:off x="1597800" y="902542"/>
            <a:ext cx="3436663" cy="2710183"/>
            <a:chOff x="1597800" y="902542"/>
            <a:chExt cx="3436663" cy="2710183"/>
          </a:xfrm>
        </p:grpSpPr>
        <p:pic>
          <p:nvPicPr>
            <p:cNvPr id="535" name="Google Shape;535;g1501461a07a_0_477"/>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flipH="1">
              <a:off x="1597800" y="902542"/>
              <a:ext cx="3436663" cy="2710183"/>
            </a:xfrm>
            <a:prstGeom prst="rect">
              <a:avLst/>
            </a:prstGeom>
            <a:noFill/>
            <a:ln>
              <a:noFill/>
            </a:ln>
          </p:spPr>
        </p:pic>
        <p:sp>
          <p:nvSpPr>
            <p:cNvPr id="536" name="Google Shape;536;g1501461a07a_0_477"/>
            <p:cNvSpPr txBox="1"/>
            <p:nvPr/>
          </p:nvSpPr>
          <p:spPr>
            <a:xfrm>
              <a:off x="2709275" y="1556200"/>
              <a:ext cx="15756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800" b="1" i="0" u="none" strike="noStrike" cap="none">
                  <a:solidFill>
                    <a:srgbClr val="2855A4"/>
                  </a:solidFill>
                  <a:latin typeface="Century Gothic"/>
                  <a:ea typeface="Century Gothic"/>
                  <a:cs typeface="Century Gothic"/>
                  <a:sym typeface="Century Gothic"/>
                </a:rPr>
                <a:t>Let’s prioritize and budget!</a:t>
              </a:r>
              <a:endParaRPr sz="1800" b="0" i="0" u="none" strike="noStrike" cap="none">
                <a:solidFill>
                  <a:schemeClr val="dk1"/>
                </a:solidFill>
                <a:latin typeface="Calibri"/>
                <a:ea typeface="Calibri"/>
                <a:cs typeface="Calibri"/>
                <a:sym typeface="Calibri"/>
              </a:endParaRPr>
            </a:p>
          </p:txBody>
        </p:sp>
      </p:grpSp>
      <p:sp>
        <p:nvSpPr>
          <p:cNvPr id="537" name="Google Shape;537;g1501461a07a_0_47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24</a:t>
            </a:fld>
            <a:endParaRPr/>
          </a:p>
        </p:txBody>
      </p:sp>
      <p:sp>
        <p:nvSpPr>
          <p:cNvPr id="538" name="Google Shape;538;g1501461a07a_0_477"/>
          <p:cNvSpPr txBox="1"/>
          <p:nvPr/>
        </p:nvSpPr>
        <p:spPr>
          <a:xfrm>
            <a:off x="3559298" y="2700900"/>
            <a:ext cx="3324300" cy="289200"/>
          </a:xfrm>
          <a:prstGeom prst="rect">
            <a:avLst/>
          </a:prstGeom>
          <a:noFill/>
          <a:ln>
            <a:noFill/>
          </a:ln>
        </p:spPr>
        <p:txBody>
          <a:bodyPr spcFirstLastPara="1" wrap="square" lIns="0" tIns="12050" rIns="0" bIns="0" anchor="t" anchorCtr="0">
            <a:spAutoFit/>
          </a:bodyPr>
          <a:lstStyle/>
          <a:p>
            <a:pPr marL="0" marR="97155" lvl="0" indent="0" algn="ctr" rtl="0">
              <a:lnSpc>
                <a:spcPct val="119600"/>
              </a:lnSpc>
              <a:spcBef>
                <a:spcPts val="0"/>
              </a:spcBef>
              <a:spcAft>
                <a:spcPts val="0"/>
              </a:spcAft>
              <a:buClr>
                <a:schemeClr val="dk1"/>
              </a:buClr>
              <a:buSzPts val="1200"/>
              <a:buFont typeface="Arial"/>
              <a:buNone/>
            </a:pPr>
            <a:r>
              <a:rPr lang="en-US" sz="1800" b="1" i="0" u="none" strike="noStrike" cap="none">
                <a:solidFill>
                  <a:schemeClr val="dk2"/>
                </a:solidFill>
                <a:latin typeface="Century Gothic"/>
                <a:ea typeface="Century Gothic"/>
                <a:cs typeface="Century Gothic"/>
                <a:sym typeface="Century Gothic"/>
              </a:rPr>
              <a:t>Short-Term Goals</a:t>
            </a:r>
            <a:endParaRPr sz="1800" b="1" i="0" u="none" strike="noStrike" cap="none">
              <a:solidFill>
                <a:schemeClr val="dk2"/>
              </a:solidFill>
              <a:latin typeface="Century Gothic"/>
              <a:ea typeface="Century Gothic"/>
              <a:cs typeface="Century Gothic"/>
              <a:sym typeface="Century Gothic"/>
            </a:endParaRPr>
          </a:p>
        </p:txBody>
      </p:sp>
      <p:sp>
        <p:nvSpPr>
          <p:cNvPr id="539" name="Google Shape;539;g1501461a07a_0_477"/>
          <p:cNvSpPr txBox="1"/>
          <p:nvPr/>
        </p:nvSpPr>
        <p:spPr>
          <a:xfrm>
            <a:off x="5860198" y="2700900"/>
            <a:ext cx="3324300" cy="289200"/>
          </a:xfrm>
          <a:prstGeom prst="rect">
            <a:avLst/>
          </a:prstGeom>
          <a:noFill/>
          <a:ln>
            <a:noFill/>
          </a:ln>
        </p:spPr>
        <p:txBody>
          <a:bodyPr spcFirstLastPara="1" wrap="square" lIns="0" tIns="12050" rIns="0" bIns="0" anchor="t" anchorCtr="0">
            <a:spAutoFit/>
          </a:bodyPr>
          <a:lstStyle/>
          <a:p>
            <a:pPr marL="0" marR="97155" lvl="0" indent="0" algn="ctr" rtl="0">
              <a:lnSpc>
                <a:spcPct val="119600"/>
              </a:lnSpc>
              <a:spcBef>
                <a:spcPts val="0"/>
              </a:spcBef>
              <a:spcAft>
                <a:spcPts val="0"/>
              </a:spcAft>
              <a:buClr>
                <a:schemeClr val="dk1"/>
              </a:buClr>
              <a:buSzPts val="1200"/>
              <a:buFont typeface="Arial"/>
              <a:buNone/>
            </a:pPr>
            <a:r>
              <a:rPr lang="en-US" sz="1800" b="1" i="0" u="none" strike="noStrike" cap="none">
                <a:solidFill>
                  <a:schemeClr val="dk2"/>
                </a:solidFill>
                <a:latin typeface="Century Gothic"/>
                <a:ea typeface="Century Gothic"/>
                <a:cs typeface="Century Gothic"/>
                <a:sym typeface="Century Gothic"/>
              </a:rPr>
              <a:t>Long-Term Goals</a:t>
            </a:r>
            <a:endParaRPr sz="1800" b="1" i="0" u="none" strike="noStrike" cap="none">
              <a:solidFill>
                <a:schemeClr val="dk2"/>
              </a:solidFill>
              <a:latin typeface="Century Gothic"/>
              <a:ea typeface="Century Gothic"/>
              <a:cs typeface="Century Gothic"/>
              <a:sym typeface="Century Gothic"/>
            </a:endParaRPr>
          </a:p>
        </p:txBody>
      </p:sp>
      <p:sp>
        <p:nvSpPr>
          <p:cNvPr id="540" name="Google Shape;540;g1501461a07a_0_477"/>
          <p:cNvSpPr txBox="1"/>
          <p:nvPr/>
        </p:nvSpPr>
        <p:spPr>
          <a:xfrm>
            <a:off x="4196250" y="3794275"/>
            <a:ext cx="4804800" cy="1397400"/>
          </a:xfrm>
          <a:prstGeom prst="rect">
            <a:avLst/>
          </a:prstGeom>
          <a:noFill/>
          <a:ln>
            <a:noFill/>
          </a:ln>
        </p:spPr>
        <p:txBody>
          <a:bodyPr spcFirstLastPara="1" wrap="square" lIns="0" tIns="12050" rIns="0" bIns="0" anchor="t" anchorCtr="0">
            <a:spAutoFit/>
          </a:bodyPr>
          <a:lstStyle/>
          <a:p>
            <a:pPr marL="342900" marR="5080" lvl="0" indent="-266700" algn="l" rtl="0">
              <a:lnSpc>
                <a:spcPct val="100000"/>
              </a:lnSpc>
              <a:spcBef>
                <a:spcPts val="0"/>
              </a:spcBef>
              <a:spcAft>
                <a:spcPts val="0"/>
              </a:spcAft>
              <a:buClr>
                <a:schemeClr val="dk2"/>
              </a:buClr>
              <a:buSzPts val="1500"/>
              <a:buFont typeface="Century Gothic"/>
              <a:buChar char="●"/>
            </a:pPr>
            <a:r>
              <a:rPr lang="en-US" sz="1500" b="0" i="0" u="none" strike="noStrike" cap="none">
                <a:solidFill>
                  <a:schemeClr val="dk2"/>
                </a:solidFill>
                <a:latin typeface="Century Gothic"/>
                <a:ea typeface="Century Gothic"/>
                <a:cs typeface="Century Gothic"/>
                <a:sym typeface="Century Gothic"/>
              </a:rPr>
              <a:t>What is the nature of your goal? Is it an expenditure or is it an investment in your future?</a:t>
            </a:r>
            <a:endParaRPr sz="1500" b="0" i="0" u="none" strike="noStrike" cap="none">
              <a:solidFill>
                <a:schemeClr val="dk2"/>
              </a:solidFill>
              <a:latin typeface="Century Gothic"/>
              <a:ea typeface="Century Gothic"/>
              <a:cs typeface="Century Gothic"/>
              <a:sym typeface="Century Gothic"/>
            </a:endParaRPr>
          </a:p>
          <a:p>
            <a:pPr marL="342900" marR="407668" lvl="0" indent="-266700" algn="l" rtl="0">
              <a:lnSpc>
                <a:spcPct val="100000"/>
              </a:lnSpc>
              <a:spcBef>
                <a:spcPts val="0"/>
              </a:spcBef>
              <a:spcAft>
                <a:spcPts val="0"/>
              </a:spcAft>
              <a:buClr>
                <a:schemeClr val="dk2"/>
              </a:buClr>
              <a:buSzPts val="1500"/>
              <a:buFont typeface="Century Gothic"/>
              <a:buChar char="●"/>
            </a:pPr>
            <a:r>
              <a:rPr lang="en-US" sz="1500" b="0" i="0" u="none" strike="noStrike" cap="none">
                <a:solidFill>
                  <a:schemeClr val="dk2"/>
                </a:solidFill>
                <a:latin typeface="Century Gothic"/>
                <a:ea typeface="Century Gothic"/>
                <a:cs typeface="Century Gothic"/>
                <a:sym typeface="Century Gothic"/>
              </a:rPr>
              <a:t>How much money will you need to achieve your goal? How do you plan to raise this money? Have you created a budget to follow?</a:t>
            </a:r>
            <a:endParaRPr sz="1500" b="0" i="0" u="none" strike="noStrike" cap="none">
              <a:solidFill>
                <a:schemeClr val="dk2"/>
              </a:solidFill>
              <a:latin typeface="Century Gothic"/>
              <a:ea typeface="Century Gothic"/>
              <a:cs typeface="Century Gothic"/>
              <a:sym typeface="Century Gothic"/>
            </a:endParaRPr>
          </a:p>
        </p:txBody>
      </p:sp>
      <p:sp>
        <p:nvSpPr>
          <p:cNvPr id="541" name="Google Shape;541;g1501461a07a_0_477"/>
          <p:cNvSpPr txBox="1"/>
          <p:nvPr/>
        </p:nvSpPr>
        <p:spPr>
          <a:xfrm>
            <a:off x="4219048" y="3034550"/>
            <a:ext cx="1809600" cy="495600"/>
          </a:xfrm>
          <a:prstGeom prst="rect">
            <a:avLst/>
          </a:prstGeom>
          <a:noFill/>
          <a:ln>
            <a:noFill/>
          </a:ln>
        </p:spPr>
        <p:txBody>
          <a:bodyPr spcFirstLastPara="1" wrap="square" lIns="0" tIns="38725" rIns="0" bIns="0" anchor="t" anchorCtr="0">
            <a:spAutoFit/>
          </a:bodyPr>
          <a:lstStyle/>
          <a:p>
            <a:pPr marL="12700" marR="5080" lvl="0" indent="0" algn="l" rtl="0">
              <a:lnSpc>
                <a:spcPct val="111794"/>
              </a:lnSpc>
              <a:spcBef>
                <a:spcPts val="0"/>
              </a:spcBef>
              <a:spcAft>
                <a:spcPts val="0"/>
              </a:spcAft>
              <a:buClr>
                <a:srgbClr val="000000"/>
              </a:buClr>
              <a:buSzPts val="1950"/>
              <a:buFont typeface="Arial"/>
              <a:buNone/>
            </a:pPr>
            <a:r>
              <a:rPr lang="en-US" sz="1400" b="0" i="0" u="none" strike="noStrike" cap="none">
                <a:solidFill>
                  <a:srgbClr val="BA0C2F"/>
                </a:solidFill>
                <a:latin typeface="Century Gothic"/>
                <a:ea typeface="Century Gothic"/>
                <a:cs typeface="Century Gothic"/>
                <a:sym typeface="Century Gothic"/>
              </a:rPr>
              <a:t>Example: Buying a fridge for your store.</a:t>
            </a:r>
            <a:endParaRPr sz="1400" b="0" i="0" u="none" strike="noStrike" cap="none">
              <a:solidFill>
                <a:srgbClr val="BA0C2F"/>
              </a:solidFill>
              <a:latin typeface="Century Gothic"/>
              <a:ea typeface="Century Gothic"/>
              <a:cs typeface="Century Gothic"/>
              <a:sym typeface="Century Gothic"/>
            </a:endParaRPr>
          </a:p>
        </p:txBody>
      </p:sp>
      <p:sp>
        <p:nvSpPr>
          <p:cNvPr id="542" name="Google Shape;542;g1501461a07a_0_477"/>
          <p:cNvSpPr txBox="1"/>
          <p:nvPr/>
        </p:nvSpPr>
        <p:spPr>
          <a:xfrm>
            <a:off x="6508650" y="3034550"/>
            <a:ext cx="2329500" cy="495600"/>
          </a:xfrm>
          <a:prstGeom prst="rect">
            <a:avLst/>
          </a:prstGeom>
          <a:noFill/>
          <a:ln>
            <a:noFill/>
          </a:ln>
        </p:spPr>
        <p:txBody>
          <a:bodyPr spcFirstLastPara="1" wrap="square" lIns="0" tIns="38725" rIns="0" bIns="0" anchor="t" anchorCtr="0">
            <a:spAutoFit/>
          </a:bodyPr>
          <a:lstStyle/>
          <a:p>
            <a:pPr marL="12700" marR="5080" lvl="0" indent="0" algn="l" rtl="0">
              <a:lnSpc>
                <a:spcPct val="111794"/>
              </a:lnSpc>
              <a:spcBef>
                <a:spcPts val="0"/>
              </a:spcBef>
              <a:spcAft>
                <a:spcPts val="0"/>
              </a:spcAft>
              <a:buClr>
                <a:srgbClr val="000000"/>
              </a:buClr>
              <a:buSzPts val="1950"/>
              <a:buFont typeface="Arial"/>
              <a:buNone/>
            </a:pPr>
            <a:r>
              <a:rPr lang="en-US" sz="1400" b="0" i="0" u="none" strike="noStrike" cap="none">
                <a:solidFill>
                  <a:srgbClr val="BA0C2F"/>
                </a:solidFill>
                <a:latin typeface="Century Gothic"/>
                <a:ea typeface="Century Gothic"/>
                <a:cs typeface="Century Gothic"/>
                <a:sym typeface="Century Gothic"/>
              </a:rPr>
              <a:t>Example: Buying your own shop instead of renting.</a:t>
            </a:r>
            <a:endParaRPr sz="1400" b="0" i="0" u="none" strike="noStrike" cap="none">
              <a:solidFill>
                <a:srgbClr val="BA0C2F"/>
              </a:solidFill>
              <a:latin typeface="Century Gothic"/>
              <a:ea typeface="Century Gothic"/>
              <a:cs typeface="Century Gothic"/>
              <a:sym typeface="Century Gothic"/>
            </a:endParaRPr>
          </a:p>
        </p:txBody>
      </p:sp>
      <p:pic>
        <p:nvPicPr>
          <p:cNvPr id="543" name="Google Shape;543;g1501461a07a_0_477"/>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365050" y="1735625"/>
            <a:ext cx="3528651" cy="529424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pic>
        <p:nvPicPr>
          <p:cNvPr id="548" name="Google Shape;548;g1501461a07a_0_56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549" name="Google Shape;549;g1501461a07a_0_567"/>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550" name="Google Shape;550;g1501461a07a_0_56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25</a:t>
            </a:fld>
            <a:endParaRPr/>
          </a:p>
        </p:txBody>
      </p:sp>
      <p:sp>
        <p:nvSpPr>
          <p:cNvPr id="551" name="Google Shape;551;g1501461a07a_0_567"/>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Monthly Budgeting for the Family</a:t>
            </a:r>
            <a:endParaRPr sz="3200" b="0" i="0" u="none" strike="noStrike" cap="none">
              <a:solidFill>
                <a:srgbClr val="2853A3"/>
              </a:solidFill>
              <a:latin typeface="Century Gothic"/>
              <a:ea typeface="Century Gothic"/>
              <a:cs typeface="Century Gothic"/>
              <a:sym typeface="Century Gothic"/>
            </a:endParaRPr>
          </a:p>
        </p:txBody>
      </p:sp>
      <p:pic>
        <p:nvPicPr>
          <p:cNvPr id="552" name="Google Shape;552;g1501461a07a_0_56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478339"/>
            <a:ext cx="1235826" cy="1235826"/>
          </a:xfrm>
          <a:prstGeom prst="rect">
            <a:avLst/>
          </a:prstGeom>
          <a:noFill/>
          <a:ln>
            <a:noFill/>
          </a:ln>
        </p:spPr>
      </p:pic>
      <p:sp>
        <p:nvSpPr>
          <p:cNvPr id="553" name="Google Shape;553;g1501461a07a_0_567"/>
          <p:cNvSpPr txBox="1"/>
          <p:nvPr/>
        </p:nvSpPr>
        <p:spPr>
          <a:xfrm>
            <a:off x="9052551" y="650275"/>
            <a:ext cx="1953600" cy="1031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Modify the character and scenario to be reflective of your context when needed.</a:t>
            </a:r>
            <a:endParaRPr sz="1100" b="0" i="0" u="none" strike="noStrike" cap="none">
              <a:solidFill>
                <a:schemeClr val="dk2"/>
              </a:solidFill>
              <a:latin typeface="Century Gothic"/>
              <a:ea typeface="Century Gothic"/>
              <a:cs typeface="Century Gothic"/>
              <a:sym typeface="Century Gothic"/>
            </a:endParaRPr>
          </a:p>
        </p:txBody>
      </p:sp>
      <p:sp>
        <p:nvSpPr>
          <p:cNvPr id="554" name="Google Shape;554;g1501461a07a_0_567"/>
          <p:cNvSpPr/>
          <p:nvPr/>
        </p:nvSpPr>
        <p:spPr>
          <a:xfrm>
            <a:off x="755075" y="1777450"/>
            <a:ext cx="6426600" cy="44352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5" name="Google Shape;555;g1501461a07a_0_567"/>
          <p:cNvSpPr txBox="1"/>
          <p:nvPr/>
        </p:nvSpPr>
        <p:spPr>
          <a:xfrm>
            <a:off x="1059875" y="1981200"/>
            <a:ext cx="5643900" cy="4027500"/>
          </a:xfrm>
          <a:prstGeom prst="rect">
            <a:avLst/>
          </a:prstGeom>
          <a:noFill/>
          <a:ln>
            <a:noFill/>
          </a:ln>
        </p:spPr>
        <p:txBody>
          <a:bodyPr spcFirstLastPara="1" wrap="square" lIns="91425" tIns="91425" rIns="91425" bIns="91425" anchor="t" anchorCtr="0">
            <a:spAutoFit/>
          </a:bodyPr>
          <a:lstStyle/>
          <a:p>
            <a:pPr marL="12700" marR="340995" lvl="0" indent="0" algn="l" rtl="0">
              <a:lnSpc>
                <a:spcPct val="130399"/>
              </a:lnSpc>
              <a:spcBef>
                <a:spcPts val="0"/>
              </a:spcBef>
              <a:spcAft>
                <a:spcPts val="0"/>
              </a:spcAft>
              <a:buClr>
                <a:schemeClr val="dk1"/>
              </a:buClr>
              <a:buSzPts val="1100"/>
              <a:buFont typeface="Arial"/>
              <a:buNone/>
            </a:pPr>
            <a:r>
              <a:rPr lang="en-US" sz="1800" b="0" i="0" u="none" strike="noStrike" cap="none">
                <a:solidFill>
                  <a:schemeClr val="dk2"/>
                </a:solidFill>
                <a:latin typeface="Century Gothic"/>
                <a:ea typeface="Century Gothic"/>
                <a:cs typeface="Century Gothic"/>
                <a:sym typeface="Century Gothic"/>
              </a:rPr>
              <a:t>Sofía works in a store with her husband Mateo. Mateo is the primary owner of the shop. Both earn a salary from the shop.</a:t>
            </a:r>
            <a:endParaRPr sz="1800" b="0" i="0" u="none" strike="noStrike" cap="none">
              <a:solidFill>
                <a:schemeClr val="dk2"/>
              </a:solidFill>
              <a:latin typeface="Century Gothic"/>
              <a:ea typeface="Century Gothic"/>
              <a:cs typeface="Century Gothic"/>
              <a:sym typeface="Century Gothic"/>
            </a:endParaRPr>
          </a:p>
          <a:p>
            <a:pPr marL="12700" marR="304165" lvl="0" indent="0" algn="l" rtl="0">
              <a:lnSpc>
                <a:spcPct val="130399"/>
              </a:lnSpc>
              <a:spcBef>
                <a:spcPts val="1575"/>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They have a family of </a:t>
            </a:r>
            <a:r>
              <a:rPr lang="en-US" sz="1800">
                <a:solidFill>
                  <a:schemeClr val="dk2"/>
                </a:solidFill>
                <a:latin typeface="Century Gothic"/>
                <a:ea typeface="Century Gothic"/>
                <a:cs typeface="Century Gothic"/>
                <a:sym typeface="Century Gothic"/>
              </a:rPr>
              <a:t>five</a:t>
            </a:r>
            <a:r>
              <a:rPr lang="en-US" sz="1800" b="0" i="0" u="none" strike="noStrike" cap="none">
                <a:solidFill>
                  <a:schemeClr val="dk2"/>
                </a:solidFill>
                <a:latin typeface="Century Gothic"/>
                <a:ea typeface="Century Gothic"/>
                <a:cs typeface="Century Gothic"/>
                <a:sym typeface="Century Gothic"/>
              </a:rPr>
              <a:t>; they have two daughters and one son. Both of their children are enrolled in school</a:t>
            </a:r>
            <a:r>
              <a:rPr lang="en-US" sz="1800">
                <a:solidFill>
                  <a:schemeClr val="dk2"/>
                </a:solidFill>
                <a:latin typeface="Century Gothic"/>
                <a:ea typeface="Century Gothic"/>
                <a:cs typeface="Century Gothic"/>
                <a:sym typeface="Century Gothic"/>
              </a:rPr>
              <a:t> and</a:t>
            </a:r>
            <a:r>
              <a:rPr lang="en-US" sz="1800" b="0" i="0" u="none" strike="noStrike" cap="none">
                <a:solidFill>
                  <a:schemeClr val="dk2"/>
                </a:solidFill>
                <a:latin typeface="Century Gothic"/>
                <a:ea typeface="Century Gothic"/>
                <a:cs typeface="Century Gothic"/>
                <a:sym typeface="Century Gothic"/>
              </a:rPr>
              <a:t> play sports.</a:t>
            </a:r>
            <a:endParaRPr sz="1800" b="0" i="0" u="none" strike="noStrike" cap="none">
              <a:solidFill>
                <a:schemeClr val="dk2"/>
              </a:solidFill>
              <a:latin typeface="Century Gothic"/>
              <a:ea typeface="Century Gothic"/>
              <a:cs typeface="Century Gothic"/>
              <a:sym typeface="Century Gothic"/>
            </a:endParaRPr>
          </a:p>
          <a:p>
            <a:pPr marL="0" marR="97155" lvl="0" indent="0" algn="l" rtl="0">
              <a:lnSpc>
                <a:spcPct val="119600"/>
              </a:lnSpc>
              <a:spcBef>
                <a:spcPts val="0"/>
              </a:spcBef>
              <a:spcAft>
                <a:spcPts val="0"/>
              </a:spcAft>
              <a:buClr>
                <a:srgbClr val="000000"/>
              </a:buClr>
              <a:buSzPts val="1800"/>
              <a:buFont typeface="Arial"/>
              <a:buNone/>
            </a:pPr>
            <a:endParaRPr sz="1800" b="0" i="0" u="none" strike="noStrike" cap="none">
              <a:solidFill>
                <a:schemeClr val="dk2"/>
              </a:solidFill>
              <a:latin typeface="Century Gothic"/>
              <a:ea typeface="Century Gothic"/>
              <a:cs typeface="Century Gothic"/>
              <a:sym typeface="Century Gothic"/>
            </a:endParaRPr>
          </a:p>
          <a:p>
            <a:pPr marL="0" marR="97155" lvl="0" indent="0" algn="l" rtl="0">
              <a:lnSpc>
                <a:spcPct val="119600"/>
              </a:lnSpc>
              <a:spcBef>
                <a:spcPts val="0"/>
              </a:spcBef>
              <a:spcAft>
                <a:spcPts val="0"/>
              </a:spcAft>
              <a:buClr>
                <a:srgbClr val="000000"/>
              </a:buClr>
              <a:buSzPts val="2000"/>
              <a:buFont typeface="Arial"/>
              <a:buNone/>
            </a:pPr>
            <a:r>
              <a:rPr lang="en-US" sz="2000" b="1" i="0" u="none" strike="noStrike" cap="none">
                <a:solidFill>
                  <a:srgbClr val="2853A3"/>
                </a:solidFill>
                <a:latin typeface="Century Gothic"/>
                <a:ea typeface="Century Gothic"/>
                <a:cs typeface="Century Gothic"/>
                <a:sym typeface="Century Gothic"/>
              </a:rPr>
              <a:t>Let’s look at the budget Sofía has created for her family…</a:t>
            </a:r>
            <a:endParaRPr sz="1600" b="0" i="0" u="none" strike="noStrike" cap="none">
              <a:solidFill>
                <a:schemeClr val="dk2"/>
              </a:solidFill>
              <a:latin typeface="Century Gothic"/>
              <a:ea typeface="Century Gothic"/>
              <a:cs typeface="Century Gothic"/>
              <a:sym typeface="Century Gothic"/>
            </a:endParaRPr>
          </a:p>
          <a:p>
            <a:pPr marL="0" marR="5080" lvl="0" indent="0" algn="l" rtl="0">
              <a:lnSpc>
                <a:spcPct val="116300"/>
              </a:lnSpc>
              <a:spcBef>
                <a:spcPts val="1000"/>
              </a:spcBef>
              <a:spcAft>
                <a:spcPts val="0"/>
              </a:spcAft>
              <a:buClr>
                <a:srgbClr val="000000"/>
              </a:buClr>
              <a:buSzPts val="1800"/>
              <a:buFont typeface="Arial"/>
              <a:buNone/>
            </a:pPr>
            <a:endParaRPr sz="1800" b="0" i="0" u="none" strike="noStrike" cap="none">
              <a:solidFill>
                <a:schemeClr val="dk2"/>
              </a:solidFill>
              <a:latin typeface="Century Gothic"/>
              <a:ea typeface="Century Gothic"/>
              <a:cs typeface="Century Gothic"/>
              <a:sym typeface="Century Gothic"/>
            </a:endParaRPr>
          </a:p>
        </p:txBody>
      </p:sp>
      <p:pic>
        <p:nvPicPr>
          <p:cNvPr id="556" name="Google Shape;556;g1501461a07a_0_567"/>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551400" y="2127650"/>
            <a:ext cx="4935076" cy="388927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Google Shape;561;g1501461a07a_0_525"/>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562" name="Google Shape;562;g1501461a07a_0_525"/>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563" name="Google Shape;563;g1501461a07a_0_5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26</a:t>
            </a:fld>
            <a:endParaRPr/>
          </a:p>
        </p:txBody>
      </p:sp>
      <p:sp>
        <p:nvSpPr>
          <p:cNvPr id="564" name="Google Shape;564;g1501461a07a_0_525"/>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Monthly Budgeting for the Family</a:t>
            </a:r>
            <a:endParaRPr sz="3200" b="0" i="0" u="none" strike="noStrike" cap="none">
              <a:solidFill>
                <a:srgbClr val="2853A3"/>
              </a:solidFill>
              <a:latin typeface="Century Gothic"/>
              <a:ea typeface="Century Gothic"/>
              <a:cs typeface="Century Gothic"/>
              <a:sym typeface="Century Gothic"/>
            </a:endParaRPr>
          </a:p>
        </p:txBody>
      </p:sp>
      <p:pic>
        <p:nvPicPr>
          <p:cNvPr id="565" name="Google Shape;565;g1501461a07a_0_52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33925" y="1310625"/>
            <a:ext cx="6795699" cy="5355599"/>
          </a:xfrm>
          <a:prstGeom prst="rect">
            <a:avLst/>
          </a:prstGeom>
          <a:noFill/>
          <a:ln>
            <a:noFill/>
          </a:ln>
        </p:spPr>
      </p:pic>
      <p:graphicFrame>
        <p:nvGraphicFramePr>
          <p:cNvPr id="566" name="Google Shape;566;g1501461a07a_0_525"/>
          <p:cNvGraphicFramePr/>
          <p:nvPr/>
        </p:nvGraphicFramePr>
        <p:xfrm>
          <a:off x="1379797" y="2304680"/>
          <a:ext cx="3000000" cy="3000000"/>
        </p:xfrm>
        <a:graphic>
          <a:graphicData uri="http://schemas.openxmlformats.org/drawingml/2006/table">
            <a:tbl>
              <a:tblPr firstRow="1" bandRow="1">
                <a:noFill/>
                <a:tableStyleId>{199AC7B1-E76E-45D6-827C-F20AEB5B5651}</a:tableStyleId>
              </a:tblPr>
              <a:tblGrid>
                <a:gridCol w="1621925">
                  <a:extLst>
                    <a:ext uri="{9D8B030D-6E8A-4147-A177-3AD203B41FA5}">
                      <a16:colId xmlns:a16="http://schemas.microsoft.com/office/drawing/2014/main" val="20000"/>
                    </a:ext>
                  </a:extLst>
                </a:gridCol>
                <a:gridCol w="737525">
                  <a:extLst>
                    <a:ext uri="{9D8B030D-6E8A-4147-A177-3AD203B41FA5}">
                      <a16:colId xmlns:a16="http://schemas.microsoft.com/office/drawing/2014/main" val="20001"/>
                    </a:ext>
                  </a:extLst>
                </a:gridCol>
                <a:gridCol w="2039650">
                  <a:extLst>
                    <a:ext uri="{9D8B030D-6E8A-4147-A177-3AD203B41FA5}">
                      <a16:colId xmlns:a16="http://schemas.microsoft.com/office/drawing/2014/main" val="20002"/>
                    </a:ext>
                  </a:extLst>
                </a:gridCol>
                <a:gridCol w="819400">
                  <a:extLst>
                    <a:ext uri="{9D8B030D-6E8A-4147-A177-3AD203B41FA5}">
                      <a16:colId xmlns:a16="http://schemas.microsoft.com/office/drawing/2014/main" val="20003"/>
                    </a:ext>
                  </a:extLst>
                </a:gridCol>
              </a:tblGrid>
              <a:tr h="340625">
                <a:tc gridSpan="2">
                  <a:txBody>
                    <a:bodyPr/>
                    <a:lstStyle/>
                    <a:p>
                      <a:pPr marL="634365" marR="0" lvl="0" indent="0" algn="l" rtl="0">
                        <a:lnSpc>
                          <a:spcPct val="100000"/>
                        </a:lnSpc>
                        <a:spcBef>
                          <a:spcPts val="0"/>
                        </a:spcBef>
                        <a:spcAft>
                          <a:spcPts val="0"/>
                        </a:spcAft>
                        <a:buClr>
                          <a:srgbClr val="000000"/>
                        </a:buClr>
                        <a:buSzPts val="1650"/>
                        <a:buFont typeface="Arial"/>
                        <a:buNone/>
                      </a:pPr>
                      <a:r>
                        <a:rPr lang="en-US" sz="1650" b="1" u="none" strike="noStrike" cap="none">
                          <a:solidFill>
                            <a:schemeClr val="lt1"/>
                          </a:solidFill>
                          <a:latin typeface="Century Gothic"/>
                          <a:ea typeface="Century Gothic"/>
                          <a:cs typeface="Century Gothic"/>
                          <a:sym typeface="Century Gothic"/>
                        </a:rPr>
                        <a:t>INCOME</a:t>
                      </a:r>
                      <a:endParaRPr sz="1650" u="none" strike="noStrike" cap="none">
                        <a:solidFill>
                          <a:schemeClr val="lt1"/>
                        </a:solidFill>
                        <a:latin typeface="Century Gothic"/>
                        <a:ea typeface="Century Gothic"/>
                        <a:cs typeface="Century Gothic"/>
                        <a:sym typeface="Century Gothic"/>
                      </a:endParaRPr>
                    </a:p>
                  </a:txBody>
                  <a:tcPr marL="0" marR="0" marT="45075" marB="0">
                    <a:lnL w="28575" cap="flat" cmpd="sng">
                      <a:solidFill>
                        <a:srgbClr val="D19129"/>
                      </a:solidFill>
                      <a:prstDash val="solid"/>
                      <a:round/>
                      <a:headEnd type="none" w="sm" len="sm"/>
                      <a:tailEnd type="none" w="sm" len="sm"/>
                    </a:lnL>
                    <a:lnR w="28575" cap="flat" cmpd="sng">
                      <a:solidFill>
                        <a:srgbClr val="D19129"/>
                      </a:solidFill>
                      <a:prstDash val="solid"/>
                      <a:round/>
                      <a:headEnd type="none" w="sm" len="sm"/>
                      <a:tailEnd type="none" w="sm" len="sm"/>
                    </a:lnR>
                    <a:lnT w="19050" cap="flat" cmpd="sng">
                      <a:solidFill>
                        <a:srgbClr val="D19129"/>
                      </a:solidFill>
                      <a:prstDash val="solid"/>
                      <a:round/>
                      <a:headEnd type="none" w="sm" len="sm"/>
                      <a:tailEnd type="none" w="sm" len="sm"/>
                    </a:lnT>
                    <a:lnB w="19050" cap="flat" cmpd="sng">
                      <a:solidFill>
                        <a:srgbClr val="D19129"/>
                      </a:solidFill>
                      <a:prstDash val="solid"/>
                      <a:round/>
                      <a:headEnd type="none" w="sm" len="sm"/>
                      <a:tailEnd type="none" w="sm" len="sm"/>
                    </a:lnB>
                  </a:tcPr>
                </a:tc>
                <a:tc hMerge="1">
                  <a:txBody>
                    <a:bodyPr/>
                    <a:lstStyle/>
                    <a:p>
                      <a:endParaRPr lang="en-US"/>
                    </a:p>
                  </a:txBody>
                  <a:tcPr/>
                </a:tc>
                <a:tc gridSpan="2">
                  <a:txBody>
                    <a:bodyPr/>
                    <a:lstStyle/>
                    <a:p>
                      <a:pPr marL="696595" marR="0" lvl="0" indent="0" algn="l" rtl="0">
                        <a:lnSpc>
                          <a:spcPct val="100000"/>
                        </a:lnSpc>
                        <a:spcBef>
                          <a:spcPts val="0"/>
                        </a:spcBef>
                        <a:spcAft>
                          <a:spcPts val="0"/>
                        </a:spcAft>
                        <a:buClr>
                          <a:srgbClr val="000000"/>
                        </a:buClr>
                        <a:buSzPts val="1650"/>
                        <a:buFont typeface="Arial"/>
                        <a:buNone/>
                      </a:pPr>
                      <a:r>
                        <a:rPr lang="en-US" sz="1650" b="1" u="none" strike="noStrike" cap="none">
                          <a:solidFill>
                            <a:schemeClr val="lt1"/>
                          </a:solidFill>
                          <a:latin typeface="Century Gothic"/>
                          <a:ea typeface="Century Gothic"/>
                          <a:cs typeface="Century Gothic"/>
                          <a:sym typeface="Century Gothic"/>
                        </a:rPr>
                        <a:t>EXPENSES</a:t>
                      </a:r>
                      <a:endParaRPr sz="1650" u="none" strike="noStrike" cap="none">
                        <a:solidFill>
                          <a:schemeClr val="lt1"/>
                        </a:solidFill>
                        <a:latin typeface="Century Gothic"/>
                        <a:ea typeface="Century Gothic"/>
                        <a:cs typeface="Century Gothic"/>
                        <a:sym typeface="Century Gothic"/>
                      </a:endParaRPr>
                    </a:p>
                  </a:txBody>
                  <a:tcPr marL="0" marR="0" marT="43175" marB="0">
                    <a:lnL w="28575" cap="flat" cmpd="sng">
                      <a:solidFill>
                        <a:srgbClr val="D19129"/>
                      </a:solidFill>
                      <a:prstDash val="solid"/>
                      <a:round/>
                      <a:headEnd type="none" w="sm" len="sm"/>
                      <a:tailEnd type="none" w="sm" len="sm"/>
                    </a:lnL>
                    <a:lnR w="28575" cap="flat" cmpd="sng">
                      <a:solidFill>
                        <a:srgbClr val="D19129"/>
                      </a:solidFill>
                      <a:prstDash val="solid"/>
                      <a:round/>
                      <a:headEnd type="none" w="sm" len="sm"/>
                      <a:tailEnd type="none" w="sm" len="sm"/>
                    </a:lnR>
                    <a:lnT w="19050" cap="flat" cmpd="sng">
                      <a:solidFill>
                        <a:srgbClr val="D19129"/>
                      </a:solidFill>
                      <a:prstDash val="solid"/>
                      <a:round/>
                      <a:headEnd type="none" w="sm" len="sm"/>
                      <a:tailEnd type="none" w="sm" len="sm"/>
                    </a:lnT>
                    <a:lnB w="19050" cap="flat" cmpd="sng">
                      <a:solidFill>
                        <a:srgbClr val="D19129"/>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1943625">
                <a:tc>
                  <a:txBody>
                    <a:bodyPr/>
                    <a:lstStyle/>
                    <a:p>
                      <a:pPr marL="86360" marR="419100" lvl="0" indent="0" algn="l" rtl="0">
                        <a:lnSpc>
                          <a:spcPct val="115000"/>
                        </a:lnSpc>
                        <a:spcBef>
                          <a:spcPts val="0"/>
                        </a:spcBef>
                        <a:spcAft>
                          <a:spcPts val="0"/>
                        </a:spcAft>
                        <a:buClr>
                          <a:srgbClr val="000000"/>
                        </a:buClr>
                        <a:buSzPts val="1650"/>
                        <a:buFont typeface="Arial"/>
                        <a:buNone/>
                      </a:pPr>
                      <a:r>
                        <a:rPr lang="en-US"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Salaries</a:t>
                      </a:r>
                      <a:endParaRPr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endParaRPr>
                    </a:p>
                    <a:p>
                      <a:pPr marL="86360" marR="419100" lvl="0" indent="0" algn="l" rtl="0">
                        <a:lnSpc>
                          <a:spcPct val="115000"/>
                        </a:lnSpc>
                        <a:spcBef>
                          <a:spcPts val="0"/>
                        </a:spcBef>
                        <a:spcAft>
                          <a:spcPts val="0"/>
                        </a:spcAft>
                        <a:buClr>
                          <a:srgbClr val="000000"/>
                        </a:buClr>
                        <a:buSzPts val="1650"/>
                        <a:buFont typeface="Arial"/>
                        <a:buNone/>
                      </a:pPr>
                      <a:r>
                        <a:rPr lang="en-US"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Shop income</a:t>
                      </a:r>
                      <a:endParaRPr sz="1200" u="none" strike="noStrike" cap="none">
                        <a:solidFill>
                          <a:schemeClr val="lt1"/>
                        </a:solidFill>
                        <a:latin typeface="Times New Roman"/>
                        <a:ea typeface="Times New Roman"/>
                        <a:cs typeface="Times New Roman"/>
                        <a:sym typeface="Times New Roman"/>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endParaRPr>
                    </a:p>
                    <a:p>
                      <a:pPr marL="86360" marR="497840" lvl="0" indent="0" algn="l" rtl="0">
                        <a:lnSpc>
                          <a:spcPct val="115000"/>
                        </a:lnSpc>
                        <a:spcBef>
                          <a:spcPts val="0"/>
                        </a:spcBef>
                        <a:spcAft>
                          <a:spcPts val="0"/>
                        </a:spcAft>
                        <a:buClr>
                          <a:srgbClr val="000000"/>
                        </a:buClr>
                        <a:buSzPts val="1650"/>
                        <a:buFont typeface="Arial"/>
                        <a:buNone/>
                      </a:pPr>
                      <a:r>
                        <a:rPr lang="en-US" sz="1200" u="none" strike="noStrike" cap="none">
                          <a:solidFill>
                            <a:schemeClr val="lt1"/>
                          </a:solidFill>
                          <a:latin typeface="Century Gothic"/>
                          <a:ea typeface="Century Gothic"/>
                          <a:cs typeface="Century Gothic"/>
                          <a:sym typeface="Century Gothic"/>
                        </a:rPr>
                        <a:t>Government cash transfer</a:t>
                      </a:r>
                      <a:endParaRPr sz="1200" u="none" strike="noStrike" cap="none">
                        <a:solidFill>
                          <a:schemeClr val="lt1"/>
                        </a:solidFill>
                        <a:latin typeface="Century Gothic"/>
                        <a:ea typeface="Century Gothic"/>
                        <a:cs typeface="Century Gothic"/>
                        <a:sym typeface="Century Gothic"/>
                      </a:endParaRPr>
                    </a:p>
                    <a:p>
                      <a:pPr marL="86360" marR="497840" lvl="0" indent="0" algn="l" rtl="0">
                        <a:lnSpc>
                          <a:spcPct val="115000"/>
                        </a:lnSpc>
                        <a:spcBef>
                          <a:spcPts val="0"/>
                        </a:spcBef>
                        <a:spcAft>
                          <a:spcPts val="0"/>
                        </a:spcAft>
                        <a:buClr>
                          <a:srgbClr val="000000"/>
                        </a:buClr>
                        <a:buSzPts val="1650"/>
                        <a:buFont typeface="Arial"/>
                        <a:buNone/>
                      </a:pPr>
                      <a:endParaRPr sz="1200" u="none" strike="noStrike" cap="none">
                        <a:solidFill>
                          <a:schemeClr val="lt1"/>
                        </a:solidFill>
                        <a:latin typeface="Century Gothic"/>
                        <a:ea typeface="Century Gothic"/>
                        <a:cs typeface="Century Gothic"/>
                        <a:sym typeface="Century Gothic"/>
                      </a:endParaRPr>
                    </a:p>
                  </a:txBody>
                  <a:tcPr marL="0" marR="0" marT="5725" marB="0">
                    <a:lnL w="28575" cap="flat" cmpd="sng">
                      <a:solidFill>
                        <a:srgbClr val="D19129"/>
                      </a:solidFill>
                      <a:prstDash val="solid"/>
                      <a:round/>
                      <a:headEnd type="none" w="sm" len="sm"/>
                      <a:tailEnd type="none" w="sm" len="sm"/>
                    </a:lnL>
                    <a:lnR w="19050" cap="flat" cmpd="sng">
                      <a:solidFill>
                        <a:srgbClr val="D19129"/>
                      </a:solidFill>
                      <a:prstDash val="solid"/>
                      <a:round/>
                      <a:headEnd type="none" w="sm" len="sm"/>
                      <a:tailEnd type="none" w="sm" len="sm"/>
                    </a:lnR>
                    <a:lnT w="19050" cap="flat" cmpd="sng">
                      <a:solidFill>
                        <a:srgbClr val="D19129"/>
                      </a:solidFill>
                      <a:prstDash val="solid"/>
                      <a:round/>
                      <a:headEnd type="none" w="sm" len="sm"/>
                      <a:tailEnd type="none" w="sm" len="sm"/>
                    </a:lnT>
                    <a:lnB w="19050" cap="flat" cmpd="sng">
                      <a:solidFill>
                        <a:srgbClr val="D19129"/>
                      </a:solidFill>
                      <a:prstDash val="solid"/>
                      <a:round/>
                      <a:headEnd type="none" w="sm" len="sm"/>
                      <a:tailEnd type="none" w="sm" len="sm"/>
                    </a:lnB>
                  </a:tcPr>
                </a:tc>
                <a:tc>
                  <a:txBody>
                    <a:bodyPr/>
                    <a:lstStyle/>
                    <a:p>
                      <a:pPr marL="57150" marR="77470" lvl="0" indent="0" algn="l" rtl="0">
                        <a:lnSpc>
                          <a:spcPct val="115000"/>
                        </a:lnSpc>
                        <a:spcBef>
                          <a:spcPts val="0"/>
                        </a:spcBef>
                        <a:spcAft>
                          <a:spcPts val="0"/>
                        </a:spcAft>
                        <a:buClr>
                          <a:srgbClr val="000000"/>
                        </a:buClr>
                        <a:buSzPts val="1650"/>
                        <a:buFont typeface="Arial"/>
                        <a:buNone/>
                      </a:pPr>
                      <a:r>
                        <a:rPr lang="en-US" sz="1200" u="none" strike="noStrike" cap="none">
                          <a:solidFill>
                            <a:schemeClr val="lt1"/>
                          </a:solidFill>
                          <a:latin typeface="Century Gothic"/>
                          <a:ea typeface="Century Gothic"/>
                          <a:cs typeface="Century Gothic"/>
                          <a:sym typeface="Century Gothic"/>
                        </a:rPr>
                        <a:t>6,000</a:t>
                      </a:r>
                      <a:endParaRPr sz="1200" u="none" strike="noStrike" cap="none">
                        <a:solidFill>
                          <a:schemeClr val="lt1"/>
                        </a:solidFill>
                        <a:latin typeface="Century Gothic"/>
                        <a:ea typeface="Century Gothic"/>
                        <a:cs typeface="Century Gothic"/>
                        <a:sym typeface="Century Gothic"/>
                      </a:endParaRPr>
                    </a:p>
                    <a:p>
                      <a:pPr marL="57150" marR="77470" lvl="0" indent="0" algn="l" rtl="0">
                        <a:lnSpc>
                          <a:spcPct val="115000"/>
                        </a:lnSpc>
                        <a:spcBef>
                          <a:spcPts val="5"/>
                        </a:spcBef>
                        <a:spcAft>
                          <a:spcPts val="0"/>
                        </a:spcAft>
                        <a:buClr>
                          <a:srgbClr val="000000"/>
                        </a:buClr>
                        <a:buSzPts val="1650"/>
                        <a:buFont typeface="Arial"/>
                        <a:buNone/>
                      </a:pPr>
                      <a:r>
                        <a:rPr lang="en-US" sz="1200" u="none" strike="noStrike" cap="none">
                          <a:solidFill>
                            <a:schemeClr val="lt1"/>
                          </a:solidFill>
                          <a:latin typeface="Century Gothic"/>
                          <a:ea typeface="Century Gothic"/>
                          <a:cs typeface="Century Gothic"/>
                          <a:sym typeface="Century Gothic"/>
                        </a:rPr>
                        <a:t>20,000</a:t>
                      </a:r>
                      <a:endParaRPr sz="1200" u="none" strike="noStrike" cap="none">
                        <a:solidFill>
                          <a:schemeClr val="lt1"/>
                        </a:solidFill>
                        <a:latin typeface="Century Gothic"/>
                        <a:ea typeface="Century Gothic"/>
                        <a:cs typeface="Century Gothic"/>
                        <a:sym typeface="Century Gothic"/>
                      </a:endParaRPr>
                    </a:p>
                    <a:p>
                      <a:pPr marL="57150" marR="77470" lvl="0" indent="0" algn="l" rtl="0">
                        <a:lnSpc>
                          <a:spcPct val="115000"/>
                        </a:lnSpc>
                        <a:spcBef>
                          <a:spcPts val="5"/>
                        </a:spcBef>
                        <a:spcAft>
                          <a:spcPts val="0"/>
                        </a:spcAft>
                        <a:buClr>
                          <a:srgbClr val="000000"/>
                        </a:buClr>
                        <a:buSzPts val="1650"/>
                        <a:buFont typeface="Arial"/>
                        <a:buNone/>
                      </a:pPr>
                      <a:r>
                        <a:rPr lang="en-US" sz="1200" u="none" strike="noStrike" cap="none">
                          <a:solidFill>
                            <a:schemeClr val="lt1"/>
                          </a:solidFill>
                          <a:latin typeface="Century Gothic"/>
                          <a:ea typeface="Century Gothic"/>
                          <a:cs typeface="Century Gothic"/>
                          <a:sym typeface="Century Gothic"/>
                        </a:rPr>
                        <a:t>500</a:t>
                      </a:r>
                      <a:endParaRPr sz="1200" u="none" strike="noStrike" cap="none">
                        <a:solidFill>
                          <a:schemeClr val="lt1"/>
                        </a:solidFill>
                        <a:latin typeface="Century Gothic"/>
                        <a:ea typeface="Century Gothic"/>
                        <a:cs typeface="Century Gothic"/>
                        <a:sym typeface="Century Gothic"/>
                      </a:endParaRPr>
                    </a:p>
                  </a:txBody>
                  <a:tcPr marL="0" marR="0" marT="0" marB="0">
                    <a:lnL w="19050" cap="flat" cmpd="sng">
                      <a:solidFill>
                        <a:srgbClr val="D19129"/>
                      </a:solidFill>
                      <a:prstDash val="solid"/>
                      <a:round/>
                      <a:headEnd type="none" w="sm" len="sm"/>
                      <a:tailEnd type="none" w="sm" len="sm"/>
                    </a:lnL>
                    <a:lnR w="28575" cap="flat" cmpd="sng">
                      <a:solidFill>
                        <a:srgbClr val="D19129"/>
                      </a:solidFill>
                      <a:prstDash val="solid"/>
                      <a:round/>
                      <a:headEnd type="none" w="sm" len="sm"/>
                      <a:tailEnd type="none" w="sm" len="sm"/>
                    </a:lnR>
                    <a:lnT w="19050" cap="flat" cmpd="sng">
                      <a:solidFill>
                        <a:srgbClr val="D19129"/>
                      </a:solidFill>
                      <a:prstDash val="solid"/>
                      <a:round/>
                      <a:headEnd type="none" w="sm" len="sm"/>
                      <a:tailEnd type="none" w="sm" len="sm"/>
                    </a:lnT>
                    <a:lnB w="19050" cap="flat" cmpd="sng">
                      <a:solidFill>
                        <a:srgbClr val="D19129"/>
                      </a:solidFill>
                      <a:prstDash val="solid"/>
                      <a:round/>
                      <a:headEnd type="none" w="sm" len="sm"/>
                      <a:tailEnd type="none" w="sm" len="sm"/>
                    </a:lnB>
                  </a:tcPr>
                </a:tc>
                <a:tc>
                  <a:txBody>
                    <a:bodyPr/>
                    <a:lstStyle/>
                    <a:p>
                      <a:pPr marL="114300" marR="544830" lvl="0" indent="0" algn="l" rtl="0">
                        <a:lnSpc>
                          <a:spcPct val="115000"/>
                        </a:lnSpc>
                        <a:spcBef>
                          <a:spcPts val="0"/>
                        </a:spcBef>
                        <a:spcAft>
                          <a:spcPts val="0"/>
                        </a:spcAft>
                        <a:buClr>
                          <a:srgbClr val="000000"/>
                        </a:buClr>
                        <a:buSzPts val="1650"/>
                        <a:buFont typeface="Arial"/>
                        <a:buNone/>
                      </a:pPr>
                      <a:r>
                        <a:rPr lang="en-US"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Mortgage (shop + house)</a:t>
                      </a:r>
                      <a:endParaRPr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endParaRPr>
                    </a:p>
                    <a:p>
                      <a:pPr marL="114300" marR="544830" lvl="0" indent="0" algn="l" rtl="0">
                        <a:lnSpc>
                          <a:spcPct val="115000"/>
                        </a:lnSpc>
                        <a:spcBef>
                          <a:spcPts val="5"/>
                        </a:spcBef>
                        <a:spcAft>
                          <a:spcPts val="0"/>
                        </a:spcAft>
                        <a:buClr>
                          <a:srgbClr val="000000"/>
                        </a:buClr>
                        <a:buSzPts val="1650"/>
                        <a:buFont typeface="Arial"/>
                        <a:buNone/>
                      </a:pPr>
                      <a:r>
                        <a:rPr lang="en-US"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Food </a:t>
                      </a:r>
                      <a:endParaRPr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endParaRPr>
                    </a:p>
                    <a:p>
                      <a:pPr marL="114300" marR="544830" lvl="0" indent="0" algn="l" rtl="0">
                        <a:lnSpc>
                          <a:spcPct val="115000"/>
                        </a:lnSpc>
                        <a:spcBef>
                          <a:spcPts val="5"/>
                        </a:spcBef>
                        <a:spcAft>
                          <a:spcPts val="0"/>
                        </a:spcAft>
                        <a:buClr>
                          <a:srgbClr val="000000"/>
                        </a:buClr>
                        <a:buSzPts val="1650"/>
                        <a:buFont typeface="Arial"/>
                        <a:buNone/>
                      </a:pPr>
                      <a:r>
                        <a:rPr lang="en-US"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Health </a:t>
                      </a:r>
                      <a:endParaRPr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endParaRPr>
                    </a:p>
                    <a:p>
                      <a:pPr marL="114300" marR="544830" lvl="0" indent="0" algn="l" rtl="0">
                        <a:lnSpc>
                          <a:spcPct val="115000"/>
                        </a:lnSpc>
                        <a:spcBef>
                          <a:spcPts val="5"/>
                        </a:spcBef>
                        <a:spcAft>
                          <a:spcPts val="0"/>
                        </a:spcAft>
                        <a:buClr>
                          <a:srgbClr val="000000"/>
                        </a:buClr>
                        <a:buSzPts val="1650"/>
                        <a:buFont typeface="Arial"/>
                        <a:buNone/>
                      </a:pPr>
                      <a:r>
                        <a:rPr lang="en-US"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School</a:t>
                      </a:r>
                      <a:endParaRPr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endParaRPr>
                    </a:p>
                    <a:p>
                      <a:pPr marL="114300" marR="544830" lvl="0" indent="0" algn="l" rtl="0">
                        <a:lnSpc>
                          <a:spcPct val="115000"/>
                        </a:lnSpc>
                        <a:spcBef>
                          <a:spcPts val="5"/>
                        </a:spcBef>
                        <a:spcAft>
                          <a:spcPts val="0"/>
                        </a:spcAft>
                        <a:buClr>
                          <a:srgbClr val="000000"/>
                        </a:buClr>
                        <a:buSzPts val="1650"/>
                        <a:buFont typeface="Arial"/>
                        <a:buNone/>
                      </a:pPr>
                      <a:r>
                        <a:rPr lang="en-US"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Activities</a:t>
                      </a:r>
                      <a:endParaRPr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endParaRPr>
                    </a:p>
                    <a:p>
                      <a:pPr marL="114300" marR="155575" lvl="0" indent="0" algn="l" rtl="0">
                        <a:lnSpc>
                          <a:spcPct val="115000"/>
                        </a:lnSpc>
                        <a:spcBef>
                          <a:spcPts val="0"/>
                        </a:spcBef>
                        <a:spcAft>
                          <a:spcPts val="0"/>
                        </a:spcAft>
                        <a:buClr>
                          <a:srgbClr val="000000"/>
                        </a:buClr>
                        <a:buSzPts val="1650"/>
                        <a:buFont typeface="Arial"/>
                        <a:buNone/>
                      </a:pPr>
                      <a:r>
                        <a:rPr lang="en-US"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Utilities (shop + house)</a:t>
                      </a:r>
                      <a:endParaRPr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endParaRPr>
                    </a:p>
                    <a:p>
                      <a:pPr marL="114300" marR="155575" lvl="0" indent="0" algn="l" rtl="0">
                        <a:lnSpc>
                          <a:spcPct val="115000"/>
                        </a:lnSpc>
                        <a:spcBef>
                          <a:spcPts val="0"/>
                        </a:spcBef>
                        <a:spcAft>
                          <a:spcPts val="0"/>
                        </a:spcAft>
                        <a:buClr>
                          <a:srgbClr val="000000"/>
                        </a:buClr>
                        <a:buSzPts val="1650"/>
                        <a:buFont typeface="Arial"/>
                        <a:buNone/>
                      </a:pPr>
                      <a:r>
                        <a:rPr lang="en-US"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Misc. Expense</a:t>
                      </a:r>
                      <a:r>
                        <a:rPr lang="en-US" sz="1200" u="none" strike="noStrike" cap="none">
                          <a:solidFill>
                            <a:schemeClr val="lt1"/>
                          </a:solidFill>
                          <a:latin typeface="Century Gothic"/>
                          <a:ea typeface="Century Gothic"/>
                          <a:cs typeface="Century Gothic"/>
                          <a:sym typeface="Century Gothic"/>
                        </a:rPr>
                        <a:t>s</a:t>
                      </a:r>
                      <a:endParaRPr sz="1200" u="none" strike="noStrike" cap="none">
                        <a:solidFill>
                          <a:schemeClr val="lt1"/>
                        </a:solidFill>
                        <a:latin typeface="Century Gothic"/>
                        <a:ea typeface="Century Gothic"/>
                        <a:cs typeface="Century Gothic"/>
                        <a:sym typeface="Century Gothic"/>
                      </a:endParaRPr>
                    </a:p>
                  </a:txBody>
                  <a:tcPr marL="0" marR="0" marT="5725" marB="0">
                    <a:lnL w="28575" cap="flat" cmpd="sng">
                      <a:solidFill>
                        <a:srgbClr val="D19129"/>
                      </a:solidFill>
                      <a:prstDash val="solid"/>
                      <a:round/>
                      <a:headEnd type="none" w="sm" len="sm"/>
                      <a:tailEnd type="none" w="sm" len="sm"/>
                    </a:lnL>
                    <a:lnR w="19050" cap="flat" cmpd="sng">
                      <a:solidFill>
                        <a:srgbClr val="D19129"/>
                      </a:solidFill>
                      <a:prstDash val="solid"/>
                      <a:round/>
                      <a:headEnd type="none" w="sm" len="sm"/>
                      <a:tailEnd type="none" w="sm" len="sm"/>
                    </a:lnR>
                    <a:lnT w="19050" cap="flat" cmpd="sng">
                      <a:solidFill>
                        <a:srgbClr val="D19129"/>
                      </a:solidFill>
                      <a:prstDash val="solid"/>
                      <a:round/>
                      <a:headEnd type="none" w="sm" len="sm"/>
                      <a:tailEnd type="none" w="sm" len="sm"/>
                    </a:lnT>
                    <a:lnB w="19050" cap="flat" cmpd="sng">
                      <a:solidFill>
                        <a:srgbClr val="D19129"/>
                      </a:solidFill>
                      <a:prstDash val="solid"/>
                      <a:round/>
                      <a:headEnd type="none" w="sm" len="sm"/>
                      <a:tailEnd type="none" w="sm" len="sm"/>
                    </a:lnB>
                  </a:tcPr>
                </a:tc>
                <a:tc>
                  <a:txBody>
                    <a:bodyPr/>
                    <a:lstStyle/>
                    <a:p>
                      <a:pPr marL="57150" marR="77470" lvl="0" indent="0" algn="l" rtl="0">
                        <a:lnSpc>
                          <a:spcPct val="115000"/>
                        </a:lnSpc>
                        <a:spcBef>
                          <a:spcPts val="0"/>
                        </a:spcBef>
                        <a:spcAft>
                          <a:spcPts val="0"/>
                        </a:spcAft>
                        <a:buClr>
                          <a:srgbClr val="000000"/>
                        </a:buClr>
                        <a:buSzPts val="1650"/>
                        <a:buFont typeface="Arial"/>
                        <a:buNone/>
                      </a:pPr>
                      <a:r>
                        <a:rPr lang="en-US"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10,000</a:t>
                      </a:r>
                      <a:endParaRPr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endParaRPr>
                    </a:p>
                    <a:p>
                      <a:pPr marL="57150" marR="77470" lvl="0" indent="0" algn="l" rtl="0">
                        <a:lnSpc>
                          <a:spcPct val="115000"/>
                        </a:lnSpc>
                        <a:spcBef>
                          <a:spcPts val="5"/>
                        </a:spcBef>
                        <a:spcAft>
                          <a:spcPts val="0"/>
                        </a:spcAft>
                        <a:buClr>
                          <a:srgbClr val="000000"/>
                        </a:buClr>
                        <a:buSzPts val="1650"/>
                        <a:buFont typeface="Arial"/>
                        <a:buNone/>
                      </a:pPr>
                      <a:endParaRPr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endParaRPr>
                    </a:p>
                    <a:p>
                      <a:pPr marL="57150" marR="77470" lvl="0" indent="0" algn="l" rtl="0">
                        <a:lnSpc>
                          <a:spcPct val="115000"/>
                        </a:lnSpc>
                        <a:spcBef>
                          <a:spcPts val="5"/>
                        </a:spcBef>
                        <a:spcAft>
                          <a:spcPts val="0"/>
                        </a:spcAft>
                        <a:buClr>
                          <a:srgbClr val="000000"/>
                        </a:buClr>
                        <a:buSzPts val="1650"/>
                        <a:buFont typeface="Arial"/>
                        <a:buNone/>
                      </a:pPr>
                      <a:r>
                        <a:rPr lang="en-US"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2,000</a:t>
                      </a:r>
                      <a:endParaRPr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endParaRPr>
                    </a:p>
                    <a:p>
                      <a:pPr marL="57150" marR="77470" lvl="0" indent="0" algn="l" rtl="0">
                        <a:lnSpc>
                          <a:spcPct val="115000"/>
                        </a:lnSpc>
                        <a:spcBef>
                          <a:spcPts val="5"/>
                        </a:spcBef>
                        <a:spcAft>
                          <a:spcPts val="0"/>
                        </a:spcAft>
                        <a:buClr>
                          <a:srgbClr val="000000"/>
                        </a:buClr>
                        <a:buSzPts val="1650"/>
                        <a:buFont typeface="Arial"/>
                        <a:buNone/>
                      </a:pPr>
                      <a:r>
                        <a:rPr lang="en-US"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500</a:t>
                      </a:r>
                      <a:endParaRPr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endParaRPr>
                    </a:p>
                    <a:p>
                      <a:pPr marL="57150" marR="77470" lvl="0" indent="0" algn="l" rtl="0">
                        <a:lnSpc>
                          <a:spcPct val="115000"/>
                        </a:lnSpc>
                        <a:spcBef>
                          <a:spcPts val="5"/>
                        </a:spcBef>
                        <a:spcAft>
                          <a:spcPts val="0"/>
                        </a:spcAft>
                        <a:buClr>
                          <a:srgbClr val="000000"/>
                        </a:buClr>
                        <a:buSzPts val="1650"/>
                        <a:buFont typeface="Arial"/>
                        <a:buNone/>
                      </a:pPr>
                      <a:r>
                        <a:rPr lang="en-US"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1,000</a:t>
                      </a:r>
                      <a:endParaRPr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endParaRPr>
                    </a:p>
                    <a:p>
                      <a:pPr marL="57150" marR="77470" lvl="0" indent="0" algn="l" rtl="0">
                        <a:lnSpc>
                          <a:spcPct val="115000"/>
                        </a:lnSpc>
                        <a:spcBef>
                          <a:spcPts val="5"/>
                        </a:spcBef>
                        <a:spcAft>
                          <a:spcPts val="0"/>
                        </a:spcAft>
                        <a:buClr>
                          <a:srgbClr val="000000"/>
                        </a:buClr>
                        <a:buSzPts val="1650"/>
                        <a:buFont typeface="Arial"/>
                        <a:buNone/>
                      </a:pPr>
                      <a:r>
                        <a:rPr lang="en-US"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1,000</a:t>
                      </a:r>
                      <a:endParaRPr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endParaRPr>
                    </a:p>
                    <a:p>
                      <a:pPr marL="57150" marR="77470" lvl="0" indent="0" algn="l" rtl="0">
                        <a:lnSpc>
                          <a:spcPct val="115000"/>
                        </a:lnSpc>
                        <a:spcBef>
                          <a:spcPts val="5"/>
                        </a:spcBef>
                        <a:spcAft>
                          <a:spcPts val="0"/>
                        </a:spcAft>
                        <a:buClr>
                          <a:srgbClr val="000000"/>
                        </a:buClr>
                        <a:buSzPts val="1650"/>
                        <a:buFont typeface="Arial"/>
                        <a:buNone/>
                      </a:pPr>
                      <a:r>
                        <a:rPr lang="en-US"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2,000</a:t>
                      </a:r>
                      <a:endParaRPr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endParaRPr>
                    </a:p>
                    <a:p>
                      <a:pPr marL="57150" marR="77470" lvl="0" indent="0" algn="l" rtl="0">
                        <a:lnSpc>
                          <a:spcPct val="115000"/>
                        </a:lnSpc>
                        <a:spcBef>
                          <a:spcPts val="5"/>
                        </a:spcBef>
                        <a:spcAft>
                          <a:spcPts val="0"/>
                        </a:spcAft>
                        <a:buClr>
                          <a:srgbClr val="000000"/>
                        </a:buClr>
                        <a:buSzPts val="1650"/>
                        <a:buFont typeface="Arial"/>
                        <a:buNone/>
                      </a:pPr>
                      <a:r>
                        <a:rPr lang="en-US"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1"/>
                            </a:ext>
                          </a:extLst>
                        </a:rPr>
                        <a:t>500</a:t>
                      </a:r>
                      <a:endParaRPr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2"/>
                          </a:ext>
                        </a:extLst>
                      </a:endParaRPr>
                    </a:p>
                    <a:p>
                      <a:pPr marL="0" marR="77470" lvl="0" indent="0" algn="l" rtl="0">
                        <a:lnSpc>
                          <a:spcPct val="115000"/>
                        </a:lnSpc>
                        <a:spcBef>
                          <a:spcPts val="5"/>
                        </a:spcBef>
                        <a:spcAft>
                          <a:spcPts val="0"/>
                        </a:spcAft>
                        <a:buClr>
                          <a:srgbClr val="000000"/>
                        </a:buClr>
                        <a:buSzPts val="1650"/>
                        <a:buFont typeface="Arial"/>
                        <a:buNone/>
                      </a:pPr>
                      <a:endParaRPr sz="1200"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
                          </a:ext>
                        </a:extLst>
                      </a:endParaRPr>
                    </a:p>
                    <a:p>
                      <a:pPr marL="0" marR="60960" lvl="0" indent="0" algn="r" rtl="0">
                        <a:lnSpc>
                          <a:spcPct val="115000"/>
                        </a:lnSpc>
                        <a:spcBef>
                          <a:spcPts val="0"/>
                        </a:spcBef>
                        <a:spcAft>
                          <a:spcPts val="0"/>
                        </a:spcAft>
                        <a:buClr>
                          <a:srgbClr val="000000"/>
                        </a:buClr>
                        <a:buSzPts val="1650"/>
                        <a:buFont typeface="Arial"/>
                        <a:buNone/>
                      </a:pPr>
                      <a:endParaRPr sz="1200" u="none" strike="noStrike" cap="none">
                        <a:solidFill>
                          <a:schemeClr val="lt1"/>
                        </a:solidFill>
                        <a:latin typeface="Century Gothic"/>
                        <a:ea typeface="Century Gothic"/>
                        <a:cs typeface="Century Gothic"/>
                        <a:sym typeface="Century Gothic"/>
                      </a:endParaRPr>
                    </a:p>
                  </a:txBody>
                  <a:tcPr marL="0" marR="0" marT="0" marB="0">
                    <a:lnL w="19050" cap="flat" cmpd="sng">
                      <a:solidFill>
                        <a:srgbClr val="D19129"/>
                      </a:solidFill>
                      <a:prstDash val="solid"/>
                      <a:round/>
                      <a:headEnd type="none" w="sm" len="sm"/>
                      <a:tailEnd type="none" w="sm" len="sm"/>
                    </a:lnL>
                    <a:lnR w="28575" cap="flat" cmpd="sng">
                      <a:solidFill>
                        <a:srgbClr val="D19129"/>
                      </a:solidFill>
                      <a:prstDash val="solid"/>
                      <a:round/>
                      <a:headEnd type="none" w="sm" len="sm"/>
                      <a:tailEnd type="none" w="sm" len="sm"/>
                    </a:lnR>
                    <a:lnT w="19050" cap="flat" cmpd="sng">
                      <a:solidFill>
                        <a:srgbClr val="D19129"/>
                      </a:solidFill>
                      <a:prstDash val="solid"/>
                      <a:round/>
                      <a:headEnd type="none" w="sm" len="sm"/>
                      <a:tailEnd type="none" w="sm" len="sm"/>
                    </a:lnT>
                    <a:lnB w="19050" cap="flat" cmpd="sng">
                      <a:solidFill>
                        <a:srgbClr val="D19129"/>
                      </a:solidFill>
                      <a:prstDash val="solid"/>
                      <a:round/>
                      <a:headEnd type="none" w="sm" len="sm"/>
                      <a:tailEnd type="none" w="sm" len="sm"/>
                    </a:lnB>
                  </a:tcPr>
                </a:tc>
                <a:extLst>
                  <a:ext uri="{0D108BD9-81ED-4DB2-BD59-A6C34878D82A}">
                    <a16:rowId xmlns:a16="http://schemas.microsoft.com/office/drawing/2014/main" val="10001"/>
                  </a:ext>
                </a:extLst>
              </a:tr>
              <a:tr h="498625">
                <a:tc>
                  <a:txBody>
                    <a:bodyPr/>
                    <a:lstStyle/>
                    <a:p>
                      <a:pPr marL="120650" marR="255903" lvl="0" indent="0" algn="l" rtl="0">
                        <a:lnSpc>
                          <a:spcPct val="100000"/>
                        </a:lnSpc>
                        <a:spcBef>
                          <a:spcPts val="0"/>
                        </a:spcBef>
                        <a:spcAft>
                          <a:spcPts val="0"/>
                        </a:spcAft>
                        <a:buClr>
                          <a:srgbClr val="000000"/>
                        </a:buClr>
                        <a:buSzPts val="1650"/>
                        <a:buFont typeface="Arial"/>
                        <a:buNone/>
                      </a:pPr>
                      <a:r>
                        <a:rPr lang="en-US" sz="1300" b="1"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
                            </a:ext>
                          </a:extLst>
                        </a:rPr>
                        <a:t>Total income</a:t>
                      </a:r>
                      <a:endParaRPr sz="1300" u="none" strike="noStrike" cap="none">
                        <a:solidFill>
                          <a:schemeClr val="lt1"/>
                        </a:solidFill>
                        <a:latin typeface="Century Gothic"/>
                        <a:ea typeface="Century Gothic"/>
                        <a:cs typeface="Century Gothic"/>
                        <a:sym typeface="Century Gothic"/>
                      </a:endParaRPr>
                    </a:p>
                  </a:txBody>
                  <a:tcPr marL="0" marR="0" marT="179700" marB="0">
                    <a:lnL w="28575" cap="flat" cmpd="sng">
                      <a:solidFill>
                        <a:srgbClr val="D19129"/>
                      </a:solidFill>
                      <a:prstDash val="solid"/>
                      <a:round/>
                      <a:headEnd type="none" w="sm" len="sm"/>
                      <a:tailEnd type="none" w="sm" len="sm"/>
                    </a:lnL>
                    <a:lnR w="19050" cap="flat" cmpd="sng">
                      <a:solidFill>
                        <a:srgbClr val="D19129"/>
                      </a:solidFill>
                      <a:prstDash val="solid"/>
                      <a:round/>
                      <a:headEnd type="none" w="sm" len="sm"/>
                      <a:tailEnd type="none" w="sm" len="sm"/>
                    </a:lnR>
                    <a:lnT w="19050" cap="flat" cmpd="sng">
                      <a:solidFill>
                        <a:srgbClr val="D19129"/>
                      </a:solidFill>
                      <a:prstDash val="solid"/>
                      <a:round/>
                      <a:headEnd type="none" w="sm" len="sm"/>
                      <a:tailEnd type="none" w="sm" len="sm"/>
                    </a:lnT>
                    <a:lnB w="19050" cap="flat" cmpd="sng">
                      <a:solidFill>
                        <a:srgbClr val="D19129"/>
                      </a:solidFill>
                      <a:prstDash val="solid"/>
                      <a:round/>
                      <a:headEnd type="none" w="sm" len="sm"/>
                      <a:tailEnd type="none" w="sm" len="sm"/>
                    </a:lnB>
                  </a:tcPr>
                </a:tc>
                <a:tc>
                  <a:txBody>
                    <a:bodyPr/>
                    <a:lstStyle/>
                    <a:p>
                      <a:pPr marL="57150" marR="0" lvl="0" indent="0" algn="l" rtl="0">
                        <a:lnSpc>
                          <a:spcPct val="100000"/>
                        </a:lnSpc>
                        <a:spcBef>
                          <a:spcPts val="0"/>
                        </a:spcBef>
                        <a:spcAft>
                          <a:spcPts val="0"/>
                        </a:spcAft>
                        <a:buClr>
                          <a:srgbClr val="000000"/>
                        </a:buClr>
                        <a:buSzPts val="1650"/>
                        <a:buFont typeface="Arial"/>
                        <a:buNone/>
                      </a:pPr>
                      <a:r>
                        <a:rPr lang="en-US" sz="1300" b="1" u="none" strike="noStrike" cap="none">
                          <a:solidFill>
                            <a:schemeClr val="lt1"/>
                          </a:solidFill>
                          <a:latin typeface="Century Gothic"/>
                          <a:ea typeface="Century Gothic"/>
                          <a:cs typeface="Century Gothic"/>
                          <a:sym typeface="Century Gothic"/>
                        </a:rPr>
                        <a:t>26,500</a:t>
                      </a:r>
                      <a:endParaRPr sz="1300" u="none" strike="noStrike" cap="none">
                        <a:solidFill>
                          <a:schemeClr val="lt1"/>
                        </a:solidFill>
                        <a:latin typeface="Century Gothic"/>
                        <a:ea typeface="Century Gothic"/>
                        <a:cs typeface="Century Gothic"/>
                        <a:sym typeface="Century Gothic"/>
                      </a:endParaRPr>
                    </a:p>
                  </a:txBody>
                  <a:tcPr marL="0" marR="0" marT="161300" marB="0">
                    <a:lnL w="19050" cap="flat" cmpd="sng">
                      <a:solidFill>
                        <a:srgbClr val="D19129"/>
                      </a:solidFill>
                      <a:prstDash val="solid"/>
                      <a:round/>
                      <a:headEnd type="none" w="sm" len="sm"/>
                      <a:tailEnd type="none" w="sm" len="sm"/>
                    </a:lnL>
                    <a:lnR w="28575" cap="flat" cmpd="sng">
                      <a:solidFill>
                        <a:srgbClr val="D19129"/>
                      </a:solidFill>
                      <a:prstDash val="solid"/>
                      <a:round/>
                      <a:headEnd type="none" w="sm" len="sm"/>
                      <a:tailEnd type="none" w="sm" len="sm"/>
                    </a:lnR>
                    <a:lnT w="19050" cap="flat" cmpd="sng">
                      <a:solidFill>
                        <a:srgbClr val="D19129"/>
                      </a:solidFill>
                      <a:prstDash val="solid"/>
                      <a:round/>
                      <a:headEnd type="none" w="sm" len="sm"/>
                      <a:tailEnd type="none" w="sm" len="sm"/>
                    </a:lnT>
                    <a:lnB w="19050" cap="flat" cmpd="sng">
                      <a:solidFill>
                        <a:srgbClr val="D19129"/>
                      </a:solidFill>
                      <a:prstDash val="solid"/>
                      <a:round/>
                      <a:headEnd type="none" w="sm" len="sm"/>
                      <a:tailEnd type="none" w="sm" len="sm"/>
                    </a:lnB>
                  </a:tcPr>
                </a:tc>
                <a:tc>
                  <a:txBody>
                    <a:bodyPr/>
                    <a:lstStyle/>
                    <a:p>
                      <a:pPr marL="115570" marR="333375" lvl="0" indent="0" algn="l" rtl="0">
                        <a:lnSpc>
                          <a:spcPct val="100000"/>
                        </a:lnSpc>
                        <a:spcBef>
                          <a:spcPts val="0"/>
                        </a:spcBef>
                        <a:spcAft>
                          <a:spcPts val="0"/>
                        </a:spcAft>
                        <a:buClr>
                          <a:srgbClr val="000000"/>
                        </a:buClr>
                        <a:buSzPts val="1650"/>
                        <a:buFont typeface="Arial"/>
                        <a:buNone/>
                      </a:pPr>
                      <a:r>
                        <a:rPr lang="en-US" sz="1300" b="1" u="none" strike="noStrike" cap="none">
                          <a:solidFill>
                            <a:schemeClr val="lt1"/>
                          </a:solidFill>
                          <a:latin typeface="Century Gothic"/>
                          <a:ea typeface="Century Gothic"/>
                          <a:cs typeface="Century Gothic"/>
                          <a:sym typeface="Century Gothic"/>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
                            </a:ext>
                          </a:extLst>
                        </a:rPr>
                        <a:t>Total expense</a:t>
                      </a:r>
                      <a:endParaRPr sz="1300" b="1" u="none" strike="noStrike" cap="none">
                        <a:solidFill>
                          <a:schemeClr val="lt1"/>
                        </a:solidFill>
                        <a:latin typeface="Century Gothic"/>
                        <a:ea typeface="Century Gothic"/>
                        <a:cs typeface="Century Gothic"/>
                        <a:sym typeface="Century Gothic"/>
                      </a:endParaRPr>
                    </a:p>
                  </a:txBody>
                  <a:tcPr marL="0" marR="0" marT="179700" marB="0">
                    <a:lnL w="28575" cap="flat" cmpd="sng">
                      <a:solidFill>
                        <a:srgbClr val="D19129"/>
                      </a:solidFill>
                      <a:prstDash val="solid"/>
                      <a:round/>
                      <a:headEnd type="none" w="sm" len="sm"/>
                      <a:tailEnd type="none" w="sm" len="sm"/>
                    </a:lnL>
                    <a:lnR w="19050" cap="flat" cmpd="sng">
                      <a:solidFill>
                        <a:srgbClr val="D19129"/>
                      </a:solidFill>
                      <a:prstDash val="solid"/>
                      <a:round/>
                      <a:headEnd type="none" w="sm" len="sm"/>
                      <a:tailEnd type="none" w="sm" len="sm"/>
                    </a:lnR>
                    <a:lnT w="19050" cap="flat" cmpd="sng">
                      <a:solidFill>
                        <a:srgbClr val="D19129"/>
                      </a:solidFill>
                      <a:prstDash val="solid"/>
                      <a:round/>
                      <a:headEnd type="none" w="sm" len="sm"/>
                      <a:tailEnd type="none" w="sm" len="sm"/>
                    </a:lnT>
                    <a:lnB w="19050" cap="flat" cmpd="sng">
                      <a:solidFill>
                        <a:srgbClr val="D19129"/>
                      </a:solidFill>
                      <a:prstDash val="solid"/>
                      <a:round/>
                      <a:headEnd type="none" w="sm" len="sm"/>
                      <a:tailEnd type="none" w="sm" len="sm"/>
                    </a:lnB>
                  </a:tcPr>
                </a:tc>
                <a:tc>
                  <a:txBody>
                    <a:bodyPr/>
                    <a:lstStyle/>
                    <a:p>
                      <a:pPr marL="57150" marR="0" lvl="0" indent="0" algn="l" rtl="0">
                        <a:lnSpc>
                          <a:spcPct val="100000"/>
                        </a:lnSpc>
                        <a:spcBef>
                          <a:spcPts val="0"/>
                        </a:spcBef>
                        <a:spcAft>
                          <a:spcPts val="0"/>
                        </a:spcAft>
                        <a:buClr>
                          <a:srgbClr val="000000"/>
                        </a:buClr>
                        <a:buSzPts val="1650"/>
                        <a:buFont typeface="Arial"/>
                        <a:buNone/>
                      </a:pPr>
                      <a:r>
                        <a:rPr lang="en-US" sz="1300" b="1" u="none" strike="noStrike" cap="none">
                          <a:solidFill>
                            <a:schemeClr val="lt1"/>
                          </a:solidFill>
                          <a:latin typeface="Century Gothic"/>
                          <a:ea typeface="Century Gothic"/>
                          <a:cs typeface="Century Gothic"/>
                          <a:sym typeface="Century Gothic"/>
                        </a:rPr>
                        <a:t>17,000</a:t>
                      </a:r>
                      <a:endParaRPr sz="1300" u="none" strike="noStrike" cap="none">
                        <a:solidFill>
                          <a:schemeClr val="lt1"/>
                        </a:solidFill>
                        <a:latin typeface="Century Gothic"/>
                        <a:ea typeface="Century Gothic"/>
                        <a:cs typeface="Century Gothic"/>
                        <a:sym typeface="Century Gothic"/>
                      </a:endParaRPr>
                    </a:p>
                  </a:txBody>
                  <a:tcPr marL="0" marR="0" marT="161300" marB="0">
                    <a:lnL w="19050" cap="flat" cmpd="sng">
                      <a:solidFill>
                        <a:srgbClr val="D19129"/>
                      </a:solidFill>
                      <a:prstDash val="solid"/>
                      <a:round/>
                      <a:headEnd type="none" w="sm" len="sm"/>
                      <a:tailEnd type="none" w="sm" len="sm"/>
                    </a:lnL>
                    <a:lnR w="28575" cap="flat" cmpd="sng">
                      <a:solidFill>
                        <a:srgbClr val="D19129"/>
                      </a:solidFill>
                      <a:prstDash val="solid"/>
                      <a:round/>
                      <a:headEnd type="none" w="sm" len="sm"/>
                      <a:tailEnd type="none" w="sm" len="sm"/>
                    </a:lnR>
                    <a:lnT w="19050" cap="flat" cmpd="sng">
                      <a:solidFill>
                        <a:srgbClr val="D19129"/>
                      </a:solidFill>
                      <a:prstDash val="solid"/>
                      <a:round/>
                      <a:headEnd type="none" w="sm" len="sm"/>
                      <a:tailEnd type="none" w="sm" len="sm"/>
                    </a:lnT>
                    <a:lnB w="19050" cap="flat" cmpd="sng">
                      <a:solidFill>
                        <a:srgbClr val="D19129"/>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567" name="Google Shape;567;g1501461a07a_0_525"/>
          <p:cNvSpPr txBox="1"/>
          <p:nvPr/>
        </p:nvSpPr>
        <p:spPr>
          <a:xfrm>
            <a:off x="1379799" y="5306275"/>
            <a:ext cx="5218500" cy="311100"/>
          </a:xfrm>
          <a:prstGeom prst="rect">
            <a:avLst/>
          </a:prstGeom>
          <a:noFill/>
          <a:ln>
            <a:noFill/>
          </a:ln>
        </p:spPr>
        <p:txBody>
          <a:bodyPr spcFirstLastPara="1" wrap="square" lIns="0" tIns="79375" rIns="0" bIns="0"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500" b="1" i="1" u="none" strike="noStrike" cap="none">
                <a:solidFill>
                  <a:schemeClr val="lt1"/>
                </a:solidFill>
                <a:latin typeface="Century Gothic"/>
                <a:ea typeface="Century Gothic"/>
                <a:cs typeface="Century Gothic"/>
                <a:sym typeface="Century Gothic"/>
              </a:rPr>
              <a:t>Savings = Income-Expense</a:t>
            </a:r>
            <a:r>
              <a:rPr lang="en-US" sz="1500" b="0" i="1" u="none" strike="noStrike" cap="none">
                <a:solidFill>
                  <a:schemeClr val="lt1"/>
                </a:solidFill>
                <a:latin typeface="Century Gothic"/>
                <a:ea typeface="Century Gothic"/>
                <a:cs typeface="Century Gothic"/>
                <a:sym typeface="Century Gothic"/>
              </a:rPr>
              <a:t> </a:t>
            </a:r>
            <a:r>
              <a:rPr lang="en-US" sz="1500" b="1" i="1" u="none" strike="noStrike" cap="none">
                <a:solidFill>
                  <a:schemeClr val="lt1"/>
                </a:solidFill>
                <a:latin typeface="Century Gothic"/>
                <a:ea typeface="Century Gothic"/>
                <a:cs typeface="Century Gothic"/>
                <a:sym typeface="Century Gothic"/>
              </a:rPr>
              <a:t>= 26,500-17,000 </a:t>
            </a:r>
            <a:r>
              <a:rPr lang="en-US" sz="1500" b="1" i="0" u="none" strike="noStrike" cap="none">
                <a:solidFill>
                  <a:schemeClr val="lt1"/>
                </a:solidFill>
                <a:latin typeface="Century Gothic"/>
                <a:ea typeface="Century Gothic"/>
                <a:cs typeface="Century Gothic"/>
                <a:sym typeface="Century Gothic"/>
              </a:rPr>
              <a:t>= 9,500</a:t>
            </a:r>
            <a:endParaRPr sz="1500" b="1" i="1" u="none" strike="noStrike" cap="none">
              <a:solidFill>
                <a:schemeClr val="lt1"/>
              </a:solidFill>
              <a:latin typeface="Century Gothic"/>
              <a:ea typeface="Century Gothic"/>
              <a:cs typeface="Century Gothic"/>
              <a:sym typeface="Century Gothic"/>
            </a:endParaRPr>
          </a:p>
        </p:txBody>
      </p:sp>
      <p:sp>
        <p:nvSpPr>
          <p:cNvPr id="568" name="Google Shape;568;g1501461a07a_0_525"/>
          <p:cNvSpPr/>
          <p:nvPr/>
        </p:nvSpPr>
        <p:spPr>
          <a:xfrm>
            <a:off x="5395850" y="5341175"/>
            <a:ext cx="790800" cy="311100"/>
          </a:xfrm>
          <a:prstGeom prst="rect">
            <a:avLst/>
          </a:prstGeom>
          <a:noFill/>
          <a:ln w="28575" cap="flat" cmpd="sng">
            <a:solidFill>
              <a:srgbClr val="FFA5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9" name="Google Shape;569;g1501461a07a_0_52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10956175" y="478339"/>
            <a:ext cx="1235826" cy="1235826"/>
          </a:xfrm>
          <a:prstGeom prst="rect">
            <a:avLst/>
          </a:prstGeom>
          <a:noFill/>
          <a:ln>
            <a:noFill/>
          </a:ln>
        </p:spPr>
      </p:pic>
      <p:sp>
        <p:nvSpPr>
          <p:cNvPr id="570" name="Google Shape;570;g1501461a07a_0_525"/>
          <p:cNvSpPr txBox="1"/>
          <p:nvPr/>
        </p:nvSpPr>
        <p:spPr>
          <a:xfrm>
            <a:off x="9375300" y="650275"/>
            <a:ext cx="1630800" cy="1031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Modify the currency and numbers to be reflective of your market.</a:t>
            </a:r>
            <a:endParaRPr sz="1100" b="0" i="0" u="none" strike="noStrike" cap="none">
              <a:solidFill>
                <a:schemeClr val="dk2"/>
              </a:solidFill>
              <a:latin typeface="Century Gothic"/>
              <a:ea typeface="Century Gothic"/>
              <a:cs typeface="Century Gothic"/>
              <a:sym typeface="Century Gothic"/>
            </a:endParaRPr>
          </a:p>
        </p:txBody>
      </p:sp>
      <p:sp>
        <p:nvSpPr>
          <p:cNvPr id="571" name="Google Shape;571;g1501461a07a_0_525"/>
          <p:cNvSpPr txBox="1"/>
          <p:nvPr/>
        </p:nvSpPr>
        <p:spPr>
          <a:xfrm>
            <a:off x="7414700" y="1942650"/>
            <a:ext cx="4111200" cy="3010800"/>
          </a:xfrm>
          <a:prstGeom prst="rect">
            <a:avLst/>
          </a:prstGeom>
          <a:noFill/>
          <a:ln>
            <a:noFill/>
          </a:ln>
        </p:spPr>
        <p:txBody>
          <a:bodyPr spcFirstLastPara="1" wrap="square" lIns="91425" tIns="91425" rIns="91425" bIns="91425" anchor="t" anchorCtr="0">
            <a:spAutoFit/>
          </a:bodyPr>
          <a:lstStyle/>
          <a:p>
            <a:pPr marL="457200" marR="394335" lvl="0" indent="-342900" algn="l" rtl="0">
              <a:lnSpc>
                <a:spcPct val="115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Now, prepare your own budget.</a:t>
            </a:r>
            <a:endParaRPr sz="1800" b="0" i="0" u="none" strike="noStrike" cap="none">
              <a:solidFill>
                <a:schemeClr val="dk2"/>
              </a:solidFill>
              <a:latin typeface="Century Gothic"/>
              <a:ea typeface="Century Gothic"/>
              <a:cs typeface="Century Gothic"/>
              <a:sym typeface="Century Gothic"/>
            </a:endParaRPr>
          </a:p>
          <a:p>
            <a:pPr marL="457200" marR="216533" lvl="0" indent="-342900" algn="l" rtl="0">
              <a:lnSpc>
                <a:spcPct val="115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Try to ensure that your expenses are within your income.</a:t>
            </a:r>
            <a:endParaRPr sz="1800" b="0" i="0" u="none" strike="noStrike" cap="none">
              <a:solidFill>
                <a:schemeClr val="dk2"/>
              </a:solidFill>
              <a:latin typeface="Century Gothic"/>
              <a:ea typeface="Century Gothic"/>
              <a:cs typeface="Century Gothic"/>
              <a:sym typeface="Century Gothic"/>
            </a:endParaRPr>
          </a:p>
          <a:p>
            <a:pPr marL="457200" marR="5080" lvl="0" indent="-342900" algn="l" rtl="0">
              <a:lnSpc>
                <a:spcPct val="115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If your expenses are more than your income, you have to:</a:t>
            </a:r>
            <a:endParaRPr sz="1800" b="0" i="0" u="none" strike="noStrike" cap="none">
              <a:solidFill>
                <a:schemeClr val="dk2"/>
              </a:solidFill>
              <a:latin typeface="Century Gothic"/>
              <a:ea typeface="Century Gothic"/>
              <a:cs typeface="Century Gothic"/>
              <a:sym typeface="Century Gothic"/>
            </a:endParaRPr>
          </a:p>
          <a:p>
            <a:pPr marL="914400" marR="5080" lvl="1" indent="-342900" algn="l" rtl="0">
              <a:lnSpc>
                <a:spcPct val="115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cut down on expenses.</a:t>
            </a:r>
            <a:endParaRPr sz="1800" b="0" i="0" u="none" strike="noStrike" cap="none">
              <a:solidFill>
                <a:schemeClr val="dk2"/>
              </a:solidFill>
              <a:latin typeface="Century Gothic"/>
              <a:ea typeface="Century Gothic"/>
              <a:cs typeface="Century Gothic"/>
              <a:sym typeface="Century Gothic"/>
            </a:endParaRPr>
          </a:p>
          <a:p>
            <a:pPr marL="914400" marR="5080" lvl="1" indent="-342900" algn="l" rtl="0">
              <a:lnSpc>
                <a:spcPct val="115000"/>
              </a:lnSpc>
              <a:spcBef>
                <a:spcPts val="0"/>
              </a:spcBef>
              <a:spcAft>
                <a:spcPts val="0"/>
              </a:spcAft>
              <a:buClr>
                <a:schemeClr val="dk2"/>
              </a:buClr>
              <a:buSzPts val="1800"/>
              <a:buFont typeface="Century Gothic"/>
              <a:buChar char="○"/>
            </a:pPr>
            <a:r>
              <a:rPr lang="en-US" sz="1800" b="0" i="0" u="none" strike="noStrike" cap="none">
                <a:solidFill>
                  <a:schemeClr val="dk2"/>
                </a:solidFill>
                <a:latin typeface="Century Gothic"/>
                <a:ea typeface="Century Gothic"/>
                <a:cs typeface="Century Gothic"/>
                <a:sym typeface="Century Gothic"/>
              </a:rPr>
              <a:t>increase your income.</a:t>
            </a:r>
            <a:endParaRPr sz="1800" b="0" i="0" u="none" strike="noStrike" cap="none">
              <a:solidFill>
                <a:schemeClr val="dk2"/>
              </a:solidFill>
              <a:latin typeface="Century Gothic"/>
              <a:ea typeface="Century Gothic"/>
              <a:cs typeface="Century Gothic"/>
              <a:sym typeface="Century Gothic"/>
            </a:endParaRPr>
          </a:p>
        </p:txBody>
      </p:sp>
      <p:sp>
        <p:nvSpPr>
          <p:cNvPr id="572" name="Google Shape;572;g1501461a07a_0_525"/>
          <p:cNvSpPr txBox="1"/>
          <p:nvPr/>
        </p:nvSpPr>
        <p:spPr>
          <a:xfrm>
            <a:off x="7640625" y="5106300"/>
            <a:ext cx="3630000" cy="12807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rgbClr val="000000"/>
              </a:buClr>
              <a:buSzPts val="1600"/>
              <a:buFont typeface="Arial"/>
              <a:buNone/>
            </a:pPr>
            <a:r>
              <a:rPr lang="en-US" sz="1600" b="1" i="0" u="none" strike="noStrike" cap="none">
                <a:solidFill>
                  <a:schemeClr val="dk2"/>
                </a:solidFill>
                <a:latin typeface="Century Gothic"/>
                <a:ea typeface="Century Gothic"/>
                <a:cs typeface="Century Gothic"/>
                <a:sym typeface="Century Gothic"/>
              </a:rPr>
              <a:t>Need some budget templates? Visit </a:t>
            </a:r>
            <a:r>
              <a:rPr lang="en-US" sz="1600" b="1" i="0" u="sng" strike="noStrike" cap="none">
                <a:solidFill>
                  <a:schemeClr val="dk2"/>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this link</a:t>
            </a:r>
            <a:r>
              <a:rPr lang="en-US" sz="1600" b="1" i="0" u="none" strike="noStrike" cap="none">
                <a:solidFill>
                  <a:schemeClr val="dk2"/>
                </a:solidFill>
                <a:latin typeface="Century Gothic"/>
                <a:ea typeface="Century Gothic"/>
                <a:cs typeface="Century Gothic"/>
                <a:sym typeface="Century Gothic"/>
              </a:rPr>
              <a:t> to download various free Google Sheets budgeting templates.</a:t>
            </a:r>
            <a:endParaRPr sz="900" b="1" i="0" u="none" strike="noStrike" cap="none">
              <a:solidFill>
                <a:schemeClr val="dk2"/>
              </a:solidFill>
              <a:latin typeface="Century Gothic"/>
              <a:ea typeface="Century Gothic"/>
              <a:cs typeface="Century Gothic"/>
              <a:sym typeface="Century Gothic"/>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g153f0e7301b_0_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578" name="Google Shape;578;g153f0e7301b_0_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389668"/>
            <a:ext cx="1235826" cy="1235826"/>
          </a:xfrm>
          <a:prstGeom prst="rect">
            <a:avLst/>
          </a:prstGeom>
          <a:noFill/>
          <a:ln>
            <a:noFill/>
          </a:ln>
        </p:spPr>
      </p:pic>
      <p:sp>
        <p:nvSpPr>
          <p:cNvPr id="579" name="Google Shape;579;g153f0e7301b_0_0"/>
          <p:cNvSpPr txBox="1"/>
          <p:nvPr/>
        </p:nvSpPr>
        <p:spPr>
          <a:xfrm>
            <a:off x="9253450" y="661347"/>
            <a:ext cx="17955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Add, delete, or modify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questions as necessary.</a:t>
            </a:r>
            <a:endParaRPr sz="1100" b="0" i="0" u="none" strike="noStrike" cap="none">
              <a:solidFill>
                <a:srgbClr val="FFFFFF"/>
              </a:solidFill>
              <a:latin typeface="Century Gothic"/>
              <a:ea typeface="Century Gothic"/>
              <a:cs typeface="Century Gothic"/>
              <a:sym typeface="Century Gothic"/>
            </a:endParaRPr>
          </a:p>
        </p:txBody>
      </p:sp>
      <p:grpSp>
        <p:nvGrpSpPr>
          <p:cNvPr id="580" name="Google Shape;580;g153f0e7301b_0_0"/>
          <p:cNvGrpSpPr/>
          <p:nvPr/>
        </p:nvGrpSpPr>
        <p:grpSpPr>
          <a:xfrm>
            <a:off x="-311997" y="-347125"/>
            <a:ext cx="5302122" cy="7156713"/>
            <a:chOff x="-311997" y="-347125"/>
            <a:chExt cx="5302122" cy="7156713"/>
          </a:xfrm>
        </p:grpSpPr>
        <p:pic>
          <p:nvPicPr>
            <p:cNvPr id="581" name="Google Shape;581;g153f0e7301b_0_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257750" y="-347125"/>
              <a:ext cx="4732375" cy="3978326"/>
            </a:xfrm>
            <a:prstGeom prst="rect">
              <a:avLst/>
            </a:prstGeom>
            <a:noFill/>
            <a:ln>
              <a:noFill/>
            </a:ln>
          </p:spPr>
        </p:pic>
        <p:pic>
          <p:nvPicPr>
            <p:cNvPr id="582" name="Google Shape;582;g153f0e7301b_0_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311997" y="1565651"/>
              <a:ext cx="3495972" cy="5243937"/>
            </a:xfrm>
            <a:prstGeom prst="rect">
              <a:avLst/>
            </a:prstGeom>
            <a:noFill/>
            <a:ln>
              <a:noFill/>
            </a:ln>
          </p:spPr>
        </p:pic>
      </p:grpSp>
      <p:grpSp>
        <p:nvGrpSpPr>
          <p:cNvPr id="583" name="Google Shape;583;g153f0e7301b_0_0"/>
          <p:cNvGrpSpPr/>
          <p:nvPr/>
        </p:nvGrpSpPr>
        <p:grpSpPr>
          <a:xfrm>
            <a:off x="6891400" y="907300"/>
            <a:ext cx="3164349" cy="2493775"/>
            <a:chOff x="7805800" y="907300"/>
            <a:chExt cx="3164349" cy="2493775"/>
          </a:xfrm>
        </p:grpSpPr>
        <p:pic>
          <p:nvPicPr>
            <p:cNvPr id="584" name="Google Shape;584;g153f0e7301b_0_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805800" y="907300"/>
              <a:ext cx="3164349" cy="2493775"/>
            </a:xfrm>
            <a:prstGeom prst="rect">
              <a:avLst/>
            </a:prstGeom>
            <a:noFill/>
            <a:ln>
              <a:noFill/>
            </a:ln>
          </p:spPr>
        </p:pic>
        <p:sp>
          <p:nvSpPr>
            <p:cNvPr id="585" name="Google Shape;585;g153f0e7301b_0_0"/>
            <p:cNvSpPr txBox="1"/>
            <p:nvPr/>
          </p:nvSpPr>
          <p:spPr>
            <a:xfrm>
              <a:off x="8350575" y="1441600"/>
              <a:ext cx="2092500" cy="1361700"/>
            </a:xfrm>
            <a:prstGeom prst="rect">
              <a:avLst/>
            </a:prstGeom>
            <a:noFill/>
            <a:ln>
              <a:noFill/>
            </a:ln>
          </p:spPr>
          <p:txBody>
            <a:bodyPr spcFirstLastPara="1" wrap="square" lIns="91425" tIns="91425" rIns="91425" bIns="91425" anchor="t" anchorCtr="0">
              <a:spAutoFit/>
            </a:bodyPr>
            <a:lstStyle/>
            <a:p>
              <a:pPr marL="12700" marR="5080" lvl="0" indent="0" algn="ctr" rtl="0">
                <a:lnSpc>
                  <a:spcPct val="116599"/>
                </a:lnSpc>
                <a:spcBef>
                  <a:spcPts val="0"/>
                </a:spcBef>
                <a:spcAft>
                  <a:spcPts val="0"/>
                </a:spcAft>
                <a:buClr>
                  <a:schemeClr val="dk1"/>
                </a:buClr>
                <a:buSzPts val="2200"/>
                <a:buFont typeface="Arial"/>
                <a:buNone/>
              </a:pPr>
              <a:r>
                <a:rPr lang="en-US" sz="1700" b="1" i="0" u="none" strike="noStrike" cap="none">
                  <a:solidFill>
                    <a:srgbClr val="D19129"/>
                  </a:solidFill>
                  <a:latin typeface="Century Gothic"/>
                  <a:ea typeface="Century Gothic"/>
                  <a:cs typeface="Century Gothic"/>
                  <a:sym typeface="Century Gothic"/>
                </a:rPr>
                <a:t>Did you identify any expenses you could cut down?</a:t>
              </a:r>
              <a:endParaRPr sz="2000" b="1" i="0" u="none" strike="noStrike" cap="none">
                <a:solidFill>
                  <a:srgbClr val="D19129"/>
                </a:solidFill>
                <a:latin typeface="Century Gothic"/>
                <a:ea typeface="Century Gothic"/>
                <a:cs typeface="Century Gothic"/>
                <a:sym typeface="Century Gothic"/>
              </a:endParaRPr>
            </a:p>
          </p:txBody>
        </p:sp>
      </p:grpSp>
      <p:grpSp>
        <p:nvGrpSpPr>
          <p:cNvPr id="586" name="Google Shape;586;g153f0e7301b_0_0"/>
          <p:cNvGrpSpPr/>
          <p:nvPr/>
        </p:nvGrpSpPr>
        <p:grpSpPr>
          <a:xfrm>
            <a:off x="4632775" y="526775"/>
            <a:ext cx="3282376" cy="2586774"/>
            <a:chOff x="5547175" y="526775"/>
            <a:chExt cx="3282376" cy="2586774"/>
          </a:xfrm>
        </p:grpSpPr>
        <p:pic>
          <p:nvPicPr>
            <p:cNvPr id="587" name="Google Shape;587;g153f0e7301b_0_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547175" y="526775"/>
              <a:ext cx="3282376" cy="2586774"/>
            </a:xfrm>
            <a:prstGeom prst="rect">
              <a:avLst/>
            </a:prstGeom>
            <a:noFill/>
            <a:ln>
              <a:noFill/>
            </a:ln>
          </p:spPr>
        </p:pic>
        <p:sp>
          <p:nvSpPr>
            <p:cNvPr id="588" name="Google Shape;588;g153f0e7301b_0_0"/>
            <p:cNvSpPr txBox="1"/>
            <p:nvPr/>
          </p:nvSpPr>
          <p:spPr>
            <a:xfrm>
              <a:off x="6221750" y="1034725"/>
              <a:ext cx="1976100" cy="14391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Do you now have a clearer idea of your expenses?</a:t>
              </a:r>
              <a:endParaRPr sz="1800" b="1" i="0" u="none" strike="noStrike" cap="none">
                <a:solidFill>
                  <a:srgbClr val="D19129"/>
                </a:solidFill>
                <a:latin typeface="Century Gothic"/>
                <a:ea typeface="Century Gothic"/>
                <a:cs typeface="Century Gothic"/>
                <a:sym typeface="Century Gothic"/>
              </a:endParaRPr>
            </a:p>
          </p:txBody>
        </p:sp>
      </p:grpSp>
      <p:pic>
        <p:nvPicPr>
          <p:cNvPr id="589" name="Google Shape;589;g153f0e7301b_0_0"/>
          <p:cNvPicPr preferRelativeResize="0"/>
          <p:nvPr/>
        </p:nvPicPr>
        <p:blipFill rotWithShape="1">
          <a:blip r:embed="rId9" cstate="screen">
            <a:alphaModFix/>
            <a:extLst>
              <a:ext uri="{28A0092B-C50C-407E-A947-70E740481C1C}">
                <a14:useLocalDpi xmlns:a14="http://schemas.microsoft.com/office/drawing/2010/main"/>
              </a:ext>
            </a:extLst>
          </a:blip>
          <a:srcRect t="9" b="8"/>
          <a:stretch/>
        </p:blipFill>
        <p:spPr>
          <a:xfrm>
            <a:off x="1451050" y="1371451"/>
            <a:ext cx="3624174" cy="5436252"/>
          </a:xfrm>
          <a:prstGeom prst="rect">
            <a:avLst/>
          </a:prstGeom>
          <a:noFill/>
          <a:ln>
            <a:noFill/>
          </a:ln>
        </p:spPr>
      </p:pic>
      <p:grpSp>
        <p:nvGrpSpPr>
          <p:cNvPr id="590" name="Google Shape;590;g153f0e7301b_0_0"/>
          <p:cNvGrpSpPr/>
          <p:nvPr/>
        </p:nvGrpSpPr>
        <p:grpSpPr>
          <a:xfrm>
            <a:off x="4971025" y="2808275"/>
            <a:ext cx="2843776" cy="2241124"/>
            <a:chOff x="5885425" y="2808275"/>
            <a:chExt cx="2843776" cy="2241124"/>
          </a:xfrm>
        </p:grpSpPr>
        <p:pic>
          <p:nvPicPr>
            <p:cNvPr id="591" name="Google Shape;591;g153f0e7301b_0_0"/>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5885425" y="2808275"/>
              <a:ext cx="2843776" cy="2241124"/>
            </a:xfrm>
            <a:prstGeom prst="rect">
              <a:avLst/>
            </a:prstGeom>
            <a:noFill/>
            <a:ln>
              <a:noFill/>
            </a:ln>
          </p:spPr>
        </p:pic>
        <p:sp>
          <p:nvSpPr>
            <p:cNvPr id="592" name="Google Shape;592;g153f0e7301b_0_0"/>
            <p:cNvSpPr txBox="1"/>
            <p:nvPr/>
          </p:nvSpPr>
          <p:spPr>
            <a:xfrm>
              <a:off x="6426300" y="3317300"/>
              <a:ext cx="1795500" cy="11133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How much can you save?</a:t>
              </a:r>
              <a:endParaRPr sz="1800" b="0" i="0" u="none" strike="noStrike" cap="none">
                <a:solidFill>
                  <a:srgbClr val="D19129"/>
                </a:solidFill>
                <a:latin typeface="Century Gothic"/>
                <a:ea typeface="Century Gothic"/>
                <a:cs typeface="Century Gothic"/>
                <a:sym typeface="Century Gothic"/>
              </a:endParaRPr>
            </a:p>
          </p:txBody>
        </p:sp>
      </p:grpSp>
      <p:sp>
        <p:nvSpPr>
          <p:cNvPr id="593" name="Google Shape;593;g153f0e7301b_0_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27</a:t>
            </a:fld>
            <a:endParaRPr/>
          </a:p>
        </p:txBody>
      </p:sp>
      <p:sp>
        <p:nvSpPr>
          <p:cNvPr id="594" name="Google Shape;594;g153f0e7301b_0_0"/>
          <p:cNvSpPr txBox="1"/>
          <p:nvPr/>
        </p:nvSpPr>
        <p:spPr>
          <a:xfrm>
            <a:off x="1788225" y="731150"/>
            <a:ext cx="2027100" cy="1139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200"/>
              <a:buFont typeface="Arial"/>
              <a:buNone/>
            </a:pPr>
            <a:r>
              <a:rPr lang="en-US" sz="1700" b="1" i="0" u="none" strike="noStrike" cap="none">
                <a:solidFill>
                  <a:srgbClr val="2855A4"/>
                </a:solidFill>
                <a:latin typeface="Century Gothic"/>
                <a:ea typeface="Century Gothic"/>
                <a:cs typeface="Century Gothic"/>
                <a:sym typeface="Century Gothic"/>
              </a:rPr>
              <a:t>Did you gain any insights by doing the budgeting exercise?</a:t>
            </a:r>
            <a:endParaRPr sz="3800" b="1" i="0" u="none" strike="noStrike" cap="none">
              <a:solidFill>
                <a:srgbClr val="2853A3"/>
              </a:solidFill>
              <a:latin typeface="Century Gothic"/>
              <a:ea typeface="Century Gothic"/>
              <a:cs typeface="Century Gothic"/>
              <a:sym typeface="Century Gothic"/>
            </a:endParaRPr>
          </a:p>
        </p:txBody>
      </p:sp>
      <p:grpSp>
        <p:nvGrpSpPr>
          <p:cNvPr id="595" name="Google Shape;595;g153f0e7301b_0_0"/>
          <p:cNvGrpSpPr/>
          <p:nvPr/>
        </p:nvGrpSpPr>
        <p:grpSpPr>
          <a:xfrm>
            <a:off x="6891400" y="3179975"/>
            <a:ext cx="3164349" cy="2493775"/>
            <a:chOff x="7846575" y="977975"/>
            <a:chExt cx="3164349" cy="2493775"/>
          </a:xfrm>
        </p:grpSpPr>
        <p:pic>
          <p:nvPicPr>
            <p:cNvPr id="596" name="Google Shape;596;g153f0e7301b_0_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846575" y="977975"/>
              <a:ext cx="3164349" cy="2493775"/>
            </a:xfrm>
            <a:prstGeom prst="rect">
              <a:avLst/>
            </a:prstGeom>
            <a:noFill/>
            <a:ln>
              <a:noFill/>
            </a:ln>
          </p:spPr>
        </p:pic>
        <p:sp>
          <p:nvSpPr>
            <p:cNvPr id="597" name="Google Shape;597;g153f0e7301b_0_0"/>
            <p:cNvSpPr txBox="1"/>
            <p:nvPr/>
          </p:nvSpPr>
          <p:spPr>
            <a:xfrm>
              <a:off x="8391350" y="1512275"/>
              <a:ext cx="2092500" cy="1361700"/>
            </a:xfrm>
            <a:prstGeom prst="rect">
              <a:avLst/>
            </a:prstGeom>
            <a:noFill/>
            <a:ln>
              <a:noFill/>
            </a:ln>
          </p:spPr>
          <p:txBody>
            <a:bodyPr spcFirstLastPara="1" wrap="square" lIns="91425" tIns="91425" rIns="91425" bIns="91425" anchor="t" anchorCtr="0">
              <a:spAutoFit/>
            </a:bodyPr>
            <a:lstStyle/>
            <a:p>
              <a:pPr marL="12700" marR="5080" lvl="0" indent="0" algn="ctr" rtl="0">
                <a:lnSpc>
                  <a:spcPct val="116599"/>
                </a:lnSpc>
                <a:spcBef>
                  <a:spcPts val="0"/>
                </a:spcBef>
                <a:spcAft>
                  <a:spcPts val="0"/>
                </a:spcAft>
                <a:buClr>
                  <a:schemeClr val="dk1"/>
                </a:buClr>
                <a:buSzPts val="2200"/>
                <a:buFont typeface="Arial"/>
                <a:buNone/>
              </a:pPr>
              <a:r>
                <a:rPr lang="en-US" sz="1700" b="1" i="0" u="none" strike="noStrike" cap="none">
                  <a:solidFill>
                    <a:srgbClr val="D19129"/>
                  </a:solidFill>
                  <a:latin typeface="Century Gothic"/>
                  <a:ea typeface="Century Gothic"/>
                  <a:cs typeface="Century Gothic"/>
                  <a:sym typeface="Century Gothic"/>
                </a:rPr>
                <a:t>What can you </a:t>
              </a:r>
              <a:endParaRPr sz="1700" b="1" i="0" u="none" strike="noStrike" cap="none">
                <a:solidFill>
                  <a:srgbClr val="D19129"/>
                </a:solidFill>
                <a:latin typeface="Century Gothic"/>
                <a:ea typeface="Century Gothic"/>
                <a:cs typeface="Century Gothic"/>
                <a:sym typeface="Century Gothic"/>
              </a:endParaRPr>
            </a:p>
            <a:p>
              <a:pPr marL="12700" marR="5080" lvl="0" indent="0" algn="ctr" rtl="0">
                <a:lnSpc>
                  <a:spcPct val="116599"/>
                </a:lnSpc>
                <a:spcBef>
                  <a:spcPts val="0"/>
                </a:spcBef>
                <a:spcAft>
                  <a:spcPts val="0"/>
                </a:spcAft>
                <a:buClr>
                  <a:schemeClr val="dk1"/>
                </a:buClr>
                <a:buSzPts val="2200"/>
                <a:buFont typeface="Arial"/>
                <a:buNone/>
              </a:pPr>
              <a:r>
                <a:rPr lang="en-US" sz="1700" b="1" i="0" u="none" strike="noStrike" cap="none">
                  <a:solidFill>
                    <a:srgbClr val="D19129"/>
                  </a:solidFill>
                  <a:latin typeface="Century Gothic"/>
                  <a:ea typeface="Century Gothic"/>
                  <a:cs typeface="Century Gothic"/>
                  <a:sym typeface="Century Gothic"/>
                </a:rPr>
                <a:t>do with the savings you will accumulate?</a:t>
              </a:r>
              <a:endParaRPr sz="2000" b="1" i="0" u="none" strike="noStrike" cap="none">
                <a:solidFill>
                  <a:srgbClr val="D19129"/>
                </a:solidFill>
                <a:latin typeface="Century Gothic"/>
                <a:ea typeface="Century Gothic"/>
                <a:cs typeface="Century Gothic"/>
                <a:sym typeface="Century Gothic"/>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pic>
        <p:nvPicPr>
          <p:cNvPr id="602" name="Google Shape;602;g1501461a07a_0_37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603" name="Google Shape;603;g1501461a07a_0_37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16136" y="1918636"/>
            <a:ext cx="4058757" cy="4058757"/>
          </a:xfrm>
          <a:prstGeom prst="rect">
            <a:avLst/>
          </a:prstGeom>
          <a:noFill/>
          <a:ln>
            <a:noFill/>
          </a:ln>
        </p:spPr>
      </p:pic>
      <p:pic>
        <p:nvPicPr>
          <p:cNvPr id="604" name="Google Shape;604;g1501461a07a_0_37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799464" y="2018386"/>
            <a:ext cx="3928980" cy="3928980"/>
          </a:xfrm>
          <a:prstGeom prst="rect">
            <a:avLst/>
          </a:prstGeom>
          <a:noFill/>
          <a:ln>
            <a:noFill/>
          </a:ln>
        </p:spPr>
      </p:pic>
      <p:sp>
        <p:nvSpPr>
          <p:cNvPr id="605" name="Google Shape;605;g1501461a07a_0_375"/>
          <p:cNvSpPr/>
          <p:nvPr/>
        </p:nvSpPr>
        <p:spPr>
          <a:xfrm>
            <a:off x="601375" y="358000"/>
            <a:ext cx="9870600" cy="11406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606" name="Google Shape;606;g1501461a07a_0_375"/>
          <p:cNvGrpSpPr/>
          <p:nvPr/>
        </p:nvGrpSpPr>
        <p:grpSpPr>
          <a:xfrm>
            <a:off x="3659970" y="2217100"/>
            <a:ext cx="3643255" cy="1453500"/>
            <a:chOff x="3792970" y="2050848"/>
            <a:chExt cx="3643255" cy="1453500"/>
          </a:xfrm>
        </p:grpSpPr>
        <p:pic>
          <p:nvPicPr>
            <p:cNvPr id="607" name="Google Shape;607;g1501461a07a_0_37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693133">
              <a:off x="3867162" y="2162565"/>
              <a:ext cx="824344" cy="824344"/>
            </a:xfrm>
            <a:prstGeom prst="rect">
              <a:avLst/>
            </a:prstGeom>
            <a:noFill/>
            <a:ln>
              <a:noFill/>
            </a:ln>
          </p:spPr>
        </p:pic>
        <p:sp>
          <p:nvSpPr>
            <p:cNvPr id="608" name="Google Shape;608;g1501461a07a_0_375"/>
            <p:cNvSpPr/>
            <p:nvPr/>
          </p:nvSpPr>
          <p:spPr>
            <a:xfrm>
              <a:off x="4484225" y="2050848"/>
              <a:ext cx="2952000" cy="1453500"/>
            </a:xfrm>
            <a:prstGeom prst="rect">
              <a:avLst/>
            </a:prstGeom>
            <a:solidFill>
              <a:srgbClr val="FBE4D4">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09" name="Google Shape;609;g1501461a07a_0_375"/>
            <p:cNvSpPr txBox="1"/>
            <p:nvPr/>
          </p:nvSpPr>
          <p:spPr>
            <a:xfrm>
              <a:off x="4734599" y="2130648"/>
              <a:ext cx="2619600" cy="1215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lt1"/>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Hey Sister Lessons</a:t>
              </a:r>
              <a:endParaRPr sz="20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Lesson 18: How can my household manage our finances better?</a:t>
              </a:r>
              <a:endParaRPr sz="1600" b="1" i="0" u="none" strike="noStrike" cap="none">
                <a:solidFill>
                  <a:schemeClr val="lt1"/>
                </a:solidFill>
                <a:latin typeface="Century Gothic"/>
                <a:ea typeface="Century Gothic"/>
                <a:cs typeface="Century Gothic"/>
                <a:sym typeface="Century Gothic"/>
              </a:endParaRPr>
            </a:p>
          </p:txBody>
        </p:sp>
      </p:grpSp>
      <p:grpSp>
        <p:nvGrpSpPr>
          <p:cNvPr id="610" name="Google Shape;610;g1501461a07a_0_375"/>
          <p:cNvGrpSpPr/>
          <p:nvPr/>
        </p:nvGrpSpPr>
        <p:grpSpPr>
          <a:xfrm>
            <a:off x="4873275" y="4323975"/>
            <a:ext cx="3462649" cy="1886868"/>
            <a:chOff x="4524150" y="4157723"/>
            <a:chExt cx="3462649" cy="1886868"/>
          </a:xfrm>
        </p:grpSpPr>
        <p:grpSp>
          <p:nvGrpSpPr>
            <p:cNvPr id="611" name="Google Shape;611;g1501461a07a_0_375"/>
            <p:cNvGrpSpPr/>
            <p:nvPr/>
          </p:nvGrpSpPr>
          <p:grpSpPr>
            <a:xfrm>
              <a:off x="4524150" y="4157723"/>
              <a:ext cx="2920800" cy="1564800"/>
              <a:chOff x="4374525" y="4157723"/>
              <a:chExt cx="2920800" cy="1564800"/>
            </a:xfrm>
          </p:grpSpPr>
          <p:sp>
            <p:nvSpPr>
              <p:cNvPr id="612" name="Google Shape;612;g1501461a07a_0_375"/>
              <p:cNvSpPr/>
              <p:nvPr/>
            </p:nvSpPr>
            <p:spPr>
              <a:xfrm>
                <a:off x="4374525" y="4157723"/>
                <a:ext cx="2920800" cy="1564800"/>
              </a:xfrm>
              <a:prstGeom prst="rect">
                <a:avLst/>
              </a:prstGeom>
              <a:solidFill>
                <a:srgbClr val="FBE4D4">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3" name="Google Shape;613;g1501461a07a_0_375"/>
              <p:cNvSpPr txBox="1"/>
              <p:nvPr/>
            </p:nvSpPr>
            <p:spPr>
              <a:xfrm>
                <a:off x="4580775" y="4327084"/>
                <a:ext cx="2645700" cy="1215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lt1"/>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Oye Amiga Lessons</a:t>
                </a:r>
                <a:endParaRPr sz="20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Lesson 10: How can my household manage our finances better?</a:t>
                </a:r>
                <a:endParaRPr sz="1600" b="1" i="0" u="none" strike="noStrike" cap="none">
                  <a:solidFill>
                    <a:schemeClr val="lt1"/>
                  </a:solidFill>
                  <a:latin typeface="Century Gothic"/>
                  <a:ea typeface="Century Gothic"/>
                  <a:cs typeface="Century Gothic"/>
                  <a:sym typeface="Century Gothic"/>
                </a:endParaRPr>
              </a:p>
            </p:txBody>
          </p:sp>
        </p:grpSp>
        <p:pic>
          <p:nvPicPr>
            <p:cNvPr id="614" name="Google Shape;614;g1501461a07a_0_37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6761948">
              <a:off x="7035326" y="5093118"/>
              <a:ext cx="824344" cy="824344"/>
            </a:xfrm>
            <a:prstGeom prst="rect">
              <a:avLst/>
            </a:prstGeom>
            <a:noFill/>
            <a:ln>
              <a:noFill/>
            </a:ln>
          </p:spPr>
        </p:pic>
      </p:grpSp>
      <p:sp>
        <p:nvSpPr>
          <p:cNvPr id="615" name="Google Shape;615;g1501461a07a_0_375"/>
          <p:cNvSpPr txBox="1">
            <a:spLocks noGrp="1"/>
          </p:cNvSpPr>
          <p:nvPr>
            <p:ph type="title"/>
          </p:nvPr>
        </p:nvSpPr>
        <p:spPr>
          <a:xfrm>
            <a:off x="838200" y="26546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BA0C2F"/>
              </a:buClr>
              <a:buSzPts val="3200"/>
              <a:buFont typeface="Century Gothic"/>
              <a:buNone/>
            </a:pPr>
            <a:r>
              <a:rPr lang="en-US" sz="2100" b="1">
                <a:solidFill>
                  <a:srgbClr val="BA0C2F"/>
                </a:solidFill>
              </a:rPr>
              <a:t>LEARNING RESOURCE</a:t>
            </a:r>
            <a:endParaRPr sz="2100" b="1">
              <a:solidFill>
                <a:srgbClr val="BA0C2F"/>
              </a:solidFill>
            </a:endParaRPr>
          </a:p>
          <a:p>
            <a:pPr marL="0" lvl="0" indent="0" algn="l" rtl="0">
              <a:lnSpc>
                <a:spcPct val="90000"/>
              </a:lnSpc>
              <a:spcBef>
                <a:spcPts val="400"/>
              </a:spcBef>
              <a:spcAft>
                <a:spcPts val="0"/>
              </a:spcAft>
              <a:buClr>
                <a:srgbClr val="BA0C2F"/>
              </a:buClr>
              <a:buSzPts val="3200"/>
              <a:buFont typeface="Century Gothic"/>
              <a:buNone/>
            </a:pPr>
            <a:r>
              <a:rPr lang="en-US" sz="3200">
                <a:solidFill>
                  <a:srgbClr val="BA0C2F"/>
                </a:solidFill>
              </a:rPr>
              <a:t>Budgeting with</a:t>
            </a:r>
            <a:r>
              <a:rPr lang="en-US" sz="3200">
                <a:solidFill>
                  <a:srgbClr val="BA0C2F"/>
                </a:solidFill>
                <a:latin typeface="Century Gothic"/>
                <a:ea typeface="Century Gothic"/>
                <a:cs typeface="Century Gothic"/>
                <a:sym typeface="Century Gothic"/>
              </a:rPr>
              <a:t> Hey Sister and Oye Amiga</a:t>
            </a:r>
            <a:endParaRPr/>
          </a:p>
        </p:txBody>
      </p:sp>
      <p:sp>
        <p:nvSpPr>
          <p:cNvPr id="616" name="Google Shape;616;g1501461a07a_0_37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lt1"/>
                </a:solidFill>
              </a:rPr>
              <a:t>28</a:t>
            </a:fld>
            <a:endParaRPr>
              <a:solidFill>
                <a:schemeClr val="lt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1" name="Google Shape;621;g1501461a07a_0_39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2000" cy="6857171"/>
          </a:xfrm>
          <a:prstGeom prst="rect">
            <a:avLst/>
          </a:prstGeom>
          <a:noFill/>
          <a:ln>
            <a:noFill/>
          </a:ln>
        </p:spPr>
      </p:pic>
      <p:sp>
        <p:nvSpPr>
          <p:cNvPr id="622" name="Google Shape;622;g1501461a07a_0_393"/>
          <p:cNvSpPr/>
          <p:nvPr/>
        </p:nvSpPr>
        <p:spPr>
          <a:xfrm>
            <a:off x="1" y="1717399"/>
            <a:ext cx="6681900" cy="1923600"/>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623" name="Google Shape;623;g1501461a07a_0_39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29</a:t>
            </a:fld>
            <a:endParaRPr/>
          </a:p>
        </p:txBody>
      </p:sp>
      <p:sp>
        <p:nvSpPr>
          <p:cNvPr id="624" name="Google Shape;624;g1501461a07a_0_393"/>
          <p:cNvSpPr txBox="1"/>
          <p:nvPr/>
        </p:nvSpPr>
        <p:spPr>
          <a:xfrm>
            <a:off x="1044324" y="2187424"/>
            <a:ext cx="5472900" cy="99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4: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INVESTMENTS</a:t>
            </a:r>
            <a:endParaRPr sz="2800" b="1" i="0" u="none" strike="noStrike" cap="none">
              <a:solidFill>
                <a:schemeClr val="lt1"/>
              </a:solidFill>
              <a:highlight>
                <a:srgbClr val="FAC7A6"/>
              </a:highlight>
              <a:latin typeface="Century Gothic"/>
              <a:ea typeface="Century Gothic"/>
              <a:cs typeface="Century Gothic"/>
              <a:sym typeface="Century Gothic"/>
            </a:endParaRPr>
          </a:p>
        </p:txBody>
      </p:sp>
      <p:sp>
        <p:nvSpPr>
          <p:cNvPr id="625" name="Google Shape;625;g1501461a07a_0_393"/>
          <p:cNvSpPr txBox="1"/>
          <p:nvPr/>
        </p:nvSpPr>
        <p:spPr>
          <a:xfrm>
            <a:off x="1044325" y="3981100"/>
            <a:ext cx="4462500" cy="26358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00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learn the difference between savings and investments.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understand how investments can help generate income for your business.</a:t>
            </a:r>
            <a:endParaRPr sz="1400" b="0" i="0" u="none" strike="noStrike" cap="none">
              <a:solidFill>
                <a:srgbClr val="000000"/>
              </a:solidFill>
              <a:latin typeface="Arial"/>
              <a:ea typeface="Arial"/>
              <a:cs typeface="Arial"/>
              <a:sym typeface="Arial"/>
            </a:endParaRPr>
          </a:p>
        </p:txBody>
      </p:sp>
      <p:pic>
        <p:nvPicPr>
          <p:cNvPr id="626" name="Google Shape;626;g1501461a07a_0_393"/>
          <p:cNvPicPr preferRelativeResize="0"/>
          <p:nvPr/>
        </p:nvPicPr>
        <p:blipFill rotWithShape="1">
          <a:blip r:embed="rId4" cstate="screen">
            <a:alphaModFix/>
            <a:extLst>
              <a:ext uri="{28A0092B-C50C-407E-A947-70E740481C1C}">
                <a14:useLocalDpi xmlns:a14="http://schemas.microsoft.com/office/drawing/2010/main"/>
              </a:ext>
            </a:extLst>
          </a:blip>
          <a:srcRect b="24850"/>
          <a:stretch/>
        </p:blipFill>
        <p:spPr>
          <a:xfrm>
            <a:off x="7480175" y="774675"/>
            <a:ext cx="5395552" cy="6083323"/>
          </a:xfrm>
          <a:prstGeom prst="rect">
            <a:avLst/>
          </a:prstGeom>
          <a:noFill/>
          <a:ln>
            <a:noFill/>
          </a:ln>
        </p:spPr>
      </p:pic>
      <p:pic>
        <p:nvPicPr>
          <p:cNvPr id="627" name="Google Shape;627;g1501461a07a_0_393"/>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317750" y="187150"/>
            <a:ext cx="2486052" cy="1406226"/>
          </a:xfrm>
          <a:prstGeom prst="rect">
            <a:avLst/>
          </a:prstGeom>
          <a:noFill/>
          <a:ln>
            <a:noFill/>
          </a:ln>
        </p:spPr>
      </p:pic>
      <p:sp>
        <p:nvSpPr>
          <p:cNvPr id="628" name="Google Shape;628;g1501461a07a_0_393"/>
          <p:cNvSpPr txBox="1"/>
          <p:nvPr/>
        </p:nvSpPr>
        <p:spPr>
          <a:xfrm>
            <a:off x="6636300" y="473500"/>
            <a:ext cx="2364900" cy="73886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400" b="1" i="0" u="none" strike="noStrike" cap="none">
                <a:solidFill>
                  <a:srgbClr val="2853A3"/>
                </a:solidFill>
                <a:latin typeface="Century Gothic"/>
                <a:ea typeface="Century Gothic"/>
                <a:cs typeface="Century Gothic"/>
                <a:sym typeface="Century Gothic"/>
              </a:rPr>
              <a:t>Do you know the difference between saving and investing?</a:t>
            </a:r>
            <a:endParaRPr sz="1400" b="1" i="0" u="none" strike="noStrike" cap="none">
              <a:solidFill>
                <a:srgbClr val="2853A3"/>
              </a:solidFill>
              <a:latin typeface="Calibri"/>
              <a:ea typeface="Calibri"/>
              <a:cs typeface="Calibri"/>
              <a:sym typeface="Calibri"/>
            </a:endParaRPr>
          </a:p>
        </p:txBody>
      </p:sp>
      <p:pic>
        <p:nvPicPr>
          <p:cNvPr id="629" name="Google Shape;629;g1501461a07a_0_393"/>
          <p:cNvPicPr preferRelativeResize="0"/>
          <p:nvPr/>
        </p:nvPicPr>
        <p:blipFill rotWithShape="1">
          <a:blip r:embed="rId6" cstate="screen">
            <a:alphaModFix/>
            <a:extLst>
              <a:ext uri="{28A0092B-C50C-407E-A947-70E740481C1C}">
                <a14:useLocalDpi xmlns:a14="http://schemas.microsoft.com/office/drawing/2010/main"/>
              </a:ext>
            </a:extLst>
          </a:blip>
          <a:srcRect l="19756" b="28956"/>
          <a:stretch/>
        </p:blipFill>
        <p:spPr>
          <a:xfrm>
            <a:off x="7266325" y="774675"/>
            <a:ext cx="4579749" cy="608332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g14a759c8f77_0_289"/>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3"/>
          </a:xfrm>
          <a:prstGeom prst="rect">
            <a:avLst/>
          </a:prstGeom>
          <a:noFill/>
          <a:ln>
            <a:noFill/>
          </a:ln>
        </p:spPr>
      </p:pic>
      <p:sp>
        <p:nvSpPr>
          <p:cNvPr id="110" name="Google Shape;110;g14a759c8f77_0_289"/>
          <p:cNvSpPr/>
          <p:nvPr/>
        </p:nvSpPr>
        <p:spPr>
          <a:xfrm>
            <a:off x="907475" y="1546575"/>
            <a:ext cx="5490600" cy="4548600"/>
          </a:xfrm>
          <a:prstGeom prst="rect">
            <a:avLst/>
          </a:prstGeom>
          <a:solidFill>
            <a:srgbClr val="B3CDEA">
              <a:alpha val="2705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111" name="Google Shape;111;g14a759c8f77_0_289"/>
          <p:cNvSpPr txBox="1">
            <a:spLocks noGrp="1"/>
          </p:cNvSpPr>
          <p:nvPr>
            <p:ph type="title"/>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latin typeface="Century Gothic"/>
                <a:ea typeface="Century Gothic"/>
                <a:cs typeface="Century Gothic"/>
                <a:sym typeface="Century Gothic"/>
              </a:rPr>
              <a:t>Module Overview</a:t>
            </a:r>
            <a:endParaRPr/>
          </a:p>
        </p:txBody>
      </p:sp>
      <p:pic>
        <p:nvPicPr>
          <p:cNvPr id="112" name="Google Shape;112;g14a759c8f77_0_28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6565" y="220953"/>
            <a:ext cx="7772398" cy="194310"/>
          </a:xfrm>
          <a:prstGeom prst="rect">
            <a:avLst/>
          </a:prstGeom>
          <a:noFill/>
          <a:ln>
            <a:noFill/>
          </a:ln>
        </p:spPr>
      </p:pic>
      <p:sp>
        <p:nvSpPr>
          <p:cNvPr id="113" name="Google Shape;113;g14a759c8f77_0_289"/>
          <p:cNvSpPr/>
          <p:nvPr/>
        </p:nvSpPr>
        <p:spPr>
          <a:xfrm>
            <a:off x="6478800" y="1546575"/>
            <a:ext cx="5163300" cy="1563000"/>
          </a:xfrm>
          <a:prstGeom prst="rect">
            <a:avLst/>
          </a:prstGeom>
          <a:solidFill>
            <a:srgbClr val="B3CDEA">
              <a:alpha val="2705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114" name="Google Shape;114;g14a759c8f77_0_289"/>
          <p:cNvSpPr txBox="1">
            <a:spLocks noGrp="1"/>
          </p:cNvSpPr>
          <p:nvPr>
            <p:ph type="body" idx="1"/>
          </p:nvPr>
        </p:nvSpPr>
        <p:spPr>
          <a:xfrm>
            <a:off x="7352100" y="1838738"/>
            <a:ext cx="4213800" cy="17679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97000"/>
              </a:lnSpc>
              <a:spcBef>
                <a:spcPts val="0"/>
              </a:spcBef>
              <a:spcAft>
                <a:spcPts val="0"/>
              </a:spcAft>
              <a:buClr>
                <a:srgbClr val="2853A3"/>
              </a:buClr>
              <a:buSzPts val="1800"/>
              <a:buNone/>
            </a:pPr>
            <a:r>
              <a:rPr lang="en-US" sz="2000" b="1">
                <a:solidFill>
                  <a:srgbClr val="2853A3"/>
                </a:solidFill>
                <a:latin typeface="Century Gothic"/>
                <a:ea typeface="Century Gothic"/>
                <a:cs typeface="Century Gothic"/>
                <a:sym typeface="Century Gothic"/>
              </a:rPr>
              <a:t>Objectives </a:t>
            </a:r>
            <a:endParaRPr sz="3000"/>
          </a:p>
          <a:p>
            <a:pPr marL="457200" marR="198755" lvl="0" indent="0" algn="l" rtl="0">
              <a:lnSpc>
                <a:spcPct val="100000"/>
              </a:lnSpc>
              <a:spcBef>
                <a:spcPts val="1000"/>
              </a:spcBef>
              <a:spcAft>
                <a:spcPts val="1000"/>
              </a:spcAft>
              <a:buSzPts val="2800"/>
              <a:buNone/>
            </a:pPr>
            <a:endParaRPr/>
          </a:p>
        </p:txBody>
      </p:sp>
      <p:sp>
        <p:nvSpPr>
          <p:cNvPr id="115" name="Google Shape;115;g14a759c8f77_0_289"/>
          <p:cNvSpPr/>
          <p:nvPr/>
        </p:nvSpPr>
        <p:spPr>
          <a:xfrm>
            <a:off x="6478800" y="3159200"/>
            <a:ext cx="5163300" cy="2936100"/>
          </a:xfrm>
          <a:prstGeom prst="rect">
            <a:avLst/>
          </a:prstGeom>
          <a:solidFill>
            <a:srgbClr val="B3CDEA">
              <a:alpha val="27058"/>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E2ECF7"/>
              </a:solidFill>
              <a:latin typeface="Calibri"/>
              <a:ea typeface="Calibri"/>
              <a:cs typeface="Calibri"/>
              <a:sym typeface="Calibri"/>
            </a:endParaRPr>
          </a:p>
        </p:txBody>
      </p:sp>
      <p:pic>
        <p:nvPicPr>
          <p:cNvPr id="116" name="Google Shape;116;g14a759c8f77_0_28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151375" y="1790500"/>
            <a:ext cx="582800" cy="582800"/>
          </a:xfrm>
          <a:prstGeom prst="rect">
            <a:avLst/>
          </a:prstGeom>
          <a:noFill/>
          <a:ln>
            <a:noFill/>
          </a:ln>
        </p:spPr>
      </p:pic>
      <p:pic>
        <p:nvPicPr>
          <p:cNvPr id="117" name="Google Shape;117;g14a759c8f77_0_28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660675" y="1725250"/>
            <a:ext cx="634974" cy="634974"/>
          </a:xfrm>
          <a:prstGeom prst="rect">
            <a:avLst/>
          </a:prstGeom>
          <a:noFill/>
          <a:ln>
            <a:noFill/>
          </a:ln>
        </p:spPr>
      </p:pic>
      <p:graphicFrame>
        <p:nvGraphicFramePr>
          <p:cNvPr id="118" name="Google Shape;118;g14a759c8f77_0_289"/>
          <p:cNvGraphicFramePr/>
          <p:nvPr/>
        </p:nvGraphicFramePr>
        <p:xfrm>
          <a:off x="1303775" y="2588875"/>
          <a:ext cx="4621350" cy="3239375"/>
        </p:xfrm>
        <a:graphic>
          <a:graphicData uri="http://schemas.openxmlformats.org/drawingml/2006/table">
            <a:tbl>
              <a:tblPr>
                <a:noFill/>
                <a:tableStyleId>{FBA20FA2-0D8F-4B62-BF4D-84E29547AFE4}</a:tableStyleId>
              </a:tblPr>
              <a:tblGrid>
                <a:gridCol w="3937625">
                  <a:extLst>
                    <a:ext uri="{9D8B030D-6E8A-4147-A177-3AD203B41FA5}">
                      <a16:colId xmlns:a16="http://schemas.microsoft.com/office/drawing/2014/main" val="20000"/>
                    </a:ext>
                  </a:extLst>
                </a:gridCol>
                <a:gridCol w="683725">
                  <a:extLst>
                    <a:ext uri="{9D8B030D-6E8A-4147-A177-3AD203B41FA5}">
                      <a16:colId xmlns:a16="http://schemas.microsoft.com/office/drawing/2014/main" val="20001"/>
                    </a:ext>
                  </a:extLst>
                </a:gridCol>
              </a:tblGrid>
              <a:tr h="520775">
                <a:tc>
                  <a:txBody>
                    <a:bodyPr/>
                    <a:lstStyle/>
                    <a:p>
                      <a:pPr marL="0" marR="0" lvl="0" indent="0" algn="l" rtl="0">
                        <a:lnSpc>
                          <a:spcPct val="100000"/>
                        </a:lnSpc>
                        <a:spcBef>
                          <a:spcPts val="0"/>
                        </a:spcBef>
                        <a:spcAft>
                          <a:spcPts val="0"/>
                        </a:spcAft>
                        <a:buClr>
                          <a:schemeClr val="dk1"/>
                        </a:buClr>
                        <a:buSzPts val="2300"/>
                        <a:buFont typeface="Arial"/>
                        <a:buNone/>
                      </a:pPr>
                      <a:r>
                        <a:rPr lang="en-US" sz="1800" b="1" u="none" strike="noStrike" cap="none">
                          <a:solidFill>
                            <a:srgbClr val="2853A3"/>
                          </a:solidFill>
                          <a:latin typeface="Century Gothic"/>
                          <a:ea typeface="Century Gothic"/>
                          <a:cs typeface="Century Gothic"/>
                          <a:sym typeface="Century Gothic"/>
                        </a:rPr>
                        <a:t>Part 1:</a:t>
                      </a:r>
                      <a:r>
                        <a:rPr lang="en-US" sz="1800" u="none" strike="noStrike" cap="none">
                          <a:solidFill>
                            <a:srgbClr val="2853A3"/>
                          </a:solidFill>
                          <a:latin typeface="Century Gothic"/>
                          <a:ea typeface="Century Gothic"/>
                          <a:cs typeface="Century Gothic"/>
                          <a:sym typeface="Century Gothic"/>
                        </a:rPr>
                        <a:t> Financial account opening</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300"/>
                        <a:buFont typeface="Arial"/>
                        <a:buNone/>
                      </a:pPr>
                      <a:r>
                        <a:rPr lang="en-US" sz="1800" u="sng" strike="noStrike" cap="none">
                          <a:solidFill>
                            <a:srgbClr val="0563C1"/>
                          </a:solidFill>
                          <a:latin typeface="Century Gothic"/>
                          <a:ea typeface="Century Gothic"/>
                          <a:cs typeface="Century Gothic"/>
                          <a:sym typeface="Century Gothic"/>
                          <a:hlinkClick r:id="rId7" action="ppaction://hlinksldjump">
                            <a:extLst>
                              <a:ext uri="{A12FA001-AC4F-418D-AE19-62706E023703}">
                                <ahyp:hlinkClr xmlns:ahyp="http://schemas.microsoft.com/office/drawing/2018/hyperlinkcolor" val="tx"/>
                              </a:ext>
                            </a:extLst>
                          </a:hlinkClick>
                        </a:rPr>
                        <a:t>5</a:t>
                      </a:r>
                      <a:endParaRPr sz="1400" u="none" strike="noStrike" cap="none">
                        <a:solidFill>
                          <a:srgbClr val="0563C1"/>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520775">
                <a:tc>
                  <a:txBody>
                    <a:bodyPr/>
                    <a:lstStyle/>
                    <a:p>
                      <a:pPr marL="0" marR="0" lvl="0" indent="0" algn="l" rtl="0">
                        <a:lnSpc>
                          <a:spcPct val="100000"/>
                        </a:lnSpc>
                        <a:spcBef>
                          <a:spcPts val="0"/>
                        </a:spcBef>
                        <a:spcAft>
                          <a:spcPts val="0"/>
                        </a:spcAft>
                        <a:buClr>
                          <a:schemeClr val="dk1"/>
                        </a:buClr>
                        <a:buSzPts val="2300"/>
                        <a:buFont typeface="Arial"/>
                        <a:buNone/>
                      </a:pPr>
                      <a:r>
                        <a:rPr lang="en-US" sz="1800" b="1" u="none" strike="noStrike" cap="none">
                          <a:solidFill>
                            <a:srgbClr val="2853A3"/>
                          </a:solidFill>
                          <a:latin typeface="Century Gothic"/>
                          <a:ea typeface="Century Gothic"/>
                          <a:cs typeface="Century Gothic"/>
                          <a:sym typeface="Century Gothic"/>
                        </a:rPr>
                        <a:t>Part 2:</a:t>
                      </a:r>
                      <a:r>
                        <a:rPr lang="en-US" sz="1800" u="none" strike="noStrike" cap="none">
                          <a:solidFill>
                            <a:srgbClr val="2853A3"/>
                          </a:solidFill>
                          <a:latin typeface="Century Gothic"/>
                          <a:ea typeface="Century Gothic"/>
                          <a:cs typeface="Century Gothic"/>
                          <a:sym typeface="Century Gothic"/>
                        </a:rPr>
                        <a:t> Savings</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300"/>
                        <a:buFont typeface="Arial"/>
                        <a:buNone/>
                      </a:pPr>
                      <a:r>
                        <a:rPr lang="en-US" sz="1800" u="sng">
                          <a:solidFill>
                            <a:schemeClr val="hlink"/>
                          </a:solidFill>
                          <a:latin typeface="Century Gothic"/>
                          <a:ea typeface="Century Gothic"/>
                          <a:cs typeface="Century Gothic"/>
                          <a:sym typeface="Century Gothic"/>
                          <a:hlinkClick r:id="rId8" action="ppaction://hlinksldjump"/>
                        </a:rPr>
                        <a:t>11</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520775">
                <a:tc>
                  <a:txBody>
                    <a:bodyPr/>
                    <a:lstStyle/>
                    <a:p>
                      <a:pPr marL="0" marR="0" lvl="0" indent="0" algn="l" rtl="0">
                        <a:lnSpc>
                          <a:spcPct val="100000"/>
                        </a:lnSpc>
                        <a:spcBef>
                          <a:spcPts val="0"/>
                        </a:spcBef>
                        <a:spcAft>
                          <a:spcPts val="0"/>
                        </a:spcAft>
                        <a:buClr>
                          <a:schemeClr val="dk1"/>
                        </a:buClr>
                        <a:buSzPts val="2300"/>
                        <a:buFont typeface="Arial"/>
                        <a:buNone/>
                      </a:pPr>
                      <a:r>
                        <a:rPr lang="en-US" sz="1800" b="1" u="none" strike="noStrike" cap="none">
                          <a:solidFill>
                            <a:srgbClr val="2853A3"/>
                          </a:solidFill>
                          <a:latin typeface="Century Gothic"/>
                          <a:ea typeface="Century Gothic"/>
                          <a:cs typeface="Century Gothic"/>
                          <a:sym typeface="Century Gothic"/>
                        </a:rPr>
                        <a:t>Part 3:</a:t>
                      </a:r>
                      <a:r>
                        <a:rPr lang="en-US" sz="1800" u="none" strike="noStrike" cap="none">
                          <a:solidFill>
                            <a:srgbClr val="2853A3"/>
                          </a:solidFill>
                          <a:latin typeface="Century Gothic"/>
                          <a:ea typeface="Century Gothic"/>
                          <a:cs typeface="Century Gothic"/>
                          <a:sym typeface="Century Gothic"/>
                        </a:rPr>
                        <a:t> Budgeting</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300"/>
                        <a:buFont typeface="Arial"/>
                        <a:buNone/>
                      </a:pPr>
                      <a:r>
                        <a:rPr lang="en-US" sz="1800" u="sng">
                          <a:solidFill>
                            <a:schemeClr val="hlink"/>
                          </a:solidFill>
                          <a:latin typeface="Century Gothic"/>
                          <a:ea typeface="Century Gothic"/>
                          <a:cs typeface="Century Gothic"/>
                          <a:sym typeface="Century Gothic"/>
                          <a:hlinkClick r:id="rId9" action="ppaction://hlinksldjump"/>
                        </a:rPr>
                        <a:t>22</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520775">
                <a:tc>
                  <a:txBody>
                    <a:bodyPr/>
                    <a:lstStyle/>
                    <a:p>
                      <a:pPr marL="0" marR="0" lvl="0" indent="0" algn="l" rtl="0">
                        <a:lnSpc>
                          <a:spcPct val="100000"/>
                        </a:lnSpc>
                        <a:spcBef>
                          <a:spcPts val="0"/>
                        </a:spcBef>
                        <a:spcAft>
                          <a:spcPts val="0"/>
                        </a:spcAft>
                        <a:buClr>
                          <a:schemeClr val="dk1"/>
                        </a:buClr>
                        <a:buSzPts val="2300"/>
                        <a:buFont typeface="Arial"/>
                        <a:buNone/>
                      </a:pPr>
                      <a:r>
                        <a:rPr lang="en-US" sz="1800" b="1" u="none" strike="noStrike" cap="none">
                          <a:solidFill>
                            <a:srgbClr val="2853A3"/>
                          </a:solidFill>
                          <a:latin typeface="Century Gothic"/>
                          <a:ea typeface="Century Gothic"/>
                          <a:cs typeface="Century Gothic"/>
                          <a:sym typeface="Century Gothic"/>
                        </a:rPr>
                        <a:t>Part 4:</a:t>
                      </a:r>
                      <a:r>
                        <a:rPr lang="en-US" sz="1800" u="none" strike="noStrike" cap="none">
                          <a:solidFill>
                            <a:srgbClr val="2853A3"/>
                          </a:solidFill>
                          <a:latin typeface="Century Gothic"/>
                          <a:ea typeface="Century Gothic"/>
                          <a:cs typeface="Century Gothic"/>
                          <a:sym typeface="Century Gothic"/>
                        </a:rPr>
                        <a:t> Investments</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2300"/>
                        <a:buFont typeface="Arial"/>
                        <a:buNone/>
                      </a:pPr>
                      <a:r>
                        <a:rPr lang="en-US" sz="1800" u="sng">
                          <a:solidFill>
                            <a:schemeClr val="hlink"/>
                          </a:solidFill>
                          <a:latin typeface="Century Gothic"/>
                          <a:ea typeface="Century Gothic"/>
                          <a:cs typeface="Century Gothic"/>
                          <a:sym typeface="Century Gothic"/>
                          <a:hlinkClick r:id="rId10" action="ppaction://hlinksldjump"/>
                        </a:rPr>
                        <a:t>29</a:t>
                      </a:r>
                      <a:endParaRPr sz="1400" u="none" strike="noStrike" cap="none"/>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520775">
                <a:tc>
                  <a:txBody>
                    <a:bodyPr/>
                    <a:lstStyle/>
                    <a:p>
                      <a:pPr marL="0" marR="0" lvl="0" indent="0" algn="l" rtl="0">
                        <a:lnSpc>
                          <a:spcPct val="100000"/>
                        </a:lnSpc>
                        <a:spcBef>
                          <a:spcPts val="0"/>
                        </a:spcBef>
                        <a:spcAft>
                          <a:spcPts val="0"/>
                        </a:spcAft>
                        <a:buClr>
                          <a:schemeClr val="dk1"/>
                        </a:buClr>
                        <a:buSzPts val="2300"/>
                        <a:buFont typeface="Arial"/>
                        <a:buNone/>
                      </a:pPr>
                      <a:r>
                        <a:rPr lang="en-US" sz="1800" b="1" u="none" strike="noStrike" cap="none">
                          <a:solidFill>
                            <a:srgbClr val="2853A3"/>
                          </a:solidFill>
                          <a:latin typeface="Century Gothic"/>
                          <a:ea typeface="Century Gothic"/>
                          <a:cs typeface="Century Gothic"/>
                          <a:sym typeface="Century Gothic"/>
                        </a:rPr>
                        <a:t>Part 5:</a:t>
                      </a:r>
                      <a:r>
                        <a:rPr lang="en-US" sz="1800" u="none" strike="noStrike" cap="none">
                          <a:solidFill>
                            <a:srgbClr val="2853A3"/>
                          </a:solidFill>
                          <a:latin typeface="Century Gothic"/>
                          <a:ea typeface="Century Gothic"/>
                          <a:cs typeface="Century Gothic"/>
                          <a:sym typeface="Century Gothic"/>
                        </a:rPr>
                        <a:t> Insurance</a:t>
                      </a:r>
                      <a:endParaRPr sz="1800" b="1" u="none" strike="noStrike" cap="none">
                        <a:solidFill>
                          <a:srgbClr val="2853A3"/>
                        </a:solidFill>
                        <a:latin typeface="Century Gothic"/>
                        <a:ea typeface="Century Gothic"/>
                        <a:cs typeface="Century Gothic"/>
                        <a:sym typeface="Century Gothic"/>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sng">
                          <a:solidFill>
                            <a:schemeClr val="hlink"/>
                          </a:solidFill>
                          <a:latin typeface="Century Gothic"/>
                          <a:ea typeface="Century Gothic"/>
                          <a:cs typeface="Century Gothic"/>
                          <a:sym typeface="Century Gothic"/>
                          <a:hlinkClick r:id="rId11" action="ppaction://hlinksldjump"/>
                        </a:rPr>
                        <a:t>33</a:t>
                      </a:r>
                      <a:endParaRPr sz="1800" u="none" strike="noStrike" cap="none">
                        <a:latin typeface="Century Gothic"/>
                        <a:ea typeface="Century Gothic"/>
                        <a:cs typeface="Century Gothic"/>
                        <a:sym typeface="Century Gothic"/>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r h="635500">
                <a:tc>
                  <a:txBody>
                    <a:bodyPr/>
                    <a:lstStyle/>
                    <a:p>
                      <a:pPr marL="0" marR="0" lvl="0" indent="0" algn="l" rtl="0">
                        <a:lnSpc>
                          <a:spcPct val="100000"/>
                        </a:lnSpc>
                        <a:spcBef>
                          <a:spcPts val="0"/>
                        </a:spcBef>
                        <a:spcAft>
                          <a:spcPts val="0"/>
                        </a:spcAft>
                        <a:buClr>
                          <a:schemeClr val="dk1"/>
                        </a:buClr>
                        <a:buSzPts val="1100"/>
                        <a:buFont typeface="Arial"/>
                        <a:buNone/>
                      </a:pPr>
                      <a:r>
                        <a:rPr lang="en-US" sz="1800" b="1" u="none" strike="noStrike" cap="none">
                          <a:solidFill>
                            <a:srgbClr val="2853A3"/>
                          </a:solidFill>
                          <a:latin typeface="Century Gothic"/>
                          <a:ea typeface="Century Gothic"/>
                          <a:cs typeface="Century Gothic"/>
                          <a:sym typeface="Century Gothic"/>
                        </a:rPr>
                        <a:t>Part 6:</a:t>
                      </a:r>
                      <a:r>
                        <a:rPr lang="en-US" sz="1800" u="none" strike="noStrike" cap="none">
                          <a:solidFill>
                            <a:srgbClr val="2853A3"/>
                          </a:solidFill>
                          <a:latin typeface="Century Gothic"/>
                          <a:ea typeface="Century Gothic"/>
                          <a:cs typeface="Century Gothic"/>
                          <a:sym typeface="Century Gothic"/>
                        </a:rPr>
                        <a:t> Credit</a:t>
                      </a:r>
                      <a:endParaRPr sz="1800" b="1" u="none" strike="noStrike" cap="none">
                        <a:solidFill>
                          <a:srgbClr val="2853A3"/>
                        </a:solidFill>
                        <a:latin typeface="Century Gothic"/>
                        <a:ea typeface="Century Gothic"/>
                        <a:cs typeface="Century Gothic"/>
                        <a:sym typeface="Century Gothic"/>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sng">
                          <a:solidFill>
                            <a:schemeClr val="hlink"/>
                          </a:solidFill>
                          <a:latin typeface="Century Gothic"/>
                          <a:ea typeface="Century Gothic"/>
                          <a:cs typeface="Century Gothic"/>
                          <a:sym typeface="Century Gothic"/>
                          <a:hlinkClick r:id="rId12" action="ppaction://hlinksldjump"/>
                        </a:rPr>
                        <a:t>40</a:t>
                      </a:r>
                      <a:endParaRPr sz="1800" u="none" strike="noStrike" cap="none">
                        <a:latin typeface="Century Gothic"/>
                        <a:ea typeface="Century Gothic"/>
                        <a:cs typeface="Century Gothic"/>
                        <a:sym typeface="Century Gothic"/>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19" name="Google Shape;119;g14a759c8f77_0_289"/>
          <p:cNvSpPr txBox="1"/>
          <p:nvPr/>
        </p:nvSpPr>
        <p:spPr>
          <a:xfrm>
            <a:off x="6742825" y="2382000"/>
            <a:ext cx="4711800" cy="677100"/>
          </a:xfrm>
          <a:prstGeom prst="rect">
            <a:avLst/>
          </a:prstGeom>
          <a:noFill/>
          <a:ln>
            <a:noFill/>
          </a:ln>
        </p:spPr>
        <p:txBody>
          <a:bodyPr spcFirstLastPara="1" wrap="square" lIns="91425" tIns="91425" rIns="91425" bIns="91425" anchor="t" anchorCtr="0">
            <a:spAutoFit/>
          </a:bodyPr>
          <a:lstStyle/>
          <a:p>
            <a:pPr marL="457200" marR="198755" lvl="0" indent="0" algn="l" rtl="0">
              <a:lnSpc>
                <a:spcPct val="100000"/>
              </a:lnSpc>
              <a:spcBef>
                <a:spcPts val="1000"/>
              </a:spcBef>
              <a:spcAft>
                <a:spcPts val="1000"/>
              </a:spcAft>
              <a:buNone/>
            </a:pPr>
            <a:r>
              <a:rPr lang="en-US" sz="1600" b="0" i="0" u="none" strike="noStrike" cap="none">
                <a:solidFill>
                  <a:srgbClr val="2853A3"/>
                </a:solidFill>
                <a:latin typeface="Century Gothic"/>
                <a:ea typeface="Century Gothic"/>
                <a:cs typeface="Century Gothic"/>
                <a:sym typeface="Century Gothic"/>
              </a:rPr>
              <a:t>Understand how to save, spend, or grow your money.</a:t>
            </a:r>
            <a:endParaRPr sz="2600" b="0" i="0" u="none" strike="noStrike" cap="none">
              <a:solidFill>
                <a:schemeClr val="dk1"/>
              </a:solidFill>
              <a:latin typeface="Century Gothic"/>
              <a:ea typeface="Century Gothic"/>
              <a:cs typeface="Century Gothic"/>
              <a:sym typeface="Century Gothic"/>
            </a:endParaRPr>
          </a:p>
        </p:txBody>
      </p:sp>
      <p:sp>
        <p:nvSpPr>
          <p:cNvPr id="120" name="Google Shape;120;g14a759c8f77_0_289"/>
          <p:cNvSpPr txBox="1">
            <a:spLocks noGrp="1"/>
          </p:cNvSpPr>
          <p:nvPr>
            <p:ph type="body" idx="1"/>
          </p:nvPr>
        </p:nvSpPr>
        <p:spPr>
          <a:xfrm>
            <a:off x="1907200" y="1842678"/>
            <a:ext cx="4213800" cy="635100"/>
          </a:xfrm>
          <a:prstGeom prst="rect">
            <a:avLst/>
          </a:prstGeom>
          <a:noFill/>
          <a:ln>
            <a:noFill/>
          </a:ln>
        </p:spPr>
        <p:txBody>
          <a:bodyPr spcFirstLastPara="1" wrap="square" lIns="91425" tIns="45700" rIns="91425" bIns="45700" anchor="t" anchorCtr="0">
            <a:normAutofit/>
          </a:bodyPr>
          <a:lstStyle/>
          <a:p>
            <a:pPr marL="95250" marR="198755" lvl="0" indent="0" algn="l" rtl="0">
              <a:lnSpc>
                <a:spcPct val="97000"/>
              </a:lnSpc>
              <a:spcBef>
                <a:spcPts val="0"/>
              </a:spcBef>
              <a:spcAft>
                <a:spcPts val="0"/>
              </a:spcAft>
              <a:buClr>
                <a:srgbClr val="2853A3"/>
              </a:buClr>
              <a:buSzPts val="1800"/>
              <a:buNone/>
            </a:pPr>
            <a:r>
              <a:rPr lang="en-US" sz="2000" b="1">
                <a:solidFill>
                  <a:srgbClr val="2853A3"/>
                </a:solidFill>
              </a:rPr>
              <a:t>Table of Contents</a:t>
            </a:r>
            <a:endParaRPr/>
          </a:p>
        </p:txBody>
      </p:sp>
      <p:sp>
        <p:nvSpPr>
          <p:cNvPr id="121" name="Google Shape;121;g14a759c8f77_0_28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a:t>
            </a:fld>
            <a:endParaRPr/>
          </a:p>
        </p:txBody>
      </p:sp>
      <p:grpSp>
        <p:nvGrpSpPr>
          <p:cNvPr id="122" name="Google Shape;122;g14a759c8f77_0_289"/>
          <p:cNvGrpSpPr/>
          <p:nvPr/>
        </p:nvGrpSpPr>
        <p:grpSpPr>
          <a:xfrm>
            <a:off x="6713850" y="3235389"/>
            <a:ext cx="6101400" cy="2778543"/>
            <a:chOff x="6713850" y="3159189"/>
            <a:chExt cx="6101400" cy="2778543"/>
          </a:xfrm>
        </p:grpSpPr>
        <p:grpSp>
          <p:nvGrpSpPr>
            <p:cNvPr id="123" name="Google Shape;123;g14a759c8f77_0_289"/>
            <p:cNvGrpSpPr/>
            <p:nvPr/>
          </p:nvGrpSpPr>
          <p:grpSpPr>
            <a:xfrm>
              <a:off x="6713850" y="3159189"/>
              <a:ext cx="6101400" cy="2778543"/>
              <a:chOff x="6660841" y="3697812"/>
              <a:chExt cx="6101400" cy="2623247"/>
            </a:xfrm>
          </p:grpSpPr>
          <p:sp>
            <p:nvSpPr>
              <p:cNvPr id="124" name="Google Shape;124;g14a759c8f77_0_289"/>
              <p:cNvSpPr txBox="1"/>
              <p:nvPr/>
            </p:nvSpPr>
            <p:spPr>
              <a:xfrm>
                <a:off x="7270450" y="4083059"/>
                <a:ext cx="4213800" cy="2238000"/>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600"/>
                  </a:spcBef>
                  <a:spcAft>
                    <a:spcPts val="0"/>
                  </a:spcAft>
                  <a:buClr>
                    <a:srgbClr val="000000"/>
                  </a:buClr>
                  <a:buSzPts val="1800"/>
                  <a:buFont typeface="Arial"/>
                  <a:buNone/>
                </a:pPr>
                <a:r>
                  <a:rPr lang="en-US" sz="1600" b="0" i="0" u="none" strike="noStrike" cap="none">
                    <a:solidFill>
                      <a:srgbClr val="2853A3"/>
                    </a:solidFill>
                    <a:latin typeface="Century Gothic"/>
                    <a:ea typeface="Century Gothic"/>
                    <a:cs typeface="Century Gothic"/>
                    <a:sym typeface="Century Gothic"/>
                  </a:rPr>
                  <a:t>compare and contrast different types of financial accounts and providers</a:t>
                </a:r>
                <a:endParaRPr sz="1600" b="0" i="0" u="none" strike="noStrike" cap="none">
                  <a:solidFill>
                    <a:srgbClr val="2853A3"/>
                  </a:solidFill>
                  <a:latin typeface="Century Gothic"/>
                  <a:ea typeface="Century Gothic"/>
                  <a:cs typeface="Century Gothic"/>
                  <a:sym typeface="Century Gothic"/>
                </a:endParaRPr>
              </a:p>
              <a:p>
                <a:pPr marL="0" marR="0" lvl="1" indent="0" algn="l" rtl="0">
                  <a:lnSpc>
                    <a:spcPct val="100000"/>
                  </a:lnSpc>
                  <a:spcBef>
                    <a:spcPts val="600"/>
                  </a:spcBef>
                  <a:spcAft>
                    <a:spcPts val="0"/>
                  </a:spcAft>
                  <a:buClr>
                    <a:srgbClr val="000000"/>
                  </a:buClr>
                  <a:buSzPts val="1800"/>
                  <a:buFont typeface="Arial"/>
                  <a:buNone/>
                </a:pPr>
                <a:r>
                  <a:rPr lang="en-US" sz="1600" b="0" i="0" u="none" strike="noStrike" cap="none">
                    <a:solidFill>
                      <a:srgbClr val="2853A3"/>
                    </a:solidFill>
                    <a:latin typeface="Century Gothic"/>
                    <a:ea typeface="Century Gothic"/>
                    <a:cs typeface="Century Gothic"/>
                    <a:sym typeface="Century Gothic"/>
                  </a:rPr>
                  <a:t>build your own budget</a:t>
                </a:r>
                <a:endParaRPr sz="1600" b="0" i="0" u="none" strike="noStrike" cap="none">
                  <a:solidFill>
                    <a:srgbClr val="2853A3"/>
                  </a:solidFill>
                  <a:latin typeface="Century Gothic"/>
                  <a:ea typeface="Century Gothic"/>
                  <a:cs typeface="Century Gothic"/>
                  <a:sym typeface="Century Gothic"/>
                </a:endParaRPr>
              </a:p>
              <a:p>
                <a:pPr marL="0" marR="0" lvl="1" indent="0" algn="l" rtl="0">
                  <a:lnSpc>
                    <a:spcPct val="100000"/>
                  </a:lnSpc>
                  <a:spcBef>
                    <a:spcPts val="600"/>
                  </a:spcBef>
                  <a:spcAft>
                    <a:spcPts val="0"/>
                  </a:spcAft>
                  <a:buClr>
                    <a:srgbClr val="000000"/>
                  </a:buClr>
                  <a:buSzPts val="1800"/>
                  <a:buFont typeface="Arial"/>
                  <a:buNone/>
                </a:pPr>
                <a:r>
                  <a:rPr lang="en-US" sz="1600" b="0" i="0" u="none" strike="noStrike" cap="none">
                    <a:solidFill>
                      <a:srgbClr val="2853A3"/>
                    </a:solidFill>
                    <a:latin typeface="Century Gothic"/>
                    <a:ea typeface="Century Gothic"/>
                    <a:cs typeface="Century Gothic"/>
                    <a:sym typeface="Century Gothic"/>
                  </a:rPr>
                  <a:t>identify investment opportunities for your business</a:t>
                </a:r>
                <a:endParaRPr sz="1600" b="0" i="0" u="none" strike="noStrike" cap="none">
                  <a:solidFill>
                    <a:srgbClr val="2853A3"/>
                  </a:solidFill>
                  <a:latin typeface="Century Gothic"/>
                  <a:ea typeface="Century Gothic"/>
                  <a:cs typeface="Century Gothic"/>
                  <a:sym typeface="Century Gothic"/>
                </a:endParaRPr>
              </a:p>
              <a:p>
                <a:pPr marL="0" marR="0" lvl="1" indent="0" algn="l" rtl="0">
                  <a:lnSpc>
                    <a:spcPct val="100000"/>
                  </a:lnSpc>
                  <a:spcBef>
                    <a:spcPts val="600"/>
                  </a:spcBef>
                  <a:spcAft>
                    <a:spcPts val="0"/>
                  </a:spcAft>
                  <a:buClr>
                    <a:srgbClr val="000000"/>
                  </a:buClr>
                  <a:buSzPts val="1800"/>
                  <a:buFont typeface="Arial"/>
                  <a:buNone/>
                </a:pPr>
                <a:r>
                  <a:rPr lang="en-US" sz="1600" b="0" i="0" u="none" strike="noStrike" cap="none">
                    <a:solidFill>
                      <a:srgbClr val="2853A3"/>
                    </a:solidFill>
                    <a:latin typeface="Century Gothic"/>
                    <a:ea typeface="Century Gothic"/>
                    <a:cs typeface="Century Gothic"/>
                    <a:sym typeface="Century Gothic"/>
                  </a:rPr>
                  <a:t>weigh the costs and benefits of insurance</a:t>
                </a:r>
                <a:endParaRPr sz="1600" b="0" i="0" u="none" strike="noStrike" cap="none">
                  <a:solidFill>
                    <a:srgbClr val="2853A3"/>
                  </a:solidFill>
                  <a:latin typeface="Century Gothic"/>
                  <a:ea typeface="Century Gothic"/>
                  <a:cs typeface="Century Gothic"/>
                  <a:sym typeface="Century Gothic"/>
                </a:endParaRPr>
              </a:p>
              <a:p>
                <a:pPr marL="0" marR="0" lvl="1" indent="0" algn="l" rtl="0">
                  <a:lnSpc>
                    <a:spcPct val="100000"/>
                  </a:lnSpc>
                  <a:spcBef>
                    <a:spcPts val="600"/>
                  </a:spcBef>
                  <a:spcAft>
                    <a:spcPts val="0"/>
                  </a:spcAft>
                  <a:buClr>
                    <a:srgbClr val="000000"/>
                  </a:buClr>
                  <a:buSzPts val="1800"/>
                  <a:buFont typeface="Arial"/>
                  <a:buNone/>
                </a:pPr>
                <a:r>
                  <a:rPr lang="en-US" sz="1600" b="0" i="0" u="none" strike="noStrike" cap="none">
                    <a:solidFill>
                      <a:srgbClr val="2853A3"/>
                    </a:solidFill>
                    <a:latin typeface="Century Gothic"/>
                    <a:ea typeface="Century Gothic"/>
                    <a:cs typeface="Century Gothic"/>
                    <a:sym typeface="Century Gothic"/>
                  </a:rPr>
                  <a:t>learn about the role of credit in business</a:t>
                </a:r>
                <a:endParaRPr sz="1600" b="1" i="0" u="none" strike="noStrike" cap="none">
                  <a:solidFill>
                    <a:schemeClr val="dk1"/>
                  </a:solidFill>
                  <a:latin typeface="Arial"/>
                  <a:ea typeface="Arial"/>
                  <a:cs typeface="Arial"/>
                  <a:sym typeface="Arial"/>
                </a:endParaRPr>
              </a:p>
            </p:txBody>
          </p:sp>
          <p:pic>
            <p:nvPicPr>
              <p:cNvPr id="125" name="Google Shape;125;g14a759c8f77_0_289"/>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6889450" y="4996266"/>
                <a:ext cx="369300" cy="369300"/>
              </a:xfrm>
              <a:prstGeom prst="rect">
                <a:avLst/>
              </a:prstGeom>
              <a:noFill/>
              <a:ln>
                <a:noFill/>
              </a:ln>
            </p:spPr>
          </p:pic>
          <p:sp>
            <p:nvSpPr>
              <p:cNvPr id="126" name="Google Shape;126;g14a759c8f77_0_289"/>
              <p:cNvSpPr txBox="1"/>
              <p:nvPr/>
            </p:nvSpPr>
            <p:spPr>
              <a:xfrm>
                <a:off x="6660841" y="3697812"/>
                <a:ext cx="6101400" cy="377700"/>
              </a:xfrm>
              <a:prstGeom prst="rect">
                <a:avLst/>
              </a:prstGeom>
              <a:noFill/>
              <a:ln>
                <a:noFill/>
              </a:ln>
            </p:spPr>
            <p:txBody>
              <a:bodyPr spcFirstLastPara="1" wrap="square" lIns="91425" tIns="45700" rIns="91425" bIns="45700" anchor="t" anchorCtr="0">
                <a:spAutoFit/>
              </a:bodyPr>
              <a:lstStyle/>
              <a:p>
                <a:pPr marL="95250" marR="198755" lvl="0" indent="0" algn="l" rtl="0">
                  <a:lnSpc>
                    <a:spcPct val="116500"/>
                  </a:lnSpc>
                  <a:spcBef>
                    <a:spcPts val="0"/>
                  </a:spcBef>
                  <a:spcAft>
                    <a:spcPts val="0"/>
                  </a:spcAft>
                  <a:buClr>
                    <a:srgbClr val="2853A3"/>
                  </a:buClr>
                  <a:buSzPts val="1800"/>
                  <a:buFont typeface="Century Gothic"/>
                  <a:buNone/>
                </a:pPr>
                <a:r>
                  <a:rPr lang="en-US" sz="2000" b="1" i="0" u="none" strike="noStrike" cap="none">
                    <a:solidFill>
                      <a:srgbClr val="2853A3"/>
                    </a:solidFill>
                    <a:latin typeface="Century Gothic"/>
                    <a:ea typeface="Century Gothic"/>
                    <a:cs typeface="Century Gothic"/>
                    <a:sym typeface="Century Gothic"/>
                  </a:rPr>
                  <a:t>In this module, you can…</a:t>
                </a:r>
                <a:endParaRPr sz="2000" b="0" i="0" u="none" strike="noStrike" cap="none">
                  <a:solidFill>
                    <a:srgbClr val="000000"/>
                  </a:solidFill>
                  <a:latin typeface="Arial"/>
                  <a:ea typeface="Arial"/>
                  <a:cs typeface="Arial"/>
                  <a:sym typeface="Arial"/>
                </a:endParaRPr>
              </a:p>
            </p:txBody>
          </p:sp>
        </p:grpSp>
        <p:pic>
          <p:nvPicPr>
            <p:cNvPr id="127" name="Google Shape;127;g14a759c8f77_0_289"/>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6926350" y="5046675"/>
              <a:ext cx="369300" cy="369300"/>
            </a:xfrm>
            <a:prstGeom prst="rect">
              <a:avLst/>
            </a:prstGeom>
            <a:noFill/>
            <a:ln>
              <a:noFill/>
            </a:ln>
          </p:spPr>
        </p:pic>
        <p:pic>
          <p:nvPicPr>
            <p:cNvPr id="128" name="Google Shape;128;g14a759c8f77_0_289"/>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6926350" y="5535475"/>
              <a:ext cx="369300" cy="369300"/>
            </a:xfrm>
            <a:prstGeom prst="rect">
              <a:avLst/>
            </a:prstGeom>
            <a:noFill/>
            <a:ln>
              <a:noFill/>
            </a:ln>
          </p:spPr>
        </p:pic>
        <p:pic>
          <p:nvPicPr>
            <p:cNvPr id="129" name="Google Shape;129;g14a759c8f77_0_289"/>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6926350" y="4150738"/>
              <a:ext cx="369300" cy="369300"/>
            </a:xfrm>
            <a:prstGeom prst="rect">
              <a:avLst/>
            </a:prstGeom>
            <a:noFill/>
            <a:ln>
              <a:noFill/>
            </a:ln>
          </p:spPr>
        </p:pic>
        <p:pic>
          <p:nvPicPr>
            <p:cNvPr id="130" name="Google Shape;130;g14a759c8f77_0_289"/>
            <p:cNvPicPr preferRelativeResize="0"/>
            <p:nvPr/>
          </p:nvPicPr>
          <p:blipFill rotWithShape="1">
            <a:blip r:embed="rId14" cstate="screen">
              <a:alphaModFix/>
              <a:extLst>
                <a:ext uri="{28A0092B-C50C-407E-A947-70E740481C1C}">
                  <a14:useLocalDpi xmlns:a14="http://schemas.microsoft.com/office/drawing/2010/main"/>
                </a:ext>
              </a:extLst>
            </a:blip>
            <a:srcRect/>
            <a:stretch/>
          </p:blipFill>
          <p:spPr>
            <a:xfrm>
              <a:off x="6926350" y="3610613"/>
              <a:ext cx="369300" cy="369300"/>
            </a:xfrm>
            <a:prstGeom prst="rect">
              <a:avLst/>
            </a:prstGeom>
            <a:noFill/>
            <a:ln>
              <a:noFill/>
            </a:ln>
          </p:spPr>
        </p:pic>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g1501461a07a_0_582"/>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635" name="Google Shape;635;g1501461a07a_0_582"/>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Let’s Talk About Investments</a:t>
            </a:r>
            <a:endParaRPr>
              <a:solidFill>
                <a:srgbClr val="BA0C2F"/>
              </a:solidFill>
            </a:endParaRPr>
          </a:p>
        </p:txBody>
      </p:sp>
      <p:sp>
        <p:nvSpPr>
          <p:cNvPr id="636" name="Google Shape;636;g1501461a07a_0_58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30</a:t>
            </a:fld>
            <a:endParaRPr/>
          </a:p>
        </p:txBody>
      </p:sp>
      <p:pic>
        <p:nvPicPr>
          <p:cNvPr id="637" name="Google Shape;637;g1501461a07a_0_582"/>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638" name="Google Shape;638;g1501461a07a_0_582"/>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639" name="Google Shape;639;g1501461a07a_0_582"/>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640" name="Google Shape;640;g1501461a07a_0_582"/>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641" name="Google Shape;641;g1501461a07a_0_582"/>
          <p:cNvSpPr txBox="1"/>
          <p:nvPr/>
        </p:nvSpPr>
        <p:spPr>
          <a:xfrm>
            <a:off x="755075" y="1981200"/>
            <a:ext cx="3682500" cy="5240100"/>
          </a:xfrm>
          <a:prstGeom prst="rect">
            <a:avLst/>
          </a:prstGeom>
          <a:noFill/>
          <a:ln>
            <a:noFill/>
          </a:ln>
        </p:spPr>
        <p:txBody>
          <a:bodyPr spcFirstLastPara="1" wrap="square" lIns="91425" tIns="91425" rIns="91425" bIns="91425" anchor="t" anchorCtr="0">
            <a:spAutoFit/>
          </a:bodyPr>
          <a:lstStyle/>
          <a:p>
            <a:pPr marL="0" marR="97155" lvl="0" indent="0" algn="l" rtl="0">
              <a:lnSpc>
                <a:spcPct val="119600"/>
              </a:lnSpc>
              <a:spcBef>
                <a:spcPts val="0"/>
              </a:spcBef>
              <a:spcAft>
                <a:spcPts val="0"/>
              </a:spcAft>
              <a:buClr>
                <a:srgbClr val="000000"/>
              </a:buClr>
              <a:buSzPts val="2000"/>
              <a:buFont typeface="Arial"/>
              <a:buNone/>
            </a:pPr>
            <a:r>
              <a:rPr lang="en-US" sz="2000" b="1" i="0" u="none" strike="noStrike" cap="none">
                <a:solidFill>
                  <a:srgbClr val="2853A3"/>
                </a:solidFill>
                <a:latin typeface="Century Gothic"/>
                <a:ea typeface="Century Gothic"/>
                <a:cs typeface="Century Gothic"/>
                <a:sym typeface="Century Gothic"/>
              </a:rPr>
              <a:t>Investing is the process of using money to buy something that can grow       in value. </a:t>
            </a:r>
            <a:endParaRPr sz="2000" b="1" i="0" u="none" strike="noStrike" cap="none">
              <a:solidFill>
                <a:srgbClr val="2853A3"/>
              </a:solidFill>
              <a:latin typeface="Century Gothic"/>
              <a:ea typeface="Century Gothic"/>
              <a:cs typeface="Century Gothic"/>
              <a:sym typeface="Century Gothic"/>
            </a:endParaRPr>
          </a:p>
          <a:p>
            <a:pPr marL="0" marR="97155" lvl="0" indent="0" algn="l" rtl="0">
              <a:lnSpc>
                <a:spcPct val="119600"/>
              </a:lnSpc>
              <a:spcBef>
                <a:spcPts val="100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You can invest in purchasing a physical asset, such as a store, or invest in financial instruments (like stocks or bonds</a:t>
            </a:r>
            <a:r>
              <a:rPr lang="en-US" sz="1800">
                <a:solidFill>
                  <a:schemeClr val="dk2"/>
                </a:solidFill>
                <a:latin typeface="Century Gothic"/>
                <a:ea typeface="Century Gothic"/>
                <a:cs typeface="Century Gothic"/>
                <a:sym typeface="Century Gothic"/>
              </a:rPr>
              <a:t>) </a:t>
            </a:r>
            <a:r>
              <a:rPr lang="en-US" sz="1800" b="0" i="0" u="none" strike="noStrike" cap="none">
                <a:solidFill>
                  <a:schemeClr val="dk2"/>
                </a:solidFill>
                <a:latin typeface="Century Gothic"/>
                <a:ea typeface="Century Gothic"/>
                <a:cs typeface="Century Gothic"/>
                <a:sym typeface="Century Gothic"/>
              </a:rPr>
              <a:t>that provide a return but carry some risk.</a:t>
            </a:r>
            <a:endParaRPr sz="1800" b="0" i="0" u="none" strike="noStrike" cap="none">
              <a:solidFill>
                <a:schemeClr val="dk2"/>
              </a:solidFill>
              <a:latin typeface="Century Gothic"/>
              <a:ea typeface="Century Gothic"/>
              <a:cs typeface="Century Gothic"/>
              <a:sym typeface="Century Gothic"/>
            </a:endParaRPr>
          </a:p>
          <a:p>
            <a:pPr marL="578485" marR="5080" lvl="0" indent="-566420" algn="l" rtl="0">
              <a:lnSpc>
                <a:spcPct val="110188"/>
              </a:lnSpc>
              <a:spcBef>
                <a:spcPts val="1000"/>
              </a:spcBef>
              <a:spcAft>
                <a:spcPts val="0"/>
              </a:spcAft>
              <a:buClr>
                <a:schemeClr val="dk1"/>
              </a:buClr>
              <a:buSzPts val="1100"/>
              <a:buFont typeface="Arial"/>
              <a:buNone/>
            </a:pPr>
            <a:endParaRPr sz="1400" b="0" i="0" u="none" strike="noStrike" cap="none">
              <a:solidFill>
                <a:schemeClr val="dk2"/>
              </a:solidFill>
              <a:latin typeface="Century Gothic"/>
              <a:ea typeface="Century Gothic"/>
              <a:cs typeface="Century Gothic"/>
              <a:sym typeface="Century Gothic"/>
            </a:endParaRPr>
          </a:p>
          <a:p>
            <a:pPr marL="0" marR="5080" lvl="0" indent="0" algn="l" rtl="0">
              <a:lnSpc>
                <a:spcPct val="116300"/>
              </a:lnSpc>
              <a:spcBef>
                <a:spcPts val="0"/>
              </a:spcBef>
              <a:spcAft>
                <a:spcPts val="0"/>
              </a:spcAft>
              <a:buClr>
                <a:schemeClr val="dk1"/>
              </a:buClr>
              <a:buSzPts val="1100"/>
              <a:buFont typeface="Arial"/>
              <a:buNone/>
            </a:pPr>
            <a:endParaRPr sz="1400" b="0" i="0" u="none" strike="noStrike" cap="none">
              <a:solidFill>
                <a:schemeClr val="dk2"/>
              </a:solidFill>
              <a:latin typeface="Century Gothic"/>
              <a:ea typeface="Century Gothic"/>
              <a:cs typeface="Century Gothic"/>
              <a:sym typeface="Century Gothic"/>
            </a:endParaRPr>
          </a:p>
          <a:p>
            <a:pPr marL="12700" marR="5080" lvl="0" indent="0" algn="l" rtl="0">
              <a:lnSpc>
                <a:spcPct val="116300"/>
              </a:lnSpc>
              <a:spcBef>
                <a:spcPts val="0"/>
              </a:spcBef>
              <a:spcAft>
                <a:spcPts val="0"/>
              </a:spcAft>
              <a:buClr>
                <a:srgbClr val="000000"/>
              </a:buClr>
              <a:buSzPts val="1600"/>
              <a:buFont typeface="Arial"/>
              <a:buNone/>
            </a:pPr>
            <a:endParaRPr sz="1600" b="0" i="0" u="none" strike="noStrike" cap="none">
              <a:solidFill>
                <a:schemeClr val="dk2"/>
              </a:solidFill>
              <a:latin typeface="Century Gothic"/>
              <a:ea typeface="Century Gothic"/>
              <a:cs typeface="Century Gothic"/>
              <a:sym typeface="Century Gothic"/>
            </a:endParaRPr>
          </a:p>
          <a:p>
            <a:pPr marL="12700" marR="5080" lvl="0" indent="0" algn="l" rtl="0">
              <a:lnSpc>
                <a:spcPct val="116300"/>
              </a:lnSpc>
              <a:spcBef>
                <a:spcPts val="0"/>
              </a:spcBef>
              <a:spcAft>
                <a:spcPts val="0"/>
              </a:spcAft>
              <a:buClr>
                <a:srgbClr val="000000"/>
              </a:buClr>
              <a:buSzPts val="1600"/>
              <a:buFont typeface="Arial"/>
              <a:buNone/>
            </a:pPr>
            <a:endParaRPr sz="1600" b="0" i="0" u="none" strike="noStrike" cap="none">
              <a:solidFill>
                <a:schemeClr val="dk2"/>
              </a:solidFill>
              <a:latin typeface="Century Gothic"/>
              <a:ea typeface="Century Gothic"/>
              <a:cs typeface="Century Gothic"/>
              <a:sym typeface="Century Gothic"/>
            </a:endParaRPr>
          </a:p>
          <a:p>
            <a:pPr marL="12700" marR="5080" lvl="0" indent="0" algn="l" rtl="0">
              <a:lnSpc>
                <a:spcPct val="116300"/>
              </a:lnSpc>
              <a:spcBef>
                <a:spcPts val="0"/>
              </a:spcBef>
              <a:spcAft>
                <a:spcPts val="0"/>
              </a:spcAft>
              <a:buClr>
                <a:srgbClr val="000000"/>
              </a:buClr>
              <a:buSzPts val="1800"/>
              <a:buFont typeface="Arial"/>
              <a:buNone/>
            </a:pPr>
            <a:endParaRPr sz="1800" b="0" i="0" u="none" strike="noStrike" cap="none">
              <a:solidFill>
                <a:schemeClr val="dk2"/>
              </a:solidFill>
              <a:latin typeface="Century Gothic"/>
              <a:ea typeface="Century Gothic"/>
              <a:cs typeface="Century Gothic"/>
              <a:sym typeface="Century Gothic"/>
            </a:endParaRPr>
          </a:p>
        </p:txBody>
      </p:sp>
      <p:sp>
        <p:nvSpPr>
          <p:cNvPr id="642" name="Google Shape;642;g1501461a07a_0_582"/>
          <p:cNvSpPr/>
          <p:nvPr/>
        </p:nvSpPr>
        <p:spPr>
          <a:xfrm>
            <a:off x="4829525" y="1777450"/>
            <a:ext cx="6345000" cy="44352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3" name="Google Shape;643;g1501461a07a_0_582"/>
          <p:cNvSpPr txBox="1"/>
          <p:nvPr/>
        </p:nvSpPr>
        <p:spPr>
          <a:xfrm>
            <a:off x="5163675" y="1981200"/>
            <a:ext cx="5647800" cy="1170900"/>
          </a:xfrm>
          <a:prstGeom prst="rect">
            <a:avLst/>
          </a:prstGeom>
          <a:noFill/>
          <a:ln>
            <a:noFill/>
          </a:ln>
        </p:spPr>
        <p:txBody>
          <a:bodyPr spcFirstLastPara="1" wrap="square" lIns="91425" tIns="91425" rIns="91425" bIns="91425" anchor="t" anchorCtr="0">
            <a:spAutoFit/>
          </a:bodyPr>
          <a:lstStyle/>
          <a:p>
            <a:pPr marL="578485" marR="5080" lvl="0" indent="-566420" algn="l" rtl="0">
              <a:lnSpc>
                <a:spcPct val="110188"/>
              </a:lnSpc>
              <a:spcBef>
                <a:spcPts val="0"/>
              </a:spcBef>
              <a:spcAft>
                <a:spcPts val="0"/>
              </a:spcAft>
              <a:buClr>
                <a:srgbClr val="000000"/>
              </a:buClr>
              <a:buSzPts val="2000"/>
              <a:buFont typeface="Arial"/>
              <a:buNone/>
            </a:pPr>
            <a:r>
              <a:rPr lang="en-US" sz="2000" b="1" i="0" u="none" strike="noStrike" cap="none">
                <a:solidFill>
                  <a:srgbClr val="2853A3"/>
                </a:solidFill>
                <a:latin typeface="Century Gothic"/>
                <a:ea typeface="Century Gothic"/>
                <a:cs typeface="Century Gothic"/>
                <a:sym typeface="Century Gothic"/>
              </a:rPr>
              <a:t>Investments may</a:t>
            </a:r>
            <a:endParaRPr sz="2000" b="1" i="0" u="none" strike="noStrike" cap="none">
              <a:solidFill>
                <a:srgbClr val="2853A3"/>
              </a:solidFill>
              <a:latin typeface="Century Gothic"/>
              <a:ea typeface="Century Gothic"/>
              <a:cs typeface="Century Gothic"/>
              <a:sym typeface="Century Gothic"/>
            </a:endParaRPr>
          </a:p>
          <a:p>
            <a:pPr marL="578485" marR="5080" lvl="0" indent="-566420" algn="l" rtl="0">
              <a:lnSpc>
                <a:spcPct val="110188"/>
              </a:lnSpc>
              <a:spcBef>
                <a:spcPts val="0"/>
              </a:spcBef>
              <a:spcAft>
                <a:spcPts val="0"/>
              </a:spcAft>
              <a:buClr>
                <a:srgbClr val="000000"/>
              </a:buClr>
              <a:buSzPts val="2000"/>
              <a:buFont typeface="Arial"/>
              <a:buNone/>
            </a:pPr>
            <a:r>
              <a:rPr lang="en-US" sz="2000" b="1" i="0" u="none" strike="noStrike" cap="none">
                <a:solidFill>
                  <a:srgbClr val="2853A3"/>
                </a:solidFill>
                <a:latin typeface="Century Gothic"/>
                <a:ea typeface="Century Gothic"/>
                <a:cs typeface="Century Gothic"/>
                <a:sym typeface="Century Gothic"/>
              </a:rPr>
              <a:t>generate income for you</a:t>
            </a:r>
            <a:endParaRPr sz="2000" b="1" i="0" u="none" strike="noStrike" cap="none">
              <a:solidFill>
                <a:srgbClr val="2853A3"/>
              </a:solidFill>
              <a:latin typeface="Century Gothic"/>
              <a:ea typeface="Century Gothic"/>
              <a:cs typeface="Century Gothic"/>
              <a:sym typeface="Century Gothic"/>
            </a:endParaRPr>
          </a:p>
          <a:p>
            <a:pPr marL="578485" marR="5080" lvl="0" indent="-566420" algn="l" rtl="0">
              <a:lnSpc>
                <a:spcPct val="110188"/>
              </a:lnSpc>
              <a:spcBef>
                <a:spcPts val="0"/>
              </a:spcBef>
              <a:spcAft>
                <a:spcPts val="0"/>
              </a:spcAft>
              <a:buClr>
                <a:srgbClr val="000000"/>
              </a:buClr>
              <a:buSzPts val="2000"/>
              <a:buFont typeface="Arial"/>
              <a:buNone/>
            </a:pPr>
            <a:r>
              <a:rPr lang="en-US" sz="2000" b="1" i="0" u="none" strike="noStrike" cap="none">
                <a:solidFill>
                  <a:srgbClr val="2853A3"/>
                </a:solidFill>
                <a:latin typeface="Century Gothic"/>
                <a:ea typeface="Century Gothic"/>
                <a:cs typeface="Century Gothic"/>
                <a:sym typeface="Century Gothic"/>
              </a:rPr>
              <a:t>in one of two ways:</a:t>
            </a:r>
            <a:endParaRPr sz="1600" b="0" i="0" u="none" strike="noStrike" cap="none">
              <a:solidFill>
                <a:srgbClr val="000000"/>
              </a:solidFill>
              <a:latin typeface="Arial"/>
              <a:ea typeface="Arial"/>
              <a:cs typeface="Arial"/>
              <a:sym typeface="Arial"/>
            </a:endParaRPr>
          </a:p>
        </p:txBody>
      </p:sp>
      <p:sp>
        <p:nvSpPr>
          <p:cNvPr id="644" name="Google Shape;644;g1501461a07a_0_582"/>
          <p:cNvSpPr txBox="1"/>
          <p:nvPr/>
        </p:nvSpPr>
        <p:spPr>
          <a:xfrm>
            <a:off x="7955300" y="4634750"/>
            <a:ext cx="3000000" cy="1489500"/>
          </a:xfrm>
          <a:prstGeom prst="rect">
            <a:avLst/>
          </a:prstGeom>
          <a:noFill/>
          <a:ln>
            <a:noFill/>
          </a:ln>
        </p:spPr>
        <p:txBody>
          <a:bodyPr spcFirstLastPara="1" wrap="square" lIns="91425" tIns="91425" rIns="91425" bIns="91425" anchor="t" anchorCtr="0">
            <a:spAutoFit/>
          </a:bodyPr>
          <a:lstStyle/>
          <a:p>
            <a:pPr marL="12700" marR="5080" lvl="0" indent="0" algn="ctr" rtl="0">
              <a:lnSpc>
                <a:spcPct val="116300"/>
              </a:lnSpc>
              <a:spcBef>
                <a:spcPts val="0"/>
              </a:spcBef>
              <a:spcAft>
                <a:spcPts val="0"/>
              </a:spcAft>
              <a:buClr>
                <a:srgbClr val="000000"/>
              </a:buClr>
              <a:buSzPts val="1600"/>
              <a:buFont typeface="Arial"/>
              <a:buNone/>
            </a:pPr>
            <a:r>
              <a:rPr lang="en-US" sz="1500" b="0" i="0" u="none" strike="noStrike" cap="none">
                <a:solidFill>
                  <a:schemeClr val="dk2"/>
                </a:solidFill>
                <a:latin typeface="Century Gothic"/>
                <a:ea typeface="Century Gothic"/>
                <a:cs typeface="Century Gothic"/>
                <a:sym typeface="Century Gothic"/>
              </a:rPr>
              <a:t>If you invest in a</a:t>
            </a:r>
            <a:r>
              <a:rPr lang="en-US" sz="1500">
                <a:solidFill>
                  <a:schemeClr val="dk2"/>
                </a:solidFill>
                <a:latin typeface="Century Gothic"/>
                <a:ea typeface="Century Gothic"/>
                <a:cs typeface="Century Gothic"/>
                <a:sym typeface="Century Gothic"/>
              </a:rPr>
              <a:t> financial instrument</a:t>
            </a:r>
            <a:r>
              <a:rPr lang="en-US" sz="1500" b="0" i="0" u="none" strike="noStrike" cap="none">
                <a:solidFill>
                  <a:schemeClr val="dk2"/>
                </a:solidFill>
                <a:latin typeface="Century Gothic"/>
                <a:ea typeface="Century Gothic"/>
                <a:cs typeface="Century Gothic"/>
                <a:sym typeface="Century Gothic"/>
              </a:rPr>
              <a:t>, </a:t>
            </a:r>
            <a:r>
              <a:rPr lang="en-US" sz="1500">
                <a:solidFill>
                  <a:schemeClr val="dk2"/>
                </a:solidFill>
                <a:latin typeface="Century Gothic"/>
                <a:ea typeface="Century Gothic"/>
                <a:cs typeface="Century Gothic"/>
                <a:sym typeface="Century Gothic"/>
              </a:rPr>
              <a:t>you earn income when bonds pay interest, or when a company whose stock you buy does well.</a:t>
            </a:r>
            <a:endParaRPr sz="1500" b="0" i="0" u="none" strike="noStrike" cap="none">
              <a:solidFill>
                <a:schemeClr val="dk2"/>
              </a:solidFill>
              <a:latin typeface="Century Gothic"/>
              <a:ea typeface="Century Gothic"/>
              <a:cs typeface="Century Gothic"/>
              <a:sym typeface="Century Gothic"/>
            </a:endParaRPr>
          </a:p>
        </p:txBody>
      </p:sp>
      <p:sp>
        <p:nvSpPr>
          <p:cNvPr id="645" name="Google Shape;645;g1501461a07a_0_582"/>
          <p:cNvSpPr txBox="1"/>
          <p:nvPr/>
        </p:nvSpPr>
        <p:spPr>
          <a:xfrm>
            <a:off x="5066875" y="4634750"/>
            <a:ext cx="2743200" cy="1221000"/>
          </a:xfrm>
          <a:prstGeom prst="rect">
            <a:avLst/>
          </a:prstGeom>
          <a:noFill/>
          <a:ln>
            <a:noFill/>
          </a:ln>
        </p:spPr>
        <p:txBody>
          <a:bodyPr spcFirstLastPara="1" wrap="square" lIns="91425" tIns="91425" rIns="91425" bIns="91425" anchor="t" anchorCtr="0">
            <a:spAutoFit/>
          </a:bodyPr>
          <a:lstStyle/>
          <a:p>
            <a:pPr marL="12700" marR="5080" lvl="0" indent="0" algn="ctr" rtl="0">
              <a:lnSpc>
                <a:spcPct val="116300"/>
              </a:lnSpc>
              <a:spcBef>
                <a:spcPts val="0"/>
              </a:spcBef>
              <a:spcAft>
                <a:spcPts val="0"/>
              </a:spcAft>
              <a:buClr>
                <a:srgbClr val="000000"/>
              </a:buClr>
              <a:buSzPts val="1600"/>
              <a:buFont typeface="Arial"/>
              <a:buNone/>
            </a:pPr>
            <a:r>
              <a:rPr lang="en-US" sz="1500" b="0" i="0" u="none" strike="noStrike" cap="none">
                <a:solidFill>
                  <a:schemeClr val="dk2"/>
                </a:solidFill>
                <a:latin typeface="Century Gothic"/>
                <a:ea typeface="Century Gothic"/>
                <a:cs typeface="Century Gothic"/>
                <a:sym typeface="Century Gothic"/>
              </a:rPr>
              <a:t>If you invest in a salable</a:t>
            </a:r>
            <a:endParaRPr sz="1500" b="0" i="0" u="none" strike="noStrike" cap="none">
              <a:solidFill>
                <a:schemeClr val="dk2"/>
              </a:solidFill>
              <a:latin typeface="Century Gothic"/>
              <a:ea typeface="Century Gothic"/>
              <a:cs typeface="Century Gothic"/>
              <a:sym typeface="Century Gothic"/>
            </a:endParaRPr>
          </a:p>
          <a:p>
            <a:pPr marL="12700" marR="5080" lvl="0" indent="0" algn="ctr" rtl="0">
              <a:lnSpc>
                <a:spcPct val="116300"/>
              </a:lnSpc>
              <a:spcBef>
                <a:spcPts val="0"/>
              </a:spcBef>
              <a:spcAft>
                <a:spcPts val="0"/>
              </a:spcAft>
              <a:buClr>
                <a:srgbClr val="000000"/>
              </a:buClr>
              <a:buSzPts val="1600"/>
              <a:buFont typeface="Arial"/>
              <a:buNone/>
            </a:pPr>
            <a:r>
              <a:rPr lang="en-US" sz="1500" b="0" i="0" u="none" strike="noStrike" cap="none">
                <a:solidFill>
                  <a:schemeClr val="dk2"/>
                </a:solidFill>
                <a:latin typeface="Century Gothic"/>
                <a:ea typeface="Century Gothic"/>
                <a:cs typeface="Century Gothic"/>
                <a:sym typeface="Century Gothic"/>
              </a:rPr>
              <a:t>asset, you can earn</a:t>
            </a:r>
            <a:endParaRPr sz="1500" b="0" i="0" u="none" strike="noStrike" cap="none">
              <a:solidFill>
                <a:schemeClr val="dk2"/>
              </a:solidFill>
              <a:latin typeface="Century Gothic"/>
              <a:ea typeface="Century Gothic"/>
              <a:cs typeface="Century Gothic"/>
              <a:sym typeface="Century Gothic"/>
            </a:endParaRPr>
          </a:p>
          <a:p>
            <a:pPr marL="12700" marR="5080" lvl="0" indent="0" algn="ctr" rtl="0">
              <a:lnSpc>
                <a:spcPct val="116300"/>
              </a:lnSpc>
              <a:spcBef>
                <a:spcPts val="0"/>
              </a:spcBef>
              <a:spcAft>
                <a:spcPts val="0"/>
              </a:spcAft>
              <a:buClr>
                <a:srgbClr val="000000"/>
              </a:buClr>
              <a:buSzPts val="1600"/>
              <a:buFont typeface="Arial"/>
              <a:buNone/>
            </a:pPr>
            <a:r>
              <a:rPr lang="en-US" sz="1500" b="0" i="0" u="none" strike="noStrike" cap="none">
                <a:solidFill>
                  <a:schemeClr val="dk2"/>
                </a:solidFill>
                <a:latin typeface="Century Gothic"/>
                <a:ea typeface="Century Gothic"/>
                <a:cs typeface="Century Gothic"/>
                <a:sym typeface="Century Gothic"/>
              </a:rPr>
              <a:t>money by selling it at a profit or by renting it out.</a:t>
            </a:r>
            <a:endParaRPr sz="1500" b="0" i="0" u="none" strike="noStrike" cap="none">
              <a:solidFill>
                <a:srgbClr val="000000"/>
              </a:solidFill>
              <a:latin typeface="Arial"/>
              <a:ea typeface="Arial"/>
              <a:cs typeface="Arial"/>
              <a:sym typeface="Arial"/>
            </a:endParaRPr>
          </a:p>
        </p:txBody>
      </p:sp>
      <p:pic>
        <p:nvPicPr>
          <p:cNvPr id="646" name="Google Shape;646;g1501461a07a_0_58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793325" y="3270323"/>
            <a:ext cx="1290300" cy="1290300"/>
          </a:xfrm>
          <a:prstGeom prst="rect">
            <a:avLst/>
          </a:prstGeom>
          <a:noFill/>
          <a:ln>
            <a:noFill/>
          </a:ln>
        </p:spPr>
      </p:pic>
      <p:pic>
        <p:nvPicPr>
          <p:cNvPr id="647" name="Google Shape;647;g1501461a07a_0_58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810150" y="3349911"/>
            <a:ext cx="1290300" cy="129027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g1501461a07a_0_60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653" name="Google Shape;653;g1501461a07a_0_607"/>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Investing vs. Saving</a:t>
            </a:r>
            <a:endParaRPr>
              <a:solidFill>
                <a:srgbClr val="BA0C2F"/>
              </a:solidFill>
            </a:endParaRPr>
          </a:p>
        </p:txBody>
      </p:sp>
      <p:sp>
        <p:nvSpPr>
          <p:cNvPr id="654" name="Google Shape;654;g1501461a07a_0_60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31</a:t>
            </a:fld>
            <a:endParaRPr/>
          </a:p>
        </p:txBody>
      </p:sp>
      <p:pic>
        <p:nvPicPr>
          <p:cNvPr id="655" name="Google Shape;655;g1501461a07a_0_607"/>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656" name="Google Shape;656;g1501461a07a_0_607"/>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657" name="Google Shape;657;g1501461a07a_0_607"/>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658" name="Google Shape;658;g1501461a07a_0_607"/>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659" name="Google Shape;659;g1501461a07a_0_607"/>
          <p:cNvSpPr txBox="1"/>
          <p:nvPr/>
        </p:nvSpPr>
        <p:spPr>
          <a:xfrm>
            <a:off x="755075" y="1981200"/>
            <a:ext cx="3682500" cy="4963500"/>
          </a:xfrm>
          <a:prstGeom prst="rect">
            <a:avLst/>
          </a:prstGeom>
          <a:noFill/>
          <a:ln>
            <a:noFill/>
          </a:ln>
        </p:spPr>
        <p:txBody>
          <a:bodyPr spcFirstLastPara="1" wrap="square" lIns="91425" tIns="91425" rIns="91425" bIns="91425" anchor="t" anchorCtr="0">
            <a:spAutoFit/>
          </a:bodyPr>
          <a:lstStyle/>
          <a:p>
            <a:pPr marL="0" marR="97155" lvl="0" indent="0" algn="l" rtl="0">
              <a:lnSpc>
                <a:spcPct val="119600"/>
              </a:lnSpc>
              <a:spcBef>
                <a:spcPts val="0"/>
              </a:spcBef>
              <a:spcAft>
                <a:spcPts val="0"/>
              </a:spcAft>
              <a:buClr>
                <a:srgbClr val="000000"/>
              </a:buClr>
              <a:buSzPts val="2000"/>
              <a:buFont typeface="Arial"/>
              <a:buNone/>
            </a:pPr>
            <a:r>
              <a:rPr lang="en-US" sz="2000" b="1" i="0" u="none" strike="noStrike" cap="none">
                <a:solidFill>
                  <a:srgbClr val="2853A3"/>
                </a:solidFill>
                <a:latin typeface="Century Gothic"/>
                <a:ea typeface="Century Gothic"/>
                <a:cs typeface="Century Gothic"/>
                <a:sym typeface="Century Gothic"/>
              </a:rPr>
              <a:t>How is investing different from saving?</a:t>
            </a:r>
            <a:endParaRPr sz="2000" b="1" i="0" u="none" strike="noStrike" cap="none">
              <a:solidFill>
                <a:srgbClr val="2853A3"/>
              </a:solidFill>
              <a:latin typeface="Century Gothic"/>
              <a:ea typeface="Century Gothic"/>
              <a:cs typeface="Century Gothic"/>
              <a:sym typeface="Century Gothic"/>
            </a:endParaRPr>
          </a:p>
          <a:p>
            <a:pPr marL="0" marR="97155" lvl="0" indent="0" algn="l" rtl="0">
              <a:lnSpc>
                <a:spcPct val="119600"/>
              </a:lnSpc>
              <a:spcBef>
                <a:spcPts val="100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A key difference between saving and investing is </a:t>
            </a:r>
            <a:r>
              <a:rPr lang="en-US" sz="1800" b="1" i="0" u="none" strike="noStrike" cap="none">
                <a:solidFill>
                  <a:schemeClr val="dk2"/>
                </a:solidFill>
                <a:latin typeface="Century Gothic"/>
                <a:ea typeface="Century Gothic"/>
                <a:cs typeface="Century Gothic"/>
                <a:sym typeface="Century Gothic"/>
              </a:rPr>
              <a:t>the level of risk. </a:t>
            </a:r>
            <a:endParaRPr sz="1800" b="1" i="0" u="none" strike="noStrike" cap="none">
              <a:solidFill>
                <a:schemeClr val="dk2"/>
              </a:solidFill>
              <a:latin typeface="Century Gothic"/>
              <a:ea typeface="Century Gothic"/>
              <a:cs typeface="Century Gothic"/>
              <a:sym typeface="Century Gothic"/>
            </a:endParaRPr>
          </a:p>
          <a:p>
            <a:pPr marL="0" marR="97155" lvl="0" indent="0" algn="l" rtl="0">
              <a:lnSpc>
                <a:spcPct val="119600"/>
              </a:lnSpc>
              <a:spcBef>
                <a:spcPts val="100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Saving is usually safer than investing, but investing allows you to potentially earn a higher return than saving.</a:t>
            </a:r>
            <a:endParaRPr sz="1800" b="0" i="0" u="none" strike="noStrike" cap="none">
              <a:solidFill>
                <a:schemeClr val="dk2"/>
              </a:solidFill>
              <a:latin typeface="Century Gothic"/>
              <a:ea typeface="Century Gothic"/>
              <a:cs typeface="Century Gothic"/>
              <a:sym typeface="Century Gothic"/>
            </a:endParaRPr>
          </a:p>
          <a:p>
            <a:pPr marL="578485" marR="5080" lvl="0" indent="-566420" algn="l" rtl="0">
              <a:lnSpc>
                <a:spcPct val="110188"/>
              </a:lnSpc>
              <a:spcBef>
                <a:spcPts val="1000"/>
              </a:spcBef>
              <a:spcAft>
                <a:spcPts val="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a:p>
            <a:pPr marL="0" marR="5080" lvl="0" indent="0" algn="l" rtl="0">
              <a:lnSpc>
                <a:spcPct val="116300"/>
              </a:lnSpc>
              <a:spcBef>
                <a:spcPts val="0"/>
              </a:spcBef>
              <a:spcAft>
                <a:spcPts val="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a:p>
            <a:pPr marL="12700" marR="5080" lvl="0" indent="0" algn="l" rtl="0">
              <a:lnSpc>
                <a:spcPct val="116300"/>
              </a:lnSpc>
              <a:spcBef>
                <a:spcPts val="0"/>
              </a:spcBef>
              <a:spcAft>
                <a:spcPts val="0"/>
              </a:spcAft>
              <a:buClr>
                <a:srgbClr val="000000"/>
              </a:buClr>
              <a:buSzPts val="1600"/>
              <a:buFont typeface="Arial"/>
              <a:buNone/>
            </a:pPr>
            <a:endParaRPr sz="1600" b="0" i="0" u="none" strike="noStrike" cap="none">
              <a:solidFill>
                <a:schemeClr val="dk2"/>
              </a:solidFill>
              <a:latin typeface="Century Gothic"/>
              <a:ea typeface="Century Gothic"/>
              <a:cs typeface="Century Gothic"/>
              <a:sym typeface="Century Gothic"/>
            </a:endParaRPr>
          </a:p>
          <a:p>
            <a:pPr marL="12700" marR="5080" lvl="0" indent="0" algn="l" rtl="0">
              <a:lnSpc>
                <a:spcPct val="116300"/>
              </a:lnSpc>
              <a:spcBef>
                <a:spcPts val="0"/>
              </a:spcBef>
              <a:spcAft>
                <a:spcPts val="0"/>
              </a:spcAft>
              <a:buClr>
                <a:srgbClr val="000000"/>
              </a:buClr>
              <a:buSzPts val="1600"/>
              <a:buFont typeface="Arial"/>
              <a:buNone/>
            </a:pPr>
            <a:endParaRPr sz="1600" b="0" i="0" u="none" strike="noStrike" cap="none">
              <a:solidFill>
                <a:schemeClr val="dk2"/>
              </a:solidFill>
              <a:latin typeface="Century Gothic"/>
              <a:ea typeface="Century Gothic"/>
              <a:cs typeface="Century Gothic"/>
              <a:sym typeface="Century Gothic"/>
            </a:endParaRPr>
          </a:p>
          <a:p>
            <a:pPr marL="12700" marR="5080" lvl="0" indent="0" algn="l" rtl="0">
              <a:lnSpc>
                <a:spcPct val="116300"/>
              </a:lnSpc>
              <a:spcBef>
                <a:spcPts val="0"/>
              </a:spcBef>
              <a:spcAft>
                <a:spcPts val="0"/>
              </a:spcAft>
              <a:buClr>
                <a:srgbClr val="000000"/>
              </a:buClr>
              <a:buSzPts val="1800"/>
              <a:buFont typeface="Arial"/>
              <a:buNone/>
            </a:pPr>
            <a:endParaRPr sz="1800" b="0" i="0" u="none" strike="noStrike" cap="none">
              <a:solidFill>
                <a:schemeClr val="dk2"/>
              </a:solidFill>
              <a:latin typeface="Century Gothic"/>
              <a:ea typeface="Century Gothic"/>
              <a:cs typeface="Century Gothic"/>
              <a:sym typeface="Century Gothic"/>
            </a:endParaRPr>
          </a:p>
        </p:txBody>
      </p:sp>
      <p:sp>
        <p:nvSpPr>
          <p:cNvPr id="660" name="Google Shape;660;g1501461a07a_0_607"/>
          <p:cNvSpPr/>
          <p:nvPr/>
        </p:nvSpPr>
        <p:spPr>
          <a:xfrm>
            <a:off x="4298050" y="1777450"/>
            <a:ext cx="5276400" cy="44352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1" name="Google Shape;661;g1501461a07a_0_607"/>
          <p:cNvSpPr txBox="1"/>
          <p:nvPr/>
        </p:nvSpPr>
        <p:spPr>
          <a:xfrm>
            <a:off x="4782575" y="1981200"/>
            <a:ext cx="4428600" cy="4333800"/>
          </a:xfrm>
          <a:prstGeom prst="rect">
            <a:avLst/>
          </a:prstGeom>
          <a:noFill/>
          <a:ln>
            <a:noFill/>
          </a:ln>
        </p:spPr>
        <p:txBody>
          <a:bodyPr spcFirstLastPara="1" wrap="square" lIns="91425" tIns="91425" rIns="91425" bIns="91425" anchor="t" anchorCtr="0">
            <a:spAutoFit/>
          </a:bodyPr>
          <a:lstStyle/>
          <a:p>
            <a:pPr marL="578485" marR="5080" lvl="0" indent="-566420" algn="l" rtl="0">
              <a:lnSpc>
                <a:spcPct val="110188"/>
              </a:lnSpc>
              <a:spcBef>
                <a:spcPts val="0"/>
              </a:spcBef>
              <a:spcAft>
                <a:spcPts val="0"/>
              </a:spcAft>
              <a:buClr>
                <a:srgbClr val="000000"/>
              </a:buClr>
              <a:buSzPts val="1800"/>
              <a:buFont typeface="Arial"/>
              <a:buNone/>
            </a:pPr>
            <a:r>
              <a:rPr lang="en-US" sz="1800" b="1" i="0" u="none" strike="noStrike" cap="none">
                <a:solidFill>
                  <a:srgbClr val="2853A3"/>
                </a:solidFill>
                <a:latin typeface="Century Gothic"/>
                <a:ea typeface="Century Gothic"/>
                <a:cs typeface="Century Gothic"/>
                <a:sym typeface="Century Gothic"/>
              </a:rPr>
              <a:t>You should consider saving if…</a:t>
            </a:r>
            <a:endParaRPr sz="1400" b="0" i="0" u="none" strike="noStrike" cap="none">
              <a:solidFill>
                <a:schemeClr val="dk2"/>
              </a:solidFill>
              <a:latin typeface="Century Gothic"/>
              <a:ea typeface="Century Gothic"/>
              <a:cs typeface="Century Gothic"/>
              <a:sym typeface="Century Gothic"/>
            </a:endParaRPr>
          </a:p>
          <a:p>
            <a:pPr marL="457200" marR="0" lvl="0" indent="-368300" algn="l" rtl="0">
              <a:lnSpc>
                <a:spcPct val="100000"/>
              </a:lnSpc>
              <a:spcBef>
                <a:spcPts val="0"/>
              </a:spcBef>
              <a:spcAft>
                <a:spcPts val="0"/>
              </a:spcAft>
              <a:buClr>
                <a:schemeClr val="dk1"/>
              </a:buClr>
              <a:buSzPts val="2200"/>
              <a:buFont typeface="Century Gothic"/>
              <a:buChar char="-"/>
            </a:pPr>
            <a:r>
              <a:rPr lang="en-US" sz="1600" b="0" i="0" u="none" strike="noStrike" cap="none">
                <a:solidFill>
                  <a:schemeClr val="dk2"/>
                </a:solidFill>
                <a:latin typeface="Century Gothic"/>
                <a:ea typeface="Century Gothic"/>
                <a:cs typeface="Century Gothic"/>
                <a:sym typeface="Century Gothic"/>
              </a:rPr>
              <a:t>you don’t yet have an emergency savings fund.</a:t>
            </a:r>
            <a:endParaRPr sz="1600" b="0" i="0" u="none" strike="noStrike" cap="none">
              <a:solidFill>
                <a:schemeClr val="dk2"/>
              </a:solidFill>
              <a:latin typeface="Century Gothic"/>
              <a:ea typeface="Century Gothic"/>
              <a:cs typeface="Century Gothic"/>
              <a:sym typeface="Century Gothic"/>
            </a:endParaRPr>
          </a:p>
          <a:p>
            <a:pPr marL="457200" marR="0" lvl="0" indent="-368300" algn="l" rtl="0">
              <a:lnSpc>
                <a:spcPct val="100000"/>
              </a:lnSpc>
              <a:spcBef>
                <a:spcPts val="0"/>
              </a:spcBef>
              <a:spcAft>
                <a:spcPts val="0"/>
              </a:spcAft>
              <a:buClr>
                <a:schemeClr val="dk1"/>
              </a:buClr>
              <a:buSzPts val="2200"/>
              <a:buFont typeface="Century Gothic"/>
              <a:buChar char="-"/>
            </a:pPr>
            <a:r>
              <a:rPr lang="en-US" sz="1600" b="0" i="0" u="none" strike="noStrike" cap="none">
                <a:solidFill>
                  <a:schemeClr val="dk2"/>
                </a:solidFill>
                <a:latin typeface="Century Gothic"/>
                <a:ea typeface="Century Gothic"/>
                <a:cs typeface="Century Gothic"/>
                <a:sym typeface="Century Gothic"/>
              </a:rPr>
              <a:t>you’ll need the money in the next few years.</a:t>
            </a:r>
            <a:endParaRPr sz="1600" b="0" i="0" u="none" strike="noStrike" cap="none">
              <a:solidFill>
                <a:schemeClr val="dk2"/>
              </a:solidFill>
              <a:latin typeface="Century Gothic"/>
              <a:ea typeface="Century Gothic"/>
              <a:cs typeface="Century Gothic"/>
              <a:sym typeface="Century Gothic"/>
            </a:endParaRPr>
          </a:p>
          <a:p>
            <a:pPr marL="457200" marR="0" lvl="0" indent="-368300" algn="l" rtl="0">
              <a:lnSpc>
                <a:spcPct val="100000"/>
              </a:lnSpc>
              <a:spcBef>
                <a:spcPts val="0"/>
              </a:spcBef>
              <a:spcAft>
                <a:spcPts val="0"/>
              </a:spcAft>
              <a:buClr>
                <a:schemeClr val="dk1"/>
              </a:buClr>
              <a:buSzPts val="2200"/>
              <a:buFont typeface="Century Gothic"/>
              <a:buChar char="-"/>
            </a:pPr>
            <a:r>
              <a:rPr lang="en-US" sz="1600" b="0" i="0" u="none" strike="noStrike" cap="none">
                <a:solidFill>
                  <a:schemeClr val="dk2"/>
                </a:solidFill>
                <a:latin typeface="Century Gothic"/>
                <a:ea typeface="Century Gothic"/>
                <a:cs typeface="Century Gothic"/>
                <a:sym typeface="Century Gothic"/>
              </a:rPr>
              <a:t>you have debt to pay off.</a:t>
            </a:r>
            <a:endParaRPr sz="1600" b="0"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Century Gothic"/>
              <a:ea typeface="Century Gothic"/>
              <a:cs typeface="Century Gothic"/>
              <a:sym typeface="Century Gothic"/>
            </a:endParaRPr>
          </a:p>
          <a:p>
            <a:pPr marL="578485" marR="5080" lvl="0" indent="-566420" algn="l" rtl="0">
              <a:lnSpc>
                <a:spcPct val="110188"/>
              </a:lnSpc>
              <a:spcBef>
                <a:spcPts val="0"/>
              </a:spcBef>
              <a:spcAft>
                <a:spcPts val="0"/>
              </a:spcAft>
              <a:buClr>
                <a:srgbClr val="000000"/>
              </a:buClr>
              <a:buSzPts val="1700"/>
              <a:buFont typeface="Arial"/>
              <a:buNone/>
            </a:pPr>
            <a:r>
              <a:rPr lang="en-US" sz="1700" b="1" i="0" u="none" strike="noStrike" cap="none">
                <a:solidFill>
                  <a:srgbClr val="2853A3"/>
                </a:solidFill>
                <a:latin typeface="Century Gothic"/>
                <a:ea typeface="Century Gothic"/>
                <a:cs typeface="Century Gothic"/>
                <a:sym typeface="Century Gothic"/>
              </a:rPr>
              <a:t>You should consider investing if…</a:t>
            </a:r>
            <a:endParaRPr sz="1300" b="0" i="0" u="none" strike="noStrike" cap="none">
              <a:solidFill>
                <a:schemeClr val="dk2"/>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1600" b="0" i="0" u="none" strike="noStrike" cap="none">
                <a:solidFill>
                  <a:schemeClr val="dk2"/>
                </a:solidFill>
                <a:latin typeface="Century Gothic"/>
                <a:ea typeface="Century Gothic"/>
                <a:cs typeface="Century Gothic"/>
                <a:sym typeface="Century Gothic"/>
              </a:rPr>
              <a:t>you have built up your emergency savings fund.</a:t>
            </a:r>
            <a:endParaRPr sz="1600" b="0" i="0" u="none" strike="noStrike" cap="none">
              <a:solidFill>
                <a:schemeClr val="dk2"/>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1600" b="0" i="0" u="none" strike="noStrike" cap="none">
                <a:solidFill>
                  <a:schemeClr val="dk2"/>
                </a:solidFill>
                <a:latin typeface="Century Gothic"/>
                <a:ea typeface="Century Gothic"/>
                <a:cs typeface="Century Gothic"/>
                <a:sym typeface="Century Gothic"/>
              </a:rPr>
              <a:t>you have a consistent and stable income stream.</a:t>
            </a:r>
            <a:endParaRPr sz="1600" b="0" i="0" u="none" strike="noStrike" cap="none">
              <a:solidFill>
                <a:schemeClr val="dk2"/>
              </a:solidFill>
              <a:latin typeface="Century Gothic"/>
              <a:ea typeface="Century Gothic"/>
              <a:cs typeface="Century Gothic"/>
              <a:sym typeface="Century Gothic"/>
            </a:endParaRPr>
          </a:p>
          <a:p>
            <a:pPr marL="457200" marR="0" lvl="0" indent="-374650" algn="l" rtl="0">
              <a:lnSpc>
                <a:spcPct val="100000"/>
              </a:lnSpc>
              <a:spcBef>
                <a:spcPts val="0"/>
              </a:spcBef>
              <a:spcAft>
                <a:spcPts val="0"/>
              </a:spcAft>
              <a:buClr>
                <a:schemeClr val="dk1"/>
              </a:buClr>
              <a:buSzPts val="2300"/>
              <a:buFont typeface="Century Gothic"/>
              <a:buChar char="-"/>
            </a:pPr>
            <a:r>
              <a:rPr lang="en-US" sz="1600" b="0" i="0" u="none" strike="noStrike" cap="none">
                <a:solidFill>
                  <a:schemeClr val="dk2"/>
                </a:solidFill>
                <a:latin typeface="Century Gothic"/>
                <a:ea typeface="Century Gothic"/>
                <a:cs typeface="Century Gothic"/>
                <a:sym typeface="Century Gothic"/>
              </a:rPr>
              <a:t>you don’t have high-interest debts.</a:t>
            </a:r>
            <a:endParaRPr sz="1600" b="0" i="0" u="none" strike="noStrike" cap="none">
              <a:solidFill>
                <a:schemeClr val="dk2"/>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chemeClr val="dk2"/>
              </a:solidFill>
              <a:latin typeface="Century Gothic"/>
              <a:ea typeface="Century Gothic"/>
              <a:cs typeface="Century Gothic"/>
              <a:sym typeface="Century Gothic"/>
            </a:endParaRPr>
          </a:p>
        </p:txBody>
      </p:sp>
      <p:pic>
        <p:nvPicPr>
          <p:cNvPr id="662" name="Google Shape;662;g1501461a07a_0_60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376150" y="1421053"/>
            <a:ext cx="3480900" cy="5222600"/>
          </a:xfrm>
          <a:prstGeom prst="rect">
            <a:avLst/>
          </a:prstGeom>
          <a:noFill/>
          <a:ln>
            <a:noFill/>
          </a:ln>
        </p:spPr>
      </p:pic>
      <p:pic>
        <p:nvPicPr>
          <p:cNvPr id="663" name="Google Shape;663;g1501461a07a_0_607"/>
          <p:cNvPicPr preferRelativeResize="0"/>
          <p:nvPr/>
        </p:nvPicPr>
        <p:blipFill rotWithShape="1">
          <a:blip r:embed="rId6" cstate="screen">
            <a:alphaModFix/>
            <a:extLst>
              <a:ext uri="{28A0092B-C50C-407E-A947-70E740481C1C}">
                <a14:useLocalDpi xmlns:a14="http://schemas.microsoft.com/office/drawing/2010/main"/>
              </a:ext>
            </a:extLst>
          </a:blip>
          <a:srcRect l="17252" t="12933" r="22018" b="29276"/>
          <a:stretch/>
        </p:blipFill>
        <p:spPr>
          <a:xfrm>
            <a:off x="8108250" y="520150"/>
            <a:ext cx="2236324" cy="1677224"/>
          </a:xfrm>
          <a:prstGeom prst="rect">
            <a:avLst/>
          </a:prstGeom>
          <a:noFill/>
          <a:ln>
            <a:noFill/>
          </a:ln>
        </p:spPr>
      </p:pic>
      <p:sp>
        <p:nvSpPr>
          <p:cNvPr id="664" name="Google Shape;664;g1501461a07a_0_607"/>
          <p:cNvSpPr txBox="1"/>
          <p:nvPr/>
        </p:nvSpPr>
        <p:spPr>
          <a:xfrm>
            <a:off x="8351375" y="793675"/>
            <a:ext cx="1925400" cy="1173300"/>
          </a:xfrm>
          <a:prstGeom prst="rect">
            <a:avLst/>
          </a:prstGeom>
          <a:noFill/>
          <a:ln>
            <a:noFill/>
          </a:ln>
        </p:spPr>
        <p:txBody>
          <a:bodyPr spcFirstLastPara="1" wrap="square" lIns="91425" tIns="91425" rIns="91425" bIns="91425" anchor="t" anchorCtr="0">
            <a:spAutoFit/>
          </a:bodyPr>
          <a:lstStyle/>
          <a:p>
            <a:pPr marL="0" marR="97155" lvl="0" indent="0" algn="l" rtl="0">
              <a:lnSpc>
                <a:spcPct val="119600"/>
              </a:lnSpc>
              <a:spcBef>
                <a:spcPts val="0"/>
              </a:spcBef>
              <a:spcAft>
                <a:spcPts val="100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Let’s look at some scenarios to see if saving or investing is the right move!</a:t>
            </a:r>
            <a:endParaRPr sz="1000" b="1" i="0" u="none" strike="noStrike" cap="none">
              <a:solidFill>
                <a:schemeClr val="lt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pic>
        <p:nvPicPr>
          <p:cNvPr id="669" name="Google Shape;669;g1501461a07a_0_500"/>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670" name="Google Shape;670;g1501461a07a_0_500"/>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671" name="Google Shape;671;g1501461a07a_0_50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32</a:t>
            </a:fld>
            <a:endParaRPr/>
          </a:p>
        </p:txBody>
      </p:sp>
      <p:sp>
        <p:nvSpPr>
          <p:cNvPr id="672" name="Google Shape;672;g1501461a07a_0_500"/>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What Can I Invest In?</a:t>
            </a:r>
            <a:endParaRPr sz="3200" b="0" i="0" u="none" strike="noStrike" cap="none">
              <a:solidFill>
                <a:srgbClr val="2853A3"/>
              </a:solidFill>
              <a:latin typeface="Century Gothic"/>
              <a:ea typeface="Century Gothic"/>
              <a:cs typeface="Century Gothic"/>
              <a:sym typeface="Century Gothic"/>
            </a:endParaRPr>
          </a:p>
        </p:txBody>
      </p:sp>
      <p:sp>
        <p:nvSpPr>
          <p:cNvPr id="673" name="Google Shape;673;g1501461a07a_0_500"/>
          <p:cNvSpPr txBox="1"/>
          <p:nvPr/>
        </p:nvSpPr>
        <p:spPr>
          <a:xfrm>
            <a:off x="755075" y="1600200"/>
            <a:ext cx="97758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Let’s look at some ideas for what you, as an entrepreneur, can invest in!</a:t>
            </a:r>
            <a:endParaRPr sz="1800" b="0" i="0" u="none" strike="noStrike" cap="none">
              <a:solidFill>
                <a:schemeClr val="dk2"/>
              </a:solidFill>
              <a:latin typeface="Century Gothic"/>
              <a:ea typeface="Century Gothic"/>
              <a:cs typeface="Century Gothic"/>
              <a:sym typeface="Century Gothic"/>
            </a:endParaRPr>
          </a:p>
        </p:txBody>
      </p:sp>
      <p:sp>
        <p:nvSpPr>
          <p:cNvPr id="674" name="Google Shape;674;g1501461a07a_0_500"/>
          <p:cNvSpPr txBox="1"/>
          <p:nvPr/>
        </p:nvSpPr>
        <p:spPr>
          <a:xfrm>
            <a:off x="3151829" y="4960775"/>
            <a:ext cx="2646000" cy="1428300"/>
          </a:xfrm>
          <a:prstGeom prst="rect">
            <a:avLst/>
          </a:prstGeom>
          <a:noFill/>
          <a:ln>
            <a:noFill/>
          </a:ln>
        </p:spPr>
        <p:txBody>
          <a:bodyPr spcFirstLastPara="1" wrap="square" lIns="0" tIns="12050" rIns="0" bIns="0" anchor="t" anchorCtr="0">
            <a:spAutoFit/>
          </a:bodyPr>
          <a:lstStyle/>
          <a:p>
            <a:pPr marL="215265" marR="5080" lvl="0" indent="-203200" algn="ctr" rtl="0">
              <a:lnSpc>
                <a:spcPct val="116300"/>
              </a:lnSpc>
              <a:spcBef>
                <a:spcPts val="0"/>
              </a:spcBef>
              <a:spcAft>
                <a:spcPts val="0"/>
              </a:spcAft>
              <a:buClr>
                <a:srgbClr val="000000"/>
              </a:buClr>
              <a:buSzPts val="2150"/>
              <a:buFont typeface="Arial"/>
              <a:buNone/>
            </a:pPr>
            <a:r>
              <a:rPr lang="en-US" sz="1350" b="0" i="0" u="none" strike="noStrike" cap="none">
                <a:solidFill>
                  <a:schemeClr val="dk2"/>
                </a:solidFill>
                <a:latin typeface="Century Gothic"/>
                <a:ea typeface="Century Gothic"/>
                <a:cs typeface="Century Gothic"/>
                <a:sym typeface="Century Gothic"/>
              </a:rPr>
              <a:t>If you aren’t planning to move</a:t>
            </a:r>
            <a:endParaRPr sz="1350" b="0" i="0" u="none" strike="noStrike" cap="none">
              <a:solidFill>
                <a:schemeClr val="dk2"/>
              </a:solidFill>
              <a:latin typeface="Century Gothic"/>
              <a:ea typeface="Century Gothic"/>
              <a:cs typeface="Century Gothic"/>
              <a:sym typeface="Century Gothic"/>
            </a:endParaRPr>
          </a:p>
          <a:p>
            <a:pPr marL="215265" marR="5080" lvl="0" indent="-203200" algn="ctr" rtl="0">
              <a:lnSpc>
                <a:spcPct val="116300"/>
              </a:lnSpc>
              <a:spcBef>
                <a:spcPts val="0"/>
              </a:spcBef>
              <a:spcAft>
                <a:spcPts val="0"/>
              </a:spcAft>
              <a:buClr>
                <a:srgbClr val="000000"/>
              </a:buClr>
              <a:buSzPts val="2150"/>
              <a:buFont typeface="Arial"/>
              <a:buNone/>
            </a:pPr>
            <a:r>
              <a:rPr lang="en-US" sz="1350" b="0" i="0" u="none" strike="noStrike" cap="none">
                <a:solidFill>
                  <a:schemeClr val="dk2"/>
                </a:solidFill>
                <a:latin typeface="Century Gothic"/>
                <a:ea typeface="Century Gothic"/>
                <a:cs typeface="Century Gothic"/>
                <a:sym typeface="Century Gothic"/>
              </a:rPr>
              <a:t>your business anytime soon,</a:t>
            </a:r>
            <a:endParaRPr sz="1350" b="0" i="0" u="none" strike="noStrike" cap="none">
              <a:solidFill>
                <a:schemeClr val="dk2"/>
              </a:solidFill>
              <a:latin typeface="Century Gothic"/>
              <a:ea typeface="Century Gothic"/>
              <a:cs typeface="Century Gothic"/>
              <a:sym typeface="Century Gothic"/>
            </a:endParaRPr>
          </a:p>
          <a:p>
            <a:pPr marL="215265" marR="5080" lvl="0" indent="-203200" algn="ctr" rtl="0">
              <a:lnSpc>
                <a:spcPct val="116300"/>
              </a:lnSpc>
              <a:spcBef>
                <a:spcPts val="0"/>
              </a:spcBef>
              <a:spcAft>
                <a:spcPts val="0"/>
              </a:spcAft>
              <a:buClr>
                <a:srgbClr val="000000"/>
              </a:buClr>
              <a:buSzPts val="2150"/>
              <a:buFont typeface="Arial"/>
              <a:buNone/>
            </a:pPr>
            <a:r>
              <a:rPr lang="en-US" sz="1350" b="0" i="0" u="none" strike="noStrike" cap="none">
                <a:solidFill>
                  <a:schemeClr val="dk2"/>
                </a:solidFill>
                <a:latin typeface="Century Gothic"/>
                <a:ea typeface="Century Gothic"/>
                <a:cs typeface="Century Gothic"/>
                <a:sym typeface="Century Gothic"/>
              </a:rPr>
              <a:t>consider investing in property</a:t>
            </a:r>
            <a:endParaRPr sz="1350" b="0" i="0" u="none" strike="noStrike" cap="none">
              <a:solidFill>
                <a:schemeClr val="dk2"/>
              </a:solidFill>
              <a:latin typeface="Century Gothic"/>
              <a:ea typeface="Century Gothic"/>
              <a:cs typeface="Century Gothic"/>
              <a:sym typeface="Century Gothic"/>
            </a:endParaRPr>
          </a:p>
          <a:p>
            <a:pPr marL="215265" marR="5080" lvl="0" indent="-203200" algn="ctr" rtl="0">
              <a:lnSpc>
                <a:spcPct val="116300"/>
              </a:lnSpc>
              <a:spcBef>
                <a:spcPts val="0"/>
              </a:spcBef>
              <a:spcAft>
                <a:spcPts val="0"/>
              </a:spcAft>
              <a:buClr>
                <a:srgbClr val="000000"/>
              </a:buClr>
              <a:buSzPts val="2150"/>
              <a:buFont typeface="Arial"/>
              <a:buNone/>
            </a:pPr>
            <a:r>
              <a:rPr lang="en-US" sz="1350" b="0" i="0" u="none" strike="noStrike" cap="none">
                <a:solidFill>
                  <a:schemeClr val="dk2"/>
                </a:solidFill>
                <a:latin typeface="Century Gothic"/>
                <a:ea typeface="Century Gothic"/>
                <a:cs typeface="Century Gothic"/>
                <a:sym typeface="Century Gothic"/>
              </a:rPr>
              <a:t>for your business. Buying property can save</a:t>
            </a:r>
            <a:endParaRPr sz="1350" b="0" i="0" u="none" strike="noStrike" cap="none">
              <a:solidFill>
                <a:schemeClr val="dk2"/>
              </a:solidFill>
              <a:latin typeface="Century Gothic"/>
              <a:ea typeface="Century Gothic"/>
              <a:cs typeface="Century Gothic"/>
              <a:sym typeface="Century Gothic"/>
            </a:endParaRPr>
          </a:p>
          <a:p>
            <a:pPr marL="215265" marR="5080" lvl="0" indent="-203200" algn="ctr" rtl="0">
              <a:lnSpc>
                <a:spcPct val="116300"/>
              </a:lnSpc>
              <a:spcBef>
                <a:spcPts val="0"/>
              </a:spcBef>
              <a:spcAft>
                <a:spcPts val="0"/>
              </a:spcAft>
              <a:buClr>
                <a:srgbClr val="000000"/>
              </a:buClr>
              <a:buSzPts val="2150"/>
              <a:buFont typeface="Arial"/>
              <a:buNone/>
            </a:pPr>
            <a:r>
              <a:rPr lang="en-US" sz="1350" b="0" i="0" u="none" strike="noStrike" cap="none">
                <a:solidFill>
                  <a:schemeClr val="dk2"/>
                </a:solidFill>
                <a:latin typeface="Century Gothic"/>
                <a:ea typeface="Century Gothic"/>
                <a:cs typeface="Century Gothic"/>
                <a:sym typeface="Century Gothic"/>
              </a:rPr>
              <a:t>you on rental costs.</a:t>
            </a:r>
            <a:endParaRPr sz="1350" b="0" i="0" u="none" strike="noStrike" cap="none">
              <a:solidFill>
                <a:schemeClr val="dk2"/>
              </a:solidFill>
              <a:latin typeface="Century Gothic"/>
              <a:ea typeface="Century Gothic"/>
              <a:cs typeface="Century Gothic"/>
              <a:sym typeface="Century Gothic"/>
            </a:endParaRPr>
          </a:p>
        </p:txBody>
      </p:sp>
      <p:sp>
        <p:nvSpPr>
          <p:cNvPr id="675" name="Google Shape;675;g1501461a07a_0_500"/>
          <p:cNvSpPr txBox="1"/>
          <p:nvPr/>
        </p:nvSpPr>
        <p:spPr>
          <a:xfrm>
            <a:off x="3151825" y="2660375"/>
            <a:ext cx="2646000" cy="1698911"/>
          </a:xfrm>
          <a:prstGeom prst="rect">
            <a:avLst/>
          </a:prstGeom>
          <a:noFill/>
          <a:ln>
            <a:noFill/>
          </a:ln>
        </p:spPr>
        <p:txBody>
          <a:bodyPr spcFirstLastPara="1" wrap="square" lIns="0" tIns="12050" rIns="0" bIns="0" anchor="t" anchorCtr="0">
            <a:spAutoFit/>
          </a:bodyPr>
          <a:lstStyle/>
          <a:p>
            <a:pPr marL="215265" marR="5080" lvl="0" indent="-203200" algn="ctr" rtl="0">
              <a:lnSpc>
                <a:spcPct val="116300"/>
              </a:lnSpc>
              <a:spcBef>
                <a:spcPts val="0"/>
              </a:spcBef>
              <a:spcAft>
                <a:spcPts val="0"/>
              </a:spcAft>
              <a:buClr>
                <a:srgbClr val="000000"/>
              </a:buClr>
              <a:buSzPts val="2150"/>
              <a:buFont typeface="Arial"/>
              <a:buNone/>
            </a:pPr>
            <a:r>
              <a:rPr lang="en-US" sz="1350" b="0" i="0" u="none" strike="noStrike" cap="none">
                <a:solidFill>
                  <a:schemeClr val="dk2"/>
                </a:solidFill>
                <a:latin typeface="Century Gothic"/>
                <a:ea typeface="Century Gothic"/>
                <a:cs typeface="Century Gothic"/>
                <a:sym typeface="Century Gothic"/>
              </a:rPr>
              <a:t>Investing in your skill set is one</a:t>
            </a:r>
            <a:endParaRPr sz="1350" b="0" i="0" u="none" strike="noStrike" cap="none">
              <a:solidFill>
                <a:schemeClr val="dk2"/>
              </a:solidFill>
              <a:latin typeface="Century Gothic"/>
              <a:ea typeface="Century Gothic"/>
              <a:cs typeface="Century Gothic"/>
              <a:sym typeface="Century Gothic"/>
            </a:endParaRPr>
          </a:p>
          <a:p>
            <a:pPr marL="215265" marR="5080" lvl="0" indent="-203200" algn="ctr" rtl="0">
              <a:lnSpc>
                <a:spcPct val="116300"/>
              </a:lnSpc>
              <a:spcBef>
                <a:spcPts val="0"/>
              </a:spcBef>
              <a:spcAft>
                <a:spcPts val="0"/>
              </a:spcAft>
              <a:buClr>
                <a:srgbClr val="000000"/>
              </a:buClr>
              <a:buSzPts val="2150"/>
              <a:buFont typeface="Arial"/>
              <a:buNone/>
            </a:pPr>
            <a:r>
              <a:rPr lang="en-US" sz="1350" b="0" i="0" u="none" strike="noStrike" cap="none">
                <a:solidFill>
                  <a:schemeClr val="dk2"/>
                </a:solidFill>
                <a:latin typeface="Century Gothic"/>
                <a:ea typeface="Century Gothic"/>
                <a:cs typeface="Century Gothic"/>
                <a:sym typeface="Century Gothic"/>
              </a:rPr>
              <a:t>of the best things you can do</a:t>
            </a:r>
            <a:endParaRPr sz="1350" b="0" i="0" u="none" strike="noStrike" cap="none">
              <a:solidFill>
                <a:schemeClr val="dk2"/>
              </a:solidFill>
              <a:latin typeface="Century Gothic"/>
              <a:ea typeface="Century Gothic"/>
              <a:cs typeface="Century Gothic"/>
              <a:sym typeface="Century Gothic"/>
            </a:endParaRPr>
          </a:p>
          <a:p>
            <a:pPr marL="215265" marR="5080" lvl="0" indent="-203200" algn="ctr" rtl="0">
              <a:lnSpc>
                <a:spcPct val="116300"/>
              </a:lnSpc>
              <a:spcBef>
                <a:spcPts val="0"/>
              </a:spcBef>
              <a:spcAft>
                <a:spcPts val="0"/>
              </a:spcAft>
              <a:buClr>
                <a:srgbClr val="000000"/>
              </a:buClr>
              <a:buSzPts val="2150"/>
              <a:buFont typeface="Arial"/>
              <a:buNone/>
            </a:pPr>
            <a:r>
              <a:rPr lang="en-US" sz="1350" b="0" i="0" u="none" strike="noStrike" cap="none">
                <a:solidFill>
                  <a:schemeClr val="dk2"/>
                </a:solidFill>
                <a:latin typeface="Century Gothic"/>
                <a:ea typeface="Century Gothic"/>
                <a:cs typeface="Century Gothic"/>
                <a:sym typeface="Century Gothic"/>
              </a:rPr>
              <a:t>as an entrepreneur. </a:t>
            </a:r>
            <a:endParaRPr sz="1350" b="0" i="0" u="none" strike="noStrike" cap="none">
              <a:solidFill>
                <a:schemeClr val="dk2"/>
              </a:solidFill>
              <a:latin typeface="Century Gothic"/>
              <a:ea typeface="Century Gothic"/>
              <a:cs typeface="Century Gothic"/>
              <a:sym typeface="Century Gothic"/>
            </a:endParaRPr>
          </a:p>
          <a:p>
            <a:pPr marL="215265" marR="5080" lvl="0" indent="-203200" algn="ctr" rtl="0">
              <a:lnSpc>
                <a:spcPct val="116300"/>
              </a:lnSpc>
              <a:spcBef>
                <a:spcPts val="0"/>
              </a:spcBef>
              <a:spcAft>
                <a:spcPts val="0"/>
              </a:spcAft>
              <a:buClr>
                <a:srgbClr val="000000"/>
              </a:buClr>
              <a:buSzPts val="2150"/>
              <a:buFont typeface="Arial"/>
              <a:buNone/>
            </a:pPr>
            <a:r>
              <a:rPr lang="en-US" sz="1350" b="0" i="0" u="none" strike="noStrike" cap="none">
                <a:solidFill>
                  <a:schemeClr val="dk2"/>
                </a:solidFill>
                <a:latin typeface="Century Gothic"/>
                <a:ea typeface="Century Gothic"/>
                <a:cs typeface="Century Gothic"/>
                <a:sym typeface="Century Gothic"/>
              </a:rPr>
              <a:t>You can enroll in courses related to your industry or take training programs </a:t>
            </a:r>
            <a:endParaRPr sz="1350" b="0" i="0" u="none" strike="noStrike" cap="none">
              <a:solidFill>
                <a:schemeClr val="dk2"/>
              </a:solidFill>
              <a:latin typeface="Century Gothic"/>
              <a:ea typeface="Century Gothic"/>
              <a:cs typeface="Century Gothic"/>
              <a:sym typeface="Century Gothic"/>
            </a:endParaRPr>
          </a:p>
          <a:p>
            <a:pPr marL="215265" marR="5080" lvl="0" indent="-203200" algn="ctr" rtl="0">
              <a:lnSpc>
                <a:spcPct val="116300"/>
              </a:lnSpc>
              <a:spcBef>
                <a:spcPts val="0"/>
              </a:spcBef>
              <a:spcAft>
                <a:spcPts val="0"/>
              </a:spcAft>
              <a:buClr>
                <a:srgbClr val="000000"/>
              </a:buClr>
              <a:buSzPts val="2150"/>
              <a:buFont typeface="Arial"/>
              <a:buNone/>
            </a:pPr>
            <a:r>
              <a:rPr lang="en-US" sz="1350" b="0" i="0" u="none" strike="noStrike" cap="none">
                <a:solidFill>
                  <a:schemeClr val="dk2"/>
                </a:solidFill>
                <a:latin typeface="Century Gothic"/>
                <a:ea typeface="Century Gothic"/>
                <a:cs typeface="Century Gothic"/>
                <a:sym typeface="Century Gothic"/>
              </a:rPr>
              <a:t>(like this one!).</a:t>
            </a:r>
            <a:endParaRPr sz="1350" b="0" i="0" u="none" strike="noStrike" cap="none">
              <a:solidFill>
                <a:schemeClr val="dk2"/>
              </a:solidFill>
              <a:latin typeface="Century Gothic"/>
              <a:ea typeface="Century Gothic"/>
              <a:cs typeface="Century Gothic"/>
              <a:sym typeface="Century Gothic"/>
            </a:endParaRPr>
          </a:p>
        </p:txBody>
      </p:sp>
      <p:sp>
        <p:nvSpPr>
          <p:cNvPr id="676" name="Google Shape;676;g1501461a07a_0_500"/>
          <p:cNvSpPr txBox="1"/>
          <p:nvPr/>
        </p:nvSpPr>
        <p:spPr>
          <a:xfrm>
            <a:off x="6005784" y="2660375"/>
            <a:ext cx="2646000" cy="1670100"/>
          </a:xfrm>
          <a:prstGeom prst="rect">
            <a:avLst/>
          </a:prstGeom>
          <a:noFill/>
          <a:ln>
            <a:noFill/>
          </a:ln>
        </p:spPr>
        <p:txBody>
          <a:bodyPr spcFirstLastPara="1" wrap="square" lIns="0" tIns="12050" rIns="0" bIns="0" anchor="t" anchorCtr="0">
            <a:spAutoFit/>
          </a:bodyPr>
          <a:lstStyle/>
          <a:p>
            <a:pPr marL="215265" marR="5080" lvl="0" indent="-203200" algn="ctr" rtl="0">
              <a:lnSpc>
                <a:spcPct val="116300"/>
              </a:lnSpc>
              <a:spcBef>
                <a:spcPts val="0"/>
              </a:spcBef>
              <a:spcAft>
                <a:spcPts val="0"/>
              </a:spcAft>
              <a:buClr>
                <a:srgbClr val="000000"/>
              </a:buClr>
              <a:buSzPts val="2150"/>
              <a:buFont typeface="Arial"/>
              <a:buNone/>
            </a:pPr>
            <a:r>
              <a:rPr lang="en-US" sz="1350" b="0" i="0" u="none" strike="noStrike" cap="none">
                <a:solidFill>
                  <a:schemeClr val="dk2"/>
                </a:solidFill>
                <a:latin typeface="Century Gothic"/>
                <a:ea typeface="Century Gothic"/>
                <a:cs typeface="Century Gothic"/>
                <a:sym typeface="Century Gothic"/>
              </a:rPr>
              <a:t>There are many options for</a:t>
            </a:r>
            <a:endParaRPr sz="1350" b="0" i="0" u="none" strike="noStrike" cap="none">
              <a:solidFill>
                <a:schemeClr val="dk2"/>
              </a:solidFill>
              <a:latin typeface="Century Gothic"/>
              <a:ea typeface="Century Gothic"/>
              <a:cs typeface="Century Gothic"/>
              <a:sym typeface="Century Gothic"/>
            </a:endParaRPr>
          </a:p>
          <a:p>
            <a:pPr marL="215265" marR="5080" lvl="0" indent="-203200" algn="ctr" rtl="0">
              <a:lnSpc>
                <a:spcPct val="116300"/>
              </a:lnSpc>
              <a:spcBef>
                <a:spcPts val="0"/>
              </a:spcBef>
              <a:spcAft>
                <a:spcPts val="0"/>
              </a:spcAft>
              <a:buClr>
                <a:srgbClr val="000000"/>
              </a:buClr>
              <a:buSzPts val="2150"/>
              <a:buFont typeface="Arial"/>
              <a:buNone/>
            </a:pPr>
            <a:r>
              <a:rPr lang="en-US" sz="1350" b="0" i="0" u="none" strike="noStrike" cap="none">
                <a:solidFill>
                  <a:schemeClr val="dk2"/>
                </a:solidFill>
                <a:latin typeface="Century Gothic"/>
                <a:ea typeface="Century Gothic"/>
                <a:cs typeface="Century Gothic"/>
                <a:sym typeface="Century Gothic"/>
              </a:rPr>
              <a:t>financial investing, such as</a:t>
            </a:r>
            <a:endParaRPr sz="1350" b="0" i="0" u="none" strike="noStrike" cap="none">
              <a:solidFill>
                <a:schemeClr val="dk2"/>
              </a:solidFill>
              <a:latin typeface="Century Gothic"/>
              <a:ea typeface="Century Gothic"/>
              <a:cs typeface="Century Gothic"/>
              <a:sym typeface="Century Gothic"/>
            </a:endParaRPr>
          </a:p>
          <a:p>
            <a:pPr marL="215265" marR="5080" lvl="0" indent="-203200" algn="ctr" rtl="0">
              <a:lnSpc>
                <a:spcPct val="116300"/>
              </a:lnSpc>
              <a:spcBef>
                <a:spcPts val="0"/>
              </a:spcBef>
              <a:spcAft>
                <a:spcPts val="0"/>
              </a:spcAft>
              <a:buClr>
                <a:srgbClr val="000000"/>
              </a:buClr>
              <a:buSzPts val="2150"/>
              <a:buFont typeface="Arial"/>
              <a:buNone/>
            </a:pPr>
            <a:r>
              <a:rPr lang="en-US" sz="1350" b="0" i="0" u="none" strike="noStrike" cap="none">
                <a:solidFill>
                  <a:schemeClr val="dk2"/>
                </a:solidFill>
                <a:latin typeface="Century Gothic"/>
                <a:ea typeface="Century Gothic"/>
                <a:cs typeface="Century Gothic"/>
                <a:sym typeface="Century Gothic"/>
              </a:rPr>
              <a:t>stocks and bonds. </a:t>
            </a:r>
            <a:endParaRPr/>
          </a:p>
          <a:p>
            <a:pPr marL="215265" marR="5080" lvl="0" indent="-203200" algn="ctr" rtl="0">
              <a:lnSpc>
                <a:spcPct val="116300"/>
              </a:lnSpc>
              <a:spcBef>
                <a:spcPts val="0"/>
              </a:spcBef>
              <a:spcAft>
                <a:spcPts val="0"/>
              </a:spcAft>
              <a:buClr>
                <a:srgbClr val="000000"/>
              </a:buClr>
              <a:buSzPts val="2150"/>
              <a:buFont typeface="Arial"/>
              <a:buNone/>
            </a:pPr>
            <a:r>
              <a:rPr lang="en-US" sz="1350" b="0" i="0" u="none" strike="noStrike" cap="none">
                <a:solidFill>
                  <a:schemeClr val="dk2"/>
                </a:solidFill>
                <a:latin typeface="Century Gothic"/>
                <a:ea typeface="Century Gothic"/>
                <a:cs typeface="Century Gothic"/>
                <a:sym typeface="Century Gothic"/>
              </a:rPr>
              <a:t>You can also</a:t>
            </a:r>
            <a:endParaRPr sz="1350" b="0" i="0" u="none" strike="noStrike" cap="none">
              <a:solidFill>
                <a:schemeClr val="dk2"/>
              </a:solidFill>
              <a:latin typeface="Century Gothic"/>
              <a:ea typeface="Century Gothic"/>
              <a:cs typeface="Century Gothic"/>
              <a:sym typeface="Century Gothic"/>
            </a:endParaRPr>
          </a:p>
          <a:p>
            <a:pPr marL="215265" marR="5080" lvl="0" indent="-203200" algn="ctr" rtl="0">
              <a:lnSpc>
                <a:spcPct val="116300"/>
              </a:lnSpc>
              <a:spcBef>
                <a:spcPts val="0"/>
              </a:spcBef>
              <a:spcAft>
                <a:spcPts val="0"/>
              </a:spcAft>
              <a:buClr>
                <a:srgbClr val="000000"/>
              </a:buClr>
              <a:buSzPts val="2150"/>
              <a:buFont typeface="Arial"/>
              <a:buNone/>
            </a:pPr>
            <a:r>
              <a:rPr lang="en-US" sz="1350" b="0" i="0" u="none" strike="noStrike" cap="none">
                <a:solidFill>
                  <a:schemeClr val="dk2"/>
                </a:solidFill>
                <a:latin typeface="Century Gothic"/>
                <a:ea typeface="Century Gothic"/>
                <a:cs typeface="Century Gothic"/>
                <a:sym typeface="Century Gothic"/>
              </a:rPr>
              <a:t>invest in a financial advisor to</a:t>
            </a:r>
            <a:endParaRPr sz="1350" b="0" i="0" u="none" strike="noStrike" cap="none">
              <a:solidFill>
                <a:schemeClr val="dk2"/>
              </a:solidFill>
              <a:latin typeface="Century Gothic"/>
              <a:ea typeface="Century Gothic"/>
              <a:cs typeface="Century Gothic"/>
              <a:sym typeface="Century Gothic"/>
            </a:endParaRPr>
          </a:p>
          <a:p>
            <a:pPr marL="215265" marR="5080" lvl="0" indent="-203200" algn="ctr" rtl="0">
              <a:lnSpc>
                <a:spcPct val="116300"/>
              </a:lnSpc>
              <a:spcBef>
                <a:spcPts val="0"/>
              </a:spcBef>
              <a:spcAft>
                <a:spcPts val="0"/>
              </a:spcAft>
              <a:buClr>
                <a:srgbClr val="000000"/>
              </a:buClr>
              <a:buSzPts val="2150"/>
              <a:buFont typeface="Arial"/>
              <a:buNone/>
            </a:pPr>
            <a:r>
              <a:rPr lang="en-US" sz="1350" b="0" i="0" u="none" strike="noStrike" cap="none">
                <a:solidFill>
                  <a:schemeClr val="dk2"/>
                </a:solidFill>
                <a:latin typeface="Century Gothic"/>
                <a:ea typeface="Century Gothic"/>
                <a:cs typeface="Century Gothic"/>
                <a:sym typeface="Century Gothic"/>
              </a:rPr>
              <a:t>guide you on a financial</a:t>
            </a:r>
            <a:endParaRPr sz="1350" b="0" i="0" u="none" strike="noStrike" cap="none">
              <a:solidFill>
                <a:schemeClr val="dk2"/>
              </a:solidFill>
              <a:latin typeface="Century Gothic"/>
              <a:ea typeface="Century Gothic"/>
              <a:cs typeface="Century Gothic"/>
              <a:sym typeface="Century Gothic"/>
            </a:endParaRPr>
          </a:p>
          <a:p>
            <a:pPr marL="215265" marR="5080" lvl="0" indent="-203200" algn="ctr" rtl="0">
              <a:lnSpc>
                <a:spcPct val="116300"/>
              </a:lnSpc>
              <a:spcBef>
                <a:spcPts val="0"/>
              </a:spcBef>
              <a:spcAft>
                <a:spcPts val="0"/>
              </a:spcAft>
              <a:buClr>
                <a:srgbClr val="000000"/>
              </a:buClr>
              <a:buSzPts val="2150"/>
              <a:buFont typeface="Arial"/>
              <a:buNone/>
            </a:pPr>
            <a:r>
              <a:rPr lang="en-US" sz="1350" b="0" i="0" u="none" strike="noStrike" cap="none">
                <a:solidFill>
                  <a:schemeClr val="dk2"/>
                </a:solidFill>
                <a:latin typeface="Century Gothic"/>
                <a:ea typeface="Century Gothic"/>
                <a:cs typeface="Century Gothic"/>
                <a:sym typeface="Century Gothic"/>
              </a:rPr>
              <a:t>investment strategy.</a:t>
            </a:r>
            <a:endParaRPr sz="1350" b="0" i="0" u="none" strike="noStrike" cap="none">
              <a:solidFill>
                <a:schemeClr val="dk2"/>
              </a:solidFill>
              <a:latin typeface="Century Gothic"/>
              <a:ea typeface="Century Gothic"/>
              <a:cs typeface="Century Gothic"/>
              <a:sym typeface="Century Gothic"/>
            </a:endParaRPr>
          </a:p>
        </p:txBody>
      </p:sp>
      <p:sp>
        <p:nvSpPr>
          <p:cNvPr id="677" name="Google Shape;677;g1501461a07a_0_500"/>
          <p:cNvSpPr txBox="1"/>
          <p:nvPr/>
        </p:nvSpPr>
        <p:spPr>
          <a:xfrm>
            <a:off x="8707338" y="4274975"/>
            <a:ext cx="2646000" cy="1911600"/>
          </a:xfrm>
          <a:prstGeom prst="rect">
            <a:avLst/>
          </a:prstGeom>
          <a:noFill/>
          <a:ln>
            <a:noFill/>
          </a:ln>
        </p:spPr>
        <p:txBody>
          <a:bodyPr spcFirstLastPara="1" wrap="square" lIns="0" tIns="12050" rIns="0" bIns="0" anchor="t" anchorCtr="0">
            <a:spAutoFit/>
          </a:bodyPr>
          <a:lstStyle/>
          <a:p>
            <a:pPr marL="215265" marR="5080" lvl="0" indent="-203200" algn="ctr" rtl="0">
              <a:lnSpc>
                <a:spcPct val="116300"/>
              </a:lnSpc>
              <a:spcBef>
                <a:spcPts val="0"/>
              </a:spcBef>
              <a:spcAft>
                <a:spcPts val="0"/>
              </a:spcAft>
              <a:buClr>
                <a:srgbClr val="000000"/>
              </a:buClr>
              <a:buSzPts val="2150"/>
              <a:buFont typeface="Arial"/>
              <a:buNone/>
            </a:pPr>
            <a:r>
              <a:rPr lang="en-US" sz="1350" b="0" i="0" u="none" strike="noStrike" cap="none">
                <a:solidFill>
                  <a:schemeClr val="dk2"/>
                </a:solidFill>
                <a:latin typeface="Century Gothic"/>
                <a:ea typeface="Century Gothic"/>
                <a:cs typeface="Century Gothic"/>
                <a:sym typeface="Century Gothic"/>
              </a:rPr>
              <a:t>If it is getting difficult to run the</a:t>
            </a:r>
            <a:endParaRPr sz="1350" b="0" i="0" u="none" strike="noStrike" cap="none">
              <a:solidFill>
                <a:schemeClr val="dk2"/>
              </a:solidFill>
              <a:latin typeface="Century Gothic"/>
              <a:ea typeface="Century Gothic"/>
              <a:cs typeface="Century Gothic"/>
              <a:sym typeface="Century Gothic"/>
            </a:endParaRPr>
          </a:p>
          <a:p>
            <a:pPr marL="215265" marR="5080" lvl="0" indent="-203200" algn="ctr" rtl="0">
              <a:lnSpc>
                <a:spcPct val="116300"/>
              </a:lnSpc>
              <a:spcBef>
                <a:spcPts val="0"/>
              </a:spcBef>
              <a:spcAft>
                <a:spcPts val="0"/>
              </a:spcAft>
              <a:buClr>
                <a:srgbClr val="000000"/>
              </a:buClr>
              <a:buSzPts val="2150"/>
              <a:buFont typeface="Arial"/>
              <a:buNone/>
            </a:pPr>
            <a:r>
              <a:rPr lang="en-US" sz="1350" b="0" i="0" u="none" strike="noStrike" cap="none">
                <a:solidFill>
                  <a:schemeClr val="dk2"/>
                </a:solidFill>
                <a:latin typeface="Century Gothic"/>
                <a:ea typeface="Century Gothic"/>
                <a:cs typeface="Century Gothic"/>
                <a:sym typeface="Century Gothic"/>
              </a:rPr>
              <a:t>store by yourself or if you want</a:t>
            </a:r>
            <a:endParaRPr sz="1350" b="0" i="0" u="none" strike="noStrike" cap="none">
              <a:solidFill>
                <a:schemeClr val="dk2"/>
              </a:solidFill>
              <a:latin typeface="Century Gothic"/>
              <a:ea typeface="Century Gothic"/>
              <a:cs typeface="Century Gothic"/>
              <a:sym typeface="Century Gothic"/>
            </a:endParaRPr>
          </a:p>
          <a:p>
            <a:pPr marL="215265" marR="5080" lvl="0" indent="-203200" algn="ctr" rtl="0">
              <a:lnSpc>
                <a:spcPct val="116300"/>
              </a:lnSpc>
              <a:spcBef>
                <a:spcPts val="0"/>
              </a:spcBef>
              <a:spcAft>
                <a:spcPts val="0"/>
              </a:spcAft>
              <a:buClr>
                <a:srgbClr val="000000"/>
              </a:buClr>
              <a:buSzPts val="2150"/>
              <a:buFont typeface="Arial"/>
              <a:buNone/>
            </a:pPr>
            <a:r>
              <a:rPr lang="en-US" sz="1350" b="0" i="0" u="none" strike="noStrike" cap="none">
                <a:solidFill>
                  <a:schemeClr val="dk2"/>
                </a:solidFill>
                <a:latin typeface="Century Gothic"/>
                <a:ea typeface="Century Gothic"/>
                <a:cs typeface="Century Gothic"/>
                <a:sym typeface="Century Gothic"/>
              </a:rPr>
              <a:t>to sell more products, consider</a:t>
            </a:r>
            <a:endParaRPr sz="1350" b="0" i="0" u="none" strike="noStrike" cap="none">
              <a:solidFill>
                <a:schemeClr val="dk2"/>
              </a:solidFill>
              <a:latin typeface="Century Gothic"/>
              <a:ea typeface="Century Gothic"/>
              <a:cs typeface="Century Gothic"/>
              <a:sym typeface="Century Gothic"/>
            </a:endParaRPr>
          </a:p>
          <a:p>
            <a:pPr marL="215265" marR="5080" lvl="0" indent="-203200" algn="ctr" rtl="0">
              <a:lnSpc>
                <a:spcPct val="116300"/>
              </a:lnSpc>
              <a:spcBef>
                <a:spcPts val="0"/>
              </a:spcBef>
              <a:spcAft>
                <a:spcPts val="0"/>
              </a:spcAft>
              <a:buClr>
                <a:srgbClr val="000000"/>
              </a:buClr>
              <a:buSzPts val="2150"/>
              <a:buFont typeface="Arial"/>
              <a:buNone/>
            </a:pPr>
            <a:r>
              <a:rPr lang="en-US" sz="1350" b="0" i="0" u="none" strike="noStrike" cap="none">
                <a:solidFill>
                  <a:schemeClr val="dk2"/>
                </a:solidFill>
                <a:latin typeface="Century Gothic"/>
                <a:ea typeface="Century Gothic"/>
                <a:cs typeface="Century Gothic"/>
                <a:sym typeface="Century Gothic"/>
              </a:rPr>
              <a:t>investing in employees for your</a:t>
            </a:r>
            <a:endParaRPr sz="1350" b="0" i="0" u="none" strike="noStrike" cap="none">
              <a:solidFill>
                <a:schemeClr val="dk2"/>
              </a:solidFill>
              <a:latin typeface="Century Gothic"/>
              <a:ea typeface="Century Gothic"/>
              <a:cs typeface="Century Gothic"/>
              <a:sym typeface="Century Gothic"/>
            </a:endParaRPr>
          </a:p>
          <a:p>
            <a:pPr marL="215265" marR="5080" lvl="0" indent="-203200" algn="ctr" rtl="0">
              <a:lnSpc>
                <a:spcPct val="116300"/>
              </a:lnSpc>
              <a:spcBef>
                <a:spcPts val="0"/>
              </a:spcBef>
              <a:spcAft>
                <a:spcPts val="0"/>
              </a:spcAft>
              <a:buClr>
                <a:srgbClr val="000000"/>
              </a:buClr>
              <a:buSzPts val="2150"/>
              <a:buFont typeface="Arial"/>
              <a:buNone/>
            </a:pPr>
            <a:r>
              <a:rPr lang="en-US" sz="1350" b="0" i="0" u="none" strike="noStrike" cap="none">
                <a:solidFill>
                  <a:schemeClr val="dk2"/>
                </a:solidFill>
                <a:latin typeface="Century Gothic"/>
                <a:ea typeface="Century Gothic"/>
                <a:cs typeface="Century Gothic"/>
                <a:sym typeface="Century Gothic"/>
              </a:rPr>
              <a:t>shop! Adding extra hands can</a:t>
            </a:r>
            <a:endParaRPr sz="1350" b="0" i="0" u="none" strike="noStrike" cap="none">
              <a:solidFill>
                <a:schemeClr val="dk2"/>
              </a:solidFill>
              <a:latin typeface="Century Gothic"/>
              <a:ea typeface="Century Gothic"/>
              <a:cs typeface="Century Gothic"/>
              <a:sym typeface="Century Gothic"/>
            </a:endParaRPr>
          </a:p>
          <a:p>
            <a:pPr marL="215265" marR="5080" lvl="0" indent="-203200" algn="ctr" rtl="0">
              <a:lnSpc>
                <a:spcPct val="116300"/>
              </a:lnSpc>
              <a:spcBef>
                <a:spcPts val="0"/>
              </a:spcBef>
              <a:spcAft>
                <a:spcPts val="0"/>
              </a:spcAft>
              <a:buClr>
                <a:srgbClr val="000000"/>
              </a:buClr>
              <a:buSzPts val="2150"/>
              <a:buFont typeface="Arial"/>
              <a:buNone/>
            </a:pPr>
            <a:r>
              <a:rPr lang="en-US" sz="1350" b="0" i="0" u="none" strike="noStrike" cap="none">
                <a:solidFill>
                  <a:schemeClr val="dk2"/>
                </a:solidFill>
                <a:latin typeface="Century Gothic"/>
                <a:ea typeface="Century Gothic"/>
                <a:cs typeface="Century Gothic"/>
                <a:sym typeface="Century Gothic"/>
              </a:rPr>
              <a:t>help you sell more products</a:t>
            </a:r>
            <a:endParaRPr sz="1350" b="0" i="0" u="none" strike="noStrike" cap="none">
              <a:solidFill>
                <a:schemeClr val="dk2"/>
              </a:solidFill>
              <a:latin typeface="Century Gothic"/>
              <a:ea typeface="Century Gothic"/>
              <a:cs typeface="Century Gothic"/>
              <a:sym typeface="Century Gothic"/>
            </a:endParaRPr>
          </a:p>
          <a:p>
            <a:pPr marL="215265" marR="5080" lvl="0" indent="-203200" algn="ctr" rtl="0">
              <a:lnSpc>
                <a:spcPct val="116300"/>
              </a:lnSpc>
              <a:spcBef>
                <a:spcPts val="0"/>
              </a:spcBef>
              <a:spcAft>
                <a:spcPts val="0"/>
              </a:spcAft>
              <a:buClr>
                <a:srgbClr val="000000"/>
              </a:buClr>
              <a:buSzPts val="2150"/>
              <a:buFont typeface="Arial"/>
              <a:buNone/>
            </a:pPr>
            <a:r>
              <a:rPr lang="en-US" sz="1350" b="0" i="0" u="none" strike="noStrike" cap="none">
                <a:solidFill>
                  <a:schemeClr val="dk2"/>
                </a:solidFill>
                <a:latin typeface="Century Gothic"/>
                <a:ea typeface="Century Gothic"/>
                <a:cs typeface="Century Gothic"/>
                <a:sym typeface="Century Gothic"/>
              </a:rPr>
              <a:t>and items, which can generate</a:t>
            </a:r>
            <a:endParaRPr sz="1350" b="0" i="0" u="none" strike="noStrike" cap="none">
              <a:solidFill>
                <a:schemeClr val="dk2"/>
              </a:solidFill>
              <a:latin typeface="Century Gothic"/>
              <a:ea typeface="Century Gothic"/>
              <a:cs typeface="Century Gothic"/>
              <a:sym typeface="Century Gothic"/>
            </a:endParaRPr>
          </a:p>
          <a:p>
            <a:pPr marL="215265" marR="5080" lvl="0" indent="-203200" algn="ctr" rtl="0">
              <a:lnSpc>
                <a:spcPct val="116300"/>
              </a:lnSpc>
              <a:spcBef>
                <a:spcPts val="0"/>
              </a:spcBef>
              <a:spcAft>
                <a:spcPts val="0"/>
              </a:spcAft>
              <a:buClr>
                <a:srgbClr val="000000"/>
              </a:buClr>
              <a:buSzPts val="2150"/>
              <a:buFont typeface="Arial"/>
              <a:buNone/>
            </a:pPr>
            <a:r>
              <a:rPr lang="en-US" sz="1350" b="0" i="0" u="none" strike="noStrike" cap="none">
                <a:solidFill>
                  <a:schemeClr val="dk2"/>
                </a:solidFill>
                <a:latin typeface="Century Gothic"/>
                <a:ea typeface="Century Gothic"/>
                <a:cs typeface="Century Gothic"/>
                <a:sym typeface="Century Gothic"/>
              </a:rPr>
              <a:t>more profit for your store.</a:t>
            </a:r>
            <a:endParaRPr sz="1350" b="0" i="0" u="none" strike="noStrike" cap="none">
              <a:solidFill>
                <a:schemeClr val="dk2"/>
              </a:solidFill>
              <a:latin typeface="Century Gothic"/>
              <a:ea typeface="Century Gothic"/>
              <a:cs typeface="Century Gothic"/>
              <a:sym typeface="Century Gothic"/>
            </a:endParaRPr>
          </a:p>
        </p:txBody>
      </p:sp>
      <p:sp>
        <p:nvSpPr>
          <p:cNvPr id="678" name="Google Shape;678;g1501461a07a_0_500"/>
          <p:cNvSpPr txBox="1"/>
          <p:nvPr/>
        </p:nvSpPr>
        <p:spPr>
          <a:xfrm>
            <a:off x="3189625" y="2266475"/>
            <a:ext cx="2566800" cy="297000"/>
          </a:xfrm>
          <a:prstGeom prst="rect">
            <a:avLst/>
          </a:prstGeom>
          <a:noFill/>
          <a:ln>
            <a:noFill/>
          </a:ln>
        </p:spPr>
        <p:txBody>
          <a:bodyPr spcFirstLastPara="1" wrap="square" lIns="0" tIns="12050" rIns="0" bIns="0" anchor="t" anchorCtr="0">
            <a:spAutoFit/>
          </a:bodyPr>
          <a:lstStyle/>
          <a:p>
            <a:pPr marL="12700" marR="5080" lvl="0" indent="0" algn="ctr" rtl="0">
              <a:lnSpc>
                <a:spcPct val="116300"/>
              </a:lnSpc>
              <a:spcBef>
                <a:spcPts val="0"/>
              </a:spcBef>
              <a:spcAft>
                <a:spcPts val="0"/>
              </a:spcAft>
              <a:buClr>
                <a:srgbClr val="000000"/>
              </a:buClr>
              <a:buSzPts val="2150"/>
              <a:buFont typeface="Arial"/>
              <a:buNone/>
            </a:pPr>
            <a:r>
              <a:rPr lang="en-US" sz="1850" b="1" i="0" u="none" strike="noStrike" cap="none">
                <a:solidFill>
                  <a:srgbClr val="2855A4"/>
                </a:solidFill>
                <a:latin typeface="Century Gothic"/>
                <a:ea typeface="Century Gothic"/>
                <a:cs typeface="Century Gothic"/>
                <a:sym typeface="Century Gothic"/>
              </a:rPr>
              <a:t>Yourself</a:t>
            </a:r>
            <a:endParaRPr sz="1850" b="0" i="0" u="none" strike="noStrike" cap="none">
              <a:solidFill>
                <a:srgbClr val="2855A4"/>
              </a:solidFill>
              <a:latin typeface="Century Gothic"/>
              <a:ea typeface="Century Gothic"/>
              <a:cs typeface="Century Gothic"/>
              <a:sym typeface="Century Gothic"/>
            </a:endParaRPr>
          </a:p>
        </p:txBody>
      </p:sp>
      <p:sp>
        <p:nvSpPr>
          <p:cNvPr id="679" name="Google Shape;679;g1501461a07a_0_500"/>
          <p:cNvSpPr txBox="1"/>
          <p:nvPr/>
        </p:nvSpPr>
        <p:spPr>
          <a:xfrm>
            <a:off x="2962226" y="4595375"/>
            <a:ext cx="3021600" cy="297000"/>
          </a:xfrm>
          <a:prstGeom prst="rect">
            <a:avLst/>
          </a:prstGeom>
          <a:noFill/>
          <a:ln>
            <a:noFill/>
          </a:ln>
        </p:spPr>
        <p:txBody>
          <a:bodyPr spcFirstLastPara="1" wrap="square" lIns="0" tIns="12050" rIns="0" bIns="0" anchor="t" anchorCtr="0">
            <a:spAutoFit/>
          </a:bodyPr>
          <a:lstStyle/>
          <a:p>
            <a:pPr marL="0" marR="5080" lvl="0" indent="0" algn="ctr" rtl="0">
              <a:lnSpc>
                <a:spcPct val="116300"/>
              </a:lnSpc>
              <a:spcBef>
                <a:spcPts val="0"/>
              </a:spcBef>
              <a:spcAft>
                <a:spcPts val="0"/>
              </a:spcAft>
              <a:buClr>
                <a:srgbClr val="000000"/>
              </a:buClr>
              <a:buSzPts val="2150"/>
              <a:buFont typeface="Arial"/>
              <a:buNone/>
            </a:pPr>
            <a:r>
              <a:rPr lang="en-US" sz="1850" b="1" i="0" u="none" strike="noStrike" cap="none">
                <a:solidFill>
                  <a:srgbClr val="2855A4"/>
                </a:solidFill>
                <a:latin typeface="Century Gothic"/>
                <a:ea typeface="Century Gothic"/>
                <a:cs typeface="Century Gothic"/>
                <a:sym typeface="Century Gothic"/>
              </a:rPr>
              <a:t>Property</a:t>
            </a:r>
            <a:endParaRPr sz="1850" b="0" i="0" u="none" strike="noStrike" cap="none">
              <a:solidFill>
                <a:srgbClr val="2855A4"/>
              </a:solidFill>
              <a:latin typeface="Century Gothic"/>
              <a:ea typeface="Century Gothic"/>
              <a:cs typeface="Century Gothic"/>
              <a:sym typeface="Century Gothic"/>
            </a:endParaRPr>
          </a:p>
        </p:txBody>
      </p:sp>
      <p:sp>
        <p:nvSpPr>
          <p:cNvPr id="680" name="Google Shape;680;g1501461a07a_0_500"/>
          <p:cNvSpPr txBox="1"/>
          <p:nvPr/>
        </p:nvSpPr>
        <p:spPr>
          <a:xfrm>
            <a:off x="5792501" y="2266475"/>
            <a:ext cx="3021600" cy="297000"/>
          </a:xfrm>
          <a:prstGeom prst="rect">
            <a:avLst/>
          </a:prstGeom>
          <a:noFill/>
          <a:ln>
            <a:noFill/>
          </a:ln>
        </p:spPr>
        <p:txBody>
          <a:bodyPr spcFirstLastPara="1" wrap="square" lIns="0" tIns="12050" rIns="0" bIns="0" anchor="t" anchorCtr="0">
            <a:spAutoFit/>
          </a:bodyPr>
          <a:lstStyle/>
          <a:p>
            <a:pPr marL="0" marR="5080" lvl="0" indent="0" algn="ctr" rtl="0">
              <a:lnSpc>
                <a:spcPct val="116300"/>
              </a:lnSpc>
              <a:spcBef>
                <a:spcPts val="0"/>
              </a:spcBef>
              <a:spcAft>
                <a:spcPts val="0"/>
              </a:spcAft>
              <a:buClr>
                <a:srgbClr val="000000"/>
              </a:buClr>
              <a:buSzPts val="2150"/>
              <a:buFont typeface="Arial"/>
              <a:buNone/>
            </a:pPr>
            <a:r>
              <a:rPr lang="en-US" sz="1850" b="1" i="0" u="none" strike="noStrike" cap="none">
                <a:solidFill>
                  <a:srgbClr val="2855A4"/>
                </a:solidFill>
                <a:latin typeface="Century Gothic"/>
                <a:ea typeface="Century Gothic"/>
                <a:cs typeface="Century Gothic"/>
                <a:sym typeface="Century Gothic"/>
              </a:rPr>
              <a:t>Your Finances</a:t>
            </a:r>
            <a:endParaRPr sz="1850" b="0" i="0" u="none" strike="noStrike" cap="none">
              <a:solidFill>
                <a:srgbClr val="2855A4"/>
              </a:solidFill>
              <a:latin typeface="Century Gothic"/>
              <a:ea typeface="Century Gothic"/>
              <a:cs typeface="Century Gothic"/>
              <a:sym typeface="Century Gothic"/>
            </a:endParaRPr>
          </a:p>
        </p:txBody>
      </p:sp>
      <p:sp>
        <p:nvSpPr>
          <p:cNvPr id="681" name="Google Shape;681;g1501461a07a_0_500"/>
          <p:cNvSpPr txBox="1"/>
          <p:nvPr/>
        </p:nvSpPr>
        <p:spPr>
          <a:xfrm>
            <a:off x="8519538" y="3909575"/>
            <a:ext cx="3021600" cy="297000"/>
          </a:xfrm>
          <a:prstGeom prst="rect">
            <a:avLst/>
          </a:prstGeom>
          <a:noFill/>
          <a:ln>
            <a:noFill/>
          </a:ln>
        </p:spPr>
        <p:txBody>
          <a:bodyPr spcFirstLastPara="1" wrap="square" lIns="0" tIns="12050" rIns="0" bIns="0" anchor="t" anchorCtr="0">
            <a:spAutoFit/>
          </a:bodyPr>
          <a:lstStyle/>
          <a:p>
            <a:pPr marL="0" marR="5080" lvl="0" indent="0" algn="ctr" rtl="0">
              <a:lnSpc>
                <a:spcPct val="116300"/>
              </a:lnSpc>
              <a:spcBef>
                <a:spcPts val="0"/>
              </a:spcBef>
              <a:spcAft>
                <a:spcPts val="0"/>
              </a:spcAft>
              <a:buClr>
                <a:srgbClr val="000000"/>
              </a:buClr>
              <a:buSzPts val="2150"/>
              <a:buFont typeface="Arial"/>
              <a:buNone/>
            </a:pPr>
            <a:r>
              <a:rPr lang="en-US" sz="1850" b="1" i="0" u="none" strike="noStrike" cap="none">
                <a:solidFill>
                  <a:srgbClr val="2855A4"/>
                </a:solidFill>
                <a:latin typeface="Century Gothic"/>
                <a:ea typeface="Century Gothic"/>
                <a:cs typeface="Century Gothic"/>
                <a:sym typeface="Century Gothic"/>
              </a:rPr>
              <a:t>Your Store</a:t>
            </a:r>
            <a:endParaRPr sz="1850" b="0" i="0" u="none" strike="noStrike" cap="none">
              <a:solidFill>
                <a:srgbClr val="2855A4"/>
              </a:solidFill>
              <a:latin typeface="Century Gothic"/>
              <a:ea typeface="Century Gothic"/>
              <a:cs typeface="Century Gothic"/>
              <a:sym typeface="Century Gothic"/>
            </a:endParaRPr>
          </a:p>
        </p:txBody>
      </p:sp>
      <p:pic>
        <p:nvPicPr>
          <p:cNvPr id="682" name="Google Shape;682;g1501461a07a_0_50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21501" y="2061900"/>
            <a:ext cx="3132675" cy="4700201"/>
          </a:xfrm>
          <a:prstGeom prst="rect">
            <a:avLst/>
          </a:prstGeom>
          <a:noFill/>
          <a:ln>
            <a:noFill/>
          </a:ln>
        </p:spPr>
      </p:pic>
      <p:pic>
        <p:nvPicPr>
          <p:cNvPr id="683" name="Google Shape;683;g1501461a07a_0_500"/>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421574" y="4516475"/>
            <a:ext cx="2119188" cy="1670099"/>
          </a:xfrm>
          <a:prstGeom prst="rect">
            <a:avLst/>
          </a:prstGeom>
          <a:noFill/>
          <a:ln>
            <a:noFill/>
          </a:ln>
        </p:spPr>
      </p:pic>
      <p:pic>
        <p:nvPicPr>
          <p:cNvPr id="684" name="Google Shape;684;g1501461a07a_0_50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200381" y="2271587"/>
            <a:ext cx="1812347" cy="14283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689" name="Google Shape;689;g1501461a07a_0_4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2000" cy="6857171"/>
          </a:xfrm>
          <a:prstGeom prst="rect">
            <a:avLst/>
          </a:prstGeom>
          <a:noFill/>
          <a:ln>
            <a:noFill/>
          </a:ln>
        </p:spPr>
      </p:pic>
      <p:sp>
        <p:nvSpPr>
          <p:cNvPr id="690" name="Google Shape;690;g1501461a07a_0_428"/>
          <p:cNvSpPr/>
          <p:nvPr/>
        </p:nvSpPr>
        <p:spPr>
          <a:xfrm>
            <a:off x="1" y="1717399"/>
            <a:ext cx="6681900" cy="1923600"/>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691" name="Google Shape;691;g1501461a07a_0_428"/>
          <p:cNvSpPr txBox="1"/>
          <p:nvPr/>
        </p:nvSpPr>
        <p:spPr>
          <a:xfrm>
            <a:off x="1044325" y="3981100"/>
            <a:ext cx="4922400" cy="19917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Objectives: </a:t>
            </a:r>
            <a:endParaRPr sz="2000" b="1" i="0" u="none" strike="noStrike" cap="none">
              <a:solidFill>
                <a:schemeClr val="lt1"/>
              </a:solidFill>
              <a:latin typeface="Century Gothic"/>
              <a:ea typeface="Century Gothic"/>
              <a:cs typeface="Century Gothic"/>
              <a:sym typeface="Century Gothic"/>
            </a:endParaRPr>
          </a:p>
          <a:p>
            <a:pPr marL="342900" marR="0" lvl="0" indent="-342900" algn="l" rtl="0">
              <a:lnSpc>
                <a:spcPct val="100000"/>
              </a:lnSpc>
              <a:spcBef>
                <a:spcPts val="100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understand the concept of insurance.</a:t>
            </a:r>
            <a:endParaRPr sz="1600" b="0" i="0" u="none" strike="noStrike" cap="none">
              <a:solidFill>
                <a:schemeClr val="lt1"/>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learn about different types of insurance.</a:t>
            </a:r>
            <a:endParaRPr sz="1600" b="0" i="0" u="none" strike="noStrike" cap="none">
              <a:solidFill>
                <a:schemeClr val="lt1"/>
              </a:solidFill>
              <a:latin typeface="Century Gothic"/>
              <a:ea typeface="Century Gothic"/>
              <a:cs typeface="Century Gothic"/>
              <a:sym typeface="Century Gothic"/>
            </a:endParaRPr>
          </a:p>
          <a:p>
            <a:pPr marL="342900" marR="0" lvl="0" indent="-342900" algn="l" rtl="0">
              <a:lnSpc>
                <a:spcPct val="100000"/>
              </a:lnSpc>
              <a:spcBef>
                <a:spcPts val="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weigh the costs and benefits of insurance.</a:t>
            </a:r>
            <a:endParaRPr sz="1600" b="0" i="0" u="none" strike="noStrike" cap="none">
              <a:solidFill>
                <a:schemeClr val="lt1"/>
              </a:solidFill>
              <a:latin typeface="Century Gothic"/>
              <a:ea typeface="Century Gothic"/>
              <a:cs typeface="Century Gothic"/>
              <a:sym typeface="Century Gothic"/>
            </a:endParaRPr>
          </a:p>
        </p:txBody>
      </p:sp>
      <p:grpSp>
        <p:nvGrpSpPr>
          <p:cNvPr id="692" name="Google Shape;692;g1501461a07a_0_428"/>
          <p:cNvGrpSpPr/>
          <p:nvPr/>
        </p:nvGrpSpPr>
        <p:grpSpPr>
          <a:xfrm>
            <a:off x="6705175" y="47625"/>
            <a:ext cx="2743200" cy="2534474"/>
            <a:chOff x="6622050" y="428625"/>
            <a:chExt cx="2743200" cy="2534474"/>
          </a:xfrm>
        </p:grpSpPr>
        <p:pic>
          <p:nvPicPr>
            <p:cNvPr id="693" name="Google Shape;693;g1501461a07a_0_428"/>
            <p:cNvPicPr preferRelativeResize="0"/>
            <p:nvPr/>
          </p:nvPicPr>
          <p:blipFill rotWithShape="1">
            <a:blip r:embed="rId4" cstate="screen">
              <a:alphaModFix/>
              <a:extLst>
                <a:ext uri="{28A0092B-C50C-407E-A947-70E740481C1C}">
                  <a14:useLocalDpi xmlns:a14="http://schemas.microsoft.com/office/drawing/2010/main"/>
                </a:ext>
              </a:extLst>
            </a:blip>
            <a:srcRect l="16190" t="13262" r="24953" b="30249"/>
            <a:stretch/>
          </p:blipFill>
          <p:spPr>
            <a:xfrm>
              <a:off x="6622050" y="428625"/>
              <a:ext cx="2743200" cy="2534474"/>
            </a:xfrm>
            <a:prstGeom prst="rect">
              <a:avLst/>
            </a:prstGeom>
            <a:noFill/>
            <a:ln>
              <a:noFill/>
            </a:ln>
          </p:spPr>
        </p:pic>
        <p:sp>
          <p:nvSpPr>
            <p:cNvPr id="694" name="Google Shape;694;g1501461a07a_0_428"/>
            <p:cNvSpPr txBox="1"/>
            <p:nvPr/>
          </p:nvSpPr>
          <p:spPr>
            <a:xfrm>
              <a:off x="7145866" y="744036"/>
              <a:ext cx="1967400" cy="1816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3A3"/>
                  </a:solidFill>
                  <a:latin typeface="Century Gothic"/>
                  <a:ea typeface="Century Gothic"/>
                  <a:cs typeface="Century Gothic"/>
                  <a:sym typeface="Century Gothic"/>
                </a:rPr>
                <a:t>As an entrepreneur, it is important for you to learn how insurance can protect you and your business.</a:t>
              </a:r>
              <a:endParaRPr sz="1600" b="1" i="0" u="none" strike="noStrike" cap="none">
                <a:solidFill>
                  <a:srgbClr val="2853A3"/>
                </a:solidFill>
                <a:latin typeface="Calibri"/>
                <a:ea typeface="Calibri"/>
                <a:cs typeface="Calibri"/>
                <a:sym typeface="Calibri"/>
              </a:endParaRPr>
            </a:p>
          </p:txBody>
        </p:sp>
      </p:grpSp>
      <p:sp>
        <p:nvSpPr>
          <p:cNvPr id="695" name="Google Shape;695;g1501461a07a_0_4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33</a:t>
            </a:fld>
            <a:endParaRPr/>
          </a:p>
        </p:txBody>
      </p:sp>
      <p:sp>
        <p:nvSpPr>
          <p:cNvPr id="696" name="Google Shape;696;g1501461a07a_0_428"/>
          <p:cNvSpPr txBox="1"/>
          <p:nvPr/>
        </p:nvSpPr>
        <p:spPr>
          <a:xfrm>
            <a:off x="1044324" y="2187424"/>
            <a:ext cx="5472900" cy="99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5: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INSURANCE</a:t>
            </a:r>
            <a:endParaRPr sz="2800" b="1" i="0" u="none" strike="noStrike" cap="none">
              <a:solidFill>
                <a:schemeClr val="lt1"/>
              </a:solidFill>
              <a:highlight>
                <a:srgbClr val="FAC7A6"/>
              </a:highlight>
              <a:latin typeface="Century Gothic"/>
              <a:ea typeface="Century Gothic"/>
              <a:cs typeface="Century Gothic"/>
              <a:sym typeface="Century Gothic"/>
            </a:endParaRPr>
          </a:p>
        </p:txBody>
      </p:sp>
      <p:pic>
        <p:nvPicPr>
          <p:cNvPr id="697" name="Google Shape;697;g1501461a07a_0_428"/>
          <p:cNvPicPr preferRelativeResize="0"/>
          <p:nvPr/>
        </p:nvPicPr>
        <p:blipFill rotWithShape="1">
          <a:blip r:embed="rId5" cstate="screen">
            <a:alphaModFix/>
            <a:extLst>
              <a:ext uri="{28A0092B-C50C-407E-A947-70E740481C1C}">
                <a14:useLocalDpi xmlns:a14="http://schemas.microsoft.com/office/drawing/2010/main"/>
              </a:ext>
            </a:extLst>
          </a:blip>
          <a:srcRect r="11205" b="29217"/>
          <a:stretch/>
        </p:blipFill>
        <p:spPr>
          <a:xfrm>
            <a:off x="6644625" y="312300"/>
            <a:ext cx="5472899" cy="65457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pic>
        <p:nvPicPr>
          <p:cNvPr id="702" name="Google Shape;702;g1501461a07a_0_62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703" name="Google Shape;703;g1501461a07a_0_628"/>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Let’s Talk About Insurance</a:t>
            </a:r>
            <a:endParaRPr>
              <a:solidFill>
                <a:srgbClr val="BA0C2F"/>
              </a:solidFill>
            </a:endParaRPr>
          </a:p>
        </p:txBody>
      </p:sp>
      <p:sp>
        <p:nvSpPr>
          <p:cNvPr id="704" name="Google Shape;704;g1501461a07a_0_6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34</a:t>
            </a:fld>
            <a:endParaRPr/>
          </a:p>
        </p:txBody>
      </p:sp>
      <p:pic>
        <p:nvPicPr>
          <p:cNvPr id="705" name="Google Shape;705;g1501461a07a_0_628"/>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706" name="Google Shape;706;g1501461a07a_0_628"/>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707" name="Google Shape;707;g1501461a07a_0_628"/>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708" name="Google Shape;708;g1501461a07a_0_628"/>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709" name="Google Shape;709;g1501461a07a_0_628"/>
          <p:cNvSpPr txBox="1"/>
          <p:nvPr/>
        </p:nvSpPr>
        <p:spPr>
          <a:xfrm>
            <a:off x="755075" y="1905000"/>
            <a:ext cx="5234400" cy="2975100"/>
          </a:xfrm>
          <a:prstGeom prst="rect">
            <a:avLst/>
          </a:prstGeom>
          <a:noFill/>
          <a:ln>
            <a:noFill/>
          </a:ln>
        </p:spPr>
        <p:txBody>
          <a:bodyPr spcFirstLastPara="1" wrap="square" lIns="91425" tIns="91425" rIns="91425" bIns="91425" anchor="t" anchorCtr="0">
            <a:spAutoFit/>
          </a:bodyPr>
          <a:lstStyle/>
          <a:p>
            <a:pPr marL="0" marR="97155" lvl="0" indent="0" algn="l" rtl="0">
              <a:lnSpc>
                <a:spcPct val="119600"/>
              </a:lnSpc>
              <a:spcBef>
                <a:spcPts val="0"/>
              </a:spcBef>
              <a:spcAft>
                <a:spcPts val="0"/>
              </a:spcAft>
              <a:buClr>
                <a:srgbClr val="000000"/>
              </a:buClr>
              <a:buSzPts val="2000"/>
              <a:buFont typeface="Arial"/>
              <a:buNone/>
            </a:pPr>
            <a:r>
              <a:rPr lang="en-US" sz="2000" b="1" i="0" u="none" strike="noStrike" cap="none">
                <a:solidFill>
                  <a:srgbClr val="2853A3"/>
                </a:solidFill>
                <a:latin typeface="Century Gothic"/>
                <a:ea typeface="Century Gothic"/>
                <a:cs typeface="Century Gothic"/>
                <a:sym typeface="Century Gothic"/>
              </a:rPr>
              <a:t>What are your major financial worries? </a:t>
            </a:r>
            <a:endParaRPr sz="2000" b="1" i="0" u="none" strike="noStrike" cap="none">
              <a:solidFill>
                <a:srgbClr val="2853A3"/>
              </a:solidFill>
              <a:latin typeface="Century Gothic"/>
              <a:ea typeface="Century Gothic"/>
              <a:cs typeface="Century Gothic"/>
              <a:sym typeface="Century Gothic"/>
            </a:endParaRPr>
          </a:p>
          <a:p>
            <a:pPr marL="0" marR="97155" lvl="0" indent="0" algn="l" rtl="0">
              <a:lnSpc>
                <a:spcPct val="119600"/>
              </a:lnSpc>
              <a:spcBef>
                <a:spcPts val="1000"/>
              </a:spcBef>
              <a:spcAft>
                <a:spcPts val="0"/>
              </a:spcAft>
              <a:buClr>
                <a:srgbClr val="000000"/>
              </a:buClr>
              <a:buSzPts val="2000"/>
              <a:buFont typeface="Arial"/>
              <a:buNone/>
            </a:pPr>
            <a:r>
              <a:rPr lang="en-US" sz="2000" b="1" i="0" u="none" strike="noStrike" cap="none">
                <a:solidFill>
                  <a:srgbClr val="2853A3"/>
                </a:solidFill>
                <a:latin typeface="Century Gothic"/>
                <a:ea typeface="Century Gothic"/>
                <a:cs typeface="Century Gothic"/>
                <a:sym typeface="Century Gothic"/>
              </a:rPr>
              <a:t>How do you plan for unforeseen events?</a:t>
            </a:r>
            <a:endParaRPr sz="2000" b="1" i="0" u="none" strike="noStrike" cap="none">
              <a:solidFill>
                <a:srgbClr val="2853A3"/>
              </a:solidFill>
              <a:latin typeface="Century Gothic"/>
              <a:ea typeface="Century Gothic"/>
              <a:cs typeface="Century Gothic"/>
              <a:sym typeface="Century Gothic"/>
            </a:endParaRPr>
          </a:p>
          <a:p>
            <a:pPr marL="0" marR="97155" lvl="0" indent="0" algn="l" rtl="0">
              <a:lnSpc>
                <a:spcPct val="119600"/>
              </a:lnSpc>
              <a:spcBef>
                <a:spcPts val="1000"/>
              </a:spcBef>
              <a:spcAft>
                <a:spcPts val="0"/>
              </a:spcAft>
              <a:buClr>
                <a:srgbClr val="000000"/>
              </a:buClr>
              <a:buSzPts val="1800"/>
              <a:buFont typeface="Arial"/>
              <a:buNone/>
            </a:pPr>
            <a:endParaRPr sz="1800" b="0" i="0" u="none" strike="noStrike" cap="none">
              <a:solidFill>
                <a:schemeClr val="dk2"/>
              </a:solidFill>
              <a:latin typeface="Century Gothic"/>
              <a:ea typeface="Century Gothic"/>
              <a:cs typeface="Century Gothic"/>
              <a:sym typeface="Century Gothic"/>
            </a:endParaRPr>
          </a:p>
          <a:p>
            <a:pPr marL="578485" marR="5080" lvl="0" indent="-566420" algn="l" rtl="0">
              <a:lnSpc>
                <a:spcPct val="110188"/>
              </a:lnSpc>
              <a:spcBef>
                <a:spcPts val="1000"/>
              </a:spcBef>
              <a:spcAft>
                <a:spcPts val="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a:p>
            <a:pPr marL="0" marR="5080" lvl="0" indent="0" algn="l" rtl="0">
              <a:lnSpc>
                <a:spcPct val="116300"/>
              </a:lnSpc>
              <a:spcBef>
                <a:spcPts val="0"/>
              </a:spcBef>
              <a:spcAft>
                <a:spcPts val="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a:p>
            <a:pPr marL="12700" marR="5080" lvl="0" indent="0" algn="l" rtl="0">
              <a:lnSpc>
                <a:spcPct val="116300"/>
              </a:lnSpc>
              <a:spcBef>
                <a:spcPts val="0"/>
              </a:spcBef>
              <a:spcAft>
                <a:spcPts val="0"/>
              </a:spcAft>
              <a:buClr>
                <a:srgbClr val="000000"/>
              </a:buClr>
              <a:buSzPts val="1600"/>
              <a:buFont typeface="Arial"/>
              <a:buNone/>
            </a:pPr>
            <a:endParaRPr sz="1600" b="0" i="0" u="none" strike="noStrike" cap="none">
              <a:solidFill>
                <a:schemeClr val="dk2"/>
              </a:solidFill>
              <a:latin typeface="Century Gothic"/>
              <a:ea typeface="Century Gothic"/>
              <a:cs typeface="Century Gothic"/>
              <a:sym typeface="Century Gothic"/>
            </a:endParaRPr>
          </a:p>
          <a:p>
            <a:pPr marL="12700" marR="5080" lvl="0" indent="0" algn="l" rtl="0">
              <a:lnSpc>
                <a:spcPct val="116300"/>
              </a:lnSpc>
              <a:spcBef>
                <a:spcPts val="0"/>
              </a:spcBef>
              <a:spcAft>
                <a:spcPts val="0"/>
              </a:spcAft>
              <a:buClr>
                <a:srgbClr val="000000"/>
              </a:buClr>
              <a:buSzPts val="1600"/>
              <a:buFont typeface="Arial"/>
              <a:buNone/>
            </a:pPr>
            <a:endParaRPr sz="1600" b="0" i="0" u="none" strike="noStrike" cap="none">
              <a:solidFill>
                <a:schemeClr val="dk2"/>
              </a:solidFill>
              <a:latin typeface="Century Gothic"/>
              <a:ea typeface="Century Gothic"/>
              <a:cs typeface="Century Gothic"/>
              <a:sym typeface="Century Gothic"/>
            </a:endParaRPr>
          </a:p>
          <a:p>
            <a:pPr marL="12700" marR="5080" lvl="0" indent="0" algn="l" rtl="0">
              <a:lnSpc>
                <a:spcPct val="116300"/>
              </a:lnSpc>
              <a:spcBef>
                <a:spcPts val="0"/>
              </a:spcBef>
              <a:spcAft>
                <a:spcPts val="0"/>
              </a:spcAft>
              <a:buClr>
                <a:srgbClr val="000000"/>
              </a:buClr>
              <a:buSzPts val="1800"/>
              <a:buFont typeface="Arial"/>
              <a:buNone/>
            </a:pPr>
            <a:endParaRPr sz="1800" b="0" i="0" u="none" strike="noStrike" cap="none">
              <a:solidFill>
                <a:schemeClr val="dk2"/>
              </a:solidFill>
              <a:latin typeface="Century Gothic"/>
              <a:ea typeface="Century Gothic"/>
              <a:cs typeface="Century Gothic"/>
              <a:sym typeface="Century Gothic"/>
            </a:endParaRPr>
          </a:p>
        </p:txBody>
      </p:sp>
      <p:sp>
        <p:nvSpPr>
          <p:cNvPr id="710" name="Google Shape;710;g1501461a07a_0_628"/>
          <p:cNvSpPr/>
          <p:nvPr/>
        </p:nvSpPr>
        <p:spPr>
          <a:xfrm>
            <a:off x="6187100" y="1777450"/>
            <a:ext cx="4987500" cy="44352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1" name="Google Shape;711;g1501461a07a_0_628"/>
          <p:cNvSpPr txBox="1"/>
          <p:nvPr/>
        </p:nvSpPr>
        <p:spPr>
          <a:xfrm>
            <a:off x="6687675" y="1981200"/>
            <a:ext cx="5647800" cy="523200"/>
          </a:xfrm>
          <a:prstGeom prst="rect">
            <a:avLst/>
          </a:prstGeom>
          <a:noFill/>
          <a:ln>
            <a:noFill/>
          </a:ln>
        </p:spPr>
        <p:txBody>
          <a:bodyPr spcFirstLastPara="1" wrap="square" lIns="91425" tIns="91425" rIns="91425" bIns="91425" anchor="t" anchorCtr="0">
            <a:spAutoFit/>
          </a:bodyPr>
          <a:lstStyle/>
          <a:p>
            <a:pPr marL="578485" marR="5080" lvl="0" indent="-566420" algn="l" rtl="0">
              <a:lnSpc>
                <a:spcPct val="110188"/>
              </a:lnSpc>
              <a:spcBef>
                <a:spcPts val="0"/>
              </a:spcBef>
              <a:spcAft>
                <a:spcPts val="0"/>
              </a:spcAft>
              <a:buClr>
                <a:srgbClr val="000000"/>
              </a:buClr>
              <a:buSzPts val="2200"/>
              <a:buFont typeface="Arial"/>
              <a:buNone/>
            </a:pPr>
            <a:r>
              <a:rPr lang="en-US" sz="2200" b="1" i="0" u="none" strike="noStrike" cap="none">
                <a:solidFill>
                  <a:srgbClr val="2853A3"/>
                </a:solidFill>
                <a:latin typeface="Century Gothic"/>
                <a:ea typeface="Century Gothic"/>
                <a:cs typeface="Century Gothic"/>
                <a:sym typeface="Century Gothic"/>
              </a:rPr>
              <a:t>Consider insurance.</a:t>
            </a:r>
            <a:endParaRPr sz="1800" b="0" i="0" u="none" strike="noStrike" cap="none">
              <a:solidFill>
                <a:srgbClr val="000000"/>
              </a:solidFill>
              <a:latin typeface="Arial"/>
              <a:ea typeface="Arial"/>
              <a:cs typeface="Arial"/>
              <a:sym typeface="Arial"/>
            </a:endParaRPr>
          </a:p>
        </p:txBody>
      </p:sp>
      <p:sp>
        <p:nvSpPr>
          <p:cNvPr id="712" name="Google Shape;712;g1501461a07a_0_628"/>
          <p:cNvSpPr txBox="1"/>
          <p:nvPr/>
        </p:nvSpPr>
        <p:spPr>
          <a:xfrm>
            <a:off x="6728225" y="2934525"/>
            <a:ext cx="4052700" cy="3200700"/>
          </a:xfrm>
          <a:prstGeom prst="rect">
            <a:avLst/>
          </a:prstGeom>
          <a:noFill/>
          <a:ln>
            <a:noFill/>
          </a:ln>
        </p:spPr>
        <p:txBody>
          <a:bodyPr spcFirstLastPara="1" wrap="square" lIns="91425" tIns="91425" rIns="91425" bIns="91425" anchor="t" anchorCtr="0">
            <a:spAutoFit/>
          </a:bodyPr>
          <a:lstStyle/>
          <a:p>
            <a:pPr marL="12700" marR="5080" lvl="0" indent="0" algn="l" rtl="0">
              <a:lnSpc>
                <a:spcPct val="115000"/>
              </a:lnSpc>
              <a:spcBef>
                <a:spcPts val="2085"/>
              </a:spcBef>
              <a:spcAft>
                <a:spcPts val="0"/>
              </a:spcAft>
              <a:buClr>
                <a:srgbClr val="000000"/>
              </a:buClr>
              <a:buSzPts val="1600"/>
              <a:buFont typeface="Arial"/>
              <a:buNone/>
            </a:pPr>
            <a:r>
              <a:rPr lang="en-US" sz="1900" b="0" i="0" u="none" strike="noStrike" cap="none">
                <a:solidFill>
                  <a:schemeClr val="dk2"/>
                </a:solidFill>
                <a:latin typeface="Century Gothic"/>
                <a:ea typeface="Century Gothic"/>
                <a:cs typeface="Century Gothic"/>
                <a:sym typeface="Century Gothic"/>
              </a:rPr>
              <a:t>Insurance provides financial   protection against unexpected    losses or unforeseen expenses. </a:t>
            </a:r>
            <a:endParaRPr sz="1900">
              <a:solidFill>
                <a:schemeClr val="dk2"/>
              </a:solidFill>
              <a:latin typeface="Century Gothic"/>
              <a:ea typeface="Century Gothic"/>
              <a:cs typeface="Century Gothic"/>
              <a:sym typeface="Century Gothic"/>
            </a:endParaRPr>
          </a:p>
          <a:p>
            <a:pPr marL="0" marR="196850" lvl="0" indent="0" algn="l" rtl="0">
              <a:lnSpc>
                <a:spcPct val="115000"/>
              </a:lnSpc>
              <a:spcBef>
                <a:spcPts val="1000"/>
              </a:spcBef>
              <a:spcAft>
                <a:spcPts val="0"/>
              </a:spcAft>
              <a:buClr>
                <a:srgbClr val="000000"/>
              </a:buClr>
              <a:buSzPts val="1600"/>
              <a:buFont typeface="Arial"/>
              <a:buNone/>
            </a:pPr>
            <a:r>
              <a:rPr lang="en-US" sz="1900" b="0" i="0" u="none" strike="noStrike" cap="none">
                <a:solidFill>
                  <a:schemeClr val="dk2"/>
                </a:solidFill>
                <a:latin typeface="Century Gothic"/>
                <a:ea typeface="Century Gothic"/>
                <a:cs typeface="Century Gothic"/>
                <a:sym typeface="Century Gothic"/>
              </a:rPr>
              <a:t>There are two broad types of insurance:</a:t>
            </a:r>
            <a:endParaRPr sz="1900" b="0" i="0" u="none" strike="noStrike" cap="none">
              <a:solidFill>
                <a:schemeClr val="dk2"/>
              </a:solidFill>
              <a:latin typeface="Century Gothic"/>
              <a:ea typeface="Century Gothic"/>
              <a:cs typeface="Century Gothic"/>
              <a:sym typeface="Century Gothic"/>
            </a:endParaRPr>
          </a:p>
          <a:p>
            <a:pPr marL="457200" marR="637540" lvl="0" indent="-349250" algn="l" rtl="0">
              <a:lnSpc>
                <a:spcPct val="115000"/>
              </a:lnSpc>
              <a:spcBef>
                <a:spcPts val="1000"/>
              </a:spcBef>
              <a:spcAft>
                <a:spcPts val="0"/>
              </a:spcAft>
              <a:buClr>
                <a:schemeClr val="dk2"/>
              </a:buClr>
              <a:buSzPts val="1900"/>
              <a:buFont typeface="Century Gothic"/>
              <a:buAutoNum type="arabicPeriod"/>
            </a:pPr>
            <a:r>
              <a:rPr lang="en-US" sz="1900" b="0" i="0" u="none" strike="noStrike" cap="none">
                <a:solidFill>
                  <a:schemeClr val="dk2"/>
                </a:solidFill>
                <a:latin typeface="Century Gothic"/>
                <a:ea typeface="Century Gothic"/>
                <a:cs typeface="Century Gothic"/>
                <a:sym typeface="Century Gothic"/>
              </a:rPr>
              <a:t>life insurance </a:t>
            </a:r>
            <a:endParaRPr sz="1900" b="0" i="0" u="none" strike="noStrike" cap="none">
              <a:solidFill>
                <a:schemeClr val="dk2"/>
              </a:solidFill>
              <a:latin typeface="Century Gothic"/>
              <a:ea typeface="Century Gothic"/>
              <a:cs typeface="Century Gothic"/>
              <a:sym typeface="Century Gothic"/>
            </a:endParaRPr>
          </a:p>
          <a:p>
            <a:pPr marL="457200" marR="637540" lvl="0" indent="-349250" algn="l" rtl="0">
              <a:lnSpc>
                <a:spcPct val="115000"/>
              </a:lnSpc>
              <a:spcBef>
                <a:spcPts val="0"/>
              </a:spcBef>
              <a:spcAft>
                <a:spcPts val="0"/>
              </a:spcAft>
              <a:buClr>
                <a:schemeClr val="dk2"/>
              </a:buClr>
              <a:buSzPts val="1900"/>
              <a:buFont typeface="Century Gothic"/>
              <a:buAutoNum type="arabicPeriod"/>
            </a:pPr>
            <a:r>
              <a:rPr lang="en-US" sz="1900" b="0" i="0" u="none" strike="noStrike" cap="none">
                <a:solidFill>
                  <a:schemeClr val="dk2"/>
                </a:solidFill>
                <a:latin typeface="Century Gothic"/>
                <a:ea typeface="Century Gothic"/>
                <a:cs typeface="Century Gothic"/>
                <a:sym typeface="Century Gothic"/>
              </a:rPr>
              <a:t>general insurance</a:t>
            </a:r>
            <a:endParaRPr sz="1900" b="0" i="0" u="none" strike="noStrike" cap="none">
              <a:solidFill>
                <a:schemeClr val="dk2"/>
              </a:solidFill>
              <a:latin typeface="Century Gothic"/>
              <a:ea typeface="Century Gothic"/>
              <a:cs typeface="Century Gothic"/>
              <a:sym typeface="Century Gothic"/>
            </a:endParaRPr>
          </a:p>
          <a:p>
            <a:pPr marL="0" marR="5080" lvl="0" indent="0" algn="l" rtl="0">
              <a:lnSpc>
                <a:spcPct val="115000"/>
              </a:lnSpc>
              <a:spcBef>
                <a:spcPts val="1000"/>
              </a:spcBef>
              <a:spcAft>
                <a:spcPts val="1000"/>
              </a:spcAft>
              <a:buClr>
                <a:srgbClr val="000000"/>
              </a:buClr>
              <a:buSzPts val="1600"/>
              <a:buFont typeface="Arial"/>
              <a:buNone/>
            </a:pPr>
            <a:endParaRPr sz="1800" b="0" i="0" u="none" strike="noStrike" cap="none">
              <a:solidFill>
                <a:schemeClr val="dk2"/>
              </a:solidFill>
              <a:latin typeface="Century Gothic"/>
              <a:ea typeface="Century Gothic"/>
              <a:cs typeface="Century Gothic"/>
              <a:sym typeface="Century Gothic"/>
            </a:endParaRPr>
          </a:p>
        </p:txBody>
      </p:sp>
      <p:pic>
        <p:nvPicPr>
          <p:cNvPr id="713" name="Google Shape;713;g1501461a07a_0_62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rot="-5400000">
            <a:off x="10956175" y="478339"/>
            <a:ext cx="1235826" cy="1235826"/>
          </a:xfrm>
          <a:prstGeom prst="rect">
            <a:avLst/>
          </a:prstGeom>
          <a:noFill/>
          <a:ln>
            <a:noFill/>
          </a:ln>
        </p:spPr>
      </p:pic>
      <p:sp>
        <p:nvSpPr>
          <p:cNvPr id="714" name="Google Shape;714;g1501461a07a_0_628"/>
          <p:cNvSpPr txBox="1"/>
          <p:nvPr/>
        </p:nvSpPr>
        <p:spPr>
          <a:xfrm>
            <a:off x="9504297" y="650275"/>
            <a:ext cx="1501800" cy="86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Add, delete, or modify questions as necessary.</a:t>
            </a:r>
            <a:endParaRPr sz="1100" b="0" i="0" u="none" strike="noStrike" cap="none">
              <a:solidFill>
                <a:schemeClr val="dk2"/>
              </a:solidFill>
              <a:latin typeface="Century Gothic"/>
              <a:ea typeface="Century Gothic"/>
              <a:cs typeface="Century Gothic"/>
              <a:sym typeface="Century Gothic"/>
            </a:endParaRPr>
          </a:p>
        </p:txBody>
      </p:sp>
      <p:pic>
        <p:nvPicPr>
          <p:cNvPr id="715" name="Google Shape;715;g1501461a07a_0_62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934625" y="1981198"/>
            <a:ext cx="1049274" cy="1049274"/>
          </a:xfrm>
          <a:prstGeom prst="rect">
            <a:avLst/>
          </a:prstGeom>
          <a:noFill/>
          <a:ln>
            <a:noFill/>
          </a:ln>
        </p:spPr>
      </p:pic>
      <p:pic>
        <p:nvPicPr>
          <p:cNvPr id="716" name="Google Shape;716;g1501461a07a_0_628"/>
          <p:cNvPicPr preferRelativeResize="0"/>
          <p:nvPr/>
        </p:nvPicPr>
        <p:blipFill rotWithShape="1">
          <a:blip r:embed="rId7" cstate="screen">
            <a:alphaModFix/>
            <a:extLst>
              <a:ext uri="{28A0092B-C50C-407E-A947-70E740481C1C}">
                <a14:useLocalDpi xmlns:a14="http://schemas.microsoft.com/office/drawing/2010/main"/>
              </a:ext>
            </a:extLst>
          </a:blip>
          <a:srcRect b="34678"/>
          <a:stretch/>
        </p:blipFill>
        <p:spPr>
          <a:xfrm flipH="1">
            <a:off x="376673" y="2762974"/>
            <a:ext cx="3048202" cy="1569163"/>
          </a:xfrm>
          <a:prstGeom prst="rect">
            <a:avLst/>
          </a:prstGeom>
          <a:noFill/>
          <a:ln>
            <a:noFill/>
          </a:ln>
        </p:spPr>
      </p:pic>
      <p:pic>
        <p:nvPicPr>
          <p:cNvPr id="717" name="Google Shape;717;g1501461a07a_0_628"/>
          <p:cNvPicPr preferRelativeResize="0"/>
          <p:nvPr/>
        </p:nvPicPr>
        <p:blipFill rotWithShape="1">
          <a:blip r:embed="rId7" cstate="screen">
            <a:alphaModFix/>
            <a:extLst>
              <a:ext uri="{28A0092B-C50C-407E-A947-70E740481C1C}">
                <a14:useLocalDpi xmlns:a14="http://schemas.microsoft.com/office/drawing/2010/main"/>
              </a:ext>
            </a:extLst>
          </a:blip>
          <a:srcRect b="34678"/>
          <a:stretch/>
        </p:blipFill>
        <p:spPr>
          <a:xfrm>
            <a:off x="2864975" y="2733249"/>
            <a:ext cx="3048202" cy="1569151"/>
          </a:xfrm>
          <a:prstGeom prst="rect">
            <a:avLst/>
          </a:prstGeom>
          <a:noFill/>
          <a:ln>
            <a:noFill/>
          </a:ln>
        </p:spPr>
      </p:pic>
      <p:pic>
        <p:nvPicPr>
          <p:cNvPr id="718" name="Google Shape;718;g1501461a07a_0_628"/>
          <p:cNvPicPr preferRelativeResize="0"/>
          <p:nvPr/>
        </p:nvPicPr>
        <p:blipFill rotWithShape="1">
          <a:blip r:embed="rId8" cstate="screen">
            <a:alphaModFix/>
            <a:extLst>
              <a:ext uri="{28A0092B-C50C-407E-A947-70E740481C1C}">
                <a14:useLocalDpi xmlns:a14="http://schemas.microsoft.com/office/drawing/2010/main"/>
              </a:ext>
            </a:extLst>
          </a:blip>
          <a:srcRect b="35785"/>
          <a:stretch/>
        </p:blipFill>
        <p:spPr>
          <a:xfrm flipH="1">
            <a:off x="290027" y="4161065"/>
            <a:ext cx="3209498" cy="1624148"/>
          </a:xfrm>
          <a:prstGeom prst="rect">
            <a:avLst/>
          </a:prstGeom>
          <a:noFill/>
          <a:ln>
            <a:noFill/>
          </a:ln>
        </p:spPr>
      </p:pic>
      <p:pic>
        <p:nvPicPr>
          <p:cNvPr id="719" name="Google Shape;719;g1501461a07a_0_628"/>
          <p:cNvPicPr preferRelativeResize="0"/>
          <p:nvPr/>
        </p:nvPicPr>
        <p:blipFill rotWithShape="1">
          <a:blip r:embed="rId7" cstate="screen">
            <a:alphaModFix/>
            <a:extLst>
              <a:ext uri="{28A0092B-C50C-407E-A947-70E740481C1C}">
                <a14:useLocalDpi xmlns:a14="http://schemas.microsoft.com/office/drawing/2010/main"/>
              </a:ext>
            </a:extLst>
          </a:blip>
          <a:srcRect b="36916"/>
          <a:stretch/>
        </p:blipFill>
        <p:spPr>
          <a:xfrm>
            <a:off x="2892925" y="4291624"/>
            <a:ext cx="3048202" cy="1515425"/>
          </a:xfrm>
          <a:prstGeom prst="rect">
            <a:avLst/>
          </a:prstGeom>
          <a:noFill/>
          <a:ln>
            <a:noFill/>
          </a:ln>
        </p:spPr>
      </p:pic>
      <p:sp>
        <p:nvSpPr>
          <p:cNvPr id="720" name="Google Shape;720;g1501461a07a_0_628"/>
          <p:cNvSpPr txBox="1"/>
          <p:nvPr/>
        </p:nvSpPr>
        <p:spPr>
          <a:xfrm>
            <a:off x="1171025" y="3388325"/>
            <a:ext cx="1599900" cy="738900"/>
          </a:xfrm>
          <a:prstGeom prst="rect">
            <a:avLst/>
          </a:prstGeom>
          <a:noFill/>
          <a:ln>
            <a:noFill/>
          </a:ln>
        </p:spPr>
        <p:txBody>
          <a:bodyPr spcFirstLastPara="1" wrap="square" lIns="91425" tIns="91425" rIns="91425" bIns="91425" anchor="t" anchorCtr="0">
            <a:spAutoFit/>
          </a:bodyPr>
          <a:lstStyle/>
          <a:p>
            <a:pPr marL="0" marR="97155" lvl="0" indent="0" algn="l" rtl="0">
              <a:lnSpc>
                <a:spcPct val="100000"/>
              </a:lnSpc>
              <a:spcBef>
                <a:spcPts val="0"/>
              </a:spcBef>
              <a:spcAft>
                <a:spcPts val="1000"/>
              </a:spcAft>
              <a:buClr>
                <a:srgbClr val="000000"/>
              </a:buClr>
              <a:buSzPts val="1800"/>
              <a:buFont typeface="Arial"/>
              <a:buNone/>
            </a:pPr>
            <a:r>
              <a:rPr lang="en-US" sz="1800" b="1" i="0" u="none" strike="noStrike" cap="none">
                <a:solidFill>
                  <a:srgbClr val="EDBD47"/>
                </a:solidFill>
                <a:latin typeface="Century Gothic"/>
                <a:ea typeface="Century Gothic"/>
                <a:cs typeface="Century Gothic"/>
                <a:sym typeface="Century Gothic"/>
              </a:rPr>
              <a:t>Health expenses?</a:t>
            </a:r>
            <a:endParaRPr sz="1200" b="1" i="0" u="none" strike="noStrike" cap="none">
              <a:solidFill>
                <a:srgbClr val="EDBD47"/>
              </a:solidFill>
              <a:latin typeface="Arial"/>
              <a:ea typeface="Arial"/>
              <a:cs typeface="Arial"/>
              <a:sym typeface="Arial"/>
            </a:endParaRPr>
          </a:p>
        </p:txBody>
      </p:sp>
      <p:sp>
        <p:nvSpPr>
          <p:cNvPr id="721" name="Google Shape;721;g1501461a07a_0_628"/>
          <p:cNvSpPr txBox="1"/>
          <p:nvPr/>
        </p:nvSpPr>
        <p:spPr>
          <a:xfrm>
            <a:off x="3817725" y="3364625"/>
            <a:ext cx="1599900" cy="738900"/>
          </a:xfrm>
          <a:prstGeom prst="rect">
            <a:avLst/>
          </a:prstGeom>
          <a:noFill/>
          <a:ln>
            <a:noFill/>
          </a:ln>
        </p:spPr>
        <p:txBody>
          <a:bodyPr spcFirstLastPara="1" wrap="square" lIns="91425" tIns="91425" rIns="91425" bIns="91425" anchor="t" anchorCtr="0">
            <a:spAutoFit/>
          </a:bodyPr>
          <a:lstStyle/>
          <a:p>
            <a:pPr marL="0" marR="97155" lvl="0" indent="0" algn="l" rtl="0">
              <a:lnSpc>
                <a:spcPct val="100000"/>
              </a:lnSpc>
              <a:spcBef>
                <a:spcPts val="0"/>
              </a:spcBef>
              <a:spcAft>
                <a:spcPts val="1000"/>
              </a:spcAft>
              <a:buClr>
                <a:srgbClr val="000000"/>
              </a:buClr>
              <a:buSzPts val="1800"/>
              <a:buFont typeface="Arial"/>
              <a:buNone/>
            </a:pPr>
            <a:r>
              <a:rPr lang="en-US" sz="1800" b="1" i="0" u="none" strike="noStrike" cap="none">
                <a:solidFill>
                  <a:srgbClr val="EDBD47"/>
                </a:solidFill>
                <a:latin typeface="Century Gothic"/>
                <a:ea typeface="Century Gothic"/>
                <a:cs typeface="Century Gothic"/>
                <a:sym typeface="Century Gothic"/>
              </a:rPr>
              <a:t>Mounting debt?</a:t>
            </a:r>
            <a:endParaRPr sz="1200" b="1" i="0" u="none" strike="noStrike" cap="none">
              <a:solidFill>
                <a:srgbClr val="EDBD47"/>
              </a:solidFill>
              <a:latin typeface="Arial"/>
              <a:ea typeface="Arial"/>
              <a:cs typeface="Arial"/>
              <a:sym typeface="Arial"/>
            </a:endParaRPr>
          </a:p>
        </p:txBody>
      </p:sp>
      <p:sp>
        <p:nvSpPr>
          <p:cNvPr id="722" name="Google Shape;722;g1501461a07a_0_628"/>
          <p:cNvSpPr txBox="1"/>
          <p:nvPr/>
        </p:nvSpPr>
        <p:spPr>
          <a:xfrm>
            <a:off x="1224438" y="4846213"/>
            <a:ext cx="1599900" cy="738900"/>
          </a:xfrm>
          <a:prstGeom prst="rect">
            <a:avLst/>
          </a:prstGeom>
          <a:noFill/>
          <a:ln>
            <a:noFill/>
          </a:ln>
        </p:spPr>
        <p:txBody>
          <a:bodyPr spcFirstLastPara="1" wrap="square" lIns="91425" tIns="91425" rIns="91425" bIns="91425" anchor="t" anchorCtr="0">
            <a:spAutoFit/>
          </a:bodyPr>
          <a:lstStyle/>
          <a:p>
            <a:pPr marL="0" marR="97155" lvl="0" indent="0" algn="l" rtl="0">
              <a:lnSpc>
                <a:spcPct val="100000"/>
              </a:lnSpc>
              <a:spcBef>
                <a:spcPts val="0"/>
              </a:spcBef>
              <a:spcAft>
                <a:spcPts val="1000"/>
              </a:spcAft>
              <a:buClr>
                <a:srgbClr val="000000"/>
              </a:buClr>
              <a:buSzPts val="1800"/>
              <a:buFont typeface="Arial"/>
              <a:buNone/>
            </a:pPr>
            <a:r>
              <a:rPr lang="en-US" sz="1800" b="1" i="0" u="none" strike="noStrike" cap="none">
                <a:solidFill>
                  <a:srgbClr val="EDBD47"/>
                </a:solidFill>
                <a:latin typeface="Century Gothic"/>
                <a:ea typeface="Century Gothic"/>
                <a:cs typeface="Century Gothic"/>
                <a:sym typeface="Century Gothic"/>
              </a:rPr>
              <a:t>Death of </a:t>
            </a:r>
            <a:r>
              <a:rPr lang="en-US" sz="1800" b="1">
                <a:solidFill>
                  <a:srgbClr val="EDBD47"/>
                </a:solidFill>
                <a:latin typeface="Century Gothic"/>
                <a:ea typeface="Century Gothic"/>
                <a:cs typeface="Century Gothic"/>
                <a:sym typeface="Century Gothic"/>
              </a:rPr>
              <a:t>earners</a:t>
            </a:r>
            <a:r>
              <a:rPr lang="en-US" sz="1800" b="1" i="0" u="none" strike="noStrike" cap="none">
                <a:solidFill>
                  <a:srgbClr val="EDBD47"/>
                </a:solidFill>
                <a:latin typeface="Century Gothic"/>
                <a:ea typeface="Century Gothic"/>
                <a:cs typeface="Century Gothic"/>
                <a:sym typeface="Century Gothic"/>
              </a:rPr>
              <a:t>?</a:t>
            </a:r>
            <a:endParaRPr sz="1200" b="1" i="0" u="none" strike="noStrike" cap="none">
              <a:solidFill>
                <a:srgbClr val="EDBD47"/>
              </a:solidFill>
              <a:latin typeface="Arial"/>
              <a:ea typeface="Arial"/>
              <a:cs typeface="Arial"/>
              <a:sym typeface="Arial"/>
            </a:endParaRPr>
          </a:p>
        </p:txBody>
      </p:sp>
      <p:sp>
        <p:nvSpPr>
          <p:cNvPr id="723" name="Google Shape;723;g1501461a07a_0_628"/>
          <p:cNvSpPr txBox="1"/>
          <p:nvPr/>
        </p:nvSpPr>
        <p:spPr>
          <a:xfrm>
            <a:off x="3954775" y="4867450"/>
            <a:ext cx="1599900" cy="738900"/>
          </a:xfrm>
          <a:prstGeom prst="rect">
            <a:avLst/>
          </a:prstGeom>
          <a:noFill/>
          <a:ln>
            <a:noFill/>
          </a:ln>
        </p:spPr>
        <p:txBody>
          <a:bodyPr spcFirstLastPara="1" wrap="square" lIns="91425" tIns="91425" rIns="91425" bIns="91425" anchor="t" anchorCtr="0">
            <a:spAutoFit/>
          </a:bodyPr>
          <a:lstStyle/>
          <a:p>
            <a:pPr marL="0" marR="97155" lvl="0" indent="0" algn="l" rtl="0">
              <a:lnSpc>
                <a:spcPct val="100000"/>
              </a:lnSpc>
              <a:spcBef>
                <a:spcPts val="0"/>
              </a:spcBef>
              <a:spcAft>
                <a:spcPts val="1000"/>
              </a:spcAft>
              <a:buClr>
                <a:srgbClr val="000000"/>
              </a:buClr>
              <a:buSzPts val="1800"/>
              <a:buFont typeface="Arial"/>
              <a:buNone/>
            </a:pPr>
            <a:r>
              <a:rPr lang="en-US" sz="1800" b="1" i="0" u="none" strike="noStrike" cap="none">
                <a:solidFill>
                  <a:srgbClr val="EDBD47"/>
                </a:solidFill>
                <a:latin typeface="Century Gothic"/>
                <a:ea typeface="Century Gothic"/>
                <a:cs typeface="Century Gothic"/>
                <a:sym typeface="Century Gothic"/>
              </a:rPr>
              <a:t>Theft at shop?</a:t>
            </a:r>
            <a:endParaRPr sz="1200" b="1" i="0" u="none" strike="noStrike" cap="none">
              <a:solidFill>
                <a:srgbClr val="EDBD47"/>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pic>
        <p:nvPicPr>
          <p:cNvPr id="728" name="Google Shape;728;g1501461a07a_0_665"/>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729" name="Google Shape;729;g1501461a07a_0_665"/>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Life Insurance</a:t>
            </a:r>
            <a:endParaRPr>
              <a:solidFill>
                <a:srgbClr val="BA0C2F"/>
              </a:solidFill>
            </a:endParaRPr>
          </a:p>
        </p:txBody>
      </p:sp>
      <p:sp>
        <p:nvSpPr>
          <p:cNvPr id="730" name="Google Shape;730;g1501461a07a_0_66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35</a:t>
            </a:fld>
            <a:endParaRPr/>
          </a:p>
        </p:txBody>
      </p:sp>
      <p:pic>
        <p:nvPicPr>
          <p:cNvPr id="731" name="Google Shape;731;g1501461a07a_0_665"/>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732" name="Google Shape;732;g1501461a07a_0_665"/>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733" name="Google Shape;733;g1501461a07a_0_665"/>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734" name="Google Shape;734;g1501461a07a_0_665"/>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pic>
        <p:nvPicPr>
          <p:cNvPr id="735" name="Google Shape;735;g1501461a07a_0_66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144000" y="1054625"/>
            <a:ext cx="4061650" cy="6093926"/>
          </a:xfrm>
          <a:prstGeom prst="rect">
            <a:avLst/>
          </a:prstGeom>
          <a:noFill/>
          <a:ln>
            <a:noFill/>
          </a:ln>
        </p:spPr>
      </p:pic>
      <p:pic>
        <p:nvPicPr>
          <p:cNvPr id="736" name="Google Shape;736;g1501461a07a_0_66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027875" y="885200"/>
            <a:ext cx="7181624" cy="5659725"/>
          </a:xfrm>
          <a:prstGeom prst="rect">
            <a:avLst/>
          </a:prstGeom>
          <a:noFill/>
          <a:ln>
            <a:noFill/>
          </a:ln>
        </p:spPr>
      </p:pic>
      <p:sp>
        <p:nvSpPr>
          <p:cNvPr id="737" name="Google Shape;737;g1501461a07a_0_665"/>
          <p:cNvSpPr txBox="1"/>
          <p:nvPr/>
        </p:nvSpPr>
        <p:spPr>
          <a:xfrm>
            <a:off x="4997725" y="1812800"/>
            <a:ext cx="5514600" cy="3192300"/>
          </a:xfrm>
          <a:prstGeom prst="rect">
            <a:avLst/>
          </a:prstGeom>
          <a:noFill/>
          <a:ln>
            <a:noFill/>
          </a:ln>
        </p:spPr>
        <p:txBody>
          <a:bodyPr spcFirstLastPara="1" wrap="square" lIns="91425" tIns="91425" rIns="91425" bIns="91425" anchor="t" anchorCtr="0">
            <a:spAutoFit/>
          </a:bodyPr>
          <a:lstStyle/>
          <a:p>
            <a:pPr marL="12700" marR="423543" lvl="0" indent="0" algn="l" rtl="0">
              <a:lnSpc>
                <a:spcPct val="115000"/>
              </a:lnSpc>
              <a:spcBef>
                <a:spcPts val="0"/>
              </a:spcBef>
              <a:spcAft>
                <a:spcPts val="0"/>
              </a:spcAft>
              <a:buClr>
                <a:srgbClr val="000000"/>
              </a:buClr>
              <a:buSzPts val="1500"/>
              <a:buFont typeface="Arial"/>
              <a:buNone/>
            </a:pPr>
            <a:r>
              <a:rPr lang="en-US" sz="1500" b="1" i="0" u="none" strike="noStrike" cap="none">
                <a:solidFill>
                  <a:schemeClr val="lt1"/>
                </a:solidFill>
                <a:latin typeface="Century Gothic"/>
                <a:ea typeface="Century Gothic"/>
                <a:cs typeface="Century Gothic"/>
                <a:sym typeface="Century Gothic"/>
              </a:rPr>
              <a:t>Life insurance </a:t>
            </a:r>
            <a:r>
              <a:rPr lang="en-US" sz="1500" b="1">
                <a:solidFill>
                  <a:schemeClr val="lt1"/>
                </a:solidFill>
                <a:latin typeface="Century Gothic"/>
                <a:ea typeface="Century Gothic"/>
                <a:cs typeface="Century Gothic"/>
                <a:sym typeface="Century Gothic"/>
              </a:rPr>
              <a:t>pays </a:t>
            </a:r>
            <a:r>
              <a:rPr lang="en-US" sz="1500" b="1" i="0" u="none" strike="noStrike" cap="none">
                <a:solidFill>
                  <a:schemeClr val="lt1"/>
                </a:solidFill>
                <a:latin typeface="Century Gothic"/>
                <a:ea typeface="Century Gothic"/>
                <a:cs typeface="Century Gothic"/>
                <a:sym typeface="Century Gothic"/>
              </a:rPr>
              <a:t>the family members of the policyholder (insured) after their death. </a:t>
            </a:r>
            <a:r>
              <a:rPr lang="en-US" sz="1500" b="1">
                <a:solidFill>
                  <a:schemeClr val="lt1"/>
                </a:solidFill>
                <a:latin typeface="Century Gothic"/>
                <a:ea typeface="Century Gothic"/>
                <a:cs typeface="Century Gothic"/>
                <a:sym typeface="Century Gothic"/>
              </a:rPr>
              <a:t>The payment is made to the person named in the insurance as the "beneficiary.”</a:t>
            </a:r>
            <a:endParaRPr sz="1500" b="0" i="0" u="none" strike="noStrike" cap="none">
              <a:solidFill>
                <a:schemeClr val="dk1"/>
              </a:solidFill>
              <a:latin typeface="Century Gothic"/>
              <a:ea typeface="Century Gothic"/>
              <a:cs typeface="Century Gothic"/>
              <a:sym typeface="Century Gothic"/>
            </a:endParaRPr>
          </a:p>
          <a:p>
            <a:pPr marL="0" marR="0" lvl="0" indent="0" algn="l" rtl="0">
              <a:lnSpc>
                <a:spcPct val="115000"/>
              </a:lnSpc>
              <a:spcBef>
                <a:spcPts val="50"/>
              </a:spcBef>
              <a:spcAft>
                <a:spcPts val="0"/>
              </a:spcAft>
              <a:buClr>
                <a:srgbClr val="000000"/>
              </a:buClr>
              <a:buSzPts val="2150"/>
              <a:buFont typeface="Arial"/>
              <a:buNone/>
            </a:pPr>
            <a:endParaRPr sz="2150" b="0" i="0" u="none" strike="noStrike" cap="none">
              <a:solidFill>
                <a:schemeClr val="dk1"/>
              </a:solidFill>
              <a:latin typeface="Century Gothic"/>
              <a:ea typeface="Century Gothic"/>
              <a:cs typeface="Century Gothic"/>
              <a:sym typeface="Century Gothic"/>
            </a:endParaRPr>
          </a:p>
          <a:p>
            <a:pPr marL="12700" marR="5080" lvl="0" indent="0" algn="l" rtl="0">
              <a:lnSpc>
                <a:spcPct val="115000"/>
              </a:lnSpc>
              <a:spcBef>
                <a:spcPts val="0"/>
              </a:spcBef>
              <a:spcAft>
                <a:spcPts val="0"/>
              </a:spcAft>
              <a:buClr>
                <a:srgbClr val="000000"/>
              </a:buClr>
              <a:buSzPts val="1500"/>
              <a:buFont typeface="Arial"/>
              <a:buNone/>
            </a:pPr>
            <a:r>
              <a:rPr lang="en-US" sz="1500" b="1" i="0" u="none" strike="noStrike" cap="none">
                <a:solidFill>
                  <a:schemeClr val="lt1"/>
                </a:solidFill>
                <a:latin typeface="Century Gothic"/>
                <a:ea typeface="Century Gothic"/>
                <a:cs typeface="Century Gothic"/>
                <a:sym typeface="Century Gothic"/>
              </a:rPr>
              <a:t>When purchasing the life insurance policy, the insured can either pay the total amount or make periodic payments, known as premiums, to the insurer. In exchange, the insurer promises to pay an assured sum to the insured when the policy matures, or to the </a:t>
            </a:r>
            <a:r>
              <a:rPr lang="en-US" sz="1500" b="1">
                <a:solidFill>
                  <a:schemeClr val="lt1"/>
                </a:solidFill>
                <a:latin typeface="Century Gothic"/>
                <a:ea typeface="Century Gothic"/>
                <a:cs typeface="Century Gothic"/>
                <a:sym typeface="Century Gothic"/>
              </a:rPr>
              <a:t>beneficiary</a:t>
            </a:r>
            <a:r>
              <a:rPr lang="en-US" sz="1500" b="1" i="0" u="none" strike="noStrike" cap="none">
                <a:solidFill>
                  <a:schemeClr val="lt1"/>
                </a:solidFill>
                <a:latin typeface="Century Gothic"/>
                <a:ea typeface="Century Gothic"/>
                <a:cs typeface="Century Gothic"/>
                <a:sym typeface="Century Gothic"/>
              </a:rPr>
              <a:t> in the event of the death or disability of the insured.</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pic>
        <p:nvPicPr>
          <p:cNvPr id="742" name="Google Shape;742;g1501461a07a_0_685"/>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743" name="Google Shape;743;g1501461a07a_0_685"/>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General Insurance</a:t>
            </a:r>
            <a:endParaRPr>
              <a:solidFill>
                <a:srgbClr val="BA0C2F"/>
              </a:solidFill>
            </a:endParaRPr>
          </a:p>
        </p:txBody>
      </p:sp>
      <p:sp>
        <p:nvSpPr>
          <p:cNvPr id="744" name="Google Shape;744;g1501461a07a_0_68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36</a:t>
            </a:fld>
            <a:endParaRPr/>
          </a:p>
        </p:txBody>
      </p:sp>
      <p:pic>
        <p:nvPicPr>
          <p:cNvPr id="745" name="Google Shape;745;g1501461a07a_0_685"/>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746" name="Google Shape;746;g1501461a07a_0_685"/>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747" name="Google Shape;747;g1501461a07a_0_685"/>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748" name="Google Shape;748;g1501461a07a_0_685"/>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pic>
        <p:nvPicPr>
          <p:cNvPr id="749" name="Google Shape;749;g1501461a07a_0_68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485075" y="885200"/>
            <a:ext cx="7181624" cy="5659725"/>
          </a:xfrm>
          <a:prstGeom prst="rect">
            <a:avLst/>
          </a:prstGeom>
          <a:noFill/>
          <a:ln>
            <a:noFill/>
          </a:ln>
        </p:spPr>
      </p:pic>
      <p:sp>
        <p:nvSpPr>
          <p:cNvPr id="750" name="Google Shape;750;g1501461a07a_0_685"/>
          <p:cNvSpPr txBox="1"/>
          <p:nvPr/>
        </p:nvSpPr>
        <p:spPr>
          <a:xfrm>
            <a:off x="5454925" y="1812800"/>
            <a:ext cx="5514600" cy="3429900"/>
          </a:xfrm>
          <a:prstGeom prst="rect">
            <a:avLst/>
          </a:prstGeom>
          <a:noFill/>
          <a:ln>
            <a:noFill/>
          </a:ln>
        </p:spPr>
        <p:txBody>
          <a:bodyPr spcFirstLastPara="1" wrap="square" lIns="91425" tIns="91425" rIns="91425" bIns="91425" anchor="t" anchorCtr="0">
            <a:spAutoFit/>
          </a:bodyPr>
          <a:lstStyle/>
          <a:p>
            <a:pPr marL="12700" marR="154940" lvl="0" indent="0" algn="l" rtl="0">
              <a:lnSpc>
                <a:spcPct val="137500"/>
              </a:lnSpc>
              <a:spcBef>
                <a:spcPts val="0"/>
              </a:spcBef>
              <a:spcAft>
                <a:spcPts val="0"/>
              </a:spcAft>
              <a:buClr>
                <a:srgbClr val="000000"/>
              </a:buClr>
              <a:buSzPts val="1500"/>
              <a:buFont typeface="Arial"/>
              <a:buNone/>
            </a:pPr>
            <a:r>
              <a:rPr lang="en-US" sz="1500" b="1" i="0" u="none" strike="noStrike" cap="none">
                <a:solidFill>
                  <a:schemeClr val="lt1"/>
                </a:solidFill>
                <a:latin typeface="Century Gothic"/>
                <a:ea typeface="Century Gothic"/>
                <a:cs typeface="Century Gothic"/>
                <a:sym typeface="Century Gothic"/>
              </a:rPr>
              <a:t>General insurance is a risk management strategy which offers financial compensation in the event of any loss other than death. It covers the loss or damages caused to assets, as well as liabilities.</a:t>
            </a:r>
            <a:endParaRPr sz="15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50"/>
              </a:spcBef>
              <a:spcAft>
                <a:spcPts val="0"/>
              </a:spcAft>
              <a:buClr>
                <a:schemeClr val="dk1"/>
              </a:buClr>
              <a:buSzPts val="2650"/>
              <a:buFont typeface="Arial"/>
              <a:buNone/>
            </a:pPr>
            <a:endParaRPr sz="1500" b="0" i="0" u="none" strike="noStrike" cap="none">
              <a:solidFill>
                <a:schemeClr val="dk1"/>
              </a:solidFill>
              <a:latin typeface="Century Gothic"/>
              <a:ea typeface="Century Gothic"/>
              <a:cs typeface="Century Gothic"/>
              <a:sym typeface="Century Gothic"/>
            </a:endParaRPr>
          </a:p>
          <a:p>
            <a:pPr marL="12700" marR="965200" lvl="0" indent="0" algn="l" rtl="0">
              <a:lnSpc>
                <a:spcPct val="137500"/>
              </a:lnSpc>
              <a:spcBef>
                <a:spcPts val="0"/>
              </a:spcBef>
              <a:spcAft>
                <a:spcPts val="0"/>
              </a:spcAft>
              <a:buClr>
                <a:srgbClr val="000000"/>
              </a:buClr>
              <a:buSzPts val="1500"/>
              <a:buFont typeface="Arial"/>
              <a:buNone/>
            </a:pPr>
            <a:r>
              <a:rPr lang="en-US" sz="1500" b="1" i="0" u="none" strike="noStrike" cap="none">
                <a:solidFill>
                  <a:schemeClr val="lt1"/>
                </a:solidFill>
                <a:latin typeface="Century Gothic"/>
                <a:ea typeface="Century Gothic"/>
                <a:cs typeface="Century Gothic"/>
                <a:sym typeface="Century Gothic"/>
              </a:rPr>
              <a:t>The insurance company promises to pay an assured sum to the insured to cover the losses experienced.</a:t>
            </a:r>
            <a:endParaRPr sz="15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50"/>
              </a:spcBef>
              <a:spcAft>
                <a:spcPts val="0"/>
              </a:spcAft>
              <a:buClr>
                <a:schemeClr val="dk1"/>
              </a:buClr>
              <a:buSzPts val="2650"/>
              <a:buFont typeface="Arial"/>
              <a:buNone/>
            </a:pPr>
            <a:endParaRPr sz="1500" b="0" i="0" u="none" strike="noStrike" cap="none">
              <a:solidFill>
                <a:schemeClr val="dk1"/>
              </a:solidFill>
              <a:latin typeface="Century Gothic"/>
              <a:ea typeface="Century Gothic"/>
              <a:cs typeface="Century Gothic"/>
              <a:sym typeface="Century Gothic"/>
            </a:endParaRPr>
          </a:p>
          <a:p>
            <a:pPr marL="12700" marR="5080" lvl="0" indent="0" algn="l" rtl="0">
              <a:lnSpc>
                <a:spcPct val="137500"/>
              </a:lnSpc>
              <a:spcBef>
                <a:spcPts val="0"/>
              </a:spcBef>
              <a:spcAft>
                <a:spcPts val="0"/>
              </a:spcAft>
              <a:buClr>
                <a:srgbClr val="000000"/>
              </a:buClr>
              <a:buSzPts val="1500"/>
              <a:buFont typeface="Arial"/>
              <a:buNone/>
            </a:pPr>
            <a:r>
              <a:rPr lang="en-US" sz="1500" b="1" i="0" u="none" strike="noStrike" cap="none">
                <a:solidFill>
                  <a:schemeClr val="lt1"/>
                </a:solidFill>
                <a:latin typeface="Century Gothic"/>
                <a:ea typeface="Century Gothic"/>
                <a:cs typeface="Century Gothic"/>
                <a:sym typeface="Century Gothic"/>
              </a:rPr>
              <a:t>Some examples of general insurance include health, vehicle, shop, agriculture, and travel insurance.</a:t>
            </a:r>
            <a:endParaRPr sz="1500" b="1" i="0" u="none" strike="noStrike" cap="none">
              <a:solidFill>
                <a:schemeClr val="lt1"/>
              </a:solidFill>
              <a:latin typeface="Century Gothic"/>
              <a:ea typeface="Century Gothic"/>
              <a:cs typeface="Century Gothic"/>
              <a:sym typeface="Century Gothic"/>
            </a:endParaRPr>
          </a:p>
        </p:txBody>
      </p:sp>
      <p:pic>
        <p:nvPicPr>
          <p:cNvPr id="751" name="Google Shape;751;g1501461a07a_0_68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906000" y="1054625"/>
            <a:ext cx="4061650" cy="609392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pic>
        <p:nvPicPr>
          <p:cNvPr id="756" name="Google Shape;756;g1501461a07a_0_711"/>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757" name="Google Shape;757;g1501461a07a_0_711"/>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General Insurance Examples</a:t>
            </a:r>
            <a:endParaRPr>
              <a:solidFill>
                <a:srgbClr val="BA0C2F"/>
              </a:solidFill>
            </a:endParaRPr>
          </a:p>
        </p:txBody>
      </p:sp>
      <p:sp>
        <p:nvSpPr>
          <p:cNvPr id="758" name="Google Shape;758;g1501461a07a_0_7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37</a:t>
            </a:fld>
            <a:endParaRPr/>
          </a:p>
        </p:txBody>
      </p:sp>
      <p:pic>
        <p:nvPicPr>
          <p:cNvPr id="759" name="Google Shape;759;g1501461a07a_0_711"/>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760" name="Google Shape;760;g1501461a07a_0_711"/>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761" name="Google Shape;761;g1501461a07a_0_711"/>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762" name="Google Shape;762;g1501461a07a_0_711"/>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pic>
        <p:nvPicPr>
          <p:cNvPr id="763" name="Google Shape;763;g1501461a07a_0_71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967650" y="1265510"/>
            <a:ext cx="6699049" cy="5279414"/>
          </a:xfrm>
          <a:prstGeom prst="rect">
            <a:avLst/>
          </a:prstGeom>
          <a:noFill/>
          <a:ln>
            <a:noFill/>
          </a:ln>
        </p:spPr>
      </p:pic>
      <p:sp>
        <p:nvSpPr>
          <p:cNvPr id="764" name="Google Shape;764;g1501461a07a_0_711"/>
          <p:cNvSpPr txBox="1"/>
          <p:nvPr/>
        </p:nvSpPr>
        <p:spPr>
          <a:xfrm>
            <a:off x="5839775" y="2197325"/>
            <a:ext cx="2213700" cy="461700"/>
          </a:xfrm>
          <a:prstGeom prst="rect">
            <a:avLst/>
          </a:prstGeom>
          <a:noFill/>
          <a:ln>
            <a:noFill/>
          </a:ln>
        </p:spPr>
        <p:txBody>
          <a:bodyPr spcFirstLastPara="1" wrap="square" lIns="91425" tIns="91425" rIns="91425" bIns="91425" anchor="t" anchorCtr="0">
            <a:spAutoFit/>
          </a:bodyPr>
          <a:lstStyle/>
          <a:p>
            <a:pPr marL="12700" marR="5080" lvl="0" indent="0" algn="l" rtl="0">
              <a:lnSpc>
                <a:spcPct val="137500"/>
              </a:lnSpc>
              <a:spcBef>
                <a:spcPts val="0"/>
              </a:spcBef>
              <a:spcAft>
                <a:spcPts val="0"/>
              </a:spcAft>
              <a:buClr>
                <a:srgbClr val="000000"/>
              </a:buClr>
              <a:buSzPts val="1800"/>
              <a:buFont typeface="Arial"/>
              <a:buNone/>
            </a:pPr>
            <a:r>
              <a:rPr lang="en-US" sz="1800" b="1" i="0" u="none" strike="noStrike" cap="none">
                <a:solidFill>
                  <a:schemeClr val="lt1"/>
                </a:solidFill>
                <a:latin typeface="Century Gothic"/>
                <a:ea typeface="Century Gothic"/>
                <a:cs typeface="Century Gothic"/>
                <a:sym typeface="Century Gothic"/>
              </a:rPr>
              <a:t>SHOP INSURANCE</a:t>
            </a:r>
            <a:endParaRPr sz="1800" b="1" i="0" u="none" strike="noStrike" cap="none">
              <a:solidFill>
                <a:schemeClr val="lt1"/>
              </a:solidFill>
              <a:latin typeface="Century Gothic"/>
              <a:ea typeface="Century Gothic"/>
              <a:cs typeface="Century Gothic"/>
              <a:sym typeface="Century Gothic"/>
            </a:endParaRPr>
          </a:p>
        </p:txBody>
      </p:sp>
      <p:pic>
        <p:nvPicPr>
          <p:cNvPr id="765" name="Google Shape;765;g1501461a07a_0_71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906000" y="1054625"/>
            <a:ext cx="4061650" cy="6093926"/>
          </a:xfrm>
          <a:prstGeom prst="rect">
            <a:avLst/>
          </a:prstGeom>
          <a:noFill/>
          <a:ln>
            <a:noFill/>
          </a:ln>
        </p:spPr>
      </p:pic>
      <p:sp>
        <p:nvSpPr>
          <p:cNvPr id="766" name="Google Shape;766;g1501461a07a_0_711"/>
          <p:cNvSpPr txBox="1"/>
          <p:nvPr/>
        </p:nvSpPr>
        <p:spPr>
          <a:xfrm>
            <a:off x="5839775" y="3520550"/>
            <a:ext cx="2257500" cy="1982100"/>
          </a:xfrm>
          <a:prstGeom prst="rect">
            <a:avLst/>
          </a:prstGeom>
          <a:noFill/>
          <a:ln>
            <a:noFill/>
          </a:ln>
        </p:spPr>
        <p:txBody>
          <a:bodyPr spcFirstLastPara="1" wrap="square" lIns="0" tIns="12050" rIns="0" bIns="0" anchor="t" anchorCtr="0">
            <a:spAutoFit/>
          </a:bodyPr>
          <a:lstStyle/>
          <a:p>
            <a:pPr marL="12700" marR="5080" lvl="0" indent="-635" algn="l" rtl="0">
              <a:lnSpc>
                <a:spcPct val="116300"/>
              </a:lnSpc>
              <a:spcBef>
                <a:spcPts val="0"/>
              </a:spcBef>
              <a:spcAft>
                <a:spcPts val="0"/>
              </a:spcAft>
              <a:buClr>
                <a:srgbClr val="000000"/>
              </a:buClr>
              <a:buSzPts val="2150"/>
              <a:buFont typeface="Arial"/>
              <a:buNone/>
            </a:pPr>
            <a:r>
              <a:rPr lang="en-US" sz="1400" b="0" i="0" u="none" strike="noStrike" cap="none">
                <a:solidFill>
                  <a:schemeClr val="lt1"/>
                </a:solidFill>
                <a:latin typeface="Century Gothic"/>
                <a:ea typeface="Century Gothic"/>
                <a:cs typeface="Century Gothic"/>
                <a:sym typeface="Century Gothic"/>
              </a:rPr>
              <a:t>Shop insurance protects your business against risks such as theft, fires, or accidents. Without shop insurance, you might have to pay out-of-pocket for costly damages and claims.</a:t>
            </a:r>
            <a:endParaRPr sz="1400" b="0" i="0" u="none" strike="noStrike" cap="none">
              <a:solidFill>
                <a:schemeClr val="lt1"/>
              </a:solidFill>
              <a:latin typeface="Century Gothic"/>
              <a:ea typeface="Century Gothic"/>
              <a:cs typeface="Century Gothic"/>
              <a:sym typeface="Century Gothic"/>
            </a:endParaRPr>
          </a:p>
        </p:txBody>
      </p:sp>
      <p:sp>
        <p:nvSpPr>
          <p:cNvPr id="767" name="Google Shape;767;g1501461a07a_0_711"/>
          <p:cNvSpPr txBox="1"/>
          <p:nvPr/>
        </p:nvSpPr>
        <p:spPr>
          <a:xfrm>
            <a:off x="8404825" y="2197325"/>
            <a:ext cx="2949900" cy="461700"/>
          </a:xfrm>
          <a:prstGeom prst="rect">
            <a:avLst/>
          </a:prstGeom>
          <a:noFill/>
          <a:ln>
            <a:noFill/>
          </a:ln>
        </p:spPr>
        <p:txBody>
          <a:bodyPr spcFirstLastPara="1" wrap="square" lIns="91425" tIns="91425" rIns="91425" bIns="91425" anchor="t" anchorCtr="0">
            <a:spAutoFit/>
          </a:bodyPr>
          <a:lstStyle/>
          <a:p>
            <a:pPr marL="12700" marR="5080" lvl="0" indent="0" algn="l" rtl="0">
              <a:lnSpc>
                <a:spcPct val="137500"/>
              </a:lnSpc>
              <a:spcBef>
                <a:spcPts val="0"/>
              </a:spcBef>
              <a:spcAft>
                <a:spcPts val="0"/>
              </a:spcAft>
              <a:buClr>
                <a:srgbClr val="000000"/>
              </a:buClr>
              <a:buSzPts val="1800"/>
              <a:buFont typeface="Arial"/>
              <a:buNone/>
            </a:pPr>
            <a:r>
              <a:rPr lang="en-US" sz="1800" b="1" i="0" u="none" strike="noStrike" cap="none">
                <a:solidFill>
                  <a:schemeClr val="lt1"/>
                </a:solidFill>
                <a:latin typeface="Century Gothic"/>
                <a:ea typeface="Century Gothic"/>
                <a:cs typeface="Century Gothic"/>
                <a:sym typeface="Century Gothic"/>
              </a:rPr>
              <a:t>HEALTH INSURANCE</a:t>
            </a:r>
            <a:endParaRPr sz="1800" b="1" i="0" u="none" strike="noStrike" cap="none">
              <a:solidFill>
                <a:schemeClr val="lt1"/>
              </a:solidFill>
              <a:latin typeface="Century Gothic"/>
              <a:ea typeface="Century Gothic"/>
              <a:cs typeface="Century Gothic"/>
              <a:sym typeface="Century Gothic"/>
            </a:endParaRPr>
          </a:p>
        </p:txBody>
      </p:sp>
      <p:sp>
        <p:nvSpPr>
          <p:cNvPr id="768" name="Google Shape;768;g1501461a07a_0_711"/>
          <p:cNvSpPr txBox="1"/>
          <p:nvPr/>
        </p:nvSpPr>
        <p:spPr>
          <a:xfrm>
            <a:off x="8404825" y="3559650"/>
            <a:ext cx="2359200" cy="1982100"/>
          </a:xfrm>
          <a:prstGeom prst="rect">
            <a:avLst/>
          </a:prstGeom>
          <a:noFill/>
          <a:ln>
            <a:noFill/>
          </a:ln>
        </p:spPr>
        <p:txBody>
          <a:bodyPr spcFirstLastPara="1" wrap="square" lIns="0" tIns="12050" rIns="0" bIns="0" anchor="t" anchorCtr="0">
            <a:spAutoFit/>
          </a:bodyPr>
          <a:lstStyle/>
          <a:p>
            <a:pPr marL="12700" marR="5080" lvl="0" indent="-635" algn="l" rtl="0">
              <a:lnSpc>
                <a:spcPct val="116300"/>
              </a:lnSpc>
              <a:spcBef>
                <a:spcPts val="0"/>
              </a:spcBef>
              <a:spcAft>
                <a:spcPts val="0"/>
              </a:spcAft>
              <a:buClr>
                <a:srgbClr val="000000"/>
              </a:buClr>
              <a:buSzPts val="2150"/>
              <a:buFont typeface="Arial"/>
              <a:buNone/>
            </a:pPr>
            <a:r>
              <a:rPr lang="en-US" sz="1400" b="0" i="0" u="none" strike="noStrike" cap="none">
                <a:solidFill>
                  <a:schemeClr val="lt1"/>
                </a:solidFill>
                <a:latin typeface="Century Gothic"/>
                <a:ea typeface="Century Gothic"/>
                <a:cs typeface="Century Gothic"/>
                <a:sym typeface="Century Gothic"/>
              </a:rPr>
              <a:t>Health insurance covers part or all of your health and medical expenses. This insurance can cover major and minor health incidents. Health insurance acts as a safety net for you and your family.</a:t>
            </a:r>
            <a:endParaRPr sz="1400" b="0" i="0" u="none" strike="noStrike" cap="none">
              <a:solidFill>
                <a:schemeClr val="lt1"/>
              </a:solidFill>
              <a:latin typeface="Century Gothic"/>
              <a:ea typeface="Century Gothic"/>
              <a:cs typeface="Century Gothic"/>
              <a:sym typeface="Century Gothic"/>
            </a:endParaRPr>
          </a:p>
        </p:txBody>
      </p:sp>
      <p:pic>
        <p:nvPicPr>
          <p:cNvPr id="769" name="Google Shape;769;g1501461a07a_0_71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517425" y="2711525"/>
            <a:ext cx="731250" cy="731250"/>
          </a:xfrm>
          <a:prstGeom prst="rect">
            <a:avLst/>
          </a:prstGeom>
          <a:noFill/>
          <a:ln>
            <a:noFill/>
          </a:ln>
        </p:spPr>
      </p:pic>
      <p:pic>
        <p:nvPicPr>
          <p:cNvPr id="770" name="Google Shape;770;g1501461a07a_0_71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930375" y="2724150"/>
            <a:ext cx="731250" cy="731250"/>
          </a:xfrm>
          <a:prstGeom prst="rect">
            <a:avLst/>
          </a:prstGeom>
          <a:noFill/>
          <a:ln>
            <a:noFill/>
          </a:ln>
        </p:spPr>
      </p:pic>
      <p:pic>
        <p:nvPicPr>
          <p:cNvPr id="771" name="Google Shape;771;g1501461a07a_0_71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rot="-5400000">
            <a:off x="10956175" y="173539"/>
            <a:ext cx="1235826" cy="1235826"/>
          </a:xfrm>
          <a:prstGeom prst="rect">
            <a:avLst/>
          </a:prstGeom>
          <a:noFill/>
          <a:ln>
            <a:noFill/>
          </a:ln>
        </p:spPr>
      </p:pic>
      <p:sp>
        <p:nvSpPr>
          <p:cNvPr id="772" name="Google Shape;772;g1501461a07a_0_711"/>
          <p:cNvSpPr txBox="1"/>
          <p:nvPr/>
        </p:nvSpPr>
        <p:spPr>
          <a:xfrm>
            <a:off x="8404827" y="345475"/>
            <a:ext cx="2601300" cy="8619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chemeClr val="dk2"/>
                </a:solidFill>
                <a:latin typeface="Century Gothic"/>
                <a:ea typeface="Century Gothic"/>
                <a:cs typeface="Century Gothic"/>
                <a:sym typeface="Century Gothic"/>
              </a:rPr>
              <a:t>You can change these examples depending on the insurance products in your market.</a:t>
            </a:r>
            <a:endParaRPr sz="1100" b="0" i="0" u="none" strike="noStrike" cap="none">
              <a:solidFill>
                <a:schemeClr val="dk2"/>
              </a:solidFill>
              <a:latin typeface="Century Gothic"/>
              <a:ea typeface="Century Gothic"/>
              <a:cs typeface="Century Gothic"/>
              <a:sym typeface="Century Gothic"/>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pic>
        <p:nvPicPr>
          <p:cNvPr id="777" name="Google Shape;777;g1501461a07a_0_736"/>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778" name="Google Shape;778;g1501461a07a_0_736"/>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Things to Consider About Insurance</a:t>
            </a:r>
            <a:endParaRPr>
              <a:solidFill>
                <a:srgbClr val="BA0C2F"/>
              </a:solidFill>
            </a:endParaRPr>
          </a:p>
        </p:txBody>
      </p:sp>
      <p:sp>
        <p:nvSpPr>
          <p:cNvPr id="779" name="Google Shape;779;g1501461a07a_0_73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38</a:t>
            </a:fld>
            <a:endParaRPr/>
          </a:p>
        </p:txBody>
      </p:sp>
      <p:pic>
        <p:nvPicPr>
          <p:cNvPr id="780" name="Google Shape;780;g1501461a07a_0_736"/>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781" name="Google Shape;781;g1501461a07a_0_736"/>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782" name="Google Shape;782;g1501461a07a_0_736"/>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783" name="Google Shape;783;g1501461a07a_0_736"/>
          <p:cNvSpPr txBox="1"/>
          <p:nvPr/>
        </p:nvSpPr>
        <p:spPr>
          <a:xfrm>
            <a:off x="755075" y="1600200"/>
            <a:ext cx="8227500" cy="4386900"/>
          </a:xfrm>
          <a:prstGeom prst="rect">
            <a:avLst/>
          </a:prstGeom>
          <a:noFill/>
          <a:ln>
            <a:noFill/>
          </a:ln>
        </p:spPr>
        <p:txBody>
          <a:bodyPr spcFirstLastPara="1" wrap="square" lIns="91425" tIns="91425" rIns="91425" bIns="91425" anchor="t" anchorCtr="0">
            <a:spAutoFit/>
          </a:bodyPr>
          <a:lstStyle/>
          <a:p>
            <a:pPr marL="12700" marR="0" lvl="0" indent="0" algn="l" rtl="0">
              <a:lnSpc>
                <a:spcPct val="115000"/>
              </a:lnSpc>
              <a:spcBef>
                <a:spcPts val="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You might pay higher or lower premiums depending on your insurance plan. Also, with most insurance products, you will not get your premium payments back even if no unexpected event or accident happens.</a:t>
            </a:r>
            <a:endParaRPr sz="1800" b="0" i="0" u="none" strike="noStrike" cap="none">
              <a:solidFill>
                <a:schemeClr val="dk2"/>
              </a:solidFill>
              <a:latin typeface="Century Gothic"/>
              <a:ea typeface="Century Gothic"/>
              <a:cs typeface="Century Gothic"/>
              <a:sym typeface="Century Gothic"/>
            </a:endParaRPr>
          </a:p>
          <a:p>
            <a:pPr marL="12700" marR="407666" lvl="0" indent="0" algn="l" rtl="0">
              <a:lnSpc>
                <a:spcPct val="115000"/>
              </a:lnSpc>
              <a:spcBef>
                <a:spcPts val="1000"/>
              </a:spcBef>
              <a:spcAft>
                <a:spcPts val="0"/>
              </a:spcAft>
              <a:buClr>
                <a:schemeClr val="dk1"/>
              </a:buClr>
              <a:buSzPts val="2200"/>
              <a:buFont typeface="Arial"/>
              <a:buNone/>
            </a:pPr>
            <a:r>
              <a:rPr lang="en-US" sz="1800" b="0" i="0" u="none" strike="noStrike" cap="none">
                <a:solidFill>
                  <a:schemeClr val="dk2"/>
                </a:solidFill>
                <a:latin typeface="Century Gothic"/>
                <a:ea typeface="Century Gothic"/>
                <a:cs typeface="Century Gothic"/>
                <a:sym typeface="Century Gothic"/>
              </a:rPr>
              <a:t>Not all risks can be covered by insurance, or even planned for, which is why it is always important to have savings. When deciding if you want to add on insurance, you can consider the following:</a:t>
            </a:r>
            <a:endParaRPr sz="1800" b="0" i="0" u="none" strike="noStrike" cap="none">
              <a:solidFill>
                <a:schemeClr val="dk2"/>
              </a:solidFill>
              <a:latin typeface="Century Gothic"/>
              <a:ea typeface="Century Gothic"/>
              <a:cs typeface="Century Gothic"/>
              <a:sym typeface="Century Gothic"/>
            </a:endParaRPr>
          </a:p>
          <a:p>
            <a:pPr marL="457200" marR="407666" lvl="0" indent="-349250" algn="l" rtl="0">
              <a:lnSpc>
                <a:spcPct val="115000"/>
              </a:lnSpc>
              <a:spcBef>
                <a:spcPts val="1000"/>
              </a:spcBef>
              <a:spcAft>
                <a:spcPts val="0"/>
              </a:spcAft>
              <a:buClr>
                <a:srgbClr val="2853A3"/>
              </a:buClr>
              <a:buSzPts val="1900"/>
              <a:buFont typeface="Century Gothic"/>
              <a:buAutoNum type="arabicPeriod"/>
            </a:pPr>
            <a:r>
              <a:rPr lang="en-US" sz="1800" b="1" i="0" u="none" strike="noStrike" cap="none">
                <a:solidFill>
                  <a:srgbClr val="2853A3"/>
                </a:solidFill>
                <a:latin typeface="Century Gothic"/>
                <a:ea typeface="Century Gothic"/>
                <a:cs typeface="Century Gothic"/>
                <a:sym typeface="Century Gothic"/>
              </a:rPr>
              <a:t>Risks:</a:t>
            </a:r>
            <a:r>
              <a:rPr lang="en-US" sz="1800" b="1" i="0" u="none" strike="noStrike" cap="none">
                <a:solidFill>
                  <a:schemeClr val="dk2"/>
                </a:solidFill>
                <a:latin typeface="Century Gothic"/>
                <a:ea typeface="Century Gothic"/>
                <a:cs typeface="Century Gothic"/>
                <a:sym typeface="Century Gothic"/>
              </a:rPr>
              <a:t> </a:t>
            </a:r>
            <a:r>
              <a:rPr lang="en-US" sz="1800" b="0" i="0" u="none" strike="noStrike" cap="none">
                <a:solidFill>
                  <a:schemeClr val="dk2"/>
                </a:solidFill>
                <a:latin typeface="Century Gothic"/>
                <a:ea typeface="Century Gothic"/>
                <a:cs typeface="Century Gothic"/>
                <a:sym typeface="Century Gothic"/>
              </a:rPr>
              <a:t>How likely is a risk to occur? If a risk did occur, how much money would you lose, and how much would you need?  </a:t>
            </a:r>
            <a:endParaRPr sz="1800" b="0" i="0" u="none" strike="noStrike" cap="none">
              <a:solidFill>
                <a:schemeClr val="dk2"/>
              </a:solidFill>
              <a:latin typeface="Century Gothic"/>
              <a:ea typeface="Century Gothic"/>
              <a:cs typeface="Century Gothic"/>
              <a:sym typeface="Century Gothic"/>
            </a:endParaRPr>
          </a:p>
          <a:p>
            <a:pPr marL="457200" marR="407666" lvl="0" indent="-349250" algn="l" rtl="0">
              <a:lnSpc>
                <a:spcPct val="115000"/>
              </a:lnSpc>
              <a:spcBef>
                <a:spcPts val="1000"/>
              </a:spcBef>
              <a:spcAft>
                <a:spcPts val="0"/>
              </a:spcAft>
              <a:buClr>
                <a:srgbClr val="2853A3"/>
              </a:buClr>
              <a:buSzPts val="1900"/>
              <a:buFont typeface="Century Gothic"/>
              <a:buAutoNum type="arabicPeriod"/>
            </a:pPr>
            <a:r>
              <a:rPr lang="en-US" sz="1800" b="1" i="0" u="none" strike="noStrike" cap="none">
                <a:solidFill>
                  <a:srgbClr val="2853A3"/>
                </a:solidFill>
                <a:latin typeface="Century Gothic"/>
                <a:ea typeface="Century Gothic"/>
                <a:cs typeface="Century Gothic"/>
                <a:sym typeface="Century Gothic"/>
              </a:rPr>
              <a:t>Insurance products:</a:t>
            </a:r>
            <a:r>
              <a:rPr lang="en-US" sz="1800" b="1" i="0" u="none" strike="noStrike" cap="none">
                <a:solidFill>
                  <a:schemeClr val="dk2"/>
                </a:solidFill>
                <a:latin typeface="Century Gothic"/>
                <a:ea typeface="Century Gothic"/>
                <a:cs typeface="Century Gothic"/>
                <a:sym typeface="Century Gothic"/>
              </a:rPr>
              <a:t> </a:t>
            </a:r>
            <a:r>
              <a:rPr lang="en-US" sz="1800" b="0" i="0" u="none" strike="noStrike" cap="none">
                <a:solidFill>
                  <a:schemeClr val="dk2"/>
                </a:solidFill>
                <a:latin typeface="Century Gothic"/>
                <a:ea typeface="Century Gothic"/>
                <a:cs typeface="Century Gothic"/>
                <a:sym typeface="Century Gothic"/>
              </a:rPr>
              <a:t>What is covered under the product? Can you afford the premiums? How much would you get paid if an accident occurs? Do you face other risks that aren’t covered by the insurance products?</a:t>
            </a:r>
            <a:endParaRPr sz="1800" b="0" i="0" u="none" strike="noStrike" cap="none">
              <a:solidFill>
                <a:schemeClr val="dk2"/>
              </a:solidFill>
              <a:latin typeface="Century Gothic"/>
              <a:ea typeface="Century Gothic"/>
              <a:cs typeface="Century Gothic"/>
              <a:sym typeface="Century Gothic"/>
            </a:endParaRPr>
          </a:p>
        </p:txBody>
      </p:sp>
      <p:pic>
        <p:nvPicPr>
          <p:cNvPr id="784" name="Google Shape;784;g1501461a07a_0_736"/>
          <p:cNvPicPr preferRelativeResize="0"/>
          <p:nvPr/>
        </p:nvPicPr>
        <p:blipFill rotWithShape="1">
          <a:blip r:embed="rId5" cstate="screen">
            <a:alphaModFix/>
            <a:extLst>
              <a:ext uri="{28A0092B-C50C-407E-A947-70E740481C1C}">
                <a14:useLocalDpi xmlns:a14="http://schemas.microsoft.com/office/drawing/2010/main"/>
              </a:ext>
            </a:extLst>
          </a:blip>
          <a:srcRect l="17252" t="12933" r="22018" b="29276"/>
          <a:stretch/>
        </p:blipFill>
        <p:spPr>
          <a:xfrm>
            <a:off x="8644325" y="886250"/>
            <a:ext cx="2236324" cy="1677224"/>
          </a:xfrm>
          <a:prstGeom prst="rect">
            <a:avLst/>
          </a:prstGeom>
          <a:noFill/>
          <a:ln>
            <a:noFill/>
          </a:ln>
        </p:spPr>
      </p:pic>
      <p:sp>
        <p:nvSpPr>
          <p:cNvPr id="785" name="Google Shape;785;g1501461a07a_0_736"/>
          <p:cNvSpPr txBox="1"/>
          <p:nvPr/>
        </p:nvSpPr>
        <p:spPr>
          <a:xfrm>
            <a:off x="8887450" y="1159775"/>
            <a:ext cx="1925400" cy="1173300"/>
          </a:xfrm>
          <a:prstGeom prst="rect">
            <a:avLst/>
          </a:prstGeom>
          <a:noFill/>
          <a:ln>
            <a:noFill/>
          </a:ln>
        </p:spPr>
        <p:txBody>
          <a:bodyPr spcFirstLastPara="1" wrap="square" lIns="91425" tIns="91425" rIns="91425" bIns="91425" anchor="t" anchorCtr="0">
            <a:spAutoFit/>
          </a:bodyPr>
          <a:lstStyle/>
          <a:p>
            <a:pPr marL="0" marR="97155" lvl="0" indent="0" algn="l" rtl="0">
              <a:lnSpc>
                <a:spcPct val="119600"/>
              </a:lnSpc>
              <a:spcBef>
                <a:spcPts val="0"/>
              </a:spcBef>
              <a:spcAft>
                <a:spcPts val="1000"/>
              </a:spcAft>
              <a:buClr>
                <a:srgbClr val="000000"/>
              </a:buClr>
              <a:buSzPts val="1400"/>
              <a:buFont typeface="Arial"/>
              <a:buNone/>
            </a:pPr>
            <a:r>
              <a:rPr lang="en-US" sz="1400" b="1" i="0" u="none" strike="noStrike" cap="none">
                <a:solidFill>
                  <a:schemeClr val="lt1"/>
                </a:solidFill>
                <a:latin typeface="Century Gothic"/>
                <a:ea typeface="Century Gothic"/>
                <a:cs typeface="Century Gothic"/>
                <a:sym typeface="Century Gothic"/>
              </a:rPr>
              <a:t>Remember, there are benefits and costs to having insurance plans.</a:t>
            </a:r>
            <a:endParaRPr sz="1000" b="1" i="0" u="none" strike="noStrike" cap="none">
              <a:solidFill>
                <a:schemeClr val="lt1"/>
              </a:solidFill>
              <a:latin typeface="Arial"/>
              <a:ea typeface="Arial"/>
              <a:cs typeface="Arial"/>
              <a:sym typeface="Arial"/>
            </a:endParaRPr>
          </a:p>
        </p:txBody>
      </p:sp>
      <p:pic>
        <p:nvPicPr>
          <p:cNvPr id="786" name="Google Shape;786;g1501461a07a_0_736"/>
          <p:cNvPicPr preferRelativeResize="0"/>
          <p:nvPr/>
        </p:nvPicPr>
        <p:blipFill rotWithShape="1">
          <a:blip r:embed="rId6" cstate="screen">
            <a:alphaModFix/>
            <a:extLst>
              <a:ext uri="{28A0092B-C50C-407E-A947-70E740481C1C}">
                <a14:useLocalDpi xmlns:a14="http://schemas.microsoft.com/office/drawing/2010/main"/>
              </a:ext>
            </a:extLst>
          </a:blip>
          <a:srcRect l="7595"/>
          <a:stretch/>
        </p:blipFill>
        <p:spPr>
          <a:xfrm>
            <a:off x="9107650" y="1038650"/>
            <a:ext cx="3627600" cy="589000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pic>
        <p:nvPicPr>
          <p:cNvPr id="791" name="Google Shape;791;g1501461a07a_0_4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grpSp>
        <p:nvGrpSpPr>
          <p:cNvPr id="792" name="Google Shape;792;g1501461a07a_0_410"/>
          <p:cNvGrpSpPr/>
          <p:nvPr/>
        </p:nvGrpSpPr>
        <p:grpSpPr>
          <a:xfrm>
            <a:off x="3581404" y="2059629"/>
            <a:ext cx="4122392" cy="1262546"/>
            <a:chOff x="4061746" y="2257398"/>
            <a:chExt cx="4122392" cy="1262546"/>
          </a:xfrm>
        </p:grpSpPr>
        <p:pic>
          <p:nvPicPr>
            <p:cNvPr id="793" name="Google Shape;793;g1501461a07a_0_4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693133">
              <a:off x="4135938" y="2331590"/>
              <a:ext cx="824344" cy="824344"/>
            </a:xfrm>
            <a:prstGeom prst="rect">
              <a:avLst/>
            </a:prstGeom>
            <a:noFill/>
            <a:ln>
              <a:noFill/>
            </a:ln>
          </p:spPr>
        </p:pic>
        <p:sp>
          <p:nvSpPr>
            <p:cNvPr id="794" name="Google Shape;794;g1501461a07a_0_410"/>
            <p:cNvSpPr/>
            <p:nvPr/>
          </p:nvSpPr>
          <p:spPr>
            <a:xfrm>
              <a:off x="4484217" y="2279444"/>
              <a:ext cx="3228600" cy="1240500"/>
            </a:xfrm>
            <a:prstGeom prst="rect">
              <a:avLst/>
            </a:prstGeom>
            <a:solidFill>
              <a:srgbClr val="FBE4D4">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5" name="Google Shape;795;g1501461a07a_0_410"/>
            <p:cNvSpPr txBox="1"/>
            <p:nvPr/>
          </p:nvSpPr>
          <p:spPr>
            <a:xfrm>
              <a:off x="4834338" y="2359249"/>
              <a:ext cx="3349800" cy="96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lt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Hey Sister Lessons</a:t>
              </a:r>
              <a:endParaRPr sz="20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Lesson 17: Should I buy insurance?</a:t>
              </a:r>
              <a:endParaRPr sz="1400" b="0" i="0" u="none" strike="noStrike" cap="none">
                <a:solidFill>
                  <a:srgbClr val="000000"/>
                </a:solidFill>
                <a:latin typeface="Arial"/>
                <a:ea typeface="Arial"/>
                <a:cs typeface="Arial"/>
                <a:sym typeface="Arial"/>
              </a:endParaRPr>
            </a:p>
          </p:txBody>
        </p:sp>
      </p:grpSp>
      <p:grpSp>
        <p:nvGrpSpPr>
          <p:cNvPr id="796" name="Google Shape;796;g1501461a07a_0_410"/>
          <p:cNvGrpSpPr/>
          <p:nvPr/>
        </p:nvGrpSpPr>
        <p:grpSpPr>
          <a:xfrm>
            <a:off x="4733850" y="3942975"/>
            <a:ext cx="3672982" cy="1595689"/>
            <a:chOff x="3719711" y="3776723"/>
            <a:chExt cx="3672982" cy="1595689"/>
          </a:xfrm>
        </p:grpSpPr>
        <p:grpSp>
          <p:nvGrpSpPr>
            <p:cNvPr id="797" name="Google Shape;797;g1501461a07a_0_410"/>
            <p:cNvGrpSpPr/>
            <p:nvPr/>
          </p:nvGrpSpPr>
          <p:grpSpPr>
            <a:xfrm>
              <a:off x="3719711" y="3776723"/>
              <a:ext cx="3672982" cy="1210800"/>
              <a:chOff x="3570086" y="3776723"/>
              <a:chExt cx="3672982" cy="1210800"/>
            </a:xfrm>
          </p:grpSpPr>
          <p:sp>
            <p:nvSpPr>
              <p:cNvPr id="798" name="Google Shape;798;g1501461a07a_0_410"/>
              <p:cNvSpPr/>
              <p:nvPr/>
            </p:nvSpPr>
            <p:spPr>
              <a:xfrm>
                <a:off x="3570086" y="3776723"/>
                <a:ext cx="3492600" cy="1210800"/>
              </a:xfrm>
              <a:prstGeom prst="rect">
                <a:avLst/>
              </a:prstGeom>
              <a:solidFill>
                <a:srgbClr val="FBE4D4">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9" name="Google Shape;799;g1501461a07a_0_410"/>
              <p:cNvSpPr txBox="1"/>
              <p:nvPr/>
            </p:nvSpPr>
            <p:spPr>
              <a:xfrm>
                <a:off x="3792768" y="3929459"/>
                <a:ext cx="3450300" cy="969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sng" strike="noStrike" cap="none">
                    <a:solidFill>
                      <a:schemeClr val="lt1"/>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Oye Amiga Lessons</a:t>
                </a:r>
                <a:endParaRPr sz="2000" b="1" i="0" u="none" strike="noStrike" cap="none">
                  <a:solidFill>
                    <a:schemeClr val="lt1"/>
                  </a:solidFill>
                  <a:latin typeface="Century Gothic"/>
                  <a:ea typeface="Century Gothic"/>
                  <a:cs typeface="Century Gothic"/>
                  <a:sym typeface="Century Gothic"/>
                </a:endParaRPr>
              </a:p>
              <a:p>
                <a:pPr marL="0" marR="0" lvl="0" indent="0" algn="l" rtl="0">
                  <a:lnSpc>
                    <a:spcPct val="100000"/>
                  </a:lnSpc>
                  <a:spcBef>
                    <a:spcPts val="600"/>
                  </a:spcBef>
                  <a:spcAft>
                    <a:spcPts val="0"/>
                  </a:spcAft>
                  <a:buClr>
                    <a:srgbClr val="000000"/>
                  </a:buClr>
                  <a:buSzPts val="1600"/>
                  <a:buFont typeface="Arial"/>
                  <a:buNone/>
                </a:pPr>
                <a:r>
                  <a:rPr lang="en-US" sz="1600" b="1" i="0" u="none" strike="noStrike" cap="none">
                    <a:solidFill>
                      <a:schemeClr val="lt1"/>
                    </a:solidFill>
                    <a:latin typeface="Century Gothic"/>
                    <a:ea typeface="Century Gothic"/>
                    <a:cs typeface="Century Gothic"/>
                    <a:sym typeface="Century Gothic"/>
                  </a:rPr>
                  <a:t>Lesson 12: Should I buy insurance?</a:t>
                </a:r>
                <a:endParaRPr sz="1400" b="0" i="0" u="none" strike="noStrike" cap="none">
                  <a:solidFill>
                    <a:srgbClr val="000000"/>
                  </a:solidFill>
                  <a:latin typeface="Arial"/>
                  <a:ea typeface="Arial"/>
                  <a:cs typeface="Arial"/>
                  <a:sym typeface="Arial"/>
                </a:endParaRPr>
              </a:p>
            </p:txBody>
          </p:sp>
        </p:grpSp>
        <p:pic>
          <p:nvPicPr>
            <p:cNvPr id="800" name="Google Shape;800;g1501461a07a_0_4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6342455">
              <a:off x="6291752" y="4451874"/>
              <a:ext cx="824344" cy="824344"/>
            </a:xfrm>
            <a:prstGeom prst="rect">
              <a:avLst/>
            </a:prstGeom>
            <a:noFill/>
            <a:ln>
              <a:noFill/>
            </a:ln>
          </p:spPr>
        </p:pic>
      </p:grpSp>
      <p:pic>
        <p:nvPicPr>
          <p:cNvPr id="801" name="Google Shape;801;g1501461a07a_0_410"/>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7865958" y="2035011"/>
            <a:ext cx="3928980" cy="3928980"/>
          </a:xfrm>
          <a:prstGeom prst="rect">
            <a:avLst/>
          </a:prstGeom>
          <a:noFill/>
          <a:ln>
            <a:noFill/>
          </a:ln>
        </p:spPr>
      </p:pic>
      <p:pic>
        <p:nvPicPr>
          <p:cNvPr id="802" name="Google Shape;802;g1501461a07a_0_410"/>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292336" y="1918636"/>
            <a:ext cx="4058757" cy="4058757"/>
          </a:xfrm>
          <a:prstGeom prst="rect">
            <a:avLst/>
          </a:prstGeom>
          <a:noFill/>
          <a:ln>
            <a:noFill/>
          </a:ln>
        </p:spPr>
      </p:pic>
      <p:sp>
        <p:nvSpPr>
          <p:cNvPr id="803" name="Google Shape;803;g1501461a07a_0_410"/>
          <p:cNvSpPr/>
          <p:nvPr/>
        </p:nvSpPr>
        <p:spPr>
          <a:xfrm>
            <a:off x="603504" y="358000"/>
            <a:ext cx="10085700" cy="1140600"/>
          </a:xfrm>
          <a:prstGeom prst="roundRect">
            <a:avLst>
              <a:gd name="adj" fmla="val 16667"/>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g1501461a07a_0_410"/>
          <p:cNvSpPr txBox="1">
            <a:spLocks noGrp="1"/>
          </p:cNvSpPr>
          <p:nvPr>
            <p:ph type="title"/>
          </p:nvPr>
        </p:nvSpPr>
        <p:spPr>
          <a:xfrm>
            <a:off x="840329" y="26546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BA0C2F"/>
              </a:buClr>
              <a:buSzPts val="3200"/>
              <a:buFont typeface="Century Gothic"/>
              <a:buNone/>
            </a:pPr>
            <a:r>
              <a:rPr lang="en-US" sz="2100" b="1">
                <a:solidFill>
                  <a:srgbClr val="BA0C2F"/>
                </a:solidFill>
              </a:rPr>
              <a:t>LEARNING RESOURCE</a:t>
            </a:r>
            <a:endParaRPr sz="2100" b="1">
              <a:solidFill>
                <a:srgbClr val="BA0C2F"/>
              </a:solidFill>
            </a:endParaRPr>
          </a:p>
          <a:p>
            <a:pPr marL="0" lvl="0" indent="0" algn="l" rtl="0">
              <a:lnSpc>
                <a:spcPct val="90000"/>
              </a:lnSpc>
              <a:spcBef>
                <a:spcPts val="400"/>
              </a:spcBef>
              <a:spcAft>
                <a:spcPts val="0"/>
              </a:spcAft>
              <a:buClr>
                <a:srgbClr val="BA0C2F"/>
              </a:buClr>
              <a:buSzPts val="3200"/>
              <a:buFont typeface="Century Gothic"/>
              <a:buNone/>
            </a:pPr>
            <a:r>
              <a:rPr lang="en-US" sz="3200">
                <a:solidFill>
                  <a:srgbClr val="BA0C2F"/>
                </a:solidFill>
              </a:rPr>
              <a:t>Insurance with</a:t>
            </a:r>
            <a:r>
              <a:rPr lang="en-US" sz="3200">
                <a:solidFill>
                  <a:srgbClr val="BA0C2F"/>
                </a:solidFill>
                <a:latin typeface="Century Gothic"/>
                <a:ea typeface="Century Gothic"/>
                <a:cs typeface="Century Gothic"/>
                <a:sym typeface="Century Gothic"/>
              </a:rPr>
              <a:t> Hey Sister and Oye Amiga</a:t>
            </a:r>
            <a:endParaRPr/>
          </a:p>
        </p:txBody>
      </p:sp>
      <p:sp>
        <p:nvSpPr>
          <p:cNvPr id="805" name="Google Shape;805;g1501461a07a_0_410"/>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solidFill>
                  <a:schemeClr val="lt1"/>
                </a:solidFill>
              </a:rPr>
              <a:t>39</a:t>
            </a:fld>
            <a:endParaRPr>
              <a:solidFill>
                <a:schemeClr val="lt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pic>
        <p:nvPicPr>
          <p:cNvPr id="136" name="Google Shape;136;p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389669"/>
            <a:ext cx="1235825" cy="1235825"/>
          </a:xfrm>
          <a:prstGeom prst="rect">
            <a:avLst/>
          </a:prstGeom>
          <a:noFill/>
          <a:ln>
            <a:noFill/>
          </a:ln>
        </p:spPr>
      </p:pic>
      <p:sp>
        <p:nvSpPr>
          <p:cNvPr id="137" name="Google Shape;137;p5"/>
          <p:cNvSpPr txBox="1"/>
          <p:nvPr/>
        </p:nvSpPr>
        <p:spPr>
          <a:xfrm>
            <a:off x="9253450" y="661347"/>
            <a:ext cx="17955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Add, delete, or modify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questions as necessary.</a:t>
            </a:r>
            <a:endParaRPr sz="1100" b="0" i="0" u="none" strike="noStrike" cap="none">
              <a:solidFill>
                <a:srgbClr val="FFFFFF"/>
              </a:solidFill>
              <a:latin typeface="Century Gothic"/>
              <a:ea typeface="Century Gothic"/>
              <a:cs typeface="Century Gothic"/>
              <a:sym typeface="Century Gothic"/>
            </a:endParaRPr>
          </a:p>
        </p:txBody>
      </p:sp>
      <p:grpSp>
        <p:nvGrpSpPr>
          <p:cNvPr id="138" name="Google Shape;138;p5"/>
          <p:cNvGrpSpPr/>
          <p:nvPr/>
        </p:nvGrpSpPr>
        <p:grpSpPr>
          <a:xfrm>
            <a:off x="-311998" y="-347125"/>
            <a:ext cx="5302123" cy="7156712"/>
            <a:chOff x="-311998" y="-347125"/>
            <a:chExt cx="5302123" cy="7156712"/>
          </a:xfrm>
        </p:grpSpPr>
        <p:pic>
          <p:nvPicPr>
            <p:cNvPr id="139" name="Google Shape;139;p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257750" y="-347125"/>
              <a:ext cx="4732375" cy="3978326"/>
            </a:xfrm>
            <a:prstGeom prst="rect">
              <a:avLst/>
            </a:prstGeom>
            <a:noFill/>
            <a:ln>
              <a:noFill/>
            </a:ln>
          </p:spPr>
        </p:pic>
        <p:pic>
          <p:nvPicPr>
            <p:cNvPr id="140" name="Google Shape;140;p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311998" y="1565651"/>
              <a:ext cx="3495973" cy="5243936"/>
            </a:xfrm>
            <a:prstGeom prst="rect">
              <a:avLst/>
            </a:prstGeom>
            <a:noFill/>
            <a:ln>
              <a:noFill/>
            </a:ln>
          </p:spPr>
        </p:pic>
      </p:grpSp>
      <p:grpSp>
        <p:nvGrpSpPr>
          <p:cNvPr id="141" name="Google Shape;141;p5"/>
          <p:cNvGrpSpPr/>
          <p:nvPr/>
        </p:nvGrpSpPr>
        <p:grpSpPr>
          <a:xfrm>
            <a:off x="6799650" y="673350"/>
            <a:ext cx="3182049" cy="2507724"/>
            <a:chOff x="6799650" y="673350"/>
            <a:chExt cx="3182049" cy="2507724"/>
          </a:xfrm>
        </p:grpSpPr>
        <p:pic>
          <p:nvPicPr>
            <p:cNvPr id="142" name="Google Shape;142;p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799650" y="673350"/>
              <a:ext cx="3182049" cy="2507724"/>
            </a:xfrm>
            <a:prstGeom prst="rect">
              <a:avLst/>
            </a:prstGeom>
            <a:noFill/>
            <a:ln>
              <a:noFill/>
            </a:ln>
          </p:spPr>
        </p:pic>
        <p:sp>
          <p:nvSpPr>
            <p:cNvPr id="143" name="Google Shape;143;p5"/>
            <p:cNvSpPr txBox="1"/>
            <p:nvPr/>
          </p:nvSpPr>
          <p:spPr>
            <a:xfrm>
              <a:off x="7344425" y="1207650"/>
              <a:ext cx="2092500" cy="14391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What types of insurance are you familiar with?</a:t>
              </a:r>
              <a:endParaRPr sz="1800" b="0" i="0" u="none" strike="noStrike" cap="none">
                <a:solidFill>
                  <a:srgbClr val="D19129"/>
                </a:solidFill>
                <a:latin typeface="Century Gothic"/>
                <a:ea typeface="Century Gothic"/>
                <a:cs typeface="Century Gothic"/>
                <a:sym typeface="Century Gothic"/>
              </a:endParaRPr>
            </a:p>
          </p:txBody>
        </p:sp>
      </p:grpSp>
      <p:grpSp>
        <p:nvGrpSpPr>
          <p:cNvPr id="144" name="Google Shape;144;p5"/>
          <p:cNvGrpSpPr/>
          <p:nvPr/>
        </p:nvGrpSpPr>
        <p:grpSpPr>
          <a:xfrm>
            <a:off x="4533500" y="289575"/>
            <a:ext cx="3569398" cy="2812976"/>
            <a:chOff x="4533500" y="289575"/>
            <a:chExt cx="3569398" cy="2812976"/>
          </a:xfrm>
        </p:grpSpPr>
        <p:pic>
          <p:nvPicPr>
            <p:cNvPr id="145" name="Google Shape;145;p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533500" y="289575"/>
              <a:ext cx="3569398" cy="2812976"/>
            </a:xfrm>
            <a:prstGeom prst="rect">
              <a:avLst/>
            </a:prstGeom>
            <a:noFill/>
            <a:ln>
              <a:noFill/>
            </a:ln>
          </p:spPr>
        </p:pic>
        <p:sp>
          <p:nvSpPr>
            <p:cNvPr id="146" name="Google Shape;146;p5"/>
            <p:cNvSpPr txBox="1"/>
            <p:nvPr/>
          </p:nvSpPr>
          <p:spPr>
            <a:xfrm>
              <a:off x="5284275" y="873725"/>
              <a:ext cx="2150400" cy="15615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rgbClr val="000000"/>
                </a:buClr>
                <a:buSzPts val="1800"/>
                <a:buFont typeface="Arial"/>
                <a:buNone/>
              </a:pPr>
              <a:r>
                <a:rPr lang="en-US" sz="1300" b="1" i="0" u="none" strike="noStrike" cap="none">
                  <a:solidFill>
                    <a:srgbClr val="D19129"/>
                  </a:solidFill>
                  <a:latin typeface="Century Gothic"/>
                  <a:ea typeface="Century Gothic"/>
                  <a:cs typeface="Century Gothic"/>
                  <a:sym typeface="Century Gothic"/>
                </a:rPr>
                <a:t>Does anyone here </a:t>
              </a:r>
              <a:endParaRPr sz="1300" b="1" i="0" u="none" strike="noStrike" cap="none">
                <a:solidFill>
                  <a:srgbClr val="D19129"/>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r>
                <a:rPr lang="en-US" sz="1300" b="1" i="0" u="none" strike="noStrike" cap="none">
                  <a:solidFill>
                    <a:srgbClr val="D19129"/>
                  </a:solidFill>
                  <a:latin typeface="Century Gothic"/>
                  <a:ea typeface="Century Gothic"/>
                  <a:cs typeface="Century Gothic"/>
                  <a:sym typeface="Century Gothic"/>
                </a:rPr>
                <a:t>have a savings account at a bank or save in your </a:t>
              </a:r>
              <a:r>
                <a:rPr lang="en-US" sz="1300" b="1" i="0" u="none" strike="noStrike" cap="none">
                  <a:solidFill>
                    <a:srgbClr val="BA0C2F"/>
                  </a:solidFill>
                  <a:latin typeface="Century Gothic"/>
                  <a:ea typeface="Century Gothic"/>
                  <a:cs typeface="Century Gothic"/>
                  <a:sym typeface="Century Gothic"/>
                </a:rPr>
                <a:t>mobile wallet</a:t>
              </a:r>
              <a:r>
                <a:rPr lang="en-US" sz="1300" b="1" i="0" u="none" strike="noStrike" cap="none">
                  <a:solidFill>
                    <a:srgbClr val="D19129"/>
                  </a:solidFill>
                  <a:latin typeface="Century Gothic"/>
                  <a:ea typeface="Century Gothic"/>
                  <a:cs typeface="Century Gothic"/>
                  <a:sym typeface="Century Gothic"/>
                </a:rPr>
                <a:t>? If not, what do you do with your money?</a:t>
              </a:r>
              <a:endParaRPr sz="1300" b="0" i="0" u="none" strike="noStrike" cap="none">
                <a:solidFill>
                  <a:srgbClr val="D19129"/>
                </a:solidFill>
                <a:latin typeface="Century Gothic"/>
                <a:ea typeface="Century Gothic"/>
                <a:cs typeface="Century Gothic"/>
                <a:sym typeface="Century Gothic"/>
              </a:endParaRPr>
            </a:p>
          </p:txBody>
        </p:sp>
      </p:grpSp>
      <p:pic>
        <p:nvPicPr>
          <p:cNvPr id="147" name="Google Shape;147;p5"/>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2971500" y="1625500"/>
            <a:ext cx="3495973" cy="5243966"/>
          </a:xfrm>
          <a:prstGeom prst="rect">
            <a:avLst/>
          </a:prstGeom>
          <a:noFill/>
          <a:ln>
            <a:noFill/>
          </a:ln>
        </p:spPr>
      </p:pic>
      <p:pic>
        <p:nvPicPr>
          <p:cNvPr id="148" name="Google Shape;148;p5"/>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8309050" y="1600051"/>
            <a:ext cx="3624176" cy="5436252"/>
          </a:xfrm>
          <a:prstGeom prst="rect">
            <a:avLst/>
          </a:prstGeom>
          <a:noFill/>
          <a:ln>
            <a:noFill/>
          </a:ln>
        </p:spPr>
      </p:pic>
      <p:grpSp>
        <p:nvGrpSpPr>
          <p:cNvPr id="149" name="Google Shape;149;p5"/>
          <p:cNvGrpSpPr/>
          <p:nvPr/>
        </p:nvGrpSpPr>
        <p:grpSpPr>
          <a:xfrm>
            <a:off x="5913850" y="2570550"/>
            <a:ext cx="3182049" cy="2507724"/>
            <a:chOff x="5913850" y="2570550"/>
            <a:chExt cx="3182049" cy="2507724"/>
          </a:xfrm>
        </p:grpSpPr>
        <p:pic>
          <p:nvPicPr>
            <p:cNvPr id="150" name="Google Shape;150;p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913850" y="2570550"/>
              <a:ext cx="3182049" cy="2507724"/>
            </a:xfrm>
            <a:prstGeom prst="rect">
              <a:avLst/>
            </a:prstGeom>
            <a:noFill/>
            <a:ln>
              <a:noFill/>
            </a:ln>
          </p:spPr>
        </p:pic>
        <p:sp>
          <p:nvSpPr>
            <p:cNvPr id="151" name="Google Shape;151;p5"/>
            <p:cNvSpPr txBox="1"/>
            <p:nvPr/>
          </p:nvSpPr>
          <p:spPr>
            <a:xfrm>
              <a:off x="6607125" y="2927175"/>
              <a:ext cx="1795500" cy="17649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How many </a:t>
              </a:r>
              <a:endParaRPr sz="1800" b="1" i="0" u="none" strike="noStrike" cap="none">
                <a:solidFill>
                  <a:srgbClr val="D19129"/>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of you make budgets for your business finances?</a:t>
              </a:r>
              <a:endParaRPr sz="1800" b="0" i="0" u="none" strike="noStrike" cap="none">
                <a:solidFill>
                  <a:srgbClr val="D19129"/>
                </a:solidFill>
                <a:latin typeface="Century Gothic"/>
                <a:ea typeface="Century Gothic"/>
                <a:cs typeface="Century Gothic"/>
                <a:sym typeface="Century Gothic"/>
              </a:endParaRPr>
            </a:p>
          </p:txBody>
        </p:sp>
      </p:grpSp>
      <p:sp>
        <p:nvSpPr>
          <p:cNvPr id="152" name="Google Shape;152;p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a:t>
            </a:fld>
            <a:endParaRPr/>
          </a:p>
        </p:txBody>
      </p:sp>
      <p:sp>
        <p:nvSpPr>
          <p:cNvPr id="153" name="Google Shape;153;p5"/>
          <p:cNvSpPr txBox="1"/>
          <p:nvPr/>
        </p:nvSpPr>
        <p:spPr>
          <a:xfrm>
            <a:off x="1788225" y="654950"/>
            <a:ext cx="2053800" cy="132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2000" b="1">
                <a:solidFill>
                  <a:srgbClr val="2853A3"/>
                </a:solidFill>
                <a:latin typeface="Century Gothic"/>
                <a:ea typeface="Century Gothic"/>
                <a:cs typeface="Century Gothic"/>
                <a:sym typeface="Century Gothic"/>
              </a:rPr>
              <a:t>First, l</a:t>
            </a:r>
            <a:r>
              <a:rPr lang="en-US" sz="2000" b="1" i="0" u="none" strike="noStrike" cap="none">
                <a:solidFill>
                  <a:srgbClr val="2853A3"/>
                </a:solidFill>
                <a:latin typeface="Century Gothic"/>
                <a:ea typeface="Century Gothic"/>
                <a:cs typeface="Century Gothic"/>
                <a:sym typeface="Century Gothic"/>
              </a:rPr>
              <a:t>et’s</a:t>
            </a:r>
            <a:r>
              <a:rPr lang="en-US" sz="2000" b="1">
                <a:solidFill>
                  <a:srgbClr val="2853A3"/>
                </a:solidFill>
                <a:latin typeface="Century Gothic"/>
                <a:ea typeface="Century Gothic"/>
                <a:cs typeface="Century Gothic"/>
                <a:sym typeface="Century Gothic"/>
              </a:rPr>
              <a:t> assess how you manage your finances!</a:t>
            </a:r>
            <a:endParaRPr sz="2000" i="0" u="none" strike="noStrike" cap="none">
              <a:solidFill>
                <a:schemeClr val="dk1"/>
              </a:solidFill>
              <a:latin typeface="Century Gothic"/>
              <a:ea typeface="Century Gothic"/>
              <a:cs typeface="Century Gothic"/>
              <a:sym typeface="Century Gothic"/>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pic>
        <p:nvPicPr>
          <p:cNvPr id="810" name="Google Shape;810;g1501461a07a_0_44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2000" cy="6857171"/>
          </a:xfrm>
          <a:prstGeom prst="rect">
            <a:avLst/>
          </a:prstGeom>
          <a:noFill/>
          <a:ln>
            <a:noFill/>
          </a:ln>
        </p:spPr>
      </p:pic>
      <p:sp>
        <p:nvSpPr>
          <p:cNvPr id="811" name="Google Shape;811;g1501461a07a_0_441"/>
          <p:cNvSpPr/>
          <p:nvPr/>
        </p:nvSpPr>
        <p:spPr>
          <a:xfrm>
            <a:off x="1" y="1717399"/>
            <a:ext cx="6681900" cy="1923600"/>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812" name="Google Shape;812;g1501461a07a_0_441"/>
          <p:cNvSpPr txBox="1"/>
          <p:nvPr/>
        </p:nvSpPr>
        <p:spPr>
          <a:xfrm>
            <a:off x="1044325" y="3981100"/>
            <a:ext cx="5524800" cy="19917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 </a:t>
            </a:r>
            <a:r>
              <a:rPr lang="en-US" sz="2000" b="0" i="0" u="none" strike="noStrike" cap="none">
                <a:solidFill>
                  <a:schemeClr val="lt1"/>
                </a:solidFill>
                <a:latin typeface="Century Gothic"/>
                <a:ea typeface="Century Gothic"/>
                <a:cs typeface="Century Gothic"/>
                <a:sym typeface="Century Gothic"/>
              </a:rPr>
              <a:t>To become familiar with</a:t>
            </a:r>
            <a:endParaRPr sz="2000" b="0" i="0" u="none" strike="noStrike" cap="none">
              <a:solidFill>
                <a:schemeClr val="lt1"/>
              </a:solidFill>
              <a:latin typeface="Century Gothic"/>
              <a:ea typeface="Century Gothic"/>
              <a:cs typeface="Century Gothic"/>
              <a:sym typeface="Century Gothic"/>
            </a:endParaRPr>
          </a:p>
          <a:p>
            <a:pPr marL="228600" marR="0" lvl="0" indent="-22860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credit, the terms of loans, and how</a:t>
            </a:r>
            <a:endParaRPr sz="2000" b="0" i="0" u="none" strike="noStrike" cap="none">
              <a:solidFill>
                <a:schemeClr val="lt1"/>
              </a:solidFill>
              <a:latin typeface="Century Gothic"/>
              <a:ea typeface="Century Gothic"/>
              <a:cs typeface="Century Gothic"/>
              <a:sym typeface="Century Gothic"/>
            </a:endParaRPr>
          </a:p>
          <a:p>
            <a:pPr marL="228600" marR="0" lvl="0" indent="-228600" algn="l" rtl="0">
              <a:lnSpc>
                <a:spcPct val="100000"/>
              </a:lnSpc>
              <a:spcBef>
                <a:spcPts val="0"/>
              </a:spcBef>
              <a:spcAft>
                <a:spcPts val="0"/>
              </a:spcAft>
              <a:buClr>
                <a:schemeClr val="lt1"/>
              </a:buClr>
              <a:buSzPts val="1600"/>
              <a:buFont typeface="Arial"/>
              <a:buNone/>
            </a:pPr>
            <a:r>
              <a:rPr lang="en-US" sz="2000" b="0" i="0" u="none" strike="noStrike" cap="none">
                <a:solidFill>
                  <a:schemeClr val="lt1"/>
                </a:solidFill>
                <a:latin typeface="Century Gothic"/>
                <a:ea typeface="Century Gothic"/>
                <a:cs typeface="Century Gothic"/>
                <a:sym typeface="Century Gothic"/>
              </a:rPr>
              <a:t>credit can be used in business.</a:t>
            </a:r>
            <a:endParaRPr sz="1600" b="0" i="0" u="none" strike="noStrike" cap="none">
              <a:solidFill>
                <a:schemeClr val="lt1"/>
              </a:solidFill>
              <a:latin typeface="Century Gothic"/>
              <a:ea typeface="Century Gothic"/>
              <a:cs typeface="Century Gothic"/>
              <a:sym typeface="Century Gothic"/>
            </a:endParaRPr>
          </a:p>
        </p:txBody>
      </p:sp>
      <p:pic>
        <p:nvPicPr>
          <p:cNvPr id="813" name="Google Shape;813;g1501461a07a_0_441"/>
          <p:cNvPicPr preferRelativeResize="0"/>
          <p:nvPr/>
        </p:nvPicPr>
        <p:blipFill rotWithShape="1">
          <a:blip r:embed="rId4" cstate="screen">
            <a:alphaModFix/>
            <a:extLst>
              <a:ext uri="{28A0092B-C50C-407E-A947-70E740481C1C}">
                <a14:useLocalDpi xmlns:a14="http://schemas.microsoft.com/office/drawing/2010/main"/>
              </a:ext>
            </a:extLst>
          </a:blip>
          <a:srcRect r="24738" b="32705"/>
          <a:stretch/>
        </p:blipFill>
        <p:spPr>
          <a:xfrm>
            <a:off x="7154900" y="712025"/>
            <a:ext cx="4580725" cy="6145152"/>
          </a:xfrm>
          <a:prstGeom prst="rect">
            <a:avLst/>
          </a:prstGeom>
          <a:noFill/>
          <a:ln>
            <a:noFill/>
          </a:ln>
        </p:spPr>
      </p:pic>
      <p:sp>
        <p:nvSpPr>
          <p:cNvPr id="814" name="Google Shape;814;g1501461a07a_0_44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40</a:t>
            </a:fld>
            <a:endParaRPr/>
          </a:p>
        </p:txBody>
      </p:sp>
      <p:sp>
        <p:nvSpPr>
          <p:cNvPr id="815" name="Google Shape;815;g1501461a07a_0_441"/>
          <p:cNvSpPr txBox="1"/>
          <p:nvPr/>
        </p:nvSpPr>
        <p:spPr>
          <a:xfrm>
            <a:off x="1044324" y="2187424"/>
            <a:ext cx="5472900" cy="992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6: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CREDIT</a:t>
            </a:r>
            <a:endParaRPr sz="2800" b="1" i="0" u="none" strike="noStrike" cap="none">
              <a:solidFill>
                <a:schemeClr val="lt1"/>
              </a:solidFill>
              <a:highlight>
                <a:srgbClr val="FAC7A6"/>
              </a:highlight>
              <a:latin typeface="Century Gothic"/>
              <a:ea typeface="Century Gothic"/>
              <a:cs typeface="Century Gothic"/>
              <a:sym typeface="Century Gothic"/>
            </a:endParaRPr>
          </a:p>
        </p:txBody>
      </p:sp>
      <p:pic>
        <p:nvPicPr>
          <p:cNvPr id="816" name="Google Shape;816;g1501461a07a_0_441"/>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70313" y="285975"/>
            <a:ext cx="4139474" cy="2133373"/>
          </a:xfrm>
          <a:prstGeom prst="rect">
            <a:avLst/>
          </a:prstGeom>
          <a:noFill/>
          <a:ln>
            <a:noFill/>
          </a:ln>
        </p:spPr>
      </p:pic>
      <p:sp>
        <p:nvSpPr>
          <p:cNvPr id="817" name="Google Shape;817;g1501461a07a_0_441"/>
          <p:cNvSpPr txBox="1"/>
          <p:nvPr/>
        </p:nvSpPr>
        <p:spPr>
          <a:xfrm>
            <a:off x="7256354" y="881536"/>
            <a:ext cx="1967400" cy="107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664B71"/>
                </a:solidFill>
                <a:latin typeface="Century Gothic"/>
                <a:ea typeface="Century Gothic"/>
                <a:cs typeface="Century Gothic"/>
                <a:sym typeface="Century Gothic"/>
              </a:rPr>
              <a:t>Let’s learn </a:t>
            </a:r>
            <a:endParaRPr sz="1600" b="1" i="0" u="none" strike="noStrike" cap="none">
              <a:solidFill>
                <a:srgbClr val="664B7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664B71"/>
                </a:solidFill>
                <a:latin typeface="Century Gothic"/>
                <a:ea typeface="Century Gothic"/>
                <a:cs typeface="Century Gothic"/>
                <a:sym typeface="Century Gothic"/>
              </a:rPr>
              <a:t>how credit </a:t>
            </a:r>
            <a:endParaRPr sz="1600" b="1" i="0" u="none" strike="noStrike" cap="none">
              <a:solidFill>
                <a:srgbClr val="664B7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664B71"/>
                </a:solidFill>
                <a:latin typeface="Century Gothic"/>
                <a:ea typeface="Century Gothic"/>
                <a:cs typeface="Century Gothic"/>
                <a:sym typeface="Century Gothic"/>
              </a:rPr>
              <a:t>can help grow </a:t>
            </a:r>
            <a:endParaRPr sz="1600" b="1" i="0" u="none" strike="noStrike" cap="none">
              <a:solidFill>
                <a:srgbClr val="664B7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664B71"/>
                </a:solidFill>
                <a:latin typeface="Century Gothic"/>
                <a:ea typeface="Century Gothic"/>
                <a:cs typeface="Century Gothic"/>
                <a:sym typeface="Century Gothic"/>
              </a:rPr>
              <a:t>your business!</a:t>
            </a:r>
            <a:endParaRPr sz="1600" b="1" i="0" u="none" strike="noStrike" cap="none">
              <a:solidFill>
                <a:srgbClr val="664B7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21"/>
        <p:cNvGrpSpPr/>
        <p:nvPr/>
      </p:nvGrpSpPr>
      <p:grpSpPr>
        <a:xfrm>
          <a:off x="0" y="0"/>
          <a:ext cx="0" cy="0"/>
          <a:chOff x="0" y="0"/>
          <a:chExt cx="0" cy="0"/>
        </a:xfrm>
      </p:grpSpPr>
      <p:pic>
        <p:nvPicPr>
          <p:cNvPr id="822" name="Google Shape;822;g153f0e7301b_0_25"/>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823" name="Google Shape;823;g153f0e7301b_0_25"/>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What is Credit?</a:t>
            </a:r>
            <a:endParaRPr>
              <a:solidFill>
                <a:srgbClr val="BA0C2F"/>
              </a:solidFill>
            </a:endParaRPr>
          </a:p>
        </p:txBody>
      </p:sp>
      <p:sp>
        <p:nvSpPr>
          <p:cNvPr id="824" name="Google Shape;824;g153f0e7301b_0_2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41</a:t>
            </a:fld>
            <a:endParaRPr/>
          </a:p>
        </p:txBody>
      </p:sp>
      <p:pic>
        <p:nvPicPr>
          <p:cNvPr id="825" name="Google Shape;825;g153f0e7301b_0_25"/>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826" name="Google Shape;826;g153f0e7301b_0_25"/>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827" name="Google Shape;827;g153f0e7301b_0_25"/>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828" name="Google Shape;828;g153f0e7301b_0_25"/>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grpSp>
        <p:nvGrpSpPr>
          <p:cNvPr id="829" name="Google Shape;829;g153f0e7301b_0_25"/>
          <p:cNvGrpSpPr/>
          <p:nvPr/>
        </p:nvGrpSpPr>
        <p:grpSpPr>
          <a:xfrm>
            <a:off x="2979859" y="742697"/>
            <a:ext cx="7388186" cy="5826389"/>
            <a:chOff x="4385681" y="1002809"/>
            <a:chExt cx="7060575" cy="5568033"/>
          </a:xfrm>
        </p:grpSpPr>
        <p:pic>
          <p:nvPicPr>
            <p:cNvPr id="830" name="Google Shape;830;g153f0e7301b_0_2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385681" y="1002809"/>
              <a:ext cx="7060575" cy="5568033"/>
            </a:xfrm>
            <a:prstGeom prst="rect">
              <a:avLst/>
            </a:prstGeom>
            <a:noFill/>
            <a:ln>
              <a:noFill/>
            </a:ln>
          </p:spPr>
        </p:pic>
        <p:sp>
          <p:nvSpPr>
            <p:cNvPr id="831" name="Google Shape;831;g153f0e7301b_0_25"/>
            <p:cNvSpPr txBox="1"/>
            <p:nvPr/>
          </p:nvSpPr>
          <p:spPr>
            <a:xfrm>
              <a:off x="5476326" y="2062967"/>
              <a:ext cx="4926300" cy="3026700"/>
            </a:xfrm>
            <a:prstGeom prst="rect">
              <a:avLst/>
            </a:prstGeom>
            <a:noFill/>
            <a:ln>
              <a:noFill/>
            </a:ln>
          </p:spPr>
          <p:txBody>
            <a:bodyPr spcFirstLastPara="1" wrap="square" lIns="0" tIns="12050" rIns="0" bIns="0" anchor="t" anchorCtr="0">
              <a:spAutoFit/>
            </a:bodyPr>
            <a:lstStyle/>
            <a:p>
              <a:pPr marL="12700" marR="164465" lvl="0" indent="0" algn="l" rtl="0">
                <a:lnSpc>
                  <a:spcPct val="122200"/>
                </a:lnSpc>
                <a:spcBef>
                  <a:spcPts val="0"/>
                </a:spcBef>
                <a:spcAft>
                  <a:spcPts val="0"/>
                </a:spcAft>
                <a:buClr>
                  <a:schemeClr val="dk1"/>
                </a:buClr>
                <a:buSzPts val="2200"/>
                <a:buFont typeface="Arial"/>
                <a:buNone/>
              </a:pPr>
              <a:r>
                <a:rPr lang="en-US" sz="1500" b="1" i="0" u="none" strike="noStrike" cap="none">
                  <a:solidFill>
                    <a:schemeClr val="dk2"/>
                  </a:solidFill>
                  <a:latin typeface="Century Gothic"/>
                  <a:ea typeface="Century Gothic"/>
                  <a:cs typeface="Century Gothic"/>
                  <a:sym typeface="Century Gothic"/>
                </a:rPr>
                <a:t>Credit </a:t>
              </a:r>
              <a:r>
                <a:rPr lang="en-US" sz="1500" b="0" i="0" u="none" strike="noStrike" cap="none">
                  <a:solidFill>
                    <a:schemeClr val="dk2"/>
                  </a:solidFill>
                  <a:latin typeface="Century Gothic"/>
                  <a:ea typeface="Century Gothic"/>
                  <a:cs typeface="Century Gothic"/>
                  <a:sym typeface="Century Gothic"/>
                </a:rPr>
                <a:t>means someone loans you money — called principal — in exchange for your promise to repay it, usually with interest.</a:t>
              </a:r>
              <a:endParaRPr sz="1900" b="0" i="0" u="none" strike="noStrike" cap="none">
                <a:solidFill>
                  <a:schemeClr val="dk2"/>
                </a:solidFill>
                <a:latin typeface="Century Gothic"/>
                <a:ea typeface="Century Gothic"/>
                <a:cs typeface="Century Gothic"/>
                <a:sym typeface="Century Gothic"/>
              </a:endParaRPr>
            </a:p>
            <a:p>
              <a:pPr marL="12700" marR="706120" lvl="0" indent="0" algn="l" rtl="0">
                <a:lnSpc>
                  <a:spcPct val="122200"/>
                </a:lnSpc>
                <a:spcBef>
                  <a:spcPts val="1000"/>
                </a:spcBef>
                <a:spcAft>
                  <a:spcPts val="0"/>
                </a:spcAft>
                <a:buClr>
                  <a:schemeClr val="dk1"/>
                </a:buClr>
                <a:buSzPts val="2200"/>
                <a:buFont typeface="Arial"/>
                <a:buNone/>
              </a:pPr>
              <a:r>
                <a:rPr lang="en-US" sz="1500" b="1" i="0" u="none" strike="noStrike" cap="none">
                  <a:solidFill>
                    <a:schemeClr val="dk2"/>
                  </a:solidFill>
                  <a:latin typeface="Century Gothic"/>
                  <a:ea typeface="Century Gothic"/>
                  <a:cs typeface="Century Gothic"/>
                  <a:sym typeface="Century Gothic"/>
                </a:rPr>
                <a:t>Interest </a:t>
              </a:r>
              <a:r>
                <a:rPr lang="en-US" sz="1500" b="0" i="0" u="none" strike="noStrike" cap="none">
                  <a:solidFill>
                    <a:schemeClr val="dk2"/>
                  </a:solidFill>
                  <a:latin typeface="Century Gothic"/>
                  <a:ea typeface="Century Gothic"/>
                  <a:cs typeface="Century Gothic"/>
                  <a:sym typeface="Century Gothic"/>
                </a:rPr>
                <a:t>is the cost of borrowing someone else’s money.</a:t>
              </a:r>
              <a:endParaRPr sz="1900" b="0" i="0" u="none" strike="noStrike" cap="none">
                <a:solidFill>
                  <a:schemeClr val="dk2"/>
                </a:solidFill>
                <a:latin typeface="Century Gothic"/>
                <a:ea typeface="Century Gothic"/>
                <a:cs typeface="Century Gothic"/>
                <a:sym typeface="Century Gothic"/>
              </a:endParaRPr>
            </a:p>
            <a:p>
              <a:pPr marL="12700" marR="641350" lvl="0" indent="0" algn="l" rtl="0">
                <a:lnSpc>
                  <a:spcPct val="122200"/>
                </a:lnSpc>
                <a:spcBef>
                  <a:spcPts val="1000"/>
                </a:spcBef>
                <a:spcAft>
                  <a:spcPts val="0"/>
                </a:spcAft>
                <a:buClr>
                  <a:schemeClr val="dk1"/>
                </a:buClr>
                <a:buSzPts val="2200"/>
                <a:buFont typeface="Arial"/>
                <a:buNone/>
              </a:pPr>
              <a:r>
                <a:rPr lang="en-US" sz="1500" b="0" i="0" u="none" strike="noStrike" cap="none">
                  <a:solidFill>
                    <a:schemeClr val="dk2"/>
                  </a:solidFill>
                  <a:latin typeface="Century Gothic"/>
                  <a:ea typeface="Century Gothic"/>
                  <a:cs typeface="Century Gothic"/>
                  <a:sym typeface="Century Gothic"/>
                </a:rPr>
                <a:t>The higher the interest rate, the higher the total amount you pay to buy something on credit.</a:t>
              </a:r>
              <a:endParaRPr sz="1900" b="0" i="0" u="none" strike="noStrike" cap="none">
                <a:solidFill>
                  <a:schemeClr val="dk2"/>
                </a:solidFill>
                <a:latin typeface="Century Gothic"/>
                <a:ea typeface="Century Gothic"/>
                <a:cs typeface="Century Gothic"/>
                <a:sym typeface="Century Gothic"/>
              </a:endParaRPr>
            </a:p>
            <a:p>
              <a:pPr marL="12700" marR="5080" lvl="0" indent="0" algn="l" rtl="0">
                <a:lnSpc>
                  <a:spcPct val="122200"/>
                </a:lnSpc>
                <a:spcBef>
                  <a:spcPts val="1000"/>
                </a:spcBef>
                <a:spcAft>
                  <a:spcPts val="1000"/>
                </a:spcAft>
                <a:buClr>
                  <a:schemeClr val="dk1"/>
                </a:buClr>
                <a:buSzPts val="2200"/>
                <a:buFont typeface="Arial"/>
                <a:buNone/>
              </a:pPr>
              <a:r>
                <a:rPr lang="en-US" sz="1500" b="1" i="0" u="none" strike="noStrike" cap="none">
                  <a:solidFill>
                    <a:schemeClr val="dk2"/>
                  </a:solidFill>
                  <a:latin typeface="Century Gothic"/>
                  <a:ea typeface="Century Gothic"/>
                  <a:cs typeface="Century Gothic"/>
                  <a:sym typeface="Century Gothic"/>
                </a:rPr>
                <a:t>The main advantage</a:t>
              </a:r>
              <a:r>
                <a:rPr lang="en-US" sz="1500" b="0" i="0" u="none" strike="noStrike" cap="none">
                  <a:solidFill>
                    <a:schemeClr val="dk2"/>
                  </a:solidFill>
                  <a:latin typeface="Century Gothic"/>
                  <a:ea typeface="Century Gothic"/>
                  <a:cs typeface="Century Gothic"/>
                  <a:sym typeface="Century Gothic"/>
                </a:rPr>
                <a:t> of using credit is that it lets you buy something – like a car or a house – </a:t>
              </a:r>
              <a:r>
                <a:rPr lang="en-US" sz="1500" b="1" i="0" u="none" strike="noStrike" cap="none">
                  <a:solidFill>
                    <a:schemeClr val="dk2"/>
                  </a:solidFill>
                  <a:latin typeface="Century Gothic"/>
                  <a:ea typeface="Century Gothic"/>
                  <a:cs typeface="Century Gothic"/>
                  <a:sym typeface="Century Gothic"/>
                </a:rPr>
                <a:t>without having to pay for it all at one time.</a:t>
              </a:r>
              <a:endParaRPr sz="1300" b="1" i="0" u="none" strike="noStrike" cap="none">
                <a:solidFill>
                  <a:schemeClr val="dk2"/>
                </a:solidFill>
                <a:latin typeface="Century Gothic"/>
                <a:ea typeface="Century Gothic"/>
                <a:cs typeface="Century Gothic"/>
                <a:sym typeface="Century Gothic"/>
              </a:endParaRPr>
            </a:p>
          </p:txBody>
        </p:sp>
      </p:grpSp>
      <p:pic>
        <p:nvPicPr>
          <p:cNvPr id="832" name="Google Shape;832;g153f0e7301b_0_2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365050" y="1507025"/>
            <a:ext cx="3528651" cy="529424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g153f0e7301b_0_59"/>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838" name="Google Shape;838;g153f0e7301b_0_59"/>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The Role of Credit in Business</a:t>
            </a:r>
            <a:endParaRPr>
              <a:solidFill>
                <a:srgbClr val="BA0C2F"/>
              </a:solidFill>
            </a:endParaRPr>
          </a:p>
        </p:txBody>
      </p:sp>
      <p:sp>
        <p:nvSpPr>
          <p:cNvPr id="839" name="Google Shape;839;g153f0e7301b_0_59"/>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42</a:t>
            </a:fld>
            <a:endParaRPr/>
          </a:p>
        </p:txBody>
      </p:sp>
      <p:sp>
        <p:nvSpPr>
          <p:cNvPr id="840" name="Google Shape;840;g153f0e7301b_0_59"/>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841" name="Google Shape;841;g153f0e7301b_0_59"/>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842" name="Google Shape;842;g153f0e7301b_0_59"/>
          <p:cNvSpPr/>
          <p:nvPr/>
        </p:nvSpPr>
        <p:spPr>
          <a:xfrm>
            <a:off x="755075" y="1551875"/>
            <a:ext cx="6690600" cy="49344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g153f0e7301b_0_59"/>
          <p:cNvSpPr txBox="1"/>
          <p:nvPr/>
        </p:nvSpPr>
        <p:spPr>
          <a:xfrm>
            <a:off x="983675" y="1676400"/>
            <a:ext cx="5456100" cy="4661400"/>
          </a:xfrm>
          <a:prstGeom prst="rect">
            <a:avLst/>
          </a:prstGeom>
          <a:noFill/>
          <a:ln>
            <a:noFill/>
          </a:ln>
        </p:spPr>
        <p:txBody>
          <a:bodyPr spcFirstLastPara="1" wrap="square" lIns="91425" tIns="91425" rIns="91425" bIns="91425" anchor="t" anchorCtr="0">
            <a:spAutoFit/>
          </a:bodyPr>
          <a:lstStyle/>
          <a:p>
            <a:pPr marL="12700" marR="0" lvl="0" indent="0" algn="l" rtl="0">
              <a:lnSpc>
                <a:spcPct val="115000"/>
              </a:lnSpc>
              <a:spcBef>
                <a:spcPts val="0"/>
              </a:spcBef>
              <a:spcAft>
                <a:spcPts val="0"/>
              </a:spcAft>
              <a:buClr>
                <a:srgbClr val="000000"/>
              </a:buClr>
              <a:buSzPts val="1800"/>
              <a:buFont typeface="Arial"/>
              <a:buNone/>
            </a:pPr>
            <a:r>
              <a:rPr lang="en-US" sz="1800" b="1" i="0" u="none" strike="noStrike" cap="none">
                <a:solidFill>
                  <a:srgbClr val="2855A4"/>
                </a:solidFill>
                <a:latin typeface="Century Gothic"/>
                <a:ea typeface="Century Gothic"/>
                <a:cs typeface="Century Gothic"/>
                <a:sym typeface="Century Gothic"/>
              </a:rPr>
              <a:t>Business credit allows </a:t>
            </a:r>
            <a:r>
              <a:rPr lang="en-US" sz="1800" b="1">
                <a:solidFill>
                  <a:srgbClr val="2855A4"/>
                </a:solidFill>
                <a:latin typeface="Century Gothic"/>
                <a:ea typeface="Century Gothic"/>
                <a:cs typeface="Century Gothic"/>
                <a:sym typeface="Century Gothic"/>
              </a:rPr>
              <a:t>you </a:t>
            </a:r>
            <a:r>
              <a:rPr lang="en-US" sz="1800" b="1" i="0" u="none" strike="noStrike" cap="none">
                <a:solidFill>
                  <a:srgbClr val="2855A4"/>
                </a:solidFill>
                <a:latin typeface="Century Gothic"/>
                <a:ea typeface="Century Gothic"/>
                <a:cs typeface="Century Gothic"/>
                <a:sym typeface="Century Gothic"/>
              </a:rPr>
              <a:t>to access items </a:t>
            </a:r>
            <a:r>
              <a:rPr lang="en-US" sz="1800" b="1">
                <a:solidFill>
                  <a:srgbClr val="2855A4"/>
                </a:solidFill>
                <a:latin typeface="Century Gothic"/>
                <a:ea typeface="Century Gothic"/>
                <a:cs typeface="Century Gothic"/>
                <a:sym typeface="Century Gothic"/>
              </a:rPr>
              <a:t>you</a:t>
            </a:r>
            <a:r>
              <a:rPr lang="en-US" sz="1800" b="1" i="0" u="none" strike="noStrike" cap="none">
                <a:solidFill>
                  <a:srgbClr val="2855A4"/>
                </a:solidFill>
                <a:latin typeface="Century Gothic"/>
                <a:ea typeface="Century Gothic"/>
                <a:cs typeface="Century Gothic"/>
                <a:sym typeface="Century Gothic"/>
              </a:rPr>
              <a:t> need to grow </a:t>
            </a:r>
            <a:r>
              <a:rPr lang="en-US" sz="1800" b="1">
                <a:solidFill>
                  <a:srgbClr val="2855A4"/>
                </a:solidFill>
                <a:latin typeface="Century Gothic"/>
                <a:ea typeface="Century Gothic"/>
                <a:cs typeface="Century Gothic"/>
                <a:sym typeface="Century Gothic"/>
              </a:rPr>
              <a:t>your </a:t>
            </a:r>
            <a:r>
              <a:rPr lang="en-US" sz="1800" b="1" i="0" u="none" strike="noStrike" cap="none">
                <a:solidFill>
                  <a:srgbClr val="2855A4"/>
                </a:solidFill>
                <a:latin typeface="Century Gothic"/>
                <a:ea typeface="Century Gothic"/>
                <a:cs typeface="Century Gothic"/>
                <a:sym typeface="Century Gothic"/>
              </a:rPr>
              <a:t>business.</a:t>
            </a:r>
            <a:endParaRPr sz="1800" b="1" i="0" u="none" strike="noStrike" cap="none">
              <a:solidFill>
                <a:srgbClr val="2855A4"/>
              </a:solidFill>
              <a:latin typeface="Century Gothic"/>
              <a:ea typeface="Century Gothic"/>
              <a:cs typeface="Century Gothic"/>
              <a:sym typeface="Century Gothic"/>
            </a:endParaRPr>
          </a:p>
          <a:p>
            <a:pPr marL="12700" marR="0" lvl="0" indent="0" algn="l" rtl="0">
              <a:lnSpc>
                <a:spcPct val="115000"/>
              </a:lnSpc>
              <a:spcBef>
                <a:spcPts val="100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A business that is unable to borrow might not be able to buy the goods or pay the employees it needs to make products and profit.</a:t>
            </a:r>
            <a:endParaRPr sz="1800" b="0" i="0" u="none" strike="noStrike" cap="none">
              <a:solidFill>
                <a:schemeClr val="dk2"/>
              </a:solidFill>
              <a:latin typeface="Century Gothic"/>
              <a:ea typeface="Century Gothic"/>
              <a:cs typeface="Century Gothic"/>
              <a:sym typeface="Century Gothic"/>
            </a:endParaRPr>
          </a:p>
          <a:p>
            <a:pPr marL="12700" marR="88265" lvl="0" indent="0" algn="l" rtl="0">
              <a:lnSpc>
                <a:spcPct val="122200"/>
              </a:lnSpc>
              <a:spcBef>
                <a:spcPts val="1000"/>
              </a:spcBef>
              <a:spcAft>
                <a:spcPts val="1000"/>
              </a:spcAft>
              <a:buClr>
                <a:schemeClr val="dk1"/>
              </a:buClr>
              <a:buSzPts val="2200"/>
              <a:buFont typeface="Arial"/>
              <a:buNone/>
            </a:pPr>
            <a:r>
              <a:rPr lang="en-US" sz="1800" b="0" i="0" u="none" strike="noStrike" cap="none">
                <a:solidFill>
                  <a:schemeClr val="dk2"/>
                </a:solidFill>
                <a:latin typeface="Century Gothic"/>
                <a:ea typeface="Century Gothic"/>
                <a:cs typeface="Century Gothic"/>
                <a:sym typeface="Century Gothic"/>
              </a:rPr>
              <a:t>Credit also makes it possible for businesses to make investments they need. Items such as infrastructure for the shop are too expensive for most people to pay for all at once. With credit, it becomes possible to pay over time, while accessing essential products and services when you need them.</a:t>
            </a:r>
            <a:endParaRPr sz="1800" b="0" i="0" u="none" strike="noStrike" cap="none">
              <a:solidFill>
                <a:schemeClr val="dk2"/>
              </a:solidFill>
              <a:latin typeface="Century Gothic"/>
              <a:ea typeface="Century Gothic"/>
              <a:cs typeface="Century Gothic"/>
              <a:sym typeface="Century Gothic"/>
            </a:endParaRPr>
          </a:p>
        </p:txBody>
      </p:sp>
      <p:pic>
        <p:nvPicPr>
          <p:cNvPr id="844" name="Google Shape;844;g153f0e7301b_0_59"/>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pic>
        <p:nvPicPr>
          <p:cNvPr id="845" name="Google Shape;845;g153f0e7301b_0_5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159475" y="1751425"/>
            <a:ext cx="5372749" cy="42341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pic>
        <p:nvPicPr>
          <p:cNvPr id="850" name="Google Shape;850;g153f0e7301b_0_7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851" name="Google Shape;851;g153f0e7301b_0_73"/>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Why and When to Borrow</a:t>
            </a:r>
            <a:endParaRPr>
              <a:solidFill>
                <a:srgbClr val="BA0C2F"/>
              </a:solidFill>
            </a:endParaRPr>
          </a:p>
        </p:txBody>
      </p:sp>
      <p:sp>
        <p:nvSpPr>
          <p:cNvPr id="852" name="Google Shape;852;g153f0e7301b_0_7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43</a:t>
            </a:fld>
            <a:endParaRPr/>
          </a:p>
        </p:txBody>
      </p:sp>
      <p:sp>
        <p:nvSpPr>
          <p:cNvPr id="853" name="Google Shape;853;g153f0e7301b_0_73"/>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854" name="Google Shape;854;g153f0e7301b_0_73"/>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pic>
        <p:nvPicPr>
          <p:cNvPr id="855" name="Google Shape;855;g153f0e7301b_0_73"/>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856" name="Google Shape;856;g153f0e7301b_0_73"/>
          <p:cNvSpPr/>
          <p:nvPr/>
        </p:nvSpPr>
        <p:spPr>
          <a:xfrm>
            <a:off x="755075" y="1642175"/>
            <a:ext cx="10546200" cy="45222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7" name="Google Shape;857;g153f0e7301b_0_73"/>
          <p:cNvSpPr txBox="1"/>
          <p:nvPr/>
        </p:nvSpPr>
        <p:spPr>
          <a:xfrm>
            <a:off x="831275" y="1828800"/>
            <a:ext cx="9790200" cy="4072800"/>
          </a:xfrm>
          <a:prstGeom prst="rect">
            <a:avLst/>
          </a:prstGeom>
          <a:noFill/>
          <a:ln>
            <a:noFill/>
          </a:ln>
        </p:spPr>
        <p:txBody>
          <a:bodyPr spcFirstLastPara="1" wrap="square" lIns="91425" tIns="91425" rIns="91425" bIns="91425" anchor="t" anchorCtr="0">
            <a:spAutoFit/>
          </a:bodyPr>
          <a:lstStyle/>
          <a:p>
            <a:pPr marL="457200" marR="0" lvl="0" indent="-342900" algn="l" rtl="0">
              <a:lnSpc>
                <a:spcPct val="115000"/>
              </a:lnSpc>
              <a:spcBef>
                <a:spcPts val="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You</a:t>
            </a:r>
            <a:r>
              <a:rPr lang="en-US" sz="1800" b="0" i="0" u="none" strike="noStrike" cap="none">
                <a:solidFill>
                  <a:schemeClr val="dk2"/>
                </a:solidFill>
                <a:latin typeface="Century Gothic"/>
                <a:ea typeface="Century Gothic"/>
                <a:cs typeface="Century Gothic"/>
                <a:sym typeface="Century Gothic"/>
              </a:rPr>
              <a:t> borrow money when your expenditure is more than your income or when there are emergencies.</a:t>
            </a:r>
            <a:endParaRPr sz="1800" b="0" i="0" u="none" strike="noStrike" cap="none">
              <a:solidFill>
                <a:schemeClr val="dk2"/>
              </a:solidFill>
              <a:latin typeface="Century Gothic"/>
              <a:ea typeface="Century Gothic"/>
              <a:cs typeface="Century Gothic"/>
              <a:sym typeface="Century Gothic"/>
            </a:endParaRPr>
          </a:p>
          <a:p>
            <a:pPr marL="457200" marR="16510" lvl="0" indent="-342900" algn="l" rtl="0">
              <a:lnSpc>
                <a:spcPct val="115000"/>
              </a:lnSpc>
              <a:spcBef>
                <a:spcPts val="1000"/>
              </a:spcBef>
              <a:spcAft>
                <a:spcPts val="0"/>
              </a:spcAft>
              <a:buClr>
                <a:schemeClr val="dk2"/>
              </a:buClr>
              <a:buSzPts val="1800"/>
              <a:buFont typeface="Century Gothic"/>
              <a:buChar char="●"/>
            </a:pPr>
            <a:r>
              <a:rPr lang="en-US" sz="1800">
                <a:solidFill>
                  <a:schemeClr val="dk2"/>
                </a:solidFill>
                <a:latin typeface="Century Gothic"/>
                <a:ea typeface="Century Gothic"/>
                <a:cs typeface="Century Gothic"/>
                <a:sym typeface="Century Gothic"/>
              </a:rPr>
              <a:t>You</a:t>
            </a:r>
            <a:r>
              <a:rPr lang="en-US" sz="1800" b="0" i="0" u="none" strike="noStrike" cap="none">
                <a:solidFill>
                  <a:schemeClr val="dk2"/>
                </a:solidFill>
                <a:latin typeface="Century Gothic"/>
                <a:ea typeface="Century Gothic"/>
                <a:cs typeface="Century Gothic"/>
                <a:sym typeface="Century Gothic"/>
              </a:rPr>
              <a:t> also borrow when </a:t>
            </a:r>
            <a:r>
              <a:rPr lang="en-US" sz="1800">
                <a:solidFill>
                  <a:schemeClr val="dk2"/>
                </a:solidFill>
                <a:latin typeface="Century Gothic"/>
                <a:ea typeface="Century Gothic"/>
                <a:cs typeface="Century Gothic"/>
                <a:sym typeface="Century Gothic"/>
              </a:rPr>
              <a:t>you</a:t>
            </a:r>
            <a:r>
              <a:rPr lang="en-US" sz="1800" b="0" i="0" u="none" strike="noStrike" cap="none">
                <a:solidFill>
                  <a:schemeClr val="dk2"/>
                </a:solidFill>
                <a:latin typeface="Century Gothic"/>
                <a:ea typeface="Century Gothic"/>
                <a:cs typeface="Century Gothic"/>
                <a:sym typeface="Century Gothic"/>
              </a:rPr>
              <a:t> need money for undertaking business activities or investments.</a:t>
            </a:r>
            <a:endParaRPr sz="1800" b="0" i="0" u="none" strike="noStrike" cap="none">
              <a:solidFill>
                <a:schemeClr val="dk2"/>
              </a:solidFill>
              <a:latin typeface="Century Gothic"/>
              <a:ea typeface="Century Gothic"/>
              <a:cs typeface="Century Gothic"/>
              <a:sym typeface="Century Gothic"/>
            </a:endParaRPr>
          </a:p>
          <a:p>
            <a:pPr marL="457200" marR="0" lvl="0" indent="-330200" algn="l" rtl="0">
              <a:lnSpc>
                <a:spcPct val="115000"/>
              </a:lnSpc>
              <a:spcBef>
                <a:spcPts val="1000"/>
              </a:spcBef>
              <a:spcAft>
                <a:spcPts val="0"/>
              </a:spcAft>
              <a:buClr>
                <a:schemeClr val="dk2"/>
              </a:buClr>
              <a:buSzPts val="1600"/>
              <a:buFont typeface="Century Gothic"/>
              <a:buChar char="●"/>
            </a:pPr>
            <a:r>
              <a:rPr lang="en-US" sz="1600" b="1" i="0" u="none" strike="noStrike" cap="none">
                <a:solidFill>
                  <a:schemeClr val="dk2"/>
                </a:solidFill>
                <a:latin typeface="Century Gothic"/>
                <a:ea typeface="Century Gothic"/>
                <a:cs typeface="Century Gothic"/>
                <a:sym typeface="Century Gothic"/>
              </a:rPr>
              <a:t>A common mistake </a:t>
            </a:r>
            <a:r>
              <a:rPr lang="en-US" sz="1600" b="0" i="0" u="none" strike="noStrike" cap="none">
                <a:solidFill>
                  <a:schemeClr val="dk2"/>
                </a:solidFill>
                <a:latin typeface="Century Gothic"/>
                <a:ea typeface="Century Gothic"/>
                <a:cs typeface="Century Gothic"/>
                <a:sym typeface="Century Gothic"/>
              </a:rPr>
              <a:t>that people make with loans is they use them for meeting consumption expenses, such as organizing lavish events or buying costly consumer products. If </a:t>
            </a:r>
            <a:r>
              <a:rPr lang="en-US" sz="1600">
                <a:solidFill>
                  <a:schemeClr val="dk2"/>
                </a:solidFill>
                <a:latin typeface="Century Gothic"/>
                <a:ea typeface="Century Gothic"/>
                <a:cs typeface="Century Gothic"/>
                <a:sym typeface="Century Gothic"/>
              </a:rPr>
              <a:t>you</a:t>
            </a:r>
            <a:r>
              <a:rPr lang="en-US" sz="1600" b="0" i="0" u="none" strike="noStrike" cap="none">
                <a:solidFill>
                  <a:schemeClr val="dk2"/>
                </a:solidFill>
                <a:latin typeface="Century Gothic"/>
                <a:ea typeface="Century Gothic"/>
                <a:cs typeface="Century Gothic"/>
                <a:sym typeface="Century Gothic"/>
              </a:rPr>
              <a:t> have to spend money on these items, the expenditure should be from your income or accumulated savings. You should avoid taking loans to meet these expenditures.</a:t>
            </a:r>
            <a:endParaRPr sz="1600" b="0" i="0" u="none" strike="noStrike" cap="none">
              <a:solidFill>
                <a:schemeClr val="dk2"/>
              </a:solidFill>
              <a:latin typeface="Century Gothic"/>
              <a:ea typeface="Century Gothic"/>
              <a:cs typeface="Century Gothic"/>
              <a:sym typeface="Century Gothic"/>
            </a:endParaRPr>
          </a:p>
          <a:p>
            <a:pPr marL="914400" marR="0" lvl="1" indent="-330200" algn="l" rtl="0">
              <a:lnSpc>
                <a:spcPct val="115000"/>
              </a:lnSpc>
              <a:spcBef>
                <a:spcPts val="1000"/>
              </a:spcBef>
              <a:spcAft>
                <a:spcPts val="1000"/>
              </a:spcAft>
              <a:buClr>
                <a:schemeClr val="dk2"/>
              </a:buClr>
              <a:buSzPts val="1600"/>
              <a:buFont typeface="Century Gothic"/>
              <a:buChar char="○"/>
            </a:pPr>
            <a:r>
              <a:rPr lang="en-US" sz="1600" b="1" i="0" u="none" strike="noStrike" cap="none">
                <a:solidFill>
                  <a:schemeClr val="dk2"/>
                </a:solidFill>
                <a:latin typeface="Century Gothic"/>
                <a:ea typeface="Century Gothic"/>
                <a:cs typeface="Century Gothic"/>
                <a:sym typeface="Century Gothic"/>
              </a:rPr>
              <a:t>For example</a:t>
            </a:r>
            <a:r>
              <a:rPr lang="en-US" sz="1600" b="0" i="0" u="none" strike="noStrike" cap="none">
                <a:solidFill>
                  <a:schemeClr val="dk2"/>
                </a:solidFill>
                <a:latin typeface="Century Gothic"/>
                <a:ea typeface="Century Gothic"/>
                <a:cs typeface="Century Gothic"/>
                <a:sym typeface="Century Gothic"/>
              </a:rPr>
              <a:t>, you may take a loan to buy a refrigerator for your store that will allow you to stock a new line of products in demand, such as cold beverages, ice cream, and dairy items. You will be able to enhance your sales and turnover, and earn profits that will enable you to repay the loan. </a:t>
            </a:r>
            <a:endParaRPr sz="1600" b="0" i="0" u="none" strike="noStrike" cap="none">
              <a:solidFill>
                <a:schemeClr val="dk2"/>
              </a:solidFill>
              <a:latin typeface="Century Gothic"/>
              <a:ea typeface="Century Gothic"/>
              <a:cs typeface="Century Gothic"/>
              <a:sym typeface="Century Gothic"/>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pic>
        <p:nvPicPr>
          <p:cNvPr id="862" name="Google Shape;862;g1501461a07a_0_45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863" name="Google Shape;863;g1501461a07a_0_45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389668"/>
            <a:ext cx="1235826" cy="1235826"/>
          </a:xfrm>
          <a:prstGeom prst="rect">
            <a:avLst/>
          </a:prstGeom>
          <a:noFill/>
          <a:ln>
            <a:noFill/>
          </a:ln>
        </p:spPr>
      </p:pic>
      <p:sp>
        <p:nvSpPr>
          <p:cNvPr id="864" name="Google Shape;864;g1501461a07a_0_455"/>
          <p:cNvSpPr txBox="1"/>
          <p:nvPr/>
        </p:nvSpPr>
        <p:spPr>
          <a:xfrm>
            <a:off x="9253450" y="661347"/>
            <a:ext cx="17955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Add, delete, or modify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questions as necessary.</a:t>
            </a:r>
            <a:endParaRPr sz="1100" b="0" i="0" u="none" strike="noStrike" cap="none">
              <a:solidFill>
                <a:srgbClr val="FFFFFF"/>
              </a:solidFill>
              <a:latin typeface="Century Gothic"/>
              <a:ea typeface="Century Gothic"/>
              <a:cs typeface="Century Gothic"/>
              <a:sym typeface="Century Gothic"/>
            </a:endParaRPr>
          </a:p>
        </p:txBody>
      </p:sp>
      <p:pic>
        <p:nvPicPr>
          <p:cNvPr id="865" name="Google Shape;865;g1501461a07a_0_455"/>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flipH="1">
            <a:off x="257750" y="-347125"/>
            <a:ext cx="4732375" cy="3978326"/>
          </a:xfrm>
          <a:prstGeom prst="rect">
            <a:avLst/>
          </a:prstGeom>
          <a:noFill/>
          <a:ln>
            <a:noFill/>
          </a:ln>
        </p:spPr>
      </p:pic>
      <p:pic>
        <p:nvPicPr>
          <p:cNvPr id="866" name="Google Shape;866;g1501461a07a_0_455"/>
          <p:cNvPicPr preferRelativeResize="0"/>
          <p:nvPr/>
        </p:nvPicPr>
        <p:blipFill rotWithShape="1">
          <a:blip r:embed="rId6" cstate="screen">
            <a:alphaModFix/>
            <a:extLst>
              <a:ext uri="{28A0092B-C50C-407E-A947-70E740481C1C}">
                <a14:useLocalDpi xmlns:a14="http://schemas.microsoft.com/office/drawing/2010/main"/>
              </a:ext>
            </a:extLst>
          </a:blip>
          <a:srcRect t="9" b="8"/>
          <a:stretch/>
        </p:blipFill>
        <p:spPr>
          <a:xfrm flipH="1">
            <a:off x="3193202" y="1565651"/>
            <a:ext cx="3495973" cy="5243940"/>
          </a:xfrm>
          <a:prstGeom prst="rect">
            <a:avLst/>
          </a:prstGeom>
          <a:noFill/>
          <a:ln>
            <a:noFill/>
          </a:ln>
        </p:spPr>
      </p:pic>
      <p:grpSp>
        <p:nvGrpSpPr>
          <p:cNvPr id="867" name="Google Shape;867;g1501461a07a_0_455"/>
          <p:cNvGrpSpPr/>
          <p:nvPr/>
        </p:nvGrpSpPr>
        <p:grpSpPr>
          <a:xfrm>
            <a:off x="6647250" y="597150"/>
            <a:ext cx="3403500" cy="2682250"/>
            <a:chOff x="6647250" y="597150"/>
            <a:chExt cx="3403500" cy="2682250"/>
          </a:xfrm>
        </p:grpSpPr>
        <p:pic>
          <p:nvPicPr>
            <p:cNvPr id="868" name="Google Shape;868;g1501461a07a_0_45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647250" y="597150"/>
              <a:ext cx="3403500" cy="2682250"/>
            </a:xfrm>
            <a:prstGeom prst="rect">
              <a:avLst/>
            </a:prstGeom>
            <a:noFill/>
            <a:ln>
              <a:noFill/>
            </a:ln>
          </p:spPr>
        </p:pic>
        <p:sp>
          <p:nvSpPr>
            <p:cNvPr id="869" name="Google Shape;869;g1501461a07a_0_455"/>
            <p:cNvSpPr txBox="1"/>
            <p:nvPr/>
          </p:nvSpPr>
          <p:spPr>
            <a:xfrm>
              <a:off x="7344425" y="1055250"/>
              <a:ext cx="2092500" cy="2076900"/>
            </a:xfrm>
            <a:prstGeom prst="rect">
              <a:avLst/>
            </a:prstGeom>
            <a:noFill/>
            <a:ln>
              <a:noFill/>
            </a:ln>
          </p:spPr>
          <p:txBody>
            <a:bodyPr spcFirstLastPara="1" wrap="square" lIns="91425" tIns="91425" rIns="91425" bIns="91425" anchor="t" anchorCtr="0">
              <a:spAutoFit/>
            </a:bodyPr>
            <a:lstStyle/>
            <a:p>
              <a:pPr marL="12700" marR="5080" lvl="0" indent="0" algn="ctr" rtl="0">
                <a:lnSpc>
                  <a:spcPct val="116599"/>
                </a:lnSpc>
                <a:spcBef>
                  <a:spcPts val="0"/>
                </a:spcBef>
                <a:spcAft>
                  <a:spcPts val="0"/>
                </a:spcAft>
                <a:buClr>
                  <a:schemeClr val="dk1"/>
                </a:buClr>
                <a:buSzPts val="2200"/>
                <a:buFont typeface="Arial"/>
                <a:buNone/>
              </a:pPr>
              <a:r>
                <a:rPr lang="en-US" sz="1500" b="1" i="0" u="none" strike="noStrike" cap="none">
                  <a:solidFill>
                    <a:srgbClr val="D19129"/>
                  </a:solidFill>
                  <a:latin typeface="Century Gothic"/>
                  <a:ea typeface="Century Gothic"/>
                  <a:cs typeface="Century Gothic"/>
                  <a:sym typeface="Century Gothic"/>
                </a:rPr>
                <a:t>Did you sign documents when you took out the loan? Did you read the documents you were signing?</a:t>
              </a:r>
              <a:endParaRPr sz="1500" b="0" i="0" u="none" strike="noStrike" cap="none">
                <a:solidFill>
                  <a:srgbClr val="D19129"/>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endParaRPr sz="1800" b="1" i="0" u="none" strike="noStrike" cap="none">
                <a:solidFill>
                  <a:srgbClr val="D19129"/>
                </a:solidFill>
                <a:latin typeface="Century Gothic"/>
                <a:ea typeface="Century Gothic"/>
                <a:cs typeface="Century Gothic"/>
                <a:sym typeface="Century Gothic"/>
              </a:endParaRPr>
            </a:p>
          </p:txBody>
        </p:sp>
      </p:grpSp>
      <p:grpSp>
        <p:nvGrpSpPr>
          <p:cNvPr id="870" name="Google Shape;870;g1501461a07a_0_455"/>
          <p:cNvGrpSpPr/>
          <p:nvPr/>
        </p:nvGrpSpPr>
        <p:grpSpPr>
          <a:xfrm>
            <a:off x="4533500" y="289575"/>
            <a:ext cx="3569398" cy="2812976"/>
            <a:chOff x="4533500" y="289575"/>
            <a:chExt cx="3569398" cy="2812976"/>
          </a:xfrm>
        </p:grpSpPr>
        <p:pic>
          <p:nvPicPr>
            <p:cNvPr id="871" name="Google Shape;871;g1501461a07a_0_45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533500" y="289575"/>
              <a:ext cx="3569398" cy="2812976"/>
            </a:xfrm>
            <a:prstGeom prst="rect">
              <a:avLst/>
            </a:prstGeom>
            <a:noFill/>
            <a:ln>
              <a:noFill/>
            </a:ln>
          </p:spPr>
        </p:pic>
        <p:sp>
          <p:nvSpPr>
            <p:cNvPr id="872" name="Google Shape;872;g1501461a07a_0_455"/>
            <p:cNvSpPr txBox="1"/>
            <p:nvPr/>
          </p:nvSpPr>
          <p:spPr>
            <a:xfrm>
              <a:off x="5284275" y="873725"/>
              <a:ext cx="2150400" cy="17733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rgbClr val="000000"/>
                </a:buClr>
                <a:buSzPts val="1800"/>
                <a:buFont typeface="Arial"/>
                <a:buNone/>
              </a:pPr>
              <a:r>
                <a:rPr lang="en-US" sz="1500" b="1" i="0" u="none" strike="noStrike" cap="none">
                  <a:solidFill>
                    <a:srgbClr val="D19129"/>
                  </a:solidFill>
                  <a:latin typeface="Century Gothic"/>
                  <a:ea typeface="Century Gothic"/>
                  <a:cs typeface="Century Gothic"/>
                  <a:sym typeface="Century Gothic"/>
                </a:rPr>
                <a:t>Has anyone here accessed credit? Why did you take out the loan?</a:t>
              </a:r>
              <a:endParaRPr sz="1500" b="1" i="0" u="none" strike="noStrike" cap="none">
                <a:solidFill>
                  <a:srgbClr val="D19129"/>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r>
                <a:rPr lang="en-US" sz="1500" b="1" i="0" u="none" strike="noStrike" cap="none">
                  <a:solidFill>
                    <a:srgbClr val="D19129"/>
                  </a:solidFill>
                  <a:latin typeface="Century Gothic"/>
                  <a:ea typeface="Century Gothic"/>
                  <a:cs typeface="Century Gothic"/>
                  <a:sym typeface="Century Gothic"/>
                </a:rPr>
                <a:t>Who gave you credit?</a:t>
              </a:r>
              <a:endParaRPr sz="1500" b="1" i="0" u="none" strike="noStrike" cap="none">
                <a:solidFill>
                  <a:srgbClr val="D19129"/>
                </a:solidFill>
                <a:latin typeface="Century Gothic"/>
                <a:ea typeface="Century Gothic"/>
                <a:cs typeface="Century Gothic"/>
                <a:sym typeface="Century Gothic"/>
              </a:endParaRPr>
            </a:p>
          </p:txBody>
        </p:sp>
      </p:grpSp>
      <p:pic>
        <p:nvPicPr>
          <p:cNvPr id="873" name="Google Shape;873;g1501461a07a_0_455"/>
          <p:cNvPicPr preferRelativeResize="0"/>
          <p:nvPr/>
        </p:nvPicPr>
        <p:blipFill rotWithShape="1">
          <a:blip r:embed="rId9" cstate="screen">
            <a:alphaModFix/>
            <a:extLst>
              <a:ext uri="{28A0092B-C50C-407E-A947-70E740481C1C}">
                <a14:useLocalDpi xmlns:a14="http://schemas.microsoft.com/office/drawing/2010/main"/>
              </a:ext>
            </a:extLst>
          </a:blip>
          <a:srcRect t="9" b="8"/>
          <a:stretch/>
        </p:blipFill>
        <p:spPr>
          <a:xfrm>
            <a:off x="-152700" y="1625500"/>
            <a:ext cx="3495973" cy="5243971"/>
          </a:xfrm>
          <a:prstGeom prst="rect">
            <a:avLst/>
          </a:prstGeom>
          <a:noFill/>
          <a:ln>
            <a:noFill/>
          </a:ln>
        </p:spPr>
      </p:pic>
      <p:pic>
        <p:nvPicPr>
          <p:cNvPr id="874" name="Google Shape;874;g1501461a07a_0_455"/>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8309050" y="1600051"/>
            <a:ext cx="3624175" cy="5436250"/>
          </a:xfrm>
          <a:prstGeom prst="rect">
            <a:avLst/>
          </a:prstGeom>
          <a:noFill/>
          <a:ln>
            <a:noFill/>
          </a:ln>
        </p:spPr>
      </p:pic>
      <p:grpSp>
        <p:nvGrpSpPr>
          <p:cNvPr id="875" name="Google Shape;875;g1501461a07a_0_455"/>
          <p:cNvGrpSpPr/>
          <p:nvPr/>
        </p:nvGrpSpPr>
        <p:grpSpPr>
          <a:xfrm>
            <a:off x="5913850" y="2570550"/>
            <a:ext cx="3182049" cy="2507724"/>
            <a:chOff x="5913850" y="2570550"/>
            <a:chExt cx="3182049" cy="2507724"/>
          </a:xfrm>
        </p:grpSpPr>
        <p:pic>
          <p:nvPicPr>
            <p:cNvPr id="876" name="Google Shape;876;g1501461a07a_0_455"/>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5913850" y="2570550"/>
              <a:ext cx="3182049" cy="2507724"/>
            </a:xfrm>
            <a:prstGeom prst="rect">
              <a:avLst/>
            </a:prstGeom>
            <a:noFill/>
            <a:ln>
              <a:noFill/>
            </a:ln>
          </p:spPr>
        </p:pic>
        <p:sp>
          <p:nvSpPr>
            <p:cNvPr id="877" name="Google Shape;877;g1501461a07a_0_455"/>
            <p:cNvSpPr txBox="1"/>
            <p:nvPr/>
          </p:nvSpPr>
          <p:spPr>
            <a:xfrm>
              <a:off x="6607125" y="2927175"/>
              <a:ext cx="1795500" cy="17649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If you are hesitant to take out credit, tell us why.</a:t>
              </a:r>
              <a:endParaRPr sz="1800" b="0" i="0" u="none" strike="noStrike" cap="none">
                <a:solidFill>
                  <a:srgbClr val="D19129"/>
                </a:solidFill>
                <a:latin typeface="Century Gothic"/>
                <a:ea typeface="Century Gothic"/>
                <a:cs typeface="Century Gothic"/>
                <a:sym typeface="Century Gothic"/>
              </a:endParaRPr>
            </a:p>
          </p:txBody>
        </p:sp>
      </p:grpSp>
      <p:sp>
        <p:nvSpPr>
          <p:cNvPr id="878" name="Google Shape;878;g1501461a07a_0_45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44</a:t>
            </a:fld>
            <a:endParaRPr/>
          </a:p>
        </p:txBody>
      </p:sp>
      <p:sp>
        <p:nvSpPr>
          <p:cNvPr id="879" name="Google Shape;879;g1501461a07a_0_455"/>
          <p:cNvSpPr txBox="1"/>
          <p:nvPr/>
        </p:nvSpPr>
        <p:spPr>
          <a:xfrm>
            <a:off x="1788235" y="654944"/>
            <a:ext cx="3125700" cy="1262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800" b="1" i="0" u="none" strike="noStrike" cap="none">
                <a:solidFill>
                  <a:srgbClr val="2853A3"/>
                </a:solidFill>
                <a:latin typeface="Century Gothic"/>
                <a:ea typeface="Century Gothic"/>
                <a:cs typeface="Century Gothic"/>
                <a:sym typeface="Century Gothic"/>
              </a:rPr>
              <a:t>Let’s </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800"/>
              <a:buFont typeface="Arial"/>
              <a:buNone/>
            </a:pPr>
            <a:r>
              <a:rPr lang="en-US" sz="3800" b="1" i="0" u="none" strike="noStrike" cap="none">
                <a:solidFill>
                  <a:srgbClr val="2853A3"/>
                </a:solidFill>
                <a:latin typeface="Century Gothic"/>
                <a:ea typeface="Century Gothic"/>
                <a:cs typeface="Century Gothic"/>
                <a:sym typeface="Century Gothic"/>
              </a:rPr>
              <a:t>discuss!</a:t>
            </a:r>
            <a:endParaRPr sz="3800" b="0" i="0" u="none" strike="noStrike" cap="none">
              <a:solidFill>
                <a:schemeClr val="dk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g153f0e7301b_0_103"/>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45</a:t>
            </a:fld>
            <a:endParaRPr/>
          </a:p>
        </p:txBody>
      </p:sp>
      <p:pic>
        <p:nvPicPr>
          <p:cNvPr id="885" name="Google Shape;885;g153f0e7301b_0_103"/>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886" name="Google Shape;886;g153f0e7301b_0_103"/>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Let’s Talk About Loans</a:t>
            </a:r>
            <a:endParaRPr>
              <a:solidFill>
                <a:srgbClr val="BA0C2F"/>
              </a:solidFill>
            </a:endParaRPr>
          </a:p>
        </p:txBody>
      </p:sp>
      <p:pic>
        <p:nvPicPr>
          <p:cNvPr id="887" name="Google Shape;887;g153f0e7301b_0_103"/>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888" name="Google Shape;888;g153f0e7301b_0_103"/>
          <p:cNvSpPr/>
          <p:nvPr/>
        </p:nvSpPr>
        <p:spPr>
          <a:xfrm>
            <a:off x="755075" y="1642175"/>
            <a:ext cx="10546200" cy="4522200"/>
          </a:xfrm>
          <a:prstGeom prst="round1Rect">
            <a:avLst>
              <a:gd name="adj" fmla="val 16667"/>
            </a:avLst>
          </a:prstGeom>
          <a:solidFill>
            <a:srgbClr val="B3CDEA">
              <a:alpha val="2705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9" name="Google Shape;889;g153f0e7301b_0_103"/>
          <p:cNvSpPr txBox="1"/>
          <p:nvPr/>
        </p:nvSpPr>
        <p:spPr>
          <a:xfrm>
            <a:off x="831275" y="1828800"/>
            <a:ext cx="9409200" cy="4225200"/>
          </a:xfrm>
          <a:prstGeom prst="rect">
            <a:avLst/>
          </a:prstGeom>
          <a:noFill/>
          <a:ln>
            <a:noFill/>
          </a:ln>
        </p:spPr>
        <p:txBody>
          <a:bodyPr spcFirstLastPara="1" wrap="square" lIns="91425" tIns="91425" rIns="91425" bIns="91425" anchor="t" anchorCtr="0">
            <a:spAutoFit/>
          </a:bodyPr>
          <a:lstStyle/>
          <a:p>
            <a:pPr marL="457200" marR="0" lvl="0" indent="-349250" algn="l" rtl="0">
              <a:lnSpc>
                <a:spcPct val="115000"/>
              </a:lnSpc>
              <a:spcBef>
                <a:spcPts val="0"/>
              </a:spcBef>
              <a:spcAft>
                <a:spcPts val="0"/>
              </a:spcAft>
              <a:buClr>
                <a:schemeClr val="dk2"/>
              </a:buClr>
              <a:buSzPts val="1900"/>
              <a:buFont typeface="Century Gothic"/>
              <a:buChar char="●"/>
            </a:pPr>
            <a:r>
              <a:rPr lang="en-US" sz="1900" b="0" i="0" u="none" strike="noStrike" cap="none">
                <a:solidFill>
                  <a:schemeClr val="dk2"/>
                </a:solidFill>
                <a:latin typeface="Century Gothic"/>
                <a:ea typeface="Century Gothic"/>
                <a:cs typeface="Century Gothic"/>
                <a:sym typeface="Century Gothic"/>
              </a:rPr>
              <a:t>A loan is taken out under certain conditions and guidelines. These guidelines detail what’s expected of both the borrower (you) and the lender.</a:t>
            </a:r>
            <a:endParaRPr sz="1900" b="0" i="0" u="none" strike="noStrike" cap="none">
              <a:solidFill>
                <a:schemeClr val="dk2"/>
              </a:solidFill>
              <a:latin typeface="Century Gothic"/>
              <a:ea typeface="Century Gothic"/>
              <a:cs typeface="Century Gothic"/>
              <a:sym typeface="Century Gothic"/>
            </a:endParaRPr>
          </a:p>
          <a:p>
            <a:pPr marL="457200" marR="0" lvl="0" indent="-349250" algn="l" rtl="0">
              <a:lnSpc>
                <a:spcPct val="115000"/>
              </a:lnSpc>
              <a:spcBef>
                <a:spcPts val="1000"/>
              </a:spcBef>
              <a:spcAft>
                <a:spcPts val="0"/>
              </a:spcAft>
              <a:buClr>
                <a:schemeClr val="dk2"/>
              </a:buClr>
              <a:buSzPts val="1900"/>
              <a:buFont typeface="Century Gothic"/>
              <a:buChar char="●"/>
            </a:pPr>
            <a:r>
              <a:rPr lang="en-US" sz="1900" b="0" i="0" u="none" strike="noStrike" cap="none">
                <a:solidFill>
                  <a:schemeClr val="dk2"/>
                </a:solidFill>
                <a:latin typeface="Century Gothic"/>
                <a:ea typeface="Century Gothic"/>
                <a:cs typeface="Century Gothic"/>
                <a:sym typeface="Century Gothic"/>
              </a:rPr>
              <a:t>Reviewing the loan terms before signing off on a loan is very important.</a:t>
            </a:r>
            <a:endParaRPr sz="1900" b="0" i="0" u="none" strike="noStrike" cap="none">
              <a:solidFill>
                <a:schemeClr val="dk2"/>
              </a:solidFill>
              <a:latin typeface="Century Gothic"/>
              <a:ea typeface="Century Gothic"/>
              <a:cs typeface="Century Gothic"/>
              <a:sym typeface="Century Gothic"/>
            </a:endParaRPr>
          </a:p>
          <a:p>
            <a:pPr marL="457200" marR="0" lvl="0" indent="-349250" algn="l" rtl="0">
              <a:lnSpc>
                <a:spcPct val="115000"/>
              </a:lnSpc>
              <a:spcBef>
                <a:spcPts val="1000"/>
              </a:spcBef>
              <a:spcAft>
                <a:spcPts val="0"/>
              </a:spcAft>
              <a:buClr>
                <a:schemeClr val="dk2"/>
              </a:buClr>
              <a:buSzPts val="1900"/>
              <a:buFont typeface="Century Gothic"/>
              <a:buChar char="●"/>
            </a:pPr>
            <a:r>
              <a:rPr lang="en-US" sz="1900" b="0" i="0" u="none" strike="noStrike" cap="none">
                <a:solidFill>
                  <a:schemeClr val="dk2"/>
                </a:solidFill>
                <a:latin typeface="Century Gothic"/>
                <a:ea typeface="Century Gothic"/>
                <a:cs typeface="Century Gothic"/>
                <a:sym typeface="Century Gothic"/>
              </a:rPr>
              <a:t>First, you need to know what your payment obligations are. You will want to know if your loan payment is due on a specific date each month to avoid a late payment.</a:t>
            </a:r>
            <a:endParaRPr sz="1900" b="0" i="0" u="none" strike="noStrike" cap="none">
              <a:solidFill>
                <a:schemeClr val="dk2"/>
              </a:solidFill>
              <a:latin typeface="Century Gothic"/>
              <a:ea typeface="Century Gothic"/>
              <a:cs typeface="Century Gothic"/>
              <a:sym typeface="Century Gothic"/>
            </a:endParaRPr>
          </a:p>
          <a:p>
            <a:pPr marL="457200" marR="0" lvl="0" indent="-349250" algn="l" rtl="0">
              <a:lnSpc>
                <a:spcPct val="115000"/>
              </a:lnSpc>
              <a:spcBef>
                <a:spcPts val="1000"/>
              </a:spcBef>
              <a:spcAft>
                <a:spcPts val="1000"/>
              </a:spcAft>
              <a:buClr>
                <a:schemeClr val="dk2"/>
              </a:buClr>
              <a:buSzPts val="1900"/>
              <a:buFont typeface="Century Gothic"/>
              <a:buChar char="●"/>
            </a:pPr>
            <a:r>
              <a:rPr lang="en-US" sz="1900" b="0" i="0" u="none" strike="noStrike" cap="none">
                <a:solidFill>
                  <a:schemeClr val="dk2"/>
                </a:solidFill>
                <a:latin typeface="Century Gothic"/>
                <a:ea typeface="Century Gothic"/>
                <a:cs typeface="Century Gothic"/>
                <a:sym typeface="Century Gothic"/>
              </a:rPr>
              <a:t>Understanding the loan terms can also help you determine whether a loan is a good fit for you before you enter into a repayment agreement with the lender. If there’s something in the loan terms that you don’t agree with, such as a penalty fee, you can reject the loan offer.</a:t>
            </a:r>
            <a:endParaRPr sz="1900" b="0" i="0" u="none" strike="noStrike" cap="none">
              <a:solidFill>
                <a:schemeClr val="dk2"/>
              </a:solidFill>
              <a:latin typeface="Century Gothic"/>
              <a:ea typeface="Century Gothic"/>
              <a:cs typeface="Century Gothic"/>
              <a:sym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93"/>
        <p:cNvGrpSpPr/>
        <p:nvPr/>
      </p:nvGrpSpPr>
      <p:grpSpPr>
        <a:xfrm>
          <a:off x="0" y="0"/>
          <a:ext cx="0" cy="0"/>
          <a:chOff x="0" y="0"/>
          <a:chExt cx="0" cy="0"/>
        </a:xfrm>
      </p:grpSpPr>
      <p:pic>
        <p:nvPicPr>
          <p:cNvPr id="894" name="Google Shape;894;g153f0e7301b_0_88"/>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895" name="Google Shape;895;g153f0e7301b_0_88"/>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Terms of a Loan</a:t>
            </a:r>
            <a:endParaRPr>
              <a:solidFill>
                <a:srgbClr val="BA0C2F"/>
              </a:solidFill>
            </a:endParaRPr>
          </a:p>
        </p:txBody>
      </p:sp>
      <p:sp>
        <p:nvSpPr>
          <p:cNvPr id="896" name="Google Shape;896;g153f0e7301b_0_8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46</a:t>
            </a:fld>
            <a:endParaRPr/>
          </a:p>
        </p:txBody>
      </p:sp>
      <p:pic>
        <p:nvPicPr>
          <p:cNvPr id="897" name="Google Shape;897;g153f0e7301b_0_88"/>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898" name="Google Shape;898;g153f0e7301b_0_88"/>
          <p:cNvSpPr txBox="1"/>
          <p:nvPr/>
        </p:nvSpPr>
        <p:spPr>
          <a:xfrm>
            <a:off x="755075" y="1905000"/>
            <a:ext cx="3480900" cy="4617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2855A4"/>
              </a:solidFill>
              <a:latin typeface="Century Gothic"/>
              <a:ea typeface="Century Gothic"/>
              <a:cs typeface="Century Gothic"/>
              <a:sym typeface="Century Gothic"/>
            </a:endParaRPr>
          </a:p>
        </p:txBody>
      </p:sp>
      <p:sp>
        <p:nvSpPr>
          <p:cNvPr id="899" name="Google Shape;899;g153f0e7301b_0_88"/>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900" name="Google Shape;900;g153f0e7301b_0_88"/>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grpSp>
        <p:nvGrpSpPr>
          <p:cNvPr id="901" name="Google Shape;901;g153f0e7301b_0_88"/>
          <p:cNvGrpSpPr/>
          <p:nvPr/>
        </p:nvGrpSpPr>
        <p:grpSpPr>
          <a:xfrm>
            <a:off x="5037259" y="742697"/>
            <a:ext cx="7388186" cy="5826389"/>
            <a:chOff x="4385681" y="1002809"/>
            <a:chExt cx="7060575" cy="5568033"/>
          </a:xfrm>
        </p:grpSpPr>
        <p:pic>
          <p:nvPicPr>
            <p:cNvPr id="902" name="Google Shape;902;g153f0e7301b_0_8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385681" y="1002809"/>
              <a:ext cx="7060575" cy="5568033"/>
            </a:xfrm>
            <a:prstGeom prst="rect">
              <a:avLst/>
            </a:prstGeom>
            <a:noFill/>
            <a:ln>
              <a:noFill/>
            </a:ln>
          </p:spPr>
        </p:pic>
        <p:sp>
          <p:nvSpPr>
            <p:cNvPr id="903" name="Google Shape;903;g153f0e7301b_0_88"/>
            <p:cNvSpPr txBox="1"/>
            <p:nvPr/>
          </p:nvSpPr>
          <p:spPr>
            <a:xfrm>
              <a:off x="5403505" y="2135788"/>
              <a:ext cx="4926300" cy="2992800"/>
            </a:xfrm>
            <a:prstGeom prst="rect">
              <a:avLst/>
            </a:prstGeom>
            <a:noFill/>
            <a:ln>
              <a:noFill/>
            </a:ln>
          </p:spPr>
          <p:txBody>
            <a:bodyPr spcFirstLastPara="1" wrap="square" lIns="0" tIns="12050" rIns="0" bIns="0" anchor="t" anchorCtr="0">
              <a:spAutoFit/>
            </a:bodyPr>
            <a:lstStyle/>
            <a:p>
              <a:pPr marL="0" marR="5080" lvl="0" indent="0" algn="ctr" rtl="0">
                <a:lnSpc>
                  <a:spcPct val="100000"/>
                </a:lnSpc>
                <a:spcBef>
                  <a:spcPts val="0"/>
                </a:spcBef>
                <a:spcAft>
                  <a:spcPts val="0"/>
                </a:spcAft>
                <a:buClr>
                  <a:schemeClr val="dk1"/>
                </a:buClr>
                <a:buSzPts val="2200"/>
                <a:buFont typeface="Arial"/>
                <a:buNone/>
              </a:pPr>
              <a:r>
                <a:rPr lang="en-US" sz="1600" b="1" i="0" u="none" strike="noStrike" cap="none">
                  <a:solidFill>
                    <a:schemeClr val="dk2"/>
                  </a:solidFill>
                  <a:latin typeface="Century Gothic"/>
                  <a:ea typeface="Century Gothic"/>
                  <a:cs typeface="Century Gothic"/>
                  <a:sym typeface="Century Gothic"/>
                </a:rPr>
                <a:t>“Terms of a loan” refers to the terms and conditions involved when borrowing money.</a:t>
              </a:r>
              <a:endParaRPr sz="1600" b="1" i="0" u="none" strike="noStrike" cap="none">
                <a:solidFill>
                  <a:schemeClr val="dk2"/>
                </a:solidFill>
                <a:latin typeface="Century Gothic"/>
                <a:ea typeface="Century Gothic"/>
                <a:cs typeface="Century Gothic"/>
                <a:sym typeface="Century Gothic"/>
              </a:endParaRPr>
            </a:p>
            <a:p>
              <a:pPr marL="469900" marR="0" lvl="0" indent="0" algn="l" rtl="0">
                <a:lnSpc>
                  <a:spcPct val="100000"/>
                </a:lnSpc>
                <a:spcBef>
                  <a:spcPts val="1000"/>
                </a:spcBef>
                <a:spcAft>
                  <a:spcPts val="0"/>
                </a:spcAft>
                <a:buClr>
                  <a:schemeClr val="dk1"/>
                </a:buClr>
                <a:buSzPts val="2200"/>
                <a:buFont typeface="Arial"/>
                <a:buNone/>
              </a:pPr>
              <a:r>
                <a:rPr lang="en-US" sz="1400" b="0" i="0" u="none" strike="noStrike" cap="none">
                  <a:solidFill>
                    <a:schemeClr val="dk2"/>
                  </a:solidFill>
                  <a:latin typeface="Century Gothic"/>
                  <a:ea typeface="Century Gothic"/>
                  <a:cs typeface="Century Gothic"/>
                  <a:sym typeface="Century Gothic"/>
                </a:rPr>
                <a:t>This can include:</a:t>
              </a:r>
              <a:endParaRPr sz="1400" b="0" i="0" u="none" strike="noStrike" cap="none">
                <a:solidFill>
                  <a:schemeClr val="dk2"/>
                </a:solidFill>
                <a:latin typeface="Century Gothic"/>
                <a:ea typeface="Century Gothic"/>
                <a:cs typeface="Century Gothic"/>
                <a:sym typeface="Century Gothic"/>
              </a:endParaRPr>
            </a:p>
            <a:p>
              <a:pPr marL="914400" marR="0" lvl="0" indent="-317500" algn="l" rtl="0">
                <a:lnSpc>
                  <a:spcPct val="100000"/>
                </a:lnSpc>
                <a:spcBef>
                  <a:spcPts val="1000"/>
                </a:spcBef>
                <a:spcAft>
                  <a:spcPts val="0"/>
                </a:spcAft>
                <a:buClr>
                  <a:schemeClr val="dk2"/>
                </a:buClr>
                <a:buSzPts val="1400"/>
                <a:buFont typeface="Century Gothic"/>
                <a:buChar char="●"/>
              </a:pPr>
              <a:r>
                <a:rPr lang="en-US" sz="1400" b="0" i="0" u="none" strike="noStrike" cap="none">
                  <a:solidFill>
                    <a:schemeClr val="dk2"/>
                  </a:solidFill>
                  <a:latin typeface="Century Gothic"/>
                  <a:ea typeface="Century Gothic"/>
                  <a:cs typeface="Century Gothic"/>
                  <a:sym typeface="Century Gothic"/>
                </a:rPr>
                <a:t>The loan’s repayment period and frequency. </a:t>
              </a:r>
              <a:endParaRPr sz="1400" b="0" i="0" u="none" strike="noStrike" cap="none">
                <a:solidFill>
                  <a:schemeClr val="dk2"/>
                </a:solidFill>
                <a:latin typeface="Century Gothic"/>
                <a:ea typeface="Century Gothic"/>
                <a:cs typeface="Century Gothic"/>
                <a:sym typeface="Century Gothic"/>
              </a:endParaRPr>
            </a:p>
            <a:p>
              <a:pPr marL="914400" marR="433066" lvl="0" indent="-317500" algn="l" rtl="0">
                <a:lnSpc>
                  <a:spcPct val="100000"/>
                </a:lnSpc>
                <a:spcBef>
                  <a:spcPts val="0"/>
                </a:spcBef>
                <a:spcAft>
                  <a:spcPts val="0"/>
                </a:spcAft>
                <a:buClr>
                  <a:schemeClr val="dk2"/>
                </a:buClr>
                <a:buSzPts val="1400"/>
                <a:buFont typeface="Century Gothic"/>
                <a:buChar char="●"/>
              </a:pPr>
              <a:r>
                <a:rPr lang="en-US" sz="1400" b="0" i="0" u="none" strike="noStrike" cap="none">
                  <a:solidFill>
                    <a:schemeClr val="dk2"/>
                  </a:solidFill>
                  <a:latin typeface="Century Gothic"/>
                  <a:ea typeface="Century Gothic"/>
                  <a:cs typeface="Century Gothic"/>
                  <a:sym typeface="Century Gothic"/>
                </a:rPr>
                <a:t>The interest rate and fees associated with the loan.</a:t>
              </a:r>
              <a:endParaRPr sz="1400" b="0" i="0" u="none" strike="noStrike" cap="none">
                <a:solidFill>
                  <a:schemeClr val="dk2"/>
                </a:solidFill>
                <a:latin typeface="Century Gothic"/>
                <a:ea typeface="Century Gothic"/>
                <a:cs typeface="Century Gothic"/>
                <a:sym typeface="Century Gothic"/>
              </a:endParaRPr>
            </a:p>
            <a:p>
              <a:pPr marL="914400" marR="433066" lvl="0" indent="-317500" algn="l" rtl="0">
                <a:lnSpc>
                  <a:spcPct val="100000"/>
                </a:lnSpc>
                <a:spcBef>
                  <a:spcPts val="0"/>
                </a:spcBef>
                <a:spcAft>
                  <a:spcPts val="0"/>
                </a:spcAft>
                <a:buClr>
                  <a:schemeClr val="dk2"/>
                </a:buClr>
                <a:buSzPts val="1400"/>
                <a:buFont typeface="Century Gothic"/>
                <a:buChar char="●"/>
              </a:pPr>
              <a:r>
                <a:rPr lang="en-US" sz="1400" b="0" i="0" u="none" strike="noStrike" cap="none">
                  <a:solidFill>
                    <a:schemeClr val="dk2"/>
                  </a:solidFill>
                  <a:latin typeface="Century Gothic"/>
                  <a:ea typeface="Century Gothic"/>
                  <a:cs typeface="Century Gothic"/>
                  <a:sym typeface="Century Gothic"/>
                </a:rPr>
                <a:t>The amount you pay every time your repayments are due.</a:t>
              </a:r>
              <a:endParaRPr sz="1400" b="0" i="0" u="none" strike="noStrike" cap="none">
                <a:solidFill>
                  <a:schemeClr val="dk2"/>
                </a:solidFill>
                <a:latin typeface="Century Gothic"/>
                <a:ea typeface="Century Gothic"/>
                <a:cs typeface="Century Gothic"/>
                <a:sym typeface="Century Gothic"/>
              </a:endParaRPr>
            </a:p>
            <a:p>
              <a:pPr marL="914400" marR="433068" lvl="0" indent="-317500" algn="l" rtl="0">
                <a:lnSpc>
                  <a:spcPct val="100000"/>
                </a:lnSpc>
                <a:spcBef>
                  <a:spcPts val="0"/>
                </a:spcBef>
                <a:spcAft>
                  <a:spcPts val="0"/>
                </a:spcAft>
                <a:buClr>
                  <a:schemeClr val="dk2"/>
                </a:buClr>
                <a:buSzPts val="1400"/>
                <a:buFont typeface="Century Gothic"/>
                <a:buChar char="●"/>
              </a:pPr>
              <a:r>
                <a:rPr lang="en-US" sz="1400" b="0" i="0" u="none" strike="noStrike" cap="none">
                  <a:solidFill>
                    <a:schemeClr val="dk2"/>
                  </a:solidFill>
                  <a:latin typeface="Century Gothic"/>
                  <a:ea typeface="Century Gothic"/>
                  <a:cs typeface="Century Gothic"/>
                  <a:sym typeface="Century Gothic"/>
                </a:rPr>
                <a:t>How much you will repay in total compared to the loan amount you originally get.</a:t>
              </a:r>
              <a:endParaRPr sz="1400" b="0" i="0" u="none" strike="noStrike" cap="none">
                <a:solidFill>
                  <a:schemeClr val="dk2"/>
                </a:solidFill>
                <a:latin typeface="Century Gothic"/>
                <a:ea typeface="Century Gothic"/>
                <a:cs typeface="Century Gothic"/>
                <a:sym typeface="Century Gothic"/>
              </a:endParaRPr>
            </a:p>
            <a:p>
              <a:pPr marL="914400" marR="0" lvl="0" indent="-317500" algn="l" rtl="0">
                <a:lnSpc>
                  <a:spcPct val="100000"/>
                </a:lnSpc>
                <a:spcBef>
                  <a:spcPts val="0"/>
                </a:spcBef>
                <a:spcAft>
                  <a:spcPts val="0"/>
                </a:spcAft>
                <a:buClr>
                  <a:schemeClr val="dk2"/>
                </a:buClr>
                <a:buSzPts val="1400"/>
                <a:buFont typeface="Century Gothic"/>
                <a:buChar char="●"/>
              </a:pPr>
              <a:r>
                <a:rPr lang="en-US" sz="1400" b="0" i="0" u="none" strike="noStrike" cap="none">
                  <a:solidFill>
                    <a:schemeClr val="dk2"/>
                  </a:solidFill>
                  <a:latin typeface="Century Gothic"/>
                  <a:ea typeface="Century Gothic"/>
                  <a:cs typeface="Century Gothic"/>
                  <a:sym typeface="Century Gothic"/>
                </a:rPr>
                <a:t>Penalty fees.</a:t>
              </a:r>
              <a:endParaRPr sz="1400" b="0" i="0" u="none" strike="noStrike" cap="none">
                <a:solidFill>
                  <a:schemeClr val="dk2"/>
                </a:solidFill>
                <a:latin typeface="Century Gothic"/>
                <a:ea typeface="Century Gothic"/>
                <a:cs typeface="Century Gothic"/>
                <a:sym typeface="Century Gothic"/>
              </a:endParaRPr>
            </a:p>
            <a:p>
              <a:pPr marL="914400" marR="391795" lvl="0" indent="-317500" algn="l" rtl="0">
                <a:lnSpc>
                  <a:spcPct val="100000"/>
                </a:lnSpc>
                <a:spcBef>
                  <a:spcPts val="0"/>
                </a:spcBef>
                <a:spcAft>
                  <a:spcPts val="0"/>
                </a:spcAft>
                <a:buClr>
                  <a:schemeClr val="dk2"/>
                </a:buClr>
                <a:buSzPts val="1400"/>
                <a:buFont typeface="Century Gothic"/>
                <a:buChar char="●"/>
              </a:pPr>
              <a:r>
                <a:rPr lang="en-US" sz="1400" b="0" i="0" u="none" strike="noStrike" cap="none">
                  <a:solidFill>
                    <a:schemeClr val="dk2"/>
                  </a:solidFill>
                  <a:latin typeface="Century Gothic"/>
                  <a:ea typeface="Century Gothic"/>
                  <a:cs typeface="Century Gothic"/>
                  <a:sym typeface="Century Gothic"/>
                </a:rPr>
                <a:t>And any other special conditions that may apply.</a:t>
              </a:r>
              <a:endParaRPr sz="800" b="0" i="0" u="none" strike="noStrike" cap="none">
                <a:solidFill>
                  <a:schemeClr val="dk2"/>
                </a:solidFill>
                <a:latin typeface="Century Gothic"/>
                <a:ea typeface="Century Gothic"/>
                <a:cs typeface="Century Gothic"/>
                <a:sym typeface="Century Gothic"/>
              </a:endParaRPr>
            </a:p>
          </p:txBody>
        </p:sp>
      </p:grpSp>
      <p:pic>
        <p:nvPicPr>
          <p:cNvPr id="904" name="Google Shape;904;g153f0e7301b_0_8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879650" y="1507025"/>
            <a:ext cx="3528651" cy="5294249"/>
          </a:xfrm>
          <a:prstGeom prst="rect">
            <a:avLst/>
          </a:prstGeom>
          <a:noFill/>
          <a:ln>
            <a:noFill/>
          </a:ln>
        </p:spPr>
      </p:pic>
      <p:sp>
        <p:nvSpPr>
          <p:cNvPr id="905" name="Google Shape;905;g153f0e7301b_0_88"/>
          <p:cNvSpPr txBox="1"/>
          <p:nvPr/>
        </p:nvSpPr>
        <p:spPr>
          <a:xfrm>
            <a:off x="755074" y="1837050"/>
            <a:ext cx="2923800" cy="4162800"/>
          </a:xfrm>
          <a:prstGeom prst="rect">
            <a:avLst/>
          </a:prstGeom>
          <a:noFill/>
          <a:ln>
            <a:noFill/>
          </a:ln>
        </p:spPr>
        <p:txBody>
          <a:bodyPr spcFirstLastPara="1" wrap="square" lIns="91425" tIns="45700" rIns="91425" bIns="45700" anchor="t" anchorCtr="0">
            <a:spAutoFit/>
          </a:bodyPr>
          <a:lstStyle/>
          <a:p>
            <a:pPr marL="12700" marR="123825" lvl="0" indent="0" algn="l" rtl="0">
              <a:lnSpc>
                <a:spcPct val="115000"/>
              </a:lnSpc>
              <a:spcBef>
                <a:spcPts val="2250"/>
              </a:spcBef>
              <a:spcAft>
                <a:spcPts val="0"/>
              </a:spcAft>
              <a:buClr>
                <a:schemeClr val="dk1"/>
              </a:buClr>
              <a:buSzPts val="2200"/>
              <a:buFont typeface="Arial"/>
              <a:buNone/>
            </a:pPr>
            <a:r>
              <a:rPr lang="en-US" sz="1800" b="0" i="0" u="none" strike="noStrike" cap="none">
                <a:solidFill>
                  <a:schemeClr val="dk2"/>
                </a:solidFill>
                <a:latin typeface="Century Gothic"/>
                <a:ea typeface="Century Gothic"/>
                <a:cs typeface="Century Gothic"/>
                <a:sym typeface="Century Gothic"/>
              </a:rPr>
              <a:t>When applying for a loan, the lender should specify what the loan terms are before finalizing any borrowing agreement.</a:t>
            </a:r>
            <a:endParaRPr sz="1800" b="0" i="0" u="none" strike="noStrike" cap="none">
              <a:solidFill>
                <a:schemeClr val="dk2"/>
              </a:solidFill>
              <a:latin typeface="Century Gothic"/>
              <a:ea typeface="Century Gothic"/>
              <a:cs typeface="Century Gothic"/>
              <a:sym typeface="Century Gothic"/>
            </a:endParaRPr>
          </a:p>
          <a:p>
            <a:pPr marL="12700" marR="26668" lvl="0" indent="0" algn="l" rtl="0">
              <a:lnSpc>
                <a:spcPct val="115000"/>
              </a:lnSpc>
              <a:spcBef>
                <a:spcPts val="2250"/>
              </a:spcBef>
              <a:spcAft>
                <a:spcPts val="0"/>
              </a:spcAft>
              <a:buClr>
                <a:schemeClr val="dk1"/>
              </a:buClr>
              <a:buSzPts val="2200"/>
              <a:buFont typeface="Arial"/>
              <a:buNone/>
            </a:pPr>
            <a:r>
              <a:rPr lang="en-US" sz="1800" b="0" i="0" u="none" strike="noStrike" cap="none">
                <a:solidFill>
                  <a:schemeClr val="dk2"/>
                </a:solidFill>
                <a:latin typeface="Century Gothic"/>
                <a:ea typeface="Century Gothic"/>
                <a:cs typeface="Century Gothic"/>
                <a:sym typeface="Century Gothic"/>
              </a:rPr>
              <a:t>It’s important to review loan terms carefully to check for any hidden clauses or fees that could potentially cost you money.</a:t>
            </a:r>
            <a:endParaRPr sz="1300" b="0" i="0" u="none" strike="noStrike" cap="none">
              <a:solidFill>
                <a:schemeClr val="dk2"/>
              </a:solidFill>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pic>
        <p:nvPicPr>
          <p:cNvPr id="910" name="Google Shape;910;p2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sp>
        <p:nvSpPr>
          <p:cNvPr id="911" name="Google Shape;911;p27"/>
          <p:cNvSpPr txBox="1">
            <a:spLocks noGrp="1"/>
          </p:cNvSpPr>
          <p:nvPr>
            <p:ph type="title"/>
          </p:nvPr>
        </p:nvSpPr>
        <p:spPr>
          <a:xfrm>
            <a:off x="755075" y="29708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latin typeface="Century Gothic"/>
                <a:ea typeface="Century Gothic"/>
                <a:cs typeface="Century Gothic"/>
                <a:sym typeface="Century Gothic"/>
              </a:rPr>
              <a:t>Key Takeaways From This Module</a:t>
            </a:r>
            <a:endParaRPr/>
          </a:p>
        </p:txBody>
      </p:sp>
      <p:sp>
        <p:nvSpPr>
          <p:cNvPr id="912" name="Google Shape;912;p27"/>
          <p:cNvSpPr txBox="1">
            <a:spLocks noGrp="1"/>
          </p:cNvSpPr>
          <p:nvPr>
            <p:ph type="body" idx="1"/>
          </p:nvPr>
        </p:nvSpPr>
        <p:spPr>
          <a:xfrm>
            <a:off x="3035531" y="1396156"/>
            <a:ext cx="8977800" cy="5270400"/>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20000"/>
              </a:lnSpc>
              <a:spcBef>
                <a:spcPts val="0"/>
              </a:spcBef>
              <a:spcAft>
                <a:spcPts val="0"/>
              </a:spcAft>
              <a:buClr>
                <a:schemeClr val="dk1"/>
              </a:buClr>
              <a:buSzPct val="100000"/>
              <a:buNone/>
            </a:pPr>
            <a:endParaRPr sz="1900">
              <a:solidFill>
                <a:srgbClr val="2853A3"/>
              </a:solidFill>
            </a:endParaRPr>
          </a:p>
          <a:p>
            <a:pPr marL="457200" marR="198755" lvl="0" indent="-336867" algn="l" rtl="0">
              <a:lnSpc>
                <a:spcPct val="116500"/>
              </a:lnSpc>
              <a:spcBef>
                <a:spcPts val="0"/>
              </a:spcBef>
              <a:spcAft>
                <a:spcPts val="0"/>
              </a:spcAft>
              <a:buClr>
                <a:srgbClr val="2853A3"/>
              </a:buClr>
              <a:buSzPct val="100000"/>
              <a:buFont typeface="Century Gothic"/>
              <a:buAutoNum type="arabicPeriod"/>
            </a:pPr>
            <a:r>
              <a:rPr lang="en-US" sz="2200" b="1">
                <a:solidFill>
                  <a:srgbClr val="2853A3"/>
                </a:solidFill>
              </a:rPr>
              <a:t>Research your options.</a:t>
            </a:r>
            <a:r>
              <a:rPr lang="en-US" sz="2200" b="1">
                <a:solidFill>
                  <a:srgbClr val="2853A3"/>
                </a:solidFill>
                <a:latin typeface="Century Gothic"/>
                <a:ea typeface="Century Gothic"/>
                <a:cs typeface="Century Gothic"/>
                <a:sym typeface="Century Gothic"/>
              </a:rPr>
              <a:t> </a:t>
            </a:r>
            <a:r>
              <a:rPr lang="en-US" sz="2200">
                <a:solidFill>
                  <a:schemeClr val="dk2"/>
                </a:solidFill>
              </a:rPr>
              <a:t>There are many kinds of savings accounts, credit products, loans, and insurance plans on the market. Researching each financial product or service you are considering will help you choose one that is right for you.</a:t>
            </a:r>
            <a:endParaRPr>
              <a:solidFill>
                <a:schemeClr val="dk2"/>
              </a:solidFill>
            </a:endParaRPr>
          </a:p>
          <a:p>
            <a:pPr marL="457200" marR="198755" lvl="0" indent="-336867" algn="l" rtl="0">
              <a:lnSpc>
                <a:spcPct val="116500"/>
              </a:lnSpc>
              <a:spcBef>
                <a:spcPts val="1000"/>
              </a:spcBef>
              <a:spcAft>
                <a:spcPts val="0"/>
              </a:spcAft>
              <a:buClr>
                <a:srgbClr val="2853A3"/>
              </a:buClr>
              <a:buSzPct val="100000"/>
              <a:buFont typeface="Century Gothic"/>
              <a:buAutoNum type="arabicPeriod"/>
            </a:pPr>
            <a:r>
              <a:rPr lang="en-US" sz="2200" b="1">
                <a:solidFill>
                  <a:srgbClr val="2853A3"/>
                </a:solidFill>
              </a:rPr>
              <a:t>Read documents carefully</a:t>
            </a:r>
            <a:r>
              <a:rPr lang="en-US" sz="2200" b="1">
                <a:solidFill>
                  <a:srgbClr val="2853A3"/>
                </a:solidFill>
                <a:latin typeface="Century Gothic"/>
                <a:ea typeface="Century Gothic"/>
                <a:cs typeface="Century Gothic"/>
                <a:sym typeface="Century Gothic"/>
              </a:rPr>
              <a:t>. </a:t>
            </a:r>
            <a:r>
              <a:rPr lang="en-US" sz="2200">
                <a:solidFill>
                  <a:schemeClr val="dk2"/>
                </a:solidFill>
              </a:rPr>
              <a:t>Using financial products and services means reading and signing a lot of documents. Before you sign anything, make sure that you read the documents carefully. These documents will tell you important information about the terms and conditions of the product or service you chose. </a:t>
            </a:r>
            <a:endParaRPr sz="2200">
              <a:solidFill>
                <a:schemeClr val="dk2"/>
              </a:solidFill>
            </a:endParaRPr>
          </a:p>
          <a:p>
            <a:pPr marL="457200" marR="198755" lvl="0" indent="-336867" algn="l" rtl="0">
              <a:lnSpc>
                <a:spcPct val="116500"/>
              </a:lnSpc>
              <a:spcBef>
                <a:spcPts val="1000"/>
              </a:spcBef>
              <a:spcAft>
                <a:spcPts val="0"/>
              </a:spcAft>
              <a:buClr>
                <a:srgbClr val="2853A3"/>
              </a:buClr>
              <a:buSzPct val="100000"/>
              <a:buFont typeface="Century Gothic"/>
              <a:buAutoNum type="arabicPeriod"/>
            </a:pPr>
            <a:r>
              <a:rPr lang="en-US" sz="2200" b="1">
                <a:solidFill>
                  <a:srgbClr val="2853A3"/>
                </a:solidFill>
              </a:rPr>
              <a:t>Think about the future of your business</a:t>
            </a:r>
            <a:r>
              <a:rPr lang="en-US" sz="2200" b="1">
                <a:solidFill>
                  <a:srgbClr val="2853A3"/>
                </a:solidFill>
                <a:latin typeface="Century Gothic"/>
                <a:ea typeface="Century Gothic"/>
                <a:cs typeface="Century Gothic"/>
                <a:sym typeface="Century Gothic"/>
              </a:rPr>
              <a:t>.</a:t>
            </a:r>
            <a:r>
              <a:rPr lang="en-US" sz="2200">
                <a:solidFill>
                  <a:schemeClr val="dk2"/>
                </a:solidFill>
              </a:rPr>
              <a:t> There are different types of financial products and services specifically made to help protect or grow your business. When considering loans or investments, think about your business goals for the future, and how these products can help you meet those goals.</a:t>
            </a:r>
            <a:endParaRPr sz="2200">
              <a:solidFill>
                <a:srgbClr val="05408B"/>
              </a:solidFill>
            </a:endParaRPr>
          </a:p>
          <a:p>
            <a:pPr marL="457200" marR="198755" lvl="0" indent="-336867" algn="l" rtl="0">
              <a:lnSpc>
                <a:spcPct val="116500"/>
              </a:lnSpc>
              <a:spcBef>
                <a:spcPts val="1000"/>
              </a:spcBef>
              <a:spcAft>
                <a:spcPts val="1000"/>
              </a:spcAft>
              <a:buClr>
                <a:srgbClr val="2853A3"/>
              </a:buClr>
              <a:buSzPct val="100000"/>
              <a:buFont typeface="Century Gothic"/>
              <a:buAutoNum type="arabicPeriod"/>
            </a:pPr>
            <a:r>
              <a:rPr lang="en-US" sz="2200" b="1">
                <a:solidFill>
                  <a:srgbClr val="2853A3"/>
                </a:solidFill>
              </a:rPr>
              <a:t>Establish financial independence</a:t>
            </a:r>
            <a:r>
              <a:rPr lang="en-US" sz="2200" b="1">
                <a:solidFill>
                  <a:srgbClr val="2853A3"/>
                </a:solidFill>
                <a:latin typeface="Century Gothic"/>
                <a:ea typeface="Century Gothic"/>
                <a:cs typeface="Century Gothic"/>
                <a:sym typeface="Century Gothic"/>
              </a:rPr>
              <a:t>.</a:t>
            </a:r>
            <a:r>
              <a:rPr lang="en-US" sz="2200">
                <a:solidFill>
                  <a:schemeClr val="dk2"/>
                </a:solidFill>
              </a:rPr>
              <a:t> Setting up your own financial account, choosing an insurance plan, and building a budget will help you become financially independent. You get to make your own decisions about your personal and business finances. </a:t>
            </a:r>
            <a:endParaRPr sz="2200">
              <a:solidFill>
                <a:schemeClr val="dk2"/>
              </a:solidFill>
            </a:endParaRPr>
          </a:p>
        </p:txBody>
      </p:sp>
      <p:pic>
        <p:nvPicPr>
          <p:cNvPr id="913" name="Google Shape;913;p27"/>
          <p:cNvPicPr preferRelativeResize="0"/>
          <p:nvPr/>
        </p:nvPicPr>
        <p:blipFill rotWithShape="1">
          <a:blip r:embed="rId4" cstate="screen">
            <a:alphaModFix/>
            <a:extLst>
              <a:ext uri="{28A0092B-C50C-407E-A947-70E740481C1C}">
                <a14:useLocalDpi xmlns:a14="http://schemas.microsoft.com/office/drawing/2010/main"/>
              </a:ext>
            </a:extLst>
          </a:blip>
          <a:srcRect t="9" b="7"/>
          <a:stretch/>
        </p:blipFill>
        <p:spPr>
          <a:xfrm flipH="1">
            <a:off x="-22937" y="1408471"/>
            <a:ext cx="3513667" cy="5270502"/>
          </a:xfrm>
          <a:prstGeom prst="rect">
            <a:avLst/>
          </a:prstGeom>
          <a:noFill/>
          <a:ln>
            <a:noFill/>
          </a:ln>
        </p:spPr>
      </p:pic>
      <p:pic>
        <p:nvPicPr>
          <p:cNvPr id="914" name="Google Shape;914;p27"/>
          <p:cNvPicPr preferRelativeResize="0"/>
          <p:nvPr/>
        </p:nvPicPr>
        <p:blipFill rotWithShape="1">
          <a:blip r:embed="rId5"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915" name="Google Shape;915;p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919"/>
        <p:cNvGrpSpPr/>
        <p:nvPr/>
      </p:nvGrpSpPr>
      <p:grpSpPr>
        <a:xfrm>
          <a:off x="0" y="0"/>
          <a:ext cx="0" cy="0"/>
          <a:chOff x="0" y="0"/>
          <a:chExt cx="0" cy="0"/>
        </a:xfrm>
      </p:grpSpPr>
      <p:pic>
        <p:nvPicPr>
          <p:cNvPr id="920" name="Google Shape;920;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grpSp>
        <p:nvGrpSpPr>
          <p:cNvPr id="921" name="Google Shape;921;p28"/>
          <p:cNvGrpSpPr/>
          <p:nvPr/>
        </p:nvGrpSpPr>
        <p:grpSpPr>
          <a:xfrm>
            <a:off x="5231303" y="736329"/>
            <a:ext cx="5265765" cy="4152629"/>
            <a:chOff x="5364307" y="875631"/>
            <a:chExt cx="5265765" cy="4152629"/>
          </a:xfrm>
        </p:grpSpPr>
        <p:pic>
          <p:nvPicPr>
            <p:cNvPr id="922" name="Google Shape;922;p28"/>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364307" y="875631"/>
              <a:ext cx="5265765" cy="4152629"/>
            </a:xfrm>
            <a:prstGeom prst="rect">
              <a:avLst/>
            </a:prstGeom>
            <a:noFill/>
            <a:ln>
              <a:noFill/>
            </a:ln>
          </p:spPr>
        </p:pic>
        <p:sp>
          <p:nvSpPr>
            <p:cNvPr id="923" name="Google Shape;923;p28"/>
            <p:cNvSpPr txBox="1"/>
            <p:nvPr/>
          </p:nvSpPr>
          <p:spPr>
            <a:xfrm>
              <a:off x="6075411" y="2246293"/>
              <a:ext cx="3843600" cy="13854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Any doubts and questions?</a:t>
              </a:r>
              <a:endParaRPr sz="2800" b="1" i="0" u="none" strike="noStrike" cap="none">
                <a:solidFill>
                  <a:schemeClr val="lt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Ask away!</a:t>
              </a:r>
              <a:endParaRPr sz="2800" b="1" i="0" u="none" strike="noStrike" cap="none">
                <a:solidFill>
                  <a:schemeClr val="lt1"/>
                </a:solidFill>
                <a:latin typeface="Century Gothic"/>
                <a:ea typeface="Century Gothic"/>
                <a:cs typeface="Century Gothic"/>
                <a:sym typeface="Century Gothic"/>
              </a:endParaRPr>
            </a:p>
          </p:txBody>
        </p:sp>
      </p:grpSp>
      <p:pic>
        <p:nvPicPr>
          <p:cNvPr id="924" name="Google Shape;924;p28"/>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224267" y="166255"/>
            <a:ext cx="3138302" cy="2474893"/>
          </a:xfrm>
          <a:prstGeom prst="rect">
            <a:avLst/>
          </a:prstGeom>
          <a:noFill/>
          <a:ln>
            <a:noFill/>
          </a:ln>
        </p:spPr>
      </p:pic>
      <p:pic>
        <p:nvPicPr>
          <p:cNvPr id="925" name="Google Shape;925;p28"/>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802445" y="1522534"/>
            <a:ext cx="3428858" cy="5143287"/>
          </a:xfrm>
          <a:prstGeom prst="rect">
            <a:avLst/>
          </a:prstGeom>
          <a:noFill/>
          <a:ln>
            <a:noFill/>
          </a:ln>
        </p:spPr>
      </p:pic>
      <p:sp>
        <p:nvSpPr>
          <p:cNvPr id="926" name="Google Shape;926;p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48</a:t>
            </a:fld>
            <a:endParaRPr/>
          </a:p>
        </p:txBody>
      </p:sp>
      <p:pic>
        <p:nvPicPr>
          <p:cNvPr id="927" name="Google Shape;927;p28"/>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263800" y="622600"/>
            <a:ext cx="1208049" cy="120804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31"/>
        <p:cNvGrpSpPr/>
        <p:nvPr/>
      </p:nvGrpSpPr>
      <p:grpSpPr>
        <a:xfrm>
          <a:off x="0" y="0"/>
          <a:ext cx="0" cy="0"/>
          <a:chOff x="0" y="0"/>
          <a:chExt cx="0" cy="0"/>
        </a:xfrm>
      </p:grpSpPr>
      <p:pic>
        <p:nvPicPr>
          <p:cNvPr id="932" name="Google Shape;932;g158fd26c445_0_1"/>
          <p:cNvPicPr preferRelativeResize="0"/>
          <p:nvPr/>
        </p:nvPicPr>
        <p:blipFill rotWithShape="1">
          <a:blip r:embed="rId3" cstate="screen">
            <a:alphaModFix/>
            <a:extLst>
              <a:ext uri="{28A0092B-C50C-407E-A947-70E740481C1C}">
                <a14:useLocalDpi xmlns:a14="http://schemas.microsoft.com/office/drawing/2010/main"/>
              </a:ext>
            </a:extLst>
          </a:blip>
          <a:srcRect b="8900"/>
          <a:stretch/>
        </p:blipFill>
        <p:spPr>
          <a:xfrm>
            <a:off x="0" y="1506950"/>
            <a:ext cx="12192000" cy="5351050"/>
          </a:xfrm>
          <a:prstGeom prst="rect">
            <a:avLst/>
          </a:prstGeom>
          <a:noFill/>
          <a:ln>
            <a:noFill/>
          </a:ln>
        </p:spPr>
      </p:pic>
      <p:sp>
        <p:nvSpPr>
          <p:cNvPr id="933" name="Google Shape;933;g158fd26c445_0_1"/>
          <p:cNvSpPr txBox="1">
            <a:spLocks noGrp="1"/>
          </p:cNvSpPr>
          <p:nvPr>
            <p:ph type="subTitle" idx="1"/>
          </p:nvPr>
        </p:nvSpPr>
        <p:spPr>
          <a:xfrm>
            <a:off x="4485300" y="2208100"/>
            <a:ext cx="3069000" cy="12099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lt1"/>
              </a:buClr>
              <a:buSzPts val="1600"/>
              <a:buFont typeface="Arial"/>
              <a:buNone/>
            </a:pPr>
            <a:r>
              <a:rPr lang="en-US" sz="1900" b="1" u="sng">
                <a:solidFill>
                  <a:schemeClr val="lt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www.siaedge.com</a:t>
            </a:r>
            <a:endParaRPr sz="2300">
              <a:solidFill>
                <a:schemeClr val="lt1"/>
              </a:solidFill>
            </a:endParaRPr>
          </a:p>
          <a:p>
            <a:pPr marL="0" marR="0" lvl="0" indent="0" algn="ctr" rtl="0">
              <a:lnSpc>
                <a:spcPct val="100000"/>
              </a:lnSpc>
              <a:spcBef>
                <a:spcPts val="0"/>
              </a:spcBef>
              <a:spcAft>
                <a:spcPts val="0"/>
              </a:spcAft>
              <a:buClr>
                <a:schemeClr val="lt1"/>
              </a:buClr>
              <a:buSzPts val="1600"/>
              <a:buFont typeface="Arial"/>
              <a:buNone/>
            </a:pPr>
            <a:r>
              <a:rPr lang="en-US" sz="1900" b="0" i="0" u="none" strike="noStrike" cap="none">
                <a:solidFill>
                  <a:schemeClr val="lt1"/>
                </a:solidFill>
                <a:latin typeface="Century Gothic"/>
                <a:ea typeface="Century Gothic"/>
                <a:cs typeface="Century Gothic"/>
                <a:sym typeface="Century Gothic"/>
              </a:rPr>
              <a:t>Line Two</a:t>
            </a:r>
            <a:endParaRPr sz="2300"/>
          </a:p>
          <a:p>
            <a:pPr marL="0" marR="0" lvl="0" indent="0" algn="ctr" rtl="0">
              <a:lnSpc>
                <a:spcPct val="100000"/>
              </a:lnSpc>
              <a:spcBef>
                <a:spcPts val="0"/>
              </a:spcBef>
              <a:spcAft>
                <a:spcPts val="0"/>
              </a:spcAft>
              <a:buClr>
                <a:schemeClr val="lt1"/>
              </a:buClr>
              <a:buSzPts val="1600"/>
              <a:buFont typeface="Arial"/>
              <a:buNone/>
            </a:pPr>
            <a:r>
              <a:rPr lang="en-US" sz="1900" b="0" i="0" u="none" strike="noStrike" cap="none">
                <a:solidFill>
                  <a:schemeClr val="lt1"/>
                </a:solidFill>
                <a:latin typeface="Century Gothic"/>
                <a:ea typeface="Century Gothic"/>
                <a:cs typeface="Century Gothic"/>
                <a:sym typeface="Century Gothic"/>
              </a:rPr>
              <a:t>Line Three</a:t>
            </a:r>
            <a:endParaRPr sz="1900" b="0" i="0" u="none" strike="noStrike" cap="none">
              <a:solidFill>
                <a:schemeClr val="lt1"/>
              </a:solidFill>
              <a:latin typeface="Century Gothic"/>
              <a:ea typeface="Century Gothic"/>
              <a:cs typeface="Century Gothic"/>
              <a:sym typeface="Century Gothic"/>
            </a:endParaRPr>
          </a:p>
        </p:txBody>
      </p:sp>
      <p:grpSp>
        <p:nvGrpSpPr>
          <p:cNvPr id="934" name="Google Shape;934;g158fd26c445_0_1"/>
          <p:cNvGrpSpPr/>
          <p:nvPr/>
        </p:nvGrpSpPr>
        <p:grpSpPr>
          <a:xfrm>
            <a:off x="246099" y="131775"/>
            <a:ext cx="5470327" cy="1310724"/>
            <a:chOff x="257357" y="-20637"/>
            <a:chExt cx="3023115" cy="724357"/>
          </a:xfrm>
        </p:grpSpPr>
        <p:pic>
          <p:nvPicPr>
            <p:cNvPr id="935" name="Google Shape;935;g158fd26c445_0_1"/>
            <p:cNvPicPr preferRelativeResize="0"/>
            <p:nvPr/>
          </p:nvPicPr>
          <p:blipFill rotWithShape="1">
            <a:blip r:embed="rId5" cstate="screen">
              <a:alphaModFix/>
              <a:extLst>
                <a:ext uri="{28A0092B-C50C-407E-A947-70E740481C1C}">
                  <a14:useLocalDpi xmlns:a14="http://schemas.microsoft.com/office/drawing/2010/main"/>
                </a:ext>
              </a:extLst>
            </a:blip>
            <a:srcRect t="14780" b="8320"/>
            <a:stretch/>
          </p:blipFill>
          <p:spPr>
            <a:xfrm>
              <a:off x="257357" y="95707"/>
              <a:ext cx="1150548" cy="498020"/>
            </a:xfrm>
            <a:prstGeom prst="rect">
              <a:avLst/>
            </a:prstGeom>
            <a:noFill/>
            <a:ln>
              <a:noFill/>
            </a:ln>
          </p:spPr>
        </p:pic>
        <p:pic>
          <p:nvPicPr>
            <p:cNvPr id="936" name="Google Shape;936;g158fd26c445_0_1"/>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413572" y="-20637"/>
              <a:ext cx="1866900" cy="724357"/>
            </a:xfrm>
            <a:prstGeom prst="rect">
              <a:avLst/>
            </a:prstGeom>
            <a:noFill/>
            <a:ln>
              <a:noFill/>
            </a:ln>
          </p:spPr>
        </p:pic>
      </p:grpSp>
      <p:grpSp>
        <p:nvGrpSpPr>
          <p:cNvPr id="937" name="Google Shape;937;g158fd26c445_0_1"/>
          <p:cNvGrpSpPr/>
          <p:nvPr/>
        </p:nvGrpSpPr>
        <p:grpSpPr>
          <a:xfrm>
            <a:off x="-151097" y="1625004"/>
            <a:ext cx="5334169" cy="5226283"/>
            <a:chOff x="-514637" y="776570"/>
            <a:chExt cx="6316364" cy="6264274"/>
          </a:xfrm>
        </p:grpSpPr>
        <p:pic>
          <p:nvPicPr>
            <p:cNvPr id="938" name="Google Shape;938;g158fd26c445_0_1"/>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14637" y="776570"/>
              <a:ext cx="4164542" cy="6246813"/>
            </a:xfrm>
            <a:prstGeom prst="rect">
              <a:avLst/>
            </a:prstGeom>
            <a:noFill/>
            <a:ln>
              <a:noFill/>
            </a:ln>
          </p:spPr>
        </p:pic>
        <p:pic>
          <p:nvPicPr>
            <p:cNvPr id="939" name="Google Shape;939;g158fd26c445_0_1"/>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637185" y="794031"/>
              <a:ext cx="4164542" cy="6246813"/>
            </a:xfrm>
            <a:prstGeom prst="rect">
              <a:avLst/>
            </a:prstGeom>
            <a:noFill/>
            <a:ln>
              <a:noFill/>
            </a:ln>
          </p:spPr>
        </p:pic>
      </p:grpSp>
      <p:grpSp>
        <p:nvGrpSpPr>
          <p:cNvPr id="940" name="Google Shape;940;g158fd26c445_0_1"/>
          <p:cNvGrpSpPr/>
          <p:nvPr/>
        </p:nvGrpSpPr>
        <p:grpSpPr>
          <a:xfrm>
            <a:off x="6884122" y="1625028"/>
            <a:ext cx="5027698" cy="5112453"/>
            <a:chOff x="6390275" y="658609"/>
            <a:chExt cx="6231654" cy="6322598"/>
          </a:xfrm>
        </p:grpSpPr>
        <p:pic>
          <p:nvPicPr>
            <p:cNvPr id="941" name="Google Shape;941;g158fd26c445_0_1"/>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390275" y="658609"/>
              <a:ext cx="4132925" cy="6199394"/>
            </a:xfrm>
            <a:prstGeom prst="rect">
              <a:avLst/>
            </a:prstGeom>
            <a:noFill/>
            <a:ln>
              <a:noFill/>
            </a:ln>
          </p:spPr>
        </p:pic>
        <p:pic>
          <p:nvPicPr>
            <p:cNvPr id="942" name="Google Shape;942;g158fd26c445_0_1"/>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8488999" y="781813"/>
              <a:ext cx="4132930" cy="6199394"/>
            </a:xfrm>
            <a:prstGeom prst="rect">
              <a:avLst/>
            </a:prstGeom>
            <a:noFill/>
            <a:ln>
              <a:noFill/>
            </a:ln>
          </p:spPr>
        </p:pic>
      </p:grpSp>
      <p:pic>
        <p:nvPicPr>
          <p:cNvPr id="943" name="Google Shape;943;g158fd26c445_0_1"/>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5945075" y="242938"/>
            <a:ext cx="1941704" cy="10883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 y="0"/>
            <a:ext cx="12191998" cy="6857172"/>
          </a:xfrm>
          <a:prstGeom prst="rect">
            <a:avLst/>
          </a:prstGeom>
          <a:noFill/>
          <a:ln>
            <a:noFill/>
          </a:ln>
        </p:spPr>
      </p:pic>
      <p:sp>
        <p:nvSpPr>
          <p:cNvPr id="159" name="Google Shape;159;p6"/>
          <p:cNvSpPr/>
          <p:nvPr/>
        </p:nvSpPr>
        <p:spPr>
          <a:xfrm>
            <a:off x="1" y="1717399"/>
            <a:ext cx="6681894" cy="1923579"/>
          </a:xfrm>
          <a:prstGeom prst="rect">
            <a:avLst/>
          </a:prstGeom>
          <a:solidFill>
            <a:srgbClr val="EDBD4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B3CDEA"/>
              </a:solidFill>
              <a:latin typeface="Calibri"/>
              <a:ea typeface="Calibri"/>
              <a:cs typeface="Calibri"/>
              <a:sym typeface="Calibri"/>
            </a:endParaRPr>
          </a:p>
        </p:txBody>
      </p:sp>
      <p:sp>
        <p:nvSpPr>
          <p:cNvPr id="160" name="Google Shape;160;p6"/>
          <p:cNvSpPr txBox="1"/>
          <p:nvPr/>
        </p:nvSpPr>
        <p:spPr>
          <a:xfrm>
            <a:off x="1044324" y="1958824"/>
            <a:ext cx="5472900" cy="1423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PART 1: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2800"/>
              <a:buFont typeface="Arial"/>
              <a:buNone/>
            </a:pPr>
            <a:r>
              <a:rPr lang="en-US" sz="2800" b="1" i="0" u="none" strike="noStrike" cap="none">
                <a:solidFill>
                  <a:schemeClr val="lt1"/>
                </a:solidFill>
                <a:latin typeface="Century Gothic"/>
                <a:ea typeface="Century Gothic"/>
                <a:cs typeface="Century Gothic"/>
                <a:sym typeface="Century Gothic"/>
              </a:rPr>
              <a:t>FINANCIAL ACCOUNT OPENING</a:t>
            </a:r>
            <a:endParaRPr sz="2800" b="1" i="0" u="none" strike="noStrike" cap="none">
              <a:solidFill>
                <a:schemeClr val="lt1"/>
              </a:solidFill>
              <a:latin typeface="Calibri"/>
              <a:ea typeface="Calibri"/>
              <a:cs typeface="Calibri"/>
              <a:sym typeface="Calibri"/>
            </a:endParaRPr>
          </a:p>
        </p:txBody>
      </p:sp>
      <p:sp>
        <p:nvSpPr>
          <p:cNvPr id="161" name="Google Shape;161;p6"/>
          <p:cNvSpPr txBox="1"/>
          <p:nvPr/>
        </p:nvSpPr>
        <p:spPr>
          <a:xfrm>
            <a:off x="1044325" y="3981100"/>
            <a:ext cx="4922400" cy="1662000"/>
          </a:xfrm>
          <a:prstGeom prst="rect">
            <a:avLst/>
          </a:prstGeom>
          <a:noFill/>
          <a:ln>
            <a:noFill/>
          </a:ln>
          <a:effectLst>
            <a:outerShdw blurRad="254000" algn="tl" rotWithShape="0">
              <a:srgbClr val="000000">
                <a:alpha val="40000"/>
              </a:srgbClr>
            </a:outerShdw>
          </a:effectLst>
        </p:spPr>
        <p:txBody>
          <a:bodyPr spcFirstLastPara="1" wrap="square" lIns="91425" tIns="45700" rIns="91425" bIns="45700" anchor="t" anchorCtr="0">
            <a:normAutofit/>
          </a:bodyPr>
          <a:lstStyle/>
          <a:p>
            <a:pPr marL="228600" marR="0" lvl="0" indent="-228600" algn="l" rtl="0">
              <a:lnSpc>
                <a:spcPct val="100000"/>
              </a:lnSpc>
              <a:spcBef>
                <a:spcPts val="0"/>
              </a:spcBef>
              <a:spcAft>
                <a:spcPts val="0"/>
              </a:spcAft>
              <a:buClr>
                <a:schemeClr val="lt1"/>
              </a:buClr>
              <a:buSzPts val="1600"/>
              <a:buFont typeface="Arial"/>
              <a:buNone/>
            </a:pPr>
            <a:r>
              <a:rPr lang="en-US" sz="2000" b="1" i="0" u="none" strike="noStrike" cap="none">
                <a:solidFill>
                  <a:schemeClr val="lt1"/>
                </a:solidFill>
                <a:latin typeface="Century Gothic"/>
                <a:ea typeface="Century Gothic"/>
                <a:cs typeface="Century Gothic"/>
                <a:sym typeface="Century Gothic"/>
              </a:rPr>
              <a:t>Objectives: </a:t>
            </a:r>
            <a:endParaRPr sz="2000" b="1" i="0" u="none" strike="noStrike" cap="none">
              <a:solidFill>
                <a:schemeClr val="lt1"/>
              </a:solidFill>
              <a:latin typeface="Century Gothic"/>
              <a:ea typeface="Century Gothic"/>
              <a:cs typeface="Century Gothic"/>
              <a:sym typeface="Century Gothic"/>
            </a:endParaRPr>
          </a:p>
          <a:p>
            <a:pPr marL="342900" marR="0" lvl="0" indent="-342900" algn="l" rtl="0">
              <a:lnSpc>
                <a:spcPct val="100000"/>
              </a:lnSpc>
              <a:spcBef>
                <a:spcPts val="80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understand how to open an account with a financial service provider.</a:t>
            </a:r>
            <a:endParaRPr sz="14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chemeClr val="lt1"/>
              </a:buClr>
              <a:buSzPts val="1600"/>
              <a:buFont typeface="Century Gothic"/>
              <a:buAutoNum type="arabicPeriod"/>
            </a:pPr>
            <a:r>
              <a:rPr lang="en-US" sz="1600" b="0" i="0" u="none" strike="noStrike" cap="none">
                <a:solidFill>
                  <a:schemeClr val="lt1"/>
                </a:solidFill>
                <a:latin typeface="Century Gothic"/>
                <a:ea typeface="Century Gothic"/>
                <a:cs typeface="Century Gothic"/>
                <a:sym typeface="Century Gothic"/>
              </a:rPr>
              <a:t>To learn about the types of documents typically required to open an account.</a:t>
            </a:r>
            <a:endParaRPr sz="2000" b="0" i="0" u="none" strike="noStrike" cap="none">
              <a:solidFill>
                <a:schemeClr val="lt1"/>
              </a:solidFill>
              <a:latin typeface="Century Gothic"/>
              <a:ea typeface="Century Gothic"/>
              <a:cs typeface="Century Gothic"/>
              <a:sym typeface="Century Gothic"/>
            </a:endParaRPr>
          </a:p>
        </p:txBody>
      </p:sp>
      <p:grpSp>
        <p:nvGrpSpPr>
          <p:cNvPr id="162" name="Google Shape;162;p6"/>
          <p:cNvGrpSpPr/>
          <p:nvPr/>
        </p:nvGrpSpPr>
        <p:grpSpPr>
          <a:xfrm>
            <a:off x="6102925" y="-166575"/>
            <a:ext cx="4204875" cy="4047601"/>
            <a:chOff x="6019800" y="-166575"/>
            <a:chExt cx="4204875" cy="4047601"/>
          </a:xfrm>
        </p:grpSpPr>
        <p:pic>
          <p:nvPicPr>
            <p:cNvPr id="163" name="Google Shape;163;p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019800" y="-166575"/>
              <a:ext cx="4204875" cy="4047601"/>
            </a:xfrm>
            <a:prstGeom prst="rect">
              <a:avLst/>
            </a:prstGeom>
            <a:noFill/>
            <a:ln>
              <a:noFill/>
            </a:ln>
          </p:spPr>
        </p:pic>
        <p:sp>
          <p:nvSpPr>
            <p:cNvPr id="164" name="Google Shape;164;p6"/>
            <p:cNvSpPr txBox="1"/>
            <p:nvPr/>
          </p:nvSpPr>
          <p:spPr>
            <a:xfrm>
              <a:off x="7145866" y="744036"/>
              <a:ext cx="1967400" cy="1569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2853A3"/>
                  </a:solidFill>
                  <a:latin typeface="Century Gothic"/>
                  <a:ea typeface="Century Gothic"/>
                  <a:cs typeface="Century Gothic"/>
                  <a:sym typeface="Century Gothic"/>
                </a:rPr>
                <a:t>Are you ready to learn how to open your own account with a financial service provider?</a:t>
              </a:r>
              <a:endParaRPr sz="1600" b="1" i="0" u="none" strike="noStrike" cap="none">
                <a:solidFill>
                  <a:srgbClr val="2853A3"/>
                </a:solidFill>
                <a:latin typeface="Calibri"/>
                <a:ea typeface="Calibri"/>
                <a:cs typeface="Calibri"/>
                <a:sym typeface="Calibri"/>
              </a:endParaRPr>
            </a:p>
          </p:txBody>
        </p:sp>
      </p:grpSp>
      <p:sp>
        <p:nvSpPr>
          <p:cNvPr id="165" name="Google Shape;165;p6"/>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5</a:t>
            </a:fld>
            <a:endParaRPr/>
          </a:p>
        </p:txBody>
      </p:sp>
      <p:pic>
        <p:nvPicPr>
          <p:cNvPr id="166" name="Google Shape;166;p6"/>
          <p:cNvPicPr preferRelativeResize="0"/>
          <p:nvPr/>
        </p:nvPicPr>
        <p:blipFill rotWithShape="1">
          <a:blip r:embed="rId5" cstate="screen">
            <a:alphaModFix/>
            <a:extLst>
              <a:ext uri="{28A0092B-C50C-407E-A947-70E740481C1C}">
                <a14:useLocalDpi xmlns:a14="http://schemas.microsoft.com/office/drawing/2010/main"/>
              </a:ext>
            </a:extLst>
          </a:blip>
          <a:srcRect r="5230" b="33244"/>
          <a:stretch/>
        </p:blipFill>
        <p:spPr>
          <a:xfrm>
            <a:off x="6328225" y="661050"/>
            <a:ext cx="5863774" cy="61969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7"/>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2"/>
          </a:xfrm>
          <a:prstGeom prst="rect">
            <a:avLst/>
          </a:prstGeom>
          <a:noFill/>
          <a:ln>
            <a:noFill/>
          </a:ln>
        </p:spPr>
      </p:pic>
      <p:pic>
        <p:nvPicPr>
          <p:cNvPr id="172" name="Google Shape;172;p7"/>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173" name="Google Shape;173;p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6</a:t>
            </a:fld>
            <a:endParaRPr/>
          </a:p>
        </p:txBody>
      </p:sp>
      <p:sp>
        <p:nvSpPr>
          <p:cNvPr id="174" name="Google Shape;174;p7"/>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Accounts with Financial Service Providers</a:t>
            </a:r>
            <a:endParaRPr sz="3200" b="0" i="0" u="none" strike="noStrike" cap="none">
              <a:solidFill>
                <a:srgbClr val="2853A3"/>
              </a:solidFill>
              <a:latin typeface="Century Gothic"/>
              <a:ea typeface="Century Gothic"/>
              <a:cs typeface="Century Gothic"/>
              <a:sym typeface="Century Gothic"/>
            </a:endParaRPr>
          </a:p>
        </p:txBody>
      </p:sp>
      <p:pic>
        <p:nvPicPr>
          <p:cNvPr id="175" name="Google Shape;175;p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813450" y="1279775"/>
            <a:ext cx="6795699" cy="5355599"/>
          </a:xfrm>
          <a:prstGeom prst="rect">
            <a:avLst/>
          </a:prstGeom>
          <a:noFill/>
          <a:ln>
            <a:noFill/>
          </a:ln>
        </p:spPr>
      </p:pic>
      <p:sp>
        <p:nvSpPr>
          <p:cNvPr id="176" name="Google Shape;176;p7"/>
          <p:cNvSpPr txBox="1">
            <a:spLocks noGrp="1"/>
          </p:cNvSpPr>
          <p:nvPr>
            <p:ph type="body" idx="1"/>
          </p:nvPr>
        </p:nvSpPr>
        <p:spPr>
          <a:xfrm>
            <a:off x="4570900" y="1923875"/>
            <a:ext cx="5812200" cy="3927000"/>
          </a:xfrm>
          <a:prstGeom prst="rect">
            <a:avLst/>
          </a:prstGeom>
          <a:noFill/>
          <a:ln>
            <a:noFill/>
          </a:ln>
        </p:spPr>
        <p:txBody>
          <a:bodyPr spcFirstLastPara="1" wrap="square" lIns="91425" tIns="45700" rIns="91425" bIns="45700" anchor="t" anchorCtr="0">
            <a:noAutofit/>
          </a:bodyPr>
          <a:lstStyle/>
          <a:p>
            <a:pPr marL="0" marR="407667" lvl="0" indent="0" algn="ctr" rtl="0">
              <a:lnSpc>
                <a:spcPct val="115000"/>
              </a:lnSpc>
              <a:spcBef>
                <a:spcPts val="110"/>
              </a:spcBef>
              <a:spcAft>
                <a:spcPts val="0"/>
              </a:spcAft>
              <a:buClr>
                <a:schemeClr val="dk1"/>
              </a:buClr>
              <a:buSzPts val="855"/>
              <a:buNone/>
            </a:pPr>
            <a:r>
              <a:rPr lang="en-US" sz="1400" b="1">
                <a:solidFill>
                  <a:schemeClr val="lt1"/>
                </a:solidFill>
              </a:rPr>
              <a:t>Opening an account with a financial service provider - like a bank or </a:t>
            </a:r>
            <a:r>
              <a:rPr lang="en-US" sz="1400" b="1">
                <a:solidFill>
                  <a:srgbClr val="BA0C2F"/>
                </a:solidFill>
                <a:highlight>
                  <a:schemeClr val="lt1"/>
                </a:highlight>
                <a:latin typeface="Century Gothic"/>
                <a:ea typeface="Century Gothic"/>
                <a:cs typeface="Century Gothic"/>
                <a:sym typeface="Century Gothic"/>
              </a:rPr>
              <a:t>mobile wallet</a:t>
            </a:r>
            <a:r>
              <a:rPr lang="en-US" sz="1400" b="1">
                <a:solidFill>
                  <a:srgbClr val="BA0C2F"/>
                </a:solidFill>
                <a:latin typeface="Century Gothic"/>
                <a:ea typeface="Century Gothic"/>
                <a:cs typeface="Century Gothic"/>
                <a:sym typeface="Century Gothic"/>
              </a:rPr>
              <a:t> </a:t>
            </a:r>
            <a:r>
              <a:rPr lang="en-US" sz="1400" b="1">
                <a:solidFill>
                  <a:schemeClr val="lt1"/>
                </a:solidFill>
              </a:rPr>
              <a:t>provider - offers many advantages to your business. You can use the account to save or invest money, track your income and expenses, pay your suppliers, and even gain access to credit. </a:t>
            </a:r>
            <a:endParaRPr sz="1400" b="1">
              <a:solidFill>
                <a:schemeClr val="lt1"/>
              </a:solidFill>
            </a:endParaRPr>
          </a:p>
          <a:p>
            <a:pPr marL="0" marR="407666" lvl="0" indent="0" algn="ctr" rtl="0">
              <a:lnSpc>
                <a:spcPct val="115000"/>
              </a:lnSpc>
              <a:spcBef>
                <a:spcPts val="110"/>
              </a:spcBef>
              <a:spcAft>
                <a:spcPts val="0"/>
              </a:spcAft>
              <a:buClr>
                <a:schemeClr val="dk1"/>
              </a:buClr>
              <a:buSzPts val="855"/>
              <a:buNone/>
            </a:pPr>
            <a:endParaRPr sz="1400" b="1">
              <a:solidFill>
                <a:schemeClr val="lt1"/>
              </a:solidFill>
            </a:endParaRPr>
          </a:p>
          <a:p>
            <a:pPr marL="0" marR="407666" lvl="0" indent="0" algn="ctr" rtl="0">
              <a:lnSpc>
                <a:spcPct val="115000"/>
              </a:lnSpc>
              <a:spcBef>
                <a:spcPts val="1000"/>
              </a:spcBef>
              <a:spcAft>
                <a:spcPts val="0"/>
              </a:spcAft>
              <a:buClr>
                <a:schemeClr val="dk1"/>
              </a:buClr>
              <a:buSzPts val="855"/>
              <a:buNone/>
            </a:pPr>
            <a:r>
              <a:rPr lang="en-US" sz="1400">
                <a:solidFill>
                  <a:schemeClr val="lt1"/>
                </a:solidFill>
              </a:rPr>
              <a:t>With an account, you will have records of your financial transactions to manage your business and predict your future revenue. </a:t>
            </a:r>
            <a:endParaRPr sz="1400">
              <a:solidFill>
                <a:schemeClr val="lt1"/>
              </a:solidFill>
            </a:endParaRPr>
          </a:p>
          <a:p>
            <a:pPr marL="0" marR="407666" lvl="0" indent="0" algn="ctr" rtl="0">
              <a:lnSpc>
                <a:spcPct val="115000"/>
              </a:lnSpc>
              <a:spcBef>
                <a:spcPts val="1000"/>
              </a:spcBef>
              <a:spcAft>
                <a:spcPts val="0"/>
              </a:spcAft>
              <a:buClr>
                <a:schemeClr val="dk1"/>
              </a:buClr>
              <a:buSzPts val="855"/>
              <a:buFont typeface="Arial"/>
              <a:buNone/>
            </a:pPr>
            <a:r>
              <a:rPr lang="en-US" sz="1400">
                <a:solidFill>
                  <a:schemeClr val="lt1"/>
                </a:solidFill>
              </a:rPr>
              <a:t>You can open different types of financial accounts to meet  your needs. For example, a savings account to safely accumulate money for a specific goal - such as buying a fridge for your store - or a checking account for day-to-day expenses, like paying bills or purchasing stock.</a:t>
            </a:r>
            <a:endParaRPr sz="1400">
              <a:solidFill>
                <a:schemeClr val="lt1"/>
              </a:solidFill>
            </a:endParaRPr>
          </a:p>
        </p:txBody>
      </p:sp>
      <p:pic>
        <p:nvPicPr>
          <p:cNvPr id="177" name="Google Shape;177;p7"/>
          <p:cNvPicPr preferRelativeResize="0"/>
          <p:nvPr/>
        </p:nvPicPr>
        <p:blipFill rotWithShape="1">
          <a:blip r:embed="rId6" cstate="screen">
            <a:alphaModFix/>
            <a:extLst>
              <a:ext uri="{28A0092B-C50C-407E-A947-70E740481C1C}">
                <a14:useLocalDpi xmlns:a14="http://schemas.microsoft.com/office/drawing/2010/main"/>
              </a:ext>
            </a:extLst>
          </a:blip>
          <a:srcRect b="17849"/>
          <a:stretch/>
        </p:blipFill>
        <p:spPr>
          <a:xfrm flipH="1">
            <a:off x="-206050" y="1224150"/>
            <a:ext cx="4570900" cy="563384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g1501461a07a_0_14"/>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183" name="Google Shape;183;g1501461a07a_0_14"/>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184" name="Google Shape;184;g1501461a07a_0_14"/>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7</a:t>
            </a:fld>
            <a:endParaRPr/>
          </a:p>
        </p:txBody>
      </p:sp>
      <p:sp>
        <p:nvSpPr>
          <p:cNvPr id="185" name="Google Shape;185;g1501461a07a_0_14"/>
          <p:cNvSpPr txBox="1"/>
          <p:nvPr/>
        </p:nvSpPr>
        <p:spPr>
          <a:xfrm>
            <a:off x="755075" y="297085"/>
            <a:ext cx="10515600"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2853A3"/>
              </a:buClr>
              <a:buSzPts val="3200"/>
              <a:buFont typeface="Century Gothic"/>
              <a:buNone/>
            </a:pPr>
            <a:r>
              <a:rPr lang="en-US" sz="3200" b="0" i="0" u="none" strike="noStrike" cap="none">
                <a:solidFill>
                  <a:srgbClr val="2853A3"/>
                </a:solidFill>
                <a:latin typeface="Century Gothic"/>
                <a:ea typeface="Century Gothic"/>
                <a:cs typeface="Century Gothic"/>
                <a:sym typeface="Century Gothic"/>
              </a:rPr>
              <a:t>How Do I Open An Account?</a:t>
            </a:r>
            <a:endParaRPr sz="3200" b="0" i="0" u="none" strike="noStrike" cap="none">
              <a:solidFill>
                <a:srgbClr val="2853A3"/>
              </a:solidFill>
              <a:latin typeface="Century Gothic"/>
              <a:ea typeface="Century Gothic"/>
              <a:cs typeface="Century Gothic"/>
              <a:sym typeface="Century Gothic"/>
            </a:endParaRPr>
          </a:p>
        </p:txBody>
      </p:sp>
      <p:grpSp>
        <p:nvGrpSpPr>
          <p:cNvPr id="186" name="Google Shape;186;g1501461a07a_0_14"/>
          <p:cNvGrpSpPr/>
          <p:nvPr/>
        </p:nvGrpSpPr>
        <p:grpSpPr>
          <a:xfrm>
            <a:off x="304800" y="1298375"/>
            <a:ext cx="11523575" cy="5424576"/>
            <a:chOff x="304800" y="1298375"/>
            <a:chExt cx="11523575" cy="5424576"/>
          </a:xfrm>
        </p:grpSpPr>
        <p:pic>
          <p:nvPicPr>
            <p:cNvPr id="187" name="Google Shape;187;g1501461a07a_0_14"/>
            <p:cNvPicPr preferRelativeResize="0"/>
            <p:nvPr/>
          </p:nvPicPr>
          <p:blipFill rotWithShape="1">
            <a:blip r:embed="rId5" cstate="screen">
              <a:alphaModFix/>
              <a:extLst>
                <a:ext uri="{28A0092B-C50C-407E-A947-70E740481C1C}">
                  <a14:useLocalDpi xmlns:a14="http://schemas.microsoft.com/office/drawing/2010/main"/>
                </a:ext>
              </a:extLst>
            </a:blip>
            <a:srcRect r="5552"/>
            <a:stretch/>
          </p:blipFill>
          <p:spPr>
            <a:xfrm>
              <a:off x="304800" y="1298375"/>
              <a:ext cx="11505449" cy="5424576"/>
            </a:xfrm>
            <a:prstGeom prst="rect">
              <a:avLst/>
            </a:prstGeom>
            <a:noFill/>
            <a:ln>
              <a:noFill/>
            </a:ln>
          </p:spPr>
        </p:pic>
        <p:sp>
          <p:nvSpPr>
            <p:cNvPr id="188" name="Google Shape;188;g1501461a07a_0_14"/>
            <p:cNvSpPr txBox="1"/>
            <p:nvPr/>
          </p:nvSpPr>
          <p:spPr>
            <a:xfrm>
              <a:off x="10744475" y="2220500"/>
              <a:ext cx="1083900" cy="16671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10700"/>
                <a:buFont typeface="Arial"/>
                <a:buNone/>
              </a:pPr>
              <a:r>
                <a:rPr lang="en-US" sz="10700" b="1" i="0" u="none" strike="noStrike" cap="none">
                  <a:solidFill>
                    <a:srgbClr val="EDBD47"/>
                  </a:solidFill>
                  <a:latin typeface="Roboto"/>
                  <a:ea typeface="Roboto"/>
                  <a:cs typeface="Roboto"/>
                  <a:sym typeface="Roboto"/>
                </a:rPr>
                <a:t>5</a:t>
              </a:r>
              <a:endParaRPr sz="8900" b="1" i="0" u="none" strike="noStrike" cap="none">
                <a:solidFill>
                  <a:srgbClr val="EDBD47"/>
                </a:solidFill>
                <a:latin typeface="Roboto"/>
                <a:ea typeface="Roboto"/>
                <a:cs typeface="Roboto"/>
                <a:sym typeface="Roboto"/>
              </a:endParaRPr>
            </a:p>
          </p:txBody>
        </p:sp>
      </p:grpSp>
      <p:sp>
        <p:nvSpPr>
          <p:cNvPr id="189" name="Google Shape;189;g1501461a07a_0_14"/>
          <p:cNvSpPr txBox="1"/>
          <p:nvPr/>
        </p:nvSpPr>
        <p:spPr>
          <a:xfrm>
            <a:off x="717400" y="3617750"/>
            <a:ext cx="1795500" cy="2493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855A4"/>
                </a:solidFill>
                <a:latin typeface="Century Gothic"/>
                <a:ea typeface="Century Gothic"/>
                <a:cs typeface="Century Gothic"/>
                <a:sym typeface="Century Gothic"/>
              </a:rPr>
              <a:t>Research your options. </a:t>
            </a:r>
            <a:r>
              <a:rPr lang="en-US" sz="1200" b="0" i="0" u="none" strike="noStrike" cap="none">
                <a:solidFill>
                  <a:srgbClr val="05408B"/>
                </a:solidFill>
                <a:latin typeface="Century Gothic"/>
                <a:ea typeface="Century Gothic"/>
                <a:cs typeface="Century Gothic"/>
                <a:sym typeface="Century Gothic"/>
              </a:rPr>
              <a:t>Not all financial service providers offer the same products </a:t>
            </a:r>
            <a:endParaRPr sz="1200" b="0" i="0" u="none" strike="noStrike" cap="none">
              <a:solidFill>
                <a:srgbClr val="05408B"/>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05408B"/>
                </a:solidFill>
                <a:latin typeface="Century Gothic"/>
                <a:ea typeface="Century Gothic"/>
                <a:cs typeface="Century Gothic"/>
                <a:sym typeface="Century Gothic"/>
              </a:rPr>
              <a:t>and services. It’s important to familiarize yourself with your options before choosing a provider and the type of account you want to open.</a:t>
            </a:r>
            <a:endParaRPr sz="500" b="0" i="0" u="none" strike="noStrike" cap="none">
              <a:solidFill>
                <a:srgbClr val="2853A3"/>
              </a:solidFill>
              <a:latin typeface="Century Gothic"/>
              <a:ea typeface="Century Gothic"/>
              <a:cs typeface="Century Gothic"/>
              <a:sym typeface="Century Gothic"/>
            </a:endParaRPr>
          </a:p>
        </p:txBody>
      </p:sp>
      <p:sp>
        <p:nvSpPr>
          <p:cNvPr id="190" name="Google Shape;190;g1501461a07a_0_14"/>
          <p:cNvSpPr txBox="1"/>
          <p:nvPr/>
        </p:nvSpPr>
        <p:spPr>
          <a:xfrm>
            <a:off x="2870850" y="3617750"/>
            <a:ext cx="1912200" cy="175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855A4"/>
                </a:solidFill>
                <a:latin typeface="Century Gothic"/>
                <a:ea typeface="Century Gothic"/>
                <a:cs typeface="Century Gothic"/>
                <a:sym typeface="Century Gothic"/>
              </a:rPr>
              <a:t>Determine where you need to go to open the account. </a:t>
            </a:r>
            <a:r>
              <a:rPr lang="en-US" sz="1200" b="0" i="0" u="none" strike="noStrike" cap="none">
                <a:solidFill>
                  <a:srgbClr val="05408B"/>
                </a:solidFill>
                <a:latin typeface="Century Gothic"/>
                <a:ea typeface="Century Gothic"/>
                <a:cs typeface="Century Gothic"/>
                <a:sym typeface="Century Gothic"/>
              </a:rPr>
              <a:t>Sometimes, you can apply for an account online or on your mobile phone</a:t>
            </a:r>
            <a:r>
              <a:rPr lang="en-US" sz="1200">
                <a:solidFill>
                  <a:srgbClr val="05408B"/>
                </a:solidFill>
                <a:latin typeface="Century Gothic"/>
                <a:ea typeface="Century Gothic"/>
                <a:cs typeface="Century Gothic"/>
                <a:sym typeface="Century Gothic"/>
              </a:rPr>
              <a:t>. S</a:t>
            </a:r>
            <a:r>
              <a:rPr lang="en-US" sz="1200" b="0" i="0" u="none" strike="noStrike" cap="none">
                <a:solidFill>
                  <a:srgbClr val="05408B"/>
                </a:solidFill>
                <a:latin typeface="Century Gothic"/>
                <a:ea typeface="Century Gothic"/>
                <a:cs typeface="Century Gothic"/>
                <a:sym typeface="Century Gothic"/>
              </a:rPr>
              <a:t>ome providers might require you to apply in-perso</a:t>
            </a:r>
            <a:r>
              <a:rPr lang="en-US" sz="1200">
                <a:solidFill>
                  <a:srgbClr val="05408B"/>
                </a:solidFill>
                <a:latin typeface="Century Gothic"/>
                <a:ea typeface="Century Gothic"/>
                <a:cs typeface="Century Gothic"/>
                <a:sym typeface="Century Gothic"/>
              </a:rPr>
              <a:t>n.</a:t>
            </a:r>
            <a:endParaRPr sz="500" b="0" i="0" u="none" strike="noStrike" cap="none">
              <a:solidFill>
                <a:srgbClr val="05408B"/>
              </a:solidFill>
              <a:latin typeface="Century Gothic"/>
              <a:ea typeface="Century Gothic"/>
              <a:cs typeface="Century Gothic"/>
              <a:sym typeface="Century Gothic"/>
            </a:endParaRPr>
          </a:p>
        </p:txBody>
      </p:sp>
      <p:sp>
        <p:nvSpPr>
          <p:cNvPr id="191" name="Google Shape;191;g1501461a07a_0_14"/>
          <p:cNvSpPr txBox="1"/>
          <p:nvPr/>
        </p:nvSpPr>
        <p:spPr>
          <a:xfrm>
            <a:off x="5305300" y="3617750"/>
            <a:ext cx="1912200" cy="1754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855A4"/>
                </a:solidFill>
                <a:latin typeface="Century Gothic"/>
                <a:ea typeface="Century Gothic"/>
                <a:cs typeface="Century Gothic"/>
                <a:sym typeface="Century Gothic"/>
              </a:rPr>
              <a:t>Gather the necessary documents. </a:t>
            </a:r>
            <a:r>
              <a:rPr lang="en-US" sz="1200" b="0" i="0" u="none" strike="noStrike" cap="none">
                <a:solidFill>
                  <a:srgbClr val="05408B"/>
                </a:solidFill>
                <a:latin typeface="Century Gothic"/>
                <a:ea typeface="Century Gothic"/>
                <a:cs typeface="Century Gothic"/>
                <a:sym typeface="Century Gothic"/>
              </a:rPr>
              <a:t>The documents needed can depend on your fin</a:t>
            </a:r>
            <a:r>
              <a:rPr lang="en-US" sz="1200" b="0" i="0" u="none" cap="none">
                <a:solidFill>
                  <a:srgbClr val="05408B"/>
                </a:solidFill>
                <a:latin typeface="Century Gothic"/>
                <a:ea typeface="Century Gothic"/>
                <a:cs typeface="Century Gothic"/>
                <a:sym typeface="Century Gothic"/>
              </a:rPr>
              <a:t>ancial service provider</a:t>
            </a:r>
            <a:r>
              <a:rPr lang="en-US" sz="1200">
                <a:solidFill>
                  <a:srgbClr val="05408B"/>
                </a:solidFill>
                <a:latin typeface="Century Gothic"/>
                <a:ea typeface="Century Gothic"/>
                <a:cs typeface="Century Gothic"/>
                <a:sym typeface="Century Gothic"/>
              </a:rPr>
              <a:t>. Typically,</a:t>
            </a:r>
            <a:r>
              <a:rPr lang="en-US" sz="1200" b="0" i="0" u="none" cap="none">
                <a:solidFill>
                  <a:srgbClr val="05408B"/>
                </a:solidFill>
                <a:latin typeface="Century Gothic"/>
                <a:ea typeface="Century Gothic"/>
                <a:cs typeface="Century Gothic"/>
                <a:sym typeface="Century Gothic"/>
              </a:rPr>
              <a:t> you will need some form of identification and proof of address.</a:t>
            </a:r>
            <a:endParaRPr sz="100" b="0" i="0" u="none" cap="none">
              <a:solidFill>
                <a:srgbClr val="2853A3"/>
              </a:solidFill>
              <a:latin typeface="Century Gothic"/>
              <a:ea typeface="Century Gothic"/>
              <a:cs typeface="Century Gothic"/>
              <a:sym typeface="Century Gothic"/>
            </a:endParaRPr>
          </a:p>
        </p:txBody>
      </p:sp>
      <p:sp>
        <p:nvSpPr>
          <p:cNvPr id="192" name="Google Shape;192;g1501461a07a_0_14"/>
          <p:cNvSpPr txBox="1"/>
          <p:nvPr/>
        </p:nvSpPr>
        <p:spPr>
          <a:xfrm>
            <a:off x="7713875" y="3617750"/>
            <a:ext cx="17955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855A4"/>
                </a:solidFill>
                <a:latin typeface="Century Gothic"/>
                <a:ea typeface="Century Gothic"/>
                <a:cs typeface="Century Gothic"/>
                <a:sym typeface="Century Gothic"/>
              </a:rPr>
              <a:t>Fill out the </a:t>
            </a:r>
            <a:endParaRPr sz="1200" b="1" i="0" u="none" strike="noStrike" cap="none">
              <a:solidFill>
                <a:srgbClr val="2855A4"/>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855A4"/>
                </a:solidFill>
                <a:latin typeface="Century Gothic"/>
                <a:ea typeface="Century Gothic"/>
                <a:cs typeface="Century Gothic"/>
                <a:sym typeface="Century Gothic"/>
              </a:rPr>
              <a:t>application. </a:t>
            </a:r>
            <a:r>
              <a:rPr lang="en-US" sz="1200" b="0" i="0" u="none" strike="noStrike" cap="none">
                <a:solidFill>
                  <a:srgbClr val="05408B"/>
                </a:solidFill>
                <a:latin typeface="Century Gothic"/>
                <a:ea typeface="Century Gothic"/>
                <a:cs typeface="Century Gothic"/>
                <a:sym typeface="Century Gothic"/>
              </a:rPr>
              <a:t>Once you have the necessary documents, you can finish filling out your account application.</a:t>
            </a:r>
            <a:endParaRPr sz="100" b="0" i="0" u="none" strike="noStrike" cap="none">
              <a:solidFill>
                <a:srgbClr val="2853A3"/>
              </a:solidFill>
              <a:latin typeface="Century Gothic"/>
              <a:ea typeface="Century Gothic"/>
              <a:cs typeface="Century Gothic"/>
              <a:sym typeface="Century Gothic"/>
            </a:endParaRPr>
          </a:p>
        </p:txBody>
      </p:sp>
      <p:sp>
        <p:nvSpPr>
          <p:cNvPr id="193" name="Google Shape;193;g1501461a07a_0_14"/>
          <p:cNvSpPr txBox="1"/>
          <p:nvPr/>
        </p:nvSpPr>
        <p:spPr>
          <a:xfrm>
            <a:off x="10051125" y="3617750"/>
            <a:ext cx="1912200" cy="1385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1" i="0" u="none" strike="noStrike" cap="none">
                <a:solidFill>
                  <a:srgbClr val="2855A4"/>
                </a:solidFill>
                <a:latin typeface="Century Gothic"/>
                <a:ea typeface="Century Gothic"/>
                <a:cs typeface="Century Gothic"/>
                <a:sym typeface="Century Gothic"/>
              </a:rPr>
              <a:t>Start using your account</a:t>
            </a:r>
            <a:r>
              <a:rPr lang="en-US" sz="1200" b="0" i="0" u="none" strike="noStrike" cap="none">
                <a:solidFill>
                  <a:srgbClr val="05408B"/>
                </a:solidFill>
                <a:latin typeface="Century Gothic"/>
                <a:ea typeface="Century Gothic"/>
                <a:cs typeface="Century Gothic"/>
                <a:sym typeface="Century Gothic"/>
              </a:rPr>
              <a:t>. Once your application is approved, you can start using your account for all your financial needs!</a:t>
            </a:r>
            <a:endParaRPr sz="1200" b="0" i="0" u="none" strike="noStrike" cap="none">
              <a:solidFill>
                <a:srgbClr val="05408B"/>
              </a:solidFill>
              <a:latin typeface="Century Gothic"/>
              <a:ea typeface="Century Gothic"/>
              <a:cs typeface="Century Gothic"/>
              <a:sym typeface="Century Gothic"/>
            </a:endParaRPr>
          </a:p>
        </p:txBody>
      </p:sp>
      <p:pic>
        <p:nvPicPr>
          <p:cNvPr id="194" name="Google Shape;194;g1501461a07a_0_1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rot="-5400000">
            <a:off x="10956175" y="389668"/>
            <a:ext cx="1235826" cy="1235826"/>
          </a:xfrm>
          <a:prstGeom prst="rect">
            <a:avLst/>
          </a:prstGeom>
          <a:noFill/>
          <a:ln>
            <a:noFill/>
          </a:ln>
        </p:spPr>
      </p:pic>
      <p:sp>
        <p:nvSpPr>
          <p:cNvPr id="195" name="Google Shape;195;g1501461a07a_0_14"/>
          <p:cNvSpPr txBox="1"/>
          <p:nvPr/>
        </p:nvSpPr>
        <p:spPr>
          <a:xfrm>
            <a:off x="9210500" y="561596"/>
            <a:ext cx="1795500" cy="10314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chemeClr val="dk2"/>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chemeClr val="dk1"/>
              </a:buClr>
              <a:buSzPts val="1100"/>
              <a:buFont typeface="Arial"/>
              <a:buNone/>
            </a:pPr>
            <a:r>
              <a:rPr lang="en-US" sz="1100" b="0" i="0" u="none" strike="noStrike" cap="none">
                <a:solidFill>
                  <a:schemeClr val="dk2"/>
                </a:solidFill>
                <a:latin typeface="Century Gothic"/>
                <a:ea typeface="Century Gothic"/>
                <a:cs typeface="Century Gothic"/>
                <a:sym typeface="Century Gothic"/>
              </a:rPr>
              <a:t>Consider modifying these steps to be reflective of a specific provider in your market.</a:t>
            </a:r>
            <a:endParaRPr sz="1100" b="0" i="0" u="none" strike="noStrike" cap="none">
              <a:solidFill>
                <a:schemeClr val="dk2"/>
              </a:solidFill>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g1501461a07a_0_82"/>
          <p:cNvPicPr preferRelativeResize="0"/>
          <p:nvPr/>
        </p:nvPicPr>
        <p:blipFill rotWithShape="1">
          <a:blip r:embed="rId3" cstate="screen">
            <a:alphaModFix amt="60000"/>
            <a:extLst>
              <a:ext uri="{28A0092B-C50C-407E-A947-70E740481C1C}">
                <a14:useLocalDpi xmlns:a14="http://schemas.microsoft.com/office/drawing/2010/main"/>
              </a:ext>
            </a:extLst>
          </a:blip>
          <a:srcRect/>
          <a:stretch/>
        </p:blipFill>
        <p:spPr>
          <a:xfrm>
            <a:off x="0" y="0"/>
            <a:ext cx="12192000" cy="6857174"/>
          </a:xfrm>
          <a:prstGeom prst="rect">
            <a:avLst/>
          </a:prstGeom>
          <a:noFill/>
          <a:ln>
            <a:noFill/>
          </a:ln>
        </p:spPr>
      </p:pic>
      <p:sp>
        <p:nvSpPr>
          <p:cNvPr id="201" name="Google Shape;201;g1501461a07a_0_82"/>
          <p:cNvSpPr txBox="1">
            <a:spLocks noGrp="1"/>
          </p:cNvSpPr>
          <p:nvPr>
            <p:ph type="title"/>
          </p:nvPr>
        </p:nvSpPr>
        <p:spPr>
          <a:xfrm>
            <a:off x="755075" y="316475"/>
            <a:ext cx="101511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2853A3"/>
              </a:buClr>
              <a:buSzPts val="3200"/>
              <a:buFont typeface="Century Gothic"/>
              <a:buNone/>
            </a:pPr>
            <a:r>
              <a:rPr lang="en-US" sz="3200">
                <a:solidFill>
                  <a:srgbClr val="2853A3"/>
                </a:solidFill>
              </a:rPr>
              <a:t>Business vs. Personal Accounts</a:t>
            </a:r>
            <a:endParaRPr>
              <a:solidFill>
                <a:srgbClr val="BA0C2F"/>
              </a:solidFill>
            </a:endParaRPr>
          </a:p>
        </p:txBody>
      </p:sp>
      <p:sp>
        <p:nvSpPr>
          <p:cNvPr id="202" name="Google Shape;202;g1501461a07a_0_82"/>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8</a:t>
            </a:fld>
            <a:endParaRPr/>
          </a:p>
        </p:txBody>
      </p:sp>
      <p:pic>
        <p:nvPicPr>
          <p:cNvPr id="203" name="Google Shape;203;g1501461a07a_0_82"/>
          <p:cNvPicPr preferRelativeResize="0"/>
          <p:nvPr/>
        </p:nvPicPr>
        <p:blipFill rotWithShape="1">
          <a:blip r:embed="rId4" cstate="screen">
            <a:alphaModFix/>
            <a:extLst>
              <a:ext uri="{28A0092B-C50C-407E-A947-70E740481C1C}">
                <a14:useLocalDpi xmlns:a14="http://schemas.microsoft.com/office/drawing/2010/main"/>
              </a:ext>
            </a:extLst>
          </a:blip>
          <a:srcRect l="199" r="189"/>
          <a:stretch/>
        </p:blipFill>
        <p:spPr>
          <a:xfrm>
            <a:off x="426565" y="220953"/>
            <a:ext cx="7772401" cy="194310"/>
          </a:xfrm>
          <a:prstGeom prst="rect">
            <a:avLst/>
          </a:prstGeom>
          <a:noFill/>
          <a:ln>
            <a:noFill/>
          </a:ln>
        </p:spPr>
      </p:pic>
      <p:sp>
        <p:nvSpPr>
          <p:cNvPr id="204" name="Google Shape;204;g1501461a07a_0_82"/>
          <p:cNvSpPr txBox="1"/>
          <p:nvPr/>
        </p:nvSpPr>
        <p:spPr>
          <a:xfrm>
            <a:off x="755075" y="1600200"/>
            <a:ext cx="9775800" cy="738900"/>
          </a:xfrm>
          <a:prstGeom prst="rect">
            <a:avLst/>
          </a:prstGeom>
          <a:noFill/>
          <a:ln>
            <a:noFill/>
          </a:ln>
        </p:spPr>
        <p:txBody>
          <a:bodyPr spcFirstLastPara="1" wrap="square" lIns="91425" tIns="91425" rIns="91425" bIns="91425" anchor="t" anchorCtr="0">
            <a:spAutoFit/>
          </a:bodyPr>
          <a:lstStyle/>
          <a:p>
            <a:pPr marL="1270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2"/>
                </a:solidFill>
                <a:latin typeface="Century Gothic"/>
                <a:ea typeface="Century Gothic"/>
                <a:cs typeface="Century Gothic"/>
                <a:sym typeface="Century Gothic"/>
              </a:rPr>
              <a:t>As an entrepreneur, you should keep separate accounts for your business and personal finances. Here are some reasons why:</a:t>
            </a:r>
            <a:endParaRPr sz="1800" b="0" i="0" u="none" strike="noStrike" cap="none">
              <a:solidFill>
                <a:schemeClr val="dk2"/>
              </a:solidFill>
              <a:latin typeface="Century Gothic"/>
              <a:ea typeface="Century Gothic"/>
              <a:cs typeface="Century Gothic"/>
              <a:sym typeface="Century Gothic"/>
            </a:endParaRPr>
          </a:p>
        </p:txBody>
      </p:sp>
      <p:sp>
        <p:nvSpPr>
          <p:cNvPr id="205" name="Google Shape;205;g1501461a07a_0_82"/>
          <p:cNvSpPr txBox="1"/>
          <p:nvPr/>
        </p:nvSpPr>
        <p:spPr>
          <a:xfrm>
            <a:off x="755075" y="3366575"/>
            <a:ext cx="3627600" cy="2583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600" b="0" i="0" u="none" strike="noStrike" cap="none">
              <a:solidFill>
                <a:srgbClr val="2855A4"/>
              </a:solidFill>
              <a:latin typeface="Century Gothic"/>
              <a:ea typeface="Century Gothic"/>
              <a:cs typeface="Century Gothic"/>
              <a:sym typeface="Century Gothic"/>
            </a:endParaRPr>
          </a:p>
        </p:txBody>
      </p:sp>
      <p:sp>
        <p:nvSpPr>
          <p:cNvPr id="206" name="Google Shape;206;g1501461a07a_0_82"/>
          <p:cNvSpPr txBox="1"/>
          <p:nvPr/>
        </p:nvSpPr>
        <p:spPr>
          <a:xfrm>
            <a:off x="4786500" y="3366575"/>
            <a:ext cx="3824100" cy="297000"/>
          </a:xfrm>
          <a:prstGeom prst="rect">
            <a:avLst/>
          </a:prstGeom>
          <a:noFill/>
          <a:ln>
            <a:noFill/>
          </a:ln>
        </p:spPr>
        <p:txBody>
          <a:bodyPr spcFirstLastPara="1" wrap="square" lIns="0" tIns="12050" rIns="0" bIns="0" anchor="t" anchorCtr="0">
            <a:spAutoFit/>
          </a:bodyPr>
          <a:lstStyle/>
          <a:p>
            <a:pPr marL="12700" marR="5080" lvl="0" indent="309245" algn="ctr" rtl="0">
              <a:lnSpc>
                <a:spcPct val="116300"/>
              </a:lnSpc>
              <a:spcBef>
                <a:spcPts val="0"/>
              </a:spcBef>
              <a:spcAft>
                <a:spcPts val="0"/>
              </a:spcAft>
              <a:buClr>
                <a:srgbClr val="000000"/>
              </a:buClr>
              <a:buSzPts val="2150"/>
              <a:buFont typeface="Arial"/>
              <a:buNone/>
            </a:pPr>
            <a:endParaRPr sz="1850" b="0" i="0" u="none" strike="noStrike" cap="none">
              <a:solidFill>
                <a:srgbClr val="1F497D"/>
              </a:solidFill>
              <a:latin typeface="Century Gothic"/>
              <a:ea typeface="Century Gothic"/>
              <a:cs typeface="Century Gothic"/>
              <a:sym typeface="Century Gothic"/>
            </a:endParaRPr>
          </a:p>
        </p:txBody>
      </p:sp>
      <p:sp>
        <p:nvSpPr>
          <p:cNvPr id="207" name="Google Shape;207;g1501461a07a_0_82"/>
          <p:cNvSpPr txBox="1"/>
          <p:nvPr/>
        </p:nvSpPr>
        <p:spPr>
          <a:xfrm>
            <a:off x="2043075" y="2573075"/>
            <a:ext cx="9244200" cy="3832200"/>
          </a:xfrm>
          <a:prstGeom prst="rect">
            <a:avLst/>
          </a:prstGeom>
          <a:noFill/>
          <a:ln>
            <a:noFill/>
          </a:ln>
        </p:spPr>
        <p:txBody>
          <a:bodyPr spcFirstLastPara="1" wrap="square" lIns="91425" tIns="91425" rIns="91425" bIns="91425" anchor="t" anchorCtr="0">
            <a:spAutoFit/>
          </a:bodyPr>
          <a:lstStyle/>
          <a:p>
            <a:pPr marL="12700" marR="5080" lvl="0" indent="0" algn="l" rtl="0">
              <a:lnSpc>
                <a:spcPct val="116300"/>
              </a:lnSpc>
              <a:spcBef>
                <a:spcPts val="0"/>
              </a:spcBef>
              <a:spcAft>
                <a:spcPts val="0"/>
              </a:spcAft>
              <a:buClr>
                <a:srgbClr val="000000"/>
              </a:buClr>
              <a:buSzPts val="1600"/>
              <a:buFont typeface="Arial"/>
              <a:buNone/>
            </a:pPr>
            <a:r>
              <a:rPr lang="en-US" sz="1600" b="1" i="0" u="none" strike="noStrike" cap="none">
                <a:solidFill>
                  <a:srgbClr val="2853A3"/>
                </a:solidFill>
                <a:latin typeface="Century Gothic"/>
                <a:ea typeface="Century Gothic"/>
                <a:cs typeface="Century Gothic"/>
                <a:sym typeface="Century Gothic"/>
              </a:rPr>
              <a:t>Track your business cash flow easily and accurately. </a:t>
            </a:r>
            <a:r>
              <a:rPr lang="en-US" sz="1600" b="0" i="0" u="none" strike="noStrike" cap="none">
                <a:solidFill>
                  <a:schemeClr val="dk2"/>
                </a:solidFill>
                <a:latin typeface="Century Gothic"/>
                <a:ea typeface="Century Gothic"/>
                <a:cs typeface="Century Gothic"/>
                <a:sym typeface="Century Gothic"/>
              </a:rPr>
              <a:t>With separate personal and business accounts, you get a more accurate picture of the state of your business finances. This will help you understand how your business is doing at any moment, and predict your future </a:t>
            </a:r>
            <a:endParaRPr sz="1600" b="0" i="0" u="none" strike="noStrike" cap="none">
              <a:solidFill>
                <a:schemeClr val="dk2"/>
              </a:solidFill>
              <a:latin typeface="Century Gothic"/>
              <a:ea typeface="Century Gothic"/>
              <a:cs typeface="Century Gothic"/>
              <a:sym typeface="Century Gothic"/>
            </a:endParaRPr>
          </a:p>
          <a:p>
            <a:pPr marL="0" marR="5080" lvl="0" indent="0" algn="l" rtl="0">
              <a:lnSpc>
                <a:spcPct val="1163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cash flow.</a:t>
            </a:r>
            <a:endParaRPr sz="1400" b="0" i="0" u="none" strike="noStrike" cap="none">
              <a:solidFill>
                <a:schemeClr val="dk2"/>
              </a:solidFill>
              <a:latin typeface="Century Gothic"/>
              <a:ea typeface="Century Gothic"/>
              <a:cs typeface="Century Gothic"/>
              <a:sym typeface="Century Gothic"/>
            </a:endParaRPr>
          </a:p>
          <a:p>
            <a:pPr marL="0" marR="5080" lvl="0" indent="0" algn="l" rtl="0">
              <a:lnSpc>
                <a:spcPct val="116300"/>
              </a:lnSpc>
              <a:spcBef>
                <a:spcPts val="0"/>
              </a:spcBef>
              <a:spcAft>
                <a:spcPts val="0"/>
              </a:spcAft>
              <a:buClr>
                <a:srgbClr val="000000"/>
              </a:buClr>
              <a:buSzPts val="1400"/>
              <a:buFont typeface="Arial"/>
              <a:buNone/>
            </a:pPr>
            <a:endParaRPr sz="1400" b="0" i="0" u="none" strike="noStrike" cap="none">
              <a:solidFill>
                <a:schemeClr val="dk2"/>
              </a:solidFill>
              <a:latin typeface="Century Gothic"/>
              <a:ea typeface="Century Gothic"/>
              <a:cs typeface="Century Gothic"/>
              <a:sym typeface="Century Gothic"/>
            </a:endParaRPr>
          </a:p>
          <a:p>
            <a:pPr marL="12700" marR="5080" lvl="0" indent="0" algn="l" rtl="0">
              <a:lnSpc>
                <a:spcPct val="116300"/>
              </a:lnSpc>
              <a:spcBef>
                <a:spcPts val="0"/>
              </a:spcBef>
              <a:spcAft>
                <a:spcPts val="0"/>
              </a:spcAft>
              <a:buClr>
                <a:srgbClr val="000000"/>
              </a:buClr>
              <a:buSzPts val="1600"/>
              <a:buFont typeface="Arial"/>
              <a:buNone/>
            </a:pPr>
            <a:r>
              <a:rPr lang="en-US" sz="1600" b="1" i="0" u="none" strike="noStrike" cap="none">
                <a:solidFill>
                  <a:srgbClr val="2853A3"/>
                </a:solidFill>
                <a:latin typeface="Century Gothic"/>
                <a:ea typeface="Century Gothic"/>
                <a:cs typeface="Century Gothic"/>
                <a:sym typeface="Century Gothic"/>
              </a:rPr>
              <a:t>Keep your personal assets protected.</a:t>
            </a:r>
            <a:r>
              <a:rPr lang="en-US" sz="1600" b="1" i="0" u="none" strike="noStrike" cap="none">
                <a:solidFill>
                  <a:srgbClr val="2855A4"/>
                </a:solidFill>
                <a:latin typeface="Century Gothic"/>
                <a:ea typeface="Century Gothic"/>
                <a:cs typeface="Century Gothic"/>
                <a:sym typeface="Century Gothic"/>
              </a:rPr>
              <a:t> </a:t>
            </a:r>
            <a:r>
              <a:rPr lang="en-US" sz="1600" b="0" i="0" u="none" strike="noStrike" cap="none">
                <a:solidFill>
                  <a:schemeClr val="dk2"/>
                </a:solidFill>
                <a:latin typeface="Century Gothic"/>
                <a:ea typeface="Century Gothic"/>
                <a:cs typeface="Century Gothic"/>
                <a:sym typeface="Century Gothic"/>
              </a:rPr>
              <a:t>Having separate accounts can help you treat your business as an independent entity, while safeguarding your personal assets against problems in the business. </a:t>
            </a:r>
            <a:endParaRPr sz="1600" b="0" i="0" u="none" strike="noStrike" cap="none">
              <a:solidFill>
                <a:schemeClr val="dk2"/>
              </a:solidFill>
              <a:latin typeface="Century Gothic"/>
              <a:ea typeface="Century Gothic"/>
              <a:cs typeface="Century Gothic"/>
              <a:sym typeface="Century Gothic"/>
            </a:endParaRPr>
          </a:p>
          <a:p>
            <a:pPr marL="12700" marR="5080" lvl="0" indent="0" algn="l" rtl="0">
              <a:lnSpc>
                <a:spcPct val="116300"/>
              </a:lnSpc>
              <a:spcBef>
                <a:spcPts val="0"/>
              </a:spcBef>
              <a:spcAft>
                <a:spcPts val="0"/>
              </a:spcAft>
              <a:buClr>
                <a:srgbClr val="000000"/>
              </a:buClr>
              <a:buSzPts val="1600"/>
              <a:buFont typeface="Arial"/>
              <a:buNone/>
            </a:pPr>
            <a:endParaRPr sz="1600" b="0" i="0" u="none" strike="noStrike" cap="none">
              <a:solidFill>
                <a:schemeClr val="dk2"/>
              </a:solidFill>
              <a:latin typeface="Century Gothic"/>
              <a:ea typeface="Century Gothic"/>
              <a:cs typeface="Century Gothic"/>
              <a:sym typeface="Century Gothic"/>
            </a:endParaRPr>
          </a:p>
          <a:p>
            <a:pPr marL="12700" marR="5080" lvl="0" indent="0" algn="l" rtl="0">
              <a:lnSpc>
                <a:spcPct val="116300"/>
              </a:lnSpc>
              <a:spcBef>
                <a:spcPts val="0"/>
              </a:spcBef>
              <a:spcAft>
                <a:spcPts val="0"/>
              </a:spcAft>
              <a:buClr>
                <a:srgbClr val="000000"/>
              </a:buClr>
              <a:buSzPts val="1600"/>
              <a:buFont typeface="Arial"/>
              <a:buNone/>
            </a:pPr>
            <a:r>
              <a:rPr lang="en-US" sz="1600" b="1" i="0" u="none" strike="noStrike" cap="none">
                <a:solidFill>
                  <a:srgbClr val="2853A3"/>
                </a:solidFill>
                <a:latin typeface="Century Gothic"/>
                <a:ea typeface="Century Gothic"/>
                <a:cs typeface="Century Gothic"/>
                <a:sym typeface="Century Gothic"/>
              </a:rPr>
              <a:t>Take advantage of tax benefits. </a:t>
            </a:r>
            <a:r>
              <a:rPr lang="en-US" sz="1600" b="0" i="0" u="none" strike="noStrike" cap="none">
                <a:solidFill>
                  <a:schemeClr val="dk2"/>
                </a:solidFill>
                <a:latin typeface="Century Gothic"/>
                <a:ea typeface="Century Gothic"/>
                <a:cs typeface="Century Gothic"/>
                <a:sym typeface="Century Gothic"/>
              </a:rPr>
              <a:t>All your invoices and financial transactions impact</a:t>
            </a:r>
            <a:endParaRPr sz="1600" b="0" i="0" u="none" strike="noStrike" cap="none">
              <a:solidFill>
                <a:schemeClr val="dk2"/>
              </a:solidFill>
              <a:latin typeface="Century Gothic"/>
              <a:ea typeface="Century Gothic"/>
              <a:cs typeface="Century Gothic"/>
              <a:sym typeface="Century Gothic"/>
            </a:endParaRPr>
          </a:p>
          <a:p>
            <a:pPr marL="215265" marR="5080" lvl="0" indent="-203200" algn="l" rtl="0">
              <a:lnSpc>
                <a:spcPct val="1163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how you will file your taxes. Business owners and entrepreneurs may be eligible for certain</a:t>
            </a:r>
            <a:endParaRPr sz="1600" b="0" i="0" u="none" strike="noStrike" cap="none">
              <a:solidFill>
                <a:schemeClr val="dk2"/>
              </a:solidFill>
              <a:latin typeface="Century Gothic"/>
              <a:ea typeface="Century Gothic"/>
              <a:cs typeface="Century Gothic"/>
              <a:sym typeface="Century Gothic"/>
            </a:endParaRPr>
          </a:p>
          <a:p>
            <a:pPr marL="215265" marR="5080" lvl="0" indent="-203200" algn="l" rtl="0">
              <a:lnSpc>
                <a:spcPct val="1163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tax benefits, so having all the information related to your business in one place can save</a:t>
            </a:r>
            <a:endParaRPr sz="1600" b="0" i="0" u="none" strike="noStrike" cap="none">
              <a:solidFill>
                <a:schemeClr val="dk2"/>
              </a:solidFill>
              <a:latin typeface="Century Gothic"/>
              <a:ea typeface="Century Gothic"/>
              <a:cs typeface="Century Gothic"/>
              <a:sym typeface="Century Gothic"/>
            </a:endParaRPr>
          </a:p>
          <a:p>
            <a:pPr marL="215265" marR="5080" lvl="0" indent="-203200" algn="l" rtl="0">
              <a:lnSpc>
                <a:spcPct val="116300"/>
              </a:lnSpc>
              <a:spcBef>
                <a:spcPts val="0"/>
              </a:spcBef>
              <a:spcAft>
                <a:spcPts val="0"/>
              </a:spcAft>
              <a:buClr>
                <a:srgbClr val="000000"/>
              </a:buClr>
              <a:buSzPts val="1600"/>
              <a:buFont typeface="Arial"/>
              <a:buNone/>
            </a:pPr>
            <a:r>
              <a:rPr lang="en-US" sz="1600" b="0" i="0" u="none" strike="noStrike" cap="none">
                <a:solidFill>
                  <a:schemeClr val="dk2"/>
                </a:solidFill>
                <a:latin typeface="Century Gothic"/>
                <a:ea typeface="Century Gothic"/>
                <a:cs typeface="Century Gothic"/>
                <a:sym typeface="Century Gothic"/>
              </a:rPr>
              <a:t>you a lot of time and hassle down the road.</a:t>
            </a:r>
            <a:r>
              <a:rPr lang="en-US" sz="1600" b="1" i="0" u="none" strike="noStrike" cap="none">
                <a:solidFill>
                  <a:srgbClr val="1F497D"/>
                </a:solidFill>
                <a:latin typeface="Century Gothic"/>
                <a:ea typeface="Century Gothic"/>
                <a:cs typeface="Century Gothic"/>
                <a:sym typeface="Century Gothic"/>
              </a:rPr>
              <a:t> </a:t>
            </a:r>
            <a:endParaRPr sz="1600" b="1" i="0" u="none" strike="noStrike" cap="none">
              <a:solidFill>
                <a:srgbClr val="2855A4"/>
              </a:solidFill>
              <a:latin typeface="Century Gothic"/>
              <a:ea typeface="Century Gothic"/>
              <a:cs typeface="Century Gothic"/>
              <a:sym typeface="Century Gothic"/>
            </a:endParaRPr>
          </a:p>
        </p:txBody>
      </p:sp>
      <p:pic>
        <p:nvPicPr>
          <p:cNvPr id="208" name="Google Shape;208;g1501461a07a_0_82"/>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86825" y="2636999"/>
            <a:ext cx="857226" cy="857226"/>
          </a:xfrm>
          <a:prstGeom prst="rect">
            <a:avLst/>
          </a:prstGeom>
          <a:noFill/>
          <a:ln>
            <a:noFill/>
          </a:ln>
        </p:spPr>
      </p:pic>
      <p:pic>
        <p:nvPicPr>
          <p:cNvPr id="209" name="Google Shape;209;g1501461a07a_0_82"/>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86825" y="3984363"/>
            <a:ext cx="857226" cy="857226"/>
          </a:xfrm>
          <a:prstGeom prst="rect">
            <a:avLst/>
          </a:prstGeom>
          <a:noFill/>
          <a:ln>
            <a:noFill/>
          </a:ln>
        </p:spPr>
      </p:pic>
      <p:pic>
        <p:nvPicPr>
          <p:cNvPr id="210" name="Google Shape;210;g1501461a07a_0_82"/>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86825" y="5162125"/>
            <a:ext cx="857226" cy="8572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15" name="Google Shape;215;g1501461a07a_0_13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7171"/>
          </a:xfrm>
          <a:prstGeom prst="rect">
            <a:avLst/>
          </a:prstGeom>
          <a:noFill/>
          <a:ln>
            <a:noFill/>
          </a:ln>
        </p:spPr>
      </p:pic>
      <p:pic>
        <p:nvPicPr>
          <p:cNvPr id="216" name="Google Shape;216;g1501461a07a_0_135"/>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5400000">
            <a:off x="10956175" y="389668"/>
            <a:ext cx="1235826" cy="1235826"/>
          </a:xfrm>
          <a:prstGeom prst="rect">
            <a:avLst/>
          </a:prstGeom>
          <a:noFill/>
          <a:ln>
            <a:noFill/>
          </a:ln>
        </p:spPr>
      </p:pic>
      <p:sp>
        <p:nvSpPr>
          <p:cNvPr id="217" name="Google Shape;217;g1501461a07a_0_135"/>
          <p:cNvSpPr txBox="1"/>
          <p:nvPr/>
        </p:nvSpPr>
        <p:spPr>
          <a:xfrm>
            <a:off x="9253450" y="661347"/>
            <a:ext cx="1795500" cy="692700"/>
          </a:xfrm>
          <a:prstGeom prst="rect">
            <a:avLst/>
          </a:prstGeom>
          <a:noFill/>
          <a:ln>
            <a:noFill/>
          </a:ln>
        </p:spPr>
        <p:txBody>
          <a:bodyPr spcFirstLastPara="1" wrap="square" lIns="91425" tIns="91425" rIns="91425" bIns="91425" anchor="t" anchorCtr="0">
            <a:spAutoFit/>
          </a:bodyPr>
          <a:lstStyle/>
          <a:p>
            <a:pPr marL="0" marR="0" lvl="0" indent="0" algn="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Century Gothic"/>
                <a:ea typeface="Century Gothic"/>
                <a:cs typeface="Century Gothic"/>
                <a:sym typeface="Century Gothic"/>
              </a:rPr>
              <a:t>Customization Tip!</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Add, delete, or modify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100"/>
              <a:buFont typeface="Arial"/>
              <a:buNone/>
            </a:pPr>
            <a:r>
              <a:rPr lang="en-US" sz="1100" b="0" i="0" u="none" strike="noStrike" cap="none">
                <a:solidFill>
                  <a:srgbClr val="FFFFFF"/>
                </a:solidFill>
                <a:latin typeface="Century Gothic"/>
                <a:ea typeface="Century Gothic"/>
                <a:cs typeface="Century Gothic"/>
                <a:sym typeface="Century Gothic"/>
              </a:rPr>
              <a:t>questions as necessary.</a:t>
            </a:r>
            <a:endParaRPr sz="1100" b="0" i="0" u="none" strike="noStrike" cap="none">
              <a:solidFill>
                <a:srgbClr val="FFFFFF"/>
              </a:solidFill>
              <a:latin typeface="Century Gothic"/>
              <a:ea typeface="Century Gothic"/>
              <a:cs typeface="Century Gothic"/>
              <a:sym typeface="Century Gothic"/>
            </a:endParaRPr>
          </a:p>
        </p:txBody>
      </p:sp>
      <p:sp>
        <p:nvSpPr>
          <p:cNvPr id="218" name="Google Shape;218;g1501461a07a_0_135"/>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9</a:t>
            </a:fld>
            <a:endParaRPr/>
          </a:p>
        </p:txBody>
      </p:sp>
      <p:pic>
        <p:nvPicPr>
          <p:cNvPr id="219" name="Google Shape;219;g1501461a07a_0_135"/>
          <p:cNvPicPr preferRelativeResize="0"/>
          <p:nvPr/>
        </p:nvPicPr>
        <p:blipFill rotWithShape="1">
          <a:blip r:embed="rId5" cstate="screen">
            <a:alphaModFix/>
            <a:extLst>
              <a:ext uri="{28A0092B-C50C-407E-A947-70E740481C1C}">
                <a14:useLocalDpi xmlns:a14="http://schemas.microsoft.com/office/drawing/2010/main"/>
              </a:ext>
            </a:extLst>
          </a:blip>
          <a:srcRect b="30065"/>
          <a:stretch/>
        </p:blipFill>
        <p:spPr>
          <a:xfrm>
            <a:off x="1646925" y="1173750"/>
            <a:ext cx="5417125" cy="5684250"/>
          </a:xfrm>
          <a:prstGeom prst="rect">
            <a:avLst/>
          </a:prstGeom>
          <a:noFill/>
          <a:ln>
            <a:noFill/>
          </a:ln>
        </p:spPr>
      </p:pic>
      <p:pic>
        <p:nvPicPr>
          <p:cNvPr id="220" name="Google Shape;220;g1501461a07a_0_135"/>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60075" y="-223700"/>
            <a:ext cx="4303775" cy="2946652"/>
          </a:xfrm>
          <a:prstGeom prst="rect">
            <a:avLst/>
          </a:prstGeom>
          <a:noFill/>
          <a:ln>
            <a:noFill/>
          </a:ln>
        </p:spPr>
      </p:pic>
      <p:sp>
        <p:nvSpPr>
          <p:cNvPr id="221" name="Google Shape;221;g1501461a07a_0_135"/>
          <p:cNvSpPr txBox="1"/>
          <p:nvPr/>
        </p:nvSpPr>
        <p:spPr>
          <a:xfrm>
            <a:off x="1492425" y="409575"/>
            <a:ext cx="25188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1800" b="1" i="0" u="none" strike="noStrike" cap="none">
                <a:solidFill>
                  <a:srgbClr val="2853A3"/>
                </a:solidFill>
                <a:latin typeface="Century Gothic"/>
                <a:ea typeface="Century Gothic"/>
                <a:cs typeface="Century Gothic"/>
                <a:sym typeface="Century Gothic"/>
              </a:rPr>
              <a:t>Should every </a:t>
            </a:r>
            <a:endParaRPr sz="1800" b="1" i="0" u="none" strike="noStrike" cap="none">
              <a:solidFill>
                <a:srgbClr val="2853A3"/>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800"/>
              <a:buFont typeface="Arial"/>
              <a:buNone/>
            </a:pPr>
            <a:r>
              <a:rPr lang="en-US" sz="1800" b="1" i="0" u="none" strike="noStrike" cap="none">
                <a:solidFill>
                  <a:srgbClr val="2853A3"/>
                </a:solidFill>
                <a:latin typeface="Century Gothic"/>
                <a:ea typeface="Century Gothic"/>
                <a:cs typeface="Century Gothic"/>
                <a:sym typeface="Century Gothic"/>
              </a:rPr>
              <a:t>woman have an individual bank account?</a:t>
            </a:r>
            <a:endParaRPr sz="1800" b="0" i="0" u="none" strike="noStrike" cap="none">
              <a:solidFill>
                <a:schemeClr val="dk1"/>
              </a:solidFill>
              <a:latin typeface="Calibri"/>
              <a:ea typeface="Calibri"/>
              <a:cs typeface="Calibri"/>
              <a:sym typeface="Calibri"/>
            </a:endParaRPr>
          </a:p>
        </p:txBody>
      </p:sp>
      <p:pic>
        <p:nvPicPr>
          <p:cNvPr id="222" name="Google Shape;222;g1501461a07a_0_135"/>
          <p:cNvPicPr preferRelativeResize="0"/>
          <p:nvPr/>
        </p:nvPicPr>
        <p:blipFill rotWithShape="1">
          <a:blip r:embed="rId6" cstate="screen">
            <a:alphaModFix/>
            <a:extLst>
              <a:ext uri="{28A0092B-C50C-407E-A947-70E740481C1C}">
                <a14:useLocalDpi xmlns:a14="http://schemas.microsoft.com/office/drawing/2010/main"/>
              </a:ext>
            </a:extLst>
          </a:blip>
          <a:srcRect b="34815"/>
          <a:stretch/>
        </p:blipFill>
        <p:spPr>
          <a:xfrm flipH="1">
            <a:off x="-210374" y="1475925"/>
            <a:ext cx="4303749" cy="1920801"/>
          </a:xfrm>
          <a:prstGeom prst="rect">
            <a:avLst/>
          </a:prstGeom>
          <a:noFill/>
          <a:ln>
            <a:noFill/>
          </a:ln>
        </p:spPr>
      </p:pic>
      <p:sp>
        <p:nvSpPr>
          <p:cNvPr id="223" name="Google Shape;223;g1501461a07a_0_135"/>
          <p:cNvSpPr txBox="1"/>
          <p:nvPr/>
        </p:nvSpPr>
        <p:spPr>
          <a:xfrm>
            <a:off x="741525" y="2303100"/>
            <a:ext cx="2518800" cy="831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1600" b="1" i="0" u="none" strike="noStrike" cap="none">
                <a:solidFill>
                  <a:srgbClr val="2853A3"/>
                </a:solidFill>
                <a:latin typeface="Century Gothic"/>
                <a:ea typeface="Century Gothic"/>
                <a:cs typeface="Century Gothic"/>
                <a:sym typeface="Century Gothic"/>
              </a:rPr>
              <a:t>What are the risks if a woman does not have her own account?</a:t>
            </a:r>
            <a:endParaRPr sz="1600" b="0" i="0" u="none" strike="noStrike" cap="none">
              <a:solidFill>
                <a:schemeClr val="dk1"/>
              </a:solidFill>
              <a:latin typeface="Calibri"/>
              <a:ea typeface="Calibri"/>
              <a:cs typeface="Calibri"/>
              <a:sym typeface="Calibri"/>
            </a:endParaRPr>
          </a:p>
        </p:txBody>
      </p:sp>
      <p:grpSp>
        <p:nvGrpSpPr>
          <p:cNvPr id="224" name="Google Shape;224;g1501461a07a_0_135"/>
          <p:cNvGrpSpPr/>
          <p:nvPr/>
        </p:nvGrpSpPr>
        <p:grpSpPr>
          <a:xfrm>
            <a:off x="5144875" y="1227875"/>
            <a:ext cx="4303775" cy="3391724"/>
            <a:chOff x="4230475" y="-143725"/>
            <a:chExt cx="4303775" cy="3391724"/>
          </a:xfrm>
        </p:grpSpPr>
        <p:pic>
          <p:nvPicPr>
            <p:cNvPr id="225" name="Google Shape;225;g1501461a07a_0_135"/>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230475" y="-143725"/>
              <a:ext cx="4303775" cy="3391724"/>
            </a:xfrm>
            <a:prstGeom prst="rect">
              <a:avLst/>
            </a:prstGeom>
            <a:noFill/>
            <a:ln>
              <a:noFill/>
            </a:ln>
          </p:spPr>
        </p:pic>
        <p:sp>
          <p:nvSpPr>
            <p:cNvPr id="226" name="Google Shape;226;g1501461a07a_0_135"/>
            <p:cNvSpPr txBox="1"/>
            <p:nvPr/>
          </p:nvSpPr>
          <p:spPr>
            <a:xfrm>
              <a:off x="4947675" y="521375"/>
              <a:ext cx="2931000" cy="20910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How many of you </a:t>
              </a:r>
              <a:endParaRPr sz="1800" b="1" i="0" u="none" strike="noStrike" cap="none">
                <a:solidFill>
                  <a:srgbClr val="D19129"/>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have your own </a:t>
              </a:r>
              <a:endParaRPr sz="1800" b="1" i="0" u="none" strike="noStrike" cap="none">
                <a:solidFill>
                  <a:srgbClr val="D19129"/>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bank account? </a:t>
              </a:r>
              <a:endParaRPr sz="1800" b="1" i="0" u="none" strike="noStrike" cap="none">
                <a:solidFill>
                  <a:srgbClr val="D19129"/>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What do you use it for? </a:t>
              </a:r>
              <a:endParaRPr sz="1800" b="1" i="0" u="none" strike="noStrike" cap="none">
                <a:solidFill>
                  <a:srgbClr val="D19129"/>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Do you operate </a:t>
              </a:r>
              <a:endParaRPr sz="1800" b="1" i="0" u="none" strike="noStrike" cap="none">
                <a:solidFill>
                  <a:srgbClr val="D19129"/>
                </a:solidFill>
                <a:latin typeface="Century Gothic"/>
                <a:ea typeface="Century Gothic"/>
                <a:cs typeface="Century Gothic"/>
                <a:sym typeface="Century Gothic"/>
              </a:endParaRPr>
            </a:p>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it yourself?</a:t>
              </a:r>
              <a:endParaRPr sz="1800" b="1" i="0" u="none" strike="noStrike" cap="none">
                <a:solidFill>
                  <a:srgbClr val="D19129"/>
                </a:solidFill>
                <a:latin typeface="Century Gothic"/>
                <a:ea typeface="Century Gothic"/>
                <a:cs typeface="Century Gothic"/>
                <a:sym typeface="Century Gothic"/>
              </a:endParaRPr>
            </a:p>
          </p:txBody>
        </p:sp>
      </p:grpSp>
      <p:grpSp>
        <p:nvGrpSpPr>
          <p:cNvPr id="227" name="Google Shape;227;g1501461a07a_0_135"/>
          <p:cNvGrpSpPr/>
          <p:nvPr/>
        </p:nvGrpSpPr>
        <p:grpSpPr>
          <a:xfrm>
            <a:off x="8107387" y="2655779"/>
            <a:ext cx="3495977" cy="2755134"/>
            <a:chOff x="5956887" y="475954"/>
            <a:chExt cx="3495977" cy="2755134"/>
          </a:xfrm>
        </p:grpSpPr>
        <p:pic>
          <p:nvPicPr>
            <p:cNvPr id="228" name="Google Shape;228;g1501461a07a_0_135"/>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5956887" y="475954"/>
              <a:ext cx="3495977" cy="2755134"/>
            </a:xfrm>
            <a:prstGeom prst="rect">
              <a:avLst/>
            </a:prstGeom>
            <a:noFill/>
            <a:ln>
              <a:noFill/>
            </a:ln>
          </p:spPr>
        </p:pic>
        <p:sp>
          <p:nvSpPr>
            <p:cNvPr id="229" name="Google Shape;229;g1501461a07a_0_135"/>
            <p:cNvSpPr txBox="1"/>
            <p:nvPr/>
          </p:nvSpPr>
          <p:spPr>
            <a:xfrm>
              <a:off x="6658625" y="902850"/>
              <a:ext cx="2092500" cy="1764900"/>
            </a:xfrm>
            <a:prstGeom prst="rect">
              <a:avLst/>
            </a:prstGeom>
            <a:noFill/>
            <a:ln>
              <a:noFill/>
            </a:ln>
          </p:spPr>
          <p:txBody>
            <a:bodyPr spcFirstLastPara="1" wrap="square" lIns="91425" tIns="91425" rIns="91425" bIns="91425" anchor="t" anchorCtr="0">
              <a:spAutoFit/>
            </a:bodyPr>
            <a:lstStyle/>
            <a:p>
              <a:pPr marL="12700" marR="5080" lvl="0" indent="-635" algn="ctr" rtl="0">
                <a:lnSpc>
                  <a:spcPct val="117600"/>
                </a:lnSpc>
                <a:spcBef>
                  <a:spcPts val="0"/>
                </a:spcBef>
                <a:spcAft>
                  <a:spcPts val="0"/>
                </a:spcAft>
                <a:buClr>
                  <a:srgbClr val="000000"/>
                </a:buClr>
                <a:buSzPts val="1800"/>
                <a:buFont typeface="Arial"/>
                <a:buNone/>
              </a:pPr>
              <a:r>
                <a:rPr lang="en-US" sz="1800" b="1" i="0" u="none" strike="noStrike" cap="none">
                  <a:solidFill>
                    <a:srgbClr val="D19129"/>
                  </a:solidFill>
                  <a:latin typeface="Century Gothic"/>
                  <a:ea typeface="Century Gothic"/>
                  <a:cs typeface="Century Gothic"/>
                  <a:sym typeface="Century Gothic"/>
                </a:rPr>
                <a:t>How many of you share or operate a bank account with someone else?</a:t>
              </a:r>
              <a:endParaRPr sz="1800" b="1" i="0" u="none" strike="noStrike" cap="none">
                <a:solidFill>
                  <a:srgbClr val="D19129"/>
                </a:solidFill>
                <a:latin typeface="Century Gothic"/>
                <a:ea typeface="Century Gothic"/>
                <a:cs typeface="Century Gothic"/>
                <a:sym typeface="Century Gothic"/>
              </a:endParaRPr>
            </a:p>
          </p:txBody>
        </p:sp>
      </p:gr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4926</Words>
  <Application>Microsoft Office PowerPoint</Application>
  <PresentationFormat>Widescreen</PresentationFormat>
  <Paragraphs>498</Paragraphs>
  <Slides>49</Slides>
  <Notes>49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Roboto</vt:lpstr>
      <vt:lpstr>Century Gothic</vt:lpstr>
      <vt:lpstr>Times New Roman</vt:lpstr>
      <vt:lpstr>Arial</vt:lpstr>
      <vt:lpstr>Gill Sans</vt:lpstr>
      <vt:lpstr>Calibri</vt:lpstr>
      <vt:lpstr>Office Theme</vt:lpstr>
      <vt:lpstr>Financial Literacy</vt:lpstr>
      <vt:lpstr>Tips for Customizing This Module</vt:lpstr>
      <vt:lpstr>Module Overview</vt:lpstr>
      <vt:lpstr>PowerPoint Presentation</vt:lpstr>
      <vt:lpstr>PowerPoint Presentation</vt:lpstr>
      <vt:lpstr>PowerPoint Presentation</vt:lpstr>
      <vt:lpstr>PowerPoint Presentation</vt:lpstr>
      <vt:lpstr>Business vs. Personal Accounts</vt:lpstr>
      <vt:lpstr>PowerPoint Presentation</vt:lpstr>
      <vt:lpstr>Why Should I Have My Own Account?</vt:lpstr>
      <vt:lpstr>PowerPoint Presentation</vt:lpstr>
      <vt:lpstr>Let’s Talk About Savings</vt:lpstr>
      <vt:lpstr>Why Is It Necessary to Have Savings?</vt:lpstr>
      <vt:lpstr>Needs vs. Wants</vt:lpstr>
      <vt:lpstr>How Much Should I Save?</vt:lpstr>
      <vt:lpstr>How Can I Save With Limited Income?</vt:lpstr>
      <vt:lpstr>PowerPoint Presentation</vt:lpstr>
      <vt:lpstr>Types of Formal Savings Accounts</vt:lpstr>
      <vt:lpstr>PowerPoint Presentation</vt:lpstr>
      <vt:lpstr>PowerPoint Presentation</vt:lpstr>
      <vt:lpstr>LEARNING RESOURCE Savings with Hey Sister and Oye Amiga</vt:lpstr>
      <vt:lpstr>PowerPoint Presentation</vt:lpstr>
      <vt:lpstr>PowerPoint Presentation</vt:lpstr>
      <vt:lpstr>PowerPoint Presentation</vt:lpstr>
      <vt:lpstr>PowerPoint Presentation</vt:lpstr>
      <vt:lpstr>PowerPoint Presentation</vt:lpstr>
      <vt:lpstr>PowerPoint Presentation</vt:lpstr>
      <vt:lpstr>LEARNING RESOURCE Budgeting with Hey Sister and Oye Amiga</vt:lpstr>
      <vt:lpstr>PowerPoint Presentation</vt:lpstr>
      <vt:lpstr>Let’s Talk About Investments</vt:lpstr>
      <vt:lpstr>Investing vs. Saving</vt:lpstr>
      <vt:lpstr>PowerPoint Presentation</vt:lpstr>
      <vt:lpstr>PowerPoint Presentation</vt:lpstr>
      <vt:lpstr>Let’s Talk About Insurance</vt:lpstr>
      <vt:lpstr>Life Insurance</vt:lpstr>
      <vt:lpstr>General Insurance</vt:lpstr>
      <vt:lpstr>General Insurance Examples</vt:lpstr>
      <vt:lpstr>Things to Consider About Insurance</vt:lpstr>
      <vt:lpstr>LEARNING RESOURCE Insurance with Hey Sister and Oye Amiga</vt:lpstr>
      <vt:lpstr>PowerPoint Presentation</vt:lpstr>
      <vt:lpstr>What is Credit?</vt:lpstr>
      <vt:lpstr>The Role of Credit in Business</vt:lpstr>
      <vt:lpstr>Why and When to Borrow</vt:lpstr>
      <vt:lpstr>PowerPoint Presentation</vt:lpstr>
      <vt:lpstr>Let’s Talk About Loans</vt:lpstr>
      <vt:lpstr>Terms of a Loan</vt:lpstr>
      <vt:lpstr>Key Takeaways From This Module</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Financial Literacy</dc:title>
  <dc:creator>Emma Schwartz</dc:creator>
  <cp:lastModifiedBy>Rosie Leary</cp:lastModifiedBy>
  <cp:revision>1</cp:revision>
  <dcterms:created xsi:type="dcterms:W3CDTF">2022-08-22T19:24:35Z</dcterms:created>
  <dcterms:modified xsi:type="dcterms:W3CDTF">2023-02-08T22:01:52Z</dcterms:modified>
</cp:coreProperties>
</file>