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4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Lst>
  <p:sldSz cx="12192000" cy="6858000"/>
  <p:notesSz cx="6858000" cy="9144000"/>
  <p:embeddedFontLst>
    <p:embeddedFont>
      <p:font typeface="Calibri" panose="020F0502020204030204" pitchFamily="34" charset="0"/>
      <p:regular r:id="rId42"/>
      <p:bold r:id="rId43"/>
      <p:italic r:id="rId44"/>
      <p:boldItalic r:id="rId45"/>
    </p:embeddedFont>
    <p:embeddedFont>
      <p:font typeface="Century Gothic" panose="020B0502020202020204" pitchFamily="34"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0" roundtripDataSignature="AMtx7mh58KpYuNcR2aB4DWbkU4Vo1BFjN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5706A6-B369-4128-B43D-7253A40BFCA6}" v="1" dt="2023-02-08T22:07:16.108"/>
  </p1510:revLst>
</p1510:revInfo>
</file>

<file path=ppt/tableStyles.xml><?xml version="1.0" encoding="utf-8"?>
<a:tblStyleLst xmlns:a="http://schemas.openxmlformats.org/drawingml/2006/main" def="{01ED3D9C-8E33-4B4E-B190-51FCA84C8B09}">
  <a:tblStyle styleId="{01ED3D9C-8E33-4B4E-B190-51FCA84C8B09}"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868"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customschemas.google.com/relationships/presentationmetadata" Target="metadata"/><Relationship Id="rId55"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notesMaster" Target="notesMasters/notesMaster1.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sie Leary" userId="5fa886a9-878a-4625-aa14-7e74101c6c5c" providerId="ADAL" clId="{485706A6-B369-4128-B43D-7253A40BFCA6}"/>
    <pc:docChg chg="undo custSel modSld">
      <pc:chgData name="Rosie Leary" userId="5fa886a9-878a-4625-aa14-7e74101c6c5c" providerId="ADAL" clId="{485706A6-B369-4128-B43D-7253A40BFCA6}" dt="2023-02-08T22:07:16.279" v="2" actId="27636"/>
      <pc:docMkLst>
        <pc:docMk/>
      </pc:docMkLst>
      <pc:sldChg chg="modSp mod">
        <pc:chgData name="Rosie Leary" userId="5fa886a9-878a-4625-aa14-7e74101c6c5c" providerId="ADAL" clId="{485706A6-B369-4128-B43D-7253A40BFCA6}" dt="2023-02-08T22:06:07.032" v="1" actId="1076"/>
        <pc:sldMkLst>
          <pc:docMk/>
          <pc:sldMk cId="0" sldId="256"/>
        </pc:sldMkLst>
        <pc:picChg chg="mod">
          <ac:chgData name="Rosie Leary" userId="5fa886a9-878a-4625-aa14-7e74101c6c5c" providerId="ADAL" clId="{485706A6-B369-4128-B43D-7253A40BFCA6}" dt="2023-02-08T22:06:07.032" v="1" actId="1076"/>
          <ac:picMkLst>
            <pc:docMk/>
            <pc:sldMk cId="0" sldId="256"/>
            <ac:picMk id="89" creationId="{00000000-0000-0000-0000-000000000000}"/>
          </ac:picMkLst>
        </pc:picChg>
      </pc:sldChg>
      <pc:sldChg chg="modSp mod">
        <pc:chgData name="Rosie Leary" userId="5fa886a9-878a-4625-aa14-7e74101c6c5c" providerId="ADAL" clId="{485706A6-B369-4128-B43D-7253A40BFCA6}" dt="2023-02-08T22:07:16.279" v="2" actId="27636"/>
        <pc:sldMkLst>
          <pc:docMk/>
          <pc:sldMk cId="0" sldId="257"/>
        </pc:sldMkLst>
        <pc:spChg chg="mod">
          <ac:chgData name="Rosie Leary" userId="5fa886a9-878a-4625-aa14-7e74101c6c5c" providerId="ADAL" clId="{485706A6-B369-4128-B43D-7253A40BFCA6}" dt="2023-02-08T22:07:16.279" v="2" actId="27636"/>
          <ac:spMkLst>
            <pc:docMk/>
            <pc:sldMk cId="0" sldId="257"/>
            <ac:spMk id="10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1581b24478b_0_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0" name="Google Shape;240;g1581b24478b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1581b24478b_0_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5" name="Google Shape;255;g1581b24478b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1581b24478b_0_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9" name="Google Shape;269;g1581b24478b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1581b24478b_0_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5" name="Google Shape;285;g1581b24478b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1581b24478b_0_1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2" name="Google Shape;302;g1581b24478b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1581b24478b_0_1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7" name="Google Shape;317;g1581b24478b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1581b24478b_0_1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1" name="Google Shape;331;g1581b24478b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1581b24478b_0_1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5" name="Google Shape;345;g1581b24478b_0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1581b24478b_0_1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61" name="Google Shape;361;g1581b24478b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1581b24478b_0_1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76" name="Google Shape;376;g1581b24478b_0_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8" name="Google Shape;9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1581b24478b_0_1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90" name="Google Shape;390;g1581b24478b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1581b24478b_0_2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05" name="Google Shape;405;g1581b24478b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1581b24478b_0_2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28" name="Google Shape;428;g1581b24478b_0_23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1581b24478b_0_6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41" name="Google Shape;441;g1581b24478b_0_6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1581b24478b_0_6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56" name="Google Shape;456;g1581b24478b_0_6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1581b24478b_0_7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68" name="Google Shape;468;g1581b24478b_0_7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1581b24478b_0_5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80" name="Google Shape;480;g1581b24478b_0_5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1581b24478b_0_6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97" name="Google Shape;497;g1581b24478b_0_6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1581b24478b_0_6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14" name="Google Shape;514;g1581b24478b_0_6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1581b24478b_0_3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31" name="Google Shape;531;g1581b24478b_0_33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14a759c8f77_0_2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7" name="Google Shape;107;g14a759c8f77_0_2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1581b24478b_0_2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44" name="Google Shape;544;g1581b24478b_0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1581b24478b_0_3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54" name="Google Shape;554;g1581b24478b_0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1581b24478b_0_3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66" name="Google Shape;566;g1581b24478b_0_3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1581b24478b_0_4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80" name="Google Shape;580;g1581b24478b_0_4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581b24478b_0_3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93" name="Google Shape;593;g1581b24478b_0_3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1581b24478b_0_3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06" name="Google Shape;606;g1581b24478b_0_3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1581b24478b_0_5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22" name="Google Shape;622;g1581b24478b_0_5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1581b24478b_0_4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38" name="Google Shape;638;g1581b24478b_0_4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1581b24478b_0_5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64" name="Google Shape;664;g1581b24478b_0_5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158f6c43826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78" name="Google Shape;678;g158f6c4382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0" name="Google Shape;130;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14a759c8f77_0_1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3" name="Google Shape;143;g14a759c8f77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151f507a723_0_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9" name="Google Shape;159;g151f507a723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151f507a723_0_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6" name="Google Shape;186;g151f507a723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151f507a723_0_1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8" name="Google Shape;208;g151f507a723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1581b24478b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1" name="Google Shape;221;g1581b24478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3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3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4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4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4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entury Gothic"/>
              <a:buNone/>
              <a:defRPr>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Century Gothic"/>
                <a:ea typeface="Century Gothic"/>
                <a:cs typeface="Century Gothic"/>
                <a:sym typeface="Century Gothic"/>
              </a:defRPr>
            </a:lvl1pPr>
            <a:lvl2pPr marL="914400" lvl="1" indent="-381000" algn="l">
              <a:lnSpc>
                <a:spcPct val="90000"/>
              </a:lnSpc>
              <a:spcBef>
                <a:spcPts val="500"/>
              </a:spcBef>
              <a:spcAft>
                <a:spcPts val="0"/>
              </a:spcAft>
              <a:buClr>
                <a:schemeClr val="dk1"/>
              </a:buClr>
              <a:buSzPts val="2400"/>
              <a:buChar char="•"/>
              <a:defRPr>
                <a:latin typeface="Century Gothic"/>
                <a:ea typeface="Century Gothic"/>
                <a:cs typeface="Century Gothic"/>
                <a:sym typeface="Century Gothic"/>
              </a:defRPr>
            </a:lvl2pPr>
            <a:lvl3pPr marL="1371600" lvl="2" indent="-355600" algn="l">
              <a:lnSpc>
                <a:spcPct val="90000"/>
              </a:lnSpc>
              <a:spcBef>
                <a:spcPts val="500"/>
              </a:spcBef>
              <a:spcAft>
                <a:spcPts val="0"/>
              </a:spcAft>
              <a:buClr>
                <a:schemeClr val="dk1"/>
              </a:buClr>
              <a:buSzPts val="2000"/>
              <a:buChar char="•"/>
              <a:defRPr>
                <a:latin typeface="Century Gothic"/>
                <a:ea typeface="Century Gothic"/>
                <a:cs typeface="Century Gothic"/>
                <a:sym typeface="Century Gothic"/>
              </a:defRPr>
            </a:lvl3pPr>
            <a:lvl4pPr marL="1828800" lvl="3" indent="-342900" algn="l">
              <a:lnSpc>
                <a:spcPct val="90000"/>
              </a:lnSpc>
              <a:spcBef>
                <a:spcPts val="500"/>
              </a:spcBef>
              <a:spcAft>
                <a:spcPts val="0"/>
              </a:spcAft>
              <a:buClr>
                <a:schemeClr val="dk1"/>
              </a:buClr>
              <a:buSzPts val="1800"/>
              <a:buChar char="•"/>
              <a:defRPr>
                <a:latin typeface="Century Gothic"/>
                <a:ea typeface="Century Gothic"/>
                <a:cs typeface="Century Gothic"/>
                <a:sym typeface="Century Gothic"/>
              </a:defRPr>
            </a:lvl4pPr>
            <a:lvl5pPr marL="2286000" lvl="4" indent="-342900" algn="l">
              <a:lnSpc>
                <a:spcPct val="90000"/>
              </a:lnSpc>
              <a:spcBef>
                <a:spcPts val="500"/>
              </a:spcBef>
              <a:spcAft>
                <a:spcPts val="0"/>
              </a:spcAft>
              <a:buClr>
                <a:schemeClr val="dk1"/>
              </a:buClr>
              <a:buSzPts val="1800"/>
              <a:buChar char="•"/>
              <a:defRPr>
                <a:latin typeface="Century Gothic"/>
                <a:ea typeface="Century Gothic"/>
                <a:cs typeface="Century Gothic"/>
                <a:sym typeface="Century Gothic"/>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3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3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3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3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3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3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4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4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4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4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41"/>
          <p:cNvSpPr>
            <a:spLocks noGrp="1"/>
          </p:cNvSpPr>
          <p:nvPr>
            <p:ph type="pic" idx="2"/>
          </p:nvPr>
        </p:nvSpPr>
        <p:spPr>
          <a:xfrm>
            <a:off x="5183188" y="987425"/>
            <a:ext cx="6172200" cy="4873625"/>
          </a:xfrm>
          <a:prstGeom prst="rect">
            <a:avLst/>
          </a:prstGeom>
          <a:noFill/>
          <a:ln>
            <a:noFill/>
          </a:ln>
        </p:spPr>
      </p:sp>
      <p:sp>
        <p:nvSpPr>
          <p:cNvPr id="64" name="Google Shape;64;p4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3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20.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3.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5.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7.png"/><Relationship Id="rId7"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7.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2.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42.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42.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56.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42.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42.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slide" Target="slide23.xml"/><Relationship Id="rId13" Type="http://schemas.openxmlformats.org/officeDocument/2006/relationships/slide" Target="slide35.xml"/><Relationship Id="rId18" Type="http://schemas.openxmlformats.org/officeDocument/2006/relationships/slide" Target="slide33.xml"/><Relationship Id="rId3" Type="http://schemas.openxmlformats.org/officeDocument/2006/relationships/image" Target="../media/image7.png"/><Relationship Id="rId7" Type="http://schemas.openxmlformats.org/officeDocument/2006/relationships/slide" Target="slide21.xml"/><Relationship Id="rId12" Type="http://schemas.openxmlformats.org/officeDocument/2006/relationships/slide" Target="slide28.xml"/><Relationship Id="rId17" Type="http://schemas.openxmlformats.org/officeDocument/2006/relationships/slide" Target="slide31.xml"/><Relationship Id="rId2" Type="http://schemas.openxmlformats.org/officeDocument/2006/relationships/notesSlide" Target="../notesSlides/notesSlide2.xml"/><Relationship Id="rId16" Type="http://schemas.openxmlformats.org/officeDocument/2006/relationships/slide" Target="slide20.xml"/><Relationship Id="rId1" Type="http://schemas.openxmlformats.org/officeDocument/2006/relationships/slideLayout" Target="../slideLayouts/slideLayout2.xml"/><Relationship Id="rId6" Type="http://schemas.openxmlformats.org/officeDocument/2006/relationships/slide" Target="slide9.xml"/><Relationship Id="rId11" Type="http://schemas.openxmlformats.org/officeDocument/2006/relationships/slide" Target="slide26.xml"/><Relationship Id="rId5" Type="http://schemas.openxmlformats.org/officeDocument/2006/relationships/slide" Target="slide37.xml"/><Relationship Id="rId15" Type="http://schemas.openxmlformats.org/officeDocument/2006/relationships/slide" Target="slide10.xml"/><Relationship Id="rId10" Type="http://schemas.openxmlformats.org/officeDocument/2006/relationships/slide" Target="slide25.xml"/><Relationship Id="rId4" Type="http://schemas.openxmlformats.org/officeDocument/2006/relationships/slide" Target="slide6.xml"/><Relationship Id="rId9" Type="http://schemas.openxmlformats.org/officeDocument/2006/relationships/slide" Target="slide24.xml"/><Relationship Id="rId14" Type="http://schemas.openxmlformats.org/officeDocument/2006/relationships/slide" Target="slide36.xml"/></Relationships>
</file>

<file path=ppt/slides/_rels/slide2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7.png"/><Relationship Id="rId7"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42.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20.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20.pn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8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20.png"/><Relationship Id="rId4" Type="http://schemas.openxmlformats.org/officeDocument/2006/relationships/image" Target="../media/image79.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8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79.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86.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20.png"/><Relationship Id="rId4" Type="http://schemas.openxmlformats.org/officeDocument/2006/relationships/image" Target="../media/image79.pn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slide" Target="slide34.xml"/><Relationship Id="rId5" Type="http://schemas.openxmlformats.org/officeDocument/2006/relationships/image" Target="../media/image9.png"/><Relationship Id="rId10" Type="http://schemas.openxmlformats.org/officeDocument/2006/relationships/slide" Target="slide29.xml"/><Relationship Id="rId4" Type="http://schemas.openxmlformats.org/officeDocument/2006/relationships/image" Target="../media/image8.png"/><Relationship Id="rId9" Type="http://schemas.openxmlformats.org/officeDocument/2006/relationships/slide" Target="slide22.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88.pn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92.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20.png"/><Relationship Id="rId4" Type="http://schemas.openxmlformats.org/officeDocument/2006/relationships/image" Target="../media/image88.png"/></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73.png"/></Relationships>
</file>

<file path=ppt/slides/_rels/slide35.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7.png"/><Relationship Id="rId7" Type="http://schemas.openxmlformats.org/officeDocument/2006/relationships/image" Target="../media/image95.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20.png"/><Relationship Id="rId4" Type="http://schemas.openxmlformats.org/officeDocument/2006/relationships/image" Target="../media/image79.png"/></Relationships>
</file>

<file path=ppt/slides/_rels/slide36.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7.png"/><Relationship Id="rId7" Type="http://schemas.openxmlformats.org/officeDocument/2006/relationships/image" Target="../media/image98.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79.png"/><Relationship Id="rId4" Type="http://schemas.openxmlformats.org/officeDocument/2006/relationships/image" Target="../media/image97.png"/></Relationships>
</file>

<file path=ppt/slides/_rels/slide3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5.png"/><Relationship Id="rId5" Type="http://schemas.openxmlformats.org/officeDocument/2006/relationships/image" Target="../media/image79.png"/><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image" Target="../media/image23.png"/><Relationship Id="rId14" Type="http://schemas.openxmlformats.org/officeDocument/2006/relationships/image" Target="../media/image100.png"/></Relationships>
</file>

<file path=ppt/slides/_rels/slide38.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7.png"/><Relationship Id="rId7" Type="http://schemas.openxmlformats.org/officeDocument/2006/relationships/image" Target="../media/image102.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101.png"/><Relationship Id="rId4" Type="http://schemas.openxmlformats.org/officeDocument/2006/relationships/image" Target="../media/image79.png"/><Relationship Id="rId9" Type="http://schemas.openxmlformats.org/officeDocument/2006/relationships/image" Target="../media/image104.png"/></Relationships>
</file>

<file path=ppt/slides/_rels/slide39.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5.png"/><Relationship Id="rId7" Type="http://schemas.openxmlformats.org/officeDocument/2006/relationships/image" Target="../media/image107.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11.png"/><Relationship Id="rId5" Type="http://schemas.openxmlformats.org/officeDocument/2006/relationships/image" Target="../media/image106.jpeg"/><Relationship Id="rId10" Type="http://schemas.openxmlformats.org/officeDocument/2006/relationships/image" Target="../media/image110.png"/><Relationship Id="rId4" Type="http://schemas.openxmlformats.org/officeDocument/2006/relationships/hyperlink" Target="http://www.siaedge.com" TargetMode="External"/><Relationship Id="rId9" Type="http://schemas.openxmlformats.org/officeDocument/2006/relationships/image" Target="../media/image10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png"/><Relationship Id="rId3" Type="http://schemas.openxmlformats.org/officeDocument/2006/relationships/image" Target="../media/image7.png"/><Relationship Id="rId7" Type="http://schemas.openxmlformats.org/officeDocument/2006/relationships/image" Target="../media/image22.png"/><Relationship Id="rId12"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7.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png"/><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png"/><Relationship Id="rId7"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20.png"/><Relationship Id="rId4" Type="http://schemas.openxmlformats.org/officeDocument/2006/relationships/image" Target="../media/image37.png"/><Relationship Id="rId9"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p:cNvPicPr preferRelativeResize="0"/>
          <p:nvPr/>
        </p:nvPicPr>
        <p:blipFill rotWithShape="1">
          <a:blip r:embed="rId3" cstate="screen">
            <a:alphaModFix/>
            <a:extLst>
              <a:ext uri="{28A0092B-C50C-407E-A947-70E740481C1C}">
                <a14:useLocalDpi xmlns:a14="http://schemas.microsoft.com/office/drawing/2010/main"/>
              </a:ext>
            </a:extLst>
          </a:blip>
          <a:srcRect b="8901"/>
          <a:stretch/>
        </p:blipFill>
        <p:spPr>
          <a:xfrm>
            <a:off x="0" y="611187"/>
            <a:ext cx="12192000" cy="6246813"/>
          </a:xfrm>
          <a:prstGeom prst="rect">
            <a:avLst/>
          </a:prstGeom>
          <a:noFill/>
          <a:ln>
            <a:noFill/>
          </a:ln>
        </p:spPr>
      </p:pic>
      <p:sp>
        <p:nvSpPr>
          <p:cNvPr id="85" name="Google Shape;85;p1"/>
          <p:cNvSpPr txBox="1">
            <a:spLocks noGrp="1"/>
          </p:cNvSpPr>
          <p:nvPr>
            <p:ph type="ctrTitle"/>
          </p:nvPr>
        </p:nvSpPr>
        <p:spPr>
          <a:xfrm>
            <a:off x="7764408" y="1574694"/>
            <a:ext cx="4135491" cy="1706776"/>
          </a:xfrm>
          <a:prstGeom prst="rect">
            <a:avLst/>
          </a:prstGeom>
          <a:noFill/>
          <a:ln>
            <a:noFill/>
          </a:ln>
          <a:effectLst>
            <a:outerShdw blurRad="254000" algn="tl" rotWithShape="0">
              <a:srgbClr val="000000">
                <a:alpha val="20000"/>
              </a:srgbClr>
            </a:outerShdw>
          </a:effectLst>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2400"/>
              <a:buFont typeface="Gill Sans"/>
              <a:buNone/>
            </a:pPr>
            <a:r>
              <a:rPr lang="en-US" sz="4400">
                <a:solidFill>
                  <a:schemeClr val="lt1"/>
                </a:solidFill>
                <a:latin typeface="Century Gothic"/>
                <a:ea typeface="Century Gothic"/>
                <a:cs typeface="Century Gothic"/>
                <a:sym typeface="Century Gothic"/>
              </a:rPr>
              <a:t>Orientation</a:t>
            </a:r>
            <a:endParaRPr sz="4400" b="0" i="0" u="none" strike="noStrike" cap="none">
              <a:solidFill>
                <a:schemeClr val="lt1"/>
              </a:solidFill>
              <a:latin typeface="Century Gothic"/>
              <a:ea typeface="Century Gothic"/>
              <a:cs typeface="Century Gothic"/>
              <a:sym typeface="Century Gothic"/>
            </a:endParaRPr>
          </a:p>
        </p:txBody>
      </p:sp>
      <p:sp>
        <p:nvSpPr>
          <p:cNvPr id="86" name="Google Shape;86;p1"/>
          <p:cNvSpPr txBox="1">
            <a:spLocks noGrp="1"/>
          </p:cNvSpPr>
          <p:nvPr>
            <p:ph type="subTitle" idx="1"/>
          </p:nvPr>
        </p:nvSpPr>
        <p:spPr>
          <a:xfrm>
            <a:off x="7764407" y="3617806"/>
            <a:ext cx="3812097" cy="1209781"/>
          </a:xfrm>
          <a:prstGeom prst="rect">
            <a:avLst/>
          </a:prstGeom>
          <a:noFill/>
          <a:ln>
            <a:noFill/>
          </a:ln>
          <a:effectLst>
            <a:outerShdw blurRad="254000" algn="tl" rotWithShape="0">
              <a:srgbClr val="000000">
                <a:alpha val="40000"/>
              </a:srgbClr>
            </a:outerShdw>
          </a:effectLst>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lt1"/>
              </a:buClr>
              <a:buSzPts val="1600"/>
              <a:buFont typeface="Arial"/>
              <a:buNone/>
            </a:pPr>
            <a:r>
              <a:rPr lang="en-US" sz="2000" b="0" i="0" u="none" strike="noStrike" cap="none">
                <a:solidFill>
                  <a:schemeClr val="lt1"/>
                </a:solidFill>
                <a:latin typeface="Century Gothic"/>
                <a:ea typeface="Century Gothic"/>
                <a:cs typeface="Century Gothic"/>
                <a:sym typeface="Century Gothic"/>
              </a:rPr>
              <a:t>Business Management and </a:t>
            </a:r>
            <a:endParaRPr/>
          </a:p>
          <a:p>
            <a:pPr marL="0" marR="0" lvl="0" indent="0" algn="l" rtl="0">
              <a:lnSpc>
                <a:spcPct val="100000"/>
              </a:lnSpc>
              <a:spcBef>
                <a:spcPts val="0"/>
              </a:spcBef>
              <a:spcAft>
                <a:spcPts val="0"/>
              </a:spcAft>
              <a:buClr>
                <a:schemeClr val="lt1"/>
              </a:buClr>
              <a:buSzPts val="1600"/>
              <a:buFont typeface="Arial"/>
              <a:buNone/>
            </a:pPr>
            <a:r>
              <a:rPr lang="en-US" sz="2000" b="0" i="0" u="none" strike="noStrike" cap="none">
                <a:solidFill>
                  <a:schemeClr val="lt1"/>
                </a:solidFill>
                <a:latin typeface="Century Gothic"/>
                <a:ea typeface="Century Gothic"/>
                <a:cs typeface="Century Gothic"/>
                <a:sym typeface="Century Gothic"/>
              </a:rPr>
              <a:t>Digital Literacy for Women </a:t>
            </a:r>
            <a:endParaRPr/>
          </a:p>
          <a:p>
            <a:pPr marL="0" marR="0" lvl="0" indent="0" algn="l" rtl="0">
              <a:lnSpc>
                <a:spcPct val="100000"/>
              </a:lnSpc>
              <a:spcBef>
                <a:spcPts val="0"/>
              </a:spcBef>
              <a:spcAft>
                <a:spcPts val="0"/>
              </a:spcAft>
              <a:buClr>
                <a:schemeClr val="lt1"/>
              </a:buClr>
              <a:buSzPts val="1600"/>
              <a:buFont typeface="Arial"/>
              <a:buNone/>
            </a:pPr>
            <a:r>
              <a:rPr lang="en-US" sz="2000" b="0" i="0" u="none" strike="noStrike" cap="none">
                <a:solidFill>
                  <a:schemeClr val="lt1"/>
                </a:solidFill>
                <a:latin typeface="Century Gothic"/>
                <a:ea typeface="Century Gothic"/>
                <a:cs typeface="Century Gothic"/>
                <a:sym typeface="Century Gothic"/>
              </a:rPr>
              <a:t>Micro-Entrepreneurs </a:t>
            </a:r>
            <a:endParaRPr sz="2000" b="0" i="0" u="none" strike="noStrike" cap="none">
              <a:solidFill>
                <a:schemeClr val="lt1"/>
              </a:solidFill>
              <a:latin typeface="Century Gothic"/>
              <a:ea typeface="Century Gothic"/>
              <a:cs typeface="Century Gothic"/>
              <a:sym typeface="Century Gothic"/>
            </a:endParaRPr>
          </a:p>
        </p:txBody>
      </p:sp>
      <p:pic>
        <p:nvPicPr>
          <p:cNvPr id="87" name="Google Shape;87;p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71955" y="5901428"/>
            <a:ext cx="12735910" cy="318398"/>
          </a:xfrm>
          <a:prstGeom prst="rect">
            <a:avLst/>
          </a:prstGeom>
          <a:noFill/>
          <a:ln>
            <a:noFill/>
          </a:ln>
        </p:spPr>
      </p:pic>
      <p:cxnSp>
        <p:nvCxnSpPr>
          <p:cNvPr id="88" name="Google Shape;88;p1"/>
          <p:cNvCxnSpPr/>
          <p:nvPr/>
        </p:nvCxnSpPr>
        <p:spPr>
          <a:xfrm>
            <a:off x="7850770" y="3417887"/>
            <a:ext cx="320040" cy="0"/>
          </a:xfrm>
          <a:prstGeom prst="straightConnector1">
            <a:avLst/>
          </a:prstGeom>
          <a:noFill/>
          <a:ln w="19050" cap="flat" cmpd="sng">
            <a:solidFill>
              <a:srgbClr val="FFFFFF"/>
            </a:solidFill>
            <a:prstDash val="solid"/>
            <a:round/>
            <a:headEnd type="none" w="sm" len="sm"/>
            <a:tailEnd type="none" w="sm" len="sm"/>
          </a:ln>
          <a:effectLst>
            <a:outerShdw blurRad="254000" algn="tl" rotWithShape="0">
              <a:srgbClr val="000000">
                <a:alpha val="40000"/>
              </a:srgbClr>
            </a:outerShdw>
          </a:effectLst>
        </p:spPr>
      </p:cxnSp>
      <p:pic>
        <p:nvPicPr>
          <p:cNvPr id="89" name="Google Shape;89;p1"/>
          <p:cNvPicPr preferRelativeResize="0"/>
          <p:nvPr/>
        </p:nvPicPr>
        <p:blipFill rotWithShape="1">
          <a:blip r:embed="rId5" cstate="screen">
            <a:alphaModFix/>
            <a:extLst>
              <a:ext uri="{28A0092B-C50C-407E-A947-70E740481C1C}">
                <a14:useLocalDpi xmlns:a14="http://schemas.microsoft.com/office/drawing/2010/main"/>
              </a:ext>
            </a:extLst>
          </a:blip>
          <a:srcRect b="12002"/>
          <a:stretch/>
        </p:blipFill>
        <p:spPr>
          <a:xfrm>
            <a:off x="-420650" y="820074"/>
            <a:ext cx="8701050" cy="6037927"/>
          </a:xfrm>
          <a:prstGeom prst="rect">
            <a:avLst/>
          </a:prstGeom>
          <a:noFill/>
          <a:ln>
            <a:noFill/>
          </a:ln>
        </p:spPr>
      </p:pic>
      <p:grpSp>
        <p:nvGrpSpPr>
          <p:cNvPr id="90" name="Google Shape;90;p1"/>
          <p:cNvGrpSpPr/>
          <p:nvPr/>
        </p:nvGrpSpPr>
        <p:grpSpPr>
          <a:xfrm>
            <a:off x="17488" y="-20637"/>
            <a:ext cx="2840013" cy="724357"/>
            <a:chOff x="17488" y="-20637"/>
            <a:chExt cx="2840013" cy="724357"/>
          </a:xfrm>
        </p:grpSpPr>
        <p:pic>
          <p:nvPicPr>
            <p:cNvPr id="91" name="Google Shape;91;p1"/>
            <p:cNvPicPr preferRelativeResize="0"/>
            <p:nvPr/>
          </p:nvPicPr>
          <p:blipFill rotWithShape="1">
            <a:blip r:embed="rId6" cstate="screen">
              <a:alphaModFix/>
              <a:extLst>
                <a:ext uri="{28A0092B-C50C-407E-A947-70E740481C1C}">
                  <a14:useLocalDpi xmlns:a14="http://schemas.microsoft.com/office/drawing/2010/main"/>
                </a:ext>
              </a:extLst>
            </a:blip>
            <a:srcRect t="14780" b="8318"/>
            <a:stretch/>
          </p:blipFill>
          <p:spPr>
            <a:xfrm>
              <a:off x="17488" y="95707"/>
              <a:ext cx="1150548" cy="498019"/>
            </a:xfrm>
            <a:prstGeom prst="rect">
              <a:avLst/>
            </a:prstGeom>
            <a:noFill/>
            <a:ln>
              <a:noFill/>
            </a:ln>
          </p:spPr>
        </p:pic>
        <p:pic>
          <p:nvPicPr>
            <p:cNvPr id="92" name="Google Shape;92;p1"/>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990601" y="-20637"/>
              <a:ext cx="1866900" cy="724357"/>
            </a:xfrm>
            <a:prstGeom prst="rect">
              <a:avLst/>
            </a:prstGeom>
            <a:noFill/>
            <a:ln>
              <a:noFill/>
            </a:ln>
          </p:spPr>
        </p:pic>
      </p:grpSp>
      <p:pic>
        <p:nvPicPr>
          <p:cNvPr id="93" name="Google Shape;93;p1"/>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2857501" y="-1"/>
            <a:ext cx="1090324" cy="611175"/>
          </a:xfrm>
          <a:prstGeom prst="rect">
            <a:avLst/>
          </a:prstGeom>
          <a:noFill/>
          <a:ln>
            <a:noFill/>
          </a:ln>
        </p:spPr>
      </p:pic>
      <p:sp>
        <p:nvSpPr>
          <p:cNvPr id="94" name="Google Shape;94;p1"/>
          <p:cNvSpPr txBox="1"/>
          <p:nvPr/>
        </p:nvSpPr>
        <p:spPr>
          <a:xfrm>
            <a:off x="7401425" y="4751375"/>
            <a:ext cx="4505400" cy="1262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i="1">
                <a:solidFill>
                  <a:srgbClr val="FFFFFF"/>
                </a:solidFill>
                <a:latin typeface="Century Gothic"/>
                <a:ea typeface="Century Gothic"/>
                <a:cs typeface="Century Gothic"/>
                <a:sym typeface="Century Gothic"/>
              </a:rPr>
              <a:t>This module is made possible by the generous support of the American people through the United States Agency for International Development (USAID). This guide was produced under DAI’s Digital Frontiers Project (Cooperative Agreement AID-OAA-A-17-00033) at the request of USAID and in partnership with Mastercard. The contents are the responsibility of </a:t>
            </a:r>
            <a:r>
              <a:rPr lang="en-US" sz="1000" b="1" i="1">
                <a:solidFill>
                  <a:srgbClr val="BA0C2F"/>
                </a:solidFill>
                <a:latin typeface="Century Gothic"/>
                <a:ea typeface="Century Gothic"/>
                <a:cs typeface="Century Gothic"/>
                <a:sym typeface="Century Gothic"/>
              </a:rPr>
              <a:t>XYZ </a:t>
            </a:r>
            <a:r>
              <a:rPr lang="en-US" sz="1000" i="1">
                <a:solidFill>
                  <a:srgbClr val="FFFFFF"/>
                </a:solidFill>
                <a:latin typeface="Century Gothic"/>
                <a:ea typeface="Century Gothic"/>
                <a:cs typeface="Century Gothic"/>
                <a:sym typeface="Century Gothic"/>
              </a:rPr>
              <a:t>and do not necessarily reflect the views of USAID or the United States Government.</a:t>
            </a:r>
            <a:endParaRPr sz="1300" b="0" i="1" u="none" strike="noStrike" cap="none">
              <a:solidFill>
                <a:srgbClr val="FFFFFF"/>
              </a:solidFill>
              <a:latin typeface="Century Gothic"/>
              <a:ea typeface="Century Gothic"/>
              <a:cs typeface="Century Gothic"/>
              <a:sym typeface="Century Gothic"/>
            </a:endParaRPr>
          </a:p>
        </p:txBody>
      </p:sp>
      <p:sp>
        <p:nvSpPr>
          <p:cNvPr id="95" name="Google Shape;95;p1"/>
          <p:cNvSpPr txBox="1"/>
          <p:nvPr/>
        </p:nvSpPr>
        <p:spPr>
          <a:xfrm>
            <a:off x="8764500" y="59288"/>
            <a:ext cx="34275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solidFill>
                  <a:srgbClr val="1F497D"/>
                </a:solidFill>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Her Business, Her Future</a:t>
            </a:r>
            <a:endParaRPr sz="2000" b="1">
              <a:solidFill>
                <a:srgbClr val="1F497D"/>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g1581b24478b_0_26"/>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sp>
        <p:nvSpPr>
          <p:cNvPr id="243" name="Google Shape;243;g1581b24478b_0_26"/>
          <p:cNvSpPr txBox="1"/>
          <p:nvPr/>
        </p:nvSpPr>
        <p:spPr>
          <a:xfrm>
            <a:off x="2709278" y="3719466"/>
            <a:ext cx="1746300" cy="20856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100000"/>
              </a:lnSpc>
              <a:spcBef>
                <a:spcPts val="0"/>
              </a:spcBef>
              <a:spcAft>
                <a:spcPts val="0"/>
              </a:spcAft>
              <a:buClr>
                <a:srgbClr val="2853A3"/>
              </a:buClr>
              <a:buSzPts val="1200"/>
              <a:buFont typeface="Arial"/>
              <a:buNone/>
            </a:pPr>
            <a:endParaRPr sz="1200" b="1" i="0" u="none" strike="noStrike" cap="none">
              <a:solidFill>
                <a:schemeClr val="lt1"/>
              </a:solidFill>
              <a:latin typeface="Century Gothic"/>
              <a:ea typeface="Century Gothic"/>
              <a:cs typeface="Century Gothic"/>
              <a:sym typeface="Century Gothic"/>
            </a:endParaRPr>
          </a:p>
        </p:txBody>
      </p:sp>
      <p:sp>
        <p:nvSpPr>
          <p:cNvPr id="244" name="Google Shape;244;g1581b24478b_0_2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10</a:t>
            </a:fld>
            <a:endParaRPr/>
          </a:p>
        </p:txBody>
      </p:sp>
      <p:sp>
        <p:nvSpPr>
          <p:cNvPr id="245" name="Google Shape;245;g1581b24478b_0_26"/>
          <p:cNvSpPr txBox="1"/>
          <p:nvPr/>
        </p:nvSpPr>
        <p:spPr>
          <a:xfrm>
            <a:off x="726825" y="2450300"/>
            <a:ext cx="3209400" cy="2626500"/>
          </a:xfrm>
          <a:prstGeom prst="rect">
            <a:avLst/>
          </a:prstGeom>
          <a:noFill/>
          <a:ln>
            <a:noFill/>
          </a:ln>
        </p:spPr>
        <p:txBody>
          <a:bodyPr spcFirstLastPara="1" wrap="square" lIns="0" tIns="12700" rIns="0" bIns="0" anchor="t" anchorCtr="0">
            <a:spAutoFit/>
          </a:bodyPr>
          <a:lstStyle/>
          <a:p>
            <a:pPr marL="0" marR="0" lvl="0" indent="0" algn="l" rtl="0">
              <a:lnSpc>
                <a:spcPct val="115000"/>
              </a:lnSpc>
              <a:spcBef>
                <a:spcPts val="0"/>
              </a:spcBef>
              <a:spcAft>
                <a:spcPts val="0"/>
              </a:spcAft>
              <a:buClr>
                <a:schemeClr val="dk1"/>
              </a:buClr>
              <a:buSzPts val="1400"/>
              <a:buFont typeface="Arial"/>
              <a:buNone/>
            </a:pPr>
            <a:r>
              <a:rPr lang="en-US" sz="2200" b="0" i="0" u="none" strike="noStrike" cap="none">
                <a:solidFill>
                  <a:schemeClr val="dk2"/>
                </a:solidFill>
                <a:latin typeface="Century Gothic"/>
                <a:ea typeface="Century Gothic"/>
                <a:cs typeface="Century Gothic"/>
                <a:sym typeface="Century Gothic"/>
              </a:rPr>
              <a:t>Let’s meet Imani and follow her on her journey as she applies the skills she learned in this training to improve and grow her business.</a:t>
            </a:r>
            <a:endParaRPr sz="2600" b="0" i="0" u="none" strike="noStrike" cap="none">
              <a:solidFill>
                <a:schemeClr val="dk2"/>
              </a:solidFill>
              <a:latin typeface="Century Gothic"/>
              <a:ea typeface="Century Gothic"/>
              <a:cs typeface="Century Gothic"/>
              <a:sym typeface="Century Gothic"/>
            </a:endParaRPr>
          </a:p>
          <a:p>
            <a:pPr marL="12700" marR="5080" lvl="0" indent="0" algn="ctr" rtl="0">
              <a:lnSpc>
                <a:spcPct val="100000"/>
              </a:lnSpc>
              <a:spcBef>
                <a:spcPts val="0"/>
              </a:spcBef>
              <a:spcAft>
                <a:spcPts val="0"/>
              </a:spcAft>
              <a:buClr>
                <a:schemeClr val="dk1"/>
              </a:buClr>
              <a:buSzPts val="2200"/>
              <a:buFont typeface="Arial"/>
              <a:buNone/>
            </a:pPr>
            <a:endParaRPr sz="1800" b="1" i="0" u="none" strike="noStrike" cap="none">
              <a:solidFill>
                <a:schemeClr val="dk2"/>
              </a:solidFill>
              <a:latin typeface="Century Gothic"/>
              <a:ea typeface="Century Gothic"/>
              <a:cs typeface="Century Gothic"/>
              <a:sym typeface="Century Gothic"/>
            </a:endParaRPr>
          </a:p>
        </p:txBody>
      </p:sp>
      <p:pic>
        <p:nvPicPr>
          <p:cNvPr id="246" name="Google Shape;246;g1581b24478b_0_2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26565" y="220953"/>
            <a:ext cx="7772400" cy="194310"/>
          </a:xfrm>
          <a:prstGeom prst="rect">
            <a:avLst/>
          </a:prstGeom>
          <a:noFill/>
          <a:ln>
            <a:noFill/>
          </a:ln>
        </p:spPr>
      </p:pic>
      <p:pic>
        <p:nvPicPr>
          <p:cNvPr id="247" name="Google Shape;247;g1581b24478b_0_2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5400000">
            <a:off x="10956175" y="173539"/>
            <a:ext cx="1235826" cy="1235826"/>
          </a:xfrm>
          <a:prstGeom prst="rect">
            <a:avLst/>
          </a:prstGeom>
          <a:noFill/>
          <a:ln>
            <a:noFill/>
          </a:ln>
        </p:spPr>
      </p:pic>
      <p:sp>
        <p:nvSpPr>
          <p:cNvPr id="248" name="Google Shape;248;g1581b24478b_0_26"/>
          <p:cNvSpPr txBox="1"/>
          <p:nvPr/>
        </p:nvSpPr>
        <p:spPr>
          <a:xfrm>
            <a:off x="8932200" y="345475"/>
            <a:ext cx="2073900" cy="12006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chemeClr val="dk2"/>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chemeClr val="dk2"/>
                </a:solidFill>
                <a:latin typeface="Century Gothic"/>
                <a:ea typeface="Century Gothic"/>
                <a:cs typeface="Century Gothic"/>
                <a:sym typeface="Century Gothic"/>
              </a:rPr>
              <a:t>You can change the main character or modify the story where needed in the following slides.</a:t>
            </a:r>
            <a:endParaRPr sz="1100" b="0" i="0" u="none" strike="noStrike" cap="none">
              <a:solidFill>
                <a:schemeClr val="dk2"/>
              </a:solidFill>
              <a:latin typeface="Century Gothic"/>
              <a:ea typeface="Century Gothic"/>
              <a:cs typeface="Century Gothic"/>
              <a:sym typeface="Century Gothic"/>
            </a:endParaRPr>
          </a:p>
          <a:p>
            <a:pPr marL="0" marR="0" lvl="0" indent="0" algn="r" rtl="0">
              <a:lnSpc>
                <a:spcPct val="100000"/>
              </a:lnSpc>
              <a:spcBef>
                <a:spcPts val="0"/>
              </a:spcBef>
              <a:spcAft>
                <a:spcPts val="0"/>
              </a:spcAft>
              <a:buClr>
                <a:srgbClr val="000000"/>
              </a:buClr>
              <a:buSzPts val="1100"/>
              <a:buFont typeface="Arial"/>
              <a:buNone/>
            </a:pPr>
            <a:endParaRPr sz="1100" b="0" i="0" u="none" strike="noStrike" cap="none">
              <a:solidFill>
                <a:schemeClr val="dk2"/>
              </a:solidFill>
              <a:latin typeface="Century Gothic"/>
              <a:ea typeface="Century Gothic"/>
              <a:cs typeface="Century Gothic"/>
              <a:sym typeface="Century Gothic"/>
            </a:endParaRPr>
          </a:p>
        </p:txBody>
      </p:sp>
      <p:pic>
        <p:nvPicPr>
          <p:cNvPr id="249" name="Google Shape;249;g1581b24478b_0_26"/>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3830260" y="1107587"/>
            <a:ext cx="6740291" cy="5311924"/>
          </a:xfrm>
          <a:prstGeom prst="rect">
            <a:avLst/>
          </a:prstGeom>
          <a:noFill/>
          <a:ln>
            <a:noFill/>
          </a:ln>
        </p:spPr>
      </p:pic>
      <p:grpSp>
        <p:nvGrpSpPr>
          <p:cNvPr id="250" name="Google Shape;250;g1581b24478b_0_26"/>
          <p:cNvGrpSpPr/>
          <p:nvPr/>
        </p:nvGrpSpPr>
        <p:grpSpPr>
          <a:xfrm>
            <a:off x="-50875" y="1196153"/>
            <a:ext cx="4062874" cy="549275"/>
            <a:chOff x="-50875" y="1272353"/>
            <a:chExt cx="4062874" cy="549275"/>
          </a:xfrm>
        </p:grpSpPr>
        <p:pic>
          <p:nvPicPr>
            <p:cNvPr id="251" name="Google Shape;251;g1581b24478b_0_26"/>
            <p:cNvPicPr preferRelativeResize="0"/>
            <p:nvPr/>
          </p:nvPicPr>
          <p:blipFill rotWithShape="1">
            <a:blip r:embed="rId7" cstate="screen">
              <a:alphaModFix/>
              <a:extLst>
                <a:ext uri="{28A0092B-C50C-407E-A947-70E740481C1C}">
                  <a14:useLocalDpi xmlns:a14="http://schemas.microsoft.com/office/drawing/2010/main"/>
                </a:ext>
              </a:extLst>
            </a:blip>
            <a:srcRect t="26748" b="7"/>
            <a:stretch/>
          </p:blipFill>
          <p:spPr>
            <a:xfrm>
              <a:off x="-50875" y="1272353"/>
              <a:ext cx="4062874" cy="549275"/>
            </a:xfrm>
            <a:prstGeom prst="rect">
              <a:avLst/>
            </a:prstGeom>
            <a:noFill/>
            <a:ln>
              <a:noFill/>
            </a:ln>
          </p:spPr>
        </p:pic>
        <p:sp>
          <p:nvSpPr>
            <p:cNvPr id="252" name="Google Shape;252;g1581b24478b_0_26"/>
            <p:cNvSpPr txBox="1"/>
            <p:nvPr/>
          </p:nvSpPr>
          <p:spPr>
            <a:xfrm>
              <a:off x="953925" y="1323800"/>
              <a:ext cx="2073900" cy="4464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700"/>
                <a:buFont typeface="Arial"/>
                <a:buNone/>
              </a:pPr>
              <a:r>
                <a:rPr lang="en-US" sz="1700" b="1" i="0" u="none" strike="noStrike" cap="none">
                  <a:solidFill>
                    <a:srgbClr val="05408B"/>
                  </a:solidFill>
                  <a:latin typeface="Century Gothic"/>
                  <a:ea typeface="Century Gothic"/>
                  <a:cs typeface="Century Gothic"/>
                  <a:sym typeface="Century Gothic"/>
                </a:rPr>
                <a:t>SCENE 1</a:t>
              </a:r>
              <a:endParaRPr sz="900" b="1" i="0" u="none" strike="noStrike" cap="none">
                <a:solidFill>
                  <a:srgbClr val="05408B"/>
                </a:solidFill>
                <a:latin typeface="Arial"/>
                <a:ea typeface="Arial"/>
                <a:cs typeface="Arial"/>
                <a:sym typeface="Arial"/>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Google Shape;257;g1581b24478b_0_55"/>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sp>
        <p:nvSpPr>
          <p:cNvPr id="258" name="Google Shape;258;g1581b24478b_0_55"/>
          <p:cNvSpPr txBox="1"/>
          <p:nvPr/>
        </p:nvSpPr>
        <p:spPr>
          <a:xfrm>
            <a:off x="2709278" y="3719466"/>
            <a:ext cx="1746300" cy="20856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100000"/>
              </a:lnSpc>
              <a:spcBef>
                <a:spcPts val="0"/>
              </a:spcBef>
              <a:spcAft>
                <a:spcPts val="0"/>
              </a:spcAft>
              <a:buClr>
                <a:srgbClr val="2853A3"/>
              </a:buClr>
              <a:buSzPts val="1200"/>
              <a:buFont typeface="Arial"/>
              <a:buNone/>
            </a:pPr>
            <a:endParaRPr sz="1200" b="1" i="0" u="none" strike="noStrike" cap="none">
              <a:solidFill>
                <a:schemeClr val="lt1"/>
              </a:solidFill>
              <a:latin typeface="Century Gothic"/>
              <a:ea typeface="Century Gothic"/>
              <a:cs typeface="Century Gothic"/>
              <a:sym typeface="Century Gothic"/>
            </a:endParaRPr>
          </a:p>
        </p:txBody>
      </p:sp>
      <p:sp>
        <p:nvSpPr>
          <p:cNvPr id="259" name="Google Shape;259;g1581b24478b_0_5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11</a:t>
            </a:fld>
            <a:endParaRPr/>
          </a:p>
        </p:txBody>
      </p:sp>
      <p:pic>
        <p:nvPicPr>
          <p:cNvPr id="260" name="Google Shape;260;g1581b24478b_0_5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26565" y="220953"/>
            <a:ext cx="7772400" cy="194310"/>
          </a:xfrm>
          <a:prstGeom prst="rect">
            <a:avLst/>
          </a:prstGeom>
          <a:noFill/>
          <a:ln>
            <a:noFill/>
          </a:ln>
        </p:spPr>
      </p:pic>
      <p:pic>
        <p:nvPicPr>
          <p:cNvPr id="261" name="Google Shape;261;g1581b24478b_0_5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959275" y="519725"/>
            <a:ext cx="7708652" cy="6075076"/>
          </a:xfrm>
          <a:prstGeom prst="rect">
            <a:avLst/>
          </a:prstGeom>
          <a:noFill/>
          <a:ln>
            <a:noFill/>
          </a:ln>
        </p:spPr>
      </p:pic>
      <p:grpSp>
        <p:nvGrpSpPr>
          <p:cNvPr id="262" name="Google Shape;262;g1581b24478b_0_55"/>
          <p:cNvGrpSpPr/>
          <p:nvPr/>
        </p:nvGrpSpPr>
        <p:grpSpPr>
          <a:xfrm>
            <a:off x="-50875" y="1196153"/>
            <a:ext cx="4062874" cy="549275"/>
            <a:chOff x="-50875" y="1272353"/>
            <a:chExt cx="4062874" cy="549275"/>
          </a:xfrm>
        </p:grpSpPr>
        <p:pic>
          <p:nvPicPr>
            <p:cNvPr id="263" name="Google Shape;263;g1581b24478b_0_55"/>
            <p:cNvPicPr preferRelativeResize="0"/>
            <p:nvPr/>
          </p:nvPicPr>
          <p:blipFill rotWithShape="1">
            <a:blip r:embed="rId6" cstate="screen">
              <a:alphaModFix/>
              <a:extLst>
                <a:ext uri="{28A0092B-C50C-407E-A947-70E740481C1C}">
                  <a14:useLocalDpi xmlns:a14="http://schemas.microsoft.com/office/drawing/2010/main"/>
                </a:ext>
              </a:extLst>
            </a:blip>
            <a:srcRect t="26748" b="7"/>
            <a:stretch/>
          </p:blipFill>
          <p:spPr>
            <a:xfrm>
              <a:off x="-50875" y="1272353"/>
              <a:ext cx="4062874" cy="549275"/>
            </a:xfrm>
            <a:prstGeom prst="rect">
              <a:avLst/>
            </a:prstGeom>
            <a:noFill/>
            <a:ln>
              <a:noFill/>
            </a:ln>
          </p:spPr>
        </p:pic>
        <p:sp>
          <p:nvSpPr>
            <p:cNvPr id="264" name="Google Shape;264;g1581b24478b_0_55"/>
            <p:cNvSpPr txBox="1"/>
            <p:nvPr/>
          </p:nvSpPr>
          <p:spPr>
            <a:xfrm>
              <a:off x="953925" y="1323800"/>
              <a:ext cx="2073900" cy="4464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700"/>
                <a:buFont typeface="Arial"/>
                <a:buNone/>
              </a:pPr>
              <a:r>
                <a:rPr lang="en-US" sz="1700" b="1" i="0" u="none" strike="noStrike" cap="none">
                  <a:solidFill>
                    <a:srgbClr val="05408B"/>
                  </a:solidFill>
                  <a:latin typeface="Century Gothic"/>
                  <a:ea typeface="Century Gothic"/>
                  <a:cs typeface="Century Gothic"/>
                  <a:sym typeface="Century Gothic"/>
                </a:rPr>
                <a:t>SCENE 2</a:t>
              </a:r>
              <a:endParaRPr sz="900" b="1" i="0" u="none" strike="noStrike" cap="none">
                <a:solidFill>
                  <a:srgbClr val="05408B"/>
                </a:solidFill>
                <a:latin typeface="Arial"/>
                <a:ea typeface="Arial"/>
                <a:cs typeface="Arial"/>
                <a:sym typeface="Arial"/>
              </a:endParaRPr>
            </a:p>
          </p:txBody>
        </p:sp>
      </p:grpSp>
      <p:pic>
        <p:nvPicPr>
          <p:cNvPr id="265" name="Google Shape;265;g1581b24478b_0_55"/>
          <p:cNvPicPr preferRelativeResize="0"/>
          <p:nvPr/>
        </p:nvPicPr>
        <p:blipFill rotWithShape="1">
          <a:blip r:embed="rId7" cstate="screen">
            <a:alphaModFix/>
            <a:extLst>
              <a:ext uri="{28A0092B-C50C-407E-A947-70E740481C1C}">
                <a14:useLocalDpi xmlns:a14="http://schemas.microsoft.com/office/drawing/2010/main"/>
              </a:ext>
            </a:extLst>
          </a:blip>
          <a:srcRect b="27807"/>
          <a:stretch/>
        </p:blipFill>
        <p:spPr>
          <a:xfrm flipH="1">
            <a:off x="6770378" y="650375"/>
            <a:ext cx="3991148" cy="2165225"/>
          </a:xfrm>
          <a:prstGeom prst="rect">
            <a:avLst/>
          </a:prstGeom>
          <a:noFill/>
          <a:ln>
            <a:noFill/>
          </a:ln>
        </p:spPr>
      </p:pic>
      <p:sp>
        <p:nvSpPr>
          <p:cNvPr id="266" name="Google Shape;266;g1581b24478b_0_55"/>
          <p:cNvSpPr txBox="1"/>
          <p:nvPr/>
        </p:nvSpPr>
        <p:spPr>
          <a:xfrm>
            <a:off x="7945650" y="1440375"/>
            <a:ext cx="2089200" cy="87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700" b="1" i="0" u="none" strike="noStrike" cap="none">
                <a:solidFill>
                  <a:srgbClr val="2855A4"/>
                </a:solidFill>
                <a:latin typeface="Century Gothic"/>
                <a:ea typeface="Century Gothic"/>
                <a:cs typeface="Century Gothic"/>
                <a:sym typeface="Century Gothic"/>
              </a:rPr>
              <a:t>Hi! My name </a:t>
            </a:r>
            <a:endParaRPr sz="1700" b="1" i="0" u="none" strike="noStrike" cap="none">
              <a:solidFill>
                <a:srgbClr val="2855A4"/>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r>
              <a:rPr lang="en-US" sz="1700" b="1" i="0" u="none" strike="noStrike" cap="none">
                <a:solidFill>
                  <a:srgbClr val="2855A4"/>
                </a:solidFill>
                <a:latin typeface="Century Gothic"/>
                <a:ea typeface="Century Gothic"/>
                <a:cs typeface="Century Gothic"/>
                <a:sym typeface="Century Gothic"/>
              </a:rPr>
              <a:t>is Imani. I own and run this store.</a:t>
            </a:r>
            <a:endParaRPr sz="1700" b="1" i="0" u="none" strike="noStrike" cap="none">
              <a:solidFill>
                <a:srgbClr val="2855A4"/>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1" name="Google Shape;271;g1581b24478b_0_72"/>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sp>
        <p:nvSpPr>
          <p:cNvPr id="272" name="Google Shape;272;g1581b24478b_0_72"/>
          <p:cNvSpPr txBox="1"/>
          <p:nvPr/>
        </p:nvSpPr>
        <p:spPr>
          <a:xfrm>
            <a:off x="2709278" y="3719466"/>
            <a:ext cx="1746300" cy="20856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100000"/>
              </a:lnSpc>
              <a:spcBef>
                <a:spcPts val="0"/>
              </a:spcBef>
              <a:spcAft>
                <a:spcPts val="0"/>
              </a:spcAft>
              <a:buClr>
                <a:srgbClr val="2853A3"/>
              </a:buClr>
              <a:buSzPts val="1200"/>
              <a:buFont typeface="Arial"/>
              <a:buNone/>
            </a:pPr>
            <a:endParaRPr sz="1200" b="1" i="0" u="none" strike="noStrike" cap="none">
              <a:solidFill>
                <a:schemeClr val="lt1"/>
              </a:solidFill>
              <a:latin typeface="Century Gothic"/>
              <a:ea typeface="Century Gothic"/>
              <a:cs typeface="Century Gothic"/>
              <a:sym typeface="Century Gothic"/>
            </a:endParaRPr>
          </a:p>
        </p:txBody>
      </p:sp>
      <p:sp>
        <p:nvSpPr>
          <p:cNvPr id="273" name="Google Shape;273;g1581b24478b_0_7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12</a:t>
            </a:fld>
            <a:endParaRPr/>
          </a:p>
        </p:txBody>
      </p:sp>
      <p:pic>
        <p:nvPicPr>
          <p:cNvPr id="274" name="Google Shape;274;g1581b24478b_0_7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26565" y="220953"/>
            <a:ext cx="7772400" cy="194310"/>
          </a:xfrm>
          <a:prstGeom prst="rect">
            <a:avLst/>
          </a:prstGeom>
          <a:noFill/>
          <a:ln>
            <a:noFill/>
          </a:ln>
        </p:spPr>
      </p:pic>
      <p:pic>
        <p:nvPicPr>
          <p:cNvPr id="275" name="Google Shape;275;g1581b24478b_0_72"/>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853325" y="773250"/>
            <a:ext cx="7627699" cy="6011274"/>
          </a:xfrm>
          <a:prstGeom prst="rect">
            <a:avLst/>
          </a:prstGeom>
          <a:noFill/>
          <a:ln>
            <a:noFill/>
          </a:ln>
        </p:spPr>
      </p:pic>
      <p:grpSp>
        <p:nvGrpSpPr>
          <p:cNvPr id="276" name="Google Shape;276;g1581b24478b_0_72"/>
          <p:cNvGrpSpPr/>
          <p:nvPr/>
        </p:nvGrpSpPr>
        <p:grpSpPr>
          <a:xfrm>
            <a:off x="-50875" y="1196153"/>
            <a:ext cx="4062874" cy="549275"/>
            <a:chOff x="-50875" y="1272353"/>
            <a:chExt cx="4062874" cy="549275"/>
          </a:xfrm>
        </p:grpSpPr>
        <p:pic>
          <p:nvPicPr>
            <p:cNvPr id="277" name="Google Shape;277;g1581b24478b_0_72"/>
            <p:cNvPicPr preferRelativeResize="0"/>
            <p:nvPr/>
          </p:nvPicPr>
          <p:blipFill rotWithShape="1">
            <a:blip r:embed="rId6" cstate="screen">
              <a:alphaModFix/>
              <a:extLst>
                <a:ext uri="{28A0092B-C50C-407E-A947-70E740481C1C}">
                  <a14:useLocalDpi xmlns:a14="http://schemas.microsoft.com/office/drawing/2010/main"/>
                </a:ext>
              </a:extLst>
            </a:blip>
            <a:srcRect t="26748" b="7"/>
            <a:stretch/>
          </p:blipFill>
          <p:spPr>
            <a:xfrm>
              <a:off x="-50875" y="1272353"/>
              <a:ext cx="4062874" cy="549275"/>
            </a:xfrm>
            <a:prstGeom prst="rect">
              <a:avLst/>
            </a:prstGeom>
            <a:noFill/>
            <a:ln>
              <a:noFill/>
            </a:ln>
          </p:spPr>
        </p:pic>
        <p:sp>
          <p:nvSpPr>
            <p:cNvPr id="278" name="Google Shape;278;g1581b24478b_0_72"/>
            <p:cNvSpPr txBox="1"/>
            <p:nvPr/>
          </p:nvSpPr>
          <p:spPr>
            <a:xfrm>
              <a:off x="953925" y="1323800"/>
              <a:ext cx="2073900" cy="4464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700"/>
                <a:buFont typeface="Arial"/>
                <a:buNone/>
              </a:pPr>
              <a:r>
                <a:rPr lang="en-US" sz="1700" b="1" i="0" u="none" strike="noStrike" cap="none">
                  <a:solidFill>
                    <a:srgbClr val="05408B"/>
                  </a:solidFill>
                  <a:latin typeface="Century Gothic"/>
                  <a:ea typeface="Century Gothic"/>
                  <a:cs typeface="Century Gothic"/>
                  <a:sym typeface="Century Gothic"/>
                </a:rPr>
                <a:t>SCENE 3</a:t>
              </a:r>
              <a:endParaRPr sz="900" b="1" i="0" u="none" strike="noStrike" cap="none">
                <a:solidFill>
                  <a:srgbClr val="05408B"/>
                </a:solidFill>
                <a:latin typeface="Arial"/>
                <a:ea typeface="Arial"/>
                <a:cs typeface="Arial"/>
                <a:sym typeface="Arial"/>
              </a:endParaRPr>
            </a:p>
          </p:txBody>
        </p:sp>
      </p:grpSp>
      <p:pic>
        <p:nvPicPr>
          <p:cNvPr id="279" name="Google Shape;279;g1581b24478b_0_72"/>
          <p:cNvPicPr preferRelativeResize="0"/>
          <p:nvPr/>
        </p:nvPicPr>
        <p:blipFill rotWithShape="1">
          <a:blip r:embed="rId7" cstate="screen">
            <a:alphaModFix/>
            <a:extLst>
              <a:ext uri="{28A0092B-C50C-407E-A947-70E740481C1C}">
                <a14:useLocalDpi xmlns:a14="http://schemas.microsoft.com/office/drawing/2010/main"/>
              </a:ext>
            </a:extLst>
          </a:blip>
          <a:srcRect r="33752"/>
          <a:stretch/>
        </p:blipFill>
        <p:spPr>
          <a:xfrm flipH="1">
            <a:off x="6966202" y="297150"/>
            <a:ext cx="7578373" cy="1980701"/>
          </a:xfrm>
          <a:prstGeom prst="rect">
            <a:avLst/>
          </a:prstGeom>
          <a:noFill/>
          <a:ln>
            <a:noFill/>
          </a:ln>
        </p:spPr>
      </p:pic>
      <p:grpSp>
        <p:nvGrpSpPr>
          <p:cNvPr id="280" name="Google Shape;280;g1581b24478b_0_72"/>
          <p:cNvGrpSpPr/>
          <p:nvPr/>
        </p:nvGrpSpPr>
        <p:grpSpPr>
          <a:xfrm>
            <a:off x="6773025" y="675225"/>
            <a:ext cx="4964725" cy="1323600"/>
            <a:chOff x="6773025" y="675225"/>
            <a:chExt cx="4964725" cy="1323600"/>
          </a:xfrm>
        </p:grpSpPr>
        <p:sp>
          <p:nvSpPr>
            <p:cNvPr id="281" name="Google Shape;281;g1581b24478b_0_72"/>
            <p:cNvSpPr txBox="1"/>
            <p:nvPr/>
          </p:nvSpPr>
          <p:spPr>
            <a:xfrm>
              <a:off x="7160950" y="675225"/>
              <a:ext cx="4576800" cy="1323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2855A4"/>
                  </a:solidFill>
                  <a:latin typeface="Century Gothic"/>
                  <a:ea typeface="Century Gothic"/>
                  <a:cs typeface="Century Gothic"/>
                  <a:sym typeface="Century Gothic"/>
                </a:rPr>
                <a:t>Five years ago, my husband fell ill. I suddenly had the responsibility of looking after my three children and elderly in-laws. I had to juggle my household duties with running my store. Every day was a struggle.</a:t>
              </a:r>
              <a:endParaRPr sz="1600" b="1" i="0" u="none" strike="noStrike" cap="none">
                <a:solidFill>
                  <a:srgbClr val="2855A4"/>
                </a:solidFill>
                <a:latin typeface="Century Gothic"/>
                <a:ea typeface="Century Gothic"/>
                <a:cs typeface="Century Gothic"/>
                <a:sym typeface="Century Gothic"/>
              </a:endParaRPr>
            </a:p>
          </p:txBody>
        </p:sp>
        <p:sp>
          <p:nvSpPr>
            <p:cNvPr id="282" name="Google Shape;282;g1581b24478b_0_72"/>
            <p:cNvSpPr/>
            <p:nvPr/>
          </p:nvSpPr>
          <p:spPr>
            <a:xfrm rot="-5400000">
              <a:off x="6705825" y="1606775"/>
              <a:ext cx="403800" cy="269400"/>
            </a:xfrm>
            <a:prstGeom prst="triangle">
              <a:avLst>
                <a:gd name="adj" fmla="val 46973"/>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287" name="Google Shape;287;g1581b24478b_0_88"/>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sp>
        <p:nvSpPr>
          <p:cNvPr id="288" name="Google Shape;288;g1581b24478b_0_88"/>
          <p:cNvSpPr txBox="1"/>
          <p:nvPr/>
        </p:nvSpPr>
        <p:spPr>
          <a:xfrm>
            <a:off x="2709278" y="3719466"/>
            <a:ext cx="1746300" cy="20856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100000"/>
              </a:lnSpc>
              <a:spcBef>
                <a:spcPts val="0"/>
              </a:spcBef>
              <a:spcAft>
                <a:spcPts val="0"/>
              </a:spcAft>
              <a:buClr>
                <a:srgbClr val="2853A3"/>
              </a:buClr>
              <a:buSzPts val="1200"/>
              <a:buFont typeface="Arial"/>
              <a:buNone/>
            </a:pPr>
            <a:endParaRPr sz="1200" b="1" i="0" u="none" strike="noStrike" cap="none">
              <a:solidFill>
                <a:schemeClr val="lt1"/>
              </a:solidFill>
              <a:latin typeface="Century Gothic"/>
              <a:ea typeface="Century Gothic"/>
              <a:cs typeface="Century Gothic"/>
              <a:sym typeface="Century Gothic"/>
            </a:endParaRPr>
          </a:p>
        </p:txBody>
      </p:sp>
      <p:sp>
        <p:nvSpPr>
          <p:cNvPr id="289" name="Google Shape;289;g1581b24478b_0_8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13</a:t>
            </a:fld>
            <a:endParaRPr/>
          </a:p>
        </p:txBody>
      </p:sp>
      <p:pic>
        <p:nvPicPr>
          <p:cNvPr id="290" name="Google Shape;290;g1581b24478b_0_8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26565" y="220953"/>
            <a:ext cx="7772400" cy="194310"/>
          </a:xfrm>
          <a:prstGeom prst="rect">
            <a:avLst/>
          </a:prstGeom>
          <a:noFill/>
          <a:ln>
            <a:noFill/>
          </a:ln>
        </p:spPr>
      </p:pic>
      <p:pic>
        <p:nvPicPr>
          <p:cNvPr id="291" name="Google Shape;291;g1581b24478b_0_8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215595" y="1049675"/>
            <a:ext cx="7118781" cy="5610199"/>
          </a:xfrm>
          <a:prstGeom prst="rect">
            <a:avLst/>
          </a:prstGeom>
          <a:noFill/>
          <a:ln>
            <a:noFill/>
          </a:ln>
        </p:spPr>
      </p:pic>
      <p:grpSp>
        <p:nvGrpSpPr>
          <p:cNvPr id="292" name="Google Shape;292;g1581b24478b_0_88"/>
          <p:cNvGrpSpPr/>
          <p:nvPr/>
        </p:nvGrpSpPr>
        <p:grpSpPr>
          <a:xfrm>
            <a:off x="-50875" y="1196153"/>
            <a:ext cx="4062874" cy="549275"/>
            <a:chOff x="-50875" y="1272353"/>
            <a:chExt cx="4062874" cy="549275"/>
          </a:xfrm>
        </p:grpSpPr>
        <p:pic>
          <p:nvPicPr>
            <p:cNvPr id="293" name="Google Shape;293;g1581b24478b_0_88"/>
            <p:cNvPicPr preferRelativeResize="0"/>
            <p:nvPr/>
          </p:nvPicPr>
          <p:blipFill rotWithShape="1">
            <a:blip r:embed="rId6" cstate="screen">
              <a:alphaModFix/>
              <a:extLst>
                <a:ext uri="{28A0092B-C50C-407E-A947-70E740481C1C}">
                  <a14:useLocalDpi xmlns:a14="http://schemas.microsoft.com/office/drawing/2010/main"/>
                </a:ext>
              </a:extLst>
            </a:blip>
            <a:srcRect t="26748" b="7"/>
            <a:stretch/>
          </p:blipFill>
          <p:spPr>
            <a:xfrm>
              <a:off x="-50875" y="1272353"/>
              <a:ext cx="4062874" cy="549275"/>
            </a:xfrm>
            <a:prstGeom prst="rect">
              <a:avLst/>
            </a:prstGeom>
            <a:noFill/>
            <a:ln>
              <a:noFill/>
            </a:ln>
          </p:spPr>
        </p:pic>
        <p:sp>
          <p:nvSpPr>
            <p:cNvPr id="294" name="Google Shape;294;g1581b24478b_0_88"/>
            <p:cNvSpPr txBox="1"/>
            <p:nvPr/>
          </p:nvSpPr>
          <p:spPr>
            <a:xfrm>
              <a:off x="953925" y="1323800"/>
              <a:ext cx="2073900" cy="4464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700"/>
                <a:buFont typeface="Arial"/>
                <a:buNone/>
              </a:pPr>
              <a:r>
                <a:rPr lang="en-US" sz="1700" b="1" i="0" u="none" strike="noStrike" cap="none">
                  <a:solidFill>
                    <a:srgbClr val="05408B"/>
                  </a:solidFill>
                  <a:latin typeface="Century Gothic"/>
                  <a:ea typeface="Century Gothic"/>
                  <a:cs typeface="Century Gothic"/>
                  <a:sym typeface="Century Gothic"/>
                </a:rPr>
                <a:t>SCENE 4</a:t>
              </a:r>
              <a:endParaRPr sz="900" b="1" i="0" u="none" strike="noStrike" cap="none">
                <a:solidFill>
                  <a:srgbClr val="05408B"/>
                </a:solidFill>
                <a:latin typeface="Arial"/>
                <a:ea typeface="Arial"/>
                <a:cs typeface="Arial"/>
                <a:sym typeface="Arial"/>
              </a:endParaRPr>
            </a:p>
          </p:txBody>
        </p:sp>
      </p:grpSp>
      <p:pic>
        <p:nvPicPr>
          <p:cNvPr id="295" name="Google Shape;295;g1581b24478b_0_88"/>
          <p:cNvPicPr preferRelativeResize="0"/>
          <p:nvPr/>
        </p:nvPicPr>
        <p:blipFill rotWithShape="1">
          <a:blip r:embed="rId7" cstate="screen">
            <a:alphaModFix/>
            <a:extLst>
              <a:ext uri="{28A0092B-C50C-407E-A947-70E740481C1C}">
                <a14:useLocalDpi xmlns:a14="http://schemas.microsoft.com/office/drawing/2010/main"/>
              </a:ext>
            </a:extLst>
          </a:blip>
          <a:srcRect l="21558" r="33749"/>
          <a:stretch/>
        </p:blipFill>
        <p:spPr>
          <a:xfrm flipH="1">
            <a:off x="8929601" y="-353550"/>
            <a:ext cx="2627574" cy="4960976"/>
          </a:xfrm>
          <a:prstGeom prst="rect">
            <a:avLst/>
          </a:prstGeom>
          <a:noFill/>
          <a:ln>
            <a:noFill/>
          </a:ln>
        </p:spPr>
      </p:pic>
      <p:grpSp>
        <p:nvGrpSpPr>
          <p:cNvPr id="296" name="Google Shape;296;g1581b24478b_0_88"/>
          <p:cNvGrpSpPr/>
          <p:nvPr/>
        </p:nvGrpSpPr>
        <p:grpSpPr>
          <a:xfrm>
            <a:off x="8805608" y="675225"/>
            <a:ext cx="2627572" cy="3294000"/>
            <a:chOff x="6624747" y="675225"/>
            <a:chExt cx="5113003" cy="3294000"/>
          </a:xfrm>
        </p:grpSpPr>
        <p:sp>
          <p:nvSpPr>
            <p:cNvPr id="297" name="Google Shape;297;g1581b24478b_0_88"/>
            <p:cNvSpPr txBox="1"/>
            <p:nvPr/>
          </p:nvSpPr>
          <p:spPr>
            <a:xfrm>
              <a:off x="7160950" y="675225"/>
              <a:ext cx="4576800" cy="3294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2855A4"/>
                  </a:solidFill>
                  <a:latin typeface="Century Gothic"/>
                  <a:ea typeface="Century Gothic"/>
                  <a:cs typeface="Century Gothic"/>
                  <a:sym typeface="Century Gothic"/>
                </a:rPr>
                <a:t>When I took over, the shop was losing money. Sales were limited, and each day, fewer customers came to my store. I did not know how to keep track of my goods or how to manage my bills. I didn’t know what to do to grow my business.</a:t>
              </a:r>
              <a:endParaRPr sz="1600" b="1" i="0" u="none" strike="noStrike" cap="none">
                <a:solidFill>
                  <a:srgbClr val="2855A4"/>
                </a:solidFill>
                <a:latin typeface="Century Gothic"/>
                <a:ea typeface="Century Gothic"/>
                <a:cs typeface="Century Gothic"/>
                <a:sym typeface="Century Gothic"/>
              </a:endParaRPr>
            </a:p>
          </p:txBody>
        </p:sp>
        <p:sp>
          <p:nvSpPr>
            <p:cNvPr id="298" name="Google Shape;298;g1581b24478b_0_88"/>
            <p:cNvSpPr/>
            <p:nvPr/>
          </p:nvSpPr>
          <p:spPr>
            <a:xfrm rot="-5400000">
              <a:off x="6557547" y="2521175"/>
              <a:ext cx="403800" cy="269400"/>
            </a:xfrm>
            <a:prstGeom prst="triangle">
              <a:avLst>
                <a:gd name="adj" fmla="val 46973"/>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299" name="Google Shape;299;g1581b24478b_0_88"/>
          <p:cNvPicPr preferRelativeResize="0"/>
          <p:nvPr/>
        </p:nvPicPr>
        <p:blipFill rotWithShape="1">
          <a:blip r:embed="rId8" cstate="screen">
            <a:alphaModFix/>
            <a:extLst>
              <a:ext uri="{28A0092B-C50C-407E-A947-70E740481C1C}">
                <a14:useLocalDpi xmlns:a14="http://schemas.microsoft.com/office/drawing/2010/main"/>
              </a:ext>
            </a:extLst>
          </a:blip>
          <a:srcRect l="22214" r="23095"/>
          <a:stretch/>
        </p:blipFill>
        <p:spPr>
          <a:xfrm>
            <a:off x="7017800" y="1577150"/>
            <a:ext cx="2044999" cy="56101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pic>
        <p:nvPicPr>
          <p:cNvPr id="304" name="Google Shape;304;g1581b24478b_0_105"/>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sp>
        <p:nvSpPr>
          <p:cNvPr id="305" name="Google Shape;305;g1581b24478b_0_105"/>
          <p:cNvSpPr txBox="1"/>
          <p:nvPr/>
        </p:nvSpPr>
        <p:spPr>
          <a:xfrm>
            <a:off x="2709278" y="3719466"/>
            <a:ext cx="1746300" cy="20856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100000"/>
              </a:lnSpc>
              <a:spcBef>
                <a:spcPts val="0"/>
              </a:spcBef>
              <a:spcAft>
                <a:spcPts val="0"/>
              </a:spcAft>
              <a:buClr>
                <a:srgbClr val="2853A3"/>
              </a:buClr>
              <a:buSzPts val="1200"/>
              <a:buFont typeface="Arial"/>
              <a:buNone/>
            </a:pPr>
            <a:endParaRPr sz="1200" b="1" i="0" u="none" strike="noStrike" cap="none">
              <a:solidFill>
                <a:schemeClr val="lt1"/>
              </a:solidFill>
              <a:latin typeface="Century Gothic"/>
              <a:ea typeface="Century Gothic"/>
              <a:cs typeface="Century Gothic"/>
              <a:sym typeface="Century Gothic"/>
            </a:endParaRPr>
          </a:p>
        </p:txBody>
      </p:sp>
      <p:sp>
        <p:nvSpPr>
          <p:cNvPr id="306" name="Google Shape;306;g1581b24478b_0_10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14</a:t>
            </a:fld>
            <a:endParaRPr/>
          </a:p>
        </p:txBody>
      </p:sp>
      <p:pic>
        <p:nvPicPr>
          <p:cNvPr id="307" name="Google Shape;307;g1581b24478b_0_10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26565" y="220953"/>
            <a:ext cx="7772400" cy="194310"/>
          </a:xfrm>
          <a:prstGeom prst="rect">
            <a:avLst/>
          </a:prstGeom>
          <a:noFill/>
          <a:ln>
            <a:noFill/>
          </a:ln>
        </p:spPr>
      </p:pic>
      <p:grpSp>
        <p:nvGrpSpPr>
          <p:cNvPr id="308" name="Google Shape;308;g1581b24478b_0_105"/>
          <p:cNvGrpSpPr/>
          <p:nvPr/>
        </p:nvGrpSpPr>
        <p:grpSpPr>
          <a:xfrm>
            <a:off x="-50875" y="1196153"/>
            <a:ext cx="4062874" cy="549275"/>
            <a:chOff x="-50875" y="1272353"/>
            <a:chExt cx="4062874" cy="549275"/>
          </a:xfrm>
        </p:grpSpPr>
        <p:pic>
          <p:nvPicPr>
            <p:cNvPr id="309" name="Google Shape;309;g1581b24478b_0_105"/>
            <p:cNvPicPr preferRelativeResize="0"/>
            <p:nvPr/>
          </p:nvPicPr>
          <p:blipFill rotWithShape="1">
            <a:blip r:embed="rId5" cstate="screen">
              <a:alphaModFix/>
              <a:extLst>
                <a:ext uri="{28A0092B-C50C-407E-A947-70E740481C1C}">
                  <a14:useLocalDpi xmlns:a14="http://schemas.microsoft.com/office/drawing/2010/main"/>
                </a:ext>
              </a:extLst>
            </a:blip>
            <a:srcRect t="26748" b="7"/>
            <a:stretch/>
          </p:blipFill>
          <p:spPr>
            <a:xfrm>
              <a:off x="-50875" y="1272353"/>
              <a:ext cx="4062874" cy="549275"/>
            </a:xfrm>
            <a:prstGeom prst="rect">
              <a:avLst/>
            </a:prstGeom>
            <a:noFill/>
            <a:ln>
              <a:noFill/>
            </a:ln>
          </p:spPr>
        </p:pic>
        <p:sp>
          <p:nvSpPr>
            <p:cNvPr id="310" name="Google Shape;310;g1581b24478b_0_105"/>
            <p:cNvSpPr txBox="1"/>
            <p:nvPr/>
          </p:nvSpPr>
          <p:spPr>
            <a:xfrm>
              <a:off x="953925" y="1323800"/>
              <a:ext cx="2073900" cy="4464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700"/>
                <a:buFont typeface="Arial"/>
                <a:buNone/>
              </a:pPr>
              <a:r>
                <a:rPr lang="en-US" sz="1700" b="1" i="0" u="none" strike="noStrike" cap="none">
                  <a:solidFill>
                    <a:srgbClr val="05408B"/>
                  </a:solidFill>
                  <a:latin typeface="Century Gothic"/>
                  <a:ea typeface="Century Gothic"/>
                  <a:cs typeface="Century Gothic"/>
                  <a:sym typeface="Century Gothic"/>
                </a:rPr>
                <a:t>SCENE 5</a:t>
              </a:r>
              <a:endParaRPr sz="900" b="1" i="0" u="none" strike="noStrike" cap="none">
                <a:solidFill>
                  <a:srgbClr val="05408B"/>
                </a:solidFill>
                <a:latin typeface="Arial"/>
                <a:ea typeface="Arial"/>
                <a:cs typeface="Arial"/>
                <a:sym typeface="Arial"/>
              </a:endParaRPr>
            </a:p>
          </p:txBody>
        </p:sp>
      </p:grpSp>
      <p:pic>
        <p:nvPicPr>
          <p:cNvPr id="311" name="Google Shape;311;g1581b24478b_0_105"/>
          <p:cNvPicPr preferRelativeResize="0"/>
          <p:nvPr/>
        </p:nvPicPr>
        <p:blipFill rotWithShape="1">
          <a:blip r:embed="rId6" cstate="screen">
            <a:alphaModFix/>
            <a:extLst>
              <a:ext uri="{28A0092B-C50C-407E-A947-70E740481C1C}">
                <a14:useLocalDpi xmlns:a14="http://schemas.microsoft.com/office/drawing/2010/main"/>
              </a:ext>
            </a:extLst>
          </a:blip>
          <a:srcRect l="21558" r="33749"/>
          <a:stretch/>
        </p:blipFill>
        <p:spPr>
          <a:xfrm flipH="1">
            <a:off x="3850498" y="724925"/>
            <a:ext cx="3671977" cy="3093227"/>
          </a:xfrm>
          <a:prstGeom prst="rect">
            <a:avLst/>
          </a:prstGeom>
          <a:noFill/>
          <a:ln>
            <a:noFill/>
          </a:ln>
        </p:spPr>
      </p:pic>
      <p:sp>
        <p:nvSpPr>
          <p:cNvPr id="312" name="Google Shape;312;g1581b24478b_0_105"/>
          <p:cNvSpPr txBox="1"/>
          <p:nvPr/>
        </p:nvSpPr>
        <p:spPr>
          <a:xfrm>
            <a:off x="3984650" y="1370175"/>
            <a:ext cx="3247200" cy="2062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2855A4"/>
                </a:solidFill>
                <a:latin typeface="Century Gothic"/>
                <a:ea typeface="Century Gothic"/>
                <a:cs typeface="Century Gothic"/>
                <a:sym typeface="Century Gothic"/>
              </a:rPr>
              <a:t>Then I decided to take this training. It gave me information on ways to manage my business finances and operations, and helped me develop new skills that I now apply to run and grow </a:t>
            </a:r>
            <a:endParaRPr sz="1600" b="1" i="0" u="none" strike="noStrike" cap="none">
              <a:solidFill>
                <a:srgbClr val="2855A4"/>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2855A4"/>
                </a:solidFill>
                <a:latin typeface="Century Gothic"/>
                <a:ea typeface="Century Gothic"/>
                <a:cs typeface="Century Gothic"/>
                <a:sym typeface="Century Gothic"/>
              </a:rPr>
              <a:t>my business.</a:t>
            </a:r>
            <a:endParaRPr sz="1600" b="1" i="0" u="none" strike="noStrike" cap="none">
              <a:solidFill>
                <a:srgbClr val="2855A4"/>
              </a:solidFill>
              <a:latin typeface="Century Gothic"/>
              <a:ea typeface="Century Gothic"/>
              <a:cs typeface="Century Gothic"/>
              <a:sym typeface="Century Gothic"/>
            </a:endParaRPr>
          </a:p>
        </p:txBody>
      </p:sp>
      <p:pic>
        <p:nvPicPr>
          <p:cNvPr id="313" name="Google Shape;313;g1581b24478b_0_105"/>
          <p:cNvPicPr preferRelativeResize="0"/>
          <p:nvPr/>
        </p:nvPicPr>
        <p:blipFill rotWithShape="1">
          <a:blip r:embed="rId7" cstate="screen">
            <a:alphaModFix/>
            <a:extLst>
              <a:ext uri="{28A0092B-C50C-407E-A947-70E740481C1C}">
                <a14:useLocalDpi xmlns:a14="http://schemas.microsoft.com/office/drawing/2010/main"/>
              </a:ext>
            </a:extLst>
          </a:blip>
          <a:srcRect b="25031"/>
          <a:stretch/>
        </p:blipFill>
        <p:spPr>
          <a:xfrm>
            <a:off x="5976275" y="567472"/>
            <a:ext cx="5591750" cy="6289700"/>
          </a:xfrm>
          <a:prstGeom prst="rect">
            <a:avLst/>
          </a:prstGeom>
          <a:noFill/>
          <a:ln>
            <a:noFill/>
          </a:ln>
        </p:spPr>
      </p:pic>
      <p:sp>
        <p:nvSpPr>
          <p:cNvPr id="314" name="Google Shape;314;g1581b24478b_0_105"/>
          <p:cNvSpPr/>
          <p:nvPr/>
        </p:nvSpPr>
        <p:spPr>
          <a:xfrm rot="5400000" flipH="1">
            <a:off x="7069349" y="1814525"/>
            <a:ext cx="645900" cy="221400"/>
          </a:xfrm>
          <a:prstGeom prst="triangle">
            <a:avLst>
              <a:gd name="adj" fmla="val 46973"/>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pic>
        <p:nvPicPr>
          <p:cNvPr id="319" name="Google Shape;319;g1581b24478b_0_127"/>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sp>
        <p:nvSpPr>
          <p:cNvPr id="320" name="Google Shape;320;g1581b24478b_0_127"/>
          <p:cNvSpPr txBox="1"/>
          <p:nvPr/>
        </p:nvSpPr>
        <p:spPr>
          <a:xfrm>
            <a:off x="2709278" y="3719466"/>
            <a:ext cx="1746300" cy="20856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100000"/>
              </a:lnSpc>
              <a:spcBef>
                <a:spcPts val="0"/>
              </a:spcBef>
              <a:spcAft>
                <a:spcPts val="0"/>
              </a:spcAft>
              <a:buClr>
                <a:srgbClr val="2853A3"/>
              </a:buClr>
              <a:buSzPts val="1200"/>
              <a:buFont typeface="Arial"/>
              <a:buNone/>
            </a:pPr>
            <a:endParaRPr sz="1200" b="1" i="0" u="none" strike="noStrike" cap="none">
              <a:solidFill>
                <a:schemeClr val="lt1"/>
              </a:solidFill>
              <a:latin typeface="Century Gothic"/>
              <a:ea typeface="Century Gothic"/>
              <a:cs typeface="Century Gothic"/>
              <a:sym typeface="Century Gothic"/>
            </a:endParaRPr>
          </a:p>
        </p:txBody>
      </p:sp>
      <p:sp>
        <p:nvSpPr>
          <p:cNvPr id="321" name="Google Shape;321;g1581b24478b_0_12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15</a:t>
            </a:fld>
            <a:endParaRPr/>
          </a:p>
        </p:txBody>
      </p:sp>
      <p:pic>
        <p:nvPicPr>
          <p:cNvPr id="322" name="Google Shape;322;g1581b24478b_0_12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26565" y="220953"/>
            <a:ext cx="7772400" cy="194310"/>
          </a:xfrm>
          <a:prstGeom prst="rect">
            <a:avLst/>
          </a:prstGeom>
          <a:noFill/>
          <a:ln>
            <a:noFill/>
          </a:ln>
        </p:spPr>
      </p:pic>
      <p:grpSp>
        <p:nvGrpSpPr>
          <p:cNvPr id="323" name="Google Shape;323;g1581b24478b_0_127"/>
          <p:cNvGrpSpPr/>
          <p:nvPr/>
        </p:nvGrpSpPr>
        <p:grpSpPr>
          <a:xfrm>
            <a:off x="-50875" y="1196153"/>
            <a:ext cx="4062874" cy="549275"/>
            <a:chOff x="-50875" y="1272353"/>
            <a:chExt cx="4062874" cy="549275"/>
          </a:xfrm>
        </p:grpSpPr>
        <p:pic>
          <p:nvPicPr>
            <p:cNvPr id="324" name="Google Shape;324;g1581b24478b_0_127"/>
            <p:cNvPicPr preferRelativeResize="0"/>
            <p:nvPr/>
          </p:nvPicPr>
          <p:blipFill rotWithShape="1">
            <a:blip r:embed="rId5" cstate="screen">
              <a:alphaModFix/>
              <a:extLst>
                <a:ext uri="{28A0092B-C50C-407E-A947-70E740481C1C}">
                  <a14:useLocalDpi xmlns:a14="http://schemas.microsoft.com/office/drawing/2010/main"/>
                </a:ext>
              </a:extLst>
            </a:blip>
            <a:srcRect t="26748" b="7"/>
            <a:stretch/>
          </p:blipFill>
          <p:spPr>
            <a:xfrm>
              <a:off x="-50875" y="1272353"/>
              <a:ext cx="4062874" cy="549275"/>
            </a:xfrm>
            <a:prstGeom prst="rect">
              <a:avLst/>
            </a:prstGeom>
            <a:noFill/>
            <a:ln>
              <a:noFill/>
            </a:ln>
          </p:spPr>
        </p:pic>
        <p:sp>
          <p:nvSpPr>
            <p:cNvPr id="325" name="Google Shape;325;g1581b24478b_0_127"/>
            <p:cNvSpPr txBox="1"/>
            <p:nvPr/>
          </p:nvSpPr>
          <p:spPr>
            <a:xfrm>
              <a:off x="953925" y="1323800"/>
              <a:ext cx="2073900" cy="4464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700"/>
                <a:buFont typeface="Arial"/>
                <a:buNone/>
              </a:pPr>
              <a:r>
                <a:rPr lang="en-US" sz="1700" b="1" i="0" u="none" strike="noStrike" cap="none">
                  <a:solidFill>
                    <a:srgbClr val="05408B"/>
                  </a:solidFill>
                  <a:latin typeface="Century Gothic"/>
                  <a:ea typeface="Century Gothic"/>
                  <a:cs typeface="Century Gothic"/>
                  <a:sym typeface="Century Gothic"/>
                </a:rPr>
                <a:t>SCENE 6</a:t>
              </a:r>
              <a:endParaRPr sz="900" b="1" i="0" u="none" strike="noStrike" cap="none">
                <a:solidFill>
                  <a:srgbClr val="05408B"/>
                </a:solidFill>
                <a:latin typeface="Arial"/>
                <a:ea typeface="Arial"/>
                <a:cs typeface="Arial"/>
                <a:sym typeface="Arial"/>
              </a:endParaRPr>
            </a:p>
          </p:txBody>
        </p:sp>
      </p:grpSp>
      <p:pic>
        <p:nvPicPr>
          <p:cNvPr id="326" name="Google Shape;326;g1581b24478b_0_127"/>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2328275" y="934500"/>
            <a:ext cx="7343048" cy="5786949"/>
          </a:xfrm>
          <a:prstGeom prst="rect">
            <a:avLst/>
          </a:prstGeom>
          <a:noFill/>
          <a:ln>
            <a:noFill/>
          </a:ln>
        </p:spPr>
      </p:pic>
      <p:pic>
        <p:nvPicPr>
          <p:cNvPr id="327" name="Google Shape;327;g1581b24478b_0_127"/>
          <p:cNvPicPr preferRelativeResize="0"/>
          <p:nvPr/>
        </p:nvPicPr>
        <p:blipFill rotWithShape="1">
          <a:blip r:embed="rId7" cstate="screen">
            <a:alphaModFix/>
            <a:extLst>
              <a:ext uri="{28A0092B-C50C-407E-A947-70E740481C1C}">
                <a14:useLocalDpi xmlns:a14="http://schemas.microsoft.com/office/drawing/2010/main"/>
              </a:ext>
            </a:extLst>
          </a:blip>
          <a:srcRect l="18799" t="14526" r="25014" b="29210"/>
          <a:stretch/>
        </p:blipFill>
        <p:spPr>
          <a:xfrm flipH="1">
            <a:off x="8637677" y="148425"/>
            <a:ext cx="3250273" cy="2564977"/>
          </a:xfrm>
          <a:prstGeom prst="rect">
            <a:avLst/>
          </a:prstGeom>
          <a:noFill/>
          <a:ln>
            <a:noFill/>
          </a:ln>
        </p:spPr>
      </p:pic>
      <p:sp>
        <p:nvSpPr>
          <p:cNvPr id="328" name="Google Shape;328;g1581b24478b_0_127"/>
          <p:cNvSpPr txBox="1"/>
          <p:nvPr/>
        </p:nvSpPr>
        <p:spPr>
          <a:xfrm>
            <a:off x="9157350" y="446600"/>
            <a:ext cx="2384100" cy="1816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2855A4"/>
                </a:solidFill>
                <a:latin typeface="Century Gothic"/>
                <a:ea typeface="Century Gothic"/>
                <a:cs typeface="Century Gothic"/>
                <a:sym typeface="Century Gothic"/>
              </a:rPr>
              <a:t>I attended business trainings with other businesswomen in my community. Even after the training, we continue to help each other.</a:t>
            </a:r>
            <a:endParaRPr sz="1600" b="1" i="0" u="none" strike="noStrike" cap="none">
              <a:solidFill>
                <a:srgbClr val="2855A4"/>
              </a:solidFill>
              <a:latin typeface="Century Gothic"/>
              <a:ea typeface="Century Gothic"/>
              <a:cs typeface="Century Gothic"/>
              <a:sym typeface="Century Gothic"/>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333" name="Google Shape;333;g1581b24478b_0_145"/>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sp>
        <p:nvSpPr>
          <p:cNvPr id="334" name="Google Shape;334;g1581b24478b_0_145"/>
          <p:cNvSpPr txBox="1"/>
          <p:nvPr/>
        </p:nvSpPr>
        <p:spPr>
          <a:xfrm>
            <a:off x="2709278" y="3719466"/>
            <a:ext cx="1746300" cy="20856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100000"/>
              </a:lnSpc>
              <a:spcBef>
                <a:spcPts val="0"/>
              </a:spcBef>
              <a:spcAft>
                <a:spcPts val="0"/>
              </a:spcAft>
              <a:buClr>
                <a:srgbClr val="2853A3"/>
              </a:buClr>
              <a:buSzPts val="1200"/>
              <a:buFont typeface="Arial"/>
              <a:buNone/>
            </a:pPr>
            <a:endParaRPr sz="1200" b="1" i="0" u="none" strike="noStrike" cap="none">
              <a:solidFill>
                <a:schemeClr val="lt1"/>
              </a:solidFill>
              <a:latin typeface="Century Gothic"/>
              <a:ea typeface="Century Gothic"/>
              <a:cs typeface="Century Gothic"/>
              <a:sym typeface="Century Gothic"/>
            </a:endParaRPr>
          </a:p>
        </p:txBody>
      </p:sp>
      <p:sp>
        <p:nvSpPr>
          <p:cNvPr id="335" name="Google Shape;335;g1581b24478b_0_14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16</a:t>
            </a:fld>
            <a:endParaRPr/>
          </a:p>
        </p:txBody>
      </p:sp>
      <p:pic>
        <p:nvPicPr>
          <p:cNvPr id="336" name="Google Shape;336;g1581b24478b_0_14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26565" y="220953"/>
            <a:ext cx="7772400" cy="194310"/>
          </a:xfrm>
          <a:prstGeom prst="rect">
            <a:avLst/>
          </a:prstGeom>
          <a:noFill/>
          <a:ln>
            <a:noFill/>
          </a:ln>
        </p:spPr>
      </p:pic>
      <p:grpSp>
        <p:nvGrpSpPr>
          <p:cNvPr id="337" name="Google Shape;337;g1581b24478b_0_145"/>
          <p:cNvGrpSpPr/>
          <p:nvPr/>
        </p:nvGrpSpPr>
        <p:grpSpPr>
          <a:xfrm>
            <a:off x="-50875" y="1196153"/>
            <a:ext cx="4062874" cy="549275"/>
            <a:chOff x="-50875" y="1272353"/>
            <a:chExt cx="4062874" cy="549275"/>
          </a:xfrm>
        </p:grpSpPr>
        <p:pic>
          <p:nvPicPr>
            <p:cNvPr id="338" name="Google Shape;338;g1581b24478b_0_145"/>
            <p:cNvPicPr preferRelativeResize="0"/>
            <p:nvPr/>
          </p:nvPicPr>
          <p:blipFill rotWithShape="1">
            <a:blip r:embed="rId5" cstate="screen">
              <a:alphaModFix/>
              <a:extLst>
                <a:ext uri="{28A0092B-C50C-407E-A947-70E740481C1C}">
                  <a14:useLocalDpi xmlns:a14="http://schemas.microsoft.com/office/drawing/2010/main"/>
                </a:ext>
              </a:extLst>
            </a:blip>
            <a:srcRect t="26748" b="7"/>
            <a:stretch/>
          </p:blipFill>
          <p:spPr>
            <a:xfrm>
              <a:off x="-50875" y="1272353"/>
              <a:ext cx="4062874" cy="549275"/>
            </a:xfrm>
            <a:prstGeom prst="rect">
              <a:avLst/>
            </a:prstGeom>
            <a:noFill/>
            <a:ln>
              <a:noFill/>
            </a:ln>
          </p:spPr>
        </p:pic>
        <p:sp>
          <p:nvSpPr>
            <p:cNvPr id="339" name="Google Shape;339;g1581b24478b_0_145"/>
            <p:cNvSpPr txBox="1"/>
            <p:nvPr/>
          </p:nvSpPr>
          <p:spPr>
            <a:xfrm>
              <a:off x="953925" y="1323800"/>
              <a:ext cx="2073900" cy="4464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700"/>
                <a:buFont typeface="Arial"/>
                <a:buNone/>
              </a:pPr>
              <a:r>
                <a:rPr lang="en-US" sz="1700" b="1" i="0" u="none" strike="noStrike" cap="none">
                  <a:solidFill>
                    <a:srgbClr val="05408B"/>
                  </a:solidFill>
                  <a:latin typeface="Century Gothic"/>
                  <a:ea typeface="Century Gothic"/>
                  <a:cs typeface="Century Gothic"/>
                  <a:sym typeface="Century Gothic"/>
                </a:rPr>
                <a:t>SCENE 7</a:t>
              </a:r>
              <a:endParaRPr sz="900" b="1" i="0" u="none" strike="noStrike" cap="none">
                <a:solidFill>
                  <a:srgbClr val="05408B"/>
                </a:solidFill>
                <a:latin typeface="Arial"/>
                <a:ea typeface="Arial"/>
                <a:cs typeface="Arial"/>
                <a:sym typeface="Arial"/>
              </a:endParaRPr>
            </a:p>
          </p:txBody>
        </p:sp>
      </p:grpSp>
      <p:pic>
        <p:nvPicPr>
          <p:cNvPr id="340" name="Google Shape;340;g1581b24478b_0_145"/>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2202924" y="475400"/>
            <a:ext cx="7925601" cy="6246051"/>
          </a:xfrm>
          <a:prstGeom prst="rect">
            <a:avLst/>
          </a:prstGeom>
          <a:noFill/>
          <a:ln>
            <a:noFill/>
          </a:ln>
        </p:spPr>
      </p:pic>
      <p:pic>
        <p:nvPicPr>
          <p:cNvPr id="341" name="Google Shape;341;g1581b24478b_0_145"/>
          <p:cNvPicPr preferRelativeResize="0"/>
          <p:nvPr/>
        </p:nvPicPr>
        <p:blipFill rotWithShape="1">
          <a:blip r:embed="rId7" cstate="screen">
            <a:alphaModFix/>
            <a:extLst>
              <a:ext uri="{28A0092B-C50C-407E-A947-70E740481C1C}">
                <a14:useLocalDpi xmlns:a14="http://schemas.microsoft.com/office/drawing/2010/main"/>
              </a:ext>
            </a:extLst>
          </a:blip>
          <a:srcRect l="18799" t="14526" r="25014" b="29210"/>
          <a:stretch/>
        </p:blipFill>
        <p:spPr>
          <a:xfrm flipH="1">
            <a:off x="9171074" y="704000"/>
            <a:ext cx="2324526" cy="1834400"/>
          </a:xfrm>
          <a:prstGeom prst="rect">
            <a:avLst/>
          </a:prstGeom>
          <a:noFill/>
          <a:ln>
            <a:noFill/>
          </a:ln>
        </p:spPr>
      </p:pic>
      <p:sp>
        <p:nvSpPr>
          <p:cNvPr id="342" name="Google Shape;342;g1581b24478b_0_145"/>
          <p:cNvSpPr txBox="1"/>
          <p:nvPr/>
        </p:nvSpPr>
        <p:spPr>
          <a:xfrm>
            <a:off x="9422700" y="1159500"/>
            <a:ext cx="20334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800" b="1" i="0" u="none" strike="noStrike" cap="none">
                <a:solidFill>
                  <a:srgbClr val="2855A4"/>
                </a:solidFill>
                <a:latin typeface="Century Gothic"/>
                <a:ea typeface="Century Gothic"/>
                <a:cs typeface="Century Gothic"/>
                <a:sym typeface="Century Gothic"/>
              </a:rPr>
              <a:t>I even applied for and got a loan!</a:t>
            </a:r>
            <a:endParaRPr sz="1800" b="1" i="0" u="none" strike="noStrike" cap="none">
              <a:solidFill>
                <a:srgbClr val="2855A4"/>
              </a:solidFill>
              <a:latin typeface="Century Gothic"/>
              <a:ea typeface="Century Gothic"/>
              <a:cs typeface="Century Gothic"/>
              <a:sym typeface="Century Gothic"/>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pic>
        <p:nvPicPr>
          <p:cNvPr id="347" name="Google Shape;347;g1581b24478b_0_158"/>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sp>
        <p:nvSpPr>
          <p:cNvPr id="348" name="Google Shape;348;g1581b24478b_0_158"/>
          <p:cNvSpPr txBox="1"/>
          <p:nvPr/>
        </p:nvSpPr>
        <p:spPr>
          <a:xfrm>
            <a:off x="2709278" y="3719466"/>
            <a:ext cx="1746300" cy="20856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100000"/>
              </a:lnSpc>
              <a:spcBef>
                <a:spcPts val="0"/>
              </a:spcBef>
              <a:spcAft>
                <a:spcPts val="0"/>
              </a:spcAft>
              <a:buClr>
                <a:srgbClr val="2853A3"/>
              </a:buClr>
              <a:buSzPts val="1200"/>
              <a:buFont typeface="Arial"/>
              <a:buNone/>
            </a:pPr>
            <a:endParaRPr sz="1200" b="1" i="0" u="none" strike="noStrike" cap="none">
              <a:solidFill>
                <a:schemeClr val="lt1"/>
              </a:solidFill>
              <a:latin typeface="Century Gothic"/>
              <a:ea typeface="Century Gothic"/>
              <a:cs typeface="Century Gothic"/>
              <a:sym typeface="Century Gothic"/>
            </a:endParaRPr>
          </a:p>
        </p:txBody>
      </p:sp>
      <p:sp>
        <p:nvSpPr>
          <p:cNvPr id="349" name="Google Shape;349;g1581b24478b_0_15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17</a:t>
            </a:fld>
            <a:endParaRPr/>
          </a:p>
        </p:txBody>
      </p:sp>
      <p:pic>
        <p:nvPicPr>
          <p:cNvPr id="350" name="Google Shape;350;g1581b24478b_0_15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26565" y="220953"/>
            <a:ext cx="7772400" cy="194310"/>
          </a:xfrm>
          <a:prstGeom prst="rect">
            <a:avLst/>
          </a:prstGeom>
          <a:noFill/>
          <a:ln>
            <a:noFill/>
          </a:ln>
        </p:spPr>
      </p:pic>
      <p:pic>
        <p:nvPicPr>
          <p:cNvPr id="351" name="Google Shape;351;g1581b24478b_0_15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215600" y="675225"/>
            <a:ext cx="7593912" cy="5984651"/>
          </a:xfrm>
          <a:prstGeom prst="rect">
            <a:avLst/>
          </a:prstGeom>
          <a:noFill/>
          <a:ln>
            <a:noFill/>
          </a:ln>
        </p:spPr>
      </p:pic>
      <p:grpSp>
        <p:nvGrpSpPr>
          <p:cNvPr id="352" name="Google Shape;352;g1581b24478b_0_158"/>
          <p:cNvGrpSpPr/>
          <p:nvPr/>
        </p:nvGrpSpPr>
        <p:grpSpPr>
          <a:xfrm>
            <a:off x="-50875" y="1196153"/>
            <a:ext cx="4062874" cy="549275"/>
            <a:chOff x="-50875" y="1272353"/>
            <a:chExt cx="4062874" cy="549275"/>
          </a:xfrm>
        </p:grpSpPr>
        <p:pic>
          <p:nvPicPr>
            <p:cNvPr id="353" name="Google Shape;353;g1581b24478b_0_158"/>
            <p:cNvPicPr preferRelativeResize="0"/>
            <p:nvPr/>
          </p:nvPicPr>
          <p:blipFill rotWithShape="1">
            <a:blip r:embed="rId6" cstate="screen">
              <a:alphaModFix/>
              <a:extLst>
                <a:ext uri="{28A0092B-C50C-407E-A947-70E740481C1C}">
                  <a14:useLocalDpi xmlns:a14="http://schemas.microsoft.com/office/drawing/2010/main"/>
                </a:ext>
              </a:extLst>
            </a:blip>
            <a:srcRect t="26748" b="7"/>
            <a:stretch/>
          </p:blipFill>
          <p:spPr>
            <a:xfrm>
              <a:off x="-50875" y="1272353"/>
              <a:ext cx="4062874" cy="549275"/>
            </a:xfrm>
            <a:prstGeom prst="rect">
              <a:avLst/>
            </a:prstGeom>
            <a:noFill/>
            <a:ln>
              <a:noFill/>
            </a:ln>
          </p:spPr>
        </p:pic>
        <p:sp>
          <p:nvSpPr>
            <p:cNvPr id="354" name="Google Shape;354;g1581b24478b_0_158"/>
            <p:cNvSpPr txBox="1"/>
            <p:nvPr/>
          </p:nvSpPr>
          <p:spPr>
            <a:xfrm>
              <a:off x="953925" y="1323800"/>
              <a:ext cx="2073900" cy="4464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700"/>
                <a:buFont typeface="Arial"/>
                <a:buNone/>
              </a:pPr>
              <a:r>
                <a:rPr lang="en-US" sz="1700" b="1" i="0" u="none" strike="noStrike" cap="none">
                  <a:solidFill>
                    <a:srgbClr val="05408B"/>
                  </a:solidFill>
                  <a:latin typeface="Century Gothic"/>
                  <a:ea typeface="Century Gothic"/>
                  <a:cs typeface="Century Gothic"/>
                  <a:sym typeface="Century Gothic"/>
                </a:rPr>
                <a:t>SCENE 8</a:t>
              </a:r>
              <a:endParaRPr sz="900" b="1" i="0" u="none" strike="noStrike" cap="none">
                <a:solidFill>
                  <a:srgbClr val="05408B"/>
                </a:solidFill>
                <a:latin typeface="Arial"/>
                <a:ea typeface="Arial"/>
                <a:cs typeface="Arial"/>
                <a:sym typeface="Arial"/>
              </a:endParaRPr>
            </a:p>
          </p:txBody>
        </p:sp>
      </p:grpSp>
      <p:pic>
        <p:nvPicPr>
          <p:cNvPr id="355" name="Google Shape;355;g1581b24478b_0_158"/>
          <p:cNvPicPr preferRelativeResize="0"/>
          <p:nvPr/>
        </p:nvPicPr>
        <p:blipFill rotWithShape="1">
          <a:blip r:embed="rId7" cstate="screen">
            <a:alphaModFix/>
            <a:extLst>
              <a:ext uri="{28A0092B-C50C-407E-A947-70E740481C1C}">
                <a14:useLocalDpi xmlns:a14="http://schemas.microsoft.com/office/drawing/2010/main"/>
              </a:ext>
            </a:extLst>
          </a:blip>
          <a:srcRect l="21558" r="33749"/>
          <a:stretch/>
        </p:blipFill>
        <p:spPr>
          <a:xfrm flipH="1">
            <a:off x="7481801" y="174425"/>
            <a:ext cx="2627574" cy="3621251"/>
          </a:xfrm>
          <a:prstGeom prst="rect">
            <a:avLst/>
          </a:prstGeom>
          <a:noFill/>
          <a:ln>
            <a:noFill/>
          </a:ln>
        </p:spPr>
      </p:pic>
      <p:grpSp>
        <p:nvGrpSpPr>
          <p:cNvPr id="356" name="Google Shape;356;g1581b24478b_0_158"/>
          <p:cNvGrpSpPr/>
          <p:nvPr/>
        </p:nvGrpSpPr>
        <p:grpSpPr>
          <a:xfrm>
            <a:off x="7357808" y="827625"/>
            <a:ext cx="2627572" cy="2555100"/>
            <a:chOff x="6624747" y="827625"/>
            <a:chExt cx="5113003" cy="2555100"/>
          </a:xfrm>
        </p:grpSpPr>
        <p:sp>
          <p:nvSpPr>
            <p:cNvPr id="357" name="Google Shape;357;g1581b24478b_0_158"/>
            <p:cNvSpPr txBox="1"/>
            <p:nvPr/>
          </p:nvSpPr>
          <p:spPr>
            <a:xfrm>
              <a:off x="7160950" y="827625"/>
              <a:ext cx="4576800" cy="2555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2855A4"/>
                  </a:solidFill>
                  <a:latin typeface="Century Gothic"/>
                  <a:ea typeface="Century Gothic"/>
                  <a:cs typeface="Century Gothic"/>
                  <a:sym typeface="Century Gothic"/>
                </a:rPr>
                <a:t>I revamped my store, diversified my stock based on customer needs, started accepting digital payments, and improved my customer interactions and financial management.</a:t>
              </a:r>
              <a:endParaRPr sz="1600" b="1" i="0" u="none" strike="noStrike" cap="none">
                <a:solidFill>
                  <a:srgbClr val="2855A4"/>
                </a:solidFill>
                <a:latin typeface="Century Gothic"/>
                <a:ea typeface="Century Gothic"/>
                <a:cs typeface="Century Gothic"/>
                <a:sym typeface="Century Gothic"/>
              </a:endParaRPr>
            </a:p>
          </p:txBody>
        </p:sp>
        <p:sp>
          <p:nvSpPr>
            <p:cNvPr id="358" name="Google Shape;358;g1581b24478b_0_158"/>
            <p:cNvSpPr/>
            <p:nvPr/>
          </p:nvSpPr>
          <p:spPr>
            <a:xfrm rot="-5400000">
              <a:off x="6557547" y="2902175"/>
              <a:ext cx="403800" cy="269400"/>
            </a:xfrm>
            <a:prstGeom prst="triangle">
              <a:avLst>
                <a:gd name="adj" fmla="val 46973"/>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pic>
        <p:nvPicPr>
          <p:cNvPr id="363" name="Google Shape;363;g1581b24478b_0_174"/>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sp>
        <p:nvSpPr>
          <p:cNvPr id="364" name="Google Shape;364;g1581b24478b_0_174"/>
          <p:cNvSpPr txBox="1"/>
          <p:nvPr/>
        </p:nvSpPr>
        <p:spPr>
          <a:xfrm>
            <a:off x="2709278" y="3719466"/>
            <a:ext cx="1746300" cy="20856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100000"/>
              </a:lnSpc>
              <a:spcBef>
                <a:spcPts val="0"/>
              </a:spcBef>
              <a:spcAft>
                <a:spcPts val="0"/>
              </a:spcAft>
              <a:buClr>
                <a:srgbClr val="2853A3"/>
              </a:buClr>
              <a:buSzPts val="1200"/>
              <a:buFont typeface="Arial"/>
              <a:buNone/>
            </a:pPr>
            <a:endParaRPr sz="1200" b="1" i="0" u="none" strike="noStrike" cap="none">
              <a:solidFill>
                <a:schemeClr val="lt1"/>
              </a:solidFill>
              <a:latin typeface="Century Gothic"/>
              <a:ea typeface="Century Gothic"/>
              <a:cs typeface="Century Gothic"/>
              <a:sym typeface="Century Gothic"/>
            </a:endParaRPr>
          </a:p>
        </p:txBody>
      </p:sp>
      <p:sp>
        <p:nvSpPr>
          <p:cNvPr id="365" name="Google Shape;365;g1581b24478b_0_17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18</a:t>
            </a:fld>
            <a:endParaRPr/>
          </a:p>
        </p:txBody>
      </p:sp>
      <p:pic>
        <p:nvPicPr>
          <p:cNvPr id="366" name="Google Shape;366;g1581b24478b_0_17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26565" y="220953"/>
            <a:ext cx="7772400" cy="194310"/>
          </a:xfrm>
          <a:prstGeom prst="rect">
            <a:avLst/>
          </a:prstGeom>
          <a:noFill/>
          <a:ln>
            <a:noFill/>
          </a:ln>
        </p:spPr>
      </p:pic>
      <p:grpSp>
        <p:nvGrpSpPr>
          <p:cNvPr id="367" name="Google Shape;367;g1581b24478b_0_174"/>
          <p:cNvGrpSpPr/>
          <p:nvPr/>
        </p:nvGrpSpPr>
        <p:grpSpPr>
          <a:xfrm>
            <a:off x="-50875" y="1196153"/>
            <a:ext cx="4062874" cy="549275"/>
            <a:chOff x="-50875" y="1272353"/>
            <a:chExt cx="4062874" cy="549275"/>
          </a:xfrm>
        </p:grpSpPr>
        <p:pic>
          <p:nvPicPr>
            <p:cNvPr id="368" name="Google Shape;368;g1581b24478b_0_174"/>
            <p:cNvPicPr preferRelativeResize="0"/>
            <p:nvPr/>
          </p:nvPicPr>
          <p:blipFill rotWithShape="1">
            <a:blip r:embed="rId5" cstate="screen">
              <a:alphaModFix/>
              <a:extLst>
                <a:ext uri="{28A0092B-C50C-407E-A947-70E740481C1C}">
                  <a14:useLocalDpi xmlns:a14="http://schemas.microsoft.com/office/drawing/2010/main"/>
                </a:ext>
              </a:extLst>
            </a:blip>
            <a:srcRect t="26748" b="7"/>
            <a:stretch/>
          </p:blipFill>
          <p:spPr>
            <a:xfrm>
              <a:off x="-50875" y="1272353"/>
              <a:ext cx="4062874" cy="549275"/>
            </a:xfrm>
            <a:prstGeom prst="rect">
              <a:avLst/>
            </a:prstGeom>
            <a:noFill/>
            <a:ln>
              <a:noFill/>
            </a:ln>
          </p:spPr>
        </p:pic>
        <p:sp>
          <p:nvSpPr>
            <p:cNvPr id="369" name="Google Shape;369;g1581b24478b_0_174"/>
            <p:cNvSpPr txBox="1"/>
            <p:nvPr/>
          </p:nvSpPr>
          <p:spPr>
            <a:xfrm>
              <a:off x="953925" y="1323800"/>
              <a:ext cx="2073900" cy="4464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700"/>
                <a:buFont typeface="Arial"/>
                <a:buNone/>
              </a:pPr>
              <a:r>
                <a:rPr lang="en-US" sz="1700" b="1" i="0" u="none" strike="noStrike" cap="none">
                  <a:solidFill>
                    <a:srgbClr val="05408B"/>
                  </a:solidFill>
                  <a:latin typeface="Century Gothic"/>
                  <a:ea typeface="Century Gothic"/>
                  <a:cs typeface="Century Gothic"/>
                  <a:sym typeface="Century Gothic"/>
                </a:rPr>
                <a:t>SCENE 9</a:t>
              </a:r>
              <a:endParaRPr sz="900" b="1" i="0" u="none" strike="noStrike" cap="none">
                <a:solidFill>
                  <a:srgbClr val="05408B"/>
                </a:solidFill>
                <a:latin typeface="Arial"/>
                <a:ea typeface="Arial"/>
                <a:cs typeface="Arial"/>
                <a:sym typeface="Arial"/>
              </a:endParaRPr>
            </a:p>
          </p:txBody>
        </p:sp>
      </p:grpSp>
      <p:pic>
        <p:nvPicPr>
          <p:cNvPr id="370" name="Google Shape;370;g1581b24478b_0_174"/>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2596600" y="675225"/>
            <a:ext cx="7593912" cy="5984651"/>
          </a:xfrm>
          <a:prstGeom prst="rect">
            <a:avLst/>
          </a:prstGeom>
          <a:noFill/>
          <a:ln>
            <a:noFill/>
          </a:ln>
        </p:spPr>
      </p:pic>
      <p:grpSp>
        <p:nvGrpSpPr>
          <p:cNvPr id="371" name="Google Shape;371;g1581b24478b_0_174"/>
          <p:cNvGrpSpPr/>
          <p:nvPr/>
        </p:nvGrpSpPr>
        <p:grpSpPr>
          <a:xfrm>
            <a:off x="6551951" y="113350"/>
            <a:ext cx="2353249" cy="3243224"/>
            <a:chOff x="6551951" y="113350"/>
            <a:chExt cx="2353249" cy="3243224"/>
          </a:xfrm>
        </p:grpSpPr>
        <p:pic>
          <p:nvPicPr>
            <p:cNvPr id="372" name="Google Shape;372;g1581b24478b_0_174"/>
            <p:cNvPicPr preferRelativeResize="0"/>
            <p:nvPr/>
          </p:nvPicPr>
          <p:blipFill rotWithShape="1">
            <a:blip r:embed="rId7" cstate="screen">
              <a:alphaModFix/>
              <a:extLst>
                <a:ext uri="{28A0092B-C50C-407E-A947-70E740481C1C}">
                  <a14:useLocalDpi xmlns:a14="http://schemas.microsoft.com/office/drawing/2010/main"/>
                </a:ext>
              </a:extLst>
            </a:blip>
            <a:srcRect l="21809" r="21008"/>
            <a:stretch/>
          </p:blipFill>
          <p:spPr>
            <a:xfrm flipH="1">
              <a:off x="6551951" y="113350"/>
              <a:ext cx="2353249" cy="3243224"/>
            </a:xfrm>
            <a:prstGeom prst="rect">
              <a:avLst/>
            </a:prstGeom>
            <a:noFill/>
            <a:ln>
              <a:noFill/>
            </a:ln>
          </p:spPr>
        </p:pic>
        <p:sp>
          <p:nvSpPr>
            <p:cNvPr id="373" name="Google Shape;373;g1581b24478b_0_174"/>
            <p:cNvSpPr txBox="1"/>
            <p:nvPr/>
          </p:nvSpPr>
          <p:spPr>
            <a:xfrm>
              <a:off x="7136700" y="854700"/>
              <a:ext cx="1683300" cy="207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2855A4"/>
                  </a:solidFill>
                  <a:latin typeface="Century Gothic"/>
                  <a:ea typeface="Century Gothic"/>
                  <a:cs typeface="Century Gothic"/>
                  <a:sym typeface="Century Gothic"/>
                </a:rPr>
                <a:t>Slowly, more customers started to come to my store to buy items, and my store started to earn a profit</a:t>
              </a:r>
              <a:r>
                <a:rPr lang="en-US" sz="1700" b="1" i="0" u="none" strike="noStrike" cap="none">
                  <a:solidFill>
                    <a:srgbClr val="186C9F"/>
                  </a:solidFill>
                  <a:latin typeface="Calibri"/>
                  <a:ea typeface="Calibri"/>
                  <a:cs typeface="Calibri"/>
                  <a:sym typeface="Calibri"/>
                </a:rPr>
                <a:t>.</a:t>
              </a:r>
              <a:endParaRPr sz="1600" b="1" i="0" u="none" strike="noStrike" cap="none">
                <a:solidFill>
                  <a:srgbClr val="2855A4"/>
                </a:solidFill>
                <a:latin typeface="Century Gothic"/>
                <a:ea typeface="Century Gothic"/>
                <a:cs typeface="Century Gothic"/>
                <a:sym typeface="Century Gothic"/>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pic>
        <p:nvPicPr>
          <p:cNvPr id="378" name="Google Shape;378;g1581b24478b_0_189"/>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sp>
        <p:nvSpPr>
          <p:cNvPr id="379" name="Google Shape;379;g1581b24478b_0_189"/>
          <p:cNvSpPr txBox="1"/>
          <p:nvPr/>
        </p:nvSpPr>
        <p:spPr>
          <a:xfrm>
            <a:off x="2709278" y="3719466"/>
            <a:ext cx="1746300" cy="20856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100000"/>
              </a:lnSpc>
              <a:spcBef>
                <a:spcPts val="0"/>
              </a:spcBef>
              <a:spcAft>
                <a:spcPts val="0"/>
              </a:spcAft>
              <a:buClr>
                <a:srgbClr val="2853A3"/>
              </a:buClr>
              <a:buSzPts val="1200"/>
              <a:buFont typeface="Arial"/>
              <a:buNone/>
            </a:pPr>
            <a:endParaRPr sz="1200" b="1" i="0" u="none" strike="noStrike" cap="none">
              <a:solidFill>
                <a:schemeClr val="lt1"/>
              </a:solidFill>
              <a:latin typeface="Century Gothic"/>
              <a:ea typeface="Century Gothic"/>
              <a:cs typeface="Century Gothic"/>
              <a:sym typeface="Century Gothic"/>
            </a:endParaRPr>
          </a:p>
        </p:txBody>
      </p:sp>
      <p:sp>
        <p:nvSpPr>
          <p:cNvPr id="380" name="Google Shape;380;g1581b24478b_0_18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19</a:t>
            </a:fld>
            <a:endParaRPr/>
          </a:p>
        </p:txBody>
      </p:sp>
      <p:pic>
        <p:nvPicPr>
          <p:cNvPr id="381" name="Google Shape;381;g1581b24478b_0_18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26565" y="220953"/>
            <a:ext cx="7772400" cy="194310"/>
          </a:xfrm>
          <a:prstGeom prst="rect">
            <a:avLst/>
          </a:prstGeom>
          <a:noFill/>
          <a:ln>
            <a:noFill/>
          </a:ln>
        </p:spPr>
      </p:pic>
      <p:grpSp>
        <p:nvGrpSpPr>
          <p:cNvPr id="382" name="Google Shape;382;g1581b24478b_0_189"/>
          <p:cNvGrpSpPr/>
          <p:nvPr/>
        </p:nvGrpSpPr>
        <p:grpSpPr>
          <a:xfrm>
            <a:off x="-50875" y="1196153"/>
            <a:ext cx="4062874" cy="549275"/>
            <a:chOff x="-50875" y="1272353"/>
            <a:chExt cx="4062874" cy="549275"/>
          </a:xfrm>
        </p:grpSpPr>
        <p:pic>
          <p:nvPicPr>
            <p:cNvPr id="383" name="Google Shape;383;g1581b24478b_0_189"/>
            <p:cNvPicPr preferRelativeResize="0"/>
            <p:nvPr/>
          </p:nvPicPr>
          <p:blipFill rotWithShape="1">
            <a:blip r:embed="rId5" cstate="screen">
              <a:alphaModFix/>
              <a:extLst>
                <a:ext uri="{28A0092B-C50C-407E-A947-70E740481C1C}">
                  <a14:useLocalDpi xmlns:a14="http://schemas.microsoft.com/office/drawing/2010/main"/>
                </a:ext>
              </a:extLst>
            </a:blip>
            <a:srcRect t="26748" b="7"/>
            <a:stretch/>
          </p:blipFill>
          <p:spPr>
            <a:xfrm>
              <a:off x="-50875" y="1272353"/>
              <a:ext cx="4062874" cy="549275"/>
            </a:xfrm>
            <a:prstGeom prst="rect">
              <a:avLst/>
            </a:prstGeom>
            <a:noFill/>
            <a:ln>
              <a:noFill/>
            </a:ln>
          </p:spPr>
        </p:pic>
        <p:sp>
          <p:nvSpPr>
            <p:cNvPr id="384" name="Google Shape;384;g1581b24478b_0_189"/>
            <p:cNvSpPr txBox="1"/>
            <p:nvPr/>
          </p:nvSpPr>
          <p:spPr>
            <a:xfrm>
              <a:off x="953925" y="1323800"/>
              <a:ext cx="2073900" cy="4464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700"/>
                <a:buFont typeface="Arial"/>
                <a:buNone/>
              </a:pPr>
              <a:r>
                <a:rPr lang="en-US" sz="1700" b="1" i="0" u="none" strike="noStrike" cap="none">
                  <a:solidFill>
                    <a:srgbClr val="05408B"/>
                  </a:solidFill>
                  <a:latin typeface="Century Gothic"/>
                  <a:ea typeface="Century Gothic"/>
                  <a:cs typeface="Century Gothic"/>
                  <a:sym typeface="Century Gothic"/>
                </a:rPr>
                <a:t>SCENE 10</a:t>
              </a:r>
              <a:endParaRPr sz="900" b="1" i="0" u="none" strike="noStrike" cap="none">
                <a:solidFill>
                  <a:srgbClr val="05408B"/>
                </a:solidFill>
                <a:latin typeface="Arial"/>
                <a:ea typeface="Arial"/>
                <a:cs typeface="Arial"/>
                <a:sym typeface="Arial"/>
              </a:endParaRPr>
            </a:p>
          </p:txBody>
        </p:sp>
      </p:grpSp>
      <p:pic>
        <p:nvPicPr>
          <p:cNvPr id="385" name="Google Shape;385;g1581b24478b_0_189"/>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780950" y="443750"/>
            <a:ext cx="7987277" cy="6294648"/>
          </a:xfrm>
          <a:prstGeom prst="rect">
            <a:avLst/>
          </a:prstGeom>
          <a:noFill/>
          <a:ln>
            <a:noFill/>
          </a:ln>
        </p:spPr>
      </p:pic>
      <p:pic>
        <p:nvPicPr>
          <p:cNvPr id="386" name="Google Shape;386;g1581b24478b_0_189"/>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flipH="1">
            <a:off x="6386226" y="1073725"/>
            <a:ext cx="2958674" cy="1503425"/>
          </a:xfrm>
          <a:prstGeom prst="rect">
            <a:avLst/>
          </a:prstGeom>
          <a:noFill/>
          <a:ln>
            <a:noFill/>
          </a:ln>
        </p:spPr>
      </p:pic>
      <p:sp>
        <p:nvSpPr>
          <p:cNvPr id="387" name="Google Shape;387;g1581b24478b_0_189"/>
          <p:cNvSpPr txBox="1"/>
          <p:nvPr/>
        </p:nvSpPr>
        <p:spPr>
          <a:xfrm>
            <a:off x="6734900" y="1286788"/>
            <a:ext cx="2201400" cy="1077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2855A4"/>
                </a:solidFill>
                <a:latin typeface="Century Gothic"/>
                <a:ea typeface="Century Gothic"/>
                <a:cs typeface="Century Gothic"/>
                <a:sym typeface="Century Gothic"/>
              </a:rPr>
              <a:t>Now, my family and I share the workload in the house and in the store.</a:t>
            </a:r>
            <a:endParaRPr sz="1600" b="1" i="0" u="none" strike="noStrike" cap="none">
              <a:solidFill>
                <a:srgbClr val="2855A4"/>
              </a:solidFill>
              <a:latin typeface="Century Gothic"/>
              <a:ea typeface="Century Gothic"/>
              <a:cs typeface="Century Gothic"/>
              <a:sym typeface="Century 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Google Shape;100;p3"/>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2"/>
          </a:xfrm>
          <a:prstGeom prst="rect">
            <a:avLst/>
          </a:prstGeom>
          <a:noFill/>
          <a:ln>
            <a:noFill/>
          </a:ln>
        </p:spPr>
      </p:pic>
      <p:sp>
        <p:nvSpPr>
          <p:cNvPr id="101" name="Google Shape;101;p3"/>
          <p:cNvSpPr/>
          <p:nvPr/>
        </p:nvSpPr>
        <p:spPr>
          <a:xfrm>
            <a:off x="745066" y="508001"/>
            <a:ext cx="6587067" cy="833967"/>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 name="Google Shape;102;p3"/>
          <p:cNvSpPr txBox="1">
            <a:spLocks noGrp="1"/>
          </p:cNvSpPr>
          <p:nvPr>
            <p:ph type="title"/>
          </p:nvPr>
        </p:nvSpPr>
        <p:spPr>
          <a:xfrm>
            <a:off x="838200" y="28046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3200"/>
              <a:buFont typeface="Century Gothic"/>
              <a:buNone/>
            </a:pPr>
            <a:r>
              <a:rPr lang="en-US" sz="3200">
                <a:solidFill>
                  <a:schemeClr val="dk2"/>
                </a:solidFill>
                <a:latin typeface="Century Gothic"/>
                <a:ea typeface="Century Gothic"/>
                <a:cs typeface="Century Gothic"/>
                <a:sym typeface="Century Gothic"/>
              </a:rPr>
              <a:t>Tips for Customizing This Module</a:t>
            </a:r>
            <a:endParaRPr/>
          </a:p>
        </p:txBody>
      </p:sp>
      <p:sp>
        <p:nvSpPr>
          <p:cNvPr id="103" name="Google Shape;103;p3"/>
          <p:cNvSpPr txBox="1">
            <a:spLocks noGrp="1"/>
          </p:cNvSpPr>
          <p:nvPr>
            <p:ph type="body" idx="1"/>
          </p:nvPr>
        </p:nvSpPr>
        <p:spPr>
          <a:xfrm>
            <a:off x="838200" y="1502825"/>
            <a:ext cx="10749600" cy="5218500"/>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120000"/>
              </a:lnSpc>
              <a:spcBef>
                <a:spcPts val="0"/>
              </a:spcBef>
              <a:spcAft>
                <a:spcPts val="0"/>
              </a:spcAft>
              <a:buClr>
                <a:schemeClr val="dk2"/>
              </a:buClr>
              <a:buSzPct val="117550"/>
              <a:buNone/>
            </a:pPr>
            <a:r>
              <a:rPr lang="en-US" sz="2126">
                <a:solidFill>
                  <a:schemeClr val="dk2"/>
                </a:solidFill>
                <a:latin typeface="Century Gothic"/>
                <a:ea typeface="Century Gothic"/>
                <a:cs typeface="Century Gothic"/>
                <a:sym typeface="Century Gothic"/>
              </a:rPr>
              <a:t>The following list provides helpful tips for customizing the content in this module. You can click the slide numbers to be brought directly to that slide. Each slide with customizable elements includes arrows, text boxes, or highlighted phrases to indicate customizable sections and words.</a:t>
            </a:r>
            <a:endParaRPr sz="1526">
              <a:solidFill>
                <a:schemeClr val="dk2"/>
              </a:solidFill>
            </a:endParaRPr>
          </a:p>
          <a:p>
            <a:pPr marL="361950" lvl="0" indent="-285961" algn="l" rtl="0">
              <a:lnSpc>
                <a:spcPct val="120000"/>
              </a:lnSpc>
              <a:spcBef>
                <a:spcPts val="1600"/>
              </a:spcBef>
              <a:spcAft>
                <a:spcPts val="0"/>
              </a:spcAft>
              <a:buClr>
                <a:schemeClr val="dk2"/>
              </a:buClr>
              <a:buSzPct val="111491"/>
              <a:buChar char="•"/>
            </a:pPr>
            <a:r>
              <a:rPr lang="en-US" sz="1914" b="1">
                <a:solidFill>
                  <a:schemeClr val="dk2"/>
                </a:solidFill>
                <a:latin typeface="Century Gothic"/>
                <a:ea typeface="Century Gothic"/>
                <a:cs typeface="Century Gothic"/>
                <a:sym typeface="Century Gothic"/>
              </a:rPr>
              <a:t>Topics:</a:t>
            </a:r>
            <a:r>
              <a:rPr lang="en-US" sz="1914">
                <a:solidFill>
                  <a:schemeClr val="dk2"/>
                </a:solidFill>
                <a:latin typeface="Century Gothic"/>
                <a:ea typeface="Century Gothic"/>
                <a:cs typeface="Century Gothic"/>
                <a:sym typeface="Century Gothic"/>
              </a:rPr>
              <a:t> </a:t>
            </a:r>
            <a:r>
              <a:rPr lang="en-US" sz="1914">
                <a:solidFill>
                  <a:schemeClr val="dk2"/>
                </a:solidFill>
              </a:rPr>
              <a:t>This module is broken down into several topics as described in the table of contents. You can delete the topics that are not relevant to you and your group. You can also delete any slide throughout the module that does not apply to you or your group. Additionally, all text in this module is directly editable.</a:t>
            </a:r>
            <a:endParaRPr sz="2514"/>
          </a:p>
          <a:p>
            <a:pPr marL="361950" lvl="0" indent="-285961" algn="l" rtl="0">
              <a:lnSpc>
                <a:spcPct val="120000"/>
              </a:lnSpc>
              <a:spcBef>
                <a:spcPts val="200"/>
              </a:spcBef>
              <a:spcAft>
                <a:spcPts val="0"/>
              </a:spcAft>
              <a:buClr>
                <a:schemeClr val="dk2"/>
              </a:buClr>
              <a:buSzPct val="111491"/>
              <a:buChar char="•"/>
            </a:pPr>
            <a:r>
              <a:rPr lang="en-US" sz="1914" b="1">
                <a:solidFill>
                  <a:schemeClr val="dk2"/>
                </a:solidFill>
                <a:latin typeface="Century Gothic"/>
                <a:ea typeface="Century Gothic"/>
                <a:cs typeface="Century Gothic"/>
                <a:sym typeface="Century Gothic"/>
              </a:rPr>
              <a:t>Characters:</a:t>
            </a:r>
            <a:r>
              <a:rPr lang="en-US" sz="1914">
                <a:solidFill>
                  <a:schemeClr val="dk2"/>
                </a:solidFill>
              </a:rPr>
              <a:t> This module uses a mix of characters from different regions. You can replace any of the characters using the character image files from the creative asset library. </a:t>
            </a:r>
            <a:endParaRPr sz="2514"/>
          </a:p>
          <a:p>
            <a:pPr marL="361950" lvl="0" indent="-285961" algn="l" rtl="0">
              <a:lnSpc>
                <a:spcPct val="120000"/>
              </a:lnSpc>
              <a:spcBef>
                <a:spcPts val="200"/>
              </a:spcBef>
              <a:spcAft>
                <a:spcPts val="0"/>
              </a:spcAft>
              <a:buClr>
                <a:schemeClr val="dk2"/>
              </a:buClr>
              <a:buSzPct val="111491"/>
              <a:buChar char="•"/>
            </a:pPr>
            <a:r>
              <a:rPr lang="en-US" sz="1914" b="1">
                <a:solidFill>
                  <a:schemeClr val="dk2"/>
                </a:solidFill>
              </a:rPr>
              <a:t>Order of Content:</a:t>
            </a:r>
            <a:r>
              <a:rPr lang="en-US" sz="1914">
                <a:solidFill>
                  <a:schemeClr val="dk2"/>
                </a:solidFill>
              </a:rPr>
              <a:t> Slides </a:t>
            </a:r>
            <a:r>
              <a:rPr lang="en-US" sz="1914" u="sng">
                <a:solidFill>
                  <a:schemeClr val="hlink"/>
                </a:solidFill>
                <a:hlinkClick r:id="rId4" action="ppaction://hlinksldjump"/>
              </a:rPr>
              <a:t>6</a:t>
            </a:r>
            <a:r>
              <a:rPr lang="en-US" sz="1914">
                <a:solidFill>
                  <a:schemeClr val="dk2"/>
                </a:solidFill>
              </a:rPr>
              <a:t> and </a:t>
            </a:r>
            <a:r>
              <a:rPr lang="en-US" sz="1914" u="sng">
                <a:solidFill>
                  <a:schemeClr val="hlink"/>
                </a:solidFill>
                <a:hlinkClick r:id="rId5" action="ppaction://hlinksldjump"/>
              </a:rPr>
              <a:t>37</a:t>
            </a:r>
            <a:r>
              <a:rPr lang="en-US" sz="1914">
                <a:solidFill>
                  <a:schemeClr val="dk2"/>
                </a:solidFill>
              </a:rPr>
              <a:t> provide an overview of the remaining seven modules in this training. You can delete modules that are not relevant to you and your audience, or change the order of the modules to best meet your needs.</a:t>
            </a:r>
            <a:endParaRPr sz="1914">
              <a:solidFill>
                <a:schemeClr val="dk2"/>
              </a:solidFill>
            </a:endParaRPr>
          </a:p>
          <a:p>
            <a:pPr marL="361950" lvl="0" indent="-285961" algn="l" rtl="0">
              <a:lnSpc>
                <a:spcPct val="120000"/>
              </a:lnSpc>
              <a:spcBef>
                <a:spcPts val="200"/>
              </a:spcBef>
              <a:spcAft>
                <a:spcPts val="0"/>
              </a:spcAft>
              <a:buClr>
                <a:schemeClr val="dk2"/>
              </a:buClr>
              <a:buSzPct val="111491"/>
              <a:buChar char="•"/>
            </a:pPr>
            <a:r>
              <a:rPr lang="en-US" sz="1914" b="1">
                <a:solidFill>
                  <a:schemeClr val="dk2"/>
                </a:solidFill>
              </a:rPr>
              <a:t>Discussion Questions:</a:t>
            </a:r>
            <a:r>
              <a:rPr lang="en-US" sz="1914">
                <a:solidFill>
                  <a:schemeClr val="dk2"/>
                </a:solidFill>
              </a:rPr>
              <a:t> Slides </a:t>
            </a:r>
            <a:r>
              <a:rPr lang="en-US" sz="1914" u="sng">
                <a:solidFill>
                  <a:schemeClr val="hlink"/>
                </a:solidFill>
                <a:hlinkClick r:id="rId6" action="ppaction://hlinksldjump"/>
              </a:rPr>
              <a:t>9</a:t>
            </a:r>
            <a:r>
              <a:rPr lang="en-US" sz="1914">
                <a:solidFill>
                  <a:schemeClr val="dk2"/>
                </a:solidFill>
              </a:rPr>
              <a:t>, </a:t>
            </a:r>
            <a:r>
              <a:rPr lang="en-US" sz="1914" u="sng">
                <a:solidFill>
                  <a:schemeClr val="hlink"/>
                </a:solidFill>
                <a:hlinkClick r:id="rId7" action="ppaction://hlinksldjump"/>
              </a:rPr>
              <a:t>21</a:t>
            </a:r>
            <a:r>
              <a:rPr lang="en-US" sz="1914">
                <a:solidFill>
                  <a:schemeClr val="dk2"/>
                </a:solidFill>
              </a:rPr>
              <a:t>, </a:t>
            </a:r>
            <a:r>
              <a:rPr lang="en-US" sz="1914" u="sng">
                <a:solidFill>
                  <a:schemeClr val="hlink"/>
                </a:solidFill>
                <a:hlinkClick r:id="rId8" action="ppaction://hlinksldjump"/>
              </a:rPr>
              <a:t>23</a:t>
            </a:r>
            <a:r>
              <a:rPr lang="en-US" sz="1914">
                <a:solidFill>
                  <a:schemeClr val="dk2"/>
                </a:solidFill>
              </a:rPr>
              <a:t>, </a:t>
            </a:r>
            <a:r>
              <a:rPr lang="en-US" sz="1914" u="sng">
                <a:solidFill>
                  <a:schemeClr val="hlink"/>
                </a:solidFill>
                <a:hlinkClick r:id="rId9" action="ppaction://hlinksldjump"/>
              </a:rPr>
              <a:t>24</a:t>
            </a:r>
            <a:r>
              <a:rPr lang="en-US" sz="1914">
                <a:solidFill>
                  <a:schemeClr val="dk2"/>
                </a:solidFill>
              </a:rPr>
              <a:t>, </a:t>
            </a:r>
            <a:r>
              <a:rPr lang="en-US" sz="1914" u="sng">
                <a:solidFill>
                  <a:schemeClr val="hlink"/>
                </a:solidFill>
                <a:hlinkClick r:id="rId10" action="ppaction://hlinksldjump"/>
              </a:rPr>
              <a:t>25</a:t>
            </a:r>
            <a:r>
              <a:rPr lang="en-US" sz="1914">
                <a:solidFill>
                  <a:schemeClr val="dk2"/>
                </a:solidFill>
              </a:rPr>
              <a:t>, </a:t>
            </a:r>
            <a:r>
              <a:rPr lang="en-US" sz="1914" u="sng">
                <a:solidFill>
                  <a:schemeClr val="hlink"/>
                </a:solidFill>
                <a:hlinkClick r:id="rId11" action="ppaction://hlinksldjump"/>
              </a:rPr>
              <a:t>26</a:t>
            </a:r>
            <a:r>
              <a:rPr lang="en-US" sz="1914">
                <a:solidFill>
                  <a:schemeClr val="dk2"/>
                </a:solidFill>
              </a:rPr>
              <a:t>, </a:t>
            </a:r>
            <a:r>
              <a:rPr lang="en-US" sz="1914" u="sng">
                <a:solidFill>
                  <a:schemeClr val="hlink"/>
                </a:solidFill>
                <a:hlinkClick r:id="rId12" action="ppaction://hlinksldjump"/>
              </a:rPr>
              <a:t>28</a:t>
            </a:r>
            <a:r>
              <a:rPr lang="en-US" sz="1914">
                <a:solidFill>
                  <a:schemeClr val="dk2"/>
                </a:solidFill>
              </a:rPr>
              <a:t>, </a:t>
            </a:r>
            <a:r>
              <a:rPr lang="en-US" sz="1914" u="sng">
                <a:solidFill>
                  <a:schemeClr val="hlink"/>
                </a:solidFill>
                <a:hlinkClick r:id="rId13" action="ppaction://hlinksldjump"/>
              </a:rPr>
              <a:t>35</a:t>
            </a:r>
            <a:r>
              <a:rPr lang="en-US" sz="1914">
                <a:solidFill>
                  <a:schemeClr val="dk2"/>
                </a:solidFill>
              </a:rPr>
              <a:t>, and </a:t>
            </a:r>
            <a:r>
              <a:rPr lang="en-US" sz="1914" u="sng">
                <a:solidFill>
                  <a:schemeClr val="hlink"/>
                </a:solidFill>
                <a:hlinkClick r:id="rId14" action="ppaction://hlinksldjump"/>
              </a:rPr>
              <a:t>3</a:t>
            </a:r>
            <a:r>
              <a:rPr lang="en-US" sz="1914" u="sng">
                <a:solidFill>
                  <a:schemeClr val="hlink"/>
                </a:solidFill>
                <a:hlinkClick r:id="rId14" action="ppaction://hlinksldjump"/>
              </a:rPr>
              <a:t>6</a:t>
            </a:r>
            <a:r>
              <a:rPr lang="en-US" sz="1914">
                <a:solidFill>
                  <a:schemeClr val="dk2"/>
                </a:solidFill>
              </a:rPr>
              <a:t> contain questions for discussion. You can add, edit, or replace the questions as needed.</a:t>
            </a:r>
            <a:endParaRPr sz="1914">
              <a:solidFill>
                <a:schemeClr val="dk2"/>
              </a:solidFill>
            </a:endParaRPr>
          </a:p>
          <a:p>
            <a:pPr marL="361950" lvl="0" indent="-285961" algn="l" rtl="0">
              <a:lnSpc>
                <a:spcPct val="120000"/>
              </a:lnSpc>
              <a:spcBef>
                <a:spcPts val="200"/>
              </a:spcBef>
              <a:spcAft>
                <a:spcPts val="0"/>
              </a:spcAft>
              <a:buClr>
                <a:schemeClr val="dk2"/>
              </a:buClr>
              <a:buSzPct val="111491"/>
              <a:buChar char="•"/>
            </a:pPr>
            <a:r>
              <a:rPr lang="en-US" sz="1914" b="1">
                <a:solidFill>
                  <a:schemeClr val="dk2"/>
                </a:solidFill>
              </a:rPr>
              <a:t>Character Scenario:</a:t>
            </a:r>
            <a:r>
              <a:rPr lang="en-US" sz="1914">
                <a:solidFill>
                  <a:schemeClr val="dk2"/>
                </a:solidFill>
              </a:rPr>
              <a:t> Slides </a:t>
            </a:r>
            <a:r>
              <a:rPr lang="en-US" sz="1914" u="sng">
                <a:solidFill>
                  <a:schemeClr val="hlink"/>
                </a:solidFill>
                <a:hlinkClick r:id="rId15" action="ppaction://hlinksldjump"/>
              </a:rPr>
              <a:t>10</a:t>
            </a:r>
            <a:r>
              <a:rPr lang="en-US" sz="1914">
                <a:solidFill>
                  <a:schemeClr val="dk2"/>
                </a:solidFill>
              </a:rPr>
              <a:t> - </a:t>
            </a:r>
            <a:r>
              <a:rPr lang="en-US" sz="1914" u="sng">
                <a:solidFill>
                  <a:schemeClr val="hlink"/>
                </a:solidFill>
                <a:hlinkClick r:id="rId16" action="ppaction://hlinksldjump"/>
              </a:rPr>
              <a:t>20</a:t>
            </a:r>
            <a:r>
              <a:rPr lang="en-US" sz="1914">
                <a:solidFill>
                  <a:schemeClr val="dk2"/>
                </a:solidFill>
              </a:rPr>
              <a:t> follow a character, Imani, as she introduces herself and her store. You can change the character and modify her scenario to be more relevant to your group where needed.</a:t>
            </a:r>
            <a:endParaRPr sz="1914">
              <a:solidFill>
                <a:schemeClr val="dk2"/>
              </a:solidFill>
            </a:endParaRPr>
          </a:p>
          <a:p>
            <a:pPr marL="361950" lvl="0" indent="-285961" algn="l" rtl="0">
              <a:lnSpc>
                <a:spcPct val="120000"/>
              </a:lnSpc>
              <a:spcBef>
                <a:spcPts val="200"/>
              </a:spcBef>
              <a:spcAft>
                <a:spcPts val="0"/>
              </a:spcAft>
              <a:buClr>
                <a:schemeClr val="dk2"/>
              </a:buClr>
              <a:buSzPct val="111491"/>
              <a:buChar char="•"/>
            </a:pPr>
            <a:r>
              <a:rPr lang="en-US" sz="1914" b="1">
                <a:solidFill>
                  <a:schemeClr val="dk2"/>
                </a:solidFill>
              </a:rPr>
              <a:t>Registrations and Licenses: </a:t>
            </a:r>
            <a:r>
              <a:rPr lang="en-US" sz="1914">
                <a:solidFill>
                  <a:schemeClr val="dk2"/>
                </a:solidFill>
              </a:rPr>
              <a:t>Slide </a:t>
            </a:r>
            <a:r>
              <a:rPr lang="en-US" sz="1914" u="sng">
                <a:solidFill>
                  <a:schemeClr val="hlink"/>
                </a:solidFill>
                <a:hlinkClick r:id="rId17" action="ppaction://hlinksldjump"/>
              </a:rPr>
              <a:t>31</a:t>
            </a:r>
            <a:r>
              <a:rPr lang="en-US" sz="1914">
                <a:solidFill>
                  <a:schemeClr val="dk2"/>
                </a:solidFill>
              </a:rPr>
              <a:t> gives information about business and trade licenses. You can modify the documents needed for these licenses depending on your market context. You can also replace the kinds of licenses to be more relevant to your group. </a:t>
            </a:r>
            <a:endParaRPr sz="1914">
              <a:solidFill>
                <a:schemeClr val="dk2"/>
              </a:solidFill>
            </a:endParaRPr>
          </a:p>
          <a:p>
            <a:pPr marL="361950" lvl="0" indent="-285961" algn="l" rtl="0">
              <a:lnSpc>
                <a:spcPct val="120000"/>
              </a:lnSpc>
              <a:spcBef>
                <a:spcPts val="200"/>
              </a:spcBef>
              <a:spcAft>
                <a:spcPts val="0"/>
              </a:spcAft>
              <a:buClr>
                <a:schemeClr val="dk2"/>
              </a:buClr>
              <a:buSzPct val="111491"/>
              <a:buChar char="•"/>
            </a:pPr>
            <a:r>
              <a:rPr lang="en-US" sz="1914" b="1">
                <a:solidFill>
                  <a:schemeClr val="dk2"/>
                </a:solidFill>
              </a:rPr>
              <a:t>Financial Subsidies:</a:t>
            </a:r>
            <a:r>
              <a:rPr lang="en-US" sz="1914">
                <a:solidFill>
                  <a:schemeClr val="dk2"/>
                </a:solidFill>
              </a:rPr>
              <a:t> Slide </a:t>
            </a:r>
            <a:r>
              <a:rPr lang="en-US" sz="1914" u="sng">
                <a:solidFill>
                  <a:schemeClr val="hlink"/>
                </a:solidFill>
                <a:hlinkClick r:id="rId18" action="ppaction://hlinksldjump"/>
              </a:rPr>
              <a:t>33</a:t>
            </a:r>
            <a:r>
              <a:rPr lang="en-US" sz="1914">
                <a:solidFill>
                  <a:schemeClr val="dk2"/>
                </a:solidFill>
              </a:rPr>
              <a:t> lists examples of financial subsidies available to women. You can add relevant examples based on your context, and delete examples as necessary.</a:t>
            </a:r>
            <a:endParaRPr sz="1914">
              <a:solidFill>
                <a:schemeClr val="dk2"/>
              </a:solidFill>
            </a:endParaRPr>
          </a:p>
        </p:txBody>
      </p:sp>
      <p:sp>
        <p:nvSpPr>
          <p:cNvPr id="104" name="Google Shape;104;p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392" name="Google Shape;392;g1581b24478b_0_199"/>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sp>
        <p:nvSpPr>
          <p:cNvPr id="393" name="Google Shape;393;g1581b24478b_0_199"/>
          <p:cNvSpPr txBox="1"/>
          <p:nvPr/>
        </p:nvSpPr>
        <p:spPr>
          <a:xfrm>
            <a:off x="2709278" y="3719466"/>
            <a:ext cx="1746300" cy="20856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100000"/>
              </a:lnSpc>
              <a:spcBef>
                <a:spcPts val="0"/>
              </a:spcBef>
              <a:spcAft>
                <a:spcPts val="0"/>
              </a:spcAft>
              <a:buClr>
                <a:srgbClr val="2853A3"/>
              </a:buClr>
              <a:buSzPts val="1200"/>
              <a:buFont typeface="Arial"/>
              <a:buNone/>
            </a:pPr>
            <a:endParaRPr sz="1200" b="1" i="0" u="none" strike="noStrike" cap="none">
              <a:solidFill>
                <a:schemeClr val="lt1"/>
              </a:solidFill>
              <a:latin typeface="Century Gothic"/>
              <a:ea typeface="Century Gothic"/>
              <a:cs typeface="Century Gothic"/>
              <a:sym typeface="Century Gothic"/>
            </a:endParaRPr>
          </a:p>
        </p:txBody>
      </p:sp>
      <p:sp>
        <p:nvSpPr>
          <p:cNvPr id="394" name="Google Shape;394;g1581b24478b_0_19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20</a:t>
            </a:fld>
            <a:endParaRPr/>
          </a:p>
        </p:txBody>
      </p:sp>
      <p:pic>
        <p:nvPicPr>
          <p:cNvPr id="395" name="Google Shape;395;g1581b24478b_0_19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26565" y="220953"/>
            <a:ext cx="7772400" cy="194310"/>
          </a:xfrm>
          <a:prstGeom prst="rect">
            <a:avLst/>
          </a:prstGeom>
          <a:noFill/>
          <a:ln>
            <a:noFill/>
          </a:ln>
        </p:spPr>
      </p:pic>
      <p:grpSp>
        <p:nvGrpSpPr>
          <p:cNvPr id="396" name="Google Shape;396;g1581b24478b_0_199"/>
          <p:cNvGrpSpPr/>
          <p:nvPr/>
        </p:nvGrpSpPr>
        <p:grpSpPr>
          <a:xfrm>
            <a:off x="-50875" y="1196153"/>
            <a:ext cx="4062874" cy="549275"/>
            <a:chOff x="-50875" y="1272353"/>
            <a:chExt cx="4062874" cy="549275"/>
          </a:xfrm>
        </p:grpSpPr>
        <p:pic>
          <p:nvPicPr>
            <p:cNvPr id="397" name="Google Shape;397;g1581b24478b_0_199"/>
            <p:cNvPicPr preferRelativeResize="0"/>
            <p:nvPr/>
          </p:nvPicPr>
          <p:blipFill rotWithShape="1">
            <a:blip r:embed="rId5" cstate="screen">
              <a:alphaModFix/>
              <a:extLst>
                <a:ext uri="{28A0092B-C50C-407E-A947-70E740481C1C}">
                  <a14:useLocalDpi xmlns:a14="http://schemas.microsoft.com/office/drawing/2010/main"/>
                </a:ext>
              </a:extLst>
            </a:blip>
            <a:srcRect t="26748" b="7"/>
            <a:stretch/>
          </p:blipFill>
          <p:spPr>
            <a:xfrm>
              <a:off x="-50875" y="1272353"/>
              <a:ext cx="4062874" cy="549275"/>
            </a:xfrm>
            <a:prstGeom prst="rect">
              <a:avLst/>
            </a:prstGeom>
            <a:noFill/>
            <a:ln>
              <a:noFill/>
            </a:ln>
          </p:spPr>
        </p:pic>
        <p:sp>
          <p:nvSpPr>
            <p:cNvPr id="398" name="Google Shape;398;g1581b24478b_0_199"/>
            <p:cNvSpPr txBox="1"/>
            <p:nvPr/>
          </p:nvSpPr>
          <p:spPr>
            <a:xfrm>
              <a:off x="953925" y="1323800"/>
              <a:ext cx="2073900" cy="4464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700"/>
                <a:buFont typeface="Arial"/>
                <a:buNone/>
              </a:pPr>
              <a:r>
                <a:rPr lang="en-US" sz="1700" b="1" i="0" u="none" strike="noStrike" cap="none">
                  <a:solidFill>
                    <a:srgbClr val="05408B"/>
                  </a:solidFill>
                  <a:latin typeface="Century Gothic"/>
                  <a:ea typeface="Century Gothic"/>
                  <a:cs typeface="Century Gothic"/>
                  <a:sym typeface="Century Gothic"/>
                </a:rPr>
                <a:t>SCENE 11</a:t>
              </a:r>
              <a:endParaRPr sz="900" b="1" i="0" u="none" strike="noStrike" cap="none">
                <a:solidFill>
                  <a:srgbClr val="05408B"/>
                </a:solidFill>
                <a:latin typeface="Arial"/>
                <a:ea typeface="Arial"/>
                <a:cs typeface="Arial"/>
                <a:sym typeface="Arial"/>
              </a:endParaRPr>
            </a:p>
          </p:txBody>
        </p:sp>
      </p:grpSp>
      <p:pic>
        <p:nvPicPr>
          <p:cNvPr id="399" name="Google Shape;399;g1581b24478b_0_199"/>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379300" y="1233050"/>
            <a:ext cx="5590426" cy="4405752"/>
          </a:xfrm>
          <a:prstGeom prst="rect">
            <a:avLst/>
          </a:prstGeom>
          <a:noFill/>
          <a:ln>
            <a:noFill/>
          </a:ln>
        </p:spPr>
      </p:pic>
      <p:pic>
        <p:nvPicPr>
          <p:cNvPr id="400" name="Google Shape;400;g1581b24478b_0_199"/>
          <p:cNvPicPr preferRelativeResize="0"/>
          <p:nvPr/>
        </p:nvPicPr>
        <p:blipFill rotWithShape="1">
          <a:blip r:embed="rId7" cstate="screen">
            <a:alphaModFix/>
            <a:extLst>
              <a:ext uri="{28A0092B-C50C-407E-A947-70E740481C1C}">
                <a14:useLocalDpi xmlns:a14="http://schemas.microsoft.com/office/drawing/2010/main"/>
              </a:ext>
            </a:extLst>
          </a:blip>
          <a:srcRect l="29884" r="14731" b="26610"/>
          <a:stretch/>
        </p:blipFill>
        <p:spPr>
          <a:xfrm>
            <a:off x="5652650" y="686950"/>
            <a:ext cx="3103399" cy="6170225"/>
          </a:xfrm>
          <a:prstGeom prst="rect">
            <a:avLst/>
          </a:prstGeom>
          <a:noFill/>
          <a:ln>
            <a:noFill/>
          </a:ln>
        </p:spPr>
      </p:pic>
      <p:pic>
        <p:nvPicPr>
          <p:cNvPr id="401" name="Google Shape;401;g1581b24478b_0_199"/>
          <p:cNvPicPr preferRelativeResize="0"/>
          <p:nvPr/>
        </p:nvPicPr>
        <p:blipFill rotWithShape="1">
          <a:blip r:embed="rId8" cstate="screen">
            <a:alphaModFix/>
            <a:extLst>
              <a:ext uri="{28A0092B-C50C-407E-A947-70E740481C1C}">
                <a14:useLocalDpi xmlns:a14="http://schemas.microsoft.com/office/drawing/2010/main"/>
              </a:ext>
            </a:extLst>
          </a:blip>
          <a:srcRect l="21025" t="12728" r="27150" b="6761"/>
          <a:stretch/>
        </p:blipFill>
        <p:spPr>
          <a:xfrm>
            <a:off x="3546775" y="760725"/>
            <a:ext cx="2743199" cy="1940900"/>
          </a:xfrm>
          <a:prstGeom prst="rect">
            <a:avLst/>
          </a:prstGeom>
          <a:noFill/>
          <a:ln>
            <a:noFill/>
          </a:ln>
        </p:spPr>
      </p:pic>
      <p:sp>
        <p:nvSpPr>
          <p:cNvPr id="402" name="Google Shape;402;g1581b24478b_0_199"/>
          <p:cNvSpPr txBox="1"/>
          <p:nvPr/>
        </p:nvSpPr>
        <p:spPr>
          <a:xfrm>
            <a:off x="3839300" y="982000"/>
            <a:ext cx="2111100" cy="1569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2855A4"/>
                </a:solidFill>
                <a:latin typeface="Century Gothic"/>
                <a:ea typeface="Century Gothic"/>
                <a:cs typeface="Century Gothic"/>
                <a:sym typeface="Century Gothic"/>
              </a:rPr>
              <a:t>This was my journey. This training has helped me run and grow my store. If I can do it, so can you!</a:t>
            </a:r>
            <a:endParaRPr sz="1600" b="1" i="0" u="none" strike="noStrike" cap="none">
              <a:solidFill>
                <a:srgbClr val="2855A4"/>
              </a:solidFill>
              <a:latin typeface="Century Gothic"/>
              <a:ea typeface="Century Gothic"/>
              <a:cs typeface="Century Gothic"/>
              <a:sym typeface="Century Gothic"/>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pic>
        <p:nvPicPr>
          <p:cNvPr id="407" name="Google Shape;407;g1581b24478b_0_20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12192000" cy="6857174"/>
          </a:xfrm>
          <a:prstGeom prst="rect">
            <a:avLst/>
          </a:prstGeom>
          <a:noFill/>
          <a:ln>
            <a:noFill/>
          </a:ln>
        </p:spPr>
      </p:pic>
      <p:pic>
        <p:nvPicPr>
          <p:cNvPr id="408" name="Google Shape;408;g1581b24478b_0_20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5400000">
            <a:off x="10956175" y="389668"/>
            <a:ext cx="1235826" cy="1235826"/>
          </a:xfrm>
          <a:prstGeom prst="rect">
            <a:avLst/>
          </a:prstGeom>
          <a:noFill/>
          <a:ln>
            <a:noFill/>
          </a:ln>
        </p:spPr>
      </p:pic>
      <p:sp>
        <p:nvSpPr>
          <p:cNvPr id="409" name="Google Shape;409;g1581b24478b_0_209"/>
          <p:cNvSpPr txBox="1"/>
          <p:nvPr/>
        </p:nvSpPr>
        <p:spPr>
          <a:xfrm>
            <a:off x="9177250" y="661347"/>
            <a:ext cx="1795500" cy="6927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rgbClr val="FFFFFF"/>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entury Gothic"/>
                <a:ea typeface="Century Gothic"/>
                <a:cs typeface="Century Gothic"/>
                <a:sym typeface="Century Gothic"/>
              </a:rPr>
              <a:t>Add, delete, or modify </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entury Gothic"/>
                <a:ea typeface="Century Gothic"/>
                <a:cs typeface="Century Gothic"/>
                <a:sym typeface="Century Gothic"/>
              </a:rPr>
              <a:t>questions as necessary.</a:t>
            </a:r>
            <a:endParaRPr sz="1100" b="0" i="0" u="none" strike="noStrike" cap="none">
              <a:solidFill>
                <a:srgbClr val="FFFFFF"/>
              </a:solidFill>
              <a:latin typeface="Century Gothic"/>
              <a:ea typeface="Century Gothic"/>
              <a:cs typeface="Century Gothic"/>
              <a:sym typeface="Century Gothic"/>
            </a:endParaRPr>
          </a:p>
        </p:txBody>
      </p:sp>
      <p:grpSp>
        <p:nvGrpSpPr>
          <p:cNvPr id="410" name="Google Shape;410;g1581b24478b_0_209"/>
          <p:cNvGrpSpPr/>
          <p:nvPr/>
        </p:nvGrpSpPr>
        <p:grpSpPr>
          <a:xfrm>
            <a:off x="651230" y="-317672"/>
            <a:ext cx="4878644" cy="3837737"/>
            <a:chOff x="346430" y="-317672"/>
            <a:chExt cx="4878644" cy="3837737"/>
          </a:xfrm>
        </p:grpSpPr>
        <p:pic>
          <p:nvPicPr>
            <p:cNvPr id="411" name="Google Shape;411;g1581b24478b_0_20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flipH="1">
              <a:off x="346430" y="-317672"/>
              <a:ext cx="4878644" cy="3837737"/>
            </a:xfrm>
            <a:prstGeom prst="rect">
              <a:avLst/>
            </a:prstGeom>
            <a:noFill/>
            <a:ln>
              <a:noFill/>
            </a:ln>
          </p:spPr>
        </p:pic>
        <p:sp>
          <p:nvSpPr>
            <p:cNvPr id="412" name="Google Shape;412;g1581b24478b_0_209"/>
            <p:cNvSpPr txBox="1"/>
            <p:nvPr/>
          </p:nvSpPr>
          <p:spPr>
            <a:xfrm>
              <a:off x="1940635" y="654944"/>
              <a:ext cx="3125700" cy="1262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3800" b="1" i="0" u="none" strike="noStrike" cap="none">
                  <a:solidFill>
                    <a:srgbClr val="2853A3"/>
                  </a:solidFill>
                  <a:latin typeface="Century Gothic"/>
                  <a:ea typeface="Century Gothic"/>
                  <a:cs typeface="Century Gothic"/>
                  <a:sym typeface="Century Gothic"/>
                </a:rPr>
                <a:t>Let’s </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800"/>
                <a:buFont typeface="Arial"/>
                <a:buNone/>
              </a:pPr>
              <a:r>
                <a:rPr lang="en-US" sz="3800" b="1" i="0" u="none" strike="noStrike" cap="none">
                  <a:solidFill>
                    <a:srgbClr val="2853A3"/>
                  </a:solidFill>
                  <a:latin typeface="Century Gothic"/>
                  <a:ea typeface="Century Gothic"/>
                  <a:cs typeface="Century Gothic"/>
                  <a:sym typeface="Century Gothic"/>
                </a:rPr>
                <a:t>discuss!</a:t>
              </a:r>
              <a:endParaRPr sz="3800" b="0" i="0" u="none" strike="noStrike" cap="none">
                <a:solidFill>
                  <a:schemeClr val="dk1"/>
                </a:solidFill>
                <a:latin typeface="Calibri"/>
                <a:ea typeface="Calibri"/>
                <a:cs typeface="Calibri"/>
                <a:sym typeface="Calibri"/>
              </a:endParaRPr>
            </a:p>
          </p:txBody>
        </p:sp>
      </p:grpSp>
      <p:grpSp>
        <p:nvGrpSpPr>
          <p:cNvPr id="413" name="Google Shape;413;g1581b24478b_0_209"/>
          <p:cNvGrpSpPr/>
          <p:nvPr/>
        </p:nvGrpSpPr>
        <p:grpSpPr>
          <a:xfrm>
            <a:off x="5299687" y="2848591"/>
            <a:ext cx="3495977" cy="2755134"/>
            <a:chOff x="5528287" y="2696191"/>
            <a:chExt cx="3495977" cy="2755134"/>
          </a:xfrm>
        </p:grpSpPr>
        <p:pic>
          <p:nvPicPr>
            <p:cNvPr id="414" name="Google Shape;414;g1581b24478b_0_209"/>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5528287" y="2696191"/>
              <a:ext cx="3495977" cy="2755134"/>
            </a:xfrm>
            <a:prstGeom prst="rect">
              <a:avLst/>
            </a:prstGeom>
            <a:noFill/>
            <a:ln>
              <a:noFill/>
            </a:ln>
          </p:spPr>
        </p:pic>
        <p:sp>
          <p:nvSpPr>
            <p:cNvPr id="415" name="Google Shape;415;g1581b24478b_0_209"/>
            <p:cNvSpPr txBox="1"/>
            <p:nvPr/>
          </p:nvSpPr>
          <p:spPr>
            <a:xfrm>
              <a:off x="6378525" y="3365013"/>
              <a:ext cx="1795500" cy="1293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434"/>
                </a:spcBef>
                <a:spcAft>
                  <a:spcPts val="0"/>
                </a:spcAft>
                <a:buClr>
                  <a:srgbClr val="000000"/>
                </a:buClr>
                <a:buSzPts val="1800"/>
                <a:buFont typeface="Arial"/>
                <a:buNone/>
              </a:pPr>
              <a:r>
                <a:rPr lang="en-US" sz="1800" b="1" i="0" u="none" strike="noStrike" cap="none">
                  <a:solidFill>
                    <a:srgbClr val="D19129"/>
                  </a:solidFill>
                  <a:latin typeface="Century Gothic"/>
                  <a:ea typeface="Century Gothic"/>
                  <a:cs typeface="Century Gothic"/>
                  <a:sym typeface="Century Gothic"/>
                </a:rPr>
                <a:t>What parts of the story were different from your own life?</a:t>
              </a:r>
              <a:endParaRPr sz="1400" b="1" i="0" u="none" strike="noStrike" cap="none">
                <a:solidFill>
                  <a:srgbClr val="D19129"/>
                </a:solidFill>
                <a:latin typeface="Century Gothic"/>
                <a:ea typeface="Century Gothic"/>
                <a:cs typeface="Century Gothic"/>
                <a:sym typeface="Century Gothic"/>
              </a:endParaRPr>
            </a:p>
          </p:txBody>
        </p:sp>
      </p:grpSp>
      <p:grpSp>
        <p:nvGrpSpPr>
          <p:cNvPr id="416" name="Google Shape;416;g1581b24478b_0_209"/>
          <p:cNvGrpSpPr/>
          <p:nvPr/>
        </p:nvGrpSpPr>
        <p:grpSpPr>
          <a:xfrm>
            <a:off x="4333535" y="161072"/>
            <a:ext cx="3240421" cy="2553734"/>
            <a:chOff x="4154287" y="465866"/>
            <a:chExt cx="3495977" cy="2755134"/>
          </a:xfrm>
        </p:grpSpPr>
        <p:pic>
          <p:nvPicPr>
            <p:cNvPr id="417" name="Google Shape;417;g1581b24478b_0_209"/>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154287" y="465866"/>
              <a:ext cx="3495977" cy="2755134"/>
            </a:xfrm>
            <a:prstGeom prst="rect">
              <a:avLst/>
            </a:prstGeom>
            <a:noFill/>
            <a:ln>
              <a:noFill/>
            </a:ln>
          </p:spPr>
        </p:pic>
        <p:sp>
          <p:nvSpPr>
            <p:cNvPr id="418" name="Google Shape;418;g1581b24478b_0_209"/>
            <p:cNvSpPr txBox="1"/>
            <p:nvPr/>
          </p:nvSpPr>
          <p:spPr>
            <a:xfrm>
              <a:off x="4827075" y="1330925"/>
              <a:ext cx="2150400" cy="1201200"/>
            </a:xfrm>
            <a:prstGeom prst="rect">
              <a:avLst/>
            </a:prstGeom>
            <a:noFill/>
            <a:ln>
              <a:noFill/>
            </a:ln>
          </p:spPr>
          <p:txBody>
            <a:bodyPr spcFirstLastPara="1" wrap="square" lIns="91425" tIns="91425" rIns="91425" bIns="91425" anchor="t" anchorCtr="0">
              <a:spAutoFit/>
            </a:bodyPr>
            <a:lstStyle/>
            <a:p>
              <a:pPr marL="12700" marR="5080" lvl="0" indent="-635" algn="ctr" rtl="0">
                <a:lnSpc>
                  <a:spcPct val="117600"/>
                </a:lnSpc>
                <a:spcBef>
                  <a:spcPts val="0"/>
                </a:spcBef>
                <a:spcAft>
                  <a:spcPts val="0"/>
                </a:spcAft>
                <a:buClr>
                  <a:schemeClr val="dk1"/>
                </a:buClr>
                <a:buSzPts val="1900"/>
                <a:buFont typeface="Arial"/>
                <a:buNone/>
              </a:pPr>
              <a:r>
                <a:rPr lang="en-US" sz="1800" b="1" i="0" u="none" strike="noStrike" cap="none">
                  <a:solidFill>
                    <a:srgbClr val="D19129"/>
                  </a:solidFill>
                  <a:latin typeface="Century Gothic"/>
                  <a:ea typeface="Century Gothic"/>
                  <a:cs typeface="Century Gothic"/>
                  <a:sym typeface="Century Gothic"/>
                </a:rPr>
                <a:t>What caught your attention?</a:t>
              </a:r>
              <a:endParaRPr sz="1800" b="0" i="0" u="none" strike="noStrike" cap="none">
                <a:solidFill>
                  <a:srgbClr val="D19129"/>
                </a:solidFill>
                <a:latin typeface="Century Gothic"/>
                <a:ea typeface="Century Gothic"/>
                <a:cs typeface="Century Gothic"/>
                <a:sym typeface="Century Gothic"/>
              </a:endParaRPr>
            </a:p>
            <a:p>
              <a:pPr marL="12700" marR="5080" lvl="0" indent="-635" algn="ctr" rtl="0">
                <a:lnSpc>
                  <a:spcPct val="117600"/>
                </a:lnSpc>
                <a:spcBef>
                  <a:spcPts val="0"/>
                </a:spcBef>
                <a:spcAft>
                  <a:spcPts val="0"/>
                </a:spcAft>
                <a:buClr>
                  <a:srgbClr val="000000"/>
                </a:buClr>
                <a:buSzPts val="1800"/>
                <a:buFont typeface="Arial"/>
                <a:buNone/>
              </a:pPr>
              <a:endParaRPr sz="1800" b="1" i="0" u="none" strike="noStrike" cap="none">
                <a:solidFill>
                  <a:srgbClr val="D19129"/>
                </a:solidFill>
                <a:latin typeface="Century Gothic"/>
                <a:ea typeface="Century Gothic"/>
                <a:cs typeface="Century Gothic"/>
                <a:sym typeface="Century Gothic"/>
              </a:endParaRPr>
            </a:p>
          </p:txBody>
        </p:sp>
      </p:grpSp>
      <p:grpSp>
        <p:nvGrpSpPr>
          <p:cNvPr id="419" name="Google Shape;419;g1581b24478b_0_209"/>
          <p:cNvGrpSpPr/>
          <p:nvPr/>
        </p:nvGrpSpPr>
        <p:grpSpPr>
          <a:xfrm>
            <a:off x="6337887" y="780754"/>
            <a:ext cx="3495977" cy="2755134"/>
            <a:chOff x="6490287" y="475954"/>
            <a:chExt cx="3495977" cy="2755134"/>
          </a:xfrm>
        </p:grpSpPr>
        <p:pic>
          <p:nvPicPr>
            <p:cNvPr id="420" name="Google Shape;420;g1581b24478b_0_209"/>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490287" y="475954"/>
              <a:ext cx="3495977" cy="2755134"/>
            </a:xfrm>
            <a:prstGeom prst="rect">
              <a:avLst/>
            </a:prstGeom>
            <a:noFill/>
            <a:ln>
              <a:noFill/>
            </a:ln>
          </p:spPr>
        </p:pic>
        <p:sp>
          <p:nvSpPr>
            <p:cNvPr id="421" name="Google Shape;421;g1581b24478b_0_209"/>
            <p:cNvSpPr txBox="1"/>
            <p:nvPr/>
          </p:nvSpPr>
          <p:spPr>
            <a:xfrm>
              <a:off x="7196775" y="1157225"/>
              <a:ext cx="2092500" cy="1431000"/>
            </a:xfrm>
            <a:prstGeom prst="rect">
              <a:avLst/>
            </a:prstGeom>
            <a:noFill/>
            <a:ln>
              <a:noFill/>
            </a:ln>
          </p:spPr>
          <p:txBody>
            <a:bodyPr spcFirstLastPara="1" wrap="square" lIns="91425" tIns="91425" rIns="91425" bIns="91425" anchor="t" anchorCtr="0">
              <a:spAutoFit/>
            </a:bodyPr>
            <a:lstStyle/>
            <a:p>
              <a:pPr marL="12700" marR="5080" lvl="0" indent="0" algn="ctr" rtl="0">
                <a:lnSpc>
                  <a:spcPct val="116599"/>
                </a:lnSpc>
                <a:spcBef>
                  <a:spcPts val="0"/>
                </a:spcBef>
                <a:spcAft>
                  <a:spcPts val="0"/>
                </a:spcAft>
                <a:buClr>
                  <a:schemeClr val="dk1"/>
                </a:buClr>
                <a:buSzPts val="1100"/>
                <a:buFont typeface="Arial"/>
                <a:buNone/>
              </a:pPr>
              <a:r>
                <a:rPr lang="en-US" sz="1800" b="1" i="0" u="none" strike="noStrike" cap="none">
                  <a:solidFill>
                    <a:srgbClr val="D19129"/>
                  </a:solidFill>
                  <a:latin typeface="Century Gothic"/>
                  <a:ea typeface="Century Gothic"/>
                  <a:cs typeface="Century Gothic"/>
                  <a:sym typeface="Century Gothic"/>
                </a:rPr>
                <a:t>What elements in the story could you relate with, and why?</a:t>
              </a:r>
              <a:endParaRPr sz="1800" b="1" i="0" u="none" strike="noStrike" cap="none">
                <a:solidFill>
                  <a:srgbClr val="D19129"/>
                </a:solidFill>
                <a:latin typeface="Century Gothic"/>
                <a:ea typeface="Century Gothic"/>
                <a:cs typeface="Century Gothic"/>
                <a:sym typeface="Century Gothic"/>
              </a:endParaRPr>
            </a:p>
          </p:txBody>
        </p:sp>
      </p:grpSp>
      <p:sp>
        <p:nvSpPr>
          <p:cNvPr id="422" name="Google Shape;422;g1581b24478b_0_20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21</a:t>
            </a:fld>
            <a:endParaRPr/>
          </a:p>
        </p:txBody>
      </p:sp>
      <p:pic>
        <p:nvPicPr>
          <p:cNvPr id="423" name="Google Shape;423;g1581b24478b_0_209"/>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flipH="1">
            <a:off x="-384400" y="1102749"/>
            <a:ext cx="3960401" cy="5942036"/>
          </a:xfrm>
          <a:prstGeom prst="rect">
            <a:avLst/>
          </a:prstGeom>
          <a:noFill/>
          <a:ln>
            <a:noFill/>
          </a:ln>
        </p:spPr>
      </p:pic>
      <p:pic>
        <p:nvPicPr>
          <p:cNvPr id="424" name="Google Shape;424;g1581b24478b_0_209"/>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2977850" y="1141950"/>
            <a:ext cx="3806575" cy="5711227"/>
          </a:xfrm>
          <a:prstGeom prst="rect">
            <a:avLst/>
          </a:prstGeom>
          <a:noFill/>
          <a:ln>
            <a:noFill/>
          </a:ln>
        </p:spPr>
      </p:pic>
      <p:pic>
        <p:nvPicPr>
          <p:cNvPr id="425" name="Google Shape;425;g1581b24478b_0_209"/>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7847550" y="1141966"/>
            <a:ext cx="3806576" cy="571118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Google Shape;430;g1581b24478b_0_23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 y="0"/>
            <a:ext cx="12192000" cy="6857171"/>
          </a:xfrm>
          <a:prstGeom prst="rect">
            <a:avLst/>
          </a:prstGeom>
          <a:noFill/>
          <a:ln>
            <a:noFill/>
          </a:ln>
        </p:spPr>
      </p:pic>
      <p:sp>
        <p:nvSpPr>
          <p:cNvPr id="431" name="Google Shape;431;g1581b24478b_0_235"/>
          <p:cNvSpPr/>
          <p:nvPr/>
        </p:nvSpPr>
        <p:spPr>
          <a:xfrm>
            <a:off x="1" y="1717399"/>
            <a:ext cx="6681900" cy="1923600"/>
          </a:xfrm>
          <a:prstGeom prst="rect">
            <a:avLst/>
          </a:prstGeom>
          <a:solidFill>
            <a:srgbClr val="EDBD4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B3CDEA"/>
              </a:solidFill>
              <a:latin typeface="Calibri"/>
              <a:ea typeface="Calibri"/>
              <a:cs typeface="Calibri"/>
              <a:sym typeface="Calibri"/>
            </a:endParaRPr>
          </a:p>
        </p:txBody>
      </p:sp>
      <p:sp>
        <p:nvSpPr>
          <p:cNvPr id="432" name="Google Shape;432;g1581b24478b_0_235"/>
          <p:cNvSpPr txBox="1"/>
          <p:nvPr/>
        </p:nvSpPr>
        <p:spPr>
          <a:xfrm>
            <a:off x="1044324" y="2187424"/>
            <a:ext cx="5472900" cy="992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Century Gothic"/>
                <a:ea typeface="Century Gothic"/>
                <a:cs typeface="Century Gothic"/>
                <a:sym typeface="Century Gothic"/>
              </a:rPr>
              <a:t>PART 2: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300"/>
              </a:spcBef>
              <a:spcAft>
                <a:spcPts val="0"/>
              </a:spcAft>
              <a:buClr>
                <a:srgbClr val="000000"/>
              </a:buClr>
              <a:buSzPts val="2800"/>
              <a:buFont typeface="Arial"/>
              <a:buNone/>
            </a:pPr>
            <a:r>
              <a:rPr lang="en-US" sz="2800" b="1" i="0" u="none" strike="noStrike" cap="none">
                <a:solidFill>
                  <a:schemeClr val="lt1"/>
                </a:solidFill>
                <a:latin typeface="Century Gothic"/>
                <a:ea typeface="Century Gothic"/>
                <a:cs typeface="Century Gothic"/>
                <a:sym typeface="Century Gothic"/>
              </a:rPr>
              <a:t>CREATING A VISION</a:t>
            </a:r>
            <a:endParaRPr sz="2800" b="1" i="0" u="none" strike="noStrike" cap="none">
              <a:solidFill>
                <a:schemeClr val="lt1"/>
              </a:solidFill>
              <a:highlight>
                <a:srgbClr val="FAC7A6"/>
              </a:highlight>
              <a:latin typeface="Century Gothic"/>
              <a:ea typeface="Century Gothic"/>
              <a:cs typeface="Century Gothic"/>
              <a:sym typeface="Century Gothic"/>
            </a:endParaRPr>
          </a:p>
        </p:txBody>
      </p:sp>
      <p:sp>
        <p:nvSpPr>
          <p:cNvPr id="433" name="Google Shape;433;g1581b24478b_0_235"/>
          <p:cNvSpPr txBox="1"/>
          <p:nvPr/>
        </p:nvSpPr>
        <p:spPr>
          <a:xfrm>
            <a:off x="1044325" y="3981100"/>
            <a:ext cx="4603800" cy="2635800"/>
          </a:xfrm>
          <a:prstGeom prst="rect">
            <a:avLst/>
          </a:prstGeom>
          <a:noFill/>
          <a:ln>
            <a:noFill/>
          </a:ln>
          <a:effectLst>
            <a:outerShdw blurRad="254000" algn="tl" rotWithShape="0">
              <a:srgbClr val="000000">
                <a:alpha val="40000"/>
              </a:srgbClr>
            </a:outerShdw>
          </a:effectLst>
        </p:spPr>
        <p:txBody>
          <a:bodyPr spcFirstLastPara="1" wrap="square" lIns="91425" tIns="45700" rIns="91425" bIns="45700" anchor="t" anchorCtr="0">
            <a:normAutofit/>
          </a:bodyPr>
          <a:lstStyle/>
          <a:p>
            <a:pPr marL="228600" marR="0" lvl="0" indent="-228600" algn="l" rtl="0">
              <a:lnSpc>
                <a:spcPct val="100000"/>
              </a:lnSpc>
              <a:spcBef>
                <a:spcPts val="0"/>
              </a:spcBef>
              <a:spcAft>
                <a:spcPts val="0"/>
              </a:spcAft>
              <a:buClr>
                <a:schemeClr val="lt1"/>
              </a:buClr>
              <a:buSzPts val="1600"/>
              <a:buFont typeface="Arial"/>
              <a:buNone/>
            </a:pPr>
            <a:r>
              <a:rPr lang="en-US" sz="2000" b="1" i="0" u="none" strike="noStrike" cap="none">
                <a:solidFill>
                  <a:schemeClr val="lt1"/>
                </a:solidFill>
                <a:latin typeface="Century Gothic"/>
                <a:ea typeface="Century Gothic"/>
                <a:cs typeface="Century Gothic"/>
                <a:sym typeface="Century Gothic"/>
              </a:rPr>
              <a:t>Objectives:</a:t>
            </a:r>
            <a:endParaRPr sz="1400" b="0" i="0" u="none" strike="noStrike" cap="none">
              <a:solidFill>
                <a:srgbClr val="000000"/>
              </a:solidFill>
              <a:latin typeface="Arial"/>
              <a:ea typeface="Arial"/>
              <a:cs typeface="Arial"/>
              <a:sym typeface="Arial"/>
            </a:endParaRPr>
          </a:p>
          <a:p>
            <a:pPr marL="457200" marR="0" lvl="0" indent="-330200" algn="l" rtl="0">
              <a:lnSpc>
                <a:spcPct val="100000"/>
              </a:lnSpc>
              <a:spcBef>
                <a:spcPts val="1000"/>
              </a:spcBef>
              <a:spcAft>
                <a:spcPts val="0"/>
              </a:spcAft>
              <a:buClr>
                <a:schemeClr val="lt1"/>
              </a:buClr>
              <a:buSzPts val="1600"/>
              <a:buFont typeface="Century Gothic"/>
              <a:buAutoNum type="arabicPeriod"/>
            </a:pPr>
            <a:r>
              <a:rPr lang="en-US" sz="1600" b="0" i="0" u="none" strike="noStrike" cap="none">
                <a:solidFill>
                  <a:schemeClr val="lt1"/>
                </a:solidFill>
                <a:latin typeface="Century Gothic"/>
                <a:ea typeface="Century Gothic"/>
                <a:cs typeface="Century Gothic"/>
                <a:sym typeface="Century Gothic"/>
              </a:rPr>
              <a:t>To learn how to create a vision for your business.</a:t>
            </a:r>
            <a:endParaRPr sz="1600" b="0" i="0" u="none" strike="noStrike" cap="none">
              <a:solidFill>
                <a:schemeClr val="lt1"/>
              </a:solidFill>
              <a:latin typeface="Century Gothic"/>
              <a:ea typeface="Century Gothic"/>
              <a:cs typeface="Century Gothic"/>
              <a:sym typeface="Century Gothic"/>
            </a:endParaRPr>
          </a:p>
          <a:p>
            <a:pPr marL="457200" marR="0" lvl="0" indent="-330200" algn="l" rtl="0">
              <a:lnSpc>
                <a:spcPct val="100000"/>
              </a:lnSpc>
              <a:spcBef>
                <a:spcPts val="0"/>
              </a:spcBef>
              <a:spcAft>
                <a:spcPts val="0"/>
              </a:spcAft>
              <a:buClr>
                <a:schemeClr val="lt1"/>
              </a:buClr>
              <a:buSzPts val="1600"/>
              <a:buFont typeface="Century Gothic"/>
              <a:buAutoNum type="arabicPeriod"/>
            </a:pPr>
            <a:r>
              <a:rPr lang="en-US" sz="1600" b="0" i="0" u="none" strike="noStrike" cap="none">
                <a:solidFill>
                  <a:schemeClr val="lt1"/>
                </a:solidFill>
                <a:latin typeface="Century Gothic"/>
                <a:ea typeface="Century Gothic"/>
                <a:cs typeface="Century Gothic"/>
                <a:sym typeface="Century Gothic"/>
              </a:rPr>
              <a:t>To understand how to define your role in your business.</a:t>
            </a:r>
            <a:endParaRPr sz="1700" b="0" i="0" u="none" strike="noStrike" cap="none">
              <a:solidFill>
                <a:schemeClr val="lt1"/>
              </a:solidFill>
              <a:latin typeface="Century Gothic"/>
              <a:ea typeface="Century Gothic"/>
              <a:cs typeface="Century Gothic"/>
              <a:sym typeface="Century Gothic"/>
            </a:endParaRPr>
          </a:p>
        </p:txBody>
      </p:sp>
      <p:grpSp>
        <p:nvGrpSpPr>
          <p:cNvPr id="434" name="Google Shape;434;g1581b24478b_0_235"/>
          <p:cNvGrpSpPr/>
          <p:nvPr/>
        </p:nvGrpSpPr>
        <p:grpSpPr>
          <a:xfrm>
            <a:off x="6096000" y="-90374"/>
            <a:ext cx="4204869" cy="3315998"/>
            <a:chOff x="6096000" y="-90374"/>
            <a:chExt cx="4204869" cy="3315998"/>
          </a:xfrm>
        </p:grpSpPr>
        <p:pic>
          <p:nvPicPr>
            <p:cNvPr id="435" name="Google Shape;435;g1581b24478b_0_23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096000" y="-90374"/>
              <a:ext cx="4204869" cy="3315998"/>
            </a:xfrm>
            <a:prstGeom prst="rect">
              <a:avLst/>
            </a:prstGeom>
            <a:noFill/>
            <a:ln>
              <a:noFill/>
            </a:ln>
          </p:spPr>
        </p:pic>
        <p:sp>
          <p:nvSpPr>
            <p:cNvPr id="436" name="Google Shape;436;g1581b24478b_0_235"/>
            <p:cNvSpPr txBox="1"/>
            <p:nvPr/>
          </p:nvSpPr>
          <p:spPr>
            <a:xfrm>
              <a:off x="7367161" y="834022"/>
              <a:ext cx="1967400" cy="800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2300" b="1" i="0" u="none" strike="noStrike" cap="none">
                  <a:solidFill>
                    <a:srgbClr val="EDBD47"/>
                  </a:solidFill>
                  <a:latin typeface="Century Gothic"/>
                  <a:ea typeface="Century Gothic"/>
                  <a:cs typeface="Century Gothic"/>
                  <a:sym typeface="Century Gothic"/>
                </a:rPr>
                <a:t>Are you ready?</a:t>
              </a:r>
              <a:endParaRPr sz="2300" b="1" i="0" u="none" strike="noStrike" cap="none">
                <a:solidFill>
                  <a:srgbClr val="EDBD47"/>
                </a:solidFill>
                <a:latin typeface="Calibri"/>
                <a:ea typeface="Calibri"/>
                <a:cs typeface="Calibri"/>
                <a:sym typeface="Calibri"/>
              </a:endParaRPr>
            </a:p>
          </p:txBody>
        </p:sp>
      </p:grpSp>
      <p:sp>
        <p:nvSpPr>
          <p:cNvPr id="437" name="Google Shape;437;g1581b24478b_0_23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22</a:t>
            </a:fld>
            <a:endParaRPr/>
          </a:p>
        </p:txBody>
      </p:sp>
      <p:pic>
        <p:nvPicPr>
          <p:cNvPr id="438" name="Google Shape;438;g1581b24478b_0_235"/>
          <p:cNvPicPr preferRelativeResize="0"/>
          <p:nvPr/>
        </p:nvPicPr>
        <p:blipFill rotWithShape="1">
          <a:blip r:embed="rId5" cstate="screen">
            <a:alphaModFix/>
            <a:extLst>
              <a:ext uri="{28A0092B-C50C-407E-A947-70E740481C1C}">
                <a14:useLocalDpi xmlns:a14="http://schemas.microsoft.com/office/drawing/2010/main"/>
              </a:ext>
            </a:extLst>
          </a:blip>
          <a:srcRect r="15202" b="37640"/>
          <a:stretch/>
        </p:blipFill>
        <p:spPr>
          <a:xfrm>
            <a:off x="5940400" y="224200"/>
            <a:ext cx="6011600" cy="66329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pic>
        <p:nvPicPr>
          <p:cNvPr id="443" name="Google Shape;443;g1581b24478b_0_653"/>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sp>
        <p:nvSpPr>
          <p:cNvPr id="444" name="Google Shape;444;g1581b24478b_0_653"/>
          <p:cNvSpPr txBox="1"/>
          <p:nvPr/>
        </p:nvSpPr>
        <p:spPr>
          <a:xfrm>
            <a:off x="2709278" y="3719466"/>
            <a:ext cx="1746300" cy="20856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100000"/>
              </a:lnSpc>
              <a:spcBef>
                <a:spcPts val="0"/>
              </a:spcBef>
              <a:spcAft>
                <a:spcPts val="0"/>
              </a:spcAft>
              <a:buClr>
                <a:srgbClr val="2853A3"/>
              </a:buClr>
              <a:buSzPts val="1200"/>
              <a:buFont typeface="Arial"/>
              <a:buNone/>
            </a:pPr>
            <a:endParaRPr sz="1200" b="1" i="0" u="none" strike="noStrike" cap="none">
              <a:solidFill>
                <a:schemeClr val="lt1"/>
              </a:solidFill>
              <a:latin typeface="Century Gothic"/>
              <a:ea typeface="Century Gothic"/>
              <a:cs typeface="Century Gothic"/>
              <a:sym typeface="Century Gothic"/>
            </a:endParaRPr>
          </a:p>
        </p:txBody>
      </p:sp>
      <p:sp>
        <p:nvSpPr>
          <p:cNvPr id="445" name="Google Shape;445;g1581b24478b_0_65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23</a:t>
            </a:fld>
            <a:endParaRPr/>
          </a:p>
        </p:txBody>
      </p:sp>
      <p:pic>
        <p:nvPicPr>
          <p:cNvPr id="446" name="Google Shape;446;g1581b24478b_0_65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26565" y="220953"/>
            <a:ext cx="7772400" cy="194310"/>
          </a:xfrm>
          <a:prstGeom prst="rect">
            <a:avLst/>
          </a:prstGeom>
          <a:noFill/>
          <a:ln>
            <a:noFill/>
          </a:ln>
        </p:spPr>
      </p:pic>
      <p:sp>
        <p:nvSpPr>
          <p:cNvPr id="447" name="Google Shape;447;g1581b24478b_0_653"/>
          <p:cNvSpPr txBox="1">
            <a:spLocks noGrp="1"/>
          </p:cNvSpPr>
          <p:nvPr>
            <p:ph type="title"/>
          </p:nvPr>
        </p:nvSpPr>
        <p:spPr>
          <a:xfrm>
            <a:off x="755075" y="926075"/>
            <a:ext cx="3700500" cy="13257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15000"/>
              </a:lnSpc>
              <a:spcBef>
                <a:spcPts val="0"/>
              </a:spcBef>
              <a:spcAft>
                <a:spcPts val="0"/>
              </a:spcAft>
              <a:buClr>
                <a:srgbClr val="2853A3"/>
              </a:buClr>
              <a:buSzPct val="100000"/>
              <a:buFont typeface="Century Gothic"/>
              <a:buNone/>
            </a:pPr>
            <a:r>
              <a:rPr lang="en-US" sz="3200" b="1">
                <a:solidFill>
                  <a:srgbClr val="2853A3"/>
                </a:solidFill>
              </a:rPr>
              <a:t>What does your store look like now?</a:t>
            </a:r>
            <a:endParaRPr b="1"/>
          </a:p>
        </p:txBody>
      </p:sp>
      <p:sp>
        <p:nvSpPr>
          <p:cNvPr id="448" name="Google Shape;448;g1581b24478b_0_653"/>
          <p:cNvSpPr txBox="1"/>
          <p:nvPr/>
        </p:nvSpPr>
        <p:spPr>
          <a:xfrm>
            <a:off x="755075" y="2717550"/>
            <a:ext cx="4970700" cy="3329400"/>
          </a:xfrm>
          <a:prstGeom prst="rect">
            <a:avLst/>
          </a:prstGeom>
          <a:noFill/>
          <a:ln>
            <a:noFill/>
          </a:ln>
        </p:spPr>
        <p:txBody>
          <a:bodyPr spcFirstLastPara="1" wrap="square" lIns="91425" tIns="91425" rIns="91425" bIns="91425" anchor="t" anchorCtr="0">
            <a:spAutoFit/>
          </a:bodyPr>
          <a:lstStyle/>
          <a:p>
            <a:pPr marL="457200" marR="0" lvl="0" indent="-342900" algn="l" rtl="0">
              <a:lnSpc>
                <a:spcPct val="115000"/>
              </a:lnSpc>
              <a:spcBef>
                <a:spcPts val="0"/>
              </a:spcBef>
              <a:spcAft>
                <a:spcPts val="0"/>
              </a:spcAft>
              <a:buClr>
                <a:schemeClr val="dk2"/>
              </a:buClr>
              <a:buSzPts val="1800"/>
              <a:buFont typeface="Century Gothic"/>
              <a:buChar char="●"/>
            </a:pPr>
            <a:r>
              <a:rPr lang="en-US" sz="1800" b="0" i="0" u="none" strike="noStrike" cap="none">
                <a:solidFill>
                  <a:schemeClr val="dk2"/>
                </a:solidFill>
                <a:latin typeface="Century Gothic"/>
                <a:ea typeface="Century Gothic"/>
                <a:cs typeface="Century Gothic"/>
                <a:sym typeface="Century Gothic"/>
              </a:rPr>
              <a:t>How many customers come to your store each day?</a:t>
            </a:r>
            <a:endParaRPr sz="1800" b="0" i="0" u="none" strike="noStrike" cap="none">
              <a:solidFill>
                <a:schemeClr val="dk2"/>
              </a:solidFill>
              <a:latin typeface="Century Gothic"/>
              <a:ea typeface="Century Gothic"/>
              <a:cs typeface="Century Gothic"/>
              <a:sym typeface="Century Gothic"/>
            </a:endParaRPr>
          </a:p>
          <a:p>
            <a:pPr marL="457200" marR="0" lvl="0" indent="-342900" algn="l" rtl="0">
              <a:lnSpc>
                <a:spcPct val="115000"/>
              </a:lnSpc>
              <a:spcBef>
                <a:spcPts val="0"/>
              </a:spcBef>
              <a:spcAft>
                <a:spcPts val="0"/>
              </a:spcAft>
              <a:buClr>
                <a:schemeClr val="dk2"/>
              </a:buClr>
              <a:buSzPts val="1800"/>
              <a:buFont typeface="Century Gothic"/>
              <a:buChar char="●"/>
            </a:pPr>
            <a:r>
              <a:rPr lang="en-US" sz="1800" b="0" i="0" u="none" strike="noStrike" cap="none">
                <a:solidFill>
                  <a:schemeClr val="dk2"/>
                </a:solidFill>
                <a:latin typeface="Century Gothic"/>
                <a:ea typeface="Century Gothic"/>
                <a:cs typeface="Century Gothic"/>
                <a:sym typeface="Century Gothic"/>
              </a:rPr>
              <a:t>Do you sell a variety of products?</a:t>
            </a:r>
            <a:endParaRPr sz="1800" b="0" i="0" u="none" strike="noStrike" cap="none">
              <a:solidFill>
                <a:schemeClr val="dk2"/>
              </a:solidFill>
              <a:latin typeface="Century Gothic"/>
              <a:ea typeface="Century Gothic"/>
              <a:cs typeface="Century Gothic"/>
              <a:sym typeface="Century Gothic"/>
            </a:endParaRPr>
          </a:p>
          <a:p>
            <a:pPr marL="457200" marR="0" lvl="0" indent="-342900" algn="l" rtl="0">
              <a:lnSpc>
                <a:spcPct val="115000"/>
              </a:lnSpc>
              <a:spcBef>
                <a:spcPts val="0"/>
              </a:spcBef>
              <a:spcAft>
                <a:spcPts val="0"/>
              </a:spcAft>
              <a:buClr>
                <a:schemeClr val="dk2"/>
              </a:buClr>
              <a:buSzPts val="1800"/>
              <a:buFont typeface="Century Gothic"/>
              <a:buChar char="●"/>
            </a:pPr>
            <a:r>
              <a:rPr lang="en-US" sz="1800" b="0" i="0" u="none" strike="noStrike" cap="none">
                <a:solidFill>
                  <a:schemeClr val="dk2"/>
                </a:solidFill>
                <a:latin typeface="Century Gothic"/>
                <a:ea typeface="Century Gothic"/>
                <a:cs typeface="Century Gothic"/>
                <a:sym typeface="Century Gothic"/>
              </a:rPr>
              <a:t>What payment systems do you use?</a:t>
            </a:r>
            <a:endParaRPr sz="1400" b="0" i="0" u="none" strike="noStrike" cap="none">
              <a:solidFill>
                <a:schemeClr val="dk2"/>
              </a:solidFill>
              <a:latin typeface="Century Gothic"/>
              <a:ea typeface="Century Gothic"/>
              <a:cs typeface="Century Gothic"/>
              <a:sym typeface="Century Gothic"/>
            </a:endParaRPr>
          </a:p>
          <a:p>
            <a:pPr marL="457200" marR="0" lvl="0" indent="-342900" algn="l" rtl="0">
              <a:lnSpc>
                <a:spcPct val="115000"/>
              </a:lnSpc>
              <a:spcBef>
                <a:spcPts val="0"/>
              </a:spcBef>
              <a:spcAft>
                <a:spcPts val="0"/>
              </a:spcAft>
              <a:buClr>
                <a:schemeClr val="dk2"/>
              </a:buClr>
              <a:buSzPts val="1800"/>
              <a:buFont typeface="Century Gothic"/>
              <a:buChar char="●"/>
            </a:pPr>
            <a:r>
              <a:rPr lang="en-US" sz="1800" b="0" i="0" u="none" strike="noStrike" cap="none">
                <a:solidFill>
                  <a:schemeClr val="dk2"/>
                </a:solidFill>
                <a:latin typeface="Century Gothic"/>
                <a:ea typeface="Century Gothic"/>
                <a:cs typeface="Century Gothic"/>
                <a:sym typeface="Century Gothic"/>
              </a:rPr>
              <a:t>Have you ever used credit? Do you allow customers to pay on credit?</a:t>
            </a:r>
            <a:endParaRPr sz="1800" b="0" i="0" u="none" strike="noStrike" cap="none">
              <a:solidFill>
                <a:schemeClr val="dk2"/>
              </a:solidFill>
              <a:latin typeface="Century Gothic"/>
              <a:ea typeface="Century Gothic"/>
              <a:cs typeface="Century Gothic"/>
              <a:sym typeface="Century Gothic"/>
            </a:endParaRPr>
          </a:p>
          <a:p>
            <a:pPr marL="457200" marR="0" lvl="0" indent="-342900" algn="l" rtl="0">
              <a:lnSpc>
                <a:spcPct val="115000"/>
              </a:lnSpc>
              <a:spcBef>
                <a:spcPts val="0"/>
              </a:spcBef>
              <a:spcAft>
                <a:spcPts val="0"/>
              </a:spcAft>
              <a:buClr>
                <a:schemeClr val="dk2"/>
              </a:buClr>
              <a:buSzPts val="1800"/>
              <a:buFont typeface="Century Gothic"/>
              <a:buChar char="●"/>
            </a:pPr>
            <a:r>
              <a:rPr lang="en-US" sz="1800" b="0" i="0" u="none" strike="noStrike" cap="none">
                <a:solidFill>
                  <a:schemeClr val="dk2"/>
                </a:solidFill>
                <a:latin typeface="Century Gothic"/>
                <a:ea typeface="Century Gothic"/>
                <a:cs typeface="Century Gothic"/>
                <a:sym typeface="Century Gothic"/>
              </a:rPr>
              <a:t>What bookkeeping methods do you use? </a:t>
            </a:r>
            <a:endParaRPr sz="1800" b="0" i="0" u="none" strike="noStrike" cap="none">
              <a:solidFill>
                <a:schemeClr val="dk2"/>
              </a:solidFill>
              <a:latin typeface="Century Gothic"/>
              <a:ea typeface="Century Gothic"/>
              <a:cs typeface="Century Gothic"/>
              <a:sym typeface="Century Gothic"/>
            </a:endParaRPr>
          </a:p>
          <a:p>
            <a:pPr marL="457200" marR="0" lvl="0" indent="-342900" algn="l" rtl="0">
              <a:lnSpc>
                <a:spcPct val="115000"/>
              </a:lnSpc>
              <a:spcBef>
                <a:spcPts val="0"/>
              </a:spcBef>
              <a:spcAft>
                <a:spcPts val="0"/>
              </a:spcAft>
              <a:buClr>
                <a:schemeClr val="dk2"/>
              </a:buClr>
              <a:buSzPts val="1800"/>
              <a:buFont typeface="Century Gothic"/>
              <a:buChar char="●"/>
            </a:pPr>
            <a:r>
              <a:rPr lang="en-US" sz="1800" b="0" i="0" u="none" strike="noStrike" cap="none">
                <a:solidFill>
                  <a:schemeClr val="dk2"/>
                </a:solidFill>
                <a:latin typeface="Century Gothic"/>
                <a:ea typeface="Century Gothic"/>
                <a:cs typeface="Century Gothic"/>
                <a:sym typeface="Century Gothic"/>
              </a:rPr>
              <a:t>Is your store registered with the government? </a:t>
            </a:r>
            <a:endParaRPr sz="1400" b="0" i="0" u="none" strike="noStrike" cap="none">
              <a:solidFill>
                <a:schemeClr val="dk2"/>
              </a:solidFill>
              <a:latin typeface="Century Gothic"/>
              <a:ea typeface="Century Gothic"/>
              <a:cs typeface="Century Gothic"/>
              <a:sym typeface="Century Gothic"/>
            </a:endParaRPr>
          </a:p>
        </p:txBody>
      </p:sp>
      <p:grpSp>
        <p:nvGrpSpPr>
          <p:cNvPr id="449" name="Google Shape;449;g1581b24478b_0_653"/>
          <p:cNvGrpSpPr/>
          <p:nvPr/>
        </p:nvGrpSpPr>
        <p:grpSpPr>
          <a:xfrm>
            <a:off x="4189875" y="119700"/>
            <a:ext cx="8083574" cy="6370527"/>
            <a:chOff x="3732675" y="-261300"/>
            <a:chExt cx="8083574" cy="6370527"/>
          </a:xfrm>
        </p:grpSpPr>
        <p:pic>
          <p:nvPicPr>
            <p:cNvPr id="450" name="Google Shape;450;g1581b24478b_0_65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732675" y="-261300"/>
              <a:ext cx="8083574" cy="6370527"/>
            </a:xfrm>
            <a:prstGeom prst="rect">
              <a:avLst/>
            </a:prstGeom>
            <a:noFill/>
            <a:ln>
              <a:noFill/>
            </a:ln>
          </p:spPr>
        </p:pic>
        <p:pic>
          <p:nvPicPr>
            <p:cNvPr id="451" name="Google Shape;451;g1581b24478b_0_653"/>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416975" y="1107025"/>
              <a:ext cx="3071048" cy="2420249"/>
            </a:xfrm>
            <a:prstGeom prst="rect">
              <a:avLst/>
            </a:prstGeom>
            <a:noFill/>
            <a:ln>
              <a:noFill/>
            </a:ln>
          </p:spPr>
        </p:pic>
      </p:grpSp>
      <p:pic>
        <p:nvPicPr>
          <p:cNvPr id="452" name="Google Shape;452;g1581b24478b_0_653"/>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rot="-5400000">
            <a:off x="10956175" y="249739"/>
            <a:ext cx="1235826" cy="1235826"/>
          </a:xfrm>
          <a:prstGeom prst="rect">
            <a:avLst/>
          </a:prstGeom>
          <a:noFill/>
          <a:ln>
            <a:noFill/>
          </a:ln>
        </p:spPr>
      </p:pic>
      <p:sp>
        <p:nvSpPr>
          <p:cNvPr id="453" name="Google Shape;453;g1581b24478b_0_653"/>
          <p:cNvSpPr txBox="1"/>
          <p:nvPr/>
        </p:nvSpPr>
        <p:spPr>
          <a:xfrm>
            <a:off x="8954040" y="421667"/>
            <a:ext cx="2052000" cy="6927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chemeClr val="dk2"/>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chemeClr val="dk2"/>
                </a:solidFill>
                <a:latin typeface="Century Gothic"/>
                <a:ea typeface="Century Gothic"/>
                <a:cs typeface="Century Gothic"/>
                <a:sym typeface="Century Gothic"/>
              </a:rPr>
              <a:t>Add, delete, or modify questions as necessary.</a:t>
            </a:r>
            <a:endParaRPr sz="1100" b="0" i="0" u="none" strike="noStrike" cap="none">
              <a:solidFill>
                <a:schemeClr val="dk2"/>
              </a:solidFill>
              <a:latin typeface="Century Gothic"/>
              <a:ea typeface="Century Gothic"/>
              <a:cs typeface="Century Gothic"/>
              <a:sym typeface="Century Gothic"/>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pic>
        <p:nvPicPr>
          <p:cNvPr id="458" name="Google Shape;458;g1581b24478b_0_676"/>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sp>
        <p:nvSpPr>
          <p:cNvPr id="459" name="Google Shape;459;g1581b24478b_0_676"/>
          <p:cNvSpPr txBox="1"/>
          <p:nvPr/>
        </p:nvSpPr>
        <p:spPr>
          <a:xfrm>
            <a:off x="2709278" y="3719466"/>
            <a:ext cx="1746300" cy="20856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100000"/>
              </a:lnSpc>
              <a:spcBef>
                <a:spcPts val="0"/>
              </a:spcBef>
              <a:spcAft>
                <a:spcPts val="0"/>
              </a:spcAft>
              <a:buClr>
                <a:srgbClr val="2853A3"/>
              </a:buClr>
              <a:buSzPts val="1200"/>
              <a:buFont typeface="Arial"/>
              <a:buNone/>
            </a:pPr>
            <a:endParaRPr sz="1200" b="1" i="0" u="none" strike="noStrike" cap="none">
              <a:solidFill>
                <a:schemeClr val="lt1"/>
              </a:solidFill>
              <a:latin typeface="Century Gothic"/>
              <a:ea typeface="Century Gothic"/>
              <a:cs typeface="Century Gothic"/>
              <a:sym typeface="Century Gothic"/>
            </a:endParaRPr>
          </a:p>
        </p:txBody>
      </p:sp>
      <p:sp>
        <p:nvSpPr>
          <p:cNvPr id="460" name="Google Shape;460;g1581b24478b_0_67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24</a:t>
            </a:fld>
            <a:endParaRPr/>
          </a:p>
        </p:txBody>
      </p:sp>
      <p:pic>
        <p:nvPicPr>
          <p:cNvPr id="461" name="Google Shape;461;g1581b24478b_0_67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26565" y="220953"/>
            <a:ext cx="7772400" cy="194310"/>
          </a:xfrm>
          <a:prstGeom prst="rect">
            <a:avLst/>
          </a:prstGeom>
          <a:noFill/>
          <a:ln>
            <a:noFill/>
          </a:ln>
        </p:spPr>
      </p:pic>
      <p:sp>
        <p:nvSpPr>
          <p:cNvPr id="462" name="Google Shape;462;g1581b24478b_0_676"/>
          <p:cNvSpPr txBox="1">
            <a:spLocks noGrp="1"/>
          </p:cNvSpPr>
          <p:nvPr>
            <p:ph type="title"/>
          </p:nvPr>
        </p:nvSpPr>
        <p:spPr>
          <a:xfrm>
            <a:off x="755075" y="926075"/>
            <a:ext cx="3700500" cy="32184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15000"/>
              </a:lnSpc>
              <a:spcBef>
                <a:spcPts val="0"/>
              </a:spcBef>
              <a:spcAft>
                <a:spcPts val="0"/>
              </a:spcAft>
              <a:buClr>
                <a:srgbClr val="2853A3"/>
              </a:buClr>
              <a:buSzPct val="100000"/>
              <a:buFont typeface="Century Gothic"/>
              <a:buNone/>
            </a:pPr>
            <a:r>
              <a:rPr lang="en-US" sz="3200" b="1">
                <a:solidFill>
                  <a:srgbClr val="2853A3"/>
                </a:solidFill>
              </a:rPr>
              <a:t>Where do you want your store to be in five years?</a:t>
            </a:r>
            <a:endParaRPr sz="3200" b="1">
              <a:solidFill>
                <a:srgbClr val="2853A3"/>
              </a:solidFill>
            </a:endParaRPr>
          </a:p>
          <a:p>
            <a:pPr marL="0" lvl="0" indent="0" algn="l" rtl="0">
              <a:lnSpc>
                <a:spcPct val="115000"/>
              </a:lnSpc>
              <a:spcBef>
                <a:spcPts val="0"/>
              </a:spcBef>
              <a:spcAft>
                <a:spcPts val="0"/>
              </a:spcAft>
              <a:buClr>
                <a:srgbClr val="2853A3"/>
              </a:buClr>
              <a:buSzPct val="100000"/>
              <a:buFont typeface="Century Gothic"/>
              <a:buNone/>
            </a:pPr>
            <a:endParaRPr sz="3200" b="1">
              <a:solidFill>
                <a:srgbClr val="2853A3"/>
              </a:solidFill>
            </a:endParaRPr>
          </a:p>
          <a:p>
            <a:pPr marL="0" lvl="0" indent="0" algn="l" rtl="0">
              <a:lnSpc>
                <a:spcPct val="115000"/>
              </a:lnSpc>
              <a:spcBef>
                <a:spcPts val="0"/>
              </a:spcBef>
              <a:spcAft>
                <a:spcPts val="0"/>
              </a:spcAft>
              <a:buClr>
                <a:srgbClr val="2853A3"/>
              </a:buClr>
              <a:buSzPct val="100000"/>
              <a:buFont typeface="Century Gothic"/>
              <a:buNone/>
            </a:pPr>
            <a:r>
              <a:rPr lang="en-US" sz="3200" b="1">
                <a:solidFill>
                  <a:srgbClr val="2853A3"/>
                </a:solidFill>
              </a:rPr>
              <a:t>How will you run the business?</a:t>
            </a:r>
            <a:endParaRPr sz="3200" b="1">
              <a:solidFill>
                <a:srgbClr val="2853A3"/>
              </a:solidFill>
            </a:endParaRPr>
          </a:p>
        </p:txBody>
      </p:sp>
      <p:pic>
        <p:nvPicPr>
          <p:cNvPr id="463" name="Google Shape;463;g1581b24478b_0_67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5400000">
            <a:off x="10956175" y="249739"/>
            <a:ext cx="1235826" cy="1235826"/>
          </a:xfrm>
          <a:prstGeom prst="rect">
            <a:avLst/>
          </a:prstGeom>
          <a:noFill/>
          <a:ln>
            <a:noFill/>
          </a:ln>
        </p:spPr>
      </p:pic>
      <p:sp>
        <p:nvSpPr>
          <p:cNvPr id="464" name="Google Shape;464;g1581b24478b_0_676"/>
          <p:cNvSpPr txBox="1"/>
          <p:nvPr/>
        </p:nvSpPr>
        <p:spPr>
          <a:xfrm>
            <a:off x="8954040" y="421667"/>
            <a:ext cx="2052000" cy="6927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chemeClr val="dk2"/>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chemeClr val="dk2"/>
                </a:solidFill>
                <a:latin typeface="Century Gothic"/>
                <a:ea typeface="Century Gothic"/>
                <a:cs typeface="Century Gothic"/>
                <a:sym typeface="Century Gothic"/>
              </a:rPr>
              <a:t>Add, delete, or modify questions as necessary.</a:t>
            </a:r>
            <a:endParaRPr sz="1100" b="0" i="0" u="none" strike="noStrike" cap="none">
              <a:solidFill>
                <a:schemeClr val="dk2"/>
              </a:solidFill>
              <a:latin typeface="Century Gothic"/>
              <a:ea typeface="Century Gothic"/>
              <a:cs typeface="Century Gothic"/>
              <a:sym typeface="Century Gothic"/>
            </a:endParaRPr>
          </a:p>
        </p:txBody>
      </p:sp>
      <p:pic>
        <p:nvPicPr>
          <p:cNvPr id="465" name="Google Shape;465;g1581b24478b_0_676"/>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775852" y="1360125"/>
            <a:ext cx="6027924" cy="475047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pic>
        <p:nvPicPr>
          <p:cNvPr id="470" name="Google Shape;470;g1581b24478b_0_708"/>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sp>
        <p:nvSpPr>
          <p:cNvPr id="471" name="Google Shape;471;g1581b24478b_0_708"/>
          <p:cNvSpPr txBox="1"/>
          <p:nvPr/>
        </p:nvSpPr>
        <p:spPr>
          <a:xfrm>
            <a:off x="2709278" y="3719466"/>
            <a:ext cx="1746300" cy="20856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100000"/>
              </a:lnSpc>
              <a:spcBef>
                <a:spcPts val="0"/>
              </a:spcBef>
              <a:spcAft>
                <a:spcPts val="0"/>
              </a:spcAft>
              <a:buClr>
                <a:srgbClr val="2853A3"/>
              </a:buClr>
              <a:buSzPts val="1200"/>
              <a:buFont typeface="Arial"/>
              <a:buNone/>
            </a:pPr>
            <a:endParaRPr sz="1200" b="1" i="0" u="none" strike="noStrike" cap="none">
              <a:solidFill>
                <a:schemeClr val="lt1"/>
              </a:solidFill>
              <a:latin typeface="Century Gothic"/>
              <a:ea typeface="Century Gothic"/>
              <a:cs typeface="Century Gothic"/>
              <a:sym typeface="Century Gothic"/>
            </a:endParaRPr>
          </a:p>
        </p:txBody>
      </p:sp>
      <p:sp>
        <p:nvSpPr>
          <p:cNvPr id="472" name="Google Shape;472;g1581b24478b_0_70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25</a:t>
            </a:fld>
            <a:endParaRPr/>
          </a:p>
        </p:txBody>
      </p:sp>
      <p:pic>
        <p:nvPicPr>
          <p:cNvPr id="473" name="Google Shape;473;g1581b24478b_0_70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26565" y="220953"/>
            <a:ext cx="7772400" cy="194310"/>
          </a:xfrm>
          <a:prstGeom prst="rect">
            <a:avLst/>
          </a:prstGeom>
          <a:noFill/>
          <a:ln>
            <a:noFill/>
          </a:ln>
        </p:spPr>
      </p:pic>
      <p:pic>
        <p:nvPicPr>
          <p:cNvPr id="474" name="Google Shape;474;g1581b24478b_0_70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5400000">
            <a:off x="10956175" y="249739"/>
            <a:ext cx="1235826" cy="1235826"/>
          </a:xfrm>
          <a:prstGeom prst="rect">
            <a:avLst/>
          </a:prstGeom>
          <a:noFill/>
          <a:ln>
            <a:noFill/>
          </a:ln>
        </p:spPr>
      </p:pic>
      <p:sp>
        <p:nvSpPr>
          <p:cNvPr id="475" name="Google Shape;475;g1581b24478b_0_708"/>
          <p:cNvSpPr txBox="1"/>
          <p:nvPr/>
        </p:nvSpPr>
        <p:spPr>
          <a:xfrm>
            <a:off x="8954040" y="421667"/>
            <a:ext cx="2052000" cy="6927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chemeClr val="dk2"/>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chemeClr val="dk1"/>
              </a:buClr>
              <a:buSzPts val="1100"/>
              <a:buFont typeface="Arial"/>
              <a:buNone/>
            </a:pPr>
            <a:r>
              <a:rPr lang="en-US" sz="1100">
                <a:solidFill>
                  <a:schemeClr val="dk2"/>
                </a:solidFill>
                <a:latin typeface="Century Gothic"/>
                <a:ea typeface="Century Gothic"/>
                <a:cs typeface="Century Gothic"/>
                <a:sym typeface="Century Gothic"/>
              </a:rPr>
              <a:t>Add, delete, or modify questions as necessary.</a:t>
            </a:r>
            <a:endParaRPr sz="1100">
              <a:solidFill>
                <a:schemeClr val="dk2"/>
              </a:solidFill>
              <a:latin typeface="Century Gothic"/>
              <a:ea typeface="Century Gothic"/>
              <a:cs typeface="Century Gothic"/>
              <a:sym typeface="Century Gothic"/>
            </a:endParaRPr>
          </a:p>
        </p:txBody>
      </p:sp>
      <p:sp>
        <p:nvSpPr>
          <p:cNvPr id="476" name="Google Shape;476;g1581b24478b_0_708"/>
          <p:cNvSpPr txBox="1">
            <a:spLocks noGrp="1"/>
          </p:cNvSpPr>
          <p:nvPr>
            <p:ph type="title"/>
          </p:nvPr>
        </p:nvSpPr>
        <p:spPr>
          <a:xfrm>
            <a:off x="755075" y="1002275"/>
            <a:ext cx="4619400" cy="31797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15000"/>
              </a:lnSpc>
              <a:spcBef>
                <a:spcPts val="0"/>
              </a:spcBef>
              <a:spcAft>
                <a:spcPts val="0"/>
              </a:spcAft>
              <a:buClr>
                <a:srgbClr val="2853A3"/>
              </a:buClr>
              <a:buSzPct val="100000"/>
              <a:buFont typeface="Century Gothic"/>
              <a:buNone/>
            </a:pPr>
            <a:endParaRPr sz="3200" b="1">
              <a:solidFill>
                <a:srgbClr val="2853A3"/>
              </a:solidFill>
            </a:endParaRPr>
          </a:p>
          <a:p>
            <a:pPr marL="0" lvl="0" indent="0" algn="l" rtl="0">
              <a:lnSpc>
                <a:spcPct val="115000"/>
              </a:lnSpc>
              <a:spcBef>
                <a:spcPts val="0"/>
              </a:spcBef>
              <a:spcAft>
                <a:spcPts val="0"/>
              </a:spcAft>
              <a:buClr>
                <a:srgbClr val="2853A3"/>
              </a:buClr>
              <a:buSzPct val="100000"/>
              <a:buFont typeface="Century Gothic"/>
              <a:buNone/>
            </a:pPr>
            <a:r>
              <a:rPr lang="en-US" sz="3200" b="1">
                <a:solidFill>
                  <a:srgbClr val="2853A3"/>
                </a:solidFill>
                <a:latin typeface="Arial"/>
                <a:ea typeface="Arial"/>
                <a:cs typeface="Arial"/>
                <a:sym typeface="Arial"/>
              </a:rPr>
              <a:t>What is your vision for your store?</a:t>
            </a:r>
            <a:endParaRPr sz="3200" b="1">
              <a:solidFill>
                <a:srgbClr val="2853A3"/>
              </a:solidFill>
            </a:endParaRPr>
          </a:p>
          <a:p>
            <a:pPr marL="0" lvl="0" indent="0" algn="l" rtl="0">
              <a:lnSpc>
                <a:spcPct val="115000"/>
              </a:lnSpc>
              <a:spcBef>
                <a:spcPts val="0"/>
              </a:spcBef>
              <a:spcAft>
                <a:spcPts val="0"/>
              </a:spcAft>
              <a:buClr>
                <a:srgbClr val="2853A3"/>
              </a:buClr>
              <a:buSzPct val="100000"/>
              <a:buFont typeface="Century Gothic"/>
              <a:buNone/>
            </a:pPr>
            <a:endParaRPr sz="3200" b="1">
              <a:solidFill>
                <a:srgbClr val="2853A3"/>
              </a:solidFill>
            </a:endParaRPr>
          </a:p>
          <a:p>
            <a:pPr marL="0" lvl="0" indent="0" algn="l" rtl="0">
              <a:lnSpc>
                <a:spcPct val="115000"/>
              </a:lnSpc>
              <a:spcBef>
                <a:spcPts val="0"/>
              </a:spcBef>
              <a:spcAft>
                <a:spcPts val="0"/>
              </a:spcAft>
              <a:buClr>
                <a:srgbClr val="2853A3"/>
              </a:buClr>
              <a:buSzPct val="100000"/>
              <a:buFont typeface="Century Gothic"/>
              <a:buNone/>
            </a:pPr>
            <a:r>
              <a:rPr lang="en-US" sz="3200" b="1">
                <a:solidFill>
                  <a:srgbClr val="2853A3"/>
                </a:solidFill>
              </a:rPr>
              <a:t>What is your vision for your role in running the store?</a:t>
            </a:r>
            <a:endParaRPr b="1"/>
          </a:p>
        </p:txBody>
      </p:sp>
      <p:pic>
        <p:nvPicPr>
          <p:cNvPr id="477" name="Google Shape;477;g1581b24478b_0_708"/>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359244" y="773675"/>
            <a:ext cx="7447107" cy="586895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pic>
        <p:nvPicPr>
          <p:cNvPr id="482" name="Google Shape;482;g1581b24478b_0_585"/>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sp>
        <p:nvSpPr>
          <p:cNvPr id="483" name="Google Shape;483;g1581b24478b_0_585"/>
          <p:cNvSpPr txBox="1"/>
          <p:nvPr/>
        </p:nvSpPr>
        <p:spPr>
          <a:xfrm>
            <a:off x="2709278" y="3719466"/>
            <a:ext cx="1746300" cy="20856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100000"/>
              </a:lnSpc>
              <a:spcBef>
                <a:spcPts val="0"/>
              </a:spcBef>
              <a:spcAft>
                <a:spcPts val="0"/>
              </a:spcAft>
              <a:buClr>
                <a:srgbClr val="2853A3"/>
              </a:buClr>
              <a:buSzPts val="1200"/>
              <a:buFont typeface="Arial"/>
              <a:buNone/>
            </a:pPr>
            <a:endParaRPr sz="1200" b="1" i="0" u="none" strike="noStrike" cap="none">
              <a:solidFill>
                <a:schemeClr val="lt1"/>
              </a:solidFill>
              <a:latin typeface="Century Gothic"/>
              <a:ea typeface="Century Gothic"/>
              <a:cs typeface="Century Gothic"/>
              <a:sym typeface="Century Gothic"/>
            </a:endParaRPr>
          </a:p>
        </p:txBody>
      </p:sp>
      <p:pic>
        <p:nvPicPr>
          <p:cNvPr id="484" name="Google Shape;484;g1581b24478b_0_58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26565" y="220953"/>
            <a:ext cx="7772400" cy="194310"/>
          </a:xfrm>
          <a:prstGeom prst="rect">
            <a:avLst/>
          </a:prstGeom>
          <a:noFill/>
          <a:ln>
            <a:noFill/>
          </a:ln>
        </p:spPr>
      </p:pic>
      <p:pic>
        <p:nvPicPr>
          <p:cNvPr id="485" name="Google Shape;485;g1581b24478b_0_58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5400000">
            <a:off x="10956175" y="1240339"/>
            <a:ext cx="1235826" cy="1235826"/>
          </a:xfrm>
          <a:prstGeom prst="rect">
            <a:avLst/>
          </a:prstGeom>
          <a:noFill/>
          <a:ln>
            <a:noFill/>
          </a:ln>
        </p:spPr>
      </p:pic>
      <p:sp>
        <p:nvSpPr>
          <p:cNvPr id="486" name="Google Shape;486;g1581b24478b_0_585"/>
          <p:cNvSpPr txBox="1"/>
          <p:nvPr/>
        </p:nvSpPr>
        <p:spPr>
          <a:xfrm>
            <a:off x="8954040" y="1412267"/>
            <a:ext cx="2052000" cy="6927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chemeClr val="dk2"/>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chemeClr val="dk2"/>
                </a:solidFill>
                <a:latin typeface="Century Gothic"/>
                <a:ea typeface="Century Gothic"/>
                <a:cs typeface="Century Gothic"/>
                <a:sym typeface="Century Gothic"/>
              </a:rPr>
              <a:t>Add, delete, or modify questions as necessary.</a:t>
            </a:r>
            <a:endParaRPr sz="1100" b="0" i="0" u="none" strike="noStrike" cap="none">
              <a:solidFill>
                <a:schemeClr val="dk2"/>
              </a:solidFill>
              <a:latin typeface="Century Gothic"/>
              <a:ea typeface="Century Gothic"/>
              <a:cs typeface="Century Gothic"/>
              <a:sym typeface="Century Gothic"/>
            </a:endParaRPr>
          </a:p>
        </p:txBody>
      </p:sp>
      <p:sp>
        <p:nvSpPr>
          <p:cNvPr id="487" name="Google Shape;487;g1581b24478b_0_58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26</a:t>
            </a:fld>
            <a:endParaRPr/>
          </a:p>
        </p:txBody>
      </p:sp>
      <p:sp>
        <p:nvSpPr>
          <p:cNvPr id="488" name="Google Shape;488;g1581b24478b_0_585"/>
          <p:cNvSpPr txBox="1"/>
          <p:nvPr/>
        </p:nvSpPr>
        <p:spPr>
          <a:xfrm>
            <a:off x="755075" y="373275"/>
            <a:ext cx="98595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115000"/>
              </a:lnSpc>
              <a:spcBef>
                <a:spcPts val="0"/>
              </a:spcBef>
              <a:spcAft>
                <a:spcPts val="0"/>
              </a:spcAft>
              <a:buClr>
                <a:srgbClr val="2853A3"/>
              </a:buClr>
              <a:buSzPts val="3200"/>
              <a:buFont typeface="Century Gothic"/>
              <a:buNone/>
            </a:pPr>
            <a:r>
              <a:rPr lang="en-US" sz="3200" b="0" i="0" u="none" strike="noStrike" cap="none">
                <a:solidFill>
                  <a:srgbClr val="2853A3"/>
                </a:solidFill>
                <a:latin typeface="Century Gothic"/>
                <a:ea typeface="Century Gothic"/>
                <a:cs typeface="Century Gothic"/>
                <a:sym typeface="Century Gothic"/>
              </a:rPr>
              <a:t>What Influences Your Role In The Business?</a:t>
            </a:r>
            <a:endParaRPr sz="3200" b="0" i="0" u="none" strike="noStrike" cap="none">
              <a:solidFill>
                <a:srgbClr val="2853A3"/>
              </a:solidFill>
              <a:latin typeface="Century Gothic"/>
              <a:ea typeface="Century Gothic"/>
              <a:cs typeface="Century Gothic"/>
              <a:sym typeface="Century Gothic"/>
            </a:endParaRPr>
          </a:p>
        </p:txBody>
      </p:sp>
      <p:sp>
        <p:nvSpPr>
          <p:cNvPr id="489" name="Google Shape;489;g1581b24478b_0_585"/>
          <p:cNvSpPr/>
          <p:nvPr/>
        </p:nvSpPr>
        <p:spPr>
          <a:xfrm>
            <a:off x="574250" y="1893600"/>
            <a:ext cx="6591600" cy="4393800"/>
          </a:xfrm>
          <a:prstGeom prst="round1Rect">
            <a:avLst>
              <a:gd name="adj" fmla="val 16667"/>
            </a:avLst>
          </a:prstGeom>
          <a:solidFill>
            <a:srgbClr val="B3CDEA">
              <a:alpha val="2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 name="Google Shape;490;g1581b24478b_0_585"/>
          <p:cNvSpPr txBox="1"/>
          <p:nvPr/>
        </p:nvSpPr>
        <p:spPr>
          <a:xfrm>
            <a:off x="1013550" y="2570275"/>
            <a:ext cx="5345100" cy="3425400"/>
          </a:xfrm>
          <a:prstGeom prst="rect">
            <a:avLst/>
          </a:prstGeom>
          <a:noFill/>
          <a:ln>
            <a:noFill/>
          </a:ln>
        </p:spPr>
        <p:txBody>
          <a:bodyPr spcFirstLastPara="1" wrap="square" lIns="91425" tIns="91425" rIns="91425" bIns="91425" anchor="t" anchorCtr="0">
            <a:spAutoFit/>
          </a:bodyPr>
          <a:lstStyle/>
          <a:p>
            <a:pPr marL="294217" marR="151137" lvl="0" indent="-292100" algn="l" rtl="0">
              <a:lnSpc>
                <a:spcPct val="117200"/>
              </a:lnSpc>
              <a:spcBef>
                <a:spcPts val="0"/>
              </a:spcBef>
              <a:spcAft>
                <a:spcPts val="0"/>
              </a:spcAft>
              <a:buClr>
                <a:schemeClr val="dk2"/>
              </a:buClr>
              <a:buSzPts val="1900"/>
              <a:buFont typeface="Arial"/>
              <a:buChar char="•"/>
            </a:pPr>
            <a:r>
              <a:rPr lang="en-US" sz="1900" b="0" i="0" u="none" strike="noStrike" cap="none">
                <a:solidFill>
                  <a:schemeClr val="dk2"/>
                </a:solidFill>
                <a:latin typeface="Century Gothic"/>
                <a:ea typeface="Century Gothic"/>
                <a:cs typeface="Century Gothic"/>
                <a:sym typeface="Century Gothic"/>
              </a:rPr>
              <a:t>Are you involved in the decision-making in your business? Would you like to be more involved?</a:t>
            </a:r>
            <a:endParaRPr sz="1900" b="0" i="0" u="none" strike="noStrike" cap="none">
              <a:solidFill>
                <a:schemeClr val="dk2"/>
              </a:solidFill>
              <a:latin typeface="Century Gothic"/>
              <a:ea typeface="Century Gothic"/>
              <a:cs typeface="Century Gothic"/>
              <a:sym typeface="Century Gothic"/>
            </a:endParaRPr>
          </a:p>
          <a:p>
            <a:pPr marL="294217" marR="151137" lvl="0" indent="-292100" algn="l" rtl="0">
              <a:lnSpc>
                <a:spcPct val="117200"/>
              </a:lnSpc>
              <a:spcBef>
                <a:spcPts val="1000"/>
              </a:spcBef>
              <a:spcAft>
                <a:spcPts val="0"/>
              </a:spcAft>
              <a:buClr>
                <a:schemeClr val="dk2"/>
              </a:buClr>
              <a:buSzPts val="1900"/>
              <a:buFont typeface="Arial"/>
              <a:buChar char="•"/>
            </a:pPr>
            <a:r>
              <a:rPr lang="en-US" sz="1900" b="0" i="0" u="none" strike="noStrike" cap="none">
                <a:solidFill>
                  <a:schemeClr val="dk2"/>
                </a:solidFill>
                <a:latin typeface="Century Gothic"/>
                <a:ea typeface="Century Gothic"/>
                <a:cs typeface="Century Gothic"/>
                <a:sym typeface="Century Gothic"/>
              </a:rPr>
              <a:t>Do you feel limited as a woman in what you can do for the business? What would need to happen to change those limits? </a:t>
            </a:r>
            <a:endParaRPr sz="1900" b="0" i="0" u="none" strike="noStrike" cap="none">
              <a:solidFill>
                <a:schemeClr val="dk2"/>
              </a:solidFill>
              <a:latin typeface="Century Gothic"/>
              <a:ea typeface="Century Gothic"/>
              <a:cs typeface="Century Gothic"/>
              <a:sym typeface="Century Gothic"/>
            </a:endParaRPr>
          </a:p>
          <a:p>
            <a:pPr marL="285750" marR="0" lvl="0" indent="-285750" algn="l" rtl="0">
              <a:lnSpc>
                <a:spcPct val="100000"/>
              </a:lnSpc>
              <a:spcBef>
                <a:spcPts val="1000"/>
              </a:spcBef>
              <a:spcAft>
                <a:spcPts val="1000"/>
              </a:spcAft>
              <a:buClr>
                <a:schemeClr val="dk2"/>
              </a:buClr>
              <a:buSzPts val="1900"/>
              <a:buFont typeface="Arial"/>
              <a:buChar char="•"/>
            </a:pPr>
            <a:r>
              <a:rPr lang="en-US" sz="1900" b="0" i="0" u="none" strike="noStrike" cap="none">
                <a:solidFill>
                  <a:schemeClr val="dk2"/>
                </a:solidFill>
                <a:latin typeface="Century Gothic"/>
                <a:ea typeface="Century Gothic"/>
                <a:cs typeface="Century Gothic"/>
                <a:sym typeface="Century Gothic"/>
              </a:rPr>
              <a:t>Does your gender impact how customers perceive your store? How?</a:t>
            </a:r>
            <a:endParaRPr sz="1500" b="0" i="0" u="none" strike="noStrike" cap="none">
              <a:solidFill>
                <a:schemeClr val="dk2"/>
              </a:solidFill>
              <a:latin typeface="Arial"/>
              <a:ea typeface="Arial"/>
              <a:cs typeface="Arial"/>
              <a:sym typeface="Arial"/>
            </a:endParaRPr>
          </a:p>
        </p:txBody>
      </p:sp>
      <p:pic>
        <p:nvPicPr>
          <p:cNvPr id="491" name="Google Shape;491;g1581b24478b_0_585"/>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358850" y="2278862"/>
            <a:ext cx="5054525" cy="3983400"/>
          </a:xfrm>
          <a:prstGeom prst="rect">
            <a:avLst/>
          </a:prstGeom>
          <a:noFill/>
          <a:ln>
            <a:noFill/>
          </a:ln>
        </p:spPr>
      </p:pic>
      <p:grpSp>
        <p:nvGrpSpPr>
          <p:cNvPr id="492" name="Google Shape;492;g1581b24478b_0_585"/>
          <p:cNvGrpSpPr/>
          <p:nvPr/>
        </p:nvGrpSpPr>
        <p:grpSpPr>
          <a:xfrm>
            <a:off x="3282983" y="1720991"/>
            <a:ext cx="751285" cy="692768"/>
            <a:chOff x="5881050" y="622288"/>
            <a:chExt cx="1556100" cy="1434600"/>
          </a:xfrm>
        </p:grpSpPr>
        <p:sp>
          <p:nvSpPr>
            <p:cNvPr id="493" name="Google Shape;493;g1581b24478b_0_585"/>
            <p:cNvSpPr/>
            <p:nvPr/>
          </p:nvSpPr>
          <p:spPr>
            <a:xfrm>
              <a:off x="5881050" y="622288"/>
              <a:ext cx="1556100" cy="1434600"/>
            </a:xfrm>
            <a:prstGeom prst="ellipse">
              <a:avLst/>
            </a:prstGeom>
            <a:solidFill>
              <a:srgbClr val="E2ECF7"/>
            </a:solidFill>
            <a:ln w="19050" cap="flat" cmpd="sng">
              <a:solidFill>
                <a:srgbClr val="2855A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94" name="Google Shape;494;g1581b24478b_0_585"/>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6075870" y="756372"/>
              <a:ext cx="1166454" cy="1166424"/>
            </a:xfrm>
            <a:prstGeom prst="rect">
              <a:avLst/>
            </a:prstGeom>
            <a:noFill/>
            <a:ln>
              <a:noFill/>
            </a:ln>
          </p:spPr>
        </p:pic>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pic>
        <p:nvPicPr>
          <p:cNvPr id="499" name="Google Shape;499;g1581b24478b_0_603"/>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sp>
        <p:nvSpPr>
          <p:cNvPr id="500" name="Google Shape;500;g1581b24478b_0_603"/>
          <p:cNvSpPr txBox="1"/>
          <p:nvPr/>
        </p:nvSpPr>
        <p:spPr>
          <a:xfrm>
            <a:off x="2709278" y="3719466"/>
            <a:ext cx="1746300" cy="20856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100000"/>
              </a:lnSpc>
              <a:spcBef>
                <a:spcPts val="0"/>
              </a:spcBef>
              <a:spcAft>
                <a:spcPts val="0"/>
              </a:spcAft>
              <a:buClr>
                <a:srgbClr val="2853A3"/>
              </a:buClr>
              <a:buSzPts val="1200"/>
              <a:buFont typeface="Arial"/>
              <a:buNone/>
            </a:pPr>
            <a:endParaRPr sz="1200" b="1" i="0" u="none" strike="noStrike" cap="none">
              <a:solidFill>
                <a:schemeClr val="lt1"/>
              </a:solidFill>
              <a:latin typeface="Century Gothic"/>
              <a:ea typeface="Century Gothic"/>
              <a:cs typeface="Century Gothic"/>
              <a:sym typeface="Century Gothic"/>
            </a:endParaRPr>
          </a:p>
        </p:txBody>
      </p:sp>
      <p:pic>
        <p:nvPicPr>
          <p:cNvPr id="501" name="Google Shape;501;g1581b24478b_0_60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26565" y="220953"/>
            <a:ext cx="7772400" cy="194310"/>
          </a:xfrm>
          <a:prstGeom prst="rect">
            <a:avLst/>
          </a:prstGeom>
          <a:noFill/>
          <a:ln>
            <a:noFill/>
          </a:ln>
        </p:spPr>
      </p:pic>
      <p:sp>
        <p:nvSpPr>
          <p:cNvPr id="502" name="Google Shape;502;g1581b24478b_0_60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27</a:t>
            </a:fld>
            <a:endParaRPr/>
          </a:p>
        </p:txBody>
      </p:sp>
      <p:sp>
        <p:nvSpPr>
          <p:cNvPr id="503" name="Google Shape;503;g1581b24478b_0_603"/>
          <p:cNvSpPr txBox="1"/>
          <p:nvPr/>
        </p:nvSpPr>
        <p:spPr>
          <a:xfrm>
            <a:off x="602675" y="297075"/>
            <a:ext cx="4572600" cy="2002500"/>
          </a:xfrm>
          <a:prstGeom prst="rect">
            <a:avLst/>
          </a:prstGeom>
          <a:no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2853A3"/>
              </a:buClr>
              <a:buSzPts val="2294"/>
              <a:buFont typeface="Century Gothic"/>
              <a:buNone/>
            </a:pPr>
            <a:r>
              <a:rPr lang="en-US" sz="2084" b="1" i="0" u="none" strike="noStrike" cap="none">
                <a:solidFill>
                  <a:srgbClr val="2853A3"/>
                </a:solidFill>
                <a:latin typeface="Century Gothic"/>
                <a:ea typeface="Century Gothic"/>
                <a:cs typeface="Century Gothic"/>
                <a:sym typeface="Century Gothic"/>
              </a:rPr>
              <a:t>Do you see a gendered division of decision-making in your business and home life?</a:t>
            </a:r>
            <a:endParaRPr sz="2084" b="1" i="0" u="none" strike="noStrike" cap="none">
              <a:solidFill>
                <a:srgbClr val="2853A3"/>
              </a:solidFill>
              <a:latin typeface="Century Gothic"/>
              <a:ea typeface="Century Gothic"/>
              <a:cs typeface="Century Gothic"/>
              <a:sym typeface="Century Gothic"/>
            </a:endParaRPr>
          </a:p>
        </p:txBody>
      </p:sp>
      <p:grpSp>
        <p:nvGrpSpPr>
          <p:cNvPr id="504" name="Google Shape;504;g1581b24478b_0_603"/>
          <p:cNvGrpSpPr/>
          <p:nvPr/>
        </p:nvGrpSpPr>
        <p:grpSpPr>
          <a:xfrm>
            <a:off x="5591574" y="1249375"/>
            <a:ext cx="6196552" cy="4883423"/>
            <a:chOff x="5439174" y="1020775"/>
            <a:chExt cx="6196552" cy="4883423"/>
          </a:xfrm>
        </p:grpSpPr>
        <p:pic>
          <p:nvPicPr>
            <p:cNvPr id="505" name="Google Shape;505;g1581b24478b_0_60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439174" y="1020775"/>
              <a:ext cx="6196552" cy="4883423"/>
            </a:xfrm>
            <a:prstGeom prst="rect">
              <a:avLst/>
            </a:prstGeom>
            <a:noFill/>
            <a:ln>
              <a:noFill/>
            </a:ln>
          </p:spPr>
        </p:pic>
        <p:sp>
          <p:nvSpPr>
            <p:cNvPr id="506" name="Google Shape;506;g1581b24478b_0_603"/>
            <p:cNvSpPr txBox="1"/>
            <p:nvPr/>
          </p:nvSpPr>
          <p:spPr>
            <a:xfrm>
              <a:off x="6132000" y="1772125"/>
              <a:ext cx="5087100" cy="3429900"/>
            </a:xfrm>
            <a:prstGeom prst="rect">
              <a:avLst/>
            </a:prstGeom>
            <a:noFill/>
            <a:ln>
              <a:noFill/>
            </a:ln>
          </p:spPr>
          <p:txBody>
            <a:bodyPr spcFirstLastPara="1" wrap="square" lIns="91425" tIns="91425" rIns="91425" bIns="91425" anchor="t" anchorCtr="0">
              <a:spAutoFit/>
            </a:bodyPr>
            <a:lstStyle/>
            <a:p>
              <a:pPr marL="0" marR="151137" lvl="0" indent="0" algn="l" rtl="0">
                <a:lnSpc>
                  <a:spcPct val="117200"/>
                </a:lnSpc>
                <a:spcBef>
                  <a:spcPts val="0"/>
                </a:spcBef>
                <a:spcAft>
                  <a:spcPts val="0"/>
                </a:spcAft>
                <a:buClr>
                  <a:srgbClr val="000000"/>
                </a:buClr>
                <a:buSzPts val="1600"/>
                <a:buFont typeface="Arial"/>
                <a:buNone/>
              </a:pPr>
              <a:r>
                <a:rPr lang="en-US" sz="1600" b="1" i="0" u="none" strike="noStrike" cap="none">
                  <a:solidFill>
                    <a:schemeClr val="lt1"/>
                  </a:solidFill>
                  <a:latin typeface="Century Gothic"/>
                  <a:ea typeface="Century Gothic"/>
                  <a:cs typeface="Century Gothic"/>
                  <a:sym typeface="Century Gothic"/>
                </a:rPr>
                <a:t>Here are some decisions made by women and men at the household level and in business:</a:t>
              </a:r>
              <a:endParaRPr sz="1600" b="1" i="0" u="none" strike="noStrike" cap="none">
                <a:solidFill>
                  <a:schemeClr val="lt1"/>
                </a:solidFill>
                <a:latin typeface="Century Gothic"/>
                <a:ea typeface="Century Gothic"/>
                <a:cs typeface="Century Gothic"/>
                <a:sym typeface="Century Gothic"/>
              </a:endParaRPr>
            </a:p>
            <a:p>
              <a:pPr marL="457200" marR="39795" lvl="0" indent="-296354" algn="l" rtl="0">
                <a:lnSpc>
                  <a:spcPct val="100000"/>
                </a:lnSpc>
                <a:spcBef>
                  <a:spcPts val="1000"/>
                </a:spcBef>
                <a:spcAft>
                  <a:spcPts val="0"/>
                </a:spcAft>
                <a:buClr>
                  <a:schemeClr val="lt1"/>
                </a:buClr>
                <a:buSzPts val="1067"/>
                <a:buFont typeface="Century Gothic"/>
                <a:buChar char="•"/>
              </a:pPr>
              <a:r>
                <a:rPr lang="en-US" sz="1500" b="0" i="0" u="none" strike="noStrike" cap="none">
                  <a:solidFill>
                    <a:schemeClr val="lt1"/>
                  </a:solidFill>
                  <a:latin typeface="Century Gothic"/>
                  <a:ea typeface="Century Gothic"/>
                  <a:cs typeface="Century Gothic"/>
                  <a:sym typeface="Century Gothic"/>
                </a:rPr>
                <a:t>What food is cooked in the home</a:t>
              </a:r>
              <a:endParaRPr sz="1500" b="0" i="0" u="none" strike="noStrike" cap="none">
                <a:solidFill>
                  <a:schemeClr val="lt1"/>
                </a:solidFill>
                <a:latin typeface="Century Gothic"/>
                <a:ea typeface="Century Gothic"/>
                <a:cs typeface="Century Gothic"/>
                <a:sym typeface="Century Gothic"/>
              </a:endParaRPr>
            </a:p>
            <a:p>
              <a:pPr marL="457200" marR="0" lvl="0" indent="-296354" algn="l" rtl="0">
                <a:lnSpc>
                  <a:spcPct val="100000"/>
                </a:lnSpc>
                <a:spcBef>
                  <a:spcPts val="0"/>
                </a:spcBef>
                <a:spcAft>
                  <a:spcPts val="0"/>
                </a:spcAft>
                <a:buClr>
                  <a:schemeClr val="lt1"/>
                </a:buClr>
                <a:buSzPts val="1067"/>
                <a:buFont typeface="Century Gothic"/>
                <a:buChar char="•"/>
              </a:pPr>
              <a:r>
                <a:rPr lang="en-US" sz="1500" b="0" i="0" u="none" strike="noStrike" cap="none">
                  <a:solidFill>
                    <a:schemeClr val="lt1"/>
                  </a:solidFill>
                  <a:latin typeface="Century Gothic"/>
                  <a:ea typeface="Century Gothic"/>
                  <a:cs typeface="Century Gothic"/>
                  <a:sym typeface="Century Gothic"/>
                </a:rPr>
                <a:t>How or if the children should go to school</a:t>
              </a:r>
              <a:endParaRPr sz="1500" b="0" i="0" u="none" strike="noStrike" cap="none">
                <a:solidFill>
                  <a:schemeClr val="lt1"/>
                </a:solidFill>
                <a:latin typeface="Century Gothic"/>
                <a:ea typeface="Century Gothic"/>
                <a:cs typeface="Century Gothic"/>
                <a:sym typeface="Century Gothic"/>
              </a:endParaRPr>
            </a:p>
            <a:p>
              <a:pPr marL="457200" marR="0" lvl="0" indent="-296354" algn="l" rtl="0">
                <a:lnSpc>
                  <a:spcPct val="100000"/>
                </a:lnSpc>
                <a:spcBef>
                  <a:spcPts val="0"/>
                </a:spcBef>
                <a:spcAft>
                  <a:spcPts val="0"/>
                </a:spcAft>
                <a:buClr>
                  <a:schemeClr val="lt1"/>
                </a:buClr>
                <a:buSzPts val="1067"/>
                <a:buFont typeface="Century Gothic"/>
                <a:buChar char="•"/>
              </a:pPr>
              <a:r>
                <a:rPr lang="en-US" sz="1500" b="0" i="0" u="none" strike="noStrike" cap="none">
                  <a:solidFill>
                    <a:schemeClr val="lt1"/>
                  </a:solidFill>
                  <a:latin typeface="Century Gothic"/>
                  <a:ea typeface="Century Gothic"/>
                  <a:cs typeface="Century Gothic"/>
                  <a:sym typeface="Century Gothic"/>
                </a:rPr>
                <a:t>Whether to sell or buy land, houses, and property</a:t>
              </a:r>
              <a:endParaRPr sz="1500" b="0" i="0" u="none" strike="noStrike" cap="none">
                <a:solidFill>
                  <a:schemeClr val="lt1"/>
                </a:solidFill>
                <a:latin typeface="Century Gothic"/>
                <a:ea typeface="Century Gothic"/>
                <a:cs typeface="Century Gothic"/>
                <a:sym typeface="Century Gothic"/>
              </a:endParaRPr>
            </a:p>
            <a:p>
              <a:pPr marL="457200" marR="231574" lvl="0" indent="-296354" algn="l" rtl="0">
                <a:lnSpc>
                  <a:spcPct val="100000"/>
                </a:lnSpc>
                <a:spcBef>
                  <a:spcPts val="0"/>
                </a:spcBef>
                <a:spcAft>
                  <a:spcPts val="0"/>
                </a:spcAft>
                <a:buClr>
                  <a:schemeClr val="lt1"/>
                </a:buClr>
                <a:buSzPts val="1067"/>
                <a:buFont typeface="Century Gothic"/>
                <a:buChar char="•"/>
              </a:pPr>
              <a:r>
                <a:rPr lang="en-US" sz="1500" b="0" i="0" u="none" strike="noStrike" cap="none">
                  <a:solidFill>
                    <a:schemeClr val="lt1"/>
                  </a:solidFill>
                  <a:latin typeface="Century Gothic"/>
                  <a:ea typeface="Century Gothic"/>
                  <a:cs typeface="Century Gothic"/>
                  <a:sym typeface="Century Gothic"/>
                </a:rPr>
                <a:t>What brands are stocked at the shop</a:t>
              </a:r>
              <a:endParaRPr sz="1500" b="0" i="0" u="none" strike="noStrike" cap="none">
                <a:solidFill>
                  <a:schemeClr val="lt1"/>
                </a:solidFill>
                <a:latin typeface="Century Gothic"/>
                <a:ea typeface="Century Gothic"/>
                <a:cs typeface="Century Gothic"/>
                <a:sym typeface="Century Gothic"/>
              </a:endParaRPr>
            </a:p>
            <a:p>
              <a:pPr marL="457200" marR="114305" lvl="0" indent="-296354" algn="l" rtl="0">
                <a:lnSpc>
                  <a:spcPct val="100000"/>
                </a:lnSpc>
                <a:spcBef>
                  <a:spcPts val="0"/>
                </a:spcBef>
                <a:spcAft>
                  <a:spcPts val="0"/>
                </a:spcAft>
                <a:buClr>
                  <a:schemeClr val="lt1"/>
                </a:buClr>
                <a:buSzPts val="1067"/>
                <a:buFont typeface="Century Gothic"/>
                <a:buChar char="•"/>
              </a:pPr>
              <a:r>
                <a:rPr lang="en-US" sz="1500" b="0" i="0" u="none" strike="noStrike" cap="none">
                  <a:solidFill>
                    <a:schemeClr val="lt1"/>
                  </a:solidFill>
                  <a:latin typeface="Century Gothic"/>
                  <a:ea typeface="Century Gothic"/>
                  <a:cs typeface="Century Gothic"/>
                  <a:sym typeface="Century Gothic"/>
                </a:rPr>
                <a:t>How to decorate or arrange the shop</a:t>
              </a:r>
              <a:endParaRPr sz="1500" b="0" i="0" u="none" strike="noStrike" cap="none">
                <a:solidFill>
                  <a:schemeClr val="lt1"/>
                </a:solidFill>
                <a:latin typeface="Century Gothic"/>
                <a:ea typeface="Century Gothic"/>
                <a:cs typeface="Century Gothic"/>
                <a:sym typeface="Century Gothic"/>
              </a:endParaRPr>
            </a:p>
            <a:p>
              <a:pPr marL="457200" marR="254857" lvl="0" indent="-296354" algn="l" rtl="0">
                <a:lnSpc>
                  <a:spcPct val="100000"/>
                </a:lnSpc>
                <a:spcBef>
                  <a:spcPts val="0"/>
                </a:spcBef>
                <a:spcAft>
                  <a:spcPts val="0"/>
                </a:spcAft>
                <a:buClr>
                  <a:schemeClr val="lt1"/>
                </a:buClr>
                <a:buSzPts val="1067"/>
                <a:buFont typeface="Century Gothic"/>
                <a:buChar char="•"/>
              </a:pPr>
              <a:r>
                <a:rPr lang="en-US" sz="1500" b="0" i="0" u="none" strike="noStrike" cap="none">
                  <a:solidFill>
                    <a:schemeClr val="lt1"/>
                  </a:solidFill>
                  <a:latin typeface="Century Gothic"/>
                  <a:ea typeface="Century Gothic"/>
                  <a:cs typeface="Century Gothic"/>
                  <a:sym typeface="Century Gothic"/>
                </a:rPr>
                <a:t>Who manages the shop’s accounts</a:t>
              </a:r>
              <a:endParaRPr sz="1500" b="0" i="0" u="none" strike="noStrike" cap="none">
                <a:solidFill>
                  <a:schemeClr val="lt1"/>
                </a:solidFill>
                <a:latin typeface="Century Gothic"/>
                <a:ea typeface="Century Gothic"/>
                <a:cs typeface="Century Gothic"/>
                <a:sym typeface="Century Gothic"/>
              </a:endParaRPr>
            </a:p>
            <a:p>
              <a:pPr marL="457200" marR="254857" lvl="0" indent="-296354" algn="l" rtl="0">
                <a:lnSpc>
                  <a:spcPct val="100000"/>
                </a:lnSpc>
                <a:spcBef>
                  <a:spcPts val="0"/>
                </a:spcBef>
                <a:spcAft>
                  <a:spcPts val="0"/>
                </a:spcAft>
                <a:buClr>
                  <a:schemeClr val="lt1"/>
                </a:buClr>
                <a:buSzPts val="1067"/>
                <a:buFont typeface="Century Gothic"/>
                <a:buChar char="•"/>
              </a:pPr>
              <a:r>
                <a:rPr lang="en-US" sz="1500" b="0" i="0" u="none" strike="noStrike" cap="none">
                  <a:solidFill>
                    <a:schemeClr val="lt1"/>
                  </a:solidFill>
                  <a:latin typeface="Century Gothic"/>
                  <a:ea typeface="Century Gothic"/>
                  <a:cs typeface="Century Gothic"/>
                  <a:sym typeface="Century Gothic"/>
                </a:rPr>
                <a:t>How or when to use the phone</a:t>
              </a:r>
              <a:endParaRPr sz="1500" b="0" i="0" u="none" strike="noStrike" cap="none">
                <a:solidFill>
                  <a:schemeClr val="lt1"/>
                </a:solidFill>
                <a:latin typeface="Century Gothic"/>
                <a:ea typeface="Century Gothic"/>
                <a:cs typeface="Century Gothic"/>
                <a:sym typeface="Century Gothic"/>
              </a:endParaRPr>
            </a:p>
            <a:p>
              <a:pPr marL="457200" marR="3387" lvl="0" indent="-296354" algn="l" rtl="0">
                <a:lnSpc>
                  <a:spcPct val="100000"/>
                </a:lnSpc>
                <a:spcBef>
                  <a:spcPts val="0"/>
                </a:spcBef>
                <a:spcAft>
                  <a:spcPts val="0"/>
                </a:spcAft>
                <a:buClr>
                  <a:schemeClr val="lt1"/>
                </a:buClr>
                <a:buSzPts val="1067"/>
                <a:buFont typeface="Century Gothic"/>
                <a:buChar char="•"/>
              </a:pPr>
              <a:r>
                <a:rPr lang="en-US" sz="1500" b="0" i="0" u="none" strike="noStrike" cap="none">
                  <a:solidFill>
                    <a:schemeClr val="lt1"/>
                  </a:solidFill>
                  <a:latin typeface="Century Gothic"/>
                  <a:ea typeface="Century Gothic"/>
                  <a:cs typeface="Century Gothic"/>
                  <a:sym typeface="Century Gothic"/>
                </a:rPr>
                <a:t>Who manages the household finances and financial transactions </a:t>
              </a:r>
              <a:endParaRPr sz="1500" b="0" i="0" u="none" strike="noStrike" cap="none">
                <a:solidFill>
                  <a:schemeClr val="lt1"/>
                </a:solidFill>
                <a:latin typeface="Century Gothic"/>
                <a:ea typeface="Century Gothic"/>
                <a:cs typeface="Century Gothic"/>
                <a:sym typeface="Century Gothic"/>
              </a:endParaRPr>
            </a:p>
            <a:p>
              <a:pPr marL="457200" marR="3387" lvl="0" indent="-296354" algn="l" rtl="0">
                <a:lnSpc>
                  <a:spcPct val="100000"/>
                </a:lnSpc>
                <a:spcBef>
                  <a:spcPts val="0"/>
                </a:spcBef>
                <a:spcAft>
                  <a:spcPts val="0"/>
                </a:spcAft>
                <a:buClr>
                  <a:schemeClr val="lt1"/>
                </a:buClr>
                <a:buSzPts val="1067"/>
                <a:buFont typeface="Century Gothic"/>
                <a:buChar char="•"/>
              </a:pPr>
              <a:r>
                <a:rPr lang="en-US" sz="1500" b="0" i="0" u="none" strike="noStrike" cap="none">
                  <a:solidFill>
                    <a:schemeClr val="lt1"/>
                  </a:solidFill>
                  <a:latin typeface="Century Gothic"/>
                  <a:ea typeface="Century Gothic"/>
                  <a:cs typeface="Century Gothic"/>
                  <a:sym typeface="Century Gothic"/>
                </a:rPr>
                <a:t>Whether to make investments and save</a:t>
              </a:r>
              <a:endParaRPr sz="1500" b="0" i="0" u="none" strike="noStrike" cap="none">
                <a:solidFill>
                  <a:schemeClr val="lt1"/>
                </a:solidFill>
                <a:latin typeface="Century Gothic"/>
                <a:ea typeface="Century Gothic"/>
                <a:cs typeface="Century Gothic"/>
                <a:sym typeface="Century Gothic"/>
              </a:endParaRPr>
            </a:p>
          </p:txBody>
        </p:sp>
      </p:grpSp>
      <p:grpSp>
        <p:nvGrpSpPr>
          <p:cNvPr id="507" name="Google Shape;507;g1581b24478b_0_603"/>
          <p:cNvGrpSpPr/>
          <p:nvPr/>
        </p:nvGrpSpPr>
        <p:grpSpPr>
          <a:xfrm>
            <a:off x="2940199" y="1634500"/>
            <a:ext cx="2626134" cy="2085599"/>
            <a:chOff x="2940199" y="872500"/>
            <a:chExt cx="2626134" cy="2085599"/>
          </a:xfrm>
        </p:grpSpPr>
        <p:pic>
          <p:nvPicPr>
            <p:cNvPr id="508" name="Google Shape;508;g1581b24478b_0_603"/>
            <p:cNvPicPr preferRelativeResize="0"/>
            <p:nvPr/>
          </p:nvPicPr>
          <p:blipFill rotWithShape="1">
            <a:blip r:embed="rId6" cstate="screen">
              <a:alphaModFix/>
              <a:extLst>
                <a:ext uri="{28A0092B-C50C-407E-A947-70E740481C1C}">
                  <a14:useLocalDpi xmlns:a14="http://schemas.microsoft.com/office/drawing/2010/main"/>
                </a:ext>
              </a:extLst>
            </a:blip>
            <a:srcRect l="21558" r="33749"/>
            <a:stretch/>
          </p:blipFill>
          <p:spPr>
            <a:xfrm flipH="1">
              <a:off x="3090501" y="872500"/>
              <a:ext cx="2475832" cy="2085599"/>
            </a:xfrm>
            <a:prstGeom prst="rect">
              <a:avLst/>
            </a:prstGeom>
            <a:noFill/>
            <a:ln>
              <a:noFill/>
            </a:ln>
          </p:spPr>
        </p:pic>
        <p:sp>
          <p:nvSpPr>
            <p:cNvPr id="509" name="Google Shape;509;g1581b24478b_0_603"/>
            <p:cNvSpPr/>
            <p:nvPr/>
          </p:nvSpPr>
          <p:spPr>
            <a:xfrm rot="-5400000">
              <a:off x="2727949" y="2266900"/>
              <a:ext cx="645900" cy="221400"/>
            </a:xfrm>
            <a:prstGeom prst="triangle">
              <a:avLst>
                <a:gd name="adj" fmla="val 46973"/>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0" name="Google Shape;510;g1581b24478b_0_603"/>
            <p:cNvSpPr txBox="1"/>
            <p:nvPr/>
          </p:nvSpPr>
          <p:spPr>
            <a:xfrm>
              <a:off x="3287888" y="1329375"/>
              <a:ext cx="2025000" cy="1323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D19129"/>
                  </a:solidFill>
                  <a:latin typeface="Century Gothic"/>
                  <a:ea typeface="Century Gothic"/>
                  <a:cs typeface="Century Gothic"/>
                  <a:sym typeface="Century Gothic"/>
                </a:rPr>
                <a:t>Let’s look at decisions men and women make to see if they are different.</a:t>
              </a:r>
              <a:endParaRPr sz="1600" b="1" i="0" u="none" strike="noStrike" cap="none">
                <a:solidFill>
                  <a:srgbClr val="D19129"/>
                </a:solidFill>
                <a:latin typeface="Century Gothic"/>
                <a:ea typeface="Century Gothic"/>
                <a:cs typeface="Century Gothic"/>
                <a:sym typeface="Century Gothic"/>
              </a:endParaRPr>
            </a:p>
          </p:txBody>
        </p:sp>
      </p:grpSp>
      <p:pic>
        <p:nvPicPr>
          <p:cNvPr id="511" name="Google Shape;511;g1581b24478b_0_603"/>
          <p:cNvPicPr preferRelativeResize="0"/>
          <p:nvPr/>
        </p:nvPicPr>
        <p:blipFill rotWithShape="1">
          <a:blip r:embed="rId7" cstate="screen">
            <a:alphaModFix/>
            <a:extLst>
              <a:ext uri="{28A0092B-C50C-407E-A947-70E740481C1C}">
                <a14:useLocalDpi xmlns:a14="http://schemas.microsoft.com/office/drawing/2010/main"/>
              </a:ext>
            </a:extLst>
          </a:blip>
          <a:srcRect r="15718"/>
          <a:stretch/>
        </p:blipFill>
        <p:spPr>
          <a:xfrm>
            <a:off x="350375" y="1802033"/>
            <a:ext cx="2919302" cy="519691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pic>
        <p:nvPicPr>
          <p:cNvPr id="516" name="Google Shape;516;g1581b24478b_0_626"/>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sp>
        <p:nvSpPr>
          <p:cNvPr id="517" name="Google Shape;517;g1581b24478b_0_626"/>
          <p:cNvSpPr txBox="1"/>
          <p:nvPr/>
        </p:nvSpPr>
        <p:spPr>
          <a:xfrm>
            <a:off x="2709278" y="3719466"/>
            <a:ext cx="1746300" cy="20856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100000"/>
              </a:lnSpc>
              <a:spcBef>
                <a:spcPts val="0"/>
              </a:spcBef>
              <a:spcAft>
                <a:spcPts val="0"/>
              </a:spcAft>
              <a:buClr>
                <a:srgbClr val="2853A3"/>
              </a:buClr>
              <a:buSzPts val="1200"/>
              <a:buFont typeface="Arial"/>
              <a:buNone/>
            </a:pPr>
            <a:endParaRPr sz="1200" b="1" i="0" u="none" strike="noStrike" cap="none">
              <a:solidFill>
                <a:schemeClr val="lt1"/>
              </a:solidFill>
              <a:latin typeface="Century Gothic"/>
              <a:ea typeface="Century Gothic"/>
              <a:cs typeface="Century Gothic"/>
              <a:sym typeface="Century Gothic"/>
            </a:endParaRPr>
          </a:p>
        </p:txBody>
      </p:sp>
      <p:pic>
        <p:nvPicPr>
          <p:cNvPr id="518" name="Google Shape;518;g1581b24478b_0_62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26565" y="220953"/>
            <a:ext cx="7772400" cy="194310"/>
          </a:xfrm>
          <a:prstGeom prst="rect">
            <a:avLst/>
          </a:prstGeom>
          <a:noFill/>
          <a:ln>
            <a:noFill/>
          </a:ln>
        </p:spPr>
      </p:pic>
      <p:pic>
        <p:nvPicPr>
          <p:cNvPr id="519" name="Google Shape;519;g1581b24478b_0_62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5400000">
            <a:off x="10956175" y="478339"/>
            <a:ext cx="1235826" cy="1235826"/>
          </a:xfrm>
          <a:prstGeom prst="rect">
            <a:avLst/>
          </a:prstGeom>
          <a:noFill/>
          <a:ln>
            <a:noFill/>
          </a:ln>
        </p:spPr>
      </p:pic>
      <p:sp>
        <p:nvSpPr>
          <p:cNvPr id="520" name="Google Shape;520;g1581b24478b_0_626"/>
          <p:cNvSpPr txBox="1"/>
          <p:nvPr/>
        </p:nvSpPr>
        <p:spPr>
          <a:xfrm>
            <a:off x="8954040" y="650267"/>
            <a:ext cx="2052000" cy="6927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chemeClr val="dk2"/>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chemeClr val="dk2"/>
                </a:solidFill>
                <a:latin typeface="Century Gothic"/>
                <a:ea typeface="Century Gothic"/>
                <a:cs typeface="Century Gothic"/>
                <a:sym typeface="Century Gothic"/>
              </a:rPr>
              <a:t>Add, delete, or modify questions as necessary.</a:t>
            </a:r>
            <a:endParaRPr sz="1100" b="0" i="0" u="none" strike="noStrike" cap="none">
              <a:solidFill>
                <a:schemeClr val="dk2"/>
              </a:solidFill>
              <a:latin typeface="Century Gothic"/>
              <a:ea typeface="Century Gothic"/>
              <a:cs typeface="Century Gothic"/>
              <a:sym typeface="Century Gothic"/>
            </a:endParaRPr>
          </a:p>
        </p:txBody>
      </p:sp>
      <p:sp>
        <p:nvSpPr>
          <p:cNvPr id="521" name="Google Shape;521;g1581b24478b_0_62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28</a:t>
            </a:fld>
            <a:endParaRPr/>
          </a:p>
        </p:txBody>
      </p:sp>
      <p:grpSp>
        <p:nvGrpSpPr>
          <p:cNvPr id="522" name="Google Shape;522;g1581b24478b_0_626"/>
          <p:cNvGrpSpPr/>
          <p:nvPr/>
        </p:nvGrpSpPr>
        <p:grpSpPr>
          <a:xfrm>
            <a:off x="589725" y="1130325"/>
            <a:ext cx="7636200" cy="5142900"/>
            <a:chOff x="742125" y="901725"/>
            <a:chExt cx="7636200" cy="5142900"/>
          </a:xfrm>
        </p:grpSpPr>
        <p:sp>
          <p:nvSpPr>
            <p:cNvPr id="523" name="Google Shape;523;g1581b24478b_0_626"/>
            <p:cNvSpPr/>
            <p:nvPr/>
          </p:nvSpPr>
          <p:spPr>
            <a:xfrm>
              <a:off x="742125" y="901725"/>
              <a:ext cx="7636200" cy="5142900"/>
            </a:xfrm>
            <a:prstGeom prst="rect">
              <a:avLst/>
            </a:prstGeom>
            <a:solidFill>
              <a:srgbClr val="B3CDEA">
                <a:alpha val="27058"/>
              </a:srgbClr>
            </a:solidFill>
            <a:ln w="9525" cap="flat" cmpd="sng">
              <a:solidFill>
                <a:srgbClr val="2855A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 name="Google Shape;524;g1581b24478b_0_626"/>
            <p:cNvSpPr txBox="1"/>
            <p:nvPr/>
          </p:nvSpPr>
          <p:spPr>
            <a:xfrm>
              <a:off x="1241475" y="1806725"/>
              <a:ext cx="6511200" cy="3976200"/>
            </a:xfrm>
            <a:prstGeom prst="rect">
              <a:avLst/>
            </a:prstGeom>
            <a:noFill/>
            <a:ln>
              <a:noFill/>
            </a:ln>
          </p:spPr>
          <p:txBody>
            <a:bodyPr spcFirstLastPara="1" wrap="square" lIns="91425" tIns="91425" rIns="91425" bIns="91425" anchor="t" anchorCtr="0">
              <a:spAutoFit/>
            </a:bodyPr>
            <a:lstStyle/>
            <a:p>
              <a:pPr marL="457200" marR="299312" lvl="0" indent="-355600" algn="ctr" rtl="0">
                <a:lnSpc>
                  <a:spcPct val="115199"/>
                </a:lnSpc>
                <a:spcBef>
                  <a:spcPts val="0"/>
                </a:spcBef>
                <a:spcAft>
                  <a:spcPts val="0"/>
                </a:spcAft>
                <a:buClr>
                  <a:srgbClr val="2855A4"/>
                </a:buClr>
                <a:buSzPts val="2000"/>
                <a:buFont typeface="Arial"/>
                <a:buChar char="•"/>
              </a:pPr>
              <a:r>
                <a:rPr lang="en-US" sz="2233" b="1" i="0" u="none" strike="noStrike" cap="none">
                  <a:solidFill>
                    <a:srgbClr val="2855A4"/>
                  </a:solidFill>
                  <a:latin typeface="Century Gothic"/>
                  <a:ea typeface="Century Gothic"/>
                  <a:cs typeface="Century Gothic"/>
                  <a:sym typeface="Century Gothic"/>
                </a:rPr>
                <a:t>Does this list reflect your own behaviors in your family and in running the shop?</a:t>
              </a:r>
              <a:endParaRPr sz="2500" b="0" i="0" u="none" strike="noStrike" cap="none">
                <a:solidFill>
                  <a:srgbClr val="2855A4"/>
                </a:solidFill>
                <a:latin typeface="Century Gothic"/>
                <a:ea typeface="Century Gothic"/>
                <a:cs typeface="Century Gothic"/>
                <a:sym typeface="Century Gothic"/>
              </a:endParaRPr>
            </a:p>
            <a:p>
              <a:pPr marL="457200" marR="3387" lvl="0" indent="-355600" algn="ctr" rtl="0">
                <a:lnSpc>
                  <a:spcPct val="115199"/>
                </a:lnSpc>
                <a:spcBef>
                  <a:spcPts val="1000"/>
                </a:spcBef>
                <a:spcAft>
                  <a:spcPts val="0"/>
                </a:spcAft>
                <a:buClr>
                  <a:srgbClr val="2855A4"/>
                </a:buClr>
                <a:buSzPts val="2000"/>
                <a:buFont typeface="Arial"/>
                <a:buChar char="•"/>
              </a:pPr>
              <a:r>
                <a:rPr lang="en-US" sz="2233" b="1" i="0" u="none" strike="noStrike" cap="none">
                  <a:solidFill>
                    <a:srgbClr val="2855A4"/>
                  </a:solidFill>
                  <a:latin typeface="Century Gothic"/>
                  <a:ea typeface="Century Gothic"/>
                  <a:cs typeface="Century Gothic"/>
                  <a:sym typeface="Century Gothic"/>
                </a:rPr>
                <a:t>How does it feel to look at this list of decisions as a man or woman? Is it fair? Why? Why not?</a:t>
              </a:r>
              <a:endParaRPr sz="2800" b="0" i="0" u="none" strike="noStrike" cap="none">
                <a:solidFill>
                  <a:srgbClr val="2855A4"/>
                </a:solidFill>
                <a:latin typeface="Century Gothic"/>
                <a:ea typeface="Century Gothic"/>
                <a:cs typeface="Century Gothic"/>
                <a:sym typeface="Century Gothic"/>
              </a:endParaRPr>
            </a:p>
            <a:p>
              <a:pPr marL="457200" marR="0" lvl="0" indent="-355600" algn="ctr" rtl="0">
                <a:lnSpc>
                  <a:spcPct val="100000"/>
                </a:lnSpc>
                <a:spcBef>
                  <a:spcPts val="1000"/>
                </a:spcBef>
                <a:spcAft>
                  <a:spcPts val="0"/>
                </a:spcAft>
                <a:buClr>
                  <a:srgbClr val="2855A4"/>
                </a:buClr>
                <a:buSzPts val="2000"/>
                <a:buFont typeface="Arial"/>
                <a:buChar char="•"/>
              </a:pPr>
              <a:r>
                <a:rPr lang="en-US" sz="2233" b="1" i="0" u="none" strike="noStrike" cap="none">
                  <a:solidFill>
                    <a:srgbClr val="2855A4"/>
                  </a:solidFill>
                  <a:latin typeface="Century Gothic"/>
                  <a:ea typeface="Century Gothic"/>
                  <a:cs typeface="Century Gothic"/>
                  <a:sym typeface="Century Gothic"/>
                </a:rPr>
                <a:t>Do you wish your role in your family and business was different? Why?</a:t>
              </a:r>
              <a:endParaRPr sz="2500" b="0" i="0" u="none" strike="noStrike" cap="none">
                <a:solidFill>
                  <a:srgbClr val="2855A4"/>
                </a:solidFill>
                <a:latin typeface="Century Gothic"/>
                <a:ea typeface="Century Gothic"/>
                <a:cs typeface="Century Gothic"/>
                <a:sym typeface="Century Gothic"/>
              </a:endParaRPr>
            </a:p>
            <a:p>
              <a:pPr marL="457200" marR="969058" lvl="0" indent="-355600" algn="ctr" rtl="0">
                <a:lnSpc>
                  <a:spcPct val="115199"/>
                </a:lnSpc>
                <a:spcBef>
                  <a:spcPts val="1000"/>
                </a:spcBef>
                <a:spcAft>
                  <a:spcPts val="1000"/>
                </a:spcAft>
                <a:buClr>
                  <a:srgbClr val="2855A4"/>
                </a:buClr>
                <a:buSzPts val="2000"/>
                <a:buFont typeface="Arial"/>
                <a:buChar char="•"/>
              </a:pPr>
              <a:r>
                <a:rPr lang="en-US" sz="2233" b="1" i="0" u="none" strike="noStrike" cap="none">
                  <a:solidFill>
                    <a:srgbClr val="2855A4"/>
                  </a:solidFill>
                  <a:latin typeface="Century Gothic"/>
                  <a:ea typeface="Century Gothic"/>
                  <a:cs typeface="Century Gothic"/>
                  <a:sym typeface="Century Gothic"/>
                </a:rPr>
                <a:t>How can we work to bring about change?</a:t>
              </a:r>
              <a:endParaRPr sz="2000" b="0" i="0" u="none" strike="noStrike" cap="none">
                <a:solidFill>
                  <a:srgbClr val="2855A4"/>
                </a:solidFill>
                <a:latin typeface="Century Gothic"/>
                <a:ea typeface="Century Gothic"/>
                <a:cs typeface="Century Gothic"/>
                <a:sym typeface="Century Gothic"/>
              </a:endParaRPr>
            </a:p>
          </p:txBody>
        </p:sp>
      </p:grpSp>
      <p:grpSp>
        <p:nvGrpSpPr>
          <p:cNvPr id="525" name="Google Shape;525;g1581b24478b_0_626"/>
          <p:cNvGrpSpPr/>
          <p:nvPr/>
        </p:nvGrpSpPr>
        <p:grpSpPr>
          <a:xfrm>
            <a:off x="3789899" y="617521"/>
            <a:ext cx="1235855" cy="1139359"/>
            <a:chOff x="3760699" y="617521"/>
            <a:chExt cx="1235855" cy="1139359"/>
          </a:xfrm>
        </p:grpSpPr>
        <p:sp>
          <p:nvSpPr>
            <p:cNvPr id="526" name="Google Shape;526;g1581b24478b_0_626"/>
            <p:cNvSpPr/>
            <p:nvPr/>
          </p:nvSpPr>
          <p:spPr>
            <a:xfrm>
              <a:off x="3760699" y="617521"/>
              <a:ext cx="1235855" cy="1139359"/>
            </a:xfrm>
            <a:prstGeom prst="ellipse">
              <a:avLst/>
            </a:prstGeom>
            <a:solidFill>
              <a:srgbClr val="E2ECF7"/>
            </a:solidFill>
            <a:ln w="19050" cap="flat" cmpd="sng">
              <a:solidFill>
                <a:srgbClr val="2855A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27" name="Google Shape;527;g1581b24478b_0_626"/>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3915426" y="724011"/>
              <a:ext cx="926398" cy="926374"/>
            </a:xfrm>
            <a:prstGeom prst="rect">
              <a:avLst/>
            </a:prstGeom>
            <a:noFill/>
            <a:ln>
              <a:noFill/>
            </a:ln>
          </p:spPr>
        </p:pic>
      </p:grpSp>
      <p:pic>
        <p:nvPicPr>
          <p:cNvPr id="528" name="Google Shape;528;g1581b24478b_0_626"/>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7149400" y="1342975"/>
            <a:ext cx="4667601" cy="53553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pic>
        <p:nvPicPr>
          <p:cNvPr id="533" name="Google Shape;533;g1581b24478b_0_33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 y="0"/>
            <a:ext cx="12192000" cy="6857171"/>
          </a:xfrm>
          <a:prstGeom prst="rect">
            <a:avLst/>
          </a:prstGeom>
          <a:noFill/>
          <a:ln>
            <a:noFill/>
          </a:ln>
        </p:spPr>
      </p:pic>
      <p:sp>
        <p:nvSpPr>
          <p:cNvPr id="534" name="Google Shape;534;g1581b24478b_0_334"/>
          <p:cNvSpPr/>
          <p:nvPr/>
        </p:nvSpPr>
        <p:spPr>
          <a:xfrm>
            <a:off x="1" y="1717399"/>
            <a:ext cx="6681900" cy="1923600"/>
          </a:xfrm>
          <a:prstGeom prst="rect">
            <a:avLst/>
          </a:prstGeom>
          <a:solidFill>
            <a:srgbClr val="EDBD4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B3CDEA"/>
              </a:solidFill>
              <a:latin typeface="Calibri"/>
              <a:ea typeface="Calibri"/>
              <a:cs typeface="Calibri"/>
              <a:sym typeface="Calibri"/>
            </a:endParaRPr>
          </a:p>
        </p:txBody>
      </p:sp>
      <p:sp>
        <p:nvSpPr>
          <p:cNvPr id="535" name="Google Shape;535;g1581b24478b_0_334"/>
          <p:cNvSpPr txBox="1"/>
          <p:nvPr/>
        </p:nvSpPr>
        <p:spPr>
          <a:xfrm>
            <a:off x="1044324" y="1958824"/>
            <a:ext cx="5472900" cy="1423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Century Gothic"/>
                <a:ea typeface="Century Gothic"/>
                <a:cs typeface="Century Gothic"/>
                <a:sym typeface="Century Gothic"/>
              </a:rPr>
              <a:t>PART 3: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300"/>
              </a:spcBef>
              <a:spcAft>
                <a:spcPts val="0"/>
              </a:spcAft>
              <a:buClr>
                <a:srgbClr val="000000"/>
              </a:buClr>
              <a:buSzPts val="2800"/>
              <a:buFont typeface="Arial"/>
              <a:buNone/>
            </a:pPr>
            <a:r>
              <a:rPr lang="en-US" sz="2800" b="1">
                <a:solidFill>
                  <a:schemeClr val="lt1"/>
                </a:solidFill>
                <a:latin typeface="Century Gothic"/>
                <a:ea typeface="Century Gothic"/>
                <a:cs typeface="Century Gothic"/>
                <a:sym typeface="Century Gothic"/>
              </a:rPr>
              <a:t>UNDERSTANDING </a:t>
            </a:r>
            <a:r>
              <a:rPr lang="en-US" sz="2800" b="1" i="0" u="none" strike="noStrike" cap="none">
                <a:solidFill>
                  <a:schemeClr val="lt1"/>
                </a:solidFill>
                <a:latin typeface="Century Gothic"/>
                <a:ea typeface="Century Gothic"/>
                <a:cs typeface="Century Gothic"/>
                <a:sym typeface="Century Gothic"/>
              </a:rPr>
              <a:t>FORMAL VS. INFORMAL BUSINESS</a:t>
            </a:r>
            <a:endParaRPr sz="2800" b="1" i="0" u="none" strike="noStrike" cap="none">
              <a:solidFill>
                <a:schemeClr val="lt1"/>
              </a:solidFill>
              <a:highlight>
                <a:srgbClr val="FAC7A6"/>
              </a:highlight>
              <a:latin typeface="Century Gothic"/>
              <a:ea typeface="Century Gothic"/>
              <a:cs typeface="Century Gothic"/>
              <a:sym typeface="Century Gothic"/>
            </a:endParaRPr>
          </a:p>
        </p:txBody>
      </p:sp>
      <p:sp>
        <p:nvSpPr>
          <p:cNvPr id="536" name="Google Shape;536;g1581b24478b_0_334"/>
          <p:cNvSpPr txBox="1"/>
          <p:nvPr/>
        </p:nvSpPr>
        <p:spPr>
          <a:xfrm>
            <a:off x="1044325" y="3981100"/>
            <a:ext cx="4603800" cy="2635800"/>
          </a:xfrm>
          <a:prstGeom prst="rect">
            <a:avLst/>
          </a:prstGeom>
          <a:noFill/>
          <a:ln>
            <a:noFill/>
          </a:ln>
          <a:effectLst>
            <a:outerShdw blurRad="254000" algn="tl" rotWithShape="0">
              <a:srgbClr val="000000">
                <a:alpha val="40000"/>
              </a:srgbClr>
            </a:outerShdw>
          </a:effectLst>
        </p:spPr>
        <p:txBody>
          <a:bodyPr spcFirstLastPara="1" wrap="square" lIns="91425" tIns="45700" rIns="91425" bIns="45700" anchor="t" anchorCtr="0">
            <a:normAutofit/>
          </a:bodyPr>
          <a:lstStyle/>
          <a:p>
            <a:pPr marL="228600" marR="0" lvl="0" indent="-228600" algn="l" rtl="0">
              <a:lnSpc>
                <a:spcPct val="100000"/>
              </a:lnSpc>
              <a:spcBef>
                <a:spcPts val="0"/>
              </a:spcBef>
              <a:spcAft>
                <a:spcPts val="0"/>
              </a:spcAft>
              <a:buClr>
                <a:schemeClr val="lt1"/>
              </a:buClr>
              <a:buSzPts val="1600"/>
              <a:buFont typeface="Arial"/>
              <a:buNone/>
            </a:pPr>
            <a:r>
              <a:rPr lang="en-US" sz="2000" b="1" i="0" u="none" strike="noStrike" cap="none">
                <a:solidFill>
                  <a:schemeClr val="lt1"/>
                </a:solidFill>
                <a:latin typeface="Century Gothic"/>
                <a:ea typeface="Century Gothic"/>
                <a:cs typeface="Century Gothic"/>
                <a:sym typeface="Century Gothic"/>
              </a:rPr>
              <a:t>Objectives:</a:t>
            </a:r>
            <a:endParaRPr sz="1400" b="0" i="0" u="none" strike="noStrike" cap="none">
              <a:solidFill>
                <a:srgbClr val="000000"/>
              </a:solidFill>
              <a:latin typeface="Arial"/>
              <a:ea typeface="Arial"/>
              <a:cs typeface="Arial"/>
              <a:sym typeface="Arial"/>
            </a:endParaRPr>
          </a:p>
          <a:p>
            <a:pPr marL="457200" marR="0" lvl="0" indent="-330200" algn="l" rtl="0">
              <a:lnSpc>
                <a:spcPct val="100000"/>
              </a:lnSpc>
              <a:spcBef>
                <a:spcPts val="1000"/>
              </a:spcBef>
              <a:spcAft>
                <a:spcPts val="0"/>
              </a:spcAft>
              <a:buClr>
                <a:schemeClr val="lt1"/>
              </a:buClr>
              <a:buSzPts val="1600"/>
              <a:buFont typeface="Century Gothic"/>
              <a:buAutoNum type="arabicPeriod"/>
            </a:pPr>
            <a:r>
              <a:rPr lang="en-US" sz="1600" b="0" i="0" u="none" strike="noStrike" cap="none">
                <a:solidFill>
                  <a:schemeClr val="lt1"/>
                </a:solidFill>
                <a:latin typeface="Century Gothic"/>
                <a:ea typeface="Century Gothic"/>
                <a:cs typeface="Century Gothic"/>
                <a:sym typeface="Century Gothic"/>
              </a:rPr>
              <a:t>To identify the steps needed to create a formal business.</a:t>
            </a:r>
            <a:endParaRPr sz="1600" b="0" i="0" u="none" strike="noStrike" cap="none">
              <a:solidFill>
                <a:schemeClr val="lt1"/>
              </a:solidFill>
              <a:latin typeface="Century Gothic"/>
              <a:ea typeface="Century Gothic"/>
              <a:cs typeface="Century Gothic"/>
              <a:sym typeface="Century Gothic"/>
            </a:endParaRPr>
          </a:p>
          <a:p>
            <a:pPr marL="457200" marR="0" lvl="0" indent="-330200" algn="l" rtl="0">
              <a:lnSpc>
                <a:spcPct val="100000"/>
              </a:lnSpc>
              <a:spcBef>
                <a:spcPts val="0"/>
              </a:spcBef>
              <a:spcAft>
                <a:spcPts val="0"/>
              </a:spcAft>
              <a:buClr>
                <a:schemeClr val="lt1"/>
              </a:buClr>
              <a:buSzPts val="1600"/>
              <a:buFont typeface="Century Gothic"/>
              <a:buAutoNum type="arabicPeriod"/>
            </a:pPr>
            <a:r>
              <a:rPr lang="en-US" sz="1600" b="0" i="0" u="none" strike="noStrike" cap="none">
                <a:solidFill>
                  <a:schemeClr val="lt1"/>
                </a:solidFill>
                <a:latin typeface="Century Gothic"/>
                <a:ea typeface="Century Gothic"/>
                <a:cs typeface="Century Gothic"/>
                <a:sym typeface="Century Gothic"/>
              </a:rPr>
              <a:t>To understand what taxes apply to your business.</a:t>
            </a:r>
            <a:endParaRPr sz="1600" b="0" i="0" u="none" strike="noStrike" cap="none">
              <a:solidFill>
                <a:schemeClr val="lt1"/>
              </a:solidFill>
              <a:latin typeface="Century Gothic"/>
              <a:ea typeface="Century Gothic"/>
              <a:cs typeface="Century Gothic"/>
              <a:sym typeface="Century Gothic"/>
            </a:endParaRPr>
          </a:p>
          <a:p>
            <a:pPr marL="457200" marR="0" lvl="0" indent="-330200" algn="l" rtl="0">
              <a:lnSpc>
                <a:spcPct val="100000"/>
              </a:lnSpc>
              <a:spcBef>
                <a:spcPts val="0"/>
              </a:spcBef>
              <a:spcAft>
                <a:spcPts val="0"/>
              </a:spcAft>
              <a:buClr>
                <a:schemeClr val="lt1"/>
              </a:buClr>
              <a:buSzPts val="1600"/>
              <a:buFont typeface="Century Gothic"/>
              <a:buAutoNum type="arabicPeriod"/>
            </a:pPr>
            <a:r>
              <a:rPr lang="en-US" sz="1600" b="0" i="0" u="none" strike="noStrike" cap="none">
                <a:solidFill>
                  <a:schemeClr val="lt1"/>
                </a:solidFill>
                <a:latin typeface="Century Gothic"/>
                <a:ea typeface="Century Gothic"/>
                <a:cs typeface="Century Gothic"/>
                <a:sym typeface="Century Gothic"/>
              </a:rPr>
              <a:t>To learn about government support offered to small businesses.</a:t>
            </a:r>
            <a:endParaRPr sz="1900" b="0" i="0" u="none" strike="noStrike" cap="none">
              <a:solidFill>
                <a:schemeClr val="lt1"/>
              </a:solidFill>
              <a:latin typeface="Century Gothic"/>
              <a:ea typeface="Century Gothic"/>
              <a:cs typeface="Century Gothic"/>
              <a:sym typeface="Century Gothic"/>
            </a:endParaRPr>
          </a:p>
        </p:txBody>
      </p:sp>
      <p:grpSp>
        <p:nvGrpSpPr>
          <p:cNvPr id="537" name="Google Shape;537;g1581b24478b_0_334"/>
          <p:cNvGrpSpPr/>
          <p:nvPr/>
        </p:nvGrpSpPr>
        <p:grpSpPr>
          <a:xfrm>
            <a:off x="6096000" y="-90374"/>
            <a:ext cx="4204869" cy="3315998"/>
            <a:chOff x="6096000" y="-90374"/>
            <a:chExt cx="4204869" cy="3315998"/>
          </a:xfrm>
        </p:grpSpPr>
        <p:pic>
          <p:nvPicPr>
            <p:cNvPr id="538" name="Google Shape;538;g1581b24478b_0_33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096000" y="-90374"/>
              <a:ext cx="4204869" cy="3315998"/>
            </a:xfrm>
            <a:prstGeom prst="rect">
              <a:avLst/>
            </a:prstGeom>
            <a:noFill/>
            <a:ln>
              <a:noFill/>
            </a:ln>
          </p:spPr>
        </p:pic>
        <p:sp>
          <p:nvSpPr>
            <p:cNvPr id="539" name="Google Shape;539;g1581b24478b_0_334"/>
            <p:cNvSpPr txBox="1"/>
            <p:nvPr/>
          </p:nvSpPr>
          <p:spPr>
            <a:xfrm>
              <a:off x="7367161" y="834022"/>
              <a:ext cx="19674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600"/>
                <a:buFont typeface="Arial"/>
                <a:buNone/>
              </a:pPr>
              <a:r>
                <a:rPr lang="en-US" sz="2200" b="1" i="0" u="none" strike="noStrike" cap="none">
                  <a:solidFill>
                    <a:srgbClr val="664B71"/>
                  </a:solidFill>
                  <a:latin typeface="Century Gothic"/>
                  <a:ea typeface="Century Gothic"/>
                  <a:cs typeface="Century Gothic"/>
                  <a:sym typeface="Century Gothic"/>
                </a:rPr>
                <a:t>Are you </a:t>
              </a:r>
              <a:endParaRPr sz="2200" b="1" i="0" u="none" strike="noStrike" cap="none">
                <a:solidFill>
                  <a:srgbClr val="664B7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600"/>
                <a:buFont typeface="Arial"/>
                <a:buNone/>
              </a:pPr>
              <a:r>
                <a:rPr lang="en-US" sz="2200" b="1" i="0" u="none" strike="noStrike" cap="none">
                  <a:solidFill>
                    <a:srgbClr val="664B71"/>
                  </a:solidFill>
                  <a:latin typeface="Century Gothic"/>
                  <a:ea typeface="Century Gothic"/>
                  <a:cs typeface="Century Gothic"/>
                  <a:sym typeface="Century Gothic"/>
                </a:rPr>
                <a:t>ready?</a:t>
              </a:r>
              <a:endParaRPr sz="2800" b="1" i="0" u="none" strike="noStrike" cap="none">
                <a:solidFill>
                  <a:srgbClr val="1F497D"/>
                </a:solidFill>
                <a:latin typeface="Calibri"/>
                <a:ea typeface="Calibri"/>
                <a:cs typeface="Calibri"/>
                <a:sym typeface="Calibri"/>
              </a:endParaRPr>
            </a:p>
          </p:txBody>
        </p:sp>
      </p:grpSp>
      <p:sp>
        <p:nvSpPr>
          <p:cNvPr id="540" name="Google Shape;540;g1581b24478b_0_33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29</a:t>
            </a:fld>
            <a:endParaRPr/>
          </a:p>
        </p:txBody>
      </p:sp>
      <p:pic>
        <p:nvPicPr>
          <p:cNvPr id="541" name="Google Shape;541;g1581b24478b_0_334"/>
          <p:cNvPicPr preferRelativeResize="0"/>
          <p:nvPr/>
        </p:nvPicPr>
        <p:blipFill rotWithShape="1">
          <a:blip r:embed="rId5" cstate="screen">
            <a:alphaModFix/>
            <a:extLst>
              <a:ext uri="{28A0092B-C50C-407E-A947-70E740481C1C}">
                <a14:useLocalDpi xmlns:a14="http://schemas.microsoft.com/office/drawing/2010/main"/>
              </a:ext>
            </a:extLst>
          </a:blip>
          <a:srcRect r="13800" b="31926"/>
          <a:stretch/>
        </p:blipFill>
        <p:spPr>
          <a:xfrm flipH="1">
            <a:off x="6681900" y="545425"/>
            <a:ext cx="5327400" cy="631257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g14a759c8f77_0_289"/>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3"/>
          </a:xfrm>
          <a:prstGeom prst="rect">
            <a:avLst/>
          </a:prstGeom>
          <a:noFill/>
          <a:ln>
            <a:noFill/>
          </a:ln>
        </p:spPr>
      </p:pic>
      <p:sp>
        <p:nvSpPr>
          <p:cNvPr id="110" name="Google Shape;110;g14a759c8f77_0_289"/>
          <p:cNvSpPr/>
          <p:nvPr/>
        </p:nvSpPr>
        <p:spPr>
          <a:xfrm>
            <a:off x="907475" y="1546575"/>
            <a:ext cx="5490600" cy="4872000"/>
          </a:xfrm>
          <a:prstGeom prst="rect">
            <a:avLst/>
          </a:prstGeom>
          <a:solidFill>
            <a:srgbClr val="B3CDEA">
              <a:alpha val="2705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B3CDEA"/>
              </a:solidFill>
              <a:latin typeface="Calibri"/>
              <a:ea typeface="Calibri"/>
              <a:cs typeface="Calibri"/>
              <a:sym typeface="Calibri"/>
            </a:endParaRPr>
          </a:p>
        </p:txBody>
      </p:sp>
      <p:sp>
        <p:nvSpPr>
          <p:cNvPr id="111" name="Google Shape;111;g14a759c8f77_0_289"/>
          <p:cNvSpPr txBox="1">
            <a:spLocks noGrp="1"/>
          </p:cNvSpPr>
          <p:nvPr>
            <p:ph type="title"/>
          </p:nvPr>
        </p:nvSpPr>
        <p:spPr>
          <a:xfrm>
            <a:off x="755075" y="29708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853A3"/>
              </a:buClr>
              <a:buSzPts val="3200"/>
              <a:buFont typeface="Century Gothic"/>
              <a:buNone/>
            </a:pPr>
            <a:r>
              <a:rPr lang="en-US" sz="3200">
                <a:solidFill>
                  <a:srgbClr val="2853A3"/>
                </a:solidFill>
                <a:latin typeface="Century Gothic"/>
                <a:ea typeface="Century Gothic"/>
                <a:cs typeface="Century Gothic"/>
                <a:sym typeface="Century Gothic"/>
              </a:rPr>
              <a:t>Module Overview</a:t>
            </a:r>
            <a:endParaRPr/>
          </a:p>
        </p:txBody>
      </p:sp>
      <p:pic>
        <p:nvPicPr>
          <p:cNvPr id="112" name="Google Shape;112;g14a759c8f77_0_28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26565" y="220953"/>
            <a:ext cx="7772398" cy="194310"/>
          </a:xfrm>
          <a:prstGeom prst="rect">
            <a:avLst/>
          </a:prstGeom>
          <a:noFill/>
          <a:ln>
            <a:noFill/>
          </a:ln>
        </p:spPr>
      </p:pic>
      <p:sp>
        <p:nvSpPr>
          <p:cNvPr id="113" name="Google Shape;113;g14a759c8f77_0_289"/>
          <p:cNvSpPr/>
          <p:nvPr/>
        </p:nvSpPr>
        <p:spPr>
          <a:xfrm>
            <a:off x="6478800" y="1546575"/>
            <a:ext cx="5163300" cy="2744100"/>
          </a:xfrm>
          <a:prstGeom prst="rect">
            <a:avLst/>
          </a:prstGeom>
          <a:solidFill>
            <a:srgbClr val="B3CDEA">
              <a:alpha val="2705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B3CDEA"/>
              </a:solidFill>
              <a:latin typeface="Calibri"/>
              <a:ea typeface="Calibri"/>
              <a:cs typeface="Calibri"/>
              <a:sym typeface="Calibri"/>
            </a:endParaRPr>
          </a:p>
        </p:txBody>
      </p:sp>
      <p:sp>
        <p:nvSpPr>
          <p:cNvPr id="114" name="Google Shape;114;g14a759c8f77_0_289"/>
          <p:cNvSpPr txBox="1">
            <a:spLocks noGrp="1"/>
          </p:cNvSpPr>
          <p:nvPr>
            <p:ph type="body" idx="1"/>
          </p:nvPr>
        </p:nvSpPr>
        <p:spPr>
          <a:xfrm>
            <a:off x="7352100" y="1838738"/>
            <a:ext cx="4213800" cy="17679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97000"/>
              </a:lnSpc>
              <a:spcBef>
                <a:spcPts val="0"/>
              </a:spcBef>
              <a:spcAft>
                <a:spcPts val="0"/>
              </a:spcAft>
              <a:buClr>
                <a:srgbClr val="2853A3"/>
              </a:buClr>
              <a:buSzPts val="1800"/>
              <a:buNone/>
            </a:pPr>
            <a:r>
              <a:rPr lang="en-US" sz="2000" b="1">
                <a:solidFill>
                  <a:srgbClr val="2853A3"/>
                </a:solidFill>
                <a:latin typeface="Century Gothic"/>
                <a:ea typeface="Century Gothic"/>
                <a:cs typeface="Century Gothic"/>
                <a:sym typeface="Century Gothic"/>
              </a:rPr>
              <a:t>Objectives </a:t>
            </a:r>
            <a:endParaRPr sz="3000"/>
          </a:p>
          <a:p>
            <a:pPr marL="457200" marR="198755" lvl="0" indent="0" algn="l" rtl="0">
              <a:lnSpc>
                <a:spcPct val="100000"/>
              </a:lnSpc>
              <a:spcBef>
                <a:spcPts val="1000"/>
              </a:spcBef>
              <a:spcAft>
                <a:spcPts val="1000"/>
              </a:spcAft>
              <a:buSzPts val="2800"/>
              <a:buNone/>
            </a:pPr>
            <a:endParaRPr/>
          </a:p>
        </p:txBody>
      </p:sp>
      <p:sp>
        <p:nvSpPr>
          <p:cNvPr id="115" name="Google Shape;115;g14a759c8f77_0_289"/>
          <p:cNvSpPr/>
          <p:nvPr/>
        </p:nvSpPr>
        <p:spPr>
          <a:xfrm>
            <a:off x="6478800" y="4326775"/>
            <a:ext cx="5163300" cy="2093100"/>
          </a:xfrm>
          <a:prstGeom prst="rect">
            <a:avLst/>
          </a:prstGeom>
          <a:solidFill>
            <a:srgbClr val="B3CDEA">
              <a:alpha val="2705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E2ECF7"/>
              </a:solidFill>
              <a:latin typeface="Calibri"/>
              <a:ea typeface="Calibri"/>
              <a:cs typeface="Calibri"/>
              <a:sym typeface="Calibri"/>
            </a:endParaRPr>
          </a:p>
        </p:txBody>
      </p:sp>
      <p:grpSp>
        <p:nvGrpSpPr>
          <p:cNvPr id="116" name="Google Shape;116;g14a759c8f77_0_289"/>
          <p:cNvGrpSpPr/>
          <p:nvPr/>
        </p:nvGrpSpPr>
        <p:grpSpPr>
          <a:xfrm>
            <a:off x="6713841" y="4393087"/>
            <a:ext cx="6101400" cy="1892388"/>
            <a:chOff x="6660841" y="4459812"/>
            <a:chExt cx="6101400" cy="1892388"/>
          </a:xfrm>
        </p:grpSpPr>
        <p:sp>
          <p:nvSpPr>
            <p:cNvPr id="117" name="Google Shape;117;g14a759c8f77_0_289"/>
            <p:cNvSpPr txBox="1"/>
            <p:nvPr/>
          </p:nvSpPr>
          <p:spPr>
            <a:xfrm>
              <a:off x="6813250" y="4536000"/>
              <a:ext cx="4908000" cy="1816200"/>
            </a:xfrm>
            <a:prstGeom prst="rect">
              <a:avLst/>
            </a:prstGeom>
            <a:noFill/>
            <a:ln>
              <a:noFill/>
            </a:ln>
          </p:spPr>
          <p:txBody>
            <a:bodyPr spcFirstLastPara="1" wrap="square" lIns="91425" tIns="45700" rIns="91425" bIns="45700" anchor="t" anchorCtr="0">
              <a:spAutoFit/>
            </a:bodyPr>
            <a:lstStyle/>
            <a:p>
              <a:pPr marL="0" marR="0" lvl="1" indent="0" algn="l" rtl="0">
                <a:lnSpc>
                  <a:spcPct val="100000"/>
                </a:lnSpc>
                <a:spcBef>
                  <a:spcPts val="1200"/>
                </a:spcBef>
                <a:spcAft>
                  <a:spcPts val="0"/>
                </a:spcAft>
                <a:buClr>
                  <a:srgbClr val="000000"/>
                </a:buClr>
                <a:buSzPts val="1800"/>
                <a:buFont typeface="Arial"/>
                <a:buNone/>
              </a:pPr>
              <a:endParaRPr sz="1800" b="0" i="0" u="none" strike="noStrike" cap="none">
                <a:solidFill>
                  <a:srgbClr val="2853A3"/>
                </a:solidFill>
                <a:latin typeface="Century Gothic"/>
                <a:ea typeface="Century Gothic"/>
                <a:cs typeface="Century Gothic"/>
                <a:sym typeface="Century Gothic"/>
              </a:endParaRPr>
            </a:p>
            <a:p>
              <a:pPr marL="558800" marR="0" lvl="1" indent="0" algn="l" rtl="0">
                <a:lnSpc>
                  <a:spcPct val="100000"/>
                </a:lnSpc>
                <a:spcBef>
                  <a:spcPts val="1200"/>
                </a:spcBef>
                <a:spcAft>
                  <a:spcPts val="0"/>
                </a:spcAft>
                <a:buClr>
                  <a:srgbClr val="000000"/>
                </a:buClr>
                <a:buSzPts val="1800"/>
                <a:buFont typeface="Arial"/>
                <a:buNone/>
              </a:pPr>
              <a:r>
                <a:rPr lang="en-US" sz="1600" b="0" i="0" u="none" strike="noStrike" cap="none">
                  <a:solidFill>
                    <a:srgbClr val="2853A3"/>
                  </a:solidFill>
                  <a:latin typeface="Century Gothic"/>
                  <a:ea typeface="Century Gothic"/>
                  <a:cs typeface="Century Gothic"/>
                  <a:sym typeface="Century Gothic"/>
                </a:rPr>
                <a:t>get to know the training characters      and your training group</a:t>
              </a:r>
              <a:endParaRPr sz="1200" b="0" i="0" u="none" strike="noStrike" cap="none">
                <a:solidFill>
                  <a:srgbClr val="000000"/>
                </a:solidFill>
                <a:latin typeface="Arial"/>
                <a:ea typeface="Arial"/>
                <a:cs typeface="Arial"/>
                <a:sym typeface="Arial"/>
              </a:endParaRPr>
            </a:p>
            <a:p>
              <a:pPr marL="558800" marR="0" lvl="1" indent="0" algn="l" rtl="0">
                <a:lnSpc>
                  <a:spcPct val="100000"/>
                </a:lnSpc>
                <a:spcBef>
                  <a:spcPts val="1200"/>
                </a:spcBef>
                <a:spcAft>
                  <a:spcPts val="0"/>
                </a:spcAft>
                <a:buClr>
                  <a:srgbClr val="000000"/>
                </a:buClr>
                <a:buSzPts val="1800"/>
                <a:buFont typeface="Arial"/>
                <a:buNone/>
              </a:pPr>
              <a:r>
                <a:rPr lang="en-US" sz="1600" b="0" i="0" u="none" strike="noStrike" cap="none">
                  <a:solidFill>
                    <a:srgbClr val="2853A3"/>
                  </a:solidFill>
                  <a:latin typeface="Century Gothic"/>
                  <a:ea typeface="Century Gothic"/>
                  <a:cs typeface="Century Gothic"/>
                  <a:sym typeface="Century Gothic"/>
                </a:rPr>
                <a:t>analyze the status of your business</a:t>
              </a:r>
              <a:endParaRPr sz="1200" b="0" i="0" u="none" strike="noStrike" cap="none">
                <a:solidFill>
                  <a:srgbClr val="000000"/>
                </a:solidFill>
                <a:latin typeface="Arial"/>
                <a:ea typeface="Arial"/>
                <a:cs typeface="Arial"/>
                <a:sym typeface="Arial"/>
              </a:endParaRPr>
            </a:p>
            <a:p>
              <a:pPr marL="558800" marR="0" lvl="1" indent="0" algn="l" rtl="0">
                <a:lnSpc>
                  <a:spcPct val="100000"/>
                </a:lnSpc>
                <a:spcBef>
                  <a:spcPts val="1200"/>
                </a:spcBef>
                <a:spcAft>
                  <a:spcPts val="0"/>
                </a:spcAft>
                <a:buClr>
                  <a:srgbClr val="000000"/>
                </a:buClr>
                <a:buSzPts val="1800"/>
                <a:buFont typeface="Arial"/>
                <a:buNone/>
              </a:pPr>
              <a:r>
                <a:rPr lang="en-US" sz="1600" b="0" i="0" u="none" strike="noStrike" cap="none">
                  <a:solidFill>
                    <a:srgbClr val="2853A3"/>
                  </a:solidFill>
                  <a:latin typeface="Century Gothic"/>
                  <a:ea typeface="Century Gothic"/>
                  <a:cs typeface="Century Gothic"/>
                  <a:sym typeface="Century Gothic"/>
                </a:rPr>
                <a:t>brainstorm areas for improvement</a:t>
              </a:r>
              <a:endParaRPr sz="1600" b="1" i="0" u="none" strike="noStrike" cap="none">
                <a:solidFill>
                  <a:schemeClr val="dk1"/>
                </a:solidFill>
                <a:latin typeface="Arial"/>
                <a:ea typeface="Arial"/>
                <a:cs typeface="Arial"/>
                <a:sym typeface="Arial"/>
              </a:endParaRPr>
            </a:p>
          </p:txBody>
        </p:sp>
        <p:pic>
          <p:nvPicPr>
            <p:cNvPr id="118" name="Google Shape;118;g14a759c8f77_0_28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889450" y="5000525"/>
              <a:ext cx="369300" cy="369300"/>
            </a:xfrm>
            <a:prstGeom prst="rect">
              <a:avLst/>
            </a:prstGeom>
            <a:noFill/>
            <a:ln>
              <a:noFill/>
            </a:ln>
          </p:spPr>
        </p:pic>
        <p:sp>
          <p:nvSpPr>
            <p:cNvPr id="119" name="Google Shape;119;g14a759c8f77_0_289"/>
            <p:cNvSpPr txBox="1"/>
            <p:nvPr/>
          </p:nvSpPr>
          <p:spPr>
            <a:xfrm>
              <a:off x="6660841" y="4459812"/>
              <a:ext cx="6101400" cy="400200"/>
            </a:xfrm>
            <a:prstGeom prst="rect">
              <a:avLst/>
            </a:prstGeom>
            <a:noFill/>
            <a:ln>
              <a:noFill/>
            </a:ln>
          </p:spPr>
          <p:txBody>
            <a:bodyPr spcFirstLastPara="1" wrap="square" lIns="91425" tIns="45700" rIns="91425" bIns="45700" anchor="t" anchorCtr="0">
              <a:spAutoFit/>
            </a:bodyPr>
            <a:lstStyle/>
            <a:p>
              <a:pPr marL="95250" marR="198755" lvl="0" indent="0" algn="l" rtl="0">
                <a:lnSpc>
                  <a:spcPct val="116500"/>
                </a:lnSpc>
                <a:spcBef>
                  <a:spcPts val="0"/>
                </a:spcBef>
                <a:spcAft>
                  <a:spcPts val="0"/>
                </a:spcAft>
                <a:buClr>
                  <a:srgbClr val="2853A3"/>
                </a:buClr>
                <a:buSzPts val="1800"/>
                <a:buFont typeface="Century Gothic"/>
                <a:buNone/>
              </a:pPr>
              <a:r>
                <a:rPr lang="en-US" sz="2000" b="1" i="0" u="none" strike="noStrike" cap="none">
                  <a:solidFill>
                    <a:srgbClr val="2853A3"/>
                  </a:solidFill>
                  <a:latin typeface="Century Gothic"/>
                  <a:ea typeface="Century Gothic"/>
                  <a:cs typeface="Century Gothic"/>
                  <a:sym typeface="Century Gothic"/>
                </a:rPr>
                <a:t>In this module, you can…</a:t>
              </a:r>
              <a:endParaRPr sz="2000" b="0" i="0" u="none" strike="noStrike" cap="none">
                <a:solidFill>
                  <a:srgbClr val="000000"/>
                </a:solidFill>
                <a:latin typeface="Arial"/>
                <a:ea typeface="Arial"/>
                <a:cs typeface="Arial"/>
                <a:sym typeface="Arial"/>
              </a:endParaRPr>
            </a:p>
          </p:txBody>
        </p:sp>
      </p:grpSp>
      <p:pic>
        <p:nvPicPr>
          <p:cNvPr id="120" name="Google Shape;120;g14a759c8f77_0_289"/>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151375" y="1790500"/>
            <a:ext cx="582800" cy="582800"/>
          </a:xfrm>
          <a:prstGeom prst="rect">
            <a:avLst/>
          </a:prstGeom>
          <a:noFill/>
          <a:ln>
            <a:noFill/>
          </a:ln>
        </p:spPr>
      </p:pic>
      <p:pic>
        <p:nvPicPr>
          <p:cNvPr id="121" name="Google Shape;121;g14a759c8f77_0_289"/>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6660675" y="1725250"/>
            <a:ext cx="634974" cy="634974"/>
          </a:xfrm>
          <a:prstGeom prst="rect">
            <a:avLst/>
          </a:prstGeom>
          <a:noFill/>
          <a:ln>
            <a:noFill/>
          </a:ln>
        </p:spPr>
      </p:pic>
      <p:graphicFrame>
        <p:nvGraphicFramePr>
          <p:cNvPr id="122" name="Google Shape;122;g14a759c8f77_0_289"/>
          <p:cNvGraphicFramePr/>
          <p:nvPr/>
        </p:nvGraphicFramePr>
        <p:xfrm>
          <a:off x="1303775" y="2588875"/>
          <a:ext cx="3000000" cy="3000000"/>
        </p:xfrm>
        <a:graphic>
          <a:graphicData uri="http://schemas.openxmlformats.org/drawingml/2006/table">
            <a:tbl>
              <a:tblPr>
                <a:noFill/>
                <a:tableStyleId>{01ED3D9C-8E33-4B4E-B190-51FCA84C8B09}</a:tableStyleId>
              </a:tblPr>
              <a:tblGrid>
                <a:gridCol w="3937625">
                  <a:extLst>
                    <a:ext uri="{9D8B030D-6E8A-4147-A177-3AD203B41FA5}">
                      <a16:colId xmlns:a16="http://schemas.microsoft.com/office/drawing/2014/main" val="20000"/>
                    </a:ext>
                  </a:extLst>
                </a:gridCol>
                <a:gridCol w="683725">
                  <a:extLst>
                    <a:ext uri="{9D8B030D-6E8A-4147-A177-3AD203B41FA5}">
                      <a16:colId xmlns:a16="http://schemas.microsoft.com/office/drawing/2014/main" val="20001"/>
                    </a:ext>
                  </a:extLst>
                </a:gridCol>
              </a:tblGrid>
              <a:tr h="935075">
                <a:tc>
                  <a:txBody>
                    <a:bodyPr/>
                    <a:lstStyle/>
                    <a:p>
                      <a:pPr marL="0" marR="0" lvl="0" indent="0" algn="l" rtl="0">
                        <a:lnSpc>
                          <a:spcPct val="100000"/>
                        </a:lnSpc>
                        <a:spcBef>
                          <a:spcPts val="0"/>
                        </a:spcBef>
                        <a:spcAft>
                          <a:spcPts val="0"/>
                        </a:spcAft>
                        <a:buClr>
                          <a:schemeClr val="dk1"/>
                        </a:buClr>
                        <a:buSzPts val="2300"/>
                        <a:buFont typeface="Arial"/>
                        <a:buNone/>
                      </a:pPr>
                      <a:r>
                        <a:rPr lang="en-US" sz="2000" b="1" u="none" strike="noStrike" cap="none">
                          <a:solidFill>
                            <a:srgbClr val="2853A3"/>
                          </a:solidFill>
                          <a:latin typeface="Century Gothic"/>
                          <a:ea typeface="Century Gothic"/>
                          <a:cs typeface="Century Gothic"/>
                          <a:sym typeface="Century Gothic"/>
                        </a:rPr>
                        <a:t>Part 1:</a:t>
                      </a:r>
                      <a:r>
                        <a:rPr lang="en-US" sz="2000" u="none" strike="noStrike" cap="none">
                          <a:solidFill>
                            <a:srgbClr val="2853A3"/>
                          </a:solidFill>
                          <a:latin typeface="Century Gothic"/>
                          <a:ea typeface="Century Gothic"/>
                          <a:cs typeface="Century Gothic"/>
                          <a:sym typeface="Century Gothic"/>
                        </a:rPr>
                        <a:t> Introduction to the training and characters</a:t>
                      </a:r>
                      <a:endParaRPr sz="16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300"/>
                        <a:buFont typeface="Arial"/>
                        <a:buNone/>
                      </a:pPr>
                      <a:r>
                        <a:rPr lang="en-US" sz="2000" u="sng">
                          <a:solidFill>
                            <a:schemeClr val="hlink"/>
                          </a:solidFill>
                          <a:latin typeface="Century Gothic"/>
                          <a:ea typeface="Century Gothic"/>
                          <a:cs typeface="Century Gothic"/>
                          <a:sym typeface="Century Gothic"/>
                          <a:hlinkClick r:id="rId8" action="ppaction://hlinksldjump"/>
                        </a:rPr>
                        <a:t>4</a:t>
                      </a:r>
                      <a:endParaRPr sz="16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690450">
                <a:tc>
                  <a:txBody>
                    <a:bodyPr/>
                    <a:lstStyle/>
                    <a:p>
                      <a:pPr marL="0" marR="0" lvl="0" indent="0" algn="l" rtl="0">
                        <a:lnSpc>
                          <a:spcPct val="100000"/>
                        </a:lnSpc>
                        <a:spcBef>
                          <a:spcPts val="0"/>
                        </a:spcBef>
                        <a:spcAft>
                          <a:spcPts val="0"/>
                        </a:spcAft>
                        <a:buClr>
                          <a:schemeClr val="dk1"/>
                        </a:buClr>
                        <a:buSzPts val="2300"/>
                        <a:buFont typeface="Arial"/>
                        <a:buNone/>
                      </a:pPr>
                      <a:r>
                        <a:rPr lang="en-US" sz="2000" b="1" u="none" strike="noStrike" cap="none">
                          <a:solidFill>
                            <a:srgbClr val="2853A3"/>
                          </a:solidFill>
                          <a:latin typeface="Century Gothic"/>
                          <a:ea typeface="Century Gothic"/>
                          <a:cs typeface="Century Gothic"/>
                          <a:sym typeface="Century Gothic"/>
                        </a:rPr>
                        <a:t>Part 2:</a:t>
                      </a:r>
                      <a:r>
                        <a:rPr lang="en-US" sz="2000" u="none" strike="noStrike" cap="none">
                          <a:solidFill>
                            <a:srgbClr val="2853A3"/>
                          </a:solidFill>
                          <a:latin typeface="Century Gothic"/>
                          <a:ea typeface="Century Gothic"/>
                          <a:cs typeface="Century Gothic"/>
                          <a:sym typeface="Century Gothic"/>
                        </a:rPr>
                        <a:t> Creating a vision</a:t>
                      </a:r>
                      <a:endParaRPr sz="16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300"/>
                        <a:buFont typeface="Arial"/>
                        <a:buNone/>
                      </a:pPr>
                      <a:r>
                        <a:rPr lang="en-US" sz="2000" u="sng">
                          <a:solidFill>
                            <a:schemeClr val="hlink"/>
                          </a:solidFill>
                          <a:latin typeface="Century Gothic"/>
                          <a:ea typeface="Century Gothic"/>
                          <a:cs typeface="Century Gothic"/>
                          <a:sym typeface="Century Gothic"/>
                          <a:hlinkClick r:id="rId9" action="ppaction://hlinksldjump"/>
                        </a:rPr>
                        <a:t>22</a:t>
                      </a:r>
                      <a:endParaRPr sz="16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970750">
                <a:tc>
                  <a:txBody>
                    <a:bodyPr/>
                    <a:lstStyle/>
                    <a:p>
                      <a:pPr marL="0" marR="0" lvl="0" indent="0" algn="l" rtl="0">
                        <a:lnSpc>
                          <a:spcPct val="100000"/>
                        </a:lnSpc>
                        <a:spcBef>
                          <a:spcPts val="0"/>
                        </a:spcBef>
                        <a:spcAft>
                          <a:spcPts val="0"/>
                        </a:spcAft>
                        <a:buClr>
                          <a:schemeClr val="dk1"/>
                        </a:buClr>
                        <a:buSzPts val="2300"/>
                        <a:buFont typeface="Arial"/>
                        <a:buNone/>
                      </a:pPr>
                      <a:r>
                        <a:rPr lang="en-US" sz="2000" b="1" u="none" strike="noStrike" cap="none">
                          <a:solidFill>
                            <a:srgbClr val="2853A3"/>
                          </a:solidFill>
                          <a:latin typeface="Century Gothic"/>
                          <a:ea typeface="Century Gothic"/>
                          <a:cs typeface="Century Gothic"/>
                          <a:sym typeface="Century Gothic"/>
                        </a:rPr>
                        <a:t>Part 3:</a:t>
                      </a:r>
                      <a:r>
                        <a:rPr lang="en-US" sz="2000" u="none" strike="noStrike" cap="none">
                          <a:solidFill>
                            <a:srgbClr val="2853A3"/>
                          </a:solidFill>
                          <a:latin typeface="Century Gothic"/>
                          <a:ea typeface="Century Gothic"/>
                          <a:cs typeface="Century Gothic"/>
                          <a:sym typeface="Century Gothic"/>
                        </a:rPr>
                        <a:t> Understanding formal vs. informal businesses</a:t>
                      </a:r>
                      <a:endParaRPr sz="16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300"/>
                        <a:buFont typeface="Arial"/>
                        <a:buNone/>
                      </a:pPr>
                      <a:r>
                        <a:rPr lang="en-US" sz="2000" u="sng">
                          <a:solidFill>
                            <a:schemeClr val="hlink"/>
                          </a:solidFill>
                          <a:latin typeface="Century Gothic"/>
                          <a:ea typeface="Century Gothic"/>
                          <a:cs typeface="Century Gothic"/>
                          <a:sym typeface="Century Gothic"/>
                          <a:hlinkClick r:id="rId10" action="ppaction://hlinksldjump"/>
                        </a:rPr>
                        <a:t>29</a:t>
                      </a:r>
                      <a:endParaRPr sz="16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r h="771825">
                <a:tc>
                  <a:txBody>
                    <a:bodyPr/>
                    <a:lstStyle/>
                    <a:p>
                      <a:pPr marL="0" marR="0" lvl="0" indent="0" algn="l" rtl="0">
                        <a:lnSpc>
                          <a:spcPct val="100000"/>
                        </a:lnSpc>
                        <a:spcBef>
                          <a:spcPts val="0"/>
                        </a:spcBef>
                        <a:spcAft>
                          <a:spcPts val="0"/>
                        </a:spcAft>
                        <a:buClr>
                          <a:schemeClr val="dk1"/>
                        </a:buClr>
                        <a:buSzPts val="2300"/>
                        <a:buFont typeface="Arial"/>
                        <a:buNone/>
                      </a:pPr>
                      <a:r>
                        <a:rPr lang="en-US" sz="2000" b="1" u="none" strike="noStrike" cap="none">
                          <a:solidFill>
                            <a:srgbClr val="2853A3"/>
                          </a:solidFill>
                          <a:latin typeface="Century Gothic"/>
                          <a:ea typeface="Century Gothic"/>
                          <a:cs typeface="Century Gothic"/>
                          <a:sym typeface="Century Gothic"/>
                        </a:rPr>
                        <a:t>Part 4:</a:t>
                      </a:r>
                      <a:r>
                        <a:rPr lang="en-US" sz="2000" u="none" strike="noStrike" cap="none">
                          <a:solidFill>
                            <a:srgbClr val="2853A3"/>
                          </a:solidFill>
                          <a:latin typeface="Century Gothic"/>
                          <a:ea typeface="Century Gothic"/>
                          <a:cs typeface="Century Gothic"/>
                          <a:sym typeface="Century Gothic"/>
                        </a:rPr>
                        <a:t> Conducting a gap assessment on </a:t>
                      </a:r>
                      <a:r>
                        <a:rPr lang="en-US" sz="2000">
                          <a:solidFill>
                            <a:srgbClr val="2853A3"/>
                          </a:solidFill>
                          <a:latin typeface="Century Gothic"/>
                          <a:ea typeface="Century Gothic"/>
                          <a:cs typeface="Century Gothic"/>
                          <a:sym typeface="Century Gothic"/>
                        </a:rPr>
                        <a:t>your store</a:t>
                      </a:r>
                      <a:endParaRPr sz="16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300"/>
                        <a:buFont typeface="Arial"/>
                        <a:buNone/>
                      </a:pPr>
                      <a:r>
                        <a:rPr lang="en-US" sz="2000" u="sng">
                          <a:solidFill>
                            <a:schemeClr val="hlink"/>
                          </a:solidFill>
                          <a:latin typeface="Century Gothic"/>
                          <a:ea typeface="Century Gothic"/>
                          <a:cs typeface="Century Gothic"/>
                          <a:sym typeface="Century Gothic"/>
                          <a:hlinkClick r:id="rId11" action="ppaction://hlinksldjump"/>
                        </a:rPr>
                        <a:t>34</a:t>
                      </a:r>
                      <a:endParaRPr sz="16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123" name="Google Shape;123;g14a759c8f77_0_289"/>
          <p:cNvSpPr txBox="1"/>
          <p:nvPr/>
        </p:nvSpPr>
        <p:spPr>
          <a:xfrm>
            <a:off x="6742825" y="2305800"/>
            <a:ext cx="4899300" cy="1908600"/>
          </a:xfrm>
          <a:prstGeom prst="rect">
            <a:avLst/>
          </a:prstGeom>
          <a:noFill/>
          <a:ln>
            <a:noFill/>
          </a:ln>
        </p:spPr>
        <p:txBody>
          <a:bodyPr spcFirstLastPara="1" wrap="square" lIns="91425" tIns="91425" rIns="91425" bIns="91425" anchor="t" anchorCtr="0">
            <a:spAutoFit/>
          </a:bodyPr>
          <a:lstStyle/>
          <a:p>
            <a:pPr marL="457200" marR="198755" lvl="0" indent="-330200" algn="l" rtl="0">
              <a:lnSpc>
                <a:spcPct val="100000"/>
              </a:lnSpc>
              <a:spcBef>
                <a:spcPts val="0"/>
              </a:spcBef>
              <a:spcAft>
                <a:spcPts val="0"/>
              </a:spcAft>
              <a:buClr>
                <a:srgbClr val="2853A3"/>
              </a:buClr>
              <a:buSzPts val="1600"/>
              <a:buFont typeface="Century Gothic"/>
              <a:buAutoNum type="arabicPeriod"/>
            </a:pPr>
            <a:r>
              <a:rPr lang="en-US" sz="1600" b="0" i="0" u="none" strike="noStrike" cap="none">
                <a:solidFill>
                  <a:srgbClr val="2853A3"/>
                </a:solidFill>
                <a:latin typeface="Century Gothic"/>
                <a:ea typeface="Century Gothic"/>
                <a:cs typeface="Century Gothic"/>
                <a:sym typeface="Century Gothic"/>
              </a:rPr>
              <a:t>Learn about the lessons covered in this training.</a:t>
            </a:r>
            <a:endParaRPr sz="2600" b="0" i="0" u="none" strike="noStrike" cap="none">
              <a:solidFill>
                <a:schemeClr val="dk1"/>
              </a:solidFill>
              <a:latin typeface="Century Gothic"/>
              <a:ea typeface="Century Gothic"/>
              <a:cs typeface="Century Gothic"/>
              <a:sym typeface="Century Gothic"/>
            </a:endParaRPr>
          </a:p>
          <a:p>
            <a:pPr marL="457200" marR="198755" lvl="0" indent="-330200" algn="l" rtl="0">
              <a:lnSpc>
                <a:spcPct val="100000"/>
              </a:lnSpc>
              <a:spcBef>
                <a:spcPts val="0"/>
              </a:spcBef>
              <a:spcAft>
                <a:spcPts val="0"/>
              </a:spcAft>
              <a:buClr>
                <a:srgbClr val="2853A3"/>
              </a:buClr>
              <a:buSzPts val="1600"/>
              <a:buFont typeface="Century Gothic"/>
              <a:buAutoNum type="arabicPeriod"/>
            </a:pPr>
            <a:r>
              <a:rPr lang="en-US" sz="1600" b="0" i="0" u="none" strike="noStrike" cap="none">
                <a:solidFill>
                  <a:srgbClr val="2853A3"/>
                </a:solidFill>
                <a:latin typeface="Century Gothic"/>
                <a:ea typeface="Century Gothic"/>
                <a:cs typeface="Century Gothic"/>
                <a:sym typeface="Century Gothic"/>
              </a:rPr>
              <a:t>Understand the current state of your business.</a:t>
            </a:r>
            <a:endParaRPr sz="1600" b="0" i="0" u="none" strike="noStrike" cap="none">
              <a:solidFill>
                <a:srgbClr val="2853A3"/>
              </a:solidFill>
              <a:latin typeface="Century Gothic"/>
              <a:ea typeface="Century Gothic"/>
              <a:cs typeface="Century Gothic"/>
              <a:sym typeface="Century Gothic"/>
            </a:endParaRPr>
          </a:p>
          <a:p>
            <a:pPr marL="457200" marR="198755" lvl="0" indent="-330200" algn="l" rtl="0">
              <a:lnSpc>
                <a:spcPct val="100000"/>
              </a:lnSpc>
              <a:spcBef>
                <a:spcPts val="0"/>
              </a:spcBef>
              <a:spcAft>
                <a:spcPts val="0"/>
              </a:spcAft>
              <a:buClr>
                <a:srgbClr val="2853A3"/>
              </a:buClr>
              <a:buSzPts val="1600"/>
              <a:buFont typeface="Century Gothic"/>
              <a:buAutoNum type="arabicPeriod"/>
            </a:pPr>
            <a:r>
              <a:rPr lang="en-US" sz="1600" b="0" i="0" u="none" strike="noStrike" cap="none">
                <a:solidFill>
                  <a:srgbClr val="2853A3"/>
                </a:solidFill>
                <a:latin typeface="Century Gothic"/>
                <a:ea typeface="Century Gothic"/>
                <a:cs typeface="Century Gothic"/>
                <a:sym typeface="Century Gothic"/>
              </a:rPr>
              <a:t>Develop a vision for your business.</a:t>
            </a:r>
            <a:endParaRPr sz="1600" b="0" i="0" u="none" strike="noStrike" cap="none">
              <a:solidFill>
                <a:srgbClr val="2853A3"/>
              </a:solidFill>
              <a:latin typeface="Century Gothic"/>
              <a:ea typeface="Century Gothic"/>
              <a:cs typeface="Century Gothic"/>
              <a:sym typeface="Century Gothic"/>
            </a:endParaRPr>
          </a:p>
          <a:p>
            <a:pPr marL="457200" marR="198755" lvl="0" indent="-330200" algn="l" rtl="0">
              <a:lnSpc>
                <a:spcPct val="100000"/>
              </a:lnSpc>
              <a:spcBef>
                <a:spcPts val="0"/>
              </a:spcBef>
              <a:spcAft>
                <a:spcPts val="0"/>
              </a:spcAft>
              <a:buClr>
                <a:srgbClr val="2853A3"/>
              </a:buClr>
              <a:buSzPts val="1600"/>
              <a:buFont typeface="Century Gothic"/>
              <a:buAutoNum type="arabicPeriod"/>
            </a:pPr>
            <a:r>
              <a:rPr lang="en-US" sz="1600" b="0" i="0" u="none" strike="noStrike" cap="none">
                <a:solidFill>
                  <a:srgbClr val="2853A3"/>
                </a:solidFill>
                <a:latin typeface="Century Gothic"/>
                <a:ea typeface="Century Gothic"/>
                <a:cs typeface="Century Gothic"/>
                <a:sym typeface="Century Gothic"/>
              </a:rPr>
              <a:t>Identify the knowledge and skills you need to grow your business.</a:t>
            </a:r>
            <a:endParaRPr sz="1600" b="0" i="0" u="none" strike="noStrike" cap="none">
              <a:solidFill>
                <a:srgbClr val="2853A3"/>
              </a:solidFill>
              <a:latin typeface="Century Gothic"/>
              <a:ea typeface="Century Gothic"/>
              <a:cs typeface="Century Gothic"/>
              <a:sym typeface="Century Gothic"/>
            </a:endParaRPr>
          </a:p>
        </p:txBody>
      </p:sp>
      <p:sp>
        <p:nvSpPr>
          <p:cNvPr id="124" name="Google Shape;124;g14a759c8f77_0_289"/>
          <p:cNvSpPr txBox="1">
            <a:spLocks noGrp="1"/>
          </p:cNvSpPr>
          <p:nvPr>
            <p:ph type="body" idx="1"/>
          </p:nvPr>
        </p:nvSpPr>
        <p:spPr>
          <a:xfrm>
            <a:off x="1907200" y="1842678"/>
            <a:ext cx="4213800" cy="6351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97000"/>
              </a:lnSpc>
              <a:spcBef>
                <a:spcPts val="0"/>
              </a:spcBef>
              <a:spcAft>
                <a:spcPts val="0"/>
              </a:spcAft>
              <a:buClr>
                <a:srgbClr val="2853A3"/>
              </a:buClr>
              <a:buSzPts val="1800"/>
              <a:buNone/>
            </a:pPr>
            <a:r>
              <a:rPr lang="en-US" sz="2000" b="1">
                <a:solidFill>
                  <a:srgbClr val="2853A3"/>
                </a:solidFill>
              </a:rPr>
              <a:t>Table of Contents</a:t>
            </a:r>
            <a:endParaRPr/>
          </a:p>
        </p:txBody>
      </p:sp>
      <p:pic>
        <p:nvPicPr>
          <p:cNvPr id="125" name="Google Shape;125;g14a759c8f77_0_28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926350" y="5503875"/>
            <a:ext cx="369300" cy="369300"/>
          </a:xfrm>
          <a:prstGeom prst="rect">
            <a:avLst/>
          </a:prstGeom>
          <a:noFill/>
          <a:ln>
            <a:noFill/>
          </a:ln>
        </p:spPr>
      </p:pic>
      <p:pic>
        <p:nvPicPr>
          <p:cNvPr id="126" name="Google Shape;126;g14a759c8f77_0_28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926350" y="5916475"/>
            <a:ext cx="369300" cy="369300"/>
          </a:xfrm>
          <a:prstGeom prst="rect">
            <a:avLst/>
          </a:prstGeom>
          <a:noFill/>
          <a:ln>
            <a:noFill/>
          </a:ln>
        </p:spPr>
      </p:pic>
      <p:sp>
        <p:nvSpPr>
          <p:cNvPr id="127" name="Google Shape;127;g14a759c8f77_0_28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pic>
        <p:nvPicPr>
          <p:cNvPr id="546" name="Google Shape;546;g1581b24478b_0_248"/>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pic>
        <p:nvPicPr>
          <p:cNvPr id="547" name="Google Shape;547;g1581b24478b_0_248"/>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548" name="Google Shape;548;g1581b24478b_0_24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30</a:t>
            </a:fld>
            <a:endParaRPr/>
          </a:p>
        </p:txBody>
      </p:sp>
      <p:sp>
        <p:nvSpPr>
          <p:cNvPr id="549" name="Google Shape;549;g1581b24478b_0_248"/>
          <p:cNvSpPr txBox="1"/>
          <p:nvPr/>
        </p:nvSpPr>
        <p:spPr>
          <a:xfrm>
            <a:off x="755075" y="525675"/>
            <a:ext cx="98595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115000"/>
              </a:lnSpc>
              <a:spcBef>
                <a:spcPts val="0"/>
              </a:spcBef>
              <a:spcAft>
                <a:spcPts val="0"/>
              </a:spcAft>
              <a:buClr>
                <a:srgbClr val="2853A3"/>
              </a:buClr>
              <a:buSzPts val="3200"/>
              <a:buFont typeface="Century Gothic"/>
              <a:buNone/>
            </a:pPr>
            <a:r>
              <a:rPr lang="en-US" sz="3200" b="0" i="0" u="none" strike="noStrike" cap="none">
                <a:solidFill>
                  <a:srgbClr val="2853A3"/>
                </a:solidFill>
                <a:latin typeface="Century Gothic"/>
                <a:ea typeface="Century Gothic"/>
                <a:cs typeface="Century Gothic"/>
                <a:sym typeface="Century Gothic"/>
              </a:rPr>
              <a:t>Do You Want To Register Or Get A License </a:t>
            </a:r>
            <a:endParaRPr sz="3200" b="0" i="0" u="none" strike="noStrike" cap="none">
              <a:solidFill>
                <a:srgbClr val="2853A3"/>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rgbClr val="2853A3"/>
              </a:buClr>
              <a:buSzPts val="3200"/>
              <a:buFont typeface="Century Gothic"/>
              <a:buNone/>
            </a:pPr>
            <a:r>
              <a:rPr lang="en-US" sz="3200" b="0" i="0" u="none" strike="noStrike" cap="none">
                <a:solidFill>
                  <a:srgbClr val="2853A3"/>
                </a:solidFill>
                <a:latin typeface="Century Gothic"/>
                <a:ea typeface="Century Gothic"/>
                <a:cs typeface="Century Gothic"/>
                <a:sym typeface="Century Gothic"/>
              </a:rPr>
              <a:t>For Your Business?</a:t>
            </a:r>
            <a:endParaRPr sz="3200" b="0" i="0" u="none" strike="noStrike" cap="none">
              <a:solidFill>
                <a:srgbClr val="2853A3"/>
              </a:solidFill>
              <a:latin typeface="Century Gothic"/>
              <a:ea typeface="Century Gothic"/>
              <a:cs typeface="Century Gothic"/>
              <a:sym typeface="Century Gothic"/>
            </a:endParaRPr>
          </a:p>
        </p:txBody>
      </p:sp>
      <p:sp>
        <p:nvSpPr>
          <p:cNvPr id="550" name="Google Shape;550;g1581b24478b_0_248"/>
          <p:cNvSpPr txBox="1"/>
          <p:nvPr/>
        </p:nvSpPr>
        <p:spPr>
          <a:xfrm>
            <a:off x="755075" y="1905000"/>
            <a:ext cx="9775800" cy="738900"/>
          </a:xfrm>
          <a:prstGeom prst="rect">
            <a:avLst/>
          </a:prstGeom>
          <a:noFill/>
          <a:ln>
            <a:noFill/>
          </a:ln>
        </p:spPr>
        <p:txBody>
          <a:bodyPr spcFirstLastPara="1" wrap="square" lIns="91425" tIns="91425" rIns="91425" bIns="91425" anchor="t" anchorCtr="0">
            <a:spAutoFit/>
          </a:bodyPr>
          <a:lstStyle/>
          <a:p>
            <a:pPr marL="1270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2"/>
                </a:solidFill>
                <a:latin typeface="Century Gothic"/>
                <a:ea typeface="Century Gothic"/>
                <a:cs typeface="Century Gothic"/>
                <a:sym typeface="Century Gothic"/>
              </a:rPr>
              <a:t>Business can be classified as informal or formal. Let’s explore what that means, and which type of business is best for you.</a:t>
            </a:r>
            <a:endParaRPr sz="1800" b="0" i="0" u="none" strike="noStrike" cap="none">
              <a:solidFill>
                <a:schemeClr val="dk2"/>
              </a:solidFill>
              <a:latin typeface="Century Gothic"/>
              <a:ea typeface="Century Gothic"/>
              <a:cs typeface="Century Gothic"/>
              <a:sym typeface="Century Gothic"/>
            </a:endParaRPr>
          </a:p>
        </p:txBody>
      </p:sp>
      <p:graphicFrame>
        <p:nvGraphicFramePr>
          <p:cNvPr id="551" name="Google Shape;551;g1581b24478b_0_248"/>
          <p:cNvGraphicFramePr/>
          <p:nvPr/>
        </p:nvGraphicFramePr>
        <p:xfrm>
          <a:off x="876300" y="2819400"/>
          <a:ext cx="3000000" cy="3000000"/>
        </p:xfrm>
        <a:graphic>
          <a:graphicData uri="http://schemas.openxmlformats.org/drawingml/2006/table">
            <a:tbl>
              <a:tblPr>
                <a:noFill/>
                <a:tableStyleId>{01ED3D9C-8E33-4B4E-B190-51FCA84C8B09}</a:tableStyleId>
              </a:tblPr>
              <a:tblGrid>
                <a:gridCol w="5014475">
                  <a:extLst>
                    <a:ext uri="{9D8B030D-6E8A-4147-A177-3AD203B41FA5}">
                      <a16:colId xmlns:a16="http://schemas.microsoft.com/office/drawing/2014/main" val="20000"/>
                    </a:ext>
                  </a:extLst>
                </a:gridCol>
                <a:gridCol w="4950650">
                  <a:extLst>
                    <a:ext uri="{9D8B030D-6E8A-4147-A177-3AD203B41FA5}">
                      <a16:colId xmlns:a16="http://schemas.microsoft.com/office/drawing/2014/main" val="20001"/>
                    </a:ext>
                  </a:extLst>
                </a:gridCol>
              </a:tblGrid>
              <a:tr h="381000">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entury Gothic"/>
                          <a:ea typeface="Century Gothic"/>
                          <a:cs typeface="Century Gothic"/>
                          <a:sym typeface="Century Gothic"/>
                        </a:rPr>
                        <a:t>FORMAL BUSINESS</a:t>
                      </a:r>
                      <a:endParaRPr sz="1400" b="1" u="none" strike="noStrike" cap="none">
                        <a:solidFill>
                          <a:schemeClr val="lt1"/>
                        </a:solidFill>
                        <a:latin typeface="Century Gothic"/>
                        <a:ea typeface="Century Gothic"/>
                        <a:cs typeface="Century Gothic"/>
                        <a:sym typeface="Century Gothic"/>
                      </a:endParaRPr>
                    </a:p>
                  </a:txBody>
                  <a:tcPr marL="91425" marR="91425" marT="91425" marB="91425">
                    <a:solidFill>
                      <a:srgbClr val="2853A3"/>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entury Gothic"/>
                          <a:ea typeface="Century Gothic"/>
                          <a:cs typeface="Century Gothic"/>
                          <a:sym typeface="Century Gothic"/>
                        </a:rPr>
                        <a:t>INFORMAL BUSINESS</a:t>
                      </a:r>
                      <a:endParaRPr sz="1400" b="1" u="none" strike="noStrike" cap="none">
                        <a:solidFill>
                          <a:schemeClr val="lt1"/>
                        </a:solidFill>
                        <a:latin typeface="Century Gothic"/>
                        <a:ea typeface="Century Gothic"/>
                        <a:cs typeface="Century Gothic"/>
                        <a:sym typeface="Century Gothic"/>
                      </a:endParaRPr>
                    </a:p>
                  </a:txBody>
                  <a:tcPr marL="91425" marR="91425" marT="91425" marB="91425">
                    <a:solidFill>
                      <a:srgbClr val="2853A3"/>
                    </a:solidFill>
                  </a:tcPr>
                </a:tc>
                <a:extLst>
                  <a:ext uri="{0D108BD9-81ED-4DB2-BD59-A6C34878D82A}">
                    <a16:rowId xmlns:a16="http://schemas.microsoft.com/office/drawing/2014/main" val="10000"/>
                  </a:ext>
                </a:extLst>
              </a:tr>
              <a:tr h="381000">
                <a:tc>
                  <a:txBody>
                    <a:bodyPr/>
                    <a:lstStyle/>
                    <a:p>
                      <a:pPr marL="400050" marR="0" lvl="0" indent="-317500" algn="l" rtl="0">
                        <a:lnSpc>
                          <a:spcPct val="100000"/>
                        </a:lnSpc>
                        <a:spcBef>
                          <a:spcPts val="0"/>
                        </a:spcBef>
                        <a:spcAft>
                          <a:spcPts val="0"/>
                        </a:spcAft>
                        <a:buClr>
                          <a:schemeClr val="dk2"/>
                        </a:buClr>
                        <a:buSzPts val="1400"/>
                        <a:buFont typeface="Century Gothic"/>
                        <a:buChar char="●"/>
                      </a:pPr>
                      <a:r>
                        <a:rPr lang="en-US" sz="1400" u="none" strike="noStrike" cap="none">
                          <a:solidFill>
                            <a:schemeClr val="dk2"/>
                          </a:solidFill>
                          <a:latin typeface="Century Gothic"/>
                          <a:ea typeface="Century Gothic"/>
                          <a:cs typeface="Century Gothic"/>
                          <a:sym typeface="Century Gothic"/>
                        </a:rPr>
                        <a:t>Established as a legal entity – separate from your household </a:t>
                      </a:r>
                      <a:endParaRPr sz="1400" u="none" strike="noStrike" cap="none">
                        <a:solidFill>
                          <a:schemeClr val="dk2"/>
                        </a:solidFill>
                        <a:latin typeface="Century Gothic"/>
                        <a:ea typeface="Century Gothic"/>
                        <a:cs typeface="Century Gothic"/>
                        <a:sym typeface="Century Gothic"/>
                      </a:endParaRPr>
                    </a:p>
                    <a:p>
                      <a:pPr marL="400050" marR="0" lvl="0" indent="-317500" algn="l" rtl="0">
                        <a:lnSpc>
                          <a:spcPct val="100000"/>
                        </a:lnSpc>
                        <a:spcBef>
                          <a:spcPts val="400"/>
                        </a:spcBef>
                        <a:spcAft>
                          <a:spcPts val="0"/>
                        </a:spcAft>
                        <a:buClr>
                          <a:schemeClr val="dk2"/>
                        </a:buClr>
                        <a:buSzPts val="1400"/>
                        <a:buFont typeface="Century Gothic"/>
                        <a:buChar char="●"/>
                      </a:pPr>
                      <a:r>
                        <a:rPr lang="en-US" sz="1400" u="none" strike="noStrike" cap="none">
                          <a:solidFill>
                            <a:schemeClr val="dk2"/>
                          </a:solidFill>
                          <a:latin typeface="Century Gothic"/>
                          <a:ea typeface="Century Gothic"/>
                          <a:cs typeface="Century Gothic"/>
                          <a:sym typeface="Century Gothic"/>
                        </a:rPr>
                        <a:t>Registered and licensed by the government</a:t>
                      </a:r>
                      <a:endParaRPr sz="1400" u="none" strike="noStrike" cap="none">
                        <a:solidFill>
                          <a:schemeClr val="dk2"/>
                        </a:solidFill>
                        <a:latin typeface="Century Gothic"/>
                        <a:ea typeface="Century Gothic"/>
                        <a:cs typeface="Century Gothic"/>
                        <a:sym typeface="Century Gothic"/>
                      </a:endParaRPr>
                    </a:p>
                    <a:p>
                      <a:pPr marL="400050" marR="0" lvl="0" indent="-317500" algn="l" rtl="0">
                        <a:lnSpc>
                          <a:spcPct val="100000"/>
                        </a:lnSpc>
                        <a:spcBef>
                          <a:spcPts val="400"/>
                        </a:spcBef>
                        <a:spcAft>
                          <a:spcPts val="0"/>
                        </a:spcAft>
                        <a:buClr>
                          <a:schemeClr val="dk2"/>
                        </a:buClr>
                        <a:buSzPts val="1400"/>
                        <a:buFont typeface="Century Gothic"/>
                        <a:buChar char="●"/>
                      </a:pPr>
                      <a:r>
                        <a:rPr lang="en-US" sz="1400" u="none" strike="noStrike" cap="none">
                          <a:solidFill>
                            <a:schemeClr val="dk2"/>
                          </a:solidFill>
                          <a:latin typeface="Century Gothic"/>
                          <a:ea typeface="Century Gothic"/>
                          <a:cs typeface="Century Gothic"/>
                          <a:sym typeface="Century Gothic"/>
                        </a:rPr>
                        <a:t>Eligible to get a business loan for the shop</a:t>
                      </a:r>
                      <a:endParaRPr sz="1400" u="none" strike="noStrike" cap="none">
                        <a:solidFill>
                          <a:schemeClr val="dk2"/>
                        </a:solidFill>
                        <a:latin typeface="Century Gothic"/>
                        <a:ea typeface="Century Gothic"/>
                        <a:cs typeface="Century Gothic"/>
                        <a:sym typeface="Century Gothic"/>
                      </a:endParaRPr>
                    </a:p>
                    <a:p>
                      <a:pPr marL="400050" marR="0" lvl="0" indent="-317500" algn="l" rtl="0">
                        <a:lnSpc>
                          <a:spcPct val="100000"/>
                        </a:lnSpc>
                        <a:spcBef>
                          <a:spcPts val="400"/>
                        </a:spcBef>
                        <a:spcAft>
                          <a:spcPts val="0"/>
                        </a:spcAft>
                        <a:buClr>
                          <a:schemeClr val="dk2"/>
                        </a:buClr>
                        <a:buSzPts val="1400"/>
                        <a:buFont typeface="Century Gothic"/>
                        <a:buChar char="●"/>
                      </a:pPr>
                      <a:r>
                        <a:rPr lang="en-US" sz="1400" u="none" strike="noStrike" cap="none">
                          <a:solidFill>
                            <a:schemeClr val="dk2"/>
                          </a:solidFill>
                          <a:latin typeface="Century Gothic"/>
                          <a:ea typeface="Century Gothic"/>
                          <a:cs typeface="Century Gothic"/>
                          <a:sym typeface="Century Gothic"/>
                        </a:rPr>
                        <a:t>Establishes a clear separation between you and the business </a:t>
                      </a:r>
                      <a:endParaRPr sz="1400" u="none" strike="noStrike" cap="none">
                        <a:solidFill>
                          <a:schemeClr val="dk2"/>
                        </a:solidFill>
                        <a:latin typeface="Century Gothic"/>
                        <a:ea typeface="Century Gothic"/>
                        <a:cs typeface="Century Gothic"/>
                        <a:sym typeface="Century Gothic"/>
                      </a:endParaRPr>
                    </a:p>
                    <a:p>
                      <a:pPr marL="400050" marR="0" lvl="0" indent="-317500" algn="l" rtl="0">
                        <a:lnSpc>
                          <a:spcPct val="100000"/>
                        </a:lnSpc>
                        <a:spcBef>
                          <a:spcPts val="400"/>
                        </a:spcBef>
                        <a:spcAft>
                          <a:spcPts val="0"/>
                        </a:spcAft>
                        <a:buClr>
                          <a:schemeClr val="dk2"/>
                        </a:buClr>
                        <a:buSzPts val="1400"/>
                        <a:buFont typeface="Century Gothic"/>
                        <a:buChar char="●"/>
                      </a:pPr>
                      <a:r>
                        <a:rPr lang="en-US" sz="1400" u="none" strike="noStrike" cap="none">
                          <a:solidFill>
                            <a:schemeClr val="dk2"/>
                          </a:solidFill>
                          <a:latin typeface="Century Gothic"/>
                          <a:ea typeface="Century Gothic"/>
                          <a:cs typeface="Century Gothic"/>
                          <a:sym typeface="Century Gothic"/>
                        </a:rPr>
                        <a:t>Eligibility for government programs and support for small businesses, such as grants</a:t>
                      </a:r>
                      <a:endParaRPr sz="1400" u="none" strike="noStrike" cap="none">
                        <a:solidFill>
                          <a:schemeClr val="dk2"/>
                        </a:solidFill>
                        <a:latin typeface="Century Gothic"/>
                        <a:ea typeface="Century Gothic"/>
                        <a:cs typeface="Century Gothic"/>
                        <a:sym typeface="Century Gothic"/>
                      </a:endParaRPr>
                    </a:p>
                    <a:p>
                      <a:pPr marL="400050" marR="0" lvl="0" indent="-317500" algn="l" rtl="0">
                        <a:lnSpc>
                          <a:spcPct val="100000"/>
                        </a:lnSpc>
                        <a:spcBef>
                          <a:spcPts val="400"/>
                        </a:spcBef>
                        <a:spcAft>
                          <a:spcPts val="0"/>
                        </a:spcAft>
                        <a:buClr>
                          <a:schemeClr val="dk2"/>
                        </a:buClr>
                        <a:buSzPts val="1400"/>
                        <a:buFont typeface="Century Gothic"/>
                        <a:buChar char="●"/>
                      </a:pPr>
                      <a:r>
                        <a:rPr lang="en-US" sz="1400" u="none" strike="noStrike" cap="none">
                          <a:solidFill>
                            <a:schemeClr val="dk2"/>
                          </a:solidFill>
                          <a:latin typeface="Century Gothic"/>
                          <a:ea typeface="Century Gothic"/>
                          <a:cs typeface="Century Gothic"/>
                          <a:sym typeface="Century Gothic"/>
                        </a:rPr>
                        <a:t>Ability to insure your business</a:t>
                      </a:r>
                      <a:endParaRPr sz="1400" u="none" strike="sngStrike" cap="none">
                        <a:solidFill>
                          <a:schemeClr val="dk2"/>
                        </a:solidFill>
                        <a:latin typeface="Century Gothic"/>
                        <a:ea typeface="Century Gothic"/>
                        <a:cs typeface="Century Gothic"/>
                        <a:sym typeface="Century Gothic"/>
                      </a:endParaRPr>
                    </a:p>
                    <a:p>
                      <a:pPr marL="400050" marR="0" lvl="0" indent="-317500" algn="l" rtl="0">
                        <a:lnSpc>
                          <a:spcPct val="100000"/>
                        </a:lnSpc>
                        <a:spcBef>
                          <a:spcPts val="400"/>
                        </a:spcBef>
                        <a:spcAft>
                          <a:spcPts val="0"/>
                        </a:spcAft>
                        <a:buClr>
                          <a:schemeClr val="dk2"/>
                        </a:buClr>
                        <a:buSzPts val="1400"/>
                        <a:buFont typeface="Century Gothic"/>
                        <a:buChar char="●"/>
                      </a:pPr>
                      <a:r>
                        <a:rPr lang="en-US" sz="1400" u="none" strike="noStrike" cap="none">
                          <a:solidFill>
                            <a:schemeClr val="dk2"/>
                          </a:solidFill>
                          <a:latin typeface="Century Gothic"/>
                          <a:ea typeface="Century Gothic"/>
                          <a:cs typeface="Century Gothic"/>
                          <a:sym typeface="Century Gothic"/>
                        </a:rPr>
                        <a:t>Must pay taxes and fees </a:t>
                      </a:r>
                      <a:endParaRPr sz="1400" u="none" strike="noStrike" cap="none">
                        <a:solidFill>
                          <a:schemeClr val="dk2"/>
                        </a:solidFill>
                        <a:latin typeface="Century Gothic"/>
                        <a:ea typeface="Century Gothic"/>
                        <a:cs typeface="Century Gothic"/>
                        <a:sym typeface="Century Gothic"/>
                      </a:endParaRPr>
                    </a:p>
                  </a:txBody>
                  <a:tcPr marL="91425" marR="91425" marT="91425" marB="91425"/>
                </a:tc>
                <a:tc>
                  <a:txBody>
                    <a:bodyPr/>
                    <a:lstStyle/>
                    <a:p>
                      <a:pPr marL="400050" marR="0" lvl="0" indent="-317500" algn="l" rtl="0">
                        <a:lnSpc>
                          <a:spcPct val="100000"/>
                        </a:lnSpc>
                        <a:spcBef>
                          <a:spcPts val="0"/>
                        </a:spcBef>
                        <a:spcAft>
                          <a:spcPts val="0"/>
                        </a:spcAft>
                        <a:buClr>
                          <a:schemeClr val="dk2"/>
                        </a:buClr>
                        <a:buSzPts val="1400"/>
                        <a:buFont typeface="Century Gothic"/>
                        <a:buChar char="●"/>
                      </a:pPr>
                      <a:r>
                        <a:rPr lang="en-US" sz="1400" u="none" strike="noStrike" cap="none">
                          <a:solidFill>
                            <a:schemeClr val="dk2"/>
                          </a:solidFill>
                          <a:latin typeface="Century Gothic"/>
                          <a:ea typeface="Century Gothic"/>
                          <a:cs typeface="Century Gothic"/>
                          <a:sym typeface="Century Gothic"/>
                        </a:rPr>
                        <a:t>Run by you or your family without a separate legal organization</a:t>
                      </a:r>
                      <a:endParaRPr sz="1400" u="none" strike="noStrike" cap="none">
                        <a:solidFill>
                          <a:schemeClr val="dk2"/>
                        </a:solidFill>
                        <a:latin typeface="Century Gothic"/>
                        <a:ea typeface="Century Gothic"/>
                        <a:cs typeface="Century Gothic"/>
                        <a:sym typeface="Century Gothic"/>
                      </a:endParaRPr>
                    </a:p>
                    <a:p>
                      <a:pPr marL="400050" marR="0" lvl="0" indent="-317500" algn="l" rtl="0">
                        <a:lnSpc>
                          <a:spcPct val="100000"/>
                        </a:lnSpc>
                        <a:spcBef>
                          <a:spcPts val="1000"/>
                        </a:spcBef>
                        <a:spcAft>
                          <a:spcPts val="0"/>
                        </a:spcAft>
                        <a:buClr>
                          <a:schemeClr val="dk2"/>
                        </a:buClr>
                        <a:buSzPts val="1400"/>
                        <a:buFont typeface="Century Gothic"/>
                        <a:buChar char="●"/>
                      </a:pPr>
                      <a:r>
                        <a:rPr lang="en-US" sz="1400" u="none" strike="noStrike" cap="none">
                          <a:solidFill>
                            <a:schemeClr val="dk2"/>
                          </a:solidFill>
                          <a:latin typeface="Century Gothic"/>
                          <a:ea typeface="Century Gothic"/>
                          <a:cs typeface="Century Gothic"/>
                          <a:sym typeface="Century Gothic"/>
                        </a:rPr>
                        <a:t>Not registered or licensed by the government</a:t>
                      </a:r>
                      <a:endParaRPr sz="1400" u="none" strike="noStrike" cap="none">
                        <a:solidFill>
                          <a:schemeClr val="dk2"/>
                        </a:solidFill>
                        <a:latin typeface="Century Gothic"/>
                        <a:ea typeface="Century Gothic"/>
                        <a:cs typeface="Century Gothic"/>
                        <a:sym typeface="Century Gothic"/>
                      </a:endParaRPr>
                    </a:p>
                    <a:p>
                      <a:pPr marL="400050" marR="0" lvl="0" indent="-317500" algn="l" rtl="0">
                        <a:lnSpc>
                          <a:spcPct val="100000"/>
                        </a:lnSpc>
                        <a:spcBef>
                          <a:spcPts val="1000"/>
                        </a:spcBef>
                        <a:spcAft>
                          <a:spcPts val="0"/>
                        </a:spcAft>
                        <a:buClr>
                          <a:schemeClr val="dk2"/>
                        </a:buClr>
                        <a:buSzPts val="1400"/>
                        <a:buFont typeface="Century Gothic"/>
                        <a:buChar char="●"/>
                      </a:pPr>
                      <a:r>
                        <a:rPr lang="en-US" sz="1400" u="none" strike="noStrike" cap="none">
                          <a:solidFill>
                            <a:schemeClr val="dk2"/>
                          </a:solidFill>
                          <a:latin typeface="Century Gothic"/>
                          <a:ea typeface="Century Gothic"/>
                          <a:cs typeface="Century Gothic"/>
                          <a:sym typeface="Century Gothic"/>
                        </a:rPr>
                        <a:t>Business loans or credit need to be taken out by you personally</a:t>
                      </a:r>
                      <a:endParaRPr sz="1400" u="none" strike="noStrike" cap="none">
                        <a:solidFill>
                          <a:schemeClr val="dk2"/>
                        </a:solidFill>
                        <a:latin typeface="Century Gothic"/>
                        <a:ea typeface="Century Gothic"/>
                        <a:cs typeface="Century Gothic"/>
                        <a:sym typeface="Century Gothic"/>
                      </a:endParaRPr>
                    </a:p>
                    <a:p>
                      <a:pPr marL="400050" marR="0" lvl="0" indent="-317500" algn="l" rtl="0">
                        <a:lnSpc>
                          <a:spcPct val="100000"/>
                        </a:lnSpc>
                        <a:spcBef>
                          <a:spcPts val="1000"/>
                        </a:spcBef>
                        <a:spcAft>
                          <a:spcPts val="0"/>
                        </a:spcAft>
                        <a:buClr>
                          <a:schemeClr val="dk2"/>
                        </a:buClr>
                        <a:buSzPts val="1400"/>
                        <a:buFont typeface="Century Gothic"/>
                        <a:buChar char="●"/>
                      </a:pPr>
                      <a:r>
                        <a:rPr lang="en-US" sz="1400" u="none" strike="noStrike" cap="none">
                          <a:solidFill>
                            <a:schemeClr val="dk2"/>
                          </a:solidFill>
                          <a:latin typeface="Century Gothic"/>
                          <a:ea typeface="Century Gothic"/>
                          <a:cs typeface="Century Gothic"/>
                          <a:sym typeface="Century Gothic"/>
                        </a:rPr>
                        <a:t>No separation between you and the business </a:t>
                      </a:r>
                      <a:endParaRPr sz="1400" u="none" strike="noStrike" cap="none">
                        <a:solidFill>
                          <a:schemeClr val="dk2"/>
                        </a:solidFill>
                        <a:latin typeface="Century Gothic"/>
                        <a:ea typeface="Century Gothic"/>
                        <a:cs typeface="Century Gothic"/>
                        <a:sym typeface="Century Gothic"/>
                      </a:endParaRPr>
                    </a:p>
                    <a:p>
                      <a:pPr marL="400050" marR="0" lvl="0" indent="-317500" algn="l" rtl="0">
                        <a:lnSpc>
                          <a:spcPct val="100000"/>
                        </a:lnSpc>
                        <a:spcBef>
                          <a:spcPts val="1000"/>
                        </a:spcBef>
                        <a:spcAft>
                          <a:spcPts val="0"/>
                        </a:spcAft>
                        <a:buClr>
                          <a:schemeClr val="dk2"/>
                        </a:buClr>
                        <a:buSzPts val="1400"/>
                        <a:buFont typeface="Century Gothic"/>
                        <a:buChar char="●"/>
                      </a:pPr>
                      <a:r>
                        <a:rPr lang="en-US" sz="1400" u="none" strike="noStrike" cap="none">
                          <a:solidFill>
                            <a:schemeClr val="dk2"/>
                          </a:solidFill>
                          <a:latin typeface="Century Gothic"/>
                          <a:ea typeface="Century Gothic"/>
                          <a:cs typeface="Century Gothic"/>
                          <a:sym typeface="Century Gothic"/>
                        </a:rPr>
                        <a:t>May not be eligible for government programs that offer taxpayer benefits</a:t>
                      </a:r>
                      <a:endParaRPr sz="1400" u="none" strike="noStrike" cap="none">
                        <a:solidFill>
                          <a:schemeClr val="dk2"/>
                        </a:solidFill>
                        <a:latin typeface="Century Gothic"/>
                        <a:ea typeface="Century Gothic"/>
                        <a:cs typeface="Century Gothic"/>
                        <a:sym typeface="Century Gothic"/>
                      </a:endParaRPr>
                    </a:p>
                  </a:txBody>
                  <a:tcPr marL="91425" marR="91425" marT="91425" marB="91425"/>
                </a:tc>
                <a:extLst>
                  <a:ext uri="{0D108BD9-81ED-4DB2-BD59-A6C34878D82A}">
                    <a16:rowId xmlns:a16="http://schemas.microsoft.com/office/drawing/2014/main" val="10001"/>
                  </a:ext>
                </a:extLst>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pic>
        <p:nvPicPr>
          <p:cNvPr id="556" name="Google Shape;556;g1581b24478b_0_377"/>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pic>
        <p:nvPicPr>
          <p:cNvPr id="557" name="Google Shape;557;g1581b24478b_0_377"/>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558" name="Google Shape;558;g1581b24478b_0_37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31</a:t>
            </a:fld>
            <a:endParaRPr/>
          </a:p>
        </p:txBody>
      </p:sp>
      <p:sp>
        <p:nvSpPr>
          <p:cNvPr id="559" name="Google Shape;559;g1581b24478b_0_377"/>
          <p:cNvSpPr txBox="1"/>
          <p:nvPr/>
        </p:nvSpPr>
        <p:spPr>
          <a:xfrm>
            <a:off x="755075" y="525675"/>
            <a:ext cx="98595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115000"/>
              </a:lnSpc>
              <a:spcBef>
                <a:spcPts val="0"/>
              </a:spcBef>
              <a:spcAft>
                <a:spcPts val="0"/>
              </a:spcAft>
              <a:buClr>
                <a:srgbClr val="2853A3"/>
              </a:buClr>
              <a:buSzPts val="3200"/>
              <a:buFont typeface="Century Gothic"/>
              <a:buNone/>
            </a:pPr>
            <a:r>
              <a:rPr lang="en-US" sz="3200" b="0" i="0" u="none" strike="noStrike" cap="none">
                <a:solidFill>
                  <a:srgbClr val="2853A3"/>
                </a:solidFill>
                <a:latin typeface="Century Gothic"/>
                <a:ea typeface="Century Gothic"/>
                <a:cs typeface="Century Gothic"/>
                <a:sym typeface="Century Gothic"/>
              </a:rPr>
              <a:t>What Do You Need To Do To Register </a:t>
            </a:r>
            <a:endParaRPr sz="3200" b="0" i="0" u="none" strike="noStrike" cap="none">
              <a:solidFill>
                <a:srgbClr val="2853A3"/>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rgbClr val="2853A3"/>
              </a:buClr>
              <a:buSzPts val="3200"/>
              <a:buFont typeface="Century Gothic"/>
              <a:buNone/>
            </a:pPr>
            <a:r>
              <a:rPr lang="en-US" sz="3200" b="0" i="0" u="none" strike="noStrike" cap="none">
                <a:solidFill>
                  <a:srgbClr val="2853A3"/>
                </a:solidFill>
                <a:latin typeface="Century Gothic"/>
                <a:ea typeface="Century Gothic"/>
                <a:cs typeface="Century Gothic"/>
                <a:sym typeface="Century Gothic"/>
              </a:rPr>
              <a:t>Or License Your Business?</a:t>
            </a:r>
            <a:endParaRPr sz="3200" b="0" i="0" u="none" strike="noStrike" cap="none">
              <a:solidFill>
                <a:srgbClr val="2853A3"/>
              </a:solidFill>
              <a:latin typeface="Century Gothic"/>
              <a:ea typeface="Century Gothic"/>
              <a:cs typeface="Century Gothic"/>
              <a:sym typeface="Century Gothic"/>
            </a:endParaRPr>
          </a:p>
        </p:txBody>
      </p:sp>
      <p:pic>
        <p:nvPicPr>
          <p:cNvPr id="560" name="Google Shape;560;g1581b24478b_0_37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5400000">
            <a:off x="10956175" y="630739"/>
            <a:ext cx="1235826" cy="1235826"/>
          </a:xfrm>
          <a:prstGeom prst="rect">
            <a:avLst/>
          </a:prstGeom>
          <a:noFill/>
          <a:ln>
            <a:noFill/>
          </a:ln>
        </p:spPr>
      </p:pic>
      <p:sp>
        <p:nvSpPr>
          <p:cNvPr id="561" name="Google Shape;561;g1581b24478b_0_377"/>
          <p:cNvSpPr txBox="1"/>
          <p:nvPr/>
        </p:nvSpPr>
        <p:spPr>
          <a:xfrm>
            <a:off x="8750550" y="802675"/>
            <a:ext cx="2255400" cy="10314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chemeClr val="dk2"/>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chemeClr val="dk2"/>
                </a:solidFill>
                <a:latin typeface="Century Gothic"/>
                <a:ea typeface="Century Gothic"/>
                <a:cs typeface="Century Gothic"/>
                <a:sym typeface="Century Gothic"/>
              </a:rPr>
              <a:t>Consider customizing the documents required for business and trade licenses to be reflective of your context.</a:t>
            </a:r>
            <a:endParaRPr sz="1100" b="0" i="0" u="none" strike="noStrike" cap="none">
              <a:solidFill>
                <a:schemeClr val="dk2"/>
              </a:solidFill>
              <a:latin typeface="Century Gothic"/>
              <a:ea typeface="Century Gothic"/>
              <a:cs typeface="Century Gothic"/>
              <a:sym typeface="Century Gothic"/>
            </a:endParaRPr>
          </a:p>
        </p:txBody>
      </p:sp>
      <p:sp>
        <p:nvSpPr>
          <p:cNvPr id="562" name="Google Shape;562;g1581b24478b_0_377"/>
          <p:cNvSpPr txBox="1"/>
          <p:nvPr/>
        </p:nvSpPr>
        <p:spPr>
          <a:xfrm>
            <a:off x="755075" y="2147200"/>
            <a:ext cx="5149200" cy="4305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67"/>
              <a:buFont typeface="Arial"/>
              <a:buNone/>
            </a:pPr>
            <a:r>
              <a:rPr lang="en-US" sz="1667" b="1" i="0" u="none" strike="noStrike" cap="none">
                <a:solidFill>
                  <a:srgbClr val="05408B"/>
                </a:solidFill>
                <a:latin typeface="Century Gothic"/>
                <a:ea typeface="Century Gothic"/>
                <a:cs typeface="Century Gothic"/>
                <a:sym typeface="Century Gothic"/>
              </a:rPr>
              <a:t>Business License</a:t>
            </a:r>
            <a:endParaRPr sz="1400" b="0" i="0" u="none" strike="noStrike" cap="none">
              <a:solidFill>
                <a:schemeClr val="dk1"/>
              </a:solidFill>
              <a:latin typeface="Century Gothic"/>
              <a:ea typeface="Century Gothic"/>
              <a:cs typeface="Century Gothic"/>
              <a:sym typeface="Century Gothic"/>
            </a:endParaRPr>
          </a:p>
          <a:p>
            <a:pPr marL="0" marR="97372" lvl="0" indent="0" algn="l" rtl="0">
              <a:lnSpc>
                <a:spcPct val="115000"/>
              </a:lnSpc>
              <a:spcBef>
                <a:spcPts val="353"/>
              </a:spcBef>
              <a:spcAft>
                <a:spcPts val="0"/>
              </a:spcAft>
              <a:buClr>
                <a:srgbClr val="000000"/>
              </a:buClr>
              <a:buSzPts val="1500"/>
              <a:buFont typeface="Arial"/>
              <a:buNone/>
            </a:pPr>
            <a:r>
              <a:rPr lang="en-US" sz="1500" b="0" i="0" u="none" strike="noStrike" cap="none">
                <a:solidFill>
                  <a:schemeClr val="dk2"/>
                </a:solidFill>
                <a:latin typeface="Century Gothic"/>
                <a:ea typeface="Century Gothic"/>
                <a:cs typeface="Century Gothic"/>
                <a:sym typeface="Century Gothic"/>
              </a:rPr>
              <a:t>Register your shop by submitting an application along with the required fee to the responsible authority. Documents required might include:</a:t>
            </a:r>
            <a:endParaRPr sz="1500" b="0" i="0" u="none" strike="noStrike" cap="none">
              <a:solidFill>
                <a:schemeClr val="dk2"/>
              </a:solidFill>
              <a:latin typeface="Century Gothic"/>
              <a:ea typeface="Century Gothic"/>
              <a:cs typeface="Century Gothic"/>
              <a:sym typeface="Century Gothic"/>
            </a:endParaRPr>
          </a:p>
          <a:p>
            <a:pPr marL="457200" marR="97372" lvl="0" indent="-323850" algn="l" rtl="0">
              <a:lnSpc>
                <a:spcPct val="115000"/>
              </a:lnSpc>
              <a:spcBef>
                <a:spcPts val="353"/>
              </a:spcBef>
              <a:spcAft>
                <a:spcPts val="0"/>
              </a:spcAft>
              <a:buClr>
                <a:schemeClr val="dk2"/>
              </a:buClr>
              <a:buSzPts val="1500"/>
              <a:buFont typeface="Century Gothic"/>
              <a:buChar char="●"/>
            </a:pPr>
            <a:r>
              <a:rPr lang="en-US" sz="1500" b="0" i="0" u="none" strike="noStrike" cap="none">
                <a:solidFill>
                  <a:schemeClr val="dk2"/>
                </a:solidFill>
                <a:latin typeface="Century Gothic"/>
                <a:ea typeface="Century Gothic"/>
                <a:cs typeface="Century Gothic"/>
                <a:sym typeface="Century Gothic"/>
              </a:rPr>
              <a:t>information about yourself, such as ID, passport, proof of address, and tax certificates.</a:t>
            </a:r>
            <a:endParaRPr sz="1500" b="0" i="0" u="none" strike="noStrike" cap="none">
              <a:solidFill>
                <a:schemeClr val="dk2"/>
              </a:solidFill>
              <a:latin typeface="Century Gothic"/>
              <a:ea typeface="Century Gothic"/>
              <a:cs typeface="Century Gothic"/>
              <a:sym typeface="Century Gothic"/>
            </a:endParaRPr>
          </a:p>
          <a:p>
            <a:pPr marL="457200" marR="97372" lvl="0" indent="-323850" algn="l" rtl="0">
              <a:lnSpc>
                <a:spcPct val="115000"/>
              </a:lnSpc>
              <a:spcBef>
                <a:spcPts val="0"/>
              </a:spcBef>
              <a:spcAft>
                <a:spcPts val="0"/>
              </a:spcAft>
              <a:buClr>
                <a:schemeClr val="dk2"/>
              </a:buClr>
              <a:buSzPts val="1500"/>
              <a:buFont typeface="Century Gothic"/>
              <a:buChar char="●"/>
            </a:pPr>
            <a:r>
              <a:rPr lang="en-US" sz="1500" b="0" i="0" u="none" strike="noStrike" cap="none">
                <a:solidFill>
                  <a:schemeClr val="dk2"/>
                </a:solidFill>
                <a:latin typeface="Century Gothic"/>
                <a:ea typeface="Century Gothic"/>
                <a:cs typeface="Century Gothic"/>
                <a:sym typeface="Century Gothic"/>
              </a:rPr>
              <a:t>information about your planned business activities, such as statements of purpose, company name, rental agreements, or ownership certificates.</a:t>
            </a:r>
            <a:endParaRPr sz="1500" b="0" i="0" u="none" strike="noStrike" cap="none">
              <a:solidFill>
                <a:schemeClr val="dk2"/>
              </a:solidFill>
              <a:latin typeface="Century Gothic"/>
              <a:ea typeface="Century Gothic"/>
              <a:cs typeface="Century Gothic"/>
              <a:sym typeface="Century Gothic"/>
            </a:endParaRPr>
          </a:p>
          <a:p>
            <a:pPr marL="0" marR="97372" lvl="0" indent="0" algn="l" rtl="0">
              <a:lnSpc>
                <a:spcPct val="115000"/>
              </a:lnSpc>
              <a:spcBef>
                <a:spcPts val="353"/>
              </a:spcBef>
              <a:spcAft>
                <a:spcPts val="0"/>
              </a:spcAft>
              <a:buClr>
                <a:srgbClr val="000000"/>
              </a:buClr>
              <a:buSzPts val="1500"/>
              <a:buFont typeface="Arial"/>
              <a:buNone/>
            </a:pPr>
            <a:r>
              <a:rPr lang="en-US" sz="1500" b="0" i="0" u="none" strike="noStrike" cap="none">
                <a:solidFill>
                  <a:schemeClr val="dk2"/>
                </a:solidFill>
                <a:latin typeface="Century Gothic"/>
                <a:ea typeface="Century Gothic"/>
                <a:cs typeface="Century Gothic"/>
                <a:sym typeface="Century Gothic"/>
              </a:rPr>
              <a:t>Be sure to keep track of the requirements to keep your business license active. These requirements may include: </a:t>
            </a:r>
            <a:endParaRPr sz="1500" b="0" i="0" u="none" strike="noStrike" cap="none">
              <a:solidFill>
                <a:schemeClr val="dk2"/>
              </a:solidFill>
              <a:latin typeface="Century Gothic"/>
              <a:ea typeface="Century Gothic"/>
              <a:cs typeface="Century Gothic"/>
              <a:sym typeface="Century Gothic"/>
            </a:endParaRPr>
          </a:p>
          <a:p>
            <a:pPr marL="457200" marR="97372" lvl="0" indent="-323850" algn="l" rtl="0">
              <a:lnSpc>
                <a:spcPct val="115000"/>
              </a:lnSpc>
              <a:spcBef>
                <a:spcPts val="353"/>
              </a:spcBef>
              <a:spcAft>
                <a:spcPts val="0"/>
              </a:spcAft>
              <a:buClr>
                <a:schemeClr val="dk2"/>
              </a:buClr>
              <a:buSzPts val="1500"/>
              <a:buFont typeface="Century Gothic"/>
              <a:buChar char="●"/>
            </a:pPr>
            <a:r>
              <a:rPr lang="en-US" sz="1500" b="0" i="0" u="none" strike="noStrike" cap="none">
                <a:solidFill>
                  <a:schemeClr val="dk2"/>
                </a:solidFill>
                <a:latin typeface="Century Gothic"/>
                <a:ea typeface="Century Gothic"/>
                <a:cs typeface="Century Gothic"/>
                <a:sym typeface="Century Gothic"/>
              </a:rPr>
              <a:t>annual filings.</a:t>
            </a:r>
            <a:endParaRPr sz="1500" b="0" i="0" u="none" strike="noStrike" cap="none">
              <a:solidFill>
                <a:schemeClr val="dk2"/>
              </a:solidFill>
              <a:latin typeface="Century Gothic"/>
              <a:ea typeface="Century Gothic"/>
              <a:cs typeface="Century Gothic"/>
              <a:sym typeface="Century Gothic"/>
            </a:endParaRPr>
          </a:p>
          <a:p>
            <a:pPr marL="457200" marR="97372" lvl="0" indent="-323850" algn="l" rtl="0">
              <a:lnSpc>
                <a:spcPct val="115000"/>
              </a:lnSpc>
              <a:spcBef>
                <a:spcPts val="0"/>
              </a:spcBef>
              <a:spcAft>
                <a:spcPts val="0"/>
              </a:spcAft>
              <a:buClr>
                <a:schemeClr val="dk2"/>
              </a:buClr>
              <a:buSzPts val="1500"/>
              <a:buFont typeface="Century Gothic"/>
              <a:buChar char="●"/>
            </a:pPr>
            <a:r>
              <a:rPr lang="en-US" sz="1500" b="0" i="0" u="none" strike="noStrike" cap="none">
                <a:solidFill>
                  <a:schemeClr val="dk2"/>
                </a:solidFill>
                <a:latin typeface="Century Gothic"/>
                <a:ea typeface="Century Gothic"/>
                <a:cs typeface="Century Gothic"/>
                <a:sym typeface="Century Gothic"/>
              </a:rPr>
              <a:t>paying taxes. </a:t>
            </a:r>
            <a:endParaRPr sz="1500" b="0" i="0" u="none" strike="noStrike" cap="none">
              <a:solidFill>
                <a:schemeClr val="dk2"/>
              </a:solidFill>
              <a:latin typeface="Century Gothic"/>
              <a:ea typeface="Century Gothic"/>
              <a:cs typeface="Century Gothic"/>
              <a:sym typeface="Century Gothic"/>
            </a:endParaRPr>
          </a:p>
        </p:txBody>
      </p:sp>
      <p:sp>
        <p:nvSpPr>
          <p:cNvPr id="563" name="Google Shape;563;g1581b24478b_0_377"/>
          <p:cNvSpPr txBox="1"/>
          <p:nvPr/>
        </p:nvSpPr>
        <p:spPr>
          <a:xfrm>
            <a:off x="6362400" y="2147200"/>
            <a:ext cx="4991400" cy="3376500"/>
          </a:xfrm>
          <a:prstGeom prst="rect">
            <a:avLst/>
          </a:prstGeom>
          <a:noFill/>
          <a:ln>
            <a:noFill/>
          </a:ln>
        </p:spPr>
        <p:txBody>
          <a:bodyPr spcFirstLastPara="1" wrap="square" lIns="91425" tIns="91425" rIns="91425" bIns="91425" anchor="t" anchorCtr="0">
            <a:spAutoFit/>
          </a:bodyPr>
          <a:lstStyle/>
          <a:p>
            <a:pPr marL="8467" marR="0" lvl="0" indent="0" algn="l" rtl="0">
              <a:lnSpc>
                <a:spcPct val="100000"/>
              </a:lnSpc>
              <a:spcBef>
                <a:spcPts val="0"/>
              </a:spcBef>
              <a:spcAft>
                <a:spcPts val="0"/>
              </a:spcAft>
              <a:buClr>
                <a:srgbClr val="000000"/>
              </a:buClr>
              <a:buSzPts val="1667"/>
              <a:buFont typeface="Arial"/>
              <a:buNone/>
            </a:pPr>
            <a:r>
              <a:rPr lang="en-US" sz="1667" b="1" i="0" u="none" strike="noStrike" cap="none">
                <a:solidFill>
                  <a:srgbClr val="05408B"/>
                </a:solidFill>
                <a:latin typeface="Century Gothic"/>
                <a:ea typeface="Century Gothic"/>
                <a:cs typeface="Century Gothic"/>
                <a:sym typeface="Century Gothic"/>
              </a:rPr>
              <a:t>Trade License</a:t>
            </a:r>
            <a:endParaRPr sz="1667" b="0" i="0" u="none" strike="noStrike" cap="none">
              <a:solidFill>
                <a:schemeClr val="dk1"/>
              </a:solidFill>
              <a:latin typeface="Century Gothic"/>
              <a:ea typeface="Century Gothic"/>
              <a:cs typeface="Century Gothic"/>
              <a:sym typeface="Century Gothic"/>
            </a:endParaRPr>
          </a:p>
          <a:p>
            <a:pPr marL="0" marR="97372" lvl="0" indent="0" algn="l" rtl="0">
              <a:lnSpc>
                <a:spcPct val="125000"/>
              </a:lnSpc>
              <a:spcBef>
                <a:spcPts val="353"/>
              </a:spcBef>
              <a:spcAft>
                <a:spcPts val="0"/>
              </a:spcAft>
              <a:buClr>
                <a:srgbClr val="000000"/>
              </a:buClr>
              <a:buSzPts val="1500"/>
              <a:buFont typeface="Arial"/>
              <a:buNone/>
            </a:pPr>
            <a:r>
              <a:rPr lang="en-US" sz="1500" b="0" i="0" u="none" strike="noStrike" cap="none">
                <a:solidFill>
                  <a:schemeClr val="dk2"/>
                </a:solidFill>
                <a:latin typeface="Century Gothic"/>
                <a:ea typeface="Century Gothic"/>
                <a:cs typeface="Century Gothic"/>
                <a:sym typeface="Century Gothic"/>
              </a:rPr>
              <a:t>Your type of business may require a trade license to ensure that your store abides by all standards, regulations, and ethical and safety norms.</a:t>
            </a:r>
            <a:r>
              <a:rPr lang="en-US" sz="1500">
                <a:solidFill>
                  <a:schemeClr val="dk2"/>
                </a:solidFill>
                <a:latin typeface="Century Gothic"/>
                <a:ea typeface="Century Gothic"/>
                <a:cs typeface="Century Gothic"/>
                <a:sym typeface="Century Gothic"/>
              </a:rPr>
              <a:t> </a:t>
            </a:r>
            <a:r>
              <a:rPr lang="en-US" sz="1500" b="0" i="0" u="none" strike="noStrike" cap="none">
                <a:solidFill>
                  <a:schemeClr val="dk2"/>
                </a:solidFill>
                <a:latin typeface="Century Gothic"/>
                <a:ea typeface="Century Gothic"/>
                <a:cs typeface="Century Gothic"/>
                <a:sym typeface="Century Gothic"/>
              </a:rPr>
              <a:t>Documents required might include:</a:t>
            </a:r>
            <a:endParaRPr sz="1500" b="0" i="0" u="none" strike="noStrike" cap="none">
              <a:solidFill>
                <a:schemeClr val="dk2"/>
              </a:solidFill>
              <a:latin typeface="Century Gothic"/>
              <a:ea typeface="Century Gothic"/>
              <a:cs typeface="Century Gothic"/>
              <a:sym typeface="Century Gothic"/>
            </a:endParaRPr>
          </a:p>
          <a:p>
            <a:pPr marL="457200" marR="0" lvl="0" indent="-323850" algn="l" rtl="0">
              <a:lnSpc>
                <a:spcPct val="115000"/>
              </a:lnSpc>
              <a:spcBef>
                <a:spcPts val="380"/>
              </a:spcBef>
              <a:spcAft>
                <a:spcPts val="0"/>
              </a:spcAft>
              <a:buClr>
                <a:schemeClr val="dk2"/>
              </a:buClr>
              <a:buSzPts val="1500"/>
              <a:buFont typeface="Century Gothic"/>
              <a:buChar char="●"/>
            </a:pPr>
            <a:r>
              <a:rPr lang="en-US" sz="1500" b="0" i="0" u="none" strike="noStrike" cap="none">
                <a:solidFill>
                  <a:schemeClr val="dk2"/>
                </a:solidFill>
                <a:latin typeface="Century Gothic"/>
                <a:ea typeface="Century Gothic"/>
                <a:cs typeface="Century Gothic"/>
                <a:sym typeface="Century Gothic"/>
              </a:rPr>
              <a:t>information about yourself, such as ID, passport, tax certificate, and residence certificate.</a:t>
            </a:r>
            <a:endParaRPr sz="1500" b="0" i="0" u="none" strike="noStrike" cap="none">
              <a:solidFill>
                <a:schemeClr val="dk2"/>
              </a:solidFill>
              <a:latin typeface="Century Gothic"/>
              <a:ea typeface="Century Gothic"/>
              <a:cs typeface="Century Gothic"/>
              <a:sym typeface="Century Gothic"/>
            </a:endParaRPr>
          </a:p>
          <a:p>
            <a:pPr marL="457200" marR="0" lvl="0" indent="-323850" algn="l" rtl="0">
              <a:lnSpc>
                <a:spcPct val="115000"/>
              </a:lnSpc>
              <a:spcBef>
                <a:spcPts val="1000"/>
              </a:spcBef>
              <a:spcAft>
                <a:spcPts val="1000"/>
              </a:spcAft>
              <a:buClr>
                <a:schemeClr val="dk2"/>
              </a:buClr>
              <a:buSzPts val="1500"/>
              <a:buFont typeface="Century Gothic"/>
              <a:buChar char="●"/>
            </a:pPr>
            <a:r>
              <a:rPr lang="en-US" sz="1500" b="0" i="0" u="none" strike="noStrike" cap="none">
                <a:solidFill>
                  <a:schemeClr val="dk2"/>
                </a:solidFill>
                <a:latin typeface="Century Gothic"/>
                <a:ea typeface="Century Gothic"/>
                <a:cs typeface="Century Gothic"/>
                <a:sym typeface="Century Gothic"/>
              </a:rPr>
              <a:t>information about your business, such as a registration certificate, tax receipts, rental agreements, and proof of a business address.</a:t>
            </a:r>
            <a:endParaRPr sz="1500" b="0" i="0" u="none" strike="noStrike" cap="none">
              <a:solidFill>
                <a:schemeClr val="dk2"/>
              </a:solidFill>
              <a:latin typeface="Century Gothic"/>
              <a:ea typeface="Century Gothic"/>
              <a:cs typeface="Century Gothic"/>
              <a:sym typeface="Century Gothic"/>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pic>
        <p:nvPicPr>
          <p:cNvPr id="568" name="Google Shape;568;g1581b24478b_0_395"/>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pic>
        <p:nvPicPr>
          <p:cNvPr id="569" name="Google Shape;569;g1581b24478b_0_395"/>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570" name="Google Shape;570;g1581b24478b_0_39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32</a:t>
            </a:fld>
            <a:endParaRPr/>
          </a:p>
        </p:txBody>
      </p:sp>
      <p:sp>
        <p:nvSpPr>
          <p:cNvPr id="571" name="Google Shape;571;g1581b24478b_0_395"/>
          <p:cNvSpPr txBox="1"/>
          <p:nvPr/>
        </p:nvSpPr>
        <p:spPr>
          <a:xfrm>
            <a:off x="755075" y="373275"/>
            <a:ext cx="98595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115000"/>
              </a:lnSpc>
              <a:spcBef>
                <a:spcPts val="0"/>
              </a:spcBef>
              <a:spcAft>
                <a:spcPts val="0"/>
              </a:spcAft>
              <a:buClr>
                <a:srgbClr val="2853A3"/>
              </a:buClr>
              <a:buSzPts val="3200"/>
              <a:buFont typeface="Century Gothic"/>
              <a:buNone/>
            </a:pPr>
            <a:r>
              <a:rPr lang="en-US" sz="3200" b="0" i="0" u="none" strike="noStrike" cap="none">
                <a:solidFill>
                  <a:srgbClr val="2853A3"/>
                </a:solidFill>
                <a:latin typeface="Century Gothic"/>
                <a:ea typeface="Century Gothic"/>
                <a:cs typeface="Century Gothic"/>
                <a:sym typeface="Century Gothic"/>
              </a:rPr>
              <a:t>Paying Taxes</a:t>
            </a:r>
            <a:endParaRPr sz="3200" b="0" i="0" u="none" strike="noStrike" cap="none">
              <a:solidFill>
                <a:srgbClr val="2853A3"/>
              </a:solidFill>
              <a:latin typeface="Century Gothic"/>
              <a:ea typeface="Century Gothic"/>
              <a:cs typeface="Century Gothic"/>
              <a:sym typeface="Century Gothic"/>
            </a:endParaRPr>
          </a:p>
        </p:txBody>
      </p:sp>
      <p:sp>
        <p:nvSpPr>
          <p:cNvPr id="572" name="Google Shape;572;g1581b24478b_0_395"/>
          <p:cNvSpPr txBox="1"/>
          <p:nvPr/>
        </p:nvSpPr>
        <p:spPr>
          <a:xfrm>
            <a:off x="755075" y="1923825"/>
            <a:ext cx="4104600" cy="3930900"/>
          </a:xfrm>
          <a:prstGeom prst="rect">
            <a:avLst/>
          </a:prstGeom>
          <a:noFill/>
          <a:ln>
            <a:noFill/>
          </a:ln>
        </p:spPr>
        <p:txBody>
          <a:bodyPr spcFirstLastPara="1" wrap="square" lIns="91425" tIns="91425" rIns="91425" bIns="91425" anchor="t" anchorCtr="0">
            <a:spAutoFit/>
          </a:bodyPr>
          <a:lstStyle/>
          <a:p>
            <a:pPr marL="0" marR="97372" lvl="0" indent="0" algn="l" rtl="0">
              <a:lnSpc>
                <a:spcPct val="115000"/>
              </a:lnSpc>
              <a:spcBef>
                <a:spcPts val="353"/>
              </a:spcBef>
              <a:spcAft>
                <a:spcPts val="0"/>
              </a:spcAft>
              <a:buClr>
                <a:srgbClr val="000000"/>
              </a:buClr>
              <a:buSzPts val="1900"/>
              <a:buFont typeface="Arial"/>
              <a:buNone/>
            </a:pPr>
            <a:r>
              <a:rPr lang="en-US" sz="1900" b="1" i="0" u="none" strike="noStrike" cap="none">
                <a:solidFill>
                  <a:schemeClr val="dk2"/>
                </a:solidFill>
                <a:latin typeface="Century Gothic"/>
                <a:ea typeface="Century Gothic"/>
                <a:cs typeface="Century Gothic"/>
                <a:sym typeface="Century Gothic"/>
              </a:rPr>
              <a:t>Businesses are required to pay and file taxes.</a:t>
            </a:r>
            <a:r>
              <a:rPr lang="en-US" sz="1900" b="0" i="0" u="none" strike="noStrike" cap="none">
                <a:solidFill>
                  <a:schemeClr val="dk2"/>
                </a:solidFill>
                <a:latin typeface="Century Gothic"/>
                <a:ea typeface="Century Gothic"/>
                <a:cs typeface="Century Gothic"/>
                <a:sym typeface="Century Gothic"/>
              </a:rPr>
              <a:t> This may include paying income taxes on the revenue from your business and collecting sales tax from your customers. </a:t>
            </a:r>
            <a:endParaRPr sz="1900" b="0" i="0" u="none" strike="noStrike" cap="none">
              <a:solidFill>
                <a:schemeClr val="dk2"/>
              </a:solidFill>
              <a:latin typeface="Century Gothic"/>
              <a:ea typeface="Century Gothic"/>
              <a:cs typeface="Century Gothic"/>
              <a:sym typeface="Century Gothic"/>
            </a:endParaRPr>
          </a:p>
          <a:p>
            <a:pPr marL="0" marR="97372" lvl="0" indent="0" algn="l" rtl="0">
              <a:lnSpc>
                <a:spcPct val="115000"/>
              </a:lnSpc>
              <a:spcBef>
                <a:spcPts val="353"/>
              </a:spcBef>
              <a:spcAft>
                <a:spcPts val="0"/>
              </a:spcAft>
              <a:buClr>
                <a:srgbClr val="000000"/>
              </a:buClr>
              <a:buSzPts val="1900"/>
              <a:buFont typeface="Arial"/>
              <a:buNone/>
            </a:pPr>
            <a:endParaRPr sz="1900" b="0" i="0" u="none" strike="noStrike" cap="none">
              <a:solidFill>
                <a:schemeClr val="dk2"/>
              </a:solidFill>
              <a:latin typeface="Century Gothic"/>
              <a:ea typeface="Century Gothic"/>
              <a:cs typeface="Century Gothic"/>
              <a:sym typeface="Century Gothic"/>
            </a:endParaRPr>
          </a:p>
          <a:p>
            <a:pPr marL="0" marR="97372" lvl="0" indent="0" algn="l" rtl="0">
              <a:lnSpc>
                <a:spcPct val="115000"/>
              </a:lnSpc>
              <a:spcBef>
                <a:spcPts val="353"/>
              </a:spcBef>
              <a:spcAft>
                <a:spcPts val="0"/>
              </a:spcAft>
              <a:buClr>
                <a:srgbClr val="000000"/>
              </a:buClr>
              <a:buSzPts val="1900"/>
              <a:buFont typeface="Arial"/>
              <a:buNone/>
            </a:pPr>
            <a:r>
              <a:rPr lang="en-US" sz="1900" b="0" i="0" u="none" strike="noStrike" cap="none">
                <a:solidFill>
                  <a:schemeClr val="dk2"/>
                </a:solidFill>
                <a:latin typeface="Century Gothic"/>
                <a:ea typeface="Century Gothic"/>
                <a:cs typeface="Century Gothic"/>
                <a:sym typeface="Century Gothic"/>
              </a:rPr>
              <a:t>Filing taxes can benefit your business, and paying sales taxes will keep you compliant with government rules. </a:t>
            </a:r>
            <a:endParaRPr sz="1900" b="0" i="0" u="none" strike="noStrike" cap="none">
              <a:solidFill>
                <a:schemeClr val="dk2"/>
              </a:solidFill>
              <a:latin typeface="Century Gothic"/>
              <a:ea typeface="Century Gothic"/>
              <a:cs typeface="Century Gothic"/>
              <a:sym typeface="Century Gothic"/>
            </a:endParaRPr>
          </a:p>
        </p:txBody>
      </p:sp>
      <p:grpSp>
        <p:nvGrpSpPr>
          <p:cNvPr id="573" name="Google Shape;573;g1581b24478b_0_395"/>
          <p:cNvGrpSpPr/>
          <p:nvPr/>
        </p:nvGrpSpPr>
        <p:grpSpPr>
          <a:xfrm>
            <a:off x="5996675" y="1438850"/>
            <a:ext cx="5646874" cy="4450226"/>
            <a:chOff x="5768075" y="1438850"/>
            <a:chExt cx="5646874" cy="4450226"/>
          </a:xfrm>
        </p:grpSpPr>
        <p:pic>
          <p:nvPicPr>
            <p:cNvPr id="574" name="Google Shape;574;g1581b24478b_0_39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768075" y="1438850"/>
              <a:ext cx="5646874" cy="4450226"/>
            </a:xfrm>
            <a:prstGeom prst="rect">
              <a:avLst/>
            </a:prstGeom>
            <a:noFill/>
            <a:ln>
              <a:noFill/>
            </a:ln>
          </p:spPr>
        </p:pic>
        <p:sp>
          <p:nvSpPr>
            <p:cNvPr id="575" name="Google Shape;575;g1581b24478b_0_395"/>
            <p:cNvSpPr txBox="1"/>
            <p:nvPr/>
          </p:nvSpPr>
          <p:spPr>
            <a:xfrm>
              <a:off x="6636725" y="2664850"/>
              <a:ext cx="4066800" cy="2296800"/>
            </a:xfrm>
            <a:prstGeom prst="rect">
              <a:avLst/>
            </a:prstGeom>
            <a:noFill/>
            <a:ln>
              <a:noFill/>
            </a:ln>
          </p:spPr>
          <p:txBody>
            <a:bodyPr spcFirstLastPara="1" wrap="square" lIns="0" tIns="8025" rIns="0" bIns="0" anchor="t" anchorCtr="0">
              <a:spAutoFit/>
            </a:bodyPr>
            <a:lstStyle/>
            <a:p>
              <a:pPr marL="457200" marR="3387" lvl="0" indent="-313245" algn="l" rtl="0">
                <a:lnSpc>
                  <a:spcPct val="116000"/>
                </a:lnSpc>
                <a:spcBef>
                  <a:spcPts val="0"/>
                </a:spcBef>
                <a:spcAft>
                  <a:spcPts val="0"/>
                </a:spcAft>
                <a:buClr>
                  <a:schemeClr val="lt1"/>
                </a:buClr>
                <a:buSzPts val="1333"/>
                <a:buFont typeface="Century Gothic"/>
                <a:buChar char="➔"/>
              </a:pPr>
              <a:r>
                <a:rPr lang="en-US" sz="1333" b="1" i="0" u="none" strike="noStrike" cap="none">
                  <a:solidFill>
                    <a:schemeClr val="lt1"/>
                  </a:solidFill>
                  <a:latin typeface="Century Gothic"/>
                  <a:ea typeface="Century Gothic"/>
                  <a:cs typeface="Century Gothic"/>
                  <a:sym typeface="Century Gothic"/>
                </a:rPr>
                <a:t>Provides your business with a tax ID</a:t>
              </a:r>
              <a:endParaRPr sz="1333" b="1" i="0" u="none" strike="noStrike" cap="none">
                <a:solidFill>
                  <a:schemeClr val="lt1"/>
                </a:solidFill>
                <a:latin typeface="Century Gothic"/>
                <a:ea typeface="Century Gothic"/>
                <a:cs typeface="Century Gothic"/>
                <a:sym typeface="Century Gothic"/>
              </a:endParaRPr>
            </a:p>
            <a:p>
              <a:pPr marL="457200" marR="3387" lvl="0" indent="-313245" algn="l" rtl="0">
                <a:lnSpc>
                  <a:spcPct val="116000"/>
                </a:lnSpc>
                <a:spcBef>
                  <a:spcPts val="200"/>
                </a:spcBef>
                <a:spcAft>
                  <a:spcPts val="0"/>
                </a:spcAft>
                <a:buClr>
                  <a:schemeClr val="lt1"/>
                </a:buClr>
                <a:buSzPts val="1333"/>
                <a:buFont typeface="Century Gothic"/>
                <a:buChar char="➔"/>
              </a:pPr>
              <a:r>
                <a:rPr lang="en-US" sz="1333" b="1" i="0" u="none" strike="noStrike" cap="none">
                  <a:solidFill>
                    <a:schemeClr val="lt1"/>
                  </a:solidFill>
                  <a:latin typeface="Century Gothic"/>
                  <a:ea typeface="Century Gothic"/>
                  <a:cs typeface="Century Gothic"/>
                  <a:sym typeface="Century Gothic"/>
                </a:rPr>
                <a:t>Provides proof of income and address</a:t>
              </a:r>
              <a:endParaRPr sz="1333" b="1" i="0" u="none" strike="noStrike" cap="none">
                <a:solidFill>
                  <a:schemeClr val="lt1"/>
                </a:solidFill>
                <a:latin typeface="Century Gothic"/>
                <a:ea typeface="Century Gothic"/>
                <a:cs typeface="Century Gothic"/>
                <a:sym typeface="Century Gothic"/>
              </a:endParaRPr>
            </a:p>
            <a:p>
              <a:pPr marL="457200" marR="3387" lvl="0" indent="-313245" algn="l" rtl="0">
                <a:lnSpc>
                  <a:spcPct val="116000"/>
                </a:lnSpc>
                <a:spcBef>
                  <a:spcPts val="200"/>
                </a:spcBef>
                <a:spcAft>
                  <a:spcPts val="0"/>
                </a:spcAft>
                <a:buClr>
                  <a:schemeClr val="lt1"/>
                </a:buClr>
                <a:buSzPts val="1333"/>
                <a:buFont typeface="Century Gothic"/>
                <a:buChar char="➔"/>
              </a:pPr>
              <a:r>
                <a:rPr lang="en-US" sz="1333" b="1" i="0" u="none" strike="noStrike" cap="none">
                  <a:solidFill>
                    <a:schemeClr val="lt1"/>
                  </a:solidFill>
                  <a:latin typeface="Century Gothic"/>
                  <a:ea typeface="Century Gothic"/>
                  <a:cs typeface="Century Gothic"/>
                  <a:sym typeface="Century Gothic"/>
                </a:rPr>
                <a:t>Provides a summarized record of finances without much paperwork</a:t>
              </a:r>
              <a:endParaRPr sz="1333" b="1" i="0" u="none" strike="noStrike" cap="none">
                <a:solidFill>
                  <a:schemeClr val="lt1"/>
                </a:solidFill>
                <a:latin typeface="Century Gothic"/>
                <a:ea typeface="Century Gothic"/>
                <a:cs typeface="Century Gothic"/>
                <a:sym typeface="Century Gothic"/>
              </a:endParaRPr>
            </a:p>
            <a:p>
              <a:pPr marL="457200" marR="3387" lvl="0" indent="-313245" algn="l" rtl="0">
                <a:lnSpc>
                  <a:spcPct val="116000"/>
                </a:lnSpc>
                <a:spcBef>
                  <a:spcPts val="200"/>
                </a:spcBef>
                <a:spcAft>
                  <a:spcPts val="0"/>
                </a:spcAft>
                <a:buClr>
                  <a:schemeClr val="lt1"/>
                </a:buClr>
                <a:buSzPts val="1333"/>
                <a:buFont typeface="Century Gothic"/>
                <a:buChar char="➔"/>
              </a:pPr>
              <a:r>
                <a:rPr lang="en-US" sz="1333" b="1" i="0" u="none" strike="noStrike" cap="none">
                  <a:solidFill>
                    <a:schemeClr val="lt1"/>
                  </a:solidFill>
                  <a:latin typeface="Century Gothic"/>
                  <a:ea typeface="Century Gothic"/>
                  <a:cs typeface="Century Gothic"/>
                  <a:sym typeface="Century Gothic"/>
                </a:rPr>
                <a:t>Qualifies you for tax savings</a:t>
              </a:r>
              <a:endParaRPr sz="1333" b="1" i="0" u="none" strike="noStrike" cap="none">
                <a:solidFill>
                  <a:schemeClr val="lt1"/>
                </a:solidFill>
                <a:latin typeface="Century Gothic"/>
                <a:ea typeface="Century Gothic"/>
                <a:cs typeface="Century Gothic"/>
                <a:sym typeface="Century Gothic"/>
              </a:endParaRPr>
            </a:p>
            <a:p>
              <a:pPr marL="457200" marR="3387" lvl="0" indent="-313245" algn="l" rtl="0">
                <a:lnSpc>
                  <a:spcPct val="116000"/>
                </a:lnSpc>
                <a:spcBef>
                  <a:spcPts val="200"/>
                </a:spcBef>
                <a:spcAft>
                  <a:spcPts val="0"/>
                </a:spcAft>
                <a:buClr>
                  <a:schemeClr val="lt1"/>
                </a:buClr>
                <a:buSzPts val="1333"/>
                <a:buFont typeface="Century Gothic"/>
                <a:buChar char="➔"/>
              </a:pPr>
              <a:r>
                <a:rPr lang="en-US" sz="1333" b="1" i="0" u="none" strike="noStrike" cap="none">
                  <a:solidFill>
                    <a:schemeClr val="lt1"/>
                  </a:solidFill>
                  <a:latin typeface="Century Gothic"/>
                  <a:ea typeface="Century Gothic"/>
                  <a:cs typeface="Century Gothic"/>
                  <a:sym typeface="Century Gothic"/>
                </a:rPr>
                <a:t>Allows you to set off or carry forward losses</a:t>
              </a:r>
              <a:endParaRPr sz="1333" b="1" i="0" u="none" strike="noStrike" cap="none">
                <a:solidFill>
                  <a:schemeClr val="lt1"/>
                </a:solidFill>
                <a:latin typeface="Century Gothic"/>
                <a:ea typeface="Century Gothic"/>
                <a:cs typeface="Century Gothic"/>
                <a:sym typeface="Century Gothic"/>
              </a:endParaRPr>
            </a:p>
            <a:p>
              <a:pPr marL="457200" marR="3387" lvl="0" indent="-313245" algn="l" rtl="0">
                <a:lnSpc>
                  <a:spcPct val="116000"/>
                </a:lnSpc>
                <a:spcBef>
                  <a:spcPts val="200"/>
                </a:spcBef>
                <a:spcAft>
                  <a:spcPts val="0"/>
                </a:spcAft>
                <a:buClr>
                  <a:schemeClr val="lt1"/>
                </a:buClr>
                <a:buSzPts val="1333"/>
                <a:buFont typeface="Century Gothic"/>
                <a:buChar char="➔"/>
              </a:pPr>
              <a:r>
                <a:rPr lang="en-US" sz="1333" b="1" i="0" u="none" strike="noStrike" cap="none">
                  <a:solidFill>
                    <a:schemeClr val="lt1"/>
                  </a:solidFill>
                  <a:latin typeface="Century Gothic"/>
                  <a:ea typeface="Century Gothic"/>
                  <a:cs typeface="Century Gothic"/>
                  <a:sym typeface="Century Gothic"/>
                </a:rPr>
                <a:t>Provide</a:t>
              </a:r>
              <a:r>
                <a:rPr lang="en-US" sz="1333" b="1">
                  <a:solidFill>
                    <a:schemeClr val="lt1"/>
                  </a:solidFill>
                  <a:latin typeface="Century Gothic"/>
                  <a:ea typeface="Century Gothic"/>
                  <a:cs typeface="Century Gothic"/>
                  <a:sym typeface="Century Gothic"/>
                </a:rPr>
                <a:t>s</a:t>
              </a:r>
              <a:r>
                <a:rPr lang="en-US" sz="1333" b="1" i="0" u="none" strike="noStrike" cap="none">
                  <a:solidFill>
                    <a:schemeClr val="lt1"/>
                  </a:solidFill>
                  <a:latin typeface="Century Gothic"/>
                  <a:ea typeface="Century Gothic"/>
                  <a:cs typeface="Century Gothic"/>
                  <a:sym typeface="Century Gothic"/>
                </a:rPr>
                <a:t> documents for loan approval</a:t>
              </a:r>
              <a:endParaRPr sz="1333" b="1" i="0" u="none" strike="noStrike" cap="none">
                <a:solidFill>
                  <a:schemeClr val="lt1"/>
                </a:solidFill>
                <a:latin typeface="Century Gothic"/>
                <a:ea typeface="Century Gothic"/>
                <a:cs typeface="Century Gothic"/>
                <a:sym typeface="Century Gothic"/>
              </a:endParaRPr>
            </a:p>
            <a:p>
              <a:pPr marL="457200" marR="3387" lvl="0" indent="-313245" algn="l" rtl="0">
                <a:lnSpc>
                  <a:spcPct val="116000"/>
                </a:lnSpc>
                <a:spcBef>
                  <a:spcPts val="200"/>
                </a:spcBef>
                <a:spcAft>
                  <a:spcPts val="0"/>
                </a:spcAft>
                <a:buClr>
                  <a:schemeClr val="lt1"/>
                </a:buClr>
                <a:buSzPts val="1333"/>
                <a:buFont typeface="Century Gothic"/>
                <a:buChar char="➔"/>
              </a:pPr>
              <a:r>
                <a:rPr lang="en-US" sz="1333" b="1" i="0" u="none" strike="noStrike" cap="none">
                  <a:solidFill>
                    <a:schemeClr val="lt1"/>
                  </a:solidFill>
                  <a:latin typeface="Century Gothic"/>
                  <a:ea typeface="Century Gothic"/>
                  <a:cs typeface="Century Gothic"/>
                  <a:sym typeface="Century Gothic"/>
                </a:rPr>
                <a:t>Helps you qualify for credit card processing</a:t>
              </a:r>
              <a:endParaRPr sz="1333" b="1" i="0" u="none" strike="noStrike" cap="none">
                <a:solidFill>
                  <a:schemeClr val="lt1"/>
                </a:solidFill>
                <a:latin typeface="Century Gothic"/>
                <a:ea typeface="Century Gothic"/>
                <a:cs typeface="Century Gothic"/>
                <a:sym typeface="Century Gothic"/>
              </a:endParaRPr>
            </a:p>
            <a:p>
              <a:pPr marL="457200" marR="3387" lvl="0" indent="-313245" algn="l" rtl="0">
                <a:lnSpc>
                  <a:spcPct val="116000"/>
                </a:lnSpc>
                <a:spcBef>
                  <a:spcPts val="200"/>
                </a:spcBef>
                <a:spcAft>
                  <a:spcPts val="200"/>
                </a:spcAft>
                <a:buClr>
                  <a:schemeClr val="lt1"/>
                </a:buClr>
                <a:buSzPts val="1333"/>
                <a:buFont typeface="Century Gothic"/>
                <a:buChar char="➔"/>
              </a:pPr>
              <a:r>
                <a:rPr lang="en-US" sz="1333" b="1" i="0" u="none" strike="noStrike" cap="none">
                  <a:solidFill>
                    <a:schemeClr val="lt1"/>
                  </a:solidFill>
                  <a:latin typeface="Century Gothic"/>
                  <a:ea typeface="Century Gothic"/>
                  <a:cs typeface="Century Gothic"/>
                  <a:sym typeface="Century Gothic"/>
                </a:rPr>
                <a:t>Hel</a:t>
              </a:r>
              <a:r>
                <a:rPr lang="en-US" sz="1333" b="1">
                  <a:solidFill>
                    <a:schemeClr val="lt1"/>
                  </a:solidFill>
                  <a:latin typeface="Century Gothic"/>
                  <a:ea typeface="Century Gothic"/>
                  <a:cs typeface="Century Gothic"/>
                  <a:sym typeface="Century Gothic"/>
                </a:rPr>
                <a:t>ps</a:t>
              </a:r>
              <a:r>
                <a:rPr lang="en-US" sz="1333" b="1" i="0" u="none" strike="noStrike" cap="none">
                  <a:solidFill>
                    <a:schemeClr val="lt1"/>
                  </a:solidFill>
                  <a:latin typeface="Century Gothic"/>
                  <a:ea typeface="Century Gothic"/>
                  <a:cs typeface="Century Gothic"/>
                  <a:sym typeface="Century Gothic"/>
                </a:rPr>
                <a:t> you avoid penalties </a:t>
              </a:r>
              <a:endParaRPr sz="1333" b="0" i="0" u="none" strike="noStrike" cap="none">
                <a:solidFill>
                  <a:schemeClr val="lt1"/>
                </a:solidFill>
                <a:latin typeface="Century Gothic"/>
                <a:ea typeface="Century Gothic"/>
                <a:cs typeface="Century Gothic"/>
                <a:sym typeface="Century Gothic"/>
              </a:endParaRPr>
            </a:p>
          </p:txBody>
        </p:sp>
        <p:sp>
          <p:nvSpPr>
            <p:cNvPr id="576" name="Google Shape;576;g1581b24478b_0_395"/>
            <p:cNvSpPr txBox="1"/>
            <p:nvPr/>
          </p:nvSpPr>
          <p:spPr>
            <a:xfrm>
              <a:off x="6636726" y="2205600"/>
              <a:ext cx="3011700" cy="213300"/>
            </a:xfrm>
            <a:prstGeom prst="rect">
              <a:avLst/>
            </a:prstGeom>
            <a:noFill/>
            <a:ln>
              <a:noFill/>
            </a:ln>
          </p:spPr>
          <p:txBody>
            <a:bodyPr spcFirstLastPara="1" wrap="square" lIns="0" tIns="8025" rIns="0" bIns="0" anchor="t" anchorCtr="0">
              <a:spAutoFit/>
            </a:bodyPr>
            <a:lstStyle/>
            <a:p>
              <a:pPr marL="8467" marR="3387" lvl="0" indent="0" algn="l" rtl="0">
                <a:lnSpc>
                  <a:spcPct val="116300"/>
                </a:lnSpc>
                <a:spcBef>
                  <a:spcPts val="0"/>
                </a:spcBef>
                <a:spcAft>
                  <a:spcPts val="0"/>
                </a:spcAft>
                <a:buClr>
                  <a:srgbClr val="000000"/>
                </a:buClr>
                <a:buSzPts val="1433"/>
                <a:buFont typeface="Arial"/>
                <a:buNone/>
              </a:pPr>
              <a:r>
                <a:rPr lang="en-US" sz="1333" b="1" i="0" u="none" strike="noStrike" cap="none">
                  <a:solidFill>
                    <a:schemeClr val="lt1"/>
                  </a:solidFill>
                  <a:latin typeface="Century Gothic"/>
                  <a:ea typeface="Century Gothic"/>
                  <a:cs typeface="Century Gothic"/>
                  <a:sym typeface="Century Gothic"/>
                </a:rPr>
                <a:t>BENEFITS OF TAX FILINGS:</a:t>
              </a:r>
              <a:endParaRPr sz="1333" b="0" i="0" u="none" strike="noStrike" cap="none">
                <a:solidFill>
                  <a:schemeClr val="lt1"/>
                </a:solidFill>
                <a:latin typeface="Century Gothic"/>
                <a:ea typeface="Century Gothic"/>
                <a:cs typeface="Century Gothic"/>
                <a:sym typeface="Century Gothic"/>
              </a:endParaRPr>
            </a:p>
          </p:txBody>
        </p:sp>
      </p:grpSp>
      <p:pic>
        <p:nvPicPr>
          <p:cNvPr id="577" name="Google Shape;577;g1581b24478b_0_395"/>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113675" y="1698975"/>
            <a:ext cx="3328802" cy="499440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pic>
        <p:nvPicPr>
          <p:cNvPr id="582" name="Google Shape;582;g1581b24478b_0_418"/>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pic>
        <p:nvPicPr>
          <p:cNvPr id="583" name="Google Shape;583;g1581b24478b_0_418"/>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584" name="Google Shape;584;g1581b24478b_0_41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33</a:t>
            </a:fld>
            <a:endParaRPr/>
          </a:p>
        </p:txBody>
      </p:sp>
      <p:sp>
        <p:nvSpPr>
          <p:cNvPr id="585" name="Google Shape;585;g1581b24478b_0_418"/>
          <p:cNvSpPr txBox="1"/>
          <p:nvPr/>
        </p:nvSpPr>
        <p:spPr>
          <a:xfrm>
            <a:off x="755075" y="449475"/>
            <a:ext cx="98595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115000"/>
              </a:lnSpc>
              <a:spcBef>
                <a:spcPts val="0"/>
              </a:spcBef>
              <a:spcAft>
                <a:spcPts val="0"/>
              </a:spcAft>
              <a:buClr>
                <a:srgbClr val="2853A3"/>
              </a:buClr>
              <a:buSzPts val="3200"/>
              <a:buFont typeface="Century Gothic"/>
              <a:buNone/>
            </a:pPr>
            <a:r>
              <a:rPr lang="en-US" sz="3200" b="0" i="0" u="none" strike="noStrike" cap="none">
                <a:solidFill>
                  <a:srgbClr val="2853A3"/>
                </a:solidFill>
                <a:latin typeface="Century Gothic"/>
                <a:ea typeface="Century Gothic"/>
                <a:cs typeface="Century Gothic"/>
                <a:sym typeface="Century Gothic"/>
              </a:rPr>
              <a:t>Financial Subsidies Available To </a:t>
            </a:r>
            <a:endParaRPr sz="3200" b="0" i="0" u="none" strike="noStrike" cap="none">
              <a:solidFill>
                <a:srgbClr val="2853A3"/>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rgbClr val="2853A3"/>
              </a:buClr>
              <a:buSzPts val="3200"/>
              <a:buFont typeface="Century Gothic"/>
              <a:buNone/>
            </a:pPr>
            <a:r>
              <a:rPr lang="en-US" sz="3200" b="0" i="0" u="none" strike="noStrike" cap="none">
                <a:solidFill>
                  <a:srgbClr val="2853A3"/>
                </a:solidFill>
                <a:latin typeface="Century Gothic"/>
                <a:ea typeface="Century Gothic"/>
                <a:cs typeface="Century Gothic"/>
                <a:sym typeface="Century Gothic"/>
              </a:rPr>
              <a:t>Women Business</a:t>
            </a:r>
            <a:r>
              <a:rPr lang="en-US" sz="3200">
                <a:solidFill>
                  <a:srgbClr val="2853A3"/>
                </a:solidFill>
                <a:latin typeface="Century Gothic"/>
                <a:ea typeface="Century Gothic"/>
                <a:cs typeface="Century Gothic"/>
                <a:sym typeface="Century Gothic"/>
              </a:rPr>
              <a:t> </a:t>
            </a:r>
            <a:r>
              <a:rPr lang="en-US" sz="3200" b="0" i="0" u="none" strike="noStrike" cap="none">
                <a:solidFill>
                  <a:srgbClr val="2853A3"/>
                </a:solidFill>
                <a:latin typeface="Century Gothic"/>
                <a:ea typeface="Century Gothic"/>
                <a:cs typeface="Century Gothic"/>
                <a:sym typeface="Century Gothic"/>
              </a:rPr>
              <a:t>Owners</a:t>
            </a:r>
            <a:endParaRPr sz="3200" b="0" i="0" u="none" strike="noStrike" cap="none">
              <a:solidFill>
                <a:srgbClr val="2853A3"/>
              </a:solidFill>
              <a:latin typeface="Century Gothic"/>
              <a:ea typeface="Century Gothic"/>
              <a:cs typeface="Century Gothic"/>
              <a:sym typeface="Century Gothic"/>
            </a:endParaRPr>
          </a:p>
        </p:txBody>
      </p:sp>
      <p:pic>
        <p:nvPicPr>
          <p:cNvPr id="586" name="Google Shape;586;g1581b24478b_0_41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5400000">
            <a:off x="10956175" y="554539"/>
            <a:ext cx="1235826" cy="1235826"/>
          </a:xfrm>
          <a:prstGeom prst="rect">
            <a:avLst/>
          </a:prstGeom>
          <a:noFill/>
          <a:ln>
            <a:noFill/>
          </a:ln>
        </p:spPr>
      </p:pic>
      <p:sp>
        <p:nvSpPr>
          <p:cNvPr id="587" name="Google Shape;587;g1581b24478b_0_418"/>
          <p:cNvSpPr txBox="1"/>
          <p:nvPr/>
        </p:nvSpPr>
        <p:spPr>
          <a:xfrm>
            <a:off x="8750550" y="726475"/>
            <a:ext cx="2255400" cy="8619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chemeClr val="dk2"/>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chemeClr val="dk2"/>
                </a:solidFill>
                <a:latin typeface="Century Gothic"/>
                <a:ea typeface="Century Gothic"/>
                <a:cs typeface="Century Gothic"/>
                <a:sym typeface="Century Gothic"/>
              </a:rPr>
              <a:t>Consider adding financial subsidies for women that are applicable to your context.</a:t>
            </a:r>
            <a:endParaRPr sz="1100" b="0" i="0" u="none" strike="noStrike" cap="none">
              <a:solidFill>
                <a:schemeClr val="dk2"/>
              </a:solidFill>
              <a:latin typeface="Century Gothic"/>
              <a:ea typeface="Century Gothic"/>
              <a:cs typeface="Century Gothic"/>
              <a:sym typeface="Century Gothic"/>
            </a:endParaRPr>
          </a:p>
        </p:txBody>
      </p:sp>
      <p:pic>
        <p:nvPicPr>
          <p:cNvPr id="588" name="Google Shape;588;g1581b24478b_0_418"/>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3781176" y="1453200"/>
            <a:ext cx="6588150" cy="5192048"/>
          </a:xfrm>
          <a:prstGeom prst="rect">
            <a:avLst/>
          </a:prstGeom>
          <a:noFill/>
          <a:ln>
            <a:noFill/>
          </a:ln>
        </p:spPr>
      </p:pic>
      <p:sp>
        <p:nvSpPr>
          <p:cNvPr id="589" name="Google Shape;589;g1581b24478b_0_418"/>
          <p:cNvSpPr txBox="1"/>
          <p:nvPr/>
        </p:nvSpPr>
        <p:spPr>
          <a:xfrm>
            <a:off x="4771250" y="2697775"/>
            <a:ext cx="4608000" cy="1970700"/>
          </a:xfrm>
          <a:prstGeom prst="rect">
            <a:avLst/>
          </a:prstGeom>
          <a:noFill/>
          <a:ln>
            <a:noFill/>
          </a:ln>
        </p:spPr>
        <p:txBody>
          <a:bodyPr spcFirstLastPara="1" wrap="square" lIns="91425" tIns="91425" rIns="91425" bIns="91425" anchor="t" anchorCtr="0">
            <a:spAutoFit/>
          </a:bodyPr>
          <a:lstStyle/>
          <a:p>
            <a:pPr marL="0" marR="3387" lvl="0" indent="0" algn="ctr" rtl="0">
              <a:lnSpc>
                <a:spcPct val="115000"/>
              </a:lnSpc>
              <a:spcBef>
                <a:spcPts val="0"/>
              </a:spcBef>
              <a:spcAft>
                <a:spcPts val="0"/>
              </a:spcAft>
              <a:buClr>
                <a:srgbClr val="000000"/>
              </a:buClr>
              <a:buSzPts val="2000"/>
              <a:buFont typeface="Arial"/>
              <a:buNone/>
            </a:pPr>
            <a:r>
              <a:rPr lang="en-US" sz="2000" b="1" i="0" u="none" strike="noStrike" cap="none">
                <a:solidFill>
                  <a:schemeClr val="dk2"/>
                </a:solidFill>
                <a:latin typeface="Century Gothic"/>
                <a:ea typeface="Century Gothic"/>
                <a:cs typeface="Century Gothic"/>
                <a:sym typeface="Century Gothic"/>
              </a:rPr>
              <a:t>There are many examples of financial subsidies available to women business owners, such as:</a:t>
            </a:r>
            <a:endParaRPr sz="2000" b="1" i="0" u="none" strike="noStrike" cap="none">
              <a:solidFill>
                <a:schemeClr val="dk2"/>
              </a:solidFill>
              <a:latin typeface="Century Gothic"/>
              <a:ea typeface="Century Gothic"/>
              <a:cs typeface="Century Gothic"/>
              <a:sym typeface="Century Gothic"/>
            </a:endParaRPr>
          </a:p>
          <a:p>
            <a:pPr marL="457200" marR="481777" lvl="0" indent="-342900" algn="ctr" rtl="0">
              <a:lnSpc>
                <a:spcPct val="115000"/>
              </a:lnSpc>
              <a:spcBef>
                <a:spcPts val="1000"/>
              </a:spcBef>
              <a:spcAft>
                <a:spcPts val="0"/>
              </a:spcAft>
              <a:buClr>
                <a:schemeClr val="dk2"/>
              </a:buClr>
              <a:buSzPts val="1800"/>
              <a:buFont typeface="Century Gothic"/>
              <a:buChar char="●"/>
            </a:pPr>
            <a:r>
              <a:rPr lang="en-US" sz="1800" b="0" i="0" u="none" strike="noStrike" cap="none">
                <a:solidFill>
                  <a:schemeClr val="dk2"/>
                </a:solidFill>
                <a:latin typeface="Century Gothic"/>
                <a:ea typeface="Century Gothic"/>
                <a:cs typeface="Century Gothic"/>
                <a:sym typeface="Century Gothic"/>
              </a:rPr>
              <a:t>lower interest rates on loans.</a:t>
            </a:r>
            <a:endParaRPr sz="1800" b="0" i="0" u="none" strike="noStrike" cap="none">
              <a:solidFill>
                <a:schemeClr val="dk2"/>
              </a:solidFill>
              <a:latin typeface="Century Gothic"/>
              <a:ea typeface="Century Gothic"/>
              <a:cs typeface="Century Gothic"/>
              <a:sym typeface="Century Gothic"/>
            </a:endParaRPr>
          </a:p>
          <a:p>
            <a:pPr marL="457200" marR="391180" lvl="0" indent="-342900" algn="ctr" rtl="0">
              <a:lnSpc>
                <a:spcPct val="115000"/>
              </a:lnSpc>
              <a:spcBef>
                <a:spcPts val="0"/>
              </a:spcBef>
              <a:spcAft>
                <a:spcPts val="0"/>
              </a:spcAft>
              <a:buClr>
                <a:schemeClr val="dk2"/>
              </a:buClr>
              <a:buSzPts val="1800"/>
              <a:buFont typeface="Century Gothic"/>
              <a:buChar char="●"/>
            </a:pPr>
            <a:r>
              <a:rPr lang="en-US" sz="1800" b="0" i="0" u="none" strike="noStrike" cap="none">
                <a:solidFill>
                  <a:schemeClr val="dk2"/>
                </a:solidFill>
                <a:latin typeface="Century Gothic"/>
                <a:ea typeface="Century Gothic"/>
                <a:cs typeface="Century Gothic"/>
                <a:sym typeface="Century Gothic"/>
              </a:rPr>
              <a:t>property tax rebates.</a:t>
            </a:r>
            <a:endParaRPr sz="1800" b="0" i="0" u="none" strike="noStrike" cap="none">
              <a:solidFill>
                <a:schemeClr val="dk2"/>
              </a:solidFill>
              <a:latin typeface="Century Gothic"/>
              <a:ea typeface="Century Gothic"/>
              <a:cs typeface="Century Gothic"/>
              <a:sym typeface="Century Gothic"/>
            </a:endParaRPr>
          </a:p>
        </p:txBody>
      </p:sp>
      <p:pic>
        <p:nvPicPr>
          <p:cNvPr id="590" name="Google Shape;590;g1581b24478b_0_418"/>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100625" y="1529400"/>
            <a:ext cx="4608000" cy="5286963"/>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pic>
        <p:nvPicPr>
          <p:cNvPr id="595" name="Google Shape;595;g1581b24478b_0_34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 y="0"/>
            <a:ext cx="12192000" cy="6857171"/>
          </a:xfrm>
          <a:prstGeom prst="rect">
            <a:avLst/>
          </a:prstGeom>
          <a:noFill/>
          <a:ln>
            <a:noFill/>
          </a:ln>
        </p:spPr>
      </p:pic>
      <p:sp>
        <p:nvSpPr>
          <p:cNvPr id="596" name="Google Shape;596;g1581b24478b_0_347"/>
          <p:cNvSpPr/>
          <p:nvPr/>
        </p:nvSpPr>
        <p:spPr>
          <a:xfrm>
            <a:off x="1" y="1717399"/>
            <a:ext cx="6681900" cy="1923600"/>
          </a:xfrm>
          <a:prstGeom prst="rect">
            <a:avLst/>
          </a:prstGeom>
          <a:solidFill>
            <a:srgbClr val="EDBD4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B3CDEA"/>
              </a:solidFill>
              <a:latin typeface="Calibri"/>
              <a:ea typeface="Calibri"/>
              <a:cs typeface="Calibri"/>
              <a:sym typeface="Calibri"/>
            </a:endParaRPr>
          </a:p>
        </p:txBody>
      </p:sp>
      <p:sp>
        <p:nvSpPr>
          <p:cNvPr id="597" name="Google Shape;597;g1581b24478b_0_347"/>
          <p:cNvSpPr txBox="1"/>
          <p:nvPr/>
        </p:nvSpPr>
        <p:spPr>
          <a:xfrm>
            <a:off x="1044324" y="1958824"/>
            <a:ext cx="5472900" cy="1423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Century Gothic"/>
                <a:ea typeface="Century Gothic"/>
                <a:cs typeface="Century Gothic"/>
                <a:sym typeface="Century Gothic"/>
              </a:rPr>
              <a:t>PART 4: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300"/>
              </a:spcBef>
              <a:spcAft>
                <a:spcPts val="0"/>
              </a:spcAft>
              <a:buClr>
                <a:srgbClr val="000000"/>
              </a:buClr>
              <a:buSzPts val="2800"/>
              <a:buFont typeface="Arial"/>
              <a:buNone/>
            </a:pPr>
            <a:r>
              <a:rPr lang="en-US" sz="2800" b="1">
                <a:solidFill>
                  <a:schemeClr val="lt1"/>
                </a:solidFill>
                <a:latin typeface="Century Gothic"/>
                <a:ea typeface="Century Gothic"/>
                <a:cs typeface="Century Gothic"/>
                <a:sym typeface="Century Gothic"/>
              </a:rPr>
              <a:t>CONDUCTING A </a:t>
            </a:r>
            <a:r>
              <a:rPr lang="en-US" sz="2800" b="1" i="0" u="none" strike="noStrike" cap="none">
                <a:solidFill>
                  <a:schemeClr val="lt1"/>
                </a:solidFill>
                <a:latin typeface="Century Gothic"/>
                <a:ea typeface="Century Gothic"/>
                <a:cs typeface="Century Gothic"/>
                <a:sym typeface="Century Gothic"/>
              </a:rPr>
              <a:t>GAP ASSESSMENT </a:t>
            </a:r>
            <a:r>
              <a:rPr lang="en-US" sz="2800" b="1">
                <a:solidFill>
                  <a:schemeClr val="lt1"/>
                </a:solidFill>
                <a:latin typeface="Century Gothic"/>
                <a:ea typeface="Century Gothic"/>
                <a:cs typeface="Century Gothic"/>
                <a:sym typeface="Century Gothic"/>
              </a:rPr>
              <a:t>ON</a:t>
            </a:r>
            <a:r>
              <a:rPr lang="en-US" sz="2800" b="1" i="0" u="none" strike="noStrike" cap="none">
                <a:solidFill>
                  <a:schemeClr val="lt1"/>
                </a:solidFill>
                <a:latin typeface="Century Gothic"/>
                <a:ea typeface="Century Gothic"/>
                <a:cs typeface="Century Gothic"/>
                <a:sym typeface="Century Gothic"/>
              </a:rPr>
              <a:t> YOUR STORE</a:t>
            </a:r>
            <a:endParaRPr sz="2800" b="1" i="0" u="none" strike="noStrike" cap="none">
              <a:solidFill>
                <a:schemeClr val="lt1"/>
              </a:solidFill>
              <a:highlight>
                <a:srgbClr val="FAC7A6"/>
              </a:highlight>
              <a:latin typeface="Century Gothic"/>
              <a:ea typeface="Century Gothic"/>
              <a:cs typeface="Century Gothic"/>
              <a:sym typeface="Century Gothic"/>
            </a:endParaRPr>
          </a:p>
        </p:txBody>
      </p:sp>
      <p:sp>
        <p:nvSpPr>
          <p:cNvPr id="598" name="Google Shape;598;g1581b24478b_0_347"/>
          <p:cNvSpPr txBox="1"/>
          <p:nvPr/>
        </p:nvSpPr>
        <p:spPr>
          <a:xfrm>
            <a:off x="1044325" y="3981100"/>
            <a:ext cx="4603800" cy="2018400"/>
          </a:xfrm>
          <a:prstGeom prst="rect">
            <a:avLst/>
          </a:prstGeom>
          <a:noFill/>
          <a:ln>
            <a:noFill/>
          </a:ln>
          <a:effectLst>
            <a:outerShdw blurRad="254000" algn="tl" rotWithShape="0">
              <a:srgbClr val="000000">
                <a:alpha val="40000"/>
              </a:srgbClr>
            </a:outerShdw>
          </a:effectLst>
        </p:spPr>
        <p:txBody>
          <a:bodyPr spcFirstLastPara="1" wrap="square" lIns="91425" tIns="45700" rIns="91425" bIns="45700" anchor="t" anchorCtr="0">
            <a:normAutofit/>
          </a:bodyPr>
          <a:lstStyle/>
          <a:p>
            <a:pPr marL="228600" marR="0" lvl="0" indent="-228600" algn="l" rtl="0">
              <a:lnSpc>
                <a:spcPct val="100000"/>
              </a:lnSpc>
              <a:spcBef>
                <a:spcPts val="0"/>
              </a:spcBef>
              <a:spcAft>
                <a:spcPts val="0"/>
              </a:spcAft>
              <a:buClr>
                <a:schemeClr val="lt1"/>
              </a:buClr>
              <a:buSzPts val="1600"/>
              <a:buFont typeface="Arial"/>
              <a:buNone/>
            </a:pPr>
            <a:r>
              <a:rPr lang="en-US" sz="2000" b="1" i="0" u="none" strike="noStrike" cap="none">
                <a:solidFill>
                  <a:schemeClr val="lt1"/>
                </a:solidFill>
                <a:latin typeface="Century Gothic"/>
                <a:ea typeface="Century Gothic"/>
                <a:cs typeface="Century Gothic"/>
                <a:sym typeface="Century Gothic"/>
              </a:rPr>
              <a:t>Objectives:</a:t>
            </a:r>
            <a:endParaRPr sz="1400" b="0" i="0" u="none" strike="noStrike" cap="none">
              <a:solidFill>
                <a:srgbClr val="000000"/>
              </a:solidFill>
              <a:latin typeface="Arial"/>
              <a:ea typeface="Arial"/>
              <a:cs typeface="Arial"/>
              <a:sym typeface="Arial"/>
            </a:endParaRPr>
          </a:p>
          <a:p>
            <a:pPr marL="457200" marR="0" lvl="0" indent="-330200" algn="l" rtl="0">
              <a:lnSpc>
                <a:spcPct val="100000"/>
              </a:lnSpc>
              <a:spcBef>
                <a:spcPts val="1000"/>
              </a:spcBef>
              <a:spcAft>
                <a:spcPts val="0"/>
              </a:spcAft>
              <a:buClr>
                <a:schemeClr val="lt1"/>
              </a:buClr>
              <a:buSzPts val="1600"/>
              <a:buFont typeface="Century Gothic"/>
              <a:buAutoNum type="arabicPeriod"/>
            </a:pPr>
            <a:r>
              <a:rPr lang="en-US" sz="1600" b="0" i="0" u="none" strike="noStrike" cap="none">
                <a:solidFill>
                  <a:schemeClr val="lt1"/>
                </a:solidFill>
                <a:latin typeface="Century Gothic"/>
                <a:ea typeface="Century Gothic"/>
                <a:cs typeface="Century Gothic"/>
                <a:sym typeface="Century Gothic"/>
              </a:rPr>
              <a:t>To understand the necessary skills needed to run a store.</a:t>
            </a:r>
            <a:endParaRPr sz="1600" b="0" i="0" u="none" strike="noStrike" cap="none">
              <a:solidFill>
                <a:schemeClr val="lt1"/>
              </a:solidFill>
              <a:latin typeface="Century Gothic"/>
              <a:ea typeface="Century Gothic"/>
              <a:cs typeface="Century Gothic"/>
              <a:sym typeface="Century Gothic"/>
            </a:endParaRPr>
          </a:p>
          <a:p>
            <a:pPr marL="457200" marR="0" lvl="0" indent="-330200" algn="l" rtl="0">
              <a:lnSpc>
                <a:spcPct val="100000"/>
              </a:lnSpc>
              <a:spcBef>
                <a:spcPts val="0"/>
              </a:spcBef>
              <a:spcAft>
                <a:spcPts val="0"/>
              </a:spcAft>
              <a:buClr>
                <a:schemeClr val="lt1"/>
              </a:buClr>
              <a:buSzPts val="1600"/>
              <a:buFont typeface="Century Gothic"/>
              <a:buAutoNum type="arabicPeriod"/>
            </a:pPr>
            <a:r>
              <a:rPr lang="en-US" sz="1600" b="0" i="0" u="none" strike="noStrike" cap="none">
                <a:solidFill>
                  <a:schemeClr val="lt1"/>
                </a:solidFill>
                <a:latin typeface="Century Gothic"/>
                <a:ea typeface="Century Gothic"/>
                <a:cs typeface="Century Gothic"/>
                <a:sym typeface="Century Gothic"/>
              </a:rPr>
              <a:t>To learn how women and men can both develop the skills needed to run a</a:t>
            </a:r>
            <a:r>
              <a:rPr lang="en-US" sz="1600">
                <a:solidFill>
                  <a:schemeClr val="lt1"/>
                </a:solidFill>
                <a:latin typeface="Century Gothic"/>
                <a:ea typeface="Century Gothic"/>
                <a:cs typeface="Century Gothic"/>
                <a:sym typeface="Century Gothic"/>
              </a:rPr>
              <a:t> store.</a:t>
            </a:r>
            <a:endParaRPr sz="1900" b="0" i="0" u="none" strike="noStrike" cap="none">
              <a:solidFill>
                <a:schemeClr val="lt1"/>
              </a:solidFill>
              <a:latin typeface="Century Gothic"/>
              <a:ea typeface="Century Gothic"/>
              <a:cs typeface="Century Gothic"/>
              <a:sym typeface="Century Gothic"/>
            </a:endParaRPr>
          </a:p>
        </p:txBody>
      </p:sp>
      <p:grpSp>
        <p:nvGrpSpPr>
          <p:cNvPr id="599" name="Google Shape;599;g1581b24478b_0_347"/>
          <p:cNvGrpSpPr/>
          <p:nvPr/>
        </p:nvGrpSpPr>
        <p:grpSpPr>
          <a:xfrm>
            <a:off x="6096000" y="-90374"/>
            <a:ext cx="4204869" cy="3315998"/>
            <a:chOff x="6096000" y="-90374"/>
            <a:chExt cx="4204869" cy="3315998"/>
          </a:xfrm>
        </p:grpSpPr>
        <p:pic>
          <p:nvPicPr>
            <p:cNvPr id="600" name="Google Shape;600;g1581b24478b_0_34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096000" y="-90374"/>
              <a:ext cx="4204869" cy="3315998"/>
            </a:xfrm>
            <a:prstGeom prst="rect">
              <a:avLst/>
            </a:prstGeom>
            <a:noFill/>
            <a:ln>
              <a:noFill/>
            </a:ln>
          </p:spPr>
        </p:pic>
        <p:sp>
          <p:nvSpPr>
            <p:cNvPr id="601" name="Google Shape;601;g1581b24478b_0_347"/>
            <p:cNvSpPr txBox="1"/>
            <p:nvPr/>
          </p:nvSpPr>
          <p:spPr>
            <a:xfrm>
              <a:off x="7214761" y="834022"/>
              <a:ext cx="1967400" cy="800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2300" b="1" i="0" u="none" strike="noStrike" cap="none">
                  <a:solidFill>
                    <a:srgbClr val="2855A4"/>
                  </a:solidFill>
                  <a:latin typeface="Century Gothic"/>
                  <a:ea typeface="Century Gothic"/>
                  <a:cs typeface="Century Gothic"/>
                  <a:sym typeface="Century Gothic"/>
                </a:rPr>
                <a:t>Let’s assess your skills!</a:t>
              </a:r>
              <a:endParaRPr sz="2300" b="1" i="0" u="none" strike="noStrike" cap="none">
                <a:solidFill>
                  <a:srgbClr val="2855A4"/>
                </a:solidFill>
                <a:latin typeface="Calibri"/>
                <a:ea typeface="Calibri"/>
                <a:cs typeface="Calibri"/>
                <a:sym typeface="Calibri"/>
              </a:endParaRPr>
            </a:p>
          </p:txBody>
        </p:sp>
      </p:grpSp>
      <p:sp>
        <p:nvSpPr>
          <p:cNvPr id="602" name="Google Shape;602;g1581b24478b_0_34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34</a:t>
            </a:fld>
            <a:endParaRPr/>
          </a:p>
        </p:txBody>
      </p:sp>
      <p:pic>
        <p:nvPicPr>
          <p:cNvPr id="603" name="Google Shape;603;g1581b24478b_0_347"/>
          <p:cNvPicPr preferRelativeResize="0"/>
          <p:nvPr/>
        </p:nvPicPr>
        <p:blipFill rotWithShape="1">
          <a:blip r:embed="rId5" cstate="screen">
            <a:alphaModFix/>
            <a:extLst>
              <a:ext uri="{28A0092B-C50C-407E-A947-70E740481C1C}">
                <a14:useLocalDpi xmlns:a14="http://schemas.microsoft.com/office/drawing/2010/main"/>
              </a:ext>
            </a:extLst>
          </a:blip>
          <a:srcRect r="15774" b="30226"/>
          <a:stretch/>
        </p:blipFill>
        <p:spPr>
          <a:xfrm>
            <a:off x="6681900" y="654225"/>
            <a:ext cx="4990474" cy="6202952"/>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pic>
        <p:nvPicPr>
          <p:cNvPr id="608" name="Google Shape;608;g1581b24478b_0_360"/>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sp>
        <p:nvSpPr>
          <p:cNvPr id="609" name="Google Shape;609;g1581b24478b_0_360"/>
          <p:cNvSpPr txBox="1"/>
          <p:nvPr/>
        </p:nvSpPr>
        <p:spPr>
          <a:xfrm>
            <a:off x="2709278" y="3719466"/>
            <a:ext cx="1746300" cy="20856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100000"/>
              </a:lnSpc>
              <a:spcBef>
                <a:spcPts val="0"/>
              </a:spcBef>
              <a:spcAft>
                <a:spcPts val="0"/>
              </a:spcAft>
              <a:buClr>
                <a:srgbClr val="2853A3"/>
              </a:buClr>
              <a:buSzPts val="1200"/>
              <a:buFont typeface="Arial"/>
              <a:buNone/>
            </a:pPr>
            <a:endParaRPr sz="1200" b="1" i="0" u="none" strike="noStrike" cap="none">
              <a:solidFill>
                <a:schemeClr val="lt1"/>
              </a:solidFill>
              <a:latin typeface="Century Gothic"/>
              <a:ea typeface="Century Gothic"/>
              <a:cs typeface="Century Gothic"/>
              <a:sym typeface="Century Gothic"/>
            </a:endParaRPr>
          </a:p>
        </p:txBody>
      </p:sp>
      <p:pic>
        <p:nvPicPr>
          <p:cNvPr id="610" name="Google Shape;610;g1581b24478b_0_36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26565" y="220953"/>
            <a:ext cx="7772400" cy="194310"/>
          </a:xfrm>
          <a:prstGeom prst="rect">
            <a:avLst/>
          </a:prstGeom>
          <a:noFill/>
          <a:ln>
            <a:noFill/>
          </a:ln>
        </p:spPr>
      </p:pic>
      <p:pic>
        <p:nvPicPr>
          <p:cNvPr id="611" name="Google Shape;611;g1581b24478b_0_36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5400000">
            <a:off x="10956175" y="173539"/>
            <a:ext cx="1235826" cy="1235826"/>
          </a:xfrm>
          <a:prstGeom prst="rect">
            <a:avLst/>
          </a:prstGeom>
          <a:noFill/>
          <a:ln>
            <a:noFill/>
          </a:ln>
        </p:spPr>
      </p:pic>
      <p:sp>
        <p:nvSpPr>
          <p:cNvPr id="612" name="Google Shape;612;g1581b24478b_0_360"/>
          <p:cNvSpPr txBox="1"/>
          <p:nvPr/>
        </p:nvSpPr>
        <p:spPr>
          <a:xfrm>
            <a:off x="8954040" y="345467"/>
            <a:ext cx="2052000" cy="6927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chemeClr val="dk2"/>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chemeClr val="dk2"/>
                </a:solidFill>
                <a:latin typeface="Century Gothic"/>
                <a:ea typeface="Century Gothic"/>
                <a:cs typeface="Century Gothic"/>
                <a:sym typeface="Century Gothic"/>
              </a:rPr>
              <a:t>Add, delete, or modify questions as necessary.</a:t>
            </a:r>
            <a:endParaRPr sz="1100" b="0" i="0" u="none" strike="noStrike" cap="none">
              <a:solidFill>
                <a:schemeClr val="dk2"/>
              </a:solidFill>
              <a:latin typeface="Century Gothic"/>
              <a:ea typeface="Century Gothic"/>
              <a:cs typeface="Century Gothic"/>
              <a:sym typeface="Century Gothic"/>
            </a:endParaRPr>
          </a:p>
        </p:txBody>
      </p:sp>
      <p:sp>
        <p:nvSpPr>
          <p:cNvPr id="613" name="Google Shape;613;g1581b24478b_0_36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35</a:t>
            </a:fld>
            <a:endParaRPr/>
          </a:p>
        </p:txBody>
      </p:sp>
      <p:sp>
        <p:nvSpPr>
          <p:cNvPr id="614" name="Google Shape;614;g1581b24478b_0_360"/>
          <p:cNvSpPr txBox="1"/>
          <p:nvPr/>
        </p:nvSpPr>
        <p:spPr>
          <a:xfrm>
            <a:off x="755075" y="373275"/>
            <a:ext cx="98595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115000"/>
              </a:lnSpc>
              <a:spcBef>
                <a:spcPts val="0"/>
              </a:spcBef>
              <a:spcAft>
                <a:spcPts val="0"/>
              </a:spcAft>
              <a:buClr>
                <a:srgbClr val="2853A3"/>
              </a:buClr>
              <a:buSzPts val="3200"/>
              <a:buFont typeface="Century Gothic"/>
              <a:buNone/>
            </a:pPr>
            <a:r>
              <a:rPr lang="en-US" sz="3200" b="0" i="0" u="none" strike="noStrike" cap="none">
                <a:solidFill>
                  <a:srgbClr val="2853A3"/>
                </a:solidFill>
                <a:latin typeface="Century Gothic"/>
                <a:ea typeface="Century Gothic"/>
                <a:cs typeface="Century Gothic"/>
                <a:sym typeface="Century Gothic"/>
              </a:rPr>
              <a:t>Gap Assessment</a:t>
            </a:r>
            <a:endParaRPr sz="3200" b="0" i="0" u="none" strike="noStrike" cap="none">
              <a:solidFill>
                <a:srgbClr val="2853A3"/>
              </a:solidFill>
              <a:latin typeface="Century Gothic"/>
              <a:ea typeface="Century Gothic"/>
              <a:cs typeface="Century Gothic"/>
              <a:sym typeface="Century Gothic"/>
            </a:endParaRPr>
          </a:p>
        </p:txBody>
      </p:sp>
      <p:pic>
        <p:nvPicPr>
          <p:cNvPr id="615" name="Google Shape;615;g1581b24478b_0_360"/>
          <p:cNvPicPr preferRelativeResize="0"/>
          <p:nvPr/>
        </p:nvPicPr>
        <p:blipFill rotWithShape="1">
          <a:blip r:embed="rId6" cstate="screen">
            <a:alphaModFix/>
            <a:extLst>
              <a:ext uri="{28A0092B-C50C-407E-A947-70E740481C1C}">
                <a14:useLocalDpi xmlns:a14="http://schemas.microsoft.com/office/drawing/2010/main"/>
              </a:ext>
            </a:extLst>
          </a:blip>
          <a:srcRect l="18337" t="569" r="-2111" b="16928"/>
          <a:stretch/>
        </p:blipFill>
        <p:spPr>
          <a:xfrm>
            <a:off x="4350050" y="719400"/>
            <a:ext cx="7289923" cy="5657974"/>
          </a:xfrm>
          <a:prstGeom prst="rect">
            <a:avLst/>
          </a:prstGeom>
          <a:noFill/>
          <a:ln>
            <a:noFill/>
          </a:ln>
        </p:spPr>
      </p:pic>
      <p:grpSp>
        <p:nvGrpSpPr>
          <p:cNvPr id="616" name="Google Shape;616;g1581b24478b_0_360"/>
          <p:cNvGrpSpPr/>
          <p:nvPr/>
        </p:nvGrpSpPr>
        <p:grpSpPr>
          <a:xfrm>
            <a:off x="1832151" y="1567475"/>
            <a:ext cx="3233024" cy="2551375"/>
            <a:chOff x="1832151" y="1567475"/>
            <a:chExt cx="3233024" cy="2551375"/>
          </a:xfrm>
        </p:grpSpPr>
        <p:pic>
          <p:nvPicPr>
            <p:cNvPr id="617" name="Google Shape;617;g1581b24478b_0_360"/>
            <p:cNvPicPr preferRelativeResize="0"/>
            <p:nvPr/>
          </p:nvPicPr>
          <p:blipFill rotWithShape="1">
            <a:blip r:embed="rId7" cstate="screen">
              <a:alphaModFix/>
              <a:extLst>
                <a:ext uri="{28A0092B-C50C-407E-A947-70E740481C1C}">
                  <a14:useLocalDpi xmlns:a14="http://schemas.microsoft.com/office/drawing/2010/main"/>
                </a:ext>
              </a:extLst>
            </a:blip>
            <a:srcRect l="17134" t="14004" r="21245" b="24296"/>
            <a:stretch/>
          </p:blipFill>
          <p:spPr>
            <a:xfrm flipH="1">
              <a:off x="1832151" y="1567475"/>
              <a:ext cx="3233024" cy="2551375"/>
            </a:xfrm>
            <a:prstGeom prst="rect">
              <a:avLst/>
            </a:prstGeom>
            <a:noFill/>
            <a:ln>
              <a:noFill/>
            </a:ln>
          </p:spPr>
        </p:pic>
        <p:sp>
          <p:nvSpPr>
            <p:cNvPr id="618" name="Google Shape;618;g1581b24478b_0_360"/>
            <p:cNvSpPr txBox="1"/>
            <p:nvPr/>
          </p:nvSpPr>
          <p:spPr>
            <a:xfrm>
              <a:off x="2414125" y="2126250"/>
              <a:ext cx="2353800" cy="1077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Century Gothic"/>
                  <a:ea typeface="Century Gothic"/>
                  <a:cs typeface="Century Gothic"/>
                  <a:sym typeface="Century Gothic"/>
                </a:rPr>
                <a:t>What is stopping you from transforming your vision for your </a:t>
              </a:r>
              <a:r>
                <a:rPr lang="en-US" sz="1600" b="1">
                  <a:solidFill>
                    <a:schemeClr val="lt1"/>
                  </a:solidFill>
                  <a:latin typeface="Century Gothic"/>
                  <a:ea typeface="Century Gothic"/>
                  <a:cs typeface="Century Gothic"/>
                  <a:sym typeface="Century Gothic"/>
                </a:rPr>
                <a:t>store</a:t>
              </a:r>
              <a:r>
                <a:rPr lang="en-US" sz="1600" b="1" i="0" u="none" strike="noStrike" cap="none">
                  <a:solidFill>
                    <a:schemeClr val="lt1"/>
                  </a:solidFill>
                  <a:latin typeface="Century Gothic"/>
                  <a:ea typeface="Century Gothic"/>
                  <a:cs typeface="Century Gothic"/>
                  <a:sym typeface="Century Gothic"/>
                </a:rPr>
                <a:t> into reality?</a:t>
              </a:r>
              <a:endParaRPr sz="1600" b="1" i="0" u="none" strike="noStrike" cap="none">
                <a:solidFill>
                  <a:schemeClr val="lt1"/>
                </a:solidFill>
                <a:latin typeface="Calibri"/>
                <a:ea typeface="Calibri"/>
                <a:cs typeface="Calibri"/>
                <a:sym typeface="Calibri"/>
              </a:endParaRPr>
            </a:p>
          </p:txBody>
        </p:sp>
      </p:grpSp>
      <p:pic>
        <p:nvPicPr>
          <p:cNvPr id="619" name="Google Shape;619;g1581b24478b_0_360"/>
          <p:cNvPicPr preferRelativeResize="0"/>
          <p:nvPr/>
        </p:nvPicPr>
        <p:blipFill rotWithShape="1">
          <a:blip r:embed="rId8" cstate="screen">
            <a:alphaModFix/>
            <a:extLst>
              <a:ext uri="{28A0092B-C50C-407E-A947-70E740481C1C}">
                <a14:useLocalDpi xmlns:a14="http://schemas.microsoft.com/office/drawing/2010/main"/>
              </a:ext>
            </a:extLst>
          </a:blip>
          <a:srcRect t="41680" r="65242"/>
          <a:stretch/>
        </p:blipFill>
        <p:spPr>
          <a:xfrm>
            <a:off x="810250" y="2548075"/>
            <a:ext cx="3024625" cy="3999577"/>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pic>
        <p:nvPicPr>
          <p:cNvPr id="624" name="Google Shape;624;g1581b24478b_0_508"/>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sp>
        <p:nvSpPr>
          <p:cNvPr id="625" name="Google Shape;625;g1581b24478b_0_508"/>
          <p:cNvSpPr txBox="1"/>
          <p:nvPr/>
        </p:nvSpPr>
        <p:spPr>
          <a:xfrm>
            <a:off x="2709278" y="3719466"/>
            <a:ext cx="1746300" cy="20856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100000"/>
              </a:lnSpc>
              <a:spcBef>
                <a:spcPts val="0"/>
              </a:spcBef>
              <a:spcAft>
                <a:spcPts val="0"/>
              </a:spcAft>
              <a:buClr>
                <a:srgbClr val="2853A3"/>
              </a:buClr>
              <a:buSzPts val="1200"/>
              <a:buFont typeface="Arial"/>
              <a:buNone/>
            </a:pPr>
            <a:endParaRPr sz="1200" b="1" i="0" u="none" strike="noStrike" cap="none">
              <a:solidFill>
                <a:schemeClr val="lt1"/>
              </a:solidFill>
              <a:latin typeface="Century Gothic"/>
              <a:ea typeface="Century Gothic"/>
              <a:cs typeface="Century Gothic"/>
              <a:sym typeface="Century Gothic"/>
            </a:endParaRPr>
          </a:p>
        </p:txBody>
      </p:sp>
      <p:grpSp>
        <p:nvGrpSpPr>
          <p:cNvPr id="626" name="Google Shape;626;g1581b24478b_0_508"/>
          <p:cNvGrpSpPr/>
          <p:nvPr/>
        </p:nvGrpSpPr>
        <p:grpSpPr>
          <a:xfrm>
            <a:off x="4198524" y="722330"/>
            <a:ext cx="7400189" cy="5835855"/>
            <a:chOff x="4385681" y="927779"/>
            <a:chExt cx="7060575" cy="5568033"/>
          </a:xfrm>
        </p:grpSpPr>
        <p:pic>
          <p:nvPicPr>
            <p:cNvPr id="627" name="Google Shape;627;g1581b24478b_0_50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385681" y="927779"/>
              <a:ext cx="7060575" cy="5568033"/>
            </a:xfrm>
            <a:prstGeom prst="rect">
              <a:avLst/>
            </a:prstGeom>
            <a:noFill/>
            <a:ln>
              <a:noFill/>
            </a:ln>
          </p:spPr>
        </p:pic>
        <p:sp>
          <p:nvSpPr>
            <p:cNvPr id="628" name="Google Shape;628;g1581b24478b_0_508"/>
            <p:cNvSpPr txBox="1"/>
            <p:nvPr/>
          </p:nvSpPr>
          <p:spPr>
            <a:xfrm>
              <a:off x="5531398" y="2229416"/>
              <a:ext cx="4719000" cy="2609700"/>
            </a:xfrm>
            <a:prstGeom prst="rect">
              <a:avLst/>
            </a:prstGeom>
            <a:noFill/>
            <a:ln>
              <a:noFill/>
            </a:ln>
          </p:spPr>
          <p:txBody>
            <a:bodyPr spcFirstLastPara="1" wrap="square" lIns="0" tIns="12050" rIns="0" bIns="0" anchor="t" anchorCtr="0">
              <a:spAutoFit/>
            </a:bodyPr>
            <a:lstStyle/>
            <a:p>
              <a:pPr marL="8467" marR="3387" lvl="0" indent="0" algn="ctr" rtl="0">
                <a:lnSpc>
                  <a:spcPct val="116100"/>
                </a:lnSpc>
                <a:spcBef>
                  <a:spcPts val="67"/>
                </a:spcBef>
                <a:spcAft>
                  <a:spcPts val="0"/>
                </a:spcAft>
                <a:buClr>
                  <a:schemeClr val="dk1"/>
                </a:buClr>
                <a:buSzPts val="1400"/>
                <a:buFont typeface="Arial"/>
                <a:buNone/>
              </a:pPr>
              <a:r>
                <a:rPr lang="en-US" sz="1767" b="1" i="0" u="none" strike="noStrike" cap="none">
                  <a:solidFill>
                    <a:schemeClr val="dk2"/>
                  </a:solidFill>
                  <a:latin typeface="Century Gothic"/>
                  <a:ea typeface="Century Gothic"/>
                  <a:cs typeface="Century Gothic"/>
                  <a:sym typeface="Century Gothic"/>
                </a:rPr>
                <a:t>Both women and men are capable of making decisions for their business. Good decision-making skills are not a biological trait. They can be developed with information and practice. </a:t>
              </a:r>
              <a:endParaRPr sz="2000" b="1" i="0" u="none" strike="noStrike" cap="none">
                <a:solidFill>
                  <a:srgbClr val="05408B"/>
                </a:solidFill>
                <a:latin typeface="Century Gothic"/>
                <a:ea typeface="Century Gothic"/>
                <a:cs typeface="Century Gothic"/>
                <a:sym typeface="Century Gothic"/>
              </a:endParaRPr>
            </a:p>
            <a:p>
              <a:pPr marL="0" marR="97155" lvl="0" indent="0" algn="ctr" rtl="0">
                <a:lnSpc>
                  <a:spcPct val="119600"/>
                </a:lnSpc>
                <a:spcBef>
                  <a:spcPts val="1000"/>
                </a:spcBef>
                <a:spcAft>
                  <a:spcPts val="0"/>
                </a:spcAft>
                <a:buClr>
                  <a:srgbClr val="000000"/>
                </a:buClr>
                <a:buSzPts val="1200"/>
                <a:buFont typeface="Arial"/>
                <a:buNone/>
              </a:pPr>
              <a:r>
                <a:rPr lang="en-US" sz="1700" b="0" i="0" u="none" strike="noStrike" cap="none">
                  <a:solidFill>
                    <a:schemeClr val="dk2"/>
                  </a:solidFill>
                  <a:latin typeface="Century Gothic"/>
                  <a:ea typeface="Century Gothic"/>
                  <a:cs typeface="Century Gothic"/>
                  <a:sym typeface="Century Gothic"/>
                </a:rPr>
                <a:t>If you want to change your role in your business, what needs to happen? </a:t>
              </a:r>
              <a:endParaRPr sz="1700" b="0" i="0" u="none" strike="noStrike" cap="none">
                <a:solidFill>
                  <a:schemeClr val="dk2"/>
                </a:solidFill>
                <a:latin typeface="Century Gothic"/>
                <a:ea typeface="Century Gothic"/>
                <a:cs typeface="Century Gothic"/>
                <a:sym typeface="Century Gothic"/>
              </a:endParaRPr>
            </a:p>
            <a:p>
              <a:pPr marL="8467" marR="3387" lvl="0" indent="0" algn="ctr" rtl="0">
                <a:lnSpc>
                  <a:spcPct val="116100"/>
                </a:lnSpc>
                <a:spcBef>
                  <a:spcPts val="1000"/>
                </a:spcBef>
                <a:spcAft>
                  <a:spcPts val="1000"/>
                </a:spcAft>
                <a:buClr>
                  <a:schemeClr val="dk1"/>
                </a:buClr>
                <a:buSzPts val="1867"/>
                <a:buFont typeface="Arial"/>
                <a:buNone/>
              </a:pPr>
              <a:r>
                <a:rPr lang="en-US" sz="1700" b="0" i="0" u="none" strike="noStrike" cap="none">
                  <a:solidFill>
                    <a:schemeClr val="dk2"/>
                  </a:solidFill>
                  <a:latin typeface="Century Gothic"/>
                  <a:ea typeface="Century Gothic"/>
                  <a:cs typeface="Century Gothic"/>
                  <a:sym typeface="Century Gothic"/>
                </a:rPr>
                <a:t>Where are the gaps in your skills? </a:t>
              </a:r>
              <a:endParaRPr sz="1700" b="0" i="0" u="none" strike="noStrike" cap="none">
                <a:solidFill>
                  <a:schemeClr val="dk2"/>
                </a:solidFill>
                <a:latin typeface="Century Gothic"/>
                <a:ea typeface="Century Gothic"/>
                <a:cs typeface="Century Gothic"/>
                <a:sym typeface="Century Gothic"/>
              </a:endParaRPr>
            </a:p>
          </p:txBody>
        </p:sp>
      </p:grpSp>
      <p:pic>
        <p:nvPicPr>
          <p:cNvPr id="629" name="Google Shape;629;g1581b24478b_0_50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26565" y="220953"/>
            <a:ext cx="7772400" cy="194310"/>
          </a:xfrm>
          <a:prstGeom prst="rect">
            <a:avLst/>
          </a:prstGeom>
          <a:noFill/>
          <a:ln>
            <a:noFill/>
          </a:ln>
        </p:spPr>
      </p:pic>
      <p:pic>
        <p:nvPicPr>
          <p:cNvPr id="630" name="Google Shape;630;g1581b24478b_0_508"/>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rot="-5400000">
            <a:off x="10956175" y="173539"/>
            <a:ext cx="1235826" cy="1235826"/>
          </a:xfrm>
          <a:prstGeom prst="rect">
            <a:avLst/>
          </a:prstGeom>
          <a:noFill/>
          <a:ln>
            <a:noFill/>
          </a:ln>
        </p:spPr>
      </p:pic>
      <p:sp>
        <p:nvSpPr>
          <p:cNvPr id="631" name="Google Shape;631;g1581b24478b_0_508"/>
          <p:cNvSpPr txBox="1"/>
          <p:nvPr/>
        </p:nvSpPr>
        <p:spPr>
          <a:xfrm>
            <a:off x="8954040" y="345467"/>
            <a:ext cx="2052000" cy="6927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chemeClr val="dk2"/>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chemeClr val="dk2"/>
                </a:solidFill>
                <a:latin typeface="Century Gothic"/>
                <a:ea typeface="Century Gothic"/>
                <a:cs typeface="Century Gothic"/>
                <a:sym typeface="Century Gothic"/>
              </a:rPr>
              <a:t>Add, delete, or modify questions as necessary.</a:t>
            </a:r>
            <a:endParaRPr sz="1100" b="0" i="0" u="none" strike="noStrike" cap="none">
              <a:solidFill>
                <a:schemeClr val="dk2"/>
              </a:solidFill>
              <a:latin typeface="Century Gothic"/>
              <a:ea typeface="Century Gothic"/>
              <a:cs typeface="Century Gothic"/>
              <a:sym typeface="Century Gothic"/>
            </a:endParaRPr>
          </a:p>
        </p:txBody>
      </p:sp>
      <p:pic>
        <p:nvPicPr>
          <p:cNvPr id="632" name="Google Shape;632;g1581b24478b_0_508"/>
          <p:cNvPicPr preferRelativeResize="0"/>
          <p:nvPr/>
        </p:nvPicPr>
        <p:blipFill rotWithShape="1">
          <a:blip r:embed="rId7" cstate="screen">
            <a:alphaModFix/>
            <a:extLst>
              <a:ext uri="{28A0092B-C50C-407E-A947-70E740481C1C}">
                <a14:useLocalDpi xmlns:a14="http://schemas.microsoft.com/office/drawing/2010/main"/>
              </a:ext>
            </a:extLst>
          </a:blip>
          <a:srcRect t="9" b="8"/>
          <a:stretch/>
        </p:blipFill>
        <p:spPr>
          <a:xfrm flipH="1">
            <a:off x="-240549" y="839400"/>
            <a:ext cx="4215601" cy="6323400"/>
          </a:xfrm>
          <a:prstGeom prst="rect">
            <a:avLst/>
          </a:prstGeom>
          <a:noFill/>
          <a:ln>
            <a:noFill/>
          </a:ln>
        </p:spPr>
      </p:pic>
      <p:pic>
        <p:nvPicPr>
          <p:cNvPr id="633" name="Google Shape;633;g1581b24478b_0_508"/>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flipH="1">
            <a:off x="1396844" y="-207450"/>
            <a:ext cx="4599906" cy="3627548"/>
          </a:xfrm>
          <a:prstGeom prst="rect">
            <a:avLst/>
          </a:prstGeom>
          <a:noFill/>
          <a:ln>
            <a:noFill/>
          </a:ln>
        </p:spPr>
      </p:pic>
      <p:sp>
        <p:nvSpPr>
          <p:cNvPr id="634" name="Google Shape;634;g1581b24478b_0_508"/>
          <p:cNvSpPr txBox="1"/>
          <p:nvPr/>
        </p:nvSpPr>
        <p:spPr>
          <a:xfrm>
            <a:off x="2861675" y="655950"/>
            <a:ext cx="2150100" cy="138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400" b="1" i="0" u="none" strike="noStrike" cap="none">
                <a:solidFill>
                  <a:srgbClr val="2855A4"/>
                </a:solidFill>
                <a:latin typeface="Century Gothic"/>
                <a:ea typeface="Century Gothic"/>
                <a:cs typeface="Century Gothic"/>
                <a:sym typeface="Century Gothic"/>
              </a:rPr>
              <a:t>By taking this training, you can build your skills to make and participate in decisions for your store.</a:t>
            </a:r>
            <a:endParaRPr sz="1400" b="1" i="0" u="none" strike="noStrike" cap="none">
              <a:solidFill>
                <a:srgbClr val="2855A4"/>
              </a:solidFill>
              <a:latin typeface="Century Gothic"/>
              <a:ea typeface="Century Gothic"/>
              <a:cs typeface="Century Gothic"/>
              <a:sym typeface="Century Gothic"/>
            </a:endParaRPr>
          </a:p>
        </p:txBody>
      </p:sp>
      <p:sp>
        <p:nvSpPr>
          <p:cNvPr id="635" name="Google Shape;635;g1581b24478b_0_50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36</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pic>
        <p:nvPicPr>
          <p:cNvPr id="640" name="Google Shape;640;g1581b24478b_0_452"/>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pic>
        <p:nvPicPr>
          <p:cNvPr id="641" name="Google Shape;641;g1581b24478b_0_45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5400000">
            <a:off x="10956175" y="2078539"/>
            <a:ext cx="1235826" cy="1235826"/>
          </a:xfrm>
          <a:prstGeom prst="rect">
            <a:avLst/>
          </a:prstGeom>
          <a:noFill/>
          <a:ln>
            <a:noFill/>
          </a:ln>
        </p:spPr>
      </p:pic>
      <p:sp>
        <p:nvSpPr>
          <p:cNvPr id="642" name="Google Shape;642;g1581b24478b_0_452"/>
          <p:cNvSpPr txBox="1"/>
          <p:nvPr/>
        </p:nvSpPr>
        <p:spPr>
          <a:xfrm>
            <a:off x="8488300" y="2250475"/>
            <a:ext cx="2517600" cy="12006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chemeClr val="dk2"/>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chemeClr val="dk2"/>
                </a:solidFill>
                <a:latin typeface="Century Gothic"/>
                <a:ea typeface="Century Gothic"/>
                <a:cs typeface="Century Gothic"/>
                <a:sym typeface="Century Gothic"/>
              </a:rPr>
              <a:t>You can pick and choose the modules that are most relevant to your audience, and change the order that they are presented.</a:t>
            </a:r>
            <a:endParaRPr sz="1100" b="0" i="0" u="none" strike="noStrike" cap="none">
              <a:solidFill>
                <a:schemeClr val="dk2"/>
              </a:solidFill>
              <a:latin typeface="Century Gothic"/>
              <a:ea typeface="Century Gothic"/>
              <a:cs typeface="Century Gothic"/>
              <a:sym typeface="Century Gothic"/>
            </a:endParaRPr>
          </a:p>
          <a:p>
            <a:pPr marL="0" marR="0" lvl="0" indent="0" algn="r" rtl="0">
              <a:lnSpc>
                <a:spcPct val="100000"/>
              </a:lnSpc>
              <a:spcBef>
                <a:spcPts val="0"/>
              </a:spcBef>
              <a:spcAft>
                <a:spcPts val="0"/>
              </a:spcAft>
              <a:buClr>
                <a:srgbClr val="000000"/>
              </a:buClr>
              <a:buSzPts val="1100"/>
              <a:buFont typeface="Arial"/>
              <a:buNone/>
            </a:pPr>
            <a:endParaRPr sz="1100" b="0" i="0" u="none" strike="noStrike" cap="none">
              <a:solidFill>
                <a:schemeClr val="dk2"/>
              </a:solidFill>
              <a:latin typeface="Century Gothic"/>
              <a:ea typeface="Century Gothic"/>
              <a:cs typeface="Century Gothic"/>
              <a:sym typeface="Century Gothic"/>
            </a:endParaRPr>
          </a:p>
        </p:txBody>
      </p:sp>
      <p:sp>
        <p:nvSpPr>
          <p:cNvPr id="643" name="Google Shape;643;g1581b24478b_0_452"/>
          <p:cNvSpPr txBox="1">
            <a:spLocks noGrp="1"/>
          </p:cNvSpPr>
          <p:nvPr>
            <p:ph type="title"/>
          </p:nvPr>
        </p:nvSpPr>
        <p:spPr>
          <a:xfrm>
            <a:off x="755075" y="316475"/>
            <a:ext cx="10598700" cy="1325700"/>
          </a:xfrm>
          <a:prstGeom prst="rect">
            <a:avLst/>
          </a:prstGeom>
          <a:noFill/>
          <a:ln>
            <a:noFill/>
          </a:ln>
        </p:spPr>
        <p:txBody>
          <a:bodyPr spcFirstLastPara="1" wrap="square" lIns="91425" tIns="45700" rIns="91425" bIns="45700" anchor="ctr" anchorCtr="0">
            <a:normAutofit/>
          </a:bodyPr>
          <a:lstStyle/>
          <a:p>
            <a:pPr marL="0" lvl="0" indent="0" algn="l" rtl="0">
              <a:lnSpc>
                <a:spcPct val="115000"/>
              </a:lnSpc>
              <a:spcBef>
                <a:spcPts val="0"/>
              </a:spcBef>
              <a:spcAft>
                <a:spcPts val="0"/>
              </a:spcAft>
              <a:buClr>
                <a:srgbClr val="2853A3"/>
              </a:buClr>
              <a:buSzPts val="3200"/>
              <a:buFont typeface="Century Gothic"/>
              <a:buNone/>
            </a:pPr>
            <a:r>
              <a:rPr lang="en-US" sz="3200">
                <a:solidFill>
                  <a:srgbClr val="2853A3"/>
                </a:solidFill>
              </a:rPr>
              <a:t>What Skills Do You Want To Build In This Training?</a:t>
            </a:r>
            <a:endParaRPr/>
          </a:p>
        </p:txBody>
      </p:sp>
      <p:sp>
        <p:nvSpPr>
          <p:cNvPr id="644" name="Google Shape;644;g1581b24478b_0_45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37</a:t>
            </a:fld>
            <a:endParaRPr/>
          </a:p>
        </p:txBody>
      </p:sp>
      <p:pic>
        <p:nvPicPr>
          <p:cNvPr id="645" name="Google Shape;645;g1581b24478b_0_452"/>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26565" y="220953"/>
            <a:ext cx="7772400" cy="194310"/>
          </a:xfrm>
          <a:prstGeom prst="rect">
            <a:avLst/>
          </a:prstGeom>
          <a:noFill/>
          <a:ln>
            <a:noFill/>
          </a:ln>
        </p:spPr>
      </p:pic>
      <p:pic>
        <p:nvPicPr>
          <p:cNvPr id="646" name="Google Shape;646;g1581b24478b_0_452"/>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183238" y="565338"/>
            <a:ext cx="6998723" cy="6998723"/>
          </a:xfrm>
          <a:prstGeom prst="rect">
            <a:avLst/>
          </a:prstGeom>
          <a:noFill/>
          <a:ln>
            <a:noFill/>
          </a:ln>
        </p:spPr>
      </p:pic>
      <p:pic>
        <p:nvPicPr>
          <p:cNvPr id="647" name="Google Shape;647;g1581b24478b_0_452"/>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3749750" y="1664425"/>
            <a:ext cx="777276" cy="777276"/>
          </a:xfrm>
          <a:prstGeom prst="rect">
            <a:avLst/>
          </a:prstGeom>
          <a:noFill/>
          <a:ln>
            <a:noFill/>
          </a:ln>
        </p:spPr>
      </p:pic>
      <p:pic>
        <p:nvPicPr>
          <p:cNvPr id="648" name="Google Shape;648;g1581b24478b_0_452"/>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6207900" y="2954400"/>
            <a:ext cx="777276" cy="777276"/>
          </a:xfrm>
          <a:prstGeom prst="rect">
            <a:avLst/>
          </a:prstGeom>
          <a:noFill/>
          <a:ln>
            <a:noFill/>
          </a:ln>
        </p:spPr>
      </p:pic>
      <p:pic>
        <p:nvPicPr>
          <p:cNvPr id="649" name="Google Shape;649;g1581b24478b_0_452"/>
          <p:cNvPicPr preferRelativeResize="0"/>
          <p:nvPr/>
        </p:nvPicPr>
        <p:blipFill rotWithShape="1">
          <a:blip r:embed="rId9" cstate="screen">
            <a:alphaModFix/>
            <a:extLst>
              <a:ext uri="{28A0092B-C50C-407E-A947-70E740481C1C}">
                <a14:useLocalDpi xmlns:a14="http://schemas.microsoft.com/office/drawing/2010/main"/>
              </a:ext>
            </a:extLst>
          </a:blip>
          <a:srcRect b="10"/>
          <a:stretch/>
        </p:blipFill>
        <p:spPr>
          <a:xfrm>
            <a:off x="5436850" y="2327685"/>
            <a:ext cx="573600" cy="573567"/>
          </a:xfrm>
          <a:prstGeom prst="rect">
            <a:avLst/>
          </a:prstGeom>
          <a:noFill/>
          <a:ln>
            <a:noFill/>
          </a:ln>
        </p:spPr>
      </p:pic>
      <p:pic>
        <p:nvPicPr>
          <p:cNvPr id="650" name="Google Shape;650;g1581b24478b_0_452"/>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4133650" y="5403625"/>
            <a:ext cx="706251" cy="706251"/>
          </a:xfrm>
          <a:prstGeom prst="rect">
            <a:avLst/>
          </a:prstGeom>
          <a:noFill/>
          <a:ln>
            <a:noFill/>
          </a:ln>
        </p:spPr>
      </p:pic>
      <p:pic>
        <p:nvPicPr>
          <p:cNvPr id="651" name="Google Shape;651;g1581b24478b_0_452"/>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2654379" y="4619979"/>
            <a:ext cx="573600" cy="573600"/>
          </a:xfrm>
          <a:prstGeom prst="rect">
            <a:avLst/>
          </a:prstGeom>
          <a:noFill/>
          <a:ln>
            <a:noFill/>
          </a:ln>
        </p:spPr>
      </p:pic>
      <p:pic>
        <p:nvPicPr>
          <p:cNvPr id="652" name="Google Shape;652;g1581b24478b_0_452"/>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2458681" y="2934450"/>
            <a:ext cx="667800" cy="667800"/>
          </a:xfrm>
          <a:prstGeom prst="rect">
            <a:avLst/>
          </a:prstGeom>
          <a:noFill/>
          <a:ln>
            <a:noFill/>
          </a:ln>
        </p:spPr>
      </p:pic>
      <p:sp>
        <p:nvSpPr>
          <p:cNvPr id="653" name="Google Shape;653;g1581b24478b_0_452"/>
          <p:cNvSpPr txBox="1"/>
          <p:nvPr/>
        </p:nvSpPr>
        <p:spPr>
          <a:xfrm>
            <a:off x="3201099" y="2354400"/>
            <a:ext cx="1368600" cy="599700"/>
          </a:xfrm>
          <a:prstGeom prst="rect">
            <a:avLst/>
          </a:prstGeom>
          <a:noFill/>
          <a:ln>
            <a:noFill/>
          </a:ln>
        </p:spPr>
        <p:txBody>
          <a:bodyPr spcFirstLastPara="1" wrap="square" lIns="91425" tIns="91425" rIns="91425" bIns="91425" anchor="t" anchorCtr="0">
            <a:spAutoFit/>
          </a:bodyPr>
          <a:lstStyle/>
          <a:p>
            <a:pPr marL="0" marR="0" lvl="0" indent="0" algn="l" rtl="0">
              <a:lnSpc>
                <a:spcPct val="120000"/>
              </a:lnSpc>
              <a:spcBef>
                <a:spcPts val="0"/>
              </a:spcBef>
              <a:spcAft>
                <a:spcPts val="0"/>
              </a:spcAft>
              <a:buClr>
                <a:srgbClr val="000000"/>
              </a:buClr>
              <a:buSzPts val="1226"/>
              <a:buFont typeface="Arial"/>
              <a:buNone/>
            </a:pPr>
            <a:r>
              <a:rPr lang="en-US" sz="1226" b="1" i="0" u="none" strike="noStrike" cap="none">
                <a:solidFill>
                  <a:schemeClr val="lt1"/>
                </a:solidFill>
                <a:latin typeface="Century Gothic"/>
                <a:ea typeface="Century Gothic"/>
                <a:cs typeface="Century Gothic"/>
                <a:sym typeface="Century Gothic"/>
              </a:rPr>
              <a:t>Financial Literacy</a:t>
            </a:r>
            <a:endParaRPr sz="500" b="1" i="0" u="none" strike="noStrike" cap="none">
              <a:solidFill>
                <a:schemeClr val="lt1"/>
              </a:solidFill>
              <a:latin typeface="Arial"/>
              <a:ea typeface="Arial"/>
              <a:cs typeface="Arial"/>
              <a:sym typeface="Arial"/>
            </a:endParaRPr>
          </a:p>
        </p:txBody>
      </p:sp>
      <p:sp>
        <p:nvSpPr>
          <p:cNvPr id="654" name="Google Shape;654;g1581b24478b_0_452"/>
          <p:cNvSpPr txBox="1"/>
          <p:nvPr/>
        </p:nvSpPr>
        <p:spPr>
          <a:xfrm>
            <a:off x="4693450" y="1794575"/>
            <a:ext cx="1746300" cy="599700"/>
          </a:xfrm>
          <a:prstGeom prst="rect">
            <a:avLst/>
          </a:prstGeom>
          <a:noFill/>
          <a:ln>
            <a:noFill/>
          </a:ln>
        </p:spPr>
        <p:txBody>
          <a:bodyPr spcFirstLastPara="1" wrap="square" lIns="91425" tIns="91425" rIns="91425" bIns="91425" anchor="t" anchorCtr="0">
            <a:spAutoFit/>
          </a:bodyPr>
          <a:lstStyle/>
          <a:p>
            <a:pPr marL="0" marR="0" lvl="0" indent="0" algn="l" rtl="0">
              <a:lnSpc>
                <a:spcPct val="120000"/>
              </a:lnSpc>
              <a:spcBef>
                <a:spcPts val="0"/>
              </a:spcBef>
              <a:spcAft>
                <a:spcPts val="0"/>
              </a:spcAft>
              <a:buClr>
                <a:srgbClr val="000000"/>
              </a:buClr>
              <a:buSzPts val="1226"/>
              <a:buFont typeface="Arial"/>
              <a:buNone/>
            </a:pPr>
            <a:r>
              <a:rPr lang="en-US" sz="1226" b="1" i="0" u="none" strike="noStrike" cap="none">
                <a:solidFill>
                  <a:schemeClr val="lt1"/>
                </a:solidFill>
                <a:latin typeface="Century Gothic"/>
                <a:ea typeface="Century Gothic"/>
                <a:cs typeface="Century Gothic"/>
                <a:sym typeface="Century Gothic"/>
              </a:rPr>
              <a:t>Accessing and Qualifying for Credit</a:t>
            </a:r>
            <a:endParaRPr sz="500" b="1" i="0" u="none" strike="noStrike" cap="none">
              <a:solidFill>
                <a:schemeClr val="lt1"/>
              </a:solidFill>
              <a:latin typeface="Arial"/>
              <a:ea typeface="Arial"/>
              <a:cs typeface="Arial"/>
              <a:sym typeface="Arial"/>
            </a:endParaRPr>
          </a:p>
        </p:txBody>
      </p:sp>
      <p:sp>
        <p:nvSpPr>
          <p:cNvPr id="655" name="Google Shape;655;g1581b24478b_0_452"/>
          <p:cNvSpPr txBox="1"/>
          <p:nvPr/>
        </p:nvSpPr>
        <p:spPr>
          <a:xfrm>
            <a:off x="6119374" y="3655475"/>
            <a:ext cx="1368600" cy="599700"/>
          </a:xfrm>
          <a:prstGeom prst="rect">
            <a:avLst/>
          </a:prstGeom>
          <a:noFill/>
          <a:ln>
            <a:noFill/>
          </a:ln>
        </p:spPr>
        <p:txBody>
          <a:bodyPr spcFirstLastPara="1" wrap="square" lIns="91425" tIns="91425" rIns="91425" bIns="91425" anchor="t" anchorCtr="0">
            <a:spAutoFit/>
          </a:bodyPr>
          <a:lstStyle/>
          <a:p>
            <a:pPr marL="0" marR="0" lvl="0" indent="0" algn="l" rtl="0">
              <a:lnSpc>
                <a:spcPct val="120000"/>
              </a:lnSpc>
              <a:spcBef>
                <a:spcPts val="0"/>
              </a:spcBef>
              <a:spcAft>
                <a:spcPts val="0"/>
              </a:spcAft>
              <a:buClr>
                <a:srgbClr val="000000"/>
              </a:buClr>
              <a:buSzPts val="1226"/>
              <a:buFont typeface="Arial"/>
              <a:buNone/>
            </a:pPr>
            <a:r>
              <a:rPr lang="en-US" sz="1226" b="1" i="0" u="none" strike="noStrike" cap="none">
                <a:solidFill>
                  <a:schemeClr val="lt1"/>
                </a:solidFill>
                <a:latin typeface="Century Gothic"/>
                <a:ea typeface="Century Gothic"/>
                <a:cs typeface="Century Gothic"/>
                <a:sym typeface="Century Gothic"/>
              </a:rPr>
              <a:t>Know Your Phone</a:t>
            </a:r>
            <a:endParaRPr sz="500" b="1" i="0" u="none" strike="noStrike" cap="none">
              <a:solidFill>
                <a:schemeClr val="lt1"/>
              </a:solidFill>
              <a:latin typeface="Arial"/>
              <a:ea typeface="Arial"/>
              <a:cs typeface="Arial"/>
              <a:sym typeface="Arial"/>
            </a:endParaRPr>
          </a:p>
        </p:txBody>
      </p:sp>
      <p:sp>
        <p:nvSpPr>
          <p:cNvPr id="656" name="Google Shape;656;g1581b24478b_0_452"/>
          <p:cNvSpPr txBox="1"/>
          <p:nvPr/>
        </p:nvSpPr>
        <p:spPr>
          <a:xfrm>
            <a:off x="5651274" y="5259625"/>
            <a:ext cx="1368600" cy="599700"/>
          </a:xfrm>
          <a:prstGeom prst="rect">
            <a:avLst/>
          </a:prstGeom>
          <a:noFill/>
          <a:ln>
            <a:noFill/>
          </a:ln>
        </p:spPr>
        <p:txBody>
          <a:bodyPr spcFirstLastPara="1" wrap="square" lIns="91425" tIns="91425" rIns="91425" bIns="91425" anchor="t" anchorCtr="0">
            <a:spAutoFit/>
          </a:bodyPr>
          <a:lstStyle/>
          <a:p>
            <a:pPr marL="0" marR="0" lvl="0" indent="0" algn="l" rtl="0">
              <a:lnSpc>
                <a:spcPct val="120000"/>
              </a:lnSpc>
              <a:spcBef>
                <a:spcPts val="0"/>
              </a:spcBef>
              <a:spcAft>
                <a:spcPts val="0"/>
              </a:spcAft>
              <a:buClr>
                <a:srgbClr val="000000"/>
              </a:buClr>
              <a:buSzPts val="1226"/>
              <a:buFont typeface="Arial"/>
              <a:buNone/>
            </a:pPr>
            <a:r>
              <a:rPr lang="en-US" sz="1226" b="1" i="0" u="none" strike="noStrike" cap="none">
                <a:solidFill>
                  <a:schemeClr val="lt1"/>
                </a:solidFill>
                <a:latin typeface="Century Gothic"/>
                <a:ea typeface="Century Gothic"/>
                <a:cs typeface="Century Gothic"/>
                <a:sym typeface="Century Gothic"/>
              </a:rPr>
              <a:t>Digital Payments</a:t>
            </a:r>
            <a:endParaRPr sz="500" b="1" i="0" u="none" strike="noStrike" cap="none">
              <a:solidFill>
                <a:schemeClr val="lt1"/>
              </a:solidFill>
              <a:latin typeface="Arial"/>
              <a:ea typeface="Arial"/>
              <a:cs typeface="Arial"/>
              <a:sym typeface="Arial"/>
            </a:endParaRPr>
          </a:p>
        </p:txBody>
      </p:sp>
      <p:sp>
        <p:nvSpPr>
          <p:cNvPr id="657" name="Google Shape;657;g1581b24478b_0_452"/>
          <p:cNvSpPr txBox="1"/>
          <p:nvPr/>
        </p:nvSpPr>
        <p:spPr>
          <a:xfrm>
            <a:off x="4072775" y="5969550"/>
            <a:ext cx="1825800" cy="599700"/>
          </a:xfrm>
          <a:prstGeom prst="rect">
            <a:avLst/>
          </a:prstGeom>
          <a:noFill/>
          <a:ln>
            <a:noFill/>
          </a:ln>
        </p:spPr>
        <p:txBody>
          <a:bodyPr spcFirstLastPara="1" wrap="square" lIns="91425" tIns="91425" rIns="91425" bIns="91425" anchor="t" anchorCtr="0">
            <a:spAutoFit/>
          </a:bodyPr>
          <a:lstStyle/>
          <a:p>
            <a:pPr marL="0" marR="0" lvl="0" indent="0" algn="l" rtl="0">
              <a:lnSpc>
                <a:spcPct val="120000"/>
              </a:lnSpc>
              <a:spcBef>
                <a:spcPts val="0"/>
              </a:spcBef>
              <a:spcAft>
                <a:spcPts val="0"/>
              </a:spcAft>
              <a:buClr>
                <a:srgbClr val="000000"/>
              </a:buClr>
              <a:buSzPts val="1226"/>
              <a:buFont typeface="Arial"/>
              <a:buNone/>
            </a:pPr>
            <a:r>
              <a:rPr lang="en-US" sz="1226" b="1" i="0" u="none" strike="noStrike" cap="none">
                <a:solidFill>
                  <a:schemeClr val="lt1"/>
                </a:solidFill>
                <a:latin typeface="Century Gothic"/>
                <a:ea typeface="Century Gothic"/>
                <a:cs typeface="Century Gothic"/>
                <a:sym typeface="Century Gothic"/>
              </a:rPr>
              <a:t>Financial Management</a:t>
            </a:r>
            <a:endParaRPr sz="500" b="1" i="0" u="none" strike="noStrike" cap="none">
              <a:solidFill>
                <a:schemeClr val="lt1"/>
              </a:solidFill>
              <a:latin typeface="Arial"/>
              <a:ea typeface="Arial"/>
              <a:cs typeface="Arial"/>
              <a:sym typeface="Arial"/>
            </a:endParaRPr>
          </a:p>
        </p:txBody>
      </p:sp>
      <p:sp>
        <p:nvSpPr>
          <p:cNvPr id="658" name="Google Shape;658;g1581b24478b_0_452"/>
          <p:cNvSpPr txBox="1"/>
          <p:nvPr/>
        </p:nvSpPr>
        <p:spPr>
          <a:xfrm>
            <a:off x="2586075" y="5181300"/>
            <a:ext cx="1825800" cy="599700"/>
          </a:xfrm>
          <a:prstGeom prst="rect">
            <a:avLst/>
          </a:prstGeom>
          <a:noFill/>
          <a:ln>
            <a:noFill/>
          </a:ln>
        </p:spPr>
        <p:txBody>
          <a:bodyPr spcFirstLastPara="1" wrap="square" lIns="91425" tIns="91425" rIns="91425" bIns="91425" anchor="t" anchorCtr="0">
            <a:spAutoFit/>
          </a:bodyPr>
          <a:lstStyle/>
          <a:p>
            <a:pPr marL="0" marR="0" lvl="0" indent="0" algn="l" rtl="0">
              <a:lnSpc>
                <a:spcPct val="120000"/>
              </a:lnSpc>
              <a:spcBef>
                <a:spcPts val="0"/>
              </a:spcBef>
              <a:spcAft>
                <a:spcPts val="0"/>
              </a:spcAft>
              <a:buClr>
                <a:srgbClr val="000000"/>
              </a:buClr>
              <a:buSzPts val="1226"/>
              <a:buFont typeface="Arial"/>
              <a:buNone/>
            </a:pPr>
            <a:r>
              <a:rPr lang="en-US" sz="1226" b="1" i="0" u="none" strike="noStrike" cap="none">
                <a:solidFill>
                  <a:schemeClr val="lt1"/>
                </a:solidFill>
                <a:latin typeface="Century Gothic"/>
                <a:ea typeface="Century Gothic"/>
                <a:cs typeface="Century Gothic"/>
                <a:sym typeface="Century Gothic"/>
              </a:rPr>
              <a:t>Inventory</a:t>
            </a:r>
            <a:endParaRPr sz="1226" b="1" i="0" u="none" strike="noStrike" cap="none">
              <a:solidFill>
                <a:schemeClr val="lt1"/>
              </a:solidFill>
              <a:latin typeface="Century Gothic"/>
              <a:ea typeface="Century Gothic"/>
              <a:cs typeface="Century Gothic"/>
              <a:sym typeface="Century Gothic"/>
            </a:endParaRPr>
          </a:p>
          <a:p>
            <a:pPr marL="0" marR="0" lvl="0" indent="0" algn="l" rtl="0">
              <a:lnSpc>
                <a:spcPct val="120000"/>
              </a:lnSpc>
              <a:spcBef>
                <a:spcPts val="0"/>
              </a:spcBef>
              <a:spcAft>
                <a:spcPts val="0"/>
              </a:spcAft>
              <a:buClr>
                <a:srgbClr val="000000"/>
              </a:buClr>
              <a:buSzPts val="1226"/>
              <a:buFont typeface="Arial"/>
              <a:buNone/>
            </a:pPr>
            <a:r>
              <a:rPr lang="en-US" sz="1226" b="1" i="0" u="none" strike="noStrike" cap="none">
                <a:solidFill>
                  <a:schemeClr val="lt1"/>
                </a:solidFill>
                <a:latin typeface="Century Gothic"/>
                <a:ea typeface="Century Gothic"/>
                <a:cs typeface="Century Gothic"/>
                <a:sym typeface="Century Gothic"/>
              </a:rPr>
              <a:t>Management</a:t>
            </a:r>
            <a:endParaRPr sz="500" b="1" i="0" u="none" strike="noStrike" cap="none">
              <a:solidFill>
                <a:schemeClr val="lt1"/>
              </a:solidFill>
              <a:latin typeface="Arial"/>
              <a:ea typeface="Arial"/>
              <a:cs typeface="Arial"/>
              <a:sym typeface="Arial"/>
            </a:endParaRPr>
          </a:p>
        </p:txBody>
      </p:sp>
      <p:sp>
        <p:nvSpPr>
          <p:cNvPr id="659" name="Google Shape;659;g1581b24478b_0_452"/>
          <p:cNvSpPr txBox="1"/>
          <p:nvPr/>
        </p:nvSpPr>
        <p:spPr>
          <a:xfrm>
            <a:off x="2246975" y="3579263"/>
            <a:ext cx="1825800" cy="599700"/>
          </a:xfrm>
          <a:prstGeom prst="rect">
            <a:avLst/>
          </a:prstGeom>
          <a:noFill/>
          <a:ln>
            <a:noFill/>
          </a:ln>
        </p:spPr>
        <p:txBody>
          <a:bodyPr spcFirstLastPara="1" wrap="square" lIns="91425" tIns="91425" rIns="91425" bIns="91425" anchor="t" anchorCtr="0">
            <a:spAutoFit/>
          </a:bodyPr>
          <a:lstStyle/>
          <a:p>
            <a:pPr marL="0" marR="0" lvl="0" indent="0" algn="l" rtl="0">
              <a:lnSpc>
                <a:spcPct val="120000"/>
              </a:lnSpc>
              <a:spcBef>
                <a:spcPts val="0"/>
              </a:spcBef>
              <a:spcAft>
                <a:spcPts val="0"/>
              </a:spcAft>
              <a:buClr>
                <a:srgbClr val="000000"/>
              </a:buClr>
              <a:buSzPts val="1226"/>
              <a:buFont typeface="Arial"/>
              <a:buNone/>
            </a:pPr>
            <a:r>
              <a:rPr lang="en-US" sz="1226" b="1" i="0" u="none" strike="noStrike" cap="none">
                <a:solidFill>
                  <a:schemeClr val="lt1"/>
                </a:solidFill>
                <a:latin typeface="Century Gothic"/>
                <a:ea typeface="Century Gothic"/>
                <a:cs typeface="Century Gothic"/>
                <a:sym typeface="Century Gothic"/>
              </a:rPr>
              <a:t>Business </a:t>
            </a:r>
            <a:endParaRPr sz="1226" b="1" i="0" u="none" strike="noStrike" cap="none">
              <a:solidFill>
                <a:schemeClr val="lt1"/>
              </a:solidFill>
              <a:latin typeface="Century Gothic"/>
              <a:ea typeface="Century Gothic"/>
              <a:cs typeface="Century Gothic"/>
              <a:sym typeface="Century Gothic"/>
            </a:endParaRPr>
          </a:p>
          <a:p>
            <a:pPr marL="0" marR="0" lvl="0" indent="0" algn="l" rtl="0">
              <a:lnSpc>
                <a:spcPct val="120000"/>
              </a:lnSpc>
              <a:spcBef>
                <a:spcPts val="0"/>
              </a:spcBef>
              <a:spcAft>
                <a:spcPts val="0"/>
              </a:spcAft>
              <a:buClr>
                <a:srgbClr val="000000"/>
              </a:buClr>
              <a:buSzPts val="1226"/>
              <a:buFont typeface="Arial"/>
              <a:buNone/>
            </a:pPr>
            <a:r>
              <a:rPr lang="en-US" sz="1226" b="1" i="0" u="none" strike="noStrike" cap="none">
                <a:solidFill>
                  <a:schemeClr val="lt1"/>
                </a:solidFill>
                <a:latin typeface="Century Gothic"/>
                <a:ea typeface="Century Gothic"/>
                <a:cs typeface="Century Gothic"/>
                <a:sym typeface="Century Gothic"/>
              </a:rPr>
              <a:t>Promotion</a:t>
            </a:r>
            <a:endParaRPr sz="500" b="1" i="0" u="none" strike="noStrike" cap="none">
              <a:solidFill>
                <a:schemeClr val="lt1"/>
              </a:solidFill>
              <a:latin typeface="Arial"/>
              <a:ea typeface="Arial"/>
              <a:cs typeface="Arial"/>
              <a:sym typeface="Arial"/>
            </a:endParaRPr>
          </a:p>
        </p:txBody>
      </p:sp>
      <p:pic>
        <p:nvPicPr>
          <p:cNvPr id="660" name="Google Shape;660;g1581b24478b_0_452"/>
          <p:cNvPicPr preferRelativeResize="0"/>
          <p:nvPr/>
        </p:nvPicPr>
        <p:blipFill rotWithShape="1">
          <a:blip r:embed="rId13" cstate="screen">
            <a:alphaModFix/>
            <a:extLst>
              <a:ext uri="{28A0092B-C50C-407E-A947-70E740481C1C}">
                <a14:useLocalDpi xmlns:a14="http://schemas.microsoft.com/office/drawing/2010/main"/>
              </a:ext>
            </a:extLst>
          </a:blip>
          <a:srcRect/>
          <a:stretch/>
        </p:blipFill>
        <p:spPr>
          <a:xfrm>
            <a:off x="5948775" y="4601975"/>
            <a:ext cx="667800" cy="667800"/>
          </a:xfrm>
          <a:prstGeom prst="rect">
            <a:avLst/>
          </a:prstGeom>
          <a:noFill/>
          <a:ln>
            <a:noFill/>
          </a:ln>
        </p:spPr>
      </p:pic>
      <p:pic>
        <p:nvPicPr>
          <p:cNvPr id="661" name="Google Shape;661;g1581b24478b_0_452"/>
          <p:cNvPicPr preferRelativeResize="0"/>
          <p:nvPr/>
        </p:nvPicPr>
        <p:blipFill>
          <a:blip r:embed="rId14" cstate="screen">
            <a:alphaModFix/>
            <a:extLst>
              <a:ext uri="{28A0092B-C50C-407E-A947-70E740481C1C}">
                <a14:useLocalDpi xmlns:a14="http://schemas.microsoft.com/office/drawing/2010/main"/>
              </a:ext>
            </a:extLst>
          </a:blip>
          <a:stretch>
            <a:fillRect/>
          </a:stretch>
        </p:blipFill>
        <p:spPr>
          <a:xfrm>
            <a:off x="4010825" y="3292475"/>
            <a:ext cx="1325700" cy="13257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pic>
        <p:nvPicPr>
          <p:cNvPr id="666" name="Google Shape;666;g1581b24478b_0_528"/>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sp>
        <p:nvSpPr>
          <p:cNvPr id="667" name="Google Shape;667;g1581b24478b_0_528"/>
          <p:cNvSpPr txBox="1"/>
          <p:nvPr/>
        </p:nvSpPr>
        <p:spPr>
          <a:xfrm>
            <a:off x="2709278" y="3719466"/>
            <a:ext cx="1746300" cy="20856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100000"/>
              </a:lnSpc>
              <a:spcBef>
                <a:spcPts val="0"/>
              </a:spcBef>
              <a:spcAft>
                <a:spcPts val="0"/>
              </a:spcAft>
              <a:buClr>
                <a:srgbClr val="2853A3"/>
              </a:buClr>
              <a:buSzPts val="1200"/>
              <a:buFont typeface="Arial"/>
              <a:buNone/>
            </a:pPr>
            <a:endParaRPr sz="1200" b="1" i="0" u="none" strike="noStrike" cap="none">
              <a:solidFill>
                <a:schemeClr val="lt1"/>
              </a:solidFill>
              <a:latin typeface="Century Gothic"/>
              <a:ea typeface="Century Gothic"/>
              <a:cs typeface="Century Gothic"/>
              <a:sym typeface="Century Gothic"/>
            </a:endParaRPr>
          </a:p>
        </p:txBody>
      </p:sp>
      <p:pic>
        <p:nvPicPr>
          <p:cNvPr id="668" name="Google Shape;668;g1581b24478b_0_52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26565" y="220953"/>
            <a:ext cx="7772400" cy="194310"/>
          </a:xfrm>
          <a:prstGeom prst="rect">
            <a:avLst/>
          </a:prstGeom>
          <a:noFill/>
          <a:ln>
            <a:noFill/>
          </a:ln>
        </p:spPr>
      </p:pic>
      <p:sp>
        <p:nvSpPr>
          <p:cNvPr id="669" name="Google Shape;669;g1581b24478b_0_52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38</a:t>
            </a:fld>
            <a:endParaRPr/>
          </a:p>
        </p:txBody>
      </p:sp>
      <p:pic>
        <p:nvPicPr>
          <p:cNvPr id="670" name="Google Shape;670;g1581b24478b_0_528"/>
          <p:cNvPicPr preferRelativeResize="0"/>
          <p:nvPr/>
        </p:nvPicPr>
        <p:blipFill rotWithShape="1">
          <a:blip r:embed="rId5" cstate="screen">
            <a:alphaModFix/>
            <a:extLst>
              <a:ext uri="{28A0092B-C50C-407E-A947-70E740481C1C}">
                <a14:useLocalDpi xmlns:a14="http://schemas.microsoft.com/office/drawing/2010/main"/>
              </a:ext>
            </a:extLst>
          </a:blip>
          <a:srcRect t="26068" r="14617"/>
          <a:stretch/>
        </p:blipFill>
        <p:spPr>
          <a:xfrm>
            <a:off x="0" y="684000"/>
            <a:ext cx="10304998" cy="6173175"/>
          </a:xfrm>
          <a:prstGeom prst="rect">
            <a:avLst/>
          </a:prstGeom>
          <a:noFill/>
          <a:ln>
            <a:noFill/>
          </a:ln>
        </p:spPr>
      </p:pic>
      <p:pic>
        <p:nvPicPr>
          <p:cNvPr id="671" name="Google Shape;671;g1581b24478b_0_528"/>
          <p:cNvPicPr preferRelativeResize="0"/>
          <p:nvPr/>
        </p:nvPicPr>
        <p:blipFill rotWithShape="1">
          <a:blip r:embed="rId6" cstate="screen">
            <a:alphaModFix/>
            <a:extLst>
              <a:ext uri="{28A0092B-C50C-407E-A947-70E740481C1C}">
                <a14:useLocalDpi xmlns:a14="http://schemas.microsoft.com/office/drawing/2010/main"/>
              </a:ext>
            </a:extLst>
          </a:blip>
          <a:srcRect l="17320" t="14421" r="21925" b="26033"/>
          <a:stretch/>
        </p:blipFill>
        <p:spPr>
          <a:xfrm flipH="1">
            <a:off x="2253000" y="391800"/>
            <a:ext cx="2794650" cy="2160002"/>
          </a:xfrm>
          <a:prstGeom prst="rect">
            <a:avLst/>
          </a:prstGeom>
          <a:noFill/>
          <a:ln>
            <a:noFill/>
          </a:ln>
        </p:spPr>
      </p:pic>
      <p:sp>
        <p:nvSpPr>
          <p:cNvPr id="672" name="Google Shape;672;g1581b24478b_0_528"/>
          <p:cNvSpPr txBox="1"/>
          <p:nvPr/>
        </p:nvSpPr>
        <p:spPr>
          <a:xfrm>
            <a:off x="2853375" y="885425"/>
            <a:ext cx="1746300" cy="892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2600" b="1" i="0" u="none" strike="noStrike" cap="none">
                <a:solidFill>
                  <a:srgbClr val="2855A4"/>
                </a:solidFill>
                <a:latin typeface="Century Gothic"/>
                <a:ea typeface="Century Gothic"/>
                <a:cs typeface="Century Gothic"/>
                <a:sym typeface="Century Gothic"/>
              </a:rPr>
              <a:t>Let’s get started!</a:t>
            </a:r>
            <a:endParaRPr sz="2600" b="1" i="0" u="none" strike="noStrike" cap="none">
              <a:solidFill>
                <a:srgbClr val="2855A4"/>
              </a:solidFill>
              <a:latin typeface="Century Gothic"/>
              <a:ea typeface="Century Gothic"/>
              <a:cs typeface="Century Gothic"/>
              <a:sym typeface="Century Gothic"/>
            </a:endParaRPr>
          </a:p>
        </p:txBody>
      </p:sp>
      <p:pic>
        <p:nvPicPr>
          <p:cNvPr id="673" name="Google Shape;673;g1581b24478b_0_528"/>
          <p:cNvPicPr preferRelativeResize="0"/>
          <p:nvPr/>
        </p:nvPicPr>
        <p:blipFill rotWithShape="1">
          <a:blip r:embed="rId7" cstate="screen">
            <a:alphaModFix/>
            <a:extLst>
              <a:ext uri="{28A0092B-C50C-407E-A947-70E740481C1C}">
                <a14:useLocalDpi xmlns:a14="http://schemas.microsoft.com/office/drawing/2010/main"/>
              </a:ext>
            </a:extLst>
          </a:blip>
          <a:srcRect l="28540"/>
          <a:stretch/>
        </p:blipFill>
        <p:spPr>
          <a:xfrm>
            <a:off x="3211324" y="1601600"/>
            <a:ext cx="2374800" cy="4986102"/>
          </a:xfrm>
          <a:prstGeom prst="rect">
            <a:avLst/>
          </a:prstGeom>
          <a:noFill/>
          <a:ln>
            <a:noFill/>
          </a:ln>
        </p:spPr>
      </p:pic>
      <p:pic>
        <p:nvPicPr>
          <p:cNvPr id="674" name="Google Shape;674;g1581b24478b_0_528"/>
          <p:cNvPicPr preferRelativeResize="0"/>
          <p:nvPr/>
        </p:nvPicPr>
        <p:blipFill rotWithShape="1">
          <a:blip r:embed="rId8" cstate="screen">
            <a:alphaModFix/>
            <a:extLst>
              <a:ext uri="{28A0092B-C50C-407E-A947-70E740481C1C}">
                <a14:useLocalDpi xmlns:a14="http://schemas.microsoft.com/office/drawing/2010/main"/>
              </a:ext>
            </a:extLst>
          </a:blip>
          <a:srcRect r="29046"/>
          <a:stretch/>
        </p:blipFill>
        <p:spPr>
          <a:xfrm flipH="1">
            <a:off x="4582400" y="1678360"/>
            <a:ext cx="2374796" cy="5021839"/>
          </a:xfrm>
          <a:prstGeom prst="rect">
            <a:avLst/>
          </a:prstGeom>
          <a:noFill/>
          <a:ln>
            <a:noFill/>
          </a:ln>
        </p:spPr>
      </p:pic>
      <p:pic>
        <p:nvPicPr>
          <p:cNvPr id="675" name="Google Shape;675;g1581b24478b_0_528"/>
          <p:cNvPicPr preferRelativeResize="0"/>
          <p:nvPr/>
        </p:nvPicPr>
        <p:blipFill rotWithShape="1">
          <a:blip r:embed="rId9" cstate="screen">
            <a:alphaModFix/>
            <a:extLst>
              <a:ext uri="{28A0092B-C50C-407E-A947-70E740481C1C}">
                <a14:useLocalDpi xmlns:a14="http://schemas.microsoft.com/office/drawing/2010/main"/>
              </a:ext>
            </a:extLst>
          </a:blip>
          <a:srcRect r="20355"/>
          <a:stretch/>
        </p:blipFill>
        <p:spPr>
          <a:xfrm>
            <a:off x="856649" y="1620050"/>
            <a:ext cx="2646749" cy="4986076"/>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pic>
        <p:nvPicPr>
          <p:cNvPr id="680" name="Google Shape;680;g158f6c43826_0_0"/>
          <p:cNvPicPr preferRelativeResize="0"/>
          <p:nvPr/>
        </p:nvPicPr>
        <p:blipFill rotWithShape="1">
          <a:blip r:embed="rId3" cstate="screen">
            <a:alphaModFix/>
            <a:extLst>
              <a:ext uri="{28A0092B-C50C-407E-A947-70E740481C1C}">
                <a14:useLocalDpi xmlns:a14="http://schemas.microsoft.com/office/drawing/2010/main"/>
              </a:ext>
            </a:extLst>
          </a:blip>
          <a:srcRect b="8900"/>
          <a:stretch/>
        </p:blipFill>
        <p:spPr>
          <a:xfrm>
            <a:off x="0" y="1506950"/>
            <a:ext cx="12192000" cy="5351050"/>
          </a:xfrm>
          <a:prstGeom prst="rect">
            <a:avLst/>
          </a:prstGeom>
          <a:noFill/>
          <a:ln>
            <a:noFill/>
          </a:ln>
        </p:spPr>
      </p:pic>
      <p:sp>
        <p:nvSpPr>
          <p:cNvPr id="681" name="Google Shape;681;g158f6c43826_0_0"/>
          <p:cNvSpPr txBox="1">
            <a:spLocks noGrp="1"/>
          </p:cNvSpPr>
          <p:nvPr>
            <p:ph type="subTitle" idx="1"/>
          </p:nvPr>
        </p:nvSpPr>
        <p:spPr>
          <a:xfrm>
            <a:off x="4485300" y="2208100"/>
            <a:ext cx="3069000" cy="1209900"/>
          </a:xfrm>
          <a:prstGeom prst="rect">
            <a:avLst/>
          </a:prstGeom>
          <a:noFill/>
          <a:ln>
            <a:noFill/>
          </a:ln>
          <a:effectLst>
            <a:outerShdw blurRad="254000" algn="tl" rotWithShape="0">
              <a:srgbClr val="000000">
                <a:alpha val="40000"/>
              </a:srgbClr>
            </a:outerShdw>
          </a:effectLst>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lt1"/>
              </a:buClr>
              <a:buSzPts val="1600"/>
              <a:buFont typeface="Arial"/>
              <a:buNone/>
            </a:pPr>
            <a:r>
              <a:rPr lang="en-US" sz="1900" b="1" u="sng">
                <a:solidFill>
                  <a:schemeClr val="lt1"/>
                </a:solidFill>
                <a:latin typeface="Century Gothic"/>
                <a:ea typeface="Century Gothic"/>
                <a:cs typeface="Century Gothic"/>
                <a:sym typeface="Century Gothic"/>
                <a:hlinkClick r:id="rId4">
                  <a:extLst>
                    <a:ext uri="{A12FA001-AC4F-418D-AE19-62706E023703}">
                      <ahyp:hlinkClr xmlns:ahyp="http://schemas.microsoft.com/office/drawing/2018/hyperlinkcolor" val="tx"/>
                    </a:ext>
                  </a:extLst>
                </a:hlinkClick>
              </a:rPr>
              <a:t>www.siaedge.com</a:t>
            </a:r>
            <a:endParaRPr sz="2300">
              <a:solidFill>
                <a:schemeClr val="lt1"/>
              </a:solidFill>
            </a:endParaRPr>
          </a:p>
          <a:p>
            <a:pPr marL="0" marR="0" lvl="0" indent="0" algn="ctr" rtl="0">
              <a:lnSpc>
                <a:spcPct val="100000"/>
              </a:lnSpc>
              <a:spcBef>
                <a:spcPts val="0"/>
              </a:spcBef>
              <a:spcAft>
                <a:spcPts val="0"/>
              </a:spcAft>
              <a:buClr>
                <a:schemeClr val="lt1"/>
              </a:buClr>
              <a:buSzPts val="1600"/>
              <a:buFont typeface="Arial"/>
              <a:buNone/>
            </a:pPr>
            <a:r>
              <a:rPr lang="en-US" sz="1900" b="0" i="0" u="none" strike="noStrike" cap="none">
                <a:solidFill>
                  <a:schemeClr val="lt1"/>
                </a:solidFill>
                <a:latin typeface="Century Gothic"/>
                <a:ea typeface="Century Gothic"/>
                <a:cs typeface="Century Gothic"/>
                <a:sym typeface="Century Gothic"/>
              </a:rPr>
              <a:t>Line Two</a:t>
            </a:r>
            <a:endParaRPr sz="2300"/>
          </a:p>
          <a:p>
            <a:pPr marL="0" marR="0" lvl="0" indent="0" algn="ctr" rtl="0">
              <a:lnSpc>
                <a:spcPct val="100000"/>
              </a:lnSpc>
              <a:spcBef>
                <a:spcPts val="0"/>
              </a:spcBef>
              <a:spcAft>
                <a:spcPts val="0"/>
              </a:spcAft>
              <a:buClr>
                <a:schemeClr val="lt1"/>
              </a:buClr>
              <a:buSzPts val="1600"/>
              <a:buFont typeface="Arial"/>
              <a:buNone/>
            </a:pPr>
            <a:r>
              <a:rPr lang="en-US" sz="1900" b="0" i="0" u="none" strike="noStrike" cap="none">
                <a:solidFill>
                  <a:schemeClr val="lt1"/>
                </a:solidFill>
                <a:latin typeface="Century Gothic"/>
                <a:ea typeface="Century Gothic"/>
                <a:cs typeface="Century Gothic"/>
                <a:sym typeface="Century Gothic"/>
              </a:rPr>
              <a:t>Line Three</a:t>
            </a:r>
            <a:endParaRPr sz="1900" b="0" i="0" u="none" strike="noStrike" cap="none">
              <a:solidFill>
                <a:schemeClr val="lt1"/>
              </a:solidFill>
              <a:latin typeface="Century Gothic"/>
              <a:ea typeface="Century Gothic"/>
              <a:cs typeface="Century Gothic"/>
              <a:sym typeface="Century Gothic"/>
            </a:endParaRPr>
          </a:p>
        </p:txBody>
      </p:sp>
      <p:grpSp>
        <p:nvGrpSpPr>
          <p:cNvPr id="682" name="Google Shape;682;g158f6c43826_0_0"/>
          <p:cNvGrpSpPr/>
          <p:nvPr/>
        </p:nvGrpSpPr>
        <p:grpSpPr>
          <a:xfrm>
            <a:off x="246099" y="131775"/>
            <a:ext cx="5470327" cy="1310724"/>
            <a:chOff x="257357" y="-20637"/>
            <a:chExt cx="3023115" cy="724357"/>
          </a:xfrm>
        </p:grpSpPr>
        <p:pic>
          <p:nvPicPr>
            <p:cNvPr id="683" name="Google Shape;683;g158f6c43826_0_0"/>
            <p:cNvPicPr preferRelativeResize="0"/>
            <p:nvPr/>
          </p:nvPicPr>
          <p:blipFill rotWithShape="1">
            <a:blip r:embed="rId5" cstate="screen">
              <a:alphaModFix/>
              <a:extLst>
                <a:ext uri="{28A0092B-C50C-407E-A947-70E740481C1C}">
                  <a14:useLocalDpi xmlns:a14="http://schemas.microsoft.com/office/drawing/2010/main"/>
                </a:ext>
              </a:extLst>
            </a:blip>
            <a:srcRect t="14780" b="8320"/>
            <a:stretch/>
          </p:blipFill>
          <p:spPr>
            <a:xfrm>
              <a:off x="257357" y="95707"/>
              <a:ext cx="1150548" cy="498020"/>
            </a:xfrm>
            <a:prstGeom prst="rect">
              <a:avLst/>
            </a:prstGeom>
            <a:noFill/>
            <a:ln>
              <a:noFill/>
            </a:ln>
          </p:spPr>
        </p:pic>
        <p:pic>
          <p:nvPicPr>
            <p:cNvPr id="684" name="Google Shape;684;g158f6c43826_0_0"/>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413572" y="-20637"/>
              <a:ext cx="1866900" cy="724357"/>
            </a:xfrm>
            <a:prstGeom prst="rect">
              <a:avLst/>
            </a:prstGeom>
            <a:noFill/>
            <a:ln>
              <a:noFill/>
            </a:ln>
          </p:spPr>
        </p:pic>
      </p:grpSp>
      <p:grpSp>
        <p:nvGrpSpPr>
          <p:cNvPr id="685" name="Google Shape;685;g158f6c43826_0_0"/>
          <p:cNvGrpSpPr/>
          <p:nvPr/>
        </p:nvGrpSpPr>
        <p:grpSpPr>
          <a:xfrm>
            <a:off x="-151097" y="1625004"/>
            <a:ext cx="5334169" cy="5226283"/>
            <a:chOff x="-514637" y="776570"/>
            <a:chExt cx="6316364" cy="6264274"/>
          </a:xfrm>
        </p:grpSpPr>
        <p:pic>
          <p:nvPicPr>
            <p:cNvPr id="686" name="Google Shape;686;g158f6c43826_0_0"/>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514637" y="776570"/>
              <a:ext cx="4164542" cy="6246813"/>
            </a:xfrm>
            <a:prstGeom prst="rect">
              <a:avLst/>
            </a:prstGeom>
            <a:noFill/>
            <a:ln>
              <a:noFill/>
            </a:ln>
          </p:spPr>
        </p:pic>
        <p:pic>
          <p:nvPicPr>
            <p:cNvPr id="687" name="Google Shape;687;g158f6c43826_0_0"/>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1637185" y="794031"/>
              <a:ext cx="4164542" cy="6246813"/>
            </a:xfrm>
            <a:prstGeom prst="rect">
              <a:avLst/>
            </a:prstGeom>
            <a:noFill/>
            <a:ln>
              <a:noFill/>
            </a:ln>
          </p:spPr>
        </p:pic>
      </p:grpSp>
      <p:grpSp>
        <p:nvGrpSpPr>
          <p:cNvPr id="688" name="Google Shape;688;g158f6c43826_0_0"/>
          <p:cNvGrpSpPr/>
          <p:nvPr/>
        </p:nvGrpSpPr>
        <p:grpSpPr>
          <a:xfrm>
            <a:off x="6884122" y="1625028"/>
            <a:ext cx="5027698" cy="5112453"/>
            <a:chOff x="6390275" y="658609"/>
            <a:chExt cx="6231654" cy="6322598"/>
          </a:xfrm>
        </p:grpSpPr>
        <p:pic>
          <p:nvPicPr>
            <p:cNvPr id="689" name="Google Shape;689;g158f6c43826_0_0"/>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6390275" y="658609"/>
              <a:ext cx="4132925" cy="6199394"/>
            </a:xfrm>
            <a:prstGeom prst="rect">
              <a:avLst/>
            </a:prstGeom>
            <a:noFill/>
            <a:ln>
              <a:noFill/>
            </a:ln>
          </p:spPr>
        </p:pic>
        <p:pic>
          <p:nvPicPr>
            <p:cNvPr id="690" name="Google Shape;690;g158f6c43826_0_0"/>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8488999" y="781813"/>
              <a:ext cx="4132930" cy="6199394"/>
            </a:xfrm>
            <a:prstGeom prst="rect">
              <a:avLst/>
            </a:prstGeom>
            <a:noFill/>
            <a:ln>
              <a:noFill/>
            </a:ln>
          </p:spPr>
        </p:pic>
      </p:grpSp>
      <p:pic>
        <p:nvPicPr>
          <p:cNvPr id="691" name="Google Shape;691;g158f6c43826_0_0"/>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5945075" y="242938"/>
            <a:ext cx="1941704" cy="10883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Google Shape;132;p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 y="0"/>
            <a:ext cx="12191998" cy="6857172"/>
          </a:xfrm>
          <a:prstGeom prst="rect">
            <a:avLst/>
          </a:prstGeom>
          <a:noFill/>
          <a:ln>
            <a:noFill/>
          </a:ln>
        </p:spPr>
      </p:pic>
      <p:sp>
        <p:nvSpPr>
          <p:cNvPr id="133" name="Google Shape;133;p6"/>
          <p:cNvSpPr/>
          <p:nvPr/>
        </p:nvSpPr>
        <p:spPr>
          <a:xfrm>
            <a:off x="1" y="1717399"/>
            <a:ext cx="6681894" cy="1923579"/>
          </a:xfrm>
          <a:prstGeom prst="rect">
            <a:avLst/>
          </a:prstGeom>
          <a:solidFill>
            <a:srgbClr val="EDBD4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B3CDEA"/>
              </a:solidFill>
              <a:latin typeface="Calibri"/>
              <a:ea typeface="Calibri"/>
              <a:cs typeface="Calibri"/>
              <a:sym typeface="Calibri"/>
            </a:endParaRPr>
          </a:p>
        </p:txBody>
      </p:sp>
      <p:sp>
        <p:nvSpPr>
          <p:cNvPr id="134" name="Google Shape;134;p6"/>
          <p:cNvSpPr txBox="1"/>
          <p:nvPr/>
        </p:nvSpPr>
        <p:spPr>
          <a:xfrm>
            <a:off x="1044324" y="1958824"/>
            <a:ext cx="5472900" cy="1423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Century Gothic"/>
                <a:ea typeface="Century Gothic"/>
                <a:cs typeface="Century Gothic"/>
                <a:sym typeface="Century Gothic"/>
              </a:rPr>
              <a:t>PART 1: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300"/>
              </a:spcBef>
              <a:spcAft>
                <a:spcPts val="0"/>
              </a:spcAft>
              <a:buClr>
                <a:srgbClr val="000000"/>
              </a:buClr>
              <a:buSzPts val="2800"/>
              <a:buFont typeface="Arial"/>
              <a:buNone/>
            </a:pPr>
            <a:r>
              <a:rPr lang="en-US" sz="2800" b="1" i="0" u="none" strike="noStrike" cap="none">
                <a:solidFill>
                  <a:schemeClr val="lt1"/>
                </a:solidFill>
                <a:latin typeface="Century Gothic"/>
                <a:ea typeface="Century Gothic"/>
                <a:cs typeface="Century Gothic"/>
                <a:sym typeface="Century Gothic"/>
              </a:rPr>
              <a:t>INTRODUCTION TO THE TRAINING AND CHARACTERS</a:t>
            </a:r>
            <a:endParaRPr sz="2800" b="1" i="0" u="none" strike="noStrike" cap="none">
              <a:solidFill>
                <a:schemeClr val="lt1"/>
              </a:solidFill>
              <a:latin typeface="Calibri"/>
              <a:ea typeface="Calibri"/>
              <a:cs typeface="Calibri"/>
              <a:sym typeface="Calibri"/>
            </a:endParaRPr>
          </a:p>
        </p:txBody>
      </p:sp>
      <p:grpSp>
        <p:nvGrpSpPr>
          <p:cNvPr id="135" name="Google Shape;135;p6"/>
          <p:cNvGrpSpPr/>
          <p:nvPr/>
        </p:nvGrpSpPr>
        <p:grpSpPr>
          <a:xfrm>
            <a:off x="6178841" y="-90379"/>
            <a:ext cx="3151129" cy="2485340"/>
            <a:chOff x="6096000" y="-90374"/>
            <a:chExt cx="4204869" cy="3315997"/>
          </a:xfrm>
        </p:grpSpPr>
        <p:pic>
          <p:nvPicPr>
            <p:cNvPr id="136" name="Google Shape;136;p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096000" y="-90374"/>
              <a:ext cx="4204869" cy="3315997"/>
            </a:xfrm>
            <a:prstGeom prst="rect">
              <a:avLst/>
            </a:prstGeom>
            <a:noFill/>
            <a:ln>
              <a:noFill/>
            </a:ln>
          </p:spPr>
        </p:pic>
        <p:sp>
          <p:nvSpPr>
            <p:cNvPr id="137" name="Google Shape;137;p6"/>
            <p:cNvSpPr txBox="1"/>
            <p:nvPr/>
          </p:nvSpPr>
          <p:spPr>
            <a:xfrm>
              <a:off x="7373548" y="839199"/>
              <a:ext cx="1967400" cy="862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800" b="1" i="0" u="none" strike="noStrike" cap="none">
                  <a:solidFill>
                    <a:srgbClr val="05408B"/>
                  </a:solidFill>
                  <a:latin typeface="Century Gothic"/>
                  <a:ea typeface="Century Gothic"/>
                  <a:cs typeface="Century Gothic"/>
                  <a:sym typeface="Century Gothic"/>
                </a:rPr>
                <a:t>Let’s get started!</a:t>
              </a:r>
              <a:endParaRPr sz="1800" b="1" i="0" u="none" strike="noStrike" cap="none">
                <a:solidFill>
                  <a:srgbClr val="05408B"/>
                </a:solidFill>
                <a:latin typeface="Calibri"/>
                <a:ea typeface="Calibri"/>
                <a:cs typeface="Calibri"/>
                <a:sym typeface="Calibri"/>
              </a:endParaRPr>
            </a:p>
          </p:txBody>
        </p:sp>
      </p:grpSp>
      <p:sp>
        <p:nvSpPr>
          <p:cNvPr id="138" name="Google Shape;138;p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4</a:t>
            </a:fld>
            <a:endParaRPr/>
          </a:p>
        </p:txBody>
      </p:sp>
      <p:sp>
        <p:nvSpPr>
          <p:cNvPr id="139" name="Google Shape;139;p6"/>
          <p:cNvSpPr txBox="1"/>
          <p:nvPr/>
        </p:nvSpPr>
        <p:spPr>
          <a:xfrm>
            <a:off x="1044325" y="3981100"/>
            <a:ext cx="4993800" cy="2635800"/>
          </a:xfrm>
          <a:prstGeom prst="rect">
            <a:avLst/>
          </a:prstGeom>
          <a:noFill/>
          <a:ln>
            <a:noFill/>
          </a:ln>
          <a:effectLst>
            <a:outerShdw blurRad="254000" algn="tl" rotWithShape="0">
              <a:srgbClr val="000000">
                <a:alpha val="40000"/>
              </a:srgbClr>
            </a:outerShdw>
          </a:effectLst>
        </p:spPr>
        <p:txBody>
          <a:bodyPr spcFirstLastPara="1" wrap="square" lIns="91425" tIns="45700" rIns="91425" bIns="45700" anchor="t" anchorCtr="0">
            <a:normAutofit/>
          </a:bodyPr>
          <a:lstStyle/>
          <a:p>
            <a:pPr marL="228600" marR="0" lvl="0" indent="-228600" algn="l" rtl="0">
              <a:lnSpc>
                <a:spcPct val="100000"/>
              </a:lnSpc>
              <a:spcBef>
                <a:spcPts val="0"/>
              </a:spcBef>
              <a:spcAft>
                <a:spcPts val="0"/>
              </a:spcAft>
              <a:buClr>
                <a:schemeClr val="lt1"/>
              </a:buClr>
              <a:buSzPts val="1600"/>
              <a:buFont typeface="Arial"/>
              <a:buNone/>
            </a:pPr>
            <a:r>
              <a:rPr lang="en-US" sz="2000" b="1" i="0" u="none" strike="noStrike" cap="none">
                <a:solidFill>
                  <a:schemeClr val="lt1"/>
                </a:solidFill>
                <a:latin typeface="Century Gothic"/>
                <a:ea typeface="Century Gothic"/>
                <a:cs typeface="Century Gothic"/>
                <a:sym typeface="Century Gothic"/>
              </a:rPr>
              <a:t>Objectives:</a:t>
            </a:r>
            <a:endParaRPr sz="1400" b="0" i="0" u="none" strike="noStrike" cap="none">
              <a:solidFill>
                <a:srgbClr val="000000"/>
              </a:solidFill>
              <a:latin typeface="Arial"/>
              <a:ea typeface="Arial"/>
              <a:cs typeface="Arial"/>
              <a:sym typeface="Arial"/>
            </a:endParaRPr>
          </a:p>
          <a:p>
            <a:pPr marL="457200" marR="0" lvl="0" indent="-330200" algn="l" rtl="0">
              <a:lnSpc>
                <a:spcPct val="100000"/>
              </a:lnSpc>
              <a:spcBef>
                <a:spcPts val="800"/>
              </a:spcBef>
              <a:spcAft>
                <a:spcPts val="0"/>
              </a:spcAft>
              <a:buClr>
                <a:schemeClr val="lt1"/>
              </a:buClr>
              <a:buSzPts val="1600"/>
              <a:buFont typeface="Century Gothic"/>
              <a:buAutoNum type="arabicPeriod"/>
            </a:pPr>
            <a:r>
              <a:rPr lang="en-US" sz="1600" b="0" i="0" u="none" strike="noStrike" cap="none">
                <a:solidFill>
                  <a:schemeClr val="lt1"/>
                </a:solidFill>
                <a:latin typeface="Century Gothic"/>
                <a:ea typeface="Century Gothic"/>
                <a:cs typeface="Century Gothic"/>
                <a:sym typeface="Century Gothic"/>
              </a:rPr>
              <a:t>To learn about the goals of this training.</a:t>
            </a:r>
            <a:endParaRPr sz="1600" b="0" i="0" u="none" strike="noStrike" cap="none">
              <a:solidFill>
                <a:schemeClr val="lt1"/>
              </a:solidFill>
              <a:latin typeface="Century Gothic"/>
              <a:ea typeface="Century Gothic"/>
              <a:cs typeface="Century Gothic"/>
              <a:sym typeface="Century Gothic"/>
            </a:endParaRPr>
          </a:p>
          <a:p>
            <a:pPr marL="457200" marR="0" lvl="0" indent="-330200" algn="l" rtl="0">
              <a:lnSpc>
                <a:spcPct val="100000"/>
              </a:lnSpc>
              <a:spcBef>
                <a:spcPts val="0"/>
              </a:spcBef>
              <a:spcAft>
                <a:spcPts val="0"/>
              </a:spcAft>
              <a:buClr>
                <a:schemeClr val="lt1"/>
              </a:buClr>
              <a:buSzPts val="1600"/>
              <a:buFont typeface="Century Gothic"/>
              <a:buAutoNum type="arabicPeriod"/>
            </a:pPr>
            <a:r>
              <a:rPr lang="en-US" sz="1600" b="0" i="0" u="none" strike="noStrike" cap="none">
                <a:solidFill>
                  <a:schemeClr val="lt1"/>
                </a:solidFill>
                <a:latin typeface="Century Gothic"/>
                <a:ea typeface="Century Gothic"/>
                <a:cs typeface="Century Gothic"/>
                <a:sym typeface="Century Gothic"/>
              </a:rPr>
              <a:t>To understand the skills you can gain from this training.</a:t>
            </a:r>
            <a:endParaRPr sz="1600" b="0" i="0" u="none" strike="noStrike" cap="none">
              <a:solidFill>
                <a:schemeClr val="lt1"/>
              </a:solidFill>
              <a:latin typeface="Century Gothic"/>
              <a:ea typeface="Century Gothic"/>
              <a:cs typeface="Century Gothic"/>
              <a:sym typeface="Century Gothic"/>
            </a:endParaRPr>
          </a:p>
          <a:p>
            <a:pPr marL="457200" marR="0" lvl="0" indent="-330200" algn="l" rtl="0">
              <a:lnSpc>
                <a:spcPct val="100000"/>
              </a:lnSpc>
              <a:spcBef>
                <a:spcPts val="0"/>
              </a:spcBef>
              <a:spcAft>
                <a:spcPts val="0"/>
              </a:spcAft>
              <a:buClr>
                <a:schemeClr val="lt1"/>
              </a:buClr>
              <a:buSzPts val="1600"/>
              <a:buFont typeface="Century Gothic"/>
              <a:buAutoNum type="arabicPeriod"/>
            </a:pPr>
            <a:r>
              <a:rPr lang="en-US" sz="1600" b="0" i="0" u="none" strike="noStrike" cap="none">
                <a:solidFill>
                  <a:schemeClr val="lt1"/>
                </a:solidFill>
                <a:latin typeface="Century Gothic"/>
                <a:ea typeface="Century Gothic"/>
                <a:cs typeface="Century Gothic"/>
                <a:sym typeface="Century Gothic"/>
              </a:rPr>
              <a:t>To get to know the training’s characters and your training group.</a:t>
            </a:r>
            <a:endParaRPr sz="1600" b="0" i="0" u="none" strike="noStrike" cap="none">
              <a:solidFill>
                <a:schemeClr val="lt1"/>
              </a:solidFill>
              <a:latin typeface="Century Gothic"/>
              <a:ea typeface="Century Gothic"/>
              <a:cs typeface="Century Gothic"/>
              <a:sym typeface="Century Gothic"/>
            </a:endParaRPr>
          </a:p>
        </p:txBody>
      </p:sp>
      <p:pic>
        <p:nvPicPr>
          <p:cNvPr id="140" name="Google Shape;140;p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788525" y="1309475"/>
            <a:ext cx="6403476" cy="504647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5" name="Google Shape;145;g14a759c8f77_0_113"/>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4"/>
          </a:xfrm>
          <a:prstGeom prst="rect">
            <a:avLst/>
          </a:prstGeom>
          <a:noFill/>
          <a:ln>
            <a:noFill/>
          </a:ln>
        </p:spPr>
      </p:pic>
      <p:sp>
        <p:nvSpPr>
          <p:cNvPr id="146" name="Google Shape;146;g14a759c8f77_0_113"/>
          <p:cNvSpPr txBox="1"/>
          <p:nvPr/>
        </p:nvSpPr>
        <p:spPr>
          <a:xfrm>
            <a:off x="2709278" y="3719466"/>
            <a:ext cx="1746300" cy="20856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100000"/>
              </a:lnSpc>
              <a:spcBef>
                <a:spcPts val="0"/>
              </a:spcBef>
              <a:spcAft>
                <a:spcPts val="0"/>
              </a:spcAft>
              <a:buClr>
                <a:srgbClr val="2853A3"/>
              </a:buClr>
              <a:buSzPts val="1200"/>
              <a:buFont typeface="Arial"/>
              <a:buNone/>
            </a:pPr>
            <a:endParaRPr sz="1200" b="1" i="0" u="none" strike="noStrike" cap="none">
              <a:solidFill>
                <a:schemeClr val="lt1"/>
              </a:solidFill>
              <a:latin typeface="Century Gothic"/>
              <a:ea typeface="Century Gothic"/>
              <a:cs typeface="Century Gothic"/>
              <a:sym typeface="Century Gothic"/>
            </a:endParaRPr>
          </a:p>
        </p:txBody>
      </p:sp>
      <p:sp>
        <p:nvSpPr>
          <p:cNvPr id="147" name="Google Shape;147;g14a759c8f77_0_113"/>
          <p:cNvSpPr txBox="1">
            <a:spLocks noGrp="1"/>
          </p:cNvSpPr>
          <p:nvPr>
            <p:ph type="title"/>
          </p:nvPr>
        </p:nvSpPr>
        <p:spPr>
          <a:xfrm>
            <a:off x="1821875" y="316475"/>
            <a:ext cx="101511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853A3"/>
              </a:buClr>
              <a:buSzPts val="3200"/>
              <a:buFont typeface="Century Gothic"/>
              <a:buNone/>
            </a:pPr>
            <a:r>
              <a:rPr lang="en-US" sz="3200">
                <a:solidFill>
                  <a:srgbClr val="2853A3"/>
                </a:solidFill>
              </a:rPr>
              <a:t>Objectives of This Training </a:t>
            </a:r>
            <a:endParaRPr>
              <a:solidFill>
                <a:srgbClr val="BA0C2F"/>
              </a:solidFill>
            </a:endParaRPr>
          </a:p>
        </p:txBody>
      </p:sp>
      <p:sp>
        <p:nvSpPr>
          <p:cNvPr id="148" name="Google Shape;148;g14a759c8f77_0_113"/>
          <p:cNvSpPr txBox="1"/>
          <p:nvPr/>
        </p:nvSpPr>
        <p:spPr>
          <a:xfrm>
            <a:off x="1153225" y="4553200"/>
            <a:ext cx="2743200" cy="1245900"/>
          </a:xfrm>
          <a:prstGeom prst="rect">
            <a:avLst/>
          </a:prstGeom>
          <a:noFill/>
          <a:ln>
            <a:noFill/>
          </a:ln>
        </p:spPr>
        <p:txBody>
          <a:bodyPr spcFirstLastPara="1" wrap="square" lIns="0" tIns="12700" rIns="0" bIns="0" anchor="t" anchorCtr="0">
            <a:spAutoFit/>
          </a:bodyPr>
          <a:lstStyle/>
          <a:p>
            <a:pPr marL="12700" marR="5080" lvl="0" indent="0" algn="ctr" rtl="0">
              <a:lnSpc>
                <a:spcPct val="115000"/>
              </a:lnSpc>
              <a:spcBef>
                <a:spcPts val="0"/>
              </a:spcBef>
              <a:spcAft>
                <a:spcPts val="0"/>
              </a:spcAft>
              <a:buClr>
                <a:schemeClr val="dk1"/>
              </a:buClr>
              <a:buSzPts val="2200"/>
              <a:buFont typeface="Arial"/>
              <a:buNone/>
            </a:pPr>
            <a:r>
              <a:rPr lang="en-US" sz="1800" b="0" i="0" u="none" strike="noStrike" cap="none">
                <a:solidFill>
                  <a:schemeClr val="dk2"/>
                </a:solidFill>
                <a:latin typeface="Century Gothic"/>
                <a:ea typeface="Century Gothic"/>
                <a:cs typeface="Century Gothic"/>
                <a:sym typeface="Century Gothic"/>
              </a:rPr>
              <a:t>To grow your customer base and revenue by improving your business management skills.</a:t>
            </a:r>
            <a:endParaRPr sz="1600" b="0" i="0" u="none" strike="noStrike" cap="none">
              <a:solidFill>
                <a:schemeClr val="dk2"/>
              </a:solidFill>
              <a:latin typeface="Century Gothic"/>
              <a:ea typeface="Century Gothic"/>
              <a:cs typeface="Century Gothic"/>
              <a:sym typeface="Century Gothic"/>
            </a:endParaRPr>
          </a:p>
        </p:txBody>
      </p:sp>
      <p:sp>
        <p:nvSpPr>
          <p:cNvPr id="149" name="Google Shape;149;g14a759c8f77_0_113"/>
          <p:cNvSpPr txBox="1"/>
          <p:nvPr/>
        </p:nvSpPr>
        <p:spPr>
          <a:xfrm>
            <a:off x="4342413" y="4553200"/>
            <a:ext cx="3209100" cy="1245900"/>
          </a:xfrm>
          <a:prstGeom prst="rect">
            <a:avLst/>
          </a:prstGeom>
          <a:noFill/>
          <a:ln>
            <a:noFill/>
          </a:ln>
        </p:spPr>
        <p:txBody>
          <a:bodyPr spcFirstLastPara="1" wrap="square" lIns="0" tIns="12700" rIns="0" bIns="0" anchor="t" anchorCtr="0">
            <a:spAutoFit/>
          </a:bodyPr>
          <a:lstStyle/>
          <a:p>
            <a:pPr marL="22860" marR="5080" lvl="0" indent="0" algn="ctr" rtl="0">
              <a:lnSpc>
                <a:spcPct val="115000"/>
              </a:lnSpc>
              <a:spcBef>
                <a:spcPts val="0"/>
              </a:spcBef>
              <a:spcAft>
                <a:spcPts val="0"/>
              </a:spcAft>
              <a:buClr>
                <a:schemeClr val="dk1"/>
              </a:buClr>
              <a:buSzPts val="2200"/>
              <a:buFont typeface="Arial"/>
              <a:buNone/>
            </a:pPr>
            <a:r>
              <a:rPr lang="en-US" sz="1800" b="0" i="0" u="none" strike="noStrike" cap="none">
                <a:solidFill>
                  <a:schemeClr val="dk2"/>
                </a:solidFill>
                <a:latin typeface="Century Gothic"/>
                <a:ea typeface="Century Gothic"/>
                <a:cs typeface="Century Gothic"/>
                <a:sym typeface="Century Gothic"/>
              </a:rPr>
              <a:t>To build your entrepreneurial drive, capacities, and skills through trainings on business and digital literacy.</a:t>
            </a:r>
            <a:endParaRPr sz="2300" b="0" i="0" u="none" strike="noStrike" cap="none">
              <a:solidFill>
                <a:srgbClr val="000000"/>
              </a:solidFill>
              <a:latin typeface="Century Gothic"/>
              <a:ea typeface="Century Gothic"/>
              <a:cs typeface="Century Gothic"/>
              <a:sym typeface="Century Gothic"/>
            </a:endParaRPr>
          </a:p>
        </p:txBody>
      </p:sp>
      <p:sp>
        <p:nvSpPr>
          <p:cNvPr id="150" name="Google Shape;150;g14a759c8f77_0_113"/>
          <p:cNvSpPr txBox="1"/>
          <p:nvPr/>
        </p:nvSpPr>
        <p:spPr>
          <a:xfrm>
            <a:off x="7921301" y="4553200"/>
            <a:ext cx="3209100" cy="1245900"/>
          </a:xfrm>
          <a:prstGeom prst="rect">
            <a:avLst/>
          </a:prstGeom>
          <a:noFill/>
          <a:ln>
            <a:noFill/>
          </a:ln>
        </p:spPr>
        <p:txBody>
          <a:bodyPr spcFirstLastPara="1" wrap="square" lIns="0" tIns="12700" rIns="0" bIns="0" anchor="t" anchorCtr="0">
            <a:spAutoFit/>
          </a:bodyPr>
          <a:lstStyle/>
          <a:p>
            <a:pPr marL="12700" marR="0" lvl="0" indent="0" algn="ctr" rtl="0">
              <a:lnSpc>
                <a:spcPct val="115000"/>
              </a:lnSpc>
              <a:spcBef>
                <a:spcPts val="0"/>
              </a:spcBef>
              <a:spcAft>
                <a:spcPts val="0"/>
              </a:spcAft>
              <a:buClr>
                <a:schemeClr val="dk1"/>
              </a:buClr>
              <a:buSzPts val="2200"/>
              <a:buFont typeface="Arial"/>
              <a:buNone/>
            </a:pPr>
            <a:r>
              <a:rPr lang="en-US" sz="1800" b="0" i="0" u="none" strike="noStrike" cap="none">
                <a:solidFill>
                  <a:schemeClr val="dk2"/>
                </a:solidFill>
                <a:latin typeface="Century Gothic"/>
                <a:ea typeface="Century Gothic"/>
                <a:cs typeface="Century Gothic"/>
                <a:sym typeface="Century Gothic"/>
              </a:rPr>
              <a:t>To learn how to use financial services and your phone in your business operations and transactions.</a:t>
            </a:r>
            <a:endParaRPr sz="2000" b="0" i="0" u="none" strike="noStrike" cap="none">
              <a:solidFill>
                <a:schemeClr val="dk2"/>
              </a:solidFill>
              <a:latin typeface="Century Gothic"/>
              <a:ea typeface="Century Gothic"/>
              <a:cs typeface="Century Gothic"/>
              <a:sym typeface="Century Gothic"/>
            </a:endParaRPr>
          </a:p>
        </p:txBody>
      </p:sp>
      <p:sp>
        <p:nvSpPr>
          <p:cNvPr id="151" name="Google Shape;151;g14a759c8f77_0_11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5</a:t>
            </a:fld>
            <a:endParaRPr/>
          </a:p>
        </p:txBody>
      </p:sp>
      <p:pic>
        <p:nvPicPr>
          <p:cNvPr id="152" name="Google Shape;152;g14a759c8f77_0_11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53150" y="497650"/>
            <a:ext cx="1115751" cy="1115751"/>
          </a:xfrm>
          <a:prstGeom prst="rect">
            <a:avLst/>
          </a:prstGeom>
          <a:noFill/>
          <a:ln>
            <a:noFill/>
          </a:ln>
        </p:spPr>
      </p:pic>
      <p:pic>
        <p:nvPicPr>
          <p:cNvPr id="153" name="Google Shape;153;g14a759c8f77_0_11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482025" y="2182075"/>
            <a:ext cx="2085600" cy="2085600"/>
          </a:xfrm>
          <a:prstGeom prst="rect">
            <a:avLst/>
          </a:prstGeom>
          <a:noFill/>
          <a:ln>
            <a:noFill/>
          </a:ln>
        </p:spPr>
      </p:pic>
      <p:pic>
        <p:nvPicPr>
          <p:cNvPr id="154" name="Google Shape;154;g14a759c8f77_0_113"/>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8450838" y="2182063"/>
            <a:ext cx="2085600" cy="2085624"/>
          </a:xfrm>
          <a:prstGeom prst="rect">
            <a:avLst/>
          </a:prstGeom>
          <a:noFill/>
          <a:ln>
            <a:noFill/>
          </a:ln>
        </p:spPr>
      </p:pic>
      <p:pic>
        <p:nvPicPr>
          <p:cNvPr id="155" name="Google Shape;155;g14a759c8f77_0_113"/>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904176" y="2182063"/>
            <a:ext cx="2085600" cy="2085624"/>
          </a:xfrm>
          <a:prstGeom prst="rect">
            <a:avLst/>
          </a:prstGeom>
          <a:noFill/>
          <a:ln>
            <a:noFill/>
          </a:ln>
        </p:spPr>
      </p:pic>
      <p:pic>
        <p:nvPicPr>
          <p:cNvPr id="156" name="Google Shape;156;g14a759c8f77_0_113"/>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426565" y="220953"/>
            <a:ext cx="7772400" cy="19431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Google Shape;161;g151f507a723_0_33"/>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pic>
        <p:nvPicPr>
          <p:cNvPr id="162" name="Google Shape;162;g151f507a723_0_3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478638" y="260538"/>
            <a:ext cx="6998723" cy="6998723"/>
          </a:xfrm>
          <a:prstGeom prst="rect">
            <a:avLst/>
          </a:prstGeom>
          <a:noFill/>
          <a:ln>
            <a:noFill/>
          </a:ln>
        </p:spPr>
      </p:pic>
      <p:pic>
        <p:nvPicPr>
          <p:cNvPr id="163" name="Google Shape;163;g151f507a723_0_3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5400000">
            <a:off x="10956175" y="173539"/>
            <a:ext cx="1235826" cy="1235826"/>
          </a:xfrm>
          <a:prstGeom prst="rect">
            <a:avLst/>
          </a:prstGeom>
          <a:noFill/>
          <a:ln>
            <a:noFill/>
          </a:ln>
        </p:spPr>
      </p:pic>
      <p:sp>
        <p:nvSpPr>
          <p:cNvPr id="164" name="Google Shape;164;g151f507a723_0_33"/>
          <p:cNvSpPr txBox="1"/>
          <p:nvPr/>
        </p:nvSpPr>
        <p:spPr>
          <a:xfrm>
            <a:off x="8391475" y="345475"/>
            <a:ext cx="2614500" cy="12006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chemeClr val="dk2"/>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chemeClr val="dk2"/>
                </a:solidFill>
                <a:latin typeface="Century Gothic"/>
                <a:ea typeface="Century Gothic"/>
                <a:cs typeface="Century Gothic"/>
                <a:sym typeface="Century Gothic"/>
              </a:rPr>
              <a:t>You can pick and choose the modules that are most relevant to your audience, and change the order that they are presented.</a:t>
            </a:r>
            <a:endParaRPr sz="1100" b="0" i="0" u="none" strike="noStrike" cap="none">
              <a:solidFill>
                <a:schemeClr val="dk2"/>
              </a:solidFill>
              <a:latin typeface="Century Gothic"/>
              <a:ea typeface="Century Gothic"/>
              <a:cs typeface="Century Gothic"/>
              <a:sym typeface="Century Gothic"/>
            </a:endParaRPr>
          </a:p>
          <a:p>
            <a:pPr marL="0" marR="0" lvl="0" indent="0" algn="r" rtl="0">
              <a:lnSpc>
                <a:spcPct val="100000"/>
              </a:lnSpc>
              <a:spcBef>
                <a:spcPts val="0"/>
              </a:spcBef>
              <a:spcAft>
                <a:spcPts val="0"/>
              </a:spcAft>
              <a:buClr>
                <a:srgbClr val="000000"/>
              </a:buClr>
              <a:buSzPts val="1100"/>
              <a:buFont typeface="Arial"/>
              <a:buNone/>
            </a:pPr>
            <a:endParaRPr sz="1100" b="0" i="0" u="none" strike="noStrike" cap="none">
              <a:solidFill>
                <a:schemeClr val="dk2"/>
              </a:solidFill>
              <a:latin typeface="Century Gothic"/>
              <a:ea typeface="Century Gothic"/>
              <a:cs typeface="Century Gothic"/>
              <a:sym typeface="Century Gothic"/>
            </a:endParaRPr>
          </a:p>
        </p:txBody>
      </p:sp>
      <p:sp>
        <p:nvSpPr>
          <p:cNvPr id="165" name="Google Shape;165;g151f507a723_0_33"/>
          <p:cNvSpPr txBox="1"/>
          <p:nvPr/>
        </p:nvSpPr>
        <p:spPr>
          <a:xfrm>
            <a:off x="2709278" y="3719466"/>
            <a:ext cx="1746300" cy="20856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100000"/>
              </a:lnSpc>
              <a:spcBef>
                <a:spcPts val="0"/>
              </a:spcBef>
              <a:spcAft>
                <a:spcPts val="0"/>
              </a:spcAft>
              <a:buClr>
                <a:srgbClr val="2853A3"/>
              </a:buClr>
              <a:buSzPts val="1200"/>
              <a:buFont typeface="Arial"/>
              <a:buNone/>
            </a:pPr>
            <a:endParaRPr sz="1200" b="1" i="0" u="none" strike="noStrike" cap="none">
              <a:solidFill>
                <a:schemeClr val="lt1"/>
              </a:solidFill>
              <a:latin typeface="Century Gothic"/>
              <a:ea typeface="Century Gothic"/>
              <a:cs typeface="Century Gothic"/>
              <a:sym typeface="Century Gothic"/>
            </a:endParaRPr>
          </a:p>
        </p:txBody>
      </p:sp>
      <p:sp>
        <p:nvSpPr>
          <p:cNvPr id="166" name="Google Shape;166;g151f507a723_0_33"/>
          <p:cNvSpPr txBox="1">
            <a:spLocks noGrp="1"/>
          </p:cNvSpPr>
          <p:nvPr>
            <p:ph type="title"/>
          </p:nvPr>
        </p:nvSpPr>
        <p:spPr>
          <a:xfrm>
            <a:off x="755075" y="316475"/>
            <a:ext cx="82902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853A3"/>
              </a:buClr>
              <a:buSzPts val="3200"/>
              <a:buFont typeface="Century Gothic"/>
              <a:buNone/>
            </a:pPr>
            <a:r>
              <a:rPr lang="en-US" sz="3200">
                <a:solidFill>
                  <a:srgbClr val="2853A3"/>
                </a:solidFill>
              </a:rPr>
              <a:t>Training Modules</a:t>
            </a:r>
            <a:endParaRPr/>
          </a:p>
        </p:txBody>
      </p:sp>
      <p:sp>
        <p:nvSpPr>
          <p:cNvPr id="167" name="Google Shape;167;g151f507a723_0_3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6</a:t>
            </a:fld>
            <a:endParaRPr/>
          </a:p>
        </p:txBody>
      </p:sp>
      <p:sp>
        <p:nvSpPr>
          <p:cNvPr id="168" name="Google Shape;168;g151f507a723_0_33"/>
          <p:cNvSpPr txBox="1"/>
          <p:nvPr/>
        </p:nvSpPr>
        <p:spPr>
          <a:xfrm>
            <a:off x="4566125" y="3045150"/>
            <a:ext cx="2919000" cy="1359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526"/>
              <a:buFont typeface="Arial"/>
              <a:buNone/>
            </a:pPr>
            <a:r>
              <a:rPr lang="en-US" sz="1526" b="1" i="0" u="none" strike="noStrike" cap="none">
                <a:solidFill>
                  <a:schemeClr val="dk2"/>
                </a:solidFill>
                <a:latin typeface="Century Gothic"/>
                <a:ea typeface="Century Gothic"/>
                <a:cs typeface="Century Gothic"/>
                <a:sym typeface="Century Gothic"/>
              </a:rPr>
              <a:t>Business </a:t>
            </a:r>
            <a:endParaRPr sz="1526" b="1" i="0" u="none" strike="noStrike" cap="none">
              <a:solidFill>
                <a:schemeClr val="dk2"/>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526"/>
              <a:buFont typeface="Arial"/>
              <a:buNone/>
            </a:pPr>
            <a:r>
              <a:rPr lang="en-US" sz="1526" b="1" i="0" u="none" strike="noStrike" cap="none">
                <a:solidFill>
                  <a:schemeClr val="dk2"/>
                </a:solidFill>
                <a:latin typeface="Century Gothic"/>
                <a:ea typeface="Century Gothic"/>
                <a:cs typeface="Century Gothic"/>
                <a:sym typeface="Century Gothic"/>
              </a:rPr>
              <a:t>Management </a:t>
            </a:r>
            <a:endParaRPr sz="1526" b="1" i="0" u="none" strike="noStrike" cap="none">
              <a:solidFill>
                <a:schemeClr val="dk2"/>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526"/>
              <a:buFont typeface="Arial"/>
              <a:buNone/>
            </a:pPr>
            <a:r>
              <a:rPr lang="en-US" sz="1526" b="1" i="0" u="none" strike="noStrike" cap="none">
                <a:solidFill>
                  <a:schemeClr val="dk2"/>
                </a:solidFill>
                <a:latin typeface="Century Gothic"/>
                <a:ea typeface="Century Gothic"/>
                <a:cs typeface="Century Gothic"/>
                <a:sym typeface="Century Gothic"/>
              </a:rPr>
              <a:t>and Digital Literacy </a:t>
            </a:r>
            <a:endParaRPr sz="1526" b="1" i="0" u="none" strike="noStrike" cap="none">
              <a:solidFill>
                <a:schemeClr val="dk2"/>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dk1"/>
              </a:buClr>
              <a:buSzPts val="1100"/>
              <a:buFont typeface="Arial"/>
              <a:buNone/>
            </a:pPr>
            <a:r>
              <a:rPr lang="en-US" sz="1526" b="1" i="0" u="none" strike="noStrike" cap="none">
                <a:solidFill>
                  <a:schemeClr val="dk2"/>
                </a:solidFill>
                <a:latin typeface="Century Gothic"/>
                <a:ea typeface="Century Gothic"/>
                <a:cs typeface="Century Gothic"/>
                <a:sym typeface="Century Gothic"/>
              </a:rPr>
              <a:t>for Women Micro-Entrepreneurs</a:t>
            </a:r>
            <a:endParaRPr sz="1526" b="1" i="0" u="none" strike="noStrike" cap="none">
              <a:solidFill>
                <a:schemeClr val="dk2"/>
              </a:solidFill>
              <a:latin typeface="Century Gothic"/>
              <a:ea typeface="Century Gothic"/>
              <a:cs typeface="Century Gothic"/>
              <a:sym typeface="Century Gothic"/>
            </a:endParaRPr>
          </a:p>
        </p:txBody>
      </p:sp>
      <p:pic>
        <p:nvPicPr>
          <p:cNvPr id="169" name="Google Shape;169;g151f507a723_0_33"/>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5045150" y="1359625"/>
            <a:ext cx="777276" cy="777276"/>
          </a:xfrm>
          <a:prstGeom prst="rect">
            <a:avLst/>
          </a:prstGeom>
          <a:noFill/>
          <a:ln>
            <a:noFill/>
          </a:ln>
        </p:spPr>
      </p:pic>
      <p:pic>
        <p:nvPicPr>
          <p:cNvPr id="170" name="Google Shape;170;g151f507a723_0_33"/>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7503300" y="2649600"/>
            <a:ext cx="777276" cy="777276"/>
          </a:xfrm>
          <a:prstGeom prst="rect">
            <a:avLst/>
          </a:prstGeom>
          <a:noFill/>
          <a:ln>
            <a:noFill/>
          </a:ln>
        </p:spPr>
      </p:pic>
      <p:pic>
        <p:nvPicPr>
          <p:cNvPr id="171" name="Google Shape;171;g151f507a723_0_33"/>
          <p:cNvPicPr preferRelativeResize="0"/>
          <p:nvPr/>
        </p:nvPicPr>
        <p:blipFill rotWithShape="1">
          <a:blip r:embed="rId8" cstate="screen">
            <a:alphaModFix/>
            <a:extLst>
              <a:ext uri="{28A0092B-C50C-407E-A947-70E740481C1C}">
                <a14:useLocalDpi xmlns:a14="http://schemas.microsoft.com/office/drawing/2010/main"/>
              </a:ext>
            </a:extLst>
          </a:blip>
          <a:srcRect b="10"/>
          <a:stretch/>
        </p:blipFill>
        <p:spPr>
          <a:xfrm>
            <a:off x="6732250" y="2022885"/>
            <a:ext cx="573600" cy="573567"/>
          </a:xfrm>
          <a:prstGeom prst="rect">
            <a:avLst/>
          </a:prstGeom>
          <a:noFill/>
          <a:ln>
            <a:noFill/>
          </a:ln>
        </p:spPr>
      </p:pic>
      <p:pic>
        <p:nvPicPr>
          <p:cNvPr id="172" name="Google Shape;172;g151f507a723_0_33"/>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5429050" y="5098825"/>
            <a:ext cx="706251" cy="706251"/>
          </a:xfrm>
          <a:prstGeom prst="rect">
            <a:avLst/>
          </a:prstGeom>
          <a:noFill/>
          <a:ln>
            <a:noFill/>
          </a:ln>
        </p:spPr>
      </p:pic>
      <p:pic>
        <p:nvPicPr>
          <p:cNvPr id="173" name="Google Shape;173;g151f507a723_0_33"/>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3949779" y="4315179"/>
            <a:ext cx="573600" cy="573600"/>
          </a:xfrm>
          <a:prstGeom prst="rect">
            <a:avLst/>
          </a:prstGeom>
          <a:noFill/>
          <a:ln>
            <a:noFill/>
          </a:ln>
        </p:spPr>
      </p:pic>
      <p:pic>
        <p:nvPicPr>
          <p:cNvPr id="174" name="Google Shape;174;g151f507a723_0_33"/>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3754081" y="2629650"/>
            <a:ext cx="667800" cy="667800"/>
          </a:xfrm>
          <a:prstGeom prst="rect">
            <a:avLst/>
          </a:prstGeom>
          <a:noFill/>
          <a:ln>
            <a:noFill/>
          </a:ln>
        </p:spPr>
      </p:pic>
      <p:sp>
        <p:nvSpPr>
          <p:cNvPr id="175" name="Google Shape;175;g151f507a723_0_33"/>
          <p:cNvSpPr txBox="1"/>
          <p:nvPr/>
        </p:nvSpPr>
        <p:spPr>
          <a:xfrm>
            <a:off x="4496499" y="2049600"/>
            <a:ext cx="1368600" cy="599700"/>
          </a:xfrm>
          <a:prstGeom prst="rect">
            <a:avLst/>
          </a:prstGeom>
          <a:noFill/>
          <a:ln>
            <a:noFill/>
          </a:ln>
        </p:spPr>
        <p:txBody>
          <a:bodyPr spcFirstLastPara="1" wrap="square" lIns="91425" tIns="91425" rIns="91425" bIns="91425" anchor="t" anchorCtr="0">
            <a:spAutoFit/>
          </a:bodyPr>
          <a:lstStyle/>
          <a:p>
            <a:pPr marL="0" marR="0" lvl="0" indent="0" algn="l" rtl="0">
              <a:lnSpc>
                <a:spcPct val="120000"/>
              </a:lnSpc>
              <a:spcBef>
                <a:spcPts val="0"/>
              </a:spcBef>
              <a:spcAft>
                <a:spcPts val="0"/>
              </a:spcAft>
              <a:buClr>
                <a:srgbClr val="000000"/>
              </a:buClr>
              <a:buSzPts val="1226"/>
              <a:buFont typeface="Arial"/>
              <a:buNone/>
            </a:pPr>
            <a:r>
              <a:rPr lang="en-US" sz="1226" b="1" i="0" u="none" strike="noStrike" cap="none">
                <a:solidFill>
                  <a:schemeClr val="lt1"/>
                </a:solidFill>
                <a:latin typeface="Century Gothic"/>
                <a:ea typeface="Century Gothic"/>
                <a:cs typeface="Century Gothic"/>
                <a:sym typeface="Century Gothic"/>
              </a:rPr>
              <a:t>Financial Literacy</a:t>
            </a:r>
            <a:endParaRPr sz="500" b="1" i="0" u="none" strike="noStrike" cap="none">
              <a:solidFill>
                <a:schemeClr val="lt1"/>
              </a:solidFill>
              <a:latin typeface="Arial"/>
              <a:ea typeface="Arial"/>
              <a:cs typeface="Arial"/>
              <a:sym typeface="Arial"/>
            </a:endParaRPr>
          </a:p>
        </p:txBody>
      </p:sp>
      <p:sp>
        <p:nvSpPr>
          <p:cNvPr id="176" name="Google Shape;176;g151f507a723_0_33"/>
          <p:cNvSpPr txBox="1"/>
          <p:nvPr/>
        </p:nvSpPr>
        <p:spPr>
          <a:xfrm>
            <a:off x="5988850" y="1489775"/>
            <a:ext cx="1746300" cy="599700"/>
          </a:xfrm>
          <a:prstGeom prst="rect">
            <a:avLst/>
          </a:prstGeom>
          <a:noFill/>
          <a:ln>
            <a:noFill/>
          </a:ln>
        </p:spPr>
        <p:txBody>
          <a:bodyPr spcFirstLastPara="1" wrap="square" lIns="91425" tIns="91425" rIns="91425" bIns="91425" anchor="t" anchorCtr="0">
            <a:spAutoFit/>
          </a:bodyPr>
          <a:lstStyle/>
          <a:p>
            <a:pPr marL="0" marR="0" lvl="0" indent="0" algn="l" rtl="0">
              <a:lnSpc>
                <a:spcPct val="120000"/>
              </a:lnSpc>
              <a:spcBef>
                <a:spcPts val="0"/>
              </a:spcBef>
              <a:spcAft>
                <a:spcPts val="0"/>
              </a:spcAft>
              <a:buClr>
                <a:srgbClr val="000000"/>
              </a:buClr>
              <a:buSzPts val="1226"/>
              <a:buFont typeface="Arial"/>
              <a:buNone/>
            </a:pPr>
            <a:r>
              <a:rPr lang="en-US" sz="1226" b="1" i="0" u="none" strike="noStrike" cap="none">
                <a:solidFill>
                  <a:schemeClr val="lt1"/>
                </a:solidFill>
                <a:latin typeface="Century Gothic"/>
                <a:ea typeface="Century Gothic"/>
                <a:cs typeface="Century Gothic"/>
                <a:sym typeface="Century Gothic"/>
              </a:rPr>
              <a:t>Accessing and Qualifying for Credit</a:t>
            </a:r>
            <a:endParaRPr sz="500" b="1" i="0" u="none" strike="noStrike" cap="none">
              <a:solidFill>
                <a:schemeClr val="lt1"/>
              </a:solidFill>
              <a:latin typeface="Arial"/>
              <a:ea typeface="Arial"/>
              <a:cs typeface="Arial"/>
              <a:sym typeface="Arial"/>
            </a:endParaRPr>
          </a:p>
        </p:txBody>
      </p:sp>
      <p:sp>
        <p:nvSpPr>
          <p:cNvPr id="177" name="Google Shape;177;g151f507a723_0_33"/>
          <p:cNvSpPr txBox="1"/>
          <p:nvPr/>
        </p:nvSpPr>
        <p:spPr>
          <a:xfrm>
            <a:off x="7414774" y="3350675"/>
            <a:ext cx="1368600" cy="600000"/>
          </a:xfrm>
          <a:prstGeom prst="rect">
            <a:avLst/>
          </a:prstGeom>
          <a:noFill/>
          <a:ln>
            <a:noFill/>
          </a:ln>
        </p:spPr>
        <p:txBody>
          <a:bodyPr spcFirstLastPara="1" wrap="square" lIns="91425" tIns="91425" rIns="91425" bIns="91425" anchor="t" anchorCtr="0">
            <a:spAutoFit/>
          </a:bodyPr>
          <a:lstStyle/>
          <a:p>
            <a:pPr marL="0" marR="0" lvl="0" indent="0" algn="l" rtl="0">
              <a:lnSpc>
                <a:spcPct val="120000"/>
              </a:lnSpc>
              <a:spcBef>
                <a:spcPts val="0"/>
              </a:spcBef>
              <a:spcAft>
                <a:spcPts val="0"/>
              </a:spcAft>
              <a:buClr>
                <a:srgbClr val="000000"/>
              </a:buClr>
              <a:buSzPts val="1226"/>
              <a:buFont typeface="Arial"/>
              <a:buNone/>
            </a:pPr>
            <a:r>
              <a:rPr lang="en-US" sz="1226" b="1" i="0" u="none" strike="noStrike" cap="none">
                <a:solidFill>
                  <a:schemeClr val="lt1"/>
                </a:solidFill>
                <a:latin typeface="Century Gothic"/>
                <a:ea typeface="Century Gothic"/>
                <a:cs typeface="Century Gothic"/>
                <a:sym typeface="Century Gothic"/>
              </a:rPr>
              <a:t>Know Your Phone</a:t>
            </a:r>
            <a:endParaRPr sz="500" b="1" i="0" u="none" strike="noStrike" cap="none">
              <a:solidFill>
                <a:schemeClr val="lt1"/>
              </a:solidFill>
              <a:latin typeface="Arial"/>
              <a:ea typeface="Arial"/>
              <a:cs typeface="Arial"/>
              <a:sym typeface="Arial"/>
            </a:endParaRPr>
          </a:p>
        </p:txBody>
      </p:sp>
      <p:sp>
        <p:nvSpPr>
          <p:cNvPr id="178" name="Google Shape;178;g151f507a723_0_33"/>
          <p:cNvSpPr txBox="1"/>
          <p:nvPr/>
        </p:nvSpPr>
        <p:spPr>
          <a:xfrm>
            <a:off x="6946674" y="4954825"/>
            <a:ext cx="1368600" cy="600000"/>
          </a:xfrm>
          <a:prstGeom prst="rect">
            <a:avLst/>
          </a:prstGeom>
          <a:noFill/>
          <a:ln>
            <a:noFill/>
          </a:ln>
        </p:spPr>
        <p:txBody>
          <a:bodyPr spcFirstLastPara="1" wrap="square" lIns="91425" tIns="91425" rIns="91425" bIns="91425" anchor="t" anchorCtr="0">
            <a:spAutoFit/>
          </a:bodyPr>
          <a:lstStyle/>
          <a:p>
            <a:pPr marL="0" marR="0" lvl="0" indent="0" algn="l" rtl="0">
              <a:lnSpc>
                <a:spcPct val="120000"/>
              </a:lnSpc>
              <a:spcBef>
                <a:spcPts val="0"/>
              </a:spcBef>
              <a:spcAft>
                <a:spcPts val="0"/>
              </a:spcAft>
              <a:buClr>
                <a:srgbClr val="000000"/>
              </a:buClr>
              <a:buSzPts val="1226"/>
              <a:buFont typeface="Arial"/>
              <a:buNone/>
            </a:pPr>
            <a:r>
              <a:rPr lang="en-US" sz="1226" b="1" i="0" u="none" strike="noStrike" cap="none">
                <a:solidFill>
                  <a:schemeClr val="lt1"/>
                </a:solidFill>
                <a:latin typeface="Century Gothic"/>
                <a:ea typeface="Century Gothic"/>
                <a:cs typeface="Century Gothic"/>
                <a:sym typeface="Century Gothic"/>
              </a:rPr>
              <a:t>Digital Payments</a:t>
            </a:r>
            <a:endParaRPr sz="500" b="1" i="0" u="none" strike="noStrike" cap="none">
              <a:solidFill>
                <a:schemeClr val="lt1"/>
              </a:solidFill>
              <a:latin typeface="Arial"/>
              <a:ea typeface="Arial"/>
              <a:cs typeface="Arial"/>
              <a:sym typeface="Arial"/>
            </a:endParaRPr>
          </a:p>
        </p:txBody>
      </p:sp>
      <p:sp>
        <p:nvSpPr>
          <p:cNvPr id="179" name="Google Shape;179;g151f507a723_0_33"/>
          <p:cNvSpPr txBox="1"/>
          <p:nvPr/>
        </p:nvSpPr>
        <p:spPr>
          <a:xfrm>
            <a:off x="5368175" y="5664750"/>
            <a:ext cx="1825800" cy="599700"/>
          </a:xfrm>
          <a:prstGeom prst="rect">
            <a:avLst/>
          </a:prstGeom>
          <a:noFill/>
          <a:ln>
            <a:noFill/>
          </a:ln>
        </p:spPr>
        <p:txBody>
          <a:bodyPr spcFirstLastPara="1" wrap="square" lIns="91425" tIns="91425" rIns="91425" bIns="91425" anchor="t" anchorCtr="0">
            <a:spAutoFit/>
          </a:bodyPr>
          <a:lstStyle/>
          <a:p>
            <a:pPr marL="0" marR="0" lvl="0" indent="0" algn="l" rtl="0">
              <a:lnSpc>
                <a:spcPct val="120000"/>
              </a:lnSpc>
              <a:spcBef>
                <a:spcPts val="0"/>
              </a:spcBef>
              <a:spcAft>
                <a:spcPts val="0"/>
              </a:spcAft>
              <a:buClr>
                <a:srgbClr val="000000"/>
              </a:buClr>
              <a:buSzPts val="1226"/>
              <a:buFont typeface="Arial"/>
              <a:buNone/>
            </a:pPr>
            <a:r>
              <a:rPr lang="en-US" sz="1226" b="1" i="0" u="none" strike="noStrike" cap="none">
                <a:solidFill>
                  <a:schemeClr val="lt1"/>
                </a:solidFill>
                <a:latin typeface="Century Gothic"/>
                <a:ea typeface="Century Gothic"/>
                <a:cs typeface="Century Gothic"/>
                <a:sym typeface="Century Gothic"/>
              </a:rPr>
              <a:t>Financial Management</a:t>
            </a:r>
            <a:endParaRPr sz="500" b="1" i="0" u="none" strike="noStrike" cap="none">
              <a:solidFill>
                <a:schemeClr val="lt1"/>
              </a:solidFill>
              <a:latin typeface="Arial"/>
              <a:ea typeface="Arial"/>
              <a:cs typeface="Arial"/>
              <a:sym typeface="Arial"/>
            </a:endParaRPr>
          </a:p>
        </p:txBody>
      </p:sp>
      <p:sp>
        <p:nvSpPr>
          <p:cNvPr id="180" name="Google Shape;180;g151f507a723_0_33"/>
          <p:cNvSpPr txBox="1"/>
          <p:nvPr/>
        </p:nvSpPr>
        <p:spPr>
          <a:xfrm>
            <a:off x="3881475" y="4876500"/>
            <a:ext cx="1825800" cy="599700"/>
          </a:xfrm>
          <a:prstGeom prst="rect">
            <a:avLst/>
          </a:prstGeom>
          <a:noFill/>
          <a:ln>
            <a:noFill/>
          </a:ln>
        </p:spPr>
        <p:txBody>
          <a:bodyPr spcFirstLastPara="1" wrap="square" lIns="91425" tIns="91425" rIns="91425" bIns="91425" anchor="t" anchorCtr="0">
            <a:spAutoFit/>
          </a:bodyPr>
          <a:lstStyle/>
          <a:p>
            <a:pPr marL="0" marR="0" lvl="0" indent="0" algn="l" rtl="0">
              <a:lnSpc>
                <a:spcPct val="120000"/>
              </a:lnSpc>
              <a:spcBef>
                <a:spcPts val="0"/>
              </a:spcBef>
              <a:spcAft>
                <a:spcPts val="0"/>
              </a:spcAft>
              <a:buClr>
                <a:srgbClr val="000000"/>
              </a:buClr>
              <a:buSzPts val="1226"/>
              <a:buFont typeface="Arial"/>
              <a:buNone/>
            </a:pPr>
            <a:r>
              <a:rPr lang="en-US" sz="1226" b="1" i="0" u="none" strike="noStrike" cap="none">
                <a:solidFill>
                  <a:schemeClr val="lt1"/>
                </a:solidFill>
                <a:latin typeface="Century Gothic"/>
                <a:ea typeface="Century Gothic"/>
                <a:cs typeface="Century Gothic"/>
                <a:sym typeface="Century Gothic"/>
              </a:rPr>
              <a:t>Inventory</a:t>
            </a:r>
            <a:endParaRPr sz="1226" b="1" i="0" u="none" strike="noStrike" cap="none">
              <a:solidFill>
                <a:schemeClr val="lt1"/>
              </a:solidFill>
              <a:latin typeface="Century Gothic"/>
              <a:ea typeface="Century Gothic"/>
              <a:cs typeface="Century Gothic"/>
              <a:sym typeface="Century Gothic"/>
            </a:endParaRPr>
          </a:p>
          <a:p>
            <a:pPr marL="0" marR="0" lvl="0" indent="0" algn="l" rtl="0">
              <a:lnSpc>
                <a:spcPct val="120000"/>
              </a:lnSpc>
              <a:spcBef>
                <a:spcPts val="0"/>
              </a:spcBef>
              <a:spcAft>
                <a:spcPts val="0"/>
              </a:spcAft>
              <a:buClr>
                <a:srgbClr val="000000"/>
              </a:buClr>
              <a:buSzPts val="1226"/>
              <a:buFont typeface="Arial"/>
              <a:buNone/>
            </a:pPr>
            <a:r>
              <a:rPr lang="en-US" sz="1226" b="1" i="0" u="none" strike="noStrike" cap="none">
                <a:solidFill>
                  <a:schemeClr val="lt1"/>
                </a:solidFill>
                <a:latin typeface="Century Gothic"/>
                <a:ea typeface="Century Gothic"/>
                <a:cs typeface="Century Gothic"/>
                <a:sym typeface="Century Gothic"/>
              </a:rPr>
              <a:t>Management</a:t>
            </a:r>
            <a:endParaRPr sz="500" b="1" i="0" u="none" strike="noStrike" cap="none">
              <a:solidFill>
                <a:schemeClr val="lt1"/>
              </a:solidFill>
              <a:latin typeface="Arial"/>
              <a:ea typeface="Arial"/>
              <a:cs typeface="Arial"/>
              <a:sym typeface="Arial"/>
            </a:endParaRPr>
          </a:p>
        </p:txBody>
      </p:sp>
      <p:sp>
        <p:nvSpPr>
          <p:cNvPr id="181" name="Google Shape;181;g151f507a723_0_33"/>
          <p:cNvSpPr txBox="1"/>
          <p:nvPr/>
        </p:nvSpPr>
        <p:spPr>
          <a:xfrm>
            <a:off x="3542375" y="3274463"/>
            <a:ext cx="1825800" cy="600000"/>
          </a:xfrm>
          <a:prstGeom prst="rect">
            <a:avLst/>
          </a:prstGeom>
          <a:noFill/>
          <a:ln>
            <a:noFill/>
          </a:ln>
        </p:spPr>
        <p:txBody>
          <a:bodyPr spcFirstLastPara="1" wrap="square" lIns="91425" tIns="91425" rIns="91425" bIns="91425" anchor="t" anchorCtr="0">
            <a:spAutoFit/>
          </a:bodyPr>
          <a:lstStyle/>
          <a:p>
            <a:pPr marL="0" marR="0" lvl="0" indent="0" algn="l" rtl="0">
              <a:lnSpc>
                <a:spcPct val="120000"/>
              </a:lnSpc>
              <a:spcBef>
                <a:spcPts val="0"/>
              </a:spcBef>
              <a:spcAft>
                <a:spcPts val="0"/>
              </a:spcAft>
              <a:buClr>
                <a:srgbClr val="000000"/>
              </a:buClr>
              <a:buSzPts val="1226"/>
              <a:buFont typeface="Arial"/>
              <a:buNone/>
            </a:pPr>
            <a:r>
              <a:rPr lang="en-US" sz="1226" b="1" i="0" u="none" strike="noStrike" cap="none">
                <a:solidFill>
                  <a:schemeClr val="lt1"/>
                </a:solidFill>
                <a:latin typeface="Century Gothic"/>
                <a:ea typeface="Century Gothic"/>
                <a:cs typeface="Century Gothic"/>
                <a:sym typeface="Century Gothic"/>
              </a:rPr>
              <a:t>Business </a:t>
            </a:r>
            <a:endParaRPr sz="1226" b="1" i="0" u="none" strike="noStrike" cap="none">
              <a:solidFill>
                <a:schemeClr val="lt1"/>
              </a:solidFill>
              <a:latin typeface="Century Gothic"/>
              <a:ea typeface="Century Gothic"/>
              <a:cs typeface="Century Gothic"/>
              <a:sym typeface="Century Gothic"/>
            </a:endParaRPr>
          </a:p>
          <a:p>
            <a:pPr marL="0" marR="0" lvl="0" indent="0" algn="l" rtl="0">
              <a:lnSpc>
                <a:spcPct val="120000"/>
              </a:lnSpc>
              <a:spcBef>
                <a:spcPts val="0"/>
              </a:spcBef>
              <a:spcAft>
                <a:spcPts val="0"/>
              </a:spcAft>
              <a:buClr>
                <a:srgbClr val="000000"/>
              </a:buClr>
              <a:buSzPts val="1226"/>
              <a:buFont typeface="Arial"/>
              <a:buNone/>
            </a:pPr>
            <a:r>
              <a:rPr lang="en-US" sz="1226" b="1" i="0" u="none" strike="noStrike" cap="none">
                <a:solidFill>
                  <a:schemeClr val="lt1"/>
                </a:solidFill>
                <a:latin typeface="Century Gothic"/>
                <a:ea typeface="Century Gothic"/>
                <a:cs typeface="Century Gothic"/>
                <a:sym typeface="Century Gothic"/>
              </a:rPr>
              <a:t>Promotion</a:t>
            </a:r>
            <a:endParaRPr sz="500" b="1" i="0" u="none" strike="noStrike" cap="none">
              <a:solidFill>
                <a:schemeClr val="lt1"/>
              </a:solidFill>
              <a:latin typeface="Arial"/>
              <a:ea typeface="Arial"/>
              <a:cs typeface="Arial"/>
              <a:sym typeface="Arial"/>
            </a:endParaRPr>
          </a:p>
        </p:txBody>
      </p:sp>
      <p:pic>
        <p:nvPicPr>
          <p:cNvPr id="182" name="Google Shape;182;g151f507a723_0_33"/>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426565" y="220953"/>
            <a:ext cx="7772400" cy="194310"/>
          </a:xfrm>
          <a:prstGeom prst="rect">
            <a:avLst/>
          </a:prstGeom>
          <a:noFill/>
          <a:ln>
            <a:noFill/>
          </a:ln>
        </p:spPr>
      </p:pic>
      <p:pic>
        <p:nvPicPr>
          <p:cNvPr id="183" name="Google Shape;183;g151f507a723_0_33"/>
          <p:cNvPicPr preferRelativeResize="0"/>
          <p:nvPr/>
        </p:nvPicPr>
        <p:blipFill rotWithShape="1">
          <a:blip r:embed="rId13" cstate="screen">
            <a:alphaModFix/>
            <a:extLst>
              <a:ext uri="{28A0092B-C50C-407E-A947-70E740481C1C}">
                <a14:useLocalDpi xmlns:a14="http://schemas.microsoft.com/office/drawing/2010/main"/>
              </a:ext>
            </a:extLst>
          </a:blip>
          <a:srcRect/>
          <a:stretch/>
        </p:blipFill>
        <p:spPr>
          <a:xfrm>
            <a:off x="7244175" y="4297175"/>
            <a:ext cx="667800" cy="6678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g151f507a723_0_97"/>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sp>
        <p:nvSpPr>
          <p:cNvPr id="189" name="Google Shape;189;g151f507a723_0_97"/>
          <p:cNvSpPr txBox="1"/>
          <p:nvPr/>
        </p:nvSpPr>
        <p:spPr>
          <a:xfrm>
            <a:off x="2709278" y="3719466"/>
            <a:ext cx="1746300" cy="20856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100000"/>
              </a:lnSpc>
              <a:spcBef>
                <a:spcPts val="0"/>
              </a:spcBef>
              <a:spcAft>
                <a:spcPts val="0"/>
              </a:spcAft>
              <a:buClr>
                <a:srgbClr val="2853A3"/>
              </a:buClr>
              <a:buSzPts val="1200"/>
              <a:buFont typeface="Arial"/>
              <a:buNone/>
            </a:pPr>
            <a:endParaRPr sz="1200" b="1" i="0" u="none" strike="noStrike" cap="none">
              <a:solidFill>
                <a:schemeClr val="lt1"/>
              </a:solidFill>
              <a:latin typeface="Century Gothic"/>
              <a:ea typeface="Century Gothic"/>
              <a:cs typeface="Century Gothic"/>
              <a:sym typeface="Century Gothic"/>
            </a:endParaRPr>
          </a:p>
        </p:txBody>
      </p:sp>
      <p:sp>
        <p:nvSpPr>
          <p:cNvPr id="190" name="Google Shape;190;g151f507a723_0_97"/>
          <p:cNvSpPr txBox="1">
            <a:spLocks noGrp="1"/>
          </p:cNvSpPr>
          <p:nvPr>
            <p:ph type="title"/>
          </p:nvPr>
        </p:nvSpPr>
        <p:spPr>
          <a:xfrm>
            <a:off x="755075" y="316475"/>
            <a:ext cx="82902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853A3"/>
              </a:buClr>
              <a:buSzPts val="3200"/>
              <a:buFont typeface="Century Gothic"/>
              <a:buNone/>
            </a:pPr>
            <a:r>
              <a:rPr lang="en-US" sz="3200">
                <a:solidFill>
                  <a:srgbClr val="2853A3"/>
                </a:solidFill>
              </a:rPr>
              <a:t>After This Training, You’ll Be Able to:</a:t>
            </a:r>
            <a:endParaRPr/>
          </a:p>
        </p:txBody>
      </p:sp>
      <p:sp>
        <p:nvSpPr>
          <p:cNvPr id="191" name="Google Shape;191;g151f507a723_0_9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7</a:t>
            </a:fld>
            <a:endParaRPr/>
          </a:p>
        </p:txBody>
      </p:sp>
      <p:sp>
        <p:nvSpPr>
          <p:cNvPr id="192" name="Google Shape;192;g151f507a723_0_97"/>
          <p:cNvSpPr txBox="1"/>
          <p:nvPr/>
        </p:nvSpPr>
        <p:spPr>
          <a:xfrm>
            <a:off x="276063" y="4248400"/>
            <a:ext cx="2925600" cy="1908600"/>
          </a:xfrm>
          <a:prstGeom prst="rect">
            <a:avLst/>
          </a:prstGeom>
          <a:noFill/>
          <a:ln>
            <a:noFill/>
          </a:ln>
        </p:spPr>
        <p:txBody>
          <a:bodyPr spcFirstLastPara="1" wrap="square" lIns="0" tIns="12700" rIns="0" bIns="0" anchor="t" anchorCtr="0">
            <a:spAutoFit/>
          </a:bodyPr>
          <a:lstStyle/>
          <a:p>
            <a:pPr marL="196215" marR="181610" lvl="0" indent="1905" algn="ctr" rtl="0">
              <a:lnSpc>
                <a:spcPct val="115000"/>
              </a:lnSpc>
              <a:spcBef>
                <a:spcPts val="0"/>
              </a:spcBef>
              <a:spcAft>
                <a:spcPts val="0"/>
              </a:spcAft>
              <a:buClr>
                <a:schemeClr val="dk1"/>
              </a:buClr>
              <a:buSzPts val="2200"/>
              <a:buFont typeface="Arial"/>
              <a:buNone/>
            </a:pPr>
            <a:r>
              <a:rPr lang="en-US" sz="1800" b="0" i="0" u="none" strike="noStrike" cap="none">
                <a:solidFill>
                  <a:schemeClr val="dk2"/>
                </a:solidFill>
                <a:latin typeface="Century Gothic"/>
                <a:ea typeface="Century Gothic"/>
                <a:cs typeface="Century Gothic"/>
                <a:sym typeface="Century Gothic"/>
              </a:rPr>
              <a:t>Use bookkeeping </a:t>
            </a:r>
            <a:endParaRPr sz="1800" b="0" i="0" u="none" strike="noStrike" cap="none">
              <a:solidFill>
                <a:schemeClr val="dk2"/>
              </a:solidFill>
              <a:latin typeface="Century Gothic"/>
              <a:ea typeface="Century Gothic"/>
              <a:cs typeface="Century Gothic"/>
              <a:sym typeface="Century Gothic"/>
            </a:endParaRPr>
          </a:p>
          <a:p>
            <a:pPr marL="196215" marR="181610" lvl="0" indent="1905" algn="ctr" rtl="0">
              <a:lnSpc>
                <a:spcPct val="115000"/>
              </a:lnSpc>
              <a:spcBef>
                <a:spcPts val="0"/>
              </a:spcBef>
              <a:spcAft>
                <a:spcPts val="0"/>
              </a:spcAft>
              <a:buClr>
                <a:schemeClr val="dk1"/>
              </a:buClr>
              <a:buSzPts val="2200"/>
              <a:buFont typeface="Arial"/>
              <a:buNone/>
            </a:pPr>
            <a:r>
              <a:rPr lang="en-US" sz="1800" b="0" i="0" u="none" strike="noStrike" cap="none">
                <a:solidFill>
                  <a:schemeClr val="dk2"/>
                </a:solidFill>
                <a:latin typeface="Century Gothic"/>
                <a:ea typeface="Century Gothic"/>
                <a:cs typeface="Century Gothic"/>
                <a:sym typeface="Century Gothic"/>
              </a:rPr>
              <a:t>and financial management to track and document your business performance.</a:t>
            </a:r>
            <a:endParaRPr sz="1800" b="0" i="0" u="none" strike="noStrike" cap="none">
              <a:solidFill>
                <a:schemeClr val="dk2"/>
              </a:solidFill>
              <a:latin typeface="Century Gothic"/>
              <a:ea typeface="Century Gothic"/>
              <a:cs typeface="Century Gothic"/>
              <a:sym typeface="Century Gothic"/>
            </a:endParaRPr>
          </a:p>
          <a:p>
            <a:pPr marL="12700" marR="5080" lvl="0" indent="0" algn="ctr" rtl="0">
              <a:lnSpc>
                <a:spcPct val="100000"/>
              </a:lnSpc>
              <a:spcBef>
                <a:spcPts val="200"/>
              </a:spcBef>
              <a:spcAft>
                <a:spcPts val="0"/>
              </a:spcAft>
              <a:buClr>
                <a:schemeClr val="dk1"/>
              </a:buClr>
              <a:buSzPts val="2200"/>
              <a:buFont typeface="Arial"/>
              <a:buNone/>
            </a:pPr>
            <a:endParaRPr sz="1800" b="1" i="0" u="none" strike="noStrike" cap="none">
              <a:solidFill>
                <a:schemeClr val="dk2"/>
              </a:solidFill>
              <a:latin typeface="Century Gothic"/>
              <a:ea typeface="Century Gothic"/>
              <a:cs typeface="Century Gothic"/>
              <a:sym typeface="Century Gothic"/>
            </a:endParaRPr>
          </a:p>
        </p:txBody>
      </p:sp>
      <p:sp>
        <p:nvSpPr>
          <p:cNvPr id="193" name="Google Shape;193;g151f507a723_0_97"/>
          <p:cNvSpPr txBox="1"/>
          <p:nvPr/>
        </p:nvSpPr>
        <p:spPr>
          <a:xfrm>
            <a:off x="3613000" y="4248400"/>
            <a:ext cx="2229300" cy="1893600"/>
          </a:xfrm>
          <a:prstGeom prst="rect">
            <a:avLst/>
          </a:prstGeom>
          <a:noFill/>
          <a:ln>
            <a:noFill/>
          </a:ln>
        </p:spPr>
        <p:txBody>
          <a:bodyPr spcFirstLastPara="1" wrap="square" lIns="0" tIns="12700" rIns="0" bIns="0" anchor="t" anchorCtr="0">
            <a:spAutoFit/>
          </a:bodyPr>
          <a:lstStyle/>
          <a:p>
            <a:pPr marL="22860" marR="5080" lvl="0" indent="0" algn="ctr" rtl="0">
              <a:lnSpc>
                <a:spcPct val="115000"/>
              </a:lnSpc>
              <a:spcBef>
                <a:spcPts val="0"/>
              </a:spcBef>
              <a:spcAft>
                <a:spcPts val="0"/>
              </a:spcAft>
              <a:buClr>
                <a:schemeClr val="dk1"/>
              </a:buClr>
              <a:buSzPts val="2200"/>
              <a:buFont typeface="Arial"/>
              <a:buNone/>
            </a:pPr>
            <a:r>
              <a:rPr lang="en-US" sz="1800" b="0" i="0" u="none" strike="noStrike" cap="none">
                <a:solidFill>
                  <a:schemeClr val="dk2"/>
                </a:solidFill>
                <a:latin typeface="Century Gothic"/>
                <a:ea typeface="Century Gothic"/>
                <a:cs typeface="Century Gothic"/>
                <a:sym typeface="Century Gothic"/>
              </a:rPr>
              <a:t>Establish your role in the management of your business.</a:t>
            </a:r>
            <a:endParaRPr sz="2100" b="0" i="0" u="none" strike="noStrike" cap="none">
              <a:solidFill>
                <a:schemeClr val="dk1"/>
              </a:solidFill>
              <a:latin typeface="Calibri"/>
              <a:ea typeface="Calibri"/>
              <a:cs typeface="Calibri"/>
              <a:sym typeface="Calibri"/>
            </a:endParaRPr>
          </a:p>
          <a:p>
            <a:pPr marL="22860" marR="5080" lvl="0" indent="0" algn="ctr" rtl="0">
              <a:lnSpc>
                <a:spcPct val="100000"/>
              </a:lnSpc>
              <a:spcBef>
                <a:spcPts val="0"/>
              </a:spcBef>
              <a:spcAft>
                <a:spcPts val="0"/>
              </a:spcAft>
              <a:buClr>
                <a:schemeClr val="dk1"/>
              </a:buClr>
              <a:buSzPts val="2200"/>
              <a:buFont typeface="Arial"/>
              <a:buNone/>
            </a:pPr>
            <a:r>
              <a:rPr lang="en-US" sz="1800" b="1" i="0" u="none" strike="noStrike" cap="none">
                <a:solidFill>
                  <a:schemeClr val="dk2"/>
                </a:solidFill>
                <a:latin typeface="Century Gothic"/>
                <a:ea typeface="Century Gothic"/>
                <a:cs typeface="Century Gothic"/>
                <a:sym typeface="Century Gothic"/>
              </a:rPr>
              <a:t>.</a:t>
            </a:r>
            <a:endParaRPr sz="2200" b="0" i="0" u="none" strike="noStrike" cap="none">
              <a:solidFill>
                <a:schemeClr val="dk2"/>
              </a:solidFill>
              <a:latin typeface="Calibri"/>
              <a:ea typeface="Calibri"/>
              <a:cs typeface="Calibri"/>
              <a:sym typeface="Calibri"/>
            </a:endParaRPr>
          </a:p>
          <a:p>
            <a:pPr marL="0" marR="113027" lvl="0" indent="0" algn="l" rtl="0">
              <a:lnSpc>
                <a:spcPct val="106000"/>
              </a:lnSpc>
              <a:spcBef>
                <a:spcPts val="0"/>
              </a:spcBef>
              <a:spcAft>
                <a:spcPts val="0"/>
              </a:spcAft>
              <a:buClr>
                <a:srgbClr val="000000"/>
              </a:buClr>
              <a:buSzPts val="2300"/>
              <a:buFont typeface="Arial"/>
              <a:buNone/>
            </a:pPr>
            <a:endParaRPr sz="1800" b="1" i="0" u="none" strike="noStrike" cap="none">
              <a:solidFill>
                <a:srgbClr val="2853A3"/>
              </a:solidFill>
              <a:latin typeface="Century Gothic"/>
              <a:ea typeface="Century Gothic"/>
              <a:cs typeface="Century Gothic"/>
              <a:sym typeface="Century Gothic"/>
            </a:endParaRPr>
          </a:p>
          <a:p>
            <a:pPr marL="12700" marR="5080" lvl="0" indent="0" algn="ctr" rtl="0">
              <a:lnSpc>
                <a:spcPct val="106000"/>
              </a:lnSpc>
              <a:spcBef>
                <a:spcPts val="0"/>
              </a:spcBef>
              <a:spcAft>
                <a:spcPts val="0"/>
              </a:spcAft>
              <a:buClr>
                <a:srgbClr val="000000"/>
              </a:buClr>
              <a:buSzPts val="2300"/>
              <a:buFont typeface="Arial"/>
              <a:buNone/>
            </a:pPr>
            <a:endParaRPr sz="2300" b="0" i="0" u="none" strike="noStrike" cap="none">
              <a:solidFill>
                <a:srgbClr val="000000"/>
              </a:solidFill>
              <a:latin typeface="Century Gothic"/>
              <a:ea typeface="Century Gothic"/>
              <a:cs typeface="Century Gothic"/>
              <a:sym typeface="Century Gothic"/>
            </a:endParaRPr>
          </a:p>
        </p:txBody>
      </p:sp>
      <p:sp>
        <p:nvSpPr>
          <p:cNvPr id="194" name="Google Shape;194;g151f507a723_0_97"/>
          <p:cNvSpPr txBox="1"/>
          <p:nvPr/>
        </p:nvSpPr>
        <p:spPr>
          <a:xfrm>
            <a:off x="5893613" y="4248400"/>
            <a:ext cx="3241200" cy="1617600"/>
          </a:xfrm>
          <a:prstGeom prst="rect">
            <a:avLst/>
          </a:prstGeom>
          <a:noFill/>
          <a:ln>
            <a:noFill/>
          </a:ln>
        </p:spPr>
        <p:txBody>
          <a:bodyPr spcFirstLastPara="1" wrap="square" lIns="0" tIns="12700" rIns="0" bIns="0" anchor="t" anchorCtr="0">
            <a:spAutoFit/>
          </a:bodyPr>
          <a:lstStyle/>
          <a:p>
            <a:pPr marL="454025" marR="292735" lvl="0" indent="-633" algn="ctr" rtl="0">
              <a:lnSpc>
                <a:spcPct val="115000"/>
              </a:lnSpc>
              <a:spcBef>
                <a:spcPts val="0"/>
              </a:spcBef>
              <a:spcAft>
                <a:spcPts val="0"/>
              </a:spcAft>
              <a:buClr>
                <a:schemeClr val="dk1"/>
              </a:buClr>
              <a:buSzPts val="2200"/>
              <a:buFont typeface="Arial"/>
              <a:buNone/>
            </a:pPr>
            <a:r>
              <a:rPr lang="en-US" sz="1800" b="0" i="0" u="none" strike="noStrike" cap="none">
                <a:solidFill>
                  <a:schemeClr val="dk2"/>
                </a:solidFill>
                <a:latin typeface="Century Gothic"/>
                <a:ea typeface="Century Gothic"/>
                <a:cs typeface="Century Gothic"/>
                <a:sym typeface="Century Gothic"/>
              </a:rPr>
              <a:t>Increase your</a:t>
            </a:r>
            <a:r>
              <a:rPr lang="en-US" sz="1800">
                <a:solidFill>
                  <a:schemeClr val="dk2"/>
                </a:solidFill>
                <a:latin typeface="Century Gothic"/>
                <a:ea typeface="Century Gothic"/>
                <a:cs typeface="Century Gothic"/>
                <a:sym typeface="Century Gothic"/>
              </a:rPr>
              <a:t> </a:t>
            </a:r>
            <a:r>
              <a:rPr lang="en-US" sz="1800" b="0" i="0" u="none" strike="noStrike" cap="none">
                <a:solidFill>
                  <a:schemeClr val="dk2"/>
                </a:solidFill>
                <a:latin typeface="Century Gothic"/>
                <a:ea typeface="Century Gothic"/>
                <a:cs typeface="Century Gothic"/>
                <a:sym typeface="Century Gothic"/>
              </a:rPr>
              <a:t>awareness and</a:t>
            </a:r>
            <a:r>
              <a:rPr lang="en-US" sz="1800">
                <a:solidFill>
                  <a:schemeClr val="dk2"/>
                </a:solidFill>
                <a:latin typeface="Century Gothic"/>
                <a:ea typeface="Century Gothic"/>
                <a:cs typeface="Century Gothic"/>
                <a:sym typeface="Century Gothic"/>
              </a:rPr>
              <a:t> </a:t>
            </a:r>
            <a:r>
              <a:rPr lang="en-US" sz="1800" b="0" i="0" u="none" strike="noStrike" cap="none">
                <a:solidFill>
                  <a:schemeClr val="dk2"/>
                </a:solidFill>
                <a:latin typeface="Century Gothic"/>
                <a:ea typeface="Century Gothic"/>
                <a:cs typeface="Century Gothic"/>
                <a:sym typeface="Century Gothic"/>
              </a:rPr>
              <a:t>adoption of digital</a:t>
            </a:r>
            <a:r>
              <a:rPr lang="en-US" sz="1800">
                <a:solidFill>
                  <a:schemeClr val="dk2"/>
                </a:solidFill>
                <a:latin typeface="Century Gothic"/>
                <a:ea typeface="Century Gothic"/>
                <a:cs typeface="Century Gothic"/>
                <a:sym typeface="Century Gothic"/>
              </a:rPr>
              <a:t> </a:t>
            </a:r>
            <a:r>
              <a:rPr lang="en-US" sz="1800" b="0" i="0" u="none" strike="noStrike" cap="none">
                <a:solidFill>
                  <a:schemeClr val="dk2"/>
                </a:solidFill>
                <a:latin typeface="Century Gothic"/>
                <a:ea typeface="Century Gothic"/>
                <a:cs typeface="Century Gothic"/>
                <a:sym typeface="Century Gothic"/>
              </a:rPr>
              <a:t>tools and</a:t>
            </a:r>
            <a:r>
              <a:rPr lang="en-US" sz="1800">
                <a:solidFill>
                  <a:schemeClr val="dk2"/>
                </a:solidFill>
                <a:latin typeface="Century Gothic"/>
                <a:ea typeface="Century Gothic"/>
                <a:cs typeface="Century Gothic"/>
                <a:sym typeface="Century Gothic"/>
              </a:rPr>
              <a:t> </a:t>
            </a:r>
            <a:r>
              <a:rPr lang="en-US" sz="1800" b="0" i="0" u="none" strike="noStrike" cap="none">
                <a:solidFill>
                  <a:schemeClr val="dk2"/>
                </a:solidFill>
                <a:latin typeface="Century Gothic"/>
                <a:ea typeface="Century Gothic"/>
                <a:cs typeface="Century Gothic"/>
                <a:sym typeface="Century Gothic"/>
              </a:rPr>
              <a:t>payments</a:t>
            </a:r>
            <a:r>
              <a:rPr lang="en-US" sz="2100" b="0" i="0" u="none" strike="noStrike" cap="none">
                <a:solidFill>
                  <a:srgbClr val="186C9F"/>
                </a:solidFill>
                <a:latin typeface="Calibri"/>
                <a:ea typeface="Calibri"/>
                <a:cs typeface="Calibri"/>
                <a:sym typeface="Calibri"/>
              </a:rPr>
              <a:t>.</a:t>
            </a:r>
            <a:endParaRPr sz="2100" b="0" i="0" u="none" strike="noStrike" cap="none">
              <a:solidFill>
                <a:schemeClr val="dk1"/>
              </a:solidFill>
              <a:latin typeface="Calibri"/>
              <a:ea typeface="Calibri"/>
              <a:cs typeface="Calibri"/>
              <a:sym typeface="Calibri"/>
            </a:endParaRPr>
          </a:p>
          <a:p>
            <a:pPr marL="12700" marR="0" lvl="0" indent="0" algn="ctr" rtl="0">
              <a:lnSpc>
                <a:spcPct val="100000"/>
              </a:lnSpc>
              <a:spcBef>
                <a:spcPts val="0"/>
              </a:spcBef>
              <a:spcAft>
                <a:spcPts val="0"/>
              </a:spcAft>
              <a:buClr>
                <a:schemeClr val="dk1"/>
              </a:buClr>
              <a:buSzPts val="2200"/>
              <a:buFont typeface="Arial"/>
              <a:buNone/>
            </a:pPr>
            <a:endParaRPr sz="1800" b="1" i="0" u="none" strike="noStrike" cap="none">
              <a:solidFill>
                <a:schemeClr val="dk2"/>
              </a:solidFill>
              <a:latin typeface="Century Gothic"/>
              <a:ea typeface="Century Gothic"/>
              <a:cs typeface="Century Gothic"/>
              <a:sym typeface="Century Gothic"/>
            </a:endParaRPr>
          </a:p>
        </p:txBody>
      </p:sp>
      <p:sp>
        <p:nvSpPr>
          <p:cNvPr id="195" name="Google Shape;195;g151f507a723_0_97"/>
          <p:cNvSpPr txBox="1"/>
          <p:nvPr/>
        </p:nvSpPr>
        <p:spPr>
          <a:xfrm>
            <a:off x="8839938" y="4248400"/>
            <a:ext cx="3123900" cy="1564500"/>
          </a:xfrm>
          <a:prstGeom prst="rect">
            <a:avLst/>
          </a:prstGeom>
          <a:noFill/>
          <a:ln>
            <a:noFill/>
          </a:ln>
        </p:spPr>
        <p:txBody>
          <a:bodyPr spcFirstLastPara="1" wrap="square" lIns="0" tIns="12700" rIns="0" bIns="0" anchor="t" anchorCtr="0">
            <a:spAutoFit/>
          </a:bodyPr>
          <a:lstStyle/>
          <a:p>
            <a:pPr marL="454025" marR="292735" lvl="0" indent="-633" algn="ctr" rtl="0">
              <a:lnSpc>
                <a:spcPct val="115000"/>
              </a:lnSpc>
              <a:spcBef>
                <a:spcPts val="0"/>
              </a:spcBef>
              <a:spcAft>
                <a:spcPts val="0"/>
              </a:spcAft>
              <a:buClr>
                <a:schemeClr val="dk1"/>
              </a:buClr>
              <a:buSzPts val="2200"/>
              <a:buFont typeface="Arial"/>
              <a:buNone/>
            </a:pPr>
            <a:r>
              <a:rPr lang="en-US" sz="1800" b="0" i="0" u="none" strike="noStrike" cap="none">
                <a:solidFill>
                  <a:schemeClr val="dk2"/>
                </a:solidFill>
                <a:latin typeface="Century Gothic"/>
                <a:ea typeface="Century Gothic"/>
                <a:cs typeface="Century Gothic"/>
                <a:sym typeface="Century Gothic"/>
              </a:rPr>
              <a:t>Increase your access to financial services, such as credit and insurance.</a:t>
            </a:r>
            <a:endParaRPr sz="2100" b="0" i="0" u="none" strike="noStrike" cap="none">
              <a:solidFill>
                <a:schemeClr val="dk1"/>
              </a:solidFill>
              <a:latin typeface="Calibri"/>
              <a:ea typeface="Calibri"/>
              <a:cs typeface="Calibri"/>
              <a:sym typeface="Calibri"/>
            </a:endParaRPr>
          </a:p>
          <a:p>
            <a:pPr marL="12700" marR="0" lvl="0" indent="0" algn="ctr" rtl="0">
              <a:lnSpc>
                <a:spcPct val="100000"/>
              </a:lnSpc>
              <a:spcBef>
                <a:spcPts val="0"/>
              </a:spcBef>
              <a:spcAft>
                <a:spcPts val="0"/>
              </a:spcAft>
              <a:buClr>
                <a:schemeClr val="dk1"/>
              </a:buClr>
              <a:buSzPts val="2200"/>
              <a:buFont typeface="Arial"/>
              <a:buNone/>
            </a:pPr>
            <a:endParaRPr sz="1800" b="1" i="0" u="none" strike="noStrike" cap="none">
              <a:solidFill>
                <a:schemeClr val="dk2"/>
              </a:solidFill>
              <a:latin typeface="Century Gothic"/>
              <a:ea typeface="Century Gothic"/>
              <a:cs typeface="Century Gothic"/>
              <a:sym typeface="Century Gothic"/>
            </a:endParaRPr>
          </a:p>
        </p:txBody>
      </p:sp>
      <p:pic>
        <p:nvPicPr>
          <p:cNvPr id="196" name="Google Shape;196;g151f507a723_0_9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72425" y="2182075"/>
            <a:ext cx="1885275" cy="1885275"/>
          </a:xfrm>
          <a:prstGeom prst="rect">
            <a:avLst/>
          </a:prstGeom>
          <a:noFill/>
          <a:ln>
            <a:noFill/>
          </a:ln>
        </p:spPr>
      </p:pic>
      <p:pic>
        <p:nvPicPr>
          <p:cNvPr id="197" name="Google Shape;197;g151f507a723_0_9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760100" y="2182075"/>
            <a:ext cx="1885275" cy="1885299"/>
          </a:xfrm>
          <a:prstGeom prst="rect">
            <a:avLst/>
          </a:prstGeom>
          <a:noFill/>
          <a:ln>
            <a:noFill/>
          </a:ln>
        </p:spPr>
      </p:pic>
      <p:pic>
        <p:nvPicPr>
          <p:cNvPr id="198" name="Google Shape;198;g151f507a723_0_97"/>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647775" y="2182075"/>
            <a:ext cx="1885275" cy="1885299"/>
          </a:xfrm>
          <a:prstGeom prst="rect">
            <a:avLst/>
          </a:prstGeom>
          <a:noFill/>
          <a:ln>
            <a:noFill/>
          </a:ln>
        </p:spPr>
      </p:pic>
      <p:pic>
        <p:nvPicPr>
          <p:cNvPr id="199" name="Google Shape;199;g151f507a723_0_97"/>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9535450" y="2182075"/>
            <a:ext cx="1885275" cy="1885299"/>
          </a:xfrm>
          <a:prstGeom prst="rect">
            <a:avLst/>
          </a:prstGeom>
          <a:noFill/>
          <a:ln>
            <a:noFill/>
          </a:ln>
        </p:spPr>
      </p:pic>
      <p:grpSp>
        <p:nvGrpSpPr>
          <p:cNvPr id="200" name="Google Shape;200;g151f507a723_0_97"/>
          <p:cNvGrpSpPr/>
          <p:nvPr/>
        </p:nvGrpSpPr>
        <p:grpSpPr>
          <a:xfrm>
            <a:off x="967500" y="2307850"/>
            <a:ext cx="9094725" cy="365100"/>
            <a:chOff x="967500" y="2307850"/>
            <a:chExt cx="9094725" cy="365100"/>
          </a:xfrm>
        </p:grpSpPr>
        <p:pic>
          <p:nvPicPr>
            <p:cNvPr id="201" name="Google Shape;201;g151f507a723_0_97"/>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967500" y="2307850"/>
              <a:ext cx="365100" cy="365100"/>
            </a:xfrm>
            <a:prstGeom prst="rect">
              <a:avLst/>
            </a:prstGeom>
            <a:noFill/>
            <a:ln>
              <a:noFill/>
            </a:ln>
          </p:spPr>
        </p:pic>
        <p:pic>
          <p:nvPicPr>
            <p:cNvPr id="202" name="Google Shape;202;g151f507a723_0_97"/>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3877375" y="2307850"/>
              <a:ext cx="365100" cy="365100"/>
            </a:xfrm>
            <a:prstGeom prst="rect">
              <a:avLst/>
            </a:prstGeom>
            <a:noFill/>
            <a:ln>
              <a:noFill/>
            </a:ln>
          </p:spPr>
        </p:pic>
        <p:pic>
          <p:nvPicPr>
            <p:cNvPr id="203" name="Google Shape;203;g151f507a723_0_97"/>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6787250" y="2307850"/>
              <a:ext cx="365100" cy="365100"/>
            </a:xfrm>
            <a:prstGeom prst="rect">
              <a:avLst/>
            </a:prstGeom>
            <a:noFill/>
            <a:ln>
              <a:noFill/>
            </a:ln>
          </p:spPr>
        </p:pic>
        <p:pic>
          <p:nvPicPr>
            <p:cNvPr id="204" name="Google Shape;204;g151f507a723_0_97"/>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9697125" y="2307850"/>
              <a:ext cx="365100" cy="365100"/>
            </a:xfrm>
            <a:prstGeom prst="rect">
              <a:avLst/>
            </a:prstGeom>
            <a:noFill/>
            <a:ln>
              <a:noFill/>
            </a:ln>
          </p:spPr>
        </p:pic>
      </p:grpSp>
      <p:pic>
        <p:nvPicPr>
          <p:cNvPr id="205" name="Google Shape;205;g151f507a723_0_97"/>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426565" y="220953"/>
            <a:ext cx="7772400" cy="19431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g151f507a723_0_146"/>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sp>
        <p:nvSpPr>
          <p:cNvPr id="211" name="Google Shape;211;g151f507a723_0_146"/>
          <p:cNvSpPr txBox="1"/>
          <p:nvPr/>
        </p:nvSpPr>
        <p:spPr>
          <a:xfrm>
            <a:off x="2709278" y="3719466"/>
            <a:ext cx="1746300" cy="20856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100000"/>
              </a:lnSpc>
              <a:spcBef>
                <a:spcPts val="0"/>
              </a:spcBef>
              <a:spcAft>
                <a:spcPts val="0"/>
              </a:spcAft>
              <a:buClr>
                <a:srgbClr val="2853A3"/>
              </a:buClr>
              <a:buSzPts val="1200"/>
              <a:buFont typeface="Arial"/>
              <a:buNone/>
            </a:pPr>
            <a:endParaRPr sz="1200" b="1" i="0" u="none" strike="noStrike" cap="none">
              <a:solidFill>
                <a:schemeClr val="lt1"/>
              </a:solidFill>
              <a:latin typeface="Century Gothic"/>
              <a:ea typeface="Century Gothic"/>
              <a:cs typeface="Century Gothic"/>
              <a:sym typeface="Century Gothic"/>
            </a:endParaRPr>
          </a:p>
        </p:txBody>
      </p:sp>
      <p:sp>
        <p:nvSpPr>
          <p:cNvPr id="212" name="Google Shape;212;g151f507a723_0_146"/>
          <p:cNvSpPr txBox="1">
            <a:spLocks noGrp="1"/>
          </p:cNvSpPr>
          <p:nvPr>
            <p:ph type="title"/>
          </p:nvPr>
        </p:nvSpPr>
        <p:spPr>
          <a:xfrm>
            <a:off x="755075" y="316475"/>
            <a:ext cx="82902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853A3"/>
              </a:buClr>
              <a:buSzPts val="3200"/>
              <a:buFont typeface="Century Gothic"/>
              <a:buNone/>
            </a:pPr>
            <a:r>
              <a:rPr lang="en-US" sz="3200">
                <a:solidFill>
                  <a:srgbClr val="2853A3"/>
                </a:solidFill>
              </a:rPr>
              <a:t>Let’s Get to Know Each Other!</a:t>
            </a:r>
            <a:endParaRPr/>
          </a:p>
        </p:txBody>
      </p:sp>
      <p:sp>
        <p:nvSpPr>
          <p:cNvPr id="213" name="Google Shape;213;g151f507a723_0_14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8</a:t>
            </a:fld>
            <a:endParaRPr/>
          </a:p>
        </p:txBody>
      </p:sp>
      <p:pic>
        <p:nvPicPr>
          <p:cNvPr id="214" name="Google Shape;214;g151f507a723_0_14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570250" y="1143200"/>
            <a:ext cx="3718451" cy="5579049"/>
          </a:xfrm>
          <a:prstGeom prst="rect">
            <a:avLst/>
          </a:prstGeom>
          <a:noFill/>
          <a:ln>
            <a:noFill/>
          </a:ln>
        </p:spPr>
      </p:pic>
      <p:pic>
        <p:nvPicPr>
          <p:cNvPr id="215" name="Google Shape;215;g151f507a723_0_146"/>
          <p:cNvPicPr preferRelativeResize="0"/>
          <p:nvPr/>
        </p:nvPicPr>
        <p:blipFill rotWithShape="1">
          <a:blip r:embed="rId5" cstate="screen">
            <a:alphaModFix/>
            <a:extLst>
              <a:ext uri="{28A0092B-C50C-407E-A947-70E740481C1C}">
                <a14:useLocalDpi xmlns:a14="http://schemas.microsoft.com/office/drawing/2010/main"/>
              </a:ext>
            </a:extLst>
          </a:blip>
          <a:srcRect r="29046"/>
          <a:stretch/>
        </p:blipFill>
        <p:spPr>
          <a:xfrm>
            <a:off x="987803" y="1314350"/>
            <a:ext cx="2657201" cy="5619026"/>
          </a:xfrm>
          <a:prstGeom prst="rect">
            <a:avLst/>
          </a:prstGeom>
          <a:noFill/>
          <a:ln>
            <a:noFill/>
          </a:ln>
        </p:spPr>
      </p:pic>
      <p:pic>
        <p:nvPicPr>
          <p:cNvPr id="216" name="Google Shape;216;g151f507a723_0_146"/>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5004098" y="1334358"/>
            <a:ext cx="3718451" cy="5579018"/>
          </a:xfrm>
          <a:prstGeom prst="rect">
            <a:avLst/>
          </a:prstGeom>
          <a:noFill/>
          <a:ln>
            <a:noFill/>
          </a:ln>
        </p:spPr>
      </p:pic>
      <p:pic>
        <p:nvPicPr>
          <p:cNvPr id="217" name="Google Shape;217;g151f507a723_0_146"/>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7189300" y="1198749"/>
            <a:ext cx="3745127" cy="5619052"/>
          </a:xfrm>
          <a:prstGeom prst="rect">
            <a:avLst/>
          </a:prstGeom>
          <a:noFill/>
          <a:ln>
            <a:noFill/>
          </a:ln>
        </p:spPr>
      </p:pic>
      <p:pic>
        <p:nvPicPr>
          <p:cNvPr id="218" name="Google Shape;218;g151f507a723_0_146"/>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426565" y="220953"/>
            <a:ext cx="7772400" cy="19431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Google Shape;223;g1581b24478b_0_1"/>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sp>
        <p:nvSpPr>
          <p:cNvPr id="224" name="Google Shape;224;g1581b24478b_0_1"/>
          <p:cNvSpPr txBox="1"/>
          <p:nvPr/>
        </p:nvSpPr>
        <p:spPr>
          <a:xfrm>
            <a:off x="2709278" y="3719466"/>
            <a:ext cx="1746300" cy="20856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100000"/>
              </a:lnSpc>
              <a:spcBef>
                <a:spcPts val="0"/>
              </a:spcBef>
              <a:spcAft>
                <a:spcPts val="0"/>
              </a:spcAft>
              <a:buClr>
                <a:srgbClr val="2853A3"/>
              </a:buClr>
              <a:buSzPts val="1200"/>
              <a:buFont typeface="Arial"/>
              <a:buNone/>
            </a:pPr>
            <a:endParaRPr sz="1200" b="1" i="0" u="none" strike="noStrike" cap="none">
              <a:solidFill>
                <a:schemeClr val="lt1"/>
              </a:solidFill>
              <a:latin typeface="Century Gothic"/>
              <a:ea typeface="Century Gothic"/>
              <a:cs typeface="Century Gothic"/>
              <a:sym typeface="Century Gothic"/>
            </a:endParaRPr>
          </a:p>
        </p:txBody>
      </p:sp>
      <p:sp>
        <p:nvSpPr>
          <p:cNvPr id="225" name="Google Shape;225;g1581b24478b_0_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9</a:t>
            </a:fld>
            <a:endParaRPr/>
          </a:p>
        </p:txBody>
      </p:sp>
      <p:pic>
        <p:nvPicPr>
          <p:cNvPr id="226" name="Google Shape;226;g1581b24478b_0_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783488" y="3160350"/>
            <a:ext cx="4065372" cy="3203851"/>
          </a:xfrm>
          <a:prstGeom prst="rect">
            <a:avLst/>
          </a:prstGeom>
          <a:noFill/>
          <a:ln>
            <a:noFill/>
          </a:ln>
        </p:spPr>
      </p:pic>
      <p:pic>
        <p:nvPicPr>
          <p:cNvPr id="227" name="Google Shape;227;g1581b24478b_0_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5400000">
            <a:off x="10956175" y="21139"/>
            <a:ext cx="1235826" cy="1235826"/>
          </a:xfrm>
          <a:prstGeom prst="rect">
            <a:avLst/>
          </a:prstGeom>
          <a:noFill/>
          <a:ln>
            <a:noFill/>
          </a:ln>
        </p:spPr>
      </p:pic>
      <p:sp>
        <p:nvSpPr>
          <p:cNvPr id="228" name="Google Shape;228;g1581b24478b_0_1"/>
          <p:cNvSpPr txBox="1"/>
          <p:nvPr/>
        </p:nvSpPr>
        <p:spPr>
          <a:xfrm>
            <a:off x="8689975" y="193075"/>
            <a:ext cx="2316000" cy="8619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chemeClr val="dk2"/>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chemeClr val="dk2"/>
                </a:solidFill>
                <a:latin typeface="Century Gothic"/>
                <a:ea typeface="Century Gothic"/>
                <a:cs typeface="Century Gothic"/>
                <a:sym typeface="Century Gothic"/>
              </a:rPr>
              <a:t>Add, delete, or modify questions as necessary.</a:t>
            </a:r>
            <a:endParaRPr sz="1100" b="0" i="0" u="none" strike="noStrike" cap="none">
              <a:solidFill>
                <a:schemeClr val="dk2"/>
              </a:solidFill>
              <a:latin typeface="Century Gothic"/>
              <a:ea typeface="Century Gothic"/>
              <a:cs typeface="Century Gothic"/>
              <a:sym typeface="Century Gothic"/>
            </a:endParaRPr>
          </a:p>
          <a:p>
            <a:pPr marL="0" marR="0" lvl="0" indent="0" algn="r" rtl="0">
              <a:lnSpc>
                <a:spcPct val="100000"/>
              </a:lnSpc>
              <a:spcBef>
                <a:spcPts val="0"/>
              </a:spcBef>
              <a:spcAft>
                <a:spcPts val="0"/>
              </a:spcAft>
              <a:buClr>
                <a:srgbClr val="000000"/>
              </a:buClr>
              <a:buSzPts val="1100"/>
              <a:buFont typeface="Arial"/>
              <a:buNone/>
            </a:pPr>
            <a:endParaRPr sz="1100" b="0" i="0" u="none" strike="noStrike" cap="none">
              <a:solidFill>
                <a:schemeClr val="dk2"/>
              </a:solidFill>
              <a:latin typeface="Century Gothic"/>
              <a:ea typeface="Century Gothic"/>
              <a:cs typeface="Century Gothic"/>
              <a:sym typeface="Century Gothic"/>
            </a:endParaRPr>
          </a:p>
        </p:txBody>
      </p:sp>
      <p:pic>
        <p:nvPicPr>
          <p:cNvPr id="229" name="Google Shape;229;g1581b24478b_0_1"/>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395500" y="3381700"/>
            <a:ext cx="3598106" cy="2835600"/>
          </a:xfrm>
          <a:prstGeom prst="rect">
            <a:avLst/>
          </a:prstGeom>
          <a:noFill/>
          <a:ln>
            <a:noFill/>
          </a:ln>
        </p:spPr>
      </p:pic>
      <p:pic>
        <p:nvPicPr>
          <p:cNvPr id="230" name="Google Shape;230;g1581b24478b_0_1"/>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502775" y="3214875"/>
            <a:ext cx="3762550" cy="2965200"/>
          </a:xfrm>
          <a:prstGeom prst="rect">
            <a:avLst/>
          </a:prstGeom>
          <a:noFill/>
          <a:ln>
            <a:noFill/>
          </a:ln>
        </p:spPr>
      </p:pic>
      <p:pic>
        <p:nvPicPr>
          <p:cNvPr id="231" name="Google Shape;231;g1581b24478b_0_1"/>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426565" y="220953"/>
            <a:ext cx="7772400" cy="194310"/>
          </a:xfrm>
          <a:prstGeom prst="rect">
            <a:avLst/>
          </a:prstGeom>
          <a:noFill/>
          <a:ln>
            <a:noFill/>
          </a:ln>
        </p:spPr>
      </p:pic>
      <p:sp>
        <p:nvSpPr>
          <p:cNvPr id="232" name="Google Shape;232;g1581b24478b_0_1"/>
          <p:cNvSpPr/>
          <p:nvPr/>
        </p:nvSpPr>
        <p:spPr>
          <a:xfrm>
            <a:off x="742125" y="1054125"/>
            <a:ext cx="10476900" cy="1897800"/>
          </a:xfrm>
          <a:prstGeom prst="rect">
            <a:avLst/>
          </a:prstGeom>
          <a:solidFill>
            <a:srgbClr val="B3CDEA">
              <a:alpha val="2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33" name="Google Shape;233;g1581b24478b_0_1"/>
          <p:cNvGrpSpPr/>
          <p:nvPr/>
        </p:nvGrpSpPr>
        <p:grpSpPr>
          <a:xfrm>
            <a:off x="1093540" y="1263134"/>
            <a:ext cx="1072620" cy="989013"/>
            <a:chOff x="5881050" y="622288"/>
            <a:chExt cx="1556100" cy="1434600"/>
          </a:xfrm>
        </p:grpSpPr>
        <p:sp>
          <p:nvSpPr>
            <p:cNvPr id="234" name="Google Shape;234;g1581b24478b_0_1"/>
            <p:cNvSpPr/>
            <p:nvPr/>
          </p:nvSpPr>
          <p:spPr>
            <a:xfrm>
              <a:off x="5881050" y="622288"/>
              <a:ext cx="1556100" cy="1434600"/>
            </a:xfrm>
            <a:prstGeom prst="ellipse">
              <a:avLst/>
            </a:prstGeom>
            <a:solidFill>
              <a:srgbClr val="E2ECF7"/>
            </a:solidFill>
            <a:ln w="19050" cap="flat" cmpd="sng">
              <a:solidFill>
                <a:srgbClr val="2855A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5" name="Google Shape;235;g1581b24478b_0_1"/>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6075870" y="756372"/>
              <a:ext cx="1166454" cy="1166424"/>
            </a:xfrm>
            <a:prstGeom prst="rect">
              <a:avLst/>
            </a:prstGeom>
            <a:noFill/>
            <a:ln>
              <a:noFill/>
            </a:ln>
          </p:spPr>
        </p:pic>
      </p:grpSp>
      <p:sp>
        <p:nvSpPr>
          <p:cNvPr id="236" name="Google Shape;236;g1581b24478b_0_1"/>
          <p:cNvSpPr txBox="1"/>
          <p:nvPr/>
        </p:nvSpPr>
        <p:spPr>
          <a:xfrm>
            <a:off x="7106650" y="1327063"/>
            <a:ext cx="4227300" cy="1298100"/>
          </a:xfrm>
          <a:prstGeom prst="rect">
            <a:avLst/>
          </a:prstGeom>
          <a:noFill/>
          <a:ln>
            <a:noFill/>
          </a:ln>
        </p:spPr>
        <p:txBody>
          <a:bodyPr spcFirstLastPara="1" wrap="square" lIns="91425" tIns="91425" rIns="91425" bIns="91425" anchor="t" anchorCtr="0">
            <a:spAutoFit/>
          </a:bodyPr>
          <a:lstStyle/>
          <a:p>
            <a:pPr marL="12700" marR="508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5408B"/>
                </a:solidFill>
                <a:latin typeface="Century Gothic"/>
                <a:ea typeface="Century Gothic"/>
                <a:cs typeface="Century Gothic"/>
                <a:sym typeface="Century Gothic"/>
              </a:rPr>
              <a:t>What are your most popular goods?</a:t>
            </a:r>
            <a:endParaRPr sz="1600" b="1" i="0" u="none" strike="noStrike" cap="none">
              <a:solidFill>
                <a:srgbClr val="05408B"/>
              </a:solidFill>
              <a:latin typeface="Century Gothic"/>
              <a:ea typeface="Century Gothic"/>
              <a:cs typeface="Century Gothic"/>
              <a:sym typeface="Century Gothic"/>
            </a:endParaRPr>
          </a:p>
          <a:p>
            <a:pPr marL="12700" marR="5080" lvl="0" indent="0" algn="l" rtl="0">
              <a:lnSpc>
                <a:spcPct val="100000"/>
              </a:lnSpc>
              <a:spcBef>
                <a:spcPts val="1000"/>
              </a:spcBef>
              <a:spcAft>
                <a:spcPts val="1000"/>
              </a:spcAft>
              <a:buClr>
                <a:srgbClr val="000000"/>
              </a:buClr>
              <a:buSzPts val="1600"/>
              <a:buFont typeface="Arial"/>
              <a:buNone/>
            </a:pPr>
            <a:r>
              <a:rPr lang="en-US" sz="1600" b="1" i="0" u="none" strike="noStrike" cap="none">
                <a:solidFill>
                  <a:srgbClr val="05408B"/>
                </a:solidFill>
                <a:latin typeface="Century Gothic"/>
                <a:ea typeface="Century Gothic"/>
                <a:cs typeface="Century Gothic"/>
                <a:sym typeface="Century Gothic"/>
              </a:rPr>
              <a:t>Is your business registered with the government? Do you have a trade license? (optional)</a:t>
            </a:r>
            <a:endParaRPr sz="400" b="1" i="0" u="none" strike="noStrike" cap="none">
              <a:solidFill>
                <a:srgbClr val="05408B"/>
              </a:solidFill>
              <a:latin typeface="Century Gothic"/>
              <a:ea typeface="Century Gothic"/>
              <a:cs typeface="Century Gothic"/>
              <a:sym typeface="Century Gothic"/>
            </a:endParaRPr>
          </a:p>
        </p:txBody>
      </p:sp>
      <p:sp>
        <p:nvSpPr>
          <p:cNvPr id="237" name="Google Shape;237;g1581b24478b_0_1"/>
          <p:cNvSpPr txBox="1"/>
          <p:nvPr/>
        </p:nvSpPr>
        <p:spPr>
          <a:xfrm>
            <a:off x="2366875" y="1222963"/>
            <a:ext cx="4790100" cy="1554600"/>
          </a:xfrm>
          <a:prstGeom prst="rect">
            <a:avLst/>
          </a:prstGeom>
          <a:noFill/>
          <a:ln>
            <a:noFill/>
          </a:ln>
        </p:spPr>
        <p:txBody>
          <a:bodyPr spcFirstLastPara="1" wrap="square" lIns="91425" tIns="91425" rIns="91425" bIns="91425" anchor="t" anchorCtr="0">
            <a:spAutoFit/>
          </a:bodyPr>
          <a:lstStyle/>
          <a:p>
            <a:pPr marL="12700" marR="508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5408B"/>
                </a:solidFill>
                <a:latin typeface="Century Gothic"/>
                <a:ea typeface="Century Gothic"/>
                <a:cs typeface="Century Gothic"/>
                <a:sym typeface="Century Gothic"/>
              </a:rPr>
              <a:t>How many people live in your household?</a:t>
            </a:r>
            <a:endParaRPr sz="1600" b="1" i="0" u="none" strike="noStrike" cap="none">
              <a:solidFill>
                <a:srgbClr val="05408B"/>
              </a:solidFill>
              <a:latin typeface="Century Gothic"/>
              <a:ea typeface="Century Gothic"/>
              <a:cs typeface="Century Gothic"/>
              <a:sym typeface="Century Gothic"/>
            </a:endParaRPr>
          </a:p>
          <a:p>
            <a:pPr marL="12700" marR="5080" lvl="0" indent="0" algn="l" rtl="0">
              <a:lnSpc>
                <a:spcPct val="100000"/>
              </a:lnSpc>
              <a:spcBef>
                <a:spcPts val="1000"/>
              </a:spcBef>
              <a:spcAft>
                <a:spcPts val="0"/>
              </a:spcAft>
              <a:buClr>
                <a:srgbClr val="000000"/>
              </a:buClr>
              <a:buSzPts val="1600"/>
              <a:buFont typeface="Arial"/>
              <a:buNone/>
            </a:pPr>
            <a:r>
              <a:rPr lang="en-US" sz="1600" b="1" i="0" u="none" strike="noStrike" cap="none">
                <a:solidFill>
                  <a:srgbClr val="05408B"/>
                </a:solidFill>
                <a:latin typeface="Century Gothic"/>
                <a:ea typeface="Century Gothic"/>
                <a:cs typeface="Century Gothic"/>
                <a:sym typeface="Century Gothic"/>
              </a:rPr>
              <a:t>Are you married? Do you have any children?</a:t>
            </a:r>
            <a:endParaRPr sz="1600" b="1" i="0" u="none" strike="noStrike" cap="none">
              <a:solidFill>
                <a:srgbClr val="05408B"/>
              </a:solidFill>
              <a:latin typeface="Century Gothic"/>
              <a:ea typeface="Century Gothic"/>
              <a:cs typeface="Century Gothic"/>
              <a:sym typeface="Century Gothic"/>
            </a:endParaRPr>
          </a:p>
          <a:p>
            <a:pPr marL="12700" marR="5080" lvl="0" indent="0" algn="l" rtl="0">
              <a:lnSpc>
                <a:spcPct val="100000"/>
              </a:lnSpc>
              <a:spcBef>
                <a:spcPts val="1000"/>
              </a:spcBef>
              <a:spcAft>
                <a:spcPts val="0"/>
              </a:spcAft>
              <a:buClr>
                <a:srgbClr val="000000"/>
              </a:buClr>
              <a:buSzPts val="1600"/>
              <a:buFont typeface="Arial"/>
              <a:buNone/>
            </a:pPr>
            <a:r>
              <a:rPr lang="en-US" sz="1600" b="1" i="0" u="none" strike="noStrike" cap="none">
                <a:solidFill>
                  <a:srgbClr val="05408B"/>
                </a:solidFill>
                <a:latin typeface="Century Gothic"/>
                <a:ea typeface="Century Gothic"/>
                <a:cs typeface="Century Gothic"/>
                <a:sym typeface="Century Gothic"/>
              </a:rPr>
              <a:t>What kind of shop do you run? </a:t>
            </a:r>
            <a:endParaRPr sz="1600" b="1" i="0" u="none" strike="noStrike" cap="none">
              <a:solidFill>
                <a:srgbClr val="05408B"/>
              </a:solidFill>
              <a:latin typeface="Century Gothic"/>
              <a:ea typeface="Century Gothic"/>
              <a:cs typeface="Century Gothic"/>
              <a:sym typeface="Century Gothic"/>
            </a:endParaRPr>
          </a:p>
          <a:p>
            <a:pPr marL="12700" marR="5080" lvl="0" indent="0" algn="l" rtl="0">
              <a:lnSpc>
                <a:spcPct val="100000"/>
              </a:lnSpc>
              <a:spcBef>
                <a:spcPts val="1000"/>
              </a:spcBef>
              <a:spcAft>
                <a:spcPts val="1000"/>
              </a:spcAft>
              <a:buClr>
                <a:srgbClr val="000000"/>
              </a:buClr>
              <a:buSzPts val="1600"/>
              <a:buFont typeface="Arial"/>
              <a:buNone/>
            </a:pPr>
            <a:r>
              <a:rPr lang="en-US" sz="1600" b="1" i="0" u="none" strike="noStrike" cap="none">
                <a:solidFill>
                  <a:srgbClr val="05408B"/>
                </a:solidFill>
                <a:latin typeface="Century Gothic"/>
                <a:ea typeface="Century Gothic"/>
                <a:cs typeface="Century Gothic"/>
                <a:sym typeface="Century Gothic"/>
              </a:rPr>
              <a:t>How many products do you sell a day? </a:t>
            </a:r>
            <a:endParaRPr sz="500" b="0" i="0" u="none" strike="noStrike" cap="none">
              <a:solidFill>
                <a:srgbClr val="05408B"/>
              </a:solidFill>
              <a:latin typeface="Century Gothic"/>
              <a:ea typeface="Century Gothic"/>
              <a:cs typeface="Century Gothic"/>
              <a:sym typeface="Century Gothic"/>
            </a:endParaRPr>
          </a:p>
        </p:txBody>
      </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2483</Words>
  <Application>Microsoft Office PowerPoint</Application>
  <PresentationFormat>Widescreen</PresentationFormat>
  <Paragraphs>291</Paragraphs>
  <Slides>39</Slides>
  <Notes>39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Century Gothic</vt:lpstr>
      <vt:lpstr>Arial</vt:lpstr>
      <vt:lpstr>Gill Sans</vt:lpstr>
      <vt:lpstr>Calibri</vt:lpstr>
      <vt:lpstr>Office Theme</vt:lpstr>
      <vt:lpstr>Orientation</vt:lpstr>
      <vt:lpstr>Tips for Customizing This Module</vt:lpstr>
      <vt:lpstr>Module Overview</vt:lpstr>
      <vt:lpstr>PowerPoint Presentation</vt:lpstr>
      <vt:lpstr>Objectives of This Training </vt:lpstr>
      <vt:lpstr>Training Modules</vt:lpstr>
      <vt:lpstr>After This Training, You’ll Be Able to:</vt:lpstr>
      <vt:lpstr>Let’s Get to Know Each Other!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does your store look like now?</vt:lpstr>
      <vt:lpstr>Where do you want your store to be in five years?  How will you run the business?</vt:lpstr>
      <vt:lpstr> What is your vision for your store?  What is your vision for your role in running the store?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Skills Do You Want To Build In This Training?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Orientation</dc:title>
  <dc:creator>Emma Schwartz</dc:creator>
  <cp:lastModifiedBy>Rosie Leary</cp:lastModifiedBy>
  <cp:revision>1</cp:revision>
  <dcterms:created xsi:type="dcterms:W3CDTF">2022-08-22T19:24:35Z</dcterms:created>
  <dcterms:modified xsi:type="dcterms:W3CDTF">2023-02-08T22:07:26Z</dcterms:modified>
</cp:coreProperties>
</file>