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2"/>
  </p:notesMasterIdLst>
  <p:handoutMasterIdLst>
    <p:handoutMasterId r:id="rId63"/>
  </p:handoutMasterIdLst>
  <p:sldIdLst>
    <p:sldId id="460" r:id="rId2"/>
    <p:sldId id="421" r:id="rId3"/>
    <p:sldId id="398" r:id="rId4"/>
    <p:sldId id="408" r:id="rId5"/>
    <p:sldId id="455" r:id="rId6"/>
    <p:sldId id="441" r:id="rId7"/>
    <p:sldId id="442" r:id="rId8"/>
    <p:sldId id="409" r:id="rId9"/>
    <p:sldId id="411" r:id="rId10"/>
    <p:sldId id="456" r:id="rId11"/>
    <p:sldId id="457" r:id="rId12"/>
    <p:sldId id="397" r:id="rId13"/>
    <p:sldId id="422" r:id="rId14"/>
    <p:sldId id="413" r:id="rId15"/>
    <p:sldId id="443" r:id="rId16"/>
    <p:sldId id="450" r:id="rId17"/>
    <p:sldId id="451" r:id="rId18"/>
    <p:sldId id="404" r:id="rId19"/>
    <p:sldId id="452" r:id="rId20"/>
    <p:sldId id="453" r:id="rId21"/>
    <p:sldId id="454" r:id="rId22"/>
    <p:sldId id="349" r:id="rId23"/>
    <p:sldId id="458" r:id="rId24"/>
    <p:sldId id="459" r:id="rId25"/>
    <p:sldId id="438" r:id="rId26"/>
    <p:sldId id="439" r:id="rId27"/>
    <p:sldId id="440" r:id="rId28"/>
    <p:sldId id="363" r:id="rId29"/>
    <p:sldId id="425" r:id="rId30"/>
    <p:sldId id="366" r:id="rId31"/>
    <p:sldId id="368" r:id="rId32"/>
    <p:sldId id="369" r:id="rId33"/>
    <p:sldId id="415" r:id="rId34"/>
    <p:sldId id="427" r:id="rId35"/>
    <p:sldId id="445" r:id="rId36"/>
    <p:sldId id="426" r:id="rId37"/>
    <p:sldId id="446" r:id="rId38"/>
    <p:sldId id="447" r:id="rId39"/>
    <p:sldId id="448" r:id="rId40"/>
    <p:sldId id="449" r:id="rId41"/>
    <p:sldId id="380" r:id="rId42"/>
    <p:sldId id="383" r:id="rId43"/>
    <p:sldId id="428" r:id="rId44"/>
    <p:sldId id="429" r:id="rId45"/>
    <p:sldId id="384" r:id="rId46"/>
    <p:sldId id="430" r:id="rId47"/>
    <p:sldId id="431" r:id="rId48"/>
    <p:sldId id="405" r:id="rId49"/>
    <p:sldId id="432" r:id="rId50"/>
    <p:sldId id="433" r:id="rId51"/>
    <p:sldId id="434" r:id="rId52"/>
    <p:sldId id="435" r:id="rId53"/>
    <p:sldId id="386" r:id="rId54"/>
    <p:sldId id="382" r:id="rId55"/>
    <p:sldId id="385" r:id="rId56"/>
    <p:sldId id="393" r:id="rId57"/>
    <p:sldId id="401" r:id="rId58"/>
    <p:sldId id="388" r:id="rId59"/>
    <p:sldId id="402" r:id="rId60"/>
    <p:sldId id="403" r:id="rId61"/>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0921"/>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588" autoAdjust="0"/>
    <p:restoredTop sz="78333" autoAdjust="0"/>
  </p:normalViewPr>
  <p:slideViewPr>
    <p:cSldViewPr>
      <p:cViewPr varScale="1">
        <p:scale>
          <a:sx n="86" d="100"/>
          <a:sy n="86" d="100"/>
        </p:scale>
        <p:origin x="-1098" y="-78"/>
      </p:cViewPr>
      <p:guideLst>
        <p:guide orient="horz" pos="2160"/>
        <p:guide pos="2880"/>
      </p:guideLst>
    </p:cSldViewPr>
  </p:slideViewPr>
  <p:outlineViewPr>
    <p:cViewPr>
      <p:scale>
        <a:sx n="33" d="100"/>
        <a:sy n="33" d="100"/>
      </p:scale>
      <p:origin x="264"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330" y="-96"/>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1" y="0"/>
            <a:ext cx="2946145" cy="496888"/>
          </a:xfrm>
          <a:prstGeom prst="rect">
            <a:avLst/>
          </a:prstGeom>
          <a:noFill/>
          <a:ln w="9525">
            <a:noFill/>
            <a:miter lim="800000"/>
            <a:headEnd/>
            <a:tailEnd/>
          </a:ln>
          <a:effectLst/>
        </p:spPr>
        <p:txBody>
          <a:bodyPr vert="horz" wrap="square" lIns="90690" tIns="45345" rIns="90690" bIns="45345" numCol="1" anchor="t" anchorCtr="0" compatLnSpc="1">
            <a:prstTxWarp prst="textNoShape">
              <a:avLst/>
            </a:prstTxWarp>
          </a:bodyPr>
          <a:lstStyle>
            <a:lvl1pPr>
              <a:defRPr sz="1200"/>
            </a:lvl1pPr>
          </a:lstStyle>
          <a:p>
            <a:pPr>
              <a:defRPr/>
            </a:pPr>
            <a:endParaRPr lang="en-GB" dirty="0"/>
          </a:p>
        </p:txBody>
      </p:sp>
      <p:sp>
        <p:nvSpPr>
          <p:cNvPr id="18435" name="Rectangle 3"/>
          <p:cNvSpPr>
            <a:spLocks noGrp="1" noChangeArrowheads="1"/>
          </p:cNvSpPr>
          <p:nvPr>
            <p:ph type="dt" sz="quarter" idx="1"/>
          </p:nvPr>
        </p:nvSpPr>
        <p:spPr bwMode="auto">
          <a:xfrm>
            <a:off x="3851530" y="0"/>
            <a:ext cx="2946145" cy="496888"/>
          </a:xfrm>
          <a:prstGeom prst="rect">
            <a:avLst/>
          </a:prstGeom>
          <a:noFill/>
          <a:ln w="9525">
            <a:noFill/>
            <a:miter lim="800000"/>
            <a:headEnd/>
            <a:tailEnd/>
          </a:ln>
          <a:effectLst/>
        </p:spPr>
        <p:txBody>
          <a:bodyPr vert="horz" wrap="square" lIns="90690" tIns="45345" rIns="90690" bIns="45345" numCol="1" anchor="t" anchorCtr="0" compatLnSpc="1">
            <a:prstTxWarp prst="textNoShape">
              <a:avLst/>
            </a:prstTxWarp>
          </a:bodyPr>
          <a:lstStyle>
            <a:lvl1pPr algn="r">
              <a:defRPr sz="1200"/>
            </a:lvl1pPr>
          </a:lstStyle>
          <a:p>
            <a:pPr>
              <a:defRPr/>
            </a:pPr>
            <a:endParaRPr lang="en-GB" dirty="0"/>
          </a:p>
        </p:txBody>
      </p:sp>
      <p:sp>
        <p:nvSpPr>
          <p:cNvPr id="18436" name="Rectangle 4"/>
          <p:cNvSpPr>
            <a:spLocks noGrp="1" noChangeArrowheads="1"/>
          </p:cNvSpPr>
          <p:nvPr>
            <p:ph type="ftr" sz="quarter" idx="2"/>
          </p:nvPr>
        </p:nvSpPr>
        <p:spPr bwMode="auto">
          <a:xfrm>
            <a:off x="1" y="9429750"/>
            <a:ext cx="2946145" cy="496888"/>
          </a:xfrm>
          <a:prstGeom prst="rect">
            <a:avLst/>
          </a:prstGeom>
          <a:noFill/>
          <a:ln w="9525">
            <a:noFill/>
            <a:miter lim="800000"/>
            <a:headEnd/>
            <a:tailEnd/>
          </a:ln>
          <a:effectLst/>
        </p:spPr>
        <p:txBody>
          <a:bodyPr vert="horz" wrap="square" lIns="90690" tIns="45345" rIns="90690" bIns="45345" numCol="1" anchor="b" anchorCtr="0" compatLnSpc="1">
            <a:prstTxWarp prst="textNoShape">
              <a:avLst/>
            </a:prstTxWarp>
          </a:bodyPr>
          <a:lstStyle>
            <a:lvl1pPr>
              <a:defRPr sz="1200"/>
            </a:lvl1pPr>
          </a:lstStyle>
          <a:p>
            <a:pPr>
              <a:defRPr/>
            </a:pPr>
            <a:endParaRPr lang="en-GB" dirty="0"/>
          </a:p>
        </p:txBody>
      </p:sp>
      <p:sp>
        <p:nvSpPr>
          <p:cNvPr id="18437" name="Rectangle 5"/>
          <p:cNvSpPr>
            <a:spLocks noGrp="1" noChangeArrowheads="1"/>
          </p:cNvSpPr>
          <p:nvPr>
            <p:ph type="sldNum" sz="quarter" idx="3"/>
          </p:nvPr>
        </p:nvSpPr>
        <p:spPr bwMode="auto">
          <a:xfrm>
            <a:off x="3851530" y="9429750"/>
            <a:ext cx="2946145" cy="496888"/>
          </a:xfrm>
          <a:prstGeom prst="rect">
            <a:avLst/>
          </a:prstGeom>
          <a:noFill/>
          <a:ln w="9525">
            <a:noFill/>
            <a:miter lim="800000"/>
            <a:headEnd/>
            <a:tailEnd/>
          </a:ln>
          <a:effectLst/>
        </p:spPr>
        <p:txBody>
          <a:bodyPr vert="horz" wrap="square" lIns="90690" tIns="45345" rIns="90690" bIns="45345" numCol="1" anchor="b" anchorCtr="0" compatLnSpc="1">
            <a:prstTxWarp prst="textNoShape">
              <a:avLst/>
            </a:prstTxWarp>
          </a:bodyPr>
          <a:lstStyle>
            <a:lvl1pPr algn="r">
              <a:defRPr sz="1200"/>
            </a:lvl1pPr>
          </a:lstStyle>
          <a:p>
            <a:pPr>
              <a:defRPr/>
            </a:pPr>
            <a:fld id="{EB32E18F-1A2A-49E9-9C40-E060942A9EE8}" type="slidenum">
              <a:rPr lang="en-GB"/>
              <a:pPr>
                <a:defRPr/>
              </a:pPr>
              <a:t>‹#›</a:t>
            </a:fld>
            <a:endParaRPr lang="en-GB" dirty="0"/>
          </a:p>
        </p:txBody>
      </p:sp>
    </p:spTree>
    <p:extLst>
      <p:ext uri="{BB962C8B-B14F-4D97-AF65-F5344CB8AC3E}">
        <p14:creationId xmlns:p14="http://schemas.microsoft.com/office/powerpoint/2010/main" val="2683925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1" y="0"/>
            <a:ext cx="2946145" cy="496888"/>
          </a:xfrm>
          <a:prstGeom prst="rect">
            <a:avLst/>
          </a:prstGeom>
          <a:noFill/>
          <a:ln w="9525">
            <a:noFill/>
            <a:miter lim="800000"/>
            <a:headEnd/>
            <a:tailEnd/>
          </a:ln>
          <a:effectLst/>
        </p:spPr>
        <p:txBody>
          <a:bodyPr vert="horz" wrap="square" lIns="90690" tIns="45345" rIns="90690" bIns="45345" numCol="1" anchor="t" anchorCtr="0" compatLnSpc="1">
            <a:prstTxWarp prst="textNoShape">
              <a:avLst/>
            </a:prstTxWarp>
          </a:bodyPr>
          <a:lstStyle>
            <a:lvl1pPr>
              <a:defRPr sz="1200"/>
            </a:lvl1pPr>
          </a:lstStyle>
          <a:p>
            <a:pPr>
              <a:defRPr/>
            </a:pPr>
            <a:endParaRPr lang="en-US" dirty="0"/>
          </a:p>
        </p:txBody>
      </p:sp>
      <p:sp>
        <p:nvSpPr>
          <p:cNvPr id="12291" name="Rectangle 3"/>
          <p:cNvSpPr>
            <a:spLocks noGrp="1" noChangeArrowheads="1"/>
          </p:cNvSpPr>
          <p:nvPr>
            <p:ph type="dt" idx="1"/>
          </p:nvPr>
        </p:nvSpPr>
        <p:spPr bwMode="auto">
          <a:xfrm>
            <a:off x="3851530" y="0"/>
            <a:ext cx="2946145" cy="496888"/>
          </a:xfrm>
          <a:prstGeom prst="rect">
            <a:avLst/>
          </a:prstGeom>
          <a:noFill/>
          <a:ln w="9525">
            <a:noFill/>
            <a:miter lim="800000"/>
            <a:headEnd/>
            <a:tailEnd/>
          </a:ln>
          <a:effectLst/>
        </p:spPr>
        <p:txBody>
          <a:bodyPr vert="horz" wrap="square" lIns="90690" tIns="45345" rIns="90690" bIns="45345" numCol="1" anchor="t" anchorCtr="0" compatLnSpc="1">
            <a:prstTxWarp prst="textNoShape">
              <a:avLst/>
            </a:prstTxWarp>
          </a:bodyPr>
          <a:lstStyle>
            <a:lvl1pPr algn="r">
              <a:defRPr sz="1200"/>
            </a:lvl1pPr>
          </a:lstStyle>
          <a:p>
            <a:pPr>
              <a:defRPr/>
            </a:pPr>
            <a:endParaRPr lang="en-US" dirty="0"/>
          </a:p>
        </p:txBody>
      </p:sp>
      <p:sp>
        <p:nvSpPr>
          <p:cNvPr id="4100"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907005" y="4716464"/>
            <a:ext cx="4983666" cy="4465637"/>
          </a:xfrm>
          <a:prstGeom prst="rect">
            <a:avLst/>
          </a:prstGeom>
          <a:noFill/>
          <a:ln w="9525">
            <a:noFill/>
            <a:miter lim="800000"/>
            <a:headEnd/>
            <a:tailEnd/>
          </a:ln>
          <a:effectLst/>
        </p:spPr>
        <p:txBody>
          <a:bodyPr vert="horz" wrap="square" lIns="90690" tIns="45345" rIns="90690" bIns="4534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294" name="Rectangle 6"/>
          <p:cNvSpPr>
            <a:spLocks noGrp="1" noChangeArrowheads="1"/>
          </p:cNvSpPr>
          <p:nvPr>
            <p:ph type="ftr" sz="quarter" idx="4"/>
          </p:nvPr>
        </p:nvSpPr>
        <p:spPr bwMode="auto">
          <a:xfrm>
            <a:off x="1" y="9429750"/>
            <a:ext cx="2946145" cy="496888"/>
          </a:xfrm>
          <a:prstGeom prst="rect">
            <a:avLst/>
          </a:prstGeom>
          <a:noFill/>
          <a:ln w="9525">
            <a:noFill/>
            <a:miter lim="800000"/>
            <a:headEnd/>
            <a:tailEnd/>
          </a:ln>
          <a:effectLst/>
        </p:spPr>
        <p:txBody>
          <a:bodyPr vert="horz" wrap="square" lIns="90690" tIns="45345" rIns="90690" bIns="45345" numCol="1" anchor="b" anchorCtr="0" compatLnSpc="1">
            <a:prstTxWarp prst="textNoShape">
              <a:avLst/>
            </a:prstTxWarp>
          </a:bodyPr>
          <a:lstStyle>
            <a:lvl1pPr>
              <a:defRPr sz="1200"/>
            </a:lvl1pPr>
          </a:lstStyle>
          <a:p>
            <a:pPr>
              <a:defRPr/>
            </a:pPr>
            <a:endParaRPr lang="en-US" dirty="0"/>
          </a:p>
        </p:txBody>
      </p:sp>
      <p:sp>
        <p:nvSpPr>
          <p:cNvPr id="12295" name="Rectangle 7"/>
          <p:cNvSpPr>
            <a:spLocks noGrp="1" noChangeArrowheads="1"/>
          </p:cNvSpPr>
          <p:nvPr>
            <p:ph type="sldNum" sz="quarter" idx="5"/>
          </p:nvPr>
        </p:nvSpPr>
        <p:spPr bwMode="auto">
          <a:xfrm>
            <a:off x="3851530" y="9429750"/>
            <a:ext cx="2946145" cy="496888"/>
          </a:xfrm>
          <a:prstGeom prst="rect">
            <a:avLst/>
          </a:prstGeom>
          <a:noFill/>
          <a:ln w="9525">
            <a:noFill/>
            <a:miter lim="800000"/>
            <a:headEnd/>
            <a:tailEnd/>
          </a:ln>
          <a:effectLst/>
        </p:spPr>
        <p:txBody>
          <a:bodyPr vert="horz" wrap="square" lIns="90690" tIns="45345" rIns="90690" bIns="45345" numCol="1" anchor="b" anchorCtr="0" compatLnSpc="1">
            <a:prstTxWarp prst="textNoShape">
              <a:avLst/>
            </a:prstTxWarp>
          </a:bodyPr>
          <a:lstStyle>
            <a:lvl1pPr algn="r">
              <a:defRPr sz="1200"/>
            </a:lvl1pPr>
          </a:lstStyle>
          <a:p>
            <a:pPr>
              <a:defRPr/>
            </a:pPr>
            <a:fld id="{9244FC02-332F-4417-8C94-70E43C1EECE9}" type="slidenum">
              <a:rPr lang="en-US"/>
              <a:pPr>
                <a:defRPr/>
              </a:pPr>
              <a:t>‹#›</a:t>
            </a:fld>
            <a:endParaRPr lang="en-US" dirty="0"/>
          </a:p>
        </p:txBody>
      </p:sp>
    </p:spTree>
    <p:extLst>
      <p:ext uri="{BB962C8B-B14F-4D97-AF65-F5344CB8AC3E}">
        <p14:creationId xmlns:p14="http://schemas.microsoft.com/office/powerpoint/2010/main" val="37684964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p:spPr>
        <p:txBody>
          <a:bodyPr/>
          <a:lstStyle/>
          <a:p>
            <a:pPr>
              <a:buFontTx/>
              <a:buChar char="-"/>
            </a:pPr>
            <a:endParaRPr lang="en-GB" baseline="0" dirty="0" smtClean="0">
              <a:latin typeface="Calibri" pitchFamily="34" charset="0"/>
            </a:endParaRPr>
          </a:p>
        </p:txBody>
      </p:sp>
      <p:sp>
        <p:nvSpPr>
          <p:cNvPr id="27652" name="Slide Number Placeholder 3"/>
          <p:cNvSpPr>
            <a:spLocks noGrp="1"/>
          </p:cNvSpPr>
          <p:nvPr>
            <p:ph type="sldNum" sz="quarter" idx="5"/>
          </p:nvPr>
        </p:nvSpPr>
        <p:spPr>
          <a:noFill/>
        </p:spPr>
        <p:txBody>
          <a:bodyPr/>
          <a:lstStyle/>
          <a:p>
            <a:fld id="{1AE34EB4-7A61-41A4-80FC-3FB032605C4F}" type="slidenum">
              <a:rPr lang="en-US" smtClean="0"/>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a:t>
            </a:fld>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baseline="0"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lvl="1">
              <a:buFontTx/>
              <a:buChar char="-"/>
            </a:pPr>
            <a:endParaRPr lang="en-GB" sz="1100" baseline="0"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lvl="1">
              <a:buFontTx/>
              <a:buChar char="-"/>
            </a:pPr>
            <a:endParaRPr lang="en-GB" baseline="0"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lvl="1">
              <a:buFontTx/>
              <a:buChar char="-"/>
            </a:pPr>
            <a:endParaRPr lang="en-GB" baseline="0"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6</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lvl="1">
              <a:buFontTx/>
              <a:buChar char="-"/>
            </a:pPr>
            <a:endParaRPr lang="en-GB" baseline="0"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7</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Char char="-"/>
              <a:tabLst/>
              <a:defRPr/>
            </a:pPr>
            <a:endParaRPr lang="en-GB" baseline="0"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8</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9</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None/>
            </a:pPr>
            <a:endParaRPr lang="es-ES" dirty="0" smtClean="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10</a:t>
            </a:fld>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11</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12</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rtl="0"/>
            <a:endParaRPr lang="es-ES" sz="1100" dirty="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13</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rtl="0"/>
            <a:endParaRPr lang="es-ES" dirty="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14</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rtl="0"/>
            <a:endParaRPr lang="es-ES" dirty="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15</a:t>
            </a:fld>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16</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17</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18</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19</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rtl="0"/>
            <a:endParaRPr lang="es-ES" dirty="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20</a:t>
            </a:fld>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21</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s-ES" sz="1200" kern="1200" dirty="0" smtClean="0">
              <a:solidFill>
                <a:schemeClr val="tx1"/>
              </a:solidFill>
              <a:latin typeface="Arial" charset="0"/>
              <a:ea typeface="+mn-ea"/>
              <a:cs typeface="Arial"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22</a:t>
            </a:fld>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sz="1400" i="0" dirty="0" smtClean="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23</a:t>
            </a:fld>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sz="1400" i="0" dirty="0" smtClean="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24</a:t>
            </a:fld>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baseline="0"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25</a:t>
            </a:fld>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26</a:t>
            </a:fld>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None/>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27</a:t>
            </a:fld>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Char char="-"/>
              <a:tabLst/>
              <a:defRP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28</a:t>
            </a:fld>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29</a:t>
            </a:fld>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30</a:t>
            </a:fld>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lgn="l">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31</a:t>
            </a:fld>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sz="1200" kern="1200" baseline="0" dirty="0" smtClean="0">
              <a:solidFill>
                <a:schemeClr val="tx1"/>
              </a:solidFill>
              <a:latin typeface="Calibri" pitchFamily="34" charset="0"/>
              <a:ea typeface="+mn-ea"/>
              <a:cs typeface="Arial"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32</a:t>
            </a:fld>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None/>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33</a:t>
            </a:fld>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rtl="0"/>
            <a:endParaRPr lang="es-ES" dirty="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34</a:t>
            </a:fld>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35</a:t>
            </a:fld>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rtl="0"/>
            <a:endParaRPr lang="es-ES" dirty="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36</a:t>
            </a:fld>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Char char="-"/>
              <a:tabLst/>
              <a:defRP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37</a:t>
            </a:fld>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38</a:t>
            </a:fld>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39</a:t>
            </a:fld>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40</a:t>
            </a:fld>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41</a:t>
            </a:fld>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rtl="0"/>
            <a:endParaRPr lang="es-ES" dirty="0"/>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42</a:t>
            </a:fld>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r>
              <a:rPr lang="es-ES" dirty="0" smtClean="0"/>
              <a:t>=</a:t>
            </a: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43</a:t>
            </a:fld>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44</a:t>
            </a:fld>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lgn="l">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45</a:t>
            </a:fld>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46</a:t>
            </a:fld>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47</a:t>
            </a:fld>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48</a:t>
            </a:fld>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49</a:t>
            </a:fld>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50</a:t>
            </a:fld>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51</a:t>
            </a:fld>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52</a:t>
            </a:fld>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53</a:t>
            </a:fld>
            <a:endParaRPr lang="en-US"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54</a:t>
            </a:fld>
            <a:endParaRPr lang="en-US"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55</a:t>
            </a:fld>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56</a:t>
            </a:fld>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57</a:t>
            </a:fld>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58</a:t>
            </a:fld>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59</a:t>
            </a:fld>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a:noFill/>
          <a:ln/>
        </p:spPr>
        <p:txBody>
          <a:bodyPr/>
          <a:lstStyle/>
          <a:p>
            <a:pPr>
              <a:buFontTx/>
              <a:buChar char="-"/>
            </a:pPr>
            <a:endParaRPr lang="en-GB" dirty="0" smtClean="0">
              <a:latin typeface="Calibri" pitchFamily="34" charset="0"/>
            </a:endParaRPr>
          </a:p>
        </p:txBody>
      </p:sp>
      <p:sp>
        <p:nvSpPr>
          <p:cNvPr id="5124" name="Slide Number Placeholder 3"/>
          <p:cNvSpPr>
            <a:spLocks noGrp="1"/>
          </p:cNvSpPr>
          <p:nvPr>
            <p:ph type="sldNum" sz="quarter" idx="5"/>
          </p:nvPr>
        </p:nvSpPr>
        <p:spPr>
          <a:noFill/>
        </p:spPr>
        <p:txBody>
          <a:bodyPr/>
          <a:lstStyle/>
          <a:p>
            <a:fld id="{AA0652D3-9ABE-4B6E-B20C-57414CEABA52}" type="slidenum">
              <a:rPr lang="en-US" smtClean="0"/>
              <a:pPr/>
              <a:t>60</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11"/>
          <p:cNvSpPr>
            <a:spLocks noChangeShapeType="1"/>
          </p:cNvSpPr>
          <p:nvPr/>
        </p:nvSpPr>
        <p:spPr bwMode="auto">
          <a:xfrm>
            <a:off x="457200" y="5486400"/>
            <a:ext cx="8686800" cy="0"/>
          </a:xfrm>
          <a:prstGeom prst="line">
            <a:avLst/>
          </a:prstGeom>
          <a:noFill/>
          <a:ln w="47625">
            <a:solidFill>
              <a:srgbClr val="CD0921"/>
            </a:solidFill>
            <a:round/>
            <a:headEnd/>
            <a:tailEnd/>
          </a:ln>
        </p:spPr>
        <p:txBody>
          <a:bodyPr wrap="none" anchor="ctr"/>
          <a:lstStyle/>
          <a:p>
            <a:pPr>
              <a:defRPr/>
            </a:pPr>
            <a:endParaRPr lang="en-US" dirty="0"/>
          </a:p>
        </p:txBody>
      </p:sp>
      <p:sp>
        <p:nvSpPr>
          <p:cNvPr id="5" name="Text Box 15"/>
          <p:cNvSpPr txBox="1">
            <a:spLocks noChangeArrowheads="1"/>
          </p:cNvSpPr>
          <p:nvPr/>
        </p:nvSpPr>
        <p:spPr bwMode="auto">
          <a:xfrm>
            <a:off x="377825" y="6169025"/>
            <a:ext cx="6400800" cy="449263"/>
          </a:xfrm>
          <a:prstGeom prst="rect">
            <a:avLst/>
          </a:prstGeom>
          <a:noFill/>
          <a:ln w="9525">
            <a:noFill/>
            <a:miter lim="800000"/>
            <a:headEnd/>
            <a:tailEnd/>
          </a:ln>
          <a:effectLst/>
        </p:spPr>
        <p:txBody>
          <a:bodyPr>
            <a:spAutoFit/>
          </a:bodyPr>
          <a:lstStyle/>
          <a:p>
            <a:pPr>
              <a:lnSpc>
                <a:spcPct val="130000"/>
              </a:lnSpc>
              <a:defRPr/>
            </a:pPr>
            <a:r>
              <a:rPr lang="en-US" sz="600" dirty="0"/>
              <a:t>Restricted - Confidential Information</a:t>
            </a:r>
          </a:p>
          <a:p>
            <a:pPr>
              <a:lnSpc>
                <a:spcPct val="130000"/>
              </a:lnSpc>
              <a:defRPr/>
            </a:pPr>
            <a:r>
              <a:rPr lang="en-US" sz="600" dirty="0"/>
              <a:t>© GSMA 2009</a:t>
            </a:r>
          </a:p>
          <a:p>
            <a:pPr>
              <a:lnSpc>
                <a:spcPct val="130000"/>
              </a:lnSpc>
              <a:defRPr/>
            </a:pPr>
            <a:r>
              <a:rPr lang="en-US" sz="600" dirty="0"/>
              <a:t>All GSMA meetings are conducted in full compliance with the GSMA’s anti-trust compliance policy </a:t>
            </a:r>
          </a:p>
        </p:txBody>
      </p:sp>
      <p:pic>
        <p:nvPicPr>
          <p:cNvPr id="6" name="Picture 3"/>
          <p:cNvPicPr>
            <a:picLocks noChangeAspect="1" noChangeArrowheads="1"/>
          </p:cNvPicPr>
          <p:nvPr userDrawn="1"/>
        </p:nvPicPr>
        <p:blipFill>
          <a:blip r:embed="rId2" cstate="print"/>
          <a:srcRect l="7031" t="14648" r="51367" b="69971"/>
          <a:stretch>
            <a:fillRect/>
          </a:stretch>
        </p:blipFill>
        <p:spPr bwMode="auto">
          <a:xfrm>
            <a:off x="285750" y="214313"/>
            <a:ext cx="3500438" cy="1035050"/>
          </a:xfrm>
          <a:prstGeom prst="rect">
            <a:avLst/>
          </a:prstGeom>
          <a:noFill/>
          <a:ln w="9525">
            <a:noFill/>
            <a:miter lim="800000"/>
            <a:headEnd/>
            <a:tailEnd/>
          </a:ln>
        </p:spPr>
      </p:pic>
      <p:sp>
        <p:nvSpPr>
          <p:cNvPr id="7" name="Rectangle 6"/>
          <p:cNvSpPr/>
          <p:nvPr userDrawn="1"/>
        </p:nvSpPr>
        <p:spPr>
          <a:xfrm>
            <a:off x="5715000" y="5213350"/>
            <a:ext cx="4786313" cy="215900"/>
          </a:xfrm>
          <a:prstGeom prst="rect">
            <a:avLst/>
          </a:prstGeom>
        </p:spPr>
        <p:txBody>
          <a:bodyPr>
            <a:spAutoFit/>
          </a:bodyPr>
          <a:lstStyle/>
          <a:p>
            <a:pPr>
              <a:defRPr/>
            </a:pPr>
            <a:r>
              <a:rPr lang="en-GB" sz="800" dirty="0">
                <a:solidFill>
                  <a:schemeClr val="bg2">
                    <a:lumMod val="50000"/>
                  </a:schemeClr>
                </a:solidFill>
                <a:latin typeface="Arial Narrow" pitchFamily="34" charset="0"/>
              </a:rPr>
              <a:t>The MMU programme is funded by a grant from the Bill &amp; Melinda Gates Foundation</a:t>
            </a:r>
          </a:p>
        </p:txBody>
      </p:sp>
      <p:pic>
        <p:nvPicPr>
          <p:cNvPr id="8" name="Picture 2"/>
          <p:cNvPicPr>
            <a:picLocks noChangeAspect="1" noChangeArrowheads="1"/>
          </p:cNvPicPr>
          <p:nvPr userDrawn="1"/>
        </p:nvPicPr>
        <p:blipFill>
          <a:blip r:embed="rId3" cstate="print"/>
          <a:srcRect/>
          <a:stretch>
            <a:fillRect/>
          </a:stretch>
        </p:blipFill>
        <p:spPr bwMode="auto">
          <a:xfrm>
            <a:off x="6246813" y="4535488"/>
            <a:ext cx="2682875" cy="536575"/>
          </a:xfrm>
          <a:prstGeom prst="rect">
            <a:avLst/>
          </a:prstGeom>
          <a:noFill/>
          <a:ln w="9525">
            <a:noFill/>
            <a:miter lim="800000"/>
            <a:headEnd/>
            <a:tailEnd/>
          </a:ln>
        </p:spPr>
      </p:pic>
      <p:sp>
        <p:nvSpPr>
          <p:cNvPr id="4099" name="Rectangle 3"/>
          <p:cNvSpPr>
            <a:spLocks noGrp="1" noChangeArrowheads="1"/>
          </p:cNvSpPr>
          <p:nvPr>
            <p:ph type="subTitle" idx="1"/>
          </p:nvPr>
        </p:nvSpPr>
        <p:spPr>
          <a:xfrm>
            <a:off x="1557338" y="3636969"/>
            <a:ext cx="6019800" cy="792163"/>
          </a:xfrm>
        </p:spPr>
        <p:txBody>
          <a:bodyPr/>
          <a:lstStyle>
            <a:lvl1pPr marL="0" indent="0" algn="ctr">
              <a:buFont typeface="Wingdings 2" pitchFamily="-64" charset="2"/>
              <a:buNone/>
              <a:defRPr sz="2400">
                <a:solidFill>
                  <a:schemeClr val="tx1">
                    <a:lumMod val="65000"/>
                    <a:lumOff val="35000"/>
                  </a:schemeClr>
                </a:solidFill>
                <a:latin typeface="Arial Narrow" pitchFamily="34" charset="0"/>
              </a:defRPr>
            </a:lvl1pPr>
          </a:lstStyle>
          <a:p>
            <a:r>
              <a:rPr lang="en-US" dirty="0" smtClean="0"/>
              <a:t>Click to edit Master subtitle style</a:t>
            </a:r>
            <a:endParaRPr lang="en-US" dirty="0"/>
          </a:p>
        </p:txBody>
      </p:sp>
      <p:sp>
        <p:nvSpPr>
          <p:cNvPr id="4129" name="Rectangle 33"/>
          <p:cNvSpPr>
            <a:spLocks noGrp="1" noChangeArrowheads="1"/>
          </p:cNvSpPr>
          <p:nvPr>
            <p:ph type="ctrTitle" sz="quarter"/>
          </p:nvPr>
        </p:nvSpPr>
        <p:spPr>
          <a:xfrm>
            <a:off x="685800" y="2189169"/>
            <a:ext cx="7772400" cy="1143000"/>
          </a:xfrm>
        </p:spPr>
        <p:txBody>
          <a:bodyPr/>
          <a:lstStyle>
            <a:lvl1pPr algn="ctr">
              <a:defRPr sz="3200">
                <a:solidFill>
                  <a:schemeClr val="tx1">
                    <a:lumMod val="65000"/>
                    <a:lumOff val="35000"/>
                  </a:schemeClr>
                </a:solidFill>
                <a:latin typeface="Arial Narrow" pitchFamily="34" charset="0"/>
              </a:defRPr>
            </a:lvl1pPr>
          </a:lstStyle>
          <a:p>
            <a:r>
              <a:rPr lang="en-US" dirty="0"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57338"/>
            <a:ext cx="4114800" cy="4386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24400" y="1557338"/>
            <a:ext cx="4114800" cy="4386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6238" y="333375"/>
            <a:ext cx="2112962" cy="56102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4175" y="333375"/>
            <a:ext cx="6189663" cy="56102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3" descr="gsma_logo_colour_rgb"/>
          <p:cNvPicPr>
            <a:picLocks noChangeAspect="1" noChangeArrowheads="1"/>
          </p:cNvPicPr>
          <p:nvPr/>
        </p:nvPicPr>
        <p:blipFill>
          <a:blip r:embed="rId13" cstate="print"/>
          <a:srcRect/>
          <a:stretch>
            <a:fillRect/>
          </a:stretch>
        </p:blipFill>
        <p:spPr bwMode="auto">
          <a:xfrm>
            <a:off x="7985125" y="5746750"/>
            <a:ext cx="838200" cy="8382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384175" y="333375"/>
            <a:ext cx="67071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557338"/>
            <a:ext cx="8382000" cy="4386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Line 7"/>
          <p:cNvSpPr>
            <a:spLocks noChangeShapeType="1"/>
          </p:cNvSpPr>
          <p:nvPr/>
        </p:nvSpPr>
        <p:spPr bwMode="auto">
          <a:xfrm>
            <a:off x="457200" y="1143000"/>
            <a:ext cx="8686800" cy="0"/>
          </a:xfrm>
          <a:prstGeom prst="line">
            <a:avLst/>
          </a:prstGeom>
          <a:noFill/>
          <a:ln w="47625">
            <a:solidFill>
              <a:srgbClr val="CD0921"/>
            </a:solidFill>
            <a:round/>
            <a:headEnd/>
            <a:tailEnd/>
          </a:ln>
        </p:spPr>
        <p:txBody>
          <a:bodyPr wrap="none" anchor="ctr"/>
          <a:lstStyle/>
          <a:p>
            <a:pPr>
              <a:defRPr/>
            </a:pPr>
            <a:endParaRPr lang="en-US" dirty="0">
              <a:solidFill>
                <a:schemeClr val="tx1">
                  <a:lumMod val="65000"/>
                  <a:lumOff val="35000"/>
                </a:schemeClr>
              </a:solidFill>
              <a:latin typeface="Arial Narrow" pitchFamily="34" charset="0"/>
            </a:endParaRPr>
          </a:p>
        </p:txBody>
      </p:sp>
      <p:sp>
        <p:nvSpPr>
          <p:cNvPr id="1034" name="Text Box 10"/>
          <p:cNvSpPr txBox="1">
            <a:spLocks noChangeArrowheads="1"/>
          </p:cNvSpPr>
          <p:nvPr/>
        </p:nvSpPr>
        <p:spPr bwMode="auto">
          <a:xfrm>
            <a:off x="2484438" y="5734050"/>
            <a:ext cx="1296987" cy="366713"/>
          </a:xfrm>
          <a:prstGeom prst="rect">
            <a:avLst/>
          </a:prstGeom>
          <a:noFill/>
          <a:ln w="9525">
            <a:noFill/>
            <a:miter lim="800000"/>
            <a:headEnd/>
            <a:tailEnd/>
          </a:ln>
          <a:effectLst/>
        </p:spPr>
        <p:txBody>
          <a:bodyPr>
            <a:spAutoFit/>
          </a:bodyPr>
          <a:lstStyle/>
          <a:p>
            <a:pPr>
              <a:spcBef>
                <a:spcPct val="50000"/>
              </a:spcBef>
              <a:defRPr/>
            </a:pPr>
            <a:endParaRPr lang="en-GB" dirty="0">
              <a:solidFill>
                <a:schemeClr val="tx1">
                  <a:lumMod val="65000"/>
                  <a:lumOff val="35000"/>
                </a:schemeClr>
              </a:solidFill>
              <a:latin typeface="Arial Narrow" pitchFamily="34" charset="0"/>
            </a:endParaRPr>
          </a:p>
        </p:txBody>
      </p:sp>
      <p:sp>
        <p:nvSpPr>
          <p:cNvPr id="1037" name="Text Box 13"/>
          <p:cNvSpPr txBox="1">
            <a:spLocks noChangeArrowheads="1"/>
          </p:cNvSpPr>
          <p:nvPr/>
        </p:nvSpPr>
        <p:spPr bwMode="auto">
          <a:xfrm>
            <a:off x="347663" y="6437313"/>
            <a:ext cx="1512887" cy="184150"/>
          </a:xfrm>
          <a:prstGeom prst="rect">
            <a:avLst/>
          </a:prstGeom>
          <a:noFill/>
          <a:ln w="9525">
            <a:noFill/>
            <a:miter lim="800000"/>
            <a:headEnd/>
            <a:tailEnd/>
          </a:ln>
          <a:effectLst/>
        </p:spPr>
        <p:txBody>
          <a:bodyPr>
            <a:spAutoFit/>
          </a:bodyPr>
          <a:lstStyle/>
          <a:p>
            <a:pPr>
              <a:spcBef>
                <a:spcPct val="50000"/>
              </a:spcBef>
              <a:defRPr/>
            </a:pPr>
            <a:r>
              <a:rPr lang="en-GB" sz="600" dirty="0"/>
              <a:t>Confidential</a:t>
            </a:r>
            <a:endParaRPr lang="en-US" sz="600" dirty="0"/>
          </a:p>
        </p:txBody>
      </p:sp>
      <p:sp>
        <p:nvSpPr>
          <p:cNvPr id="1051" name="Text Box 27"/>
          <p:cNvSpPr txBox="1">
            <a:spLocks noChangeArrowheads="1"/>
          </p:cNvSpPr>
          <p:nvPr/>
        </p:nvSpPr>
        <p:spPr bwMode="auto">
          <a:xfrm>
            <a:off x="3352800" y="6019800"/>
            <a:ext cx="184150" cy="366713"/>
          </a:xfrm>
          <a:prstGeom prst="rect">
            <a:avLst/>
          </a:prstGeom>
          <a:noFill/>
          <a:ln w="9525">
            <a:noFill/>
            <a:miter lim="800000"/>
            <a:headEnd/>
            <a:tailEnd/>
          </a:ln>
          <a:effectLst/>
        </p:spPr>
        <p:txBody>
          <a:bodyPr wrap="none">
            <a:spAutoFit/>
          </a:bodyPr>
          <a:lstStyle/>
          <a:p>
            <a:pPr>
              <a:defRPr/>
            </a:pPr>
            <a:endParaRPr lang="en-US" dirty="0">
              <a:solidFill>
                <a:schemeClr val="tx1">
                  <a:lumMod val="65000"/>
                  <a:lumOff val="35000"/>
                </a:schemeClr>
              </a:solidFill>
              <a:latin typeface="Arial Narrow" pitchFamily="34" charset="0"/>
            </a:endParaRPr>
          </a:p>
        </p:txBody>
      </p:sp>
      <p:sp>
        <p:nvSpPr>
          <p:cNvPr id="1052" name="Text Box 28"/>
          <p:cNvSpPr txBox="1">
            <a:spLocks noChangeArrowheads="1"/>
          </p:cNvSpPr>
          <p:nvPr/>
        </p:nvSpPr>
        <p:spPr bwMode="auto">
          <a:xfrm>
            <a:off x="4305300" y="6400800"/>
            <a:ext cx="533400" cy="230188"/>
          </a:xfrm>
          <a:prstGeom prst="rect">
            <a:avLst/>
          </a:prstGeom>
          <a:noFill/>
          <a:ln w="9525">
            <a:noFill/>
            <a:miter lim="800000"/>
            <a:headEnd/>
            <a:tailEnd/>
          </a:ln>
          <a:effectLst/>
        </p:spPr>
        <p:txBody>
          <a:bodyPr>
            <a:spAutoFit/>
          </a:bodyPr>
          <a:lstStyle/>
          <a:p>
            <a:pPr algn="ctr">
              <a:lnSpc>
                <a:spcPct val="150000"/>
              </a:lnSpc>
              <a:spcBef>
                <a:spcPct val="50000"/>
              </a:spcBef>
              <a:defRPr/>
            </a:pPr>
            <a:fld id="{3D9E6C7A-D568-489F-B584-97522D1CE706}" type="slidenum">
              <a:rPr lang="en-US" sz="600"/>
              <a:pPr algn="ctr">
                <a:lnSpc>
                  <a:spcPct val="150000"/>
                </a:lnSpc>
                <a:spcBef>
                  <a:spcPct val="50000"/>
                </a:spcBef>
                <a:defRPr/>
              </a:pPr>
              <a:t>‹#›</a:t>
            </a:fld>
            <a:endParaRPr lang="en-US" sz="600" dirty="0"/>
          </a:p>
        </p:txBody>
      </p:sp>
      <p:sp>
        <p:nvSpPr>
          <p:cNvPr id="1054" name="Text Box 30"/>
          <p:cNvSpPr txBox="1">
            <a:spLocks noChangeArrowheads="1"/>
          </p:cNvSpPr>
          <p:nvPr/>
        </p:nvSpPr>
        <p:spPr bwMode="auto">
          <a:xfrm>
            <a:off x="381000" y="6096000"/>
            <a:ext cx="4495800" cy="366713"/>
          </a:xfrm>
          <a:prstGeom prst="rect">
            <a:avLst/>
          </a:prstGeom>
          <a:noFill/>
          <a:ln w="9525">
            <a:noFill/>
            <a:miter lim="800000"/>
            <a:headEnd/>
            <a:tailEnd/>
          </a:ln>
          <a:effectLst/>
        </p:spPr>
        <p:txBody>
          <a:bodyPr>
            <a:spAutoFit/>
          </a:bodyPr>
          <a:lstStyle/>
          <a:p>
            <a:pPr>
              <a:spcBef>
                <a:spcPct val="50000"/>
              </a:spcBef>
              <a:defRPr/>
            </a:pPr>
            <a:endParaRPr lang="en-US" dirty="0">
              <a:solidFill>
                <a:schemeClr val="tx1">
                  <a:lumMod val="65000"/>
                  <a:lumOff val="35000"/>
                </a:schemeClr>
              </a:solidFill>
              <a:latin typeface="Arial Narrow" pitchFamily="34" charset="0"/>
            </a:endParaRPr>
          </a:p>
        </p:txBody>
      </p:sp>
      <p:sp>
        <p:nvSpPr>
          <p:cNvPr id="1055" name="Text Box 31"/>
          <p:cNvSpPr txBox="1">
            <a:spLocks noChangeArrowheads="1"/>
          </p:cNvSpPr>
          <p:nvPr/>
        </p:nvSpPr>
        <p:spPr bwMode="auto">
          <a:xfrm>
            <a:off x="457200" y="6096000"/>
            <a:ext cx="4572000" cy="366713"/>
          </a:xfrm>
          <a:prstGeom prst="rect">
            <a:avLst/>
          </a:prstGeom>
          <a:noFill/>
          <a:ln w="9525">
            <a:noFill/>
            <a:miter lim="800000"/>
            <a:headEnd/>
            <a:tailEnd/>
          </a:ln>
          <a:effectLst/>
        </p:spPr>
        <p:txBody>
          <a:bodyPr>
            <a:spAutoFit/>
          </a:bodyPr>
          <a:lstStyle/>
          <a:p>
            <a:pPr>
              <a:spcBef>
                <a:spcPct val="50000"/>
              </a:spcBef>
              <a:defRPr/>
            </a:pPr>
            <a:endParaRPr lang="en-US" dirty="0">
              <a:solidFill>
                <a:schemeClr val="tx1">
                  <a:lumMod val="65000"/>
                  <a:lumOff val="35000"/>
                </a:schemeClr>
              </a:solidFill>
              <a:latin typeface="Arial Narrow" pitchFamily="34" charset="0"/>
            </a:endParaRPr>
          </a:p>
        </p:txBody>
      </p:sp>
    </p:spTree>
  </p:cSld>
  <p:clrMap bg1="lt1" tx1="dk1" bg2="lt2" tx2="dk2" accent1="accent1" accent2="accent2" accent3="accent3" accent4="accent4" accent5="accent5" accent6="accent6" hlink="hlink" folHlink="folHlink"/>
  <p:sldLayoutIdLst>
    <p:sldLayoutId id="2147484343" r:id="rId1"/>
    <p:sldLayoutId id="2147484333" r:id="rId2"/>
    <p:sldLayoutId id="2147484334" r:id="rId3"/>
    <p:sldLayoutId id="2147484335" r:id="rId4"/>
    <p:sldLayoutId id="2147484336" r:id="rId5"/>
    <p:sldLayoutId id="2147484337" r:id="rId6"/>
    <p:sldLayoutId id="2147484338" r:id="rId7"/>
    <p:sldLayoutId id="2147484339" r:id="rId8"/>
    <p:sldLayoutId id="2147484340" r:id="rId9"/>
    <p:sldLayoutId id="2147484341" r:id="rId10"/>
    <p:sldLayoutId id="2147484342" r:id="rId11"/>
  </p:sldLayoutIdLst>
  <p:txStyles>
    <p:titleStyle>
      <a:lvl1pPr algn="l" rtl="0" eaLnBrk="0" fontAlgn="base" hangingPunct="0">
        <a:spcBef>
          <a:spcPct val="0"/>
        </a:spcBef>
        <a:spcAft>
          <a:spcPct val="0"/>
        </a:spcAft>
        <a:defRPr sz="2800">
          <a:solidFill>
            <a:srgbClr val="595959"/>
          </a:solidFill>
          <a:latin typeface="Arial Narrow" pitchFamily="34" charset="0"/>
          <a:ea typeface="+mj-ea"/>
          <a:cs typeface="+mj-cs"/>
        </a:defRPr>
      </a:lvl1pPr>
      <a:lvl2pPr algn="l" rtl="0" eaLnBrk="0" fontAlgn="base" hangingPunct="0">
        <a:spcBef>
          <a:spcPct val="0"/>
        </a:spcBef>
        <a:spcAft>
          <a:spcPct val="0"/>
        </a:spcAft>
        <a:defRPr sz="2800">
          <a:solidFill>
            <a:srgbClr val="595959"/>
          </a:solidFill>
          <a:latin typeface="Arial Narrow" pitchFamily="34" charset="0"/>
          <a:cs typeface="Arial" charset="0"/>
        </a:defRPr>
      </a:lvl2pPr>
      <a:lvl3pPr algn="l" rtl="0" eaLnBrk="0" fontAlgn="base" hangingPunct="0">
        <a:spcBef>
          <a:spcPct val="0"/>
        </a:spcBef>
        <a:spcAft>
          <a:spcPct val="0"/>
        </a:spcAft>
        <a:defRPr sz="2800">
          <a:solidFill>
            <a:srgbClr val="595959"/>
          </a:solidFill>
          <a:latin typeface="Arial Narrow" pitchFamily="34" charset="0"/>
          <a:cs typeface="Arial" charset="0"/>
        </a:defRPr>
      </a:lvl3pPr>
      <a:lvl4pPr algn="l" rtl="0" eaLnBrk="0" fontAlgn="base" hangingPunct="0">
        <a:spcBef>
          <a:spcPct val="0"/>
        </a:spcBef>
        <a:spcAft>
          <a:spcPct val="0"/>
        </a:spcAft>
        <a:defRPr sz="2800">
          <a:solidFill>
            <a:srgbClr val="595959"/>
          </a:solidFill>
          <a:latin typeface="Arial Narrow" pitchFamily="34" charset="0"/>
          <a:cs typeface="Arial" charset="0"/>
        </a:defRPr>
      </a:lvl4pPr>
      <a:lvl5pPr algn="l" rtl="0" eaLnBrk="0" fontAlgn="base" hangingPunct="0">
        <a:spcBef>
          <a:spcPct val="0"/>
        </a:spcBef>
        <a:spcAft>
          <a:spcPct val="0"/>
        </a:spcAft>
        <a:defRPr sz="2800">
          <a:solidFill>
            <a:srgbClr val="595959"/>
          </a:solidFill>
          <a:latin typeface="Arial Narrow" pitchFamily="34" charset="0"/>
          <a:cs typeface="Arial" charset="0"/>
        </a:defRPr>
      </a:lvl5pPr>
      <a:lvl6pPr marL="457200" algn="l" rtl="0" eaLnBrk="1" fontAlgn="base" hangingPunct="1">
        <a:spcBef>
          <a:spcPct val="0"/>
        </a:spcBef>
        <a:spcAft>
          <a:spcPct val="0"/>
        </a:spcAft>
        <a:defRPr sz="2800">
          <a:solidFill>
            <a:schemeClr val="tx2"/>
          </a:solidFill>
          <a:latin typeface="Arial" charset="0"/>
          <a:cs typeface="Arial" charset="0"/>
        </a:defRPr>
      </a:lvl6pPr>
      <a:lvl7pPr marL="914400" algn="l" rtl="0" eaLnBrk="1" fontAlgn="base" hangingPunct="1">
        <a:spcBef>
          <a:spcPct val="0"/>
        </a:spcBef>
        <a:spcAft>
          <a:spcPct val="0"/>
        </a:spcAft>
        <a:defRPr sz="2800">
          <a:solidFill>
            <a:schemeClr val="tx2"/>
          </a:solidFill>
          <a:latin typeface="Arial" charset="0"/>
          <a:cs typeface="Arial" charset="0"/>
        </a:defRPr>
      </a:lvl7pPr>
      <a:lvl8pPr marL="1371600" algn="l" rtl="0" eaLnBrk="1" fontAlgn="base" hangingPunct="1">
        <a:spcBef>
          <a:spcPct val="0"/>
        </a:spcBef>
        <a:spcAft>
          <a:spcPct val="0"/>
        </a:spcAft>
        <a:defRPr sz="2800">
          <a:solidFill>
            <a:schemeClr val="tx2"/>
          </a:solidFill>
          <a:latin typeface="Arial" charset="0"/>
          <a:cs typeface="Arial" charset="0"/>
        </a:defRPr>
      </a:lvl8pPr>
      <a:lvl9pPr marL="1828800" algn="l" rtl="0" eaLnBrk="1" fontAlgn="base" hangingPunct="1">
        <a:spcBef>
          <a:spcPct val="0"/>
        </a:spcBef>
        <a:spcAft>
          <a:spcPct val="0"/>
        </a:spcAft>
        <a:defRPr sz="2800">
          <a:solidFill>
            <a:schemeClr val="tx2"/>
          </a:solidFill>
          <a:latin typeface="Arial" charset="0"/>
          <a:cs typeface="Arial" charset="0"/>
        </a:defRPr>
      </a:lvl9pPr>
    </p:titleStyle>
    <p:bodyStyle>
      <a:lvl1pPr marL="381000" indent="-381000" algn="l" rtl="0" eaLnBrk="0" fontAlgn="base" hangingPunct="0">
        <a:spcBef>
          <a:spcPct val="20000"/>
        </a:spcBef>
        <a:spcAft>
          <a:spcPct val="0"/>
        </a:spcAft>
        <a:buClr>
          <a:srgbClr val="CD0921"/>
        </a:buClr>
        <a:buSzPct val="50000"/>
        <a:buFont typeface="Wingdings 2" pitchFamily="18" charset="2"/>
        <a:buChar char="¢"/>
        <a:defRPr sz="2000">
          <a:solidFill>
            <a:srgbClr val="595959"/>
          </a:solidFill>
          <a:latin typeface="Arial Narrow" pitchFamily="34" charset="0"/>
          <a:ea typeface="+mn-ea"/>
          <a:cs typeface="+mn-cs"/>
        </a:defRPr>
      </a:lvl1pPr>
      <a:lvl2pPr marL="800100" indent="-342900" algn="l" rtl="0" eaLnBrk="0" fontAlgn="base" hangingPunct="0">
        <a:spcBef>
          <a:spcPct val="20000"/>
        </a:spcBef>
        <a:spcAft>
          <a:spcPct val="0"/>
        </a:spcAft>
        <a:buClr>
          <a:srgbClr val="CD0921"/>
        </a:buClr>
        <a:buSzPct val="50000"/>
        <a:buFont typeface="Arial" charset="0"/>
        <a:buChar char="–"/>
        <a:defRPr>
          <a:solidFill>
            <a:srgbClr val="595959"/>
          </a:solidFill>
          <a:latin typeface="Arial Narrow" pitchFamily="34" charset="0"/>
          <a:cs typeface="+mn-cs"/>
        </a:defRPr>
      </a:lvl2pPr>
      <a:lvl3pPr marL="1219200" indent="-304800" algn="l" rtl="0" eaLnBrk="0" fontAlgn="base" hangingPunct="0">
        <a:spcBef>
          <a:spcPct val="20000"/>
        </a:spcBef>
        <a:spcAft>
          <a:spcPct val="0"/>
        </a:spcAft>
        <a:buClr>
          <a:srgbClr val="CD0921"/>
        </a:buClr>
        <a:buSzPct val="50000"/>
        <a:buFont typeface="Arial" charset="0"/>
        <a:buChar char="•"/>
        <a:defRPr sz="1600">
          <a:solidFill>
            <a:srgbClr val="595959"/>
          </a:solidFill>
          <a:latin typeface="Arial Narrow" pitchFamily="34" charset="0"/>
          <a:cs typeface="+mn-cs"/>
        </a:defRPr>
      </a:lvl3pPr>
      <a:lvl4pPr marL="1676400" indent="-304800" algn="l" rtl="0" eaLnBrk="0" fontAlgn="base" hangingPunct="0">
        <a:spcBef>
          <a:spcPct val="20000"/>
        </a:spcBef>
        <a:spcAft>
          <a:spcPct val="0"/>
        </a:spcAft>
        <a:buClr>
          <a:srgbClr val="CD0921"/>
        </a:buClr>
        <a:buSzPct val="50000"/>
        <a:buFont typeface="Arial" charset="0"/>
        <a:buChar char="–"/>
        <a:defRPr sz="1600">
          <a:solidFill>
            <a:srgbClr val="595959"/>
          </a:solidFill>
          <a:latin typeface="Arial Narrow" pitchFamily="34" charset="0"/>
          <a:cs typeface="+mn-cs"/>
        </a:defRPr>
      </a:lvl4pPr>
      <a:lvl5pPr marL="2095500" indent="-266700" algn="l" rtl="0" eaLnBrk="0" fontAlgn="base" hangingPunct="0">
        <a:spcBef>
          <a:spcPct val="20000"/>
        </a:spcBef>
        <a:spcAft>
          <a:spcPct val="0"/>
        </a:spcAft>
        <a:buClr>
          <a:srgbClr val="CD0921"/>
        </a:buClr>
        <a:buFont typeface="Arial" charset="0"/>
        <a:buAutoNum type="arabicPeriod"/>
        <a:defRPr sz="1400">
          <a:solidFill>
            <a:srgbClr val="595959"/>
          </a:solidFill>
          <a:latin typeface="Arial Narrow" pitchFamily="34" charset="0"/>
          <a:cs typeface="+mn-cs"/>
        </a:defRPr>
      </a:lvl5pPr>
      <a:lvl6pPr marL="2552700" indent="-266700" algn="l" rtl="0" eaLnBrk="1" fontAlgn="base" hangingPunct="1">
        <a:spcBef>
          <a:spcPct val="20000"/>
        </a:spcBef>
        <a:spcAft>
          <a:spcPct val="0"/>
        </a:spcAft>
        <a:buClr>
          <a:srgbClr val="CD0921"/>
        </a:buClr>
        <a:buFont typeface="Arial" charset="0"/>
        <a:buAutoNum type="arabicPeriod"/>
        <a:defRPr sz="1400">
          <a:solidFill>
            <a:schemeClr val="tx1"/>
          </a:solidFill>
          <a:latin typeface="+mn-lt"/>
          <a:cs typeface="+mn-cs"/>
        </a:defRPr>
      </a:lvl6pPr>
      <a:lvl7pPr marL="3009900" indent="-266700" algn="l" rtl="0" eaLnBrk="1" fontAlgn="base" hangingPunct="1">
        <a:spcBef>
          <a:spcPct val="20000"/>
        </a:spcBef>
        <a:spcAft>
          <a:spcPct val="0"/>
        </a:spcAft>
        <a:buClr>
          <a:srgbClr val="CD0921"/>
        </a:buClr>
        <a:buFont typeface="Arial" charset="0"/>
        <a:buAutoNum type="arabicPeriod"/>
        <a:defRPr sz="1400">
          <a:solidFill>
            <a:schemeClr val="tx1"/>
          </a:solidFill>
          <a:latin typeface="+mn-lt"/>
          <a:cs typeface="+mn-cs"/>
        </a:defRPr>
      </a:lvl7pPr>
      <a:lvl8pPr marL="3467100" indent="-266700" algn="l" rtl="0" eaLnBrk="1" fontAlgn="base" hangingPunct="1">
        <a:spcBef>
          <a:spcPct val="20000"/>
        </a:spcBef>
        <a:spcAft>
          <a:spcPct val="0"/>
        </a:spcAft>
        <a:buClr>
          <a:srgbClr val="CD0921"/>
        </a:buClr>
        <a:buFont typeface="Arial" charset="0"/>
        <a:buAutoNum type="arabicPeriod"/>
        <a:defRPr sz="1400">
          <a:solidFill>
            <a:schemeClr val="tx1"/>
          </a:solidFill>
          <a:latin typeface="+mn-lt"/>
          <a:cs typeface="+mn-cs"/>
        </a:defRPr>
      </a:lvl8pPr>
      <a:lvl9pPr marL="3924300" indent="-266700" algn="l" rtl="0" eaLnBrk="1" fontAlgn="base" hangingPunct="1">
        <a:spcBef>
          <a:spcPct val="20000"/>
        </a:spcBef>
        <a:spcAft>
          <a:spcPct val="0"/>
        </a:spcAft>
        <a:buClr>
          <a:srgbClr val="CD0921"/>
        </a:buClr>
        <a:buFont typeface="Arial" charset="0"/>
        <a:buAutoNum type="arabicPeriod"/>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5.jpeg"/><Relationship Id="rId7"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image" Target="../media/image11.gif"/></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gif"/><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56.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2"/>
          <p:cNvSpPr>
            <a:spLocks noGrp="1"/>
          </p:cNvSpPr>
          <p:nvPr>
            <p:ph type="ctrTitle" sz="quarter"/>
          </p:nvPr>
        </p:nvSpPr>
        <p:spPr>
          <a:xfrm>
            <a:off x="0" y="2060848"/>
            <a:ext cx="9144000" cy="1143000"/>
          </a:xfrm>
        </p:spPr>
        <p:txBody>
          <a:bodyPr/>
          <a:lstStyle/>
          <a:p>
            <a:pPr eaLnBrk="1" hangingPunct="1"/>
            <a:r>
              <a:rPr lang="es-CO" dirty="0" smtClean="0">
                <a:solidFill>
                  <a:srgbClr val="595959"/>
                </a:solidFill>
              </a:rPr>
              <a:t>Seminario Web GSMA </a:t>
            </a:r>
            <a:br>
              <a:rPr lang="es-CO" dirty="0" smtClean="0">
                <a:solidFill>
                  <a:srgbClr val="595959"/>
                </a:solidFill>
              </a:rPr>
            </a:br>
            <a:r>
              <a:rPr lang="es-CO" dirty="0" smtClean="0"/>
              <a:t> Precios y Comisiones del Dinero Móvil </a:t>
            </a:r>
          </a:p>
        </p:txBody>
      </p:sp>
      <p:sp>
        <p:nvSpPr>
          <p:cNvPr id="4" name="Subtitle 1"/>
          <p:cNvSpPr txBox="1">
            <a:spLocks/>
          </p:cNvSpPr>
          <p:nvPr/>
        </p:nvSpPr>
        <p:spPr bwMode="auto">
          <a:xfrm>
            <a:off x="251520" y="3356992"/>
            <a:ext cx="8568952" cy="7921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20000"/>
              </a:spcBef>
              <a:spcAft>
                <a:spcPct val="0"/>
              </a:spcAft>
              <a:buClr>
                <a:srgbClr val="CD0921"/>
              </a:buClr>
              <a:buSzPct val="50000"/>
              <a:buFont typeface="Wingdings 2" pitchFamily="-64" charset="2"/>
              <a:buNone/>
              <a:tabLst/>
              <a:defRPr/>
            </a:pPr>
            <a:r>
              <a:rPr kumimoji="0" lang="es-CO" b="0" i="0" u="none" strike="noStrike" kern="0" cap="none" spc="0" normalizeH="0" baseline="0" noProof="0" dirty="0" smtClean="0">
                <a:ln>
                  <a:noFill/>
                </a:ln>
                <a:solidFill>
                  <a:schemeClr val="tx1">
                    <a:lumMod val="65000"/>
                    <a:lumOff val="35000"/>
                  </a:schemeClr>
                </a:solidFill>
                <a:effectLst/>
                <a:uLnTx/>
                <a:uFillTx/>
                <a:latin typeface="Arial Narrow" pitchFamily="34" charset="0"/>
                <a:ea typeface="+mn-ea"/>
                <a:cs typeface="+mn-cs"/>
              </a:rPr>
              <a:t>Estamos esperando a</a:t>
            </a:r>
            <a:r>
              <a:rPr lang="es-CO" kern="0" noProof="0" dirty="0" smtClean="0">
                <a:solidFill>
                  <a:schemeClr val="tx1">
                    <a:lumMod val="65000"/>
                    <a:lumOff val="35000"/>
                  </a:schemeClr>
                </a:solidFill>
                <a:latin typeface="Arial Narrow" pitchFamily="34" charset="0"/>
                <a:cs typeface="+mn-cs"/>
              </a:rPr>
              <a:t>l resto de los participantes y estaremos comenzando en un momento.             Si tienen alguna pregunta cerca del contenido o el seminario, envíenos un mensaje de forma anónima por el chat. </a:t>
            </a:r>
            <a:endParaRPr kumimoji="0" lang="es-CO" b="0" i="0" u="none" strike="noStrike" kern="0" cap="none" spc="0" normalizeH="0" baseline="0" noProof="0" dirty="0">
              <a:ln>
                <a:noFill/>
              </a:ln>
              <a:solidFill>
                <a:schemeClr val="tx1">
                  <a:lumMod val="65000"/>
                  <a:lumOff val="35000"/>
                </a:schemeClr>
              </a:solidFill>
              <a:effectLst/>
              <a:uLnTx/>
              <a:uFillTx/>
              <a:latin typeface="Arial Narrow" pitchFamily="34" charset="0"/>
              <a:ea typeface="+mn-ea"/>
              <a:cs typeface="+mn-cs"/>
            </a:endParaRPr>
          </a:p>
        </p:txBody>
      </p:sp>
      <p:sp>
        <p:nvSpPr>
          <p:cNvPr id="6" name="Subtitle 1"/>
          <p:cNvSpPr txBox="1">
            <a:spLocks/>
          </p:cNvSpPr>
          <p:nvPr/>
        </p:nvSpPr>
        <p:spPr bwMode="auto">
          <a:xfrm>
            <a:off x="323528" y="5589240"/>
            <a:ext cx="8424936" cy="7921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a:r>
              <a:rPr lang="es-ES" sz="1600" dirty="0" smtClean="0"/>
              <a:t>Para audio y acceso telefónico l</a:t>
            </a:r>
          </a:p>
          <a:p>
            <a:pPr algn="ctr"/>
            <a:r>
              <a:rPr lang="es-ES" sz="1600" dirty="0" smtClean="0"/>
              <a:t>llame al  </a:t>
            </a:r>
            <a:r>
              <a:rPr lang="es-ES" sz="1600" b="1" dirty="0" smtClean="0"/>
              <a:t>+44 20 7070 5559 y utilice el siguiente Pin: 4814024 #</a:t>
            </a:r>
            <a:endParaRPr kumimoji="0" lang="es-CO" sz="1600" b="0" i="0" u="none" strike="noStrike" kern="0" cap="none" spc="0" normalizeH="0" baseline="0" noProof="0" dirty="0">
              <a:ln>
                <a:noFill/>
              </a:ln>
              <a:solidFill>
                <a:schemeClr val="tx1">
                  <a:lumMod val="65000"/>
                  <a:lumOff val="35000"/>
                </a:schemeClr>
              </a:solidFill>
              <a:effectLst/>
              <a:uLnTx/>
              <a:uFillTx/>
              <a:latin typeface="Arial Narrow" pitchFamily="34" charset="0"/>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405813" cy="777875"/>
          </a:xfrm>
        </p:spPr>
        <p:txBody>
          <a:bodyPr/>
          <a:lstStyle/>
          <a:p>
            <a:pPr eaLnBrk="1" hangingPunct="1"/>
            <a:r>
              <a:rPr lang="es-CO" dirty="0" smtClean="0"/>
              <a:t>Agenda</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9" name="TextBox 8"/>
          <p:cNvSpPr txBox="1"/>
          <p:nvPr/>
        </p:nvSpPr>
        <p:spPr>
          <a:xfrm>
            <a:off x="251520" y="1628800"/>
            <a:ext cx="3999813" cy="307777"/>
          </a:xfrm>
          <a:prstGeom prst="rect">
            <a:avLst/>
          </a:prstGeom>
          <a:noFill/>
        </p:spPr>
        <p:txBody>
          <a:bodyPr wrap="none" rtlCol="0">
            <a:spAutoFit/>
          </a:bodyPr>
          <a:lstStyle/>
          <a:p>
            <a:r>
              <a:rPr lang="es-CO" sz="1400" b="1" dirty="0" smtClean="0"/>
              <a:t>1. Estableciendo los precios del dinero Móvil</a:t>
            </a:r>
            <a:endParaRPr lang="es-CO" sz="1400" b="1" dirty="0"/>
          </a:p>
        </p:txBody>
      </p:sp>
      <p:sp>
        <p:nvSpPr>
          <p:cNvPr id="10" name="TextBox 9"/>
          <p:cNvSpPr txBox="1"/>
          <p:nvPr/>
        </p:nvSpPr>
        <p:spPr>
          <a:xfrm>
            <a:off x="755576" y="1916832"/>
            <a:ext cx="2452916" cy="954107"/>
          </a:xfrm>
          <a:prstGeom prst="rect">
            <a:avLst/>
          </a:prstGeom>
          <a:noFill/>
        </p:spPr>
        <p:txBody>
          <a:bodyPr wrap="none" rtlCol="0">
            <a:spAutoFit/>
          </a:bodyPr>
          <a:lstStyle/>
          <a:p>
            <a:r>
              <a:rPr lang="es-CO" sz="1400" dirty="0" smtClean="0"/>
              <a:t>A.   Avaluando el servicio</a:t>
            </a:r>
          </a:p>
          <a:p>
            <a:r>
              <a:rPr lang="es-CO" sz="1400" dirty="0" smtClean="0"/>
              <a:t>B.   Estructurando el tarifario</a:t>
            </a:r>
          </a:p>
          <a:p>
            <a:pPr marL="228600" indent="-228600">
              <a:buAutoNum type="alphaUcPeriod" startAt="3"/>
            </a:pPr>
            <a:r>
              <a:rPr lang="es-CO" sz="1400" dirty="0" smtClean="0"/>
              <a:t>Imponiendo los cargos</a:t>
            </a:r>
          </a:p>
          <a:p>
            <a:pPr marL="228600" indent="-228600"/>
            <a:r>
              <a:rPr lang="es-CO" sz="1400" b="1" i="1" dirty="0" smtClean="0"/>
              <a:t>Preguntas y Respuestas</a:t>
            </a:r>
            <a:endParaRPr lang="es-CO" sz="1400" b="1" i="1" dirty="0"/>
          </a:p>
        </p:txBody>
      </p:sp>
      <p:sp>
        <p:nvSpPr>
          <p:cNvPr id="11" name="TextBox 10"/>
          <p:cNvSpPr txBox="1"/>
          <p:nvPr/>
        </p:nvSpPr>
        <p:spPr>
          <a:xfrm>
            <a:off x="251520" y="2924944"/>
            <a:ext cx="4448654" cy="307777"/>
          </a:xfrm>
          <a:prstGeom prst="rect">
            <a:avLst/>
          </a:prstGeom>
          <a:noFill/>
        </p:spPr>
        <p:txBody>
          <a:bodyPr wrap="none" rtlCol="0">
            <a:spAutoFit/>
          </a:bodyPr>
          <a:lstStyle/>
          <a:p>
            <a:r>
              <a:rPr lang="es-CO" sz="1400" b="1" dirty="0" smtClean="0"/>
              <a:t>2. Estableciendo las  comisiones del  dinero móvil</a:t>
            </a:r>
            <a:endParaRPr lang="es-CO" sz="1400" b="1" dirty="0"/>
          </a:p>
        </p:txBody>
      </p:sp>
      <p:sp>
        <p:nvSpPr>
          <p:cNvPr id="12" name="TextBox 11"/>
          <p:cNvSpPr txBox="1"/>
          <p:nvPr/>
        </p:nvSpPr>
        <p:spPr>
          <a:xfrm>
            <a:off x="717353" y="3301754"/>
            <a:ext cx="4646736" cy="1384995"/>
          </a:xfrm>
          <a:prstGeom prst="rect">
            <a:avLst/>
          </a:prstGeom>
          <a:noFill/>
        </p:spPr>
        <p:txBody>
          <a:bodyPr wrap="square" rtlCol="0">
            <a:spAutoFit/>
          </a:bodyPr>
          <a:lstStyle/>
          <a:p>
            <a:pPr marL="342900" indent="-342900"/>
            <a:r>
              <a:rPr lang="es-CO" sz="1400" dirty="0" smtClean="0"/>
              <a:t>A. 	Comisiones 101</a:t>
            </a:r>
          </a:p>
          <a:p>
            <a:pPr marL="342900" indent="-342900"/>
            <a:r>
              <a:rPr lang="es-CO" sz="1400" dirty="0" smtClean="0"/>
              <a:t>B. 	Variables de rentabilidad de agentes</a:t>
            </a:r>
          </a:p>
          <a:p>
            <a:pPr marL="342900" indent="-342900">
              <a:buAutoNum type="alphaUcPeriod" startAt="3"/>
            </a:pPr>
            <a:r>
              <a:rPr lang="es-CO" sz="1400" dirty="0" smtClean="0"/>
              <a:t>Influenciando los factores de rentabilidad de agentes</a:t>
            </a:r>
          </a:p>
          <a:p>
            <a:pPr marL="342900" indent="-342900"/>
            <a:r>
              <a:rPr lang="es-CO" sz="1400" b="1" i="1" dirty="0" smtClean="0"/>
              <a:t>Preguntas y Respuestas</a:t>
            </a:r>
          </a:p>
          <a:p>
            <a:pPr marL="342900" indent="-342900"/>
            <a:r>
              <a:rPr lang="es-CO" sz="1400" dirty="0" smtClean="0"/>
              <a:t> </a:t>
            </a:r>
            <a:endParaRPr lang="es-CO" sz="1400" dirty="0"/>
          </a:p>
        </p:txBody>
      </p:sp>
      <p:sp>
        <p:nvSpPr>
          <p:cNvPr id="15" name="TextBox 14"/>
          <p:cNvSpPr txBox="1"/>
          <p:nvPr/>
        </p:nvSpPr>
        <p:spPr>
          <a:xfrm>
            <a:off x="899592" y="5373216"/>
            <a:ext cx="7225055" cy="369332"/>
          </a:xfrm>
          <a:prstGeom prst="rect">
            <a:avLst/>
          </a:prstGeom>
          <a:noFill/>
        </p:spPr>
        <p:txBody>
          <a:bodyPr wrap="none" rtlCol="0">
            <a:spAutoFit/>
          </a:bodyPr>
          <a:lstStyle/>
          <a:p>
            <a:pPr marL="342900" indent="-342900"/>
            <a:r>
              <a:rPr lang="es-CO" b="1" i="1" dirty="0" smtClean="0"/>
              <a:t>“Si usted hace una pregunta, se mantendrá de manera anónima</a:t>
            </a:r>
            <a:r>
              <a:rPr lang="es-CO" sz="1200" dirty="0" smtClean="0"/>
              <a:t>”</a:t>
            </a:r>
          </a:p>
        </p:txBody>
      </p:sp>
      <p:sp>
        <p:nvSpPr>
          <p:cNvPr id="31" name="TextBox 30"/>
          <p:cNvSpPr txBox="1"/>
          <p:nvPr/>
        </p:nvSpPr>
        <p:spPr>
          <a:xfrm>
            <a:off x="4716016" y="1628800"/>
            <a:ext cx="1157689" cy="307777"/>
          </a:xfrm>
          <a:prstGeom prst="rect">
            <a:avLst/>
          </a:prstGeom>
          <a:noFill/>
        </p:spPr>
        <p:txBody>
          <a:bodyPr wrap="none" rtlCol="0">
            <a:spAutoFit/>
          </a:bodyPr>
          <a:lstStyle/>
          <a:p>
            <a:r>
              <a:rPr lang="es-CO" sz="1400" b="1" dirty="0" smtClean="0"/>
              <a:t>12:00-12:45</a:t>
            </a:r>
            <a:endParaRPr lang="es-CO" sz="1400" b="1" dirty="0"/>
          </a:p>
        </p:txBody>
      </p:sp>
      <p:sp>
        <p:nvSpPr>
          <p:cNvPr id="29" name="TextBox 28"/>
          <p:cNvSpPr txBox="1"/>
          <p:nvPr/>
        </p:nvSpPr>
        <p:spPr>
          <a:xfrm>
            <a:off x="348928" y="1291340"/>
            <a:ext cx="1221809" cy="338554"/>
          </a:xfrm>
          <a:prstGeom prst="rect">
            <a:avLst/>
          </a:prstGeom>
          <a:noFill/>
        </p:spPr>
        <p:txBody>
          <a:bodyPr wrap="none" rtlCol="0">
            <a:spAutoFit/>
          </a:bodyPr>
          <a:lstStyle/>
          <a:p>
            <a:r>
              <a:rPr lang="es-CO" sz="1600" u="sng" dirty="0" smtClean="0"/>
              <a:t>Segmentos</a:t>
            </a:r>
            <a:endParaRPr lang="es-CO" sz="1600" u="sng" dirty="0"/>
          </a:p>
        </p:txBody>
      </p:sp>
      <p:sp>
        <p:nvSpPr>
          <p:cNvPr id="30" name="TextBox 29"/>
          <p:cNvSpPr txBox="1"/>
          <p:nvPr/>
        </p:nvSpPr>
        <p:spPr>
          <a:xfrm>
            <a:off x="4716016" y="2924944"/>
            <a:ext cx="1224136" cy="307777"/>
          </a:xfrm>
          <a:prstGeom prst="rect">
            <a:avLst/>
          </a:prstGeom>
          <a:noFill/>
        </p:spPr>
        <p:txBody>
          <a:bodyPr wrap="square" rtlCol="0">
            <a:spAutoFit/>
          </a:bodyPr>
          <a:lstStyle/>
          <a:p>
            <a:r>
              <a:rPr lang="es-CO" sz="1400" b="1" dirty="0" smtClean="0"/>
              <a:t>12:45-13:30</a:t>
            </a:r>
            <a:endParaRPr lang="es-CO" sz="1400" b="1" dirty="0"/>
          </a:p>
        </p:txBody>
      </p:sp>
      <p:sp>
        <p:nvSpPr>
          <p:cNvPr id="33" name="Folded Corner 32"/>
          <p:cNvSpPr/>
          <p:nvPr/>
        </p:nvSpPr>
        <p:spPr>
          <a:xfrm>
            <a:off x="5940152" y="1340768"/>
            <a:ext cx="3024336" cy="3672408"/>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4" name="TextBox 33"/>
          <p:cNvSpPr txBox="1"/>
          <p:nvPr/>
        </p:nvSpPr>
        <p:spPr>
          <a:xfrm>
            <a:off x="5974288" y="1398285"/>
            <a:ext cx="1967205" cy="369332"/>
          </a:xfrm>
          <a:prstGeom prst="rect">
            <a:avLst/>
          </a:prstGeom>
          <a:noFill/>
        </p:spPr>
        <p:txBody>
          <a:bodyPr wrap="none" rtlCol="0">
            <a:spAutoFit/>
          </a:bodyPr>
          <a:lstStyle/>
          <a:p>
            <a:r>
              <a:rPr lang="es-CO" u="sng" dirty="0" smtClean="0"/>
              <a:t>Nuestro Objetivo:</a:t>
            </a:r>
          </a:p>
        </p:txBody>
      </p:sp>
      <p:sp>
        <p:nvSpPr>
          <p:cNvPr id="35" name="TextBox 34"/>
          <p:cNvSpPr txBox="1"/>
          <p:nvPr/>
        </p:nvSpPr>
        <p:spPr>
          <a:xfrm>
            <a:off x="5974289" y="1789169"/>
            <a:ext cx="2990199" cy="523220"/>
          </a:xfrm>
          <a:prstGeom prst="rect">
            <a:avLst/>
          </a:prstGeom>
          <a:noFill/>
        </p:spPr>
        <p:txBody>
          <a:bodyPr wrap="square" rtlCol="0">
            <a:spAutoFit/>
          </a:bodyPr>
          <a:lstStyle/>
          <a:p>
            <a:r>
              <a:rPr lang="es-CO" sz="1400" b="1" i="1" dirty="0" smtClean="0"/>
              <a:t>Tarea</a:t>
            </a:r>
            <a:r>
              <a:rPr lang="es-CO" sz="1400" i="1" dirty="0" smtClean="0"/>
              <a:t>: </a:t>
            </a:r>
            <a:r>
              <a:rPr lang="es-CO" sz="1400" dirty="0" smtClean="0"/>
              <a:t>Diseñar un tarifario y una tabla de comisiones de agentes.</a:t>
            </a:r>
            <a:endParaRPr lang="es-CO" sz="1400" i="1" dirty="0"/>
          </a:p>
        </p:txBody>
      </p:sp>
      <p:sp>
        <p:nvSpPr>
          <p:cNvPr id="37" name="TextBox 36"/>
          <p:cNvSpPr txBox="1"/>
          <p:nvPr/>
        </p:nvSpPr>
        <p:spPr>
          <a:xfrm>
            <a:off x="5974289" y="2342653"/>
            <a:ext cx="2990199" cy="523220"/>
          </a:xfrm>
          <a:prstGeom prst="rect">
            <a:avLst/>
          </a:prstGeom>
          <a:noFill/>
        </p:spPr>
        <p:txBody>
          <a:bodyPr wrap="square" rtlCol="0">
            <a:spAutoFit/>
          </a:bodyPr>
          <a:lstStyle/>
          <a:p>
            <a:r>
              <a:rPr lang="es-CO" sz="1400" b="1" i="1" dirty="0" smtClean="0"/>
              <a:t>Servicio</a:t>
            </a:r>
            <a:r>
              <a:rPr lang="es-CO" sz="1400" i="1" dirty="0" smtClean="0"/>
              <a:t>: Móvil-Peso, un nuevo servicio para los no bancarizados</a:t>
            </a:r>
            <a:endParaRPr lang="es-CO" sz="1400" i="1" dirty="0"/>
          </a:p>
        </p:txBody>
      </p:sp>
      <p:sp>
        <p:nvSpPr>
          <p:cNvPr id="38" name="TextBox 37"/>
          <p:cNvSpPr txBox="1"/>
          <p:nvPr/>
        </p:nvSpPr>
        <p:spPr>
          <a:xfrm>
            <a:off x="5940152" y="3284984"/>
            <a:ext cx="2990199" cy="523220"/>
          </a:xfrm>
          <a:prstGeom prst="rect">
            <a:avLst/>
          </a:prstGeom>
          <a:noFill/>
        </p:spPr>
        <p:txBody>
          <a:bodyPr wrap="square" rtlCol="0">
            <a:spAutoFit/>
          </a:bodyPr>
          <a:lstStyle/>
          <a:p>
            <a:r>
              <a:rPr lang="es-CO" sz="1400" b="1" i="1" dirty="0" smtClean="0"/>
              <a:t>Operador</a:t>
            </a:r>
            <a:r>
              <a:rPr lang="es-CO" sz="1400" i="1" dirty="0" smtClean="0"/>
              <a:t>: Movisur, operador GSM con 30% del mercado.</a:t>
            </a:r>
            <a:endParaRPr lang="es-CO" sz="1400" i="1" dirty="0"/>
          </a:p>
        </p:txBody>
      </p:sp>
      <p:sp>
        <p:nvSpPr>
          <p:cNvPr id="39" name="TextBox 38"/>
          <p:cNvSpPr txBox="1"/>
          <p:nvPr/>
        </p:nvSpPr>
        <p:spPr>
          <a:xfrm>
            <a:off x="5940152" y="3933056"/>
            <a:ext cx="2990199" cy="954107"/>
          </a:xfrm>
          <a:prstGeom prst="rect">
            <a:avLst/>
          </a:prstGeom>
          <a:noFill/>
        </p:spPr>
        <p:txBody>
          <a:bodyPr wrap="square" rtlCol="0">
            <a:spAutoFit/>
          </a:bodyPr>
          <a:lstStyle/>
          <a:p>
            <a:r>
              <a:rPr lang="es-CO" sz="1400" b="1" i="1" dirty="0" smtClean="0"/>
              <a:t>País</a:t>
            </a:r>
            <a:r>
              <a:rPr lang="es-CO" sz="1400" i="1" dirty="0" smtClean="0"/>
              <a:t>: Mobilandia, un país con una penetración bancaria del 20% y 4 operadores móviles en competencia. </a:t>
            </a:r>
            <a:endParaRPr lang="es-CO" sz="1400" i="1" dirty="0"/>
          </a:p>
        </p:txBody>
      </p:sp>
      <p:sp>
        <p:nvSpPr>
          <p:cNvPr id="21" name="TextBox 20"/>
          <p:cNvSpPr txBox="1"/>
          <p:nvPr/>
        </p:nvSpPr>
        <p:spPr>
          <a:xfrm>
            <a:off x="5940152" y="2924944"/>
            <a:ext cx="2990199" cy="307777"/>
          </a:xfrm>
          <a:prstGeom prst="rect">
            <a:avLst/>
          </a:prstGeom>
          <a:noFill/>
        </p:spPr>
        <p:txBody>
          <a:bodyPr wrap="square" rtlCol="0">
            <a:spAutoFit/>
          </a:bodyPr>
          <a:lstStyle/>
          <a:p>
            <a:r>
              <a:rPr lang="es-CO" sz="1400" b="1" i="1" dirty="0" smtClean="0"/>
              <a:t>Tipo: </a:t>
            </a:r>
            <a:r>
              <a:rPr lang="es-CO" sz="1400" i="1" dirty="0" smtClean="0"/>
              <a:t>Transferencia domestica P2P</a:t>
            </a:r>
            <a:endParaRPr lang="es-CO" sz="14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405813" cy="777875"/>
          </a:xfrm>
        </p:spPr>
        <p:txBody>
          <a:bodyPr/>
          <a:lstStyle/>
          <a:p>
            <a:pPr eaLnBrk="1" hangingPunct="1"/>
            <a:r>
              <a:rPr lang="es-CO" dirty="0" smtClean="0"/>
              <a:t>Avaluando el servicio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27" name="TextBox 26"/>
          <p:cNvSpPr txBox="1"/>
          <p:nvPr/>
        </p:nvSpPr>
        <p:spPr>
          <a:xfrm>
            <a:off x="3881636" y="2440074"/>
            <a:ext cx="1752403" cy="707886"/>
          </a:xfrm>
          <a:prstGeom prst="rect">
            <a:avLst/>
          </a:prstGeom>
          <a:noFill/>
        </p:spPr>
        <p:txBody>
          <a:bodyPr wrap="none" rtlCol="0">
            <a:spAutoFit/>
          </a:bodyPr>
          <a:lstStyle/>
          <a:p>
            <a:r>
              <a:rPr lang="es-CO" sz="4000" b="1" dirty="0" smtClean="0"/>
              <a:t>Precio</a:t>
            </a:r>
            <a:endParaRPr lang="es-CO" sz="4000" b="1" dirty="0"/>
          </a:p>
        </p:txBody>
      </p:sp>
      <p:sp>
        <p:nvSpPr>
          <p:cNvPr id="32" name="TextBox 31"/>
          <p:cNvSpPr txBox="1"/>
          <p:nvPr/>
        </p:nvSpPr>
        <p:spPr>
          <a:xfrm>
            <a:off x="3349729" y="2291742"/>
            <a:ext cx="633507" cy="1015663"/>
          </a:xfrm>
          <a:prstGeom prst="rect">
            <a:avLst/>
          </a:prstGeom>
          <a:noFill/>
        </p:spPr>
        <p:txBody>
          <a:bodyPr wrap="none" rtlCol="0">
            <a:spAutoFit/>
          </a:bodyPr>
          <a:lstStyle/>
          <a:p>
            <a:r>
              <a:rPr lang="es-CO" sz="6000" b="1" i="1" dirty="0" smtClean="0"/>
              <a:t>&gt;</a:t>
            </a:r>
            <a:endParaRPr lang="es-CO" sz="6000" b="1" i="1" dirty="0"/>
          </a:p>
        </p:txBody>
      </p:sp>
      <p:sp>
        <p:nvSpPr>
          <p:cNvPr id="36" name="Rounded Rectangle 35"/>
          <p:cNvSpPr/>
          <p:nvPr/>
        </p:nvSpPr>
        <p:spPr>
          <a:xfrm>
            <a:off x="1331640" y="2492896"/>
            <a:ext cx="2016224" cy="552960"/>
          </a:xfrm>
          <a:prstGeom prst="roundRec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smtClean="0">
                <a:solidFill>
                  <a:schemeClr val="tx1"/>
                </a:solidFill>
              </a:rPr>
              <a:t>Valor percibido por el Cliente</a:t>
            </a:r>
            <a:endParaRPr lang="es-CO" sz="1600" dirty="0">
              <a:solidFill>
                <a:schemeClr val="tx1"/>
              </a:solidFill>
            </a:endParaRPr>
          </a:p>
        </p:txBody>
      </p:sp>
      <p:sp>
        <p:nvSpPr>
          <p:cNvPr id="37" name="Rounded Rectangle 36"/>
          <p:cNvSpPr/>
          <p:nvPr/>
        </p:nvSpPr>
        <p:spPr>
          <a:xfrm>
            <a:off x="6012160" y="2492896"/>
            <a:ext cx="2016224" cy="552960"/>
          </a:xfrm>
          <a:prstGeom prst="roundRec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600" dirty="0" smtClean="0">
                <a:solidFill>
                  <a:schemeClr val="tx1"/>
                </a:solidFill>
              </a:rPr>
              <a:t>Costo de ventas</a:t>
            </a:r>
            <a:endParaRPr lang="es-CO" sz="1600" dirty="0">
              <a:solidFill>
                <a:schemeClr val="tx1"/>
              </a:solidFill>
            </a:endParaRPr>
          </a:p>
        </p:txBody>
      </p:sp>
      <p:sp>
        <p:nvSpPr>
          <p:cNvPr id="38" name="TextBox 37"/>
          <p:cNvSpPr txBox="1"/>
          <p:nvPr/>
        </p:nvSpPr>
        <p:spPr>
          <a:xfrm>
            <a:off x="5364088" y="2276872"/>
            <a:ext cx="633507" cy="1015663"/>
          </a:xfrm>
          <a:prstGeom prst="rect">
            <a:avLst/>
          </a:prstGeom>
          <a:noFill/>
        </p:spPr>
        <p:txBody>
          <a:bodyPr wrap="none" rtlCol="0">
            <a:spAutoFit/>
          </a:bodyPr>
          <a:lstStyle/>
          <a:p>
            <a:r>
              <a:rPr lang="es-CO" sz="6000" b="1" i="1" dirty="0" smtClean="0"/>
              <a:t>&gt;</a:t>
            </a:r>
            <a:endParaRPr lang="es-CO" sz="6000" b="1" i="1" dirty="0"/>
          </a:p>
        </p:txBody>
      </p:sp>
      <p:sp>
        <p:nvSpPr>
          <p:cNvPr id="45" name="TextBox 44"/>
          <p:cNvSpPr txBox="1"/>
          <p:nvPr/>
        </p:nvSpPr>
        <p:spPr>
          <a:xfrm>
            <a:off x="1717080" y="3636514"/>
            <a:ext cx="2592288" cy="523220"/>
          </a:xfrm>
          <a:prstGeom prst="rect">
            <a:avLst/>
          </a:prstGeom>
          <a:noFill/>
        </p:spPr>
        <p:txBody>
          <a:bodyPr wrap="square" rtlCol="0">
            <a:spAutoFit/>
          </a:bodyPr>
          <a:lstStyle/>
          <a:p>
            <a:r>
              <a:rPr lang="es-CO" sz="1400" i="1" dirty="0" smtClean="0"/>
              <a:t>Objetivamente que tanto quiere pagar el cliente?</a:t>
            </a:r>
            <a:endParaRPr lang="es-CO" sz="1400" i="1" dirty="0"/>
          </a:p>
        </p:txBody>
      </p:sp>
      <p:sp>
        <p:nvSpPr>
          <p:cNvPr id="46" name="TextBox 45"/>
          <p:cNvSpPr txBox="1"/>
          <p:nvPr/>
        </p:nvSpPr>
        <p:spPr>
          <a:xfrm>
            <a:off x="1763688" y="4221088"/>
            <a:ext cx="2926928" cy="523220"/>
          </a:xfrm>
          <a:prstGeom prst="rect">
            <a:avLst/>
          </a:prstGeom>
          <a:noFill/>
        </p:spPr>
        <p:txBody>
          <a:bodyPr wrap="square" rtlCol="0">
            <a:spAutoFit/>
          </a:bodyPr>
          <a:lstStyle/>
          <a:p>
            <a:r>
              <a:rPr lang="es-CO" sz="1400" i="1" dirty="0" smtClean="0"/>
              <a:t>Que tan barata o cara es la mejor alternativa formal o informal?</a:t>
            </a:r>
            <a:endParaRPr lang="es-CO" sz="1400" i="1" dirty="0"/>
          </a:p>
        </p:txBody>
      </p:sp>
      <p:sp>
        <p:nvSpPr>
          <p:cNvPr id="17" name="TextBox 16"/>
          <p:cNvSpPr txBox="1"/>
          <p:nvPr/>
        </p:nvSpPr>
        <p:spPr>
          <a:xfrm>
            <a:off x="5253980" y="3657722"/>
            <a:ext cx="3566492" cy="523220"/>
          </a:xfrm>
          <a:prstGeom prst="rect">
            <a:avLst/>
          </a:prstGeom>
          <a:noFill/>
        </p:spPr>
        <p:txBody>
          <a:bodyPr wrap="square" rtlCol="0">
            <a:spAutoFit/>
          </a:bodyPr>
          <a:lstStyle/>
          <a:p>
            <a:r>
              <a:rPr lang="es-CO" sz="1400" i="1" dirty="0" smtClean="0"/>
              <a:t>Que precio debemos cobrar para sostener nuestra estrategia de distribución?</a:t>
            </a:r>
            <a:endParaRPr lang="es-CO" sz="1400" i="1" dirty="0"/>
          </a:p>
        </p:txBody>
      </p:sp>
      <p:sp>
        <p:nvSpPr>
          <p:cNvPr id="18" name="TextBox 17"/>
          <p:cNvSpPr txBox="1"/>
          <p:nvPr/>
        </p:nvSpPr>
        <p:spPr>
          <a:xfrm>
            <a:off x="5236964" y="4210430"/>
            <a:ext cx="3367484" cy="523220"/>
          </a:xfrm>
          <a:prstGeom prst="rect">
            <a:avLst/>
          </a:prstGeom>
          <a:noFill/>
        </p:spPr>
        <p:txBody>
          <a:bodyPr wrap="square" rtlCol="0">
            <a:spAutoFit/>
          </a:bodyPr>
          <a:lstStyle/>
          <a:p>
            <a:r>
              <a:rPr lang="es-CO" sz="1400" i="1" dirty="0" smtClean="0"/>
              <a:t>Que precio debemos cobrar para cubrir nuestros costos variables?</a:t>
            </a:r>
            <a:endParaRPr lang="es-CO" sz="1400" i="1" dirty="0"/>
          </a:p>
        </p:txBody>
      </p:sp>
      <p:sp>
        <p:nvSpPr>
          <p:cNvPr id="22" name="Oval 21"/>
          <p:cNvSpPr/>
          <p:nvPr/>
        </p:nvSpPr>
        <p:spPr>
          <a:xfrm>
            <a:off x="1357040" y="3708522"/>
            <a:ext cx="360040" cy="360040"/>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solidFill>
                  <a:schemeClr val="tx1"/>
                </a:solidFill>
              </a:rPr>
              <a:t>1</a:t>
            </a:r>
            <a:endParaRPr lang="es-CO" dirty="0">
              <a:solidFill>
                <a:schemeClr val="tx1"/>
              </a:solidFill>
            </a:endParaRPr>
          </a:p>
        </p:txBody>
      </p:sp>
      <p:sp>
        <p:nvSpPr>
          <p:cNvPr id="23" name="Oval 22"/>
          <p:cNvSpPr/>
          <p:nvPr/>
        </p:nvSpPr>
        <p:spPr>
          <a:xfrm>
            <a:off x="1357040" y="4267694"/>
            <a:ext cx="360040" cy="360040"/>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solidFill>
                  <a:schemeClr val="tx1"/>
                </a:solidFill>
              </a:rPr>
              <a:t>2</a:t>
            </a:r>
            <a:endParaRPr lang="es-CO" dirty="0">
              <a:solidFill>
                <a:schemeClr val="tx1"/>
              </a:solidFill>
            </a:endParaRPr>
          </a:p>
        </p:txBody>
      </p:sp>
      <p:sp>
        <p:nvSpPr>
          <p:cNvPr id="24" name="Oval 23"/>
          <p:cNvSpPr/>
          <p:nvPr/>
        </p:nvSpPr>
        <p:spPr>
          <a:xfrm>
            <a:off x="4893940" y="3723494"/>
            <a:ext cx="360040" cy="360040"/>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solidFill>
                  <a:schemeClr val="tx1"/>
                </a:solidFill>
              </a:rPr>
              <a:t>3</a:t>
            </a:r>
            <a:endParaRPr lang="es-CO" dirty="0">
              <a:solidFill>
                <a:schemeClr val="tx1"/>
              </a:solidFill>
            </a:endParaRPr>
          </a:p>
        </p:txBody>
      </p:sp>
      <p:sp>
        <p:nvSpPr>
          <p:cNvPr id="25" name="Oval 24"/>
          <p:cNvSpPr/>
          <p:nvPr/>
        </p:nvSpPr>
        <p:spPr>
          <a:xfrm>
            <a:off x="4885432" y="4275974"/>
            <a:ext cx="360040" cy="360040"/>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solidFill>
                  <a:schemeClr val="tx1"/>
                </a:solidFill>
              </a:rPr>
              <a:t>4</a:t>
            </a:r>
            <a:endParaRPr lang="es-CO" dirty="0">
              <a:solidFill>
                <a:schemeClr val="tx1"/>
              </a:solidFill>
            </a:endParaRPr>
          </a:p>
        </p:txBody>
      </p:sp>
      <p:sp>
        <p:nvSpPr>
          <p:cNvPr id="31" name="Curved Down Arrow 30"/>
          <p:cNvSpPr/>
          <p:nvPr/>
        </p:nvSpPr>
        <p:spPr>
          <a:xfrm>
            <a:off x="2640484" y="3229866"/>
            <a:ext cx="3960440" cy="372739"/>
          </a:xfrm>
          <a:prstGeom prst="curved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33" name="Curved Down Arrow 32"/>
          <p:cNvSpPr/>
          <p:nvPr/>
        </p:nvSpPr>
        <p:spPr>
          <a:xfrm rot="10800000">
            <a:off x="2615084" y="4886050"/>
            <a:ext cx="3960440" cy="360041"/>
          </a:xfrm>
          <a:prstGeom prst="curved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
        <p:nvSpPr>
          <p:cNvPr id="47" name="TextBox 46"/>
          <p:cNvSpPr txBox="1"/>
          <p:nvPr/>
        </p:nvSpPr>
        <p:spPr>
          <a:xfrm>
            <a:off x="3298492" y="1844824"/>
            <a:ext cx="2206566" cy="369332"/>
          </a:xfrm>
          <a:prstGeom prst="rect">
            <a:avLst/>
          </a:prstGeom>
          <a:noFill/>
        </p:spPr>
        <p:txBody>
          <a:bodyPr wrap="none" rtlCol="0">
            <a:spAutoFit/>
          </a:bodyPr>
          <a:lstStyle/>
          <a:p>
            <a:r>
              <a:rPr lang="es-CO" u="sng" dirty="0" smtClean="0"/>
              <a:t>Modelo Valor-Costo</a:t>
            </a:r>
            <a:endParaRPr lang="es-CO" u="sng"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405813" cy="777875"/>
          </a:xfrm>
        </p:spPr>
        <p:txBody>
          <a:bodyPr/>
          <a:lstStyle/>
          <a:p>
            <a:pPr eaLnBrk="1" hangingPunct="1"/>
            <a:r>
              <a:rPr lang="es-CO" dirty="0" smtClean="0"/>
              <a:t>Avaluando el servicio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26" name="TextBox 25"/>
          <p:cNvSpPr txBox="1"/>
          <p:nvPr/>
        </p:nvSpPr>
        <p:spPr>
          <a:xfrm>
            <a:off x="489034" y="2961693"/>
            <a:ext cx="827471" cy="261610"/>
          </a:xfrm>
          <a:prstGeom prst="rect">
            <a:avLst/>
          </a:prstGeom>
          <a:noFill/>
        </p:spPr>
        <p:txBody>
          <a:bodyPr wrap="none" rtlCol="0">
            <a:spAutoFit/>
          </a:bodyPr>
          <a:lstStyle/>
          <a:p>
            <a:r>
              <a:rPr lang="es-CO" sz="1100" dirty="0" smtClean="0"/>
              <a:t>Pesogram</a:t>
            </a:r>
            <a:endParaRPr lang="es-CO" sz="1100" dirty="0"/>
          </a:p>
        </p:txBody>
      </p:sp>
      <p:sp>
        <p:nvSpPr>
          <p:cNvPr id="34" name="TextBox 33"/>
          <p:cNvSpPr txBox="1"/>
          <p:nvPr/>
        </p:nvSpPr>
        <p:spPr>
          <a:xfrm>
            <a:off x="2699792" y="2564904"/>
            <a:ext cx="899108" cy="430887"/>
          </a:xfrm>
          <a:prstGeom prst="rect">
            <a:avLst/>
          </a:prstGeom>
          <a:noFill/>
        </p:spPr>
        <p:txBody>
          <a:bodyPr wrap="square" rtlCol="0">
            <a:spAutoFit/>
          </a:bodyPr>
          <a:lstStyle/>
          <a:p>
            <a:r>
              <a:rPr lang="es-CO" sz="1100" b="1" u="sng" dirty="0" smtClean="0"/>
              <a:t>  Velocidad</a:t>
            </a:r>
            <a:endParaRPr lang="es-CO" sz="1100" b="1" u="sng" dirty="0"/>
          </a:p>
        </p:txBody>
      </p:sp>
      <p:sp>
        <p:nvSpPr>
          <p:cNvPr id="35" name="TextBox 34"/>
          <p:cNvSpPr txBox="1"/>
          <p:nvPr/>
        </p:nvSpPr>
        <p:spPr>
          <a:xfrm>
            <a:off x="1992171" y="2724352"/>
            <a:ext cx="780983" cy="261610"/>
          </a:xfrm>
          <a:prstGeom prst="rect">
            <a:avLst/>
          </a:prstGeom>
          <a:noFill/>
        </p:spPr>
        <p:txBody>
          <a:bodyPr wrap="none" rtlCol="0">
            <a:spAutoFit/>
          </a:bodyPr>
          <a:lstStyle/>
          <a:p>
            <a:r>
              <a:rPr lang="es-CO" sz="1100" b="1" u="sng" dirty="0" smtClean="0"/>
              <a:t># Puntos</a:t>
            </a:r>
            <a:endParaRPr lang="es-CO" sz="1100" b="1" u="sng" dirty="0"/>
          </a:p>
        </p:txBody>
      </p:sp>
      <p:sp>
        <p:nvSpPr>
          <p:cNvPr id="40" name="TextBox 39"/>
          <p:cNvSpPr txBox="1"/>
          <p:nvPr/>
        </p:nvSpPr>
        <p:spPr>
          <a:xfrm>
            <a:off x="1971086" y="2961693"/>
            <a:ext cx="537327" cy="261610"/>
          </a:xfrm>
          <a:prstGeom prst="rect">
            <a:avLst/>
          </a:prstGeom>
          <a:noFill/>
        </p:spPr>
        <p:txBody>
          <a:bodyPr wrap="none" rtlCol="0">
            <a:spAutoFit/>
          </a:bodyPr>
          <a:lstStyle/>
          <a:p>
            <a:r>
              <a:rPr lang="es-CO" sz="1100" dirty="0" smtClean="0"/>
              <a:t>1,000</a:t>
            </a:r>
            <a:endParaRPr lang="es-CO" sz="1100" dirty="0"/>
          </a:p>
        </p:txBody>
      </p:sp>
      <p:sp>
        <p:nvSpPr>
          <p:cNvPr id="44" name="TextBox 43"/>
          <p:cNvSpPr txBox="1"/>
          <p:nvPr/>
        </p:nvSpPr>
        <p:spPr>
          <a:xfrm>
            <a:off x="2699792" y="2924944"/>
            <a:ext cx="920445" cy="261610"/>
          </a:xfrm>
          <a:prstGeom prst="rect">
            <a:avLst/>
          </a:prstGeom>
          <a:noFill/>
        </p:spPr>
        <p:txBody>
          <a:bodyPr wrap="none" rtlCol="0">
            <a:spAutoFit/>
          </a:bodyPr>
          <a:lstStyle/>
          <a:p>
            <a:r>
              <a:rPr lang="es-CO" sz="1100" dirty="0" smtClean="0"/>
              <a:t>Instantáneo</a:t>
            </a:r>
            <a:endParaRPr lang="es-CO" sz="1100" dirty="0"/>
          </a:p>
        </p:txBody>
      </p:sp>
      <p:sp>
        <p:nvSpPr>
          <p:cNvPr id="54" name="TextBox 53"/>
          <p:cNvSpPr txBox="1"/>
          <p:nvPr/>
        </p:nvSpPr>
        <p:spPr>
          <a:xfrm>
            <a:off x="3563888" y="2708920"/>
            <a:ext cx="880369" cy="261610"/>
          </a:xfrm>
          <a:prstGeom prst="rect">
            <a:avLst/>
          </a:prstGeom>
          <a:noFill/>
        </p:spPr>
        <p:txBody>
          <a:bodyPr wrap="none" rtlCol="0">
            <a:spAutoFit/>
          </a:bodyPr>
          <a:lstStyle/>
          <a:p>
            <a:r>
              <a:rPr lang="es-CO" sz="1100" b="1" u="sng" dirty="0" smtClean="0"/>
              <a:t> Fiabilidad</a:t>
            </a:r>
            <a:endParaRPr lang="es-CO" sz="1100" b="1" u="sng" dirty="0"/>
          </a:p>
        </p:txBody>
      </p:sp>
      <p:sp>
        <p:nvSpPr>
          <p:cNvPr id="55" name="TextBox 54"/>
          <p:cNvSpPr txBox="1"/>
          <p:nvPr/>
        </p:nvSpPr>
        <p:spPr>
          <a:xfrm>
            <a:off x="3563888" y="2924944"/>
            <a:ext cx="466794" cy="261610"/>
          </a:xfrm>
          <a:prstGeom prst="rect">
            <a:avLst/>
          </a:prstGeom>
          <a:noFill/>
        </p:spPr>
        <p:txBody>
          <a:bodyPr wrap="none" rtlCol="0">
            <a:spAutoFit/>
          </a:bodyPr>
          <a:lstStyle/>
          <a:p>
            <a:r>
              <a:rPr lang="es-CO" sz="1100" dirty="0" smtClean="0"/>
              <a:t> Alta</a:t>
            </a:r>
            <a:endParaRPr lang="es-CO" sz="1100" dirty="0"/>
          </a:p>
        </p:txBody>
      </p:sp>
      <p:sp>
        <p:nvSpPr>
          <p:cNvPr id="52" name="TextBox 51"/>
          <p:cNvSpPr txBox="1"/>
          <p:nvPr/>
        </p:nvSpPr>
        <p:spPr>
          <a:xfrm>
            <a:off x="495491" y="2724352"/>
            <a:ext cx="732893" cy="261610"/>
          </a:xfrm>
          <a:prstGeom prst="rect">
            <a:avLst/>
          </a:prstGeom>
          <a:noFill/>
        </p:spPr>
        <p:txBody>
          <a:bodyPr wrap="none" rtlCol="0">
            <a:spAutoFit/>
          </a:bodyPr>
          <a:lstStyle/>
          <a:p>
            <a:r>
              <a:rPr lang="es-CO" sz="1100" b="1" u="sng" dirty="0" smtClean="0"/>
              <a:t>Servicio</a:t>
            </a:r>
            <a:endParaRPr lang="es-CO" sz="1100" b="1" u="sng" dirty="0"/>
          </a:p>
        </p:txBody>
      </p:sp>
      <p:sp>
        <p:nvSpPr>
          <p:cNvPr id="70" name="TextBox 69"/>
          <p:cNvSpPr txBox="1"/>
          <p:nvPr/>
        </p:nvSpPr>
        <p:spPr>
          <a:xfrm>
            <a:off x="467544" y="3284984"/>
            <a:ext cx="970137" cy="261610"/>
          </a:xfrm>
          <a:prstGeom prst="rect">
            <a:avLst/>
          </a:prstGeom>
          <a:noFill/>
        </p:spPr>
        <p:txBody>
          <a:bodyPr wrap="none" rtlCol="0">
            <a:spAutoFit/>
          </a:bodyPr>
          <a:lstStyle/>
          <a:p>
            <a:r>
              <a:rPr lang="es-CO" sz="1100" dirty="0" smtClean="0"/>
              <a:t>Encomienda</a:t>
            </a:r>
            <a:endParaRPr lang="es-CO" sz="1100" dirty="0"/>
          </a:p>
        </p:txBody>
      </p:sp>
      <p:sp>
        <p:nvSpPr>
          <p:cNvPr id="71" name="TextBox 70"/>
          <p:cNvSpPr txBox="1"/>
          <p:nvPr/>
        </p:nvSpPr>
        <p:spPr>
          <a:xfrm>
            <a:off x="1975964" y="3284984"/>
            <a:ext cx="341760" cy="261610"/>
          </a:xfrm>
          <a:prstGeom prst="rect">
            <a:avLst/>
          </a:prstGeom>
          <a:noFill/>
        </p:spPr>
        <p:txBody>
          <a:bodyPr wrap="none" rtlCol="0">
            <a:spAutoFit/>
          </a:bodyPr>
          <a:lstStyle/>
          <a:p>
            <a:r>
              <a:rPr lang="es-CO" sz="1100" dirty="0" smtClean="0"/>
              <a:t>80</a:t>
            </a:r>
            <a:endParaRPr lang="es-CO" sz="1100" dirty="0"/>
          </a:p>
        </p:txBody>
      </p:sp>
      <p:sp>
        <p:nvSpPr>
          <p:cNvPr id="72" name="TextBox 71"/>
          <p:cNvSpPr txBox="1"/>
          <p:nvPr/>
        </p:nvSpPr>
        <p:spPr>
          <a:xfrm>
            <a:off x="2729083" y="3284984"/>
            <a:ext cx="593432" cy="261610"/>
          </a:xfrm>
          <a:prstGeom prst="rect">
            <a:avLst/>
          </a:prstGeom>
          <a:noFill/>
        </p:spPr>
        <p:txBody>
          <a:bodyPr wrap="none" rtlCol="0">
            <a:spAutoFit/>
          </a:bodyPr>
          <a:lstStyle/>
          <a:p>
            <a:r>
              <a:rPr lang="es-CO" sz="1100" dirty="0" smtClean="0"/>
              <a:t>3-Dias</a:t>
            </a:r>
            <a:endParaRPr lang="es-CO" sz="1100" dirty="0"/>
          </a:p>
        </p:txBody>
      </p:sp>
      <p:sp>
        <p:nvSpPr>
          <p:cNvPr id="73" name="TextBox 72"/>
          <p:cNvSpPr txBox="1"/>
          <p:nvPr/>
        </p:nvSpPr>
        <p:spPr>
          <a:xfrm>
            <a:off x="3563888" y="3212976"/>
            <a:ext cx="506870" cy="261610"/>
          </a:xfrm>
          <a:prstGeom prst="rect">
            <a:avLst/>
          </a:prstGeom>
          <a:noFill/>
        </p:spPr>
        <p:txBody>
          <a:bodyPr wrap="none" rtlCol="0">
            <a:spAutoFit/>
          </a:bodyPr>
          <a:lstStyle/>
          <a:p>
            <a:r>
              <a:rPr lang="es-CO" sz="1100" dirty="0" smtClean="0"/>
              <a:t> Baja</a:t>
            </a:r>
            <a:endParaRPr lang="es-CO" sz="1100" dirty="0"/>
          </a:p>
        </p:txBody>
      </p:sp>
      <p:sp>
        <p:nvSpPr>
          <p:cNvPr id="37" name="TextBox 36"/>
          <p:cNvSpPr txBox="1"/>
          <p:nvPr/>
        </p:nvSpPr>
        <p:spPr>
          <a:xfrm>
            <a:off x="4514271" y="1772816"/>
            <a:ext cx="4629729" cy="307777"/>
          </a:xfrm>
          <a:prstGeom prst="rect">
            <a:avLst/>
          </a:prstGeom>
          <a:noFill/>
        </p:spPr>
        <p:txBody>
          <a:bodyPr wrap="none" rtlCol="0">
            <a:spAutoFit/>
          </a:bodyPr>
          <a:lstStyle/>
          <a:p>
            <a:r>
              <a:rPr lang="es-ES" sz="1400" u="sng" dirty="0" smtClean="0"/>
              <a:t>Costo de  transferencia  P2P con alternativas existentes</a:t>
            </a:r>
            <a:endParaRPr lang="en-GB" sz="1400" u="sng" dirty="0"/>
          </a:p>
        </p:txBody>
      </p:sp>
      <p:sp>
        <p:nvSpPr>
          <p:cNvPr id="38" name="TextBox 37"/>
          <p:cNvSpPr txBox="1"/>
          <p:nvPr/>
        </p:nvSpPr>
        <p:spPr>
          <a:xfrm>
            <a:off x="349406" y="1844824"/>
            <a:ext cx="3538084" cy="307777"/>
          </a:xfrm>
          <a:prstGeom prst="rect">
            <a:avLst/>
          </a:prstGeom>
          <a:noFill/>
        </p:spPr>
        <p:txBody>
          <a:bodyPr wrap="none" rtlCol="0">
            <a:spAutoFit/>
          </a:bodyPr>
          <a:lstStyle/>
          <a:p>
            <a:r>
              <a:rPr lang="es-CO" sz="1400" u="sng" dirty="0" smtClean="0"/>
              <a:t>Alternativas Existentes P2P en Movilandia</a:t>
            </a:r>
            <a:endParaRPr lang="es-CO" sz="1400" u="sng" dirty="0"/>
          </a:p>
        </p:txBody>
      </p:sp>
      <p:sp>
        <p:nvSpPr>
          <p:cNvPr id="63" name="TextBox 62"/>
          <p:cNvSpPr txBox="1"/>
          <p:nvPr/>
        </p:nvSpPr>
        <p:spPr>
          <a:xfrm>
            <a:off x="1467030" y="2724352"/>
            <a:ext cx="615874" cy="261610"/>
          </a:xfrm>
          <a:prstGeom prst="rect">
            <a:avLst/>
          </a:prstGeom>
          <a:noFill/>
        </p:spPr>
        <p:txBody>
          <a:bodyPr wrap="none" rtlCol="0">
            <a:spAutoFit/>
          </a:bodyPr>
          <a:lstStyle/>
          <a:p>
            <a:r>
              <a:rPr lang="es-CO" sz="1100" b="1" u="sng" dirty="0" smtClean="0"/>
              <a:t>Precio</a:t>
            </a:r>
            <a:endParaRPr lang="es-CO" sz="1100" b="1" u="sng" dirty="0"/>
          </a:p>
        </p:txBody>
      </p:sp>
      <p:sp>
        <p:nvSpPr>
          <p:cNvPr id="65" name="TextBox 64"/>
          <p:cNvSpPr txBox="1"/>
          <p:nvPr/>
        </p:nvSpPr>
        <p:spPr>
          <a:xfrm>
            <a:off x="1467762" y="2961693"/>
            <a:ext cx="388248" cy="261610"/>
          </a:xfrm>
          <a:prstGeom prst="rect">
            <a:avLst/>
          </a:prstGeom>
          <a:noFill/>
        </p:spPr>
        <p:txBody>
          <a:bodyPr wrap="none" rtlCol="0">
            <a:spAutoFit/>
          </a:bodyPr>
          <a:lstStyle/>
          <a:p>
            <a:r>
              <a:rPr lang="es-CO" sz="1100" dirty="0" smtClean="0"/>
              <a:t>8%</a:t>
            </a:r>
            <a:endParaRPr lang="es-CO" sz="1100" dirty="0"/>
          </a:p>
        </p:txBody>
      </p:sp>
      <p:sp>
        <p:nvSpPr>
          <p:cNvPr id="77" name="TextBox 76"/>
          <p:cNvSpPr txBox="1"/>
          <p:nvPr/>
        </p:nvSpPr>
        <p:spPr>
          <a:xfrm>
            <a:off x="1454538" y="3284984"/>
            <a:ext cx="537327" cy="261610"/>
          </a:xfrm>
          <a:prstGeom prst="rect">
            <a:avLst/>
          </a:prstGeom>
          <a:noFill/>
        </p:spPr>
        <p:txBody>
          <a:bodyPr wrap="none" rtlCol="0">
            <a:spAutoFit/>
          </a:bodyPr>
          <a:lstStyle/>
          <a:p>
            <a:r>
              <a:rPr lang="es-CO" sz="1100" dirty="0" smtClean="0"/>
              <a:t>$1.50</a:t>
            </a:r>
            <a:endParaRPr lang="es-CO" sz="1100" dirty="0"/>
          </a:p>
        </p:txBody>
      </p:sp>
      <p:cxnSp>
        <p:nvCxnSpPr>
          <p:cNvPr id="79" name="Straight Connector 78"/>
          <p:cNvCxnSpPr/>
          <p:nvPr/>
        </p:nvCxnSpPr>
        <p:spPr>
          <a:xfrm>
            <a:off x="395536" y="3140968"/>
            <a:ext cx="144016"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012160" y="5445224"/>
            <a:ext cx="1298561" cy="276999"/>
          </a:xfrm>
          <a:prstGeom prst="rect">
            <a:avLst/>
          </a:prstGeom>
          <a:solidFill>
            <a:schemeClr val="bg1"/>
          </a:solidFill>
        </p:spPr>
        <p:txBody>
          <a:bodyPr wrap="none" rtlCol="0">
            <a:spAutoFit/>
          </a:bodyPr>
          <a:lstStyle/>
          <a:p>
            <a:r>
              <a:rPr lang="es-CO" sz="1200" dirty="0" smtClean="0"/>
              <a:t>Valor transferido</a:t>
            </a:r>
            <a:endParaRPr lang="es-CO" sz="1200" dirty="0"/>
          </a:p>
        </p:txBody>
      </p:sp>
      <p:pic>
        <p:nvPicPr>
          <p:cNvPr id="45" name="Picture 1"/>
          <p:cNvPicPr>
            <a:picLocks noChangeAspect="1" noChangeArrowheads="1"/>
          </p:cNvPicPr>
          <p:nvPr/>
        </p:nvPicPr>
        <p:blipFill>
          <a:blip r:embed="rId3" cstate="print"/>
          <a:srcRect r="20432"/>
          <a:stretch>
            <a:fillRect/>
          </a:stretch>
        </p:blipFill>
        <p:spPr bwMode="auto">
          <a:xfrm>
            <a:off x="4716016" y="2276872"/>
            <a:ext cx="3925838" cy="3095625"/>
          </a:xfrm>
          <a:prstGeom prst="rect">
            <a:avLst/>
          </a:prstGeom>
          <a:noFill/>
          <a:ln w="9525">
            <a:noFill/>
            <a:miter lim="800000"/>
            <a:headEnd/>
            <a:tailEnd/>
          </a:ln>
          <a:effectLst/>
        </p:spPr>
      </p:pic>
      <p:cxnSp>
        <p:nvCxnSpPr>
          <p:cNvPr id="47" name="Straight Connector 46"/>
          <p:cNvCxnSpPr/>
          <p:nvPr/>
        </p:nvCxnSpPr>
        <p:spPr>
          <a:xfrm>
            <a:off x="395536" y="3429000"/>
            <a:ext cx="144016"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down)">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405813" cy="777875"/>
          </a:xfrm>
        </p:spPr>
        <p:txBody>
          <a:bodyPr/>
          <a:lstStyle/>
          <a:p>
            <a:pPr eaLnBrk="1" hangingPunct="1"/>
            <a:r>
              <a:rPr lang="es-CO" dirty="0" smtClean="0"/>
              <a:t>Avaluando el servicio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26" name="TextBox 25"/>
          <p:cNvSpPr txBox="1"/>
          <p:nvPr/>
        </p:nvSpPr>
        <p:spPr>
          <a:xfrm>
            <a:off x="489034" y="2961693"/>
            <a:ext cx="827471" cy="261610"/>
          </a:xfrm>
          <a:prstGeom prst="rect">
            <a:avLst/>
          </a:prstGeom>
          <a:noFill/>
        </p:spPr>
        <p:txBody>
          <a:bodyPr wrap="none" rtlCol="0">
            <a:spAutoFit/>
          </a:bodyPr>
          <a:lstStyle/>
          <a:p>
            <a:r>
              <a:rPr lang="es-CO" sz="1100" dirty="0" smtClean="0"/>
              <a:t>Pesogram</a:t>
            </a:r>
            <a:endParaRPr lang="es-CO" sz="1100" dirty="0"/>
          </a:p>
        </p:txBody>
      </p:sp>
      <p:sp>
        <p:nvSpPr>
          <p:cNvPr id="34" name="TextBox 33"/>
          <p:cNvSpPr txBox="1"/>
          <p:nvPr/>
        </p:nvSpPr>
        <p:spPr>
          <a:xfrm>
            <a:off x="2699792" y="2564904"/>
            <a:ext cx="899108" cy="430887"/>
          </a:xfrm>
          <a:prstGeom prst="rect">
            <a:avLst/>
          </a:prstGeom>
          <a:noFill/>
        </p:spPr>
        <p:txBody>
          <a:bodyPr wrap="square" rtlCol="0">
            <a:spAutoFit/>
          </a:bodyPr>
          <a:lstStyle/>
          <a:p>
            <a:r>
              <a:rPr lang="es-CO" sz="1100" b="1" u="sng" dirty="0" smtClean="0"/>
              <a:t>  Velocidad</a:t>
            </a:r>
            <a:endParaRPr lang="es-CO" sz="1100" b="1" u="sng" dirty="0"/>
          </a:p>
        </p:txBody>
      </p:sp>
      <p:sp>
        <p:nvSpPr>
          <p:cNvPr id="35" name="TextBox 34"/>
          <p:cNvSpPr txBox="1"/>
          <p:nvPr/>
        </p:nvSpPr>
        <p:spPr>
          <a:xfrm>
            <a:off x="1992171" y="2724352"/>
            <a:ext cx="780983" cy="261610"/>
          </a:xfrm>
          <a:prstGeom prst="rect">
            <a:avLst/>
          </a:prstGeom>
          <a:noFill/>
        </p:spPr>
        <p:txBody>
          <a:bodyPr wrap="none" rtlCol="0">
            <a:spAutoFit/>
          </a:bodyPr>
          <a:lstStyle/>
          <a:p>
            <a:r>
              <a:rPr lang="es-CO" sz="1100" b="1" u="sng" dirty="0" smtClean="0"/>
              <a:t># Puntos</a:t>
            </a:r>
            <a:endParaRPr lang="es-CO" sz="1100" b="1" u="sng" dirty="0"/>
          </a:p>
        </p:txBody>
      </p:sp>
      <p:sp>
        <p:nvSpPr>
          <p:cNvPr id="40" name="TextBox 39"/>
          <p:cNvSpPr txBox="1"/>
          <p:nvPr/>
        </p:nvSpPr>
        <p:spPr>
          <a:xfrm>
            <a:off x="1971086" y="2961693"/>
            <a:ext cx="537327" cy="261610"/>
          </a:xfrm>
          <a:prstGeom prst="rect">
            <a:avLst/>
          </a:prstGeom>
          <a:noFill/>
        </p:spPr>
        <p:txBody>
          <a:bodyPr wrap="none" rtlCol="0">
            <a:spAutoFit/>
          </a:bodyPr>
          <a:lstStyle/>
          <a:p>
            <a:r>
              <a:rPr lang="es-CO" sz="1100" dirty="0" smtClean="0"/>
              <a:t>1,000</a:t>
            </a:r>
            <a:endParaRPr lang="es-CO" sz="1100" dirty="0"/>
          </a:p>
        </p:txBody>
      </p:sp>
      <p:sp>
        <p:nvSpPr>
          <p:cNvPr id="44" name="TextBox 43"/>
          <p:cNvSpPr txBox="1"/>
          <p:nvPr/>
        </p:nvSpPr>
        <p:spPr>
          <a:xfrm>
            <a:off x="2699792" y="2924944"/>
            <a:ext cx="920445" cy="261610"/>
          </a:xfrm>
          <a:prstGeom prst="rect">
            <a:avLst/>
          </a:prstGeom>
          <a:noFill/>
        </p:spPr>
        <p:txBody>
          <a:bodyPr wrap="none" rtlCol="0">
            <a:spAutoFit/>
          </a:bodyPr>
          <a:lstStyle/>
          <a:p>
            <a:r>
              <a:rPr lang="es-CO" sz="1100" dirty="0" smtClean="0"/>
              <a:t>Instantáneo</a:t>
            </a:r>
            <a:endParaRPr lang="es-CO" sz="1100" dirty="0"/>
          </a:p>
        </p:txBody>
      </p:sp>
      <p:sp>
        <p:nvSpPr>
          <p:cNvPr id="54" name="TextBox 53"/>
          <p:cNvSpPr txBox="1"/>
          <p:nvPr/>
        </p:nvSpPr>
        <p:spPr>
          <a:xfrm>
            <a:off x="3563888" y="2708920"/>
            <a:ext cx="880369" cy="261610"/>
          </a:xfrm>
          <a:prstGeom prst="rect">
            <a:avLst/>
          </a:prstGeom>
          <a:noFill/>
        </p:spPr>
        <p:txBody>
          <a:bodyPr wrap="none" rtlCol="0">
            <a:spAutoFit/>
          </a:bodyPr>
          <a:lstStyle/>
          <a:p>
            <a:r>
              <a:rPr lang="es-CO" sz="1100" b="1" u="sng" dirty="0" smtClean="0"/>
              <a:t> Fiabilidad</a:t>
            </a:r>
            <a:endParaRPr lang="es-CO" sz="1100" b="1" u="sng" dirty="0"/>
          </a:p>
        </p:txBody>
      </p:sp>
      <p:sp>
        <p:nvSpPr>
          <p:cNvPr id="55" name="TextBox 54"/>
          <p:cNvSpPr txBox="1"/>
          <p:nvPr/>
        </p:nvSpPr>
        <p:spPr>
          <a:xfrm>
            <a:off x="3563888" y="2924944"/>
            <a:ext cx="466794" cy="261610"/>
          </a:xfrm>
          <a:prstGeom prst="rect">
            <a:avLst/>
          </a:prstGeom>
          <a:noFill/>
        </p:spPr>
        <p:txBody>
          <a:bodyPr wrap="none" rtlCol="0">
            <a:spAutoFit/>
          </a:bodyPr>
          <a:lstStyle/>
          <a:p>
            <a:r>
              <a:rPr lang="es-CO" sz="1100" dirty="0" smtClean="0"/>
              <a:t> Alta</a:t>
            </a:r>
            <a:endParaRPr lang="es-CO" sz="1100" dirty="0"/>
          </a:p>
        </p:txBody>
      </p:sp>
      <p:sp>
        <p:nvSpPr>
          <p:cNvPr id="59" name="TextBox 58"/>
          <p:cNvSpPr txBox="1"/>
          <p:nvPr/>
        </p:nvSpPr>
        <p:spPr>
          <a:xfrm>
            <a:off x="467544" y="4005064"/>
            <a:ext cx="883575" cy="261610"/>
          </a:xfrm>
          <a:prstGeom prst="rect">
            <a:avLst/>
          </a:prstGeom>
          <a:noFill/>
        </p:spPr>
        <p:txBody>
          <a:bodyPr wrap="none" rtlCol="0">
            <a:spAutoFit/>
          </a:bodyPr>
          <a:lstStyle/>
          <a:p>
            <a:r>
              <a:rPr lang="es-CO" sz="1100" dirty="0" smtClean="0">
                <a:solidFill>
                  <a:srgbClr val="C00000"/>
                </a:solidFill>
              </a:rPr>
              <a:t>Móvil-Peso</a:t>
            </a:r>
            <a:endParaRPr lang="es-CO" sz="1100" dirty="0">
              <a:solidFill>
                <a:srgbClr val="C00000"/>
              </a:solidFill>
            </a:endParaRPr>
          </a:p>
        </p:txBody>
      </p:sp>
      <p:sp>
        <p:nvSpPr>
          <p:cNvPr id="60" name="TextBox 59"/>
          <p:cNvSpPr txBox="1"/>
          <p:nvPr/>
        </p:nvSpPr>
        <p:spPr>
          <a:xfrm>
            <a:off x="1835696" y="3861048"/>
            <a:ext cx="615873" cy="600164"/>
          </a:xfrm>
          <a:prstGeom prst="rect">
            <a:avLst/>
          </a:prstGeom>
          <a:noFill/>
        </p:spPr>
        <p:txBody>
          <a:bodyPr wrap="none" rtlCol="0">
            <a:spAutoFit/>
          </a:bodyPr>
          <a:lstStyle/>
          <a:p>
            <a:pPr algn="ctr"/>
            <a:r>
              <a:rPr lang="es-CO" sz="1100" dirty="0" smtClean="0">
                <a:solidFill>
                  <a:srgbClr val="C00000"/>
                </a:solidFill>
              </a:rPr>
              <a:t>500…</a:t>
            </a:r>
          </a:p>
          <a:p>
            <a:pPr algn="ctr"/>
            <a:r>
              <a:rPr lang="es-CO" sz="1100" dirty="0" smtClean="0">
                <a:solidFill>
                  <a:srgbClr val="C00000"/>
                </a:solidFill>
              </a:rPr>
              <a:t>a</a:t>
            </a:r>
          </a:p>
          <a:p>
            <a:pPr algn="ctr"/>
            <a:r>
              <a:rPr lang="es-CO" sz="1100" dirty="0" smtClean="0">
                <a:solidFill>
                  <a:srgbClr val="C00000"/>
                </a:solidFill>
              </a:rPr>
              <a:t>10,000</a:t>
            </a:r>
            <a:endParaRPr lang="es-CO" sz="1100" dirty="0">
              <a:solidFill>
                <a:srgbClr val="C00000"/>
              </a:solidFill>
            </a:endParaRPr>
          </a:p>
        </p:txBody>
      </p:sp>
      <p:sp>
        <p:nvSpPr>
          <p:cNvPr id="61" name="TextBox 60"/>
          <p:cNvSpPr txBox="1"/>
          <p:nvPr/>
        </p:nvSpPr>
        <p:spPr>
          <a:xfrm>
            <a:off x="2678302" y="4033617"/>
            <a:ext cx="920445" cy="261610"/>
          </a:xfrm>
          <a:prstGeom prst="rect">
            <a:avLst/>
          </a:prstGeom>
          <a:noFill/>
        </p:spPr>
        <p:txBody>
          <a:bodyPr wrap="none" rtlCol="0">
            <a:spAutoFit/>
          </a:bodyPr>
          <a:lstStyle/>
          <a:p>
            <a:r>
              <a:rPr lang="es-CO" sz="1100" dirty="0" smtClean="0">
                <a:solidFill>
                  <a:srgbClr val="C00000"/>
                </a:solidFill>
              </a:rPr>
              <a:t>Instantáneo</a:t>
            </a:r>
            <a:endParaRPr lang="es-CO" sz="1100" dirty="0">
              <a:solidFill>
                <a:srgbClr val="C00000"/>
              </a:solidFill>
            </a:endParaRPr>
          </a:p>
        </p:txBody>
      </p:sp>
      <p:sp>
        <p:nvSpPr>
          <p:cNvPr id="52" name="TextBox 51"/>
          <p:cNvSpPr txBox="1"/>
          <p:nvPr/>
        </p:nvSpPr>
        <p:spPr>
          <a:xfrm>
            <a:off x="495491" y="2724352"/>
            <a:ext cx="732893" cy="261610"/>
          </a:xfrm>
          <a:prstGeom prst="rect">
            <a:avLst/>
          </a:prstGeom>
          <a:noFill/>
        </p:spPr>
        <p:txBody>
          <a:bodyPr wrap="none" rtlCol="0">
            <a:spAutoFit/>
          </a:bodyPr>
          <a:lstStyle/>
          <a:p>
            <a:r>
              <a:rPr lang="es-CO" sz="1100" b="1" u="sng" dirty="0" smtClean="0"/>
              <a:t>Servicio</a:t>
            </a:r>
            <a:endParaRPr lang="es-CO" sz="1100" b="1" u="sng" dirty="0"/>
          </a:p>
        </p:txBody>
      </p:sp>
      <p:sp>
        <p:nvSpPr>
          <p:cNvPr id="70" name="TextBox 69"/>
          <p:cNvSpPr txBox="1"/>
          <p:nvPr/>
        </p:nvSpPr>
        <p:spPr>
          <a:xfrm>
            <a:off x="467544" y="3284984"/>
            <a:ext cx="970137" cy="261610"/>
          </a:xfrm>
          <a:prstGeom prst="rect">
            <a:avLst/>
          </a:prstGeom>
          <a:noFill/>
        </p:spPr>
        <p:txBody>
          <a:bodyPr wrap="none" rtlCol="0">
            <a:spAutoFit/>
          </a:bodyPr>
          <a:lstStyle/>
          <a:p>
            <a:r>
              <a:rPr lang="es-CO" sz="1100" dirty="0" smtClean="0"/>
              <a:t>Encomienda</a:t>
            </a:r>
            <a:endParaRPr lang="es-CO" sz="1100" dirty="0"/>
          </a:p>
        </p:txBody>
      </p:sp>
      <p:sp>
        <p:nvSpPr>
          <p:cNvPr id="71" name="TextBox 70"/>
          <p:cNvSpPr txBox="1"/>
          <p:nvPr/>
        </p:nvSpPr>
        <p:spPr>
          <a:xfrm>
            <a:off x="1975964" y="3284984"/>
            <a:ext cx="341760" cy="261610"/>
          </a:xfrm>
          <a:prstGeom prst="rect">
            <a:avLst/>
          </a:prstGeom>
          <a:noFill/>
        </p:spPr>
        <p:txBody>
          <a:bodyPr wrap="none" rtlCol="0">
            <a:spAutoFit/>
          </a:bodyPr>
          <a:lstStyle/>
          <a:p>
            <a:r>
              <a:rPr lang="es-CO" sz="1100" dirty="0" smtClean="0"/>
              <a:t>80</a:t>
            </a:r>
            <a:endParaRPr lang="es-CO" sz="1100" dirty="0"/>
          </a:p>
        </p:txBody>
      </p:sp>
      <p:sp>
        <p:nvSpPr>
          <p:cNvPr id="72" name="TextBox 71"/>
          <p:cNvSpPr txBox="1"/>
          <p:nvPr/>
        </p:nvSpPr>
        <p:spPr>
          <a:xfrm>
            <a:off x="2729083" y="3284984"/>
            <a:ext cx="593432" cy="261610"/>
          </a:xfrm>
          <a:prstGeom prst="rect">
            <a:avLst/>
          </a:prstGeom>
          <a:noFill/>
        </p:spPr>
        <p:txBody>
          <a:bodyPr wrap="none" rtlCol="0">
            <a:spAutoFit/>
          </a:bodyPr>
          <a:lstStyle/>
          <a:p>
            <a:r>
              <a:rPr lang="es-CO" sz="1100" dirty="0" smtClean="0"/>
              <a:t>3-Dias</a:t>
            </a:r>
            <a:endParaRPr lang="es-CO" sz="1100" dirty="0"/>
          </a:p>
        </p:txBody>
      </p:sp>
      <p:sp>
        <p:nvSpPr>
          <p:cNvPr id="73" name="TextBox 72"/>
          <p:cNvSpPr txBox="1"/>
          <p:nvPr/>
        </p:nvSpPr>
        <p:spPr>
          <a:xfrm>
            <a:off x="3563888" y="3212976"/>
            <a:ext cx="506870" cy="261610"/>
          </a:xfrm>
          <a:prstGeom prst="rect">
            <a:avLst/>
          </a:prstGeom>
          <a:noFill/>
        </p:spPr>
        <p:txBody>
          <a:bodyPr wrap="none" rtlCol="0">
            <a:spAutoFit/>
          </a:bodyPr>
          <a:lstStyle/>
          <a:p>
            <a:r>
              <a:rPr lang="es-CO" sz="1100" dirty="0" smtClean="0"/>
              <a:t> Baja</a:t>
            </a:r>
            <a:endParaRPr lang="es-CO" sz="1100" dirty="0"/>
          </a:p>
        </p:txBody>
      </p:sp>
      <p:sp>
        <p:nvSpPr>
          <p:cNvPr id="36" name="TextBox 35"/>
          <p:cNvSpPr txBox="1"/>
          <p:nvPr/>
        </p:nvSpPr>
        <p:spPr>
          <a:xfrm>
            <a:off x="3542398" y="4033617"/>
            <a:ext cx="505267" cy="261610"/>
          </a:xfrm>
          <a:prstGeom prst="rect">
            <a:avLst/>
          </a:prstGeom>
          <a:noFill/>
        </p:spPr>
        <p:txBody>
          <a:bodyPr wrap="none" rtlCol="0">
            <a:spAutoFit/>
          </a:bodyPr>
          <a:lstStyle/>
          <a:p>
            <a:r>
              <a:rPr lang="es-CO" sz="1100" dirty="0" smtClean="0">
                <a:solidFill>
                  <a:srgbClr val="C00000"/>
                </a:solidFill>
              </a:rPr>
              <a:t>  Alta</a:t>
            </a:r>
            <a:endParaRPr lang="es-CO" sz="1100" dirty="0">
              <a:solidFill>
                <a:srgbClr val="C00000"/>
              </a:solidFill>
            </a:endParaRPr>
          </a:p>
        </p:txBody>
      </p:sp>
      <p:sp>
        <p:nvSpPr>
          <p:cNvPr id="37" name="TextBox 36"/>
          <p:cNvSpPr txBox="1"/>
          <p:nvPr/>
        </p:nvSpPr>
        <p:spPr>
          <a:xfrm>
            <a:off x="4514271" y="1772816"/>
            <a:ext cx="4629729" cy="307777"/>
          </a:xfrm>
          <a:prstGeom prst="rect">
            <a:avLst/>
          </a:prstGeom>
          <a:noFill/>
        </p:spPr>
        <p:txBody>
          <a:bodyPr wrap="none" rtlCol="0">
            <a:spAutoFit/>
          </a:bodyPr>
          <a:lstStyle/>
          <a:p>
            <a:r>
              <a:rPr lang="es-ES" sz="1400" u="sng" dirty="0" smtClean="0"/>
              <a:t>Costo de  transferencia  P2P con alternativas existentes</a:t>
            </a:r>
            <a:endParaRPr lang="en-GB" sz="1400" u="sng" dirty="0"/>
          </a:p>
        </p:txBody>
      </p:sp>
      <p:sp>
        <p:nvSpPr>
          <p:cNvPr id="38" name="TextBox 37"/>
          <p:cNvSpPr txBox="1"/>
          <p:nvPr/>
        </p:nvSpPr>
        <p:spPr>
          <a:xfrm>
            <a:off x="349406" y="1844824"/>
            <a:ext cx="3538084" cy="307777"/>
          </a:xfrm>
          <a:prstGeom prst="rect">
            <a:avLst/>
          </a:prstGeom>
          <a:noFill/>
        </p:spPr>
        <p:txBody>
          <a:bodyPr wrap="none" rtlCol="0">
            <a:spAutoFit/>
          </a:bodyPr>
          <a:lstStyle/>
          <a:p>
            <a:r>
              <a:rPr lang="es-CO" sz="1400" u="sng" dirty="0" smtClean="0"/>
              <a:t>Alternativas Existentes P2P en Movilandia</a:t>
            </a:r>
            <a:endParaRPr lang="es-CO" sz="1400" u="sng" dirty="0"/>
          </a:p>
        </p:txBody>
      </p:sp>
      <p:sp>
        <p:nvSpPr>
          <p:cNvPr id="63" name="TextBox 62"/>
          <p:cNvSpPr txBox="1"/>
          <p:nvPr/>
        </p:nvSpPr>
        <p:spPr>
          <a:xfrm>
            <a:off x="1467030" y="2724352"/>
            <a:ext cx="615874" cy="261610"/>
          </a:xfrm>
          <a:prstGeom prst="rect">
            <a:avLst/>
          </a:prstGeom>
          <a:noFill/>
        </p:spPr>
        <p:txBody>
          <a:bodyPr wrap="none" rtlCol="0">
            <a:spAutoFit/>
          </a:bodyPr>
          <a:lstStyle/>
          <a:p>
            <a:r>
              <a:rPr lang="es-CO" sz="1100" b="1" u="sng" dirty="0" smtClean="0"/>
              <a:t>Precio</a:t>
            </a:r>
            <a:endParaRPr lang="es-CO" sz="1100" b="1" u="sng" dirty="0"/>
          </a:p>
        </p:txBody>
      </p:sp>
      <p:sp>
        <p:nvSpPr>
          <p:cNvPr id="65" name="TextBox 64"/>
          <p:cNvSpPr txBox="1"/>
          <p:nvPr/>
        </p:nvSpPr>
        <p:spPr>
          <a:xfrm>
            <a:off x="1467762" y="2961693"/>
            <a:ext cx="388248" cy="261610"/>
          </a:xfrm>
          <a:prstGeom prst="rect">
            <a:avLst/>
          </a:prstGeom>
          <a:noFill/>
        </p:spPr>
        <p:txBody>
          <a:bodyPr wrap="none" rtlCol="0">
            <a:spAutoFit/>
          </a:bodyPr>
          <a:lstStyle/>
          <a:p>
            <a:r>
              <a:rPr lang="es-CO" sz="1100" dirty="0" smtClean="0"/>
              <a:t>8%</a:t>
            </a:r>
            <a:endParaRPr lang="es-CO" sz="1100" dirty="0"/>
          </a:p>
        </p:txBody>
      </p:sp>
      <p:sp>
        <p:nvSpPr>
          <p:cNvPr id="77" name="TextBox 76"/>
          <p:cNvSpPr txBox="1"/>
          <p:nvPr/>
        </p:nvSpPr>
        <p:spPr>
          <a:xfrm>
            <a:off x="1454538" y="3284984"/>
            <a:ext cx="537327" cy="261610"/>
          </a:xfrm>
          <a:prstGeom prst="rect">
            <a:avLst/>
          </a:prstGeom>
          <a:noFill/>
        </p:spPr>
        <p:txBody>
          <a:bodyPr wrap="none" rtlCol="0">
            <a:spAutoFit/>
          </a:bodyPr>
          <a:lstStyle/>
          <a:p>
            <a:r>
              <a:rPr lang="es-CO" sz="1100" dirty="0" smtClean="0"/>
              <a:t>$1.50</a:t>
            </a:r>
            <a:endParaRPr lang="es-CO" sz="1100" dirty="0"/>
          </a:p>
        </p:txBody>
      </p:sp>
      <p:sp>
        <p:nvSpPr>
          <p:cNvPr id="78" name="TextBox 77"/>
          <p:cNvSpPr txBox="1"/>
          <p:nvPr/>
        </p:nvSpPr>
        <p:spPr>
          <a:xfrm>
            <a:off x="1458972" y="4002186"/>
            <a:ext cx="263214" cy="261610"/>
          </a:xfrm>
          <a:prstGeom prst="rect">
            <a:avLst/>
          </a:prstGeom>
          <a:noFill/>
        </p:spPr>
        <p:txBody>
          <a:bodyPr wrap="none" rtlCol="0">
            <a:spAutoFit/>
          </a:bodyPr>
          <a:lstStyle/>
          <a:p>
            <a:r>
              <a:rPr lang="es-CO" sz="1100" dirty="0" smtClean="0">
                <a:solidFill>
                  <a:srgbClr val="C00000"/>
                </a:solidFill>
              </a:rPr>
              <a:t>?</a:t>
            </a:r>
            <a:endParaRPr lang="es-CO" sz="1100" dirty="0">
              <a:solidFill>
                <a:srgbClr val="C00000"/>
              </a:solidFill>
            </a:endParaRPr>
          </a:p>
        </p:txBody>
      </p:sp>
      <p:cxnSp>
        <p:nvCxnSpPr>
          <p:cNvPr id="79" name="Straight Connector 78"/>
          <p:cNvCxnSpPr/>
          <p:nvPr/>
        </p:nvCxnSpPr>
        <p:spPr>
          <a:xfrm>
            <a:off x="395536" y="3140968"/>
            <a:ext cx="144016"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012160" y="5445224"/>
            <a:ext cx="1298561" cy="276999"/>
          </a:xfrm>
          <a:prstGeom prst="rect">
            <a:avLst/>
          </a:prstGeom>
          <a:solidFill>
            <a:schemeClr val="bg1"/>
          </a:solidFill>
        </p:spPr>
        <p:txBody>
          <a:bodyPr wrap="none" rtlCol="0">
            <a:spAutoFit/>
          </a:bodyPr>
          <a:lstStyle/>
          <a:p>
            <a:r>
              <a:rPr lang="es-CO" sz="1200" dirty="0" smtClean="0"/>
              <a:t>Valor transferido</a:t>
            </a:r>
            <a:endParaRPr lang="es-CO" sz="1200" dirty="0"/>
          </a:p>
        </p:txBody>
      </p:sp>
      <p:pic>
        <p:nvPicPr>
          <p:cNvPr id="45" name="Picture 1"/>
          <p:cNvPicPr>
            <a:picLocks noChangeAspect="1" noChangeArrowheads="1"/>
          </p:cNvPicPr>
          <p:nvPr/>
        </p:nvPicPr>
        <p:blipFill>
          <a:blip r:embed="rId3" cstate="print"/>
          <a:srcRect r="20432"/>
          <a:stretch>
            <a:fillRect/>
          </a:stretch>
        </p:blipFill>
        <p:spPr bwMode="auto">
          <a:xfrm>
            <a:off x="4716016" y="2276872"/>
            <a:ext cx="3925838" cy="3095625"/>
          </a:xfrm>
          <a:prstGeom prst="rect">
            <a:avLst/>
          </a:prstGeom>
          <a:noFill/>
          <a:ln w="9525">
            <a:noFill/>
            <a:miter lim="800000"/>
            <a:headEnd/>
            <a:tailEnd/>
          </a:ln>
          <a:effectLst/>
        </p:spPr>
      </p:pic>
      <p:cxnSp>
        <p:nvCxnSpPr>
          <p:cNvPr id="47" name="Straight Connector 46"/>
          <p:cNvCxnSpPr/>
          <p:nvPr/>
        </p:nvCxnSpPr>
        <p:spPr>
          <a:xfrm>
            <a:off x="395536" y="3429000"/>
            <a:ext cx="144016"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405813" cy="777875"/>
          </a:xfrm>
        </p:spPr>
        <p:txBody>
          <a:bodyPr/>
          <a:lstStyle/>
          <a:p>
            <a:pPr eaLnBrk="1" hangingPunct="1"/>
            <a:r>
              <a:rPr lang="es-CO" dirty="0" smtClean="0"/>
              <a:t>Avaluando el servicio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26" name="TextBox 25"/>
          <p:cNvSpPr txBox="1"/>
          <p:nvPr/>
        </p:nvSpPr>
        <p:spPr>
          <a:xfrm>
            <a:off x="489034" y="2961693"/>
            <a:ext cx="827471" cy="261610"/>
          </a:xfrm>
          <a:prstGeom prst="rect">
            <a:avLst/>
          </a:prstGeom>
          <a:noFill/>
        </p:spPr>
        <p:txBody>
          <a:bodyPr wrap="none" rtlCol="0">
            <a:spAutoFit/>
          </a:bodyPr>
          <a:lstStyle/>
          <a:p>
            <a:r>
              <a:rPr lang="es-CO" sz="1100" dirty="0" smtClean="0"/>
              <a:t>Pesogram</a:t>
            </a:r>
            <a:endParaRPr lang="es-CO" sz="1100" dirty="0"/>
          </a:p>
        </p:txBody>
      </p:sp>
      <p:sp>
        <p:nvSpPr>
          <p:cNvPr id="34" name="TextBox 33"/>
          <p:cNvSpPr txBox="1"/>
          <p:nvPr/>
        </p:nvSpPr>
        <p:spPr>
          <a:xfrm>
            <a:off x="2699792" y="2564904"/>
            <a:ext cx="899108" cy="430887"/>
          </a:xfrm>
          <a:prstGeom prst="rect">
            <a:avLst/>
          </a:prstGeom>
          <a:noFill/>
        </p:spPr>
        <p:txBody>
          <a:bodyPr wrap="square" rtlCol="0">
            <a:spAutoFit/>
          </a:bodyPr>
          <a:lstStyle/>
          <a:p>
            <a:r>
              <a:rPr lang="es-CO" sz="1100" b="1" u="sng" dirty="0" smtClean="0"/>
              <a:t>  Velocidad</a:t>
            </a:r>
            <a:endParaRPr lang="es-CO" sz="1100" b="1" u="sng" dirty="0"/>
          </a:p>
        </p:txBody>
      </p:sp>
      <p:sp>
        <p:nvSpPr>
          <p:cNvPr id="35" name="TextBox 34"/>
          <p:cNvSpPr txBox="1"/>
          <p:nvPr/>
        </p:nvSpPr>
        <p:spPr>
          <a:xfrm>
            <a:off x="1992171" y="2724352"/>
            <a:ext cx="780983" cy="261610"/>
          </a:xfrm>
          <a:prstGeom prst="rect">
            <a:avLst/>
          </a:prstGeom>
          <a:noFill/>
        </p:spPr>
        <p:txBody>
          <a:bodyPr wrap="none" rtlCol="0">
            <a:spAutoFit/>
          </a:bodyPr>
          <a:lstStyle/>
          <a:p>
            <a:r>
              <a:rPr lang="es-CO" sz="1100" b="1" u="sng" dirty="0" smtClean="0"/>
              <a:t># Puntos</a:t>
            </a:r>
            <a:endParaRPr lang="es-CO" sz="1100" b="1" u="sng" dirty="0"/>
          </a:p>
        </p:txBody>
      </p:sp>
      <p:sp>
        <p:nvSpPr>
          <p:cNvPr id="40" name="TextBox 39"/>
          <p:cNvSpPr txBox="1"/>
          <p:nvPr/>
        </p:nvSpPr>
        <p:spPr>
          <a:xfrm>
            <a:off x="1971086" y="2961693"/>
            <a:ext cx="537327" cy="261610"/>
          </a:xfrm>
          <a:prstGeom prst="rect">
            <a:avLst/>
          </a:prstGeom>
          <a:noFill/>
        </p:spPr>
        <p:txBody>
          <a:bodyPr wrap="none" rtlCol="0">
            <a:spAutoFit/>
          </a:bodyPr>
          <a:lstStyle/>
          <a:p>
            <a:r>
              <a:rPr lang="es-CO" sz="1100" dirty="0" smtClean="0"/>
              <a:t>1,000</a:t>
            </a:r>
            <a:endParaRPr lang="es-CO" sz="1100" dirty="0"/>
          </a:p>
        </p:txBody>
      </p:sp>
      <p:sp>
        <p:nvSpPr>
          <p:cNvPr id="44" name="TextBox 43"/>
          <p:cNvSpPr txBox="1"/>
          <p:nvPr/>
        </p:nvSpPr>
        <p:spPr>
          <a:xfrm>
            <a:off x="2699792" y="2924944"/>
            <a:ext cx="920445" cy="261610"/>
          </a:xfrm>
          <a:prstGeom prst="rect">
            <a:avLst/>
          </a:prstGeom>
          <a:noFill/>
        </p:spPr>
        <p:txBody>
          <a:bodyPr wrap="none" rtlCol="0">
            <a:spAutoFit/>
          </a:bodyPr>
          <a:lstStyle/>
          <a:p>
            <a:r>
              <a:rPr lang="es-CO" sz="1100" dirty="0" smtClean="0"/>
              <a:t>Instantáneo</a:t>
            </a:r>
            <a:endParaRPr lang="es-CO" sz="1100" dirty="0"/>
          </a:p>
        </p:txBody>
      </p:sp>
      <p:sp>
        <p:nvSpPr>
          <p:cNvPr id="54" name="TextBox 53"/>
          <p:cNvSpPr txBox="1"/>
          <p:nvPr/>
        </p:nvSpPr>
        <p:spPr>
          <a:xfrm>
            <a:off x="3563888" y="2708920"/>
            <a:ext cx="880369" cy="261610"/>
          </a:xfrm>
          <a:prstGeom prst="rect">
            <a:avLst/>
          </a:prstGeom>
          <a:noFill/>
        </p:spPr>
        <p:txBody>
          <a:bodyPr wrap="none" rtlCol="0">
            <a:spAutoFit/>
          </a:bodyPr>
          <a:lstStyle/>
          <a:p>
            <a:r>
              <a:rPr lang="es-CO" sz="1100" b="1" u="sng" dirty="0" smtClean="0"/>
              <a:t> Fiabilidad</a:t>
            </a:r>
            <a:endParaRPr lang="es-CO" sz="1100" b="1" u="sng" dirty="0"/>
          </a:p>
        </p:txBody>
      </p:sp>
      <p:sp>
        <p:nvSpPr>
          <p:cNvPr id="55" name="TextBox 54"/>
          <p:cNvSpPr txBox="1"/>
          <p:nvPr/>
        </p:nvSpPr>
        <p:spPr>
          <a:xfrm>
            <a:off x="3563888" y="2924944"/>
            <a:ext cx="466794" cy="261610"/>
          </a:xfrm>
          <a:prstGeom prst="rect">
            <a:avLst/>
          </a:prstGeom>
          <a:noFill/>
        </p:spPr>
        <p:txBody>
          <a:bodyPr wrap="none" rtlCol="0">
            <a:spAutoFit/>
          </a:bodyPr>
          <a:lstStyle/>
          <a:p>
            <a:r>
              <a:rPr lang="es-CO" sz="1100" dirty="0" smtClean="0"/>
              <a:t> Alta</a:t>
            </a:r>
            <a:endParaRPr lang="es-CO" sz="1100" dirty="0"/>
          </a:p>
        </p:txBody>
      </p:sp>
      <p:sp>
        <p:nvSpPr>
          <p:cNvPr id="59" name="TextBox 58"/>
          <p:cNvSpPr txBox="1"/>
          <p:nvPr/>
        </p:nvSpPr>
        <p:spPr>
          <a:xfrm>
            <a:off x="467544" y="4005064"/>
            <a:ext cx="883575" cy="261610"/>
          </a:xfrm>
          <a:prstGeom prst="rect">
            <a:avLst/>
          </a:prstGeom>
          <a:noFill/>
        </p:spPr>
        <p:txBody>
          <a:bodyPr wrap="none" rtlCol="0">
            <a:spAutoFit/>
          </a:bodyPr>
          <a:lstStyle/>
          <a:p>
            <a:r>
              <a:rPr lang="es-CO" sz="1100" dirty="0" smtClean="0">
                <a:solidFill>
                  <a:srgbClr val="C00000"/>
                </a:solidFill>
              </a:rPr>
              <a:t>Móvil-Peso</a:t>
            </a:r>
            <a:endParaRPr lang="es-CO" sz="1100" dirty="0">
              <a:solidFill>
                <a:srgbClr val="C00000"/>
              </a:solidFill>
            </a:endParaRPr>
          </a:p>
        </p:txBody>
      </p:sp>
      <p:sp>
        <p:nvSpPr>
          <p:cNvPr id="60" name="TextBox 59"/>
          <p:cNvSpPr txBox="1"/>
          <p:nvPr/>
        </p:nvSpPr>
        <p:spPr>
          <a:xfrm>
            <a:off x="1835696" y="3861048"/>
            <a:ext cx="615873" cy="600164"/>
          </a:xfrm>
          <a:prstGeom prst="rect">
            <a:avLst/>
          </a:prstGeom>
          <a:noFill/>
        </p:spPr>
        <p:txBody>
          <a:bodyPr wrap="none" rtlCol="0">
            <a:spAutoFit/>
          </a:bodyPr>
          <a:lstStyle/>
          <a:p>
            <a:pPr algn="ctr"/>
            <a:r>
              <a:rPr lang="es-CO" sz="1100" dirty="0" smtClean="0">
                <a:solidFill>
                  <a:srgbClr val="C00000"/>
                </a:solidFill>
              </a:rPr>
              <a:t>500…</a:t>
            </a:r>
          </a:p>
          <a:p>
            <a:pPr algn="ctr"/>
            <a:r>
              <a:rPr lang="es-CO" sz="1100" dirty="0" smtClean="0">
                <a:solidFill>
                  <a:srgbClr val="C00000"/>
                </a:solidFill>
              </a:rPr>
              <a:t>a</a:t>
            </a:r>
          </a:p>
          <a:p>
            <a:pPr algn="ctr"/>
            <a:r>
              <a:rPr lang="es-CO" sz="1100" dirty="0" smtClean="0">
                <a:solidFill>
                  <a:srgbClr val="C00000"/>
                </a:solidFill>
              </a:rPr>
              <a:t>10,000</a:t>
            </a:r>
            <a:endParaRPr lang="es-CO" sz="1100" dirty="0">
              <a:solidFill>
                <a:srgbClr val="C00000"/>
              </a:solidFill>
            </a:endParaRPr>
          </a:p>
        </p:txBody>
      </p:sp>
      <p:sp>
        <p:nvSpPr>
          <p:cNvPr id="61" name="TextBox 60"/>
          <p:cNvSpPr txBox="1"/>
          <p:nvPr/>
        </p:nvSpPr>
        <p:spPr>
          <a:xfrm>
            <a:off x="2678302" y="4033617"/>
            <a:ext cx="920445" cy="261610"/>
          </a:xfrm>
          <a:prstGeom prst="rect">
            <a:avLst/>
          </a:prstGeom>
          <a:noFill/>
        </p:spPr>
        <p:txBody>
          <a:bodyPr wrap="none" rtlCol="0">
            <a:spAutoFit/>
          </a:bodyPr>
          <a:lstStyle/>
          <a:p>
            <a:r>
              <a:rPr lang="es-CO" sz="1100" dirty="0" smtClean="0">
                <a:solidFill>
                  <a:srgbClr val="C00000"/>
                </a:solidFill>
              </a:rPr>
              <a:t>Instantáneo</a:t>
            </a:r>
            <a:endParaRPr lang="es-CO" sz="1100" dirty="0">
              <a:solidFill>
                <a:srgbClr val="C00000"/>
              </a:solidFill>
            </a:endParaRPr>
          </a:p>
        </p:txBody>
      </p:sp>
      <p:sp>
        <p:nvSpPr>
          <p:cNvPr id="52" name="TextBox 51"/>
          <p:cNvSpPr txBox="1"/>
          <p:nvPr/>
        </p:nvSpPr>
        <p:spPr>
          <a:xfrm>
            <a:off x="495491" y="2724352"/>
            <a:ext cx="732893" cy="261610"/>
          </a:xfrm>
          <a:prstGeom prst="rect">
            <a:avLst/>
          </a:prstGeom>
          <a:noFill/>
        </p:spPr>
        <p:txBody>
          <a:bodyPr wrap="none" rtlCol="0">
            <a:spAutoFit/>
          </a:bodyPr>
          <a:lstStyle/>
          <a:p>
            <a:r>
              <a:rPr lang="es-CO" sz="1100" b="1" u="sng" dirty="0" smtClean="0"/>
              <a:t>Servicio</a:t>
            </a:r>
            <a:endParaRPr lang="es-CO" sz="1100" b="1" u="sng" dirty="0"/>
          </a:p>
        </p:txBody>
      </p:sp>
      <p:sp>
        <p:nvSpPr>
          <p:cNvPr id="70" name="TextBox 69"/>
          <p:cNvSpPr txBox="1"/>
          <p:nvPr/>
        </p:nvSpPr>
        <p:spPr>
          <a:xfrm>
            <a:off x="467544" y="3284984"/>
            <a:ext cx="970137" cy="261610"/>
          </a:xfrm>
          <a:prstGeom prst="rect">
            <a:avLst/>
          </a:prstGeom>
          <a:noFill/>
        </p:spPr>
        <p:txBody>
          <a:bodyPr wrap="none" rtlCol="0">
            <a:spAutoFit/>
          </a:bodyPr>
          <a:lstStyle/>
          <a:p>
            <a:r>
              <a:rPr lang="es-CO" sz="1100" dirty="0" smtClean="0"/>
              <a:t>Encomienda</a:t>
            </a:r>
            <a:endParaRPr lang="es-CO" sz="1100" dirty="0"/>
          </a:p>
        </p:txBody>
      </p:sp>
      <p:sp>
        <p:nvSpPr>
          <p:cNvPr id="71" name="TextBox 70"/>
          <p:cNvSpPr txBox="1"/>
          <p:nvPr/>
        </p:nvSpPr>
        <p:spPr>
          <a:xfrm>
            <a:off x="1975964" y="3284984"/>
            <a:ext cx="341760" cy="261610"/>
          </a:xfrm>
          <a:prstGeom prst="rect">
            <a:avLst/>
          </a:prstGeom>
          <a:noFill/>
        </p:spPr>
        <p:txBody>
          <a:bodyPr wrap="none" rtlCol="0">
            <a:spAutoFit/>
          </a:bodyPr>
          <a:lstStyle/>
          <a:p>
            <a:r>
              <a:rPr lang="es-CO" sz="1100" dirty="0" smtClean="0"/>
              <a:t>80</a:t>
            </a:r>
            <a:endParaRPr lang="es-CO" sz="1100" dirty="0"/>
          </a:p>
        </p:txBody>
      </p:sp>
      <p:sp>
        <p:nvSpPr>
          <p:cNvPr id="72" name="TextBox 71"/>
          <p:cNvSpPr txBox="1"/>
          <p:nvPr/>
        </p:nvSpPr>
        <p:spPr>
          <a:xfrm>
            <a:off x="2729083" y="3284984"/>
            <a:ext cx="593432" cy="261610"/>
          </a:xfrm>
          <a:prstGeom prst="rect">
            <a:avLst/>
          </a:prstGeom>
          <a:noFill/>
        </p:spPr>
        <p:txBody>
          <a:bodyPr wrap="none" rtlCol="0">
            <a:spAutoFit/>
          </a:bodyPr>
          <a:lstStyle/>
          <a:p>
            <a:r>
              <a:rPr lang="es-CO" sz="1100" dirty="0" smtClean="0"/>
              <a:t>3-Dias</a:t>
            </a:r>
            <a:endParaRPr lang="es-CO" sz="1100" dirty="0"/>
          </a:p>
        </p:txBody>
      </p:sp>
      <p:sp>
        <p:nvSpPr>
          <p:cNvPr id="73" name="TextBox 72"/>
          <p:cNvSpPr txBox="1"/>
          <p:nvPr/>
        </p:nvSpPr>
        <p:spPr>
          <a:xfrm>
            <a:off x="3563888" y="3212976"/>
            <a:ext cx="506870" cy="261610"/>
          </a:xfrm>
          <a:prstGeom prst="rect">
            <a:avLst/>
          </a:prstGeom>
          <a:noFill/>
        </p:spPr>
        <p:txBody>
          <a:bodyPr wrap="none" rtlCol="0">
            <a:spAutoFit/>
          </a:bodyPr>
          <a:lstStyle/>
          <a:p>
            <a:r>
              <a:rPr lang="es-CO" sz="1100" dirty="0" smtClean="0"/>
              <a:t> Baja</a:t>
            </a:r>
            <a:endParaRPr lang="es-CO" sz="1100" dirty="0"/>
          </a:p>
        </p:txBody>
      </p:sp>
      <p:sp>
        <p:nvSpPr>
          <p:cNvPr id="36" name="TextBox 35"/>
          <p:cNvSpPr txBox="1"/>
          <p:nvPr/>
        </p:nvSpPr>
        <p:spPr>
          <a:xfrm>
            <a:off x="3542398" y="4033617"/>
            <a:ext cx="505267" cy="261610"/>
          </a:xfrm>
          <a:prstGeom prst="rect">
            <a:avLst/>
          </a:prstGeom>
          <a:noFill/>
        </p:spPr>
        <p:txBody>
          <a:bodyPr wrap="none" rtlCol="0">
            <a:spAutoFit/>
          </a:bodyPr>
          <a:lstStyle/>
          <a:p>
            <a:r>
              <a:rPr lang="es-CO" sz="1100" dirty="0" smtClean="0">
                <a:solidFill>
                  <a:srgbClr val="C00000"/>
                </a:solidFill>
              </a:rPr>
              <a:t>  Alta</a:t>
            </a:r>
            <a:endParaRPr lang="es-CO" sz="1100" dirty="0">
              <a:solidFill>
                <a:srgbClr val="C00000"/>
              </a:solidFill>
            </a:endParaRPr>
          </a:p>
        </p:txBody>
      </p:sp>
      <p:sp>
        <p:nvSpPr>
          <p:cNvPr id="37" name="TextBox 36"/>
          <p:cNvSpPr txBox="1"/>
          <p:nvPr/>
        </p:nvSpPr>
        <p:spPr>
          <a:xfrm>
            <a:off x="4514271" y="1772816"/>
            <a:ext cx="4629729" cy="307777"/>
          </a:xfrm>
          <a:prstGeom prst="rect">
            <a:avLst/>
          </a:prstGeom>
          <a:noFill/>
        </p:spPr>
        <p:txBody>
          <a:bodyPr wrap="none" rtlCol="0">
            <a:spAutoFit/>
          </a:bodyPr>
          <a:lstStyle/>
          <a:p>
            <a:r>
              <a:rPr lang="es-ES" sz="1400" u="sng" dirty="0" smtClean="0"/>
              <a:t>Costo de  transferencia  P2P con alternativas existentes</a:t>
            </a:r>
            <a:endParaRPr lang="en-GB" sz="1400" u="sng" dirty="0"/>
          </a:p>
        </p:txBody>
      </p:sp>
      <p:sp>
        <p:nvSpPr>
          <p:cNvPr id="38" name="TextBox 37"/>
          <p:cNvSpPr txBox="1"/>
          <p:nvPr/>
        </p:nvSpPr>
        <p:spPr>
          <a:xfrm>
            <a:off x="349406" y="1844824"/>
            <a:ext cx="3538084" cy="307777"/>
          </a:xfrm>
          <a:prstGeom prst="rect">
            <a:avLst/>
          </a:prstGeom>
          <a:noFill/>
        </p:spPr>
        <p:txBody>
          <a:bodyPr wrap="none" rtlCol="0">
            <a:spAutoFit/>
          </a:bodyPr>
          <a:lstStyle/>
          <a:p>
            <a:r>
              <a:rPr lang="es-CO" sz="1400" u="sng" dirty="0" smtClean="0"/>
              <a:t>Alternativas Existentes P2P en Movilandia</a:t>
            </a:r>
            <a:endParaRPr lang="es-CO" sz="1400" u="sng" dirty="0"/>
          </a:p>
        </p:txBody>
      </p:sp>
      <p:sp>
        <p:nvSpPr>
          <p:cNvPr id="63" name="TextBox 62"/>
          <p:cNvSpPr txBox="1"/>
          <p:nvPr/>
        </p:nvSpPr>
        <p:spPr>
          <a:xfrm>
            <a:off x="1467030" y="2724352"/>
            <a:ext cx="615874" cy="261610"/>
          </a:xfrm>
          <a:prstGeom prst="rect">
            <a:avLst/>
          </a:prstGeom>
          <a:noFill/>
        </p:spPr>
        <p:txBody>
          <a:bodyPr wrap="none" rtlCol="0">
            <a:spAutoFit/>
          </a:bodyPr>
          <a:lstStyle/>
          <a:p>
            <a:r>
              <a:rPr lang="es-CO" sz="1100" b="1" u="sng" dirty="0" smtClean="0"/>
              <a:t>Precio</a:t>
            </a:r>
            <a:endParaRPr lang="es-CO" sz="1100" b="1" u="sng" dirty="0"/>
          </a:p>
        </p:txBody>
      </p:sp>
      <p:sp>
        <p:nvSpPr>
          <p:cNvPr id="65" name="TextBox 64"/>
          <p:cNvSpPr txBox="1"/>
          <p:nvPr/>
        </p:nvSpPr>
        <p:spPr>
          <a:xfrm>
            <a:off x="1467762" y="2961693"/>
            <a:ext cx="388248" cy="261610"/>
          </a:xfrm>
          <a:prstGeom prst="rect">
            <a:avLst/>
          </a:prstGeom>
          <a:noFill/>
        </p:spPr>
        <p:txBody>
          <a:bodyPr wrap="none" rtlCol="0">
            <a:spAutoFit/>
          </a:bodyPr>
          <a:lstStyle/>
          <a:p>
            <a:r>
              <a:rPr lang="es-CO" sz="1100" dirty="0" smtClean="0"/>
              <a:t>8%</a:t>
            </a:r>
            <a:endParaRPr lang="es-CO" sz="1100" dirty="0"/>
          </a:p>
        </p:txBody>
      </p:sp>
      <p:sp>
        <p:nvSpPr>
          <p:cNvPr id="77" name="TextBox 76"/>
          <p:cNvSpPr txBox="1"/>
          <p:nvPr/>
        </p:nvSpPr>
        <p:spPr>
          <a:xfrm>
            <a:off x="1454538" y="3284984"/>
            <a:ext cx="537327" cy="261610"/>
          </a:xfrm>
          <a:prstGeom prst="rect">
            <a:avLst/>
          </a:prstGeom>
          <a:noFill/>
        </p:spPr>
        <p:txBody>
          <a:bodyPr wrap="none" rtlCol="0">
            <a:spAutoFit/>
          </a:bodyPr>
          <a:lstStyle/>
          <a:p>
            <a:r>
              <a:rPr lang="es-CO" sz="1100" dirty="0" smtClean="0"/>
              <a:t>$1.50</a:t>
            </a:r>
            <a:endParaRPr lang="es-CO" sz="1100" dirty="0"/>
          </a:p>
        </p:txBody>
      </p:sp>
      <p:sp>
        <p:nvSpPr>
          <p:cNvPr id="78" name="TextBox 77"/>
          <p:cNvSpPr txBox="1"/>
          <p:nvPr/>
        </p:nvSpPr>
        <p:spPr>
          <a:xfrm>
            <a:off x="1458972" y="4002186"/>
            <a:ext cx="263214" cy="261610"/>
          </a:xfrm>
          <a:prstGeom prst="rect">
            <a:avLst/>
          </a:prstGeom>
          <a:noFill/>
        </p:spPr>
        <p:txBody>
          <a:bodyPr wrap="none" rtlCol="0">
            <a:spAutoFit/>
          </a:bodyPr>
          <a:lstStyle/>
          <a:p>
            <a:r>
              <a:rPr lang="es-CO" sz="1100" dirty="0" smtClean="0">
                <a:solidFill>
                  <a:srgbClr val="C00000"/>
                </a:solidFill>
              </a:rPr>
              <a:t>?</a:t>
            </a:r>
            <a:endParaRPr lang="es-CO" sz="1100" dirty="0">
              <a:solidFill>
                <a:srgbClr val="C00000"/>
              </a:solidFill>
            </a:endParaRPr>
          </a:p>
        </p:txBody>
      </p:sp>
      <p:cxnSp>
        <p:nvCxnSpPr>
          <p:cNvPr id="79" name="Straight Connector 78"/>
          <p:cNvCxnSpPr/>
          <p:nvPr/>
        </p:nvCxnSpPr>
        <p:spPr>
          <a:xfrm>
            <a:off x="395536" y="3140968"/>
            <a:ext cx="144016"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012160" y="5445224"/>
            <a:ext cx="1298561" cy="276999"/>
          </a:xfrm>
          <a:prstGeom prst="rect">
            <a:avLst/>
          </a:prstGeom>
          <a:solidFill>
            <a:schemeClr val="bg1"/>
          </a:solidFill>
        </p:spPr>
        <p:txBody>
          <a:bodyPr wrap="none" rtlCol="0">
            <a:spAutoFit/>
          </a:bodyPr>
          <a:lstStyle/>
          <a:p>
            <a:r>
              <a:rPr lang="es-CO" sz="1200" dirty="0" smtClean="0"/>
              <a:t>Valor transferido</a:t>
            </a:r>
            <a:endParaRPr lang="es-CO" sz="1200" dirty="0"/>
          </a:p>
        </p:txBody>
      </p:sp>
      <p:pic>
        <p:nvPicPr>
          <p:cNvPr id="45" name="Picture 1"/>
          <p:cNvPicPr>
            <a:picLocks noChangeAspect="1" noChangeArrowheads="1"/>
          </p:cNvPicPr>
          <p:nvPr/>
        </p:nvPicPr>
        <p:blipFill>
          <a:blip r:embed="rId3" cstate="print"/>
          <a:srcRect r="20432"/>
          <a:stretch>
            <a:fillRect/>
          </a:stretch>
        </p:blipFill>
        <p:spPr bwMode="auto">
          <a:xfrm>
            <a:off x="4716016" y="2276872"/>
            <a:ext cx="3925838" cy="3095625"/>
          </a:xfrm>
          <a:prstGeom prst="rect">
            <a:avLst/>
          </a:prstGeom>
          <a:noFill/>
          <a:ln w="9525">
            <a:noFill/>
            <a:miter lim="800000"/>
            <a:headEnd/>
            <a:tailEnd/>
          </a:ln>
          <a:effectLst/>
        </p:spPr>
      </p:pic>
      <p:cxnSp>
        <p:nvCxnSpPr>
          <p:cNvPr id="47" name="Straight Connector 46"/>
          <p:cNvCxnSpPr/>
          <p:nvPr/>
        </p:nvCxnSpPr>
        <p:spPr>
          <a:xfrm>
            <a:off x="395536" y="3429000"/>
            <a:ext cx="144016"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49" name="Isosceles Triangle 48"/>
          <p:cNvSpPr/>
          <p:nvPr/>
        </p:nvSpPr>
        <p:spPr>
          <a:xfrm rot="16200000">
            <a:off x="5956837" y="2332195"/>
            <a:ext cx="2126870" cy="3024336"/>
          </a:xfrm>
          <a:prstGeom prst="triangle">
            <a:avLst>
              <a:gd name="adj" fmla="val 0"/>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TextBox 50"/>
          <p:cNvSpPr txBox="1"/>
          <p:nvPr/>
        </p:nvSpPr>
        <p:spPr>
          <a:xfrm>
            <a:off x="7729644" y="3467637"/>
            <a:ext cx="841705" cy="738664"/>
          </a:xfrm>
          <a:prstGeom prst="rect">
            <a:avLst/>
          </a:prstGeom>
          <a:noFill/>
        </p:spPr>
        <p:txBody>
          <a:bodyPr wrap="none" rtlCol="0">
            <a:spAutoFit/>
          </a:bodyPr>
          <a:lstStyle/>
          <a:p>
            <a:pPr algn="ctr"/>
            <a:r>
              <a:rPr lang="en-GB" sz="1400" dirty="0" smtClean="0"/>
              <a:t>Ventana</a:t>
            </a:r>
          </a:p>
          <a:p>
            <a:pPr algn="ctr"/>
            <a:r>
              <a:rPr lang="en-GB" sz="1400" dirty="0" smtClean="0"/>
              <a:t>de</a:t>
            </a:r>
          </a:p>
          <a:p>
            <a:pPr algn="ctr"/>
            <a:r>
              <a:rPr lang="en-GB" sz="1400" dirty="0" smtClean="0"/>
              <a:t>Precios</a:t>
            </a:r>
            <a:endParaRPr lang="en-GB"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405813" cy="777875"/>
          </a:xfrm>
        </p:spPr>
        <p:txBody>
          <a:bodyPr/>
          <a:lstStyle/>
          <a:p>
            <a:pPr eaLnBrk="1" hangingPunct="1"/>
            <a:r>
              <a:rPr lang="es-CO" dirty="0" smtClean="0"/>
              <a:t>Avaluando el servicio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26" name="TextBox 25"/>
          <p:cNvSpPr txBox="1"/>
          <p:nvPr/>
        </p:nvSpPr>
        <p:spPr>
          <a:xfrm>
            <a:off x="489034" y="2961693"/>
            <a:ext cx="827471" cy="261610"/>
          </a:xfrm>
          <a:prstGeom prst="rect">
            <a:avLst/>
          </a:prstGeom>
          <a:noFill/>
        </p:spPr>
        <p:txBody>
          <a:bodyPr wrap="none" rtlCol="0">
            <a:spAutoFit/>
          </a:bodyPr>
          <a:lstStyle/>
          <a:p>
            <a:r>
              <a:rPr lang="es-CO" sz="1100" dirty="0" smtClean="0"/>
              <a:t>Pesogram</a:t>
            </a:r>
            <a:endParaRPr lang="es-CO" sz="1100" dirty="0"/>
          </a:p>
        </p:txBody>
      </p:sp>
      <p:sp>
        <p:nvSpPr>
          <p:cNvPr id="34" name="TextBox 33"/>
          <p:cNvSpPr txBox="1"/>
          <p:nvPr/>
        </p:nvSpPr>
        <p:spPr>
          <a:xfrm>
            <a:off x="2699792" y="2564904"/>
            <a:ext cx="899108" cy="430887"/>
          </a:xfrm>
          <a:prstGeom prst="rect">
            <a:avLst/>
          </a:prstGeom>
          <a:noFill/>
        </p:spPr>
        <p:txBody>
          <a:bodyPr wrap="square" rtlCol="0">
            <a:spAutoFit/>
          </a:bodyPr>
          <a:lstStyle/>
          <a:p>
            <a:r>
              <a:rPr lang="es-CO" sz="1100" b="1" u="sng" dirty="0" smtClean="0"/>
              <a:t>  Velocidad</a:t>
            </a:r>
            <a:endParaRPr lang="es-CO" sz="1100" b="1" u="sng" dirty="0"/>
          </a:p>
        </p:txBody>
      </p:sp>
      <p:sp>
        <p:nvSpPr>
          <p:cNvPr id="35" name="TextBox 34"/>
          <p:cNvSpPr txBox="1"/>
          <p:nvPr/>
        </p:nvSpPr>
        <p:spPr>
          <a:xfrm>
            <a:off x="1992171" y="2724352"/>
            <a:ext cx="780983" cy="261610"/>
          </a:xfrm>
          <a:prstGeom prst="rect">
            <a:avLst/>
          </a:prstGeom>
          <a:noFill/>
        </p:spPr>
        <p:txBody>
          <a:bodyPr wrap="none" rtlCol="0">
            <a:spAutoFit/>
          </a:bodyPr>
          <a:lstStyle/>
          <a:p>
            <a:r>
              <a:rPr lang="es-CO" sz="1100" b="1" u="sng" dirty="0" smtClean="0"/>
              <a:t># Puntos</a:t>
            </a:r>
            <a:endParaRPr lang="es-CO" sz="1100" b="1" u="sng" dirty="0"/>
          </a:p>
        </p:txBody>
      </p:sp>
      <p:sp>
        <p:nvSpPr>
          <p:cNvPr id="40" name="TextBox 39"/>
          <p:cNvSpPr txBox="1"/>
          <p:nvPr/>
        </p:nvSpPr>
        <p:spPr>
          <a:xfrm>
            <a:off x="1971086" y="2961693"/>
            <a:ext cx="537327" cy="261610"/>
          </a:xfrm>
          <a:prstGeom prst="rect">
            <a:avLst/>
          </a:prstGeom>
          <a:noFill/>
        </p:spPr>
        <p:txBody>
          <a:bodyPr wrap="none" rtlCol="0">
            <a:spAutoFit/>
          </a:bodyPr>
          <a:lstStyle/>
          <a:p>
            <a:r>
              <a:rPr lang="es-CO" sz="1100" dirty="0" smtClean="0"/>
              <a:t>1,000</a:t>
            </a:r>
            <a:endParaRPr lang="es-CO" sz="1100" dirty="0"/>
          </a:p>
        </p:txBody>
      </p:sp>
      <p:sp>
        <p:nvSpPr>
          <p:cNvPr id="44" name="TextBox 43"/>
          <p:cNvSpPr txBox="1"/>
          <p:nvPr/>
        </p:nvSpPr>
        <p:spPr>
          <a:xfrm>
            <a:off x="2699792" y="2924944"/>
            <a:ext cx="920445" cy="261610"/>
          </a:xfrm>
          <a:prstGeom prst="rect">
            <a:avLst/>
          </a:prstGeom>
          <a:noFill/>
        </p:spPr>
        <p:txBody>
          <a:bodyPr wrap="none" rtlCol="0">
            <a:spAutoFit/>
          </a:bodyPr>
          <a:lstStyle/>
          <a:p>
            <a:r>
              <a:rPr lang="es-CO" sz="1100" dirty="0" smtClean="0"/>
              <a:t>Instantáneo</a:t>
            </a:r>
            <a:endParaRPr lang="es-CO" sz="1100" dirty="0"/>
          </a:p>
        </p:txBody>
      </p:sp>
      <p:sp>
        <p:nvSpPr>
          <p:cNvPr id="54" name="TextBox 53"/>
          <p:cNvSpPr txBox="1"/>
          <p:nvPr/>
        </p:nvSpPr>
        <p:spPr>
          <a:xfrm>
            <a:off x="3563888" y="2708920"/>
            <a:ext cx="880369" cy="261610"/>
          </a:xfrm>
          <a:prstGeom prst="rect">
            <a:avLst/>
          </a:prstGeom>
          <a:noFill/>
        </p:spPr>
        <p:txBody>
          <a:bodyPr wrap="none" rtlCol="0">
            <a:spAutoFit/>
          </a:bodyPr>
          <a:lstStyle/>
          <a:p>
            <a:r>
              <a:rPr lang="es-CO" sz="1100" b="1" u="sng" dirty="0" smtClean="0"/>
              <a:t> Fiabilidad</a:t>
            </a:r>
            <a:endParaRPr lang="es-CO" sz="1100" b="1" u="sng" dirty="0"/>
          </a:p>
        </p:txBody>
      </p:sp>
      <p:sp>
        <p:nvSpPr>
          <p:cNvPr id="55" name="TextBox 54"/>
          <p:cNvSpPr txBox="1"/>
          <p:nvPr/>
        </p:nvSpPr>
        <p:spPr>
          <a:xfrm>
            <a:off x="3563888" y="2924944"/>
            <a:ext cx="466794" cy="261610"/>
          </a:xfrm>
          <a:prstGeom prst="rect">
            <a:avLst/>
          </a:prstGeom>
          <a:noFill/>
        </p:spPr>
        <p:txBody>
          <a:bodyPr wrap="none" rtlCol="0">
            <a:spAutoFit/>
          </a:bodyPr>
          <a:lstStyle/>
          <a:p>
            <a:r>
              <a:rPr lang="es-CO" sz="1100" dirty="0" smtClean="0"/>
              <a:t> Alta</a:t>
            </a:r>
            <a:endParaRPr lang="es-CO" sz="1100" dirty="0"/>
          </a:p>
        </p:txBody>
      </p:sp>
      <p:sp>
        <p:nvSpPr>
          <p:cNvPr id="59" name="TextBox 58"/>
          <p:cNvSpPr txBox="1"/>
          <p:nvPr/>
        </p:nvSpPr>
        <p:spPr>
          <a:xfrm>
            <a:off x="467544" y="4005064"/>
            <a:ext cx="883575" cy="261610"/>
          </a:xfrm>
          <a:prstGeom prst="rect">
            <a:avLst/>
          </a:prstGeom>
          <a:noFill/>
        </p:spPr>
        <p:txBody>
          <a:bodyPr wrap="none" rtlCol="0">
            <a:spAutoFit/>
          </a:bodyPr>
          <a:lstStyle/>
          <a:p>
            <a:r>
              <a:rPr lang="es-CO" sz="1100" dirty="0" smtClean="0">
                <a:solidFill>
                  <a:srgbClr val="C00000"/>
                </a:solidFill>
              </a:rPr>
              <a:t>Móvil-Peso</a:t>
            </a:r>
            <a:endParaRPr lang="es-CO" sz="1100" dirty="0">
              <a:solidFill>
                <a:srgbClr val="C00000"/>
              </a:solidFill>
            </a:endParaRPr>
          </a:p>
        </p:txBody>
      </p:sp>
      <p:sp>
        <p:nvSpPr>
          <p:cNvPr id="60" name="TextBox 59"/>
          <p:cNvSpPr txBox="1"/>
          <p:nvPr/>
        </p:nvSpPr>
        <p:spPr>
          <a:xfrm>
            <a:off x="1835696" y="3861048"/>
            <a:ext cx="615873" cy="600164"/>
          </a:xfrm>
          <a:prstGeom prst="rect">
            <a:avLst/>
          </a:prstGeom>
          <a:noFill/>
        </p:spPr>
        <p:txBody>
          <a:bodyPr wrap="none" rtlCol="0">
            <a:spAutoFit/>
          </a:bodyPr>
          <a:lstStyle/>
          <a:p>
            <a:pPr algn="ctr"/>
            <a:r>
              <a:rPr lang="es-CO" sz="1100" dirty="0" smtClean="0">
                <a:solidFill>
                  <a:srgbClr val="C00000"/>
                </a:solidFill>
              </a:rPr>
              <a:t>500…</a:t>
            </a:r>
          </a:p>
          <a:p>
            <a:pPr algn="ctr"/>
            <a:r>
              <a:rPr lang="es-CO" sz="1100" dirty="0" smtClean="0">
                <a:solidFill>
                  <a:srgbClr val="C00000"/>
                </a:solidFill>
              </a:rPr>
              <a:t>a</a:t>
            </a:r>
          </a:p>
          <a:p>
            <a:pPr algn="ctr"/>
            <a:r>
              <a:rPr lang="es-CO" sz="1100" dirty="0" smtClean="0">
                <a:solidFill>
                  <a:srgbClr val="C00000"/>
                </a:solidFill>
              </a:rPr>
              <a:t>10,000</a:t>
            </a:r>
            <a:endParaRPr lang="es-CO" sz="1100" dirty="0">
              <a:solidFill>
                <a:srgbClr val="C00000"/>
              </a:solidFill>
            </a:endParaRPr>
          </a:p>
        </p:txBody>
      </p:sp>
      <p:sp>
        <p:nvSpPr>
          <p:cNvPr id="61" name="TextBox 60"/>
          <p:cNvSpPr txBox="1"/>
          <p:nvPr/>
        </p:nvSpPr>
        <p:spPr>
          <a:xfrm>
            <a:off x="2678302" y="4033617"/>
            <a:ext cx="920445" cy="261610"/>
          </a:xfrm>
          <a:prstGeom prst="rect">
            <a:avLst/>
          </a:prstGeom>
          <a:noFill/>
        </p:spPr>
        <p:txBody>
          <a:bodyPr wrap="none" rtlCol="0">
            <a:spAutoFit/>
          </a:bodyPr>
          <a:lstStyle/>
          <a:p>
            <a:r>
              <a:rPr lang="es-CO" sz="1100" dirty="0" smtClean="0">
                <a:solidFill>
                  <a:srgbClr val="C00000"/>
                </a:solidFill>
              </a:rPr>
              <a:t>Instantáneo</a:t>
            </a:r>
            <a:endParaRPr lang="es-CO" sz="1100" dirty="0">
              <a:solidFill>
                <a:srgbClr val="C00000"/>
              </a:solidFill>
            </a:endParaRPr>
          </a:p>
        </p:txBody>
      </p:sp>
      <p:sp>
        <p:nvSpPr>
          <p:cNvPr id="52" name="TextBox 51"/>
          <p:cNvSpPr txBox="1"/>
          <p:nvPr/>
        </p:nvSpPr>
        <p:spPr>
          <a:xfrm>
            <a:off x="495491" y="2724352"/>
            <a:ext cx="732893" cy="261610"/>
          </a:xfrm>
          <a:prstGeom prst="rect">
            <a:avLst/>
          </a:prstGeom>
          <a:noFill/>
        </p:spPr>
        <p:txBody>
          <a:bodyPr wrap="none" rtlCol="0">
            <a:spAutoFit/>
          </a:bodyPr>
          <a:lstStyle/>
          <a:p>
            <a:r>
              <a:rPr lang="es-CO" sz="1100" b="1" u="sng" dirty="0" smtClean="0"/>
              <a:t>Servicio</a:t>
            </a:r>
            <a:endParaRPr lang="es-CO" sz="1100" b="1" u="sng" dirty="0"/>
          </a:p>
        </p:txBody>
      </p:sp>
      <p:sp>
        <p:nvSpPr>
          <p:cNvPr id="70" name="TextBox 69"/>
          <p:cNvSpPr txBox="1"/>
          <p:nvPr/>
        </p:nvSpPr>
        <p:spPr>
          <a:xfrm>
            <a:off x="467544" y="3284984"/>
            <a:ext cx="970137" cy="261610"/>
          </a:xfrm>
          <a:prstGeom prst="rect">
            <a:avLst/>
          </a:prstGeom>
          <a:noFill/>
        </p:spPr>
        <p:txBody>
          <a:bodyPr wrap="none" rtlCol="0">
            <a:spAutoFit/>
          </a:bodyPr>
          <a:lstStyle/>
          <a:p>
            <a:r>
              <a:rPr lang="es-CO" sz="1100" dirty="0" smtClean="0"/>
              <a:t>Encomienda</a:t>
            </a:r>
            <a:endParaRPr lang="es-CO" sz="1100" dirty="0"/>
          </a:p>
        </p:txBody>
      </p:sp>
      <p:sp>
        <p:nvSpPr>
          <p:cNvPr id="71" name="TextBox 70"/>
          <p:cNvSpPr txBox="1"/>
          <p:nvPr/>
        </p:nvSpPr>
        <p:spPr>
          <a:xfrm>
            <a:off x="1975964" y="3284984"/>
            <a:ext cx="341760" cy="261610"/>
          </a:xfrm>
          <a:prstGeom prst="rect">
            <a:avLst/>
          </a:prstGeom>
          <a:noFill/>
        </p:spPr>
        <p:txBody>
          <a:bodyPr wrap="none" rtlCol="0">
            <a:spAutoFit/>
          </a:bodyPr>
          <a:lstStyle/>
          <a:p>
            <a:r>
              <a:rPr lang="es-CO" sz="1100" dirty="0" smtClean="0"/>
              <a:t>80</a:t>
            </a:r>
            <a:endParaRPr lang="es-CO" sz="1100" dirty="0"/>
          </a:p>
        </p:txBody>
      </p:sp>
      <p:sp>
        <p:nvSpPr>
          <p:cNvPr id="72" name="TextBox 71"/>
          <p:cNvSpPr txBox="1"/>
          <p:nvPr/>
        </p:nvSpPr>
        <p:spPr>
          <a:xfrm>
            <a:off x="2729083" y="3284984"/>
            <a:ext cx="593432" cy="261610"/>
          </a:xfrm>
          <a:prstGeom prst="rect">
            <a:avLst/>
          </a:prstGeom>
          <a:noFill/>
        </p:spPr>
        <p:txBody>
          <a:bodyPr wrap="none" rtlCol="0">
            <a:spAutoFit/>
          </a:bodyPr>
          <a:lstStyle/>
          <a:p>
            <a:r>
              <a:rPr lang="es-CO" sz="1100" dirty="0" smtClean="0"/>
              <a:t>3-Dias</a:t>
            </a:r>
            <a:endParaRPr lang="es-CO" sz="1100" dirty="0"/>
          </a:p>
        </p:txBody>
      </p:sp>
      <p:sp>
        <p:nvSpPr>
          <p:cNvPr id="73" name="TextBox 72"/>
          <p:cNvSpPr txBox="1"/>
          <p:nvPr/>
        </p:nvSpPr>
        <p:spPr>
          <a:xfrm>
            <a:off x="3563888" y="3212976"/>
            <a:ext cx="506870" cy="261610"/>
          </a:xfrm>
          <a:prstGeom prst="rect">
            <a:avLst/>
          </a:prstGeom>
          <a:noFill/>
        </p:spPr>
        <p:txBody>
          <a:bodyPr wrap="none" rtlCol="0">
            <a:spAutoFit/>
          </a:bodyPr>
          <a:lstStyle/>
          <a:p>
            <a:r>
              <a:rPr lang="es-CO" sz="1100" dirty="0" smtClean="0"/>
              <a:t> Baja</a:t>
            </a:r>
            <a:endParaRPr lang="es-CO" sz="1100" dirty="0"/>
          </a:p>
        </p:txBody>
      </p:sp>
      <p:sp>
        <p:nvSpPr>
          <p:cNvPr id="36" name="TextBox 35"/>
          <p:cNvSpPr txBox="1"/>
          <p:nvPr/>
        </p:nvSpPr>
        <p:spPr>
          <a:xfrm>
            <a:off x="3542398" y="4033617"/>
            <a:ext cx="505267" cy="261610"/>
          </a:xfrm>
          <a:prstGeom prst="rect">
            <a:avLst/>
          </a:prstGeom>
          <a:noFill/>
        </p:spPr>
        <p:txBody>
          <a:bodyPr wrap="none" rtlCol="0">
            <a:spAutoFit/>
          </a:bodyPr>
          <a:lstStyle/>
          <a:p>
            <a:r>
              <a:rPr lang="es-CO" sz="1100" dirty="0" smtClean="0">
                <a:solidFill>
                  <a:srgbClr val="C00000"/>
                </a:solidFill>
              </a:rPr>
              <a:t>  Alta</a:t>
            </a:r>
            <a:endParaRPr lang="es-CO" sz="1100" dirty="0">
              <a:solidFill>
                <a:srgbClr val="C00000"/>
              </a:solidFill>
            </a:endParaRPr>
          </a:p>
        </p:txBody>
      </p:sp>
      <p:sp>
        <p:nvSpPr>
          <p:cNvPr id="37" name="TextBox 36"/>
          <p:cNvSpPr txBox="1"/>
          <p:nvPr/>
        </p:nvSpPr>
        <p:spPr>
          <a:xfrm>
            <a:off x="4514271" y="1772816"/>
            <a:ext cx="4629729" cy="307777"/>
          </a:xfrm>
          <a:prstGeom prst="rect">
            <a:avLst/>
          </a:prstGeom>
          <a:noFill/>
        </p:spPr>
        <p:txBody>
          <a:bodyPr wrap="none" rtlCol="0">
            <a:spAutoFit/>
          </a:bodyPr>
          <a:lstStyle/>
          <a:p>
            <a:r>
              <a:rPr lang="es-ES" sz="1400" u="sng" dirty="0" smtClean="0"/>
              <a:t>Costo de  transferencia  P2P con alternativas existentes</a:t>
            </a:r>
            <a:endParaRPr lang="en-GB" sz="1400" u="sng" dirty="0"/>
          </a:p>
        </p:txBody>
      </p:sp>
      <p:sp>
        <p:nvSpPr>
          <p:cNvPr id="38" name="TextBox 37"/>
          <p:cNvSpPr txBox="1"/>
          <p:nvPr/>
        </p:nvSpPr>
        <p:spPr>
          <a:xfrm>
            <a:off x="349406" y="1844824"/>
            <a:ext cx="3538084" cy="307777"/>
          </a:xfrm>
          <a:prstGeom prst="rect">
            <a:avLst/>
          </a:prstGeom>
          <a:noFill/>
        </p:spPr>
        <p:txBody>
          <a:bodyPr wrap="none" rtlCol="0">
            <a:spAutoFit/>
          </a:bodyPr>
          <a:lstStyle/>
          <a:p>
            <a:r>
              <a:rPr lang="es-CO" sz="1400" u="sng" dirty="0" smtClean="0"/>
              <a:t>Alternativas Existentes P2P en Movilandia</a:t>
            </a:r>
            <a:endParaRPr lang="es-CO" sz="1400" u="sng" dirty="0"/>
          </a:p>
        </p:txBody>
      </p:sp>
      <p:sp>
        <p:nvSpPr>
          <p:cNvPr id="63" name="TextBox 62"/>
          <p:cNvSpPr txBox="1"/>
          <p:nvPr/>
        </p:nvSpPr>
        <p:spPr>
          <a:xfrm>
            <a:off x="1467030" y="2724352"/>
            <a:ext cx="615874" cy="261610"/>
          </a:xfrm>
          <a:prstGeom prst="rect">
            <a:avLst/>
          </a:prstGeom>
          <a:noFill/>
        </p:spPr>
        <p:txBody>
          <a:bodyPr wrap="none" rtlCol="0">
            <a:spAutoFit/>
          </a:bodyPr>
          <a:lstStyle/>
          <a:p>
            <a:r>
              <a:rPr lang="es-CO" sz="1100" b="1" u="sng" dirty="0" smtClean="0"/>
              <a:t>Precio</a:t>
            </a:r>
            <a:endParaRPr lang="es-CO" sz="1100" b="1" u="sng" dirty="0"/>
          </a:p>
        </p:txBody>
      </p:sp>
      <p:sp>
        <p:nvSpPr>
          <p:cNvPr id="65" name="TextBox 64"/>
          <p:cNvSpPr txBox="1"/>
          <p:nvPr/>
        </p:nvSpPr>
        <p:spPr>
          <a:xfrm>
            <a:off x="1467762" y="2961693"/>
            <a:ext cx="388248" cy="261610"/>
          </a:xfrm>
          <a:prstGeom prst="rect">
            <a:avLst/>
          </a:prstGeom>
          <a:noFill/>
        </p:spPr>
        <p:txBody>
          <a:bodyPr wrap="none" rtlCol="0">
            <a:spAutoFit/>
          </a:bodyPr>
          <a:lstStyle/>
          <a:p>
            <a:r>
              <a:rPr lang="es-CO" sz="1100" dirty="0" smtClean="0"/>
              <a:t>8%</a:t>
            </a:r>
            <a:endParaRPr lang="es-CO" sz="1100" dirty="0"/>
          </a:p>
        </p:txBody>
      </p:sp>
      <p:sp>
        <p:nvSpPr>
          <p:cNvPr id="77" name="TextBox 76"/>
          <p:cNvSpPr txBox="1"/>
          <p:nvPr/>
        </p:nvSpPr>
        <p:spPr>
          <a:xfrm>
            <a:off x="1454538" y="3284984"/>
            <a:ext cx="537327" cy="261610"/>
          </a:xfrm>
          <a:prstGeom prst="rect">
            <a:avLst/>
          </a:prstGeom>
          <a:noFill/>
        </p:spPr>
        <p:txBody>
          <a:bodyPr wrap="none" rtlCol="0">
            <a:spAutoFit/>
          </a:bodyPr>
          <a:lstStyle/>
          <a:p>
            <a:r>
              <a:rPr lang="es-CO" sz="1100" dirty="0" smtClean="0"/>
              <a:t>$1.50</a:t>
            </a:r>
            <a:endParaRPr lang="es-CO" sz="1100" dirty="0"/>
          </a:p>
        </p:txBody>
      </p:sp>
      <p:sp>
        <p:nvSpPr>
          <p:cNvPr id="78" name="TextBox 77"/>
          <p:cNvSpPr txBox="1"/>
          <p:nvPr/>
        </p:nvSpPr>
        <p:spPr>
          <a:xfrm>
            <a:off x="1458972" y="4002186"/>
            <a:ext cx="263214" cy="261610"/>
          </a:xfrm>
          <a:prstGeom prst="rect">
            <a:avLst/>
          </a:prstGeom>
          <a:noFill/>
        </p:spPr>
        <p:txBody>
          <a:bodyPr wrap="none" rtlCol="0">
            <a:spAutoFit/>
          </a:bodyPr>
          <a:lstStyle/>
          <a:p>
            <a:r>
              <a:rPr lang="es-CO" sz="1100" dirty="0" smtClean="0">
                <a:solidFill>
                  <a:srgbClr val="C00000"/>
                </a:solidFill>
              </a:rPr>
              <a:t>?</a:t>
            </a:r>
            <a:endParaRPr lang="es-CO" sz="1100" dirty="0">
              <a:solidFill>
                <a:srgbClr val="C00000"/>
              </a:solidFill>
            </a:endParaRPr>
          </a:p>
        </p:txBody>
      </p:sp>
      <p:cxnSp>
        <p:nvCxnSpPr>
          <p:cNvPr id="79" name="Straight Connector 78"/>
          <p:cNvCxnSpPr/>
          <p:nvPr/>
        </p:nvCxnSpPr>
        <p:spPr>
          <a:xfrm>
            <a:off x="395536" y="3140968"/>
            <a:ext cx="144016"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012160" y="5445224"/>
            <a:ext cx="1298561" cy="276999"/>
          </a:xfrm>
          <a:prstGeom prst="rect">
            <a:avLst/>
          </a:prstGeom>
          <a:solidFill>
            <a:schemeClr val="bg1"/>
          </a:solidFill>
        </p:spPr>
        <p:txBody>
          <a:bodyPr wrap="none" rtlCol="0">
            <a:spAutoFit/>
          </a:bodyPr>
          <a:lstStyle/>
          <a:p>
            <a:r>
              <a:rPr lang="es-CO" sz="1200" dirty="0" smtClean="0"/>
              <a:t>Valor transferido</a:t>
            </a:r>
            <a:endParaRPr lang="es-CO" sz="1200" dirty="0"/>
          </a:p>
        </p:txBody>
      </p:sp>
      <p:pic>
        <p:nvPicPr>
          <p:cNvPr id="45" name="Picture 1"/>
          <p:cNvPicPr>
            <a:picLocks noChangeAspect="1" noChangeArrowheads="1"/>
          </p:cNvPicPr>
          <p:nvPr/>
        </p:nvPicPr>
        <p:blipFill>
          <a:blip r:embed="rId3" cstate="print"/>
          <a:srcRect r="20432"/>
          <a:stretch>
            <a:fillRect/>
          </a:stretch>
        </p:blipFill>
        <p:spPr bwMode="auto">
          <a:xfrm>
            <a:off x="4716016" y="2276872"/>
            <a:ext cx="3925838" cy="3095625"/>
          </a:xfrm>
          <a:prstGeom prst="rect">
            <a:avLst/>
          </a:prstGeom>
          <a:noFill/>
          <a:ln w="9525">
            <a:noFill/>
            <a:miter lim="800000"/>
            <a:headEnd/>
            <a:tailEnd/>
          </a:ln>
          <a:effectLst/>
        </p:spPr>
      </p:pic>
      <p:cxnSp>
        <p:nvCxnSpPr>
          <p:cNvPr id="47" name="Straight Connector 46"/>
          <p:cNvCxnSpPr/>
          <p:nvPr/>
        </p:nvCxnSpPr>
        <p:spPr>
          <a:xfrm>
            <a:off x="395536" y="3429000"/>
            <a:ext cx="144016"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7729644" y="3467637"/>
            <a:ext cx="841705" cy="738664"/>
          </a:xfrm>
          <a:prstGeom prst="rect">
            <a:avLst/>
          </a:prstGeom>
          <a:noFill/>
        </p:spPr>
        <p:txBody>
          <a:bodyPr wrap="none" rtlCol="0">
            <a:spAutoFit/>
          </a:bodyPr>
          <a:lstStyle/>
          <a:p>
            <a:pPr algn="ctr"/>
            <a:r>
              <a:rPr lang="en-GB" sz="1400" dirty="0" smtClean="0"/>
              <a:t>Ventana</a:t>
            </a:r>
          </a:p>
          <a:p>
            <a:pPr algn="ctr"/>
            <a:r>
              <a:rPr lang="en-GB" sz="1400" dirty="0" smtClean="0"/>
              <a:t>de</a:t>
            </a:r>
          </a:p>
          <a:p>
            <a:pPr algn="ctr"/>
            <a:r>
              <a:rPr lang="en-GB" sz="1400" dirty="0" smtClean="0"/>
              <a:t>Precios</a:t>
            </a:r>
            <a:endParaRPr lang="en-GB" sz="1400" dirty="0"/>
          </a:p>
        </p:txBody>
      </p:sp>
      <p:sp>
        <p:nvSpPr>
          <p:cNvPr id="57" name="Isosceles Triangle 56"/>
          <p:cNvSpPr/>
          <p:nvPr/>
        </p:nvSpPr>
        <p:spPr>
          <a:xfrm rot="16200000">
            <a:off x="6516216" y="2420888"/>
            <a:ext cx="1656184" cy="2376264"/>
          </a:xfrm>
          <a:prstGeom prst="triangle">
            <a:avLst>
              <a:gd name="adj" fmla="val 0"/>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4" name="TextBox 63"/>
          <p:cNvSpPr txBox="1"/>
          <p:nvPr/>
        </p:nvSpPr>
        <p:spPr>
          <a:xfrm>
            <a:off x="7599608" y="3467637"/>
            <a:ext cx="971741" cy="523220"/>
          </a:xfrm>
          <a:prstGeom prst="rect">
            <a:avLst/>
          </a:prstGeom>
          <a:noFill/>
        </p:spPr>
        <p:txBody>
          <a:bodyPr wrap="none" rtlCol="0">
            <a:spAutoFit/>
          </a:bodyPr>
          <a:lstStyle/>
          <a:p>
            <a:pPr algn="r"/>
            <a:r>
              <a:rPr lang="en-GB" sz="1400" dirty="0" smtClean="0"/>
              <a:t>Ventana </a:t>
            </a:r>
          </a:p>
          <a:p>
            <a:pPr algn="r"/>
            <a:r>
              <a:rPr lang="en-GB" sz="1400" dirty="0" smtClean="0"/>
              <a:t>De Precio</a:t>
            </a:r>
            <a:endParaRPr lang="en-GB"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621588" cy="777875"/>
          </a:xfrm>
        </p:spPr>
        <p:txBody>
          <a:bodyPr/>
          <a:lstStyle/>
          <a:p>
            <a:pPr eaLnBrk="1" hangingPunct="1"/>
            <a:r>
              <a:rPr lang="es-CO" dirty="0" smtClean="0"/>
              <a:t>Estructurando un Tarifario</a:t>
            </a:r>
            <a:endParaRPr lang="en-US" dirty="0" smtClean="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66" name="TextBox 65"/>
          <p:cNvSpPr txBox="1"/>
          <p:nvPr/>
        </p:nvSpPr>
        <p:spPr>
          <a:xfrm>
            <a:off x="1920404"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67" name="TextBox 66"/>
          <p:cNvSpPr txBox="1"/>
          <p:nvPr/>
        </p:nvSpPr>
        <p:spPr>
          <a:xfrm rot="16200000">
            <a:off x="1078423" y="2387915"/>
            <a:ext cx="1396536" cy="230832"/>
          </a:xfrm>
          <a:prstGeom prst="rect">
            <a:avLst/>
          </a:prstGeom>
          <a:noFill/>
        </p:spPr>
        <p:txBody>
          <a:bodyPr wrap="none" rtlCol="0">
            <a:spAutoFit/>
          </a:bodyPr>
          <a:lstStyle/>
          <a:p>
            <a:r>
              <a:rPr lang="es-CO" sz="900" dirty="0" smtClean="0"/>
              <a:t>Cargo de Transferencia</a:t>
            </a:r>
            <a:endParaRPr lang="es-CO" sz="900" dirty="0"/>
          </a:p>
        </p:txBody>
      </p:sp>
      <p:cxnSp>
        <p:nvCxnSpPr>
          <p:cNvPr id="70" name="Straight Connector 69"/>
          <p:cNvCxnSpPr/>
          <p:nvPr/>
        </p:nvCxnSpPr>
        <p:spPr>
          <a:xfrm>
            <a:off x="1895004"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flipH="1" flipV="1">
            <a:off x="1342244"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71"/>
          <p:cNvGrpSpPr/>
          <p:nvPr/>
        </p:nvGrpSpPr>
        <p:grpSpPr>
          <a:xfrm>
            <a:off x="6969472" y="2547407"/>
            <a:ext cx="1296144" cy="360040"/>
            <a:chOff x="924992" y="3573016"/>
            <a:chExt cx="3634308" cy="720080"/>
          </a:xfrm>
        </p:grpSpPr>
        <p:cxnSp>
          <p:nvCxnSpPr>
            <p:cNvPr id="73" name="Straight Connector 72"/>
            <p:cNvCxnSpPr/>
            <p:nvPr/>
          </p:nvCxnSpPr>
          <p:spPr>
            <a:xfrm>
              <a:off x="924992" y="4293096"/>
              <a:ext cx="12241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153320" y="3933056"/>
              <a:ext cx="11352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292872" y="3581524"/>
              <a:ext cx="126642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a:off x="1969108" y="411307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3108536" y="375303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8" name="TextBox 77"/>
          <p:cNvSpPr txBox="1"/>
          <p:nvPr/>
        </p:nvSpPr>
        <p:spPr>
          <a:xfrm>
            <a:off x="6982172"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79" name="TextBox 78"/>
          <p:cNvSpPr txBox="1"/>
          <p:nvPr/>
        </p:nvSpPr>
        <p:spPr>
          <a:xfrm rot="16200000">
            <a:off x="6076071"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82" name="Straight Connector 81"/>
          <p:cNvCxnSpPr/>
          <p:nvPr/>
        </p:nvCxnSpPr>
        <p:spPr>
          <a:xfrm>
            <a:off x="6956772"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flipH="1" flipV="1">
            <a:off x="6404012"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1886496" y="1438176"/>
            <a:ext cx="473206" cy="307777"/>
          </a:xfrm>
          <a:prstGeom prst="rect">
            <a:avLst/>
          </a:prstGeom>
          <a:noFill/>
        </p:spPr>
        <p:txBody>
          <a:bodyPr wrap="none" rtlCol="0">
            <a:spAutoFit/>
          </a:bodyPr>
          <a:lstStyle/>
          <a:p>
            <a:r>
              <a:rPr lang="es-CO" sz="1400" dirty="0" smtClean="0"/>
              <a:t>Fijo</a:t>
            </a:r>
            <a:endParaRPr lang="es-CO" sz="1400" dirty="0"/>
          </a:p>
        </p:txBody>
      </p:sp>
      <p:sp>
        <p:nvSpPr>
          <p:cNvPr id="86" name="TextBox 85"/>
          <p:cNvSpPr txBox="1"/>
          <p:nvPr/>
        </p:nvSpPr>
        <p:spPr>
          <a:xfrm>
            <a:off x="6982172" y="1438176"/>
            <a:ext cx="1120820" cy="307777"/>
          </a:xfrm>
          <a:prstGeom prst="rect">
            <a:avLst/>
          </a:prstGeom>
          <a:noFill/>
        </p:spPr>
        <p:txBody>
          <a:bodyPr wrap="none" rtlCol="0">
            <a:spAutoFit/>
          </a:bodyPr>
          <a:lstStyle/>
          <a:p>
            <a:r>
              <a:rPr lang="es-CO" sz="1400" dirty="0" smtClean="0"/>
              <a:t>Escalonado</a:t>
            </a:r>
            <a:endParaRPr lang="es-CO" sz="1400" dirty="0"/>
          </a:p>
        </p:txBody>
      </p:sp>
      <p:sp>
        <p:nvSpPr>
          <p:cNvPr id="88" name="Oval 87"/>
          <p:cNvSpPr/>
          <p:nvPr/>
        </p:nvSpPr>
        <p:spPr>
          <a:xfrm>
            <a:off x="170438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1</a:t>
            </a:r>
            <a:endParaRPr lang="es-CO" sz="1000" dirty="0">
              <a:solidFill>
                <a:schemeClr val="tx1"/>
              </a:solidFill>
            </a:endParaRPr>
          </a:p>
        </p:txBody>
      </p:sp>
      <p:sp>
        <p:nvSpPr>
          <p:cNvPr id="89" name="Oval 88"/>
          <p:cNvSpPr/>
          <p:nvPr/>
        </p:nvSpPr>
        <p:spPr>
          <a:xfrm>
            <a:off x="6800056"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3</a:t>
            </a:r>
            <a:endParaRPr lang="es-CO" sz="1000" dirty="0">
              <a:solidFill>
                <a:schemeClr val="tx1"/>
              </a:solidFill>
            </a:endParaRPr>
          </a:p>
        </p:txBody>
      </p:sp>
      <p:sp>
        <p:nvSpPr>
          <p:cNvPr id="96" name="TextBox 95"/>
          <p:cNvSpPr txBox="1"/>
          <p:nvPr/>
        </p:nvSpPr>
        <p:spPr>
          <a:xfrm>
            <a:off x="878384" y="2276872"/>
            <a:ext cx="633507" cy="246221"/>
          </a:xfrm>
          <a:prstGeom prst="rect">
            <a:avLst/>
          </a:prstGeom>
          <a:noFill/>
        </p:spPr>
        <p:txBody>
          <a:bodyPr wrap="none" rtlCol="0">
            <a:spAutoFit/>
          </a:bodyPr>
          <a:lstStyle/>
          <a:p>
            <a:r>
              <a:rPr lang="es-CO" sz="1000" b="1" dirty="0" smtClean="0"/>
              <a:t>Modelo</a:t>
            </a:r>
            <a:endParaRPr lang="es-CO" sz="1000" b="1" dirty="0"/>
          </a:p>
        </p:txBody>
      </p:sp>
      <p:cxnSp>
        <p:nvCxnSpPr>
          <p:cNvPr id="106" name="Straight Connector 105"/>
          <p:cNvCxnSpPr/>
          <p:nvPr/>
        </p:nvCxnSpPr>
        <p:spPr>
          <a:xfrm>
            <a:off x="1911896" y="2840236"/>
            <a:ext cx="128344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4499868"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72" name="TextBox 71"/>
          <p:cNvSpPr txBox="1"/>
          <p:nvPr/>
        </p:nvSpPr>
        <p:spPr>
          <a:xfrm rot="16200000">
            <a:off x="3593767"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80" name="Straight Connector 79"/>
          <p:cNvCxnSpPr/>
          <p:nvPr/>
        </p:nvCxnSpPr>
        <p:spPr>
          <a:xfrm>
            <a:off x="4474468"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5400000" flipH="1" flipV="1">
            <a:off x="3921708"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4474468" y="1438176"/>
            <a:ext cx="1090363" cy="307777"/>
          </a:xfrm>
          <a:prstGeom prst="rect">
            <a:avLst/>
          </a:prstGeom>
          <a:noFill/>
        </p:spPr>
        <p:txBody>
          <a:bodyPr wrap="none" rtlCol="0">
            <a:spAutoFit/>
          </a:bodyPr>
          <a:lstStyle/>
          <a:p>
            <a:r>
              <a:rPr lang="es-CO" sz="1400" dirty="0" smtClean="0"/>
              <a:t> Porcentual</a:t>
            </a:r>
            <a:endParaRPr lang="es-CO" sz="1400" dirty="0"/>
          </a:p>
        </p:txBody>
      </p:sp>
      <p:sp>
        <p:nvSpPr>
          <p:cNvPr id="101" name="Oval 100"/>
          <p:cNvSpPr/>
          <p:nvPr/>
        </p:nvSpPr>
        <p:spPr>
          <a:xfrm>
            <a:off x="430086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2</a:t>
            </a:r>
            <a:endParaRPr lang="es-CO" sz="1000" dirty="0">
              <a:solidFill>
                <a:schemeClr val="tx1"/>
              </a:solidFill>
            </a:endParaRPr>
          </a:p>
        </p:txBody>
      </p:sp>
      <p:cxnSp>
        <p:nvCxnSpPr>
          <p:cNvPr id="107" name="Straight Connector 106"/>
          <p:cNvCxnSpPr/>
          <p:nvPr/>
        </p:nvCxnSpPr>
        <p:spPr>
          <a:xfrm flipV="1">
            <a:off x="4495676" y="2413288"/>
            <a:ext cx="1300336" cy="511656"/>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1684071" y="3933056"/>
            <a:ext cx="1180131" cy="307777"/>
          </a:xfrm>
          <a:prstGeom prst="rect">
            <a:avLst/>
          </a:prstGeom>
          <a:noFill/>
        </p:spPr>
        <p:txBody>
          <a:bodyPr wrap="none" rtlCol="0">
            <a:spAutoFit/>
          </a:bodyPr>
          <a:lstStyle/>
          <a:p>
            <a:r>
              <a:rPr lang="es-CO" sz="1400" i="1" dirty="0" smtClean="0"/>
              <a:t>Encomienda</a:t>
            </a:r>
            <a:endParaRPr lang="es-CO" sz="1400" i="1" dirty="0"/>
          </a:p>
        </p:txBody>
      </p:sp>
      <p:sp>
        <p:nvSpPr>
          <p:cNvPr id="60" name="TextBox 59"/>
          <p:cNvSpPr txBox="1"/>
          <p:nvPr/>
        </p:nvSpPr>
        <p:spPr>
          <a:xfrm>
            <a:off x="2769825" y="3933056"/>
            <a:ext cx="631904" cy="307777"/>
          </a:xfrm>
          <a:prstGeom prst="rect">
            <a:avLst/>
          </a:prstGeom>
          <a:noFill/>
        </p:spPr>
        <p:txBody>
          <a:bodyPr wrap="none" rtlCol="0">
            <a:spAutoFit/>
          </a:bodyPr>
          <a:lstStyle/>
          <a:p>
            <a:pPr algn="ctr"/>
            <a:r>
              <a:rPr lang="es-CO" sz="1400" i="1" dirty="0" smtClean="0"/>
              <a:t>$1.50</a:t>
            </a:r>
            <a:endParaRPr lang="es-CO" sz="1400" i="1" dirty="0"/>
          </a:p>
        </p:txBody>
      </p:sp>
      <p:sp>
        <p:nvSpPr>
          <p:cNvPr id="87" name="TextBox 86"/>
          <p:cNvSpPr txBox="1"/>
          <p:nvPr/>
        </p:nvSpPr>
        <p:spPr>
          <a:xfrm>
            <a:off x="4224660" y="3933056"/>
            <a:ext cx="1000595" cy="307777"/>
          </a:xfrm>
          <a:prstGeom prst="rect">
            <a:avLst/>
          </a:prstGeom>
          <a:noFill/>
        </p:spPr>
        <p:txBody>
          <a:bodyPr wrap="none" rtlCol="0">
            <a:spAutoFit/>
          </a:bodyPr>
          <a:lstStyle/>
          <a:p>
            <a:r>
              <a:rPr lang="es-CO" sz="1400" i="1" dirty="0" smtClean="0"/>
              <a:t>Pesogram</a:t>
            </a:r>
            <a:endParaRPr lang="es-CO" sz="1400" i="1" dirty="0"/>
          </a:p>
        </p:txBody>
      </p:sp>
      <p:sp>
        <p:nvSpPr>
          <p:cNvPr id="92" name="TextBox 91"/>
          <p:cNvSpPr txBox="1"/>
          <p:nvPr/>
        </p:nvSpPr>
        <p:spPr>
          <a:xfrm>
            <a:off x="5404190" y="3933056"/>
            <a:ext cx="444353" cy="307777"/>
          </a:xfrm>
          <a:prstGeom prst="rect">
            <a:avLst/>
          </a:prstGeom>
          <a:noFill/>
        </p:spPr>
        <p:txBody>
          <a:bodyPr wrap="none" rtlCol="0">
            <a:spAutoFit/>
          </a:bodyPr>
          <a:lstStyle/>
          <a:p>
            <a:pPr algn="ctr"/>
            <a:r>
              <a:rPr lang="es-CO" sz="1400" i="1" dirty="0" smtClean="0"/>
              <a:t>8%</a:t>
            </a:r>
            <a:endParaRPr lang="es-CO" sz="1400" i="1" dirty="0"/>
          </a:p>
        </p:txBody>
      </p:sp>
      <p:sp>
        <p:nvSpPr>
          <p:cNvPr id="102" name="TextBox 101"/>
          <p:cNvSpPr txBox="1"/>
          <p:nvPr/>
        </p:nvSpPr>
        <p:spPr>
          <a:xfrm>
            <a:off x="6660232" y="3933056"/>
            <a:ext cx="950901" cy="307777"/>
          </a:xfrm>
          <a:prstGeom prst="rect">
            <a:avLst/>
          </a:prstGeom>
          <a:noFill/>
        </p:spPr>
        <p:txBody>
          <a:bodyPr wrap="none" rtlCol="0">
            <a:spAutoFit/>
          </a:bodyPr>
          <a:lstStyle/>
          <a:p>
            <a:r>
              <a:rPr lang="es-CO" sz="1400" i="1" dirty="0" smtClean="0"/>
              <a:t>No usado</a:t>
            </a:r>
            <a:endParaRPr lang="es-CO" sz="1400" i="1" dirty="0"/>
          </a:p>
        </p:txBody>
      </p:sp>
      <p:cxnSp>
        <p:nvCxnSpPr>
          <p:cNvPr id="113" name="Straight Connector 112"/>
          <p:cNvCxnSpPr/>
          <p:nvPr/>
        </p:nvCxnSpPr>
        <p:spPr>
          <a:xfrm>
            <a:off x="1691680" y="3717032"/>
            <a:ext cx="66247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rot="5400000">
            <a:off x="1583668" y="3825044"/>
            <a:ext cx="2160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rot="5400000">
            <a:off x="8212596" y="3825044"/>
            <a:ext cx="21602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1" name="TextBox 110"/>
          <p:cNvSpPr txBox="1"/>
          <p:nvPr/>
        </p:nvSpPr>
        <p:spPr>
          <a:xfrm>
            <a:off x="2355870" y="3573016"/>
            <a:ext cx="1576072" cy="338554"/>
          </a:xfrm>
          <a:prstGeom prst="rect">
            <a:avLst/>
          </a:prstGeom>
          <a:solidFill>
            <a:schemeClr val="bg1"/>
          </a:solidFill>
        </p:spPr>
        <p:txBody>
          <a:bodyPr wrap="none" rtlCol="0">
            <a:spAutoFit/>
          </a:bodyPr>
          <a:lstStyle/>
          <a:p>
            <a:r>
              <a:rPr lang="es-CO" sz="1600" dirty="0" smtClean="0"/>
              <a:t>In Mobilandia...</a:t>
            </a:r>
            <a:endParaRPr lang="es-CO" sz="1600" dirty="0"/>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621588" cy="777875"/>
          </a:xfrm>
        </p:spPr>
        <p:txBody>
          <a:bodyPr/>
          <a:lstStyle/>
          <a:p>
            <a:pPr eaLnBrk="1" hangingPunct="1"/>
            <a:r>
              <a:rPr lang="es-CO" dirty="0" smtClean="0"/>
              <a:t>Estructurando un Tarifario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42" name="TextBox 41"/>
          <p:cNvSpPr txBox="1"/>
          <p:nvPr/>
        </p:nvSpPr>
        <p:spPr>
          <a:xfrm>
            <a:off x="560619" y="3721224"/>
            <a:ext cx="708848" cy="246221"/>
          </a:xfrm>
          <a:prstGeom prst="rect">
            <a:avLst/>
          </a:prstGeom>
          <a:noFill/>
        </p:spPr>
        <p:txBody>
          <a:bodyPr wrap="none" rtlCol="0">
            <a:spAutoFit/>
          </a:bodyPr>
          <a:lstStyle/>
          <a:p>
            <a:r>
              <a:rPr lang="es-CO" sz="1000" b="1" dirty="0" smtClean="0"/>
              <a:t>Ventajas</a:t>
            </a:r>
            <a:endParaRPr lang="es-CO" sz="1000" b="1" dirty="0"/>
          </a:p>
        </p:txBody>
      </p:sp>
      <p:sp>
        <p:nvSpPr>
          <p:cNvPr id="43" name="TextBox 42"/>
          <p:cNvSpPr txBox="1"/>
          <p:nvPr/>
        </p:nvSpPr>
        <p:spPr>
          <a:xfrm>
            <a:off x="395536" y="4403204"/>
            <a:ext cx="928459" cy="246221"/>
          </a:xfrm>
          <a:prstGeom prst="rect">
            <a:avLst/>
          </a:prstGeom>
          <a:noFill/>
        </p:spPr>
        <p:txBody>
          <a:bodyPr wrap="none" rtlCol="0">
            <a:spAutoFit/>
          </a:bodyPr>
          <a:lstStyle/>
          <a:p>
            <a:r>
              <a:rPr lang="es-CO" sz="1000" b="1" dirty="0" smtClean="0"/>
              <a:t>Desventajas</a:t>
            </a:r>
            <a:endParaRPr lang="es-CO" sz="1000" b="1" dirty="0"/>
          </a:p>
        </p:txBody>
      </p:sp>
      <p:sp>
        <p:nvSpPr>
          <p:cNvPr id="44" name="TextBox 43"/>
          <p:cNvSpPr txBox="1"/>
          <p:nvPr/>
        </p:nvSpPr>
        <p:spPr>
          <a:xfrm>
            <a:off x="1679421" y="3749338"/>
            <a:ext cx="845103" cy="307777"/>
          </a:xfrm>
          <a:prstGeom prst="rect">
            <a:avLst/>
          </a:prstGeom>
          <a:noFill/>
        </p:spPr>
        <p:txBody>
          <a:bodyPr wrap="none" rtlCol="0">
            <a:spAutoFit/>
          </a:bodyPr>
          <a:lstStyle/>
          <a:p>
            <a:pPr>
              <a:buFont typeface="Arial" pitchFamily="34" charset="0"/>
              <a:buChar char="•"/>
            </a:pPr>
            <a:r>
              <a:rPr lang="es-CO" sz="1400" dirty="0" smtClean="0"/>
              <a:t> Simple</a:t>
            </a:r>
            <a:endParaRPr lang="es-CO" sz="1400" dirty="0"/>
          </a:p>
        </p:txBody>
      </p:sp>
      <p:sp>
        <p:nvSpPr>
          <p:cNvPr id="51" name="TextBox 50"/>
          <p:cNvSpPr txBox="1"/>
          <p:nvPr/>
        </p:nvSpPr>
        <p:spPr>
          <a:xfrm>
            <a:off x="1657772" y="4438363"/>
            <a:ext cx="2376264" cy="2246769"/>
          </a:xfrm>
          <a:prstGeom prst="rect">
            <a:avLst/>
          </a:prstGeom>
          <a:noFill/>
        </p:spPr>
        <p:txBody>
          <a:bodyPr wrap="square" rtlCol="0">
            <a:spAutoFit/>
          </a:bodyPr>
          <a:lstStyle/>
          <a:p>
            <a:pPr marL="88900" indent="-88900">
              <a:buFont typeface="Arial" pitchFamily="34" charset="0"/>
              <a:buChar char="•"/>
            </a:pPr>
            <a:r>
              <a:rPr lang="es-CO" sz="1400" dirty="0" smtClean="0"/>
              <a:t>Es difícil seguir siendo competitivos en precio para las transacciones de bajo valor</a:t>
            </a:r>
          </a:p>
          <a:p>
            <a:pPr marL="88900" indent="-88900">
              <a:buFont typeface="Arial" pitchFamily="34" charset="0"/>
              <a:buChar char="•"/>
            </a:pPr>
            <a:endParaRPr lang="es-CO" sz="1400" dirty="0" smtClean="0"/>
          </a:p>
          <a:p>
            <a:pPr marL="88900" indent="-88900">
              <a:buFont typeface="Arial" pitchFamily="34" charset="0"/>
              <a:buChar char="•"/>
            </a:pPr>
            <a:r>
              <a:rPr lang="es-CO" sz="1400" dirty="0" smtClean="0"/>
              <a:t>Difícil generar suficientes ingresos por transacciones de alto valor para satisfacer a los agentes</a:t>
            </a:r>
            <a:endParaRPr lang="es-CO" sz="1400" dirty="0"/>
          </a:p>
        </p:txBody>
      </p:sp>
      <p:sp>
        <p:nvSpPr>
          <p:cNvPr id="40" name="TextBox 39"/>
          <p:cNvSpPr txBox="1"/>
          <p:nvPr/>
        </p:nvSpPr>
        <p:spPr>
          <a:xfrm>
            <a:off x="1920404"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41" name="TextBox 40"/>
          <p:cNvSpPr txBox="1"/>
          <p:nvPr/>
        </p:nvSpPr>
        <p:spPr>
          <a:xfrm rot="16200000">
            <a:off x="1078423" y="2387915"/>
            <a:ext cx="1396536" cy="230832"/>
          </a:xfrm>
          <a:prstGeom prst="rect">
            <a:avLst/>
          </a:prstGeom>
          <a:noFill/>
        </p:spPr>
        <p:txBody>
          <a:bodyPr wrap="none" rtlCol="0">
            <a:spAutoFit/>
          </a:bodyPr>
          <a:lstStyle/>
          <a:p>
            <a:r>
              <a:rPr lang="es-CO" sz="900" dirty="0" smtClean="0"/>
              <a:t>Cargo de Transferencia</a:t>
            </a:r>
            <a:endParaRPr lang="es-CO" sz="900" dirty="0"/>
          </a:p>
        </p:txBody>
      </p:sp>
      <p:cxnSp>
        <p:nvCxnSpPr>
          <p:cNvPr id="45" name="Straight Connector 44"/>
          <p:cNvCxnSpPr/>
          <p:nvPr/>
        </p:nvCxnSpPr>
        <p:spPr>
          <a:xfrm>
            <a:off x="1895004"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flipH="1" flipV="1">
            <a:off x="1342244"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 name="Group 71"/>
          <p:cNvGrpSpPr/>
          <p:nvPr/>
        </p:nvGrpSpPr>
        <p:grpSpPr>
          <a:xfrm>
            <a:off x="6969472" y="2547407"/>
            <a:ext cx="1296144" cy="360040"/>
            <a:chOff x="924992" y="3573016"/>
            <a:chExt cx="3634308" cy="720080"/>
          </a:xfrm>
        </p:grpSpPr>
        <p:cxnSp>
          <p:nvCxnSpPr>
            <p:cNvPr id="48" name="Straight Connector 47"/>
            <p:cNvCxnSpPr/>
            <p:nvPr/>
          </p:nvCxnSpPr>
          <p:spPr>
            <a:xfrm>
              <a:off x="924992" y="4293096"/>
              <a:ext cx="12241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3320" y="3933056"/>
              <a:ext cx="11352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292872" y="3581524"/>
              <a:ext cx="126642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1969108" y="411307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3108536" y="375303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8" name="TextBox 57"/>
          <p:cNvSpPr txBox="1"/>
          <p:nvPr/>
        </p:nvSpPr>
        <p:spPr>
          <a:xfrm>
            <a:off x="6982172"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59" name="TextBox 58"/>
          <p:cNvSpPr txBox="1"/>
          <p:nvPr/>
        </p:nvSpPr>
        <p:spPr>
          <a:xfrm rot="16200000">
            <a:off x="6076071"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60" name="Straight Connector 59"/>
          <p:cNvCxnSpPr/>
          <p:nvPr/>
        </p:nvCxnSpPr>
        <p:spPr>
          <a:xfrm>
            <a:off x="6956772"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flipH="1" flipV="1">
            <a:off x="6404012"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886496" y="1438176"/>
            <a:ext cx="473206" cy="307777"/>
          </a:xfrm>
          <a:prstGeom prst="rect">
            <a:avLst/>
          </a:prstGeom>
          <a:noFill/>
        </p:spPr>
        <p:txBody>
          <a:bodyPr wrap="none" rtlCol="0">
            <a:spAutoFit/>
          </a:bodyPr>
          <a:lstStyle/>
          <a:p>
            <a:r>
              <a:rPr lang="es-CO" sz="1400" dirty="0" smtClean="0"/>
              <a:t>Fijo</a:t>
            </a:r>
            <a:endParaRPr lang="es-CO" sz="1400" dirty="0"/>
          </a:p>
        </p:txBody>
      </p:sp>
      <p:sp>
        <p:nvSpPr>
          <p:cNvPr id="63" name="TextBox 62"/>
          <p:cNvSpPr txBox="1"/>
          <p:nvPr/>
        </p:nvSpPr>
        <p:spPr>
          <a:xfrm>
            <a:off x="6982172" y="1438176"/>
            <a:ext cx="1120820" cy="307777"/>
          </a:xfrm>
          <a:prstGeom prst="rect">
            <a:avLst/>
          </a:prstGeom>
          <a:noFill/>
        </p:spPr>
        <p:txBody>
          <a:bodyPr wrap="none" rtlCol="0">
            <a:spAutoFit/>
          </a:bodyPr>
          <a:lstStyle/>
          <a:p>
            <a:r>
              <a:rPr lang="es-CO" sz="1400" dirty="0" smtClean="0"/>
              <a:t>Escalonado</a:t>
            </a:r>
            <a:endParaRPr lang="es-CO" sz="1400" dirty="0"/>
          </a:p>
        </p:txBody>
      </p:sp>
      <p:sp>
        <p:nvSpPr>
          <p:cNvPr id="64" name="Oval 63"/>
          <p:cNvSpPr/>
          <p:nvPr/>
        </p:nvSpPr>
        <p:spPr>
          <a:xfrm>
            <a:off x="170438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1</a:t>
            </a:r>
            <a:endParaRPr lang="es-CO" sz="1000" dirty="0">
              <a:solidFill>
                <a:schemeClr val="tx1"/>
              </a:solidFill>
            </a:endParaRPr>
          </a:p>
        </p:txBody>
      </p:sp>
      <p:sp>
        <p:nvSpPr>
          <p:cNvPr id="65" name="Oval 64"/>
          <p:cNvSpPr/>
          <p:nvPr/>
        </p:nvSpPr>
        <p:spPr>
          <a:xfrm>
            <a:off x="6800056"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3</a:t>
            </a:r>
            <a:endParaRPr lang="es-CO" sz="1000" dirty="0">
              <a:solidFill>
                <a:schemeClr val="tx1"/>
              </a:solidFill>
            </a:endParaRPr>
          </a:p>
        </p:txBody>
      </p:sp>
      <p:sp>
        <p:nvSpPr>
          <p:cNvPr id="69" name="TextBox 68"/>
          <p:cNvSpPr txBox="1"/>
          <p:nvPr/>
        </p:nvSpPr>
        <p:spPr>
          <a:xfrm>
            <a:off x="878384" y="2276872"/>
            <a:ext cx="633507" cy="246221"/>
          </a:xfrm>
          <a:prstGeom prst="rect">
            <a:avLst/>
          </a:prstGeom>
          <a:noFill/>
        </p:spPr>
        <p:txBody>
          <a:bodyPr wrap="none" rtlCol="0">
            <a:spAutoFit/>
          </a:bodyPr>
          <a:lstStyle/>
          <a:p>
            <a:r>
              <a:rPr lang="es-CO" sz="1000" b="1" dirty="0" smtClean="0"/>
              <a:t>Modelo</a:t>
            </a:r>
            <a:endParaRPr lang="es-CO" sz="1000" b="1" dirty="0"/>
          </a:p>
        </p:txBody>
      </p:sp>
      <p:cxnSp>
        <p:nvCxnSpPr>
          <p:cNvPr id="84" name="Straight Connector 83"/>
          <p:cNvCxnSpPr/>
          <p:nvPr/>
        </p:nvCxnSpPr>
        <p:spPr>
          <a:xfrm>
            <a:off x="1911896" y="2840236"/>
            <a:ext cx="128344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4499868"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90" name="TextBox 89"/>
          <p:cNvSpPr txBox="1"/>
          <p:nvPr/>
        </p:nvSpPr>
        <p:spPr>
          <a:xfrm rot="16200000">
            <a:off x="3593767"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91" name="Straight Connector 90"/>
          <p:cNvCxnSpPr/>
          <p:nvPr/>
        </p:nvCxnSpPr>
        <p:spPr>
          <a:xfrm>
            <a:off x="4474468"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flipH="1" flipV="1">
            <a:off x="3921708"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474468" y="1438176"/>
            <a:ext cx="1090363" cy="307777"/>
          </a:xfrm>
          <a:prstGeom prst="rect">
            <a:avLst/>
          </a:prstGeom>
          <a:noFill/>
        </p:spPr>
        <p:txBody>
          <a:bodyPr wrap="none" rtlCol="0">
            <a:spAutoFit/>
          </a:bodyPr>
          <a:lstStyle/>
          <a:p>
            <a:r>
              <a:rPr lang="es-CO" sz="1400" dirty="0" smtClean="0"/>
              <a:t> Porcentual</a:t>
            </a:r>
            <a:endParaRPr lang="es-CO" sz="1400" dirty="0"/>
          </a:p>
        </p:txBody>
      </p:sp>
      <p:sp>
        <p:nvSpPr>
          <p:cNvPr id="95" name="Oval 94"/>
          <p:cNvSpPr/>
          <p:nvPr/>
        </p:nvSpPr>
        <p:spPr>
          <a:xfrm>
            <a:off x="430086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2</a:t>
            </a:r>
            <a:endParaRPr lang="es-CO" sz="1000" dirty="0">
              <a:solidFill>
                <a:schemeClr val="tx1"/>
              </a:solidFill>
            </a:endParaRPr>
          </a:p>
        </p:txBody>
      </p:sp>
      <p:cxnSp>
        <p:nvCxnSpPr>
          <p:cNvPr id="97" name="Straight Connector 96"/>
          <p:cNvCxnSpPr/>
          <p:nvPr/>
        </p:nvCxnSpPr>
        <p:spPr>
          <a:xfrm flipV="1">
            <a:off x="4495676" y="2413288"/>
            <a:ext cx="1300336" cy="511656"/>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621588" cy="777875"/>
          </a:xfrm>
        </p:spPr>
        <p:txBody>
          <a:bodyPr/>
          <a:lstStyle/>
          <a:p>
            <a:pPr eaLnBrk="1" hangingPunct="1"/>
            <a:r>
              <a:rPr lang="es-CO" dirty="0" smtClean="0"/>
              <a:t>Estructurando un Tarifario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42" name="TextBox 41"/>
          <p:cNvSpPr txBox="1"/>
          <p:nvPr/>
        </p:nvSpPr>
        <p:spPr>
          <a:xfrm>
            <a:off x="560619" y="3721224"/>
            <a:ext cx="708848" cy="246221"/>
          </a:xfrm>
          <a:prstGeom prst="rect">
            <a:avLst/>
          </a:prstGeom>
          <a:noFill/>
        </p:spPr>
        <p:txBody>
          <a:bodyPr wrap="none" rtlCol="0">
            <a:spAutoFit/>
          </a:bodyPr>
          <a:lstStyle/>
          <a:p>
            <a:r>
              <a:rPr lang="es-CO" sz="1000" b="1" dirty="0" smtClean="0"/>
              <a:t>Ventajas</a:t>
            </a:r>
            <a:endParaRPr lang="es-CO" sz="1000" b="1" dirty="0"/>
          </a:p>
        </p:txBody>
      </p:sp>
      <p:sp>
        <p:nvSpPr>
          <p:cNvPr id="43" name="TextBox 42"/>
          <p:cNvSpPr txBox="1"/>
          <p:nvPr/>
        </p:nvSpPr>
        <p:spPr>
          <a:xfrm>
            <a:off x="395536" y="4403204"/>
            <a:ext cx="928459" cy="246221"/>
          </a:xfrm>
          <a:prstGeom prst="rect">
            <a:avLst/>
          </a:prstGeom>
          <a:noFill/>
        </p:spPr>
        <p:txBody>
          <a:bodyPr wrap="none" rtlCol="0">
            <a:spAutoFit/>
          </a:bodyPr>
          <a:lstStyle/>
          <a:p>
            <a:r>
              <a:rPr lang="es-CO" sz="1000" b="1" dirty="0" smtClean="0"/>
              <a:t>Desventajas</a:t>
            </a:r>
            <a:endParaRPr lang="es-CO" sz="1000" b="1" dirty="0"/>
          </a:p>
        </p:txBody>
      </p:sp>
      <p:sp>
        <p:nvSpPr>
          <p:cNvPr id="44" name="TextBox 43"/>
          <p:cNvSpPr txBox="1"/>
          <p:nvPr/>
        </p:nvSpPr>
        <p:spPr>
          <a:xfrm>
            <a:off x="1679421" y="3749338"/>
            <a:ext cx="845103" cy="307777"/>
          </a:xfrm>
          <a:prstGeom prst="rect">
            <a:avLst/>
          </a:prstGeom>
          <a:noFill/>
        </p:spPr>
        <p:txBody>
          <a:bodyPr wrap="none" rtlCol="0">
            <a:spAutoFit/>
          </a:bodyPr>
          <a:lstStyle/>
          <a:p>
            <a:pPr>
              <a:buFont typeface="Arial" pitchFamily="34" charset="0"/>
              <a:buChar char="•"/>
            </a:pPr>
            <a:r>
              <a:rPr lang="es-CO" sz="1400" dirty="0" smtClean="0"/>
              <a:t> Simple</a:t>
            </a:r>
            <a:endParaRPr lang="es-CO" sz="1400" dirty="0"/>
          </a:p>
        </p:txBody>
      </p:sp>
      <p:sp>
        <p:nvSpPr>
          <p:cNvPr id="51" name="TextBox 50"/>
          <p:cNvSpPr txBox="1"/>
          <p:nvPr/>
        </p:nvSpPr>
        <p:spPr>
          <a:xfrm>
            <a:off x="1657772" y="4438363"/>
            <a:ext cx="2376264" cy="2246769"/>
          </a:xfrm>
          <a:prstGeom prst="rect">
            <a:avLst/>
          </a:prstGeom>
          <a:noFill/>
        </p:spPr>
        <p:txBody>
          <a:bodyPr wrap="square" rtlCol="0">
            <a:spAutoFit/>
          </a:bodyPr>
          <a:lstStyle/>
          <a:p>
            <a:pPr marL="88900" indent="-88900">
              <a:buFont typeface="Arial" pitchFamily="34" charset="0"/>
              <a:buChar char="•"/>
            </a:pPr>
            <a:r>
              <a:rPr lang="es-CO" sz="1400" dirty="0" smtClean="0"/>
              <a:t>Es difícil seguir siendo competitivos en precio para las transacciones de bajo valor</a:t>
            </a:r>
          </a:p>
          <a:p>
            <a:pPr marL="88900" indent="-88900">
              <a:buFont typeface="Arial" pitchFamily="34" charset="0"/>
              <a:buChar char="•"/>
            </a:pPr>
            <a:endParaRPr lang="es-CO" sz="1400" dirty="0" smtClean="0"/>
          </a:p>
          <a:p>
            <a:pPr marL="88900" indent="-88900">
              <a:buFont typeface="Arial" pitchFamily="34" charset="0"/>
              <a:buChar char="•"/>
            </a:pPr>
            <a:r>
              <a:rPr lang="es-CO" sz="1400" dirty="0" smtClean="0"/>
              <a:t>Difícil generar suficientes ingresos por transacciones de alto valor para satisfacer a los agentes</a:t>
            </a:r>
            <a:endParaRPr lang="es-CO" sz="1400" dirty="0"/>
          </a:p>
        </p:txBody>
      </p:sp>
      <p:sp>
        <p:nvSpPr>
          <p:cNvPr id="52" name="TextBox 51"/>
          <p:cNvSpPr txBox="1"/>
          <p:nvPr/>
        </p:nvSpPr>
        <p:spPr>
          <a:xfrm>
            <a:off x="4187997" y="3766312"/>
            <a:ext cx="2287806" cy="523220"/>
          </a:xfrm>
          <a:prstGeom prst="rect">
            <a:avLst/>
          </a:prstGeom>
          <a:noFill/>
        </p:spPr>
        <p:txBody>
          <a:bodyPr wrap="none" rtlCol="0">
            <a:spAutoFit/>
          </a:bodyPr>
          <a:lstStyle/>
          <a:p>
            <a:pPr>
              <a:buFont typeface="Arial" pitchFamily="34" charset="0"/>
              <a:buChar char="•"/>
            </a:pPr>
            <a:r>
              <a:rPr lang="es-CO" sz="1400" dirty="0" smtClean="0"/>
              <a:t> Captura más valor</a:t>
            </a:r>
          </a:p>
          <a:p>
            <a:pPr>
              <a:buFont typeface="Arial" pitchFamily="34" charset="0"/>
              <a:buChar char="•"/>
            </a:pPr>
            <a:r>
              <a:rPr lang="es-CO" sz="1400" dirty="0" smtClean="0"/>
              <a:t>Posiblemente más simple</a:t>
            </a:r>
            <a:endParaRPr lang="es-CO" sz="1400" dirty="0"/>
          </a:p>
        </p:txBody>
      </p:sp>
      <p:sp>
        <p:nvSpPr>
          <p:cNvPr id="53" name="TextBox 52"/>
          <p:cNvSpPr txBox="1"/>
          <p:nvPr/>
        </p:nvSpPr>
        <p:spPr>
          <a:xfrm>
            <a:off x="4165352" y="4472229"/>
            <a:ext cx="2566888" cy="2031325"/>
          </a:xfrm>
          <a:prstGeom prst="rect">
            <a:avLst/>
          </a:prstGeom>
          <a:noFill/>
        </p:spPr>
        <p:txBody>
          <a:bodyPr wrap="square" rtlCol="0">
            <a:spAutoFit/>
          </a:bodyPr>
          <a:lstStyle/>
          <a:p>
            <a:pPr marL="88900" indent="-88900">
              <a:buFont typeface="Arial" pitchFamily="34" charset="0"/>
              <a:buChar char="•"/>
            </a:pPr>
            <a:r>
              <a:rPr lang="es-CO" sz="1400" dirty="0" smtClean="0"/>
              <a:t>Difícil generar suficientes ingresos por operaciones de bajo valor para compensar adecuadamente a los agentes</a:t>
            </a:r>
          </a:p>
          <a:p>
            <a:pPr marL="88900" indent="-88900"/>
            <a:endParaRPr lang="es-CO" sz="1400" dirty="0" smtClean="0"/>
          </a:p>
          <a:p>
            <a:pPr marL="88900" indent="-88900">
              <a:buFont typeface="Arial" pitchFamily="34" charset="0"/>
              <a:buChar char="•"/>
            </a:pPr>
            <a:r>
              <a:rPr lang="es-CO" sz="1400" dirty="0" smtClean="0"/>
              <a:t>Es difícil seguir siendo competitivos en precio para transacciones de alto valor.</a:t>
            </a:r>
            <a:endParaRPr lang="es-CO" sz="1400" dirty="0"/>
          </a:p>
        </p:txBody>
      </p:sp>
      <p:sp>
        <p:nvSpPr>
          <p:cNvPr id="40" name="TextBox 39"/>
          <p:cNvSpPr txBox="1"/>
          <p:nvPr/>
        </p:nvSpPr>
        <p:spPr>
          <a:xfrm>
            <a:off x="1920404"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41" name="TextBox 40"/>
          <p:cNvSpPr txBox="1"/>
          <p:nvPr/>
        </p:nvSpPr>
        <p:spPr>
          <a:xfrm rot="16200000">
            <a:off x="1078423" y="2387915"/>
            <a:ext cx="1396536" cy="230832"/>
          </a:xfrm>
          <a:prstGeom prst="rect">
            <a:avLst/>
          </a:prstGeom>
          <a:noFill/>
        </p:spPr>
        <p:txBody>
          <a:bodyPr wrap="none" rtlCol="0">
            <a:spAutoFit/>
          </a:bodyPr>
          <a:lstStyle/>
          <a:p>
            <a:r>
              <a:rPr lang="es-CO" sz="900" dirty="0" smtClean="0"/>
              <a:t>Cargo de Transferencia</a:t>
            </a:r>
            <a:endParaRPr lang="es-CO" sz="900" dirty="0"/>
          </a:p>
        </p:txBody>
      </p:sp>
      <p:cxnSp>
        <p:nvCxnSpPr>
          <p:cNvPr id="45" name="Straight Connector 44"/>
          <p:cNvCxnSpPr/>
          <p:nvPr/>
        </p:nvCxnSpPr>
        <p:spPr>
          <a:xfrm>
            <a:off x="1895004"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flipH="1" flipV="1">
            <a:off x="1342244"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oup 71"/>
          <p:cNvGrpSpPr/>
          <p:nvPr/>
        </p:nvGrpSpPr>
        <p:grpSpPr>
          <a:xfrm>
            <a:off x="6969472" y="2547407"/>
            <a:ext cx="1296144" cy="360040"/>
            <a:chOff x="924992" y="3573016"/>
            <a:chExt cx="3634308" cy="720080"/>
          </a:xfrm>
        </p:grpSpPr>
        <p:cxnSp>
          <p:nvCxnSpPr>
            <p:cNvPr id="48" name="Straight Connector 47"/>
            <p:cNvCxnSpPr/>
            <p:nvPr/>
          </p:nvCxnSpPr>
          <p:spPr>
            <a:xfrm>
              <a:off x="924992" y="4293096"/>
              <a:ext cx="12241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3320" y="3933056"/>
              <a:ext cx="11352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292872" y="3581524"/>
              <a:ext cx="126642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1969108" y="411307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3108536" y="375303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8" name="TextBox 57"/>
          <p:cNvSpPr txBox="1"/>
          <p:nvPr/>
        </p:nvSpPr>
        <p:spPr>
          <a:xfrm>
            <a:off x="6982172"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59" name="TextBox 58"/>
          <p:cNvSpPr txBox="1"/>
          <p:nvPr/>
        </p:nvSpPr>
        <p:spPr>
          <a:xfrm rot="16200000">
            <a:off x="6076071"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60" name="Straight Connector 59"/>
          <p:cNvCxnSpPr/>
          <p:nvPr/>
        </p:nvCxnSpPr>
        <p:spPr>
          <a:xfrm>
            <a:off x="6956772"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flipH="1" flipV="1">
            <a:off x="6404012"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886496" y="1438176"/>
            <a:ext cx="473206" cy="307777"/>
          </a:xfrm>
          <a:prstGeom prst="rect">
            <a:avLst/>
          </a:prstGeom>
          <a:noFill/>
        </p:spPr>
        <p:txBody>
          <a:bodyPr wrap="none" rtlCol="0">
            <a:spAutoFit/>
          </a:bodyPr>
          <a:lstStyle/>
          <a:p>
            <a:r>
              <a:rPr lang="es-CO" sz="1400" dirty="0" smtClean="0"/>
              <a:t>Fijo</a:t>
            </a:r>
            <a:endParaRPr lang="es-CO" sz="1400" dirty="0"/>
          </a:p>
        </p:txBody>
      </p:sp>
      <p:sp>
        <p:nvSpPr>
          <p:cNvPr id="63" name="TextBox 62"/>
          <p:cNvSpPr txBox="1"/>
          <p:nvPr/>
        </p:nvSpPr>
        <p:spPr>
          <a:xfrm>
            <a:off x="6982172" y="1438176"/>
            <a:ext cx="1120820" cy="307777"/>
          </a:xfrm>
          <a:prstGeom prst="rect">
            <a:avLst/>
          </a:prstGeom>
          <a:noFill/>
        </p:spPr>
        <p:txBody>
          <a:bodyPr wrap="none" rtlCol="0">
            <a:spAutoFit/>
          </a:bodyPr>
          <a:lstStyle/>
          <a:p>
            <a:r>
              <a:rPr lang="es-CO" sz="1400" dirty="0" smtClean="0"/>
              <a:t>Escalonado</a:t>
            </a:r>
            <a:endParaRPr lang="es-CO" sz="1400" dirty="0"/>
          </a:p>
        </p:txBody>
      </p:sp>
      <p:sp>
        <p:nvSpPr>
          <p:cNvPr id="64" name="Oval 63"/>
          <p:cNvSpPr/>
          <p:nvPr/>
        </p:nvSpPr>
        <p:spPr>
          <a:xfrm>
            <a:off x="170438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1</a:t>
            </a:r>
            <a:endParaRPr lang="es-CO" sz="1000" dirty="0">
              <a:solidFill>
                <a:schemeClr val="tx1"/>
              </a:solidFill>
            </a:endParaRPr>
          </a:p>
        </p:txBody>
      </p:sp>
      <p:sp>
        <p:nvSpPr>
          <p:cNvPr id="65" name="Oval 64"/>
          <p:cNvSpPr/>
          <p:nvPr/>
        </p:nvSpPr>
        <p:spPr>
          <a:xfrm>
            <a:off x="6800056"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3</a:t>
            </a:r>
            <a:endParaRPr lang="es-CO" sz="1000" dirty="0">
              <a:solidFill>
                <a:schemeClr val="tx1"/>
              </a:solidFill>
            </a:endParaRPr>
          </a:p>
        </p:txBody>
      </p:sp>
      <p:sp>
        <p:nvSpPr>
          <p:cNvPr id="69" name="TextBox 68"/>
          <p:cNvSpPr txBox="1"/>
          <p:nvPr/>
        </p:nvSpPr>
        <p:spPr>
          <a:xfrm>
            <a:off x="878384" y="2276872"/>
            <a:ext cx="633507" cy="246221"/>
          </a:xfrm>
          <a:prstGeom prst="rect">
            <a:avLst/>
          </a:prstGeom>
          <a:noFill/>
        </p:spPr>
        <p:txBody>
          <a:bodyPr wrap="none" rtlCol="0">
            <a:spAutoFit/>
          </a:bodyPr>
          <a:lstStyle/>
          <a:p>
            <a:r>
              <a:rPr lang="es-CO" sz="1000" b="1" dirty="0" smtClean="0"/>
              <a:t>Modelo</a:t>
            </a:r>
            <a:endParaRPr lang="es-CO" sz="1000" b="1" dirty="0"/>
          </a:p>
        </p:txBody>
      </p:sp>
      <p:cxnSp>
        <p:nvCxnSpPr>
          <p:cNvPr id="84" name="Straight Connector 83"/>
          <p:cNvCxnSpPr/>
          <p:nvPr/>
        </p:nvCxnSpPr>
        <p:spPr>
          <a:xfrm>
            <a:off x="1911896" y="2840236"/>
            <a:ext cx="128344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4499868"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90" name="TextBox 89"/>
          <p:cNvSpPr txBox="1"/>
          <p:nvPr/>
        </p:nvSpPr>
        <p:spPr>
          <a:xfrm rot="16200000">
            <a:off x="3593767"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91" name="Straight Connector 90"/>
          <p:cNvCxnSpPr/>
          <p:nvPr/>
        </p:nvCxnSpPr>
        <p:spPr>
          <a:xfrm>
            <a:off x="4474468"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flipH="1" flipV="1">
            <a:off x="3921708"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474468" y="1438176"/>
            <a:ext cx="1090363" cy="307777"/>
          </a:xfrm>
          <a:prstGeom prst="rect">
            <a:avLst/>
          </a:prstGeom>
          <a:noFill/>
        </p:spPr>
        <p:txBody>
          <a:bodyPr wrap="none" rtlCol="0">
            <a:spAutoFit/>
          </a:bodyPr>
          <a:lstStyle/>
          <a:p>
            <a:r>
              <a:rPr lang="es-CO" sz="1400" dirty="0" smtClean="0"/>
              <a:t> Porcentual</a:t>
            </a:r>
            <a:endParaRPr lang="es-CO" sz="1400" dirty="0"/>
          </a:p>
        </p:txBody>
      </p:sp>
      <p:sp>
        <p:nvSpPr>
          <p:cNvPr id="95" name="Oval 94"/>
          <p:cNvSpPr/>
          <p:nvPr/>
        </p:nvSpPr>
        <p:spPr>
          <a:xfrm>
            <a:off x="430086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2</a:t>
            </a:r>
            <a:endParaRPr lang="es-CO" sz="1000" dirty="0">
              <a:solidFill>
                <a:schemeClr val="tx1"/>
              </a:solidFill>
            </a:endParaRPr>
          </a:p>
        </p:txBody>
      </p:sp>
      <p:cxnSp>
        <p:nvCxnSpPr>
          <p:cNvPr id="97" name="Straight Connector 96"/>
          <p:cNvCxnSpPr/>
          <p:nvPr/>
        </p:nvCxnSpPr>
        <p:spPr>
          <a:xfrm flipV="1">
            <a:off x="4495676" y="2413288"/>
            <a:ext cx="1300336" cy="511656"/>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621588" cy="777875"/>
          </a:xfrm>
        </p:spPr>
        <p:txBody>
          <a:bodyPr/>
          <a:lstStyle/>
          <a:p>
            <a:pPr eaLnBrk="1" hangingPunct="1"/>
            <a:r>
              <a:rPr lang="es-CO" dirty="0" smtClean="0"/>
              <a:t>Estructurando un Tarifario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42" name="TextBox 41"/>
          <p:cNvSpPr txBox="1"/>
          <p:nvPr/>
        </p:nvSpPr>
        <p:spPr>
          <a:xfrm>
            <a:off x="560619" y="3721224"/>
            <a:ext cx="708848" cy="246221"/>
          </a:xfrm>
          <a:prstGeom prst="rect">
            <a:avLst/>
          </a:prstGeom>
          <a:noFill/>
        </p:spPr>
        <p:txBody>
          <a:bodyPr wrap="none" rtlCol="0">
            <a:spAutoFit/>
          </a:bodyPr>
          <a:lstStyle/>
          <a:p>
            <a:r>
              <a:rPr lang="es-CO" sz="1000" b="1" dirty="0" smtClean="0"/>
              <a:t>Ventajas</a:t>
            </a:r>
            <a:endParaRPr lang="es-CO" sz="1000" b="1" dirty="0"/>
          </a:p>
        </p:txBody>
      </p:sp>
      <p:sp>
        <p:nvSpPr>
          <p:cNvPr id="43" name="TextBox 42"/>
          <p:cNvSpPr txBox="1"/>
          <p:nvPr/>
        </p:nvSpPr>
        <p:spPr>
          <a:xfrm>
            <a:off x="395536" y="4403204"/>
            <a:ext cx="928459" cy="246221"/>
          </a:xfrm>
          <a:prstGeom prst="rect">
            <a:avLst/>
          </a:prstGeom>
          <a:noFill/>
        </p:spPr>
        <p:txBody>
          <a:bodyPr wrap="none" rtlCol="0">
            <a:spAutoFit/>
          </a:bodyPr>
          <a:lstStyle/>
          <a:p>
            <a:r>
              <a:rPr lang="es-CO" sz="1000" b="1" dirty="0" smtClean="0"/>
              <a:t>Desventajas</a:t>
            </a:r>
            <a:endParaRPr lang="es-CO" sz="1000" b="1" dirty="0"/>
          </a:p>
        </p:txBody>
      </p:sp>
      <p:sp>
        <p:nvSpPr>
          <p:cNvPr id="44" name="TextBox 43"/>
          <p:cNvSpPr txBox="1"/>
          <p:nvPr/>
        </p:nvSpPr>
        <p:spPr>
          <a:xfrm>
            <a:off x="1679421" y="3749338"/>
            <a:ext cx="845103" cy="307777"/>
          </a:xfrm>
          <a:prstGeom prst="rect">
            <a:avLst/>
          </a:prstGeom>
          <a:noFill/>
        </p:spPr>
        <p:txBody>
          <a:bodyPr wrap="none" rtlCol="0">
            <a:spAutoFit/>
          </a:bodyPr>
          <a:lstStyle/>
          <a:p>
            <a:pPr>
              <a:buFont typeface="Arial" pitchFamily="34" charset="0"/>
              <a:buChar char="•"/>
            </a:pPr>
            <a:r>
              <a:rPr lang="es-CO" sz="1400" dirty="0" smtClean="0"/>
              <a:t> Simple</a:t>
            </a:r>
            <a:endParaRPr lang="es-CO" sz="1400" dirty="0"/>
          </a:p>
        </p:txBody>
      </p:sp>
      <p:sp>
        <p:nvSpPr>
          <p:cNvPr id="51" name="TextBox 50"/>
          <p:cNvSpPr txBox="1"/>
          <p:nvPr/>
        </p:nvSpPr>
        <p:spPr>
          <a:xfrm>
            <a:off x="1657772" y="4438363"/>
            <a:ext cx="2376264" cy="2246769"/>
          </a:xfrm>
          <a:prstGeom prst="rect">
            <a:avLst/>
          </a:prstGeom>
          <a:noFill/>
        </p:spPr>
        <p:txBody>
          <a:bodyPr wrap="square" rtlCol="0">
            <a:spAutoFit/>
          </a:bodyPr>
          <a:lstStyle/>
          <a:p>
            <a:pPr marL="88900" indent="-88900">
              <a:buFont typeface="Arial" pitchFamily="34" charset="0"/>
              <a:buChar char="•"/>
            </a:pPr>
            <a:r>
              <a:rPr lang="es-CO" sz="1400" dirty="0" smtClean="0"/>
              <a:t>Es difícil seguir siendo competitivos en precio para las transacciones de bajo valor</a:t>
            </a:r>
          </a:p>
          <a:p>
            <a:pPr marL="88900" indent="-88900">
              <a:buFont typeface="Arial" pitchFamily="34" charset="0"/>
              <a:buChar char="•"/>
            </a:pPr>
            <a:endParaRPr lang="es-CO" sz="1400" dirty="0" smtClean="0"/>
          </a:p>
          <a:p>
            <a:pPr marL="88900" indent="-88900">
              <a:buFont typeface="Arial" pitchFamily="34" charset="0"/>
              <a:buChar char="•"/>
            </a:pPr>
            <a:r>
              <a:rPr lang="es-CO" sz="1400" dirty="0" smtClean="0"/>
              <a:t>Difícil generar suficientes ingresos por transacciones de alto valor para satisfacer a los agentes</a:t>
            </a:r>
            <a:endParaRPr lang="es-CO" sz="1400" dirty="0"/>
          </a:p>
        </p:txBody>
      </p:sp>
      <p:sp>
        <p:nvSpPr>
          <p:cNvPr id="52" name="TextBox 51"/>
          <p:cNvSpPr txBox="1"/>
          <p:nvPr/>
        </p:nvSpPr>
        <p:spPr>
          <a:xfrm>
            <a:off x="4187997" y="3766312"/>
            <a:ext cx="2287806" cy="523220"/>
          </a:xfrm>
          <a:prstGeom prst="rect">
            <a:avLst/>
          </a:prstGeom>
          <a:noFill/>
        </p:spPr>
        <p:txBody>
          <a:bodyPr wrap="none" rtlCol="0">
            <a:spAutoFit/>
          </a:bodyPr>
          <a:lstStyle/>
          <a:p>
            <a:pPr>
              <a:buFont typeface="Arial" pitchFamily="34" charset="0"/>
              <a:buChar char="•"/>
            </a:pPr>
            <a:r>
              <a:rPr lang="es-CO" sz="1400" dirty="0" smtClean="0"/>
              <a:t> Captura más valor</a:t>
            </a:r>
          </a:p>
          <a:p>
            <a:pPr>
              <a:buFont typeface="Arial" pitchFamily="34" charset="0"/>
              <a:buChar char="•"/>
            </a:pPr>
            <a:r>
              <a:rPr lang="es-CO" sz="1400" dirty="0" smtClean="0"/>
              <a:t>Posiblemente más simple</a:t>
            </a:r>
            <a:endParaRPr lang="es-CO" sz="1400" dirty="0"/>
          </a:p>
        </p:txBody>
      </p:sp>
      <p:sp>
        <p:nvSpPr>
          <p:cNvPr id="53" name="TextBox 52"/>
          <p:cNvSpPr txBox="1"/>
          <p:nvPr/>
        </p:nvSpPr>
        <p:spPr>
          <a:xfrm>
            <a:off x="4165352" y="4472229"/>
            <a:ext cx="2566888" cy="2031325"/>
          </a:xfrm>
          <a:prstGeom prst="rect">
            <a:avLst/>
          </a:prstGeom>
          <a:noFill/>
        </p:spPr>
        <p:txBody>
          <a:bodyPr wrap="square" rtlCol="0">
            <a:spAutoFit/>
          </a:bodyPr>
          <a:lstStyle/>
          <a:p>
            <a:pPr marL="88900" indent="-88900">
              <a:buFont typeface="Arial" pitchFamily="34" charset="0"/>
              <a:buChar char="•"/>
            </a:pPr>
            <a:r>
              <a:rPr lang="es-CO" sz="1400" dirty="0" smtClean="0"/>
              <a:t>Difícil generar suficientes ingresos por operaciones de bajo valor para compensar adecuadamente a los agentes</a:t>
            </a:r>
          </a:p>
          <a:p>
            <a:pPr marL="88900" indent="-88900"/>
            <a:endParaRPr lang="es-CO" sz="1400" dirty="0" smtClean="0"/>
          </a:p>
          <a:p>
            <a:pPr marL="88900" indent="-88900">
              <a:buFont typeface="Arial" pitchFamily="34" charset="0"/>
              <a:buChar char="•"/>
            </a:pPr>
            <a:r>
              <a:rPr lang="es-CO" sz="1400" dirty="0" smtClean="0"/>
              <a:t>Es difícil seguir siendo competitivos en precio para transacciones de alto valor.</a:t>
            </a:r>
            <a:endParaRPr lang="es-CO" sz="1400" dirty="0"/>
          </a:p>
        </p:txBody>
      </p:sp>
      <p:sp>
        <p:nvSpPr>
          <p:cNvPr id="54" name="TextBox 53"/>
          <p:cNvSpPr txBox="1"/>
          <p:nvPr/>
        </p:nvSpPr>
        <p:spPr>
          <a:xfrm>
            <a:off x="6728048" y="4438576"/>
            <a:ext cx="1401346" cy="307777"/>
          </a:xfrm>
          <a:prstGeom prst="rect">
            <a:avLst/>
          </a:prstGeom>
          <a:noFill/>
        </p:spPr>
        <p:txBody>
          <a:bodyPr wrap="none" rtlCol="0">
            <a:spAutoFit/>
          </a:bodyPr>
          <a:lstStyle/>
          <a:p>
            <a:pPr>
              <a:buFont typeface="Arial" pitchFamily="34" charset="0"/>
              <a:buChar char="•"/>
            </a:pPr>
            <a:r>
              <a:rPr lang="es-CO" sz="1400" dirty="0" smtClean="0"/>
              <a:t> Menos simple</a:t>
            </a:r>
            <a:endParaRPr lang="es-CO" sz="1400" dirty="0"/>
          </a:p>
        </p:txBody>
      </p:sp>
      <p:sp>
        <p:nvSpPr>
          <p:cNvPr id="55" name="TextBox 54"/>
          <p:cNvSpPr txBox="1"/>
          <p:nvPr/>
        </p:nvSpPr>
        <p:spPr>
          <a:xfrm>
            <a:off x="6728048" y="3739704"/>
            <a:ext cx="2308448" cy="523220"/>
          </a:xfrm>
          <a:prstGeom prst="rect">
            <a:avLst/>
          </a:prstGeom>
          <a:noFill/>
        </p:spPr>
        <p:txBody>
          <a:bodyPr wrap="square" rtlCol="0">
            <a:spAutoFit/>
          </a:bodyPr>
          <a:lstStyle/>
          <a:p>
            <a:pPr>
              <a:buFont typeface="Arial" pitchFamily="34" charset="0"/>
              <a:buChar char="•"/>
            </a:pPr>
            <a:r>
              <a:rPr lang="es-CO" sz="1400" dirty="0" smtClean="0"/>
              <a:t> Satisfacer a los     agentes es mas fácil</a:t>
            </a:r>
            <a:endParaRPr lang="es-CO" sz="1400" dirty="0"/>
          </a:p>
        </p:txBody>
      </p:sp>
      <p:sp>
        <p:nvSpPr>
          <p:cNvPr id="40" name="TextBox 39"/>
          <p:cNvSpPr txBox="1"/>
          <p:nvPr/>
        </p:nvSpPr>
        <p:spPr>
          <a:xfrm>
            <a:off x="1920404"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41" name="TextBox 40"/>
          <p:cNvSpPr txBox="1"/>
          <p:nvPr/>
        </p:nvSpPr>
        <p:spPr>
          <a:xfrm rot="16200000">
            <a:off x="1078423" y="2387915"/>
            <a:ext cx="1396536" cy="230832"/>
          </a:xfrm>
          <a:prstGeom prst="rect">
            <a:avLst/>
          </a:prstGeom>
          <a:noFill/>
        </p:spPr>
        <p:txBody>
          <a:bodyPr wrap="none" rtlCol="0">
            <a:spAutoFit/>
          </a:bodyPr>
          <a:lstStyle/>
          <a:p>
            <a:r>
              <a:rPr lang="es-CO" sz="900" dirty="0" smtClean="0"/>
              <a:t>Cargo de Transferencia</a:t>
            </a:r>
            <a:endParaRPr lang="es-CO" sz="900" dirty="0"/>
          </a:p>
        </p:txBody>
      </p:sp>
      <p:cxnSp>
        <p:nvCxnSpPr>
          <p:cNvPr id="45" name="Straight Connector 44"/>
          <p:cNvCxnSpPr/>
          <p:nvPr/>
        </p:nvCxnSpPr>
        <p:spPr>
          <a:xfrm>
            <a:off x="1895004"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flipH="1" flipV="1">
            <a:off x="1342244"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oup 71"/>
          <p:cNvGrpSpPr/>
          <p:nvPr/>
        </p:nvGrpSpPr>
        <p:grpSpPr>
          <a:xfrm>
            <a:off x="6969472" y="2547407"/>
            <a:ext cx="1296144" cy="360040"/>
            <a:chOff x="924992" y="3573016"/>
            <a:chExt cx="3634308" cy="720080"/>
          </a:xfrm>
        </p:grpSpPr>
        <p:cxnSp>
          <p:nvCxnSpPr>
            <p:cNvPr id="48" name="Straight Connector 47"/>
            <p:cNvCxnSpPr/>
            <p:nvPr/>
          </p:nvCxnSpPr>
          <p:spPr>
            <a:xfrm>
              <a:off x="924992" y="4293096"/>
              <a:ext cx="12241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2153320" y="3933056"/>
              <a:ext cx="11352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292872" y="3581524"/>
              <a:ext cx="126642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1969108" y="411307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3108536" y="375303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58" name="TextBox 57"/>
          <p:cNvSpPr txBox="1"/>
          <p:nvPr/>
        </p:nvSpPr>
        <p:spPr>
          <a:xfrm>
            <a:off x="6982172"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59" name="TextBox 58"/>
          <p:cNvSpPr txBox="1"/>
          <p:nvPr/>
        </p:nvSpPr>
        <p:spPr>
          <a:xfrm rot="16200000">
            <a:off x="6076071"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60" name="Straight Connector 59"/>
          <p:cNvCxnSpPr/>
          <p:nvPr/>
        </p:nvCxnSpPr>
        <p:spPr>
          <a:xfrm>
            <a:off x="6956772"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flipH="1" flipV="1">
            <a:off x="6404012"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1886496" y="1438176"/>
            <a:ext cx="473206" cy="307777"/>
          </a:xfrm>
          <a:prstGeom prst="rect">
            <a:avLst/>
          </a:prstGeom>
          <a:noFill/>
        </p:spPr>
        <p:txBody>
          <a:bodyPr wrap="none" rtlCol="0">
            <a:spAutoFit/>
          </a:bodyPr>
          <a:lstStyle/>
          <a:p>
            <a:r>
              <a:rPr lang="es-CO" sz="1400" dirty="0" smtClean="0"/>
              <a:t>Fijo</a:t>
            </a:r>
            <a:endParaRPr lang="es-CO" sz="1400" dirty="0"/>
          </a:p>
        </p:txBody>
      </p:sp>
      <p:sp>
        <p:nvSpPr>
          <p:cNvPr id="63" name="TextBox 62"/>
          <p:cNvSpPr txBox="1"/>
          <p:nvPr/>
        </p:nvSpPr>
        <p:spPr>
          <a:xfrm>
            <a:off x="6982172" y="1438176"/>
            <a:ext cx="1120820" cy="307777"/>
          </a:xfrm>
          <a:prstGeom prst="rect">
            <a:avLst/>
          </a:prstGeom>
          <a:noFill/>
        </p:spPr>
        <p:txBody>
          <a:bodyPr wrap="none" rtlCol="0">
            <a:spAutoFit/>
          </a:bodyPr>
          <a:lstStyle/>
          <a:p>
            <a:r>
              <a:rPr lang="es-CO" sz="1400" dirty="0" smtClean="0"/>
              <a:t>Escalonado</a:t>
            </a:r>
            <a:endParaRPr lang="es-CO" sz="1400" dirty="0"/>
          </a:p>
        </p:txBody>
      </p:sp>
      <p:sp>
        <p:nvSpPr>
          <p:cNvPr id="64" name="Oval 63"/>
          <p:cNvSpPr/>
          <p:nvPr/>
        </p:nvSpPr>
        <p:spPr>
          <a:xfrm>
            <a:off x="170438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1</a:t>
            </a:r>
            <a:endParaRPr lang="es-CO" sz="1000" dirty="0">
              <a:solidFill>
                <a:schemeClr val="tx1"/>
              </a:solidFill>
            </a:endParaRPr>
          </a:p>
        </p:txBody>
      </p:sp>
      <p:sp>
        <p:nvSpPr>
          <p:cNvPr id="65" name="Oval 64"/>
          <p:cNvSpPr/>
          <p:nvPr/>
        </p:nvSpPr>
        <p:spPr>
          <a:xfrm>
            <a:off x="6800056"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3</a:t>
            </a:r>
            <a:endParaRPr lang="es-CO" sz="1000" dirty="0">
              <a:solidFill>
                <a:schemeClr val="tx1"/>
              </a:solidFill>
            </a:endParaRPr>
          </a:p>
        </p:txBody>
      </p:sp>
      <p:sp>
        <p:nvSpPr>
          <p:cNvPr id="69" name="TextBox 68"/>
          <p:cNvSpPr txBox="1"/>
          <p:nvPr/>
        </p:nvSpPr>
        <p:spPr>
          <a:xfrm>
            <a:off x="878384" y="2276872"/>
            <a:ext cx="633507" cy="246221"/>
          </a:xfrm>
          <a:prstGeom prst="rect">
            <a:avLst/>
          </a:prstGeom>
          <a:noFill/>
        </p:spPr>
        <p:txBody>
          <a:bodyPr wrap="none" rtlCol="0">
            <a:spAutoFit/>
          </a:bodyPr>
          <a:lstStyle/>
          <a:p>
            <a:r>
              <a:rPr lang="es-CO" sz="1000" b="1" dirty="0" smtClean="0"/>
              <a:t>Modelo</a:t>
            </a:r>
            <a:endParaRPr lang="es-CO" sz="1000" b="1" dirty="0"/>
          </a:p>
        </p:txBody>
      </p:sp>
      <p:cxnSp>
        <p:nvCxnSpPr>
          <p:cNvPr id="84" name="Straight Connector 83"/>
          <p:cNvCxnSpPr/>
          <p:nvPr/>
        </p:nvCxnSpPr>
        <p:spPr>
          <a:xfrm>
            <a:off x="1911896" y="2840236"/>
            <a:ext cx="128344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4499868"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90" name="TextBox 89"/>
          <p:cNvSpPr txBox="1"/>
          <p:nvPr/>
        </p:nvSpPr>
        <p:spPr>
          <a:xfrm rot="16200000">
            <a:off x="3593767"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91" name="Straight Connector 90"/>
          <p:cNvCxnSpPr/>
          <p:nvPr/>
        </p:nvCxnSpPr>
        <p:spPr>
          <a:xfrm>
            <a:off x="4474468"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flipH="1" flipV="1">
            <a:off x="3921708"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4474468" y="1438176"/>
            <a:ext cx="1090363" cy="307777"/>
          </a:xfrm>
          <a:prstGeom prst="rect">
            <a:avLst/>
          </a:prstGeom>
          <a:noFill/>
        </p:spPr>
        <p:txBody>
          <a:bodyPr wrap="none" rtlCol="0">
            <a:spAutoFit/>
          </a:bodyPr>
          <a:lstStyle/>
          <a:p>
            <a:r>
              <a:rPr lang="es-CO" sz="1400" dirty="0" smtClean="0"/>
              <a:t> Porcentual</a:t>
            </a:r>
            <a:endParaRPr lang="es-CO" sz="1400" dirty="0"/>
          </a:p>
        </p:txBody>
      </p:sp>
      <p:sp>
        <p:nvSpPr>
          <p:cNvPr id="95" name="Oval 94"/>
          <p:cNvSpPr/>
          <p:nvPr/>
        </p:nvSpPr>
        <p:spPr>
          <a:xfrm>
            <a:off x="430086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2</a:t>
            </a:r>
            <a:endParaRPr lang="es-CO" sz="1000" dirty="0">
              <a:solidFill>
                <a:schemeClr val="tx1"/>
              </a:solidFill>
            </a:endParaRPr>
          </a:p>
        </p:txBody>
      </p:sp>
      <p:cxnSp>
        <p:nvCxnSpPr>
          <p:cNvPr id="97" name="Straight Connector 96"/>
          <p:cNvCxnSpPr/>
          <p:nvPr/>
        </p:nvCxnSpPr>
        <p:spPr>
          <a:xfrm flipV="1">
            <a:off x="4495676" y="2413288"/>
            <a:ext cx="1300336" cy="511656"/>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621588" cy="777875"/>
          </a:xfrm>
        </p:spPr>
        <p:txBody>
          <a:bodyPr/>
          <a:lstStyle/>
          <a:p>
            <a:pPr eaLnBrk="1" hangingPunct="1"/>
            <a:r>
              <a:rPr lang="es-CO" dirty="0" smtClean="0"/>
              <a:t>Estructurando un Tarifario</a:t>
            </a:r>
            <a:endParaRPr lang="en-US" dirty="0" smtClean="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pic>
        <p:nvPicPr>
          <p:cNvPr id="2050" name="Picture 2" descr="http://www.lumosforbusiness.com/uploads/images/image/23/m_pesa_logo.jpg"/>
          <p:cNvPicPr>
            <a:picLocks noChangeAspect="1" noChangeArrowheads="1"/>
          </p:cNvPicPr>
          <p:nvPr/>
        </p:nvPicPr>
        <p:blipFill>
          <a:blip r:embed="rId3" cstate="print"/>
          <a:srcRect/>
          <a:stretch>
            <a:fillRect/>
          </a:stretch>
        </p:blipFill>
        <p:spPr bwMode="auto">
          <a:xfrm>
            <a:off x="6933750" y="3501008"/>
            <a:ext cx="936104" cy="468052"/>
          </a:xfrm>
          <a:prstGeom prst="rect">
            <a:avLst/>
          </a:prstGeom>
          <a:noFill/>
        </p:spPr>
      </p:pic>
      <p:pic>
        <p:nvPicPr>
          <p:cNvPr id="62" name="Picture 4" descr="http://www.techmtaa.com/wp-content/uploads/2010/11/Orange-MOney.png"/>
          <p:cNvPicPr>
            <a:picLocks noChangeAspect="1" noChangeArrowheads="1"/>
          </p:cNvPicPr>
          <p:nvPr/>
        </p:nvPicPr>
        <p:blipFill>
          <a:blip r:embed="rId4" cstate="print"/>
          <a:srcRect l="58389" t="15181" r="4733" b="8917"/>
          <a:stretch>
            <a:fillRect/>
          </a:stretch>
        </p:blipFill>
        <p:spPr bwMode="auto">
          <a:xfrm>
            <a:off x="7653830" y="3933056"/>
            <a:ext cx="720080" cy="500056"/>
          </a:xfrm>
          <a:prstGeom prst="rect">
            <a:avLst/>
          </a:prstGeom>
          <a:noFill/>
        </p:spPr>
      </p:pic>
      <p:pic>
        <p:nvPicPr>
          <p:cNvPr id="63" name="Picture 2" descr="http://egroupcam.t35.com/Payment%20Logo/WingMoney.jpeg"/>
          <p:cNvPicPr>
            <a:picLocks noChangeAspect="1" noChangeArrowheads="1"/>
          </p:cNvPicPr>
          <p:nvPr/>
        </p:nvPicPr>
        <p:blipFill>
          <a:blip r:embed="rId5" cstate="print"/>
          <a:srcRect/>
          <a:stretch>
            <a:fillRect/>
          </a:stretch>
        </p:blipFill>
        <p:spPr bwMode="auto">
          <a:xfrm>
            <a:off x="6861742" y="4077072"/>
            <a:ext cx="648072" cy="422806"/>
          </a:xfrm>
          <a:prstGeom prst="rect">
            <a:avLst/>
          </a:prstGeom>
          <a:noFill/>
        </p:spPr>
      </p:pic>
      <p:pic>
        <p:nvPicPr>
          <p:cNvPr id="2052" name="Picture 4" descr="http://www.marandaeducational.co.ke/images/zain-zap-logo.png"/>
          <p:cNvPicPr>
            <a:picLocks noChangeAspect="1" noChangeArrowheads="1"/>
          </p:cNvPicPr>
          <p:nvPr/>
        </p:nvPicPr>
        <p:blipFill>
          <a:blip r:embed="rId6" cstate="print"/>
          <a:srcRect l="24729" r="29347"/>
          <a:stretch>
            <a:fillRect/>
          </a:stretch>
        </p:blipFill>
        <p:spPr bwMode="auto">
          <a:xfrm>
            <a:off x="6874442" y="4509120"/>
            <a:ext cx="610072" cy="360040"/>
          </a:xfrm>
          <a:prstGeom prst="rect">
            <a:avLst/>
          </a:prstGeom>
          <a:noFill/>
        </p:spPr>
      </p:pic>
      <p:pic>
        <p:nvPicPr>
          <p:cNvPr id="2054" name="Picture 6" descr="cellcard"/>
          <p:cNvPicPr>
            <a:picLocks noChangeAspect="1" noChangeArrowheads="1"/>
          </p:cNvPicPr>
          <p:nvPr/>
        </p:nvPicPr>
        <p:blipFill>
          <a:blip r:embed="rId7" cstate="print"/>
          <a:srcRect/>
          <a:stretch>
            <a:fillRect/>
          </a:stretch>
        </p:blipFill>
        <p:spPr bwMode="auto">
          <a:xfrm>
            <a:off x="155575" y="-136525"/>
            <a:ext cx="95250" cy="95250"/>
          </a:xfrm>
          <a:prstGeom prst="rect">
            <a:avLst/>
          </a:prstGeom>
          <a:noFill/>
        </p:spPr>
      </p:pic>
      <p:pic>
        <p:nvPicPr>
          <p:cNvPr id="2060" name="Picture 12" descr="http://www.tigo.co.tz/images/tigopesa-topboxdesign.gif"/>
          <p:cNvPicPr>
            <a:picLocks noChangeAspect="1" noChangeArrowheads="1"/>
          </p:cNvPicPr>
          <p:nvPr/>
        </p:nvPicPr>
        <p:blipFill>
          <a:blip r:embed="rId8" cstate="print"/>
          <a:srcRect l="15366" t="15832" r="17026" b="28755"/>
          <a:stretch>
            <a:fillRect/>
          </a:stretch>
        </p:blipFill>
        <p:spPr bwMode="auto">
          <a:xfrm>
            <a:off x="7581822" y="4509120"/>
            <a:ext cx="792088" cy="504056"/>
          </a:xfrm>
          <a:prstGeom prst="rect">
            <a:avLst/>
          </a:prstGeom>
          <a:noFill/>
        </p:spPr>
      </p:pic>
      <p:pic>
        <p:nvPicPr>
          <p:cNvPr id="2062" name="Picture 14" descr="Digicel Home"/>
          <p:cNvPicPr>
            <a:picLocks noChangeAspect="1" noChangeArrowheads="1"/>
          </p:cNvPicPr>
          <p:nvPr/>
        </p:nvPicPr>
        <p:blipFill>
          <a:blip r:embed="rId9" cstate="print"/>
          <a:srcRect/>
          <a:stretch>
            <a:fillRect/>
          </a:stretch>
        </p:blipFill>
        <p:spPr bwMode="auto">
          <a:xfrm>
            <a:off x="6815134" y="5013176"/>
            <a:ext cx="1472889" cy="432048"/>
          </a:xfrm>
          <a:prstGeom prst="rect">
            <a:avLst/>
          </a:prstGeom>
          <a:noFill/>
        </p:spPr>
      </p:pic>
      <p:sp>
        <p:nvSpPr>
          <p:cNvPr id="44" name="TextBox 43"/>
          <p:cNvSpPr txBox="1"/>
          <p:nvPr/>
        </p:nvSpPr>
        <p:spPr>
          <a:xfrm>
            <a:off x="1920404"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47" name="TextBox 46"/>
          <p:cNvSpPr txBox="1"/>
          <p:nvPr/>
        </p:nvSpPr>
        <p:spPr>
          <a:xfrm rot="16200000">
            <a:off x="1078423" y="2387915"/>
            <a:ext cx="1396536" cy="230832"/>
          </a:xfrm>
          <a:prstGeom prst="rect">
            <a:avLst/>
          </a:prstGeom>
          <a:noFill/>
        </p:spPr>
        <p:txBody>
          <a:bodyPr wrap="none" rtlCol="0">
            <a:spAutoFit/>
          </a:bodyPr>
          <a:lstStyle/>
          <a:p>
            <a:r>
              <a:rPr lang="es-CO" sz="900" dirty="0" smtClean="0"/>
              <a:t>Cargo de Transferencia</a:t>
            </a:r>
            <a:endParaRPr lang="es-CO" sz="900" dirty="0"/>
          </a:p>
        </p:txBody>
      </p:sp>
      <p:cxnSp>
        <p:nvCxnSpPr>
          <p:cNvPr id="48" name="Straight Connector 47"/>
          <p:cNvCxnSpPr/>
          <p:nvPr/>
        </p:nvCxnSpPr>
        <p:spPr>
          <a:xfrm>
            <a:off x="1895004"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flipH="1" flipV="1">
            <a:off x="1342244"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3" name="Group 71"/>
          <p:cNvGrpSpPr/>
          <p:nvPr/>
        </p:nvGrpSpPr>
        <p:grpSpPr>
          <a:xfrm>
            <a:off x="6969472" y="2547407"/>
            <a:ext cx="1296144" cy="360040"/>
            <a:chOff x="924992" y="3573016"/>
            <a:chExt cx="3634308" cy="720080"/>
          </a:xfrm>
        </p:grpSpPr>
        <p:cxnSp>
          <p:nvCxnSpPr>
            <p:cNvPr id="64" name="Straight Connector 63"/>
            <p:cNvCxnSpPr/>
            <p:nvPr/>
          </p:nvCxnSpPr>
          <p:spPr>
            <a:xfrm>
              <a:off x="924992" y="4293096"/>
              <a:ext cx="12241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153320" y="3933056"/>
              <a:ext cx="113523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292872" y="3581524"/>
              <a:ext cx="126642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1969108" y="411307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3108536" y="3753036"/>
              <a:ext cx="360040"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3" name="TextBox 72"/>
          <p:cNvSpPr txBox="1"/>
          <p:nvPr/>
        </p:nvSpPr>
        <p:spPr>
          <a:xfrm>
            <a:off x="6982172"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74" name="TextBox 73"/>
          <p:cNvSpPr txBox="1"/>
          <p:nvPr/>
        </p:nvSpPr>
        <p:spPr>
          <a:xfrm rot="16200000">
            <a:off x="6076071"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75" name="Straight Connector 74"/>
          <p:cNvCxnSpPr/>
          <p:nvPr/>
        </p:nvCxnSpPr>
        <p:spPr>
          <a:xfrm>
            <a:off x="6956772"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flipH="1" flipV="1">
            <a:off x="6404012"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1886496" y="1438176"/>
            <a:ext cx="473206" cy="307777"/>
          </a:xfrm>
          <a:prstGeom prst="rect">
            <a:avLst/>
          </a:prstGeom>
          <a:noFill/>
        </p:spPr>
        <p:txBody>
          <a:bodyPr wrap="none" rtlCol="0">
            <a:spAutoFit/>
          </a:bodyPr>
          <a:lstStyle/>
          <a:p>
            <a:r>
              <a:rPr lang="es-CO" sz="1400" dirty="0" smtClean="0"/>
              <a:t>Fijo</a:t>
            </a:r>
            <a:endParaRPr lang="es-CO" sz="1400" dirty="0"/>
          </a:p>
        </p:txBody>
      </p:sp>
      <p:sp>
        <p:nvSpPr>
          <p:cNvPr id="78" name="TextBox 77"/>
          <p:cNvSpPr txBox="1"/>
          <p:nvPr/>
        </p:nvSpPr>
        <p:spPr>
          <a:xfrm>
            <a:off x="6982172" y="1438176"/>
            <a:ext cx="1120820" cy="307777"/>
          </a:xfrm>
          <a:prstGeom prst="rect">
            <a:avLst/>
          </a:prstGeom>
          <a:noFill/>
        </p:spPr>
        <p:txBody>
          <a:bodyPr wrap="none" rtlCol="0">
            <a:spAutoFit/>
          </a:bodyPr>
          <a:lstStyle/>
          <a:p>
            <a:r>
              <a:rPr lang="es-CO" sz="1400" dirty="0" smtClean="0"/>
              <a:t>Escalonado</a:t>
            </a:r>
            <a:endParaRPr lang="es-CO" sz="1400" dirty="0"/>
          </a:p>
        </p:txBody>
      </p:sp>
      <p:sp>
        <p:nvSpPr>
          <p:cNvPr id="79" name="Oval 78"/>
          <p:cNvSpPr/>
          <p:nvPr/>
        </p:nvSpPr>
        <p:spPr>
          <a:xfrm>
            <a:off x="170438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1</a:t>
            </a:r>
            <a:endParaRPr lang="es-CO" sz="1000" dirty="0">
              <a:solidFill>
                <a:schemeClr val="tx1"/>
              </a:solidFill>
            </a:endParaRPr>
          </a:p>
        </p:txBody>
      </p:sp>
      <p:sp>
        <p:nvSpPr>
          <p:cNvPr id="82" name="Oval 81"/>
          <p:cNvSpPr/>
          <p:nvPr/>
        </p:nvSpPr>
        <p:spPr>
          <a:xfrm>
            <a:off x="6800056"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3</a:t>
            </a:r>
            <a:endParaRPr lang="es-CO" sz="1000" dirty="0">
              <a:solidFill>
                <a:schemeClr val="tx1"/>
              </a:solidFill>
            </a:endParaRPr>
          </a:p>
        </p:txBody>
      </p:sp>
      <p:sp>
        <p:nvSpPr>
          <p:cNvPr id="83" name="TextBox 82"/>
          <p:cNvSpPr txBox="1"/>
          <p:nvPr/>
        </p:nvSpPr>
        <p:spPr>
          <a:xfrm>
            <a:off x="878384" y="2276872"/>
            <a:ext cx="633507" cy="246221"/>
          </a:xfrm>
          <a:prstGeom prst="rect">
            <a:avLst/>
          </a:prstGeom>
          <a:noFill/>
        </p:spPr>
        <p:txBody>
          <a:bodyPr wrap="none" rtlCol="0">
            <a:spAutoFit/>
          </a:bodyPr>
          <a:lstStyle/>
          <a:p>
            <a:r>
              <a:rPr lang="es-CO" sz="1000" b="1" dirty="0" smtClean="0"/>
              <a:t>Modelo</a:t>
            </a:r>
            <a:endParaRPr lang="es-CO" sz="1000" b="1" dirty="0"/>
          </a:p>
        </p:txBody>
      </p:sp>
      <p:cxnSp>
        <p:nvCxnSpPr>
          <p:cNvPr id="84" name="Straight Connector 83"/>
          <p:cNvCxnSpPr/>
          <p:nvPr/>
        </p:nvCxnSpPr>
        <p:spPr>
          <a:xfrm>
            <a:off x="1911896" y="2840236"/>
            <a:ext cx="1283444" cy="0"/>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4499868" y="3026063"/>
            <a:ext cx="1390124" cy="246221"/>
          </a:xfrm>
          <a:prstGeom prst="rect">
            <a:avLst/>
          </a:prstGeom>
          <a:noFill/>
        </p:spPr>
        <p:txBody>
          <a:bodyPr wrap="none" rtlCol="0">
            <a:spAutoFit/>
          </a:bodyPr>
          <a:lstStyle/>
          <a:p>
            <a:r>
              <a:rPr lang="es-CO" sz="1000" dirty="0" smtClean="0"/>
              <a:t>Valor de Transacción</a:t>
            </a:r>
            <a:endParaRPr lang="es-CO" sz="1000" dirty="0"/>
          </a:p>
        </p:txBody>
      </p:sp>
      <p:sp>
        <p:nvSpPr>
          <p:cNvPr id="86" name="TextBox 85"/>
          <p:cNvSpPr txBox="1"/>
          <p:nvPr/>
        </p:nvSpPr>
        <p:spPr>
          <a:xfrm rot="16200000">
            <a:off x="3593767" y="2380221"/>
            <a:ext cx="1524776" cy="246221"/>
          </a:xfrm>
          <a:prstGeom prst="rect">
            <a:avLst/>
          </a:prstGeom>
          <a:noFill/>
        </p:spPr>
        <p:txBody>
          <a:bodyPr wrap="none" rtlCol="0">
            <a:spAutoFit/>
          </a:bodyPr>
          <a:lstStyle/>
          <a:p>
            <a:r>
              <a:rPr lang="es-CO" sz="1000" dirty="0" smtClean="0"/>
              <a:t>Cargo de Transferencia</a:t>
            </a:r>
            <a:endParaRPr lang="es-CO" sz="1000" dirty="0"/>
          </a:p>
        </p:txBody>
      </p:sp>
      <p:cxnSp>
        <p:nvCxnSpPr>
          <p:cNvPr id="87" name="Straight Connector 86"/>
          <p:cNvCxnSpPr/>
          <p:nvPr/>
        </p:nvCxnSpPr>
        <p:spPr>
          <a:xfrm>
            <a:off x="4474468" y="3038763"/>
            <a:ext cx="13088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flipH="1" flipV="1">
            <a:off x="3921708" y="2464795"/>
            <a:ext cx="113092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4474468" y="1438176"/>
            <a:ext cx="1090363" cy="307777"/>
          </a:xfrm>
          <a:prstGeom prst="rect">
            <a:avLst/>
          </a:prstGeom>
          <a:noFill/>
        </p:spPr>
        <p:txBody>
          <a:bodyPr wrap="none" rtlCol="0">
            <a:spAutoFit/>
          </a:bodyPr>
          <a:lstStyle/>
          <a:p>
            <a:r>
              <a:rPr lang="es-CO" sz="1400" dirty="0" smtClean="0"/>
              <a:t> Porcentual</a:t>
            </a:r>
            <a:endParaRPr lang="es-CO" sz="1400" dirty="0"/>
          </a:p>
        </p:txBody>
      </p:sp>
      <p:sp>
        <p:nvSpPr>
          <p:cNvPr id="100" name="Oval 99"/>
          <p:cNvSpPr/>
          <p:nvPr/>
        </p:nvSpPr>
        <p:spPr>
          <a:xfrm>
            <a:off x="4300860" y="1484784"/>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2</a:t>
            </a:r>
            <a:endParaRPr lang="es-CO" sz="1000" dirty="0">
              <a:solidFill>
                <a:schemeClr val="tx1"/>
              </a:solidFill>
            </a:endParaRPr>
          </a:p>
        </p:txBody>
      </p:sp>
      <p:cxnSp>
        <p:nvCxnSpPr>
          <p:cNvPr id="101" name="Straight Connector 100"/>
          <p:cNvCxnSpPr/>
          <p:nvPr/>
        </p:nvCxnSpPr>
        <p:spPr>
          <a:xfrm flipV="1">
            <a:off x="4495676" y="2413288"/>
            <a:ext cx="1300336" cy="511656"/>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2" descr="http://www.msnsymbols.com/wp-content/uploads/2009/10/msn-check-mark-symbol.jpg"/>
          <p:cNvPicPr>
            <a:picLocks noChangeAspect="1" noChangeArrowheads="1"/>
          </p:cNvPicPr>
          <p:nvPr/>
        </p:nvPicPr>
        <p:blipFill>
          <a:blip r:embed="rId3" cstate="print"/>
          <a:srcRect l="7560" t="12600" r="6761" b="19361"/>
          <a:stretch>
            <a:fillRect/>
          </a:stretch>
        </p:blipFill>
        <p:spPr bwMode="auto">
          <a:xfrm>
            <a:off x="5073389" y="4326430"/>
            <a:ext cx="362707" cy="288032"/>
          </a:xfrm>
          <a:prstGeom prst="rect">
            <a:avLst/>
          </a:prstGeom>
          <a:noFill/>
        </p:spPr>
      </p:pic>
      <p:pic>
        <p:nvPicPr>
          <p:cNvPr id="54274" name="Picture 2" descr="http://www.msnsymbols.com/wp-content/uploads/2009/10/msn-check-mark-symbol.jpg"/>
          <p:cNvPicPr>
            <a:picLocks noChangeAspect="1" noChangeArrowheads="1"/>
          </p:cNvPicPr>
          <p:nvPr/>
        </p:nvPicPr>
        <p:blipFill>
          <a:blip r:embed="rId3" cstate="print"/>
          <a:srcRect l="7560" t="12600" r="6761" b="19361"/>
          <a:stretch>
            <a:fillRect/>
          </a:stretch>
        </p:blipFill>
        <p:spPr bwMode="auto">
          <a:xfrm>
            <a:off x="5073389" y="4686470"/>
            <a:ext cx="362707" cy="288032"/>
          </a:xfrm>
          <a:prstGeom prst="rect">
            <a:avLst/>
          </a:prstGeom>
          <a:noFill/>
        </p:spPr>
      </p:pic>
      <p:sp>
        <p:nvSpPr>
          <p:cNvPr id="3074" name="Title 1"/>
          <p:cNvSpPr>
            <a:spLocks noGrp="1"/>
          </p:cNvSpPr>
          <p:nvPr>
            <p:ph type="title"/>
          </p:nvPr>
        </p:nvSpPr>
        <p:spPr>
          <a:xfrm>
            <a:off x="342900" y="257175"/>
            <a:ext cx="8405564" cy="777875"/>
          </a:xfrm>
        </p:spPr>
        <p:txBody>
          <a:bodyPr/>
          <a:lstStyle/>
          <a:p>
            <a:pPr eaLnBrk="1" hangingPunct="1"/>
            <a:r>
              <a:rPr lang="es-CO" dirty="0" smtClean="0"/>
              <a:t>Estructurando el Tarifario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pic>
        <p:nvPicPr>
          <p:cNvPr id="37" name="Picture 2" descr="http://www.austinkleon.com/wp-content/uploads/2008/02/stick_figure.gif"/>
          <p:cNvPicPr>
            <a:picLocks noChangeAspect="1" noChangeArrowheads="1"/>
          </p:cNvPicPr>
          <p:nvPr/>
        </p:nvPicPr>
        <p:blipFill>
          <a:blip r:embed="rId4" cstate="print"/>
          <a:srcRect l="27216" r="24401"/>
          <a:stretch>
            <a:fillRect/>
          </a:stretch>
        </p:blipFill>
        <p:spPr bwMode="auto">
          <a:xfrm>
            <a:off x="3412582" y="2655850"/>
            <a:ext cx="437260" cy="907356"/>
          </a:xfrm>
          <a:prstGeom prst="rect">
            <a:avLst/>
          </a:prstGeom>
          <a:noFill/>
        </p:spPr>
      </p:pic>
      <p:pic>
        <p:nvPicPr>
          <p:cNvPr id="38" name="Picture 2" descr="http://www.austinkleon.com/wp-content/uploads/2008/02/stick_figure.gif"/>
          <p:cNvPicPr>
            <a:picLocks noChangeAspect="1" noChangeArrowheads="1"/>
          </p:cNvPicPr>
          <p:nvPr/>
        </p:nvPicPr>
        <p:blipFill>
          <a:blip r:embed="rId4" cstate="print"/>
          <a:srcRect l="27216" r="24401"/>
          <a:stretch>
            <a:fillRect/>
          </a:stretch>
        </p:blipFill>
        <p:spPr bwMode="auto">
          <a:xfrm>
            <a:off x="5674486" y="2210680"/>
            <a:ext cx="288032" cy="597694"/>
          </a:xfrm>
          <a:prstGeom prst="rect">
            <a:avLst/>
          </a:prstGeom>
          <a:noFill/>
        </p:spPr>
      </p:pic>
      <p:pic>
        <p:nvPicPr>
          <p:cNvPr id="41" name="Picture 2" descr="http://www.austinkleon.com/wp-content/uploads/2008/02/stick_figure.gif"/>
          <p:cNvPicPr>
            <a:picLocks noChangeAspect="1" noChangeArrowheads="1"/>
          </p:cNvPicPr>
          <p:nvPr/>
        </p:nvPicPr>
        <p:blipFill>
          <a:blip r:embed="rId4" cstate="print"/>
          <a:srcRect l="27216" r="24401"/>
          <a:stretch>
            <a:fillRect/>
          </a:stretch>
        </p:blipFill>
        <p:spPr bwMode="auto">
          <a:xfrm>
            <a:off x="5674486" y="3309094"/>
            <a:ext cx="288032" cy="597694"/>
          </a:xfrm>
          <a:prstGeom prst="rect">
            <a:avLst/>
          </a:prstGeom>
          <a:noFill/>
        </p:spPr>
      </p:pic>
      <p:sp>
        <p:nvSpPr>
          <p:cNvPr id="61" name="Rectangle 60"/>
          <p:cNvSpPr/>
          <p:nvPr/>
        </p:nvSpPr>
        <p:spPr>
          <a:xfrm>
            <a:off x="3515070" y="2376326"/>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2" name="Rectangle 61"/>
          <p:cNvSpPr/>
          <p:nvPr/>
        </p:nvSpPr>
        <p:spPr>
          <a:xfrm>
            <a:off x="5704966" y="1950166"/>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3" name="Rectangle 62"/>
          <p:cNvSpPr/>
          <p:nvPr/>
        </p:nvSpPr>
        <p:spPr>
          <a:xfrm>
            <a:off x="6028590" y="3986970"/>
            <a:ext cx="216024" cy="216024"/>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4" name="Rectangle 63"/>
          <p:cNvSpPr/>
          <p:nvPr/>
        </p:nvSpPr>
        <p:spPr>
          <a:xfrm>
            <a:off x="6309002" y="3986970"/>
            <a:ext cx="216024" cy="21602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5" name="Rectangle 64"/>
          <p:cNvSpPr/>
          <p:nvPr/>
        </p:nvSpPr>
        <p:spPr>
          <a:xfrm>
            <a:off x="6589414" y="3986970"/>
            <a:ext cx="216024" cy="216024"/>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6" name="Rectangle 65"/>
          <p:cNvSpPr/>
          <p:nvPr/>
        </p:nvSpPr>
        <p:spPr>
          <a:xfrm>
            <a:off x="5740558" y="3986970"/>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42" name="Straight Arrow Connector 41"/>
          <p:cNvCxnSpPr>
            <a:stCxn id="37" idx="3"/>
          </p:cNvCxnSpPr>
          <p:nvPr/>
        </p:nvCxnSpPr>
        <p:spPr>
          <a:xfrm flipV="1">
            <a:off x="3849842" y="2598238"/>
            <a:ext cx="1514246" cy="51129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37" idx="3"/>
          </p:cNvCxnSpPr>
          <p:nvPr/>
        </p:nvCxnSpPr>
        <p:spPr>
          <a:xfrm>
            <a:off x="3849842" y="3109528"/>
            <a:ext cx="1543208" cy="49841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864162" y="3030286"/>
            <a:ext cx="133239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2050" name="Picture 2" descr="http://versatilegas.com/yahoo_site_admin/assets/images/cash_rebates_2.238134852_std.jpg"/>
          <p:cNvPicPr>
            <a:picLocks noChangeAspect="1" noChangeArrowheads="1"/>
          </p:cNvPicPr>
          <p:nvPr/>
        </p:nvPicPr>
        <p:blipFill>
          <a:blip r:embed="rId5" cstate="print"/>
          <a:srcRect/>
          <a:stretch>
            <a:fillRect/>
          </a:stretch>
        </p:blipFill>
        <p:spPr bwMode="auto">
          <a:xfrm>
            <a:off x="971600" y="2634556"/>
            <a:ext cx="784798" cy="784798"/>
          </a:xfrm>
          <a:prstGeom prst="rect">
            <a:avLst/>
          </a:prstGeom>
          <a:noFill/>
        </p:spPr>
      </p:pic>
      <p:cxnSp>
        <p:nvCxnSpPr>
          <p:cNvPr id="57" name="Straight Arrow Connector 56"/>
          <p:cNvCxnSpPr/>
          <p:nvPr/>
        </p:nvCxnSpPr>
        <p:spPr>
          <a:xfrm>
            <a:off x="6142786" y="2454222"/>
            <a:ext cx="133239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a:off x="6142786" y="3534342"/>
            <a:ext cx="133239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68" name="Picture 2" descr="http://versatilegas.com/yahoo_site_admin/assets/images/cash_rebates_2.238134852_std.jpg"/>
          <p:cNvPicPr>
            <a:picLocks noChangeAspect="1" noChangeArrowheads="1"/>
          </p:cNvPicPr>
          <p:nvPr/>
        </p:nvPicPr>
        <p:blipFill>
          <a:blip r:embed="rId5" cstate="print"/>
          <a:srcRect/>
          <a:stretch>
            <a:fillRect/>
          </a:stretch>
        </p:blipFill>
        <p:spPr bwMode="auto">
          <a:xfrm>
            <a:off x="7618702" y="2065716"/>
            <a:ext cx="784798" cy="784798"/>
          </a:xfrm>
          <a:prstGeom prst="rect">
            <a:avLst/>
          </a:prstGeom>
          <a:noFill/>
        </p:spPr>
      </p:pic>
      <p:pic>
        <p:nvPicPr>
          <p:cNvPr id="69" name="Picture 2" descr="http://versatilegas.com/yahoo_site_admin/assets/images/cash_rebates_2.238134852_std.jpg"/>
          <p:cNvPicPr>
            <a:picLocks noChangeAspect="1" noChangeArrowheads="1"/>
          </p:cNvPicPr>
          <p:nvPr/>
        </p:nvPicPr>
        <p:blipFill>
          <a:blip r:embed="rId5" cstate="print"/>
          <a:srcRect/>
          <a:stretch>
            <a:fillRect/>
          </a:stretch>
        </p:blipFill>
        <p:spPr bwMode="auto">
          <a:xfrm>
            <a:off x="7618702" y="3145274"/>
            <a:ext cx="784798" cy="784798"/>
          </a:xfrm>
          <a:prstGeom prst="rect">
            <a:avLst/>
          </a:prstGeom>
          <a:noFill/>
        </p:spPr>
      </p:pic>
      <p:sp>
        <p:nvSpPr>
          <p:cNvPr id="79" name="Rectangle 78"/>
          <p:cNvSpPr/>
          <p:nvPr/>
        </p:nvSpPr>
        <p:spPr>
          <a:xfrm>
            <a:off x="2598756" y="4383362"/>
            <a:ext cx="245052" cy="23751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5" name="TextBox 84"/>
          <p:cNvSpPr txBox="1"/>
          <p:nvPr/>
        </p:nvSpPr>
        <p:spPr>
          <a:xfrm>
            <a:off x="971600" y="4686470"/>
            <a:ext cx="1667444" cy="338554"/>
          </a:xfrm>
          <a:prstGeom prst="rect">
            <a:avLst/>
          </a:prstGeom>
          <a:noFill/>
        </p:spPr>
        <p:txBody>
          <a:bodyPr wrap="none" rtlCol="0">
            <a:spAutoFit/>
          </a:bodyPr>
          <a:lstStyle/>
          <a:p>
            <a:r>
              <a:rPr lang="es-CO" sz="1600" dirty="0" smtClean="0"/>
              <a:t>Imponer Cargo?</a:t>
            </a:r>
            <a:endParaRPr lang="es-CO" sz="1600" dirty="0"/>
          </a:p>
        </p:txBody>
      </p:sp>
      <p:sp>
        <p:nvSpPr>
          <p:cNvPr id="88" name="TextBox 87"/>
          <p:cNvSpPr txBox="1"/>
          <p:nvPr/>
        </p:nvSpPr>
        <p:spPr>
          <a:xfrm>
            <a:off x="1187624" y="5687388"/>
            <a:ext cx="6768752" cy="646331"/>
          </a:xfrm>
          <a:prstGeom prst="rect">
            <a:avLst/>
          </a:prstGeom>
          <a:noFill/>
        </p:spPr>
        <p:txBody>
          <a:bodyPr wrap="square" rtlCol="0">
            <a:spAutoFit/>
          </a:bodyPr>
          <a:lstStyle/>
          <a:p>
            <a:pPr algn="ctr"/>
            <a:r>
              <a:rPr lang="es-CO" b="1" i="1" dirty="0" smtClean="0"/>
              <a:t>Lección: </a:t>
            </a:r>
            <a:r>
              <a:rPr lang="es-CO" i="1" dirty="0" smtClean="0"/>
              <a:t>Solo imponer cargos en las transacciones que crean valor para el usuario</a:t>
            </a:r>
            <a:endParaRPr lang="es-CO" i="1" dirty="0"/>
          </a:p>
        </p:txBody>
      </p:sp>
      <p:cxnSp>
        <p:nvCxnSpPr>
          <p:cNvPr id="90" name="Straight Connector 89"/>
          <p:cNvCxnSpPr/>
          <p:nvPr/>
        </p:nvCxnSpPr>
        <p:spPr>
          <a:xfrm rot="5400000">
            <a:off x="1591205" y="3284984"/>
            <a:ext cx="3456384" cy="0"/>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a:off x="3851920" y="3284984"/>
            <a:ext cx="3456384" cy="0"/>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2598756" y="4730012"/>
            <a:ext cx="245052" cy="23751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3" name="TextBox 42"/>
          <p:cNvSpPr txBox="1"/>
          <p:nvPr/>
        </p:nvSpPr>
        <p:spPr>
          <a:xfrm>
            <a:off x="971600" y="4326430"/>
            <a:ext cx="1262653" cy="338554"/>
          </a:xfrm>
          <a:prstGeom prst="rect">
            <a:avLst/>
          </a:prstGeom>
          <a:noFill/>
        </p:spPr>
        <p:txBody>
          <a:bodyPr wrap="none" rtlCol="0">
            <a:spAutoFit/>
          </a:bodyPr>
          <a:lstStyle/>
          <a:p>
            <a:r>
              <a:rPr lang="es-CO" sz="1600" dirty="0" smtClean="0"/>
              <a:t>Crea Valor?</a:t>
            </a:r>
            <a:endParaRPr lang="es-CO" sz="1600" dirty="0"/>
          </a:p>
        </p:txBody>
      </p:sp>
      <p:sp>
        <p:nvSpPr>
          <p:cNvPr id="44" name="Rectangle 43"/>
          <p:cNvSpPr/>
          <p:nvPr/>
        </p:nvSpPr>
        <p:spPr>
          <a:xfrm>
            <a:off x="5119036" y="4383362"/>
            <a:ext cx="245052" cy="23751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5" name="TextBox 44"/>
          <p:cNvSpPr txBox="1"/>
          <p:nvPr/>
        </p:nvSpPr>
        <p:spPr>
          <a:xfrm>
            <a:off x="3491880" y="4686470"/>
            <a:ext cx="1667444" cy="338554"/>
          </a:xfrm>
          <a:prstGeom prst="rect">
            <a:avLst/>
          </a:prstGeom>
          <a:noFill/>
        </p:spPr>
        <p:txBody>
          <a:bodyPr wrap="none" rtlCol="0">
            <a:spAutoFit/>
          </a:bodyPr>
          <a:lstStyle/>
          <a:p>
            <a:r>
              <a:rPr lang="es-CO" sz="1600" dirty="0" smtClean="0"/>
              <a:t>Imponer Cargo?</a:t>
            </a:r>
            <a:endParaRPr lang="es-CO" sz="1600" dirty="0"/>
          </a:p>
        </p:txBody>
      </p:sp>
      <p:sp>
        <p:nvSpPr>
          <p:cNvPr id="47" name="Rectangle 46"/>
          <p:cNvSpPr/>
          <p:nvPr/>
        </p:nvSpPr>
        <p:spPr>
          <a:xfrm>
            <a:off x="5119036" y="4730012"/>
            <a:ext cx="245052" cy="23751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8" name="TextBox 47"/>
          <p:cNvSpPr txBox="1"/>
          <p:nvPr/>
        </p:nvSpPr>
        <p:spPr>
          <a:xfrm>
            <a:off x="3491880" y="4326430"/>
            <a:ext cx="1320361" cy="338554"/>
          </a:xfrm>
          <a:prstGeom prst="rect">
            <a:avLst/>
          </a:prstGeom>
          <a:noFill/>
        </p:spPr>
        <p:txBody>
          <a:bodyPr wrap="none" rtlCol="0">
            <a:spAutoFit/>
          </a:bodyPr>
          <a:lstStyle/>
          <a:p>
            <a:r>
              <a:rPr lang="es-CO" sz="1600" dirty="0" smtClean="0"/>
              <a:t>Crea  Valor?</a:t>
            </a:r>
            <a:endParaRPr lang="es-CO" sz="1600" dirty="0"/>
          </a:p>
        </p:txBody>
      </p:sp>
      <p:sp>
        <p:nvSpPr>
          <p:cNvPr id="50" name="TextBox 49"/>
          <p:cNvSpPr txBox="1"/>
          <p:nvPr/>
        </p:nvSpPr>
        <p:spPr>
          <a:xfrm>
            <a:off x="6084168" y="4686470"/>
            <a:ext cx="1667444" cy="338554"/>
          </a:xfrm>
          <a:prstGeom prst="rect">
            <a:avLst/>
          </a:prstGeom>
          <a:noFill/>
        </p:spPr>
        <p:txBody>
          <a:bodyPr wrap="none" rtlCol="0">
            <a:spAutoFit/>
          </a:bodyPr>
          <a:lstStyle/>
          <a:p>
            <a:r>
              <a:rPr lang="es-CO" sz="1600" dirty="0" smtClean="0"/>
              <a:t>Imponer Cargo?</a:t>
            </a:r>
            <a:endParaRPr lang="es-CO" sz="1600" dirty="0"/>
          </a:p>
        </p:txBody>
      </p:sp>
      <p:sp>
        <p:nvSpPr>
          <p:cNvPr id="52" name="TextBox 51"/>
          <p:cNvSpPr txBox="1"/>
          <p:nvPr/>
        </p:nvSpPr>
        <p:spPr>
          <a:xfrm>
            <a:off x="6084168" y="4326430"/>
            <a:ext cx="1262653" cy="338554"/>
          </a:xfrm>
          <a:prstGeom prst="rect">
            <a:avLst/>
          </a:prstGeom>
          <a:noFill/>
        </p:spPr>
        <p:txBody>
          <a:bodyPr wrap="none" rtlCol="0">
            <a:spAutoFit/>
          </a:bodyPr>
          <a:lstStyle/>
          <a:p>
            <a:r>
              <a:rPr lang="es-CO" sz="1600" dirty="0" smtClean="0"/>
              <a:t>Crea Valor?</a:t>
            </a:r>
            <a:endParaRPr lang="es-CO" sz="1600" dirty="0"/>
          </a:p>
        </p:txBody>
      </p:sp>
      <p:pic>
        <p:nvPicPr>
          <p:cNvPr id="54" name="Picture 2" descr="http://www.msnsymbols.com/wp-content/uploads/2009/10/msn-check-mark-symbol.jpg"/>
          <p:cNvPicPr>
            <a:picLocks noChangeAspect="1" noChangeArrowheads="1"/>
          </p:cNvPicPr>
          <p:nvPr/>
        </p:nvPicPr>
        <p:blipFill>
          <a:blip r:embed="rId3" cstate="print"/>
          <a:srcRect l="7560" t="12600" r="6761" b="19361"/>
          <a:stretch>
            <a:fillRect/>
          </a:stretch>
        </p:blipFill>
        <p:spPr bwMode="auto">
          <a:xfrm>
            <a:off x="7668344" y="4326430"/>
            <a:ext cx="362707" cy="288032"/>
          </a:xfrm>
          <a:prstGeom prst="rect">
            <a:avLst/>
          </a:prstGeom>
          <a:noFill/>
        </p:spPr>
      </p:pic>
      <p:pic>
        <p:nvPicPr>
          <p:cNvPr id="56" name="Picture 2" descr="http://www.msnsymbols.com/wp-content/uploads/2009/10/msn-check-mark-symbol.jpg"/>
          <p:cNvPicPr>
            <a:picLocks noChangeAspect="1" noChangeArrowheads="1"/>
          </p:cNvPicPr>
          <p:nvPr/>
        </p:nvPicPr>
        <p:blipFill>
          <a:blip r:embed="rId3" cstate="print"/>
          <a:srcRect l="7560" t="12600" r="6761" b="19361"/>
          <a:stretch>
            <a:fillRect/>
          </a:stretch>
        </p:blipFill>
        <p:spPr bwMode="auto">
          <a:xfrm>
            <a:off x="7668344" y="4686470"/>
            <a:ext cx="362707" cy="288032"/>
          </a:xfrm>
          <a:prstGeom prst="rect">
            <a:avLst/>
          </a:prstGeom>
          <a:noFill/>
        </p:spPr>
      </p:pic>
      <p:sp>
        <p:nvSpPr>
          <p:cNvPr id="58" name="Rectangle 57"/>
          <p:cNvSpPr/>
          <p:nvPr/>
        </p:nvSpPr>
        <p:spPr>
          <a:xfrm>
            <a:off x="7713991" y="4383362"/>
            <a:ext cx="245052" cy="23751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9" name="Rectangle 58"/>
          <p:cNvSpPr/>
          <p:nvPr/>
        </p:nvSpPr>
        <p:spPr>
          <a:xfrm>
            <a:off x="7713991" y="4730012"/>
            <a:ext cx="245052" cy="23751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0" name="TextBox 59"/>
          <p:cNvSpPr txBox="1"/>
          <p:nvPr/>
        </p:nvSpPr>
        <p:spPr>
          <a:xfrm>
            <a:off x="1187624" y="1556792"/>
            <a:ext cx="1967205" cy="369332"/>
          </a:xfrm>
          <a:prstGeom prst="rect">
            <a:avLst/>
          </a:prstGeom>
          <a:noFill/>
        </p:spPr>
        <p:txBody>
          <a:bodyPr wrap="none" rtlCol="0">
            <a:spAutoFit/>
          </a:bodyPr>
          <a:lstStyle/>
          <a:p>
            <a:r>
              <a:rPr lang="es-CO" dirty="0" smtClean="0"/>
              <a:t>Ingreso (Cash-in)</a:t>
            </a:r>
            <a:endParaRPr lang="es-CO" dirty="0"/>
          </a:p>
        </p:txBody>
      </p:sp>
      <p:sp>
        <p:nvSpPr>
          <p:cNvPr id="72" name="TextBox 71"/>
          <p:cNvSpPr txBox="1"/>
          <p:nvPr/>
        </p:nvSpPr>
        <p:spPr>
          <a:xfrm>
            <a:off x="3695688" y="1556792"/>
            <a:ext cx="1586716" cy="646331"/>
          </a:xfrm>
          <a:prstGeom prst="rect">
            <a:avLst/>
          </a:prstGeom>
          <a:noFill/>
        </p:spPr>
        <p:txBody>
          <a:bodyPr wrap="none" rtlCol="0">
            <a:spAutoFit/>
          </a:bodyPr>
          <a:lstStyle/>
          <a:p>
            <a:pPr algn="ctr"/>
            <a:r>
              <a:rPr lang="es-CO" dirty="0" smtClean="0"/>
              <a:t>Transferencia</a:t>
            </a:r>
          </a:p>
          <a:p>
            <a:pPr algn="ctr"/>
            <a:r>
              <a:rPr lang="es-CO" dirty="0" smtClean="0"/>
              <a:t>P2P </a:t>
            </a:r>
            <a:endParaRPr lang="es-CO" dirty="0"/>
          </a:p>
        </p:txBody>
      </p:sp>
      <p:sp>
        <p:nvSpPr>
          <p:cNvPr id="73" name="TextBox 72"/>
          <p:cNvSpPr txBox="1"/>
          <p:nvPr/>
        </p:nvSpPr>
        <p:spPr>
          <a:xfrm>
            <a:off x="6300192" y="1556792"/>
            <a:ext cx="800219" cy="369332"/>
          </a:xfrm>
          <a:prstGeom prst="rect">
            <a:avLst/>
          </a:prstGeom>
          <a:noFill/>
        </p:spPr>
        <p:txBody>
          <a:bodyPr wrap="none" rtlCol="0">
            <a:spAutoFit/>
          </a:bodyPr>
          <a:lstStyle/>
          <a:p>
            <a:r>
              <a:rPr lang="es-CO" dirty="0" smtClean="0"/>
              <a:t>Retiro</a:t>
            </a:r>
            <a:endParaRPr lang="es-CO"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5" name="TextBox 4"/>
          <p:cNvSpPr txBox="1"/>
          <p:nvPr/>
        </p:nvSpPr>
        <p:spPr>
          <a:xfrm>
            <a:off x="599961" y="3512287"/>
            <a:ext cx="3433953" cy="523220"/>
          </a:xfrm>
          <a:prstGeom prst="rect">
            <a:avLst/>
          </a:prstGeom>
          <a:noFill/>
        </p:spPr>
        <p:txBody>
          <a:bodyPr wrap="none" rtlCol="0">
            <a:spAutoFit/>
          </a:bodyPr>
          <a:lstStyle/>
          <a:p>
            <a:pPr algn="ctr"/>
            <a:r>
              <a:rPr lang="es-CO" sz="1400" i="1" dirty="0" smtClean="0"/>
              <a:t>Tiene que ser mas barato que Pesogram</a:t>
            </a:r>
          </a:p>
          <a:p>
            <a:pPr algn="ctr"/>
            <a:r>
              <a:rPr lang="es-CO" sz="1400" i="1" dirty="0" smtClean="0"/>
              <a:t>Mas caro que un servicio de encomienda</a:t>
            </a:r>
            <a:endParaRPr lang="es-CO" sz="1400" i="1" dirty="0"/>
          </a:p>
        </p:txBody>
      </p:sp>
      <p:sp>
        <p:nvSpPr>
          <p:cNvPr id="6" name="TextBox 5"/>
          <p:cNvSpPr txBox="1"/>
          <p:nvPr/>
        </p:nvSpPr>
        <p:spPr>
          <a:xfrm>
            <a:off x="1907704" y="3022086"/>
            <a:ext cx="714683" cy="369332"/>
          </a:xfrm>
          <a:prstGeom prst="rect">
            <a:avLst/>
          </a:prstGeom>
          <a:noFill/>
        </p:spPr>
        <p:txBody>
          <a:bodyPr wrap="none" rtlCol="0">
            <a:spAutoFit/>
          </a:bodyPr>
          <a:lstStyle/>
          <a:p>
            <a:r>
              <a:rPr lang="es-CO" i="1" dirty="0" smtClean="0"/>
              <a:t>Valor</a:t>
            </a:r>
            <a:endParaRPr lang="es-CO" i="1" dirty="0"/>
          </a:p>
        </p:txBody>
      </p:sp>
      <p:sp>
        <p:nvSpPr>
          <p:cNvPr id="7" name="TextBox 6"/>
          <p:cNvSpPr txBox="1"/>
          <p:nvPr/>
        </p:nvSpPr>
        <p:spPr>
          <a:xfrm>
            <a:off x="3975750" y="3501008"/>
            <a:ext cx="4844722" cy="738664"/>
          </a:xfrm>
          <a:prstGeom prst="rect">
            <a:avLst/>
          </a:prstGeom>
          <a:noFill/>
        </p:spPr>
        <p:txBody>
          <a:bodyPr wrap="square" rtlCol="0">
            <a:spAutoFit/>
          </a:bodyPr>
          <a:lstStyle/>
          <a:p>
            <a:pPr algn="ctr"/>
            <a:r>
              <a:rPr lang="es-CO" sz="1400" i="1" dirty="0" smtClean="0"/>
              <a:t>Escalonado</a:t>
            </a:r>
          </a:p>
          <a:p>
            <a:pPr algn="ctr"/>
            <a:r>
              <a:rPr lang="es-CO" sz="1400" dirty="0" smtClean="0"/>
              <a:t>Solo imponer cargos por transacciones </a:t>
            </a:r>
          </a:p>
          <a:p>
            <a:pPr algn="ctr"/>
            <a:r>
              <a:rPr lang="es-CO" sz="1400" i="1" dirty="0" smtClean="0"/>
              <a:t>que crean valor.</a:t>
            </a:r>
            <a:endParaRPr lang="es-CO" sz="1400" i="1" dirty="0"/>
          </a:p>
        </p:txBody>
      </p:sp>
      <p:sp>
        <p:nvSpPr>
          <p:cNvPr id="8" name="TextBox 7"/>
          <p:cNvSpPr txBox="1"/>
          <p:nvPr/>
        </p:nvSpPr>
        <p:spPr>
          <a:xfrm>
            <a:off x="6043468" y="3010807"/>
            <a:ext cx="1236236" cy="369332"/>
          </a:xfrm>
          <a:prstGeom prst="rect">
            <a:avLst/>
          </a:prstGeom>
          <a:noFill/>
        </p:spPr>
        <p:txBody>
          <a:bodyPr wrap="none" rtlCol="0">
            <a:spAutoFit/>
          </a:bodyPr>
          <a:lstStyle/>
          <a:p>
            <a:r>
              <a:rPr lang="es-CO" i="1" dirty="0" smtClean="0"/>
              <a:t>Estructura</a:t>
            </a:r>
            <a:endParaRPr lang="es-CO" i="1"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Creando</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un tarifario para Móvil-Peso </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12" name="TextBox 11"/>
          <p:cNvSpPr txBox="1"/>
          <p:nvPr/>
        </p:nvSpPr>
        <p:spPr>
          <a:xfrm>
            <a:off x="3737051" y="2175247"/>
            <a:ext cx="1640193" cy="461665"/>
          </a:xfrm>
          <a:prstGeom prst="rect">
            <a:avLst/>
          </a:prstGeom>
          <a:noFill/>
        </p:spPr>
        <p:txBody>
          <a:bodyPr wrap="none" rtlCol="0">
            <a:spAutoFit/>
          </a:bodyPr>
          <a:lstStyle/>
          <a:p>
            <a:r>
              <a:rPr lang="es-CO" sz="2400" u="sng" dirty="0" smtClean="0"/>
              <a:t>Directrices</a:t>
            </a:r>
            <a:endParaRPr lang="es-CO" sz="2400" u="sn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595959"/>
                </a:solidFill>
                <a:effectLst/>
                <a:uLnTx/>
                <a:uFillTx/>
                <a:latin typeface="Arial Narrow" pitchFamily="34" charset="0"/>
                <a:ea typeface="+mj-ea"/>
                <a:cs typeface="+mj-cs"/>
              </a:rPr>
              <a:t>Tarifario Movi-Peso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3" name="Table 12"/>
          <p:cNvGraphicFramePr>
            <a:graphicFrameLocks noGrp="1"/>
          </p:cNvGraphicFramePr>
          <p:nvPr/>
        </p:nvGraphicFramePr>
        <p:xfrm>
          <a:off x="755576" y="1844824"/>
          <a:ext cx="2925068" cy="2867025"/>
        </p:xfrm>
        <a:graphic>
          <a:graphicData uri="http://schemas.openxmlformats.org/drawingml/2006/table">
            <a:tbl>
              <a:tblPr/>
              <a:tblGrid>
                <a:gridCol w="1689205"/>
                <a:gridCol w="554406"/>
                <a:gridCol w="681457"/>
              </a:tblGrid>
              <a:tr h="190500">
                <a:tc gridSpan="3">
                  <a:txBody>
                    <a:bodyPr/>
                    <a:lstStyle/>
                    <a:p>
                      <a:pPr algn="ctr" rtl="0" fontAlgn="b"/>
                      <a:r>
                        <a:rPr lang="en-GB" sz="11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CO"/>
                    </a:p>
                  </a:txBody>
                  <a:tcPr/>
                </a:tc>
                <a:tc hMerge="1">
                  <a:txBody>
                    <a:bodyPr/>
                    <a:lstStyle/>
                    <a:p>
                      <a:endParaRPr lang="es-CO"/>
                    </a:p>
                  </a:txBody>
                  <a:tcPr/>
                </a:tc>
              </a:tr>
              <a:tr h="190500">
                <a:tc>
                  <a:txBody>
                    <a:bodyPr/>
                    <a:lstStyle/>
                    <a:p>
                      <a:pPr algn="r" rtl="0" fontAlgn="b"/>
                      <a:r>
                        <a:rPr lang="en-GB" sz="11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GB" sz="11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GB" sz="11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r" rtl="0" fontAlgn="b"/>
                      <a:r>
                        <a:rPr lang="en-GB" sz="11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rtl="0" fontAlgn="b"/>
                      <a:r>
                        <a:rPr lang="en-GB" sz="11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rtl="0"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r" rtl="0" fontAlgn="b"/>
                      <a:r>
                        <a:rPr lang="en-GB" sz="11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chemeClr val="bg1"/>
                    </a:solidFill>
                  </a:tcPr>
                </a:tc>
                <a:tc>
                  <a:txBody>
                    <a:bodyPr/>
                    <a:lstStyle/>
                    <a:p>
                      <a:pPr algn="r" rtl="0" fontAlgn="b"/>
                      <a:r>
                        <a:rPr lang="en-GB" sz="1100" b="0" i="0" u="none" strike="noStrike" dirty="0" smtClean="0">
                          <a:solidFill>
                            <a:srgbClr val="000000"/>
                          </a:solidFill>
                          <a:latin typeface="Calibri"/>
                        </a:rPr>
                        <a:t>$0.00</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$1-35 </a:t>
                      </a:r>
                    </a:p>
                  </a:txBody>
                  <a:tcPr marL="0" marR="0" marT="0" marB="0" anchor="b">
                    <a:lnL>
                      <a:noFill/>
                    </a:lnL>
                    <a:lnR>
                      <a:noFill/>
                    </a:lnR>
                    <a:lnT>
                      <a:noFill/>
                    </a:lnT>
                    <a:lnB>
                      <a:noFill/>
                    </a:lnB>
                    <a:solidFill>
                      <a:schemeClr val="bg1"/>
                    </a:solidFill>
                  </a:tcPr>
                </a:tc>
                <a:tc>
                  <a:txBody>
                    <a:bodyPr/>
                    <a:lstStyle/>
                    <a:p>
                      <a:pPr algn="r" rtl="0" fontAlgn="b"/>
                      <a:r>
                        <a:rPr lang="en-GB" sz="1100" b="0" i="0" u="none" strike="noStrike" dirty="0" smtClean="0">
                          <a:solidFill>
                            <a:srgbClr val="000000"/>
                          </a:solidFill>
                          <a:latin typeface="Calibri"/>
                        </a:rPr>
                        <a:t>$0.00</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$36-70 </a:t>
                      </a:r>
                    </a:p>
                  </a:txBody>
                  <a:tcPr marL="0" marR="0" marT="0" marB="0" anchor="b">
                    <a:lnL>
                      <a:noFill/>
                    </a:lnL>
                    <a:lnR>
                      <a:noFill/>
                    </a:lnR>
                    <a:lnT>
                      <a:noFill/>
                    </a:lnT>
                    <a:lnB>
                      <a:noFill/>
                    </a:lnB>
                    <a:solidFill>
                      <a:schemeClr val="bg1"/>
                    </a:solidFill>
                  </a:tcPr>
                </a:tc>
                <a:tc>
                  <a:txBody>
                    <a:bodyPr/>
                    <a:lstStyle/>
                    <a:p>
                      <a:pPr algn="r" rtl="0" fontAlgn="b"/>
                      <a:r>
                        <a:rPr lang="en-GB" sz="1100" b="0" i="0" u="none" strike="noStrike" dirty="0" smtClean="0">
                          <a:solidFill>
                            <a:srgbClr val="000000"/>
                          </a:solidFill>
                          <a:latin typeface="Calibri"/>
                        </a:rPr>
                        <a:t>$0.00</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chemeClr val="bg1"/>
                    </a:solidFill>
                  </a:tcPr>
                </a:tc>
                <a:tc>
                  <a:txBody>
                    <a:bodyPr/>
                    <a:lstStyle/>
                    <a:p>
                      <a:pPr algn="r" rtl="0" fontAlgn="b"/>
                      <a:r>
                        <a:rPr lang="en-GB" sz="1100" b="0" i="0" u="none" strike="noStrike" dirty="0" smtClean="0">
                          <a:solidFill>
                            <a:srgbClr val="000000"/>
                          </a:solidFill>
                          <a:latin typeface="Calibri"/>
                        </a:rPr>
                        <a:t>$0.00</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rtl="0"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200025">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2051" name="Picture 3"/>
          <p:cNvPicPr>
            <a:picLocks noChangeAspect="1" noChangeArrowheads="1"/>
          </p:cNvPicPr>
          <p:nvPr/>
        </p:nvPicPr>
        <p:blipFill>
          <a:blip r:embed="rId3" cstate="print"/>
          <a:srcRect/>
          <a:stretch>
            <a:fillRect/>
          </a:stretch>
        </p:blipFill>
        <p:spPr bwMode="auto">
          <a:xfrm>
            <a:off x="3923928" y="1844824"/>
            <a:ext cx="4503612" cy="28266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595959"/>
                </a:solidFill>
                <a:effectLst/>
                <a:uLnTx/>
                <a:uFillTx/>
                <a:latin typeface="Arial Narrow" pitchFamily="34" charset="0"/>
                <a:ea typeface="+mj-ea"/>
                <a:cs typeface="+mj-cs"/>
              </a:rPr>
              <a:t>Tarifario Movi-Peso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3" name="Table 12"/>
          <p:cNvGraphicFramePr>
            <a:graphicFrameLocks noGrp="1"/>
          </p:cNvGraphicFramePr>
          <p:nvPr/>
        </p:nvGraphicFramePr>
        <p:xfrm>
          <a:off x="755576" y="1844824"/>
          <a:ext cx="2925068" cy="2867025"/>
        </p:xfrm>
        <a:graphic>
          <a:graphicData uri="http://schemas.openxmlformats.org/drawingml/2006/table">
            <a:tbl>
              <a:tblPr/>
              <a:tblGrid>
                <a:gridCol w="1689205"/>
                <a:gridCol w="554406"/>
                <a:gridCol w="681457"/>
              </a:tblGrid>
              <a:tr h="190500">
                <a:tc gridSpan="3">
                  <a:txBody>
                    <a:bodyPr/>
                    <a:lstStyle/>
                    <a:p>
                      <a:pPr algn="ctr" rtl="0" fontAlgn="b"/>
                      <a:r>
                        <a:rPr lang="en-GB" sz="11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CO"/>
                    </a:p>
                  </a:txBody>
                  <a:tcPr/>
                </a:tc>
                <a:tc hMerge="1">
                  <a:txBody>
                    <a:bodyPr/>
                    <a:lstStyle/>
                    <a:p>
                      <a:endParaRPr lang="es-CO"/>
                    </a:p>
                  </a:txBody>
                  <a:tcPr/>
                </a:tc>
              </a:tr>
              <a:tr h="190500">
                <a:tc>
                  <a:txBody>
                    <a:bodyPr/>
                    <a:lstStyle/>
                    <a:p>
                      <a:pPr algn="r" rtl="0" fontAlgn="b"/>
                      <a:r>
                        <a:rPr lang="en-GB" sz="11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GB" sz="11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GB" sz="11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r" rtl="0" fontAlgn="b"/>
                      <a:r>
                        <a:rPr lang="en-GB" sz="11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rtl="0" fontAlgn="b"/>
                      <a:r>
                        <a:rPr lang="en-GB" sz="11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r" rtl="0" fontAlgn="b"/>
                      <a:r>
                        <a:rPr lang="en-GB" sz="11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$1-35 </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$36-70 </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rtl="0"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200025">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2051" name="Picture 3"/>
          <p:cNvPicPr>
            <a:picLocks noChangeAspect="1" noChangeArrowheads="1"/>
          </p:cNvPicPr>
          <p:nvPr/>
        </p:nvPicPr>
        <p:blipFill>
          <a:blip r:embed="rId3" cstate="print"/>
          <a:srcRect/>
          <a:stretch>
            <a:fillRect/>
          </a:stretch>
        </p:blipFill>
        <p:spPr bwMode="auto">
          <a:xfrm>
            <a:off x="3923928" y="1844824"/>
            <a:ext cx="4503612" cy="28266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595959"/>
                </a:solidFill>
                <a:effectLst/>
                <a:uLnTx/>
                <a:uFillTx/>
                <a:latin typeface="Arial Narrow" pitchFamily="34" charset="0"/>
                <a:ea typeface="+mj-ea"/>
                <a:cs typeface="+mj-cs"/>
              </a:rPr>
              <a:t>Tarifario Movi-Peso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3" name="Table 12"/>
          <p:cNvGraphicFramePr>
            <a:graphicFrameLocks noGrp="1"/>
          </p:cNvGraphicFramePr>
          <p:nvPr/>
        </p:nvGraphicFramePr>
        <p:xfrm>
          <a:off x="755576" y="1844824"/>
          <a:ext cx="2925068" cy="2867025"/>
        </p:xfrm>
        <a:graphic>
          <a:graphicData uri="http://schemas.openxmlformats.org/drawingml/2006/table">
            <a:tbl>
              <a:tblPr/>
              <a:tblGrid>
                <a:gridCol w="1689205"/>
                <a:gridCol w="554406"/>
                <a:gridCol w="681457"/>
              </a:tblGrid>
              <a:tr h="190500">
                <a:tc gridSpan="3">
                  <a:txBody>
                    <a:bodyPr/>
                    <a:lstStyle/>
                    <a:p>
                      <a:pPr algn="ctr" rtl="0" fontAlgn="b"/>
                      <a:r>
                        <a:rPr lang="en-GB" sz="11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CO"/>
                    </a:p>
                  </a:txBody>
                  <a:tcPr/>
                </a:tc>
                <a:tc hMerge="1">
                  <a:txBody>
                    <a:bodyPr/>
                    <a:lstStyle/>
                    <a:p>
                      <a:endParaRPr lang="es-CO"/>
                    </a:p>
                  </a:txBody>
                  <a:tcPr/>
                </a:tc>
              </a:tr>
              <a:tr h="190500">
                <a:tc>
                  <a:txBody>
                    <a:bodyPr/>
                    <a:lstStyle/>
                    <a:p>
                      <a:pPr algn="r" rtl="0" fontAlgn="b"/>
                      <a:r>
                        <a:rPr lang="en-GB" sz="11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GB" sz="11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GB" sz="11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r" rtl="0" fontAlgn="b"/>
                      <a:r>
                        <a:rPr lang="en-GB" sz="11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rtl="0" fontAlgn="b"/>
                      <a:r>
                        <a:rPr lang="en-GB" sz="11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r" rtl="0" fontAlgn="b"/>
                      <a:r>
                        <a:rPr lang="en-GB" sz="11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$1-35 </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$36-70 </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rtl="0"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200025">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9" name="Picture 2"/>
          <p:cNvPicPr>
            <a:picLocks noChangeAspect="1" noChangeArrowheads="1"/>
          </p:cNvPicPr>
          <p:nvPr/>
        </p:nvPicPr>
        <p:blipFill>
          <a:blip r:embed="rId3" cstate="print"/>
          <a:srcRect/>
          <a:stretch>
            <a:fillRect/>
          </a:stretch>
        </p:blipFill>
        <p:spPr bwMode="auto">
          <a:xfrm>
            <a:off x="3779912" y="1844824"/>
            <a:ext cx="4530477" cy="284350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257175"/>
            <a:ext cx="8405564" cy="777875"/>
          </a:xfrm>
        </p:spPr>
        <p:txBody>
          <a:bodyPr/>
          <a:lstStyle/>
          <a:p>
            <a:pPr eaLnBrk="1" hangingPunct="1"/>
            <a:r>
              <a:rPr lang="es-CO" dirty="0" smtClean="0"/>
              <a:t>Estructurando un Tarifario</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20" name="TextBox 19"/>
          <p:cNvSpPr txBox="1"/>
          <p:nvPr/>
        </p:nvSpPr>
        <p:spPr>
          <a:xfrm>
            <a:off x="2805708" y="3333292"/>
            <a:ext cx="1657826" cy="307777"/>
          </a:xfrm>
          <a:prstGeom prst="rect">
            <a:avLst/>
          </a:prstGeom>
          <a:noFill/>
        </p:spPr>
        <p:txBody>
          <a:bodyPr wrap="none" rtlCol="0">
            <a:spAutoFit/>
          </a:bodyPr>
          <a:lstStyle/>
          <a:p>
            <a:r>
              <a:rPr lang="es-CO" sz="1400" i="1" dirty="0" smtClean="0"/>
              <a:t>Cliente Registrado</a:t>
            </a:r>
            <a:endParaRPr lang="es-CO" sz="1400" i="1" dirty="0"/>
          </a:p>
        </p:txBody>
      </p:sp>
      <p:sp>
        <p:nvSpPr>
          <p:cNvPr id="21" name="TextBox 20"/>
          <p:cNvSpPr txBox="1"/>
          <p:nvPr/>
        </p:nvSpPr>
        <p:spPr>
          <a:xfrm>
            <a:off x="2784564" y="4666631"/>
            <a:ext cx="1936749" cy="307777"/>
          </a:xfrm>
          <a:prstGeom prst="rect">
            <a:avLst/>
          </a:prstGeom>
          <a:noFill/>
        </p:spPr>
        <p:txBody>
          <a:bodyPr wrap="none" rtlCol="0">
            <a:spAutoFit/>
          </a:bodyPr>
          <a:lstStyle/>
          <a:p>
            <a:r>
              <a:rPr lang="es-CO" sz="1400" i="1" dirty="0" smtClean="0"/>
              <a:t>Cliente No Registrado</a:t>
            </a:r>
            <a:endParaRPr lang="es-CO" sz="1400" i="1" dirty="0"/>
          </a:p>
        </p:txBody>
      </p:sp>
      <p:sp>
        <p:nvSpPr>
          <p:cNvPr id="31" name="Rectangular Callout 30"/>
          <p:cNvSpPr/>
          <p:nvPr/>
        </p:nvSpPr>
        <p:spPr>
          <a:xfrm>
            <a:off x="5069205" y="2996952"/>
            <a:ext cx="3312368" cy="93610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smtClean="0">
                <a:solidFill>
                  <a:schemeClr val="tx1"/>
                </a:solidFill>
              </a:rPr>
              <a:t>“Cuando una transferencia de dinero es entre dos clientes registrados, existe menos probabilidades de rotación (churn). </a:t>
            </a:r>
            <a:endParaRPr lang="es-CO" sz="1400" dirty="0">
              <a:solidFill>
                <a:schemeClr val="tx1"/>
              </a:solidFill>
            </a:endParaRPr>
          </a:p>
        </p:txBody>
      </p:sp>
      <p:sp>
        <p:nvSpPr>
          <p:cNvPr id="35" name="Rectangular Callout 34"/>
          <p:cNvSpPr/>
          <p:nvPr/>
        </p:nvSpPr>
        <p:spPr>
          <a:xfrm>
            <a:off x="5069205" y="4257664"/>
            <a:ext cx="3312368" cy="93610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dirty="0" smtClean="0">
                <a:solidFill>
                  <a:schemeClr val="tx1"/>
                </a:solidFill>
              </a:rPr>
              <a:t>"Cuando una transferencia de dinero es enviada a un cliente no registrado, ganamos un mayor margen"</a:t>
            </a:r>
            <a:endParaRPr lang="es-CO" sz="1400" dirty="0">
              <a:solidFill>
                <a:schemeClr val="tx1"/>
              </a:solidFill>
            </a:endParaRPr>
          </a:p>
        </p:txBody>
      </p:sp>
      <p:pic>
        <p:nvPicPr>
          <p:cNvPr id="37" name="Picture 2" descr="http://www.austinkleon.com/wp-content/uploads/2008/02/stick_figure.gif"/>
          <p:cNvPicPr>
            <a:picLocks noChangeAspect="1" noChangeArrowheads="1"/>
          </p:cNvPicPr>
          <p:nvPr/>
        </p:nvPicPr>
        <p:blipFill>
          <a:blip r:embed="rId3" cstate="print"/>
          <a:srcRect l="27216" r="24401"/>
          <a:stretch>
            <a:fillRect/>
          </a:stretch>
        </p:blipFill>
        <p:spPr bwMode="auto">
          <a:xfrm>
            <a:off x="467544" y="3745100"/>
            <a:ext cx="437260" cy="907356"/>
          </a:xfrm>
          <a:prstGeom prst="rect">
            <a:avLst/>
          </a:prstGeom>
          <a:noFill/>
        </p:spPr>
      </p:pic>
      <p:pic>
        <p:nvPicPr>
          <p:cNvPr id="38" name="Picture 2" descr="http://www.austinkleon.com/wp-content/uploads/2008/02/stick_figure.gif"/>
          <p:cNvPicPr>
            <a:picLocks noChangeAspect="1" noChangeArrowheads="1"/>
          </p:cNvPicPr>
          <p:nvPr/>
        </p:nvPicPr>
        <p:blipFill>
          <a:blip r:embed="rId3" cstate="print"/>
          <a:srcRect l="27216" r="24401"/>
          <a:stretch>
            <a:fillRect/>
          </a:stretch>
        </p:blipFill>
        <p:spPr bwMode="auto">
          <a:xfrm>
            <a:off x="2555776" y="3284984"/>
            <a:ext cx="288032" cy="597694"/>
          </a:xfrm>
          <a:prstGeom prst="rect">
            <a:avLst/>
          </a:prstGeom>
          <a:noFill/>
        </p:spPr>
      </p:pic>
      <p:pic>
        <p:nvPicPr>
          <p:cNvPr id="41" name="Picture 2" descr="http://www.austinkleon.com/wp-content/uploads/2008/02/stick_figure.gif"/>
          <p:cNvPicPr>
            <a:picLocks noChangeAspect="1" noChangeArrowheads="1"/>
          </p:cNvPicPr>
          <p:nvPr/>
        </p:nvPicPr>
        <p:blipFill>
          <a:blip r:embed="rId3" cstate="print"/>
          <a:srcRect l="27216" r="24401"/>
          <a:stretch>
            <a:fillRect/>
          </a:stretch>
        </p:blipFill>
        <p:spPr bwMode="auto">
          <a:xfrm>
            <a:off x="2483768" y="4398344"/>
            <a:ext cx="288032" cy="597694"/>
          </a:xfrm>
          <a:prstGeom prst="rect">
            <a:avLst/>
          </a:prstGeom>
          <a:noFill/>
        </p:spPr>
      </p:pic>
      <p:sp>
        <p:nvSpPr>
          <p:cNvPr id="43" name="Rectangle 42"/>
          <p:cNvSpPr/>
          <p:nvPr/>
        </p:nvSpPr>
        <p:spPr>
          <a:xfrm>
            <a:off x="2255900" y="1628800"/>
            <a:ext cx="1440160" cy="43204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8" name="Rectangle 47"/>
          <p:cNvSpPr/>
          <p:nvPr/>
        </p:nvSpPr>
        <p:spPr>
          <a:xfrm>
            <a:off x="3696060" y="1628800"/>
            <a:ext cx="936104" cy="432048"/>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9" name="Rectangle 48"/>
          <p:cNvSpPr/>
          <p:nvPr/>
        </p:nvSpPr>
        <p:spPr>
          <a:xfrm>
            <a:off x="4632164" y="1628800"/>
            <a:ext cx="2160240" cy="432048"/>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0" name="Rectangle 49"/>
          <p:cNvSpPr/>
          <p:nvPr/>
        </p:nvSpPr>
        <p:spPr>
          <a:xfrm>
            <a:off x="6792404" y="1628800"/>
            <a:ext cx="288032" cy="432048"/>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1" name="TextBox 50"/>
          <p:cNvSpPr txBox="1"/>
          <p:nvPr/>
        </p:nvSpPr>
        <p:spPr>
          <a:xfrm>
            <a:off x="2515321" y="1711841"/>
            <a:ext cx="774571" cy="276999"/>
          </a:xfrm>
          <a:prstGeom prst="rect">
            <a:avLst/>
          </a:prstGeom>
          <a:noFill/>
        </p:spPr>
        <p:txBody>
          <a:bodyPr wrap="none" rtlCol="0">
            <a:spAutoFit/>
          </a:bodyPr>
          <a:lstStyle/>
          <a:p>
            <a:r>
              <a:rPr lang="es-CO" sz="1200" b="1" dirty="0" smtClean="0">
                <a:solidFill>
                  <a:schemeClr val="bg1"/>
                </a:solidFill>
              </a:rPr>
              <a:t>Movisur</a:t>
            </a:r>
            <a:endParaRPr lang="es-CO" sz="1200" b="1" dirty="0">
              <a:solidFill>
                <a:schemeClr val="bg1"/>
              </a:solidFill>
            </a:endParaRPr>
          </a:p>
        </p:txBody>
      </p:sp>
      <p:sp>
        <p:nvSpPr>
          <p:cNvPr id="52" name="TextBox 51"/>
          <p:cNvSpPr txBox="1"/>
          <p:nvPr/>
        </p:nvSpPr>
        <p:spPr>
          <a:xfrm>
            <a:off x="3754000" y="1711841"/>
            <a:ext cx="703847" cy="276999"/>
          </a:xfrm>
          <a:prstGeom prst="rect">
            <a:avLst/>
          </a:prstGeom>
          <a:noFill/>
        </p:spPr>
        <p:txBody>
          <a:bodyPr wrap="none" rtlCol="0">
            <a:spAutoFit/>
          </a:bodyPr>
          <a:lstStyle/>
          <a:p>
            <a:r>
              <a:rPr lang="es-CO" sz="1200" b="1" dirty="0" smtClean="0">
                <a:solidFill>
                  <a:schemeClr val="bg1"/>
                </a:solidFill>
              </a:rPr>
              <a:t>Telesol</a:t>
            </a:r>
            <a:endParaRPr lang="es-CO" sz="1200" b="1" dirty="0">
              <a:solidFill>
                <a:schemeClr val="bg1"/>
              </a:solidFill>
            </a:endParaRPr>
          </a:p>
        </p:txBody>
      </p:sp>
      <p:sp>
        <p:nvSpPr>
          <p:cNvPr id="53" name="TextBox 52"/>
          <p:cNvSpPr txBox="1"/>
          <p:nvPr/>
        </p:nvSpPr>
        <p:spPr>
          <a:xfrm>
            <a:off x="5266168" y="1697773"/>
            <a:ext cx="962016" cy="276999"/>
          </a:xfrm>
          <a:prstGeom prst="rect">
            <a:avLst/>
          </a:prstGeom>
          <a:noFill/>
        </p:spPr>
        <p:txBody>
          <a:bodyPr wrap="square" rtlCol="0">
            <a:spAutoFit/>
          </a:bodyPr>
          <a:lstStyle/>
          <a:p>
            <a:r>
              <a:rPr lang="es-CO" sz="1200" b="1" dirty="0" smtClean="0">
                <a:solidFill>
                  <a:schemeClr val="bg1"/>
                </a:solidFill>
              </a:rPr>
              <a:t>Fonosur</a:t>
            </a:r>
            <a:endParaRPr lang="es-CO" sz="1200" b="1" dirty="0">
              <a:solidFill>
                <a:schemeClr val="bg1"/>
              </a:solidFill>
            </a:endParaRPr>
          </a:p>
        </p:txBody>
      </p:sp>
      <p:sp>
        <p:nvSpPr>
          <p:cNvPr id="54" name="TextBox 53"/>
          <p:cNvSpPr txBox="1"/>
          <p:nvPr/>
        </p:nvSpPr>
        <p:spPr>
          <a:xfrm>
            <a:off x="6775603" y="1697773"/>
            <a:ext cx="287258" cy="276999"/>
          </a:xfrm>
          <a:prstGeom prst="rect">
            <a:avLst/>
          </a:prstGeom>
          <a:noFill/>
        </p:spPr>
        <p:txBody>
          <a:bodyPr wrap="none" rtlCol="0">
            <a:spAutoFit/>
          </a:bodyPr>
          <a:lstStyle/>
          <a:p>
            <a:r>
              <a:rPr lang="es-CO" sz="1200" b="1" dirty="0" smtClean="0">
                <a:solidFill>
                  <a:schemeClr val="bg1"/>
                </a:solidFill>
              </a:rPr>
              <a:t>X</a:t>
            </a:r>
            <a:endParaRPr lang="es-CO" sz="1200" b="1" dirty="0">
              <a:solidFill>
                <a:schemeClr val="bg1"/>
              </a:solidFill>
            </a:endParaRPr>
          </a:p>
        </p:txBody>
      </p:sp>
      <p:sp>
        <p:nvSpPr>
          <p:cNvPr id="60" name="TextBox 59"/>
          <p:cNvSpPr txBox="1"/>
          <p:nvPr/>
        </p:nvSpPr>
        <p:spPr>
          <a:xfrm>
            <a:off x="2730152" y="1356504"/>
            <a:ext cx="3672408" cy="276999"/>
          </a:xfrm>
          <a:prstGeom prst="rect">
            <a:avLst/>
          </a:prstGeom>
          <a:noFill/>
        </p:spPr>
        <p:txBody>
          <a:bodyPr wrap="square" rtlCol="0">
            <a:spAutoFit/>
          </a:bodyPr>
          <a:lstStyle/>
          <a:p>
            <a:pPr algn="ctr"/>
            <a:r>
              <a:rPr lang="es-CO" sz="1200" dirty="0" smtClean="0"/>
              <a:t>Cuotas del Mercado en Movilandia</a:t>
            </a:r>
            <a:endParaRPr lang="es-CO" sz="1200" dirty="0"/>
          </a:p>
        </p:txBody>
      </p:sp>
      <p:sp>
        <p:nvSpPr>
          <p:cNvPr id="61" name="Rectangle 60"/>
          <p:cNvSpPr/>
          <p:nvPr/>
        </p:nvSpPr>
        <p:spPr>
          <a:xfrm>
            <a:off x="570032" y="3465576"/>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2" name="Rectangle 61"/>
          <p:cNvSpPr/>
          <p:nvPr/>
        </p:nvSpPr>
        <p:spPr>
          <a:xfrm>
            <a:off x="2514248" y="3039416"/>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3" name="Rectangle 62"/>
          <p:cNvSpPr/>
          <p:nvPr/>
        </p:nvSpPr>
        <p:spPr>
          <a:xfrm>
            <a:off x="2391244" y="5076220"/>
            <a:ext cx="216024" cy="216024"/>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4" name="Rectangle 63"/>
          <p:cNvSpPr/>
          <p:nvPr/>
        </p:nvSpPr>
        <p:spPr>
          <a:xfrm>
            <a:off x="2671656" y="5076220"/>
            <a:ext cx="216024" cy="216024"/>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5" name="Rectangle 64"/>
          <p:cNvSpPr/>
          <p:nvPr/>
        </p:nvSpPr>
        <p:spPr>
          <a:xfrm>
            <a:off x="2952068" y="5076220"/>
            <a:ext cx="216024" cy="216024"/>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6" name="Rectangle 65"/>
          <p:cNvSpPr/>
          <p:nvPr/>
        </p:nvSpPr>
        <p:spPr>
          <a:xfrm>
            <a:off x="2103212" y="5076220"/>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0" name="TextBox 69"/>
          <p:cNvSpPr txBox="1"/>
          <p:nvPr/>
        </p:nvSpPr>
        <p:spPr>
          <a:xfrm rot="20199771">
            <a:off x="1106608" y="3644151"/>
            <a:ext cx="1241045" cy="246221"/>
          </a:xfrm>
          <a:prstGeom prst="rect">
            <a:avLst/>
          </a:prstGeom>
          <a:noFill/>
        </p:spPr>
        <p:txBody>
          <a:bodyPr wrap="none" rtlCol="0">
            <a:spAutoFit/>
          </a:bodyPr>
          <a:lstStyle/>
          <a:p>
            <a:r>
              <a:rPr lang="es-CO" sz="1000" dirty="0" smtClean="0"/>
              <a:t>Transferencia P2P</a:t>
            </a:r>
            <a:endParaRPr lang="es-CO" sz="1000" dirty="0"/>
          </a:p>
        </p:txBody>
      </p:sp>
      <p:sp>
        <p:nvSpPr>
          <p:cNvPr id="71" name="TextBox 70"/>
          <p:cNvSpPr txBox="1"/>
          <p:nvPr/>
        </p:nvSpPr>
        <p:spPr>
          <a:xfrm rot="1022128">
            <a:off x="1077385" y="4456443"/>
            <a:ext cx="1241045" cy="246221"/>
          </a:xfrm>
          <a:prstGeom prst="rect">
            <a:avLst/>
          </a:prstGeom>
          <a:noFill/>
        </p:spPr>
        <p:txBody>
          <a:bodyPr wrap="none" rtlCol="0">
            <a:spAutoFit/>
          </a:bodyPr>
          <a:lstStyle/>
          <a:p>
            <a:r>
              <a:rPr lang="es-CO" sz="1000" dirty="0" smtClean="0"/>
              <a:t>Transferencia P2P</a:t>
            </a:r>
            <a:endParaRPr lang="es-CO" sz="1000" dirty="0"/>
          </a:p>
        </p:txBody>
      </p:sp>
      <p:sp>
        <p:nvSpPr>
          <p:cNvPr id="72" name="TextBox 71"/>
          <p:cNvSpPr txBox="1"/>
          <p:nvPr/>
        </p:nvSpPr>
        <p:spPr>
          <a:xfrm>
            <a:off x="2700348" y="2060848"/>
            <a:ext cx="490840" cy="276999"/>
          </a:xfrm>
          <a:prstGeom prst="rect">
            <a:avLst/>
          </a:prstGeom>
          <a:noFill/>
        </p:spPr>
        <p:txBody>
          <a:bodyPr wrap="none" rtlCol="0">
            <a:spAutoFit/>
          </a:bodyPr>
          <a:lstStyle/>
          <a:p>
            <a:r>
              <a:rPr lang="es-CO" sz="1200" dirty="0" smtClean="0"/>
              <a:t>24%</a:t>
            </a:r>
            <a:endParaRPr lang="es-CO" sz="1200" dirty="0"/>
          </a:p>
        </p:txBody>
      </p:sp>
      <p:sp>
        <p:nvSpPr>
          <p:cNvPr id="73" name="TextBox 72"/>
          <p:cNvSpPr txBox="1"/>
          <p:nvPr/>
        </p:nvSpPr>
        <p:spPr>
          <a:xfrm>
            <a:off x="3910416" y="2060848"/>
            <a:ext cx="490840" cy="276999"/>
          </a:xfrm>
          <a:prstGeom prst="rect">
            <a:avLst/>
          </a:prstGeom>
          <a:noFill/>
        </p:spPr>
        <p:txBody>
          <a:bodyPr wrap="none" rtlCol="0">
            <a:spAutoFit/>
          </a:bodyPr>
          <a:lstStyle/>
          <a:p>
            <a:r>
              <a:rPr lang="es-CO" sz="1200" dirty="0" smtClean="0"/>
              <a:t>17%</a:t>
            </a:r>
            <a:endParaRPr lang="es-CO" sz="1200" dirty="0"/>
          </a:p>
        </p:txBody>
      </p:sp>
      <p:sp>
        <p:nvSpPr>
          <p:cNvPr id="74" name="TextBox 73"/>
          <p:cNvSpPr txBox="1"/>
          <p:nvPr/>
        </p:nvSpPr>
        <p:spPr>
          <a:xfrm>
            <a:off x="5478856" y="2060848"/>
            <a:ext cx="490840" cy="276999"/>
          </a:xfrm>
          <a:prstGeom prst="rect">
            <a:avLst/>
          </a:prstGeom>
          <a:noFill/>
        </p:spPr>
        <p:txBody>
          <a:bodyPr wrap="none" rtlCol="0">
            <a:spAutoFit/>
          </a:bodyPr>
          <a:lstStyle/>
          <a:p>
            <a:r>
              <a:rPr lang="es-CO" sz="1200" dirty="0" smtClean="0"/>
              <a:t>50%</a:t>
            </a:r>
            <a:endParaRPr lang="es-CO" sz="1200" dirty="0"/>
          </a:p>
        </p:txBody>
      </p:sp>
      <p:sp>
        <p:nvSpPr>
          <p:cNvPr id="75" name="TextBox 74"/>
          <p:cNvSpPr txBox="1"/>
          <p:nvPr/>
        </p:nvSpPr>
        <p:spPr>
          <a:xfrm>
            <a:off x="6746864" y="2060848"/>
            <a:ext cx="405880" cy="276999"/>
          </a:xfrm>
          <a:prstGeom prst="rect">
            <a:avLst/>
          </a:prstGeom>
          <a:noFill/>
        </p:spPr>
        <p:txBody>
          <a:bodyPr wrap="none" rtlCol="0">
            <a:spAutoFit/>
          </a:bodyPr>
          <a:lstStyle/>
          <a:p>
            <a:r>
              <a:rPr lang="es-CO" sz="1200" dirty="0" smtClean="0"/>
              <a:t>9%</a:t>
            </a:r>
            <a:endParaRPr lang="es-CO" sz="1200" dirty="0"/>
          </a:p>
        </p:txBody>
      </p:sp>
      <p:cxnSp>
        <p:nvCxnSpPr>
          <p:cNvPr id="45" name="Straight Connector 44"/>
          <p:cNvCxnSpPr/>
          <p:nvPr/>
        </p:nvCxnSpPr>
        <p:spPr>
          <a:xfrm>
            <a:off x="971600" y="4149080"/>
            <a:ext cx="1506956" cy="498413"/>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971600" y="3501010"/>
            <a:ext cx="1578964" cy="64807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595959"/>
                </a:solidFill>
                <a:effectLst/>
                <a:uLnTx/>
                <a:uFillTx/>
                <a:latin typeface="Arial Narrow" pitchFamily="34" charset="0"/>
                <a:ea typeface="+mj-ea"/>
                <a:cs typeface="+mj-cs"/>
              </a:rPr>
              <a:t>Tarifario Movi-Peso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3" name="Table 12"/>
          <p:cNvGraphicFramePr>
            <a:graphicFrameLocks noGrp="1"/>
          </p:cNvGraphicFramePr>
          <p:nvPr/>
        </p:nvGraphicFramePr>
        <p:xfrm>
          <a:off x="755576" y="1844824"/>
          <a:ext cx="2925068" cy="2867025"/>
        </p:xfrm>
        <a:graphic>
          <a:graphicData uri="http://schemas.openxmlformats.org/drawingml/2006/table">
            <a:tbl>
              <a:tblPr/>
              <a:tblGrid>
                <a:gridCol w="1689205"/>
                <a:gridCol w="554406"/>
                <a:gridCol w="681457"/>
              </a:tblGrid>
              <a:tr h="190500">
                <a:tc gridSpan="3">
                  <a:txBody>
                    <a:bodyPr/>
                    <a:lstStyle/>
                    <a:p>
                      <a:pPr algn="ctr" rtl="0" fontAlgn="b"/>
                      <a:r>
                        <a:rPr lang="en-GB" sz="11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CO"/>
                    </a:p>
                  </a:txBody>
                  <a:tcPr/>
                </a:tc>
                <a:tc hMerge="1">
                  <a:txBody>
                    <a:bodyPr/>
                    <a:lstStyle/>
                    <a:p>
                      <a:endParaRPr lang="es-CO"/>
                    </a:p>
                  </a:txBody>
                  <a:tcPr/>
                </a:tc>
              </a:tr>
              <a:tr h="190500">
                <a:tc>
                  <a:txBody>
                    <a:bodyPr/>
                    <a:lstStyle/>
                    <a:p>
                      <a:pPr algn="r" rtl="0" fontAlgn="b"/>
                      <a:r>
                        <a:rPr lang="en-GB" sz="11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GB" sz="11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n-GB" sz="11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r" rtl="0" fontAlgn="b"/>
                      <a:r>
                        <a:rPr lang="en-GB" sz="11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rtl="0" fontAlgn="b"/>
                      <a:r>
                        <a:rPr lang="en-GB" sz="11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r" rtl="0" fontAlgn="b"/>
                      <a:r>
                        <a:rPr lang="en-GB" sz="11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$1-35 </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$36-70 </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rtl="0"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rtl="0"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200025">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9" name="Picture 2"/>
          <p:cNvPicPr>
            <a:picLocks noChangeAspect="1" noChangeArrowheads="1"/>
          </p:cNvPicPr>
          <p:nvPr/>
        </p:nvPicPr>
        <p:blipFill>
          <a:blip r:embed="rId3" cstate="print"/>
          <a:srcRect/>
          <a:stretch>
            <a:fillRect/>
          </a:stretch>
        </p:blipFill>
        <p:spPr bwMode="auto">
          <a:xfrm>
            <a:off x="3779912" y="1844824"/>
            <a:ext cx="4530477" cy="29523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595959"/>
                </a:solidFill>
                <a:effectLst/>
                <a:uLnTx/>
                <a:uFillTx/>
                <a:latin typeface="Arial Narrow" pitchFamily="34" charset="0"/>
                <a:ea typeface="+mj-ea"/>
                <a:cs typeface="+mj-cs"/>
              </a:rPr>
              <a:t>Tarifario Movi-Peso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3" name="Table 12"/>
          <p:cNvGraphicFramePr>
            <a:graphicFrameLocks noGrp="1"/>
          </p:cNvGraphicFramePr>
          <p:nvPr/>
        </p:nvGraphicFramePr>
        <p:xfrm>
          <a:off x="755576" y="1844824"/>
          <a:ext cx="2925068" cy="2867025"/>
        </p:xfrm>
        <a:graphic>
          <a:graphicData uri="http://schemas.openxmlformats.org/drawingml/2006/table">
            <a:tbl>
              <a:tblPr/>
              <a:tblGrid>
                <a:gridCol w="1689205"/>
                <a:gridCol w="554406"/>
                <a:gridCol w="681457"/>
              </a:tblGrid>
              <a:tr h="190500">
                <a:tc gridSpan="3">
                  <a:txBody>
                    <a:bodyPr/>
                    <a:lstStyle/>
                    <a:p>
                      <a:pPr algn="ctr" rtl="0" fontAlgn="b"/>
                      <a:r>
                        <a:rPr lang="es-CO" sz="1100" b="1" i="0" u="none" strike="noStrike" noProof="0" dirty="0" smtClean="0">
                          <a:solidFill>
                            <a:srgbClr val="000000"/>
                          </a:solidFill>
                          <a:latin typeface="Calibri"/>
                        </a:rPr>
                        <a:t>Tarifario Movi-Peso</a:t>
                      </a:r>
                      <a:endParaRPr lang="es-CO" sz="1100" b="1"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CO"/>
                    </a:p>
                  </a:txBody>
                  <a:tcPr/>
                </a:tc>
                <a:tc hMerge="1">
                  <a:txBody>
                    <a:bodyPr/>
                    <a:lstStyle/>
                    <a:p>
                      <a:endParaRPr lang="es-CO"/>
                    </a:p>
                  </a:txBody>
                  <a:tcPr/>
                </a:tc>
              </a:tr>
              <a:tr h="190500">
                <a:tc>
                  <a:txBody>
                    <a:bodyPr/>
                    <a:lstStyle/>
                    <a:p>
                      <a:pPr algn="r" rtl="0" fontAlgn="b"/>
                      <a:r>
                        <a:rPr lang="es-CO" sz="1100" b="1" i="0" u="none" strike="noStrike" noProof="0" dirty="0" smtClean="0">
                          <a:solidFill>
                            <a:srgbClr val="000000"/>
                          </a:solidFill>
                          <a:latin typeface="Calibri"/>
                        </a:rPr>
                        <a:t>Tipo de Transacción</a:t>
                      </a:r>
                      <a:endParaRPr lang="es-CO" sz="1100" b="1"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s-CO" sz="1100" b="1" i="0" u="none" strike="noStrike" noProof="0" dirty="0" smtClean="0">
                          <a:solidFill>
                            <a:srgbClr val="000000"/>
                          </a:solidFill>
                          <a:latin typeface="Calibri"/>
                        </a:rPr>
                        <a:t>Rango</a:t>
                      </a:r>
                      <a:endParaRPr lang="es-CO" sz="11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s-CO" sz="1100" b="1" i="0" u="none" strike="noStrike" noProof="0" dirty="0" smtClean="0">
                          <a:solidFill>
                            <a:srgbClr val="000000"/>
                          </a:solidFill>
                          <a:latin typeface="Calibri"/>
                        </a:rPr>
                        <a:t>Cargo</a:t>
                      </a:r>
                      <a:endParaRPr lang="es-CO" sz="1100" b="1"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r" fontAlgn="b"/>
                      <a:r>
                        <a:rPr lang="es-CO" sz="1100" b="0" i="0" u="none" strike="noStrike" noProof="0" dirty="0" smtClean="0">
                          <a:solidFill>
                            <a:srgbClr val="000000"/>
                          </a:solidFill>
                          <a:latin typeface="Calibri"/>
                        </a:rPr>
                        <a:t>Deposito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b"/>
                      <a:r>
                        <a:rPr lang="es-CO" sz="1100" b="0" i="0" u="none" strike="noStrike" noProof="0" dirty="0" smtClean="0">
                          <a:solidFill>
                            <a:srgbClr val="000000"/>
                          </a:solidFill>
                          <a:latin typeface="Calibri"/>
                        </a:rPr>
                        <a:t>$0-100</a:t>
                      </a:r>
                      <a:endParaRPr lang="es-CO" sz="11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b"/>
                      <a:r>
                        <a:rPr lang="es-CO" sz="1100" b="0" i="0" u="none" strike="noStrike" noProof="0" dirty="0" smtClean="0">
                          <a:solidFill>
                            <a:srgbClr val="000000"/>
                          </a:solidFill>
                          <a:latin typeface="Calibri"/>
                        </a:rPr>
                        <a:t>$0.00</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Transferencia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$0-100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$1.50</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Transferencia No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$1-35</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$36-70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$71-100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Retiro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$1-35</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$0.25</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$36-70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$1.25</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$71-100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$4.00</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Retiro No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$0-100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rtl="0" fontAlgn="b"/>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200025">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9" name="Picture 2"/>
          <p:cNvPicPr>
            <a:picLocks noChangeAspect="1" noChangeArrowheads="1"/>
          </p:cNvPicPr>
          <p:nvPr/>
        </p:nvPicPr>
        <p:blipFill>
          <a:blip r:embed="rId3" cstate="print"/>
          <a:srcRect/>
          <a:stretch>
            <a:fillRect/>
          </a:stretch>
        </p:blipFill>
        <p:spPr bwMode="auto">
          <a:xfrm>
            <a:off x="3779912" y="1844824"/>
            <a:ext cx="4530477" cy="29523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595959"/>
                </a:solidFill>
                <a:effectLst/>
                <a:uLnTx/>
                <a:uFillTx/>
                <a:latin typeface="Arial Narrow" pitchFamily="34" charset="0"/>
                <a:ea typeface="+mj-ea"/>
                <a:cs typeface="+mj-cs"/>
              </a:rPr>
              <a:t>Tarifario Movi-Peso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3" name="Table 12"/>
          <p:cNvGraphicFramePr>
            <a:graphicFrameLocks noGrp="1"/>
          </p:cNvGraphicFramePr>
          <p:nvPr/>
        </p:nvGraphicFramePr>
        <p:xfrm>
          <a:off x="755576" y="1844824"/>
          <a:ext cx="2925068" cy="2867025"/>
        </p:xfrm>
        <a:graphic>
          <a:graphicData uri="http://schemas.openxmlformats.org/drawingml/2006/table">
            <a:tbl>
              <a:tblPr/>
              <a:tblGrid>
                <a:gridCol w="1689205"/>
                <a:gridCol w="554406"/>
                <a:gridCol w="681457"/>
              </a:tblGrid>
              <a:tr h="190500">
                <a:tc gridSpan="3">
                  <a:txBody>
                    <a:bodyPr/>
                    <a:lstStyle/>
                    <a:p>
                      <a:pPr algn="ctr" rtl="0" fontAlgn="b"/>
                      <a:r>
                        <a:rPr lang="es-CO" sz="1100" b="1" i="0" u="none" strike="noStrike" noProof="0" dirty="0" smtClean="0">
                          <a:solidFill>
                            <a:srgbClr val="000000"/>
                          </a:solidFill>
                          <a:latin typeface="Calibri"/>
                        </a:rPr>
                        <a:t>Tarifario Moví-Peso</a:t>
                      </a:r>
                      <a:endParaRPr lang="es-CO" sz="1100" b="1"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es-CO"/>
                    </a:p>
                  </a:txBody>
                  <a:tcPr/>
                </a:tc>
                <a:tc hMerge="1">
                  <a:txBody>
                    <a:bodyPr/>
                    <a:lstStyle/>
                    <a:p>
                      <a:endParaRPr lang="es-CO"/>
                    </a:p>
                  </a:txBody>
                  <a:tcPr/>
                </a:tc>
              </a:tr>
              <a:tr h="190500">
                <a:tc>
                  <a:txBody>
                    <a:bodyPr/>
                    <a:lstStyle/>
                    <a:p>
                      <a:pPr algn="r" rtl="0" fontAlgn="b"/>
                      <a:r>
                        <a:rPr lang="es-CO" sz="1100" b="1" i="0" u="none" strike="noStrike" noProof="0" dirty="0" smtClean="0">
                          <a:solidFill>
                            <a:srgbClr val="000000"/>
                          </a:solidFill>
                          <a:latin typeface="Calibri"/>
                        </a:rPr>
                        <a:t>Tipo de Transacción</a:t>
                      </a:r>
                      <a:endParaRPr lang="es-CO" sz="1100" b="1"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s-CO" sz="1100" b="1" i="0" u="none" strike="noStrike" noProof="0" dirty="0" smtClean="0">
                          <a:solidFill>
                            <a:srgbClr val="000000"/>
                          </a:solidFill>
                          <a:latin typeface="Calibri"/>
                        </a:rPr>
                        <a:t>Rango</a:t>
                      </a:r>
                      <a:endParaRPr lang="es-CO" sz="11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b"/>
                      <a:r>
                        <a:rPr lang="es-CO" sz="1100" b="1" i="0" u="none" strike="noStrike" noProof="0" dirty="0" smtClean="0">
                          <a:solidFill>
                            <a:srgbClr val="000000"/>
                          </a:solidFill>
                          <a:latin typeface="Calibri"/>
                        </a:rPr>
                        <a:t>Cargo</a:t>
                      </a:r>
                      <a:endParaRPr lang="es-CO" sz="1100" b="1"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r" fontAlgn="b"/>
                      <a:r>
                        <a:rPr lang="es-CO" sz="1100" b="0" i="0" u="none" strike="noStrike" noProof="0" dirty="0" smtClean="0">
                          <a:solidFill>
                            <a:srgbClr val="000000"/>
                          </a:solidFill>
                          <a:latin typeface="Calibri"/>
                        </a:rPr>
                        <a:t>Deposito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b"/>
                      <a:r>
                        <a:rPr lang="es-CO" sz="1100" b="0" i="0" u="none" strike="noStrike" noProof="0" dirty="0" smtClean="0">
                          <a:solidFill>
                            <a:srgbClr val="000000"/>
                          </a:solidFill>
                          <a:latin typeface="Calibri"/>
                        </a:rPr>
                        <a:t>$0-100</a:t>
                      </a:r>
                      <a:endParaRPr lang="es-CO" sz="11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Transferencia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$0-100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Transferencia No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$1-35</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$2.00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$36-70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$3.50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$71-100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$6.50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Retiro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$1-35</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$36-70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$71-100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r" fontAlgn="b"/>
                      <a:r>
                        <a:rPr lang="es-CO" sz="1100" b="0" i="0" u="none" strike="noStrike" noProof="0" dirty="0" smtClean="0">
                          <a:solidFill>
                            <a:srgbClr val="000000"/>
                          </a:solidFill>
                          <a:latin typeface="Calibri"/>
                        </a:rPr>
                        <a:t>Retiro No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r" fontAlgn="b"/>
                      <a:r>
                        <a:rPr lang="es-CO" sz="1100" b="0" i="0" u="none" strike="noStrike" noProof="0" dirty="0" smtClean="0">
                          <a:solidFill>
                            <a:srgbClr val="000000"/>
                          </a:solidFill>
                          <a:latin typeface="Calibri"/>
                        </a:rPr>
                        <a:t>$0-100</a:t>
                      </a:r>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190500">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chemeClr val="bg1"/>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chemeClr val="bg1"/>
                    </a:solidFill>
                  </a:tcPr>
                </a:tc>
              </a:tr>
              <a:tr h="190500">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90500">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rtl="0" fontAlgn="b"/>
                      <a:endParaRPr lang="es-CO" sz="1100" b="0" i="0" u="none" strike="noStrike" noProof="0" dirty="0">
                        <a:solidFill>
                          <a:srgbClr val="000000"/>
                        </a:solidFill>
                        <a:latin typeface="Calibri"/>
                      </a:endParaRPr>
                    </a:p>
                  </a:txBody>
                  <a:tcPr marL="0" marR="0" marT="0" marB="0" anchor="b">
                    <a:lnL>
                      <a:noFill/>
                    </a:lnL>
                    <a:lnR>
                      <a:noFill/>
                    </a:lnR>
                    <a:lnT>
                      <a:noFill/>
                    </a:lnT>
                    <a:lnB>
                      <a:noFill/>
                    </a:lnB>
                    <a:solidFill>
                      <a:schemeClr val="bg1"/>
                    </a:solidFill>
                  </a:tcPr>
                </a:tc>
                <a:tc>
                  <a:txBody>
                    <a:bodyPr/>
                    <a:lstStyle/>
                    <a:p>
                      <a:pPr algn="l" rtl="0"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r>
              <a:tr h="200025">
                <a:tc>
                  <a:txBody>
                    <a:bodyPr/>
                    <a:lstStyle/>
                    <a:p>
                      <a:pPr algn="l" rtl="0"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rtl="0"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pic>
        <p:nvPicPr>
          <p:cNvPr id="4100" name="Picture 4"/>
          <p:cNvPicPr>
            <a:picLocks noChangeAspect="1" noChangeArrowheads="1"/>
          </p:cNvPicPr>
          <p:nvPr/>
        </p:nvPicPr>
        <p:blipFill>
          <a:blip r:embed="rId3" cstate="print"/>
          <a:srcRect/>
          <a:stretch>
            <a:fillRect/>
          </a:stretch>
        </p:blipFill>
        <p:spPr bwMode="auto">
          <a:xfrm>
            <a:off x="3707904" y="1772816"/>
            <a:ext cx="4953000" cy="3105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nvGraphicFramePr>
        <p:xfrm>
          <a:off x="395536" y="1700808"/>
          <a:ext cx="4392488" cy="3888427"/>
        </p:xfrm>
        <a:graphic>
          <a:graphicData uri="http://schemas.openxmlformats.org/drawingml/2006/table">
            <a:tbl>
              <a:tblPr/>
              <a:tblGrid>
                <a:gridCol w="2541647"/>
                <a:gridCol w="834182"/>
                <a:gridCol w="1016659"/>
              </a:tblGrid>
              <a:tr h="234664">
                <a:tc gridSpan="3">
                  <a:txBody>
                    <a:bodyPr/>
                    <a:lstStyle/>
                    <a:p>
                      <a:pPr algn="ctr" fontAlgn="b"/>
                      <a:r>
                        <a:rPr lang="en-GB" sz="14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245742">
                <a:tc>
                  <a:txBody>
                    <a:bodyPr/>
                    <a:lstStyle/>
                    <a:p>
                      <a:pPr algn="r" fontAlgn="b"/>
                      <a:r>
                        <a:rPr lang="en-GB" sz="14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4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4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4664">
                <a:tc>
                  <a:txBody>
                    <a:bodyPr/>
                    <a:lstStyle/>
                    <a:p>
                      <a:pPr algn="r" fontAlgn="b"/>
                      <a:r>
                        <a:rPr lang="en-GB" sz="14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3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34664">
                <a:tc>
                  <a:txBody>
                    <a:bodyPr/>
                    <a:lstStyle/>
                    <a:p>
                      <a:pPr algn="r" fontAlgn="b"/>
                      <a:r>
                        <a:rPr lang="en-GB" sz="14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Transferencia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$2.00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$3.50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$6.50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Retiro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l" fontAlgn="b"/>
                      <a:r>
                        <a:rPr lang="en-GB" sz="13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45742">
                <a:tc>
                  <a:txBody>
                    <a:bodyPr/>
                    <a:lstStyle/>
                    <a:p>
                      <a:pPr algn="l"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4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4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45742">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074" name="Title 1"/>
          <p:cNvSpPr>
            <a:spLocks noGrp="1"/>
          </p:cNvSpPr>
          <p:nvPr>
            <p:ph type="title"/>
          </p:nvPr>
        </p:nvSpPr>
        <p:spPr>
          <a:xfrm>
            <a:off x="342900" y="333375"/>
            <a:ext cx="8801100" cy="777875"/>
          </a:xfrm>
        </p:spPr>
        <p:txBody>
          <a:bodyPr/>
          <a:lstStyle/>
          <a:p>
            <a:pPr eaLnBrk="1" hangingPunct="1"/>
            <a:r>
              <a:rPr lang="en-US" dirty="0" smtClean="0"/>
              <a:t>Evaluando los riesgos</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nvGraphicFramePr>
        <p:xfrm>
          <a:off x="395536" y="1700808"/>
          <a:ext cx="4392488" cy="3888427"/>
        </p:xfrm>
        <a:graphic>
          <a:graphicData uri="http://schemas.openxmlformats.org/drawingml/2006/table">
            <a:tbl>
              <a:tblPr/>
              <a:tblGrid>
                <a:gridCol w="2541647"/>
                <a:gridCol w="834182"/>
                <a:gridCol w="1016659"/>
              </a:tblGrid>
              <a:tr h="234664">
                <a:tc gridSpan="3">
                  <a:txBody>
                    <a:bodyPr/>
                    <a:lstStyle/>
                    <a:p>
                      <a:pPr algn="ctr" fontAlgn="b"/>
                      <a:r>
                        <a:rPr lang="en-GB" sz="14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245742">
                <a:tc>
                  <a:txBody>
                    <a:bodyPr/>
                    <a:lstStyle/>
                    <a:p>
                      <a:pPr algn="r" fontAlgn="b"/>
                      <a:r>
                        <a:rPr lang="en-GB" sz="14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4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4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4664">
                <a:tc>
                  <a:txBody>
                    <a:bodyPr/>
                    <a:lstStyle/>
                    <a:p>
                      <a:pPr algn="r" fontAlgn="b"/>
                      <a:r>
                        <a:rPr lang="en-GB" sz="14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3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34664">
                <a:tc>
                  <a:txBody>
                    <a:bodyPr/>
                    <a:lstStyle/>
                    <a:p>
                      <a:pPr algn="r" fontAlgn="b"/>
                      <a:r>
                        <a:rPr lang="en-GB" sz="14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Transferencia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$2.00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$3.50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$6.50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Retiro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l" fontAlgn="b"/>
                      <a:r>
                        <a:rPr lang="en-GB" sz="13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45742">
                <a:tc>
                  <a:txBody>
                    <a:bodyPr/>
                    <a:lstStyle/>
                    <a:p>
                      <a:pPr algn="l"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4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4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45742">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074" name="Title 1"/>
          <p:cNvSpPr>
            <a:spLocks noGrp="1"/>
          </p:cNvSpPr>
          <p:nvPr>
            <p:ph type="title"/>
          </p:nvPr>
        </p:nvSpPr>
        <p:spPr>
          <a:xfrm>
            <a:off x="342900" y="333375"/>
            <a:ext cx="8801100" cy="777875"/>
          </a:xfrm>
        </p:spPr>
        <p:txBody>
          <a:bodyPr/>
          <a:lstStyle/>
          <a:p>
            <a:pPr eaLnBrk="1" hangingPunct="1"/>
            <a:r>
              <a:rPr lang="en-US" dirty="0" smtClean="0"/>
              <a:t>Evaluando los riesgos</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20" name="Rectangle 19"/>
          <p:cNvSpPr/>
          <p:nvPr/>
        </p:nvSpPr>
        <p:spPr>
          <a:xfrm>
            <a:off x="395536" y="2420888"/>
            <a:ext cx="4392488" cy="21602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22" name="Oval 21"/>
          <p:cNvSpPr/>
          <p:nvPr/>
        </p:nvSpPr>
        <p:spPr>
          <a:xfrm>
            <a:off x="4932040" y="2358925"/>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1</a:t>
            </a:r>
            <a:endParaRPr lang="es-CO" sz="1000" dirty="0">
              <a:solidFill>
                <a:schemeClr val="tx1"/>
              </a:solidFill>
            </a:endParaRPr>
          </a:p>
        </p:txBody>
      </p:sp>
      <p:sp>
        <p:nvSpPr>
          <p:cNvPr id="25" name="TextBox 24"/>
          <p:cNvSpPr txBox="1"/>
          <p:nvPr/>
        </p:nvSpPr>
        <p:spPr>
          <a:xfrm>
            <a:off x="5220072" y="2276872"/>
            <a:ext cx="1508746" cy="307777"/>
          </a:xfrm>
          <a:prstGeom prst="rect">
            <a:avLst/>
          </a:prstGeom>
          <a:noFill/>
        </p:spPr>
        <p:txBody>
          <a:bodyPr wrap="none" rtlCol="0">
            <a:spAutoFit/>
          </a:bodyPr>
          <a:lstStyle/>
          <a:p>
            <a:r>
              <a:rPr lang="es-CO" sz="1400" u="sng" dirty="0" smtClean="0"/>
              <a:t>Deposito Directo</a:t>
            </a:r>
            <a:endParaRPr lang="es-CO" sz="1400" u="sng" dirty="0"/>
          </a:p>
        </p:txBody>
      </p:sp>
      <p:sp>
        <p:nvSpPr>
          <p:cNvPr id="30" name="TextBox 29"/>
          <p:cNvSpPr txBox="1"/>
          <p:nvPr/>
        </p:nvSpPr>
        <p:spPr>
          <a:xfrm>
            <a:off x="5220072" y="2492896"/>
            <a:ext cx="3384376" cy="1015663"/>
          </a:xfrm>
          <a:prstGeom prst="rect">
            <a:avLst/>
          </a:prstGeom>
          <a:noFill/>
        </p:spPr>
        <p:txBody>
          <a:bodyPr wrap="square" rtlCol="0">
            <a:spAutoFit/>
          </a:bodyPr>
          <a:lstStyle/>
          <a:p>
            <a:r>
              <a:rPr lang="es-CO" sz="1200" i="1" dirty="0" smtClean="0"/>
              <a:t>“Se produce cuando el cliente que inicia una transferencia P2P le da  efectivo al agente, pero le proporciona el número de móvil del destinatario en lugar del suyo tratando evitar el pago de un cargo de transferencia. "</a:t>
            </a:r>
            <a:endParaRPr lang="es-CO" sz="1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13"/>
          <p:cNvGraphicFramePr>
            <a:graphicFrameLocks noGrp="1"/>
          </p:cNvGraphicFramePr>
          <p:nvPr/>
        </p:nvGraphicFramePr>
        <p:xfrm>
          <a:off x="395536" y="1700808"/>
          <a:ext cx="4392488" cy="3888427"/>
        </p:xfrm>
        <a:graphic>
          <a:graphicData uri="http://schemas.openxmlformats.org/drawingml/2006/table">
            <a:tbl>
              <a:tblPr/>
              <a:tblGrid>
                <a:gridCol w="2541647"/>
                <a:gridCol w="834182"/>
                <a:gridCol w="1016659"/>
              </a:tblGrid>
              <a:tr h="234664">
                <a:tc gridSpan="3">
                  <a:txBody>
                    <a:bodyPr/>
                    <a:lstStyle/>
                    <a:p>
                      <a:pPr algn="ctr" fontAlgn="b"/>
                      <a:r>
                        <a:rPr lang="en-GB" sz="14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245742">
                <a:tc>
                  <a:txBody>
                    <a:bodyPr/>
                    <a:lstStyle/>
                    <a:p>
                      <a:pPr algn="r" fontAlgn="b"/>
                      <a:r>
                        <a:rPr lang="en-GB" sz="14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4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4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34664">
                <a:tc>
                  <a:txBody>
                    <a:bodyPr/>
                    <a:lstStyle/>
                    <a:p>
                      <a:pPr algn="r" fontAlgn="b"/>
                      <a:r>
                        <a:rPr lang="en-GB" sz="14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3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34664">
                <a:tc>
                  <a:txBody>
                    <a:bodyPr/>
                    <a:lstStyle/>
                    <a:p>
                      <a:pPr algn="r" fontAlgn="b"/>
                      <a:r>
                        <a:rPr lang="en-GB" sz="14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Transferencia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$2.00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$3.50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 </a:t>
                      </a:r>
                      <a:r>
                        <a:rPr lang="en-GB" sz="1300" b="0" i="0" u="none" strike="noStrike" dirty="0" smtClean="0">
                          <a:solidFill>
                            <a:srgbClr val="000000"/>
                          </a:solidFill>
                          <a:latin typeface="Calibri"/>
                        </a:rPr>
                        <a:t>$6.50</a:t>
                      </a:r>
                      <a:endParaRPr lang="en-GB" sz="13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34664">
                <a:tc>
                  <a:txBody>
                    <a:bodyPr/>
                    <a:lstStyle/>
                    <a:p>
                      <a:pPr algn="r" fontAlgn="b"/>
                      <a:r>
                        <a:rPr lang="en-GB" sz="1400" b="0" i="0" u="none" strike="noStrike" dirty="0">
                          <a:solidFill>
                            <a:srgbClr val="000000"/>
                          </a:solidFill>
                          <a:latin typeface="Calibri"/>
                        </a:rPr>
                        <a:t>Retiro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3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l" fontAlgn="b"/>
                      <a:r>
                        <a:rPr lang="en-GB" sz="13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45742">
                <a:tc>
                  <a:txBody>
                    <a:bodyPr/>
                    <a:lstStyle/>
                    <a:p>
                      <a:pPr algn="l" fontAlgn="b"/>
                      <a:r>
                        <a:rPr lang="en-GB" sz="14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4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4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68187">
                <a:tc>
                  <a:txBody>
                    <a:bodyPr/>
                    <a:lstStyle/>
                    <a:p>
                      <a:pPr algn="l" fontAlgn="b"/>
                      <a:r>
                        <a:rPr lang="en-GB" sz="16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6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45742">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3074" name="Title 1"/>
          <p:cNvSpPr>
            <a:spLocks noGrp="1"/>
          </p:cNvSpPr>
          <p:nvPr>
            <p:ph type="title"/>
          </p:nvPr>
        </p:nvSpPr>
        <p:spPr>
          <a:xfrm>
            <a:off x="342900" y="333375"/>
            <a:ext cx="8801100" cy="777875"/>
          </a:xfrm>
        </p:spPr>
        <p:txBody>
          <a:bodyPr/>
          <a:lstStyle/>
          <a:p>
            <a:pPr eaLnBrk="1" hangingPunct="1"/>
            <a:r>
              <a:rPr lang="en-US" dirty="0" smtClean="0"/>
              <a:t>Evaluando los riesgos</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9" name="Rectangle 18"/>
          <p:cNvSpPr/>
          <p:nvPr/>
        </p:nvSpPr>
        <p:spPr>
          <a:xfrm>
            <a:off x="395536" y="3356992"/>
            <a:ext cx="4392488" cy="72008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20" name="Rectangle 19"/>
          <p:cNvSpPr/>
          <p:nvPr/>
        </p:nvSpPr>
        <p:spPr>
          <a:xfrm>
            <a:off x="395536" y="2420888"/>
            <a:ext cx="4392488" cy="21602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21" name="Oval 20"/>
          <p:cNvSpPr/>
          <p:nvPr/>
        </p:nvSpPr>
        <p:spPr>
          <a:xfrm>
            <a:off x="4925641" y="3754885"/>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2</a:t>
            </a:r>
            <a:endParaRPr lang="es-CO" sz="1000" dirty="0">
              <a:solidFill>
                <a:schemeClr val="tx1"/>
              </a:solidFill>
            </a:endParaRPr>
          </a:p>
        </p:txBody>
      </p:sp>
      <p:sp>
        <p:nvSpPr>
          <p:cNvPr id="22" name="Oval 21"/>
          <p:cNvSpPr/>
          <p:nvPr/>
        </p:nvSpPr>
        <p:spPr>
          <a:xfrm>
            <a:off x="4932040" y="2358925"/>
            <a:ext cx="214312" cy="214312"/>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1000" dirty="0" smtClean="0">
                <a:solidFill>
                  <a:schemeClr val="tx1"/>
                </a:solidFill>
              </a:rPr>
              <a:t>1</a:t>
            </a:r>
            <a:endParaRPr lang="es-CO" sz="1000" dirty="0">
              <a:solidFill>
                <a:schemeClr val="tx1"/>
              </a:solidFill>
            </a:endParaRPr>
          </a:p>
        </p:txBody>
      </p:sp>
      <p:sp>
        <p:nvSpPr>
          <p:cNvPr id="25" name="TextBox 24"/>
          <p:cNvSpPr txBox="1"/>
          <p:nvPr/>
        </p:nvSpPr>
        <p:spPr>
          <a:xfrm>
            <a:off x="5220072" y="2276872"/>
            <a:ext cx="1508746" cy="307777"/>
          </a:xfrm>
          <a:prstGeom prst="rect">
            <a:avLst/>
          </a:prstGeom>
          <a:noFill/>
        </p:spPr>
        <p:txBody>
          <a:bodyPr wrap="none" rtlCol="0">
            <a:spAutoFit/>
          </a:bodyPr>
          <a:lstStyle/>
          <a:p>
            <a:r>
              <a:rPr lang="es-CO" sz="1400" u="sng" dirty="0" smtClean="0"/>
              <a:t>Deposito Directo</a:t>
            </a:r>
            <a:endParaRPr lang="es-CO" sz="1400" u="sng" dirty="0"/>
          </a:p>
        </p:txBody>
      </p:sp>
      <p:sp>
        <p:nvSpPr>
          <p:cNvPr id="26" name="TextBox 25"/>
          <p:cNvSpPr txBox="1"/>
          <p:nvPr/>
        </p:nvSpPr>
        <p:spPr>
          <a:xfrm>
            <a:off x="5148064" y="3717032"/>
            <a:ext cx="2265044" cy="307777"/>
          </a:xfrm>
          <a:prstGeom prst="rect">
            <a:avLst/>
          </a:prstGeom>
          <a:noFill/>
        </p:spPr>
        <p:txBody>
          <a:bodyPr wrap="none" rtlCol="0">
            <a:spAutoFit/>
          </a:bodyPr>
          <a:lstStyle/>
          <a:p>
            <a:r>
              <a:rPr lang="es-CO" sz="1400" u="sng" dirty="0" smtClean="0"/>
              <a:t>División de Transacciones</a:t>
            </a:r>
            <a:endParaRPr lang="es-CO" sz="1400" u="sng" dirty="0"/>
          </a:p>
        </p:txBody>
      </p:sp>
      <p:sp>
        <p:nvSpPr>
          <p:cNvPr id="30" name="TextBox 29"/>
          <p:cNvSpPr txBox="1"/>
          <p:nvPr/>
        </p:nvSpPr>
        <p:spPr>
          <a:xfrm>
            <a:off x="5220072" y="2492896"/>
            <a:ext cx="3384376" cy="1015663"/>
          </a:xfrm>
          <a:prstGeom prst="rect">
            <a:avLst/>
          </a:prstGeom>
          <a:noFill/>
        </p:spPr>
        <p:txBody>
          <a:bodyPr wrap="square" rtlCol="0">
            <a:spAutoFit/>
          </a:bodyPr>
          <a:lstStyle/>
          <a:p>
            <a:r>
              <a:rPr lang="es-CO" sz="1200" i="1" dirty="0" smtClean="0"/>
              <a:t>“Se produce cuando el cliente que inicia una transferencia P2P le da  efectivo al agente, pero le proporciona el número de móvil del destinatario en lugar del suyo tratando evitar el pago de un cargo de transferencia. "</a:t>
            </a:r>
            <a:endParaRPr lang="es-CO" sz="1400" dirty="0"/>
          </a:p>
        </p:txBody>
      </p:sp>
      <p:sp>
        <p:nvSpPr>
          <p:cNvPr id="31" name="TextBox 30"/>
          <p:cNvSpPr txBox="1"/>
          <p:nvPr/>
        </p:nvSpPr>
        <p:spPr>
          <a:xfrm>
            <a:off x="5148064" y="3953308"/>
            <a:ext cx="3384376" cy="646331"/>
          </a:xfrm>
          <a:prstGeom prst="rect">
            <a:avLst/>
          </a:prstGeom>
          <a:noFill/>
        </p:spPr>
        <p:txBody>
          <a:bodyPr wrap="square" rtlCol="0">
            <a:spAutoFit/>
          </a:bodyPr>
          <a:lstStyle/>
          <a:p>
            <a:r>
              <a:rPr lang="es-CO" sz="1200" i="1" dirty="0" smtClean="0"/>
              <a:t>"Se produce cuando se divide una transacción de ingreso/retiro o pago de servicios en montos más pequeños para minimizar los cargos."</a:t>
            </a:r>
            <a:endParaRPr lang="es-CO" sz="1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Tarifario Moví-Peso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0" name="Table 19"/>
          <p:cNvGraphicFramePr>
            <a:graphicFrameLocks noGrp="1"/>
          </p:cNvGraphicFramePr>
          <p:nvPr/>
        </p:nvGraphicFramePr>
        <p:xfrm>
          <a:off x="611560" y="1844824"/>
          <a:ext cx="2880320" cy="3076575"/>
        </p:xfrm>
        <a:graphic>
          <a:graphicData uri="http://schemas.openxmlformats.org/drawingml/2006/table">
            <a:tbl>
              <a:tblPr/>
              <a:tblGrid>
                <a:gridCol w="1666654"/>
                <a:gridCol w="547004"/>
                <a:gridCol w="666662"/>
              </a:tblGrid>
              <a:tr h="190500">
                <a:tc gridSpan="3">
                  <a:txBody>
                    <a:bodyPr/>
                    <a:lstStyle/>
                    <a:p>
                      <a:pPr algn="ctr" fontAlgn="b"/>
                      <a:r>
                        <a:rPr lang="es-CO" sz="1100" b="1" i="0" u="none" strike="noStrike" noProof="0" dirty="0" smtClean="0">
                          <a:solidFill>
                            <a:srgbClr val="000000"/>
                          </a:solidFill>
                          <a:latin typeface="Calibri"/>
                        </a:rPr>
                        <a:t>Tarifario Moví-Peso</a:t>
                      </a:r>
                      <a:endParaRPr lang="es-CO" sz="1100" b="1"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200025">
                <a:tc>
                  <a:txBody>
                    <a:bodyPr/>
                    <a:lstStyle/>
                    <a:p>
                      <a:pPr algn="r" fontAlgn="b"/>
                      <a:r>
                        <a:rPr lang="es-CO" sz="1100" b="1" i="0" u="none" strike="noStrike" noProof="0" dirty="0" smtClean="0">
                          <a:solidFill>
                            <a:srgbClr val="000000"/>
                          </a:solidFill>
                          <a:latin typeface="Calibri"/>
                        </a:rPr>
                        <a:t>Tipo de Transacción</a:t>
                      </a:r>
                      <a:endParaRPr lang="es-CO" sz="1100" b="1"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1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1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r" fontAlgn="b"/>
                      <a:r>
                        <a:rPr lang="es-CO" sz="1100" b="0" i="0" u="none" strike="noStrike" noProof="0" dirty="0" smtClean="0">
                          <a:solidFill>
                            <a:srgbClr val="000000"/>
                          </a:solidFill>
                          <a:latin typeface="Calibri"/>
                        </a:rPr>
                        <a:t>Deposito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r" fontAlgn="b"/>
                      <a:r>
                        <a:rPr lang="es-CO" sz="1100" b="0" i="0" u="none" strike="noStrike" noProof="0" dirty="0" smtClean="0">
                          <a:solidFill>
                            <a:srgbClr val="000000"/>
                          </a:solidFill>
                          <a:latin typeface="Calibri"/>
                        </a:rPr>
                        <a:t>Transferencia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s-CO" sz="1100" b="0" i="0" u="none" strike="noStrike" noProof="0" dirty="0" smtClean="0">
                          <a:solidFill>
                            <a:srgbClr val="000000"/>
                          </a:solidFill>
                          <a:latin typeface="Calibri"/>
                        </a:rPr>
                        <a:t>Transferencia No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$2.00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$3.50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$6.50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s-CO" sz="1100" b="0" i="0" u="none" strike="noStrike" noProof="0" dirty="0" smtClean="0">
                          <a:solidFill>
                            <a:srgbClr val="000000"/>
                          </a:solidFill>
                          <a:latin typeface="Calibri"/>
                        </a:rPr>
                        <a:t>Retiro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s-CO" sz="1100" b="0" i="0" u="none" strike="noStrike" noProof="0" dirty="0" smtClean="0">
                          <a:solidFill>
                            <a:srgbClr val="000000"/>
                          </a:solidFill>
                          <a:latin typeface="Calibri"/>
                        </a:rPr>
                        <a:t>Retiro No Registrado</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00025">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00025">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pic>
        <p:nvPicPr>
          <p:cNvPr id="1027" name="Picture 3"/>
          <p:cNvPicPr>
            <a:picLocks noChangeAspect="1" noChangeArrowheads="1"/>
          </p:cNvPicPr>
          <p:nvPr/>
        </p:nvPicPr>
        <p:blipFill>
          <a:blip r:embed="rId3" cstate="print"/>
          <a:srcRect/>
          <a:stretch>
            <a:fillRect/>
          </a:stretch>
        </p:blipFill>
        <p:spPr bwMode="auto">
          <a:xfrm>
            <a:off x="3707904" y="1772816"/>
            <a:ext cx="4953000" cy="31051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595959"/>
                </a:solidFill>
                <a:effectLst/>
                <a:uLnTx/>
                <a:uFillTx/>
                <a:latin typeface="Arial Narrow" pitchFamily="34" charset="0"/>
                <a:ea typeface="+mj-ea"/>
                <a:cs typeface="+mj-cs"/>
              </a:rPr>
              <a:t>Tarifario Movi-Peso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6" name="Table 15"/>
          <p:cNvGraphicFramePr>
            <a:graphicFrameLocks noGrp="1"/>
          </p:cNvGraphicFramePr>
          <p:nvPr/>
        </p:nvGraphicFramePr>
        <p:xfrm>
          <a:off x="755576" y="1844824"/>
          <a:ext cx="2952328" cy="3076575"/>
        </p:xfrm>
        <a:graphic>
          <a:graphicData uri="http://schemas.openxmlformats.org/drawingml/2006/table">
            <a:tbl>
              <a:tblPr/>
              <a:tblGrid>
                <a:gridCol w="1584176"/>
                <a:gridCol w="648072"/>
                <a:gridCol w="720080"/>
              </a:tblGrid>
              <a:tr h="190500">
                <a:tc gridSpan="3">
                  <a:txBody>
                    <a:bodyPr/>
                    <a:lstStyle/>
                    <a:p>
                      <a:pPr algn="ctr" fontAlgn="b"/>
                      <a:r>
                        <a:rPr lang="en-GB" sz="11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200025">
                <a:tc>
                  <a:txBody>
                    <a:bodyPr/>
                    <a:lstStyle/>
                    <a:p>
                      <a:pPr algn="r" fontAlgn="b"/>
                      <a:r>
                        <a:rPr lang="en-GB" sz="11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1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1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r" fontAlgn="b"/>
                      <a:r>
                        <a:rPr lang="en-GB" sz="11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r" fontAlgn="b"/>
                      <a:r>
                        <a:rPr lang="en-GB" sz="11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$1.50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endParaRPr lang="en-GB" sz="1100" b="0"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l"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endParaRPr lang="en-GB" sz="1100" b="0"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l"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endParaRPr lang="en-GB" sz="1100" b="0"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l"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$1.25</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$4.00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endParaRPr lang="en-GB" sz="1100" b="0" i="0" u="none" strike="noStrike"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l"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00025">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00025">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graphicFrame>
        <p:nvGraphicFramePr>
          <p:cNvPr id="20" name="Table 19"/>
          <p:cNvGraphicFramePr>
            <a:graphicFrameLocks noGrp="1"/>
          </p:cNvGraphicFramePr>
          <p:nvPr/>
        </p:nvGraphicFramePr>
        <p:xfrm>
          <a:off x="755576" y="1844824"/>
          <a:ext cx="3213100" cy="3076575"/>
        </p:xfrm>
        <a:graphic>
          <a:graphicData uri="http://schemas.openxmlformats.org/drawingml/2006/table">
            <a:tbl>
              <a:tblPr/>
              <a:tblGrid>
                <a:gridCol w="1859212"/>
                <a:gridCol w="610203"/>
                <a:gridCol w="743685"/>
              </a:tblGrid>
              <a:tr h="190500">
                <a:tc gridSpan="3">
                  <a:txBody>
                    <a:bodyPr/>
                    <a:lstStyle/>
                    <a:p>
                      <a:pPr algn="ctr" fontAlgn="b"/>
                      <a:r>
                        <a:rPr lang="en-GB" sz="11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200025">
                <a:tc>
                  <a:txBody>
                    <a:bodyPr/>
                    <a:lstStyle/>
                    <a:p>
                      <a:pPr algn="r" fontAlgn="b"/>
                      <a:r>
                        <a:rPr lang="en-GB" sz="11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1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1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r" fontAlgn="b"/>
                      <a:r>
                        <a:rPr lang="en-GB" sz="11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r" fontAlgn="b"/>
                      <a:r>
                        <a:rPr lang="en-GB" sz="11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Transferencia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Retiro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00025">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00025">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pic>
        <p:nvPicPr>
          <p:cNvPr id="12" name="Picture 3"/>
          <p:cNvPicPr>
            <a:picLocks noChangeAspect="1" noChangeArrowheads="1"/>
          </p:cNvPicPr>
          <p:nvPr/>
        </p:nvPicPr>
        <p:blipFill>
          <a:blip r:embed="rId3" cstate="print"/>
          <a:srcRect/>
          <a:stretch>
            <a:fillRect/>
          </a:stretch>
        </p:blipFill>
        <p:spPr bwMode="auto">
          <a:xfrm>
            <a:off x="3923928" y="1844824"/>
            <a:ext cx="4503612" cy="28266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solidFill>
                  <a:srgbClr val="595959"/>
                </a:solidFill>
                <a:effectLst/>
                <a:uLnTx/>
                <a:uFillTx/>
                <a:latin typeface="Arial Narrow" pitchFamily="34" charset="0"/>
                <a:ea typeface="+mj-ea"/>
                <a:cs typeface="+mj-cs"/>
              </a:rPr>
              <a:t>Tarifario Movi-Peso</a:t>
            </a:r>
          </a:p>
        </p:txBody>
      </p:sp>
      <p:sp>
        <p:nvSpPr>
          <p:cNvPr id="11" name="Folded Corner 10"/>
          <p:cNvSpPr/>
          <p:nvPr/>
        </p:nvSpPr>
        <p:spPr>
          <a:xfrm>
            <a:off x="467544" y="1340768"/>
            <a:ext cx="8352928"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0" name="Table 19"/>
          <p:cNvGraphicFramePr>
            <a:graphicFrameLocks noGrp="1"/>
          </p:cNvGraphicFramePr>
          <p:nvPr/>
        </p:nvGraphicFramePr>
        <p:xfrm>
          <a:off x="683568" y="1772816"/>
          <a:ext cx="2997075" cy="3533775"/>
        </p:xfrm>
        <a:graphic>
          <a:graphicData uri="http://schemas.openxmlformats.org/drawingml/2006/table">
            <a:tbl>
              <a:tblPr/>
              <a:tblGrid>
                <a:gridCol w="1499239"/>
                <a:gridCol w="675081"/>
                <a:gridCol w="822755"/>
              </a:tblGrid>
              <a:tr h="190500">
                <a:tc gridSpan="3">
                  <a:txBody>
                    <a:bodyPr/>
                    <a:lstStyle/>
                    <a:p>
                      <a:pPr algn="ctr" fontAlgn="b"/>
                      <a:r>
                        <a:rPr lang="en-GB" sz="1100" b="1" i="0" u="none" strike="noStrike" dirty="0">
                          <a:solidFill>
                            <a:srgbClr val="000000"/>
                          </a:solidFill>
                          <a:latin typeface="Calibri"/>
                        </a:rPr>
                        <a:t>Tarifario Movi-Peso</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200025">
                <a:tc>
                  <a:txBody>
                    <a:bodyPr/>
                    <a:lstStyle/>
                    <a:p>
                      <a:pPr algn="r" fontAlgn="b"/>
                      <a:r>
                        <a:rPr lang="en-GB" sz="1100" b="1" i="0" u="none" strike="noStrike" dirty="0">
                          <a:solidFill>
                            <a:srgbClr val="000000"/>
                          </a:solidFill>
                          <a:latin typeface="Calibri"/>
                        </a:rPr>
                        <a:t>Tipo de Transaccion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100" b="1" i="0" u="none" strike="noStrike" dirty="0">
                          <a:solidFill>
                            <a:srgbClr val="000000"/>
                          </a:solidFill>
                          <a:latin typeface="Calibri"/>
                        </a:rPr>
                        <a:t>Rango</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GB" sz="1100" b="1" i="0" u="none" strike="noStrike" dirty="0">
                          <a:solidFill>
                            <a:srgbClr val="000000"/>
                          </a:solidFill>
                          <a:latin typeface="Calibri"/>
                        </a:rPr>
                        <a:t>Cargo</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0500">
                <a:tc>
                  <a:txBody>
                    <a:bodyPr/>
                    <a:lstStyle/>
                    <a:p>
                      <a:pPr algn="r" fontAlgn="b"/>
                      <a:r>
                        <a:rPr lang="en-GB" sz="1100" b="0" i="0" u="none" strike="noStrike" dirty="0">
                          <a:solidFill>
                            <a:srgbClr val="000000"/>
                          </a:solidFill>
                          <a:latin typeface="Calibri"/>
                        </a:rPr>
                        <a:t>Deposito</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GB" sz="1100" b="0" i="0" u="none" strike="noStrike" dirty="0">
                          <a:solidFill>
                            <a:srgbClr val="000000"/>
                          </a:solidFill>
                          <a:latin typeface="Calibri"/>
                        </a:rPr>
                        <a:t>$0.00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r" fontAlgn="b"/>
                      <a:r>
                        <a:rPr lang="en-GB" sz="1100" b="0" i="0" u="none" strike="noStrike" dirty="0">
                          <a:solidFill>
                            <a:srgbClr val="000000"/>
                          </a:solidFill>
                          <a:latin typeface="Calibri"/>
                        </a:rPr>
                        <a:t>Transferencia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smtClean="0">
                          <a:solidFill>
                            <a:srgbClr val="000000"/>
                          </a:solidFill>
                          <a:latin typeface="Calibri"/>
                        </a:rPr>
                        <a:t>$.50</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Transferencia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 </a:t>
                      </a:r>
                      <a:r>
                        <a:rPr lang="en-GB" sz="1100" b="0" i="0" u="none" strike="noStrike" dirty="0" smtClean="0">
                          <a:solidFill>
                            <a:srgbClr val="000000"/>
                          </a:solidFill>
                          <a:latin typeface="Calibri"/>
                        </a:rPr>
                        <a:t>$1.75</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 </a:t>
                      </a:r>
                      <a:r>
                        <a:rPr lang="en-GB" sz="1100" b="0" i="0" u="none" strike="noStrike" dirty="0" smtClean="0">
                          <a:solidFill>
                            <a:srgbClr val="000000"/>
                          </a:solidFill>
                          <a:latin typeface="Calibri"/>
                        </a:rPr>
                        <a:t>$3.00</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 </a:t>
                      </a:r>
                      <a:r>
                        <a:rPr lang="en-GB" sz="1100" b="0" i="0" u="none" strike="noStrike" dirty="0" smtClean="0">
                          <a:solidFill>
                            <a:srgbClr val="000000"/>
                          </a:solidFill>
                          <a:latin typeface="Calibri"/>
                        </a:rPr>
                        <a:t>$5.00</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Retiro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$1-35</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smtClean="0">
                          <a:solidFill>
                            <a:srgbClr val="000000"/>
                          </a:solidFill>
                          <a:latin typeface="Calibri"/>
                        </a:rPr>
                        <a:t>$1.25</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$36-70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smtClean="0">
                          <a:solidFill>
                            <a:srgbClr val="000000"/>
                          </a:solidFill>
                          <a:latin typeface="Calibri"/>
                        </a:rPr>
                        <a:t>$2.25</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$71-100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smtClean="0">
                          <a:solidFill>
                            <a:srgbClr val="000000"/>
                          </a:solidFill>
                          <a:latin typeface="Calibri"/>
                        </a:rPr>
                        <a:t>$3.75</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r" fontAlgn="b"/>
                      <a:r>
                        <a:rPr lang="en-GB" sz="1100" b="0" i="0" u="none" strike="noStrike" dirty="0">
                          <a:solidFill>
                            <a:srgbClr val="000000"/>
                          </a:solidFill>
                          <a:latin typeface="Calibri"/>
                        </a:rPr>
                        <a:t>Retiro No Registrado</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$0-100</a:t>
                      </a:r>
                    </a:p>
                  </a:txBody>
                  <a:tcPr marL="0" marR="0" marT="0" marB="0" anchor="b">
                    <a:lnL>
                      <a:noFill/>
                    </a:lnL>
                    <a:lnR>
                      <a:noFill/>
                    </a:lnR>
                    <a:lnT>
                      <a:noFill/>
                    </a:lnT>
                    <a:lnB>
                      <a:noFill/>
                    </a:lnB>
                    <a:solidFill>
                      <a:srgbClr val="FFFFFF"/>
                    </a:solidFill>
                  </a:tcPr>
                </a:tc>
                <a:tc>
                  <a:txBody>
                    <a:bodyPr/>
                    <a:lstStyle/>
                    <a:p>
                      <a:pPr algn="r" fontAlgn="b"/>
                      <a:r>
                        <a:rPr lang="en-GB" sz="1100" b="0" i="0" u="none" strike="noStrike" dirty="0">
                          <a:solidFill>
                            <a:srgbClr val="000000"/>
                          </a:solidFill>
                          <a:latin typeface="Calibri"/>
                        </a:rPr>
                        <a:t> </a:t>
                      </a:r>
                      <a:r>
                        <a:rPr lang="en-GB" sz="1100" b="0" i="0" u="none" strike="noStrike" dirty="0" smtClean="0">
                          <a:solidFill>
                            <a:srgbClr val="000000"/>
                          </a:solidFill>
                          <a:latin typeface="Calibri"/>
                        </a:rPr>
                        <a:t>$0.00</a:t>
                      </a:r>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00025">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190500">
                <a:tc gridSpan="3">
                  <a:txBody>
                    <a:bodyPr/>
                    <a:lstStyle/>
                    <a:p>
                      <a:pPr algn="l" fontAlgn="b"/>
                      <a:r>
                        <a:rPr lang="en-GB" sz="1100" b="0" i="0" u="none" strike="noStrike" dirty="0">
                          <a:solidFill>
                            <a:srgbClr val="000000"/>
                          </a:solidFill>
                          <a:latin typeface="Calibri"/>
                        </a:rPr>
                        <a:t> </a:t>
                      </a:r>
                    </a:p>
                    <a:p>
                      <a:pPr algn="l" fontAlgn="b"/>
                      <a:r>
                        <a:rPr lang="en-GB" sz="1100" b="0" i="0" u="none" strike="noStrike" dirty="0">
                          <a:solidFill>
                            <a:srgbClr val="000000"/>
                          </a:solidFill>
                          <a:latin typeface="Calibri"/>
                        </a:rPr>
                        <a:t> </a:t>
                      </a:r>
                    </a:p>
                    <a:p>
                      <a:pPr algn="l" fontAlgn="b"/>
                      <a:r>
                        <a:rPr lang="en-GB" sz="11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1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1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190500">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a:noFill/>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r>
              <a:tr h="200025">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en-GB" sz="1100" b="0" i="0" u="none" strike="noStrike" dirty="0">
                          <a:solidFill>
                            <a:srgbClr val="000000"/>
                          </a:solidFill>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pic>
        <p:nvPicPr>
          <p:cNvPr id="5122" name="Picture 2"/>
          <p:cNvPicPr>
            <a:picLocks noChangeAspect="1" noChangeArrowheads="1"/>
          </p:cNvPicPr>
          <p:nvPr/>
        </p:nvPicPr>
        <p:blipFill>
          <a:blip r:embed="rId3" cstate="print"/>
          <a:srcRect/>
          <a:stretch>
            <a:fillRect/>
          </a:stretch>
        </p:blipFill>
        <p:spPr bwMode="auto">
          <a:xfrm>
            <a:off x="3779912" y="1772816"/>
            <a:ext cx="4953000" cy="3105150"/>
          </a:xfrm>
          <a:prstGeom prst="rect">
            <a:avLst/>
          </a:prstGeom>
          <a:noFill/>
          <a:ln w="9525">
            <a:noFill/>
            <a:miter lim="800000"/>
            <a:headEnd/>
            <a:tailEnd/>
          </a:ln>
          <a:effectLst/>
        </p:spPr>
      </p:pic>
      <p:sp>
        <p:nvSpPr>
          <p:cNvPr id="12" name="TextBox 11"/>
          <p:cNvSpPr txBox="1"/>
          <p:nvPr/>
        </p:nvSpPr>
        <p:spPr>
          <a:xfrm>
            <a:off x="683568" y="4437112"/>
            <a:ext cx="3024337" cy="461665"/>
          </a:xfrm>
          <a:prstGeom prst="rect">
            <a:avLst/>
          </a:prstGeom>
          <a:noFill/>
        </p:spPr>
        <p:txBody>
          <a:bodyPr wrap="square" rtlCol="0">
            <a:spAutoFit/>
          </a:bodyPr>
          <a:lstStyle/>
          <a:p>
            <a:r>
              <a:rPr lang="es-CO" sz="1200" dirty="0" smtClean="0">
                <a:solidFill>
                  <a:srgbClr val="000000"/>
                </a:solidFill>
                <a:latin typeface="Calibri"/>
              </a:rPr>
              <a:t>Todos los depósitos deben hacerse en el monedero del portador</a:t>
            </a:r>
            <a:endParaRPr lang="es-CO"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100" cy="777875"/>
          </a:xfrm>
        </p:spPr>
        <p:txBody>
          <a:bodyPr/>
          <a:lstStyle/>
          <a:p>
            <a:pPr eaLnBrk="1" hangingPunct="1"/>
            <a:r>
              <a:rPr lang="en-US" dirty="0" smtClean="0"/>
              <a:t>Resumen de Precios</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7" name="TextBox 16"/>
          <p:cNvSpPr txBox="1"/>
          <p:nvPr/>
        </p:nvSpPr>
        <p:spPr>
          <a:xfrm>
            <a:off x="4845501" y="2374560"/>
            <a:ext cx="3114955" cy="338554"/>
          </a:xfrm>
          <a:prstGeom prst="rect">
            <a:avLst/>
          </a:prstGeom>
          <a:noFill/>
        </p:spPr>
        <p:txBody>
          <a:bodyPr wrap="none" rtlCol="0">
            <a:spAutoFit/>
          </a:bodyPr>
          <a:lstStyle/>
          <a:p>
            <a:r>
              <a:rPr lang="es-CO" sz="1600" dirty="0" smtClean="0"/>
              <a:t>Estructurado usando escalones </a:t>
            </a:r>
            <a:endParaRPr lang="es-CO" sz="1600" dirty="0"/>
          </a:p>
        </p:txBody>
      </p:sp>
      <p:sp>
        <p:nvSpPr>
          <p:cNvPr id="19" name="TextBox 18"/>
          <p:cNvSpPr txBox="1"/>
          <p:nvPr/>
        </p:nvSpPr>
        <p:spPr>
          <a:xfrm>
            <a:off x="4845501" y="2835072"/>
            <a:ext cx="4015843" cy="338554"/>
          </a:xfrm>
          <a:prstGeom prst="rect">
            <a:avLst/>
          </a:prstGeom>
          <a:noFill/>
        </p:spPr>
        <p:txBody>
          <a:bodyPr wrap="none" rtlCol="0">
            <a:spAutoFit/>
          </a:bodyPr>
          <a:lstStyle/>
          <a:p>
            <a:r>
              <a:rPr lang="es-CO" sz="1600" dirty="0" smtClean="0"/>
              <a:t>Opción de enviar a clientes no registrados</a:t>
            </a:r>
            <a:endParaRPr lang="es-CO" sz="1600" dirty="0"/>
          </a:p>
        </p:txBody>
      </p:sp>
      <p:sp>
        <p:nvSpPr>
          <p:cNvPr id="20" name="TextBox 19"/>
          <p:cNvSpPr txBox="1"/>
          <p:nvPr/>
        </p:nvSpPr>
        <p:spPr>
          <a:xfrm>
            <a:off x="4845501" y="3283182"/>
            <a:ext cx="4301177" cy="338554"/>
          </a:xfrm>
          <a:prstGeom prst="rect">
            <a:avLst/>
          </a:prstGeom>
          <a:noFill/>
        </p:spPr>
        <p:txBody>
          <a:bodyPr wrap="none" rtlCol="0">
            <a:spAutoFit/>
          </a:bodyPr>
          <a:lstStyle/>
          <a:p>
            <a:r>
              <a:rPr lang="es-CO" sz="1600" dirty="0" smtClean="0"/>
              <a:t>Cargos  solo a transacciones que crean valor</a:t>
            </a:r>
            <a:endParaRPr lang="es-CO" sz="1600" dirty="0"/>
          </a:p>
        </p:txBody>
      </p:sp>
      <p:sp>
        <p:nvSpPr>
          <p:cNvPr id="21" name="TextBox 20"/>
          <p:cNvSpPr txBox="1"/>
          <p:nvPr/>
        </p:nvSpPr>
        <p:spPr>
          <a:xfrm>
            <a:off x="4845501" y="1931626"/>
            <a:ext cx="3728906" cy="338554"/>
          </a:xfrm>
          <a:prstGeom prst="rect">
            <a:avLst/>
          </a:prstGeom>
          <a:noFill/>
        </p:spPr>
        <p:txBody>
          <a:bodyPr wrap="none" rtlCol="0">
            <a:spAutoFit/>
          </a:bodyPr>
          <a:lstStyle/>
          <a:p>
            <a:r>
              <a:rPr lang="es-CO" sz="1600" dirty="0" smtClean="0"/>
              <a:t>Precios de acuerdo al valor percibido </a:t>
            </a:r>
            <a:endParaRPr lang="es-CO" sz="1600" dirty="0"/>
          </a:p>
        </p:txBody>
      </p:sp>
      <p:sp>
        <p:nvSpPr>
          <p:cNvPr id="22" name="TextBox 21"/>
          <p:cNvSpPr txBox="1"/>
          <p:nvPr/>
        </p:nvSpPr>
        <p:spPr>
          <a:xfrm>
            <a:off x="4845501" y="3749404"/>
            <a:ext cx="3639138" cy="338554"/>
          </a:xfrm>
          <a:prstGeom prst="rect">
            <a:avLst/>
          </a:prstGeom>
          <a:noFill/>
        </p:spPr>
        <p:txBody>
          <a:bodyPr wrap="none" rtlCol="0">
            <a:spAutoFit/>
          </a:bodyPr>
          <a:lstStyle/>
          <a:p>
            <a:r>
              <a:rPr lang="es-CO" sz="1600" dirty="0" smtClean="0"/>
              <a:t>Minimizar riesgo de depósitos directos</a:t>
            </a:r>
            <a:endParaRPr lang="es-CO" sz="1600" dirty="0"/>
          </a:p>
        </p:txBody>
      </p:sp>
      <p:sp>
        <p:nvSpPr>
          <p:cNvPr id="23" name="TextBox 22"/>
          <p:cNvSpPr txBox="1"/>
          <p:nvPr/>
        </p:nvSpPr>
        <p:spPr>
          <a:xfrm>
            <a:off x="4845501" y="4242574"/>
            <a:ext cx="4298499" cy="584775"/>
          </a:xfrm>
          <a:prstGeom prst="rect">
            <a:avLst/>
          </a:prstGeom>
          <a:noFill/>
        </p:spPr>
        <p:txBody>
          <a:bodyPr wrap="square" rtlCol="0">
            <a:spAutoFit/>
          </a:bodyPr>
          <a:lstStyle/>
          <a:p>
            <a:r>
              <a:rPr lang="es-CO" sz="1600" dirty="0" smtClean="0"/>
              <a:t>Minimizar riesgo de  división de transacciones</a:t>
            </a:r>
            <a:endParaRPr lang="es-CO" sz="1600" dirty="0"/>
          </a:p>
        </p:txBody>
      </p:sp>
      <p:sp>
        <p:nvSpPr>
          <p:cNvPr id="24" name="Oval 23"/>
          <p:cNvSpPr/>
          <p:nvPr/>
        </p:nvSpPr>
        <p:spPr>
          <a:xfrm>
            <a:off x="4604658" y="1981862"/>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1</a:t>
            </a:r>
            <a:endParaRPr lang="es-CO" sz="1000" dirty="0">
              <a:solidFill>
                <a:schemeClr val="tx1"/>
              </a:solidFill>
            </a:endParaRPr>
          </a:p>
        </p:txBody>
      </p:sp>
      <p:sp>
        <p:nvSpPr>
          <p:cNvPr id="25" name="Oval 24"/>
          <p:cNvSpPr/>
          <p:nvPr/>
        </p:nvSpPr>
        <p:spPr>
          <a:xfrm>
            <a:off x="4604658" y="2446568"/>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2</a:t>
            </a:r>
            <a:endParaRPr lang="es-CO" sz="1000" dirty="0">
              <a:solidFill>
                <a:schemeClr val="tx1"/>
              </a:solidFill>
            </a:endParaRPr>
          </a:p>
        </p:txBody>
      </p:sp>
      <p:sp>
        <p:nvSpPr>
          <p:cNvPr id="26" name="Oval 25"/>
          <p:cNvSpPr/>
          <p:nvPr/>
        </p:nvSpPr>
        <p:spPr>
          <a:xfrm>
            <a:off x="4604658" y="289619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3</a:t>
            </a:r>
            <a:endParaRPr lang="es-CO" sz="1000" dirty="0">
              <a:solidFill>
                <a:schemeClr val="tx1"/>
              </a:solidFill>
            </a:endParaRPr>
          </a:p>
        </p:txBody>
      </p:sp>
      <p:sp>
        <p:nvSpPr>
          <p:cNvPr id="27" name="Oval 26"/>
          <p:cNvSpPr/>
          <p:nvPr/>
        </p:nvSpPr>
        <p:spPr>
          <a:xfrm>
            <a:off x="4604658" y="33567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4</a:t>
            </a:r>
            <a:endParaRPr lang="es-CO" sz="1000" dirty="0">
              <a:solidFill>
                <a:schemeClr val="tx1"/>
              </a:solidFill>
            </a:endParaRPr>
          </a:p>
        </p:txBody>
      </p:sp>
      <p:sp>
        <p:nvSpPr>
          <p:cNvPr id="28" name="Oval 27"/>
          <p:cNvSpPr/>
          <p:nvPr/>
        </p:nvSpPr>
        <p:spPr>
          <a:xfrm>
            <a:off x="4604658" y="38105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5</a:t>
            </a:r>
            <a:endParaRPr lang="es-CO" sz="1000" dirty="0">
              <a:solidFill>
                <a:schemeClr val="tx1"/>
              </a:solidFill>
            </a:endParaRPr>
          </a:p>
        </p:txBody>
      </p:sp>
      <p:sp>
        <p:nvSpPr>
          <p:cNvPr id="29" name="Oval 28"/>
          <p:cNvSpPr/>
          <p:nvPr/>
        </p:nvSpPr>
        <p:spPr>
          <a:xfrm>
            <a:off x="4604658" y="430369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6</a:t>
            </a:r>
            <a:endParaRPr lang="es-CO" sz="1000" dirty="0">
              <a:solidFill>
                <a:schemeClr val="tx1"/>
              </a:solidFill>
            </a:endParaRPr>
          </a:p>
        </p:txBody>
      </p:sp>
      <p:sp>
        <p:nvSpPr>
          <p:cNvPr id="37" name="TextBox 36"/>
          <p:cNvSpPr txBox="1"/>
          <p:nvPr/>
        </p:nvSpPr>
        <p:spPr>
          <a:xfrm>
            <a:off x="4499992" y="1445434"/>
            <a:ext cx="994183" cy="338554"/>
          </a:xfrm>
          <a:prstGeom prst="rect">
            <a:avLst/>
          </a:prstGeom>
          <a:noFill/>
        </p:spPr>
        <p:txBody>
          <a:bodyPr wrap="none" rtlCol="0">
            <a:spAutoFit/>
          </a:bodyPr>
          <a:lstStyle/>
          <a:p>
            <a:r>
              <a:rPr lang="es-CO" sz="1600" u="sng" dirty="0" smtClean="0"/>
              <a:t>Atributos</a:t>
            </a:r>
            <a:endParaRPr lang="es-CO" sz="1600" u="sng" dirty="0"/>
          </a:p>
        </p:txBody>
      </p:sp>
      <p:sp>
        <p:nvSpPr>
          <p:cNvPr id="38" name="TextBox 37"/>
          <p:cNvSpPr txBox="1"/>
          <p:nvPr/>
        </p:nvSpPr>
        <p:spPr>
          <a:xfrm>
            <a:off x="395536" y="1445434"/>
            <a:ext cx="1939634" cy="338554"/>
          </a:xfrm>
          <a:prstGeom prst="rect">
            <a:avLst/>
          </a:prstGeom>
          <a:noFill/>
        </p:spPr>
        <p:txBody>
          <a:bodyPr wrap="none" rtlCol="0">
            <a:spAutoFit/>
          </a:bodyPr>
          <a:lstStyle/>
          <a:p>
            <a:r>
              <a:rPr lang="es-CO" sz="1600" u="sng" dirty="0" smtClean="0"/>
              <a:t>Tarifario Moví-Peso</a:t>
            </a:r>
            <a:endParaRPr lang="es-CO" sz="1600" u="sng" dirty="0"/>
          </a:p>
        </p:txBody>
      </p:sp>
      <p:graphicFrame>
        <p:nvGraphicFramePr>
          <p:cNvPr id="31" name="Table 30"/>
          <p:cNvGraphicFramePr>
            <a:graphicFrameLocks noGrp="1"/>
          </p:cNvGraphicFramePr>
          <p:nvPr/>
        </p:nvGraphicFramePr>
        <p:xfrm>
          <a:off x="467544" y="1844825"/>
          <a:ext cx="3744416" cy="4019807"/>
        </p:xfrm>
        <a:graphic>
          <a:graphicData uri="http://schemas.openxmlformats.org/drawingml/2006/table">
            <a:tbl>
              <a:tblPr/>
              <a:tblGrid>
                <a:gridCol w="2166650"/>
                <a:gridCol w="711106"/>
                <a:gridCol w="866660"/>
              </a:tblGrid>
              <a:tr h="179173">
                <a:tc gridSpan="3">
                  <a:txBody>
                    <a:bodyPr/>
                    <a:lstStyle/>
                    <a:p>
                      <a:pPr algn="ctr" fontAlgn="b"/>
                      <a:r>
                        <a:rPr lang="es-CO" sz="1400" b="1" i="0" u="none" strike="noStrike" noProof="0" dirty="0" smtClean="0">
                          <a:solidFill>
                            <a:srgbClr val="000000"/>
                          </a:solidFill>
                          <a:latin typeface="Calibri"/>
                        </a:rPr>
                        <a:t>Tarifario Movi-Peso</a:t>
                      </a:r>
                      <a:endParaRPr lang="es-CO" sz="14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79173">
                <a:tc>
                  <a:txBody>
                    <a:bodyPr/>
                    <a:lstStyle/>
                    <a:p>
                      <a:pPr algn="r" fontAlgn="b"/>
                      <a:r>
                        <a:rPr lang="es-CO" sz="1400" b="1" i="0" u="none" strike="noStrike" noProof="0" dirty="0" smtClean="0">
                          <a:solidFill>
                            <a:srgbClr val="000000"/>
                          </a:solidFill>
                          <a:latin typeface="Calibri"/>
                        </a:rPr>
                        <a:t>Tipo de Transacción</a:t>
                      </a:r>
                      <a:endParaRPr lang="es-CO" sz="14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400" b="1" i="0" u="none" strike="noStrike" noProof="0" dirty="0" smtClean="0">
                          <a:solidFill>
                            <a:srgbClr val="000000"/>
                          </a:solidFill>
                          <a:latin typeface="Calibri"/>
                        </a:rPr>
                        <a:t>Rango</a:t>
                      </a:r>
                      <a:endParaRPr lang="es-CO" sz="14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400" b="1" i="0" u="none" strike="noStrike" noProof="0" dirty="0" smtClean="0">
                          <a:solidFill>
                            <a:srgbClr val="000000"/>
                          </a:solidFill>
                          <a:latin typeface="Calibri"/>
                        </a:rPr>
                        <a:t>Cargo</a:t>
                      </a:r>
                      <a:endParaRPr lang="es-CO" sz="14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93359">
                <a:tc>
                  <a:txBody>
                    <a:bodyPr/>
                    <a:lstStyle/>
                    <a:p>
                      <a:pPr algn="r" fontAlgn="b"/>
                      <a:r>
                        <a:rPr lang="es-CO" sz="1400" b="0" i="0" u="none" strike="noStrike" noProof="0" dirty="0" smtClean="0">
                          <a:solidFill>
                            <a:schemeClr val="tx1"/>
                          </a:solidFill>
                          <a:latin typeface="Calibri"/>
                        </a:rPr>
                        <a:t>Deposito</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300" b="0" i="0" u="none" strike="noStrike" noProof="0" dirty="0" smtClean="0">
                          <a:solidFill>
                            <a:schemeClr val="tx1"/>
                          </a:solidFill>
                          <a:latin typeface="Calibri"/>
                        </a:rPr>
                        <a:t>$0-100</a:t>
                      </a:r>
                      <a:endParaRPr lang="es-CO" sz="1300" b="0" i="0" u="none" strike="noStrike" noProof="0" dirty="0">
                        <a:solidFill>
                          <a:schemeClr val="tx1"/>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300" b="0" i="0" u="none" strike="noStrike" noProof="0" dirty="0" smtClean="0">
                          <a:solidFill>
                            <a:schemeClr val="tx1"/>
                          </a:solidFill>
                          <a:latin typeface="Calibri"/>
                        </a:rPr>
                        <a:t>$0.00</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79173">
                <a:tc>
                  <a:txBody>
                    <a:bodyPr/>
                    <a:lstStyle/>
                    <a:p>
                      <a:pPr algn="r" fontAlgn="b"/>
                      <a:r>
                        <a:rPr lang="es-CO" sz="1400" b="0" i="0" u="none" strike="noStrike" noProof="0" dirty="0" smtClean="0">
                          <a:solidFill>
                            <a:schemeClr val="tx1"/>
                          </a:solidFill>
                          <a:latin typeface="Calibri"/>
                        </a:rPr>
                        <a:t>Transferencia Registrado</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300" b="0" i="0" u="none" strike="noStrike" noProof="0" dirty="0" smtClean="0">
                          <a:solidFill>
                            <a:schemeClr val="tx1"/>
                          </a:solidFill>
                          <a:latin typeface="Calibri"/>
                        </a:rPr>
                        <a:t>$0-100</a:t>
                      </a:r>
                      <a:endParaRPr lang="es-CO" sz="1300" b="0" i="0" u="none" strike="noStrike" noProof="0" dirty="0">
                        <a:solidFill>
                          <a:schemeClr val="tx1"/>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300" b="0" i="0" u="none" strike="noStrike" noProof="0" dirty="0" smtClean="0">
                          <a:solidFill>
                            <a:schemeClr val="tx1"/>
                          </a:solidFill>
                          <a:latin typeface="Calibri"/>
                        </a:rPr>
                        <a:t>$0.50</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79173">
                <a:tc>
                  <a:txBody>
                    <a:bodyPr/>
                    <a:lstStyle/>
                    <a:p>
                      <a:pPr algn="r" fontAlgn="b"/>
                      <a:r>
                        <a:rPr lang="es-CO" sz="1400" b="0" i="0" u="none" strike="noStrike" noProof="0" dirty="0" smtClean="0">
                          <a:solidFill>
                            <a:schemeClr val="tx1"/>
                          </a:solidFill>
                          <a:latin typeface="Calibri"/>
                        </a:rPr>
                        <a:t>Transferencia No Registrado</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300" b="0" i="0" u="none" strike="noStrike" noProof="0" dirty="0" smtClean="0">
                          <a:solidFill>
                            <a:schemeClr val="tx1"/>
                          </a:solidFill>
                          <a:latin typeface="Calibri"/>
                        </a:rPr>
                        <a:t>$1-35</a:t>
                      </a:r>
                      <a:endParaRPr lang="es-CO" sz="1300" b="0" i="0" u="none" strike="noStrike" noProof="0" dirty="0">
                        <a:solidFill>
                          <a:schemeClr val="tx1"/>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300" b="0" i="0" u="none" strike="noStrike" noProof="0" dirty="0" smtClean="0">
                          <a:solidFill>
                            <a:schemeClr val="tx1"/>
                          </a:solidFill>
                          <a:latin typeface="Calibri"/>
                        </a:rPr>
                        <a:t> $1.75</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79173">
                <a:tc>
                  <a:txBody>
                    <a:bodyPr/>
                    <a:lstStyle/>
                    <a:p>
                      <a:pPr algn="r" fontAlgn="b"/>
                      <a:r>
                        <a:rPr lang="es-CO" sz="1400" b="0" i="0" u="none" strike="noStrike" noProof="0" dirty="0" smtClean="0">
                          <a:solidFill>
                            <a:schemeClr val="tx1"/>
                          </a:solidFill>
                          <a:latin typeface="Calibri"/>
                        </a:rPr>
                        <a:t> </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300" b="0" i="0" u="none" strike="noStrike" noProof="0" dirty="0" smtClean="0">
                          <a:solidFill>
                            <a:schemeClr val="tx1"/>
                          </a:solidFill>
                          <a:latin typeface="Calibri"/>
                        </a:rPr>
                        <a:t>$36-70</a:t>
                      </a:r>
                      <a:endParaRPr lang="es-CO" sz="1300" b="0" i="0" u="none" strike="noStrike" noProof="0" dirty="0">
                        <a:solidFill>
                          <a:schemeClr val="tx1"/>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300" b="0" i="0" u="none" strike="noStrike" noProof="0" dirty="0" smtClean="0">
                          <a:solidFill>
                            <a:schemeClr val="tx1"/>
                          </a:solidFill>
                          <a:latin typeface="Calibri"/>
                        </a:rPr>
                        <a:t> $3.00</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79173">
                <a:tc>
                  <a:txBody>
                    <a:bodyPr/>
                    <a:lstStyle/>
                    <a:p>
                      <a:pPr algn="r" fontAlgn="b"/>
                      <a:r>
                        <a:rPr lang="es-CO" sz="1400" b="0" i="0" u="none" strike="noStrike" noProof="0" dirty="0" smtClean="0">
                          <a:solidFill>
                            <a:schemeClr val="tx1"/>
                          </a:solidFill>
                          <a:latin typeface="Calibri"/>
                        </a:rPr>
                        <a:t> </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300" b="0" i="0" u="none" strike="noStrike" noProof="0" dirty="0" smtClean="0">
                          <a:solidFill>
                            <a:schemeClr val="tx1"/>
                          </a:solidFill>
                          <a:latin typeface="Calibri"/>
                        </a:rPr>
                        <a:t>$71-100</a:t>
                      </a:r>
                      <a:endParaRPr lang="es-CO" sz="1300" b="0" i="0" u="none" strike="noStrike" noProof="0" dirty="0">
                        <a:solidFill>
                          <a:schemeClr val="tx1"/>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300" b="0" i="0" u="none" strike="noStrike" noProof="0" dirty="0" smtClean="0">
                          <a:solidFill>
                            <a:schemeClr val="tx1"/>
                          </a:solidFill>
                          <a:latin typeface="Calibri"/>
                        </a:rPr>
                        <a:t> $5.00</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79173">
                <a:tc>
                  <a:txBody>
                    <a:bodyPr/>
                    <a:lstStyle/>
                    <a:p>
                      <a:pPr algn="r" fontAlgn="b"/>
                      <a:r>
                        <a:rPr lang="es-CO" sz="1400" b="0" i="0" u="none" strike="noStrike" noProof="0" dirty="0" smtClean="0">
                          <a:solidFill>
                            <a:schemeClr val="tx1"/>
                          </a:solidFill>
                          <a:latin typeface="Calibri"/>
                        </a:rPr>
                        <a:t>Retiro Registrado</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300" b="0" i="0" u="none" strike="noStrike" noProof="0" dirty="0" smtClean="0">
                          <a:solidFill>
                            <a:schemeClr val="tx1"/>
                          </a:solidFill>
                          <a:latin typeface="Calibri"/>
                        </a:rPr>
                        <a:t>$1-35</a:t>
                      </a:r>
                      <a:endParaRPr lang="es-CO" sz="1300" b="0" i="0" u="none" strike="noStrike" noProof="0" dirty="0">
                        <a:solidFill>
                          <a:schemeClr val="tx1"/>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300" b="0" i="0" u="none" strike="noStrike" noProof="0" dirty="0" smtClean="0">
                          <a:solidFill>
                            <a:schemeClr val="tx1"/>
                          </a:solidFill>
                          <a:latin typeface="Calibri"/>
                        </a:rPr>
                        <a:t>$1.25</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79173">
                <a:tc>
                  <a:txBody>
                    <a:bodyPr/>
                    <a:lstStyle/>
                    <a:p>
                      <a:pPr algn="r" fontAlgn="b"/>
                      <a:r>
                        <a:rPr lang="es-CO" sz="1400" b="0" i="0" u="none" strike="noStrike" noProof="0" dirty="0" smtClean="0">
                          <a:solidFill>
                            <a:schemeClr val="tx1"/>
                          </a:solidFill>
                          <a:latin typeface="Calibri"/>
                        </a:rPr>
                        <a:t> </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300" b="0" i="0" u="none" strike="noStrike" noProof="0" dirty="0" smtClean="0">
                          <a:solidFill>
                            <a:schemeClr val="tx1"/>
                          </a:solidFill>
                          <a:latin typeface="Calibri"/>
                        </a:rPr>
                        <a:t>$36-70</a:t>
                      </a:r>
                      <a:endParaRPr lang="es-CO" sz="1300" b="0" i="0" u="none" strike="noStrike" noProof="0" dirty="0">
                        <a:solidFill>
                          <a:schemeClr val="tx1"/>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300" b="0" i="0" u="none" strike="noStrike" noProof="0" dirty="0" smtClean="0">
                          <a:solidFill>
                            <a:schemeClr val="tx1"/>
                          </a:solidFill>
                          <a:latin typeface="Calibri"/>
                        </a:rPr>
                        <a:t>$2.25</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79173">
                <a:tc>
                  <a:txBody>
                    <a:bodyPr/>
                    <a:lstStyle/>
                    <a:p>
                      <a:pPr algn="r" fontAlgn="b"/>
                      <a:r>
                        <a:rPr lang="es-CO" sz="1400" b="0" i="0" u="none" strike="noStrike" noProof="0" dirty="0" smtClean="0">
                          <a:solidFill>
                            <a:schemeClr val="tx1"/>
                          </a:solidFill>
                          <a:latin typeface="Calibri"/>
                        </a:rPr>
                        <a:t> </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300" b="0" i="0" u="none" strike="noStrike" noProof="0" dirty="0" smtClean="0">
                          <a:solidFill>
                            <a:schemeClr val="tx1"/>
                          </a:solidFill>
                          <a:latin typeface="Calibri"/>
                        </a:rPr>
                        <a:t>$71-100</a:t>
                      </a:r>
                      <a:endParaRPr lang="es-CO" sz="1300" b="0" i="0" u="none" strike="noStrike" noProof="0" dirty="0">
                        <a:solidFill>
                          <a:schemeClr val="tx1"/>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300" b="0" i="0" u="none" strike="noStrike" noProof="0" dirty="0" smtClean="0">
                          <a:solidFill>
                            <a:schemeClr val="tx1"/>
                          </a:solidFill>
                          <a:latin typeface="Calibri"/>
                        </a:rPr>
                        <a:t>$3.75</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79173">
                <a:tc>
                  <a:txBody>
                    <a:bodyPr/>
                    <a:lstStyle/>
                    <a:p>
                      <a:pPr algn="r" fontAlgn="b"/>
                      <a:r>
                        <a:rPr lang="es-CO" sz="1400" b="0" i="0" u="none" strike="noStrike" noProof="0" dirty="0" smtClean="0">
                          <a:solidFill>
                            <a:schemeClr val="tx1"/>
                          </a:solidFill>
                          <a:latin typeface="Calibri"/>
                        </a:rPr>
                        <a:t>Retiro No Registrado</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300" b="0" i="0" u="none" strike="noStrike" noProof="0" dirty="0" smtClean="0">
                          <a:solidFill>
                            <a:schemeClr val="tx1"/>
                          </a:solidFill>
                          <a:latin typeface="Calibri"/>
                        </a:rPr>
                        <a:t>$0-100</a:t>
                      </a:r>
                      <a:endParaRPr lang="es-CO" sz="1300" b="0" i="0" u="none" strike="noStrike" noProof="0" dirty="0">
                        <a:solidFill>
                          <a:schemeClr val="tx1"/>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300" b="0" i="0" u="none" strike="noStrike" noProof="0" dirty="0" smtClean="0">
                          <a:solidFill>
                            <a:schemeClr val="tx1"/>
                          </a:solidFill>
                          <a:latin typeface="Calibri"/>
                        </a:rPr>
                        <a:t> $0.00</a:t>
                      </a:r>
                      <a:endParaRPr lang="es-CO" sz="13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04128">
                <a:tc>
                  <a:txBody>
                    <a:bodyPr/>
                    <a:lstStyle/>
                    <a:p>
                      <a:pPr algn="l" fontAlgn="b"/>
                      <a:r>
                        <a:rPr lang="es-CO" sz="1400" b="0" i="0" u="none" strike="noStrike" noProof="0" dirty="0" smtClean="0">
                          <a:solidFill>
                            <a:schemeClr val="tx1"/>
                          </a:solidFill>
                          <a:latin typeface="Calibri"/>
                        </a:rPr>
                        <a:t> </a:t>
                      </a:r>
                      <a:endParaRPr lang="es-CO" sz="1400" b="0" i="0" u="none" strike="noStrike" noProof="0" dirty="0">
                        <a:solidFill>
                          <a:schemeClr val="tx1"/>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chemeClr val="tx1"/>
                          </a:solidFill>
                          <a:latin typeface="Calibri"/>
                        </a:rPr>
                        <a:t> </a:t>
                      </a:r>
                      <a:endParaRPr lang="es-CO" sz="1400" b="0" i="0" u="none" strike="noStrike" noProof="0" dirty="0">
                        <a:solidFill>
                          <a:schemeClr val="tx1"/>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chemeClr val="tx1"/>
                          </a:solidFill>
                          <a:latin typeface="Calibri"/>
                        </a:rPr>
                        <a:t> </a:t>
                      </a:r>
                      <a:endParaRPr lang="es-CO" sz="1400" b="0" i="0" u="none" strike="noStrike" noProof="0" dirty="0">
                        <a:solidFill>
                          <a:schemeClr val="tx1"/>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19074">
                <a:tc gridSpan="3">
                  <a:txBody>
                    <a:bodyPr/>
                    <a:lstStyle/>
                    <a:p>
                      <a:pPr algn="l" fontAlgn="b"/>
                      <a:r>
                        <a:rPr lang="es-CO" sz="1600" b="0" i="0" u="none" strike="noStrike" noProof="0" dirty="0" smtClean="0">
                          <a:solidFill>
                            <a:srgbClr val="000000"/>
                          </a:solidFill>
                          <a:latin typeface="Calibri"/>
                        </a:rPr>
                        <a:t> </a:t>
                      </a:r>
                      <a:r>
                        <a:rPr lang="es-CO" sz="1400" b="0" i="0" u="none" strike="noStrike" kern="1200" noProof="0" dirty="0" smtClean="0">
                          <a:solidFill>
                            <a:srgbClr val="000000"/>
                          </a:solidFill>
                          <a:latin typeface="Calibri"/>
                          <a:ea typeface="+mn-ea"/>
                          <a:cs typeface="+mn-cs"/>
                        </a:rPr>
                        <a:t>Todos los depósitos deben hacerse en el monedero del portador</a:t>
                      </a:r>
                    </a:p>
                    <a:p>
                      <a:pPr algn="l" fontAlgn="b"/>
                      <a:r>
                        <a:rPr lang="es-CO" sz="1600" b="0" i="0" u="none" strike="noStrike" noProof="0" dirty="0" smtClean="0">
                          <a:solidFill>
                            <a:srgbClr val="000000"/>
                          </a:solidFill>
                          <a:latin typeface="Calibri"/>
                        </a:rPr>
                        <a:t> </a:t>
                      </a:r>
                    </a:p>
                    <a:p>
                      <a:pPr algn="l" fontAlgn="b"/>
                      <a:r>
                        <a:rPr lang="es-CO" sz="1600" b="0" i="0" u="none" strike="noStrike" noProof="0" dirty="0" smtClean="0">
                          <a:solidFill>
                            <a:srgbClr val="000000"/>
                          </a:solidFill>
                          <a:latin typeface="Calibri"/>
                        </a:rPr>
                        <a:t> </a:t>
                      </a:r>
                      <a:endParaRPr lang="es-CO" sz="16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04769">
                <a:tc>
                  <a:txBody>
                    <a:bodyPr/>
                    <a:lstStyle/>
                    <a:p>
                      <a:pPr algn="l" fontAlgn="b"/>
                      <a:r>
                        <a:rPr lang="es-CO" sz="1600" b="0" i="0" u="none" strike="noStrike" noProof="0" dirty="0" smtClean="0">
                          <a:solidFill>
                            <a:srgbClr val="000000"/>
                          </a:solidFill>
                          <a:latin typeface="Calibri"/>
                        </a:rPr>
                        <a:t> </a:t>
                      </a:r>
                      <a:endParaRPr lang="es-CO" sz="16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600" b="0" i="0" u="none" strike="noStrike" noProof="0" dirty="0" smtClean="0">
                          <a:solidFill>
                            <a:srgbClr val="000000"/>
                          </a:solidFill>
                          <a:latin typeface="Calibri"/>
                        </a:rPr>
                        <a:t> </a:t>
                      </a:r>
                      <a:endParaRPr lang="es-CO" sz="16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600" b="0" i="0" u="none" strike="noStrike" noProof="0" dirty="0" smtClean="0">
                          <a:solidFill>
                            <a:srgbClr val="000000"/>
                          </a:solidFill>
                          <a:latin typeface="Calibri"/>
                        </a:rPr>
                        <a:t> </a:t>
                      </a:r>
                      <a:endParaRPr lang="es-CO" sz="16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405813" cy="777875"/>
          </a:xfrm>
        </p:spPr>
        <p:txBody>
          <a:bodyPr/>
          <a:lstStyle/>
          <a:p>
            <a:pPr eaLnBrk="1" hangingPunct="1"/>
            <a:r>
              <a:rPr lang="es-CO" dirty="0" smtClean="0"/>
              <a:t>Agenda</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9" name="TextBox 8"/>
          <p:cNvSpPr txBox="1"/>
          <p:nvPr/>
        </p:nvSpPr>
        <p:spPr>
          <a:xfrm>
            <a:off x="251520" y="1628800"/>
            <a:ext cx="3999813" cy="307777"/>
          </a:xfrm>
          <a:prstGeom prst="rect">
            <a:avLst/>
          </a:prstGeom>
          <a:noFill/>
        </p:spPr>
        <p:txBody>
          <a:bodyPr wrap="none" rtlCol="0">
            <a:spAutoFit/>
          </a:bodyPr>
          <a:lstStyle/>
          <a:p>
            <a:r>
              <a:rPr lang="es-CO" sz="1400" b="1" dirty="0" smtClean="0"/>
              <a:t>1. Estableciendo los precios del dinero Móvil</a:t>
            </a:r>
            <a:endParaRPr lang="es-CO" sz="1400" b="1" dirty="0"/>
          </a:p>
        </p:txBody>
      </p:sp>
      <p:sp>
        <p:nvSpPr>
          <p:cNvPr id="10" name="TextBox 9"/>
          <p:cNvSpPr txBox="1"/>
          <p:nvPr/>
        </p:nvSpPr>
        <p:spPr>
          <a:xfrm>
            <a:off x="755576" y="1916832"/>
            <a:ext cx="2452916" cy="954107"/>
          </a:xfrm>
          <a:prstGeom prst="rect">
            <a:avLst/>
          </a:prstGeom>
          <a:noFill/>
        </p:spPr>
        <p:txBody>
          <a:bodyPr wrap="none" rtlCol="0">
            <a:spAutoFit/>
          </a:bodyPr>
          <a:lstStyle/>
          <a:p>
            <a:r>
              <a:rPr lang="es-CO" sz="1400" dirty="0" smtClean="0"/>
              <a:t>A.   Avaluando el servicio</a:t>
            </a:r>
          </a:p>
          <a:p>
            <a:r>
              <a:rPr lang="es-CO" sz="1400" dirty="0" smtClean="0"/>
              <a:t>B.   Estructurando el tarifario</a:t>
            </a:r>
          </a:p>
          <a:p>
            <a:pPr marL="228600" indent="-228600">
              <a:buAutoNum type="alphaUcPeriod" startAt="3"/>
            </a:pPr>
            <a:r>
              <a:rPr lang="es-CO" sz="1400" dirty="0" smtClean="0"/>
              <a:t>Imponiendo los cargos</a:t>
            </a:r>
          </a:p>
          <a:p>
            <a:pPr marL="228600" indent="-228600"/>
            <a:r>
              <a:rPr lang="es-CO" sz="1400" b="1" i="1" dirty="0" smtClean="0"/>
              <a:t>Preguntas y Respuestas</a:t>
            </a:r>
            <a:endParaRPr lang="es-CO" sz="1400" b="1" i="1" dirty="0"/>
          </a:p>
        </p:txBody>
      </p:sp>
      <p:sp>
        <p:nvSpPr>
          <p:cNvPr id="11" name="TextBox 10"/>
          <p:cNvSpPr txBox="1"/>
          <p:nvPr/>
        </p:nvSpPr>
        <p:spPr>
          <a:xfrm>
            <a:off x="251520" y="2924944"/>
            <a:ext cx="4448654" cy="307777"/>
          </a:xfrm>
          <a:prstGeom prst="rect">
            <a:avLst/>
          </a:prstGeom>
          <a:noFill/>
        </p:spPr>
        <p:txBody>
          <a:bodyPr wrap="none" rtlCol="0">
            <a:spAutoFit/>
          </a:bodyPr>
          <a:lstStyle/>
          <a:p>
            <a:r>
              <a:rPr lang="es-CO" sz="1400" b="1" dirty="0" smtClean="0"/>
              <a:t>2. Estableciendo las  comisiones del  dinero móvil</a:t>
            </a:r>
            <a:endParaRPr lang="es-CO" sz="1400" b="1" dirty="0"/>
          </a:p>
        </p:txBody>
      </p:sp>
      <p:sp>
        <p:nvSpPr>
          <p:cNvPr id="12" name="TextBox 11"/>
          <p:cNvSpPr txBox="1"/>
          <p:nvPr/>
        </p:nvSpPr>
        <p:spPr>
          <a:xfrm>
            <a:off x="717353" y="3301754"/>
            <a:ext cx="4646736" cy="1384995"/>
          </a:xfrm>
          <a:prstGeom prst="rect">
            <a:avLst/>
          </a:prstGeom>
          <a:noFill/>
        </p:spPr>
        <p:txBody>
          <a:bodyPr wrap="square" rtlCol="0">
            <a:spAutoFit/>
          </a:bodyPr>
          <a:lstStyle/>
          <a:p>
            <a:pPr marL="342900" indent="-342900"/>
            <a:r>
              <a:rPr lang="es-CO" sz="1400" dirty="0" smtClean="0"/>
              <a:t>A. 	Comisiones 101</a:t>
            </a:r>
          </a:p>
          <a:p>
            <a:pPr marL="342900" indent="-342900"/>
            <a:r>
              <a:rPr lang="es-CO" sz="1400" dirty="0" smtClean="0"/>
              <a:t>B. 	Variables de rentabilidad de agentes</a:t>
            </a:r>
          </a:p>
          <a:p>
            <a:pPr marL="342900" indent="-342900">
              <a:buAutoNum type="alphaUcPeriod" startAt="3"/>
            </a:pPr>
            <a:r>
              <a:rPr lang="es-CO" sz="1400" dirty="0" smtClean="0"/>
              <a:t>Influenciando los factores de rentabilidad de agentes</a:t>
            </a:r>
          </a:p>
          <a:p>
            <a:pPr marL="342900" indent="-342900"/>
            <a:r>
              <a:rPr lang="es-CO" sz="1400" b="1" i="1" dirty="0" smtClean="0"/>
              <a:t>Preguntas y Respuestas</a:t>
            </a:r>
          </a:p>
          <a:p>
            <a:pPr marL="342900" indent="-342900"/>
            <a:r>
              <a:rPr lang="es-CO" sz="1400" dirty="0" smtClean="0"/>
              <a:t> </a:t>
            </a:r>
            <a:endParaRPr lang="es-CO" sz="1400" dirty="0"/>
          </a:p>
        </p:txBody>
      </p:sp>
      <p:sp>
        <p:nvSpPr>
          <p:cNvPr id="15" name="TextBox 14"/>
          <p:cNvSpPr txBox="1"/>
          <p:nvPr/>
        </p:nvSpPr>
        <p:spPr>
          <a:xfrm>
            <a:off x="899592" y="5373216"/>
            <a:ext cx="7225055" cy="369332"/>
          </a:xfrm>
          <a:prstGeom prst="rect">
            <a:avLst/>
          </a:prstGeom>
          <a:noFill/>
        </p:spPr>
        <p:txBody>
          <a:bodyPr wrap="none" rtlCol="0">
            <a:spAutoFit/>
          </a:bodyPr>
          <a:lstStyle/>
          <a:p>
            <a:pPr marL="342900" indent="-342900"/>
            <a:r>
              <a:rPr lang="es-CO" b="1" i="1" dirty="0" smtClean="0"/>
              <a:t>“Si usted hace una pregunta, se mantendrá de manera anónima</a:t>
            </a:r>
            <a:r>
              <a:rPr lang="es-CO" sz="1200" dirty="0" smtClean="0"/>
              <a:t>”</a:t>
            </a:r>
          </a:p>
        </p:txBody>
      </p:sp>
      <p:sp>
        <p:nvSpPr>
          <p:cNvPr id="31" name="TextBox 30"/>
          <p:cNvSpPr txBox="1"/>
          <p:nvPr/>
        </p:nvSpPr>
        <p:spPr>
          <a:xfrm>
            <a:off x="4716016" y="1628800"/>
            <a:ext cx="1157689" cy="307777"/>
          </a:xfrm>
          <a:prstGeom prst="rect">
            <a:avLst/>
          </a:prstGeom>
          <a:noFill/>
        </p:spPr>
        <p:txBody>
          <a:bodyPr wrap="none" rtlCol="0">
            <a:spAutoFit/>
          </a:bodyPr>
          <a:lstStyle/>
          <a:p>
            <a:r>
              <a:rPr lang="es-CO" sz="1400" b="1" dirty="0" smtClean="0"/>
              <a:t>12:00-12:45</a:t>
            </a:r>
            <a:endParaRPr lang="es-CO" sz="1400" b="1" dirty="0"/>
          </a:p>
        </p:txBody>
      </p:sp>
      <p:sp>
        <p:nvSpPr>
          <p:cNvPr id="29" name="TextBox 28"/>
          <p:cNvSpPr txBox="1"/>
          <p:nvPr/>
        </p:nvSpPr>
        <p:spPr>
          <a:xfrm>
            <a:off x="348928" y="1291340"/>
            <a:ext cx="1221809" cy="338554"/>
          </a:xfrm>
          <a:prstGeom prst="rect">
            <a:avLst/>
          </a:prstGeom>
          <a:noFill/>
        </p:spPr>
        <p:txBody>
          <a:bodyPr wrap="none" rtlCol="0">
            <a:spAutoFit/>
          </a:bodyPr>
          <a:lstStyle/>
          <a:p>
            <a:r>
              <a:rPr lang="es-CO" sz="1600" u="sng" dirty="0" smtClean="0"/>
              <a:t>Segmentos</a:t>
            </a:r>
            <a:endParaRPr lang="es-CO" sz="1600" u="sng" dirty="0"/>
          </a:p>
        </p:txBody>
      </p:sp>
      <p:sp>
        <p:nvSpPr>
          <p:cNvPr id="30" name="TextBox 29"/>
          <p:cNvSpPr txBox="1"/>
          <p:nvPr/>
        </p:nvSpPr>
        <p:spPr>
          <a:xfrm>
            <a:off x="4716016" y="2924944"/>
            <a:ext cx="1224136" cy="307777"/>
          </a:xfrm>
          <a:prstGeom prst="rect">
            <a:avLst/>
          </a:prstGeom>
          <a:noFill/>
        </p:spPr>
        <p:txBody>
          <a:bodyPr wrap="square" rtlCol="0">
            <a:spAutoFit/>
          </a:bodyPr>
          <a:lstStyle/>
          <a:p>
            <a:r>
              <a:rPr lang="es-CO" sz="1400" b="1" dirty="0" smtClean="0"/>
              <a:t>12:45-13:30</a:t>
            </a:r>
            <a:endParaRPr lang="es-CO" sz="1400" b="1" dirty="0"/>
          </a:p>
        </p:txBody>
      </p:sp>
      <p:sp>
        <p:nvSpPr>
          <p:cNvPr id="33" name="Folded Corner 32"/>
          <p:cNvSpPr/>
          <p:nvPr/>
        </p:nvSpPr>
        <p:spPr>
          <a:xfrm>
            <a:off x="5940152" y="1340768"/>
            <a:ext cx="3024336" cy="3672408"/>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4" name="TextBox 33"/>
          <p:cNvSpPr txBox="1"/>
          <p:nvPr/>
        </p:nvSpPr>
        <p:spPr>
          <a:xfrm>
            <a:off x="5974288" y="1398285"/>
            <a:ext cx="1967205" cy="369332"/>
          </a:xfrm>
          <a:prstGeom prst="rect">
            <a:avLst/>
          </a:prstGeom>
          <a:noFill/>
        </p:spPr>
        <p:txBody>
          <a:bodyPr wrap="none" rtlCol="0">
            <a:spAutoFit/>
          </a:bodyPr>
          <a:lstStyle/>
          <a:p>
            <a:r>
              <a:rPr lang="es-CO" u="sng" dirty="0" smtClean="0"/>
              <a:t>Nuestro Objetivo:</a:t>
            </a:r>
          </a:p>
        </p:txBody>
      </p:sp>
      <p:sp>
        <p:nvSpPr>
          <p:cNvPr id="35" name="TextBox 34"/>
          <p:cNvSpPr txBox="1"/>
          <p:nvPr/>
        </p:nvSpPr>
        <p:spPr>
          <a:xfrm>
            <a:off x="5974289" y="1789169"/>
            <a:ext cx="2990199" cy="523220"/>
          </a:xfrm>
          <a:prstGeom prst="rect">
            <a:avLst/>
          </a:prstGeom>
          <a:noFill/>
        </p:spPr>
        <p:txBody>
          <a:bodyPr wrap="square" rtlCol="0">
            <a:spAutoFit/>
          </a:bodyPr>
          <a:lstStyle/>
          <a:p>
            <a:r>
              <a:rPr lang="es-CO" sz="1400" b="1" i="1" dirty="0" smtClean="0"/>
              <a:t>Tarea</a:t>
            </a:r>
            <a:r>
              <a:rPr lang="es-CO" sz="1400" i="1" dirty="0" smtClean="0"/>
              <a:t>: </a:t>
            </a:r>
            <a:r>
              <a:rPr lang="es-CO" sz="1400" dirty="0" smtClean="0"/>
              <a:t>Diseñar un tarifario y una tabla de comisiones de agentes.</a:t>
            </a:r>
            <a:endParaRPr lang="es-CO" sz="1400" i="1" dirty="0"/>
          </a:p>
        </p:txBody>
      </p:sp>
      <p:sp>
        <p:nvSpPr>
          <p:cNvPr id="37" name="TextBox 36"/>
          <p:cNvSpPr txBox="1"/>
          <p:nvPr/>
        </p:nvSpPr>
        <p:spPr>
          <a:xfrm>
            <a:off x="5974289" y="2342653"/>
            <a:ext cx="2990199" cy="523220"/>
          </a:xfrm>
          <a:prstGeom prst="rect">
            <a:avLst/>
          </a:prstGeom>
          <a:noFill/>
        </p:spPr>
        <p:txBody>
          <a:bodyPr wrap="square" rtlCol="0">
            <a:spAutoFit/>
          </a:bodyPr>
          <a:lstStyle/>
          <a:p>
            <a:r>
              <a:rPr lang="es-CO" sz="1400" b="1" i="1" dirty="0" smtClean="0"/>
              <a:t>Servicio</a:t>
            </a:r>
            <a:r>
              <a:rPr lang="es-CO" sz="1400" i="1" dirty="0" smtClean="0"/>
              <a:t>: Móvil-Peso, un nuevo servicio para los no bancarizados</a:t>
            </a:r>
            <a:endParaRPr lang="es-CO" sz="1400" i="1" dirty="0"/>
          </a:p>
        </p:txBody>
      </p:sp>
      <p:sp>
        <p:nvSpPr>
          <p:cNvPr id="38" name="TextBox 37"/>
          <p:cNvSpPr txBox="1"/>
          <p:nvPr/>
        </p:nvSpPr>
        <p:spPr>
          <a:xfrm>
            <a:off x="5940152" y="3284984"/>
            <a:ext cx="2990199" cy="523220"/>
          </a:xfrm>
          <a:prstGeom prst="rect">
            <a:avLst/>
          </a:prstGeom>
          <a:noFill/>
        </p:spPr>
        <p:txBody>
          <a:bodyPr wrap="square" rtlCol="0">
            <a:spAutoFit/>
          </a:bodyPr>
          <a:lstStyle/>
          <a:p>
            <a:r>
              <a:rPr lang="es-CO" sz="1400" b="1" i="1" dirty="0" smtClean="0"/>
              <a:t>Operador</a:t>
            </a:r>
            <a:r>
              <a:rPr lang="es-CO" sz="1400" i="1" dirty="0" smtClean="0"/>
              <a:t>: Movisur, operador GSM con 30% del mercado.</a:t>
            </a:r>
            <a:endParaRPr lang="es-CO" sz="1400" i="1" dirty="0"/>
          </a:p>
        </p:txBody>
      </p:sp>
      <p:sp>
        <p:nvSpPr>
          <p:cNvPr id="39" name="TextBox 38"/>
          <p:cNvSpPr txBox="1"/>
          <p:nvPr/>
        </p:nvSpPr>
        <p:spPr>
          <a:xfrm>
            <a:off x="5940152" y="3933056"/>
            <a:ext cx="2990199" cy="954107"/>
          </a:xfrm>
          <a:prstGeom prst="rect">
            <a:avLst/>
          </a:prstGeom>
          <a:noFill/>
        </p:spPr>
        <p:txBody>
          <a:bodyPr wrap="square" rtlCol="0">
            <a:spAutoFit/>
          </a:bodyPr>
          <a:lstStyle/>
          <a:p>
            <a:r>
              <a:rPr lang="es-CO" sz="1400" b="1" i="1" dirty="0" smtClean="0"/>
              <a:t>País</a:t>
            </a:r>
            <a:r>
              <a:rPr lang="es-CO" sz="1400" i="1" dirty="0" smtClean="0"/>
              <a:t>: Mobilandia, un país con una penetración bancaria del 20% y 4 operadores móviles en competencia. </a:t>
            </a:r>
            <a:endParaRPr lang="es-CO" sz="1400" i="1" dirty="0"/>
          </a:p>
        </p:txBody>
      </p:sp>
      <p:sp>
        <p:nvSpPr>
          <p:cNvPr id="21" name="TextBox 20"/>
          <p:cNvSpPr txBox="1"/>
          <p:nvPr/>
        </p:nvSpPr>
        <p:spPr>
          <a:xfrm>
            <a:off x="5940152" y="2924944"/>
            <a:ext cx="2990199" cy="307777"/>
          </a:xfrm>
          <a:prstGeom prst="rect">
            <a:avLst/>
          </a:prstGeom>
          <a:noFill/>
        </p:spPr>
        <p:txBody>
          <a:bodyPr wrap="square" rtlCol="0">
            <a:spAutoFit/>
          </a:bodyPr>
          <a:lstStyle/>
          <a:p>
            <a:r>
              <a:rPr lang="es-CO" sz="1400" b="1" i="1" dirty="0" smtClean="0"/>
              <a:t>Tipo: </a:t>
            </a:r>
            <a:r>
              <a:rPr lang="es-CO" sz="1400" i="1" dirty="0" smtClean="0"/>
              <a:t>Transferencia domestica P2P</a:t>
            </a:r>
            <a:endParaRPr lang="es-CO" sz="1400" i="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269875"/>
            <a:ext cx="8405813" cy="777875"/>
          </a:xfrm>
        </p:spPr>
        <p:txBody>
          <a:bodyPr/>
          <a:lstStyle/>
          <a:p>
            <a:pPr eaLnBrk="1" hangingPunct="1"/>
            <a:r>
              <a:rPr lang="es-CO" sz="2400" b="1" dirty="0" smtClean="0"/>
              <a:t>Comisiones 101: Deben los agentes ser remunerados?  Porque?</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grpSp>
        <p:nvGrpSpPr>
          <p:cNvPr id="76" name="Group 75"/>
          <p:cNvGrpSpPr/>
          <p:nvPr/>
        </p:nvGrpSpPr>
        <p:grpSpPr>
          <a:xfrm>
            <a:off x="6177945" y="1634126"/>
            <a:ext cx="2354495" cy="3019010"/>
            <a:chOff x="6732240" y="1628800"/>
            <a:chExt cx="2354495" cy="3019010"/>
          </a:xfrm>
        </p:grpSpPr>
        <p:pic>
          <p:nvPicPr>
            <p:cNvPr id="61" name="Picture 24" descr="http://i.i.com.com/cnwk.1d/i/tim/2010/06/08/mpesa2.jpg"/>
            <p:cNvPicPr>
              <a:picLocks noChangeAspect="1" noChangeArrowheads="1"/>
            </p:cNvPicPr>
            <p:nvPr/>
          </p:nvPicPr>
          <p:blipFill>
            <a:blip r:embed="rId3" cstate="print"/>
            <a:srcRect l="47849"/>
            <a:stretch>
              <a:fillRect/>
            </a:stretch>
          </p:blipFill>
          <p:spPr bwMode="auto">
            <a:xfrm>
              <a:off x="6732240" y="1628800"/>
              <a:ext cx="2354495" cy="3007791"/>
            </a:xfrm>
            <a:prstGeom prst="rect">
              <a:avLst/>
            </a:prstGeom>
            <a:noFill/>
            <a:ln w="9525">
              <a:noFill/>
              <a:miter lim="800000"/>
              <a:headEnd/>
              <a:tailEnd/>
            </a:ln>
          </p:spPr>
        </p:pic>
        <p:sp>
          <p:nvSpPr>
            <p:cNvPr id="62" name="Isosceles Triangle 61"/>
            <p:cNvSpPr/>
            <p:nvPr/>
          </p:nvSpPr>
          <p:spPr>
            <a:xfrm rot="5400000">
              <a:off x="6696236" y="1880828"/>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3" name="Isosceles Triangle 62"/>
            <p:cNvSpPr/>
            <p:nvPr/>
          </p:nvSpPr>
          <p:spPr>
            <a:xfrm rot="5400000">
              <a:off x="6696236" y="2102178"/>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4" name="Isosceles Triangle 63"/>
            <p:cNvSpPr/>
            <p:nvPr/>
          </p:nvSpPr>
          <p:spPr>
            <a:xfrm rot="5400000">
              <a:off x="6696236" y="2312876"/>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5" name="Isosceles Triangle 64"/>
            <p:cNvSpPr/>
            <p:nvPr/>
          </p:nvSpPr>
          <p:spPr>
            <a:xfrm rot="5400000">
              <a:off x="6696236" y="2528900"/>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6" name="Isosceles Triangle 65"/>
            <p:cNvSpPr/>
            <p:nvPr/>
          </p:nvSpPr>
          <p:spPr>
            <a:xfrm rot="5400000">
              <a:off x="6696236" y="2739598"/>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7" name="Isosceles Triangle 66"/>
            <p:cNvSpPr/>
            <p:nvPr/>
          </p:nvSpPr>
          <p:spPr>
            <a:xfrm rot="5400000">
              <a:off x="6696236" y="2960948"/>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8" name="Isosceles Triangle 67"/>
            <p:cNvSpPr/>
            <p:nvPr/>
          </p:nvSpPr>
          <p:spPr>
            <a:xfrm rot="5400000">
              <a:off x="6696236" y="3171646"/>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9" name="Isosceles Triangle 68"/>
            <p:cNvSpPr/>
            <p:nvPr/>
          </p:nvSpPr>
          <p:spPr>
            <a:xfrm rot="5400000">
              <a:off x="6696236" y="3398322"/>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0" name="Isosceles Triangle 69"/>
            <p:cNvSpPr/>
            <p:nvPr/>
          </p:nvSpPr>
          <p:spPr>
            <a:xfrm rot="5400000">
              <a:off x="6696236" y="3609020"/>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1" name="Isosceles Triangle 70"/>
            <p:cNvSpPr/>
            <p:nvPr/>
          </p:nvSpPr>
          <p:spPr>
            <a:xfrm rot="5400000">
              <a:off x="6696236" y="3830370"/>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2" name="Isosceles Triangle 71"/>
            <p:cNvSpPr/>
            <p:nvPr/>
          </p:nvSpPr>
          <p:spPr>
            <a:xfrm rot="5400000">
              <a:off x="6696236" y="4041068"/>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3" name="Isosceles Triangle 72"/>
            <p:cNvSpPr/>
            <p:nvPr/>
          </p:nvSpPr>
          <p:spPr>
            <a:xfrm rot="5400000">
              <a:off x="6696236" y="4257092"/>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4" name="Isosceles Triangle 73"/>
            <p:cNvSpPr/>
            <p:nvPr/>
          </p:nvSpPr>
          <p:spPr>
            <a:xfrm rot="5400000">
              <a:off x="6696236" y="4467790"/>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5" name="Isosceles Triangle 74"/>
            <p:cNvSpPr/>
            <p:nvPr/>
          </p:nvSpPr>
          <p:spPr>
            <a:xfrm rot="5400000">
              <a:off x="6696236" y="1664804"/>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grpSp>
        <p:nvGrpSpPr>
          <p:cNvPr id="91" name="Group 90"/>
          <p:cNvGrpSpPr/>
          <p:nvPr/>
        </p:nvGrpSpPr>
        <p:grpSpPr>
          <a:xfrm>
            <a:off x="604451" y="1628800"/>
            <a:ext cx="2304256" cy="3024336"/>
            <a:chOff x="1259632" y="1772816"/>
            <a:chExt cx="2304256" cy="3024336"/>
          </a:xfrm>
        </p:grpSpPr>
        <p:pic>
          <p:nvPicPr>
            <p:cNvPr id="34" name="Picture 24" descr="http://i.i.com.com/cnwk.1d/i/tim/2010/06/08/mpesa2.jpg"/>
            <p:cNvPicPr>
              <a:picLocks noChangeAspect="1" noChangeArrowheads="1"/>
            </p:cNvPicPr>
            <p:nvPr/>
          </p:nvPicPr>
          <p:blipFill>
            <a:blip r:embed="rId3" cstate="print"/>
            <a:srcRect r="48961"/>
            <a:stretch>
              <a:fillRect/>
            </a:stretch>
          </p:blipFill>
          <p:spPr bwMode="auto">
            <a:xfrm>
              <a:off x="1259632" y="1772816"/>
              <a:ext cx="2304256" cy="3007791"/>
            </a:xfrm>
            <a:prstGeom prst="rect">
              <a:avLst/>
            </a:prstGeom>
            <a:noFill/>
            <a:ln w="9525">
              <a:noFill/>
              <a:miter lim="800000"/>
              <a:headEnd/>
              <a:tailEnd/>
            </a:ln>
          </p:spPr>
        </p:pic>
        <p:sp>
          <p:nvSpPr>
            <p:cNvPr id="58" name="Isosceles Triangle 57"/>
            <p:cNvSpPr/>
            <p:nvPr/>
          </p:nvSpPr>
          <p:spPr>
            <a:xfrm rot="16200000">
              <a:off x="3383868" y="1911308"/>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8" name="Isosceles Triangle 77"/>
            <p:cNvSpPr/>
            <p:nvPr/>
          </p:nvSpPr>
          <p:spPr>
            <a:xfrm rot="16200000">
              <a:off x="3383868" y="2119712"/>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79" name="Isosceles Triangle 78"/>
            <p:cNvSpPr/>
            <p:nvPr/>
          </p:nvSpPr>
          <p:spPr>
            <a:xfrm rot="16200000">
              <a:off x="3383868" y="2320496"/>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0" name="Isosceles Triangle 79"/>
            <p:cNvSpPr/>
            <p:nvPr/>
          </p:nvSpPr>
          <p:spPr>
            <a:xfrm rot="16200000">
              <a:off x="3383868" y="2528900"/>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1" name="Isosceles Triangle 80"/>
            <p:cNvSpPr/>
            <p:nvPr/>
          </p:nvSpPr>
          <p:spPr>
            <a:xfrm rot="16200000">
              <a:off x="3383868" y="2737304"/>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2" name="Isosceles Triangle 81"/>
            <p:cNvSpPr/>
            <p:nvPr/>
          </p:nvSpPr>
          <p:spPr>
            <a:xfrm rot="16200000">
              <a:off x="3383868" y="2945708"/>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3" name="Isosceles Triangle 82"/>
            <p:cNvSpPr/>
            <p:nvPr/>
          </p:nvSpPr>
          <p:spPr>
            <a:xfrm rot="16200000">
              <a:off x="3383868" y="3146492"/>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4" name="Isosceles Triangle 83"/>
            <p:cNvSpPr/>
            <p:nvPr/>
          </p:nvSpPr>
          <p:spPr>
            <a:xfrm rot="16200000">
              <a:off x="3383868" y="3354896"/>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5" name="Isosceles Triangle 84"/>
            <p:cNvSpPr/>
            <p:nvPr/>
          </p:nvSpPr>
          <p:spPr>
            <a:xfrm rot="16200000">
              <a:off x="3383868" y="3575113"/>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6" name="Isosceles Triangle 85"/>
            <p:cNvSpPr/>
            <p:nvPr/>
          </p:nvSpPr>
          <p:spPr>
            <a:xfrm rot="16200000">
              <a:off x="3383868" y="3783517"/>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7" name="Isosceles Triangle 86"/>
            <p:cNvSpPr/>
            <p:nvPr/>
          </p:nvSpPr>
          <p:spPr>
            <a:xfrm rot="16200000">
              <a:off x="3383868" y="3991921"/>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8" name="Isosceles Triangle 87"/>
            <p:cNvSpPr/>
            <p:nvPr/>
          </p:nvSpPr>
          <p:spPr>
            <a:xfrm rot="16200000">
              <a:off x="3383868" y="4192705"/>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9" name="Isosceles Triangle 88"/>
            <p:cNvSpPr/>
            <p:nvPr/>
          </p:nvSpPr>
          <p:spPr>
            <a:xfrm rot="16200000">
              <a:off x="3383868" y="4401109"/>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90" name="Isosceles Triangle 89"/>
            <p:cNvSpPr/>
            <p:nvPr/>
          </p:nvSpPr>
          <p:spPr>
            <a:xfrm rot="16200000">
              <a:off x="3383868" y="4617132"/>
              <a:ext cx="216024"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sp>
        <p:nvSpPr>
          <p:cNvPr id="92" name="Rectangular Callout 91"/>
          <p:cNvSpPr/>
          <p:nvPr/>
        </p:nvSpPr>
        <p:spPr>
          <a:xfrm>
            <a:off x="3052723" y="1721060"/>
            <a:ext cx="1440160" cy="564438"/>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Ayúdeme a registrarme y enséñeme.</a:t>
            </a:r>
            <a:endParaRPr lang="es-CO" sz="1000" dirty="0">
              <a:solidFill>
                <a:schemeClr val="tx1"/>
              </a:solidFill>
            </a:endParaRPr>
          </a:p>
        </p:txBody>
      </p:sp>
      <p:sp>
        <p:nvSpPr>
          <p:cNvPr id="93" name="Rectangular Callout 92"/>
          <p:cNvSpPr/>
          <p:nvPr/>
        </p:nvSpPr>
        <p:spPr>
          <a:xfrm>
            <a:off x="4636899" y="1721060"/>
            <a:ext cx="1440160" cy="564438"/>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Esto toma demasiado tiempo </a:t>
            </a:r>
            <a:endParaRPr lang="es-CO" sz="1000" dirty="0">
              <a:solidFill>
                <a:schemeClr val="tx1"/>
              </a:solidFill>
            </a:endParaRPr>
          </a:p>
        </p:txBody>
      </p:sp>
      <p:sp>
        <p:nvSpPr>
          <p:cNvPr id="94" name="Rectangular Callout 93"/>
          <p:cNvSpPr/>
          <p:nvPr/>
        </p:nvSpPr>
        <p:spPr>
          <a:xfrm>
            <a:off x="3052723" y="2441140"/>
            <a:ext cx="1440160" cy="57606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Véndame dinero electrónico!</a:t>
            </a:r>
            <a:endParaRPr lang="es-CO" sz="1000" dirty="0">
              <a:solidFill>
                <a:schemeClr val="tx1"/>
              </a:solidFill>
            </a:endParaRPr>
          </a:p>
        </p:txBody>
      </p:sp>
      <p:sp>
        <p:nvSpPr>
          <p:cNvPr id="95" name="Rectangular Callout 94"/>
          <p:cNvSpPr/>
          <p:nvPr/>
        </p:nvSpPr>
        <p:spPr>
          <a:xfrm>
            <a:off x="4636899" y="2441140"/>
            <a:ext cx="1440160" cy="57606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900" dirty="0" smtClean="0">
                <a:solidFill>
                  <a:schemeClr val="tx1"/>
                </a:solidFill>
              </a:rPr>
              <a:t>Es capital de trabajo que estoy comprometiendo en flotante.</a:t>
            </a:r>
            <a:endParaRPr lang="es-CO" sz="900" dirty="0">
              <a:solidFill>
                <a:schemeClr val="tx1"/>
              </a:solidFill>
            </a:endParaRPr>
          </a:p>
        </p:txBody>
      </p:sp>
      <p:sp>
        <p:nvSpPr>
          <p:cNvPr id="96" name="Rectangular Callout 95"/>
          <p:cNvSpPr/>
          <p:nvPr/>
        </p:nvSpPr>
        <p:spPr>
          <a:xfrm>
            <a:off x="3059832" y="3140968"/>
            <a:ext cx="1440160" cy="57606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Compre mi dinero Electrónico!</a:t>
            </a:r>
            <a:endParaRPr lang="es-CO" sz="1000" dirty="0">
              <a:solidFill>
                <a:schemeClr val="tx1"/>
              </a:solidFill>
            </a:endParaRPr>
          </a:p>
        </p:txBody>
      </p:sp>
      <p:sp>
        <p:nvSpPr>
          <p:cNvPr id="97" name="Rectangular Callout 96"/>
          <p:cNvSpPr/>
          <p:nvPr/>
        </p:nvSpPr>
        <p:spPr>
          <a:xfrm>
            <a:off x="4636899" y="3161220"/>
            <a:ext cx="1440160" cy="57606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Mantener efectivo es costoso y riesgoso.</a:t>
            </a:r>
            <a:endParaRPr lang="es-CO" sz="1000" dirty="0">
              <a:solidFill>
                <a:schemeClr val="tx1"/>
              </a:solidFill>
            </a:endParaRPr>
          </a:p>
        </p:txBody>
      </p:sp>
      <p:sp>
        <p:nvSpPr>
          <p:cNvPr id="98" name="Rectangular Callout 97"/>
          <p:cNvSpPr/>
          <p:nvPr/>
        </p:nvSpPr>
        <p:spPr>
          <a:xfrm>
            <a:off x="3052723" y="3910178"/>
            <a:ext cx="1440160" cy="57606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Me puede mostrar el tarifario</a:t>
            </a:r>
            <a:endParaRPr lang="es-CO" sz="1000" dirty="0">
              <a:solidFill>
                <a:schemeClr val="tx1"/>
              </a:solidFill>
            </a:endParaRPr>
          </a:p>
        </p:txBody>
      </p:sp>
      <p:sp>
        <p:nvSpPr>
          <p:cNvPr id="99" name="Rectangular Callout 98"/>
          <p:cNvSpPr/>
          <p:nvPr/>
        </p:nvSpPr>
        <p:spPr>
          <a:xfrm>
            <a:off x="4636899" y="3910178"/>
            <a:ext cx="1440160" cy="57606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000" dirty="0" smtClean="0">
                <a:solidFill>
                  <a:schemeClr val="tx1"/>
                </a:solidFill>
              </a:rPr>
              <a:t>Muchas personas quieren utilizar mi vitrina</a:t>
            </a:r>
            <a:endParaRPr lang="es-CO" sz="1000" dirty="0">
              <a:solidFill>
                <a:schemeClr val="tx1"/>
              </a:solidFill>
            </a:endParaRPr>
          </a:p>
        </p:txBody>
      </p:sp>
      <p:sp>
        <p:nvSpPr>
          <p:cNvPr id="45" name="TextBox 44"/>
          <p:cNvSpPr txBox="1"/>
          <p:nvPr/>
        </p:nvSpPr>
        <p:spPr>
          <a:xfrm>
            <a:off x="1403648" y="5085184"/>
            <a:ext cx="6061029" cy="830997"/>
          </a:xfrm>
          <a:prstGeom prst="rect">
            <a:avLst/>
          </a:prstGeom>
          <a:noFill/>
        </p:spPr>
        <p:txBody>
          <a:bodyPr wrap="square" rtlCol="0">
            <a:spAutoFit/>
          </a:bodyPr>
          <a:lstStyle/>
          <a:p>
            <a:r>
              <a:rPr lang="es-CO" sz="1600" b="1" dirty="0" smtClean="0"/>
              <a:t>Lección principal</a:t>
            </a:r>
            <a:r>
              <a:rPr lang="es-CO" sz="1600" dirty="0" smtClean="0"/>
              <a:t>: Se le debe pagar a los agentes por todas las actividades que realizan, incluso si el operador móvil no le cobra al cliente un cargo.</a:t>
            </a:r>
            <a:endParaRPr lang="es-CO" sz="1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244475"/>
            <a:ext cx="8801099" cy="777875"/>
          </a:xfrm>
        </p:spPr>
        <p:txBody>
          <a:bodyPr/>
          <a:lstStyle/>
          <a:p>
            <a:pPr eaLnBrk="1" hangingPunct="1"/>
            <a:r>
              <a:rPr lang="es-CO" dirty="0" smtClean="0"/>
              <a:t>Comisiones 101: Como se diferencian a las del tiempo aire?</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7" name="TextBox 6"/>
          <p:cNvSpPr txBox="1"/>
          <p:nvPr/>
        </p:nvSpPr>
        <p:spPr>
          <a:xfrm>
            <a:off x="2555776" y="1412776"/>
            <a:ext cx="2420343" cy="369332"/>
          </a:xfrm>
          <a:prstGeom prst="rect">
            <a:avLst/>
          </a:prstGeom>
          <a:noFill/>
        </p:spPr>
        <p:txBody>
          <a:bodyPr wrap="none" rtlCol="0">
            <a:spAutoFit/>
          </a:bodyPr>
          <a:lstStyle/>
          <a:p>
            <a:r>
              <a:rPr lang="es-CO" u="sng" dirty="0" smtClean="0"/>
              <a:t>Tiempo Aire - minutos</a:t>
            </a:r>
            <a:endParaRPr lang="es-CO" u="sng" dirty="0"/>
          </a:p>
        </p:txBody>
      </p:sp>
      <p:sp>
        <p:nvSpPr>
          <p:cNvPr id="8" name="TextBox 7"/>
          <p:cNvSpPr txBox="1"/>
          <p:nvPr/>
        </p:nvSpPr>
        <p:spPr>
          <a:xfrm>
            <a:off x="323528" y="2264450"/>
            <a:ext cx="1492716" cy="338554"/>
          </a:xfrm>
          <a:prstGeom prst="rect">
            <a:avLst/>
          </a:prstGeom>
          <a:noFill/>
        </p:spPr>
        <p:txBody>
          <a:bodyPr wrap="none" rtlCol="0">
            <a:spAutoFit/>
          </a:bodyPr>
          <a:lstStyle/>
          <a:p>
            <a:r>
              <a:rPr lang="es-CO" sz="1600" dirty="0" smtClean="0"/>
              <a:t>Flujos de Caja</a:t>
            </a:r>
            <a:endParaRPr lang="es-CO" sz="1600" dirty="0"/>
          </a:p>
        </p:txBody>
      </p:sp>
      <p:sp>
        <p:nvSpPr>
          <p:cNvPr id="9" name="Rectangular Callout 8"/>
          <p:cNvSpPr/>
          <p:nvPr/>
        </p:nvSpPr>
        <p:spPr>
          <a:xfrm>
            <a:off x="2195736" y="1988840"/>
            <a:ext cx="3024336" cy="93610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“Una vez haya vendido todas mis tarjetas prepago recupero mi capital de inversión y mi margen de ganancia”</a:t>
            </a:r>
            <a:endParaRPr lang="es-CO" sz="1200" dirty="0">
              <a:solidFill>
                <a:schemeClr val="tx1"/>
              </a:solidFill>
            </a:endParaRPr>
          </a:p>
        </p:txBody>
      </p:sp>
      <p:sp>
        <p:nvSpPr>
          <p:cNvPr id="11" name="TextBox 10"/>
          <p:cNvSpPr txBox="1"/>
          <p:nvPr/>
        </p:nvSpPr>
        <p:spPr>
          <a:xfrm>
            <a:off x="6482308" y="1412776"/>
            <a:ext cx="1467068" cy="369332"/>
          </a:xfrm>
          <a:prstGeom prst="rect">
            <a:avLst/>
          </a:prstGeom>
          <a:noFill/>
        </p:spPr>
        <p:txBody>
          <a:bodyPr wrap="none" rtlCol="0">
            <a:spAutoFit/>
          </a:bodyPr>
          <a:lstStyle/>
          <a:p>
            <a:r>
              <a:rPr lang="es-CO" u="sng" dirty="0" smtClean="0"/>
              <a:t>Dinero Móvil</a:t>
            </a:r>
            <a:endParaRPr lang="es-CO" u="sng" dirty="0"/>
          </a:p>
        </p:txBody>
      </p:sp>
      <p:sp>
        <p:nvSpPr>
          <p:cNvPr id="12" name="Rectangular Callout 11"/>
          <p:cNvSpPr/>
          <p:nvPr/>
        </p:nvSpPr>
        <p:spPr>
          <a:xfrm>
            <a:off x="5786611" y="1988840"/>
            <a:ext cx="3024336" cy="93610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“Cuando vendo mi dinero electrónico recupero mi capital de inversión, pero no recibo mis comisiones hasta el fin de mes.”</a:t>
            </a:r>
            <a:endParaRPr lang="es-CO" sz="1200" dirty="0">
              <a:solidFill>
                <a:schemeClr val="tx1"/>
              </a:solidFill>
            </a:endParaRPr>
          </a:p>
        </p:txBody>
      </p:sp>
      <p:sp>
        <p:nvSpPr>
          <p:cNvPr id="13" name="Rectangular Callout 12"/>
          <p:cNvSpPr/>
          <p:nvPr/>
        </p:nvSpPr>
        <p:spPr>
          <a:xfrm>
            <a:off x="2195736" y="3121918"/>
            <a:ext cx="3024336" cy="93610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“Una vez haya vendido mi tiempo air, ya no hay mas ganancia. No puedo ganar dinero aceptando dinero de otra persona y revendiéndolo”</a:t>
            </a:r>
            <a:endParaRPr lang="es-CO" sz="1200" dirty="0">
              <a:solidFill>
                <a:schemeClr val="tx1"/>
              </a:solidFill>
            </a:endParaRPr>
          </a:p>
        </p:txBody>
      </p:sp>
      <p:sp>
        <p:nvSpPr>
          <p:cNvPr id="14" name="Rectangular Callout 13"/>
          <p:cNvSpPr/>
          <p:nvPr/>
        </p:nvSpPr>
        <p:spPr>
          <a:xfrm>
            <a:off x="5786611" y="3121918"/>
            <a:ext cx="3024336" cy="93610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“Por cada transacción de ingreso de efectivo que realizo, puedo realizar una de retirada; lo que significa que tengo que reabastecer con menos frecuencia”</a:t>
            </a:r>
            <a:endParaRPr lang="es-CO" sz="1200" dirty="0">
              <a:solidFill>
                <a:schemeClr val="tx1"/>
              </a:solidFill>
            </a:endParaRPr>
          </a:p>
        </p:txBody>
      </p:sp>
      <p:sp>
        <p:nvSpPr>
          <p:cNvPr id="15" name="TextBox 14"/>
          <p:cNvSpPr txBox="1"/>
          <p:nvPr/>
        </p:nvSpPr>
        <p:spPr>
          <a:xfrm>
            <a:off x="323528" y="3295323"/>
            <a:ext cx="2232248" cy="584775"/>
          </a:xfrm>
          <a:prstGeom prst="rect">
            <a:avLst/>
          </a:prstGeom>
          <a:noFill/>
        </p:spPr>
        <p:txBody>
          <a:bodyPr wrap="square" rtlCol="0">
            <a:spAutoFit/>
          </a:bodyPr>
          <a:lstStyle/>
          <a:p>
            <a:r>
              <a:rPr lang="es-CO" sz="1600" dirty="0" smtClean="0"/>
              <a:t>Frecuencia de</a:t>
            </a:r>
          </a:p>
          <a:p>
            <a:r>
              <a:rPr lang="es-CO" sz="1600" dirty="0" smtClean="0"/>
              <a:t>Reabastecimiento </a:t>
            </a:r>
            <a:endParaRPr lang="es-CO" sz="1600" dirty="0"/>
          </a:p>
        </p:txBody>
      </p:sp>
      <p:sp>
        <p:nvSpPr>
          <p:cNvPr id="16" name="Rectangular Callout 15"/>
          <p:cNvSpPr/>
          <p:nvPr/>
        </p:nvSpPr>
        <p:spPr>
          <a:xfrm>
            <a:off x="2195736" y="4293096"/>
            <a:ext cx="3024336" cy="93610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“Todo el mundo en la calle vende tiempo aire. Vender este producto no me incrementa las ventas.”</a:t>
            </a:r>
            <a:endParaRPr lang="es-CO" sz="1200" dirty="0">
              <a:solidFill>
                <a:schemeClr val="tx1"/>
              </a:solidFill>
            </a:endParaRPr>
          </a:p>
        </p:txBody>
      </p:sp>
      <p:sp>
        <p:nvSpPr>
          <p:cNvPr id="17" name="Rectangular Callout 16"/>
          <p:cNvSpPr/>
          <p:nvPr/>
        </p:nvSpPr>
        <p:spPr>
          <a:xfrm>
            <a:off x="5786611" y="4293096"/>
            <a:ext cx="3024336" cy="936104"/>
          </a:xfrm>
          <a:prstGeom prst="wedgeRectCallout">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“El vender dinero móvil diferencia mi negocio – Incrementa el nivel de usuarios en la calle.”</a:t>
            </a:r>
            <a:endParaRPr lang="es-CO" sz="1200" dirty="0">
              <a:solidFill>
                <a:schemeClr val="tx1"/>
              </a:solidFill>
            </a:endParaRPr>
          </a:p>
        </p:txBody>
      </p:sp>
      <p:sp>
        <p:nvSpPr>
          <p:cNvPr id="18" name="TextBox 17"/>
          <p:cNvSpPr txBox="1"/>
          <p:nvPr/>
        </p:nvSpPr>
        <p:spPr>
          <a:xfrm>
            <a:off x="323528" y="4509120"/>
            <a:ext cx="1584176" cy="584775"/>
          </a:xfrm>
          <a:prstGeom prst="rect">
            <a:avLst/>
          </a:prstGeom>
          <a:noFill/>
        </p:spPr>
        <p:txBody>
          <a:bodyPr wrap="square" rtlCol="0">
            <a:spAutoFit/>
          </a:bodyPr>
          <a:lstStyle/>
          <a:p>
            <a:r>
              <a:rPr lang="es-CO" sz="1600" dirty="0" smtClean="0"/>
              <a:t>Nivel de usuarios</a:t>
            </a:r>
            <a:endParaRPr lang="es-CO" sz="1600" dirty="0"/>
          </a:p>
        </p:txBody>
      </p:sp>
      <p:pic>
        <p:nvPicPr>
          <p:cNvPr id="19" name="Picture 2" descr="http://www.almightydad.com/wp-content/uploads/2009/06/smiley-face.jpg"/>
          <p:cNvPicPr>
            <a:picLocks noChangeAspect="1" noChangeArrowheads="1"/>
          </p:cNvPicPr>
          <p:nvPr/>
        </p:nvPicPr>
        <p:blipFill>
          <a:blip r:embed="rId3" cstate="print"/>
          <a:srcRect/>
          <a:stretch>
            <a:fillRect/>
          </a:stretch>
        </p:blipFill>
        <p:spPr bwMode="auto">
          <a:xfrm>
            <a:off x="5076056" y="1844824"/>
            <a:ext cx="360040" cy="364641"/>
          </a:xfrm>
          <a:prstGeom prst="rect">
            <a:avLst/>
          </a:prstGeom>
          <a:noFill/>
        </p:spPr>
      </p:pic>
      <p:pic>
        <p:nvPicPr>
          <p:cNvPr id="20" name="Picture 4" descr="http://mohebban.burjalsaheb.com/wp-content/uploads/2009/06/sad-face.jpg"/>
          <p:cNvPicPr>
            <a:picLocks noChangeAspect="1" noChangeArrowheads="1"/>
          </p:cNvPicPr>
          <p:nvPr/>
        </p:nvPicPr>
        <p:blipFill>
          <a:blip r:embed="rId4" cstate="print"/>
          <a:srcRect/>
          <a:stretch>
            <a:fillRect/>
          </a:stretch>
        </p:blipFill>
        <p:spPr bwMode="auto">
          <a:xfrm>
            <a:off x="5004048" y="2996952"/>
            <a:ext cx="432048" cy="432048"/>
          </a:xfrm>
          <a:prstGeom prst="rect">
            <a:avLst/>
          </a:prstGeom>
          <a:noFill/>
        </p:spPr>
      </p:pic>
      <p:pic>
        <p:nvPicPr>
          <p:cNvPr id="21" name="Picture 4" descr="http://mohebban.burjalsaheb.com/wp-content/uploads/2009/06/sad-face.jpg"/>
          <p:cNvPicPr>
            <a:picLocks noChangeAspect="1" noChangeArrowheads="1"/>
          </p:cNvPicPr>
          <p:nvPr/>
        </p:nvPicPr>
        <p:blipFill>
          <a:blip r:embed="rId4" cstate="print"/>
          <a:srcRect/>
          <a:stretch>
            <a:fillRect/>
          </a:stretch>
        </p:blipFill>
        <p:spPr bwMode="auto">
          <a:xfrm>
            <a:off x="5076056" y="4149080"/>
            <a:ext cx="432048" cy="432048"/>
          </a:xfrm>
          <a:prstGeom prst="rect">
            <a:avLst/>
          </a:prstGeom>
          <a:noFill/>
        </p:spPr>
      </p:pic>
      <p:pic>
        <p:nvPicPr>
          <p:cNvPr id="22" name="Picture 4" descr="http://mohebban.burjalsaheb.com/wp-content/uploads/2009/06/sad-face.jpg"/>
          <p:cNvPicPr>
            <a:picLocks noChangeAspect="1" noChangeArrowheads="1"/>
          </p:cNvPicPr>
          <p:nvPr/>
        </p:nvPicPr>
        <p:blipFill>
          <a:blip r:embed="rId4" cstate="print"/>
          <a:srcRect/>
          <a:stretch>
            <a:fillRect/>
          </a:stretch>
        </p:blipFill>
        <p:spPr bwMode="auto">
          <a:xfrm>
            <a:off x="8711952" y="1772816"/>
            <a:ext cx="432048" cy="432048"/>
          </a:xfrm>
          <a:prstGeom prst="rect">
            <a:avLst/>
          </a:prstGeom>
          <a:noFill/>
        </p:spPr>
      </p:pic>
      <p:pic>
        <p:nvPicPr>
          <p:cNvPr id="23" name="Picture 2" descr="http://www.almightydad.com/wp-content/uploads/2009/06/smiley-face.jpg"/>
          <p:cNvPicPr>
            <a:picLocks noChangeAspect="1" noChangeArrowheads="1"/>
          </p:cNvPicPr>
          <p:nvPr/>
        </p:nvPicPr>
        <p:blipFill>
          <a:blip r:embed="rId3" cstate="print"/>
          <a:srcRect/>
          <a:stretch>
            <a:fillRect/>
          </a:stretch>
        </p:blipFill>
        <p:spPr bwMode="auto">
          <a:xfrm>
            <a:off x="8783960" y="3068960"/>
            <a:ext cx="360040" cy="364641"/>
          </a:xfrm>
          <a:prstGeom prst="rect">
            <a:avLst/>
          </a:prstGeom>
          <a:noFill/>
        </p:spPr>
      </p:pic>
      <p:pic>
        <p:nvPicPr>
          <p:cNvPr id="24" name="Picture 2" descr="http://www.almightydad.com/wp-content/uploads/2009/06/smiley-face.jpg"/>
          <p:cNvPicPr>
            <a:picLocks noChangeAspect="1" noChangeArrowheads="1"/>
          </p:cNvPicPr>
          <p:nvPr/>
        </p:nvPicPr>
        <p:blipFill>
          <a:blip r:embed="rId3" cstate="print"/>
          <a:srcRect/>
          <a:stretch>
            <a:fillRect/>
          </a:stretch>
        </p:blipFill>
        <p:spPr bwMode="auto">
          <a:xfrm>
            <a:off x="8783960" y="4149080"/>
            <a:ext cx="360040" cy="36464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099" cy="777875"/>
          </a:xfrm>
        </p:spPr>
        <p:txBody>
          <a:bodyPr/>
          <a:lstStyle/>
          <a:p>
            <a:pPr eaLnBrk="1" hangingPunct="1"/>
            <a:r>
              <a:rPr lang="es-CO" dirty="0" smtClean="0"/>
              <a:t>Variables de rentabilidad de los agentes</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9" name="TextBox 18"/>
          <p:cNvSpPr txBox="1"/>
          <p:nvPr/>
        </p:nvSpPr>
        <p:spPr>
          <a:xfrm>
            <a:off x="369658" y="1393612"/>
            <a:ext cx="3600400" cy="523220"/>
          </a:xfrm>
          <a:prstGeom prst="rect">
            <a:avLst/>
          </a:prstGeom>
          <a:noFill/>
        </p:spPr>
        <p:txBody>
          <a:bodyPr wrap="square" rtlCol="0">
            <a:spAutoFit/>
          </a:bodyPr>
          <a:lstStyle/>
          <a:p>
            <a:r>
              <a:rPr lang="es-CO" sz="1400" dirty="0" smtClean="0"/>
              <a:t>Cuales son las variables que llevan a un agente a ser rentable?</a:t>
            </a:r>
            <a:endParaRPr lang="es-CO" sz="1400" dirty="0"/>
          </a:p>
        </p:txBody>
      </p:sp>
      <p:sp>
        <p:nvSpPr>
          <p:cNvPr id="20" name="TextBox 19"/>
          <p:cNvSpPr txBox="1"/>
          <p:nvPr/>
        </p:nvSpPr>
        <p:spPr>
          <a:xfrm>
            <a:off x="683568" y="1988840"/>
            <a:ext cx="830677" cy="307777"/>
          </a:xfrm>
          <a:prstGeom prst="rect">
            <a:avLst/>
          </a:prstGeom>
          <a:noFill/>
        </p:spPr>
        <p:txBody>
          <a:bodyPr wrap="none" rtlCol="0">
            <a:spAutoFit/>
          </a:bodyPr>
          <a:lstStyle/>
          <a:p>
            <a:r>
              <a:rPr lang="es-CO" sz="1400" dirty="0" smtClean="0"/>
              <a:t>Flotante</a:t>
            </a:r>
            <a:endParaRPr lang="es-CO" sz="1400" dirty="0"/>
          </a:p>
        </p:txBody>
      </p:sp>
      <p:sp>
        <p:nvSpPr>
          <p:cNvPr id="22" name="TextBox 21"/>
          <p:cNvSpPr txBox="1"/>
          <p:nvPr/>
        </p:nvSpPr>
        <p:spPr>
          <a:xfrm>
            <a:off x="666419" y="4251853"/>
            <a:ext cx="2579039" cy="307777"/>
          </a:xfrm>
          <a:prstGeom prst="rect">
            <a:avLst/>
          </a:prstGeom>
          <a:noFill/>
        </p:spPr>
        <p:txBody>
          <a:bodyPr wrap="none" rtlCol="0">
            <a:spAutoFit/>
          </a:bodyPr>
          <a:lstStyle/>
          <a:p>
            <a:r>
              <a:rPr lang="es-CO" sz="1400" dirty="0" smtClean="0"/>
              <a:t>Valor promedio de comisiones</a:t>
            </a:r>
            <a:endParaRPr lang="es-CO" sz="1400" dirty="0"/>
          </a:p>
        </p:txBody>
      </p:sp>
      <p:sp>
        <p:nvSpPr>
          <p:cNvPr id="23" name="TextBox 22"/>
          <p:cNvSpPr txBox="1"/>
          <p:nvPr/>
        </p:nvSpPr>
        <p:spPr>
          <a:xfrm>
            <a:off x="666316" y="4963814"/>
            <a:ext cx="2787430" cy="307777"/>
          </a:xfrm>
          <a:prstGeom prst="rect">
            <a:avLst/>
          </a:prstGeom>
          <a:noFill/>
        </p:spPr>
        <p:txBody>
          <a:bodyPr wrap="none" rtlCol="0">
            <a:spAutoFit/>
          </a:bodyPr>
          <a:lstStyle/>
          <a:p>
            <a:r>
              <a:rPr lang="es-CO" sz="1400" dirty="0" smtClean="0"/>
              <a:t>Valor promedio de transacciones</a:t>
            </a:r>
            <a:endParaRPr lang="es-CO" sz="1400" dirty="0"/>
          </a:p>
        </p:txBody>
      </p:sp>
      <p:sp>
        <p:nvSpPr>
          <p:cNvPr id="25" name="Oval 24"/>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27" name="Rectangle 26"/>
          <p:cNvSpPr/>
          <p:nvPr/>
        </p:nvSpPr>
        <p:spPr>
          <a:xfrm>
            <a:off x="683568" y="2204864"/>
            <a:ext cx="3269238" cy="577081"/>
          </a:xfrm>
          <a:prstGeom prst="rect">
            <a:avLst/>
          </a:prstGeom>
        </p:spPr>
        <p:txBody>
          <a:bodyPr wrap="square">
            <a:spAutoFit/>
          </a:bodyPr>
          <a:lstStyle/>
          <a:p>
            <a:r>
              <a:rPr lang="es-CO" sz="1050" dirty="0" smtClean="0"/>
              <a:t>la cantidad de dinero electrónico y / o dinero en efectivo que un agente debe tener a la mano para realizar transacciones.</a:t>
            </a:r>
            <a:endParaRPr lang="es-CO" sz="1050" i="1" dirty="0"/>
          </a:p>
        </p:txBody>
      </p:sp>
      <p:sp>
        <p:nvSpPr>
          <p:cNvPr id="28" name="Oval 27"/>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29" name="TextBox 28"/>
          <p:cNvSpPr txBox="1"/>
          <p:nvPr/>
        </p:nvSpPr>
        <p:spPr>
          <a:xfrm>
            <a:off x="674942" y="2769302"/>
            <a:ext cx="2313454" cy="307777"/>
          </a:xfrm>
          <a:prstGeom prst="rect">
            <a:avLst/>
          </a:prstGeom>
          <a:noFill/>
        </p:spPr>
        <p:txBody>
          <a:bodyPr wrap="none" rtlCol="0">
            <a:spAutoFit/>
          </a:bodyPr>
          <a:lstStyle/>
          <a:p>
            <a:r>
              <a:rPr lang="es-CO" sz="1400" dirty="0" smtClean="0"/>
              <a:t>Costo de reabastecimiento</a:t>
            </a:r>
            <a:endParaRPr lang="es-CO" sz="1400" dirty="0"/>
          </a:p>
        </p:txBody>
      </p:sp>
      <p:sp>
        <p:nvSpPr>
          <p:cNvPr id="30" name="Rectangle 29"/>
          <p:cNvSpPr/>
          <p:nvPr/>
        </p:nvSpPr>
        <p:spPr>
          <a:xfrm>
            <a:off x="680568" y="2993952"/>
            <a:ext cx="3269238" cy="430887"/>
          </a:xfrm>
          <a:prstGeom prst="rect">
            <a:avLst/>
          </a:prstGeom>
        </p:spPr>
        <p:txBody>
          <a:bodyPr wrap="square">
            <a:spAutoFit/>
          </a:bodyPr>
          <a:lstStyle/>
          <a:p>
            <a:r>
              <a:rPr lang="es-CO" sz="1050" dirty="0" smtClean="0"/>
              <a:t>Costo que incurre un agente en reabastecer su dinero o saldo de flotante de dinero electrónico.</a:t>
            </a:r>
            <a:endParaRPr lang="es-CO" sz="1050" i="1" dirty="0"/>
          </a:p>
        </p:txBody>
      </p:sp>
      <p:sp>
        <p:nvSpPr>
          <p:cNvPr id="31" name="Oval 30"/>
          <p:cNvSpPr/>
          <p:nvPr/>
        </p:nvSpPr>
        <p:spPr>
          <a:xfrm>
            <a:off x="467544" y="4289357"/>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4</a:t>
            </a:r>
            <a:endParaRPr lang="es-CO" sz="1200" dirty="0">
              <a:solidFill>
                <a:schemeClr val="tx1"/>
              </a:solidFill>
            </a:endParaRPr>
          </a:p>
        </p:txBody>
      </p:sp>
      <p:sp>
        <p:nvSpPr>
          <p:cNvPr id="32" name="Rectangle 31"/>
          <p:cNvSpPr/>
          <p:nvPr/>
        </p:nvSpPr>
        <p:spPr>
          <a:xfrm>
            <a:off x="680568" y="4459251"/>
            <a:ext cx="3269238" cy="415498"/>
          </a:xfrm>
          <a:prstGeom prst="rect">
            <a:avLst/>
          </a:prstGeom>
        </p:spPr>
        <p:txBody>
          <a:bodyPr wrap="square">
            <a:spAutoFit/>
          </a:bodyPr>
          <a:lstStyle/>
          <a:p>
            <a:r>
              <a:rPr lang="es-CO" sz="1050" i="1" dirty="0" smtClean="0"/>
              <a:t>Valor promedio de las comisiones que gana el agente al realizar transacciones de ingreso/retiro</a:t>
            </a:r>
            <a:endParaRPr lang="es-CO" sz="1050" i="1" dirty="0"/>
          </a:p>
        </p:txBody>
      </p:sp>
      <p:sp>
        <p:nvSpPr>
          <p:cNvPr id="35" name="Oval 34"/>
          <p:cNvSpPr/>
          <p:nvPr/>
        </p:nvSpPr>
        <p:spPr>
          <a:xfrm>
            <a:off x="467544" y="5009437"/>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5</a:t>
            </a:r>
            <a:endParaRPr lang="es-CO" sz="1200" dirty="0">
              <a:solidFill>
                <a:schemeClr val="tx1"/>
              </a:solidFill>
            </a:endParaRPr>
          </a:p>
        </p:txBody>
      </p:sp>
      <p:sp>
        <p:nvSpPr>
          <p:cNvPr id="36" name="Rectangle 35"/>
          <p:cNvSpPr/>
          <p:nvPr/>
        </p:nvSpPr>
        <p:spPr>
          <a:xfrm>
            <a:off x="680568" y="5225461"/>
            <a:ext cx="3269238" cy="415498"/>
          </a:xfrm>
          <a:prstGeom prst="rect">
            <a:avLst/>
          </a:prstGeom>
        </p:spPr>
        <p:txBody>
          <a:bodyPr wrap="square">
            <a:spAutoFit/>
          </a:bodyPr>
          <a:lstStyle/>
          <a:p>
            <a:r>
              <a:rPr lang="es-CO" sz="1050" i="1" dirty="0" smtClean="0"/>
              <a:t>Valor promedio de transacciones de ingreso/retiro que realizan los clientes. </a:t>
            </a:r>
            <a:endParaRPr lang="es-CO" sz="1050" i="1" dirty="0"/>
          </a:p>
        </p:txBody>
      </p:sp>
      <p:sp>
        <p:nvSpPr>
          <p:cNvPr id="39" name="TextBox 38"/>
          <p:cNvSpPr txBox="1"/>
          <p:nvPr/>
        </p:nvSpPr>
        <p:spPr>
          <a:xfrm>
            <a:off x="666316" y="3472130"/>
            <a:ext cx="2284343" cy="307777"/>
          </a:xfrm>
          <a:prstGeom prst="rect">
            <a:avLst/>
          </a:prstGeom>
          <a:noFill/>
        </p:spPr>
        <p:txBody>
          <a:bodyPr wrap="none" rtlCol="0">
            <a:spAutoFit/>
          </a:bodyPr>
          <a:lstStyle/>
          <a:p>
            <a:r>
              <a:rPr lang="es-CO" sz="1400" dirty="0" smtClean="0"/>
              <a:t>Volumen de transacciones</a:t>
            </a:r>
            <a:endParaRPr lang="es-CO" sz="1400" dirty="0"/>
          </a:p>
        </p:txBody>
      </p:sp>
      <p:sp>
        <p:nvSpPr>
          <p:cNvPr id="40" name="Oval 39"/>
          <p:cNvSpPr/>
          <p:nvPr/>
        </p:nvSpPr>
        <p:spPr>
          <a:xfrm>
            <a:off x="467544" y="350963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3</a:t>
            </a:r>
            <a:endParaRPr lang="es-CO" sz="1200" dirty="0">
              <a:solidFill>
                <a:schemeClr val="tx1"/>
              </a:solidFill>
            </a:endParaRPr>
          </a:p>
        </p:txBody>
      </p:sp>
      <p:sp>
        <p:nvSpPr>
          <p:cNvPr id="41" name="Rectangle 40"/>
          <p:cNvSpPr/>
          <p:nvPr/>
        </p:nvSpPr>
        <p:spPr>
          <a:xfrm>
            <a:off x="680568" y="3725658"/>
            <a:ext cx="3269238" cy="415498"/>
          </a:xfrm>
          <a:prstGeom prst="rect">
            <a:avLst/>
          </a:prstGeom>
        </p:spPr>
        <p:txBody>
          <a:bodyPr wrap="square">
            <a:spAutoFit/>
          </a:bodyPr>
          <a:lstStyle/>
          <a:p>
            <a:r>
              <a:rPr lang="es-CO" sz="1050" i="1" dirty="0" smtClean="0"/>
              <a:t>El volumen de transacciones de ingreso/retiro que realiza el agente cada día. </a:t>
            </a:r>
            <a:endParaRPr lang="es-CO" sz="1200" i="1" dirty="0"/>
          </a:p>
        </p:txBody>
      </p:sp>
      <p:sp>
        <p:nvSpPr>
          <p:cNvPr id="42" name="TextBox 41"/>
          <p:cNvSpPr txBox="1"/>
          <p:nvPr/>
        </p:nvSpPr>
        <p:spPr>
          <a:xfrm>
            <a:off x="4427984" y="1393612"/>
            <a:ext cx="3600400" cy="523220"/>
          </a:xfrm>
          <a:prstGeom prst="rect">
            <a:avLst/>
          </a:prstGeom>
          <a:noFill/>
        </p:spPr>
        <p:txBody>
          <a:bodyPr wrap="square" rtlCol="0">
            <a:spAutoFit/>
          </a:bodyPr>
          <a:lstStyle/>
          <a:p>
            <a:r>
              <a:rPr lang="es-CO" sz="1400" dirty="0" smtClean="0"/>
              <a:t>Cual es la formula que determina la rentabilidad del agente?</a:t>
            </a:r>
            <a:endParaRPr lang="es-CO" sz="1400" dirty="0"/>
          </a:p>
        </p:txBody>
      </p:sp>
      <p:sp>
        <p:nvSpPr>
          <p:cNvPr id="43" name="TextBox 42"/>
          <p:cNvSpPr txBox="1"/>
          <p:nvPr/>
        </p:nvSpPr>
        <p:spPr>
          <a:xfrm>
            <a:off x="5868144" y="2289066"/>
            <a:ext cx="364202" cy="523220"/>
          </a:xfrm>
          <a:prstGeom prst="rect">
            <a:avLst/>
          </a:prstGeom>
          <a:noFill/>
        </p:spPr>
        <p:txBody>
          <a:bodyPr wrap="none" rtlCol="0">
            <a:spAutoFit/>
          </a:bodyPr>
          <a:lstStyle/>
          <a:p>
            <a:r>
              <a:rPr lang="es-CO" sz="2800" dirty="0" smtClean="0"/>
              <a:t>x</a:t>
            </a:r>
          </a:p>
        </p:txBody>
      </p:sp>
      <p:sp>
        <p:nvSpPr>
          <p:cNvPr id="44" name="TextBox 43"/>
          <p:cNvSpPr txBox="1"/>
          <p:nvPr/>
        </p:nvSpPr>
        <p:spPr>
          <a:xfrm>
            <a:off x="4589252" y="2424456"/>
            <a:ext cx="1134875" cy="523220"/>
          </a:xfrm>
          <a:prstGeom prst="rect">
            <a:avLst/>
          </a:prstGeom>
          <a:noFill/>
        </p:spPr>
        <p:txBody>
          <a:bodyPr wrap="square" rtlCol="0">
            <a:spAutoFit/>
          </a:bodyPr>
          <a:lstStyle/>
          <a:p>
            <a:r>
              <a:rPr lang="es-CO" sz="1400" dirty="0" smtClean="0"/>
              <a:t>Margen de rentabilidad</a:t>
            </a:r>
            <a:endParaRPr lang="es-CO" sz="1400" dirty="0"/>
          </a:p>
        </p:txBody>
      </p:sp>
      <p:sp>
        <p:nvSpPr>
          <p:cNvPr id="45" name="TextBox 44"/>
          <p:cNvSpPr txBox="1"/>
          <p:nvPr/>
        </p:nvSpPr>
        <p:spPr>
          <a:xfrm>
            <a:off x="6337696" y="2424456"/>
            <a:ext cx="1186632" cy="523220"/>
          </a:xfrm>
          <a:prstGeom prst="rect">
            <a:avLst/>
          </a:prstGeom>
          <a:noFill/>
        </p:spPr>
        <p:txBody>
          <a:bodyPr wrap="square" rtlCol="0">
            <a:spAutoFit/>
          </a:bodyPr>
          <a:lstStyle/>
          <a:p>
            <a:r>
              <a:rPr lang="es-CO" sz="1400" dirty="0" smtClean="0"/>
              <a:t>Rotación de activos</a:t>
            </a:r>
            <a:endParaRPr lang="es-CO" sz="1400" dirty="0"/>
          </a:p>
        </p:txBody>
      </p:sp>
      <p:sp>
        <p:nvSpPr>
          <p:cNvPr id="46" name="TextBox 45"/>
          <p:cNvSpPr txBox="1"/>
          <p:nvPr/>
        </p:nvSpPr>
        <p:spPr>
          <a:xfrm>
            <a:off x="5923292" y="3231884"/>
            <a:ext cx="304892" cy="523220"/>
          </a:xfrm>
          <a:prstGeom prst="rect">
            <a:avLst/>
          </a:prstGeom>
          <a:noFill/>
        </p:spPr>
        <p:txBody>
          <a:bodyPr wrap="none" rtlCol="0">
            <a:spAutoFit/>
          </a:bodyPr>
          <a:lstStyle/>
          <a:p>
            <a:r>
              <a:rPr lang="es-CO" sz="2800" dirty="0" smtClean="0"/>
              <a:t>-</a:t>
            </a:r>
          </a:p>
        </p:txBody>
      </p:sp>
      <p:sp>
        <p:nvSpPr>
          <p:cNvPr id="47" name="TextBox 46"/>
          <p:cNvSpPr txBox="1"/>
          <p:nvPr/>
        </p:nvSpPr>
        <p:spPr>
          <a:xfrm>
            <a:off x="4589252" y="3375319"/>
            <a:ext cx="1120820" cy="307777"/>
          </a:xfrm>
          <a:prstGeom prst="rect">
            <a:avLst/>
          </a:prstGeom>
          <a:noFill/>
        </p:spPr>
        <p:txBody>
          <a:bodyPr wrap="none" rtlCol="0">
            <a:spAutoFit/>
          </a:bodyPr>
          <a:lstStyle/>
          <a:p>
            <a:r>
              <a:rPr lang="es-CO" sz="1400" dirty="0" smtClean="0"/>
              <a:t>Comisiones</a:t>
            </a:r>
            <a:endParaRPr lang="es-CO" sz="1400" dirty="0"/>
          </a:p>
        </p:txBody>
      </p:sp>
      <p:sp>
        <p:nvSpPr>
          <p:cNvPr id="48" name="TextBox 47"/>
          <p:cNvSpPr txBox="1"/>
          <p:nvPr/>
        </p:nvSpPr>
        <p:spPr>
          <a:xfrm>
            <a:off x="6337696" y="3375319"/>
            <a:ext cx="2403222" cy="307777"/>
          </a:xfrm>
          <a:prstGeom prst="rect">
            <a:avLst/>
          </a:prstGeom>
          <a:noFill/>
        </p:spPr>
        <p:txBody>
          <a:bodyPr wrap="none" rtlCol="0">
            <a:spAutoFit/>
          </a:bodyPr>
          <a:lstStyle/>
          <a:p>
            <a:r>
              <a:rPr lang="es-CO" sz="1400" dirty="0" smtClean="0"/>
              <a:t>Costos de reabastecimiento</a:t>
            </a:r>
            <a:endParaRPr lang="es-CO" sz="1400" dirty="0"/>
          </a:p>
        </p:txBody>
      </p:sp>
      <p:sp>
        <p:nvSpPr>
          <p:cNvPr id="49" name="TextBox 48"/>
          <p:cNvSpPr txBox="1"/>
          <p:nvPr/>
        </p:nvSpPr>
        <p:spPr>
          <a:xfrm>
            <a:off x="5789989" y="3709481"/>
            <a:ext cx="830677" cy="307777"/>
          </a:xfrm>
          <a:prstGeom prst="rect">
            <a:avLst/>
          </a:prstGeom>
          <a:noFill/>
        </p:spPr>
        <p:txBody>
          <a:bodyPr wrap="none" rtlCol="0">
            <a:spAutoFit/>
          </a:bodyPr>
          <a:lstStyle/>
          <a:p>
            <a:r>
              <a:rPr lang="es-CO" sz="1400" dirty="0" smtClean="0"/>
              <a:t>Flotante</a:t>
            </a:r>
            <a:endParaRPr lang="es-CO" sz="1400" dirty="0"/>
          </a:p>
        </p:txBody>
      </p:sp>
      <p:cxnSp>
        <p:nvCxnSpPr>
          <p:cNvPr id="51" name="Straight Connector 50"/>
          <p:cNvCxnSpPr/>
          <p:nvPr/>
        </p:nvCxnSpPr>
        <p:spPr>
          <a:xfrm>
            <a:off x="4716016" y="3674977"/>
            <a:ext cx="3096344"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4572000" y="2871263"/>
            <a:ext cx="325730" cy="369332"/>
          </a:xfrm>
          <a:prstGeom prst="rect">
            <a:avLst/>
          </a:prstGeom>
          <a:noFill/>
        </p:spPr>
        <p:txBody>
          <a:bodyPr wrap="none" rtlCol="0">
            <a:spAutoFit/>
          </a:bodyPr>
          <a:lstStyle/>
          <a:p>
            <a:r>
              <a:rPr lang="es-CO" b="1" i="1" dirty="0" smtClean="0">
                <a:solidFill>
                  <a:srgbClr val="C00000"/>
                </a:solidFill>
              </a:rPr>
              <a:t>o</a:t>
            </a:r>
            <a:endParaRPr lang="es-CO" b="1" i="1" dirty="0">
              <a:solidFill>
                <a:srgbClr val="C00000"/>
              </a:solidFill>
            </a:endParaRPr>
          </a:p>
        </p:txBody>
      </p:sp>
      <p:sp>
        <p:nvSpPr>
          <p:cNvPr id="53" name="TextBox 52"/>
          <p:cNvSpPr txBox="1"/>
          <p:nvPr/>
        </p:nvSpPr>
        <p:spPr>
          <a:xfrm>
            <a:off x="4572000" y="4077072"/>
            <a:ext cx="541754" cy="369332"/>
          </a:xfrm>
          <a:prstGeom prst="rect">
            <a:avLst/>
          </a:prstGeom>
          <a:noFill/>
        </p:spPr>
        <p:txBody>
          <a:bodyPr wrap="square" rtlCol="0">
            <a:spAutoFit/>
          </a:bodyPr>
          <a:lstStyle/>
          <a:p>
            <a:r>
              <a:rPr lang="es-CO" b="1" i="1" dirty="0" smtClean="0">
                <a:solidFill>
                  <a:srgbClr val="C00000"/>
                </a:solidFill>
              </a:rPr>
              <a:t>o</a:t>
            </a:r>
            <a:endParaRPr lang="es-CO" b="1" i="1" dirty="0">
              <a:solidFill>
                <a:srgbClr val="C00000"/>
              </a:solidFill>
            </a:endParaRPr>
          </a:p>
        </p:txBody>
      </p:sp>
      <p:sp>
        <p:nvSpPr>
          <p:cNvPr id="55" name="TextBox 54"/>
          <p:cNvSpPr txBox="1"/>
          <p:nvPr/>
        </p:nvSpPr>
        <p:spPr>
          <a:xfrm>
            <a:off x="4499992" y="4509120"/>
            <a:ext cx="1321196" cy="200055"/>
          </a:xfrm>
          <a:prstGeom prst="rect">
            <a:avLst/>
          </a:prstGeom>
          <a:noFill/>
        </p:spPr>
        <p:txBody>
          <a:bodyPr wrap="none" rtlCol="0">
            <a:spAutoFit/>
          </a:bodyPr>
          <a:lstStyle/>
          <a:p>
            <a:r>
              <a:rPr lang="es-CO" sz="700" dirty="0" smtClean="0"/>
              <a:t>Valor promedio de comisión.</a:t>
            </a:r>
          </a:p>
        </p:txBody>
      </p:sp>
      <p:sp>
        <p:nvSpPr>
          <p:cNvPr id="56" name="TextBox 55"/>
          <p:cNvSpPr txBox="1"/>
          <p:nvPr/>
        </p:nvSpPr>
        <p:spPr>
          <a:xfrm>
            <a:off x="4572000" y="4797152"/>
            <a:ext cx="1168910" cy="200055"/>
          </a:xfrm>
          <a:prstGeom prst="rect">
            <a:avLst/>
          </a:prstGeom>
          <a:noFill/>
        </p:spPr>
        <p:txBody>
          <a:bodyPr wrap="none" rtlCol="0">
            <a:spAutoFit/>
          </a:bodyPr>
          <a:lstStyle/>
          <a:p>
            <a:r>
              <a:rPr lang="es-CO" sz="700" dirty="0" smtClean="0"/>
              <a:t>Valor promedio de trans.</a:t>
            </a:r>
          </a:p>
        </p:txBody>
      </p:sp>
      <p:sp>
        <p:nvSpPr>
          <p:cNvPr id="57" name="TextBox 56"/>
          <p:cNvSpPr txBox="1"/>
          <p:nvPr/>
        </p:nvSpPr>
        <p:spPr>
          <a:xfrm>
            <a:off x="5724128" y="4509120"/>
            <a:ext cx="824265" cy="200055"/>
          </a:xfrm>
          <a:prstGeom prst="rect">
            <a:avLst/>
          </a:prstGeom>
          <a:noFill/>
        </p:spPr>
        <p:txBody>
          <a:bodyPr wrap="none" rtlCol="0">
            <a:spAutoFit/>
          </a:bodyPr>
          <a:lstStyle/>
          <a:p>
            <a:r>
              <a:rPr lang="es-CO" sz="700" dirty="0" smtClean="0"/>
              <a:t>Costo de reaba.</a:t>
            </a:r>
          </a:p>
        </p:txBody>
      </p:sp>
      <p:sp>
        <p:nvSpPr>
          <p:cNvPr id="58" name="TextBox 57"/>
          <p:cNvSpPr txBox="1"/>
          <p:nvPr/>
        </p:nvSpPr>
        <p:spPr>
          <a:xfrm>
            <a:off x="5916991" y="4752420"/>
            <a:ext cx="534121" cy="200055"/>
          </a:xfrm>
          <a:prstGeom prst="rect">
            <a:avLst/>
          </a:prstGeom>
          <a:noFill/>
        </p:spPr>
        <p:txBody>
          <a:bodyPr wrap="none" rtlCol="0">
            <a:spAutoFit/>
          </a:bodyPr>
          <a:lstStyle/>
          <a:p>
            <a:r>
              <a:rPr lang="es-CO" sz="700" dirty="0" smtClean="0"/>
              <a:t>Flotante </a:t>
            </a:r>
          </a:p>
        </p:txBody>
      </p:sp>
      <p:sp>
        <p:nvSpPr>
          <p:cNvPr id="59" name="TextBox 58"/>
          <p:cNvSpPr txBox="1"/>
          <p:nvPr/>
        </p:nvSpPr>
        <p:spPr>
          <a:xfrm>
            <a:off x="6099230" y="4520989"/>
            <a:ext cx="240772" cy="200055"/>
          </a:xfrm>
          <a:prstGeom prst="rect">
            <a:avLst/>
          </a:prstGeom>
          <a:noFill/>
        </p:spPr>
        <p:txBody>
          <a:bodyPr wrap="none" rtlCol="0">
            <a:spAutoFit/>
          </a:bodyPr>
          <a:lstStyle/>
          <a:p>
            <a:r>
              <a:rPr lang="es-CO" sz="700" dirty="0" smtClean="0"/>
              <a:t>- </a:t>
            </a:r>
          </a:p>
        </p:txBody>
      </p:sp>
      <p:sp>
        <p:nvSpPr>
          <p:cNvPr id="62" name="TextBox 61"/>
          <p:cNvSpPr txBox="1"/>
          <p:nvPr/>
        </p:nvSpPr>
        <p:spPr>
          <a:xfrm>
            <a:off x="6372200" y="4365104"/>
            <a:ext cx="356188" cy="707886"/>
          </a:xfrm>
          <a:prstGeom prst="rect">
            <a:avLst/>
          </a:prstGeom>
          <a:noFill/>
        </p:spPr>
        <p:txBody>
          <a:bodyPr wrap="none" rtlCol="0">
            <a:spAutoFit/>
          </a:bodyPr>
          <a:lstStyle/>
          <a:p>
            <a:r>
              <a:rPr lang="es-CO" sz="4000" dirty="0" smtClean="0"/>
              <a:t>)</a:t>
            </a:r>
          </a:p>
        </p:txBody>
      </p:sp>
      <p:sp>
        <p:nvSpPr>
          <p:cNvPr id="63" name="TextBox 62"/>
          <p:cNvSpPr txBox="1"/>
          <p:nvPr/>
        </p:nvSpPr>
        <p:spPr>
          <a:xfrm>
            <a:off x="6804248" y="4509120"/>
            <a:ext cx="2048959" cy="200055"/>
          </a:xfrm>
          <a:prstGeom prst="rect">
            <a:avLst/>
          </a:prstGeom>
          <a:noFill/>
        </p:spPr>
        <p:txBody>
          <a:bodyPr wrap="none" rtlCol="0">
            <a:spAutoFit/>
          </a:bodyPr>
          <a:lstStyle/>
          <a:p>
            <a:r>
              <a:rPr lang="es-CO" sz="700" dirty="0" smtClean="0"/>
              <a:t>Valor promedio de trans. </a:t>
            </a:r>
            <a:r>
              <a:rPr lang="es-CO" sz="700" b="1" dirty="0" smtClean="0"/>
              <a:t>x </a:t>
            </a:r>
            <a:r>
              <a:rPr lang="es-CO" sz="700" dirty="0" smtClean="0"/>
              <a:t> # de transacciones</a:t>
            </a:r>
          </a:p>
        </p:txBody>
      </p:sp>
      <p:sp>
        <p:nvSpPr>
          <p:cNvPr id="66" name="TextBox 65"/>
          <p:cNvSpPr txBox="1"/>
          <p:nvPr/>
        </p:nvSpPr>
        <p:spPr>
          <a:xfrm>
            <a:off x="6660232" y="4365104"/>
            <a:ext cx="356188" cy="707886"/>
          </a:xfrm>
          <a:prstGeom prst="rect">
            <a:avLst/>
          </a:prstGeom>
          <a:noFill/>
        </p:spPr>
        <p:txBody>
          <a:bodyPr wrap="none" rtlCol="0">
            <a:spAutoFit/>
          </a:bodyPr>
          <a:lstStyle/>
          <a:p>
            <a:r>
              <a:rPr lang="es-CO" sz="4000" dirty="0" smtClean="0"/>
              <a:t>(</a:t>
            </a:r>
          </a:p>
        </p:txBody>
      </p:sp>
      <p:sp>
        <p:nvSpPr>
          <p:cNvPr id="67" name="TextBox 66"/>
          <p:cNvSpPr txBox="1"/>
          <p:nvPr/>
        </p:nvSpPr>
        <p:spPr>
          <a:xfrm>
            <a:off x="8787812" y="4365104"/>
            <a:ext cx="356188" cy="707886"/>
          </a:xfrm>
          <a:prstGeom prst="rect">
            <a:avLst/>
          </a:prstGeom>
          <a:noFill/>
        </p:spPr>
        <p:txBody>
          <a:bodyPr wrap="none" rtlCol="0">
            <a:spAutoFit/>
          </a:bodyPr>
          <a:lstStyle/>
          <a:p>
            <a:r>
              <a:rPr lang="es-CO" sz="4000" dirty="0" smtClean="0"/>
              <a:t>)</a:t>
            </a:r>
          </a:p>
        </p:txBody>
      </p:sp>
      <p:sp>
        <p:nvSpPr>
          <p:cNvPr id="68" name="TextBox 67"/>
          <p:cNvSpPr txBox="1"/>
          <p:nvPr/>
        </p:nvSpPr>
        <p:spPr>
          <a:xfrm>
            <a:off x="6588224" y="4653136"/>
            <a:ext cx="229550" cy="200055"/>
          </a:xfrm>
          <a:prstGeom prst="rect">
            <a:avLst/>
          </a:prstGeom>
          <a:noFill/>
        </p:spPr>
        <p:txBody>
          <a:bodyPr wrap="square" rtlCol="0">
            <a:spAutoFit/>
          </a:bodyPr>
          <a:lstStyle/>
          <a:p>
            <a:r>
              <a:rPr lang="es-CO" sz="700" dirty="0" smtClean="0"/>
              <a:t>x</a:t>
            </a:r>
          </a:p>
        </p:txBody>
      </p:sp>
      <p:sp>
        <p:nvSpPr>
          <p:cNvPr id="70" name="TextBox 69"/>
          <p:cNvSpPr txBox="1"/>
          <p:nvPr/>
        </p:nvSpPr>
        <p:spPr>
          <a:xfrm>
            <a:off x="4283968" y="4365104"/>
            <a:ext cx="356188" cy="707886"/>
          </a:xfrm>
          <a:prstGeom prst="rect">
            <a:avLst/>
          </a:prstGeom>
          <a:noFill/>
        </p:spPr>
        <p:txBody>
          <a:bodyPr wrap="none" rtlCol="0">
            <a:spAutoFit/>
          </a:bodyPr>
          <a:lstStyle/>
          <a:p>
            <a:r>
              <a:rPr lang="es-CO" sz="4000" dirty="0" smtClean="0"/>
              <a:t>(</a:t>
            </a:r>
          </a:p>
        </p:txBody>
      </p:sp>
      <p:sp>
        <p:nvSpPr>
          <p:cNvPr id="78" name="TextBox 77"/>
          <p:cNvSpPr txBox="1"/>
          <p:nvPr/>
        </p:nvSpPr>
        <p:spPr>
          <a:xfrm>
            <a:off x="5652120" y="4509120"/>
            <a:ext cx="215123" cy="200055"/>
          </a:xfrm>
          <a:prstGeom prst="rect">
            <a:avLst/>
          </a:prstGeom>
          <a:noFill/>
        </p:spPr>
        <p:txBody>
          <a:bodyPr wrap="none" rtlCol="0">
            <a:spAutoFit/>
          </a:bodyPr>
          <a:lstStyle/>
          <a:p>
            <a:r>
              <a:rPr lang="es-CO" sz="700" b="1" dirty="0" smtClean="0"/>
              <a:t>-</a:t>
            </a:r>
          </a:p>
        </p:txBody>
      </p:sp>
      <p:sp>
        <p:nvSpPr>
          <p:cNvPr id="81" name="TextBox 80"/>
          <p:cNvSpPr txBox="1"/>
          <p:nvPr/>
        </p:nvSpPr>
        <p:spPr>
          <a:xfrm>
            <a:off x="7766728" y="4763714"/>
            <a:ext cx="508473" cy="200055"/>
          </a:xfrm>
          <a:prstGeom prst="rect">
            <a:avLst/>
          </a:prstGeom>
          <a:noFill/>
        </p:spPr>
        <p:txBody>
          <a:bodyPr wrap="none" rtlCol="0">
            <a:spAutoFit/>
          </a:bodyPr>
          <a:lstStyle/>
          <a:p>
            <a:r>
              <a:rPr lang="es-CO" sz="700" dirty="0" smtClean="0"/>
              <a:t>Flotante</a:t>
            </a:r>
          </a:p>
        </p:txBody>
      </p:sp>
      <p:cxnSp>
        <p:nvCxnSpPr>
          <p:cNvPr id="85" name="Straight Connector 84"/>
          <p:cNvCxnSpPr/>
          <p:nvPr/>
        </p:nvCxnSpPr>
        <p:spPr>
          <a:xfrm>
            <a:off x="4572000" y="4754922"/>
            <a:ext cx="10081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796136" y="4754922"/>
            <a:ext cx="64807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7164288" y="4754922"/>
            <a:ext cx="1584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Isosceles Triangle 91"/>
          <p:cNvSpPr/>
          <p:nvPr/>
        </p:nvSpPr>
        <p:spPr>
          <a:xfrm rot="5400000">
            <a:off x="2627784" y="3573016"/>
            <a:ext cx="3240360" cy="216024"/>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0" name="Rectangle 49"/>
          <p:cNvSpPr/>
          <p:nvPr/>
        </p:nvSpPr>
        <p:spPr>
          <a:xfrm>
            <a:off x="792859" y="5868561"/>
            <a:ext cx="7056784" cy="584775"/>
          </a:xfrm>
          <a:prstGeom prst="rect">
            <a:avLst/>
          </a:prstGeom>
        </p:spPr>
        <p:txBody>
          <a:bodyPr wrap="square">
            <a:spAutoFit/>
          </a:bodyPr>
          <a:lstStyle/>
          <a:p>
            <a:r>
              <a:rPr lang="es-ES" sz="800" b="1" dirty="0" smtClean="0"/>
              <a:t>Asumimos:</a:t>
            </a:r>
          </a:p>
          <a:p>
            <a:r>
              <a:rPr lang="es-ES" sz="800" dirty="0" smtClean="0"/>
              <a:t>El agente realiza un solo tipo de transacción (ingreso o retiro), no una mezcla</a:t>
            </a:r>
          </a:p>
          <a:p>
            <a:r>
              <a:rPr lang="es-ES" sz="800" dirty="0" smtClean="0"/>
              <a:t>El agente no incurre en costos laborales</a:t>
            </a:r>
          </a:p>
          <a:p>
            <a:r>
              <a:rPr lang="es-ES" sz="800" dirty="0" smtClean="0"/>
              <a:t>Cada transacción tiene el mismo  valor promedió, y el agente agota su stock de flotante completamente antes de reabastecer.</a:t>
            </a:r>
            <a:endParaRPr lang="en-GB" sz="8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5" name="TextBox 4"/>
          <p:cNvSpPr txBox="1"/>
          <p:nvPr/>
        </p:nvSpPr>
        <p:spPr>
          <a:xfrm>
            <a:off x="306940" y="3512287"/>
            <a:ext cx="4265060" cy="1384995"/>
          </a:xfrm>
          <a:prstGeom prst="rect">
            <a:avLst/>
          </a:prstGeom>
          <a:noFill/>
        </p:spPr>
        <p:txBody>
          <a:bodyPr wrap="square" rtlCol="0">
            <a:spAutoFit/>
          </a:bodyPr>
          <a:lstStyle/>
          <a:p>
            <a:r>
              <a:rPr lang="es-CO" sz="1400" dirty="0" smtClean="0"/>
              <a:t>Suficientemente bajo de tal manera que el operador gane una margen aceptable</a:t>
            </a:r>
          </a:p>
          <a:p>
            <a:r>
              <a:rPr lang="es-CO" sz="1400" dirty="0" smtClean="0"/>
              <a:t/>
            </a:r>
            <a:br>
              <a:rPr lang="es-CO" sz="1400" dirty="0" smtClean="0"/>
            </a:br>
            <a:r>
              <a:rPr lang="es-CO" sz="1400" dirty="0" smtClean="0"/>
              <a:t>Suficientemente alto de tal manera que el agente obtenga ganancias aceptables / retorno sobre capital (ROA)</a:t>
            </a:r>
          </a:p>
        </p:txBody>
      </p:sp>
      <p:sp>
        <p:nvSpPr>
          <p:cNvPr id="6" name="TextBox 5"/>
          <p:cNvSpPr txBox="1"/>
          <p:nvPr/>
        </p:nvSpPr>
        <p:spPr>
          <a:xfrm>
            <a:off x="1907704" y="3022086"/>
            <a:ext cx="714683" cy="369332"/>
          </a:xfrm>
          <a:prstGeom prst="rect">
            <a:avLst/>
          </a:prstGeom>
          <a:noFill/>
        </p:spPr>
        <p:txBody>
          <a:bodyPr wrap="none" rtlCol="0">
            <a:spAutoFit/>
          </a:bodyPr>
          <a:lstStyle/>
          <a:p>
            <a:r>
              <a:rPr lang="es-CO" i="1" dirty="0" smtClean="0"/>
              <a:t>Valor</a:t>
            </a:r>
            <a:endParaRPr lang="es-CO" i="1" dirty="0"/>
          </a:p>
        </p:txBody>
      </p:sp>
      <p:sp>
        <p:nvSpPr>
          <p:cNvPr id="7" name="TextBox 6"/>
          <p:cNvSpPr txBox="1"/>
          <p:nvPr/>
        </p:nvSpPr>
        <p:spPr>
          <a:xfrm>
            <a:off x="4592605" y="3501008"/>
            <a:ext cx="3939836" cy="523220"/>
          </a:xfrm>
          <a:prstGeom prst="rect">
            <a:avLst/>
          </a:prstGeom>
          <a:noFill/>
        </p:spPr>
        <p:txBody>
          <a:bodyPr wrap="square" rtlCol="0">
            <a:spAutoFit/>
          </a:bodyPr>
          <a:lstStyle/>
          <a:p>
            <a:pPr algn="ctr"/>
            <a:r>
              <a:rPr lang="es-CO" sz="1400" i="1" dirty="0" smtClean="0"/>
              <a:t>Los agentes deben ser pagos por cada transacción</a:t>
            </a:r>
            <a:endParaRPr lang="es-CO" sz="1400" i="1" dirty="0"/>
          </a:p>
        </p:txBody>
      </p:sp>
      <p:sp>
        <p:nvSpPr>
          <p:cNvPr id="8" name="TextBox 7"/>
          <p:cNvSpPr txBox="1"/>
          <p:nvPr/>
        </p:nvSpPr>
        <p:spPr>
          <a:xfrm>
            <a:off x="6043468" y="3010807"/>
            <a:ext cx="1236236" cy="369332"/>
          </a:xfrm>
          <a:prstGeom prst="rect">
            <a:avLst/>
          </a:prstGeom>
          <a:noFill/>
        </p:spPr>
        <p:txBody>
          <a:bodyPr wrap="none" rtlCol="0">
            <a:spAutoFit/>
          </a:bodyPr>
          <a:lstStyle/>
          <a:p>
            <a:r>
              <a:rPr lang="es-CO" i="1" dirty="0" smtClean="0"/>
              <a:t>Estructura</a:t>
            </a:r>
            <a:endParaRPr lang="es-CO" i="1" dirty="0"/>
          </a:p>
        </p:txBody>
      </p:sp>
      <p:sp>
        <p:nvSpPr>
          <p:cNvPr id="9" name="TextBox 8"/>
          <p:cNvSpPr txBox="1"/>
          <p:nvPr/>
        </p:nvSpPr>
        <p:spPr>
          <a:xfrm>
            <a:off x="3737051" y="2175247"/>
            <a:ext cx="1640193" cy="461665"/>
          </a:xfrm>
          <a:prstGeom prst="rect">
            <a:avLst/>
          </a:prstGeom>
          <a:noFill/>
        </p:spPr>
        <p:txBody>
          <a:bodyPr wrap="none" rtlCol="0">
            <a:spAutoFit/>
          </a:bodyPr>
          <a:lstStyle/>
          <a:p>
            <a:r>
              <a:rPr lang="es-CO" sz="2400" u="sng" dirty="0" smtClean="0"/>
              <a:t>Directrices</a:t>
            </a:r>
            <a:endParaRPr lang="es-CO" sz="2400" u="sng" dirty="0"/>
          </a:p>
        </p:txBody>
      </p:sp>
      <p:sp>
        <p:nvSpPr>
          <p:cNvPr id="12"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noProof="0" dirty="0" smtClean="0">
                <a:ln>
                  <a:noFill/>
                </a:ln>
                <a:solidFill>
                  <a:srgbClr val="595959"/>
                </a:solidFill>
                <a:effectLst/>
                <a:uLnTx/>
                <a:uFillTx/>
                <a:latin typeface="Arial Narrow" pitchFamily="34" charset="0"/>
                <a:ea typeface="+mj-ea"/>
                <a:cs typeface="+mj-cs"/>
              </a:rPr>
              <a:t>Creando Comisiones</a:t>
            </a:r>
            <a:r>
              <a:rPr kumimoji="0" lang="es-CO" sz="2800" b="0" i="0" u="none" strike="noStrike" kern="0" cap="none" spc="0" normalizeH="0" noProof="0" dirty="0" smtClean="0">
                <a:ln>
                  <a:noFill/>
                </a:ln>
                <a:solidFill>
                  <a:srgbClr val="595959"/>
                </a:solidFill>
                <a:effectLst/>
                <a:uLnTx/>
                <a:uFillTx/>
                <a:latin typeface="Arial Narrow" pitchFamily="34" charset="0"/>
                <a:ea typeface="+mj-ea"/>
                <a:cs typeface="+mj-cs"/>
              </a:rPr>
              <a:t> de Agentes </a:t>
            </a:r>
            <a:r>
              <a:rPr lang="es-CO" sz="2800" kern="0" dirty="0" smtClean="0">
                <a:solidFill>
                  <a:srgbClr val="595959"/>
                </a:solidFill>
                <a:latin typeface="Arial Narrow" pitchFamily="34" charset="0"/>
                <a:ea typeface="+mj-ea"/>
                <a:cs typeface="+mj-cs"/>
              </a:rPr>
              <a:t>para Móvil-Peso</a:t>
            </a:r>
            <a:endParaRPr kumimoji="0" lang="es-CO" sz="2800" b="0" i="0" u="none" strike="noStrike" kern="0" cap="none" spc="0" normalizeH="0" baseline="0" noProof="0" dirty="0" smtClean="0">
              <a:ln>
                <a:noFill/>
              </a:ln>
              <a:solidFill>
                <a:srgbClr val="595959"/>
              </a:solidFill>
              <a:effectLst/>
              <a:uLnTx/>
              <a:uFillTx/>
              <a:latin typeface="Arial Narrow" pitchFamily="34" charset="0"/>
              <a:ea typeface="+mj-ea"/>
              <a:cs typeface="+mj-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11" name="Folded Corner 10"/>
          <p:cNvSpPr/>
          <p:nvPr/>
        </p:nvSpPr>
        <p:spPr>
          <a:xfrm>
            <a:off x="0" y="1124744"/>
            <a:ext cx="8748464"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aphicFrame>
        <p:nvGraphicFramePr>
          <p:cNvPr id="9" name="Table 8"/>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13" name="Table 12"/>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Por pagar</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Por</a:t>
                      </a:r>
                      <a:r>
                        <a:rPr lang="es-CO" sz="1100" b="0" i="0" u="none" strike="noStrike" baseline="0" noProof="0" dirty="0" smtClean="0">
                          <a:solidFill>
                            <a:srgbClr val="000000"/>
                          </a:solidFill>
                          <a:latin typeface="Calibri"/>
                        </a:rPr>
                        <a:t> pagar</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Por pagar</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Por Pagar</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11" name="Folded Corner 10"/>
          <p:cNvSpPr/>
          <p:nvPr/>
        </p:nvSpPr>
        <p:spPr>
          <a:xfrm>
            <a:off x="0" y="1124744"/>
            <a:ext cx="8748464"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5" name="TextBox 14"/>
          <p:cNvSpPr txBox="1"/>
          <p:nvPr/>
        </p:nvSpPr>
        <p:spPr>
          <a:xfrm>
            <a:off x="5724128" y="1628800"/>
            <a:ext cx="2273379" cy="307777"/>
          </a:xfrm>
          <a:prstGeom prst="rect">
            <a:avLst/>
          </a:prstGeom>
          <a:noFill/>
        </p:spPr>
        <p:txBody>
          <a:bodyPr wrap="none" rtlCol="0">
            <a:spAutoFit/>
          </a:bodyPr>
          <a:lstStyle/>
          <a:p>
            <a:r>
              <a:rPr lang="es-CO" sz="1400" u="sng" dirty="0" smtClean="0"/>
              <a:t>Rentabilidad del Operador</a:t>
            </a:r>
            <a:endParaRPr lang="es-CO" sz="1400" u="sng" dirty="0"/>
          </a:p>
        </p:txBody>
      </p:sp>
      <p:pic>
        <p:nvPicPr>
          <p:cNvPr id="91137" name="Picture 1"/>
          <p:cNvPicPr>
            <a:picLocks noChangeAspect="1" noChangeArrowheads="1"/>
          </p:cNvPicPr>
          <p:nvPr/>
        </p:nvPicPr>
        <p:blipFill>
          <a:blip r:embed="rId3" cstate="print"/>
          <a:srcRect/>
          <a:stretch>
            <a:fillRect/>
          </a:stretch>
        </p:blipFill>
        <p:spPr bwMode="auto">
          <a:xfrm>
            <a:off x="5364088" y="2060848"/>
            <a:ext cx="3263178" cy="1961952"/>
          </a:xfrm>
          <a:prstGeom prst="rect">
            <a:avLst/>
          </a:prstGeom>
          <a:noFill/>
          <a:ln w="9525">
            <a:noFill/>
            <a:miter lim="800000"/>
            <a:headEnd/>
            <a:tailEnd/>
          </a:ln>
          <a:effectLst/>
        </p:spPr>
      </p:pic>
      <p:graphicFrame>
        <p:nvGraphicFramePr>
          <p:cNvPr id="17" name="Table 16"/>
          <p:cNvGraphicFramePr>
            <a:graphicFrameLocks noGrp="1"/>
          </p:cNvGraphicFramePr>
          <p:nvPr/>
        </p:nvGraphicFramePr>
        <p:xfrm>
          <a:off x="3923928" y="1556792"/>
          <a:ext cx="936104" cy="2463792"/>
        </p:xfrm>
        <a:graphic>
          <a:graphicData uri="http://schemas.openxmlformats.org/drawingml/2006/table">
            <a:tbl>
              <a:tblPr/>
              <a:tblGrid>
                <a:gridCol w="936104"/>
              </a:tblGrid>
              <a:tr h="199304">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26482">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482">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6482">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26482">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26482">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26482">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42004">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26482">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9304">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37806">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graphicFrame>
        <p:nvGraphicFramePr>
          <p:cNvPr id="24" name="Table 23"/>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32" name="Table 31"/>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11" name="Folded Corner 10"/>
          <p:cNvSpPr/>
          <p:nvPr/>
        </p:nvSpPr>
        <p:spPr>
          <a:xfrm>
            <a:off x="0" y="1124744"/>
            <a:ext cx="8748464"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smtClean="0"/>
              <a:t>            </a:t>
            </a:r>
            <a:endParaRPr lang="es-CO" dirty="0"/>
          </a:p>
        </p:txBody>
      </p:sp>
      <p:sp>
        <p:nvSpPr>
          <p:cNvPr id="63" name="TextBox 62"/>
          <p:cNvSpPr txBox="1"/>
          <p:nvPr/>
        </p:nvSpPr>
        <p:spPr>
          <a:xfrm>
            <a:off x="5064847" y="3394007"/>
            <a:ext cx="731289" cy="1169551"/>
          </a:xfrm>
          <a:prstGeom prst="rect">
            <a:avLst/>
          </a:prstGeom>
          <a:noFill/>
        </p:spPr>
        <p:txBody>
          <a:bodyPr wrap="none" rtlCol="0">
            <a:spAutoFit/>
          </a:bodyPr>
          <a:lstStyle/>
          <a:p>
            <a:pPr algn="r"/>
            <a:r>
              <a:rPr lang="es-CO" sz="1400" b="1" dirty="0" smtClean="0"/>
              <a:t>$1,000</a:t>
            </a:r>
          </a:p>
          <a:p>
            <a:pPr algn="r"/>
            <a:r>
              <a:rPr lang="es-CO" sz="1400" b="1" dirty="0" smtClean="0"/>
              <a:t>$15</a:t>
            </a:r>
          </a:p>
          <a:p>
            <a:pPr algn="r"/>
            <a:r>
              <a:rPr lang="es-CO" sz="1400" b="1" dirty="0" smtClean="0"/>
              <a:t>2</a:t>
            </a:r>
          </a:p>
          <a:p>
            <a:pPr algn="r"/>
            <a:r>
              <a:rPr lang="es-CO" sz="1400" b="1" dirty="0" smtClean="0"/>
              <a:t>$0.60</a:t>
            </a:r>
          </a:p>
          <a:p>
            <a:pPr algn="r"/>
            <a:r>
              <a:rPr lang="es-CO" sz="1400" b="1" dirty="0" smtClean="0"/>
              <a:t>$50</a:t>
            </a:r>
          </a:p>
        </p:txBody>
      </p:sp>
      <p:sp>
        <p:nvSpPr>
          <p:cNvPr id="66" name="TextBox 65"/>
          <p:cNvSpPr txBox="1"/>
          <p:nvPr/>
        </p:nvSpPr>
        <p:spPr>
          <a:xfrm>
            <a:off x="5010476" y="3013428"/>
            <a:ext cx="918328" cy="307777"/>
          </a:xfrm>
          <a:prstGeom prst="rect">
            <a:avLst/>
          </a:prstGeom>
          <a:noFill/>
        </p:spPr>
        <p:txBody>
          <a:bodyPr wrap="none" rtlCol="0">
            <a:spAutoFit/>
          </a:bodyPr>
          <a:lstStyle/>
          <a:p>
            <a:r>
              <a:rPr lang="es-CO" sz="1400" u="sng" dirty="0" smtClean="0"/>
              <a:t>Variables</a:t>
            </a:r>
            <a:endParaRPr lang="es-CO" sz="1400" u="sng" dirty="0"/>
          </a:p>
        </p:txBody>
      </p:sp>
      <p:sp>
        <p:nvSpPr>
          <p:cNvPr id="67" name="TextBox 66"/>
          <p:cNvSpPr txBox="1"/>
          <p:nvPr/>
        </p:nvSpPr>
        <p:spPr>
          <a:xfrm>
            <a:off x="5010476" y="1665021"/>
            <a:ext cx="2075953" cy="307777"/>
          </a:xfrm>
          <a:prstGeom prst="rect">
            <a:avLst/>
          </a:prstGeom>
          <a:noFill/>
        </p:spPr>
        <p:txBody>
          <a:bodyPr wrap="none" rtlCol="0">
            <a:spAutoFit/>
          </a:bodyPr>
          <a:lstStyle/>
          <a:p>
            <a:r>
              <a:rPr lang="es-CO" sz="1400" u="sng" dirty="0" smtClean="0"/>
              <a:t>Rentabilidad del Agente</a:t>
            </a:r>
            <a:endParaRPr lang="es-CO" sz="1400" u="sng" dirty="0"/>
          </a:p>
        </p:txBody>
      </p:sp>
      <p:sp>
        <p:nvSpPr>
          <p:cNvPr id="27" name="TextBox 26"/>
          <p:cNvSpPr txBox="1"/>
          <p:nvPr/>
        </p:nvSpPr>
        <p:spPr>
          <a:xfrm>
            <a:off x="5724128" y="3394007"/>
            <a:ext cx="2598275" cy="1384995"/>
          </a:xfrm>
          <a:prstGeom prst="rect">
            <a:avLst/>
          </a:prstGeom>
          <a:noFill/>
        </p:spPr>
        <p:txBody>
          <a:bodyPr wrap="none" rtlCol="0">
            <a:spAutoFit/>
          </a:bodyPr>
          <a:lstStyle/>
          <a:p>
            <a:r>
              <a:rPr lang="es-CO" sz="1400" dirty="0" smtClean="0"/>
              <a:t>Flotante</a:t>
            </a:r>
          </a:p>
          <a:p>
            <a:r>
              <a:rPr lang="es-CO" sz="1400" dirty="0" smtClean="0"/>
              <a:t>Costo reabastecimiento</a:t>
            </a:r>
          </a:p>
          <a:p>
            <a:r>
              <a:rPr lang="es-CO" sz="1400" dirty="0" smtClean="0"/>
              <a:t>Volumen transacciones día</a:t>
            </a:r>
          </a:p>
          <a:p>
            <a:r>
              <a:rPr lang="es-CO" sz="1400" dirty="0" smtClean="0"/>
              <a:t>Valor comisión promedio</a:t>
            </a:r>
          </a:p>
          <a:p>
            <a:r>
              <a:rPr lang="es-CO" sz="1400" dirty="0" smtClean="0"/>
              <a:t>Valor promedio de transacción</a:t>
            </a:r>
          </a:p>
          <a:p>
            <a:endParaRPr lang="es-CO" sz="1400" dirty="0"/>
          </a:p>
        </p:txBody>
      </p:sp>
      <p:sp>
        <p:nvSpPr>
          <p:cNvPr id="29" name="Rectangle 28"/>
          <p:cNvSpPr/>
          <p:nvPr/>
        </p:nvSpPr>
        <p:spPr>
          <a:xfrm>
            <a:off x="5436096" y="2204864"/>
            <a:ext cx="2880320" cy="288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1" name="TextBox 30"/>
          <p:cNvSpPr txBox="1"/>
          <p:nvPr/>
        </p:nvSpPr>
        <p:spPr>
          <a:xfrm>
            <a:off x="5724128" y="2348880"/>
            <a:ext cx="1489254" cy="738664"/>
          </a:xfrm>
          <a:prstGeom prst="rect">
            <a:avLst/>
          </a:prstGeom>
          <a:noFill/>
        </p:spPr>
        <p:txBody>
          <a:bodyPr wrap="none" rtlCol="0">
            <a:spAutoFit/>
          </a:bodyPr>
          <a:lstStyle/>
          <a:p>
            <a:r>
              <a:rPr lang="es-CO" sz="1400" dirty="0" smtClean="0"/>
              <a:t>Retorno  Activos</a:t>
            </a:r>
          </a:p>
          <a:p>
            <a:r>
              <a:rPr lang="es-CO" sz="1400" dirty="0" smtClean="0"/>
              <a:t>Ganancia Diaria</a:t>
            </a:r>
          </a:p>
          <a:p>
            <a:endParaRPr lang="es-CO" sz="1400" dirty="0"/>
          </a:p>
        </p:txBody>
      </p:sp>
      <p:sp>
        <p:nvSpPr>
          <p:cNvPr id="32" name="TextBox 31"/>
          <p:cNvSpPr txBox="1"/>
          <p:nvPr/>
        </p:nvSpPr>
        <p:spPr>
          <a:xfrm>
            <a:off x="5148064" y="2348880"/>
            <a:ext cx="652551" cy="523220"/>
          </a:xfrm>
          <a:prstGeom prst="rect">
            <a:avLst/>
          </a:prstGeom>
          <a:noFill/>
        </p:spPr>
        <p:txBody>
          <a:bodyPr wrap="none" rtlCol="0">
            <a:spAutoFit/>
          </a:bodyPr>
          <a:lstStyle/>
          <a:p>
            <a:pPr algn="r"/>
            <a:r>
              <a:rPr lang="es-CO" sz="1400" b="1" dirty="0" smtClean="0">
                <a:solidFill>
                  <a:srgbClr val="FF0000"/>
                </a:solidFill>
              </a:rPr>
              <a:t>(11%)</a:t>
            </a:r>
          </a:p>
          <a:p>
            <a:pPr algn="r"/>
            <a:r>
              <a:rPr lang="es-CO" sz="1400" b="1" dirty="0" smtClean="0">
                <a:solidFill>
                  <a:srgbClr val="FF0000"/>
                </a:solidFill>
              </a:rPr>
              <a:t>(.30)</a:t>
            </a:r>
          </a:p>
        </p:txBody>
      </p:sp>
      <p:graphicFrame>
        <p:nvGraphicFramePr>
          <p:cNvPr id="36" name="Table 35"/>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37" name="Table 36"/>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lded Corner 15"/>
          <p:cNvSpPr/>
          <p:nvPr/>
        </p:nvSpPr>
        <p:spPr>
          <a:xfrm>
            <a:off x="0" y="1124744"/>
            <a:ext cx="8748464"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graphicFrame>
        <p:nvGraphicFramePr>
          <p:cNvPr id="17" name="Table 16"/>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graphicFrame>
        <p:nvGraphicFramePr>
          <p:cNvPr id="18" name="Table 17"/>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ded Corner 14"/>
          <p:cNvSpPr/>
          <p:nvPr/>
        </p:nvSpPr>
        <p:spPr>
          <a:xfrm>
            <a:off x="0" y="1124744"/>
            <a:ext cx="8748464"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graphicFrame>
        <p:nvGraphicFramePr>
          <p:cNvPr id="18" name="Table 17"/>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19" name="Table 18"/>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$1.80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$3.60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$7.20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olded Corner 17"/>
          <p:cNvSpPr/>
          <p:nvPr/>
        </p:nvSpPr>
        <p:spPr>
          <a:xfrm>
            <a:off x="0" y="1124744"/>
            <a:ext cx="8748464"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8" name="TextBox 7"/>
          <p:cNvSpPr txBox="1"/>
          <p:nvPr/>
        </p:nvSpPr>
        <p:spPr>
          <a:xfrm>
            <a:off x="5064847" y="3394007"/>
            <a:ext cx="731289" cy="1169551"/>
          </a:xfrm>
          <a:prstGeom prst="rect">
            <a:avLst/>
          </a:prstGeom>
          <a:noFill/>
        </p:spPr>
        <p:txBody>
          <a:bodyPr wrap="none" rtlCol="0">
            <a:spAutoFit/>
          </a:bodyPr>
          <a:lstStyle/>
          <a:p>
            <a:pPr algn="r"/>
            <a:r>
              <a:rPr lang="es-CO" sz="1400" b="1" dirty="0" smtClean="0"/>
              <a:t>$1,000</a:t>
            </a:r>
          </a:p>
          <a:p>
            <a:pPr algn="r"/>
            <a:r>
              <a:rPr lang="es-CO" sz="1400" b="1" dirty="0" smtClean="0"/>
              <a:t>$15</a:t>
            </a:r>
          </a:p>
          <a:p>
            <a:pPr algn="r"/>
            <a:r>
              <a:rPr lang="es-CO" sz="1400" b="1" dirty="0" smtClean="0"/>
              <a:t>2</a:t>
            </a:r>
          </a:p>
          <a:p>
            <a:pPr algn="r"/>
            <a:r>
              <a:rPr lang="es-CO" sz="1400" b="1" dirty="0" smtClean="0"/>
              <a:t>$0.60</a:t>
            </a:r>
          </a:p>
          <a:p>
            <a:pPr algn="r"/>
            <a:r>
              <a:rPr lang="es-CO" sz="1400" b="1" dirty="0" smtClean="0"/>
              <a:t>$50</a:t>
            </a:r>
          </a:p>
        </p:txBody>
      </p:sp>
      <p:sp>
        <p:nvSpPr>
          <p:cNvPr id="12" name="TextBox 11"/>
          <p:cNvSpPr txBox="1"/>
          <p:nvPr/>
        </p:nvSpPr>
        <p:spPr>
          <a:xfrm>
            <a:off x="5010476" y="3013428"/>
            <a:ext cx="918328" cy="307777"/>
          </a:xfrm>
          <a:prstGeom prst="rect">
            <a:avLst/>
          </a:prstGeom>
          <a:noFill/>
        </p:spPr>
        <p:txBody>
          <a:bodyPr wrap="none" rtlCol="0">
            <a:spAutoFit/>
          </a:bodyPr>
          <a:lstStyle/>
          <a:p>
            <a:r>
              <a:rPr lang="es-CO" sz="1400" u="sng" dirty="0" smtClean="0"/>
              <a:t>Variables</a:t>
            </a:r>
            <a:endParaRPr lang="es-CO" sz="1400" u="sng" dirty="0"/>
          </a:p>
        </p:txBody>
      </p:sp>
      <p:sp>
        <p:nvSpPr>
          <p:cNvPr id="13" name="TextBox 12"/>
          <p:cNvSpPr txBox="1"/>
          <p:nvPr/>
        </p:nvSpPr>
        <p:spPr>
          <a:xfrm>
            <a:off x="5010476" y="1665021"/>
            <a:ext cx="2075953" cy="307777"/>
          </a:xfrm>
          <a:prstGeom prst="rect">
            <a:avLst/>
          </a:prstGeom>
          <a:noFill/>
        </p:spPr>
        <p:txBody>
          <a:bodyPr wrap="none" rtlCol="0">
            <a:spAutoFit/>
          </a:bodyPr>
          <a:lstStyle/>
          <a:p>
            <a:r>
              <a:rPr lang="es-CO" sz="1400" u="sng" dirty="0" smtClean="0"/>
              <a:t>Rentabilidad del Agente</a:t>
            </a:r>
            <a:endParaRPr lang="es-CO" sz="1400" u="sng" dirty="0"/>
          </a:p>
        </p:txBody>
      </p:sp>
      <p:sp>
        <p:nvSpPr>
          <p:cNvPr id="14" name="TextBox 13"/>
          <p:cNvSpPr txBox="1"/>
          <p:nvPr/>
        </p:nvSpPr>
        <p:spPr>
          <a:xfrm>
            <a:off x="5724128" y="3394007"/>
            <a:ext cx="2598275" cy="1384995"/>
          </a:xfrm>
          <a:prstGeom prst="rect">
            <a:avLst/>
          </a:prstGeom>
          <a:noFill/>
        </p:spPr>
        <p:txBody>
          <a:bodyPr wrap="none" rtlCol="0">
            <a:spAutoFit/>
          </a:bodyPr>
          <a:lstStyle/>
          <a:p>
            <a:r>
              <a:rPr lang="es-CO" sz="1400" dirty="0" smtClean="0"/>
              <a:t>Flotante</a:t>
            </a:r>
          </a:p>
          <a:p>
            <a:r>
              <a:rPr lang="es-CO" sz="1400" dirty="0" smtClean="0"/>
              <a:t>Costo reabastecimiento</a:t>
            </a:r>
          </a:p>
          <a:p>
            <a:r>
              <a:rPr lang="es-CO" sz="1400" dirty="0" smtClean="0"/>
              <a:t>Volumen transacciones día</a:t>
            </a:r>
          </a:p>
          <a:p>
            <a:r>
              <a:rPr lang="es-CO" sz="1400" dirty="0" smtClean="0"/>
              <a:t>Valor comisión promedio</a:t>
            </a:r>
          </a:p>
          <a:p>
            <a:r>
              <a:rPr lang="es-CO" sz="1400" dirty="0" smtClean="0"/>
              <a:t>Valor promedio de transacción</a:t>
            </a:r>
          </a:p>
          <a:p>
            <a:endParaRPr lang="es-CO" sz="1400" dirty="0"/>
          </a:p>
        </p:txBody>
      </p:sp>
      <p:sp>
        <p:nvSpPr>
          <p:cNvPr id="15" name="Rectangle 14"/>
          <p:cNvSpPr/>
          <p:nvPr/>
        </p:nvSpPr>
        <p:spPr>
          <a:xfrm>
            <a:off x="5436096" y="2204864"/>
            <a:ext cx="2880320" cy="288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16" name="TextBox 15"/>
          <p:cNvSpPr txBox="1"/>
          <p:nvPr/>
        </p:nvSpPr>
        <p:spPr>
          <a:xfrm>
            <a:off x="5724128" y="2348880"/>
            <a:ext cx="1489254" cy="738664"/>
          </a:xfrm>
          <a:prstGeom prst="rect">
            <a:avLst/>
          </a:prstGeom>
          <a:noFill/>
        </p:spPr>
        <p:txBody>
          <a:bodyPr wrap="none" rtlCol="0">
            <a:spAutoFit/>
          </a:bodyPr>
          <a:lstStyle/>
          <a:p>
            <a:r>
              <a:rPr lang="es-CO" sz="1400" dirty="0" smtClean="0"/>
              <a:t>Retorno  Activos</a:t>
            </a:r>
          </a:p>
          <a:p>
            <a:r>
              <a:rPr lang="es-CO" sz="1400" dirty="0" smtClean="0"/>
              <a:t>Ganancia Diaria</a:t>
            </a:r>
          </a:p>
          <a:p>
            <a:endParaRPr lang="es-CO" sz="1400" dirty="0"/>
          </a:p>
        </p:txBody>
      </p:sp>
      <p:sp>
        <p:nvSpPr>
          <p:cNvPr id="17" name="TextBox 16"/>
          <p:cNvSpPr txBox="1"/>
          <p:nvPr/>
        </p:nvSpPr>
        <p:spPr>
          <a:xfrm>
            <a:off x="5157490" y="2348880"/>
            <a:ext cx="643125" cy="523220"/>
          </a:xfrm>
          <a:prstGeom prst="rect">
            <a:avLst/>
          </a:prstGeom>
          <a:noFill/>
        </p:spPr>
        <p:txBody>
          <a:bodyPr wrap="none" rtlCol="0">
            <a:spAutoFit/>
          </a:bodyPr>
          <a:lstStyle/>
          <a:p>
            <a:pPr algn="r"/>
            <a:r>
              <a:rPr lang="es-CO" sz="1400" b="1" dirty="0" smtClean="0"/>
              <a:t>131%</a:t>
            </a:r>
          </a:p>
          <a:p>
            <a:pPr algn="r"/>
            <a:r>
              <a:rPr lang="es-CO" sz="1400" b="1" dirty="0" smtClean="0"/>
              <a:t>3.60</a:t>
            </a:r>
          </a:p>
        </p:txBody>
      </p:sp>
      <p:graphicFrame>
        <p:nvGraphicFramePr>
          <p:cNvPr id="19" name="Table 18"/>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20" name="Table 19"/>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$1.80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$3.60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$7.20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lded Corner 21"/>
          <p:cNvSpPr/>
          <p:nvPr/>
        </p:nvSpPr>
        <p:spPr>
          <a:xfrm>
            <a:off x="0" y="1124744"/>
            <a:ext cx="8748464" cy="4248472"/>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pic>
        <p:nvPicPr>
          <p:cNvPr id="18" name="Picture 2"/>
          <p:cNvPicPr>
            <a:picLocks noChangeAspect="1" noChangeArrowheads="1"/>
          </p:cNvPicPr>
          <p:nvPr/>
        </p:nvPicPr>
        <p:blipFill>
          <a:blip r:embed="rId3" cstate="print"/>
          <a:srcRect/>
          <a:stretch>
            <a:fillRect/>
          </a:stretch>
        </p:blipFill>
        <p:spPr bwMode="auto">
          <a:xfrm>
            <a:off x="5004048" y="2204864"/>
            <a:ext cx="3658914" cy="2198391"/>
          </a:xfrm>
          <a:prstGeom prst="rect">
            <a:avLst/>
          </a:prstGeom>
          <a:noFill/>
          <a:ln w="9525">
            <a:noFill/>
            <a:miter lim="800000"/>
            <a:headEnd/>
            <a:tailEnd/>
          </a:ln>
          <a:effectLst/>
        </p:spPr>
      </p:pic>
      <p:sp>
        <p:nvSpPr>
          <p:cNvPr id="19" name="TextBox 18"/>
          <p:cNvSpPr txBox="1"/>
          <p:nvPr/>
        </p:nvSpPr>
        <p:spPr>
          <a:xfrm>
            <a:off x="6012160" y="4149080"/>
            <a:ext cx="1533561" cy="307777"/>
          </a:xfrm>
          <a:prstGeom prst="rect">
            <a:avLst/>
          </a:prstGeom>
          <a:solidFill>
            <a:schemeClr val="bg1">
              <a:lumMod val="95000"/>
            </a:schemeClr>
          </a:solidFill>
        </p:spPr>
        <p:txBody>
          <a:bodyPr wrap="none" rtlCol="0">
            <a:spAutoFit/>
          </a:bodyPr>
          <a:lstStyle/>
          <a:p>
            <a:r>
              <a:rPr lang="es-CO" sz="1400" dirty="0" smtClean="0"/>
              <a:t>Valor Transferido</a:t>
            </a:r>
            <a:endParaRPr lang="es-CO" sz="1400" dirty="0"/>
          </a:p>
        </p:txBody>
      </p:sp>
      <p:sp>
        <p:nvSpPr>
          <p:cNvPr id="20" name="TextBox 19"/>
          <p:cNvSpPr txBox="1"/>
          <p:nvPr/>
        </p:nvSpPr>
        <p:spPr>
          <a:xfrm>
            <a:off x="5148064" y="2276872"/>
            <a:ext cx="3536546" cy="261610"/>
          </a:xfrm>
          <a:prstGeom prst="rect">
            <a:avLst/>
          </a:prstGeom>
          <a:solidFill>
            <a:schemeClr val="bg1">
              <a:lumMod val="95000"/>
            </a:schemeClr>
          </a:solidFill>
        </p:spPr>
        <p:txBody>
          <a:bodyPr wrap="none" rtlCol="0">
            <a:spAutoFit/>
          </a:bodyPr>
          <a:lstStyle/>
          <a:p>
            <a:r>
              <a:rPr lang="es-CO" sz="1100" b="1" dirty="0" smtClean="0"/>
              <a:t>Margen Operador Transferencia P2P comienzo-fin</a:t>
            </a:r>
            <a:endParaRPr lang="es-CO" sz="1100" b="1" dirty="0"/>
          </a:p>
        </p:txBody>
      </p:sp>
      <p:sp>
        <p:nvSpPr>
          <p:cNvPr id="21" name="TextBox 20"/>
          <p:cNvSpPr txBox="1"/>
          <p:nvPr/>
        </p:nvSpPr>
        <p:spPr>
          <a:xfrm>
            <a:off x="5724128" y="1628800"/>
            <a:ext cx="2273379" cy="307777"/>
          </a:xfrm>
          <a:prstGeom prst="rect">
            <a:avLst/>
          </a:prstGeom>
          <a:noFill/>
        </p:spPr>
        <p:txBody>
          <a:bodyPr wrap="none" rtlCol="0">
            <a:spAutoFit/>
          </a:bodyPr>
          <a:lstStyle/>
          <a:p>
            <a:r>
              <a:rPr lang="es-CO" sz="1400" u="sng" dirty="0" smtClean="0"/>
              <a:t>Rentabilidad del Operador</a:t>
            </a:r>
            <a:endParaRPr lang="es-CO" sz="1400" u="sng" dirty="0"/>
          </a:p>
        </p:txBody>
      </p:sp>
      <p:graphicFrame>
        <p:nvGraphicFramePr>
          <p:cNvPr id="23" name="Table 22"/>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24" name="Table 23"/>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$1.80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$3.60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$7.20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099" cy="777875"/>
          </a:xfrm>
        </p:spPr>
        <p:txBody>
          <a:bodyPr/>
          <a:lstStyle/>
          <a:p>
            <a:pPr eaLnBrk="1" hangingPunct="1"/>
            <a:r>
              <a:rPr lang="es-CO" dirty="0" smtClean="0"/>
              <a:t>Variables de rentabilidad de los agentes</a:t>
            </a:r>
            <a:endParaRPr lang="en-US" dirty="0" smtClean="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9" name="TextBox 18"/>
          <p:cNvSpPr txBox="1"/>
          <p:nvPr/>
        </p:nvSpPr>
        <p:spPr>
          <a:xfrm>
            <a:off x="369658" y="1393612"/>
            <a:ext cx="3600400" cy="523220"/>
          </a:xfrm>
          <a:prstGeom prst="rect">
            <a:avLst/>
          </a:prstGeom>
          <a:noFill/>
        </p:spPr>
        <p:txBody>
          <a:bodyPr wrap="square" rtlCol="0">
            <a:spAutoFit/>
          </a:bodyPr>
          <a:lstStyle/>
          <a:p>
            <a:r>
              <a:rPr lang="es-CO" sz="1400" dirty="0" smtClean="0"/>
              <a:t>Cuales son las variables que llevan a un agente a ser rentable?</a:t>
            </a:r>
            <a:endParaRPr lang="es-CO" sz="1400" dirty="0"/>
          </a:p>
        </p:txBody>
      </p:sp>
      <p:sp>
        <p:nvSpPr>
          <p:cNvPr id="20" name="TextBox 19"/>
          <p:cNvSpPr txBox="1"/>
          <p:nvPr/>
        </p:nvSpPr>
        <p:spPr>
          <a:xfrm>
            <a:off x="683568" y="1988840"/>
            <a:ext cx="830677" cy="307777"/>
          </a:xfrm>
          <a:prstGeom prst="rect">
            <a:avLst/>
          </a:prstGeom>
          <a:noFill/>
        </p:spPr>
        <p:txBody>
          <a:bodyPr wrap="none" rtlCol="0">
            <a:spAutoFit/>
          </a:bodyPr>
          <a:lstStyle/>
          <a:p>
            <a:r>
              <a:rPr lang="es-CO" sz="1400" dirty="0" smtClean="0"/>
              <a:t>Flotante</a:t>
            </a:r>
            <a:endParaRPr lang="es-CO" sz="1400" dirty="0"/>
          </a:p>
        </p:txBody>
      </p:sp>
      <p:sp>
        <p:nvSpPr>
          <p:cNvPr id="22" name="TextBox 21"/>
          <p:cNvSpPr txBox="1"/>
          <p:nvPr/>
        </p:nvSpPr>
        <p:spPr>
          <a:xfrm>
            <a:off x="666419" y="4251853"/>
            <a:ext cx="2579039" cy="307777"/>
          </a:xfrm>
          <a:prstGeom prst="rect">
            <a:avLst/>
          </a:prstGeom>
          <a:noFill/>
        </p:spPr>
        <p:txBody>
          <a:bodyPr wrap="none" rtlCol="0">
            <a:spAutoFit/>
          </a:bodyPr>
          <a:lstStyle/>
          <a:p>
            <a:r>
              <a:rPr lang="es-CO" sz="1400" dirty="0" smtClean="0"/>
              <a:t>Valor promedio de comisiones</a:t>
            </a:r>
            <a:endParaRPr lang="es-CO" sz="1400" dirty="0"/>
          </a:p>
        </p:txBody>
      </p:sp>
      <p:sp>
        <p:nvSpPr>
          <p:cNvPr id="23" name="TextBox 22"/>
          <p:cNvSpPr txBox="1"/>
          <p:nvPr/>
        </p:nvSpPr>
        <p:spPr>
          <a:xfrm>
            <a:off x="666316" y="4963814"/>
            <a:ext cx="2787430" cy="307777"/>
          </a:xfrm>
          <a:prstGeom prst="rect">
            <a:avLst/>
          </a:prstGeom>
          <a:noFill/>
        </p:spPr>
        <p:txBody>
          <a:bodyPr wrap="none" rtlCol="0">
            <a:spAutoFit/>
          </a:bodyPr>
          <a:lstStyle/>
          <a:p>
            <a:r>
              <a:rPr lang="es-CO" sz="1400" dirty="0" smtClean="0"/>
              <a:t>Valor promedio de transacciones</a:t>
            </a:r>
            <a:endParaRPr lang="es-CO" sz="1400" dirty="0"/>
          </a:p>
        </p:txBody>
      </p:sp>
      <p:sp>
        <p:nvSpPr>
          <p:cNvPr id="25" name="Oval 24"/>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27" name="Rectangle 26"/>
          <p:cNvSpPr/>
          <p:nvPr/>
        </p:nvSpPr>
        <p:spPr>
          <a:xfrm>
            <a:off x="683568" y="2204864"/>
            <a:ext cx="3269238" cy="577081"/>
          </a:xfrm>
          <a:prstGeom prst="rect">
            <a:avLst/>
          </a:prstGeom>
        </p:spPr>
        <p:txBody>
          <a:bodyPr wrap="square">
            <a:spAutoFit/>
          </a:bodyPr>
          <a:lstStyle/>
          <a:p>
            <a:r>
              <a:rPr lang="es-CO" sz="1050" dirty="0" smtClean="0"/>
              <a:t>la cantidad de dinero electrónico y / o dinero en efectivo que un agente debe tener a la mano para realizar transacciones.</a:t>
            </a:r>
            <a:endParaRPr lang="es-CO" sz="1050" i="1" dirty="0"/>
          </a:p>
        </p:txBody>
      </p:sp>
      <p:sp>
        <p:nvSpPr>
          <p:cNvPr id="28" name="Oval 27"/>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29" name="TextBox 28"/>
          <p:cNvSpPr txBox="1"/>
          <p:nvPr/>
        </p:nvSpPr>
        <p:spPr>
          <a:xfrm>
            <a:off x="674942" y="2769302"/>
            <a:ext cx="2313454" cy="307777"/>
          </a:xfrm>
          <a:prstGeom prst="rect">
            <a:avLst/>
          </a:prstGeom>
          <a:noFill/>
        </p:spPr>
        <p:txBody>
          <a:bodyPr wrap="none" rtlCol="0">
            <a:spAutoFit/>
          </a:bodyPr>
          <a:lstStyle/>
          <a:p>
            <a:r>
              <a:rPr lang="es-CO" sz="1400" dirty="0" smtClean="0"/>
              <a:t>Costo de reabastecimiento</a:t>
            </a:r>
            <a:endParaRPr lang="es-CO" sz="1400" dirty="0"/>
          </a:p>
        </p:txBody>
      </p:sp>
      <p:sp>
        <p:nvSpPr>
          <p:cNvPr id="30" name="Rectangle 29"/>
          <p:cNvSpPr/>
          <p:nvPr/>
        </p:nvSpPr>
        <p:spPr>
          <a:xfrm>
            <a:off x="680568" y="2993952"/>
            <a:ext cx="3269238" cy="430887"/>
          </a:xfrm>
          <a:prstGeom prst="rect">
            <a:avLst/>
          </a:prstGeom>
        </p:spPr>
        <p:txBody>
          <a:bodyPr wrap="square">
            <a:spAutoFit/>
          </a:bodyPr>
          <a:lstStyle/>
          <a:p>
            <a:r>
              <a:rPr lang="es-CO" sz="1050" dirty="0" smtClean="0"/>
              <a:t>Costo que incurre un agente en reabastecer su dinero o saldo de flotante de dinero electrónico.</a:t>
            </a:r>
            <a:endParaRPr lang="es-CO" sz="1050" i="1" dirty="0"/>
          </a:p>
        </p:txBody>
      </p:sp>
      <p:sp>
        <p:nvSpPr>
          <p:cNvPr id="31" name="Oval 30"/>
          <p:cNvSpPr/>
          <p:nvPr/>
        </p:nvSpPr>
        <p:spPr>
          <a:xfrm>
            <a:off x="467544" y="4289357"/>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4</a:t>
            </a:r>
            <a:endParaRPr lang="es-CO" sz="1200" dirty="0">
              <a:solidFill>
                <a:schemeClr val="tx1"/>
              </a:solidFill>
            </a:endParaRPr>
          </a:p>
        </p:txBody>
      </p:sp>
      <p:sp>
        <p:nvSpPr>
          <p:cNvPr id="32" name="Rectangle 31"/>
          <p:cNvSpPr/>
          <p:nvPr/>
        </p:nvSpPr>
        <p:spPr>
          <a:xfrm>
            <a:off x="680568" y="4459251"/>
            <a:ext cx="3269238" cy="430887"/>
          </a:xfrm>
          <a:prstGeom prst="rect">
            <a:avLst/>
          </a:prstGeom>
        </p:spPr>
        <p:txBody>
          <a:bodyPr wrap="square">
            <a:spAutoFit/>
          </a:bodyPr>
          <a:lstStyle/>
          <a:p>
            <a:r>
              <a:rPr lang="es-CO" sz="1050" i="1" dirty="0" smtClean="0"/>
              <a:t>Valor promedio de las comisiones que gana el agente al realizar transacciones de ingreso/retiro</a:t>
            </a:r>
            <a:endParaRPr lang="es-CO" sz="1050" i="1" dirty="0"/>
          </a:p>
        </p:txBody>
      </p:sp>
      <p:sp>
        <p:nvSpPr>
          <p:cNvPr id="35" name="Oval 34"/>
          <p:cNvSpPr/>
          <p:nvPr/>
        </p:nvSpPr>
        <p:spPr>
          <a:xfrm>
            <a:off x="467544" y="5009437"/>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5</a:t>
            </a:r>
            <a:endParaRPr lang="es-CO" sz="1200" dirty="0">
              <a:solidFill>
                <a:schemeClr val="tx1"/>
              </a:solidFill>
            </a:endParaRPr>
          </a:p>
        </p:txBody>
      </p:sp>
      <p:sp>
        <p:nvSpPr>
          <p:cNvPr id="36" name="Rectangle 35"/>
          <p:cNvSpPr/>
          <p:nvPr/>
        </p:nvSpPr>
        <p:spPr>
          <a:xfrm>
            <a:off x="680568" y="5225461"/>
            <a:ext cx="3269238" cy="430887"/>
          </a:xfrm>
          <a:prstGeom prst="rect">
            <a:avLst/>
          </a:prstGeom>
        </p:spPr>
        <p:txBody>
          <a:bodyPr wrap="square">
            <a:spAutoFit/>
          </a:bodyPr>
          <a:lstStyle/>
          <a:p>
            <a:r>
              <a:rPr lang="es-CO" sz="1050" i="1" dirty="0" smtClean="0"/>
              <a:t>Valor promedio de transacciones de ingreso/retiro que realizan los clientes. </a:t>
            </a:r>
            <a:endParaRPr lang="es-CO" sz="1050" i="1" dirty="0"/>
          </a:p>
        </p:txBody>
      </p:sp>
      <p:sp>
        <p:nvSpPr>
          <p:cNvPr id="39" name="TextBox 38"/>
          <p:cNvSpPr txBox="1"/>
          <p:nvPr/>
        </p:nvSpPr>
        <p:spPr>
          <a:xfrm>
            <a:off x="666316" y="3472130"/>
            <a:ext cx="2284343" cy="307777"/>
          </a:xfrm>
          <a:prstGeom prst="rect">
            <a:avLst/>
          </a:prstGeom>
          <a:noFill/>
        </p:spPr>
        <p:txBody>
          <a:bodyPr wrap="none" rtlCol="0">
            <a:spAutoFit/>
          </a:bodyPr>
          <a:lstStyle/>
          <a:p>
            <a:r>
              <a:rPr lang="es-CO" sz="1400" dirty="0" smtClean="0"/>
              <a:t>Volumen de transacciones</a:t>
            </a:r>
            <a:endParaRPr lang="es-CO" sz="1400" dirty="0"/>
          </a:p>
        </p:txBody>
      </p:sp>
      <p:sp>
        <p:nvSpPr>
          <p:cNvPr id="40" name="Oval 39"/>
          <p:cNvSpPr/>
          <p:nvPr/>
        </p:nvSpPr>
        <p:spPr>
          <a:xfrm>
            <a:off x="467544" y="350963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3</a:t>
            </a:r>
            <a:endParaRPr lang="es-CO" sz="1200" dirty="0">
              <a:solidFill>
                <a:schemeClr val="tx1"/>
              </a:solidFill>
            </a:endParaRPr>
          </a:p>
        </p:txBody>
      </p:sp>
      <p:sp>
        <p:nvSpPr>
          <p:cNvPr id="41" name="Rectangle 40"/>
          <p:cNvSpPr/>
          <p:nvPr/>
        </p:nvSpPr>
        <p:spPr>
          <a:xfrm>
            <a:off x="680568" y="3725658"/>
            <a:ext cx="3269238" cy="430887"/>
          </a:xfrm>
          <a:prstGeom prst="rect">
            <a:avLst/>
          </a:prstGeom>
        </p:spPr>
        <p:txBody>
          <a:bodyPr wrap="square">
            <a:spAutoFit/>
          </a:bodyPr>
          <a:lstStyle/>
          <a:p>
            <a:r>
              <a:rPr lang="es-CO" sz="1050" i="1" dirty="0" smtClean="0"/>
              <a:t>El volumen de transacciones de ingreso/retiro que realiza el agente cada día. </a:t>
            </a:r>
            <a:endParaRPr lang="es-CO" sz="1200" i="1" dirty="0"/>
          </a:p>
        </p:txBody>
      </p:sp>
      <p:sp>
        <p:nvSpPr>
          <p:cNvPr id="50" name="Isosceles Triangle 49"/>
          <p:cNvSpPr/>
          <p:nvPr/>
        </p:nvSpPr>
        <p:spPr>
          <a:xfrm rot="5400000">
            <a:off x="2627784" y="3573016"/>
            <a:ext cx="3240360" cy="216024"/>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4" name="TextBox 23"/>
          <p:cNvSpPr txBox="1"/>
          <p:nvPr/>
        </p:nvSpPr>
        <p:spPr>
          <a:xfrm>
            <a:off x="5266680" y="2040596"/>
            <a:ext cx="3121744" cy="646331"/>
          </a:xfrm>
          <a:prstGeom prst="rect">
            <a:avLst/>
          </a:prstGeom>
          <a:noFill/>
        </p:spPr>
        <p:txBody>
          <a:bodyPr wrap="square" rtlCol="0">
            <a:spAutoFit/>
          </a:bodyPr>
          <a:lstStyle/>
          <a:p>
            <a:r>
              <a:rPr lang="es-CO" sz="1200" i="1" dirty="0" smtClean="0"/>
              <a:t>“ entre menos flotante tenga que tener a disposición, menos capital de trabajo tengo comprometido”</a:t>
            </a:r>
            <a:endParaRPr lang="es-CO" sz="1200" i="1" dirty="0"/>
          </a:p>
        </p:txBody>
      </p:sp>
      <p:sp>
        <p:nvSpPr>
          <p:cNvPr id="26" name="TextBox 25"/>
          <p:cNvSpPr txBox="1"/>
          <p:nvPr/>
        </p:nvSpPr>
        <p:spPr>
          <a:xfrm>
            <a:off x="5292183" y="4251853"/>
            <a:ext cx="2736201" cy="646331"/>
          </a:xfrm>
          <a:prstGeom prst="rect">
            <a:avLst/>
          </a:prstGeom>
          <a:noFill/>
        </p:spPr>
        <p:txBody>
          <a:bodyPr wrap="square" rtlCol="0">
            <a:spAutoFit/>
          </a:bodyPr>
          <a:lstStyle/>
          <a:p>
            <a:r>
              <a:rPr lang="es-CO" sz="1200" i="1" dirty="0" smtClean="0"/>
              <a:t>“ entre mas alto el valor de la comisión  por cada transacción, mas gano”</a:t>
            </a:r>
            <a:endParaRPr lang="es-CO" sz="1200" i="1" dirty="0"/>
          </a:p>
        </p:txBody>
      </p:sp>
      <p:sp>
        <p:nvSpPr>
          <p:cNvPr id="33" name="TextBox 32"/>
          <p:cNvSpPr txBox="1"/>
          <p:nvPr/>
        </p:nvSpPr>
        <p:spPr>
          <a:xfrm>
            <a:off x="5292081" y="4963815"/>
            <a:ext cx="2664296" cy="461665"/>
          </a:xfrm>
          <a:prstGeom prst="rect">
            <a:avLst/>
          </a:prstGeom>
          <a:noFill/>
        </p:spPr>
        <p:txBody>
          <a:bodyPr wrap="square" rtlCol="0">
            <a:spAutoFit/>
          </a:bodyPr>
          <a:lstStyle/>
          <a:p>
            <a:r>
              <a:rPr lang="es-CO" sz="1200" i="1" dirty="0" smtClean="0"/>
              <a:t>“ entre mas transacciones rentables  mas gano”</a:t>
            </a:r>
            <a:endParaRPr lang="es-CO" sz="1200" i="1" dirty="0"/>
          </a:p>
        </p:txBody>
      </p:sp>
      <p:sp>
        <p:nvSpPr>
          <p:cNvPr id="34" name="TextBox 33"/>
          <p:cNvSpPr txBox="1"/>
          <p:nvPr/>
        </p:nvSpPr>
        <p:spPr>
          <a:xfrm>
            <a:off x="5300707" y="2769302"/>
            <a:ext cx="2799686" cy="461665"/>
          </a:xfrm>
          <a:prstGeom prst="rect">
            <a:avLst/>
          </a:prstGeom>
          <a:noFill/>
        </p:spPr>
        <p:txBody>
          <a:bodyPr wrap="square" rtlCol="0">
            <a:spAutoFit/>
          </a:bodyPr>
          <a:lstStyle/>
          <a:p>
            <a:r>
              <a:rPr lang="es-CO" sz="1200" i="1" dirty="0" smtClean="0"/>
              <a:t>“ el menor tiempo y dinero que gaste balanceando el flotante me beneficia”</a:t>
            </a:r>
            <a:endParaRPr lang="es-CO" sz="1200" i="1" dirty="0"/>
          </a:p>
        </p:txBody>
      </p:sp>
      <p:sp>
        <p:nvSpPr>
          <p:cNvPr id="37" name="TextBox 36"/>
          <p:cNvSpPr txBox="1"/>
          <p:nvPr/>
        </p:nvSpPr>
        <p:spPr>
          <a:xfrm>
            <a:off x="5292080" y="3472130"/>
            <a:ext cx="2808312" cy="461665"/>
          </a:xfrm>
          <a:prstGeom prst="rect">
            <a:avLst/>
          </a:prstGeom>
          <a:noFill/>
        </p:spPr>
        <p:txBody>
          <a:bodyPr wrap="square" rtlCol="0">
            <a:spAutoFit/>
          </a:bodyPr>
          <a:lstStyle/>
          <a:p>
            <a:r>
              <a:rPr lang="es-CO" sz="1200" i="1" dirty="0" smtClean="0"/>
              <a:t>“ entre mas transacciones procese, mas gano”</a:t>
            </a:r>
            <a:endParaRPr lang="es-CO" sz="1200" i="1" dirty="0"/>
          </a:p>
        </p:txBody>
      </p:sp>
      <p:grpSp>
        <p:nvGrpSpPr>
          <p:cNvPr id="38" name="Group 37"/>
          <p:cNvGrpSpPr/>
          <p:nvPr/>
        </p:nvGrpSpPr>
        <p:grpSpPr>
          <a:xfrm rot="16200000">
            <a:off x="4467275" y="4935661"/>
            <a:ext cx="441572" cy="443953"/>
            <a:chOff x="3122316" y="3236786"/>
            <a:chExt cx="441572" cy="443953"/>
          </a:xfrm>
        </p:grpSpPr>
        <p:sp>
          <p:nvSpPr>
            <p:cNvPr id="42" name="Freeform 41"/>
            <p:cNvSpPr/>
            <p:nvPr/>
          </p:nvSpPr>
          <p:spPr>
            <a:xfrm>
              <a:off x="3131840" y="3284984"/>
              <a:ext cx="360040" cy="360040"/>
            </a:xfrm>
            <a:custGeom>
              <a:avLst/>
              <a:gdLst>
                <a:gd name="connsiteX0" fmla="*/ 0 w 360040"/>
                <a:gd name="connsiteY0" fmla="*/ 180020 h 360040"/>
                <a:gd name="connsiteX1" fmla="*/ 52727 w 360040"/>
                <a:gd name="connsiteY1" fmla="*/ 52727 h 360040"/>
                <a:gd name="connsiteX2" fmla="*/ 180020 w 360040"/>
                <a:gd name="connsiteY2" fmla="*/ 1 h 360040"/>
                <a:gd name="connsiteX3" fmla="*/ 307313 w 360040"/>
                <a:gd name="connsiteY3" fmla="*/ 52728 h 360040"/>
                <a:gd name="connsiteX4" fmla="*/ 360039 w 360040"/>
                <a:gd name="connsiteY4" fmla="*/ 180021 h 360040"/>
                <a:gd name="connsiteX5" fmla="*/ 307312 w 360040"/>
                <a:gd name="connsiteY5" fmla="*/ 307314 h 360040"/>
                <a:gd name="connsiteX6" fmla="*/ 180019 w 360040"/>
                <a:gd name="connsiteY6" fmla="*/ 360041 h 360040"/>
                <a:gd name="connsiteX7" fmla="*/ 52726 w 360040"/>
                <a:gd name="connsiteY7" fmla="*/ 307314 h 360040"/>
                <a:gd name="connsiteX8" fmla="*/ -1 w 360040"/>
                <a:gd name="connsiteY8" fmla="*/ 180021 h 360040"/>
                <a:gd name="connsiteX9" fmla="*/ 0 w 360040"/>
                <a:gd name="connsiteY9" fmla="*/ 18002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040" h="360040">
                  <a:moveTo>
                    <a:pt x="0" y="180020"/>
                  </a:moveTo>
                  <a:cubicBezTo>
                    <a:pt x="0" y="132276"/>
                    <a:pt x="18966" y="86487"/>
                    <a:pt x="52727" y="52727"/>
                  </a:cubicBezTo>
                  <a:cubicBezTo>
                    <a:pt x="86487" y="18967"/>
                    <a:pt x="132276" y="0"/>
                    <a:pt x="180020" y="1"/>
                  </a:cubicBezTo>
                  <a:cubicBezTo>
                    <a:pt x="227764" y="1"/>
                    <a:pt x="273553" y="18967"/>
                    <a:pt x="307313" y="52728"/>
                  </a:cubicBezTo>
                  <a:cubicBezTo>
                    <a:pt x="341073" y="86488"/>
                    <a:pt x="360040" y="132277"/>
                    <a:pt x="360039" y="180021"/>
                  </a:cubicBezTo>
                  <a:cubicBezTo>
                    <a:pt x="360039" y="227765"/>
                    <a:pt x="341073" y="273554"/>
                    <a:pt x="307312" y="307314"/>
                  </a:cubicBezTo>
                  <a:cubicBezTo>
                    <a:pt x="273552" y="341074"/>
                    <a:pt x="227763" y="360041"/>
                    <a:pt x="180019" y="360041"/>
                  </a:cubicBezTo>
                  <a:cubicBezTo>
                    <a:pt x="132275" y="360041"/>
                    <a:pt x="86486" y="341075"/>
                    <a:pt x="52726" y="307314"/>
                  </a:cubicBezTo>
                  <a:cubicBezTo>
                    <a:pt x="18966" y="273554"/>
                    <a:pt x="-1" y="227765"/>
                    <a:pt x="-1" y="180021"/>
                  </a:cubicBezTo>
                  <a:lnTo>
                    <a:pt x="0" y="180020"/>
                  </a:lnTo>
                  <a:close/>
                </a:path>
              </a:pathLst>
            </a:cu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3" name="Rectangle 42"/>
            <p:cNvSpPr/>
            <p:nvPr/>
          </p:nvSpPr>
          <p:spPr>
            <a:xfrm>
              <a:off x="3347864" y="3284985"/>
              <a:ext cx="216024" cy="3957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4" name="Rectangle 43"/>
            <p:cNvSpPr/>
            <p:nvPr/>
          </p:nvSpPr>
          <p:spPr>
            <a:xfrm>
              <a:off x="3122316" y="3236786"/>
              <a:ext cx="216024"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grpSp>
        <p:nvGrpSpPr>
          <p:cNvPr id="46" name="Group 45"/>
          <p:cNvGrpSpPr/>
          <p:nvPr/>
        </p:nvGrpSpPr>
        <p:grpSpPr>
          <a:xfrm>
            <a:off x="4487292" y="2780928"/>
            <a:ext cx="408238" cy="432048"/>
            <a:chOff x="2147538" y="2744635"/>
            <a:chExt cx="408238" cy="432048"/>
          </a:xfrm>
        </p:grpSpPr>
        <p:sp>
          <p:nvSpPr>
            <p:cNvPr id="47" name="Oval 46"/>
            <p:cNvSpPr/>
            <p:nvPr/>
          </p:nvSpPr>
          <p:spPr>
            <a:xfrm>
              <a:off x="2195736" y="2780928"/>
              <a:ext cx="360040" cy="36004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48" name="Rectangle 47"/>
            <p:cNvSpPr/>
            <p:nvPr/>
          </p:nvSpPr>
          <p:spPr>
            <a:xfrm>
              <a:off x="2147538" y="2744635"/>
              <a:ext cx="216024"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sp>
        <p:nvSpPr>
          <p:cNvPr id="64" name="Freeform 63"/>
          <p:cNvSpPr/>
          <p:nvPr/>
        </p:nvSpPr>
        <p:spPr>
          <a:xfrm>
            <a:off x="4559300" y="4293096"/>
            <a:ext cx="360040" cy="360040"/>
          </a:xfrm>
          <a:custGeom>
            <a:avLst/>
            <a:gdLst>
              <a:gd name="connsiteX0" fmla="*/ 0 w 360040"/>
              <a:gd name="connsiteY0" fmla="*/ 180020 h 360040"/>
              <a:gd name="connsiteX1" fmla="*/ 52727 w 360040"/>
              <a:gd name="connsiteY1" fmla="*/ 52727 h 360040"/>
              <a:gd name="connsiteX2" fmla="*/ 180020 w 360040"/>
              <a:gd name="connsiteY2" fmla="*/ 1 h 360040"/>
              <a:gd name="connsiteX3" fmla="*/ 307313 w 360040"/>
              <a:gd name="connsiteY3" fmla="*/ 52728 h 360040"/>
              <a:gd name="connsiteX4" fmla="*/ 360039 w 360040"/>
              <a:gd name="connsiteY4" fmla="*/ 180021 h 360040"/>
              <a:gd name="connsiteX5" fmla="*/ 307312 w 360040"/>
              <a:gd name="connsiteY5" fmla="*/ 307314 h 360040"/>
              <a:gd name="connsiteX6" fmla="*/ 180019 w 360040"/>
              <a:gd name="connsiteY6" fmla="*/ 360041 h 360040"/>
              <a:gd name="connsiteX7" fmla="*/ 52726 w 360040"/>
              <a:gd name="connsiteY7" fmla="*/ 307314 h 360040"/>
              <a:gd name="connsiteX8" fmla="*/ -1 w 360040"/>
              <a:gd name="connsiteY8" fmla="*/ 180021 h 360040"/>
              <a:gd name="connsiteX9" fmla="*/ 0 w 360040"/>
              <a:gd name="connsiteY9" fmla="*/ 18002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040" h="360040">
                <a:moveTo>
                  <a:pt x="0" y="180020"/>
                </a:moveTo>
                <a:cubicBezTo>
                  <a:pt x="0" y="132276"/>
                  <a:pt x="18966" y="86487"/>
                  <a:pt x="52727" y="52727"/>
                </a:cubicBezTo>
                <a:cubicBezTo>
                  <a:pt x="86487" y="18967"/>
                  <a:pt x="132276" y="0"/>
                  <a:pt x="180020" y="1"/>
                </a:cubicBezTo>
                <a:cubicBezTo>
                  <a:pt x="227764" y="1"/>
                  <a:pt x="273553" y="18967"/>
                  <a:pt x="307313" y="52728"/>
                </a:cubicBezTo>
                <a:cubicBezTo>
                  <a:pt x="341073" y="86488"/>
                  <a:pt x="360040" y="132277"/>
                  <a:pt x="360039" y="180021"/>
                </a:cubicBezTo>
                <a:cubicBezTo>
                  <a:pt x="360039" y="227765"/>
                  <a:pt x="341073" y="273554"/>
                  <a:pt x="307312" y="307314"/>
                </a:cubicBezTo>
                <a:cubicBezTo>
                  <a:pt x="273552" y="341074"/>
                  <a:pt x="227763" y="360041"/>
                  <a:pt x="180019" y="360041"/>
                </a:cubicBezTo>
                <a:cubicBezTo>
                  <a:pt x="132275" y="360041"/>
                  <a:pt x="86486" y="341075"/>
                  <a:pt x="52726" y="307314"/>
                </a:cubicBezTo>
                <a:cubicBezTo>
                  <a:pt x="18966" y="273554"/>
                  <a:pt x="-1" y="227765"/>
                  <a:pt x="-1" y="180021"/>
                </a:cubicBezTo>
                <a:lnTo>
                  <a:pt x="0" y="180020"/>
                </a:lnTo>
                <a:close/>
              </a:path>
            </a:pathLst>
          </a:cu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nvGrpSpPr>
          <p:cNvPr id="65" name="Group 64"/>
          <p:cNvGrpSpPr/>
          <p:nvPr/>
        </p:nvGrpSpPr>
        <p:grpSpPr>
          <a:xfrm rot="10800000">
            <a:off x="4504185" y="1963440"/>
            <a:ext cx="410619" cy="448137"/>
            <a:chOff x="3131840" y="2780928"/>
            <a:chExt cx="410619" cy="448137"/>
          </a:xfrm>
        </p:grpSpPr>
        <p:sp>
          <p:nvSpPr>
            <p:cNvPr id="66" name="Freeform 65"/>
            <p:cNvSpPr/>
            <p:nvPr/>
          </p:nvSpPr>
          <p:spPr>
            <a:xfrm>
              <a:off x="3131840" y="2780928"/>
              <a:ext cx="360040" cy="360040"/>
            </a:xfrm>
            <a:custGeom>
              <a:avLst/>
              <a:gdLst>
                <a:gd name="connsiteX0" fmla="*/ 0 w 360040"/>
                <a:gd name="connsiteY0" fmla="*/ 180020 h 360040"/>
                <a:gd name="connsiteX1" fmla="*/ 52727 w 360040"/>
                <a:gd name="connsiteY1" fmla="*/ 52727 h 360040"/>
                <a:gd name="connsiteX2" fmla="*/ 180020 w 360040"/>
                <a:gd name="connsiteY2" fmla="*/ 1 h 360040"/>
                <a:gd name="connsiteX3" fmla="*/ 307313 w 360040"/>
                <a:gd name="connsiteY3" fmla="*/ 52728 h 360040"/>
                <a:gd name="connsiteX4" fmla="*/ 360039 w 360040"/>
                <a:gd name="connsiteY4" fmla="*/ 180021 h 360040"/>
                <a:gd name="connsiteX5" fmla="*/ 307312 w 360040"/>
                <a:gd name="connsiteY5" fmla="*/ 307314 h 360040"/>
                <a:gd name="connsiteX6" fmla="*/ 180019 w 360040"/>
                <a:gd name="connsiteY6" fmla="*/ 360041 h 360040"/>
                <a:gd name="connsiteX7" fmla="*/ 52726 w 360040"/>
                <a:gd name="connsiteY7" fmla="*/ 307314 h 360040"/>
                <a:gd name="connsiteX8" fmla="*/ -1 w 360040"/>
                <a:gd name="connsiteY8" fmla="*/ 180021 h 360040"/>
                <a:gd name="connsiteX9" fmla="*/ 0 w 360040"/>
                <a:gd name="connsiteY9" fmla="*/ 18002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040" h="360040">
                  <a:moveTo>
                    <a:pt x="0" y="180020"/>
                  </a:moveTo>
                  <a:cubicBezTo>
                    <a:pt x="0" y="132276"/>
                    <a:pt x="18966" y="86487"/>
                    <a:pt x="52727" y="52727"/>
                  </a:cubicBezTo>
                  <a:cubicBezTo>
                    <a:pt x="86487" y="18967"/>
                    <a:pt x="132276" y="0"/>
                    <a:pt x="180020" y="1"/>
                  </a:cubicBezTo>
                  <a:cubicBezTo>
                    <a:pt x="227764" y="1"/>
                    <a:pt x="273553" y="18967"/>
                    <a:pt x="307313" y="52728"/>
                  </a:cubicBezTo>
                  <a:cubicBezTo>
                    <a:pt x="341073" y="86488"/>
                    <a:pt x="360040" y="132277"/>
                    <a:pt x="360039" y="180021"/>
                  </a:cubicBezTo>
                  <a:cubicBezTo>
                    <a:pt x="360039" y="227765"/>
                    <a:pt x="341073" y="273554"/>
                    <a:pt x="307312" y="307314"/>
                  </a:cubicBezTo>
                  <a:cubicBezTo>
                    <a:pt x="273552" y="341074"/>
                    <a:pt x="227763" y="360041"/>
                    <a:pt x="180019" y="360041"/>
                  </a:cubicBezTo>
                  <a:cubicBezTo>
                    <a:pt x="132275" y="360041"/>
                    <a:pt x="86486" y="341075"/>
                    <a:pt x="52726" y="307314"/>
                  </a:cubicBezTo>
                  <a:cubicBezTo>
                    <a:pt x="18966" y="273554"/>
                    <a:pt x="-1" y="227765"/>
                    <a:pt x="-1" y="180021"/>
                  </a:cubicBezTo>
                  <a:lnTo>
                    <a:pt x="0" y="180020"/>
                  </a:lnTo>
                  <a:close/>
                </a:path>
              </a:pathLst>
            </a:cu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7" name="Rectangle 66"/>
            <p:cNvSpPr/>
            <p:nvPr/>
          </p:nvSpPr>
          <p:spPr>
            <a:xfrm>
              <a:off x="3326435" y="2977327"/>
              <a:ext cx="216024" cy="25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sp>
        <p:nvSpPr>
          <p:cNvPr id="45" name="TextBox 44"/>
          <p:cNvSpPr txBox="1"/>
          <p:nvPr/>
        </p:nvSpPr>
        <p:spPr>
          <a:xfrm>
            <a:off x="4139952" y="1393612"/>
            <a:ext cx="1080120" cy="461665"/>
          </a:xfrm>
          <a:prstGeom prst="rect">
            <a:avLst/>
          </a:prstGeom>
          <a:noFill/>
        </p:spPr>
        <p:txBody>
          <a:bodyPr wrap="square" rtlCol="0">
            <a:spAutoFit/>
          </a:bodyPr>
          <a:lstStyle/>
          <a:p>
            <a:pPr algn="ctr"/>
            <a:r>
              <a:rPr lang="es-CO" sz="1200" dirty="0" smtClean="0"/>
              <a:t>Influencia del Operador</a:t>
            </a:r>
            <a:endParaRPr lang="es-CO" sz="1200" dirty="0"/>
          </a:p>
        </p:txBody>
      </p:sp>
      <p:sp>
        <p:nvSpPr>
          <p:cNvPr id="49" name="TextBox 48"/>
          <p:cNvSpPr txBox="1"/>
          <p:nvPr/>
        </p:nvSpPr>
        <p:spPr>
          <a:xfrm>
            <a:off x="5724128" y="1412776"/>
            <a:ext cx="2160240" cy="307777"/>
          </a:xfrm>
          <a:prstGeom prst="rect">
            <a:avLst/>
          </a:prstGeom>
          <a:noFill/>
        </p:spPr>
        <p:txBody>
          <a:bodyPr wrap="square" rtlCol="0">
            <a:spAutoFit/>
          </a:bodyPr>
          <a:lstStyle/>
          <a:p>
            <a:r>
              <a:rPr lang="es-CO" sz="1400" dirty="0" smtClean="0"/>
              <a:t>Perspectiva del Agente</a:t>
            </a:r>
            <a:endParaRPr lang="es-CO" sz="1400" dirty="0"/>
          </a:p>
        </p:txBody>
      </p:sp>
      <p:grpSp>
        <p:nvGrpSpPr>
          <p:cNvPr id="51" name="Group 50"/>
          <p:cNvGrpSpPr/>
          <p:nvPr/>
        </p:nvGrpSpPr>
        <p:grpSpPr>
          <a:xfrm rot="10800000">
            <a:off x="4504185" y="3501008"/>
            <a:ext cx="410619" cy="448137"/>
            <a:chOff x="3131840" y="2780928"/>
            <a:chExt cx="410619" cy="448137"/>
          </a:xfrm>
        </p:grpSpPr>
        <p:sp>
          <p:nvSpPr>
            <p:cNvPr id="52" name="Freeform 51"/>
            <p:cNvSpPr/>
            <p:nvPr/>
          </p:nvSpPr>
          <p:spPr>
            <a:xfrm>
              <a:off x="3131840" y="2780928"/>
              <a:ext cx="360040" cy="360040"/>
            </a:xfrm>
            <a:custGeom>
              <a:avLst/>
              <a:gdLst>
                <a:gd name="connsiteX0" fmla="*/ 0 w 360040"/>
                <a:gd name="connsiteY0" fmla="*/ 180020 h 360040"/>
                <a:gd name="connsiteX1" fmla="*/ 52727 w 360040"/>
                <a:gd name="connsiteY1" fmla="*/ 52727 h 360040"/>
                <a:gd name="connsiteX2" fmla="*/ 180020 w 360040"/>
                <a:gd name="connsiteY2" fmla="*/ 1 h 360040"/>
                <a:gd name="connsiteX3" fmla="*/ 307313 w 360040"/>
                <a:gd name="connsiteY3" fmla="*/ 52728 h 360040"/>
                <a:gd name="connsiteX4" fmla="*/ 360039 w 360040"/>
                <a:gd name="connsiteY4" fmla="*/ 180021 h 360040"/>
                <a:gd name="connsiteX5" fmla="*/ 307312 w 360040"/>
                <a:gd name="connsiteY5" fmla="*/ 307314 h 360040"/>
                <a:gd name="connsiteX6" fmla="*/ 180019 w 360040"/>
                <a:gd name="connsiteY6" fmla="*/ 360041 h 360040"/>
                <a:gd name="connsiteX7" fmla="*/ 52726 w 360040"/>
                <a:gd name="connsiteY7" fmla="*/ 307314 h 360040"/>
                <a:gd name="connsiteX8" fmla="*/ -1 w 360040"/>
                <a:gd name="connsiteY8" fmla="*/ 180021 h 360040"/>
                <a:gd name="connsiteX9" fmla="*/ 0 w 360040"/>
                <a:gd name="connsiteY9" fmla="*/ 180020 h 36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040" h="360040">
                  <a:moveTo>
                    <a:pt x="0" y="180020"/>
                  </a:moveTo>
                  <a:cubicBezTo>
                    <a:pt x="0" y="132276"/>
                    <a:pt x="18966" y="86487"/>
                    <a:pt x="52727" y="52727"/>
                  </a:cubicBezTo>
                  <a:cubicBezTo>
                    <a:pt x="86487" y="18967"/>
                    <a:pt x="132276" y="0"/>
                    <a:pt x="180020" y="1"/>
                  </a:cubicBezTo>
                  <a:cubicBezTo>
                    <a:pt x="227764" y="1"/>
                    <a:pt x="273553" y="18967"/>
                    <a:pt x="307313" y="52728"/>
                  </a:cubicBezTo>
                  <a:cubicBezTo>
                    <a:pt x="341073" y="86488"/>
                    <a:pt x="360040" y="132277"/>
                    <a:pt x="360039" y="180021"/>
                  </a:cubicBezTo>
                  <a:cubicBezTo>
                    <a:pt x="360039" y="227765"/>
                    <a:pt x="341073" y="273554"/>
                    <a:pt x="307312" y="307314"/>
                  </a:cubicBezTo>
                  <a:cubicBezTo>
                    <a:pt x="273552" y="341074"/>
                    <a:pt x="227763" y="360041"/>
                    <a:pt x="180019" y="360041"/>
                  </a:cubicBezTo>
                  <a:cubicBezTo>
                    <a:pt x="132275" y="360041"/>
                    <a:pt x="86486" y="341075"/>
                    <a:pt x="52726" y="307314"/>
                  </a:cubicBezTo>
                  <a:cubicBezTo>
                    <a:pt x="18966" y="273554"/>
                    <a:pt x="-1" y="227765"/>
                    <a:pt x="-1" y="180021"/>
                  </a:cubicBezTo>
                  <a:lnTo>
                    <a:pt x="0" y="180020"/>
                  </a:lnTo>
                  <a:close/>
                </a:path>
              </a:pathLst>
            </a:cu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3" name="Rectangle 52"/>
            <p:cNvSpPr/>
            <p:nvPr/>
          </p:nvSpPr>
          <p:spPr>
            <a:xfrm>
              <a:off x="3326435" y="2977327"/>
              <a:ext cx="216024" cy="25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gr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099" cy="777875"/>
          </a:xfrm>
        </p:spPr>
        <p:txBody>
          <a:bodyPr/>
          <a:lstStyle/>
          <a:p>
            <a:pPr eaLnBrk="1" hangingPunct="1"/>
            <a:r>
              <a:rPr lang="en-US" dirty="0" smtClean="0"/>
              <a:t>Influenciando los factores de rentabilidad de agentes </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9" name="TextBox 18"/>
          <p:cNvSpPr txBox="1"/>
          <p:nvPr/>
        </p:nvSpPr>
        <p:spPr>
          <a:xfrm>
            <a:off x="369658" y="1393612"/>
            <a:ext cx="3600400" cy="523220"/>
          </a:xfrm>
          <a:prstGeom prst="rect">
            <a:avLst/>
          </a:prstGeom>
          <a:noFill/>
        </p:spPr>
        <p:txBody>
          <a:bodyPr wrap="square" rtlCol="0">
            <a:spAutoFit/>
          </a:bodyPr>
          <a:lstStyle/>
          <a:p>
            <a:r>
              <a:rPr lang="es-CO" sz="1400" dirty="0" smtClean="0"/>
              <a:t>Cuales son las variables que llevan a un agente a ser rentable?</a:t>
            </a:r>
            <a:endParaRPr lang="es-CO" sz="1400" dirty="0"/>
          </a:p>
        </p:txBody>
      </p:sp>
      <p:sp>
        <p:nvSpPr>
          <p:cNvPr id="25" name="Oval 24"/>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28" name="Oval 27"/>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50" name="Isosceles Triangle 49"/>
          <p:cNvSpPr/>
          <p:nvPr/>
        </p:nvSpPr>
        <p:spPr>
          <a:xfrm rot="5400000">
            <a:off x="2627784" y="3573016"/>
            <a:ext cx="3240360" cy="216024"/>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2051" name="Picture 3"/>
          <p:cNvPicPr>
            <a:picLocks noChangeAspect="1" noChangeArrowheads="1"/>
          </p:cNvPicPr>
          <p:nvPr/>
        </p:nvPicPr>
        <p:blipFill>
          <a:blip r:embed="rId3" cstate="print"/>
          <a:srcRect l="3804" t="19689" r="4912" b="4014"/>
          <a:stretch>
            <a:fillRect/>
          </a:stretch>
        </p:blipFill>
        <p:spPr bwMode="auto">
          <a:xfrm>
            <a:off x="5004048" y="3140968"/>
            <a:ext cx="3456384" cy="2232248"/>
          </a:xfrm>
          <a:prstGeom prst="rect">
            <a:avLst/>
          </a:prstGeom>
          <a:noFill/>
          <a:ln w="9525">
            <a:noFill/>
            <a:miter lim="800000"/>
            <a:headEnd/>
            <a:tailEnd/>
          </a:ln>
        </p:spPr>
      </p:pic>
      <p:sp>
        <p:nvSpPr>
          <p:cNvPr id="2053" name="AutoShape 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gC/8QAMxAAAQMDAgQEBQQBBQAAAAAAAQACAwQFEQYhEjFBURMiYXEHobHB0RUygeHwIyRCgvH/xAAaAQEAAgMBAAAAAAAAAAAAAAAABAUBAgMG/8QAJxEAAgICAgEDAwUAAAAAAAAAAAECAwQREjEiEyFhBUFRMkJx4fD/2gAMAwEAAhEDEQA/AO4oiIAiIgCIiAIiIAoXVF7ZZbeZBh1RJlsLD1Pc+gUlXVkFDSS1VS8MiibxOJ/zmuR3K4zX25yVlQC2IbMj6Nb0b+VwvtVcSFm5PpR4x/U/9s2PT+t5Y5BDezxRuPlnDcFue4HT1C36KRksbZI3Nexwy1zTkEei45NGyZuHbEciOYWTY9SVmm5hFJmehcd488vVp6H05H5rhj5XLxkQ6c2dL42+8fz+P5OuosS119Pc6KKspH8cMgy04wexBHfKy1OLhNNbQREQyEREAREQBUJA5plaN8R9Ufp8H6VRP/3c7f8AVc07xsPT3P0/hYb0tnK62NUHORDa21AbxXi30T80kDvM4HZ7hzPsOQ/8UTGGxsDG8gsOjh8CPzfvPP09FkcSqb585HnXNzm7Jdsu8Sh55pLpWtpabJjB5j6r4vNeW4pKfJlfs7h579Pcrefh3pgRsFVVMyeZ9SpOLj/vkSceh3y0+jbNHW59utEUL9hjZvZTyoAAMBVU4vUklpBEUFq7UUOnrcZXcL6mTLYIif3HufQdf7QxOahFyl0i/cNRWu3V0VFWVTY5pMbEHDc8uI9M+qlQQdwuASyT3CSWqq5XPmlJcXHqe62TR+uJbLKy3Xpzn0XJkp3dCPu35j5LlCxSbRWY/wBSU7HGa0vt/Z1xF8QyxzxMlhkbJG9oc17DkOB5EFW62rgoaWaqqpWxQQsL3vdyAC6lrv7kVq7UMGnLS+qkw6Z3lgiJ/e/8Dmf7C41SOnrqqS5VzzJNK4u4ncyT1/CrfbzUavvz6uXiZRxeWKI/8Wdvc8z/AEFfBAGAMAcgo2RZrxR53PyvUnxXSL3EsW5V7aKnL9jI7Zje5X1LMyGJ0kjsNaMkqNstvn1Ldw57CYWuA4ent9yuNFHOXv0iPj1yunpE3oDTk11rBWVLSQTkE9up/n6LtlLTspoGRRgBrRhYVhtcdsomRNaOLHmKk1YM9NVWq48UERFg6GDebnT2e2z19Y4iGFuSANyeQA9ScBcNud0qdR3SWvrThucMjB2Y3o0ffvn1XZ9V2112ss9G0A8Y3BHPG4+a4Pc6GusVU4Pa7gBwcj6/lYlFyj7FZ9SrtnDw6JPiVqphZUR8En8EcwsSCtZOziYd+o7K543qofBxZ5vjOL+SV0lrGu0lVNpK4PqLW85LBuY+7mfdv+HL+I+sBqOpitFllL6FuHySgECV3Mf9W/X2C1yYsnjMcoBaVapIY6XiLCXOd1PbspKt8fkso581S4Psz6aJlNC2KPkOvc91d4lh+N6rDuFa4N8CHeR+23MZ+6jqtzkV0a52S0Vqny3atZQ0u7AdyOR9fYLs2hNNx2qijkczDyNs8/dax8NNJhgFXVMGdic/IfwuqtaGtAAwApqSguKPVYeMqYfJVERYJgREQBQWo9OUt5p3BzGiXBw7HNTqJvQPO2pNM1ljqnOjY4MB5Dp7dwouGrEg32d2Xo272qmulO6KdgJI2d2XGNZaKqLbO6emZ5Sc7cnfgrZpS7KzKwlLyijXfGTxlHiRzSWvBBBwQVXxlp6ZVeiZktT4bCeZ6BbBoLTkt2r21UzSW5yM9u/4UFYbXNergyJrSYwRxY6+i9A6bs8dpoWRtaA8jzEBbJKKLPBxUvNkjRUsdHTshiADWjCvoiwWoREQBERAEREAVispIayF0U7A5pHVX0QHH9caDdE51TRt26OA+RWhx2KufKGGNrd8Z4gfkN16ZkjZK0skaHNPMFRzLBbmTeKKdnFnPJbKRHnjQnLZrvw+0xHa6Nk0rPORtxDf3W7KjWhrQGjAHRVWrezukktIIiIZCIiAIiI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2055"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5148064" y="3429000"/>
            <a:ext cx="360040" cy="314540"/>
          </a:xfrm>
          <a:prstGeom prst="rect">
            <a:avLst/>
          </a:prstGeom>
          <a:noFill/>
        </p:spPr>
      </p:pic>
      <p:pic>
        <p:nvPicPr>
          <p:cNvPr id="34"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6084168" y="3429000"/>
            <a:ext cx="360040" cy="314540"/>
          </a:xfrm>
          <a:prstGeom prst="rect">
            <a:avLst/>
          </a:prstGeom>
          <a:noFill/>
        </p:spPr>
      </p:pic>
      <p:pic>
        <p:nvPicPr>
          <p:cNvPr id="37"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7020272" y="3429000"/>
            <a:ext cx="360040" cy="314540"/>
          </a:xfrm>
          <a:prstGeom prst="rect">
            <a:avLst/>
          </a:prstGeom>
          <a:noFill/>
        </p:spPr>
      </p:pic>
      <p:pic>
        <p:nvPicPr>
          <p:cNvPr id="38"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5148064" y="3789040"/>
            <a:ext cx="360040" cy="314540"/>
          </a:xfrm>
          <a:prstGeom prst="rect">
            <a:avLst/>
          </a:prstGeom>
          <a:noFill/>
        </p:spPr>
      </p:pic>
      <p:pic>
        <p:nvPicPr>
          <p:cNvPr id="42"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6084168" y="3789040"/>
            <a:ext cx="360040" cy="314540"/>
          </a:xfrm>
          <a:prstGeom prst="rect">
            <a:avLst/>
          </a:prstGeom>
          <a:noFill/>
        </p:spPr>
      </p:pic>
      <p:pic>
        <p:nvPicPr>
          <p:cNvPr id="43"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7020272" y="3789040"/>
            <a:ext cx="360040" cy="314540"/>
          </a:xfrm>
          <a:prstGeom prst="rect">
            <a:avLst/>
          </a:prstGeom>
          <a:noFill/>
        </p:spPr>
      </p:pic>
      <p:pic>
        <p:nvPicPr>
          <p:cNvPr id="44"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5148064" y="4198228"/>
            <a:ext cx="360040" cy="314540"/>
          </a:xfrm>
          <a:prstGeom prst="rect">
            <a:avLst/>
          </a:prstGeom>
          <a:noFill/>
        </p:spPr>
      </p:pic>
      <p:pic>
        <p:nvPicPr>
          <p:cNvPr id="45"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6084168" y="4198228"/>
            <a:ext cx="360040" cy="314540"/>
          </a:xfrm>
          <a:prstGeom prst="rect">
            <a:avLst/>
          </a:prstGeom>
          <a:noFill/>
        </p:spPr>
      </p:pic>
      <p:pic>
        <p:nvPicPr>
          <p:cNvPr id="46"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7020272" y="4198228"/>
            <a:ext cx="360040" cy="314540"/>
          </a:xfrm>
          <a:prstGeom prst="rect">
            <a:avLst/>
          </a:prstGeom>
          <a:noFill/>
        </p:spPr>
      </p:pic>
      <p:pic>
        <p:nvPicPr>
          <p:cNvPr id="47"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5148064" y="4570080"/>
            <a:ext cx="360040" cy="314540"/>
          </a:xfrm>
          <a:prstGeom prst="rect">
            <a:avLst/>
          </a:prstGeom>
          <a:noFill/>
        </p:spPr>
      </p:pic>
      <p:pic>
        <p:nvPicPr>
          <p:cNvPr id="48"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6084168" y="4570080"/>
            <a:ext cx="360040" cy="314540"/>
          </a:xfrm>
          <a:prstGeom prst="rect">
            <a:avLst/>
          </a:prstGeom>
          <a:noFill/>
        </p:spPr>
      </p:pic>
      <p:pic>
        <p:nvPicPr>
          <p:cNvPr id="49"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7020272" y="4570080"/>
            <a:ext cx="360040" cy="314540"/>
          </a:xfrm>
          <a:prstGeom prst="rect">
            <a:avLst/>
          </a:prstGeom>
          <a:noFill/>
        </p:spPr>
      </p:pic>
      <p:pic>
        <p:nvPicPr>
          <p:cNvPr id="51"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5148064" y="4979268"/>
            <a:ext cx="360040" cy="314540"/>
          </a:xfrm>
          <a:prstGeom prst="rect">
            <a:avLst/>
          </a:prstGeom>
          <a:noFill/>
        </p:spPr>
      </p:pic>
      <p:pic>
        <p:nvPicPr>
          <p:cNvPr id="52"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6084168" y="4979268"/>
            <a:ext cx="360040" cy="314540"/>
          </a:xfrm>
          <a:prstGeom prst="rect">
            <a:avLst/>
          </a:prstGeom>
          <a:noFill/>
        </p:spPr>
      </p:pic>
      <p:pic>
        <p:nvPicPr>
          <p:cNvPr id="53"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7020272" y="4979268"/>
            <a:ext cx="360040" cy="314540"/>
          </a:xfrm>
          <a:prstGeom prst="rect">
            <a:avLst/>
          </a:prstGeom>
          <a:noFill/>
        </p:spPr>
      </p:pic>
      <p:sp>
        <p:nvSpPr>
          <p:cNvPr id="54" name="TextBox 53"/>
          <p:cNvSpPr txBox="1"/>
          <p:nvPr/>
        </p:nvSpPr>
        <p:spPr>
          <a:xfrm>
            <a:off x="5702920" y="2886844"/>
            <a:ext cx="1886094" cy="369332"/>
          </a:xfrm>
          <a:prstGeom prst="rect">
            <a:avLst/>
          </a:prstGeom>
          <a:noFill/>
        </p:spPr>
        <p:txBody>
          <a:bodyPr wrap="none" rtlCol="0">
            <a:spAutoFit/>
          </a:bodyPr>
          <a:lstStyle/>
          <a:p>
            <a:r>
              <a:rPr lang="es-CO" dirty="0" smtClean="0"/>
              <a:t>Horario de Visita</a:t>
            </a:r>
            <a:endParaRPr lang="es-CO" dirty="0"/>
          </a:p>
        </p:txBody>
      </p:sp>
      <p:sp>
        <p:nvSpPr>
          <p:cNvPr id="57" name="TextBox 56"/>
          <p:cNvSpPr txBox="1"/>
          <p:nvPr/>
        </p:nvSpPr>
        <p:spPr>
          <a:xfrm>
            <a:off x="4644008" y="1400076"/>
            <a:ext cx="4032448" cy="646331"/>
          </a:xfrm>
          <a:prstGeom prst="rect">
            <a:avLst/>
          </a:prstGeom>
          <a:noFill/>
        </p:spPr>
        <p:txBody>
          <a:bodyPr wrap="square" rtlCol="0">
            <a:spAutoFit/>
          </a:bodyPr>
          <a:lstStyle/>
          <a:p>
            <a:r>
              <a:rPr lang="es-CO" sz="1200" b="1" i="1" dirty="0" smtClean="0"/>
              <a:t>Táctica  # 1</a:t>
            </a:r>
            <a:r>
              <a:rPr lang="es-CO" sz="1200" i="1" dirty="0" smtClean="0"/>
              <a:t>: </a:t>
            </a:r>
            <a:r>
              <a:rPr lang="es-CO" sz="1200" dirty="0" smtClean="0"/>
              <a:t>Aprovechar la red de distribución de tiempo aire para reequilibrar la liquidez de los agentes regularmente. </a:t>
            </a:r>
            <a:endParaRPr lang="es-CO" sz="1200" i="1" dirty="0"/>
          </a:p>
        </p:txBody>
      </p:sp>
      <p:sp>
        <p:nvSpPr>
          <p:cNvPr id="64" name="Rectangle 63"/>
          <p:cNvSpPr/>
          <p:nvPr/>
        </p:nvSpPr>
        <p:spPr>
          <a:xfrm>
            <a:off x="395536" y="2014240"/>
            <a:ext cx="3672408" cy="144016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5" name="TextBox 64"/>
          <p:cNvSpPr txBox="1"/>
          <p:nvPr/>
        </p:nvSpPr>
        <p:spPr>
          <a:xfrm>
            <a:off x="683568" y="1988840"/>
            <a:ext cx="830677" cy="307777"/>
          </a:xfrm>
          <a:prstGeom prst="rect">
            <a:avLst/>
          </a:prstGeom>
          <a:noFill/>
        </p:spPr>
        <p:txBody>
          <a:bodyPr wrap="none" rtlCol="0">
            <a:spAutoFit/>
          </a:bodyPr>
          <a:lstStyle/>
          <a:p>
            <a:r>
              <a:rPr lang="es-CO" sz="1400" dirty="0" smtClean="0"/>
              <a:t>Flotante</a:t>
            </a:r>
            <a:endParaRPr lang="es-CO" sz="1400" dirty="0"/>
          </a:p>
        </p:txBody>
      </p:sp>
      <p:sp>
        <p:nvSpPr>
          <p:cNvPr id="66" name="Oval 65"/>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67" name="Rectangle 66"/>
          <p:cNvSpPr/>
          <p:nvPr/>
        </p:nvSpPr>
        <p:spPr>
          <a:xfrm>
            <a:off x="683568" y="2204864"/>
            <a:ext cx="3269238" cy="784830"/>
          </a:xfrm>
          <a:prstGeom prst="rect">
            <a:avLst/>
          </a:prstGeom>
        </p:spPr>
        <p:txBody>
          <a:bodyPr wrap="square">
            <a:spAutoFit/>
          </a:bodyPr>
          <a:lstStyle/>
          <a:p>
            <a:r>
              <a:rPr lang="es-CO" sz="1050" dirty="0" smtClean="0"/>
              <a:t>la cantidad de dinero electrónico y / o dinero en efectivo que un agente debe tener a la mano para realizar transacciones.</a:t>
            </a:r>
            <a:endParaRPr lang="es-CO" sz="1050" i="1" dirty="0" smtClean="0"/>
          </a:p>
          <a:p>
            <a:r>
              <a:rPr lang="es-CO" sz="1200" i="1" dirty="0" smtClean="0"/>
              <a:t>.</a:t>
            </a:r>
            <a:endParaRPr lang="es-CO" sz="1200" i="1" dirty="0"/>
          </a:p>
        </p:txBody>
      </p:sp>
      <p:sp>
        <p:nvSpPr>
          <p:cNvPr id="68" name="Oval 67"/>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69" name="TextBox 68"/>
          <p:cNvSpPr txBox="1"/>
          <p:nvPr/>
        </p:nvSpPr>
        <p:spPr>
          <a:xfrm>
            <a:off x="674942" y="2769302"/>
            <a:ext cx="2313454" cy="307777"/>
          </a:xfrm>
          <a:prstGeom prst="rect">
            <a:avLst/>
          </a:prstGeom>
          <a:noFill/>
        </p:spPr>
        <p:txBody>
          <a:bodyPr wrap="none" rtlCol="0">
            <a:spAutoFit/>
          </a:bodyPr>
          <a:lstStyle/>
          <a:p>
            <a:r>
              <a:rPr lang="es-CO" sz="1400" dirty="0" smtClean="0"/>
              <a:t>Costo de reabastecimiento</a:t>
            </a:r>
            <a:endParaRPr lang="es-CO" sz="1400" dirty="0"/>
          </a:p>
        </p:txBody>
      </p:sp>
      <p:sp>
        <p:nvSpPr>
          <p:cNvPr id="70" name="Rectangle 69"/>
          <p:cNvSpPr/>
          <p:nvPr/>
        </p:nvSpPr>
        <p:spPr>
          <a:xfrm>
            <a:off x="680568" y="2993952"/>
            <a:ext cx="3269238" cy="430887"/>
          </a:xfrm>
          <a:prstGeom prst="rect">
            <a:avLst/>
          </a:prstGeom>
        </p:spPr>
        <p:txBody>
          <a:bodyPr wrap="square">
            <a:spAutoFit/>
          </a:bodyPr>
          <a:lstStyle/>
          <a:p>
            <a:r>
              <a:rPr lang="es-CO" sz="1050" dirty="0" smtClean="0"/>
              <a:t>Costo que incurre un agente en reabastecer su dinero o saldo de flotante de dinero electrónico.</a:t>
            </a:r>
            <a:endParaRPr lang="es-CO" sz="1050" i="1" dirty="0"/>
          </a:p>
        </p:txBody>
      </p:sp>
      <p:sp>
        <p:nvSpPr>
          <p:cNvPr id="71" name="TextBox 70"/>
          <p:cNvSpPr txBox="1"/>
          <p:nvPr/>
        </p:nvSpPr>
        <p:spPr>
          <a:xfrm>
            <a:off x="666419" y="4251853"/>
            <a:ext cx="2579039"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comisiones</a:t>
            </a:r>
          </a:p>
        </p:txBody>
      </p:sp>
      <p:sp>
        <p:nvSpPr>
          <p:cNvPr id="72" name="TextBox 71"/>
          <p:cNvSpPr txBox="1"/>
          <p:nvPr/>
        </p:nvSpPr>
        <p:spPr>
          <a:xfrm>
            <a:off x="666316" y="4963814"/>
            <a:ext cx="2787430"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transacciones</a:t>
            </a:r>
          </a:p>
        </p:txBody>
      </p:sp>
      <p:sp>
        <p:nvSpPr>
          <p:cNvPr id="73" name="Oval 72"/>
          <p:cNvSpPr/>
          <p:nvPr/>
        </p:nvSpPr>
        <p:spPr>
          <a:xfrm>
            <a:off x="467544" y="428935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4</a:t>
            </a:r>
            <a:endParaRPr lang="es-CO" sz="1200" dirty="0">
              <a:solidFill>
                <a:schemeClr val="bg1">
                  <a:lumMod val="75000"/>
                </a:schemeClr>
              </a:solidFill>
            </a:endParaRPr>
          </a:p>
        </p:txBody>
      </p:sp>
      <p:sp>
        <p:nvSpPr>
          <p:cNvPr id="74" name="Rectangle 73"/>
          <p:cNvSpPr/>
          <p:nvPr/>
        </p:nvSpPr>
        <p:spPr>
          <a:xfrm>
            <a:off x="680568" y="4459251"/>
            <a:ext cx="3269238" cy="430887"/>
          </a:xfrm>
          <a:prstGeom prst="rect">
            <a:avLst/>
          </a:prstGeom>
          <a:ln>
            <a:noFill/>
          </a:ln>
        </p:spPr>
        <p:txBody>
          <a:bodyPr wrap="square">
            <a:spAutoFit/>
          </a:bodyPr>
          <a:lstStyle/>
          <a:p>
            <a:r>
              <a:rPr lang="es-CO" sz="1050" i="1" dirty="0" smtClean="0">
                <a:solidFill>
                  <a:schemeClr val="bg1">
                    <a:lumMod val="75000"/>
                  </a:schemeClr>
                </a:solidFill>
              </a:rPr>
              <a:t>Valor promedio de las comisiones que gana el agente al realizar transacciones de ingreso/retiro</a:t>
            </a:r>
          </a:p>
        </p:txBody>
      </p:sp>
      <p:sp>
        <p:nvSpPr>
          <p:cNvPr id="75" name="Oval 74"/>
          <p:cNvSpPr/>
          <p:nvPr/>
        </p:nvSpPr>
        <p:spPr>
          <a:xfrm>
            <a:off x="467544" y="500943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5</a:t>
            </a:r>
            <a:endParaRPr lang="es-CO" sz="1200" dirty="0">
              <a:solidFill>
                <a:schemeClr val="bg1">
                  <a:lumMod val="75000"/>
                </a:schemeClr>
              </a:solidFill>
            </a:endParaRPr>
          </a:p>
        </p:txBody>
      </p:sp>
      <p:sp>
        <p:nvSpPr>
          <p:cNvPr id="76" name="Rectangle 75"/>
          <p:cNvSpPr/>
          <p:nvPr/>
        </p:nvSpPr>
        <p:spPr>
          <a:xfrm>
            <a:off x="680568" y="5225461"/>
            <a:ext cx="3269238" cy="438582"/>
          </a:xfrm>
          <a:prstGeom prst="rect">
            <a:avLst/>
          </a:prstGeom>
          <a:ln>
            <a:noFill/>
          </a:ln>
        </p:spPr>
        <p:txBody>
          <a:bodyPr wrap="square">
            <a:spAutoFit/>
          </a:bodyPr>
          <a:lstStyle/>
          <a:p>
            <a:r>
              <a:rPr lang="es-CO" sz="1050" i="1" dirty="0" smtClean="0">
                <a:solidFill>
                  <a:schemeClr val="bg1">
                    <a:lumMod val="75000"/>
                  </a:schemeClr>
                </a:solidFill>
              </a:rPr>
              <a:t>Valor promedio de transacciones de ingreso/retiro que realizan los clientes</a:t>
            </a:r>
            <a:r>
              <a:rPr lang="es-CO" sz="1200" i="1" dirty="0" smtClean="0"/>
              <a:t>. </a:t>
            </a:r>
            <a:endParaRPr lang="es-CO" sz="1200" i="1" dirty="0"/>
          </a:p>
        </p:txBody>
      </p:sp>
      <p:sp>
        <p:nvSpPr>
          <p:cNvPr id="77" name="TextBox 76"/>
          <p:cNvSpPr txBox="1"/>
          <p:nvPr/>
        </p:nvSpPr>
        <p:spPr>
          <a:xfrm>
            <a:off x="666316" y="3472130"/>
            <a:ext cx="2284343" cy="307777"/>
          </a:xfrm>
          <a:prstGeom prst="rect">
            <a:avLst/>
          </a:prstGeom>
          <a:noFill/>
        </p:spPr>
        <p:txBody>
          <a:bodyPr wrap="none" rtlCol="0">
            <a:spAutoFit/>
          </a:bodyPr>
          <a:lstStyle/>
          <a:p>
            <a:r>
              <a:rPr lang="es-CO" sz="1400" dirty="0" smtClean="0"/>
              <a:t>Volumen de transacciones</a:t>
            </a:r>
            <a:endParaRPr lang="es-CO" sz="1400" dirty="0"/>
          </a:p>
        </p:txBody>
      </p:sp>
      <p:sp>
        <p:nvSpPr>
          <p:cNvPr id="78" name="Oval 77"/>
          <p:cNvSpPr/>
          <p:nvPr/>
        </p:nvSpPr>
        <p:spPr>
          <a:xfrm>
            <a:off x="467544" y="350963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3</a:t>
            </a:r>
            <a:endParaRPr lang="es-CO" sz="1200" dirty="0">
              <a:solidFill>
                <a:schemeClr val="tx1"/>
              </a:solidFill>
            </a:endParaRPr>
          </a:p>
        </p:txBody>
      </p:sp>
      <p:sp>
        <p:nvSpPr>
          <p:cNvPr id="79" name="Rectangle 78"/>
          <p:cNvSpPr/>
          <p:nvPr/>
        </p:nvSpPr>
        <p:spPr>
          <a:xfrm>
            <a:off x="680568" y="3725658"/>
            <a:ext cx="3269238" cy="430887"/>
          </a:xfrm>
          <a:prstGeom prst="rect">
            <a:avLst/>
          </a:prstGeom>
        </p:spPr>
        <p:txBody>
          <a:bodyPr wrap="square">
            <a:spAutoFit/>
          </a:bodyPr>
          <a:lstStyle/>
          <a:p>
            <a:r>
              <a:rPr lang="es-CO" sz="1050" i="1" dirty="0" smtClean="0"/>
              <a:t>El volumen de transacciones de ingreso/retiro que realiza el agente cada día. </a:t>
            </a:r>
            <a:endParaRPr lang="es-CO" sz="1200" i="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11" name="Folded Corner 10"/>
          <p:cNvSpPr/>
          <p:nvPr/>
        </p:nvSpPr>
        <p:spPr>
          <a:xfrm>
            <a:off x="0" y="980728"/>
            <a:ext cx="8748464" cy="4536504"/>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4" name="TextBox 23"/>
          <p:cNvSpPr txBox="1"/>
          <p:nvPr/>
        </p:nvSpPr>
        <p:spPr>
          <a:xfrm>
            <a:off x="5933724" y="3141762"/>
            <a:ext cx="2598275" cy="1384995"/>
          </a:xfrm>
          <a:prstGeom prst="rect">
            <a:avLst/>
          </a:prstGeom>
          <a:noFill/>
        </p:spPr>
        <p:txBody>
          <a:bodyPr wrap="none" rtlCol="0">
            <a:spAutoFit/>
          </a:bodyPr>
          <a:lstStyle/>
          <a:p>
            <a:r>
              <a:rPr lang="es-CO" sz="1400" dirty="0" smtClean="0"/>
              <a:t>Flotante</a:t>
            </a:r>
          </a:p>
          <a:p>
            <a:r>
              <a:rPr lang="es-CO" sz="1400" dirty="0" smtClean="0"/>
              <a:t>Costo reabastecimiento</a:t>
            </a:r>
          </a:p>
          <a:p>
            <a:r>
              <a:rPr lang="es-CO" sz="1400" dirty="0" smtClean="0"/>
              <a:t>Volumen transacciones día</a:t>
            </a:r>
          </a:p>
          <a:p>
            <a:r>
              <a:rPr lang="es-CO" sz="1400" dirty="0" smtClean="0"/>
              <a:t>Valor promedio de comisión</a:t>
            </a:r>
          </a:p>
          <a:p>
            <a:r>
              <a:rPr lang="es-CO" sz="1400" dirty="0" smtClean="0"/>
              <a:t>Valor promedio de transacción</a:t>
            </a:r>
          </a:p>
          <a:p>
            <a:endParaRPr lang="es-CO" sz="1400" dirty="0"/>
          </a:p>
        </p:txBody>
      </p:sp>
      <p:sp>
        <p:nvSpPr>
          <p:cNvPr id="25" name="TextBox 24"/>
          <p:cNvSpPr txBox="1"/>
          <p:nvPr/>
        </p:nvSpPr>
        <p:spPr>
          <a:xfrm>
            <a:off x="5274443" y="3141762"/>
            <a:ext cx="731289" cy="1169551"/>
          </a:xfrm>
          <a:prstGeom prst="rect">
            <a:avLst/>
          </a:prstGeom>
          <a:noFill/>
        </p:spPr>
        <p:txBody>
          <a:bodyPr wrap="none" rtlCol="0">
            <a:spAutoFit/>
          </a:bodyPr>
          <a:lstStyle/>
          <a:p>
            <a:pPr algn="r"/>
            <a:r>
              <a:rPr lang="es-CO" sz="1400" b="1" dirty="0" smtClean="0"/>
              <a:t>$1,000</a:t>
            </a:r>
          </a:p>
          <a:p>
            <a:pPr algn="r"/>
            <a:r>
              <a:rPr lang="es-CO" sz="1400" b="1" dirty="0" smtClean="0"/>
              <a:t>$15</a:t>
            </a:r>
          </a:p>
          <a:p>
            <a:pPr algn="r"/>
            <a:r>
              <a:rPr lang="es-CO" sz="1400" b="1" dirty="0" smtClean="0"/>
              <a:t>2</a:t>
            </a:r>
          </a:p>
          <a:p>
            <a:pPr algn="r"/>
            <a:r>
              <a:rPr lang="es-CO" sz="1400" b="1" dirty="0" smtClean="0"/>
              <a:t>$0.60</a:t>
            </a:r>
          </a:p>
          <a:p>
            <a:pPr algn="r"/>
            <a:r>
              <a:rPr lang="es-CO" sz="1400" b="1" dirty="0" smtClean="0"/>
              <a:t>$50</a:t>
            </a:r>
          </a:p>
        </p:txBody>
      </p:sp>
      <p:sp>
        <p:nvSpPr>
          <p:cNvPr id="26" name="TextBox 25"/>
          <p:cNvSpPr txBox="1"/>
          <p:nvPr/>
        </p:nvSpPr>
        <p:spPr>
          <a:xfrm>
            <a:off x="5220072" y="2761183"/>
            <a:ext cx="918328" cy="307777"/>
          </a:xfrm>
          <a:prstGeom prst="rect">
            <a:avLst/>
          </a:prstGeom>
          <a:noFill/>
        </p:spPr>
        <p:txBody>
          <a:bodyPr wrap="none" rtlCol="0">
            <a:spAutoFit/>
          </a:bodyPr>
          <a:lstStyle/>
          <a:p>
            <a:r>
              <a:rPr lang="es-CO" sz="1400" u="sng" dirty="0" smtClean="0"/>
              <a:t>Variables</a:t>
            </a:r>
            <a:endParaRPr lang="es-CO" sz="1400" u="sng" dirty="0"/>
          </a:p>
        </p:txBody>
      </p:sp>
      <p:sp>
        <p:nvSpPr>
          <p:cNvPr id="27" name="TextBox 26"/>
          <p:cNvSpPr txBox="1"/>
          <p:nvPr/>
        </p:nvSpPr>
        <p:spPr>
          <a:xfrm>
            <a:off x="5220072" y="1412776"/>
            <a:ext cx="2035878" cy="307777"/>
          </a:xfrm>
          <a:prstGeom prst="rect">
            <a:avLst/>
          </a:prstGeom>
          <a:noFill/>
        </p:spPr>
        <p:txBody>
          <a:bodyPr wrap="none" rtlCol="0">
            <a:spAutoFit/>
          </a:bodyPr>
          <a:lstStyle/>
          <a:p>
            <a:r>
              <a:rPr lang="es-CO" sz="1400" u="sng" dirty="0" smtClean="0"/>
              <a:t>Rentabilidad de Agente</a:t>
            </a:r>
            <a:endParaRPr lang="es-CO" sz="1400" u="sng" dirty="0"/>
          </a:p>
        </p:txBody>
      </p:sp>
      <p:sp>
        <p:nvSpPr>
          <p:cNvPr id="28" name="TextBox 27"/>
          <p:cNvSpPr txBox="1"/>
          <p:nvPr/>
        </p:nvSpPr>
        <p:spPr>
          <a:xfrm>
            <a:off x="5933724" y="1952619"/>
            <a:ext cx="1468672" cy="738664"/>
          </a:xfrm>
          <a:prstGeom prst="rect">
            <a:avLst/>
          </a:prstGeom>
          <a:noFill/>
        </p:spPr>
        <p:txBody>
          <a:bodyPr wrap="none" rtlCol="0">
            <a:spAutoFit/>
          </a:bodyPr>
          <a:lstStyle/>
          <a:p>
            <a:r>
              <a:rPr lang="es-CO" sz="1400" dirty="0" smtClean="0"/>
              <a:t>Retorno Activos</a:t>
            </a:r>
          </a:p>
          <a:p>
            <a:r>
              <a:rPr lang="es-CO" sz="1400" dirty="0" smtClean="0"/>
              <a:t>Ganancia Diaria</a:t>
            </a:r>
          </a:p>
          <a:p>
            <a:endParaRPr lang="es-CO" sz="1400" dirty="0"/>
          </a:p>
        </p:txBody>
      </p:sp>
      <p:sp>
        <p:nvSpPr>
          <p:cNvPr id="29" name="TextBox 28"/>
          <p:cNvSpPr txBox="1"/>
          <p:nvPr/>
        </p:nvSpPr>
        <p:spPr>
          <a:xfrm>
            <a:off x="5353181" y="1952619"/>
            <a:ext cx="652551" cy="523220"/>
          </a:xfrm>
          <a:prstGeom prst="rect">
            <a:avLst/>
          </a:prstGeom>
          <a:noFill/>
        </p:spPr>
        <p:txBody>
          <a:bodyPr wrap="none" rtlCol="0">
            <a:spAutoFit/>
          </a:bodyPr>
          <a:lstStyle/>
          <a:p>
            <a:pPr algn="r"/>
            <a:r>
              <a:rPr lang="es-CO" sz="1400" b="1" dirty="0" smtClean="0">
                <a:solidFill>
                  <a:srgbClr val="FF0000"/>
                </a:solidFill>
              </a:rPr>
              <a:t>(11%)</a:t>
            </a:r>
          </a:p>
          <a:p>
            <a:pPr algn="r"/>
            <a:r>
              <a:rPr lang="es-CO" sz="1400" b="1" dirty="0" smtClean="0">
                <a:solidFill>
                  <a:srgbClr val="FF0000"/>
                </a:solidFill>
              </a:rPr>
              <a:t>(.30)</a:t>
            </a:r>
          </a:p>
        </p:txBody>
      </p:sp>
      <p:graphicFrame>
        <p:nvGraphicFramePr>
          <p:cNvPr id="14" name="Table 13"/>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$1.80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$3.60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$7.20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graphicFrame>
        <p:nvGraphicFramePr>
          <p:cNvPr id="15" name="Table 14"/>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lded Corner 14"/>
          <p:cNvSpPr/>
          <p:nvPr/>
        </p:nvSpPr>
        <p:spPr>
          <a:xfrm>
            <a:off x="0" y="980728"/>
            <a:ext cx="8748464" cy="4536504"/>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24" name="TextBox 23"/>
          <p:cNvSpPr txBox="1"/>
          <p:nvPr/>
        </p:nvSpPr>
        <p:spPr>
          <a:xfrm>
            <a:off x="5933724" y="3141762"/>
            <a:ext cx="2598275" cy="1384995"/>
          </a:xfrm>
          <a:prstGeom prst="rect">
            <a:avLst/>
          </a:prstGeom>
          <a:noFill/>
        </p:spPr>
        <p:txBody>
          <a:bodyPr wrap="none" rtlCol="0">
            <a:spAutoFit/>
          </a:bodyPr>
          <a:lstStyle/>
          <a:p>
            <a:r>
              <a:rPr lang="es-CO" sz="1400" dirty="0" smtClean="0"/>
              <a:t>Flotante</a:t>
            </a:r>
          </a:p>
          <a:p>
            <a:r>
              <a:rPr lang="es-CO" sz="1400" dirty="0" smtClean="0"/>
              <a:t>Costo reabastecimiento</a:t>
            </a:r>
          </a:p>
          <a:p>
            <a:r>
              <a:rPr lang="es-CO" sz="1400" dirty="0" smtClean="0"/>
              <a:t>Volumen transacciones día</a:t>
            </a:r>
          </a:p>
          <a:p>
            <a:r>
              <a:rPr lang="es-CO" sz="1400" dirty="0" smtClean="0"/>
              <a:t>Valor promedio de comisión</a:t>
            </a:r>
          </a:p>
          <a:p>
            <a:r>
              <a:rPr lang="es-CO" sz="1400" dirty="0" smtClean="0"/>
              <a:t>Valor promedio de transacción</a:t>
            </a:r>
          </a:p>
          <a:p>
            <a:endParaRPr lang="es-CO" sz="1400" dirty="0"/>
          </a:p>
        </p:txBody>
      </p:sp>
      <p:sp>
        <p:nvSpPr>
          <p:cNvPr id="25" name="TextBox 24"/>
          <p:cNvSpPr txBox="1"/>
          <p:nvPr/>
        </p:nvSpPr>
        <p:spPr>
          <a:xfrm>
            <a:off x="5274443" y="3141762"/>
            <a:ext cx="731289" cy="1169551"/>
          </a:xfrm>
          <a:prstGeom prst="rect">
            <a:avLst/>
          </a:prstGeom>
          <a:noFill/>
        </p:spPr>
        <p:txBody>
          <a:bodyPr wrap="none" rtlCol="0">
            <a:spAutoFit/>
          </a:bodyPr>
          <a:lstStyle/>
          <a:p>
            <a:pPr algn="r"/>
            <a:r>
              <a:rPr lang="es-CO" sz="1400" b="1" dirty="0" smtClean="0"/>
              <a:t>$1,000</a:t>
            </a:r>
          </a:p>
          <a:p>
            <a:pPr algn="r"/>
            <a:r>
              <a:rPr lang="es-CO" sz="1400" b="1" dirty="0" smtClean="0"/>
              <a:t>$1</a:t>
            </a:r>
          </a:p>
          <a:p>
            <a:pPr algn="r"/>
            <a:r>
              <a:rPr lang="es-CO" sz="1400" b="1" dirty="0" smtClean="0"/>
              <a:t>2</a:t>
            </a:r>
          </a:p>
          <a:p>
            <a:pPr algn="r"/>
            <a:r>
              <a:rPr lang="es-CO" sz="1400" b="1" dirty="0" smtClean="0"/>
              <a:t>$0.60</a:t>
            </a:r>
          </a:p>
          <a:p>
            <a:pPr algn="r"/>
            <a:r>
              <a:rPr lang="es-CO" sz="1400" b="1" dirty="0" smtClean="0"/>
              <a:t>$50</a:t>
            </a:r>
          </a:p>
        </p:txBody>
      </p:sp>
      <p:sp>
        <p:nvSpPr>
          <p:cNvPr id="26" name="TextBox 25"/>
          <p:cNvSpPr txBox="1"/>
          <p:nvPr/>
        </p:nvSpPr>
        <p:spPr>
          <a:xfrm>
            <a:off x="5220072" y="2761183"/>
            <a:ext cx="918328" cy="307777"/>
          </a:xfrm>
          <a:prstGeom prst="rect">
            <a:avLst/>
          </a:prstGeom>
          <a:noFill/>
        </p:spPr>
        <p:txBody>
          <a:bodyPr wrap="none" rtlCol="0">
            <a:spAutoFit/>
          </a:bodyPr>
          <a:lstStyle/>
          <a:p>
            <a:r>
              <a:rPr lang="es-CO" sz="1400" u="sng" dirty="0" smtClean="0"/>
              <a:t>Variables</a:t>
            </a:r>
            <a:endParaRPr lang="es-CO" sz="1400" u="sng" dirty="0"/>
          </a:p>
        </p:txBody>
      </p:sp>
      <p:sp>
        <p:nvSpPr>
          <p:cNvPr id="27" name="TextBox 26"/>
          <p:cNvSpPr txBox="1"/>
          <p:nvPr/>
        </p:nvSpPr>
        <p:spPr>
          <a:xfrm>
            <a:off x="5220072" y="1412776"/>
            <a:ext cx="2035878" cy="307777"/>
          </a:xfrm>
          <a:prstGeom prst="rect">
            <a:avLst/>
          </a:prstGeom>
          <a:noFill/>
        </p:spPr>
        <p:txBody>
          <a:bodyPr wrap="none" rtlCol="0">
            <a:spAutoFit/>
          </a:bodyPr>
          <a:lstStyle/>
          <a:p>
            <a:r>
              <a:rPr lang="es-CO" sz="1400" u="sng" dirty="0" smtClean="0"/>
              <a:t>Rentabilidad de Agente</a:t>
            </a:r>
            <a:endParaRPr lang="es-CO" sz="1400" u="sng" dirty="0"/>
          </a:p>
        </p:txBody>
      </p:sp>
      <p:sp>
        <p:nvSpPr>
          <p:cNvPr id="28" name="TextBox 27"/>
          <p:cNvSpPr txBox="1"/>
          <p:nvPr/>
        </p:nvSpPr>
        <p:spPr>
          <a:xfrm>
            <a:off x="5933724" y="1952619"/>
            <a:ext cx="1468672" cy="738664"/>
          </a:xfrm>
          <a:prstGeom prst="rect">
            <a:avLst/>
          </a:prstGeom>
          <a:noFill/>
        </p:spPr>
        <p:txBody>
          <a:bodyPr wrap="none" rtlCol="0">
            <a:spAutoFit/>
          </a:bodyPr>
          <a:lstStyle/>
          <a:p>
            <a:r>
              <a:rPr lang="es-CO" sz="1400" dirty="0" smtClean="0"/>
              <a:t>Retorno Activos</a:t>
            </a:r>
          </a:p>
          <a:p>
            <a:r>
              <a:rPr lang="es-CO" sz="1400" dirty="0" smtClean="0"/>
              <a:t>Ganancia Diaria</a:t>
            </a:r>
          </a:p>
          <a:p>
            <a:endParaRPr lang="es-CO" sz="1400" dirty="0"/>
          </a:p>
        </p:txBody>
      </p:sp>
      <p:sp>
        <p:nvSpPr>
          <p:cNvPr id="29" name="TextBox 28"/>
          <p:cNvSpPr txBox="1"/>
          <p:nvPr/>
        </p:nvSpPr>
        <p:spPr>
          <a:xfrm>
            <a:off x="5461993" y="1952619"/>
            <a:ext cx="543739" cy="523220"/>
          </a:xfrm>
          <a:prstGeom prst="rect">
            <a:avLst/>
          </a:prstGeom>
          <a:noFill/>
        </p:spPr>
        <p:txBody>
          <a:bodyPr wrap="none" rtlCol="0">
            <a:spAutoFit/>
          </a:bodyPr>
          <a:lstStyle/>
          <a:p>
            <a:pPr algn="r"/>
            <a:r>
              <a:rPr lang="es-CO" sz="1400" b="1" dirty="0" smtClean="0"/>
              <a:t>40%</a:t>
            </a:r>
          </a:p>
          <a:p>
            <a:pPr algn="r"/>
            <a:r>
              <a:rPr lang="es-CO" sz="1400" b="1" dirty="0" smtClean="0"/>
              <a:t>1.10</a:t>
            </a:r>
          </a:p>
        </p:txBody>
      </p:sp>
      <p:graphicFrame>
        <p:nvGraphicFramePr>
          <p:cNvPr id="14" name="Table 13"/>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16" name="Table 15"/>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099" cy="777875"/>
          </a:xfrm>
        </p:spPr>
        <p:txBody>
          <a:bodyPr/>
          <a:lstStyle/>
          <a:p>
            <a:pPr eaLnBrk="1" hangingPunct="1"/>
            <a:r>
              <a:rPr lang="es-CO" dirty="0" smtClean="0"/>
              <a:t>Influenciando los factores de rentabilidad de agentes </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323528" y="-152401"/>
            <a:ext cx="304800" cy="304801"/>
          </a:xfrm>
          <a:prstGeom prst="rect">
            <a:avLst/>
          </a:prstGeom>
          <a:noFill/>
          <a:ln w="9525">
            <a:noFill/>
            <a:miter lim="800000"/>
            <a:headEnd/>
            <a:tailEnd/>
          </a:ln>
        </p:spPr>
        <p:txBody>
          <a:bodyPr/>
          <a:lstStyle/>
          <a:p>
            <a:endParaRPr lang="en-GB" dirty="0"/>
          </a:p>
        </p:txBody>
      </p:sp>
      <p:sp>
        <p:nvSpPr>
          <p:cNvPr id="19" name="TextBox 18"/>
          <p:cNvSpPr txBox="1"/>
          <p:nvPr/>
        </p:nvSpPr>
        <p:spPr>
          <a:xfrm>
            <a:off x="369658" y="1393612"/>
            <a:ext cx="3600400" cy="523220"/>
          </a:xfrm>
          <a:prstGeom prst="rect">
            <a:avLst/>
          </a:prstGeom>
          <a:noFill/>
        </p:spPr>
        <p:txBody>
          <a:bodyPr wrap="square" rtlCol="0">
            <a:spAutoFit/>
          </a:bodyPr>
          <a:lstStyle/>
          <a:p>
            <a:r>
              <a:rPr lang="es-CO" sz="1400" dirty="0" smtClean="0"/>
              <a:t>Cuales son las variables que llevan a un agente a ser rentable?</a:t>
            </a:r>
          </a:p>
        </p:txBody>
      </p:sp>
      <p:sp>
        <p:nvSpPr>
          <p:cNvPr id="50" name="Isosceles Triangle 49"/>
          <p:cNvSpPr/>
          <p:nvPr/>
        </p:nvSpPr>
        <p:spPr>
          <a:xfrm rot="5400000">
            <a:off x="2627784" y="3573016"/>
            <a:ext cx="3240360" cy="216024"/>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24" name="Picture 2" descr="http://www.antya.com/upload/13/Celpay-Logo.JPG"/>
          <p:cNvPicPr>
            <a:picLocks noChangeAspect="1" noChangeArrowheads="1"/>
          </p:cNvPicPr>
          <p:nvPr/>
        </p:nvPicPr>
        <p:blipFill>
          <a:blip r:embed="rId3" cstate="print"/>
          <a:srcRect/>
          <a:stretch>
            <a:fillRect/>
          </a:stretch>
        </p:blipFill>
        <p:spPr bwMode="auto">
          <a:xfrm>
            <a:off x="6198834" y="2725911"/>
            <a:ext cx="1595252" cy="576064"/>
          </a:xfrm>
          <a:prstGeom prst="rect">
            <a:avLst/>
          </a:prstGeom>
          <a:noFill/>
        </p:spPr>
      </p:pic>
      <p:cxnSp>
        <p:nvCxnSpPr>
          <p:cNvPr id="33" name="Straight Connector 32"/>
          <p:cNvCxnSpPr/>
          <p:nvPr/>
        </p:nvCxnSpPr>
        <p:spPr>
          <a:xfrm rot="5400000">
            <a:off x="6198834" y="3373984"/>
            <a:ext cx="720080" cy="720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7134938" y="3373984"/>
            <a:ext cx="720080" cy="720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787941" y="4143196"/>
            <a:ext cx="821059" cy="338554"/>
          </a:xfrm>
          <a:prstGeom prst="rect">
            <a:avLst/>
          </a:prstGeom>
          <a:noFill/>
        </p:spPr>
        <p:txBody>
          <a:bodyPr wrap="none" rtlCol="0">
            <a:spAutoFit/>
          </a:bodyPr>
          <a:lstStyle/>
          <a:p>
            <a:pPr algn="ctr"/>
            <a:r>
              <a:rPr lang="es-CO" sz="1600" dirty="0" smtClean="0"/>
              <a:t>Capital</a:t>
            </a:r>
            <a:endParaRPr lang="es-CO" sz="1600" dirty="0"/>
          </a:p>
        </p:txBody>
      </p:sp>
      <p:sp>
        <p:nvSpPr>
          <p:cNvPr id="42" name="TextBox 41"/>
          <p:cNvSpPr txBox="1"/>
          <p:nvPr/>
        </p:nvSpPr>
        <p:spPr>
          <a:xfrm>
            <a:off x="7294603" y="4143196"/>
            <a:ext cx="1197764" cy="338554"/>
          </a:xfrm>
          <a:prstGeom prst="rect">
            <a:avLst/>
          </a:prstGeom>
          <a:noFill/>
        </p:spPr>
        <p:txBody>
          <a:bodyPr wrap="none" rtlCol="0">
            <a:spAutoFit/>
          </a:bodyPr>
          <a:lstStyle/>
          <a:p>
            <a:pPr algn="ctr"/>
            <a:r>
              <a:rPr lang="es-CO" sz="1600" dirty="0" smtClean="0"/>
              <a:t>Zona Rural</a:t>
            </a:r>
            <a:endParaRPr lang="es-CO" sz="1600" dirty="0"/>
          </a:p>
        </p:txBody>
      </p:sp>
      <p:sp>
        <p:nvSpPr>
          <p:cNvPr id="43" name="TextBox 42"/>
          <p:cNvSpPr txBox="1"/>
          <p:nvPr/>
        </p:nvSpPr>
        <p:spPr>
          <a:xfrm>
            <a:off x="5792752" y="4670127"/>
            <a:ext cx="811441" cy="338554"/>
          </a:xfrm>
          <a:prstGeom prst="rect">
            <a:avLst/>
          </a:prstGeom>
          <a:noFill/>
        </p:spPr>
        <p:txBody>
          <a:bodyPr wrap="none" rtlCol="0">
            <a:spAutoFit/>
          </a:bodyPr>
          <a:lstStyle/>
          <a:p>
            <a:pPr algn="ctr"/>
            <a:r>
              <a:rPr lang="es-CO" sz="1600" dirty="0" smtClean="0"/>
              <a:t>$1,500</a:t>
            </a:r>
            <a:endParaRPr lang="es-CO" sz="1600" dirty="0"/>
          </a:p>
        </p:txBody>
      </p:sp>
      <p:sp>
        <p:nvSpPr>
          <p:cNvPr id="44" name="TextBox 43"/>
          <p:cNvSpPr txBox="1"/>
          <p:nvPr/>
        </p:nvSpPr>
        <p:spPr>
          <a:xfrm>
            <a:off x="7580739" y="4670127"/>
            <a:ext cx="639919" cy="338554"/>
          </a:xfrm>
          <a:prstGeom prst="rect">
            <a:avLst/>
          </a:prstGeom>
          <a:noFill/>
        </p:spPr>
        <p:txBody>
          <a:bodyPr wrap="none" rtlCol="0">
            <a:spAutoFit/>
          </a:bodyPr>
          <a:lstStyle/>
          <a:p>
            <a:pPr algn="ctr"/>
            <a:r>
              <a:rPr lang="es-CO" sz="1600" dirty="0" smtClean="0"/>
              <a:t>$500</a:t>
            </a:r>
            <a:endParaRPr lang="es-CO" sz="1600" dirty="0"/>
          </a:p>
        </p:txBody>
      </p:sp>
      <p:sp>
        <p:nvSpPr>
          <p:cNvPr id="45" name="TextBox 44"/>
          <p:cNvSpPr txBox="1"/>
          <p:nvPr/>
        </p:nvSpPr>
        <p:spPr>
          <a:xfrm>
            <a:off x="4337961" y="4623519"/>
            <a:ext cx="1242151" cy="461665"/>
          </a:xfrm>
          <a:prstGeom prst="rect">
            <a:avLst/>
          </a:prstGeom>
          <a:noFill/>
        </p:spPr>
        <p:txBody>
          <a:bodyPr wrap="square" rtlCol="0">
            <a:spAutoFit/>
          </a:bodyPr>
          <a:lstStyle/>
          <a:p>
            <a:pPr algn="ctr"/>
            <a:r>
              <a:rPr lang="es-CO" sz="1200" i="1" dirty="0" smtClean="0"/>
              <a:t>Requisito de Liquidez</a:t>
            </a:r>
            <a:endParaRPr lang="es-CO" sz="1200" i="1" dirty="0"/>
          </a:p>
        </p:txBody>
      </p:sp>
      <p:sp>
        <p:nvSpPr>
          <p:cNvPr id="46" name="TextBox 45"/>
          <p:cNvSpPr txBox="1"/>
          <p:nvPr/>
        </p:nvSpPr>
        <p:spPr>
          <a:xfrm>
            <a:off x="4827675" y="4191471"/>
            <a:ext cx="668774" cy="276999"/>
          </a:xfrm>
          <a:prstGeom prst="rect">
            <a:avLst/>
          </a:prstGeom>
          <a:noFill/>
        </p:spPr>
        <p:txBody>
          <a:bodyPr wrap="none" rtlCol="0">
            <a:spAutoFit/>
          </a:bodyPr>
          <a:lstStyle/>
          <a:p>
            <a:pPr algn="ctr"/>
            <a:r>
              <a:rPr lang="es-CO" sz="1200" i="1" dirty="0" smtClean="0"/>
              <a:t>Región</a:t>
            </a:r>
            <a:endParaRPr lang="es-CO" sz="1200" i="1" dirty="0"/>
          </a:p>
        </p:txBody>
      </p:sp>
      <p:sp>
        <p:nvSpPr>
          <p:cNvPr id="47" name="TextBox 46"/>
          <p:cNvSpPr txBox="1"/>
          <p:nvPr/>
        </p:nvSpPr>
        <p:spPr>
          <a:xfrm>
            <a:off x="4644008" y="1400076"/>
            <a:ext cx="4176464" cy="646331"/>
          </a:xfrm>
          <a:prstGeom prst="rect">
            <a:avLst/>
          </a:prstGeom>
          <a:noFill/>
        </p:spPr>
        <p:txBody>
          <a:bodyPr wrap="square" rtlCol="0">
            <a:spAutoFit/>
          </a:bodyPr>
          <a:lstStyle/>
          <a:p>
            <a:r>
              <a:rPr lang="es-CO" sz="1200" b="1" i="1" dirty="0" smtClean="0"/>
              <a:t>Táctica # 2: </a:t>
            </a:r>
            <a:r>
              <a:rPr lang="es-CO" sz="1200" i="1" dirty="0" smtClean="0"/>
              <a:t>Creación de diferentes conjuntos de requisitos de liquidez de acuerdo con niveles de volumen estimados</a:t>
            </a:r>
            <a:endParaRPr lang="es-CO" sz="1200" i="1" dirty="0"/>
          </a:p>
        </p:txBody>
      </p:sp>
      <p:sp>
        <p:nvSpPr>
          <p:cNvPr id="54" name="Rectangle 53"/>
          <p:cNvSpPr/>
          <p:nvPr/>
        </p:nvSpPr>
        <p:spPr>
          <a:xfrm>
            <a:off x="395536" y="2014240"/>
            <a:ext cx="3672408" cy="7666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5" name="Oval 34"/>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36" name="TextBox 35"/>
          <p:cNvSpPr txBox="1"/>
          <p:nvPr/>
        </p:nvSpPr>
        <p:spPr>
          <a:xfrm>
            <a:off x="683568" y="1988840"/>
            <a:ext cx="830677" cy="307777"/>
          </a:xfrm>
          <a:prstGeom prst="rect">
            <a:avLst/>
          </a:prstGeom>
          <a:noFill/>
        </p:spPr>
        <p:txBody>
          <a:bodyPr wrap="none" rtlCol="0">
            <a:spAutoFit/>
          </a:bodyPr>
          <a:lstStyle/>
          <a:p>
            <a:r>
              <a:rPr lang="es-CO" sz="1400" dirty="0" smtClean="0"/>
              <a:t>Flotante</a:t>
            </a:r>
            <a:endParaRPr lang="es-CO" sz="1400" dirty="0"/>
          </a:p>
        </p:txBody>
      </p:sp>
      <p:sp>
        <p:nvSpPr>
          <p:cNvPr id="55" name="Oval 54"/>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56" name="Rectangle 55"/>
          <p:cNvSpPr/>
          <p:nvPr/>
        </p:nvSpPr>
        <p:spPr>
          <a:xfrm>
            <a:off x="683568" y="2204864"/>
            <a:ext cx="3269238" cy="784830"/>
          </a:xfrm>
          <a:prstGeom prst="rect">
            <a:avLst/>
          </a:prstGeom>
        </p:spPr>
        <p:txBody>
          <a:bodyPr wrap="square">
            <a:spAutoFit/>
          </a:bodyPr>
          <a:lstStyle/>
          <a:p>
            <a:r>
              <a:rPr lang="es-CO" sz="1050" dirty="0" smtClean="0"/>
              <a:t>la cantidad de dinero electrónico y / o dinero en efectivo que un agente debe tener a la mano para realizar transacciones.</a:t>
            </a:r>
            <a:endParaRPr lang="es-CO" sz="1050" i="1" dirty="0" smtClean="0"/>
          </a:p>
          <a:p>
            <a:r>
              <a:rPr lang="es-CO" sz="1200" i="1" dirty="0" smtClean="0"/>
              <a:t>.</a:t>
            </a:r>
            <a:endParaRPr lang="es-CO" sz="1200" i="1" dirty="0"/>
          </a:p>
        </p:txBody>
      </p:sp>
      <p:sp>
        <p:nvSpPr>
          <p:cNvPr id="58" name="Oval 57"/>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59" name="Oval 58"/>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60" name="TextBox 59"/>
          <p:cNvSpPr txBox="1"/>
          <p:nvPr/>
        </p:nvSpPr>
        <p:spPr>
          <a:xfrm>
            <a:off x="674942" y="2769302"/>
            <a:ext cx="2313454" cy="307777"/>
          </a:xfrm>
          <a:prstGeom prst="rect">
            <a:avLst/>
          </a:prstGeom>
          <a:noFill/>
        </p:spPr>
        <p:txBody>
          <a:bodyPr wrap="none" rtlCol="0">
            <a:spAutoFit/>
          </a:bodyPr>
          <a:lstStyle/>
          <a:p>
            <a:r>
              <a:rPr lang="es-CO" sz="1400" dirty="0" smtClean="0"/>
              <a:t>Costo de reabastecimiento</a:t>
            </a:r>
            <a:endParaRPr lang="es-CO" sz="1400" dirty="0"/>
          </a:p>
        </p:txBody>
      </p:sp>
      <p:sp>
        <p:nvSpPr>
          <p:cNvPr id="61" name="Rectangle 60"/>
          <p:cNvSpPr/>
          <p:nvPr/>
        </p:nvSpPr>
        <p:spPr>
          <a:xfrm>
            <a:off x="680568" y="2993952"/>
            <a:ext cx="3269238" cy="430887"/>
          </a:xfrm>
          <a:prstGeom prst="rect">
            <a:avLst/>
          </a:prstGeom>
        </p:spPr>
        <p:txBody>
          <a:bodyPr wrap="square">
            <a:spAutoFit/>
          </a:bodyPr>
          <a:lstStyle/>
          <a:p>
            <a:r>
              <a:rPr lang="es-CO" sz="1050" dirty="0" smtClean="0"/>
              <a:t>Costo que incurre un agente en reabastecer su dinero o saldo de flotante de dinero electrónico.</a:t>
            </a:r>
            <a:endParaRPr lang="es-CO" sz="1050" i="1" dirty="0"/>
          </a:p>
        </p:txBody>
      </p:sp>
      <p:sp>
        <p:nvSpPr>
          <p:cNvPr id="62" name="TextBox 61"/>
          <p:cNvSpPr txBox="1"/>
          <p:nvPr/>
        </p:nvSpPr>
        <p:spPr>
          <a:xfrm>
            <a:off x="666419" y="4251853"/>
            <a:ext cx="2579039"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comisiones</a:t>
            </a:r>
          </a:p>
        </p:txBody>
      </p:sp>
      <p:sp>
        <p:nvSpPr>
          <p:cNvPr id="63" name="TextBox 62"/>
          <p:cNvSpPr txBox="1"/>
          <p:nvPr/>
        </p:nvSpPr>
        <p:spPr>
          <a:xfrm>
            <a:off x="666316" y="4963814"/>
            <a:ext cx="2787430"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transacciones</a:t>
            </a:r>
          </a:p>
        </p:txBody>
      </p:sp>
      <p:sp>
        <p:nvSpPr>
          <p:cNvPr id="64" name="Oval 63"/>
          <p:cNvSpPr/>
          <p:nvPr/>
        </p:nvSpPr>
        <p:spPr>
          <a:xfrm>
            <a:off x="467544" y="428935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4</a:t>
            </a:r>
            <a:endParaRPr lang="es-CO" sz="1200" dirty="0">
              <a:solidFill>
                <a:schemeClr val="bg1">
                  <a:lumMod val="75000"/>
                </a:schemeClr>
              </a:solidFill>
            </a:endParaRPr>
          </a:p>
        </p:txBody>
      </p:sp>
      <p:sp>
        <p:nvSpPr>
          <p:cNvPr id="65" name="Rectangle 64"/>
          <p:cNvSpPr/>
          <p:nvPr/>
        </p:nvSpPr>
        <p:spPr>
          <a:xfrm>
            <a:off x="680568" y="4459251"/>
            <a:ext cx="3269238" cy="430887"/>
          </a:xfrm>
          <a:prstGeom prst="rect">
            <a:avLst/>
          </a:prstGeom>
          <a:ln>
            <a:noFill/>
          </a:ln>
        </p:spPr>
        <p:txBody>
          <a:bodyPr wrap="square">
            <a:spAutoFit/>
          </a:bodyPr>
          <a:lstStyle/>
          <a:p>
            <a:r>
              <a:rPr lang="es-CO" sz="1050" i="1" dirty="0" smtClean="0">
                <a:solidFill>
                  <a:schemeClr val="bg1">
                    <a:lumMod val="75000"/>
                  </a:schemeClr>
                </a:solidFill>
              </a:rPr>
              <a:t>Valor promedio de las comisiones que gana el agente al realizar transacciones de ingreso/retiro</a:t>
            </a:r>
          </a:p>
        </p:txBody>
      </p:sp>
      <p:sp>
        <p:nvSpPr>
          <p:cNvPr id="66" name="Oval 65"/>
          <p:cNvSpPr/>
          <p:nvPr/>
        </p:nvSpPr>
        <p:spPr>
          <a:xfrm>
            <a:off x="467544" y="500943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5</a:t>
            </a:r>
            <a:endParaRPr lang="es-CO" sz="1200" dirty="0">
              <a:solidFill>
                <a:schemeClr val="bg1">
                  <a:lumMod val="75000"/>
                </a:schemeClr>
              </a:solidFill>
            </a:endParaRPr>
          </a:p>
        </p:txBody>
      </p:sp>
      <p:sp>
        <p:nvSpPr>
          <p:cNvPr id="67" name="Rectangle 66"/>
          <p:cNvSpPr/>
          <p:nvPr/>
        </p:nvSpPr>
        <p:spPr>
          <a:xfrm>
            <a:off x="680568" y="5225461"/>
            <a:ext cx="3269238" cy="438582"/>
          </a:xfrm>
          <a:prstGeom prst="rect">
            <a:avLst/>
          </a:prstGeom>
          <a:ln>
            <a:noFill/>
          </a:ln>
        </p:spPr>
        <p:txBody>
          <a:bodyPr wrap="square">
            <a:spAutoFit/>
          </a:bodyPr>
          <a:lstStyle/>
          <a:p>
            <a:r>
              <a:rPr lang="es-CO" sz="1050" i="1" dirty="0" smtClean="0">
                <a:solidFill>
                  <a:schemeClr val="bg1">
                    <a:lumMod val="75000"/>
                  </a:schemeClr>
                </a:solidFill>
              </a:rPr>
              <a:t>Valor promedio de transacciones de ingreso/retiro que realizan los clientes</a:t>
            </a:r>
            <a:r>
              <a:rPr lang="es-CO" sz="1200" i="1" dirty="0" smtClean="0"/>
              <a:t>. </a:t>
            </a:r>
            <a:endParaRPr lang="es-CO" sz="1200" i="1" dirty="0"/>
          </a:p>
        </p:txBody>
      </p:sp>
      <p:sp>
        <p:nvSpPr>
          <p:cNvPr id="68" name="TextBox 67"/>
          <p:cNvSpPr txBox="1"/>
          <p:nvPr/>
        </p:nvSpPr>
        <p:spPr>
          <a:xfrm>
            <a:off x="666316" y="3472130"/>
            <a:ext cx="2284343" cy="307777"/>
          </a:xfrm>
          <a:prstGeom prst="rect">
            <a:avLst/>
          </a:prstGeom>
          <a:noFill/>
        </p:spPr>
        <p:txBody>
          <a:bodyPr wrap="none" rtlCol="0">
            <a:spAutoFit/>
          </a:bodyPr>
          <a:lstStyle/>
          <a:p>
            <a:r>
              <a:rPr lang="es-CO" sz="1400" dirty="0" smtClean="0"/>
              <a:t>Volumen de transacciones</a:t>
            </a:r>
            <a:endParaRPr lang="es-CO" sz="1400" dirty="0"/>
          </a:p>
        </p:txBody>
      </p:sp>
      <p:sp>
        <p:nvSpPr>
          <p:cNvPr id="69" name="Oval 68"/>
          <p:cNvSpPr/>
          <p:nvPr/>
        </p:nvSpPr>
        <p:spPr>
          <a:xfrm>
            <a:off x="467544" y="350963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3</a:t>
            </a:r>
            <a:endParaRPr lang="es-CO" sz="1200" dirty="0">
              <a:solidFill>
                <a:schemeClr val="tx1"/>
              </a:solidFill>
            </a:endParaRPr>
          </a:p>
        </p:txBody>
      </p:sp>
      <p:sp>
        <p:nvSpPr>
          <p:cNvPr id="70" name="Rectangle 69"/>
          <p:cNvSpPr/>
          <p:nvPr/>
        </p:nvSpPr>
        <p:spPr>
          <a:xfrm>
            <a:off x="680568" y="3725658"/>
            <a:ext cx="3269238" cy="430887"/>
          </a:xfrm>
          <a:prstGeom prst="rect">
            <a:avLst/>
          </a:prstGeom>
        </p:spPr>
        <p:txBody>
          <a:bodyPr wrap="square">
            <a:spAutoFit/>
          </a:bodyPr>
          <a:lstStyle/>
          <a:p>
            <a:r>
              <a:rPr lang="es-CO" sz="1050" i="1" dirty="0" smtClean="0"/>
              <a:t>El volumen de transacciones de ingreso/retiro que realiza el agente cada día. </a:t>
            </a:r>
            <a:endParaRPr lang="es-CO" sz="1200" i="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11" name="Folded Corner 10"/>
          <p:cNvSpPr/>
          <p:nvPr/>
        </p:nvSpPr>
        <p:spPr>
          <a:xfrm>
            <a:off x="0" y="980728"/>
            <a:ext cx="8748464" cy="4536504"/>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4" name="TextBox 23"/>
          <p:cNvSpPr txBox="1"/>
          <p:nvPr/>
        </p:nvSpPr>
        <p:spPr>
          <a:xfrm>
            <a:off x="5933724" y="3141762"/>
            <a:ext cx="2598275" cy="1384995"/>
          </a:xfrm>
          <a:prstGeom prst="rect">
            <a:avLst/>
          </a:prstGeom>
          <a:noFill/>
        </p:spPr>
        <p:txBody>
          <a:bodyPr wrap="none" rtlCol="0">
            <a:spAutoFit/>
          </a:bodyPr>
          <a:lstStyle/>
          <a:p>
            <a:r>
              <a:rPr lang="es-CO" sz="1400" dirty="0" smtClean="0"/>
              <a:t>Flotante</a:t>
            </a:r>
          </a:p>
          <a:p>
            <a:r>
              <a:rPr lang="es-CO" sz="1400" dirty="0" smtClean="0"/>
              <a:t>Costo reabastecimiento</a:t>
            </a:r>
          </a:p>
          <a:p>
            <a:r>
              <a:rPr lang="es-CO" sz="1400" dirty="0" smtClean="0"/>
              <a:t>Volumen transacciones día</a:t>
            </a:r>
          </a:p>
          <a:p>
            <a:r>
              <a:rPr lang="es-CO" sz="1400" dirty="0" smtClean="0"/>
              <a:t>Valor promedio de comisión</a:t>
            </a:r>
          </a:p>
          <a:p>
            <a:r>
              <a:rPr lang="es-CO" sz="1400" dirty="0" smtClean="0"/>
              <a:t>Valor promedio de transacción</a:t>
            </a:r>
          </a:p>
          <a:p>
            <a:endParaRPr lang="es-CO" sz="1400" dirty="0"/>
          </a:p>
        </p:txBody>
      </p:sp>
      <p:sp>
        <p:nvSpPr>
          <p:cNvPr id="25" name="TextBox 24"/>
          <p:cNvSpPr txBox="1"/>
          <p:nvPr/>
        </p:nvSpPr>
        <p:spPr>
          <a:xfrm>
            <a:off x="5274443" y="3141762"/>
            <a:ext cx="731289" cy="1169551"/>
          </a:xfrm>
          <a:prstGeom prst="rect">
            <a:avLst/>
          </a:prstGeom>
          <a:noFill/>
        </p:spPr>
        <p:txBody>
          <a:bodyPr wrap="none" rtlCol="0">
            <a:spAutoFit/>
          </a:bodyPr>
          <a:lstStyle/>
          <a:p>
            <a:pPr algn="r"/>
            <a:r>
              <a:rPr lang="es-CO" sz="1400" b="1" dirty="0" smtClean="0"/>
              <a:t>$1,000</a:t>
            </a:r>
          </a:p>
          <a:p>
            <a:pPr algn="r"/>
            <a:r>
              <a:rPr lang="es-CO" sz="1400" b="1" dirty="0" smtClean="0"/>
              <a:t>$1</a:t>
            </a:r>
          </a:p>
          <a:p>
            <a:pPr algn="r"/>
            <a:r>
              <a:rPr lang="es-CO" sz="1400" b="1" dirty="0" smtClean="0"/>
              <a:t>2</a:t>
            </a:r>
          </a:p>
          <a:p>
            <a:pPr algn="r"/>
            <a:r>
              <a:rPr lang="es-CO" sz="1400" b="1" dirty="0" smtClean="0"/>
              <a:t>$0.60</a:t>
            </a:r>
          </a:p>
          <a:p>
            <a:pPr algn="r"/>
            <a:r>
              <a:rPr lang="es-CO" sz="1400" b="1" dirty="0" smtClean="0"/>
              <a:t>$50</a:t>
            </a:r>
          </a:p>
        </p:txBody>
      </p:sp>
      <p:sp>
        <p:nvSpPr>
          <p:cNvPr id="26" name="TextBox 25"/>
          <p:cNvSpPr txBox="1"/>
          <p:nvPr/>
        </p:nvSpPr>
        <p:spPr>
          <a:xfrm>
            <a:off x="5220072" y="2761183"/>
            <a:ext cx="918328" cy="307777"/>
          </a:xfrm>
          <a:prstGeom prst="rect">
            <a:avLst/>
          </a:prstGeom>
          <a:noFill/>
        </p:spPr>
        <p:txBody>
          <a:bodyPr wrap="none" rtlCol="0">
            <a:spAutoFit/>
          </a:bodyPr>
          <a:lstStyle/>
          <a:p>
            <a:r>
              <a:rPr lang="es-CO" sz="1400" u="sng" dirty="0" smtClean="0"/>
              <a:t>Variables</a:t>
            </a:r>
            <a:endParaRPr lang="es-CO" sz="1400" u="sng" dirty="0"/>
          </a:p>
        </p:txBody>
      </p:sp>
      <p:sp>
        <p:nvSpPr>
          <p:cNvPr id="27" name="TextBox 26"/>
          <p:cNvSpPr txBox="1"/>
          <p:nvPr/>
        </p:nvSpPr>
        <p:spPr>
          <a:xfrm>
            <a:off x="5220072" y="1412776"/>
            <a:ext cx="2035878" cy="307777"/>
          </a:xfrm>
          <a:prstGeom prst="rect">
            <a:avLst/>
          </a:prstGeom>
          <a:noFill/>
        </p:spPr>
        <p:txBody>
          <a:bodyPr wrap="none" rtlCol="0">
            <a:spAutoFit/>
          </a:bodyPr>
          <a:lstStyle/>
          <a:p>
            <a:r>
              <a:rPr lang="es-CO" sz="1400" u="sng" dirty="0" smtClean="0"/>
              <a:t>Rentabilidad de Agente</a:t>
            </a:r>
            <a:endParaRPr lang="es-CO" sz="1400" u="sng" dirty="0"/>
          </a:p>
        </p:txBody>
      </p:sp>
      <p:sp>
        <p:nvSpPr>
          <p:cNvPr id="28" name="TextBox 27"/>
          <p:cNvSpPr txBox="1"/>
          <p:nvPr/>
        </p:nvSpPr>
        <p:spPr>
          <a:xfrm>
            <a:off x="5933724" y="1952619"/>
            <a:ext cx="1468672" cy="738664"/>
          </a:xfrm>
          <a:prstGeom prst="rect">
            <a:avLst/>
          </a:prstGeom>
          <a:noFill/>
        </p:spPr>
        <p:txBody>
          <a:bodyPr wrap="none" rtlCol="0">
            <a:spAutoFit/>
          </a:bodyPr>
          <a:lstStyle/>
          <a:p>
            <a:r>
              <a:rPr lang="es-CO" sz="1400" dirty="0" smtClean="0"/>
              <a:t>Retorno Activos</a:t>
            </a:r>
          </a:p>
          <a:p>
            <a:r>
              <a:rPr lang="es-CO" sz="1400" dirty="0" smtClean="0"/>
              <a:t>Ganancia Diaria</a:t>
            </a:r>
          </a:p>
          <a:p>
            <a:endParaRPr lang="es-CO" sz="1400" dirty="0"/>
          </a:p>
        </p:txBody>
      </p:sp>
      <p:sp>
        <p:nvSpPr>
          <p:cNvPr id="29" name="TextBox 28"/>
          <p:cNvSpPr txBox="1"/>
          <p:nvPr/>
        </p:nvSpPr>
        <p:spPr>
          <a:xfrm>
            <a:off x="5461993" y="1952619"/>
            <a:ext cx="543739" cy="523220"/>
          </a:xfrm>
          <a:prstGeom prst="rect">
            <a:avLst/>
          </a:prstGeom>
          <a:noFill/>
        </p:spPr>
        <p:txBody>
          <a:bodyPr wrap="none" rtlCol="0">
            <a:spAutoFit/>
          </a:bodyPr>
          <a:lstStyle/>
          <a:p>
            <a:pPr algn="r"/>
            <a:r>
              <a:rPr lang="es-CO" sz="1400" b="1" dirty="0" smtClean="0"/>
              <a:t>40%</a:t>
            </a:r>
          </a:p>
          <a:p>
            <a:pPr algn="r"/>
            <a:r>
              <a:rPr lang="es-CO" sz="1400" b="1" dirty="0" smtClean="0"/>
              <a:t>1.10</a:t>
            </a:r>
          </a:p>
        </p:txBody>
      </p:sp>
      <p:graphicFrame>
        <p:nvGraphicFramePr>
          <p:cNvPr id="14" name="Table 13"/>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15" name="Table 14"/>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lded Corner 15"/>
          <p:cNvSpPr/>
          <p:nvPr/>
        </p:nvSpPr>
        <p:spPr>
          <a:xfrm>
            <a:off x="0" y="980728"/>
            <a:ext cx="8748464" cy="4536504"/>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24" name="TextBox 23"/>
          <p:cNvSpPr txBox="1"/>
          <p:nvPr/>
        </p:nvSpPr>
        <p:spPr>
          <a:xfrm>
            <a:off x="5933724" y="3141762"/>
            <a:ext cx="2598275" cy="1384995"/>
          </a:xfrm>
          <a:prstGeom prst="rect">
            <a:avLst/>
          </a:prstGeom>
          <a:noFill/>
        </p:spPr>
        <p:txBody>
          <a:bodyPr wrap="none" rtlCol="0">
            <a:spAutoFit/>
          </a:bodyPr>
          <a:lstStyle/>
          <a:p>
            <a:r>
              <a:rPr lang="es-CO" sz="1400" dirty="0" smtClean="0"/>
              <a:t>Flotante</a:t>
            </a:r>
          </a:p>
          <a:p>
            <a:r>
              <a:rPr lang="es-CO" sz="1400" dirty="0" smtClean="0"/>
              <a:t>Costo reabastecimiento</a:t>
            </a:r>
          </a:p>
          <a:p>
            <a:r>
              <a:rPr lang="es-CO" sz="1400" dirty="0" smtClean="0"/>
              <a:t>Volumen transacciones día</a:t>
            </a:r>
          </a:p>
          <a:p>
            <a:r>
              <a:rPr lang="es-CO" sz="1400" dirty="0" smtClean="0"/>
              <a:t>Valor promedio de comisión</a:t>
            </a:r>
          </a:p>
          <a:p>
            <a:r>
              <a:rPr lang="es-CO" sz="1400" dirty="0" smtClean="0"/>
              <a:t>Valor promedio de transacción</a:t>
            </a:r>
          </a:p>
          <a:p>
            <a:endParaRPr lang="es-CO" sz="1400" dirty="0"/>
          </a:p>
        </p:txBody>
      </p:sp>
      <p:sp>
        <p:nvSpPr>
          <p:cNvPr id="25" name="TextBox 24"/>
          <p:cNvSpPr txBox="1"/>
          <p:nvPr/>
        </p:nvSpPr>
        <p:spPr>
          <a:xfrm>
            <a:off x="5373829" y="3141762"/>
            <a:ext cx="631903" cy="1169551"/>
          </a:xfrm>
          <a:prstGeom prst="rect">
            <a:avLst/>
          </a:prstGeom>
          <a:noFill/>
        </p:spPr>
        <p:txBody>
          <a:bodyPr wrap="none" rtlCol="0">
            <a:spAutoFit/>
          </a:bodyPr>
          <a:lstStyle/>
          <a:p>
            <a:pPr algn="r"/>
            <a:r>
              <a:rPr lang="es-CO" sz="1400" b="1" dirty="0" smtClean="0"/>
              <a:t>$800</a:t>
            </a:r>
          </a:p>
          <a:p>
            <a:pPr algn="r"/>
            <a:r>
              <a:rPr lang="es-CO" sz="1400" b="1" dirty="0" smtClean="0"/>
              <a:t>$1</a:t>
            </a:r>
          </a:p>
          <a:p>
            <a:pPr algn="r"/>
            <a:r>
              <a:rPr lang="es-CO" sz="1400" b="1" dirty="0" smtClean="0"/>
              <a:t>2</a:t>
            </a:r>
          </a:p>
          <a:p>
            <a:pPr algn="r"/>
            <a:r>
              <a:rPr lang="es-CO" sz="1400" b="1" dirty="0" smtClean="0"/>
              <a:t>$0.60</a:t>
            </a:r>
          </a:p>
          <a:p>
            <a:pPr algn="r"/>
            <a:r>
              <a:rPr lang="es-CO" sz="1400" b="1" dirty="0" smtClean="0"/>
              <a:t>$50</a:t>
            </a:r>
          </a:p>
        </p:txBody>
      </p:sp>
      <p:sp>
        <p:nvSpPr>
          <p:cNvPr id="26" name="TextBox 25"/>
          <p:cNvSpPr txBox="1"/>
          <p:nvPr/>
        </p:nvSpPr>
        <p:spPr>
          <a:xfrm>
            <a:off x="5220072" y="2761183"/>
            <a:ext cx="918328" cy="307777"/>
          </a:xfrm>
          <a:prstGeom prst="rect">
            <a:avLst/>
          </a:prstGeom>
          <a:noFill/>
        </p:spPr>
        <p:txBody>
          <a:bodyPr wrap="none" rtlCol="0">
            <a:spAutoFit/>
          </a:bodyPr>
          <a:lstStyle/>
          <a:p>
            <a:r>
              <a:rPr lang="es-CO" sz="1400" u="sng" dirty="0" smtClean="0"/>
              <a:t>Variables</a:t>
            </a:r>
            <a:endParaRPr lang="es-CO" sz="1400" u="sng" dirty="0"/>
          </a:p>
        </p:txBody>
      </p:sp>
      <p:sp>
        <p:nvSpPr>
          <p:cNvPr id="27" name="TextBox 26"/>
          <p:cNvSpPr txBox="1"/>
          <p:nvPr/>
        </p:nvSpPr>
        <p:spPr>
          <a:xfrm>
            <a:off x="5220072" y="1412776"/>
            <a:ext cx="2035878" cy="307777"/>
          </a:xfrm>
          <a:prstGeom prst="rect">
            <a:avLst/>
          </a:prstGeom>
          <a:noFill/>
        </p:spPr>
        <p:txBody>
          <a:bodyPr wrap="none" rtlCol="0">
            <a:spAutoFit/>
          </a:bodyPr>
          <a:lstStyle/>
          <a:p>
            <a:r>
              <a:rPr lang="es-CO" sz="1400" u="sng" dirty="0" smtClean="0"/>
              <a:t>Rentabilidad de Agente</a:t>
            </a:r>
            <a:endParaRPr lang="es-CO" sz="1400" u="sng" dirty="0"/>
          </a:p>
        </p:txBody>
      </p:sp>
      <p:sp>
        <p:nvSpPr>
          <p:cNvPr id="28" name="TextBox 27"/>
          <p:cNvSpPr txBox="1"/>
          <p:nvPr/>
        </p:nvSpPr>
        <p:spPr>
          <a:xfrm>
            <a:off x="5933724" y="1952619"/>
            <a:ext cx="1468672" cy="738664"/>
          </a:xfrm>
          <a:prstGeom prst="rect">
            <a:avLst/>
          </a:prstGeom>
          <a:noFill/>
        </p:spPr>
        <p:txBody>
          <a:bodyPr wrap="none" rtlCol="0">
            <a:spAutoFit/>
          </a:bodyPr>
          <a:lstStyle/>
          <a:p>
            <a:r>
              <a:rPr lang="es-CO" sz="1400" dirty="0" smtClean="0"/>
              <a:t>Retorno Activos</a:t>
            </a:r>
          </a:p>
          <a:p>
            <a:r>
              <a:rPr lang="es-CO" sz="1400" dirty="0" smtClean="0"/>
              <a:t>Ganancia Diaria</a:t>
            </a:r>
          </a:p>
          <a:p>
            <a:endParaRPr lang="es-CO" sz="1400" dirty="0"/>
          </a:p>
        </p:txBody>
      </p:sp>
      <p:sp>
        <p:nvSpPr>
          <p:cNvPr id="29" name="TextBox 28"/>
          <p:cNvSpPr txBox="1"/>
          <p:nvPr/>
        </p:nvSpPr>
        <p:spPr>
          <a:xfrm>
            <a:off x="5373828" y="1952619"/>
            <a:ext cx="631904" cy="523220"/>
          </a:xfrm>
          <a:prstGeom prst="rect">
            <a:avLst/>
          </a:prstGeom>
          <a:noFill/>
        </p:spPr>
        <p:txBody>
          <a:bodyPr wrap="none" rtlCol="0">
            <a:spAutoFit/>
          </a:bodyPr>
          <a:lstStyle/>
          <a:p>
            <a:pPr algn="r"/>
            <a:r>
              <a:rPr lang="es-CO" sz="1400" b="1" dirty="0" smtClean="0"/>
              <a:t>49%</a:t>
            </a:r>
          </a:p>
          <a:p>
            <a:pPr algn="r"/>
            <a:r>
              <a:rPr lang="es-CO" sz="1400" b="1" dirty="0" smtClean="0"/>
              <a:t>$1.10</a:t>
            </a:r>
          </a:p>
        </p:txBody>
      </p:sp>
      <p:graphicFrame>
        <p:nvGraphicFramePr>
          <p:cNvPr id="14" name="Table 13"/>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graphicFrame>
        <p:nvGraphicFramePr>
          <p:cNvPr id="15" name="Table 14"/>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099" cy="777875"/>
          </a:xfrm>
        </p:spPr>
        <p:txBody>
          <a:bodyPr/>
          <a:lstStyle/>
          <a:p>
            <a:pPr eaLnBrk="1" hangingPunct="1"/>
            <a:r>
              <a:rPr lang="en-US" dirty="0" smtClean="0"/>
              <a:t>Influenciando los factores de rentabilidad de agentes </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611560" y="0"/>
            <a:ext cx="304800" cy="304801"/>
          </a:xfrm>
          <a:prstGeom prst="rect">
            <a:avLst/>
          </a:prstGeom>
          <a:noFill/>
          <a:ln w="9525">
            <a:noFill/>
            <a:miter lim="800000"/>
            <a:headEnd/>
            <a:tailEnd/>
          </a:ln>
        </p:spPr>
        <p:txBody>
          <a:bodyPr/>
          <a:lstStyle/>
          <a:p>
            <a:endParaRPr lang="en-GB" dirty="0"/>
          </a:p>
        </p:txBody>
      </p:sp>
      <p:sp>
        <p:nvSpPr>
          <p:cNvPr id="19" name="TextBox 18"/>
          <p:cNvSpPr txBox="1"/>
          <p:nvPr/>
        </p:nvSpPr>
        <p:spPr>
          <a:xfrm>
            <a:off x="369658" y="1393612"/>
            <a:ext cx="3600400" cy="523220"/>
          </a:xfrm>
          <a:prstGeom prst="rect">
            <a:avLst/>
          </a:prstGeom>
          <a:noFill/>
        </p:spPr>
        <p:txBody>
          <a:bodyPr wrap="square" rtlCol="0">
            <a:spAutoFit/>
          </a:bodyPr>
          <a:lstStyle/>
          <a:p>
            <a:r>
              <a:rPr lang="es-CO" sz="1400" dirty="0" smtClean="0"/>
              <a:t>Cuales son las variables que llevan a un agente a ser rentable?</a:t>
            </a:r>
            <a:endParaRPr lang="es-CO" sz="1400" dirty="0"/>
          </a:p>
        </p:txBody>
      </p:sp>
      <p:sp>
        <p:nvSpPr>
          <p:cNvPr id="20" name="TextBox 19"/>
          <p:cNvSpPr txBox="1"/>
          <p:nvPr/>
        </p:nvSpPr>
        <p:spPr>
          <a:xfrm>
            <a:off x="683568" y="1988840"/>
            <a:ext cx="830677" cy="307777"/>
          </a:xfrm>
          <a:prstGeom prst="rect">
            <a:avLst/>
          </a:prstGeom>
          <a:noFill/>
        </p:spPr>
        <p:txBody>
          <a:bodyPr wrap="none" rtlCol="0">
            <a:spAutoFit/>
          </a:bodyPr>
          <a:lstStyle/>
          <a:p>
            <a:r>
              <a:rPr lang="es-CO" sz="1400" dirty="0" smtClean="0"/>
              <a:t>Flotante</a:t>
            </a:r>
            <a:endParaRPr lang="es-CO" sz="1400" dirty="0"/>
          </a:p>
        </p:txBody>
      </p:sp>
      <p:sp>
        <p:nvSpPr>
          <p:cNvPr id="22" name="TextBox 21"/>
          <p:cNvSpPr txBox="1"/>
          <p:nvPr/>
        </p:nvSpPr>
        <p:spPr>
          <a:xfrm>
            <a:off x="666419" y="4251853"/>
            <a:ext cx="2579039"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comisiones</a:t>
            </a:r>
          </a:p>
        </p:txBody>
      </p:sp>
      <p:sp>
        <p:nvSpPr>
          <p:cNvPr id="23" name="TextBox 22"/>
          <p:cNvSpPr txBox="1"/>
          <p:nvPr/>
        </p:nvSpPr>
        <p:spPr>
          <a:xfrm>
            <a:off x="666316" y="4963814"/>
            <a:ext cx="2787430"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transacciones</a:t>
            </a:r>
          </a:p>
        </p:txBody>
      </p:sp>
      <p:sp>
        <p:nvSpPr>
          <p:cNvPr id="25" name="Oval 24"/>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27" name="Rectangle 26"/>
          <p:cNvSpPr/>
          <p:nvPr/>
        </p:nvSpPr>
        <p:spPr>
          <a:xfrm>
            <a:off x="683568" y="2204864"/>
            <a:ext cx="3269238" cy="784830"/>
          </a:xfrm>
          <a:prstGeom prst="rect">
            <a:avLst/>
          </a:prstGeom>
        </p:spPr>
        <p:txBody>
          <a:bodyPr wrap="square">
            <a:spAutoFit/>
          </a:bodyPr>
          <a:lstStyle/>
          <a:p>
            <a:r>
              <a:rPr lang="es-CO" sz="1050" dirty="0" smtClean="0"/>
              <a:t>la cantidad de dinero electrónico y / o dinero en efectivo que un agente debe tener a la mano para realizar transacciones.</a:t>
            </a:r>
            <a:endParaRPr lang="es-CO" sz="1050" i="1" dirty="0" smtClean="0"/>
          </a:p>
          <a:p>
            <a:r>
              <a:rPr lang="es-CO" sz="1200" i="1" dirty="0" smtClean="0"/>
              <a:t>.</a:t>
            </a:r>
            <a:endParaRPr lang="es-CO" sz="1200" i="1" dirty="0"/>
          </a:p>
        </p:txBody>
      </p:sp>
      <p:sp>
        <p:nvSpPr>
          <p:cNvPr id="28" name="Oval 27"/>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29" name="TextBox 28"/>
          <p:cNvSpPr txBox="1"/>
          <p:nvPr/>
        </p:nvSpPr>
        <p:spPr>
          <a:xfrm>
            <a:off x="674942" y="2769302"/>
            <a:ext cx="2313454" cy="307777"/>
          </a:xfrm>
          <a:prstGeom prst="rect">
            <a:avLst/>
          </a:prstGeom>
          <a:noFill/>
        </p:spPr>
        <p:txBody>
          <a:bodyPr wrap="none" rtlCol="0">
            <a:spAutoFit/>
          </a:bodyPr>
          <a:lstStyle/>
          <a:p>
            <a:r>
              <a:rPr lang="es-CO" sz="1400" dirty="0" smtClean="0"/>
              <a:t>Costo de reabastecimiento</a:t>
            </a:r>
            <a:endParaRPr lang="es-CO" sz="1400" dirty="0"/>
          </a:p>
        </p:txBody>
      </p:sp>
      <p:sp>
        <p:nvSpPr>
          <p:cNvPr id="30" name="Rectangle 29"/>
          <p:cNvSpPr/>
          <p:nvPr/>
        </p:nvSpPr>
        <p:spPr>
          <a:xfrm>
            <a:off x="680568" y="2993952"/>
            <a:ext cx="3269238" cy="430887"/>
          </a:xfrm>
          <a:prstGeom prst="rect">
            <a:avLst/>
          </a:prstGeom>
        </p:spPr>
        <p:txBody>
          <a:bodyPr wrap="square">
            <a:spAutoFit/>
          </a:bodyPr>
          <a:lstStyle/>
          <a:p>
            <a:r>
              <a:rPr lang="es-CO" sz="1050" dirty="0" smtClean="0"/>
              <a:t>Costo que incurre un agente en reabastecer su dinero o saldo de flotante de dinero electrónico.</a:t>
            </a:r>
            <a:endParaRPr lang="es-CO" sz="1050" i="1" dirty="0"/>
          </a:p>
        </p:txBody>
      </p:sp>
      <p:sp>
        <p:nvSpPr>
          <p:cNvPr id="31" name="Oval 30"/>
          <p:cNvSpPr/>
          <p:nvPr/>
        </p:nvSpPr>
        <p:spPr>
          <a:xfrm>
            <a:off x="467544" y="428935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4</a:t>
            </a:r>
            <a:endParaRPr lang="es-CO" sz="1200" dirty="0">
              <a:solidFill>
                <a:schemeClr val="bg1">
                  <a:lumMod val="75000"/>
                </a:schemeClr>
              </a:solidFill>
            </a:endParaRPr>
          </a:p>
        </p:txBody>
      </p:sp>
      <p:sp>
        <p:nvSpPr>
          <p:cNvPr id="32" name="Rectangle 31"/>
          <p:cNvSpPr/>
          <p:nvPr/>
        </p:nvSpPr>
        <p:spPr>
          <a:xfrm>
            <a:off x="680568" y="4459251"/>
            <a:ext cx="3269238" cy="430887"/>
          </a:xfrm>
          <a:prstGeom prst="rect">
            <a:avLst/>
          </a:prstGeom>
          <a:ln>
            <a:noFill/>
          </a:ln>
        </p:spPr>
        <p:txBody>
          <a:bodyPr wrap="square">
            <a:spAutoFit/>
          </a:bodyPr>
          <a:lstStyle/>
          <a:p>
            <a:r>
              <a:rPr lang="es-CO" sz="1050" i="1" dirty="0" smtClean="0">
                <a:solidFill>
                  <a:schemeClr val="bg1">
                    <a:lumMod val="75000"/>
                  </a:schemeClr>
                </a:solidFill>
              </a:rPr>
              <a:t>Valor promedio de las comisiones que gana el agente al realizar transacciones de ingreso/retiro</a:t>
            </a:r>
          </a:p>
        </p:txBody>
      </p:sp>
      <p:sp>
        <p:nvSpPr>
          <p:cNvPr id="35" name="Oval 34"/>
          <p:cNvSpPr/>
          <p:nvPr/>
        </p:nvSpPr>
        <p:spPr>
          <a:xfrm>
            <a:off x="467544" y="500943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5</a:t>
            </a:r>
            <a:endParaRPr lang="es-CO" sz="1200" dirty="0">
              <a:solidFill>
                <a:schemeClr val="bg1">
                  <a:lumMod val="75000"/>
                </a:schemeClr>
              </a:solidFill>
            </a:endParaRPr>
          </a:p>
        </p:txBody>
      </p:sp>
      <p:sp>
        <p:nvSpPr>
          <p:cNvPr id="36" name="Rectangle 35"/>
          <p:cNvSpPr/>
          <p:nvPr/>
        </p:nvSpPr>
        <p:spPr>
          <a:xfrm>
            <a:off x="680568" y="5225461"/>
            <a:ext cx="3269238" cy="438582"/>
          </a:xfrm>
          <a:prstGeom prst="rect">
            <a:avLst/>
          </a:prstGeom>
          <a:ln>
            <a:noFill/>
          </a:ln>
        </p:spPr>
        <p:txBody>
          <a:bodyPr wrap="square">
            <a:spAutoFit/>
          </a:bodyPr>
          <a:lstStyle/>
          <a:p>
            <a:r>
              <a:rPr lang="es-CO" sz="1050" i="1" dirty="0" smtClean="0">
                <a:solidFill>
                  <a:schemeClr val="bg1">
                    <a:lumMod val="75000"/>
                  </a:schemeClr>
                </a:solidFill>
              </a:rPr>
              <a:t>Valor promedio de transacciones de ingreso/retiro que realizan los clientes</a:t>
            </a:r>
            <a:r>
              <a:rPr lang="es-CO" sz="1200" i="1" dirty="0" smtClean="0"/>
              <a:t>. </a:t>
            </a:r>
            <a:endParaRPr lang="es-CO" sz="1200" i="1" dirty="0"/>
          </a:p>
        </p:txBody>
      </p:sp>
      <p:sp>
        <p:nvSpPr>
          <p:cNvPr id="39" name="TextBox 38"/>
          <p:cNvSpPr txBox="1"/>
          <p:nvPr/>
        </p:nvSpPr>
        <p:spPr>
          <a:xfrm>
            <a:off x="666316" y="3472130"/>
            <a:ext cx="2284343" cy="307777"/>
          </a:xfrm>
          <a:prstGeom prst="rect">
            <a:avLst/>
          </a:prstGeom>
          <a:noFill/>
        </p:spPr>
        <p:txBody>
          <a:bodyPr wrap="none" rtlCol="0">
            <a:spAutoFit/>
          </a:bodyPr>
          <a:lstStyle/>
          <a:p>
            <a:r>
              <a:rPr lang="es-CO" sz="1400" dirty="0" smtClean="0"/>
              <a:t>Volumen de transacciones</a:t>
            </a:r>
            <a:endParaRPr lang="es-CO" sz="1400" dirty="0"/>
          </a:p>
        </p:txBody>
      </p:sp>
      <p:sp>
        <p:nvSpPr>
          <p:cNvPr id="40" name="Oval 39"/>
          <p:cNvSpPr/>
          <p:nvPr/>
        </p:nvSpPr>
        <p:spPr>
          <a:xfrm>
            <a:off x="467544" y="350963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3</a:t>
            </a:r>
            <a:endParaRPr lang="es-CO" sz="1200" dirty="0">
              <a:solidFill>
                <a:schemeClr val="tx1"/>
              </a:solidFill>
            </a:endParaRPr>
          </a:p>
        </p:txBody>
      </p:sp>
      <p:sp>
        <p:nvSpPr>
          <p:cNvPr id="41" name="Rectangle 40"/>
          <p:cNvSpPr/>
          <p:nvPr/>
        </p:nvSpPr>
        <p:spPr>
          <a:xfrm>
            <a:off x="680568" y="3725658"/>
            <a:ext cx="3269238" cy="430887"/>
          </a:xfrm>
          <a:prstGeom prst="rect">
            <a:avLst/>
          </a:prstGeom>
        </p:spPr>
        <p:txBody>
          <a:bodyPr wrap="square">
            <a:spAutoFit/>
          </a:bodyPr>
          <a:lstStyle/>
          <a:p>
            <a:r>
              <a:rPr lang="es-CO" sz="1050" i="1" dirty="0" smtClean="0"/>
              <a:t>El volumen de transacciones de ingreso/retiro que realiza el agente cada día. </a:t>
            </a:r>
            <a:endParaRPr lang="es-CO" sz="1200" i="1" dirty="0"/>
          </a:p>
        </p:txBody>
      </p:sp>
      <p:sp>
        <p:nvSpPr>
          <p:cNvPr id="50" name="Isosceles Triangle 49"/>
          <p:cNvSpPr/>
          <p:nvPr/>
        </p:nvSpPr>
        <p:spPr>
          <a:xfrm rot="5400000">
            <a:off x="2627784" y="3573016"/>
            <a:ext cx="3240360" cy="216024"/>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4" name="TextBox 53"/>
          <p:cNvSpPr txBox="1"/>
          <p:nvPr/>
        </p:nvSpPr>
        <p:spPr>
          <a:xfrm>
            <a:off x="4826124" y="1400076"/>
            <a:ext cx="3994348" cy="523220"/>
          </a:xfrm>
          <a:prstGeom prst="rect">
            <a:avLst/>
          </a:prstGeom>
          <a:noFill/>
        </p:spPr>
        <p:txBody>
          <a:bodyPr wrap="square" rtlCol="0">
            <a:spAutoFit/>
          </a:bodyPr>
          <a:lstStyle/>
          <a:p>
            <a:r>
              <a:rPr lang="es-CO" sz="1400" b="1" i="1" dirty="0" smtClean="0"/>
              <a:t>Táctica #3</a:t>
            </a:r>
            <a:r>
              <a:rPr lang="es-CO" sz="1400" i="1" dirty="0" smtClean="0"/>
              <a:t>: </a:t>
            </a:r>
            <a:r>
              <a:rPr lang="es-CO" sz="1400" dirty="0" smtClean="0"/>
              <a:t>Comercializar el servicio para incrementar el volumen de transacciones</a:t>
            </a:r>
            <a:r>
              <a:rPr lang="es-CO" sz="1400" i="1" dirty="0" smtClean="0"/>
              <a:t>.</a:t>
            </a:r>
            <a:endParaRPr lang="es-CO" sz="1400" i="1" dirty="0"/>
          </a:p>
        </p:txBody>
      </p:sp>
      <p:pic>
        <p:nvPicPr>
          <p:cNvPr id="17410" name="Picture 2" descr="http://nthambazale.com/wp-content/uploads/2010/01/ZapBannerMini-300x112.jpg"/>
          <p:cNvPicPr>
            <a:picLocks noChangeAspect="1" noChangeArrowheads="1"/>
          </p:cNvPicPr>
          <p:nvPr/>
        </p:nvPicPr>
        <p:blipFill>
          <a:blip r:embed="rId3" cstate="print"/>
          <a:srcRect/>
          <a:stretch>
            <a:fillRect/>
          </a:stretch>
        </p:blipFill>
        <p:spPr bwMode="auto">
          <a:xfrm>
            <a:off x="4932040" y="3501008"/>
            <a:ext cx="2592288" cy="967788"/>
          </a:xfrm>
          <a:prstGeom prst="rect">
            <a:avLst/>
          </a:prstGeom>
          <a:noFill/>
        </p:spPr>
      </p:pic>
      <p:pic>
        <p:nvPicPr>
          <p:cNvPr id="17412" name="Picture 4" descr="http://www.slashphone.com/media/data/766/vodafone_mpesa.jpg"/>
          <p:cNvPicPr>
            <a:picLocks noChangeAspect="1" noChangeArrowheads="1"/>
          </p:cNvPicPr>
          <p:nvPr/>
        </p:nvPicPr>
        <p:blipFill>
          <a:blip r:embed="rId4" cstate="print"/>
          <a:srcRect/>
          <a:stretch>
            <a:fillRect/>
          </a:stretch>
        </p:blipFill>
        <p:spPr bwMode="auto">
          <a:xfrm>
            <a:off x="4932040" y="2060848"/>
            <a:ext cx="2160240" cy="1431931"/>
          </a:xfrm>
          <a:prstGeom prst="rect">
            <a:avLst/>
          </a:prstGeom>
          <a:noFill/>
        </p:spPr>
      </p:pic>
      <p:pic>
        <p:nvPicPr>
          <p:cNvPr id="17414" name="Picture 6" descr="http://tech.233.com.gh/files/2010/05/MTNMobileMoney-Web-Banner.jpg"/>
          <p:cNvPicPr>
            <a:picLocks noChangeAspect="1" noChangeArrowheads="1"/>
          </p:cNvPicPr>
          <p:nvPr/>
        </p:nvPicPr>
        <p:blipFill>
          <a:blip r:embed="rId5" cstate="print"/>
          <a:srcRect/>
          <a:stretch>
            <a:fillRect/>
          </a:stretch>
        </p:blipFill>
        <p:spPr bwMode="auto">
          <a:xfrm>
            <a:off x="4932040" y="4509120"/>
            <a:ext cx="3024336" cy="1156534"/>
          </a:xfrm>
          <a:prstGeom prst="rect">
            <a:avLst/>
          </a:prstGeom>
          <a:noFill/>
        </p:spPr>
      </p:pic>
      <p:sp>
        <p:nvSpPr>
          <p:cNvPr id="33" name="Rectangle 32"/>
          <p:cNvSpPr/>
          <p:nvPr/>
        </p:nvSpPr>
        <p:spPr>
          <a:xfrm>
            <a:off x="395536" y="3429000"/>
            <a:ext cx="3672408" cy="7920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lded Corner 13"/>
          <p:cNvSpPr/>
          <p:nvPr/>
        </p:nvSpPr>
        <p:spPr>
          <a:xfrm>
            <a:off x="0" y="980728"/>
            <a:ext cx="8748464" cy="4536504"/>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24" name="TextBox 23"/>
          <p:cNvSpPr txBox="1"/>
          <p:nvPr/>
        </p:nvSpPr>
        <p:spPr>
          <a:xfrm>
            <a:off x="5933724" y="3141762"/>
            <a:ext cx="2598275" cy="1384995"/>
          </a:xfrm>
          <a:prstGeom prst="rect">
            <a:avLst/>
          </a:prstGeom>
          <a:noFill/>
        </p:spPr>
        <p:txBody>
          <a:bodyPr wrap="none" rtlCol="0">
            <a:spAutoFit/>
          </a:bodyPr>
          <a:lstStyle/>
          <a:p>
            <a:r>
              <a:rPr lang="es-CO" sz="1400" dirty="0" smtClean="0"/>
              <a:t>Flotante</a:t>
            </a:r>
          </a:p>
          <a:p>
            <a:r>
              <a:rPr lang="es-CO" sz="1400" dirty="0" smtClean="0"/>
              <a:t>Costo reabastecimiento</a:t>
            </a:r>
          </a:p>
          <a:p>
            <a:r>
              <a:rPr lang="es-CO" sz="1400" dirty="0" smtClean="0"/>
              <a:t>Volumen transacciones día</a:t>
            </a:r>
          </a:p>
          <a:p>
            <a:r>
              <a:rPr lang="es-CO" sz="1400" dirty="0" smtClean="0"/>
              <a:t>Valor promedio de comisión</a:t>
            </a:r>
          </a:p>
          <a:p>
            <a:r>
              <a:rPr lang="es-CO" sz="1400" dirty="0" smtClean="0"/>
              <a:t>Valor promedio de transacción</a:t>
            </a:r>
          </a:p>
          <a:p>
            <a:endParaRPr lang="es-CO" sz="1400" dirty="0"/>
          </a:p>
        </p:txBody>
      </p:sp>
      <p:sp>
        <p:nvSpPr>
          <p:cNvPr id="25" name="TextBox 24"/>
          <p:cNvSpPr txBox="1"/>
          <p:nvPr/>
        </p:nvSpPr>
        <p:spPr>
          <a:xfrm>
            <a:off x="5373829" y="3141762"/>
            <a:ext cx="631903" cy="1169551"/>
          </a:xfrm>
          <a:prstGeom prst="rect">
            <a:avLst/>
          </a:prstGeom>
          <a:noFill/>
        </p:spPr>
        <p:txBody>
          <a:bodyPr wrap="none" rtlCol="0">
            <a:spAutoFit/>
          </a:bodyPr>
          <a:lstStyle/>
          <a:p>
            <a:pPr algn="r"/>
            <a:r>
              <a:rPr lang="es-CO" sz="1400" b="1" dirty="0" smtClean="0"/>
              <a:t>$800</a:t>
            </a:r>
          </a:p>
          <a:p>
            <a:pPr algn="r"/>
            <a:r>
              <a:rPr lang="es-CO" sz="1400" b="1" dirty="0" smtClean="0"/>
              <a:t>$1</a:t>
            </a:r>
          </a:p>
          <a:p>
            <a:pPr algn="r"/>
            <a:r>
              <a:rPr lang="es-CO" sz="1400" b="1" dirty="0" smtClean="0"/>
              <a:t>2</a:t>
            </a:r>
          </a:p>
          <a:p>
            <a:pPr algn="r"/>
            <a:r>
              <a:rPr lang="es-CO" sz="1400" b="1" dirty="0" smtClean="0"/>
              <a:t>$0.60</a:t>
            </a:r>
          </a:p>
          <a:p>
            <a:pPr algn="r"/>
            <a:r>
              <a:rPr lang="es-CO" sz="1400" b="1" dirty="0" smtClean="0"/>
              <a:t>$50</a:t>
            </a:r>
          </a:p>
        </p:txBody>
      </p:sp>
      <p:sp>
        <p:nvSpPr>
          <p:cNvPr id="26" name="TextBox 25"/>
          <p:cNvSpPr txBox="1"/>
          <p:nvPr/>
        </p:nvSpPr>
        <p:spPr>
          <a:xfrm>
            <a:off x="5220072" y="2761183"/>
            <a:ext cx="918328" cy="307777"/>
          </a:xfrm>
          <a:prstGeom prst="rect">
            <a:avLst/>
          </a:prstGeom>
          <a:noFill/>
        </p:spPr>
        <p:txBody>
          <a:bodyPr wrap="none" rtlCol="0">
            <a:spAutoFit/>
          </a:bodyPr>
          <a:lstStyle/>
          <a:p>
            <a:r>
              <a:rPr lang="es-CO" sz="1400" u="sng" dirty="0" smtClean="0"/>
              <a:t>Variables</a:t>
            </a:r>
            <a:endParaRPr lang="es-CO" sz="1400" u="sng" dirty="0"/>
          </a:p>
        </p:txBody>
      </p:sp>
      <p:sp>
        <p:nvSpPr>
          <p:cNvPr id="27" name="TextBox 26"/>
          <p:cNvSpPr txBox="1"/>
          <p:nvPr/>
        </p:nvSpPr>
        <p:spPr>
          <a:xfrm>
            <a:off x="5220072" y="1412776"/>
            <a:ext cx="2035878" cy="307777"/>
          </a:xfrm>
          <a:prstGeom prst="rect">
            <a:avLst/>
          </a:prstGeom>
          <a:noFill/>
        </p:spPr>
        <p:txBody>
          <a:bodyPr wrap="none" rtlCol="0">
            <a:spAutoFit/>
          </a:bodyPr>
          <a:lstStyle/>
          <a:p>
            <a:r>
              <a:rPr lang="es-CO" sz="1400" u="sng" dirty="0" smtClean="0"/>
              <a:t>Rentabilidad de Agente</a:t>
            </a:r>
            <a:endParaRPr lang="es-CO" sz="1400" u="sng" dirty="0"/>
          </a:p>
        </p:txBody>
      </p:sp>
      <p:sp>
        <p:nvSpPr>
          <p:cNvPr id="28" name="TextBox 27"/>
          <p:cNvSpPr txBox="1"/>
          <p:nvPr/>
        </p:nvSpPr>
        <p:spPr>
          <a:xfrm>
            <a:off x="5933724" y="1952619"/>
            <a:ext cx="1468672" cy="738664"/>
          </a:xfrm>
          <a:prstGeom prst="rect">
            <a:avLst/>
          </a:prstGeom>
          <a:noFill/>
        </p:spPr>
        <p:txBody>
          <a:bodyPr wrap="none" rtlCol="0">
            <a:spAutoFit/>
          </a:bodyPr>
          <a:lstStyle/>
          <a:p>
            <a:r>
              <a:rPr lang="es-CO" sz="1400" dirty="0" smtClean="0"/>
              <a:t>Retorno Activos</a:t>
            </a:r>
          </a:p>
          <a:p>
            <a:r>
              <a:rPr lang="es-CO" sz="1400" dirty="0" smtClean="0"/>
              <a:t>Ganancia Diaria</a:t>
            </a:r>
          </a:p>
          <a:p>
            <a:endParaRPr lang="es-CO" sz="1400" dirty="0"/>
          </a:p>
        </p:txBody>
      </p:sp>
      <p:sp>
        <p:nvSpPr>
          <p:cNvPr id="29" name="TextBox 28"/>
          <p:cNvSpPr txBox="1"/>
          <p:nvPr/>
        </p:nvSpPr>
        <p:spPr>
          <a:xfrm>
            <a:off x="5373828" y="1952619"/>
            <a:ext cx="631904" cy="523220"/>
          </a:xfrm>
          <a:prstGeom prst="rect">
            <a:avLst/>
          </a:prstGeom>
          <a:noFill/>
        </p:spPr>
        <p:txBody>
          <a:bodyPr wrap="none" rtlCol="0">
            <a:spAutoFit/>
          </a:bodyPr>
          <a:lstStyle/>
          <a:p>
            <a:pPr algn="r"/>
            <a:r>
              <a:rPr lang="es-CO" sz="1400" b="1" dirty="0" smtClean="0"/>
              <a:t>49%</a:t>
            </a:r>
          </a:p>
          <a:p>
            <a:pPr algn="r"/>
            <a:r>
              <a:rPr lang="es-CO" sz="1400" b="1" dirty="0" smtClean="0"/>
              <a:t>$1.10</a:t>
            </a:r>
          </a:p>
        </p:txBody>
      </p:sp>
      <p:graphicFrame>
        <p:nvGraphicFramePr>
          <p:cNvPr id="15" name="Table 14"/>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16" name="Table 15"/>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lded Corner 15"/>
          <p:cNvSpPr/>
          <p:nvPr/>
        </p:nvSpPr>
        <p:spPr>
          <a:xfrm>
            <a:off x="0" y="980728"/>
            <a:ext cx="8748464" cy="4536504"/>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10" name="Title 1"/>
          <p:cNvSpPr txBox="1">
            <a:spLocks/>
          </p:cNvSpPr>
          <p:nvPr/>
        </p:nvSpPr>
        <p:spPr bwMode="auto">
          <a:xfrm>
            <a:off x="342900" y="333375"/>
            <a:ext cx="8621588" cy="7778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rPr>
              <a:t>Moví-Peso – Comisiones</a:t>
            </a:r>
            <a:r>
              <a:rPr kumimoji="0" lang="es-CO" sz="2800" b="0" i="0" u="none" strike="noStrike" kern="0" cap="none" spc="0" normalizeH="0" dirty="0" smtClean="0">
                <a:ln>
                  <a:noFill/>
                </a:ln>
                <a:solidFill>
                  <a:srgbClr val="595959"/>
                </a:solidFill>
                <a:effectLst/>
                <a:uLnTx/>
                <a:uFillTx/>
                <a:latin typeface="Arial Narrow" pitchFamily="34" charset="0"/>
                <a:ea typeface="+mj-ea"/>
                <a:cs typeface="+mj-cs"/>
              </a:rPr>
              <a:t> de Agentes</a:t>
            </a:r>
            <a:endParaRPr kumimoji="0" lang="es-CO" sz="2800" b="0" i="0" u="none" strike="noStrike" kern="0" cap="none" spc="0" normalizeH="0" baseline="0" dirty="0" smtClean="0">
              <a:ln>
                <a:noFill/>
              </a:ln>
              <a:solidFill>
                <a:srgbClr val="595959"/>
              </a:solidFill>
              <a:effectLst/>
              <a:uLnTx/>
              <a:uFillTx/>
              <a:latin typeface="Arial Narrow" pitchFamily="34" charset="0"/>
              <a:ea typeface="+mj-ea"/>
              <a:cs typeface="+mj-cs"/>
            </a:endParaRPr>
          </a:p>
        </p:txBody>
      </p:sp>
      <p:sp>
        <p:nvSpPr>
          <p:cNvPr id="24" name="TextBox 23"/>
          <p:cNvSpPr txBox="1"/>
          <p:nvPr/>
        </p:nvSpPr>
        <p:spPr>
          <a:xfrm>
            <a:off x="5933724" y="3141762"/>
            <a:ext cx="2598275" cy="1384995"/>
          </a:xfrm>
          <a:prstGeom prst="rect">
            <a:avLst/>
          </a:prstGeom>
          <a:noFill/>
        </p:spPr>
        <p:txBody>
          <a:bodyPr wrap="none" rtlCol="0">
            <a:spAutoFit/>
          </a:bodyPr>
          <a:lstStyle/>
          <a:p>
            <a:r>
              <a:rPr lang="es-CO" sz="1400" dirty="0" smtClean="0"/>
              <a:t>Flotante</a:t>
            </a:r>
          </a:p>
          <a:p>
            <a:r>
              <a:rPr lang="es-CO" sz="1400" dirty="0" smtClean="0"/>
              <a:t>Costo reabastecimiento</a:t>
            </a:r>
          </a:p>
          <a:p>
            <a:r>
              <a:rPr lang="es-CO" sz="1400" dirty="0" smtClean="0"/>
              <a:t>Volumen transacciones día</a:t>
            </a:r>
          </a:p>
          <a:p>
            <a:r>
              <a:rPr lang="es-CO" sz="1400" dirty="0" smtClean="0"/>
              <a:t>Valor promedio de comisión</a:t>
            </a:r>
          </a:p>
          <a:p>
            <a:r>
              <a:rPr lang="es-CO" sz="1400" dirty="0" smtClean="0"/>
              <a:t>Valor promedio de transacción</a:t>
            </a:r>
          </a:p>
          <a:p>
            <a:endParaRPr lang="es-CO" sz="1400" dirty="0"/>
          </a:p>
        </p:txBody>
      </p:sp>
      <p:sp>
        <p:nvSpPr>
          <p:cNvPr id="25" name="TextBox 24"/>
          <p:cNvSpPr txBox="1"/>
          <p:nvPr/>
        </p:nvSpPr>
        <p:spPr>
          <a:xfrm>
            <a:off x="5373829" y="3141762"/>
            <a:ext cx="631903" cy="1169551"/>
          </a:xfrm>
          <a:prstGeom prst="rect">
            <a:avLst/>
          </a:prstGeom>
          <a:noFill/>
        </p:spPr>
        <p:txBody>
          <a:bodyPr wrap="none" rtlCol="0">
            <a:spAutoFit/>
          </a:bodyPr>
          <a:lstStyle/>
          <a:p>
            <a:pPr algn="r"/>
            <a:r>
              <a:rPr lang="es-CO" sz="1400" b="1" dirty="0" smtClean="0"/>
              <a:t>$800</a:t>
            </a:r>
          </a:p>
          <a:p>
            <a:pPr algn="r"/>
            <a:r>
              <a:rPr lang="es-CO" sz="1400" b="1" dirty="0" smtClean="0"/>
              <a:t>$1</a:t>
            </a:r>
          </a:p>
          <a:p>
            <a:pPr algn="r"/>
            <a:r>
              <a:rPr lang="es-CO" sz="1400" b="1" dirty="0" smtClean="0"/>
              <a:t>30</a:t>
            </a:r>
          </a:p>
          <a:p>
            <a:pPr algn="r"/>
            <a:r>
              <a:rPr lang="es-CO" sz="1400" b="1" dirty="0" smtClean="0"/>
              <a:t>$0.60</a:t>
            </a:r>
          </a:p>
          <a:p>
            <a:pPr algn="r"/>
            <a:r>
              <a:rPr lang="es-CO" sz="1400" b="1" dirty="0" smtClean="0"/>
              <a:t>$50</a:t>
            </a:r>
          </a:p>
        </p:txBody>
      </p:sp>
      <p:sp>
        <p:nvSpPr>
          <p:cNvPr id="26" name="TextBox 25"/>
          <p:cNvSpPr txBox="1"/>
          <p:nvPr/>
        </p:nvSpPr>
        <p:spPr>
          <a:xfrm>
            <a:off x="5220072" y="2761183"/>
            <a:ext cx="918328" cy="307777"/>
          </a:xfrm>
          <a:prstGeom prst="rect">
            <a:avLst/>
          </a:prstGeom>
          <a:noFill/>
        </p:spPr>
        <p:txBody>
          <a:bodyPr wrap="none" rtlCol="0">
            <a:spAutoFit/>
          </a:bodyPr>
          <a:lstStyle/>
          <a:p>
            <a:r>
              <a:rPr lang="es-CO" sz="1400" u="sng" dirty="0" smtClean="0"/>
              <a:t>Variables</a:t>
            </a:r>
            <a:endParaRPr lang="es-CO" sz="1400" u="sng" dirty="0"/>
          </a:p>
        </p:txBody>
      </p:sp>
      <p:sp>
        <p:nvSpPr>
          <p:cNvPr id="27" name="TextBox 26"/>
          <p:cNvSpPr txBox="1"/>
          <p:nvPr/>
        </p:nvSpPr>
        <p:spPr>
          <a:xfrm>
            <a:off x="5220072" y="1412776"/>
            <a:ext cx="2035878" cy="307777"/>
          </a:xfrm>
          <a:prstGeom prst="rect">
            <a:avLst/>
          </a:prstGeom>
          <a:noFill/>
        </p:spPr>
        <p:txBody>
          <a:bodyPr wrap="none" rtlCol="0">
            <a:spAutoFit/>
          </a:bodyPr>
          <a:lstStyle/>
          <a:p>
            <a:r>
              <a:rPr lang="es-CO" sz="1400" u="sng" dirty="0" smtClean="0"/>
              <a:t>Rentabilidad de Agente</a:t>
            </a:r>
            <a:endParaRPr lang="es-CO" sz="1400" u="sng" dirty="0"/>
          </a:p>
        </p:txBody>
      </p:sp>
      <p:sp>
        <p:nvSpPr>
          <p:cNvPr id="28" name="TextBox 27"/>
          <p:cNvSpPr txBox="1"/>
          <p:nvPr/>
        </p:nvSpPr>
        <p:spPr>
          <a:xfrm>
            <a:off x="5933724" y="1952619"/>
            <a:ext cx="1468672" cy="738664"/>
          </a:xfrm>
          <a:prstGeom prst="rect">
            <a:avLst/>
          </a:prstGeom>
          <a:noFill/>
        </p:spPr>
        <p:txBody>
          <a:bodyPr wrap="none" rtlCol="0">
            <a:spAutoFit/>
          </a:bodyPr>
          <a:lstStyle/>
          <a:p>
            <a:r>
              <a:rPr lang="es-CO" sz="1400" dirty="0" smtClean="0"/>
              <a:t>Retorno Activos</a:t>
            </a:r>
          </a:p>
          <a:p>
            <a:r>
              <a:rPr lang="es-CO" sz="1400" dirty="0" smtClean="0"/>
              <a:t>Ganancia Diaria</a:t>
            </a:r>
          </a:p>
          <a:p>
            <a:endParaRPr lang="es-CO" sz="1400" dirty="0"/>
          </a:p>
        </p:txBody>
      </p:sp>
      <p:sp>
        <p:nvSpPr>
          <p:cNvPr id="29" name="TextBox 28"/>
          <p:cNvSpPr txBox="1"/>
          <p:nvPr/>
        </p:nvSpPr>
        <p:spPr>
          <a:xfrm>
            <a:off x="5274442" y="1952619"/>
            <a:ext cx="731290" cy="523220"/>
          </a:xfrm>
          <a:prstGeom prst="rect">
            <a:avLst/>
          </a:prstGeom>
          <a:noFill/>
        </p:spPr>
        <p:txBody>
          <a:bodyPr wrap="none" rtlCol="0">
            <a:spAutoFit/>
          </a:bodyPr>
          <a:lstStyle/>
          <a:p>
            <a:pPr algn="r"/>
            <a:r>
              <a:rPr lang="es-CO" sz="1400" b="1" dirty="0" smtClean="0"/>
              <a:t>736%</a:t>
            </a:r>
          </a:p>
          <a:p>
            <a:pPr algn="r"/>
            <a:r>
              <a:rPr lang="es-CO" sz="1400" b="1" dirty="0" smtClean="0"/>
              <a:t>$16.13</a:t>
            </a:r>
          </a:p>
        </p:txBody>
      </p:sp>
      <p:graphicFrame>
        <p:nvGraphicFramePr>
          <p:cNvPr id="14" name="Table 13"/>
          <p:cNvGraphicFramePr>
            <a:graphicFrameLocks noGrp="1"/>
          </p:cNvGraphicFramePr>
          <p:nvPr/>
        </p:nvGraphicFramePr>
        <p:xfrm>
          <a:off x="3923928" y="1556793"/>
          <a:ext cx="936104" cy="2510107"/>
        </p:xfrm>
        <a:graphic>
          <a:graphicData uri="http://schemas.openxmlformats.org/drawingml/2006/table">
            <a:tbl>
              <a:tblPr/>
              <a:tblGrid>
                <a:gridCol w="936104"/>
              </a:tblGrid>
              <a:tr h="415322">
                <a:tc>
                  <a:txBody>
                    <a:bodyPr/>
                    <a:lstStyle/>
                    <a:p>
                      <a:pPr algn="ctr" fontAlgn="ctr"/>
                      <a:r>
                        <a:rPr lang="es-CO" sz="1100" b="1" i="0" u="none" strike="noStrike" noProof="0" dirty="0" smtClean="0">
                          <a:solidFill>
                            <a:srgbClr val="000000"/>
                          </a:solidFill>
                          <a:latin typeface="Calibri"/>
                        </a:rPr>
                        <a:t>Comisiones</a:t>
                      </a:r>
                      <a:endParaRPr lang="es-CO" sz="1100" b="1" i="0" u="none" strike="noStrike" noProof="0" dirty="0">
                        <a:solidFill>
                          <a:srgbClr val="000000"/>
                        </a:solidFill>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04757">
                <a:tc>
                  <a:txBody>
                    <a:bodyPr/>
                    <a:lstStyle/>
                    <a:p>
                      <a:pPr algn="ctr" fontAlgn="b"/>
                      <a:r>
                        <a:rPr lang="es-CO" sz="1100" b="0" i="0" u="none" strike="noStrike" noProof="0" dirty="0" smtClean="0">
                          <a:solidFill>
                            <a:srgbClr val="000000"/>
                          </a:solidFill>
                          <a:latin typeface="Calibri"/>
                        </a:rPr>
                        <a:t>$0.30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17713">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D8D8D8"/>
                    </a:solidFill>
                  </a:tcPr>
                </a:tc>
              </a:tr>
              <a:tr h="284654">
                <a:tc>
                  <a:txBody>
                    <a:bodyPr/>
                    <a:lstStyle/>
                    <a:p>
                      <a:pPr algn="ctr"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8D8D8"/>
                    </a:solidFill>
                  </a:tcPr>
                </a:tc>
              </a:tr>
              <a:tr h="217713">
                <a:tc>
                  <a:txBody>
                    <a:bodyPr/>
                    <a:lstStyle/>
                    <a:p>
                      <a:pPr algn="ctr" fontAlgn="b"/>
                      <a:r>
                        <a:rPr lang="es-CO" sz="1100" b="0" i="0" u="none" strike="noStrike" noProof="0" dirty="0" smtClean="0">
                          <a:solidFill>
                            <a:srgbClr val="000000"/>
                          </a:solidFill>
                          <a:latin typeface="Calibri"/>
                        </a:rPr>
                        <a:t>$0.60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4335">
                <a:tc>
                  <a:txBody>
                    <a:bodyPr/>
                    <a:lstStyle/>
                    <a:p>
                      <a:pPr algn="ctr" fontAlgn="b"/>
                      <a:r>
                        <a:rPr lang="es-CO" sz="1100" b="0" i="0" u="none" strike="noStrike" noProof="0" dirty="0" smtClean="0">
                          <a:solidFill>
                            <a:srgbClr val="000000"/>
                          </a:solidFill>
                          <a:latin typeface="Calibri"/>
                        </a:rPr>
                        <a:t>$0.90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217713">
                <a:tc>
                  <a:txBody>
                    <a:bodyPr/>
                    <a:lstStyle/>
                    <a:p>
                      <a:pPr algn="ctr" fontAlgn="b"/>
                      <a:r>
                        <a:rPr lang="es-CO" sz="1100" b="0" i="0" u="none" strike="noStrike" noProof="0" dirty="0" smtClean="0">
                          <a:solidFill>
                            <a:srgbClr val="000000"/>
                          </a:solidFill>
                          <a:latin typeface="Calibri"/>
                        </a:rPr>
                        <a:t>$1.20</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191588">
                <a:tc>
                  <a:txBody>
                    <a:bodyPr/>
                    <a:lstStyle/>
                    <a:p>
                      <a:pPr algn="l" fontAlgn="b"/>
                      <a:r>
                        <a:rPr lang="es-CO" sz="1100" b="0" i="0" u="none" strike="noStrike" noProof="0" dirty="0" smtClean="0">
                          <a:solidFill>
                            <a:srgbClr val="000000"/>
                          </a:solidFill>
                          <a:latin typeface="Calibri"/>
                        </a:rPr>
                        <a:t> </a:t>
                      </a:r>
                      <a:endParaRPr lang="es-CO" sz="1100" b="0" i="0" u="none" strike="noStrike" noProof="0" dirty="0">
                        <a:solidFill>
                          <a:srgbClr val="000000"/>
                        </a:solidFill>
                        <a:latin typeface="Calibri"/>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8D8D8"/>
                    </a:solidFill>
                  </a:tcPr>
                </a:tc>
              </a:tr>
              <a:tr h="228599">
                <a:tc>
                  <a:txBody>
                    <a:bodyPr/>
                    <a:lstStyle/>
                    <a:p>
                      <a:pPr algn="l" fontAlgn="b"/>
                      <a:r>
                        <a:rPr lang="en-GB" sz="1100" b="0" i="0" u="none" strike="noStrike" dirty="0">
                          <a:solidFill>
                            <a:srgbClr val="000000"/>
                          </a:solidFill>
                          <a:latin typeface="Calibri"/>
                        </a:rPr>
                        <a:t> </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D8D8D8"/>
                    </a:solidFill>
                  </a:tcPr>
                </a:tc>
              </a:tr>
            </a:tbl>
          </a:graphicData>
        </a:graphic>
      </p:graphicFrame>
      <p:graphicFrame>
        <p:nvGraphicFramePr>
          <p:cNvPr id="15" name="Table 14"/>
          <p:cNvGraphicFramePr>
            <a:graphicFrameLocks noGrp="1"/>
          </p:cNvGraphicFramePr>
          <p:nvPr/>
        </p:nvGraphicFramePr>
        <p:xfrm>
          <a:off x="395536" y="1556792"/>
          <a:ext cx="3384375" cy="3744418"/>
        </p:xfrm>
        <a:graphic>
          <a:graphicData uri="http://schemas.openxmlformats.org/drawingml/2006/table">
            <a:tbl>
              <a:tblPr/>
              <a:tblGrid>
                <a:gridCol w="1958318"/>
                <a:gridCol w="642730"/>
                <a:gridCol w="783327"/>
              </a:tblGrid>
              <a:tr h="192213">
                <a:tc gridSpan="3">
                  <a:txBody>
                    <a:bodyPr/>
                    <a:lstStyle/>
                    <a:p>
                      <a:pPr algn="ctr" fontAlgn="b"/>
                      <a:r>
                        <a:rPr lang="es-CO" sz="1200" b="1" i="0" u="none" strike="noStrike" noProof="0" dirty="0" smtClean="0">
                          <a:solidFill>
                            <a:srgbClr val="000000"/>
                          </a:solidFill>
                          <a:latin typeface="Calibri"/>
                        </a:rPr>
                        <a:t>Tarifario Moví-Peso</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CO"/>
                    </a:p>
                  </a:txBody>
                  <a:tcPr/>
                </a:tc>
                <a:tc hMerge="1">
                  <a:txBody>
                    <a:bodyPr/>
                    <a:lstStyle/>
                    <a:p>
                      <a:endParaRPr lang="es-CO"/>
                    </a:p>
                  </a:txBody>
                  <a:tcPr/>
                </a:tc>
              </a:tr>
              <a:tr h="192213">
                <a:tc>
                  <a:txBody>
                    <a:bodyPr/>
                    <a:lstStyle/>
                    <a:p>
                      <a:pPr algn="r" fontAlgn="b"/>
                      <a:r>
                        <a:rPr lang="es-CO" sz="1200" b="1" i="0" u="none" strike="noStrike" noProof="0" dirty="0" smtClean="0">
                          <a:solidFill>
                            <a:srgbClr val="000000"/>
                          </a:solidFill>
                          <a:latin typeface="Calibri"/>
                        </a:rPr>
                        <a:t>Tipo de Transacción</a:t>
                      </a:r>
                      <a:endParaRPr lang="es-CO" sz="1200" b="1"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Rango</a:t>
                      </a:r>
                      <a:endParaRPr lang="es-CO" sz="1200" b="1"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s-CO" sz="1200" b="1" i="0" u="none" strike="noStrike" noProof="0" dirty="0" smtClean="0">
                          <a:solidFill>
                            <a:srgbClr val="000000"/>
                          </a:solidFill>
                          <a:latin typeface="Calibri"/>
                        </a:rPr>
                        <a:t>Cargo</a:t>
                      </a:r>
                      <a:endParaRPr lang="es-CO" sz="1200" b="1"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08330">
                <a:tc>
                  <a:txBody>
                    <a:bodyPr/>
                    <a:lstStyle/>
                    <a:p>
                      <a:pPr algn="r" fontAlgn="b"/>
                      <a:r>
                        <a:rPr lang="es-CO" sz="1200" b="0" i="0" u="none" strike="noStrike" noProof="0" dirty="0" smtClean="0">
                          <a:solidFill>
                            <a:srgbClr val="000000"/>
                          </a:solidFill>
                          <a:latin typeface="Calibri"/>
                        </a:rPr>
                        <a:t>Deposito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$0.50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Transferencia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$1.75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$3.00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$5.00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$1-35</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$1.25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$36-70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$2.25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$71-100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$3.75</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192213">
                <a:tc>
                  <a:txBody>
                    <a:bodyPr/>
                    <a:lstStyle/>
                    <a:p>
                      <a:pPr algn="r" fontAlgn="b"/>
                      <a:r>
                        <a:rPr lang="es-CO" sz="1200" b="0" i="0" u="none" strike="noStrike" noProof="0" dirty="0" smtClean="0">
                          <a:solidFill>
                            <a:srgbClr val="000000"/>
                          </a:solidFill>
                          <a:latin typeface="Calibri"/>
                        </a:rPr>
                        <a:t>Retiro No Registrado</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a:noFill/>
                    </a:lnB>
                    <a:solidFill>
                      <a:srgbClr val="FFFFFF"/>
                    </a:solidFill>
                  </a:tcPr>
                </a:tc>
                <a:tc>
                  <a:txBody>
                    <a:bodyPr/>
                    <a:lstStyle/>
                    <a:p>
                      <a:pPr algn="r" fontAlgn="b"/>
                      <a:r>
                        <a:rPr lang="es-CO" sz="1200" b="0" i="0" u="none" strike="noStrike" noProof="0" dirty="0" smtClean="0">
                          <a:solidFill>
                            <a:srgbClr val="000000"/>
                          </a:solidFill>
                          <a:latin typeface="Calibri"/>
                        </a:rPr>
                        <a:t>$0-100</a:t>
                      </a:r>
                      <a:endParaRPr lang="es-CO" sz="1200" b="0" i="0" u="none" strike="noStrike" noProof="0" dirty="0">
                        <a:solidFill>
                          <a:srgbClr val="000000"/>
                        </a:solidFill>
                        <a:latin typeface="Calibri"/>
                      </a:endParaRPr>
                    </a:p>
                  </a:txBody>
                  <a:tcPr marL="0" marR="0" marT="0" marB="0" anchor="b">
                    <a:lnL>
                      <a:noFill/>
                    </a:lnL>
                    <a:lnR>
                      <a:noFill/>
                    </a:lnR>
                    <a:lnT>
                      <a:noFill/>
                    </a:lnT>
                    <a:lnB>
                      <a:noFill/>
                    </a:lnB>
                    <a:solidFill>
                      <a:srgbClr val="FFFFFF"/>
                    </a:solidFill>
                  </a:tcPr>
                </a:tc>
                <a:tc>
                  <a:txBody>
                    <a:bodyPr/>
                    <a:lstStyle/>
                    <a:p>
                      <a:pPr algn="ctr" fontAlgn="b"/>
                      <a:r>
                        <a:rPr lang="es-CO" sz="1200" b="0" i="0" u="none" strike="noStrike" noProof="0" dirty="0" smtClean="0">
                          <a:solidFill>
                            <a:srgbClr val="000000"/>
                          </a:solidFill>
                          <a:latin typeface="Calibri"/>
                        </a:rPr>
                        <a:t> $0.00</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solidFill>
                      <a:srgbClr val="FFFFFF"/>
                    </a:solidFill>
                  </a:tcPr>
                </a:tc>
              </a:tr>
              <a:tr h="424752">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s-CO" sz="1200" b="0" i="0" u="none" strike="noStrike" noProof="0" dirty="0" smtClean="0">
                          <a:solidFill>
                            <a:srgbClr val="000000"/>
                          </a:solidFill>
                          <a:latin typeface="Calibri"/>
                        </a:rPr>
                        <a:t> </a:t>
                      </a:r>
                      <a:endParaRPr lang="es-CO" sz="12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r>
              <a:tr h="864958">
                <a:tc gridSpan="3">
                  <a:txBody>
                    <a:bodyPr/>
                    <a:lstStyle/>
                    <a:p>
                      <a:pPr algn="l" fontAlgn="b"/>
                      <a:r>
                        <a:rPr lang="es-CO" sz="1400" b="0" i="0" u="none" strike="noStrike" noProof="0" dirty="0" smtClean="0">
                          <a:solidFill>
                            <a:srgbClr val="000000"/>
                          </a:solidFill>
                          <a:latin typeface="Calibri"/>
                        </a:rPr>
                        <a:t> </a:t>
                      </a:r>
                      <a:r>
                        <a:rPr lang="es-CO" sz="1200" b="0" i="0" u="none" strike="noStrike" kern="1200" noProof="0" dirty="0" smtClean="0">
                          <a:solidFill>
                            <a:srgbClr val="000000"/>
                          </a:solidFill>
                          <a:latin typeface="Calibri"/>
                          <a:ea typeface="+mn-ea"/>
                          <a:cs typeface="+mn-cs"/>
                        </a:rPr>
                        <a:t>Todos los depositos deber hacerse en el monedero del portador</a:t>
                      </a:r>
                    </a:p>
                    <a:p>
                      <a:pPr algn="l" fontAlgn="b"/>
                      <a:r>
                        <a:rPr lang="es-CO" sz="1400" b="0" i="0" u="none" strike="noStrike" noProof="0" dirty="0" smtClean="0">
                          <a:solidFill>
                            <a:srgbClr val="000000"/>
                          </a:solidFill>
                          <a:latin typeface="Calibri"/>
                        </a:rPr>
                        <a:t> </a:t>
                      </a:r>
                    </a:p>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a:solidFill>
                          <a:srgbClr val="000000"/>
                        </a:solidFill>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pPr algn="l" fontAlgn="b"/>
                      <a:endParaRPr lang="en-GB" sz="1600" b="0" i="0" u="none" strike="noStrike" dirty="0">
                        <a:solidFill>
                          <a:srgbClr val="000000"/>
                        </a:solidFill>
                        <a:latin typeface="Calibri"/>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r>
              <a:tr h="224248">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solidFill>
                      <a:srgbClr val="FFFFFF"/>
                    </a:solidFill>
                  </a:tcPr>
                </a:tc>
                <a:tc>
                  <a:txBody>
                    <a:bodyPr/>
                    <a:lstStyle/>
                    <a:p>
                      <a:pPr algn="l" fontAlgn="b"/>
                      <a:r>
                        <a:rPr lang="es-CO" sz="1400" b="0" i="0" u="none" strike="noStrike" noProof="0" dirty="0" smtClean="0">
                          <a:solidFill>
                            <a:srgbClr val="000000"/>
                          </a:solidFill>
                          <a:latin typeface="Calibri"/>
                        </a:rPr>
                        <a:t> </a:t>
                      </a:r>
                      <a:endParaRPr lang="es-CO" sz="1400" b="0" i="0" u="none" strike="noStrike" noProof="0" dirty="0">
                        <a:solidFill>
                          <a:srgbClr val="000000"/>
                        </a:solidFill>
                        <a:latin typeface="Calibri"/>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405813" cy="777875"/>
          </a:xfrm>
        </p:spPr>
        <p:txBody>
          <a:bodyPr/>
          <a:lstStyle/>
          <a:p>
            <a:pPr eaLnBrk="1" hangingPunct="1"/>
            <a:r>
              <a:rPr lang="es-CO" dirty="0" smtClean="0"/>
              <a:t>Agenda</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9" name="TextBox 8"/>
          <p:cNvSpPr txBox="1"/>
          <p:nvPr/>
        </p:nvSpPr>
        <p:spPr>
          <a:xfrm>
            <a:off x="251520" y="1628800"/>
            <a:ext cx="3999813" cy="307777"/>
          </a:xfrm>
          <a:prstGeom prst="rect">
            <a:avLst/>
          </a:prstGeom>
          <a:noFill/>
        </p:spPr>
        <p:txBody>
          <a:bodyPr wrap="none" rtlCol="0">
            <a:spAutoFit/>
          </a:bodyPr>
          <a:lstStyle/>
          <a:p>
            <a:r>
              <a:rPr lang="es-CO" sz="1400" b="1" dirty="0" smtClean="0"/>
              <a:t>1. Estableciendo los precios del dinero Móvil</a:t>
            </a:r>
            <a:endParaRPr lang="es-CO" sz="1400" b="1" dirty="0"/>
          </a:p>
        </p:txBody>
      </p:sp>
      <p:sp>
        <p:nvSpPr>
          <p:cNvPr id="10" name="TextBox 9"/>
          <p:cNvSpPr txBox="1"/>
          <p:nvPr/>
        </p:nvSpPr>
        <p:spPr>
          <a:xfrm>
            <a:off x="755576" y="1916832"/>
            <a:ext cx="2452916" cy="954107"/>
          </a:xfrm>
          <a:prstGeom prst="rect">
            <a:avLst/>
          </a:prstGeom>
          <a:noFill/>
        </p:spPr>
        <p:txBody>
          <a:bodyPr wrap="none" rtlCol="0">
            <a:spAutoFit/>
          </a:bodyPr>
          <a:lstStyle/>
          <a:p>
            <a:r>
              <a:rPr lang="es-CO" sz="1400" dirty="0" smtClean="0"/>
              <a:t>A.   Avaluando el servicio</a:t>
            </a:r>
          </a:p>
          <a:p>
            <a:r>
              <a:rPr lang="es-CO" sz="1400" dirty="0" smtClean="0"/>
              <a:t>B.   Estructurando el tarifario</a:t>
            </a:r>
          </a:p>
          <a:p>
            <a:pPr marL="228600" indent="-228600">
              <a:buAutoNum type="alphaUcPeriod" startAt="3"/>
            </a:pPr>
            <a:r>
              <a:rPr lang="es-CO" sz="1400" dirty="0" smtClean="0"/>
              <a:t>Imponiendo los cargos</a:t>
            </a:r>
          </a:p>
          <a:p>
            <a:pPr marL="228600" indent="-228600"/>
            <a:r>
              <a:rPr lang="es-CO" sz="1400" b="1" i="1" dirty="0" smtClean="0"/>
              <a:t>Preguntas y Respuestas</a:t>
            </a:r>
            <a:endParaRPr lang="es-CO" sz="1400" b="1" i="1" dirty="0"/>
          </a:p>
        </p:txBody>
      </p:sp>
      <p:sp>
        <p:nvSpPr>
          <p:cNvPr id="11" name="TextBox 10"/>
          <p:cNvSpPr txBox="1"/>
          <p:nvPr/>
        </p:nvSpPr>
        <p:spPr>
          <a:xfrm>
            <a:off x="251520" y="2924944"/>
            <a:ext cx="4448654" cy="307777"/>
          </a:xfrm>
          <a:prstGeom prst="rect">
            <a:avLst/>
          </a:prstGeom>
          <a:noFill/>
        </p:spPr>
        <p:txBody>
          <a:bodyPr wrap="none" rtlCol="0">
            <a:spAutoFit/>
          </a:bodyPr>
          <a:lstStyle/>
          <a:p>
            <a:r>
              <a:rPr lang="es-CO" sz="1400" b="1" dirty="0" smtClean="0"/>
              <a:t>2. Estableciendo las  comisiones del  dinero móvil</a:t>
            </a:r>
            <a:endParaRPr lang="es-CO" sz="1400" b="1" dirty="0"/>
          </a:p>
        </p:txBody>
      </p:sp>
      <p:sp>
        <p:nvSpPr>
          <p:cNvPr id="12" name="TextBox 11"/>
          <p:cNvSpPr txBox="1"/>
          <p:nvPr/>
        </p:nvSpPr>
        <p:spPr>
          <a:xfrm>
            <a:off x="717353" y="3301754"/>
            <a:ext cx="4646736" cy="1384995"/>
          </a:xfrm>
          <a:prstGeom prst="rect">
            <a:avLst/>
          </a:prstGeom>
          <a:noFill/>
        </p:spPr>
        <p:txBody>
          <a:bodyPr wrap="square" rtlCol="0">
            <a:spAutoFit/>
          </a:bodyPr>
          <a:lstStyle/>
          <a:p>
            <a:pPr marL="342900" indent="-342900"/>
            <a:r>
              <a:rPr lang="es-CO" sz="1400" dirty="0" smtClean="0"/>
              <a:t>A. 	Comisiones 101</a:t>
            </a:r>
          </a:p>
          <a:p>
            <a:pPr marL="342900" indent="-342900"/>
            <a:r>
              <a:rPr lang="es-CO" sz="1400" dirty="0" smtClean="0"/>
              <a:t>B. 	Variables de rentabilidad de agentes</a:t>
            </a:r>
          </a:p>
          <a:p>
            <a:pPr marL="342900" indent="-342900">
              <a:buAutoNum type="alphaUcPeriod" startAt="3"/>
            </a:pPr>
            <a:r>
              <a:rPr lang="es-CO" sz="1400" dirty="0" smtClean="0"/>
              <a:t>Influenciando los factores de rentabilidad de agentes</a:t>
            </a:r>
          </a:p>
          <a:p>
            <a:pPr marL="342900" indent="-342900"/>
            <a:r>
              <a:rPr lang="es-CO" sz="1400" b="1" i="1" dirty="0" smtClean="0"/>
              <a:t>Preguntas y Respuestas</a:t>
            </a:r>
          </a:p>
          <a:p>
            <a:pPr marL="342900" indent="-342900"/>
            <a:r>
              <a:rPr lang="es-CO" sz="1400" dirty="0" smtClean="0"/>
              <a:t> </a:t>
            </a:r>
            <a:endParaRPr lang="es-CO" sz="1400" dirty="0"/>
          </a:p>
        </p:txBody>
      </p:sp>
      <p:sp>
        <p:nvSpPr>
          <p:cNvPr id="15" name="TextBox 14"/>
          <p:cNvSpPr txBox="1"/>
          <p:nvPr/>
        </p:nvSpPr>
        <p:spPr>
          <a:xfrm>
            <a:off x="899592" y="5373216"/>
            <a:ext cx="7225055" cy="369332"/>
          </a:xfrm>
          <a:prstGeom prst="rect">
            <a:avLst/>
          </a:prstGeom>
          <a:noFill/>
        </p:spPr>
        <p:txBody>
          <a:bodyPr wrap="none" rtlCol="0">
            <a:spAutoFit/>
          </a:bodyPr>
          <a:lstStyle/>
          <a:p>
            <a:pPr marL="342900" indent="-342900"/>
            <a:r>
              <a:rPr lang="es-CO" b="1" i="1" dirty="0" smtClean="0"/>
              <a:t>“Si usted hace una pregunta, se mantendrá de manera anónima</a:t>
            </a:r>
            <a:r>
              <a:rPr lang="es-CO" sz="1200" dirty="0" smtClean="0"/>
              <a:t>”</a:t>
            </a:r>
          </a:p>
        </p:txBody>
      </p:sp>
      <p:sp>
        <p:nvSpPr>
          <p:cNvPr id="31" name="TextBox 30"/>
          <p:cNvSpPr txBox="1"/>
          <p:nvPr/>
        </p:nvSpPr>
        <p:spPr>
          <a:xfrm>
            <a:off x="4716016" y="1628800"/>
            <a:ext cx="1157689" cy="307777"/>
          </a:xfrm>
          <a:prstGeom prst="rect">
            <a:avLst/>
          </a:prstGeom>
          <a:noFill/>
        </p:spPr>
        <p:txBody>
          <a:bodyPr wrap="none" rtlCol="0">
            <a:spAutoFit/>
          </a:bodyPr>
          <a:lstStyle/>
          <a:p>
            <a:r>
              <a:rPr lang="es-CO" sz="1400" b="1" dirty="0" smtClean="0"/>
              <a:t>12:00-12:45</a:t>
            </a:r>
            <a:endParaRPr lang="es-CO" sz="1400" b="1" dirty="0"/>
          </a:p>
        </p:txBody>
      </p:sp>
      <p:sp>
        <p:nvSpPr>
          <p:cNvPr id="29" name="TextBox 28"/>
          <p:cNvSpPr txBox="1"/>
          <p:nvPr/>
        </p:nvSpPr>
        <p:spPr>
          <a:xfrm>
            <a:off x="348928" y="1291340"/>
            <a:ext cx="1221809" cy="338554"/>
          </a:xfrm>
          <a:prstGeom prst="rect">
            <a:avLst/>
          </a:prstGeom>
          <a:noFill/>
        </p:spPr>
        <p:txBody>
          <a:bodyPr wrap="none" rtlCol="0">
            <a:spAutoFit/>
          </a:bodyPr>
          <a:lstStyle/>
          <a:p>
            <a:r>
              <a:rPr lang="es-CO" sz="1600" u="sng" dirty="0" smtClean="0"/>
              <a:t>Segmentos</a:t>
            </a:r>
            <a:endParaRPr lang="es-CO" sz="1600" u="sng" dirty="0"/>
          </a:p>
        </p:txBody>
      </p:sp>
      <p:sp>
        <p:nvSpPr>
          <p:cNvPr id="30" name="TextBox 29"/>
          <p:cNvSpPr txBox="1"/>
          <p:nvPr/>
        </p:nvSpPr>
        <p:spPr>
          <a:xfrm>
            <a:off x="4716016" y="2924944"/>
            <a:ext cx="1224136" cy="307777"/>
          </a:xfrm>
          <a:prstGeom prst="rect">
            <a:avLst/>
          </a:prstGeom>
          <a:noFill/>
        </p:spPr>
        <p:txBody>
          <a:bodyPr wrap="square" rtlCol="0">
            <a:spAutoFit/>
          </a:bodyPr>
          <a:lstStyle/>
          <a:p>
            <a:r>
              <a:rPr lang="es-CO" sz="1400" b="1" dirty="0" smtClean="0"/>
              <a:t>12:45-13:30</a:t>
            </a:r>
            <a:endParaRPr lang="es-CO" sz="1400" b="1" dirty="0"/>
          </a:p>
        </p:txBody>
      </p:sp>
      <p:sp>
        <p:nvSpPr>
          <p:cNvPr id="33" name="Folded Corner 32"/>
          <p:cNvSpPr/>
          <p:nvPr/>
        </p:nvSpPr>
        <p:spPr>
          <a:xfrm>
            <a:off x="5940152" y="1340768"/>
            <a:ext cx="3024336" cy="3672408"/>
          </a:xfrm>
          <a:prstGeom prst="foldedCorner">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4" name="TextBox 33"/>
          <p:cNvSpPr txBox="1"/>
          <p:nvPr/>
        </p:nvSpPr>
        <p:spPr>
          <a:xfrm>
            <a:off x="5974288" y="1398285"/>
            <a:ext cx="1967205" cy="369332"/>
          </a:xfrm>
          <a:prstGeom prst="rect">
            <a:avLst/>
          </a:prstGeom>
          <a:noFill/>
        </p:spPr>
        <p:txBody>
          <a:bodyPr wrap="none" rtlCol="0">
            <a:spAutoFit/>
          </a:bodyPr>
          <a:lstStyle/>
          <a:p>
            <a:r>
              <a:rPr lang="es-CO" u="sng" dirty="0" smtClean="0"/>
              <a:t>Nuestro Objetivo:</a:t>
            </a:r>
          </a:p>
        </p:txBody>
      </p:sp>
      <p:sp>
        <p:nvSpPr>
          <p:cNvPr id="35" name="TextBox 34"/>
          <p:cNvSpPr txBox="1"/>
          <p:nvPr/>
        </p:nvSpPr>
        <p:spPr>
          <a:xfrm>
            <a:off x="5974289" y="1789169"/>
            <a:ext cx="2990199" cy="523220"/>
          </a:xfrm>
          <a:prstGeom prst="rect">
            <a:avLst/>
          </a:prstGeom>
          <a:noFill/>
        </p:spPr>
        <p:txBody>
          <a:bodyPr wrap="square" rtlCol="0">
            <a:spAutoFit/>
          </a:bodyPr>
          <a:lstStyle/>
          <a:p>
            <a:r>
              <a:rPr lang="es-CO" sz="1400" b="1" i="1" dirty="0" smtClean="0"/>
              <a:t>Tarea</a:t>
            </a:r>
            <a:r>
              <a:rPr lang="es-CO" sz="1400" i="1" dirty="0" smtClean="0"/>
              <a:t>: </a:t>
            </a:r>
            <a:r>
              <a:rPr lang="es-CO" sz="1400" dirty="0" smtClean="0"/>
              <a:t>Diseñar un tarifario y una tabla de comisiones de agentes.</a:t>
            </a:r>
            <a:endParaRPr lang="es-CO" sz="1400" i="1" dirty="0"/>
          </a:p>
        </p:txBody>
      </p:sp>
      <p:sp>
        <p:nvSpPr>
          <p:cNvPr id="37" name="TextBox 36"/>
          <p:cNvSpPr txBox="1"/>
          <p:nvPr/>
        </p:nvSpPr>
        <p:spPr>
          <a:xfrm>
            <a:off x="5974289" y="2342653"/>
            <a:ext cx="2990199" cy="523220"/>
          </a:xfrm>
          <a:prstGeom prst="rect">
            <a:avLst/>
          </a:prstGeom>
          <a:noFill/>
        </p:spPr>
        <p:txBody>
          <a:bodyPr wrap="square" rtlCol="0">
            <a:spAutoFit/>
          </a:bodyPr>
          <a:lstStyle/>
          <a:p>
            <a:r>
              <a:rPr lang="es-CO" sz="1400" b="1" i="1" dirty="0" smtClean="0"/>
              <a:t>Servicio</a:t>
            </a:r>
            <a:r>
              <a:rPr lang="es-CO" sz="1400" i="1" dirty="0" smtClean="0"/>
              <a:t>: Móvil-Peso, un nuevo servicio para los no bancarizados</a:t>
            </a:r>
            <a:endParaRPr lang="es-CO" sz="1400" i="1" dirty="0"/>
          </a:p>
        </p:txBody>
      </p:sp>
      <p:sp>
        <p:nvSpPr>
          <p:cNvPr id="38" name="TextBox 37"/>
          <p:cNvSpPr txBox="1"/>
          <p:nvPr/>
        </p:nvSpPr>
        <p:spPr>
          <a:xfrm>
            <a:off x="5940152" y="3284984"/>
            <a:ext cx="2990199" cy="523220"/>
          </a:xfrm>
          <a:prstGeom prst="rect">
            <a:avLst/>
          </a:prstGeom>
          <a:noFill/>
        </p:spPr>
        <p:txBody>
          <a:bodyPr wrap="square" rtlCol="0">
            <a:spAutoFit/>
          </a:bodyPr>
          <a:lstStyle/>
          <a:p>
            <a:r>
              <a:rPr lang="es-CO" sz="1400" b="1" i="1" dirty="0" smtClean="0"/>
              <a:t>Operador</a:t>
            </a:r>
            <a:r>
              <a:rPr lang="es-CO" sz="1400" i="1" dirty="0" smtClean="0"/>
              <a:t>: Movisur, operador GSM con 30% del mercado.</a:t>
            </a:r>
            <a:endParaRPr lang="es-CO" sz="1400" i="1" dirty="0"/>
          </a:p>
        </p:txBody>
      </p:sp>
      <p:sp>
        <p:nvSpPr>
          <p:cNvPr id="39" name="TextBox 38"/>
          <p:cNvSpPr txBox="1"/>
          <p:nvPr/>
        </p:nvSpPr>
        <p:spPr>
          <a:xfrm>
            <a:off x="5940152" y="3933056"/>
            <a:ext cx="2990199" cy="954107"/>
          </a:xfrm>
          <a:prstGeom prst="rect">
            <a:avLst/>
          </a:prstGeom>
          <a:noFill/>
        </p:spPr>
        <p:txBody>
          <a:bodyPr wrap="square" rtlCol="0">
            <a:spAutoFit/>
          </a:bodyPr>
          <a:lstStyle/>
          <a:p>
            <a:r>
              <a:rPr lang="es-CO" sz="1400" b="1" i="1" dirty="0" smtClean="0"/>
              <a:t>País</a:t>
            </a:r>
            <a:r>
              <a:rPr lang="es-CO" sz="1400" i="1" dirty="0" smtClean="0"/>
              <a:t>: Mobilandia, un país con una penetración bancaria del 20% y 4 operadores móviles en competencia. </a:t>
            </a:r>
            <a:endParaRPr lang="es-CO" sz="1400" i="1" dirty="0"/>
          </a:p>
        </p:txBody>
      </p:sp>
      <p:sp>
        <p:nvSpPr>
          <p:cNvPr id="21" name="TextBox 20"/>
          <p:cNvSpPr txBox="1"/>
          <p:nvPr/>
        </p:nvSpPr>
        <p:spPr>
          <a:xfrm>
            <a:off x="5940152" y="2924944"/>
            <a:ext cx="2990199" cy="307777"/>
          </a:xfrm>
          <a:prstGeom prst="rect">
            <a:avLst/>
          </a:prstGeom>
          <a:noFill/>
        </p:spPr>
        <p:txBody>
          <a:bodyPr wrap="square" rtlCol="0">
            <a:spAutoFit/>
          </a:bodyPr>
          <a:lstStyle/>
          <a:p>
            <a:r>
              <a:rPr lang="es-CO" sz="1400" b="1" i="1" dirty="0" smtClean="0"/>
              <a:t>Tipo: </a:t>
            </a:r>
            <a:r>
              <a:rPr lang="es-CO" sz="1400" i="1" dirty="0" smtClean="0"/>
              <a:t>Transferencia domestica P2P</a:t>
            </a:r>
            <a:endParaRPr lang="es-CO" sz="1400" i="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100" cy="777875"/>
          </a:xfrm>
        </p:spPr>
        <p:txBody>
          <a:bodyPr/>
          <a:lstStyle/>
          <a:p>
            <a:pPr eaLnBrk="1" hangingPunct="1"/>
            <a:r>
              <a:rPr lang="es-CO" dirty="0" smtClean="0"/>
              <a:t>Apéndices</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099" cy="777875"/>
          </a:xfrm>
        </p:spPr>
        <p:txBody>
          <a:bodyPr/>
          <a:lstStyle/>
          <a:p>
            <a:pPr eaLnBrk="1" hangingPunct="1"/>
            <a:r>
              <a:rPr lang="es-CO" dirty="0" smtClean="0"/>
              <a:t>Influenciando los factores de rentabilidad de agentes </a:t>
            </a:r>
            <a:endParaRPr lang="en-US" dirty="0" smtClean="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9" name="TextBox 18"/>
          <p:cNvSpPr txBox="1"/>
          <p:nvPr/>
        </p:nvSpPr>
        <p:spPr>
          <a:xfrm>
            <a:off x="369658" y="1393612"/>
            <a:ext cx="3600400" cy="523220"/>
          </a:xfrm>
          <a:prstGeom prst="rect">
            <a:avLst/>
          </a:prstGeom>
          <a:noFill/>
        </p:spPr>
        <p:txBody>
          <a:bodyPr wrap="square" rtlCol="0">
            <a:spAutoFit/>
          </a:bodyPr>
          <a:lstStyle/>
          <a:p>
            <a:r>
              <a:rPr lang="es-CO" sz="1400" dirty="0" smtClean="0"/>
              <a:t>Cuales son las variables que llevan a un agente a ser rentable?</a:t>
            </a:r>
          </a:p>
        </p:txBody>
      </p:sp>
      <p:sp>
        <p:nvSpPr>
          <p:cNvPr id="50" name="Isosceles Triangle 49"/>
          <p:cNvSpPr/>
          <p:nvPr/>
        </p:nvSpPr>
        <p:spPr>
          <a:xfrm rot="5400000">
            <a:off x="2627784" y="3573016"/>
            <a:ext cx="3240360" cy="216024"/>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pic>
        <p:nvPicPr>
          <p:cNvPr id="24" name="Picture 3"/>
          <p:cNvPicPr>
            <a:picLocks noChangeAspect="1" noChangeArrowheads="1"/>
          </p:cNvPicPr>
          <p:nvPr/>
        </p:nvPicPr>
        <p:blipFill>
          <a:blip r:embed="rId3" cstate="print"/>
          <a:srcRect l="3804" t="19689" r="4912" b="4014"/>
          <a:stretch>
            <a:fillRect/>
          </a:stretch>
        </p:blipFill>
        <p:spPr bwMode="auto">
          <a:xfrm>
            <a:off x="5004048" y="3140968"/>
            <a:ext cx="3456384" cy="2232248"/>
          </a:xfrm>
          <a:prstGeom prst="rect">
            <a:avLst/>
          </a:prstGeom>
          <a:noFill/>
          <a:ln w="9525">
            <a:noFill/>
            <a:miter lim="800000"/>
            <a:headEnd/>
            <a:tailEnd/>
          </a:ln>
        </p:spPr>
      </p:pic>
      <p:pic>
        <p:nvPicPr>
          <p:cNvPr id="34"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7020272" y="3429000"/>
            <a:ext cx="360040" cy="314540"/>
          </a:xfrm>
          <a:prstGeom prst="rect">
            <a:avLst/>
          </a:prstGeom>
          <a:noFill/>
        </p:spPr>
      </p:pic>
      <p:pic>
        <p:nvPicPr>
          <p:cNvPr id="45"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7020272" y="4198228"/>
            <a:ext cx="360040" cy="314540"/>
          </a:xfrm>
          <a:prstGeom prst="rect">
            <a:avLst/>
          </a:prstGeom>
          <a:noFill/>
        </p:spPr>
      </p:pic>
      <p:pic>
        <p:nvPicPr>
          <p:cNvPr id="52" name="Picture 7" descr="http://www.law.columbia.edu/ipimages/Information_technology/images/checkmark.png"/>
          <p:cNvPicPr>
            <a:picLocks noChangeAspect="1" noChangeArrowheads="1"/>
          </p:cNvPicPr>
          <p:nvPr/>
        </p:nvPicPr>
        <p:blipFill>
          <a:blip r:embed="rId4" cstate="print"/>
          <a:srcRect/>
          <a:stretch>
            <a:fillRect/>
          </a:stretch>
        </p:blipFill>
        <p:spPr bwMode="auto">
          <a:xfrm>
            <a:off x="7020272" y="4979268"/>
            <a:ext cx="360040" cy="314540"/>
          </a:xfrm>
          <a:prstGeom prst="rect">
            <a:avLst/>
          </a:prstGeom>
          <a:noFill/>
        </p:spPr>
      </p:pic>
      <p:sp>
        <p:nvSpPr>
          <p:cNvPr id="53" name="TextBox 52"/>
          <p:cNvSpPr txBox="1"/>
          <p:nvPr/>
        </p:nvSpPr>
        <p:spPr>
          <a:xfrm>
            <a:off x="5702920" y="2886844"/>
            <a:ext cx="2591287" cy="369332"/>
          </a:xfrm>
          <a:prstGeom prst="rect">
            <a:avLst/>
          </a:prstGeom>
          <a:noFill/>
        </p:spPr>
        <p:txBody>
          <a:bodyPr wrap="none" rtlCol="0">
            <a:spAutoFit/>
          </a:bodyPr>
          <a:lstStyle/>
          <a:p>
            <a:r>
              <a:rPr lang="es-CO" dirty="0" smtClean="0"/>
              <a:t>PAGOS DE SALARIOS</a:t>
            </a:r>
            <a:endParaRPr lang="es-CO" dirty="0"/>
          </a:p>
        </p:txBody>
      </p:sp>
      <p:sp>
        <p:nvSpPr>
          <p:cNvPr id="54" name="TextBox 53"/>
          <p:cNvSpPr txBox="1"/>
          <p:nvPr/>
        </p:nvSpPr>
        <p:spPr>
          <a:xfrm>
            <a:off x="4826124" y="1400076"/>
            <a:ext cx="3994348" cy="646331"/>
          </a:xfrm>
          <a:prstGeom prst="rect">
            <a:avLst/>
          </a:prstGeom>
          <a:noFill/>
        </p:spPr>
        <p:txBody>
          <a:bodyPr wrap="square" rtlCol="0">
            <a:spAutoFit/>
          </a:bodyPr>
          <a:lstStyle/>
          <a:p>
            <a:r>
              <a:rPr lang="es-CO" sz="1200" b="1" i="1" dirty="0" smtClean="0"/>
              <a:t>Táctica # 4: </a:t>
            </a:r>
            <a:r>
              <a:rPr lang="es-CO" sz="1200" i="1" dirty="0" smtClean="0"/>
              <a:t>Ayudar a los agentes a anticipar y a prepararse para los eventos que crearan presión en su nivel de liquidez.</a:t>
            </a:r>
            <a:endParaRPr lang="es-CO" sz="1200" i="1" dirty="0"/>
          </a:p>
        </p:txBody>
      </p:sp>
      <p:pic>
        <p:nvPicPr>
          <p:cNvPr id="78850" name="Picture 2" descr="http://www.mcit.gov.af/images/roshan.gif"/>
          <p:cNvPicPr>
            <a:picLocks noChangeAspect="1" noChangeArrowheads="1"/>
          </p:cNvPicPr>
          <p:nvPr/>
        </p:nvPicPr>
        <p:blipFill>
          <a:blip r:embed="rId5" cstate="print"/>
          <a:srcRect t="22455" b="25150"/>
          <a:stretch>
            <a:fillRect/>
          </a:stretch>
        </p:blipFill>
        <p:spPr bwMode="auto">
          <a:xfrm>
            <a:off x="4868540" y="2035448"/>
            <a:ext cx="1604282" cy="648072"/>
          </a:xfrm>
          <a:prstGeom prst="rect">
            <a:avLst/>
          </a:prstGeom>
          <a:noFill/>
        </p:spPr>
      </p:pic>
      <p:pic>
        <p:nvPicPr>
          <p:cNvPr id="78852" name="Picture 4" descr="http://www.roshan.af/Roshan/Images/mpaisa_logo_140x85.jpg"/>
          <p:cNvPicPr>
            <a:picLocks noChangeAspect="1" noChangeArrowheads="1"/>
          </p:cNvPicPr>
          <p:nvPr/>
        </p:nvPicPr>
        <p:blipFill>
          <a:blip r:embed="rId6" cstate="print"/>
          <a:srcRect/>
          <a:stretch>
            <a:fillRect/>
          </a:stretch>
        </p:blipFill>
        <p:spPr bwMode="auto">
          <a:xfrm>
            <a:off x="6804248" y="2132856"/>
            <a:ext cx="864096" cy="524630"/>
          </a:xfrm>
          <a:prstGeom prst="rect">
            <a:avLst/>
          </a:prstGeom>
          <a:noFill/>
        </p:spPr>
      </p:pic>
      <p:sp>
        <p:nvSpPr>
          <p:cNvPr id="31" name="Rectangle 30"/>
          <p:cNvSpPr/>
          <p:nvPr/>
        </p:nvSpPr>
        <p:spPr>
          <a:xfrm>
            <a:off x="395536" y="2014240"/>
            <a:ext cx="3672408" cy="76668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32" name="Oval 31"/>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35" name="TextBox 34"/>
          <p:cNvSpPr txBox="1"/>
          <p:nvPr/>
        </p:nvSpPr>
        <p:spPr>
          <a:xfrm>
            <a:off x="683568" y="1988840"/>
            <a:ext cx="830677" cy="307777"/>
          </a:xfrm>
          <a:prstGeom prst="rect">
            <a:avLst/>
          </a:prstGeom>
          <a:noFill/>
        </p:spPr>
        <p:txBody>
          <a:bodyPr wrap="none" rtlCol="0">
            <a:spAutoFit/>
          </a:bodyPr>
          <a:lstStyle/>
          <a:p>
            <a:r>
              <a:rPr lang="es-CO" sz="1400" dirty="0" smtClean="0"/>
              <a:t>Flotante</a:t>
            </a:r>
            <a:endParaRPr lang="es-CO" sz="1400" dirty="0"/>
          </a:p>
        </p:txBody>
      </p:sp>
      <p:sp>
        <p:nvSpPr>
          <p:cNvPr id="36" name="Oval 35"/>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47" name="Rectangle 46"/>
          <p:cNvSpPr/>
          <p:nvPr/>
        </p:nvSpPr>
        <p:spPr>
          <a:xfrm>
            <a:off x="683568" y="2204864"/>
            <a:ext cx="3269238" cy="784830"/>
          </a:xfrm>
          <a:prstGeom prst="rect">
            <a:avLst/>
          </a:prstGeom>
        </p:spPr>
        <p:txBody>
          <a:bodyPr wrap="square">
            <a:spAutoFit/>
          </a:bodyPr>
          <a:lstStyle/>
          <a:p>
            <a:r>
              <a:rPr lang="es-CO" sz="1050" dirty="0" smtClean="0"/>
              <a:t>la cantidad de dinero electrónico y / o dinero en efectivo que un agente debe tener a la mano para realizar transacciones.</a:t>
            </a:r>
            <a:endParaRPr lang="es-CO" sz="1050" i="1" dirty="0" smtClean="0"/>
          </a:p>
          <a:p>
            <a:r>
              <a:rPr lang="es-CO" sz="1200" i="1" dirty="0" smtClean="0"/>
              <a:t>.</a:t>
            </a:r>
            <a:endParaRPr lang="es-CO" sz="1200" i="1" dirty="0"/>
          </a:p>
        </p:txBody>
      </p:sp>
      <p:sp>
        <p:nvSpPr>
          <p:cNvPr id="48" name="Oval 47"/>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49" name="Oval 48"/>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51" name="TextBox 50"/>
          <p:cNvSpPr txBox="1"/>
          <p:nvPr/>
        </p:nvSpPr>
        <p:spPr>
          <a:xfrm>
            <a:off x="674942" y="2769302"/>
            <a:ext cx="2313454" cy="307777"/>
          </a:xfrm>
          <a:prstGeom prst="rect">
            <a:avLst/>
          </a:prstGeom>
          <a:noFill/>
        </p:spPr>
        <p:txBody>
          <a:bodyPr wrap="none" rtlCol="0">
            <a:spAutoFit/>
          </a:bodyPr>
          <a:lstStyle/>
          <a:p>
            <a:r>
              <a:rPr lang="es-CO" sz="1400" dirty="0" smtClean="0"/>
              <a:t>Costo de reabastecimiento</a:t>
            </a:r>
            <a:endParaRPr lang="es-CO" sz="1400" dirty="0"/>
          </a:p>
        </p:txBody>
      </p:sp>
      <p:sp>
        <p:nvSpPr>
          <p:cNvPr id="55" name="Rectangle 54"/>
          <p:cNvSpPr/>
          <p:nvPr/>
        </p:nvSpPr>
        <p:spPr>
          <a:xfrm>
            <a:off x="680568" y="2993952"/>
            <a:ext cx="3269238" cy="430887"/>
          </a:xfrm>
          <a:prstGeom prst="rect">
            <a:avLst/>
          </a:prstGeom>
        </p:spPr>
        <p:txBody>
          <a:bodyPr wrap="square">
            <a:spAutoFit/>
          </a:bodyPr>
          <a:lstStyle/>
          <a:p>
            <a:r>
              <a:rPr lang="es-CO" sz="1050" dirty="0" smtClean="0"/>
              <a:t>Costo que incurre un agente en reabastecer su dinero o saldo de flotante de dinero electrónico.</a:t>
            </a:r>
            <a:endParaRPr lang="es-CO" sz="1050" i="1" dirty="0"/>
          </a:p>
        </p:txBody>
      </p:sp>
      <p:sp>
        <p:nvSpPr>
          <p:cNvPr id="56" name="TextBox 55"/>
          <p:cNvSpPr txBox="1"/>
          <p:nvPr/>
        </p:nvSpPr>
        <p:spPr>
          <a:xfrm>
            <a:off x="666419" y="4251853"/>
            <a:ext cx="2579039"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comisiones</a:t>
            </a:r>
          </a:p>
        </p:txBody>
      </p:sp>
      <p:sp>
        <p:nvSpPr>
          <p:cNvPr id="57" name="TextBox 56"/>
          <p:cNvSpPr txBox="1"/>
          <p:nvPr/>
        </p:nvSpPr>
        <p:spPr>
          <a:xfrm>
            <a:off x="666316" y="4963814"/>
            <a:ext cx="2787430"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transacciones</a:t>
            </a:r>
          </a:p>
        </p:txBody>
      </p:sp>
      <p:sp>
        <p:nvSpPr>
          <p:cNvPr id="58" name="Oval 57"/>
          <p:cNvSpPr/>
          <p:nvPr/>
        </p:nvSpPr>
        <p:spPr>
          <a:xfrm>
            <a:off x="467544" y="428935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4</a:t>
            </a:r>
            <a:endParaRPr lang="es-CO" sz="1200" dirty="0">
              <a:solidFill>
                <a:schemeClr val="bg1">
                  <a:lumMod val="75000"/>
                </a:schemeClr>
              </a:solidFill>
            </a:endParaRPr>
          </a:p>
        </p:txBody>
      </p:sp>
      <p:sp>
        <p:nvSpPr>
          <p:cNvPr id="59" name="Rectangle 58"/>
          <p:cNvSpPr/>
          <p:nvPr/>
        </p:nvSpPr>
        <p:spPr>
          <a:xfrm>
            <a:off x="680568" y="4459251"/>
            <a:ext cx="3269238" cy="430887"/>
          </a:xfrm>
          <a:prstGeom prst="rect">
            <a:avLst/>
          </a:prstGeom>
          <a:ln>
            <a:noFill/>
          </a:ln>
        </p:spPr>
        <p:txBody>
          <a:bodyPr wrap="square">
            <a:spAutoFit/>
          </a:bodyPr>
          <a:lstStyle/>
          <a:p>
            <a:r>
              <a:rPr lang="es-CO" sz="1050" i="1" dirty="0" smtClean="0">
                <a:solidFill>
                  <a:schemeClr val="bg1">
                    <a:lumMod val="75000"/>
                  </a:schemeClr>
                </a:solidFill>
              </a:rPr>
              <a:t>Valor promedio de las comisiones que gana el agente al realizar transacciones de ingreso/retiro</a:t>
            </a:r>
          </a:p>
        </p:txBody>
      </p:sp>
      <p:sp>
        <p:nvSpPr>
          <p:cNvPr id="60" name="Oval 59"/>
          <p:cNvSpPr/>
          <p:nvPr/>
        </p:nvSpPr>
        <p:spPr>
          <a:xfrm>
            <a:off x="467544" y="500943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5</a:t>
            </a:r>
            <a:endParaRPr lang="es-CO" sz="1200" dirty="0">
              <a:solidFill>
                <a:schemeClr val="bg1">
                  <a:lumMod val="75000"/>
                </a:schemeClr>
              </a:solidFill>
            </a:endParaRPr>
          </a:p>
        </p:txBody>
      </p:sp>
      <p:sp>
        <p:nvSpPr>
          <p:cNvPr id="61" name="Rectangle 60"/>
          <p:cNvSpPr/>
          <p:nvPr/>
        </p:nvSpPr>
        <p:spPr>
          <a:xfrm>
            <a:off x="680568" y="5225461"/>
            <a:ext cx="3269238" cy="438582"/>
          </a:xfrm>
          <a:prstGeom prst="rect">
            <a:avLst/>
          </a:prstGeom>
          <a:ln>
            <a:noFill/>
          </a:ln>
        </p:spPr>
        <p:txBody>
          <a:bodyPr wrap="square">
            <a:spAutoFit/>
          </a:bodyPr>
          <a:lstStyle/>
          <a:p>
            <a:r>
              <a:rPr lang="es-CO" sz="1050" i="1" dirty="0" smtClean="0">
                <a:solidFill>
                  <a:schemeClr val="bg1">
                    <a:lumMod val="75000"/>
                  </a:schemeClr>
                </a:solidFill>
              </a:rPr>
              <a:t>Valor promedio de transacciones de ingreso/retiro que realizan los clientes</a:t>
            </a:r>
            <a:r>
              <a:rPr lang="es-CO" sz="1200" i="1" dirty="0" smtClean="0"/>
              <a:t>. </a:t>
            </a:r>
            <a:endParaRPr lang="es-CO" sz="1200" i="1" dirty="0"/>
          </a:p>
        </p:txBody>
      </p:sp>
      <p:sp>
        <p:nvSpPr>
          <p:cNvPr id="62" name="TextBox 61"/>
          <p:cNvSpPr txBox="1"/>
          <p:nvPr/>
        </p:nvSpPr>
        <p:spPr>
          <a:xfrm>
            <a:off x="666316" y="3472130"/>
            <a:ext cx="2284343" cy="307777"/>
          </a:xfrm>
          <a:prstGeom prst="rect">
            <a:avLst/>
          </a:prstGeom>
          <a:noFill/>
        </p:spPr>
        <p:txBody>
          <a:bodyPr wrap="none" rtlCol="0">
            <a:spAutoFit/>
          </a:bodyPr>
          <a:lstStyle/>
          <a:p>
            <a:r>
              <a:rPr lang="es-CO" sz="1400" dirty="0" smtClean="0"/>
              <a:t>Volumen de transacciones</a:t>
            </a:r>
            <a:endParaRPr lang="es-CO" sz="1400" dirty="0"/>
          </a:p>
        </p:txBody>
      </p:sp>
      <p:sp>
        <p:nvSpPr>
          <p:cNvPr id="63" name="Oval 62"/>
          <p:cNvSpPr/>
          <p:nvPr/>
        </p:nvSpPr>
        <p:spPr>
          <a:xfrm>
            <a:off x="467544" y="350963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3</a:t>
            </a:r>
            <a:endParaRPr lang="es-CO" sz="1200" dirty="0">
              <a:solidFill>
                <a:schemeClr val="tx1"/>
              </a:solidFill>
            </a:endParaRPr>
          </a:p>
        </p:txBody>
      </p:sp>
      <p:sp>
        <p:nvSpPr>
          <p:cNvPr id="64" name="Rectangle 63"/>
          <p:cNvSpPr/>
          <p:nvPr/>
        </p:nvSpPr>
        <p:spPr>
          <a:xfrm>
            <a:off x="680568" y="3725658"/>
            <a:ext cx="3269238" cy="430887"/>
          </a:xfrm>
          <a:prstGeom prst="rect">
            <a:avLst/>
          </a:prstGeom>
        </p:spPr>
        <p:txBody>
          <a:bodyPr wrap="square">
            <a:spAutoFit/>
          </a:bodyPr>
          <a:lstStyle/>
          <a:p>
            <a:r>
              <a:rPr lang="es-CO" sz="1050" i="1" dirty="0" smtClean="0"/>
              <a:t>El volumen de transacciones de ingreso/retiro que realiza el agente cada día. </a:t>
            </a:r>
            <a:endParaRPr lang="es-CO" sz="1200" i="1"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099" cy="777875"/>
          </a:xfrm>
        </p:spPr>
        <p:txBody>
          <a:bodyPr/>
          <a:lstStyle/>
          <a:p>
            <a:pPr eaLnBrk="1" hangingPunct="1"/>
            <a:r>
              <a:rPr lang="en-US" dirty="0" smtClean="0"/>
              <a:t>Influenciando los factores de rentabilidad de agentes </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9" name="TextBox 18"/>
          <p:cNvSpPr txBox="1"/>
          <p:nvPr/>
        </p:nvSpPr>
        <p:spPr>
          <a:xfrm>
            <a:off x="369658" y="1393612"/>
            <a:ext cx="3842302" cy="738664"/>
          </a:xfrm>
          <a:prstGeom prst="rect">
            <a:avLst/>
          </a:prstGeom>
          <a:noFill/>
        </p:spPr>
        <p:txBody>
          <a:bodyPr wrap="square" rtlCol="0">
            <a:spAutoFit/>
          </a:bodyPr>
          <a:lstStyle/>
          <a:p>
            <a:r>
              <a:rPr lang="es-CO" sz="1400" dirty="0" smtClean="0"/>
              <a:t>Cuales son las variables que llevan a un agente a ser rentable?</a:t>
            </a:r>
          </a:p>
          <a:p>
            <a:endParaRPr lang="es-CO" sz="1400" dirty="0"/>
          </a:p>
        </p:txBody>
      </p:sp>
      <p:sp>
        <p:nvSpPr>
          <p:cNvPr id="50" name="Isosceles Triangle 49"/>
          <p:cNvSpPr/>
          <p:nvPr/>
        </p:nvSpPr>
        <p:spPr>
          <a:xfrm rot="5400000">
            <a:off x="2627784" y="3573016"/>
            <a:ext cx="3240360" cy="216024"/>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24" name="TextBox 23"/>
          <p:cNvSpPr txBox="1"/>
          <p:nvPr/>
        </p:nvSpPr>
        <p:spPr>
          <a:xfrm>
            <a:off x="4499992" y="1340768"/>
            <a:ext cx="4461892" cy="646331"/>
          </a:xfrm>
          <a:prstGeom prst="rect">
            <a:avLst/>
          </a:prstGeom>
          <a:noFill/>
        </p:spPr>
        <p:txBody>
          <a:bodyPr wrap="square" rtlCol="0">
            <a:spAutoFit/>
          </a:bodyPr>
          <a:lstStyle/>
          <a:p>
            <a:r>
              <a:rPr lang="en-GB" sz="1200" b="1" i="1" dirty="0" smtClean="0"/>
              <a:t>Tactical #5</a:t>
            </a:r>
            <a:r>
              <a:rPr lang="en-GB" sz="1200" i="1" dirty="0" smtClean="0"/>
              <a:t>: </a:t>
            </a:r>
            <a:r>
              <a:rPr lang="es-ES" sz="1200" dirty="0" smtClean="0"/>
              <a:t>Crear una capa en el sistema de distribución por encima de los agentes de primera línea, cuya responsabilidad sea la gestión de liquidez a cambio de una comisión</a:t>
            </a:r>
            <a:endParaRPr lang="en-GB" sz="1200" i="1" dirty="0"/>
          </a:p>
        </p:txBody>
      </p:sp>
      <p:pic>
        <p:nvPicPr>
          <p:cNvPr id="4098" name="Picture 2" descr="http://egroupcam.t35.com/Payment%20Logo/WingMoney.jpeg"/>
          <p:cNvPicPr>
            <a:picLocks noChangeAspect="1" noChangeArrowheads="1"/>
          </p:cNvPicPr>
          <p:nvPr/>
        </p:nvPicPr>
        <p:blipFill>
          <a:blip r:embed="rId3" cstate="print"/>
          <a:srcRect/>
          <a:stretch>
            <a:fillRect/>
          </a:stretch>
        </p:blipFill>
        <p:spPr bwMode="auto">
          <a:xfrm>
            <a:off x="5156570" y="2785120"/>
            <a:ext cx="1103729" cy="720080"/>
          </a:xfrm>
          <a:prstGeom prst="rect">
            <a:avLst/>
          </a:prstGeom>
          <a:noFill/>
        </p:spPr>
      </p:pic>
      <p:pic>
        <p:nvPicPr>
          <p:cNvPr id="26" name="Picture 2" descr="http://egroupcam.t35.com/Payment%20Logo/WingMoney.jpeg"/>
          <p:cNvPicPr>
            <a:picLocks noChangeAspect="1" noChangeArrowheads="1"/>
          </p:cNvPicPr>
          <p:nvPr/>
        </p:nvPicPr>
        <p:blipFill>
          <a:blip r:embed="rId3" cstate="print"/>
          <a:srcRect/>
          <a:stretch>
            <a:fillRect/>
          </a:stretch>
        </p:blipFill>
        <p:spPr bwMode="auto">
          <a:xfrm>
            <a:off x="4978648" y="3993099"/>
            <a:ext cx="648071" cy="422805"/>
          </a:xfrm>
          <a:prstGeom prst="rect">
            <a:avLst/>
          </a:prstGeom>
          <a:noFill/>
        </p:spPr>
      </p:pic>
      <p:pic>
        <p:nvPicPr>
          <p:cNvPr id="37" name="Picture 2" descr="http://egroupcam.t35.com/Payment%20Logo/WingMoney.jpeg"/>
          <p:cNvPicPr>
            <a:picLocks noChangeAspect="1" noChangeArrowheads="1"/>
          </p:cNvPicPr>
          <p:nvPr/>
        </p:nvPicPr>
        <p:blipFill>
          <a:blip r:embed="rId3" cstate="print"/>
          <a:srcRect/>
          <a:stretch>
            <a:fillRect/>
          </a:stretch>
        </p:blipFill>
        <p:spPr bwMode="auto">
          <a:xfrm>
            <a:off x="5698727" y="3993099"/>
            <a:ext cx="648071" cy="422805"/>
          </a:xfrm>
          <a:prstGeom prst="rect">
            <a:avLst/>
          </a:prstGeom>
          <a:noFill/>
        </p:spPr>
      </p:pic>
      <p:sp>
        <p:nvSpPr>
          <p:cNvPr id="43" name="TextBox 42"/>
          <p:cNvSpPr txBox="1"/>
          <p:nvPr/>
        </p:nvSpPr>
        <p:spPr>
          <a:xfrm>
            <a:off x="5940152" y="2420888"/>
            <a:ext cx="1907704" cy="523220"/>
          </a:xfrm>
          <a:prstGeom prst="rect">
            <a:avLst/>
          </a:prstGeom>
          <a:noFill/>
        </p:spPr>
        <p:txBody>
          <a:bodyPr wrap="square" rtlCol="0">
            <a:spAutoFit/>
          </a:bodyPr>
          <a:lstStyle/>
          <a:p>
            <a:pPr algn="ctr"/>
            <a:r>
              <a:rPr lang="es-CO" sz="1400" i="1" dirty="0" smtClean="0"/>
              <a:t>Porcentaje de Comisión</a:t>
            </a:r>
            <a:endParaRPr lang="es-CO" sz="1400" i="1" dirty="0"/>
          </a:p>
        </p:txBody>
      </p:sp>
      <p:sp>
        <p:nvSpPr>
          <p:cNvPr id="44" name="TextBox 43"/>
          <p:cNvSpPr txBox="1"/>
          <p:nvPr/>
        </p:nvSpPr>
        <p:spPr>
          <a:xfrm>
            <a:off x="6516216" y="4360887"/>
            <a:ext cx="973343" cy="461665"/>
          </a:xfrm>
          <a:prstGeom prst="rect">
            <a:avLst/>
          </a:prstGeom>
          <a:noFill/>
        </p:spPr>
        <p:txBody>
          <a:bodyPr wrap="none" rtlCol="0">
            <a:spAutoFit/>
          </a:bodyPr>
          <a:lstStyle/>
          <a:p>
            <a:r>
              <a:rPr lang="es-CO" sz="2400" dirty="0" smtClean="0">
                <a:solidFill>
                  <a:srgbClr val="C00000"/>
                </a:solidFill>
              </a:rPr>
              <a:t>100%</a:t>
            </a:r>
            <a:endParaRPr lang="es-CO" sz="2400" dirty="0">
              <a:solidFill>
                <a:srgbClr val="C00000"/>
              </a:solidFill>
            </a:endParaRPr>
          </a:p>
        </p:txBody>
      </p:sp>
      <p:sp>
        <p:nvSpPr>
          <p:cNvPr id="45" name="TextBox 44"/>
          <p:cNvSpPr txBox="1"/>
          <p:nvPr/>
        </p:nvSpPr>
        <p:spPr>
          <a:xfrm>
            <a:off x="6585256" y="2950344"/>
            <a:ext cx="801823" cy="461665"/>
          </a:xfrm>
          <a:prstGeom prst="rect">
            <a:avLst/>
          </a:prstGeom>
          <a:noFill/>
        </p:spPr>
        <p:txBody>
          <a:bodyPr wrap="none" rtlCol="0">
            <a:spAutoFit/>
          </a:bodyPr>
          <a:lstStyle/>
          <a:p>
            <a:r>
              <a:rPr lang="es-CO" sz="2400" dirty="0" smtClean="0">
                <a:solidFill>
                  <a:srgbClr val="C00000"/>
                </a:solidFill>
              </a:rPr>
              <a:t>80%</a:t>
            </a:r>
            <a:endParaRPr lang="es-CO" sz="2400" dirty="0">
              <a:solidFill>
                <a:srgbClr val="C00000"/>
              </a:solidFill>
            </a:endParaRPr>
          </a:p>
        </p:txBody>
      </p:sp>
      <p:sp>
        <p:nvSpPr>
          <p:cNvPr id="46" name="TextBox 45"/>
          <p:cNvSpPr txBox="1"/>
          <p:nvPr/>
        </p:nvSpPr>
        <p:spPr>
          <a:xfrm>
            <a:off x="5004048" y="3292152"/>
            <a:ext cx="1083951" cy="246221"/>
          </a:xfrm>
          <a:prstGeom prst="rect">
            <a:avLst/>
          </a:prstGeom>
          <a:solidFill>
            <a:schemeClr val="bg1"/>
          </a:solidFill>
        </p:spPr>
        <p:txBody>
          <a:bodyPr wrap="none" rtlCol="0">
            <a:spAutoFit/>
          </a:bodyPr>
          <a:lstStyle/>
          <a:p>
            <a:r>
              <a:rPr lang="es-CO" sz="1000" dirty="0" smtClean="0"/>
              <a:t>Agente Maestro</a:t>
            </a:r>
            <a:endParaRPr lang="es-CO" sz="1000" dirty="0"/>
          </a:p>
        </p:txBody>
      </p:sp>
      <p:sp>
        <p:nvSpPr>
          <p:cNvPr id="47" name="TextBox 46"/>
          <p:cNvSpPr txBox="1"/>
          <p:nvPr/>
        </p:nvSpPr>
        <p:spPr>
          <a:xfrm>
            <a:off x="4898132" y="4295919"/>
            <a:ext cx="587020" cy="246221"/>
          </a:xfrm>
          <a:prstGeom prst="rect">
            <a:avLst/>
          </a:prstGeom>
          <a:solidFill>
            <a:schemeClr val="bg1"/>
          </a:solidFill>
        </p:spPr>
        <p:txBody>
          <a:bodyPr wrap="none" rtlCol="0">
            <a:spAutoFit/>
          </a:bodyPr>
          <a:lstStyle/>
          <a:p>
            <a:r>
              <a:rPr lang="es-CO" sz="1000" dirty="0" smtClean="0"/>
              <a:t>Agente</a:t>
            </a:r>
            <a:endParaRPr lang="es-CO" sz="1000" dirty="0"/>
          </a:p>
        </p:txBody>
      </p:sp>
      <p:sp>
        <p:nvSpPr>
          <p:cNvPr id="48" name="TextBox 47"/>
          <p:cNvSpPr txBox="1"/>
          <p:nvPr/>
        </p:nvSpPr>
        <p:spPr>
          <a:xfrm>
            <a:off x="5621640" y="4295919"/>
            <a:ext cx="587020" cy="246221"/>
          </a:xfrm>
          <a:prstGeom prst="rect">
            <a:avLst/>
          </a:prstGeom>
          <a:solidFill>
            <a:schemeClr val="bg1"/>
          </a:solidFill>
        </p:spPr>
        <p:txBody>
          <a:bodyPr wrap="none" rtlCol="0">
            <a:spAutoFit/>
          </a:bodyPr>
          <a:lstStyle/>
          <a:p>
            <a:r>
              <a:rPr lang="es-CO" sz="1000" dirty="0" smtClean="0"/>
              <a:t>Agente</a:t>
            </a:r>
            <a:endParaRPr lang="es-CO" sz="1000" dirty="0"/>
          </a:p>
        </p:txBody>
      </p:sp>
      <p:sp>
        <p:nvSpPr>
          <p:cNvPr id="51" name="TextBox 50"/>
          <p:cNvSpPr txBox="1"/>
          <p:nvPr/>
        </p:nvSpPr>
        <p:spPr>
          <a:xfrm>
            <a:off x="7380312" y="2348880"/>
            <a:ext cx="1907704" cy="738664"/>
          </a:xfrm>
          <a:prstGeom prst="rect">
            <a:avLst/>
          </a:prstGeom>
          <a:noFill/>
        </p:spPr>
        <p:txBody>
          <a:bodyPr wrap="square" rtlCol="0">
            <a:spAutoFit/>
          </a:bodyPr>
          <a:lstStyle/>
          <a:p>
            <a:pPr algn="ctr"/>
            <a:r>
              <a:rPr lang="es-CO" sz="1400" i="1" dirty="0" smtClean="0"/>
              <a:t>Costo de Administración de Liquidez</a:t>
            </a:r>
            <a:endParaRPr lang="es-CO" sz="1400" i="1" dirty="0"/>
          </a:p>
        </p:txBody>
      </p:sp>
      <p:pic>
        <p:nvPicPr>
          <p:cNvPr id="52" name="Picture 2" descr="http://egroupcam.t35.com/Payment%20Logo/WingMoney.jpeg"/>
          <p:cNvPicPr>
            <a:picLocks noChangeAspect="1" noChangeArrowheads="1"/>
          </p:cNvPicPr>
          <p:nvPr/>
        </p:nvPicPr>
        <p:blipFill>
          <a:blip r:embed="rId3" cstate="print"/>
          <a:srcRect/>
          <a:stretch>
            <a:fillRect/>
          </a:stretch>
        </p:blipFill>
        <p:spPr bwMode="auto">
          <a:xfrm>
            <a:off x="4978648" y="4678536"/>
            <a:ext cx="648071" cy="422805"/>
          </a:xfrm>
          <a:prstGeom prst="rect">
            <a:avLst/>
          </a:prstGeom>
          <a:noFill/>
        </p:spPr>
      </p:pic>
      <p:pic>
        <p:nvPicPr>
          <p:cNvPr id="53" name="Picture 2" descr="http://egroupcam.t35.com/Payment%20Logo/WingMoney.jpeg"/>
          <p:cNvPicPr>
            <a:picLocks noChangeAspect="1" noChangeArrowheads="1"/>
          </p:cNvPicPr>
          <p:nvPr/>
        </p:nvPicPr>
        <p:blipFill>
          <a:blip r:embed="rId3" cstate="print"/>
          <a:srcRect/>
          <a:stretch>
            <a:fillRect/>
          </a:stretch>
        </p:blipFill>
        <p:spPr bwMode="auto">
          <a:xfrm>
            <a:off x="5698727" y="4678536"/>
            <a:ext cx="648071" cy="422805"/>
          </a:xfrm>
          <a:prstGeom prst="rect">
            <a:avLst/>
          </a:prstGeom>
          <a:noFill/>
        </p:spPr>
      </p:pic>
      <p:sp>
        <p:nvSpPr>
          <p:cNvPr id="54" name="TextBox 53"/>
          <p:cNvSpPr txBox="1"/>
          <p:nvPr/>
        </p:nvSpPr>
        <p:spPr>
          <a:xfrm>
            <a:off x="4898132" y="4981356"/>
            <a:ext cx="587020" cy="246221"/>
          </a:xfrm>
          <a:prstGeom prst="rect">
            <a:avLst/>
          </a:prstGeom>
          <a:solidFill>
            <a:schemeClr val="bg1"/>
          </a:solidFill>
        </p:spPr>
        <p:txBody>
          <a:bodyPr wrap="none" rtlCol="0">
            <a:spAutoFit/>
          </a:bodyPr>
          <a:lstStyle/>
          <a:p>
            <a:r>
              <a:rPr lang="es-CO" sz="1000" dirty="0" smtClean="0"/>
              <a:t>Agente</a:t>
            </a:r>
            <a:endParaRPr lang="es-CO" sz="1000" dirty="0"/>
          </a:p>
        </p:txBody>
      </p:sp>
      <p:sp>
        <p:nvSpPr>
          <p:cNvPr id="55" name="TextBox 54"/>
          <p:cNvSpPr txBox="1"/>
          <p:nvPr/>
        </p:nvSpPr>
        <p:spPr>
          <a:xfrm>
            <a:off x="5621640" y="4981356"/>
            <a:ext cx="587020" cy="246221"/>
          </a:xfrm>
          <a:prstGeom prst="rect">
            <a:avLst/>
          </a:prstGeom>
          <a:solidFill>
            <a:schemeClr val="bg1"/>
          </a:solidFill>
        </p:spPr>
        <p:txBody>
          <a:bodyPr wrap="none" rtlCol="0">
            <a:spAutoFit/>
          </a:bodyPr>
          <a:lstStyle/>
          <a:p>
            <a:r>
              <a:rPr lang="es-CO" sz="1000" dirty="0" smtClean="0"/>
              <a:t>Agente</a:t>
            </a:r>
            <a:endParaRPr lang="es-CO" sz="1000" dirty="0"/>
          </a:p>
        </p:txBody>
      </p:sp>
      <p:sp>
        <p:nvSpPr>
          <p:cNvPr id="56" name="TextBox 55"/>
          <p:cNvSpPr txBox="1"/>
          <p:nvPr/>
        </p:nvSpPr>
        <p:spPr>
          <a:xfrm>
            <a:off x="7929009" y="4360887"/>
            <a:ext cx="715260" cy="461665"/>
          </a:xfrm>
          <a:prstGeom prst="rect">
            <a:avLst/>
          </a:prstGeom>
          <a:noFill/>
        </p:spPr>
        <p:txBody>
          <a:bodyPr wrap="none" rtlCol="0">
            <a:spAutoFit/>
          </a:bodyPr>
          <a:lstStyle/>
          <a:p>
            <a:r>
              <a:rPr lang="es-CO" sz="2400" dirty="0" smtClean="0">
                <a:solidFill>
                  <a:srgbClr val="C00000"/>
                </a:solidFill>
              </a:rPr>
              <a:t>Alta</a:t>
            </a:r>
            <a:endParaRPr lang="es-CO" sz="2400" dirty="0">
              <a:solidFill>
                <a:srgbClr val="C00000"/>
              </a:solidFill>
            </a:endParaRPr>
          </a:p>
        </p:txBody>
      </p:sp>
      <p:sp>
        <p:nvSpPr>
          <p:cNvPr id="57" name="Rectangle 56"/>
          <p:cNvSpPr/>
          <p:nvPr/>
        </p:nvSpPr>
        <p:spPr>
          <a:xfrm>
            <a:off x="4893940" y="3899148"/>
            <a:ext cx="1440160" cy="144016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cxnSp>
        <p:nvCxnSpPr>
          <p:cNvPr id="62" name="Straight Connector 61"/>
          <p:cNvCxnSpPr/>
          <p:nvPr/>
        </p:nvCxnSpPr>
        <p:spPr>
          <a:xfrm rot="5400000">
            <a:off x="5461496" y="3742432"/>
            <a:ext cx="2880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Rectangle 62"/>
          <p:cNvSpPr/>
          <p:nvPr/>
        </p:nvSpPr>
        <p:spPr>
          <a:xfrm>
            <a:off x="395536" y="2014240"/>
            <a:ext cx="3672408" cy="144016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4" name="Oval 63"/>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65" name="Oval 64"/>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66" name="TextBox 65"/>
          <p:cNvSpPr txBox="1"/>
          <p:nvPr/>
        </p:nvSpPr>
        <p:spPr>
          <a:xfrm>
            <a:off x="683568" y="1988840"/>
            <a:ext cx="830677" cy="307777"/>
          </a:xfrm>
          <a:prstGeom prst="rect">
            <a:avLst/>
          </a:prstGeom>
          <a:noFill/>
        </p:spPr>
        <p:txBody>
          <a:bodyPr wrap="none" rtlCol="0">
            <a:spAutoFit/>
          </a:bodyPr>
          <a:lstStyle/>
          <a:p>
            <a:r>
              <a:rPr lang="es-CO" sz="1400" dirty="0" smtClean="0"/>
              <a:t>Flotante</a:t>
            </a:r>
            <a:endParaRPr lang="es-CO" sz="1400" dirty="0"/>
          </a:p>
        </p:txBody>
      </p:sp>
      <p:sp>
        <p:nvSpPr>
          <p:cNvPr id="67" name="Oval 66"/>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68" name="Rectangle 67"/>
          <p:cNvSpPr/>
          <p:nvPr/>
        </p:nvSpPr>
        <p:spPr>
          <a:xfrm>
            <a:off x="683568" y="2204864"/>
            <a:ext cx="3269238" cy="784830"/>
          </a:xfrm>
          <a:prstGeom prst="rect">
            <a:avLst/>
          </a:prstGeom>
        </p:spPr>
        <p:txBody>
          <a:bodyPr wrap="square">
            <a:spAutoFit/>
          </a:bodyPr>
          <a:lstStyle/>
          <a:p>
            <a:r>
              <a:rPr lang="es-CO" sz="1050" dirty="0" smtClean="0"/>
              <a:t>la cantidad de dinero electrónico y / o dinero en efectivo que un agente debe tener a la mano para realizar transacciones.</a:t>
            </a:r>
            <a:endParaRPr lang="es-CO" sz="1050" i="1" dirty="0" smtClean="0"/>
          </a:p>
          <a:p>
            <a:r>
              <a:rPr lang="es-CO" sz="1200" i="1" dirty="0" smtClean="0"/>
              <a:t>.</a:t>
            </a:r>
            <a:endParaRPr lang="es-CO" sz="1200" i="1" dirty="0"/>
          </a:p>
        </p:txBody>
      </p:sp>
      <p:sp>
        <p:nvSpPr>
          <p:cNvPr id="69" name="Oval 68"/>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70" name="TextBox 69"/>
          <p:cNvSpPr txBox="1"/>
          <p:nvPr/>
        </p:nvSpPr>
        <p:spPr>
          <a:xfrm>
            <a:off x="674942" y="2769302"/>
            <a:ext cx="2313454" cy="307777"/>
          </a:xfrm>
          <a:prstGeom prst="rect">
            <a:avLst/>
          </a:prstGeom>
          <a:noFill/>
        </p:spPr>
        <p:txBody>
          <a:bodyPr wrap="none" rtlCol="0">
            <a:spAutoFit/>
          </a:bodyPr>
          <a:lstStyle/>
          <a:p>
            <a:r>
              <a:rPr lang="es-CO" sz="1400" dirty="0" smtClean="0"/>
              <a:t>Costo de reabastecimiento</a:t>
            </a:r>
            <a:endParaRPr lang="es-CO" sz="1400" dirty="0"/>
          </a:p>
        </p:txBody>
      </p:sp>
      <p:sp>
        <p:nvSpPr>
          <p:cNvPr id="71" name="Rectangle 70"/>
          <p:cNvSpPr/>
          <p:nvPr/>
        </p:nvSpPr>
        <p:spPr>
          <a:xfrm>
            <a:off x="680568" y="2993952"/>
            <a:ext cx="3269238" cy="430887"/>
          </a:xfrm>
          <a:prstGeom prst="rect">
            <a:avLst/>
          </a:prstGeom>
        </p:spPr>
        <p:txBody>
          <a:bodyPr wrap="square">
            <a:spAutoFit/>
          </a:bodyPr>
          <a:lstStyle/>
          <a:p>
            <a:r>
              <a:rPr lang="es-CO" sz="1050" dirty="0" smtClean="0"/>
              <a:t>Costo que incurre un agente en reabastecer su dinero o saldo de flotante de dinero electrónico.</a:t>
            </a:r>
            <a:endParaRPr lang="es-CO" sz="1050" i="1" dirty="0"/>
          </a:p>
        </p:txBody>
      </p:sp>
      <p:sp>
        <p:nvSpPr>
          <p:cNvPr id="72" name="TextBox 71"/>
          <p:cNvSpPr txBox="1"/>
          <p:nvPr/>
        </p:nvSpPr>
        <p:spPr>
          <a:xfrm>
            <a:off x="666419" y="4251853"/>
            <a:ext cx="2579039"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comisiones</a:t>
            </a:r>
          </a:p>
        </p:txBody>
      </p:sp>
      <p:sp>
        <p:nvSpPr>
          <p:cNvPr id="73" name="TextBox 72"/>
          <p:cNvSpPr txBox="1"/>
          <p:nvPr/>
        </p:nvSpPr>
        <p:spPr>
          <a:xfrm>
            <a:off x="666316" y="4963814"/>
            <a:ext cx="2787430"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transacciones</a:t>
            </a:r>
          </a:p>
        </p:txBody>
      </p:sp>
      <p:sp>
        <p:nvSpPr>
          <p:cNvPr id="74" name="Oval 73"/>
          <p:cNvSpPr/>
          <p:nvPr/>
        </p:nvSpPr>
        <p:spPr>
          <a:xfrm>
            <a:off x="467544" y="428935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4</a:t>
            </a:r>
            <a:endParaRPr lang="es-CO" sz="1200" dirty="0">
              <a:solidFill>
                <a:schemeClr val="bg1">
                  <a:lumMod val="75000"/>
                </a:schemeClr>
              </a:solidFill>
            </a:endParaRPr>
          </a:p>
        </p:txBody>
      </p:sp>
      <p:sp>
        <p:nvSpPr>
          <p:cNvPr id="75" name="Rectangle 74"/>
          <p:cNvSpPr/>
          <p:nvPr/>
        </p:nvSpPr>
        <p:spPr>
          <a:xfrm>
            <a:off x="680568" y="4459251"/>
            <a:ext cx="3269238" cy="430887"/>
          </a:xfrm>
          <a:prstGeom prst="rect">
            <a:avLst/>
          </a:prstGeom>
          <a:ln>
            <a:noFill/>
          </a:ln>
        </p:spPr>
        <p:txBody>
          <a:bodyPr wrap="square">
            <a:spAutoFit/>
          </a:bodyPr>
          <a:lstStyle/>
          <a:p>
            <a:r>
              <a:rPr lang="es-CO" sz="1050" i="1" dirty="0" smtClean="0">
                <a:solidFill>
                  <a:schemeClr val="bg1">
                    <a:lumMod val="75000"/>
                  </a:schemeClr>
                </a:solidFill>
              </a:rPr>
              <a:t>Valor promedio de las comisiones que gana el agente al realizar transacciones de ingreso/retiro</a:t>
            </a:r>
          </a:p>
        </p:txBody>
      </p:sp>
      <p:sp>
        <p:nvSpPr>
          <p:cNvPr id="76" name="Oval 75"/>
          <p:cNvSpPr/>
          <p:nvPr/>
        </p:nvSpPr>
        <p:spPr>
          <a:xfrm>
            <a:off x="467544" y="500943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5</a:t>
            </a:r>
            <a:endParaRPr lang="es-CO" sz="1200" dirty="0">
              <a:solidFill>
                <a:schemeClr val="bg1">
                  <a:lumMod val="75000"/>
                </a:schemeClr>
              </a:solidFill>
            </a:endParaRPr>
          </a:p>
        </p:txBody>
      </p:sp>
      <p:sp>
        <p:nvSpPr>
          <p:cNvPr id="77" name="Rectangle 76"/>
          <p:cNvSpPr/>
          <p:nvPr/>
        </p:nvSpPr>
        <p:spPr>
          <a:xfrm>
            <a:off x="680568" y="5225461"/>
            <a:ext cx="3269238" cy="438582"/>
          </a:xfrm>
          <a:prstGeom prst="rect">
            <a:avLst/>
          </a:prstGeom>
          <a:ln>
            <a:noFill/>
          </a:ln>
        </p:spPr>
        <p:txBody>
          <a:bodyPr wrap="square">
            <a:spAutoFit/>
          </a:bodyPr>
          <a:lstStyle/>
          <a:p>
            <a:r>
              <a:rPr lang="es-CO" sz="1050" i="1" dirty="0" smtClean="0">
                <a:solidFill>
                  <a:schemeClr val="bg1">
                    <a:lumMod val="75000"/>
                  </a:schemeClr>
                </a:solidFill>
              </a:rPr>
              <a:t>Valor promedio de transacciones de ingreso/retiro que realizan los clientes</a:t>
            </a:r>
            <a:r>
              <a:rPr lang="es-CO" sz="1200" i="1" dirty="0" smtClean="0"/>
              <a:t>. </a:t>
            </a:r>
            <a:endParaRPr lang="es-CO" sz="1200" i="1" dirty="0"/>
          </a:p>
        </p:txBody>
      </p:sp>
      <p:sp>
        <p:nvSpPr>
          <p:cNvPr id="78" name="TextBox 77"/>
          <p:cNvSpPr txBox="1"/>
          <p:nvPr/>
        </p:nvSpPr>
        <p:spPr>
          <a:xfrm>
            <a:off x="666316" y="3472130"/>
            <a:ext cx="2284343" cy="307777"/>
          </a:xfrm>
          <a:prstGeom prst="rect">
            <a:avLst/>
          </a:prstGeom>
          <a:noFill/>
        </p:spPr>
        <p:txBody>
          <a:bodyPr wrap="none" rtlCol="0">
            <a:spAutoFit/>
          </a:bodyPr>
          <a:lstStyle/>
          <a:p>
            <a:r>
              <a:rPr lang="es-CO" sz="1400" dirty="0" smtClean="0"/>
              <a:t>Volumen de transacciones</a:t>
            </a:r>
            <a:endParaRPr lang="es-CO" sz="1400" dirty="0"/>
          </a:p>
        </p:txBody>
      </p:sp>
      <p:sp>
        <p:nvSpPr>
          <p:cNvPr id="79" name="Oval 78"/>
          <p:cNvSpPr/>
          <p:nvPr/>
        </p:nvSpPr>
        <p:spPr>
          <a:xfrm>
            <a:off x="467544" y="350963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3</a:t>
            </a:r>
            <a:endParaRPr lang="es-CO" sz="1200" dirty="0">
              <a:solidFill>
                <a:schemeClr val="tx1"/>
              </a:solidFill>
            </a:endParaRPr>
          </a:p>
        </p:txBody>
      </p:sp>
      <p:sp>
        <p:nvSpPr>
          <p:cNvPr id="80" name="Rectangle 79"/>
          <p:cNvSpPr/>
          <p:nvPr/>
        </p:nvSpPr>
        <p:spPr>
          <a:xfrm>
            <a:off x="680568" y="3725658"/>
            <a:ext cx="3269238" cy="430887"/>
          </a:xfrm>
          <a:prstGeom prst="rect">
            <a:avLst/>
          </a:prstGeom>
        </p:spPr>
        <p:txBody>
          <a:bodyPr wrap="square">
            <a:spAutoFit/>
          </a:bodyPr>
          <a:lstStyle/>
          <a:p>
            <a:r>
              <a:rPr lang="es-CO" sz="1050" i="1" dirty="0" smtClean="0"/>
              <a:t>El volumen de transacciones de ingreso/retiro que realiza el agente cada día. </a:t>
            </a:r>
            <a:endParaRPr lang="es-CO" sz="1200" i="1"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p:cNvGrpSpPr/>
          <p:nvPr/>
        </p:nvGrpSpPr>
        <p:grpSpPr>
          <a:xfrm>
            <a:off x="4885432" y="2696096"/>
            <a:ext cx="1656184" cy="2785492"/>
            <a:chOff x="9144000" y="1556792"/>
            <a:chExt cx="1656184" cy="2785492"/>
          </a:xfrm>
        </p:grpSpPr>
        <p:pic>
          <p:nvPicPr>
            <p:cNvPr id="76814" name="Picture 14" descr="http://www.techshout.com/images/bsnl-tv-in-mobile.jpg"/>
            <p:cNvPicPr>
              <a:picLocks noChangeAspect="1" noChangeArrowheads="1"/>
            </p:cNvPicPr>
            <p:nvPr/>
          </p:nvPicPr>
          <p:blipFill>
            <a:blip r:embed="rId3" cstate="print"/>
            <a:srcRect l="20160" t="2520" r="21881"/>
            <a:stretch>
              <a:fillRect/>
            </a:stretch>
          </p:blipFill>
          <p:spPr bwMode="auto">
            <a:xfrm>
              <a:off x="9144000" y="1556792"/>
              <a:ext cx="1656184" cy="2785492"/>
            </a:xfrm>
            <a:prstGeom prst="rect">
              <a:avLst/>
            </a:prstGeom>
            <a:noFill/>
          </p:spPr>
        </p:pic>
        <p:sp>
          <p:nvSpPr>
            <p:cNvPr id="45" name="Rectangle 44"/>
            <p:cNvSpPr/>
            <p:nvPr/>
          </p:nvSpPr>
          <p:spPr>
            <a:xfrm>
              <a:off x="9329291" y="2204864"/>
              <a:ext cx="1224136" cy="1440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TextBox 32"/>
            <p:cNvSpPr txBox="1"/>
            <p:nvPr/>
          </p:nvSpPr>
          <p:spPr>
            <a:xfrm>
              <a:off x="9324528" y="2394285"/>
              <a:ext cx="1224136" cy="938719"/>
            </a:xfrm>
            <a:prstGeom prst="rect">
              <a:avLst/>
            </a:prstGeom>
            <a:noFill/>
          </p:spPr>
          <p:txBody>
            <a:bodyPr wrap="square" rtlCol="0">
              <a:spAutoFit/>
            </a:bodyPr>
            <a:lstStyle/>
            <a:p>
              <a:r>
                <a:rPr lang="es-CO" sz="1100" i="1" dirty="0" smtClean="0"/>
                <a:t>“Transferir $100 de mi cuenta bancaria a mi monedero móvil True.</a:t>
              </a:r>
              <a:endParaRPr lang="es-CO" sz="1100" i="1" dirty="0"/>
            </a:p>
          </p:txBody>
        </p:sp>
      </p:grpSp>
      <p:sp>
        <p:nvSpPr>
          <p:cNvPr id="3074" name="Title 1"/>
          <p:cNvSpPr>
            <a:spLocks noGrp="1"/>
          </p:cNvSpPr>
          <p:nvPr>
            <p:ph type="title"/>
          </p:nvPr>
        </p:nvSpPr>
        <p:spPr>
          <a:xfrm>
            <a:off x="342900" y="333375"/>
            <a:ext cx="8801099" cy="777875"/>
          </a:xfrm>
        </p:spPr>
        <p:txBody>
          <a:bodyPr/>
          <a:lstStyle/>
          <a:p>
            <a:pPr eaLnBrk="1" hangingPunct="1"/>
            <a:r>
              <a:rPr lang="es-CO" dirty="0" smtClean="0"/>
              <a:t>Influenciando los factores de rentabilidad de agentes </a:t>
            </a:r>
            <a:endParaRPr lang="en-US" dirty="0" smtClean="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19" name="TextBox 18"/>
          <p:cNvSpPr txBox="1"/>
          <p:nvPr/>
        </p:nvSpPr>
        <p:spPr>
          <a:xfrm>
            <a:off x="369658" y="1393612"/>
            <a:ext cx="3600400" cy="523220"/>
          </a:xfrm>
          <a:prstGeom prst="rect">
            <a:avLst/>
          </a:prstGeom>
          <a:noFill/>
        </p:spPr>
        <p:txBody>
          <a:bodyPr wrap="square" rtlCol="0">
            <a:spAutoFit/>
          </a:bodyPr>
          <a:lstStyle/>
          <a:p>
            <a:r>
              <a:rPr lang="es-CO" sz="1400" dirty="0" smtClean="0"/>
              <a:t>Cuales son las variables que llevan a un agente a ser rentable?</a:t>
            </a:r>
          </a:p>
        </p:txBody>
      </p:sp>
      <p:sp>
        <p:nvSpPr>
          <p:cNvPr id="50" name="Isosceles Triangle 49"/>
          <p:cNvSpPr/>
          <p:nvPr/>
        </p:nvSpPr>
        <p:spPr>
          <a:xfrm rot="5400000">
            <a:off x="2627784" y="3573016"/>
            <a:ext cx="3240360" cy="216024"/>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6806" name="Picture 6" descr="http://img.online-station.net/_news/2009/0401/24771_tmx08.jpg"/>
          <p:cNvPicPr>
            <a:picLocks noChangeAspect="1" noChangeArrowheads="1"/>
          </p:cNvPicPr>
          <p:nvPr/>
        </p:nvPicPr>
        <p:blipFill>
          <a:blip r:embed="rId4" cstate="print"/>
          <a:srcRect/>
          <a:stretch>
            <a:fillRect/>
          </a:stretch>
        </p:blipFill>
        <p:spPr bwMode="auto">
          <a:xfrm>
            <a:off x="5677520" y="4364980"/>
            <a:ext cx="576064" cy="394710"/>
          </a:xfrm>
          <a:prstGeom prst="rect">
            <a:avLst/>
          </a:prstGeom>
          <a:noFill/>
        </p:spPr>
      </p:pic>
      <p:sp>
        <p:nvSpPr>
          <p:cNvPr id="26" name="TextBox 25"/>
          <p:cNvSpPr txBox="1"/>
          <p:nvPr/>
        </p:nvSpPr>
        <p:spPr>
          <a:xfrm>
            <a:off x="4572000" y="1400076"/>
            <a:ext cx="4248472" cy="830997"/>
          </a:xfrm>
          <a:prstGeom prst="rect">
            <a:avLst/>
          </a:prstGeom>
          <a:noFill/>
        </p:spPr>
        <p:txBody>
          <a:bodyPr wrap="square" rtlCol="0">
            <a:spAutoFit/>
          </a:bodyPr>
          <a:lstStyle/>
          <a:p>
            <a:r>
              <a:rPr lang="es-ES" sz="1200" b="1" i="1" dirty="0" smtClean="0"/>
              <a:t>Táctica # 1: </a:t>
            </a:r>
            <a:r>
              <a:rPr lang="es-ES" sz="1200" i="1" dirty="0" smtClean="0"/>
              <a:t>Enlazar las cuentas de monedero electrónico del agente con cuentas bancarias de negocios para crear un mecanismo rápido y de bajo costo para la carga de dinero electrónico.</a:t>
            </a:r>
            <a:endParaRPr lang="en-GB" sz="1200" i="1" dirty="0"/>
          </a:p>
        </p:txBody>
      </p:sp>
      <p:sp>
        <p:nvSpPr>
          <p:cNvPr id="76810" name="AutoShape 10" descr="data:image/jpg;base64,/9j/4AAQSkZJRgABAQAAAQABAAD/2wCEAAkGBhAGDxAQBxENDg8PEQ8VFBAPERAPFRESFREVFRcQFRUYHCcfGhkrGhcSHy8gJTMpLCwsHR89NTArNSYrLCkBCQoKDgwOGg8PGTAlHiQ1MTU1NTU1NDIsNTA1MikqNTQ0NDQuLCksLC80KywqMTUwLzIvNTUrKSkyKis2KSwsLP/AABEIAMgAyAMBIgACEQEDEQH/xAAcAAEAAQUBAQAAAAAAAAAAAAAABQECAwYHBAj/xAA2EAACAQMBBQgBAQYHAAAAAAAAAQIDBBESBQYTITEHIjJBUWFxgaFCFDRzkbGyFRYjNWJyg//EABsBAQACAwEBAAAAAAAAAAAAAAACAwEEBQYH/8QAKREBAAEEAAQGAQUAAAAAAAAAAAECAwQREhMhMQVBUWFxgRSRobHR8P/aAAwDAQACEQMRAD8A7iAAAAAAAAAAAAAAAAAAAAAAAAAAAAAAAAAAAAAAAAAAAAAAAAAAAAAAAAAAAAAAAAAAAAAAAAAAAAAAAAAAAAAAAAAAAAAAAAAAAAAAAAAAAAAAAAAAAAAAAAAAAAAAAAAAAAAAAAAAAAAAAAAAAI7au8VrsNxW0q0KTmm46tXNLGei90Ztm7Vo7YhxNnzjVp5a1RzjK6rmR4o3rfVZNquKeOaZ16+T1gAkrAAAAAAAAAAAAAAAAAAAAAAAAAAAKFSmAOI7970f5jrRi6fC/ZpVoePXr76WfCseH36np3V7Qnuxb8BW6q9+ctXF0eLyxoZd2lbvUNhVaTsVNOvxpz1Scsy1RfLPTxMktxNyLTeC041/Gq58SpHu1JQWE+XJHFiLvPmInq+gV3MGPDaJuUTy99vPfX3+fNuex97ad9Y/tt6lb01rynLXjTLHJ4WW/TBrF32xU4SatLac455OdRU8++FGR4u1CnHZFGzs7FcOguJLQm+bjpSz6+KT+WYNwNxrfeGhOvtF1Hio4xhCTh0Sy21z8/wbFd29NcWqO7l4+Fg0Y05l+J4ZmdR7b6ff2mq/am6Fvb1/2ZPjyuI6eN4eFKCznRzzq9sY8zat2d4Yby26r0IyhzcZQlzcZLqs+a6cznHaTsWlsCnZUbBSVNO7liUnJ5k6TfNmz9kv7hL+PU/pEnbu3Ody6p8mtlYeN+BGTaiYmap/Tc6Yt4+0x7AuqlurZVOHp7/G0ZzFPpofqbFcbz0bCzp3d++HGpTpyUF3m5TgpKEfV8/wcl7Rf9zuP/P+xGPe/ac7yVtSk3ot7S1UV5apUYylL56L6KZy6qZr35dm/T4LZvU4/DGuKN1T9R/baa3bG9T4FqtPlrq4f2lHC/Jsu6u/9DeWXCcZUa+G+HJqSkl10yXX4eGaPsXauxbK3hC/t6tatp785Qz3n1Ue8uS6I1mV7DZt3xtjuahTqKdLXylhc9Msfa+CEZNdExNVUTHovq8Ixr9Ndu3aqomO0z2n930ODHRqqtGMo9JJNfDWTIdh4aY10AAAAAAAAAAAAAAAAAABzjtg2fOpC2rwTcKbqQlj9LnpcX8d1r+RFbi7+0d3KEqF/Co1rlKM6aUvFjMWs/k6vc28LuMoXEYzhJYcZJNNejTNNu+yWyuJOVGdzRT/AEQlCSXxqi2aF2xci5zLb0mH4hi1Yn4mXE6idxMNW7R9tU9vxsq9opKEo3CWtYfdnBPkbV2S/uEv49T+kS+47MLa5o0aMq1yo0OLpa4WXrkpPPd9ic3b3cp7sUXRtp1KkXOUs1NOcvHLupLyFuzci9zKvRjKzsarAjGtTO4np8blqXbBYSq0betBZjSnOMvbiKOG/uGPsh9wt+qG7lCdHaEamHNzjKC1ZylmLX0dWurWF7CVO5jGcJpqUZLKaNKuuyK0rSbt6txSi/0Jwml8NrJi7ZuRc5ltLCz8WrE/Ey4nUTuJhznb+0nvJeVKtCDTrTioQ6vyjFP3JXtA3fnsatRk+cJ0KMdS6a6VNQkvwn9nRd3uz+03emqlPXWqrpOrh6f+qSST9+pN7T2bR2vTlSv4xnCXk/Xyafk/dFcYkzRVxz1ltV+O2rd+3yKZ5dEa95jp/GnKdj7U2JwILatrNV4xSlpVSam0vGmnyz74PRsK82RtmvGg9nVIzqSai4zlUWPWXNY5c31S9SbrdkNrKTdKvcQT6R/05Y9stZZsO7u59ruwm7ROVRrDq1GnJr0Xkl8Gbdq5uOKKdR8IZPiGHwVVWq7k1T2jcxEf77TdOmqSUYclFJJeiSwi8pnIydLbyaoLdSLhE7AAGQAAAAAAAAAAAAAAChgAAAKlAAZB21jCvSqSqZck6mOb5Yb6E6YKVpGjFxjnEnLPP16mjlYvPqpmY3ERP6zrS2i5wROkQrKM7biy1OpjOpt55My04/4hUjG6y4qlGSXTU3jLJFWcVT4XPTjHXn/MtrbPhWUU8rSklKLaaXpk0Y8OqpiOGI7RuPWY3va3nRP7/SOna4lUo0M6dCmlnwzT5YLldPaEoaVlU4ucl/z6JEja2kbVPh5y+rfNv5ZWhaxt3J01jW8v5J04Fzp11E949u8RHwxN2ELRoO5hrdPVKWXxOIk0/XHkTdm5OnDjeLCzzz9nnnsmnNt5mk3lxjJqL+j2QioJKPJLyLMDErsVTNXpr59+38o3bkVdlwAOsoAAAAAAAAAAAAAAAAAAAAAAAAAAAAAAAAAAAAAAAAAAAAAAAAAAAAAAAAAAAAAAAAAAAAAAAAAAAAAAAAAAAAAAAAAAAAAAAAAAAAAAAAAAAAAAAAAAAAAAAAAAAAAAAAAAAAAAAAAAAAAAAAAAAAAAAAAAAAAAAAAAAAAAAAAAAAAAAAAAB//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47" name="TextBox 46"/>
          <p:cNvSpPr txBox="1"/>
          <p:nvPr/>
        </p:nvSpPr>
        <p:spPr>
          <a:xfrm>
            <a:off x="5292080" y="2467372"/>
            <a:ext cx="960519" cy="307777"/>
          </a:xfrm>
          <a:prstGeom prst="rect">
            <a:avLst/>
          </a:prstGeom>
          <a:noFill/>
        </p:spPr>
        <p:txBody>
          <a:bodyPr wrap="none" rtlCol="0">
            <a:spAutoFit/>
          </a:bodyPr>
          <a:lstStyle/>
          <a:p>
            <a:r>
              <a:rPr lang="es-CO" sz="1400" i="1" u="sng" dirty="0" smtClean="0"/>
              <a:t>Opción -1</a:t>
            </a:r>
            <a:endParaRPr lang="es-CO" sz="1400" i="1" u="sng" dirty="0"/>
          </a:p>
        </p:txBody>
      </p:sp>
      <p:sp>
        <p:nvSpPr>
          <p:cNvPr id="48" name="TextBox 47"/>
          <p:cNvSpPr txBox="1"/>
          <p:nvPr/>
        </p:nvSpPr>
        <p:spPr>
          <a:xfrm>
            <a:off x="7308304" y="2467372"/>
            <a:ext cx="960519" cy="307777"/>
          </a:xfrm>
          <a:prstGeom prst="rect">
            <a:avLst/>
          </a:prstGeom>
          <a:noFill/>
        </p:spPr>
        <p:txBody>
          <a:bodyPr wrap="none" rtlCol="0">
            <a:spAutoFit/>
          </a:bodyPr>
          <a:lstStyle/>
          <a:p>
            <a:r>
              <a:rPr lang="es-CO" sz="1400" i="1" u="sng" dirty="0" smtClean="0"/>
              <a:t>Opción -2</a:t>
            </a:r>
            <a:endParaRPr lang="es-CO" sz="1400" i="1" u="sng" dirty="0"/>
          </a:p>
        </p:txBody>
      </p:sp>
      <p:pic>
        <p:nvPicPr>
          <p:cNvPr id="76815" name="Picture 15"/>
          <p:cNvPicPr>
            <a:picLocks noChangeAspect="1" noChangeArrowheads="1"/>
          </p:cNvPicPr>
          <p:nvPr/>
        </p:nvPicPr>
        <p:blipFill>
          <a:blip r:embed="rId5" cstate="print"/>
          <a:srcRect/>
          <a:stretch>
            <a:fillRect/>
          </a:stretch>
        </p:blipFill>
        <p:spPr bwMode="auto">
          <a:xfrm>
            <a:off x="7092280" y="2924944"/>
            <a:ext cx="1296144" cy="1227016"/>
          </a:xfrm>
          <a:prstGeom prst="rect">
            <a:avLst/>
          </a:prstGeom>
          <a:noFill/>
          <a:ln w="9525">
            <a:noFill/>
            <a:miter lim="800000"/>
            <a:headEnd/>
            <a:tailEnd/>
          </a:ln>
        </p:spPr>
      </p:pic>
      <p:sp>
        <p:nvSpPr>
          <p:cNvPr id="49" name="TextBox 48"/>
          <p:cNvSpPr txBox="1"/>
          <p:nvPr/>
        </p:nvSpPr>
        <p:spPr>
          <a:xfrm>
            <a:off x="7554044" y="4085580"/>
            <a:ext cx="364202" cy="461665"/>
          </a:xfrm>
          <a:prstGeom prst="rect">
            <a:avLst/>
          </a:prstGeom>
          <a:noFill/>
        </p:spPr>
        <p:txBody>
          <a:bodyPr wrap="none" rtlCol="0">
            <a:spAutoFit/>
          </a:bodyPr>
          <a:lstStyle/>
          <a:p>
            <a:r>
              <a:rPr lang="en-GB" sz="2400" b="1" dirty="0" smtClean="0"/>
              <a:t>+</a:t>
            </a:r>
            <a:endParaRPr lang="en-GB" sz="2400" b="1" dirty="0"/>
          </a:p>
        </p:txBody>
      </p:sp>
      <p:sp>
        <p:nvSpPr>
          <p:cNvPr id="51" name="Rectangle 50"/>
          <p:cNvSpPr/>
          <p:nvPr/>
        </p:nvSpPr>
        <p:spPr>
          <a:xfrm>
            <a:off x="395536" y="2014240"/>
            <a:ext cx="3672408" cy="144016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Oval 34"/>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36" name="Oval 35"/>
          <p:cNvSpPr/>
          <p:nvPr/>
        </p:nvSpPr>
        <p:spPr>
          <a:xfrm>
            <a:off x="467544" y="208672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1</a:t>
            </a:r>
            <a:endParaRPr lang="es-CO" sz="1200" dirty="0">
              <a:solidFill>
                <a:schemeClr val="tx1"/>
              </a:solidFill>
            </a:endParaRPr>
          </a:p>
        </p:txBody>
      </p:sp>
      <p:sp>
        <p:nvSpPr>
          <p:cNvPr id="52" name="Rectangle 51"/>
          <p:cNvSpPr/>
          <p:nvPr/>
        </p:nvSpPr>
        <p:spPr>
          <a:xfrm>
            <a:off x="683568" y="2204864"/>
            <a:ext cx="3269238" cy="784830"/>
          </a:xfrm>
          <a:prstGeom prst="rect">
            <a:avLst/>
          </a:prstGeom>
        </p:spPr>
        <p:txBody>
          <a:bodyPr wrap="square">
            <a:spAutoFit/>
          </a:bodyPr>
          <a:lstStyle/>
          <a:p>
            <a:r>
              <a:rPr lang="es-CO" sz="1050" dirty="0" smtClean="0"/>
              <a:t>la cantidad de dinero electrónico y / o dinero en efectivo que un agente debe tener a la mano para realizar transacciones.</a:t>
            </a:r>
            <a:endParaRPr lang="es-CO" sz="1050" i="1" dirty="0" smtClean="0"/>
          </a:p>
          <a:p>
            <a:r>
              <a:rPr lang="es-CO" sz="1200" i="1" dirty="0" smtClean="0"/>
              <a:t>.</a:t>
            </a:r>
            <a:endParaRPr lang="es-CO" sz="1200" i="1" dirty="0"/>
          </a:p>
        </p:txBody>
      </p:sp>
      <p:sp>
        <p:nvSpPr>
          <p:cNvPr id="53" name="Oval 52"/>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54" name="Oval 53"/>
          <p:cNvSpPr/>
          <p:nvPr/>
        </p:nvSpPr>
        <p:spPr>
          <a:xfrm>
            <a:off x="467544" y="2806806"/>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2</a:t>
            </a:r>
            <a:endParaRPr lang="es-CO" sz="1200" dirty="0">
              <a:solidFill>
                <a:schemeClr val="tx1"/>
              </a:solidFill>
            </a:endParaRPr>
          </a:p>
        </p:txBody>
      </p:sp>
      <p:sp>
        <p:nvSpPr>
          <p:cNvPr id="55" name="TextBox 54"/>
          <p:cNvSpPr txBox="1"/>
          <p:nvPr/>
        </p:nvSpPr>
        <p:spPr>
          <a:xfrm>
            <a:off x="674942" y="2769302"/>
            <a:ext cx="2313454" cy="307777"/>
          </a:xfrm>
          <a:prstGeom prst="rect">
            <a:avLst/>
          </a:prstGeom>
          <a:noFill/>
        </p:spPr>
        <p:txBody>
          <a:bodyPr wrap="none" rtlCol="0">
            <a:spAutoFit/>
          </a:bodyPr>
          <a:lstStyle/>
          <a:p>
            <a:r>
              <a:rPr lang="es-CO" sz="1400" dirty="0" smtClean="0"/>
              <a:t>Costo de reabastecimiento</a:t>
            </a:r>
            <a:endParaRPr lang="es-CO" sz="1400" dirty="0"/>
          </a:p>
        </p:txBody>
      </p:sp>
      <p:sp>
        <p:nvSpPr>
          <p:cNvPr id="56" name="Rectangle 55"/>
          <p:cNvSpPr/>
          <p:nvPr/>
        </p:nvSpPr>
        <p:spPr>
          <a:xfrm>
            <a:off x="680568" y="2993952"/>
            <a:ext cx="3269238" cy="430887"/>
          </a:xfrm>
          <a:prstGeom prst="rect">
            <a:avLst/>
          </a:prstGeom>
        </p:spPr>
        <p:txBody>
          <a:bodyPr wrap="square">
            <a:spAutoFit/>
          </a:bodyPr>
          <a:lstStyle/>
          <a:p>
            <a:r>
              <a:rPr lang="es-CO" sz="1050" dirty="0" smtClean="0"/>
              <a:t>Costo que incurre un agente en reabastecer su dinero o saldo de flotante de dinero electrónico.</a:t>
            </a:r>
            <a:endParaRPr lang="es-CO" sz="1050" i="1" dirty="0"/>
          </a:p>
        </p:txBody>
      </p:sp>
      <p:sp>
        <p:nvSpPr>
          <p:cNvPr id="57" name="TextBox 56"/>
          <p:cNvSpPr txBox="1"/>
          <p:nvPr/>
        </p:nvSpPr>
        <p:spPr>
          <a:xfrm>
            <a:off x="666419" y="4251853"/>
            <a:ext cx="2579039"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comisiones</a:t>
            </a:r>
          </a:p>
        </p:txBody>
      </p:sp>
      <p:sp>
        <p:nvSpPr>
          <p:cNvPr id="58" name="TextBox 57"/>
          <p:cNvSpPr txBox="1"/>
          <p:nvPr/>
        </p:nvSpPr>
        <p:spPr>
          <a:xfrm>
            <a:off x="666316" y="4963814"/>
            <a:ext cx="2787430" cy="307777"/>
          </a:xfrm>
          <a:prstGeom prst="rect">
            <a:avLst/>
          </a:prstGeom>
          <a:noFill/>
          <a:ln>
            <a:noFill/>
          </a:ln>
        </p:spPr>
        <p:txBody>
          <a:bodyPr wrap="none" rtlCol="0">
            <a:spAutoFit/>
          </a:bodyPr>
          <a:lstStyle/>
          <a:p>
            <a:r>
              <a:rPr lang="es-CO" sz="1400" dirty="0" smtClean="0">
                <a:solidFill>
                  <a:schemeClr val="bg1">
                    <a:lumMod val="75000"/>
                  </a:schemeClr>
                </a:solidFill>
              </a:rPr>
              <a:t>Valor promedio de transacciones</a:t>
            </a:r>
          </a:p>
        </p:txBody>
      </p:sp>
      <p:sp>
        <p:nvSpPr>
          <p:cNvPr id="59" name="Oval 58"/>
          <p:cNvSpPr/>
          <p:nvPr/>
        </p:nvSpPr>
        <p:spPr>
          <a:xfrm>
            <a:off x="467544" y="428935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4</a:t>
            </a:r>
            <a:endParaRPr lang="es-CO" sz="1200" dirty="0">
              <a:solidFill>
                <a:schemeClr val="bg1">
                  <a:lumMod val="75000"/>
                </a:schemeClr>
              </a:solidFill>
            </a:endParaRPr>
          </a:p>
        </p:txBody>
      </p:sp>
      <p:sp>
        <p:nvSpPr>
          <p:cNvPr id="60" name="Rectangle 59"/>
          <p:cNvSpPr/>
          <p:nvPr/>
        </p:nvSpPr>
        <p:spPr>
          <a:xfrm>
            <a:off x="680568" y="4459251"/>
            <a:ext cx="3269238" cy="430887"/>
          </a:xfrm>
          <a:prstGeom prst="rect">
            <a:avLst/>
          </a:prstGeom>
          <a:ln>
            <a:noFill/>
          </a:ln>
        </p:spPr>
        <p:txBody>
          <a:bodyPr wrap="square">
            <a:spAutoFit/>
          </a:bodyPr>
          <a:lstStyle/>
          <a:p>
            <a:r>
              <a:rPr lang="es-CO" sz="1050" i="1" dirty="0" smtClean="0">
                <a:solidFill>
                  <a:schemeClr val="bg1">
                    <a:lumMod val="75000"/>
                  </a:schemeClr>
                </a:solidFill>
              </a:rPr>
              <a:t>Valor promedio de las comisiones que gana el agente al realizar transacciones de ingreso/retiro</a:t>
            </a:r>
          </a:p>
        </p:txBody>
      </p:sp>
      <p:sp>
        <p:nvSpPr>
          <p:cNvPr id="61" name="Oval 60"/>
          <p:cNvSpPr/>
          <p:nvPr/>
        </p:nvSpPr>
        <p:spPr>
          <a:xfrm>
            <a:off x="467544" y="5009437"/>
            <a:ext cx="216024" cy="211708"/>
          </a:xfrm>
          <a:prstGeom prst="ellipse">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bg1">
                    <a:lumMod val="75000"/>
                  </a:schemeClr>
                </a:solidFill>
              </a:rPr>
              <a:t>5</a:t>
            </a:r>
            <a:endParaRPr lang="es-CO" sz="1200" dirty="0">
              <a:solidFill>
                <a:schemeClr val="bg1">
                  <a:lumMod val="75000"/>
                </a:schemeClr>
              </a:solidFill>
            </a:endParaRPr>
          </a:p>
        </p:txBody>
      </p:sp>
      <p:sp>
        <p:nvSpPr>
          <p:cNvPr id="62" name="Rectangle 61"/>
          <p:cNvSpPr/>
          <p:nvPr/>
        </p:nvSpPr>
        <p:spPr>
          <a:xfrm>
            <a:off x="680568" y="5225461"/>
            <a:ext cx="3269238" cy="438582"/>
          </a:xfrm>
          <a:prstGeom prst="rect">
            <a:avLst/>
          </a:prstGeom>
          <a:ln>
            <a:noFill/>
          </a:ln>
        </p:spPr>
        <p:txBody>
          <a:bodyPr wrap="square">
            <a:spAutoFit/>
          </a:bodyPr>
          <a:lstStyle/>
          <a:p>
            <a:r>
              <a:rPr lang="es-CO" sz="1050" i="1" dirty="0" smtClean="0">
                <a:solidFill>
                  <a:schemeClr val="bg1">
                    <a:lumMod val="75000"/>
                  </a:schemeClr>
                </a:solidFill>
              </a:rPr>
              <a:t>Valor promedio de transacciones de ingreso/retiro que realizan los clientes</a:t>
            </a:r>
            <a:r>
              <a:rPr lang="es-CO" sz="1200" i="1" dirty="0" smtClean="0"/>
              <a:t>. </a:t>
            </a:r>
            <a:endParaRPr lang="es-CO" sz="1200" i="1" dirty="0"/>
          </a:p>
        </p:txBody>
      </p:sp>
      <p:sp>
        <p:nvSpPr>
          <p:cNvPr id="63" name="TextBox 62"/>
          <p:cNvSpPr txBox="1"/>
          <p:nvPr/>
        </p:nvSpPr>
        <p:spPr>
          <a:xfrm>
            <a:off x="666316" y="3472130"/>
            <a:ext cx="2284343" cy="307777"/>
          </a:xfrm>
          <a:prstGeom prst="rect">
            <a:avLst/>
          </a:prstGeom>
          <a:noFill/>
        </p:spPr>
        <p:txBody>
          <a:bodyPr wrap="none" rtlCol="0">
            <a:spAutoFit/>
          </a:bodyPr>
          <a:lstStyle/>
          <a:p>
            <a:r>
              <a:rPr lang="es-CO" sz="1400" dirty="0" smtClean="0"/>
              <a:t>Volumen de transacciones</a:t>
            </a:r>
            <a:endParaRPr lang="es-CO" sz="1400" dirty="0"/>
          </a:p>
        </p:txBody>
      </p:sp>
      <p:sp>
        <p:nvSpPr>
          <p:cNvPr id="64" name="Oval 63"/>
          <p:cNvSpPr/>
          <p:nvPr/>
        </p:nvSpPr>
        <p:spPr>
          <a:xfrm>
            <a:off x="467544" y="3509634"/>
            <a:ext cx="216024" cy="211708"/>
          </a:xfrm>
          <a:prstGeom prst="ellipse">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200" dirty="0" smtClean="0">
                <a:solidFill>
                  <a:schemeClr val="tx1"/>
                </a:solidFill>
              </a:rPr>
              <a:t>3</a:t>
            </a:r>
            <a:endParaRPr lang="es-CO" sz="1200" dirty="0">
              <a:solidFill>
                <a:schemeClr val="tx1"/>
              </a:solidFill>
            </a:endParaRPr>
          </a:p>
        </p:txBody>
      </p:sp>
      <p:sp>
        <p:nvSpPr>
          <p:cNvPr id="65" name="Rectangle 64"/>
          <p:cNvSpPr/>
          <p:nvPr/>
        </p:nvSpPr>
        <p:spPr>
          <a:xfrm>
            <a:off x="680568" y="3725658"/>
            <a:ext cx="3269238" cy="430887"/>
          </a:xfrm>
          <a:prstGeom prst="rect">
            <a:avLst/>
          </a:prstGeom>
        </p:spPr>
        <p:txBody>
          <a:bodyPr wrap="square">
            <a:spAutoFit/>
          </a:bodyPr>
          <a:lstStyle/>
          <a:p>
            <a:r>
              <a:rPr lang="es-CO" sz="1050" i="1" dirty="0" smtClean="0"/>
              <a:t>El volumen de transacciones de ingreso/retiro que realiza el agente cada día. </a:t>
            </a:r>
            <a:endParaRPr lang="es-CO" sz="1200" i="1" dirty="0"/>
          </a:p>
        </p:txBody>
      </p:sp>
      <p:sp>
        <p:nvSpPr>
          <p:cNvPr id="66" name="TextBox 65"/>
          <p:cNvSpPr txBox="1"/>
          <p:nvPr/>
        </p:nvSpPr>
        <p:spPr>
          <a:xfrm>
            <a:off x="683568" y="1988840"/>
            <a:ext cx="830677" cy="307777"/>
          </a:xfrm>
          <a:prstGeom prst="rect">
            <a:avLst/>
          </a:prstGeom>
          <a:noFill/>
        </p:spPr>
        <p:txBody>
          <a:bodyPr wrap="none" rtlCol="0">
            <a:spAutoFit/>
          </a:bodyPr>
          <a:lstStyle/>
          <a:p>
            <a:r>
              <a:rPr lang="es-CO" sz="1400" dirty="0" smtClean="0"/>
              <a:t>Flotante</a:t>
            </a:r>
            <a:endParaRPr lang="es-CO" sz="1400" dirty="0"/>
          </a:p>
        </p:txBody>
      </p:sp>
      <p:pic>
        <p:nvPicPr>
          <p:cNvPr id="1026" name="Picture 2"/>
          <p:cNvPicPr>
            <a:picLocks noChangeAspect="1" noChangeArrowheads="1"/>
          </p:cNvPicPr>
          <p:nvPr/>
        </p:nvPicPr>
        <p:blipFill>
          <a:blip r:embed="rId6" cstate="print"/>
          <a:srcRect/>
          <a:stretch>
            <a:fillRect/>
          </a:stretch>
        </p:blipFill>
        <p:spPr bwMode="auto">
          <a:xfrm>
            <a:off x="7164288" y="4581128"/>
            <a:ext cx="1152128" cy="11396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333375"/>
            <a:ext cx="8801100" cy="777875"/>
          </a:xfrm>
        </p:spPr>
        <p:txBody>
          <a:bodyPr/>
          <a:lstStyle/>
          <a:p>
            <a:pPr eaLnBrk="1" hangingPunct="1"/>
            <a:r>
              <a:rPr lang="es-ES" sz="2400" b="1" dirty="0" smtClean="0"/>
              <a:t>Puntos de referencia</a:t>
            </a:r>
            <a:r>
              <a:rPr lang="es-ES" sz="2400" dirty="0" smtClean="0"/>
              <a:t>: Cargo como porcentaje del valor transferido</a:t>
            </a:r>
            <a:endParaRPr lang="en-US" sz="2400" dirty="0" smtClean="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GB" dirty="0"/>
          </a:p>
        </p:txBody>
      </p:sp>
      <p:sp>
        <p:nvSpPr>
          <p:cNvPr id="6" name="TextBox 5"/>
          <p:cNvSpPr txBox="1"/>
          <p:nvPr/>
        </p:nvSpPr>
        <p:spPr>
          <a:xfrm>
            <a:off x="344736" y="6125234"/>
            <a:ext cx="4592924" cy="246221"/>
          </a:xfrm>
          <a:prstGeom prst="rect">
            <a:avLst/>
          </a:prstGeom>
          <a:noFill/>
        </p:spPr>
        <p:txBody>
          <a:bodyPr wrap="none" rtlCol="0">
            <a:spAutoFit/>
          </a:bodyPr>
          <a:lstStyle/>
          <a:p>
            <a:r>
              <a:rPr lang="es-CO" sz="1000" b="1" dirty="0" smtClean="0"/>
              <a:t>La muestra incluye servicios de África Oriental, África Occidental, y Asia</a:t>
            </a:r>
            <a:endParaRPr lang="es-CO" sz="1000" dirty="0"/>
          </a:p>
        </p:txBody>
      </p:sp>
      <p:pic>
        <p:nvPicPr>
          <p:cNvPr id="2" name="Picture 2"/>
          <p:cNvPicPr>
            <a:picLocks noChangeAspect="1" noChangeArrowheads="1"/>
          </p:cNvPicPr>
          <p:nvPr/>
        </p:nvPicPr>
        <p:blipFill>
          <a:blip r:embed="rId3" cstate="print"/>
          <a:srcRect/>
          <a:stretch>
            <a:fillRect/>
          </a:stretch>
        </p:blipFill>
        <p:spPr bwMode="auto">
          <a:xfrm>
            <a:off x="781825" y="1628800"/>
            <a:ext cx="7966639" cy="3672408"/>
          </a:xfrm>
          <a:prstGeom prst="rect">
            <a:avLst/>
          </a:prstGeom>
          <a:noFill/>
          <a:ln w="9525">
            <a:noFill/>
            <a:miter lim="800000"/>
            <a:headEnd/>
            <a:tailEnd/>
          </a:ln>
          <a:effectLst/>
        </p:spPr>
      </p:pic>
      <p:sp>
        <p:nvSpPr>
          <p:cNvPr id="8" name="TextBox 7"/>
          <p:cNvSpPr txBox="1"/>
          <p:nvPr/>
        </p:nvSpPr>
        <p:spPr>
          <a:xfrm>
            <a:off x="3851920" y="5157192"/>
            <a:ext cx="1533561" cy="307777"/>
          </a:xfrm>
          <a:prstGeom prst="rect">
            <a:avLst/>
          </a:prstGeom>
          <a:noFill/>
        </p:spPr>
        <p:txBody>
          <a:bodyPr wrap="none" rtlCol="0">
            <a:spAutoFit/>
          </a:bodyPr>
          <a:lstStyle/>
          <a:p>
            <a:r>
              <a:rPr lang="es-CO" sz="1400" dirty="0" smtClean="0"/>
              <a:t>Valor Transferido</a:t>
            </a:r>
            <a:endParaRPr lang="es-CO" sz="1400" dirty="0"/>
          </a:p>
        </p:txBody>
      </p:sp>
      <p:sp>
        <p:nvSpPr>
          <p:cNvPr id="9" name="TextBox 8"/>
          <p:cNvSpPr txBox="1"/>
          <p:nvPr/>
        </p:nvSpPr>
        <p:spPr>
          <a:xfrm rot="16200000">
            <a:off x="-703299" y="3238376"/>
            <a:ext cx="2751074" cy="307777"/>
          </a:xfrm>
          <a:prstGeom prst="rect">
            <a:avLst/>
          </a:prstGeom>
          <a:noFill/>
        </p:spPr>
        <p:txBody>
          <a:bodyPr wrap="none" rtlCol="0">
            <a:spAutoFit/>
          </a:bodyPr>
          <a:lstStyle/>
          <a:p>
            <a:r>
              <a:rPr lang="es-CO" sz="1400" dirty="0" smtClean="0"/>
              <a:t>Cargo en % del valor transferido</a:t>
            </a:r>
            <a:endParaRPr lang="es-CO" sz="14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282575"/>
            <a:ext cx="8801100" cy="777875"/>
          </a:xfrm>
        </p:spPr>
        <p:txBody>
          <a:bodyPr/>
          <a:lstStyle/>
          <a:p>
            <a:pPr eaLnBrk="1" hangingPunct="1"/>
            <a:r>
              <a:rPr lang="es-ES" sz="2400" b="1" dirty="0" smtClean="0"/>
              <a:t>Puntos de referencia: </a:t>
            </a:r>
            <a:r>
              <a:rPr lang="es-ES" sz="2400" dirty="0" smtClean="0"/>
              <a:t/>
            </a:r>
            <a:br>
              <a:rPr lang="es-ES" sz="2400" dirty="0" smtClean="0"/>
            </a:br>
            <a:r>
              <a:rPr lang="es-ES" sz="2400" dirty="0" smtClean="0"/>
              <a:t>Prima por enviar dinero a clientes no registrados</a:t>
            </a:r>
            <a:endParaRPr lang="en-US" sz="2400" b="1" dirty="0" smtClean="0"/>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6" name="TextBox 5"/>
          <p:cNvSpPr txBox="1"/>
          <p:nvPr/>
        </p:nvSpPr>
        <p:spPr>
          <a:xfrm>
            <a:off x="344736" y="6125234"/>
            <a:ext cx="4592924" cy="246221"/>
          </a:xfrm>
          <a:prstGeom prst="rect">
            <a:avLst/>
          </a:prstGeom>
          <a:noFill/>
        </p:spPr>
        <p:txBody>
          <a:bodyPr wrap="none" rtlCol="0">
            <a:spAutoFit/>
          </a:bodyPr>
          <a:lstStyle/>
          <a:p>
            <a:r>
              <a:rPr lang="es-CO" sz="1000" b="1" dirty="0" smtClean="0"/>
              <a:t>La muestra incluye servicios de África Oriental, África Occidental, y Asia</a:t>
            </a:r>
            <a:endParaRPr lang="es-CO" sz="1000" dirty="0"/>
          </a:p>
        </p:txBody>
      </p:sp>
      <p:sp>
        <p:nvSpPr>
          <p:cNvPr id="8" name="TextBox 7"/>
          <p:cNvSpPr txBox="1"/>
          <p:nvPr/>
        </p:nvSpPr>
        <p:spPr>
          <a:xfrm>
            <a:off x="3779912" y="5229200"/>
            <a:ext cx="1533561" cy="307777"/>
          </a:xfrm>
          <a:prstGeom prst="rect">
            <a:avLst/>
          </a:prstGeom>
          <a:noFill/>
        </p:spPr>
        <p:txBody>
          <a:bodyPr wrap="none" rtlCol="0">
            <a:spAutoFit/>
          </a:bodyPr>
          <a:lstStyle/>
          <a:p>
            <a:r>
              <a:rPr lang="es-CO" sz="1400" dirty="0" smtClean="0"/>
              <a:t>Valor Transferido</a:t>
            </a:r>
            <a:endParaRPr lang="es-CO" sz="1400" dirty="0"/>
          </a:p>
        </p:txBody>
      </p:sp>
      <p:sp>
        <p:nvSpPr>
          <p:cNvPr id="9" name="TextBox 8"/>
          <p:cNvSpPr txBox="1"/>
          <p:nvPr/>
        </p:nvSpPr>
        <p:spPr>
          <a:xfrm rot="16200000">
            <a:off x="345868" y="3238376"/>
            <a:ext cx="652743" cy="307777"/>
          </a:xfrm>
          <a:prstGeom prst="rect">
            <a:avLst/>
          </a:prstGeom>
          <a:noFill/>
        </p:spPr>
        <p:txBody>
          <a:bodyPr wrap="none" rtlCol="0">
            <a:spAutoFit/>
          </a:bodyPr>
          <a:lstStyle/>
          <a:p>
            <a:r>
              <a:rPr lang="es-CO" sz="1400" dirty="0" smtClean="0"/>
              <a:t>Prima</a:t>
            </a:r>
            <a:endParaRPr lang="es-CO" sz="1400" dirty="0"/>
          </a:p>
        </p:txBody>
      </p:sp>
      <p:pic>
        <p:nvPicPr>
          <p:cNvPr id="10" name="Picture 2"/>
          <p:cNvPicPr>
            <a:picLocks noChangeAspect="1" noChangeArrowheads="1"/>
          </p:cNvPicPr>
          <p:nvPr/>
        </p:nvPicPr>
        <p:blipFill>
          <a:blip r:embed="rId3" cstate="print"/>
          <a:srcRect/>
          <a:stretch>
            <a:fillRect/>
          </a:stretch>
        </p:blipFill>
        <p:spPr bwMode="auto">
          <a:xfrm>
            <a:off x="768276" y="1592764"/>
            <a:ext cx="8052196" cy="370844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269875"/>
            <a:ext cx="8405813" cy="777875"/>
          </a:xfrm>
        </p:spPr>
        <p:txBody>
          <a:bodyPr/>
          <a:lstStyle/>
          <a:p>
            <a:pPr eaLnBrk="1" hangingPunct="1"/>
            <a:r>
              <a:rPr lang="es-CO" sz="2400" b="1" dirty="0" smtClean="0"/>
              <a:t>Puntos de referencia</a:t>
            </a:r>
            <a:r>
              <a:rPr lang="es-CO" sz="2400" dirty="0" smtClean="0"/>
              <a:t>: Cargo de transferencia con respecto al % de los costos de  transferencia de dinero (P2P) – comienzo a fin</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25" name="TextBox 24"/>
          <p:cNvSpPr txBox="1"/>
          <p:nvPr/>
        </p:nvSpPr>
        <p:spPr>
          <a:xfrm>
            <a:off x="357436" y="6125234"/>
            <a:ext cx="2513830" cy="400110"/>
          </a:xfrm>
          <a:prstGeom prst="rect">
            <a:avLst/>
          </a:prstGeom>
          <a:noFill/>
        </p:spPr>
        <p:txBody>
          <a:bodyPr wrap="none" rtlCol="0">
            <a:spAutoFit/>
          </a:bodyPr>
          <a:lstStyle/>
          <a:p>
            <a:r>
              <a:rPr lang="es-CO" sz="1000" b="1" dirty="0" smtClean="0"/>
              <a:t>África: </a:t>
            </a:r>
            <a:r>
              <a:rPr lang="es-CO" sz="1000" dirty="0" smtClean="0"/>
              <a:t>Ghana, Kenia, Tanzania, Uganda</a:t>
            </a:r>
            <a:br>
              <a:rPr lang="es-CO" sz="1000" dirty="0" smtClean="0"/>
            </a:br>
            <a:r>
              <a:rPr lang="es-CO" sz="1000" b="1" dirty="0" smtClean="0"/>
              <a:t>Asia</a:t>
            </a:r>
            <a:r>
              <a:rPr lang="es-CO" sz="1000" dirty="0" smtClean="0"/>
              <a:t>: Afganistán, Fiji,</a:t>
            </a:r>
            <a:endParaRPr lang="es-CO" sz="1000" dirty="0"/>
          </a:p>
        </p:txBody>
      </p:sp>
      <p:pic>
        <p:nvPicPr>
          <p:cNvPr id="7" name="Picture 3"/>
          <p:cNvPicPr>
            <a:picLocks noChangeAspect="1" noChangeArrowheads="1"/>
          </p:cNvPicPr>
          <p:nvPr/>
        </p:nvPicPr>
        <p:blipFill>
          <a:blip r:embed="rId3" cstate="print"/>
          <a:srcRect/>
          <a:stretch>
            <a:fillRect/>
          </a:stretch>
        </p:blipFill>
        <p:spPr bwMode="auto">
          <a:xfrm>
            <a:off x="717353" y="1633912"/>
            <a:ext cx="8153920" cy="3747812"/>
          </a:xfrm>
          <a:prstGeom prst="rect">
            <a:avLst/>
          </a:prstGeom>
          <a:noFill/>
          <a:ln w="9525">
            <a:noFill/>
            <a:miter lim="800000"/>
            <a:headEnd/>
            <a:tailEnd/>
          </a:ln>
          <a:effectLst/>
        </p:spPr>
      </p:pic>
      <p:sp>
        <p:nvSpPr>
          <p:cNvPr id="8" name="TextBox 7"/>
          <p:cNvSpPr txBox="1"/>
          <p:nvPr/>
        </p:nvSpPr>
        <p:spPr>
          <a:xfrm>
            <a:off x="3855924" y="5169892"/>
            <a:ext cx="1533561" cy="307777"/>
          </a:xfrm>
          <a:prstGeom prst="rect">
            <a:avLst/>
          </a:prstGeom>
          <a:noFill/>
        </p:spPr>
        <p:txBody>
          <a:bodyPr wrap="none" rtlCol="0">
            <a:spAutoFit/>
          </a:bodyPr>
          <a:lstStyle/>
          <a:p>
            <a:r>
              <a:rPr lang="es-CO" sz="1400" dirty="0" smtClean="0"/>
              <a:t>Valor Transferido</a:t>
            </a:r>
            <a:endParaRPr lang="es-CO" sz="1400" dirty="0"/>
          </a:p>
        </p:txBody>
      </p:sp>
      <p:sp>
        <p:nvSpPr>
          <p:cNvPr id="9" name="TextBox 8"/>
          <p:cNvSpPr txBox="1"/>
          <p:nvPr/>
        </p:nvSpPr>
        <p:spPr>
          <a:xfrm rot="16200000">
            <a:off x="-926911" y="3238376"/>
            <a:ext cx="3198311" cy="307777"/>
          </a:xfrm>
          <a:prstGeom prst="rect">
            <a:avLst/>
          </a:prstGeom>
          <a:noFill/>
        </p:spPr>
        <p:txBody>
          <a:bodyPr wrap="none" rtlCol="0">
            <a:spAutoFit/>
          </a:bodyPr>
          <a:lstStyle/>
          <a:p>
            <a:r>
              <a:rPr lang="es-CO" sz="1400" dirty="0" smtClean="0"/>
              <a:t>Cargo por transferencia en % del total</a:t>
            </a:r>
            <a:endParaRPr lang="es-CO" sz="1400"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269875"/>
            <a:ext cx="8405813" cy="777875"/>
          </a:xfrm>
        </p:spPr>
        <p:txBody>
          <a:bodyPr/>
          <a:lstStyle/>
          <a:p>
            <a:pPr eaLnBrk="1" hangingPunct="1"/>
            <a:r>
              <a:rPr lang="es-CO" sz="2400" b="1" dirty="0" smtClean="0"/>
              <a:t>Puntos de referencia</a:t>
            </a:r>
            <a:r>
              <a:rPr lang="es-CO" sz="2400" dirty="0" smtClean="0"/>
              <a:t>: Margen bruto del Operador  sobre la transferencia (P2P) a clientes registrados (suma de los cargos menos comisiones)</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25" name="TextBox 24"/>
          <p:cNvSpPr txBox="1"/>
          <p:nvPr/>
        </p:nvSpPr>
        <p:spPr>
          <a:xfrm>
            <a:off x="357436" y="6125234"/>
            <a:ext cx="2541080" cy="400110"/>
          </a:xfrm>
          <a:prstGeom prst="rect">
            <a:avLst/>
          </a:prstGeom>
          <a:noFill/>
        </p:spPr>
        <p:txBody>
          <a:bodyPr wrap="none" rtlCol="0">
            <a:spAutoFit/>
          </a:bodyPr>
          <a:lstStyle/>
          <a:p>
            <a:r>
              <a:rPr lang="es-CO" sz="1000" b="1" dirty="0" smtClean="0"/>
              <a:t>África: </a:t>
            </a:r>
            <a:r>
              <a:rPr lang="es-CO" sz="1000" dirty="0" smtClean="0"/>
              <a:t>Ghana, Kenia, Tanzania, Uganda</a:t>
            </a:r>
            <a:br>
              <a:rPr lang="es-CO" sz="1000" dirty="0" smtClean="0"/>
            </a:br>
            <a:r>
              <a:rPr lang="es-CO" sz="1000" b="1" dirty="0" smtClean="0"/>
              <a:t>Asia</a:t>
            </a:r>
            <a:r>
              <a:rPr lang="es-CO" sz="1000" dirty="0" smtClean="0"/>
              <a:t>: Afganistán, Fiji,</a:t>
            </a:r>
            <a:endParaRPr lang="es-CO" sz="1000" dirty="0"/>
          </a:p>
        </p:txBody>
      </p:sp>
      <p:sp>
        <p:nvSpPr>
          <p:cNvPr id="8" name="TextBox 7"/>
          <p:cNvSpPr txBox="1"/>
          <p:nvPr/>
        </p:nvSpPr>
        <p:spPr>
          <a:xfrm>
            <a:off x="3855924" y="5169892"/>
            <a:ext cx="1533561" cy="307777"/>
          </a:xfrm>
          <a:prstGeom prst="rect">
            <a:avLst/>
          </a:prstGeom>
          <a:noFill/>
        </p:spPr>
        <p:txBody>
          <a:bodyPr wrap="none" rtlCol="0">
            <a:spAutoFit/>
          </a:bodyPr>
          <a:lstStyle/>
          <a:p>
            <a:r>
              <a:rPr lang="es-CO" sz="1400" dirty="0" smtClean="0"/>
              <a:t>Valor Transferido</a:t>
            </a:r>
            <a:endParaRPr lang="es-CO" sz="1400" dirty="0"/>
          </a:p>
        </p:txBody>
      </p:sp>
      <p:sp>
        <p:nvSpPr>
          <p:cNvPr id="9" name="TextBox 8"/>
          <p:cNvSpPr txBox="1"/>
          <p:nvPr/>
        </p:nvSpPr>
        <p:spPr>
          <a:xfrm rot="16200000">
            <a:off x="-742561" y="3238376"/>
            <a:ext cx="2829621" cy="307777"/>
          </a:xfrm>
          <a:prstGeom prst="rect">
            <a:avLst/>
          </a:prstGeom>
          <a:noFill/>
        </p:spPr>
        <p:txBody>
          <a:bodyPr wrap="none" rtlCol="0">
            <a:spAutoFit/>
          </a:bodyPr>
          <a:lstStyle/>
          <a:p>
            <a:r>
              <a:rPr lang="es-CO" sz="1400" dirty="0" smtClean="0"/>
              <a:t>Margen Bruto del Operador Móvil</a:t>
            </a:r>
            <a:endParaRPr lang="es-CO" sz="1400" dirty="0"/>
          </a:p>
        </p:txBody>
      </p:sp>
      <p:pic>
        <p:nvPicPr>
          <p:cNvPr id="10" name="Picture 2"/>
          <p:cNvPicPr>
            <a:picLocks noChangeAspect="1" noChangeArrowheads="1"/>
          </p:cNvPicPr>
          <p:nvPr/>
        </p:nvPicPr>
        <p:blipFill>
          <a:blip r:embed="rId3" cstate="print"/>
          <a:srcRect/>
          <a:stretch>
            <a:fillRect/>
          </a:stretch>
        </p:blipFill>
        <p:spPr bwMode="auto">
          <a:xfrm>
            <a:off x="751260" y="1591539"/>
            <a:ext cx="7997204" cy="36831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42900" y="269875"/>
            <a:ext cx="8405813" cy="777875"/>
          </a:xfrm>
        </p:spPr>
        <p:txBody>
          <a:bodyPr/>
          <a:lstStyle/>
          <a:p>
            <a:pPr eaLnBrk="1" hangingPunct="1"/>
            <a:r>
              <a:rPr lang="es-CO" sz="2400" b="1" dirty="0" smtClean="0"/>
              <a:t>Punto de Referencia: </a:t>
            </a:r>
            <a:r>
              <a:rPr lang="es-CO" sz="2400" dirty="0" smtClean="0"/>
              <a:t/>
            </a:r>
            <a:br>
              <a:rPr lang="es-CO" sz="2400" dirty="0" smtClean="0"/>
            </a:br>
            <a:r>
              <a:rPr lang="es-CO" sz="2400" dirty="0" smtClean="0"/>
              <a:t>Comisión de retiro de efectivo como %  de la Comisión total</a:t>
            </a:r>
          </a:p>
        </p:txBody>
      </p:sp>
      <p:sp>
        <p:nvSpPr>
          <p:cNvPr id="3075" name="AutoShape 15"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3076" name="AutoShape 17" descr="data:image/jpg;base64,/9j/4AAQSkZJRgABAQAAAQABAAD/2wBDAAkGBwgHBgkIBwgKCgkLDRYPDQwMDRsUFRAWIB0iIiAdHx8kKDQsJCYxJx8fLT0tMTU3Ojo6Iys/RD84QzQ5Ojf/2wBDAQoKCg0MDRoPDxo3JR8lNzc3Nzc3Nzc3Nzc3Nzc3Nzc3Nzc3Nzc3Nzc3Nzc3Nzc3Nzc3Nzc3Nzc3Nzc3Nzc3Nzf/wAARCABeAGsDASIAAhEBAxEB/8QAHAABAAEFAQEAAAAAAAAAAAAAAAUBAwQGBwII/8QANhAAAQMDAgUDAgQDCQAAAAAAAQACAwQFEQYxEiFBUWETInEHsTKBodEjQvAUFRZSYoKRweH/xAAaAQACAwEBAAAAAAAAAAAAAAAABAEDBQIG/8QAJBEAAgICAQMEAwAAAAAAAAAAAAECAwQREiEiMQUTQVEyQmH/2gAMAwEAAhEDEQA/AO4oiIAIiIAIiIAIiplAA7FQmp71FZqAyDDqmQYhZ3Pc+B/W6lK6sgoaSWpqH8McbS5xXI7lcJr7c5Kuoy2MHDGZ/C0bD+u6pvtVcRHNyfajxh+TNisOtpY5hBe+cbubZ+HHD8jt5W+xSslY2SN7XMcAQQcgrj00TJ2ljuWNiN1kWTUdbpyYRyfxqJx90fby09D42S+Pk8nqQpTmTpfG17X39HXQqrEtdfT3KhirKR/HFIMg4we3MLLTxsJpraCIiCQiIgAiIgAvGV6ytF+oup/7vhNqoXn+1zt/iPaecbOw8n7HyFDeupVdbGqDlIhta383e4C30T80sDuZbs9w3PwOn5+FFRhsbGsYOQCxKOL0IwD+Nw5+B0Cv8Syb5OcjzsrHObsn5LvF5woieeS51zaalPsB3x+qt3muIxRw5Mjzh2Pst5+nmmBGxtVVMy4nJ5de3wmcXG/aQ1j0O+XXwbZpC2vttpjhJwMcm9gp5UaAGgDZVTxuJJLSCo7ZMqB1bqOGwW50pIdUScoYurj1PwOqN6InNQjyZfuGorbbq6Kiq6lkc8nMA7Nztk9FLNIOxyuBSvnr5Jamqlc6WV3EXb5Pf4WxaQ1xNZZWW28Oc+i2ZKeZh/dv6hVRsUnozMf1JTscZdF8HXVRW6eeOoiZLC9r43tDmuachwPUHqvFbVwUNLNVVUrYoIWF73u2ACtNTa1sitW6hg05apKqUh0zvZBGf53/ALDcnsuN0hnramS41zzJPK4uDjuT/m/JVvt5n1ffZKqUPZRxe2OI/wArc8h8nc/HwsjIAwOWOXLolsieu1Hn8/K5z4LwXeM9+fdYtyrm0UBfyLzyYD1K9SzRxRukldwsaOajbLb59S3drnNzCw4A6eGqmijm+vgWx6ndPRN6A05LdK1lbVAkE8TQeg7rtlLTspoWxRtAa0YGFhWG1xWyjZGxoDiPccKSwtBv4R6WqpVx0gFVEUFpgXm509pts9fVE+lC3JAGS4nkAPJJAXDrjdKnUVzluFWfZsyMbNb0aP3XZtVW111sk9IwAl42P/K4Rc6GtsVW4OY4sBIOdv68rmUXKOkZnqMLJw1HwSYcQN1aqIWVDOF422I6LEgrWzMywnPUHcK763lKKEos83xnBknpPWNZpKqFLWcU9reclgOTH/qZ/wBj7LL+our/APEVTFabNLxUDcOklGR6rtx/tb9/ha7MWTRlkjQWn7q1SQMpQ7hPE53LJHRMqzt/ppRz5+zxM+mibTQtij2bue57q7xrE9ZYdwrXhvow5Mju2+P3SyrlNmfGE7JCqfLda5lFTc2B3Mgb9z8Bdl0JpuK10Ecj2e4j25H6rWfptpP02irq2jiIy4kfp+S6o1oYA0cgBgJ5LitI9TiYyqgvs9IiKBwIiIAooPUWnKW8QO4mNbLj8WN1OohdAfU+dtSaZrLHVOfCxwYCTgZ28eFFQVYkaByDuy+jbvaaa6U7op2A8uRwuM6y0XUW2d81M3lvyHI+flS0pGZlYSl3RNd9VPWUf6jmZa/k4b5VfWK59synRozJan0mZ77LYNBaclu1wbUzMJbnIz26lQditc14uDYw3ijaRxY+y+gNN2eK0ULYmNAeR7iAukuKNPCxUu9khR00dJTshibhrRhZCIoNUIiIAIiIAIiIAFY9ZSQ1kJinYHNIWQiAOP640I6IuqaNuBn8QG3ytDZYq58nBwtbz5u4wf8A1fTMkbZGFrwCDuFHMsNuZN6radnF5AXakLTxoTls1z6f6YjtlG2aVvv6ZHP5W7heWtDWhrQABsAvS5bGIpRWkERFBIREQAREQB//2Q=="/>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CO" dirty="0"/>
          </a:p>
        </p:txBody>
      </p:sp>
      <p:sp>
        <p:nvSpPr>
          <p:cNvPr id="25" name="TextBox 24"/>
          <p:cNvSpPr txBox="1"/>
          <p:nvPr/>
        </p:nvSpPr>
        <p:spPr>
          <a:xfrm>
            <a:off x="357436" y="6125234"/>
            <a:ext cx="2541080" cy="400110"/>
          </a:xfrm>
          <a:prstGeom prst="rect">
            <a:avLst/>
          </a:prstGeom>
          <a:noFill/>
        </p:spPr>
        <p:txBody>
          <a:bodyPr wrap="none" rtlCol="0">
            <a:spAutoFit/>
          </a:bodyPr>
          <a:lstStyle/>
          <a:p>
            <a:r>
              <a:rPr lang="es-CO" sz="1000" b="1" dirty="0" smtClean="0"/>
              <a:t>África: </a:t>
            </a:r>
            <a:r>
              <a:rPr lang="es-CO" sz="1000" dirty="0" smtClean="0"/>
              <a:t>Ghana, Kenia, Tanzania, Uganda</a:t>
            </a:r>
            <a:br>
              <a:rPr lang="es-CO" sz="1000" dirty="0" smtClean="0"/>
            </a:br>
            <a:r>
              <a:rPr lang="es-CO" sz="1000" b="1" dirty="0" smtClean="0"/>
              <a:t>Asia</a:t>
            </a:r>
            <a:r>
              <a:rPr lang="es-CO" sz="1000" dirty="0" smtClean="0"/>
              <a:t>: Afganistán, Fiji,</a:t>
            </a:r>
            <a:endParaRPr lang="es-CO" sz="1000" dirty="0"/>
          </a:p>
        </p:txBody>
      </p:sp>
      <p:sp>
        <p:nvSpPr>
          <p:cNvPr id="8" name="TextBox 7"/>
          <p:cNvSpPr txBox="1"/>
          <p:nvPr/>
        </p:nvSpPr>
        <p:spPr>
          <a:xfrm>
            <a:off x="3855924" y="5169892"/>
            <a:ext cx="1533561" cy="307777"/>
          </a:xfrm>
          <a:prstGeom prst="rect">
            <a:avLst/>
          </a:prstGeom>
          <a:noFill/>
        </p:spPr>
        <p:txBody>
          <a:bodyPr wrap="none" rtlCol="0">
            <a:spAutoFit/>
          </a:bodyPr>
          <a:lstStyle/>
          <a:p>
            <a:r>
              <a:rPr lang="es-CO" sz="1400" dirty="0" smtClean="0"/>
              <a:t>Valor Transferido</a:t>
            </a:r>
            <a:endParaRPr lang="es-CO" sz="1400" dirty="0"/>
          </a:p>
        </p:txBody>
      </p:sp>
      <p:sp>
        <p:nvSpPr>
          <p:cNvPr id="9" name="TextBox 8"/>
          <p:cNvSpPr txBox="1"/>
          <p:nvPr/>
        </p:nvSpPr>
        <p:spPr>
          <a:xfrm rot="16200000">
            <a:off x="-837941" y="3238376"/>
            <a:ext cx="3020379" cy="307777"/>
          </a:xfrm>
          <a:prstGeom prst="rect">
            <a:avLst/>
          </a:prstGeom>
          <a:noFill/>
        </p:spPr>
        <p:txBody>
          <a:bodyPr wrap="none" rtlCol="0">
            <a:spAutoFit/>
          </a:bodyPr>
          <a:lstStyle/>
          <a:p>
            <a:r>
              <a:rPr lang="es-CO" sz="1400" dirty="0" smtClean="0"/>
              <a:t>comisión  de retiro como % del total</a:t>
            </a:r>
            <a:endParaRPr lang="es-CO" sz="1400" dirty="0"/>
          </a:p>
        </p:txBody>
      </p:sp>
      <p:pic>
        <p:nvPicPr>
          <p:cNvPr id="11" name="Picture 3"/>
          <p:cNvPicPr>
            <a:picLocks noChangeAspect="1" noChangeArrowheads="1"/>
          </p:cNvPicPr>
          <p:nvPr/>
        </p:nvPicPr>
        <p:blipFill>
          <a:blip r:embed="rId3" cstate="print"/>
          <a:srcRect/>
          <a:stretch>
            <a:fillRect/>
          </a:stretch>
        </p:blipFill>
        <p:spPr bwMode="auto">
          <a:xfrm>
            <a:off x="823392" y="1596196"/>
            <a:ext cx="7925072" cy="36498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GSMA PPT Template 2009">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GSMA PPT Template 2009</Template>
  <TotalTime>15376</TotalTime>
  <Words>4810</Words>
  <Application>Microsoft Office PowerPoint</Application>
  <PresentationFormat>On-screen Show (4:3)</PresentationFormat>
  <Paragraphs>2070</Paragraphs>
  <Slides>60</Slides>
  <Notes>60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GSMA PPT Template 2009</vt:lpstr>
      <vt:lpstr>Seminario Web GSMA   Precios y Comisiones del Dinero Móvil </vt:lpstr>
      <vt:lpstr>Agenda</vt:lpstr>
      <vt:lpstr>Avaluando el servicio</vt:lpstr>
      <vt:lpstr>Avaluando el servicio</vt:lpstr>
      <vt:lpstr>Avaluando el servicio</vt:lpstr>
      <vt:lpstr>Avaluando el servicio</vt:lpstr>
      <vt:lpstr>Avaluando el servicio</vt:lpstr>
      <vt:lpstr>Estructurando un Tarifario</vt:lpstr>
      <vt:lpstr>Estructurando un Tarifario</vt:lpstr>
      <vt:lpstr>Estructurando un Tarifario</vt:lpstr>
      <vt:lpstr>Estructurando un Tarifario</vt:lpstr>
      <vt:lpstr>Estructurando un Tarifario</vt:lpstr>
      <vt:lpstr>Estructurando el Tarifario</vt:lpstr>
      <vt:lpstr>PowerPoint Presentation</vt:lpstr>
      <vt:lpstr>PowerPoint Presentation</vt:lpstr>
      <vt:lpstr>PowerPoint Presentation</vt:lpstr>
      <vt:lpstr>PowerPoint Presentation</vt:lpstr>
      <vt:lpstr>Estructurando un Tarifario</vt:lpstr>
      <vt:lpstr>PowerPoint Presentation</vt:lpstr>
      <vt:lpstr>PowerPoint Presentation</vt:lpstr>
      <vt:lpstr>PowerPoint Presentation</vt:lpstr>
      <vt:lpstr>Evaluando los riesgos</vt:lpstr>
      <vt:lpstr>Evaluando los riesgos</vt:lpstr>
      <vt:lpstr>Evaluando los riesgos</vt:lpstr>
      <vt:lpstr>PowerPoint Presentation</vt:lpstr>
      <vt:lpstr>PowerPoint Presentation</vt:lpstr>
      <vt:lpstr>PowerPoint Presentation</vt:lpstr>
      <vt:lpstr>Resumen de Precios</vt:lpstr>
      <vt:lpstr>Agenda</vt:lpstr>
      <vt:lpstr>Comisiones 101: Deben los agentes ser remunerados?  Porque?</vt:lpstr>
      <vt:lpstr>Comisiones 101: Como se diferencian a las del tiempo aire?</vt:lpstr>
      <vt:lpstr>Variables de rentabilidad de los agentes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Variables de rentabilidad de los agentes</vt:lpstr>
      <vt:lpstr>Influenciando los factores de rentabilidad de agentes </vt:lpstr>
      <vt:lpstr>PowerPoint Presentation</vt:lpstr>
      <vt:lpstr>PowerPoint Presentation</vt:lpstr>
      <vt:lpstr>Influenciando los factores de rentabilidad de agentes </vt:lpstr>
      <vt:lpstr>PowerPoint Presentation</vt:lpstr>
      <vt:lpstr>PowerPoint Presentation</vt:lpstr>
      <vt:lpstr>Influenciando los factores de rentabilidad de agentes </vt:lpstr>
      <vt:lpstr>PowerPoint Presentation</vt:lpstr>
      <vt:lpstr>PowerPoint Presentation</vt:lpstr>
      <vt:lpstr>Agenda</vt:lpstr>
      <vt:lpstr>Apéndices</vt:lpstr>
      <vt:lpstr>Influenciando los factores de rentabilidad de agentes </vt:lpstr>
      <vt:lpstr>Influenciando los factores de rentabilidad de agentes </vt:lpstr>
      <vt:lpstr>Influenciando los factores de rentabilidad de agentes </vt:lpstr>
      <vt:lpstr>Puntos de referencia: Cargo como porcentaje del valor transferido</vt:lpstr>
      <vt:lpstr>Puntos de referencia:  Prima por enviar dinero a clientes no registrados</vt:lpstr>
      <vt:lpstr>Puntos de referencia: Cargo de transferencia con respecto al % de los costos de  transferencia de dinero (P2P) – comienzo a fin</vt:lpstr>
      <vt:lpstr>Puntos de referencia: Margen bruto del Operador  sobre la transferencia (P2P) a clientes registrados (suma de los cargos menos comisiones)</vt:lpstr>
      <vt:lpstr>Punto de Referencia:  Comisión de retiro de efectivo como %  de la Comisión total</vt:lpstr>
    </vt:vector>
  </TitlesOfParts>
  <Company>GSMA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ppullan</dc:creator>
  <cp:lastModifiedBy>Harshani Gomes</cp:lastModifiedBy>
  <cp:revision>745</cp:revision>
  <dcterms:created xsi:type="dcterms:W3CDTF">2009-08-28T16:04:28Z</dcterms:created>
  <dcterms:modified xsi:type="dcterms:W3CDTF">2012-01-31T16:09:38Z</dcterms:modified>
</cp:coreProperties>
</file>