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  <p:sldMasterId id="2147483744" r:id="rId2"/>
    <p:sldMasterId id="2147483732" r:id="rId3"/>
  </p:sldMasterIdLst>
  <p:notesMasterIdLst>
    <p:notesMasterId r:id="rId20"/>
  </p:notesMasterIdLst>
  <p:handoutMasterIdLst>
    <p:handoutMasterId r:id="rId21"/>
  </p:handoutMasterIdLst>
  <p:sldIdLst>
    <p:sldId id="470" r:id="rId4"/>
    <p:sldId id="460" r:id="rId5"/>
    <p:sldId id="461" r:id="rId6"/>
    <p:sldId id="463" r:id="rId7"/>
    <p:sldId id="462" r:id="rId8"/>
    <p:sldId id="471" r:id="rId9"/>
    <p:sldId id="477" r:id="rId10"/>
    <p:sldId id="464" r:id="rId11"/>
    <p:sldId id="473" r:id="rId12"/>
    <p:sldId id="474" r:id="rId13"/>
    <p:sldId id="475" r:id="rId14"/>
    <p:sldId id="476" r:id="rId15"/>
    <p:sldId id="478" r:id="rId16"/>
    <p:sldId id="479" r:id="rId17"/>
    <p:sldId id="480" r:id="rId18"/>
    <p:sldId id="485" r:id="rId19"/>
  </p:sldIdLst>
  <p:sldSz cx="9144000" cy="6858000" type="screen4x3"/>
  <p:notesSz cx="6662738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istrator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E5E5"/>
    <a:srgbClr val="C4C4C4"/>
    <a:srgbClr val="FF9491"/>
    <a:srgbClr val="CD0921"/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55" autoAdjust="0"/>
    <p:restoredTop sz="88312" autoAdjust="0"/>
  </p:normalViewPr>
  <p:slideViewPr>
    <p:cSldViewPr>
      <p:cViewPr>
        <p:scale>
          <a:sx n="75" d="100"/>
          <a:sy n="75" d="100"/>
        </p:scale>
        <p:origin x="-150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2370" y="-102"/>
      </p:cViewPr>
      <p:guideLst>
        <p:guide orient="horz" pos="3127"/>
        <p:guide pos="2099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913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90" tIns="45345" rIns="90690" bIns="45345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4825" y="0"/>
            <a:ext cx="2887913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90" tIns="45345" rIns="90690" bIns="45345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831"/>
            <a:ext cx="2887913" cy="496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90" tIns="45345" rIns="90690" bIns="45345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4825" y="9429831"/>
            <a:ext cx="2887913" cy="496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90" tIns="45345" rIns="90690" bIns="45345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CD09932-B6C8-434D-B11F-F0EE90B5E42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7913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90" tIns="45345" rIns="90690" bIns="45345" numCol="1" anchor="t" anchorCtr="0" compatLnSpc="1">
            <a:prstTxWarp prst="textNoShape">
              <a:avLst/>
            </a:prstTxWarp>
          </a:bodyPr>
          <a:lstStyle>
            <a:lvl1pPr>
              <a:defRPr sz="120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4825" y="0"/>
            <a:ext cx="2887913" cy="496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90" tIns="45345" rIns="90690" bIns="45345" numCol="1" anchor="t" anchorCtr="0" compatLnSpc="1">
            <a:prstTxWarp prst="textNoShape">
              <a:avLst/>
            </a:prstTxWarp>
          </a:bodyPr>
          <a:lstStyle>
            <a:lvl1pPr algn="r">
              <a:defRPr sz="1200"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0900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8469" y="4715710"/>
            <a:ext cx="4885800" cy="4466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90" tIns="45345" rIns="90690" bIns="453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831"/>
            <a:ext cx="2887913" cy="496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90" tIns="45345" rIns="90690" bIns="45345" numCol="1" anchor="b" anchorCtr="0" compatLnSpc="1">
            <a:prstTxWarp prst="textNoShape">
              <a:avLst/>
            </a:prstTxWarp>
          </a:bodyPr>
          <a:lstStyle>
            <a:lvl1pPr>
              <a:defRPr sz="1200"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4825" y="9429831"/>
            <a:ext cx="2887913" cy="496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690" tIns="45345" rIns="90690" bIns="45345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F57C7E1-2281-420F-8D82-BD9201A3B4C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F57C7E1-2281-420F-8D82-BD9201A3B4C8}" type="slidenum">
              <a:rPr lang="en-US"/>
              <a:pPr>
                <a:defRPr/>
              </a:pPr>
              <a:t>0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GB" dirty="0" smtClean="0"/>
          </a:p>
        </p:txBody>
      </p:sp>
      <p:sp>
        <p:nvSpPr>
          <p:cNvPr id="10244" name="Slide Number Placeholder 3"/>
          <p:cNvSpPr txBox="1">
            <a:spLocks noGrp="1"/>
          </p:cNvSpPr>
          <p:nvPr/>
        </p:nvSpPr>
        <p:spPr bwMode="auto">
          <a:xfrm>
            <a:off x="3774949" y="9429968"/>
            <a:ext cx="2887790" cy="496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60" tIns="45830" rIns="91660" bIns="45830" anchor="b"/>
          <a:lstStyle/>
          <a:p>
            <a:pPr algn="r" defTabSz="916349"/>
            <a:fld id="{93932EB5-529A-4A15-B574-B45CFE0E797A}" type="slidenum">
              <a:rPr lang="en-US" b="0">
                <a:solidFill>
                  <a:schemeClr val="tx1"/>
                </a:solidFill>
              </a:rPr>
              <a:pPr algn="r" defTabSz="916349"/>
              <a:t>8</a:t>
            </a:fld>
            <a:endParaRPr lang="en-US" b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7" descr="gsma_logo_colour_rgb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85125" y="5746750"/>
            <a:ext cx="83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Line 11"/>
          <p:cNvSpPr>
            <a:spLocks noChangeShapeType="1"/>
          </p:cNvSpPr>
          <p:nvPr userDrawn="1"/>
        </p:nvSpPr>
        <p:spPr bwMode="auto">
          <a:xfrm>
            <a:off x="457200" y="5486400"/>
            <a:ext cx="8686800" cy="0"/>
          </a:xfrm>
          <a:prstGeom prst="line">
            <a:avLst/>
          </a:prstGeom>
          <a:noFill/>
          <a:ln w="47625">
            <a:solidFill>
              <a:srgbClr val="CD092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5" name="Text Box 15"/>
          <p:cNvSpPr txBox="1">
            <a:spLocks noChangeArrowheads="1"/>
          </p:cNvSpPr>
          <p:nvPr userDrawn="1"/>
        </p:nvSpPr>
        <p:spPr bwMode="auto">
          <a:xfrm>
            <a:off x="377825" y="6169025"/>
            <a:ext cx="6400800" cy="59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600" dirty="0">
                <a:solidFill>
                  <a:srgbClr val="000000"/>
                </a:solidFill>
              </a:rPr>
              <a:t>Restricted - Confidential Information</a:t>
            </a:r>
          </a:p>
          <a:p>
            <a:pPr>
              <a:spcBef>
                <a:spcPct val="50000"/>
              </a:spcBef>
              <a:defRPr/>
            </a:pPr>
            <a:r>
              <a:rPr lang="en-GB" sz="600" dirty="0"/>
              <a:t>© GSM Association </a:t>
            </a:r>
            <a:r>
              <a:rPr lang="en-GB" sz="600" dirty="0" smtClean="0"/>
              <a:t>2010</a:t>
            </a:r>
            <a:endParaRPr lang="en-GB" sz="600" dirty="0"/>
          </a:p>
          <a:p>
            <a:pPr>
              <a:spcBef>
                <a:spcPct val="50000"/>
              </a:spcBef>
              <a:defRPr/>
            </a:pPr>
            <a:r>
              <a:rPr lang="en-US" sz="600" dirty="0">
                <a:solidFill>
                  <a:srgbClr val="000000"/>
                </a:solidFill>
              </a:rPr>
              <a:t>All GSMA meetings are conducted in full compliance with the GSMA’s anti-trust compliance policy</a:t>
            </a:r>
          </a:p>
          <a:p>
            <a:pPr>
              <a:spcBef>
                <a:spcPct val="50000"/>
              </a:spcBef>
              <a:defRPr/>
            </a:pPr>
            <a:endParaRPr lang="en-US" sz="60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57338" y="1608138"/>
            <a:ext cx="6019800" cy="792162"/>
          </a:xfrm>
        </p:spPr>
        <p:txBody>
          <a:bodyPr/>
          <a:lstStyle>
            <a:lvl1pPr marL="0" indent="0" algn="ctr">
              <a:buFont typeface="Wingdings 2" pitchFamily="18" charset="2"/>
              <a:buNone/>
              <a:defRPr sz="2800"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57338"/>
            <a:ext cx="41148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557338"/>
            <a:ext cx="41148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6238" y="333375"/>
            <a:ext cx="2112962" cy="57499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4175" y="333375"/>
            <a:ext cx="6189663" cy="57499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5239E-B962-B04D-9419-26521834C84F}" type="datetimeFigureOut">
              <a:rPr lang="en-US"/>
              <a:pPr/>
              <a:t>11/19/2010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1320-1133-1345-ACA2-8E245E95DAD9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5239E-B962-B04D-9419-26521834C84F}" type="datetimeFigureOut">
              <a:rPr lang="en-US"/>
              <a:pPr/>
              <a:t>11/19/2010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1320-1133-1345-ACA2-8E245E95DAD9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5239E-B962-B04D-9419-26521834C84F}" type="datetimeFigureOut">
              <a:rPr lang="en-US"/>
              <a:pPr/>
              <a:t>11/19/2010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1320-1133-1345-ACA2-8E245E95DAD9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5239E-B962-B04D-9419-26521834C84F}" type="datetimeFigureOut">
              <a:rPr lang="en-US"/>
              <a:pPr/>
              <a:t>11/19/2010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1320-1133-1345-ACA2-8E245E95DAD9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5239E-B962-B04D-9419-26521834C84F}" type="datetimeFigureOut">
              <a:rPr lang="en-US"/>
              <a:pPr/>
              <a:t>11/19/2010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1320-1133-1345-ACA2-8E245E95DAD9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5239E-B962-B04D-9419-26521834C84F}" type="datetimeFigureOut">
              <a:rPr lang="en-US"/>
              <a:pPr/>
              <a:t>11/19/2010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1320-1133-1345-ACA2-8E245E95DAD9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5239E-B962-B04D-9419-26521834C84F}" type="datetimeFigureOut">
              <a:rPr lang="en-US"/>
              <a:pPr/>
              <a:t>11/19/2010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1320-1133-1345-ACA2-8E245E95DAD9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5239E-B962-B04D-9419-26521834C84F}" type="datetimeFigureOut">
              <a:rPr lang="en-US"/>
              <a:pPr/>
              <a:t>11/19/2010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1320-1133-1345-ACA2-8E245E95DAD9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5239E-B962-B04D-9419-26521834C84F}" type="datetimeFigureOut">
              <a:rPr lang="en-US"/>
              <a:pPr/>
              <a:t>11/19/2010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1320-1133-1345-ACA2-8E245E95DAD9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5239E-B962-B04D-9419-26521834C84F}" type="datetimeFigureOut">
              <a:rPr lang="en-US"/>
              <a:pPr/>
              <a:t>11/19/2010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1320-1133-1345-ACA2-8E245E95DAD9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5239E-B962-B04D-9419-26521834C84F}" type="datetimeFigureOut">
              <a:rPr lang="en-US"/>
              <a:pPr/>
              <a:t>11/19/2010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E1320-1133-1345-ACA2-8E245E95DAD9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green_power_for_mobile_logo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123877" y="5796286"/>
            <a:ext cx="2829600" cy="712160"/>
          </a:xfrm>
          <a:prstGeom prst="rect">
            <a:avLst/>
          </a:prstGeom>
        </p:spPr>
      </p:pic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457200" y="5486400"/>
            <a:ext cx="8686800" cy="0"/>
          </a:xfrm>
          <a:prstGeom prst="line">
            <a:avLst/>
          </a:prstGeom>
          <a:noFill/>
          <a:ln w="47625">
            <a:solidFill>
              <a:srgbClr val="CD092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en-US" sz="900" dirty="0">
              <a:solidFill>
                <a:srgbClr val="00486C"/>
              </a:solidFill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77825" y="6169025"/>
            <a:ext cx="6400800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sz="600" dirty="0">
                <a:solidFill>
                  <a:prstClr val="black"/>
                </a:solidFill>
              </a:rPr>
              <a:t>Restricted - Confidential Information</a:t>
            </a:r>
          </a:p>
          <a:p>
            <a:pPr>
              <a:lnSpc>
                <a:spcPct val="130000"/>
              </a:lnSpc>
              <a:defRPr/>
            </a:pPr>
            <a:r>
              <a:rPr lang="en-US" sz="600" dirty="0">
                <a:solidFill>
                  <a:prstClr val="black"/>
                </a:solidFill>
              </a:rPr>
              <a:t>© GSMA </a:t>
            </a:r>
            <a:r>
              <a:rPr lang="en-US" sz="600" dirty="0" smtClean="0">
                <a:solidFill>
                  <a:prstClr val="black"/>
                </a:solidFill>
              </a:rPr>
              <a:t>2009</a:t>
            </a:r>
            <a:endParaRPr lang="en-US" sz="600" dirty="0">
              <a:solidFill>
                <a:prstClr val="black"/>
              </a:solidFill>
            </a:endParaRPr>
          </a:p>
          <a:p>
            <a:pPr>
              <a:lnSpc>
                <a:spcPct val="130000"/>
              </a:lnSpc>
              <a:defRPr/>
            </a:pPr>
            <a:r>
              <a:rPr lang="en-US" sz="600" dirty="0">
                <a:solidFill>
                  <a:prstClr val="black"/>
                </a:solidFill>
              </a:rPr>
              <a:t>All GSMA meetings are conducted in full compliance with the GSMA’s anti-trust compliance policy </a:t>
            </a:r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57338" y="2895600"/>
            <a:ext cx="6019800" cy="792163"/>
          </a:xfrm>
        </p:spPr>
        <p:txBody>
          <a:bodyPr/>
          <a:lstStyle>
            <a:lvl1pPr marL="0" indent="0" algn="ctr">
              <a:buFont typeface="Wingdings 2" pitchFamily="18" charset="2"/>
              <a:buNone/>
              <a:defRPr sz="16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7942" name="Rectangle 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447800"/>
            <a:ext cx="7772400" cy="114300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57338"/>
            <a:ext cx="4114800" cy="4386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557338"/>
            <a:ext cx="4114800" cy="4386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6238" y="333375"/>
            <a:ext cx="2112962" cy="56102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4175" y="333375"/>
            <a:ext cx="6189663" cy="56102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4175" y="333375"/>
            <a:ext cx="6707188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57338"/>
            <a:ext cx="83820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457200" y="1143000"/>
            <a:ext cx="8686800" cy="0"/>
          </a:xfrm>
          <a:prstGeom prst="line">
            <a:avLst/>
          </a:prstGeom>
          <a:noFill/>
          <a:ln w="47625">
            <a:solidFill>
              <a:srgbClr val="CD092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34" name="Text Box 10"/>
          <p:cNvSpPr txBox="1">
            <a:spLocks noChangeArrowheads="1"/>
          </p:cNvSpPr>
          <p:nvPr/>
        </p:nvSpPr>
        <p:spPr bwMode="auto">
          <a:xfrm>
            <a:off x="2484438" y="5734050"/>
            <a:ext cx="12969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GB"/>
          </a:p>
        </p:txBody>
      </p:sp>
      <p:sp>
        <p:nvSpPr>
          <p:cNvPr id="1037" name="Text Box 13"/>
          <p:cNvSpPr txBox="1">
            <a:spLocks noChangeArrowheads="1"/>
          </p:cNvSpPr>
          <p:nvPr/>
        </p:nvSpPr>
        <p:spPr bwMode="auto">
          <a:xfrm>
            <a:off x="347663" y="6437313"/>
            <a:ext cx="1512887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600" dirty="0"/>
              <a:t> © GSM Association </a:t>
            </a:r>
            <a:r>
              <a:rPr lang="en-GB" sz="600" dirty="0" smtClean="0"/>
              <a:t>2010</a:t>
            </a:r>
            <a:endParaRPr lang="en-US" sz="600" dirty="0"/>
          </a:p>
        </p:txBody>
      </p:sp>
      <p:pic>
        <p:nvPicPr>
          <p:cNvPr id="2" name="Picture 24" descr="gsma_dev_fund_rgb_posi_small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858000" y="6019800"/>
            <a:ext cx="2133600" cy="65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 Narrow" pitchFamily="34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 Narrow" pitchFamily="34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 Narrow" pitchFamily="34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 Narrow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 Narrow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 Narrow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 Narrow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 Narrow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D0921"/>
        </a:buClr>
        <a:buSzPct val="50000"/>
        <a:buFont typeface="Wingdings 2" pitchFamily="18" charset="2"/>
        <a:buChar char="¢"/>
        <a:defRPr sz="1600">
          <a:solidFill>
            <a:schemeClr val="tx1"/>
          </a:solidFill>
          <a:latin typeface="Palatino"/>
          <a:ea typeface="+mn-ea"/>
          <a:cs typeface="Palatino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D0921"/>
        </a:buClr>
        <a:buSzPct val="50000"/>
        <a:buChar char="–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D0921"/>
        </a:buClr>
        <a:buSzPct val="50000"/>
        <a:buChar char="•"/>
        <a:defRPr sz="16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CD0921"/>
        </a:buClr>
        <a:buSzPct val="50000"/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CD0921"/>
        </a:buClr>
        <a:buSzPct val="50000"/>
        <a:buChar char="»"/>
        <a:defRPr sz="14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CD0921"/>
        </a:buClr>
        <a:buSzPct val="50000"/>
        <a:buChar char="»"/>
        <a:defRPr sz="14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CD0921"/>
        </a:buClr>
        <a:buSzPct val="50000"/>
        <a:buChar char="»"/>
        <a:defRPr sz="14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CD0921"/>
        </a:buClr>
        <a:buSzPct val="50000"/>
        <a:buChar char="»"/>
        <a:defRPr sz="14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CD0921"/>
        </a:buClr>
        <a:buSzPct val="50000"/>
        <a:buChar char="»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5239E-B962-B04D-9419-26521834C84F}" type="datetimeFigureOut">
              <a:rPr lang="en-US"/>
              <a:pPr/>
              <a:t>11/19/2010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E1320-1133-1345-ACA2-8E245E95DAD9}" type="slidenum">
              <a:rPr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84175" y="333375"/>
            <a:ext cx="6707188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57338"/>
            <a:ext cx="8382000" cy="438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66917" name="Line 5"/>
          <p:cNvSpPr>
            <a:spLocks noChangeShapeType="1"/>
          </p:cNvSpPr>
          <p:nvPr/>
        </p:nvSpPr>
        <p:spPr bwMode="auto">
          <a:xfrm>
            <a:off x="457200" y="1143000"/>
            <a:ext cx="8686800" cy="0"/>
          </a:xfrm>
          <a:prstGeom prst="line">
            <a:avLst/>
          </a:prstGeom>
          <a:noFill/>
          <a:ln w="47625">
            <a:solidFill>
              <a:srgbClr val="CD092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en-US" sz="900" dirty="0">
              <a:solidFill>
                <a:srgbClr val="00486C"/>
              </a:solidFill>
            </a:endParaRPr>
          </a:p>
        </p:txBody>
      </p:sp>
      <p:sp>
        <p:nvSpPr>
          <p:cNvPr id="166918" name="Text Box 6"/>
          <p:cNvSpPr txBox="1">
            <a:spLocks noChangeArrowheads="1"/>
          </p:cNvSpPr>
          <p:nvPr/>
        </p:nvSpPr>
        <p:spPr bwMode="auto">
          <a:xfrm>
            <a:off x="2484438" y="5734050"/>
            <a:ext cx="12969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66920" name="Text Box 8"/>
          <p:cNvSpPr txBox="1">
            <a:spLocks noChangeArrowheads="1"/>
          </p:cNvSpPr>
          <p:nvPr/>
        </p:nvSpPr>
        <p:spPr bwMode="auto">
          <a:xfrm>
            <a:off x="3352800" y="60198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6921" name="Text Box 9"/>
          <p:cNvSpPr txBox="1">
            <a:spLocks noChangeArrowheads="1"/>
          </p:cNvSpPr>
          <p:nvPr/>
        </p:nvSpPr>
        <p:spPr bwMode="auto">
          <a:xfrm>
            <a:off x="4305300" y="6400800"/>
            <a:ext cx="53340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fld id="{3FAED60E-22FB-4161-BED7-8BA8328FD40F}" type="slidenum">
              <a:rPr lang="en-US" sz="600">
                <a:solidFill>
                  <a:prstClr val="black"/>
                </a:solidFill>
              </a:rPr>
              <a:pPr algn="ctr">
                <a:lnSpc>
                  <a:spcPct val="150000"/>
                </a:lnSpc>
                <a:spcBef>
                  <a:spcPct val="50000"/>
                </a:spcBef>
                <a:defRPr/>
              </a:pPr>
              <a:t>‹#›</a:t>
            </a:fld>
            <a:endParaRPr lang="en-US" sz="600" dirty="0">
              <a:solidFill>
                <a:prstClr val="black"/>
              </a:solidFill>
            </a:endParaRPr>
          </a:p>
        </p:txBody>
      </p:sp>
      <p:sp>
        <p:nvSpPr>
          <p:cNvPr id="166922" name="Text Box 10"/>
          <p:cNvSpPr txBox="1">
            <a:spLocks noChangeArrowheads="1"/>
          </p:cNvSpPr>
          <p:nvPr/>
        </p:nvSpPr>
        <p:spPr bwMode="auto">
          <a:xfrm>
            <a:off x="381000" y="6096000"/>
            <a:ext cx="4495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6923" name="Text Box 11"/>
          <p:cNvSpPr txBox="1">
            <a:spLocks noChangeArrowheads="1"/>
          </p:cNvSpPr>
          <p:nvPr/>
        </p:nvSpPr>
        <p:spPr bwMode="auto">
          <a:xfrm>
            <a:off x="457200" y="6096000"/>
            <a:ext cx="457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n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81000" indent="-381000" algn="l" rtl="0" eaLnBrk="0" fontAlgn="base" hangingPunct="0">
        <a:spcBef>
          <a:spcPct val="20000"/>
        </a:spcBef>
        <a:spcAft>
          <a:spcPct val="0"/>
        </a:spcAft>
        <a:buClr>
          <a:srgbClr val="CD0921"/>
        </a:buClr>
        <a:buSzPct val="50000"/>
        <a:buFont typeface="Wingdings 2" pitchFamily="18" charset="2"/>
        <a:buChar char="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rtl="0" eaLnBrk="0" fontAlgn="base" hangingPunct="0">
        <a:spcBef>
          <a:spcPct val="20000"/>
        </a:spcBef>
        <a:spcAft>
          <a:spcPct val="0"/>
        </a:spcAft>
        <a:buClr>
          <a:srgbClr val="CD0921"/>
        </a:buClr>
        <a:buSzPct val="50000"/>
        <a:buFont typeface="Arial" pitchFamily="34" charset="0"/>
        <a:buChar char="–"/>
        <a:defRPr>
          <a:solidFill>
            <a:schemeClr val="tx1"/>
          </a:solidFill>
          <a:latin typeface="+mn-lt"/>
          <a:cs typeface="+mn-cs"/>
        </a:defRPr>
      </a:lvl2pPr>
      <a:lvl3pPr marL="1219200" indent="-304800" algn="l" rtl="0" eaLnBrk="0" fontAlgn="base" hangingPunct="0">
        <a:spcBef>
          <a:spcPct val="20000"/>
        </a:spcBef>
        <a:spcAft>
          <a:spcPct val="0"/>
        </a:spcAft>
        <a:buClr>
          <a:srgbClr val="CD0921"/>
        </a:buClr>
        <a:buSzPct val="50000"/>
        <a:buFont typeface="Arial" pitchFamily="34" charset="0"/>
        <a:buChar char="•"/>
        <a:defRPr sz="1600">
          <a:solidFill>
            <a:schemeClr val="tx1"/>
          </a:solidFill>
          <a:latin typeface="+mn-lt"/>
          <a:cs typeface="+mn-cs"/>
        </a:defRPr>
      </a:lvl3pPr>
      <a:lvl4pPr marL="1676400" indent="-304800" algn="l" rtl="0" eaLnBrk="0" fontAlgn="base" hangingPunct="0">
        <a:spcBef>
          <a:spcPct val="20000"/>
        </a:spcBef>
        <a:spcAft>
          <a:spcPct val="0"/>
        </a:spcAft>
        <a:buClr>
          <a:srgbClr val="CD0921"/>
        </a:buClr>
        <a:buSzPct val="50000"/>
        <a:buFont typeface="Arial" pitchFamily="34" charset="0"/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2095500" indent="-266700" algn="l" rtl="0" eaLnBrk="0" fontAlgn="base" hangingPunct="0">
        <a:spcBef>
          <a:spcPct val="20000"/>
        </a:spcBef>
        <a:spcAft>
          <a:spcPct val="0"/>
        </a:spcAft>
        <a:buClr>
          <a:srgbClr val="CD0921"/>
        </a:buClr>
        <a:buFont typeface="Arial" pitchFamily="34" charset="0"/>
        <a:buAutoNum type="arabicPeriod"/>
        <a:defRPr sz="1400">
          <a:solidFill>
            <a:schemeClr val="tx1"/>
          </a:solidFill>
          <a:latin typeface="+mn-lt"/>
          <a:cs typeface="+mn-cs"/>
        </a:defRPr>
      </a:lvl5pPr>
      <a:lvl6pPr marL="2552700" indent="-266700" algn="l" rtl="0" fontAlgn="base">
        <a:spcBef>
          <a:spcPct val="20000"/>
        </a:spcBef>
        <a:spcAft>
          <a:spcPct val="0"/>
        </a:spcAft>
        <a:buClr>
          <a:srgbClr val="CD0921"/>
        </a:buClr>
        <a:buFont typeface="Arial" charset="0"/>
        <a:buAutoNum type="arabicPeriod"/>
        <a:defRPr sz="1400">
          <a:solidFill>
            <a:schemeClr val="tx1"/>
          </a:solidFill>
          <a:latin typeface="+mn-lt"/>
          <a:cs typeface="+mn-cs"/>
        </a:defRPr>
      </a:lvl6pPr>
      <a:lvl7pPr marL="3009900" indent="-266700" algn="l" rtl="0" fontAlgn="base">
        <a:spcBef>
          <a:spcPct val="20000"/>
        </a:spcBef>
        <a:spcAft>
          <a:spcPct val="0"/>
        </a:spcAft>
        <a:buClr>
          <a:srgbClr val="CD0921"/>
        </a:buClr>
        <a:buFont typeface="Arial" charset="0"/>
        <a:buAutoNum type="arabicPeriod"/>
        <a:defRPr sz="1400">
          <a:solidFill>
            <a:schemeClr val="tx1"/>
          </a:solidFill>
          <a:latin typeface="+mn-lt"/>
          <a:cs typeface="+mn-cs"/>
        </a:defRPr>
      </a:lvl7pPr>
      <a:lvl8pPr marL="3467100" indent="-266700" algn="l" rtl="0" fontAlgn="base">
        <a:spcBef>
          <a:spcPct val="20000"/>
        </a:spcBef>
        <a:spcAft>
          <a:spcPct val="0"/>
        </a:spcAft>
        <a:buClr>
          <a:srgbClr val="CD0921"/>
        </a:buClr>
        <a:buFont typeface="Arial" charset="0"/>
        <a:buAutoNum type="arabicPeriod"/>
        <a:defRPr sz="1400">
          <a:solidFill>
            <a:schemeClr val="tx1"/>
          </a:solidFill>
          <a:latin typeface="+mn-lt"/>
          <a:cs typeface="+mn-cs"/>
        </a:defRPr>
      </a:lvl8pPr>
      <a:lvl9pPr marL="3924300" indent="-266700" algn="l" rtl="0" fontAlgn="base">
        <a:spcBef>
          <a:spcPct val="20000"/>
        </a:spcBef>
        <a:spcAft>
          <a:spcPct val="0"/>
        </a:spcAft>
        <a:buClr>
          <a:srgbClr val="CD0921"/>
        </a:buClr>
        <a:buFont typeface="Arial" charset="0"/>
        <a:buAutoNum type="arabicPeriod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gif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smworld.com/newsroom/press-releases/2010/5713.htm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www.gsmworld.com/newsroom/press-releases/2010/5713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gif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 descr="_H9M189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r="11325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395536" y="326648"/>
            <a:ext cx="856895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>
                <a:solidFill>
                  <a:schemeClr val="accent1"/>
                </a:solidFill>
                <a:latin typeface="Arial Narrow"/>
                <a:cs typeface="Arial Narrow"/>
              </a:rPr>
              <a:t>GSMA Development Fund </a:t>
            </a:r>
          </a:p>
          <a:p>
            <a:r>
              <a:rPr lang="en-GB" sz="2400" dirty="0" smtClean="0">
                <a:solidFill>
                  <a:schemeClr val="bg2">
                    <a:lumMod val="75000"/>
                  </a:schemeClr>
                </a:solidFill>
                <a:latin typeface="Palatino"/>
                <a:cs typeface="Palatino"/>
              </a:rPr>
              <a:t>Community Power from Mobile</a:t>
            </a:r>
          </a:p>
          <a:p>
            <a:endParaRPr lang="en-GB" sz="2400" dirty="0" smtClean="0">
              <a:solidFill>
                <a:schemeClr val="bg2">
                  <a:lumMod val="75000"/>
                </a:schemeClr>
              </a:solidFill>
              <a:latin typeface="Palatino"/>
              <a:cs typeface="Palatino"/>
            </a:endParaRPr>
          </a:p>
          <a:p>
            <a:r>
              <a:rPr lang="en-GB" sz="2400" dirty="0" smtClean="0">
                <a:solidFill>
                  <a:schemeClr val="bg2">
                    <a:lumMod val="75000"/>
                  </a:schemeClr>
                </a:solidFill>
                <a:latin typeface="Palatino"/>
                <a:cs typeface="Palatino"/>
              </a:rPr>
              <a:t>November 2010</a:t>
            </a:r>
            <a:endParaRPr lang="en-GB" sz="2000" dirty="0">
              <a:solidFill>
                <a:schemeClr val="bg1"/>
              </a:solidFill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174" y="333375"/>
            <a:ext cx="8542111" cy="777875"/>
          </a:xfrm>
        </p:spPr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1.6 billion people live off-grid, creating barriers for economic development and mobile industry growth 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4" name="Picture 4" descr="EarthAtNight.jpg"/>
          <p:cNvPicPr preferRelativeResize="0"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00" y="1435787"/>
            <a:ext cx="4914048" cy="4945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5004048" y="1412777"/>
            <a:ext cx="4139952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5113" indent="-265113" algn="l">
              <a:spcBef>
                <a:spcPct val="20000"/>
              </a:spcBef>
              <a:spcAft>
                <a:spcPct val="50000"/>
              </a:spcAft>
              <a:buClr>
                <a:srgbClr val="CD0921"/>
              </a:buClr>
              <a:buSzPct val="50000"/>
              <a:buFont typeface="Wingdings 2" pitchFamily="18" charset="2"/>
              <a:buChar char="¢"/>
              <a:defRPr/>
            </a:pPr>
            <a:r>
              <a:rPr lang="en-GB" sz="2200" kern="0" dirty="0" smtClean="0">
                <a:solidFill>
                  <a:schemeClr val="tx1"/>
                </a:solidFill>
                <a:latin typeface="+mn-lt"/>
                <a:cs typeface="+mn-cs"/>
              </a:rPr>
              <a:t>Barrier to economic growth </a:t>
            </a:r>
            <a:r>
              <a:rPr lang="en-GB" sz="2200" i="1" kern="0" dirty="0" smtClean="0">
                <a:solidFill>
                  <a:schemeClr val="tx1"/>
                </a:solidFill>
                <a:latin typeface="+mn-lt"/>
                <a:cs typeface="+mn-cs"/>
              </a:rPr>
              <a:t>‘None of the Millennium Development Goals (MDGs) can be met without major improvement in energy access’</a:t>
            </a:r>
            <a:r>
              <a:rPr lang="en-GB" sz="2200" i="1" kern="0" baseline="30000" dirty="0" smtClean="0">
                <a:solidFill>
                  <a:schemeClr val="tx1"/>
                </a:solidFill>
                <a:latin typeface="+mn-lt"/>
                <a:cs typeface="+mn-cs"/>
              </a:rPr>
              <a:t>1</a:t>
            </a:r>
          </a:p>
          <a:p>
            <a:pPr marL="265113" indent="-265113" algn="l">
              <a:spcBef>
                <a:spcPct val="20000"/>
              </a:spcBef>
              <a:spcAft>
                <a:spcPct val="50000"/>
              </a:spcAft>
              <a:buClr>
                <a:srgbClr val="CD0921"/>
              </a:buClr>
              <a:buSzPct val="50000"/>
              <a:buFont typeface="Wingdings 2" pitchFamily="18" charset="2"/>
              <a:buChar char="¢"/>
              <a:defRPr/>
            </a:pPr>
            <a:r>
              <a:rPr lang="en-GB" sz="2200" kern="0" dirty="0" smtClean="0">
                <a:solidFill>
                  <a:schemeClr val="tx1"/>
                </a:solidFill>
                <a:latin typeface="+mn-lt"/>
                <a:cs typeface="+mn-cs"/>
              </a:rPr>
              <a:t>Lack of grid drives use of diesel generators for base stations</a:t>
            </a:r>
            <a:r>
              <a:rPr lang="en-GB" sz="2200" kern="0" dirty="0" smtClean="0">
                <a:latin typeface="+mn-lt"/>
                <a:cs typeface="+mn-cs"/>
              </a:rPr>
              <a:t> and t</a:t>
            </a:r>
            <a:r>
              <a:rPr lang="en-GB" sz="2200" kern="0" dirty="0" smtClean="0">
                <a:solidFill>
                  <a:schemeClr val="tx1"/>
                </a:solidFill>
                <a:latin typeface="+mn-lt"/>
                <a:cs typeface="+mn-cs"/>
              </a:rPr>
              <a:t>hese sites typically have 5kW of unused power</a:t>
            </a:r>
            <a:r>
              <a:rPr lang="en-GB" sz="2200" kern="0" baseline="30000" dirty="0" smtClean="0">
                <a:solidFill>
                  <a:schemeClr val="tx1"/>
                </a:solidFill>
                <a:latin typeface="+mn-lt"/>
                <a:cs typeface="+mn-cs"/>
              </a:rPr>
              <a:t>2</a:t>
            </a:r>
          </a:p>
          <a:p>
            <a:pPr marL="265113" indent="-265113">
              <a:spcBef>
                <a:spcPct val="20000"/>
              </a:spcBef>
              <a:spcAft>
                <a:spcPct val="50000"/>
              </a:spcAft>
              <a:buClr>
                <a:srgbClr val="CD0921"/>
              </a:buClr>
              <a:buSzPct val="50000"/>
              <a:buFont typeface="Wingdings 2" pitchFamily="18" charset="2"/>
              <a:buChar char="¢"/>
              <a:defRPr/>
            </a:pPr>
            <a:r>
              <a:rPr lang="en-GB" sz="2200" kern="0" dirty="0" smtClean="0">
                <a:solidFill>
                  <a:schemeClr val="tx1"/>
                </a:solidFill>
                <a:latin typeface="+mn-lt"/>
                <a:cs typeface="+mn-cs"/>
              </a:rPr>
              <a:t>500 million off-grid subscribers pay one third of their monthly mobile spend at charging shops, average US$3</a:t>
            </a:r>
            <a:r>
              <a:rPr lang="en-GB" sz="2200" kern="0" baseline="30000" dirty="0" smtClean="0"/>
              <a:t>2</a:t>
            </a:r>
          </a:p>
          <a:p>
            <a:pPr marL="265113" indent="-265113">
              <a:spcBef>
                <a:spcPct val="20000"/>
              </a:spcBef>
              <a:spcAft>
                <a:spcPct val="50000"/>
              </a:spcAft>
              <a:buClr>
                <a:srgbClr val="CD0921"/>
              </a:buClr>
              <a:buSzPct val="50000"/>
              <a:buFont typeface="Wingdings 2" pitchFamily="18" charset="2"/>
              <a:buChar char="¢"/>
              <a:defRPr/>
            </a:pPr>
            <a:endParaRPr lang="en-GB" sz="2200" kern="0" dirty="0">
              <a:solidFill>
                <a:schemeClr val="tx1"/>
              </a:solidFill>
              <a:latin typeface="+mn-lt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6422" y="6093296"/>
            <a:ext cx="16578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1 – United Nations</a:t>
            </a:r>
          </a:p>
          <a:p>
            <a:r>
              <a:rPr lang="en-GB" sz="1400" dirty="0" smtClean="0"/>
              <a:t>2 – GSMA</a:t>
            </a:r>
            <a:endParaRPr lang="en-GB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The mobile industry has succeeded in deploying powered infrastructure to remote, off-grid regions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4" name="Content Placeholder 3" descr="Cell towers by water.JPG"/>
          <p:cNvPicPr preferRelativeResize="0"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0000" y="1436400"/>
            <a:ext cx="4914000" cy="4946400"/>
          </a:xfrm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5004000" y="1411200"/>
            <a:ext cx="4140000" cy="475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5113" lvl="1" indent="-265113">
              <a:spcBef>
                <a:spcPct val="20000"/>
              </a:spcBef>
              <a:spcAft>
                <a:spcPct val="50000"/>
              </a:spcAft>
              <a:buClr>
                <a:srgbClr val="CD0921"/>
              </a:buClr>
              <a:buSzPct val="50000"/>
              <a:buFont typeface="Wingdings 2" pitchFamily="18" charset="2"/>
              <a:buChar char="¢"/>
              <a:defRPr/>
            </a:pPr>
            <a:r>
              <a:rPr lang="en-GB" sz="2200" kern="0" dirty="0" smtClean="0">
                <a:latin typeface="+mn-lt"/>
                <a:cs typeface="+mn-cs"/>
              </a:rPr>
              <a:t>In 2007 there were 290k off-grid base stations, by 2012 there will be 640k</a:t>
            </a:r>
            <a:r>
              <a:rPr lang="en-GB" sz="2200" kern="0" baseline="30000" dirty="0" smtClean="0">
                <a:latin typeface="+mn-lt"/>
                <a:cs typeface="+mn-cs"/>
              </a:rPr>
              <a:t>1</a:t>
            </a:r>
          </a:p>
          <a:p>
            <a:pPr marL="265113" indent="-265113">
              <a:spcBef>
                <a:spcPct val="20000"/>
              </a:spcBef>
              <a:spcAft>
                <a:spcPct val="50000"/>
              </a:spcAft>
              <a:buClr>
                <a:srgbClr val="CD0921"/>
              </a:buClr>
              <a:buSzPct val="50000"/>
              <a:buFont typeface="Wingdings 2" pitchFamily="18" charset="2"/>
              <a:buChar char="¢"/>
              <a:defRPr/>
            </a:pPr>
            <a:r>
              <a:rPr lang="en-GB" sz="2200" kern="0" dirty="0" smtClean="0">
                <a:latin typeface="+mn-lt"/>
                <a:cs typeface="+mn-cs"/>
              </a:rPr>
              <a:t>Only 60% of roads are paved in India</a:t>
            </a:r>
            <a:r>
              <a:rPr lang="en-GB" sz="2200" kern="0" baseline="30000" dirty="0" smtClean="0">
                <a:latin typeface="+mn-lt"/>
                <a:cs typeface="+mn-cs"/>
              </a:rPr>
              <a:t>2</a:t>
            </a:r>
            <a:r>
              <a:rPr lang="en-GB" sz="2200" kern="0" dirty="0" smtClean="0">
                <a:latin typeface="+mn-lt"/>
                <a:cs typeface="+mn-cs"/>
              </a:rPr>
              <a:t> and 40% in sub-Saharan Africa</a:t>
            </a:r>
            <a:r>
              <a:rPr lang="en-GB" sz="2200" kern="0" baseline="30000" dirty="0" smtClean="0">
                <a:latin typeface="+mn-lt"/>
                <a:cs typeface="+mn-cs"/>
              </a:rPr>
              <a:t>3</a:t>
            </a:r>
            <a:r>
              <a:rPr lang="en-GB" sz="2200" kern="0" dirty="0" smtClean="0">
                <a:latin typeface="+mn-lt"/>
                <a:cs typeface="+mn-cs"/>
              </a:rPr>
              <a:t> after centuries of investment</a:t>
            </a:r>
          </a:p>
          <a:p>
            <a:pPr marL="265113" indent="-265113">
              <a:spcBef>
                <a:spcPct val="20000"/>
              </a:spcBef>
              <a:spcAft>
                <a:spcPct val="50000"/>
              </a:spcAft>
              <a:buClr>
                <a:srgbClr val="CD0921"/>
              </a:buClr>
              <a:buSzPct val="50000"/>
              <a:buFont typeface="Wingdings 2" pitchFamily="18" charset="2"/>
              <a:buChar char="¢"/>
              <a:defRPr/>
            </a:pPr>
            <a:r>
              <a:rPr lang="en-GB" sz="2200" kern="0" dirty="0" smtClean="0">
                <a:latin typeface="+mn-lt"/>
                <a:cs typeface="+mn-cs"/>
              </a:rPr>
              <a:t>50% of people in South Asia don’t have access to clean water</a:t>
            </a:r>
            <a:r>
              <a:rPr lang="en-GB" sz="2200" kern="0" baseline="30000" dirty="0" smtClean="0">
                <a:latin typeface="+mn-lt"/>
                <a:cs typeface="+mn-cs"/>
              </a:rPr>
              <a:t>4</a:t>
            </a:r>
            <a:r>
              <a:rPr lang="en-GB" sz="2200" kern="0" dirty="0" smtClean="0">
                <a:latin typeface="+mn-lt"/>
                <a:cs typeface="+mn-cs"/>
              </a:rPr>
              <a:t>, but 81% have access to a mobile signal</a:t>
            </a:r>
            <a:r>
              <a:rPr lang="en-GB" sz="2200" kern="0" baseline="30000" dirty="0" smtClean="0">
                <a:latin typeface="+mn-lt"/>
                <a:cs typeface="+mn-cs"/>
              </a:rPr>
              <a:t>5</a:t>
            </a:r>
            <a:endParaRPr lang="en-GB" sz="2200" kern="0" baseline="30000" dirty="0">
              <a:solidFill>
                <a:schemeClr val="tx1"/>
              </a:solidFill>
              <a:latin typeface="+mn-lt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6422" y="5589240"/>
            <a:ext cx="149752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1 – GSMA</a:t>
            </a:r>
          </a:p>
          <a:p>
            <a:r>
              <a:rPr lang="en-GB" sz="1400" dirty="0" smtClean="0"/>
              <a:t>2 – Indian </a:t>
            </a:r>
            <a:r>
              <a:rPr lang="en-GB" sz="1400" dirty="0" err="1" smtClean="0"/>
              <a:t>Gvmt</a:t>
            </a:r>
            <a:endParaRPr lang="en-GB" sz="1400" dirty="0" smtClean="0"/>
          </a:p>
          <a:p>
            <a:r>
              <a:rPr lang="en-GB" sz="1400" dirty="0" smtClean="0"/>
              <a:t>3 – World Bank</a:t>
            </a:r>
          </a:p>
          <a:p>
            <a:r>
              <a:rPr lang="en-GB" sz="1400" dirty="0" smtClean="0"/>
              <a:t>4 – WHO</a:t>
            </a:r>
          </a:p>
          <a:p>
            <a:r>
              <a:rPr lang="en-GB" sz="1400" dirty="0" smtClean="0"/>
              <a:t>5 – GSMA</a:t>
            </a:r>
          </a:p>
          <a:p>
            <a:endParaRPr lang="en-GB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174" y="333375"/>
            <a:ext cx="8571139" cy="777875"/>
          </a:xfrm>
        </p:spPr>
        <p:txBody>
          <a:bodyPr/>
          <a:lstStyle/>
          <a:p>
            <a:pPr lvl="0"/>
            <a:r>
              <a:rPr lang="en-GB" dirty="0" smtClean="0">
                <a:solidFill>
                  <a:schemeClr val="tx1"/>
                </a:solidFill>
              </a:rPr>
              <a:t>An opportunity exists for operators to provide or sell excess power to the local community</a:t>
            </a:r>
          </a:p>
        </p:txBody>
      </p:sp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00" y="2060848"/>
            <a:ext cx="5346096" cy="4321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Line Callout 1 16"/>
          <p:cNvSpPr/>
          <p:nvPr/>
        </p:nvSpPr>
        <p:spPr>
          <a:xfrm flipH="1">
            <a:off x="611560" y="2132856"/>
            <a:ext cx="1584176" cy="1800200"/>
          </a:xfrm>
          <a:prstGeom prst="borderCallout1">
            <a:avLst>
              <a:gd name="adj1" fmla="val 50521"/>
              <a:gd name="adj2" fmla="val 99312"/>
              <a:gd name="adj3" fmla="val 117552"/>
              <a:gd name="adj4" fmla="val 115198"/>
            </a:avLst>
          </a:prstGeom>
          <a:solidFill>
            <a:schemeClr val="tx1">
              <a:alpha val="50196"/>
            </a:schemeClr>
          </a:solidFill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dirty="0" smtClean="0"/>
              <a:t>20 Safaricom sites providing power to street lighting, schools, clinics &amp; businesses</a:t>
            </a:r>
            <a:endParaRPr lang="en-GB" sz="1800" dirty="0" smtClean="0"/>
          </a:p>
        </p:txBody>
      </p:sp>
      <p:sp>
        <p:nvSpPr>
          <p:cNvPr id="18" name="Line Callout 1 17"/>
          <p:cNvSpPr/>
          <p:nvPr/>
        </p:nvSpPr>
        <p:spPr>
          <a:xfrm flipH="1">
            <a:off x="3203848" y="4293095"/>
            <a:ext cx="1728192" cy="864097"/>
          </a:xfrm>
          <a:prstGeom prst="borderCallout1">
            <a:avLst>
              <a:gd name="adj1" fmla="val 50521"/>
              <a:gd name="adj2" fmla="val 99312"/>
              <a:gd name="adj3" fmla="val 52463"/>
              <a:gd name="adj4" fmla="val 211754"/>
            </a:avLst>
          </a:prstGeom>
          <a:solidFill>
            <a:schemeClr val="tx1">
              <a:alpha val="50196"/>
            </a:schemeClr>
          </a:solidFill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dirty="0" smtClean="0"/>
              <a:t>Charging station for handsets</a:t>
            </a:r>
            <a:endParaRPr lang="en-GB" sz="1800" dirty="0" smtClean="0"/>
          </a:p>
        </p:txBody>
      </p:sp>
      <p:pic>
        <p:nvPicPr>
          <p:cNvPr id="12" name="Picture 2" descr="http://www.mobile4good.biz/images/safaricom-log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1268760"/>
            <a:ext cx="2456597" cy="681843"/>
          </a:xfrm>
          <a:prstGeom prst="rect">
            <a:avLst/>
          </a:prstGeom>
          <a:noFill/>
        </p:spPr>
      </p:pic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6031714" y="1988840"/>
            <a:ext cx="3004782" cy="1081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81000" lvl="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kumimoji="0" lang="en-GB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 site</a:t>
            </a:r>
            <a:r>
              <a:rPr kumimoji="0" lang="en-GB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 </a:t>
            </a:r>
            <a:r>
              <a:rPr lang="en-GB" kern="0" dirty="0" smtClean="0">
                <a:solidFill>
                  <a:schemeClr val="tx1"/>
                </a:solidFill>
                <a:latin typeface="+mn-lt"/>
                <a:cs typeface="+mn-cs"/>
              </a:rPr>
              <a:t>off-grid Sichuan </a:t>
            </a:r>
            <a:r>
              <a:rPr lang="en-GB" kern="0" dirty="0" smtClean="0">
                <a:solidFill>
                  <a:schemeClr val="tx1"/>
                </a:solidFill>
                <a:latin typeface="+mn-lt"/>
                <a:cs typeface="+mn-cs"/>
              </a:rPr>
              <a:t>province, provides 1</a:t>
            </a:r>
            <a:r>
              <a:rPr kumimoji="0" lang="en-GB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0kW </a:t>
            </a:r>
            <a:r>
              <a:rPr kumimoji="0" lang="en-GB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of excess power to local </a:t>
            </a:r>
            <a:r>
              <a:rPr kumimoji="0" lang="en-GB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village</a:t>
            </a:r>
            <a:endParaRPr kumimoji="0" lang="en-GB" b="0" i="0" u="none" strike="noStrike" kern="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4" name="Picture 6" descr="http://vhirsch.com/blog/wp-content/uploads/2009/11/China-Mobile-log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50427" y="1227163"/>
            <a:ext cx="2934315" cy="808850"/>
          </a:xfrm>
          <a:prstGeom prst="rect">
            <a:avLst/>
          </a:prstGeom>
          <a:noFill/>
        </p:spPr>
      </p:pic>
      <p:pic>
        <p:nvPicPr>
          <p:cNvPr id="15" name="Picture 2" descr="C:\Documents and Settings\sgubbi\Desktop\zain-logo-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84983" y="3056440"/>
            <a:ext cx="1068526" cy="1496896"/>
          </a:xfrm>
          <a:prstGeom prst="rect">
            <a:avLst/>
          </a:prstGeom>
          <a:noFill/>
        </p:spPr>
      </p:pic>
      <p:sp>
        <p:nvSpPr>
          <p:cNvPr id="20" name="Content Placeholder 2"/>
          <p:cNvSpPr txBox="1">
            <a:spLocks/>
          </p:cNvSpPr>
          <p:nvPr/>
        </p:nvSpPr>
        <p:spPr bwMode="auto">
          <a:xfrm>
            <a:off x="6955145" y="2943899"/>
            <a:ext cx="1963772" cy="1637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81000" lvl="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kumimoji="0" lang="en-GB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Site in</a:t>
            </a:r>
            <a:r>
              <a:rPr kumimoji="0" lang="en-GB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b="0" i="0" u="none" strike="noStrike" kern="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Dertu</a:t>
            </a:r>
            <a:r>
              <a:rPr kumimoji="0" lang="en-GB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Northern Kenya</a:t>
            </a:r>
          </a:p>
          <a:p>
            <a:pPr marL="381000" lvl="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kern="0" dirty="0" smtClean="0">
                <a:solidFill>
                  <a:schemeClr val="tx1"/>
                </a:solidFill>
                <a:latin typeface="+mn-lt"/>
                <a:cs typeface="+mn-cs"/>
              </a:rPr>
              <a:t>Vaccine fridge powered by excess power from the site</a:t>
            </a:r>
            <a:endParaRPr kumimoji="0" lang="en-GB" b="0" i="0" u="none" strike="noStrike" kern="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81000" lvl="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endParaRPr kumimoji="0" lang="en-GB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170" name="Picture 2" descr="my homepage orange.com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8144" y="4797152"/>
            <a:ext cx="1080118" cy="1080120"/>
          </a:xfrm>
          <a:prstGeom prst="rect">
            <a:avLst/>
          </a:prstGeom>
          <a:noFill/>
        </p:spPr>
      </p:pic>
      <p:sp>
        <p:nvSpPr>
          <p:cNvPr id="21" name="Content Placeholder 2"/>
          <p:cNvSpPr txBox="1">
            <a:spLocks/>
          </p:cNvSpPr>
          <p:nvPr/>
        </p:nvSpPr>
        <p:spPr bwMode="auto">
          <a:xfrm>
            <a:off x="6948264" y="4797152"/>
            <a:ext cx="1963772" cy="1637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81000" lvl="0" indent="-381000" algn="l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kern="0" dirty="0" smtClean="0">
                <a:latin typeface="+mn-lt"/>
                <a:cs typeface="+mn-cs"/>
              </a:rPr>
              <a:t>Site in Niger</a:t>
            </a:r>
          </a:p>
          <a:p>
            <a:pPr marL="381000" indent="-381000" eaLnBrk="0" hangingPunct="0">
              <a:spcBef>
                <a:spcPct val="20000"/>
              </a:spcBef>
              <a:buClr>
                <a:srgbClr val="CD0921"/>
              </a:buClr>
              <a:buSzPct val="50000"/>
              <a:buFont typeface="Wingdings 2" pitchFamily="18" charset="2"/>
              <a:buChar char="¢"/>
            </a:pPr>
            <a:r>
              <a:rPr lang="en-GB" kern="0" dirty="0" smtClean="0">
                <a:latin typeface="+mn-lt"/>
                <a:cs typeface="+mn-cs"/>
              </a:rPr>
              <a:t>Health </a:t>
            </a:r>
            <a:r>
              <a:rPr lang="en-GB" kern="0" dirty="0" smtClean="0">
                <a:latin typeface="+mn-lt"/>
                <a:cs typeface="+mn-cs"/>
              </a:rPr>
              <a:t>clinic powered by excess solar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dirty="0" smtClean="0">
                <a:solidFill>
                  <a:schemeClr val="tx1"/>
                </a:solidFill>
              </a:rPr>
              <a:t>Scale is possible due to the amount of power infrastructure already deployed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5004048" y="1269901"/>
            <a:ext cx="4248520" cy="475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5113" lvl="1" indent="-265113">
              <a:spcBef>
                <a:spcPct val="20000"/>
              </a:spcBef>
              <a:spcAft>
                <a:spcPct val="50000"/>
              </a:spcAft>
              <a:buClr>
                <a:srgbClr val="CD0921"/>
              </a:buClr>
              <a:buSzPct val="50000"/>
              <a:buFont typeface="Wingdings 2" pitchFamily="18" charset="2"/>
              <a:buChar char="¢"/>
              <a:defRPr/>
            </a:pPr>
            <a:r>
              <a:rPr lang="en-GB" sz="2200" kern="0" dirty="0" smtClean="0">
                <a:latin typeface="+mn-lt"/>
                <a:cs typeface="+mn-cs"/>
              </a:rPr>
              <a:t>Two to three kilometres distance between rural base stations is typical, within walking distance</a:t>
            </a:r>
          </a:p>
          <a:p>
            <a:pPr marL="265113" lvl="1" indent="-265113">
              <a:spcBef>
                <a:spcPct val="20000"/>
              </a:spcBef>
              <a:spcAft>
                <a:spcPct val="50000"/>
              </a:spcAft>
              <a:buClr>
                <a:srgbClr val="CD0921"/>
              </a:buClr>
              <a:buSzPct val="50000"/>
              <a:buFont typeface="Wingdings 2" pitchFamily="18" charset="2"/>
              <a:buChar char="¢"/>
              <a:defRPr/>
            </a:pPr>
            <a:r>
              <a:rPr lang="en-GB" sz="2200" kern="0" dirty="0" smtClean="0">
                <a:latin typeface="+mn-lt"/>
                <a:cs typeface="+mn-cs"/>
              </a:rPr>
              <a:t>5kW of excess power is enough to charge 5000 handsets, provide electricity to 40 homes, power 10 vaccination fridges or 2 clinics</a:t>
            </a:r>
            <a:r>
              <a:rPr lang="en-GB" sz="2200" kern="0" baseline="30000" dirty="0" smtClean="0"/>
              <a:t>1</a:t>
            </a:r>
            <a:endParaRPr lang="en-GB" sz="2200" kern="0" dirty="0" smtClean="0">
              <a:latin typeface="+mn-lt"/>
              <a:cs typeface="+mn-cs"/>
            </a:endParaRPr>
          </a:p>
          <a:p>
            <a:pPr marL="265113" lvl="1" indent="-265113">
              <a:spcBef>
                <a:spcPct val="20000"/>
              </a:spcBef>
              <a:spcAft>
                <a:spcPct val="50000"/>
              </a:spcAft>
              <a:buClr>
                <a:srgbClr val="CD0921"/>
              </a:buClr>
              <a:buSzPct val="50000"/>
              <a:buFont typeface="Wingdings 2" pitchFamily="18" charset="2"/>
              <a:buChar char="¢"/>
              <a:defRPr/>
            </a:pPr>
            <a:r>
              <a:rPr lang="en-GB" sz="2200" kern="0" dirty="0" smtClean="0">
                <a:latin typeface="+mn-lt"/>
                <a:cs typeface="+mn-cs"/>
              </a:rPr>
              <a:t>Therefore, a large scale, distributed power grid in the developing world exists and can be </a:t>
            </a:r>
            <a:r>
              <a:rPr lang="en-GB" sz="2200" kern="0" dirty="0" smtClean="0">
                <a:latin typeface="+mn-lt"/>
                <a:cs typeface="+mn-cs"/>
              </a:rPr>
              <a:t>utilised</a:t>
            </a:r>
          </a:p>
          <a:p>
            <a:pPr marL="265113" lvl="1" indent="-265113">
              <a:spcBef>
                <a:spcPct val="20000"/>
              </a:spcBef>
              <a:spcAft>
                <a:spcPct val="50000"/>
              </a:spcAft>
              <a:buClr>
                <a:srgbClr val="CD0921"/>
              </a:buClr>
              <a:buSzPct val="50000"/>
              <a:buFont typeface="Wingdings 2" pitchFamily="18" charset="2"/>
              <a:buChar char="¢"/>
              <a:defRPr/>
            </a:pPr>
            <a:r>
              <a:rPr lang="en-GB" sz="2200" kern="0" dirty="0" smtClean="0">
                <a:latin typeface="+mn-lt"/>
                <a:cs typeface="+mn-cs"/>
              </a:rPr>
              <a:t>Developing world communities spend US$433 billion on off-grid energy</a:t>
            </a:r>
            <a:r>
              <a:rPr lang="en-GB" sz="2200" kern="0" baseline="30000" dirty="0" smtClean="0">
                <a:latin typeface="+mn-lt"/>
                <a:cs typeface="+mn-cs"/>
              </a:rPr>
              <a:t>2</a:t>
            </a:r>
            <a:endParaRPr lang="en-GB" sz="2200" kern="0" baseline="30000" dirty="0" smtClean="0">
              <a:latin typeface="+mn-lt"/>
              <a:cs typeface="+mn-cs"/>
            </a:endParaRPr>
          </a:p>
        </p:txBody>
      </p:sp>
      <p:sp>
        <p:nvSpPr>
          <p:cNvPr id="11" name="Line Callout 1 10"/>
          <p:cNvSpPr/>
          <p:nvPr/>
        </p:nvSpPr>
        <p:spPr>
          <a:xfrm flipH="1">
            <a:off x="467544" y="1700808"/>
            <a:ext cx="1584176" cy="1800200"/>
          </a:xfrm>
          <a:prstGeom prst="borderCallout1">
            <a:avLst>
              <a:gd name="adj1" fmla="val 52243"/>
              <a:gd name="adj2" fmla="val 502"/>
              <a:gd name="adj3" fmla="val 106360"/>
              <a:gd name="adj4" fmla="val -34485"/>
            </a:avLst>
          </a:prstGeom>
          <a:solidFill>
            <a:schemeClr val="tx1">
              <a:alpha val="50196"/>
            </a:schemeClr>
          </a:solidFill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dirty="0" smtClean="0"/>
              <a:t>Off-grid rural cell tower</a:t>
            </a:r>
            <a:endParaRPr lang="en-GB" sz="1800" dirty="0" smtClean="0"/>
          </a:p>
        </p:txBody>
      </p:sp>
      <p:pic>
        <p:nvPicPr>
          <p:cNvPr id="1026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00" y="1436400"/>
            <a:ext cx="4914000" cy="494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Line Callout 1 11"/>
          <p:cNvSpPr/>
          <p:nvPr/>
        </p:nvSpPr>
        <p:spPr>
          <a:xfrm flipH="1">
            <a:off x="251520" y="1700808"/>
            <a:ext cx="1584176" cy="1152128"/>
          </a:xfrm>
          <a:prstGeom prst="borderCallout1">
            <a:avLst>
              <a:gd name="adj1" fmla="val 49660"/>
              <a:gd name="adj2" fmla="val -3412"/>
              <a:gd name="adj3" fmla="val 97321"/>
              <a:gd name="adj4" fmla="val -42311"/>
            </a:avLst>
          </a:prstGeom>
          <a:solidFill>
            <a:schemeClr val="tx1">
              <a:alpha val="50196"/>
            </a:schemeClr>
          </a:solidFill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dirty="0" smtClean="0"/>
              <a:t>Off-grid base station</a:t>
            </a:r>
            <a:endParaRPr lang="en-GB" sz="1800" dirty="0" smtClean="0"/>
          </a:p>
        </p:txBody>
      </p:sp>
      <p:sp>
        <p:nvSpPr>
          <p:cNvPr id="13" name="Line Callout 1 12"/>
          <p:cNvSpPr/>
          <p:nvPr/>
        </p:nvSpPr>
        <p:spPr>
          <a:xfrm flipH="1">
            <a:off x="251520" y="3789040"/>
            <a:ext cx="1584176" cy="1152128"/>
          </a:xfrm>
          <a:prstGeom prst="borderCallout1">
            <a:avLst>
              <a:gd name="adj1" fmla="val 49660"/>
              <a:gd name="adj2" fmla="val -3412"/>
              <a:gd name="adj3" fmla="val 97321"/>
              <a:gd name="adj4" fmla="val -42311"/>
            </a:avLst>
          </a:prstGeom>
          <a:solidFill>
            <a:schemeClr val="tx1">
              <a:alpha val="50196"/>
            </a:schemeClr>
          </a:solidFill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dirty="0" smtClean="0"/>
              <a:t>Typical rural, off-grid village</a:t>
            </a:r>
          </a:p>
        </p:txBody>
      </p:sp>
      <p:sp>
        <p:nvSpPr>
          <p:cNvPr id="16" name="Line Callout 1 15"/>
          <p:cNvSpPr/>
          <p:nvPr/>
        </p:nvSpPr>
        <p:spPr>
          <a:xfrm flipH="1">
            <a:off x="3131840" y="3573016"/>
            <a:ext cx="1368152" cy="792088"/>
          </a:xfrm>
          <a:prstGeom prst="borderCallout1">
            <a:avLst>
              <a:gd name="adj1" fmla="val 44402"/>
              <a:gd name="adj2" fmla="val 101525"/>
              <a:gd name="adj3" fmla="val 75186"/>
              <a:gd name="adj4" fmla="val 145320"/>
            </a:avLst>
          </a:prstGeom>
          <a:solidFill>
            <a:schemeClr val="tx1">
              <a:alpha val="50196"/>
            </a:schemeClr>
          </a:solidFill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dirty="0" smtClean="0"/>
              <a:t>Walking distance, max 2-3km</a:t>
            </a:r>
            <a:endParaRPr lang="en-GB" sz="1800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4572000" y="6334780"/>
            <a:ext cx="24897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1 – GSMA </a:t>
            </a:r>
            <a:r>
              <a:rPr lang="en-GB" sz="1400" dirty="0" smtClean="0"/>
              <a:t>estimates</a:t>
            </a:r>
          </a:p>
          <a:p>
            <a:r>
              <a:rPr lang="en-GB" sz="1400" dirty="0" smtClean="0"/>
              <a:t>2 - </a:t>
            </a:r>
            <a:r>
              <a:rPr lang="en-GB" sz="1400" dirty="0" smtClean="0"/>
              <a:t>World Resources Institute</a:t>
            </a:r>
            <a:endParaRPr lang="en-GB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84175" y="333375"/>
            <a:ext cx="8484054" cy="777875"/>
          </a:xfrm>
        </p:spPr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Example Pilot Setup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 bwMode="auto">
          <a:xfrm>
            <a:off x="5148064" y="1125885"/>
            <a:ext cx="3995936" cy="475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65113" lvl="1" indent="-265113">
              <a:spcBef>
                <a:spcPct val="20000"/>
              </a:spcBef>
              <a:spcAft>
                <a:spcPct val="50000"/>
              </a:spcAft>
              <a:buClr>
                <a:srgbClr val="CD0921"/>
              </a:buClr>
              <a:buSzPct val="50000"/>
              <a:buFont typeface="Wingdings 2" pitchFamily="18" charset="2"/>
              <a:buChar char="¢"/>
              <a:defRPr/>
            </a:pPr>
            <a:r>
              <a:rPr lang="en-GB" sz="2200" kern="0" dirty="0" smtClean="0">
                <a:latin typeface="+mn-lt"/>
                <a:cs typeface="+mn-cs"/>
              </a:rPr>
              <a:t>Operator sells power to 3</a:t>
            </a:r>
            <a:r>
              <a:rPr lang="en-GB" sz="2200" kern="0" baseline="30000" dirty="0" smtClean="0">
                <a:latin typeface="+mn-lt"/>
                <a:cs typeface="+mn-cs"/>
              </a:rPr>
              <a:t>rd</a:t>
            </a:r>
            <a:r>
              <a:rPr lang="en-GB" sz="2200" kern="0" dirty="0" smtClean="0">
                <a:latin typeface="+mn-lt"/>
                <a:cs typeface="+mn-cs"/>
              </a:rPr>
              <a:t> party off-grid energy company at site</a:t>
            </a:r>
          </a:p>
          <a:p>
            <a:pPr marL="265113" lvl="1" indent="-265113">
              <a:spcBef>
                <a:spcPct val="20000"/>
              </a:spcBef>
              <a:spcAft>
                <a:spcPct val="50000"/>
              </a:spcAft>
              <a:buClr>
                <a:srgbClr val="CD0921"/>
              </a:buClr>
              <a:buSzPct val="50000"/>
              <a:buFont typeface="Wingdings 2" pitchFamily="18" charset="2"/>
              <a:buChar char="¢"/>
              <a:defRPr/>
            </a:pPr>
            <a:r>
              <a:rPr lang="en-GB" sz="2200" kern="0" dirty="0" smtClean="0">
                <a:latin typeface="+mn-lt"/>
                <a:cs typeface="+mn-cs"/>
              </a:rPr>
              <a:t>3</a:t>
            </a:r>
            <a:r>
              <a:rPr lang="en-GB" sz="2200" kern="0" baseline="30000" dirty="0" smtClean="0">
                <a:latin typeface="+mn-lt"/>
                <a:cs typeface="+mn-cs"/>
              </a:rPr>
              <a:t>rd</a:t>
            </a:r>
            <a:r>
              <a:rPr lang="en-GB" sz="2200" kern="0" dirty="0" smtClean="0">
                <a:latin typeface="+mn-lt"/>
                <a:cs typeface="+mn-cs"/>
              </a:rPr>
              <a:t> party builds/runs charging shop</a:t>
            </a:r>
          </a:p>
          <a:p>
            <a:pPr marL="265113" lvl="1" indent="-265113">
              <a:spcBef>
                <a:spcPct val="20000"/>
              </a:spcBef>
              <a:spcAft>
                <a:spcPct val="50000"/>
              </a:spcAft>
              <a:buClr>
                <a:srgbClr val="CD0921"/>
              </a:buClr>
              <a:buSzPct val="50000"/>
              <a:buFont typeface="Wingdings 2" pitchFamily="18" charset="2"/>
              <a:buChar char="¢"/>
              <a:defRPr/>
            </a:pPr>
            <a:r>
              <a:rPr lang="en-GB" sz="2200" kern="0" dirty="0" smtClean="0">
                <a:latin typeface="+mn-lt"/>
                <a:cs typeface="+mn-cs"/>
              </a:rPr>
              <a:t>Benefits to operator:</a:t>
            </a:r>
          </a:p>
          <a:p>
            <a:pPr marL="722313" lvl="2" indent="-265113">
              <a:lnSpc>
                <a:spcPts val="1740"/>
              </a:lnSpc>
              <a:spcBef>
                <a:spcPct val="20000"/>
              </a:spcBef>
              <a:spcAft>
                <a:spcPct val="50000"/>
              </a:spcAft>
              <a:buClr>
                <a:srgbClr val="CD0921"/>
              </a:buClr>
              <a:buSzPct val="50000"/>
              <a:buFont typeface="Wingdings 2" pitchFamily="18" charset="2"/>
              <a:buChar char="¢"/>
              <a:defRPr/>
            </a:pPr>
            <a:r>
              <a:rPr lang="en-GB" sz="2200" kern="0" dirty="0" smtClean="0">
                <a:latin typeface="+mn-lt"/>
                <a:cs typeface="+mn-cs"/>
              </a:rPr>
              <a:t>Sale of excess power and rent</a:t>
            </a:r>
          </a:p>
          <a:p>
            <a:pPr marL="722313" lvl="2" indent="-265113">
              <a:lnSpc>
                <a:spcPts val="1740"/>
              </a:lnSpc>
              <a:spcBef>
                <a:spcPct val="20000"/>
              </a:spcBef>
              <a:spcAft>
                <a:spcPct val="50000"/>
              </a:spcAft>
              <a:buClr>
                <a:srgbClr val="CD0921"/>
              </a:buClr>
              <a:buSzPct val="50000"/>
              <a:buFont typeface="Wingdings 2" pitchFamily="18" charset="2"/>
              <a:buChar char="¢"/>
              <a:defRPr/>
            </a:pPr>
            <a:r>
              <a:rPr lang="en-GB" sz="2200" kern="0" dirty="0" smtClean="0">
                <a:latin typeface="+mn-lt"/>
                <a:cs typeface="+mn-cs"/>
              </a:rPr>
              <a:t>Increased local ARPUs</a:t>
            </a:r>
          </a:p>
          <a:p>
            <a:pPr marL="722313" lvl="2" indent="-265113">
              <a:lnSpc>
                <a:spcPts val="1740"/>
              </a:lnSpc>
              <a:spcBef>
                <a:spcPct val="20000"/>
              </a:spcBef>
              <a:spcAft>
                <a:spcPct val="50000"/>
              </a:spcAft>
              <a:buClr>
                <a:srgbClr val="CD0921"/>
              </a:buClr>
              <a:buSzPct val="50000"/>
              <a:buFont typeface="Wingdings 2" pitchFamily="18" charset="2"/>
              <a:buChar char="¢"/>
              <a:defRPr/>
            </a:pPr>
            <a:r>
              <a:rPr lang="en-GB" sz="2200" kern="0" dirty="0" smtClean="0">
                <a:latin typeface="+mn-lt"/>
                <a:cs typeface="+mn-cs"/>
              </a:rPr>
              <a:t>Integrate payments with mobile money</a:t>
            </a:r>
          </a:p>
          <a:p>
            <a:pPr marL="722313" lvl="2" indent="-265113">
              <a:lnSpc>
                <a:spcPts val="1740"/>
              </a:lnSpc>
              <a:spcBef>
                <a:spcPct val="20000"/>
              </a:spcBef>
              <a:spcAft>
                <a:spcPct val="50000"/>
              </a:spcAft>
              <a:buClr>
                <a:srgbClr val="CD0921"/>
              </a:buClr>
              <a:buSzPct val="50000"/>
              <a:buFont typeface="Wingdings 2" pitchFamily="18" charset="2"/>
              <a:buChar char="¢"/>
              <a:defRPr/>
            </a:pPr>
            <a:r>
              <a:rPr lang="en-GB" sz="2200" kern="0" dirty="0" smtClean="0">
                <a:latin typeface="+mn-lt"/>
                <a:cs typeface="+mn-cs"/>
              </a:rPr>
              <a:t>Increased security at site</a:t>
            </a:r>
          </a:p>
          <a:p>
            <a:pPr marL="722313" lvl="2" indent="-265113">
              <a:lnSpc>
                <a:spcPts val="1740"/>
              </a:lnSpc>
              <a:spcBef>
                <a:spcPct val="20000"/>
              </a:spcBef>
              <a:spcAft>
                <a:spcPct val="50000"/>
              </a:spcAft>
              <a:buClr>
                <a:srgbClr val="CD0921"/>
              </a:buClr>
              <a:buSzPct val="50000"/>
              <a:buFont typeface="Wingdings 2" pitchFamily="18" charset="2"/>
              <a:buChar char="¢"/>
              <a:defRPr/>
            </a:pPr>
            <a:r>
              <a:rPr lang="en-GB" sz="2200" kern="0" dirty="0" smtClean="0">
                <a:latin typeface="+mn-lt"/>
                <a:cs typeface="+mn-cs"/>
              </a:rPr>
              <a:t>Improved branding/marketing</a:t>
            </a:r>
          </a:p>
          <a:p>
            <a:pPr marL="722313" lvl="2" indent="-265113">
              <a:lnSpc>
                <a:spcPts val="1740"/>
              </a:lnSpc>
              <a:spcBef>
                <a:spcPct val="20000"/>
              </a:spcBef>
              <a:spcAft>
                <a:spcPct val="50000"/>
              </a:spcAft>
              <a:buClr>
                <a:srgbClr val="CD0921"/>
              </a:buClr>
              <a:buSzPct val="50000"/>
              <a:buFont typeface="Wingdings 2" pitchFamily="18" charset="2"/>
              <a:buChar char="¢"/>
              <a:defRPr/>
            </a:pPr>
            <a:r>
              <a:rPr lang="en-GB" sz="2200" kern="0" dirty="0" smtClean="0">
                <a:latin typeface="+mn-lt"/>
                <a:cs typeface="+mn-cs"/>
              </a:rPr>
              <a:t>Improved advocacy with governments</a:t>
            </a:r>
          </a:p>
        </p:txBody>
      </p:sp>
      <p:pic>
        <p:nvPicPr>
          <p:cNvPr id="17" name="Picture 3" descr="C:\Documents and Settings\sgubbi\Desktop\BFP_GTL_PPT\bfp_gtl_model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8685" y="1628325"/>
            <a:ext cx="2371558" cy="4176939"/>
          </a:xfrm>
          <a:prstGeom prst="rect">
            <a:avLst/>
          </a:prstGeom>
          <a:noFill/>
        </p:spPr>
      </p:pic>
      <p:sp>
        <p:nvSpPr>
          <p:cNvPr id="20" name="Chevron 19"/>
          <p:cNvSpPr/>
          <p:nvPr/>
        </p:nvSpPr>
        <p:spPr bwMode="auto">
          <a:xfrm>
            <a:off x="1153247" y="3323771"/>
            <a:ext cx="439896" cy="261258"/>
          </a:xfrm>
          <a:prstGeom prst="chevron">
            <a:avLst/>
          </a:prstGeom>
          <a:solidFill>
            <a:schemeClr val="bg2">
              <a:lumMod val="40000"/>
              <a:lumOff val="6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0" i="0" u="none" strike="noStrike" cap="none" normalizeH="0" baseline="0" smtClean="0">
              <a:ln>
                <a:noFill/>
              </a:ln>
              <a:solidFill>
                <a:srgbClr val="00486C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4" name="Chevron 23"/>
          <p:cNvSpPr/>
          <p:nvPr/>
        </p:nvSpPr>
        <p:spPr bwMode="auto">
          <a:xfrm rot="19458194">
            <a:off x="3065351" y="2403633"/>
            <a:ext cx="700500" cy="273753"/>
          </a:xfrm>
          <a:prstGeom prst="chevron">
            <a:avLst/>
          </a:prstGeom>
          <a:solidFill>
            <a:schemeClr val="bg2">
              <a:lumMod val="40000"/>
              <a:lumOff val="6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0" i="0" u="none" strike="noStrike" cap="none" normalizeH="0" baseline="0" smtClean="0">
              <a:ln>
                <a:noFill/>
              </a:ln>
              <a:solidFill>
                <a:srgbClr val="00486C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5" name="Chevron 24"/>
          <p:cNvSpPr/>
          <p:nvPr/>
        </p:nvSpPr>
        <p:spPr bwMode="auto">
          <a:xfrm>
            <a:off x="2987824" y="3501008"/>
            <a:ext cx="700500" cy="273753"/>
          </a:xfrm>
          <a:prstGeom prst="chevron">
            <a:avLst/>
          </a:prstGeom>
          <a:solidFill>
            <a:schemeClr val="bg2">
              <a:lumMod val="40000"/>
              <a:lumOff val="6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0" i="0" u="none" strike="noStrike" cap="none" normalizeH="0" baseline="0" smtClean="0">
              <a:ln>
                <a:noFill/>
              </a:ln>
              <a:solidFill>
                <a:srgbClr val="00486C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9" name="Chevron 28"/>
          <p:cNvSpPr/>
          <p:nvPr/>
        </p:nvSpPr>
        <p:spPr bwMode="auto">
          <a:xfrm rot="2045731">
            <a:off x="2990881" y="4710626"/>
            <a:ext cx="700500" cy="273753"/>
          </a:xfrm>
          <a:prstGeom prst="chevron">
            <a:avLst/>
          </a:prstGeom>
          <a:solidFill>
            <a:schemeClr val="bg2">
              <a:lumMod val="40000"/>
              <a:lumOff val="6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0" i="0" u="none" strike="noStrike" cap="none" normalizeH="0" baseline="0" smtClean="0">
              <a:ln>
                <a:noFill/>
              </a:ln>
              <a:solidFill>
                <a:srgbClr val="00486C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32" name="Picture 5" descr="C:\Documents and Settings\sgubbi\Desktop\BFP_GTL_PPT\untitled.bmp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707904" y="3281420"/>
            <a:ext cx="1309310" cy="1299708"/>
          </a:xfrm>
          <a:prstGeom prst="rect">
            <a:avLst/>
          </a:prstGeom>
          <a:noFill/>
        </p:spPr>
      </p:pic>
      <p:sp>
        <p:nvSpPr>
          <p:cNvPr id="33" name="TextBox 32"/>
          <p:cNvSpPr txBox="1"/>
          <p:nvPr/>
        </p:nvSpPr>
        <p:spPr>
          <a:xfrm>
            <a:off x="107504" y="1290246"/>
            <a:ext cx="1698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 smtClean="0"/>
              <a:t>Operator Tower</a:t>
            </a:r>
            <a:endParaRPr lang="en-GB" sz="16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1582510" y="1988840"/>
            <a:ext cx="18373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 smtClean="0"/>
              <a:t>Charging Station</a:t>
            </a:r>
            <a:endParaRPr lang="en-GB" sz="16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3851920" y="489064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/>
              <a:t>Batteries</a:t>
            </a:r>
            <a:endParaRPr lang="en-GB" sz="16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3809744" y="2924944"/>
            <a:ext cx="1050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 smtClean="0"/>
              <a:t>Lanterns</a:t>
            </a:r>
            <a:endParaRPr lang="en-GB" sz="16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3779912" y="1290246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/>
              <a:t>Handsets</a:t>
            </a:r>
            <a:endParaRPr lang="en-GB" sz="1600" b="1" dirty="0"/>
          </a:p>
        </p:txBody>
      </p:sp>
      <p:pic>
        <p:nvPicPr>
          <p:cNvPr id="38" name="Picture 2" descr="C:\Documents and Settings\sgubbi\Desktop\BFP_GTL_PPT\imagesCAIDU1PZ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8270" y="5274544"/>
            <a:ext cx="1215778" cy="1466824"/>
          </a:xfrm>
          <a:prstGeom prst="rect">
            <a:avLst/>
          </a:prstGeom>
          <a:noFill/>
        </p:spPr>
      </p:pic>
      <p:pic>
        <p:nvPicPr>
          <p:cNvPr id="19" name="Picture 18" descr="Hands with mobil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79520" y="1628800"/>
            <a:ext cx="1224528" cy="10850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/>
          <p:cNvSpPr>
            <a:spLocks noGrp="1"/>
          </p:cNvSpPr>
          <p:nvPr>
            <p:ph type="title"/>
          </p:nvPr>
        </p:nvSpPr>
        <p:spPr>
          <a:xfrm>
            <a:off x="384175" y="333375"/>
            <a:ext cx="6707188" cy="777875"/>
          </a:xfrm>
        </p:spPr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Sample CPM Pilot Model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26" name="Picture 25" descr="C:\Documents and Settings\ndelia\Desktop\ANALISI SITI UGANDA\Moyo\Pics\Moyo_Img_12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221052"/>
            <a:ext cx="7920880" cy="4558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Line Callout 1 26"/>
          <p:cNvSpPr/>
          <p:nvPr/>
        </p:nvSpPr>
        <p:spPr>
          <a:xfrm flipH="1">
            <a:off x="755574" y="2996952"/>
            <a:ext cx="2160241" cy="990459"/>
          </a:xfrm>
          <a:prstGeom prst="borderCallout1">
            <a:avLst>
              <a:gd name="adj1" fmla="val 102678"/>
              <a:gd name="adj2" fmla="val 45973"/>
              <a:gd name="adj3" fmla="val 135655"/>
              <a:gd name="adj4" fmla="val -36731"/>
            </a:avLst>
          </a:prstGeom>
          <a:solidFill>
            <a:schemeClr val="tx1">
              <a:alpha val="50196"/>
            </a:schemeClr>
          </a:solidFill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1600" dirty="0" smtClean="0"/>
              <a:t>Charging station owned and operated by third party; uses telecom tower’s excess power</a:t>
            </a:r>
          </a:p>
        </p:txBody>
      </p:sp>
      <p:sp>
        <p:nvSpPr>
          <p:cNvPr id="28" name="Line Callout 1 27"/>
          <p:cNvSpPr/>
          <p:nvPr/>
        </p:nvSpPr>
        <p:spPr>
          <a:xfrm flipH="1">
            <a:off x="1979711" y="1484784"/>
            <a:ext cx="2017947" cy="990459"/>
          </a:xfrm>
          <a:prstGeom prst="borderCallout1">
            <a:avLst>
              <a:gd name="adj1" fmla="val 102678"/>
              <a:gd name="adj2" fmla="val 45973"/>
              <a:gd name="adj3" fmla="val 192239"/>
              <a:gd name="adj4" fmla="val -2771"/>
            </a:avLst>
          </a:prstGeom>
          <a:solidFill>
            <a:schemeClr val="tx1">
              <a:alpha val="50196"/>
            </a:schemeClr>
          </a:solidFill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1600" dirty="0" smtClean="0"/>
              <a:t>Telecom tower with excess power owned by a mobile operator or tower company</a:t>
            </a:r>
          </a:p>
        </p:txBody>
      </p:sp>
      <p:sp>
        <p:nvSpPr>
          <p:cNvPr id="29" name="Line Callout 1 28"/>
          <p:cNvSpPr/>
          <p:nvPr/>
        </p:nvSpPr>
        <p:spPr>
          <a:xfrm flipH="1">
            <a:off x="6732240" y="2564904"/>
            <a:ext cx="1657907" cy="990459"/>
          </a:xfrm>
          <a:prstGeom prst="borderCallout1">
            <a:avLst>
              <a:gd name="adj1" fmla="val 102678"/>
              <a:gd name="adj2" fmla="val 45973"/>
              <a:gd name="adj3" fmla="val 201173"/>
              <a:gd name="adj4" fmla="val 71954"/>
            </a:avLst>
          </a:prstGeom>
          <a:solidFill>
            <a:schemeClr val="tx1">
              <a:alpha val="50196"/>
            </a:schemeClr>
          </a:solidFill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1600" dirty="0" smtClean="0"/>
              <a:t>Local off-grid community with no access to electricity</a:t>
            </a:r>
          </a:p>
        </p:txBody>
      </p:sp>
      <p:sp>
        <p:nvSpPr>
          <p:cNvPr id="30" name="Curved Down Arrow 29"/>
          <p:cNvSpPr/>
          <p:nvPr/>
        </p:nvSpPr>
        <p:spPr>
          <a:xfrm>
            <a:off x="3347864" y="3501008"/>
            <a:ext cx="3816424" cy="772270"/>
          </a:xfrm>
          <a:prstGeom prst="curvedDownArrow">
            <a:avLst/>
          </a:prstGeom>
          <a:solidFill>
            <a:schemeClr val="bg1">
              <a:alpha val="46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en-GB" sz="1600" dirty="0">
              <a:solidFill>
                <a:schemeClr val="bg1"/>
              </a:solidFill>
            </a:endParaRPr>
          </a:p>
        </p:txBody>
      </p:sp>
      <p:sp>
        <p:nvSpPr>
          <p:cNvPr id="31" name="Curved Left Arrow 30"/>
          <p:cNvSpPr/>
          <p:nvPr/>
        </p:nvSpPr>
        <p:spPr>
          <a:xfrm rot="5400000">
            <a:off x="4735412" y="3393124"/>
            <a:ext cx="841784" cy="3816424"/>
          </a:xfrm>
          <a:prstGeom prst="curvedLeftArrow">
            <a:avLst/>
          </a:prstGeom>
          <a:solidFill>
            <a:schemeClr val="bg1">
              <a:alpha val="47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>
              <a:solidFill>
                <a:schemeClr val="tx1"/>
              </a:solidFill>
            </a:endParaRPr>
          </a:p>
        </p:txBody>
      </p:sp>
      <p:sp>
        <p:nvSpPr>
          <p:cNvPr id="32" name="Line Callout 1 31"/>
          <p:cNvSpPr/>
          <p:nvPr/>
        </p:nvSpPr>
        <p:spPr>
          <a:xfrm flipH="1">
            <a:off x="4067942" y="3789040"/>
            <a:ext cx="2232249" cy="1368152"/>
          </a:xfrm>
          <a:prstGeom prst="borderCallout1">
            <a:avLst>
              <a:gd name="adj1" fmla="val 102678"/>
              <a:gd name="adj2" fmla="val 45973"/>
              <a:gd name="adj3" fmla="val 104385"/>
              <a:gd name="adj4" fmla="val 44004"/>
            </a:avLst>
          </a:prstGeom>
          <a:solidFill>
            <a:schemeClr val="tx1">
              <a:alpha val="50196"/>
            </a:schemeClr>
          </a:solidFill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1600" dirty="0" smtClean="0"/>
              <a:t>Charging station provides mobile phone, lantern, battery charging services; Community pays through a mobile payment platform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Community Power from Mobile – Next Steps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382000" cy="4525962"/>
          </a:xfrm>
        </p:spPr>
        <p:txBody>
          <a:bodyPr/>
          <a:lstStyle/>
          <a:p>
            <a:pPr marL="342900" lvl="1" indent="-342900">
              <a:buFont typeface="Wingdings 2" pitchFamily="18" charset="2"/>
              <a:buChar char="¢"/>
            </a:pPr>
            <a:r>
              <a:rPr lang="en-GB" sz="2100" dirty="0" smtClean="0">
                <a:ea typeface="+mn-ea"/>
              </a:rPr>
              <a:t>The International Finance Corporation (IFC – World Bank Group) have identified this as a scaleable opportunity for improving the business case for off-grid mobile networks and in parallel providing energy access in the developing </a:t>
            </a:r>
            <a:r>
              <a:rPr lang="en-GB" sz="2100" dirty="0" smtClean="0">
                <a:ea typeface="+mn-ea"/>
              </a:rPr>
              <a:t>world</a:t>
            </a:r>
          </a:p>
          <a:p>
            <a:pPr marL="342900" lvl="1" indent="-342900">
              <a:buFont typeface="Wingdings 2" pitchFamily="18" charset="2"/>
              <a:buChar char="¢"/>
            </a:pPr>
            <a:endParaRPr lang="en-GB" sz="2100" dirty="0" smtClean="0">
              <a:ea typeface="+mn-ea"/>
            </a:endParaRPr>
          </a:p>
          <a:p>
            <a:r>
              <a:rPr lang="en-GB" sz="2100" dirty="0" smtClean="0">
                <a:latin typeface="+mn-lt"/>
                <a:cs typeface="+mn-cs"/>
              </a:rPr>
              <a:t>IFC </a:t>
            </a:r>
            <a:r>
              <a:rPr lang="en-GB" sz="2100" dirty="0" smtClean="0">
                <a:latin typeface="+mn-lt"/>
                <a:cs typeface="+mn-cs"/>
              </a:rPr>
              <a:t>grant for 18 month project </a:t>
            </a:r>
            <a:r>
              <a:rPr lang="en-GB" sz="2100" dirty="0" smtClean="0">
                <a:latin typeface="+mn-lt"/>
                <a:cs typeface="+mn-cs"/>
              </a:rPr>
              <a:t>launched at Mobile Asia Congress November 2010 - </a:t>
            </a:r>
            <a:r>
              <a:rPr lang="en-GB" sz="2100" dirty="0" smtClean="0">
                <a:latin typeface="+mn-lt"/>
                <a:hlinkClick r:id="rId2"/>
              </a:rPr>
              <a:t>http://</a:t>
            </a:r>
            <a:r>
              <a:rPr lang="en-GB" sz="2100" dirty="0" smtClean="0">
                <a:latin typeface="+mn-lt"/>
                <a:hlinkClick r:id="rId2"/>
              </a:rPr>
              <a:t>www.gsmworld.com/newsroom/press-releases/2010/5713.htm</a:t>
            </a:r>
            <a:endParaRPr lang="en-GB" sz="2100" dirty="0" smtClean="0">
              <a:latin typeface="+mn-lt"/>
            </a:endParaRPr>
          </a:p>
          <a:p>
            <a:endParaRPr lang="en-GB" sz="2100" dirty="0" smtClean="0">
              <a:latin typeface="+mn-lt"/>
              <a:cs typeface="+mn-cs"/>
            </a:endParaRPr>
          </a:p>
          <a:p>
            <a:r>
              <a:rPr lang="en-GB" sz="2100" dirty="0" smtClean="0">
                <a:latin typeface="+mn-lt"/>
                <a:cs typeface="+mn-cs"/>
              </a:rPr>
              <a:t>Pilot </a:t>
            </a:r>
            <a:r>
              <a:rPr lang="en-GB" sz="2100" dirty="0" smtClean="0">
                <a:latin typeface="+mn-lt"/>
                <a:cs typeface="+mn-cs"/>
              </a:rPr>
              <a:t>projects in East Africa and India will be launched in Q1 2011 </a:t>
            </a:r>
            <a:endParaRPr lang="en-GB" sz="2100" dirty="0" smtClean="0">
              <a:latin typeface="+mn-lt"/>
              <a:cs typeface="+mn-cs"/>
            </a:endParaRPr>
          </a:p>
          <a:p>
            <a:endParaRPr lang="en-GB" sz="2100" dirty="0" smtClean="0">
              <a:latin typeface="+mn-lt"/>
              <a:cs typeface="+mn-cs"/>
            </a:endParaRPr>
          </a:p>
          <a:p>
            <a:r>
              <a:rPr lang="en-GB" sz="2100" dirty="0" smtClean="0">
                <a:latin typeface="+mn-lt"/>
                <a:cs typeface="+mn-cs"/>
              </a:rPr>
              <a:t>Primary </a:t>
            </a:r>
            <a:r>
              <a:rPr lang="en-GB" sz="2100" dirty="0" smtClean="0">
                <a:latin typeface="+mn-lt"/>
                <a:cs typeface="+mn-cs"/>
              </a:rPr>
              <a:t>objective of the pilots is to identify scaleable, revenue driven business models for MNOs and tower </a:t>
            </a:r>
            <a:r>
              <a:rPr lang="en-GB" sz="2100" dirty="0" smtClean="0">
                <a:latin typeface="+mn-lt"/>
                <a:cs typeface="+mn-cs"/>
              </a:rPr>
              <a:t>companies</a:t>
            </a:r>
          </a:p>
          <a:p>
            <a:endParaRPr lang="en-GB" sz="2100" dirty="0" smtClean="0">
              <a:latin typeface="+mn-lt"/>
              <a:cs typeface="+mn-cs"/>
            </a:endParaRPr>
          </a:p>
          <a:p>
            <a:r>
              <a:rPr lang="en-GB" sz="2100" dirty="0" smtClean="0">
                <a:latin typeface="+mn-lt"/>
                <a:cs typeface="+mn-cs"/>
              </a:rPr>
              <a:t>Case </a:t>
            </a:r>
            <a:r>
              <a:rPr lang="en-GB" sz="2100" dirty="0" smtClean="0">
                <a:latin typeface="+mn-lt"/>
                <a:cs typeface="+mn-cs"/>
              </a:rPr>
              <a:t>studies, pilot reports and business cases will be published by GSMA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 idx="4294967295"/>
          </p:nvPr>
        </p:nvSpPr>
        <p:spPr>
          <a:xfrm>
            <a:off x="395536" y="476672"/>
            <a:ext cx="8307193" cy="773722"/>
          </a:xfrm>
        </p:spPr>
        <p:txBody>
          <a:bodyPr anchor="t"/>
          <a:lstStyle/>
          <a:p>
            <a:r>
              <a:rPr lang="en-US" dirty="0" smtClean="0">
                <a:solidFill>
                  <a:schemeClr val="tx1"/>
                </a:solidFill>
              </a:rPr>
              <a:t>GSMA Community Power from Mobile: Vision &amp; Objectives</a:t>
            </a:r>
          </a:p>
        </p:txBody>
      </p:sp>
      <p:sp>
        <p:nvSpPr>
          <p:cNvPr id="71692" name="AutoShape 12"/>
          <p:cNvSpPr>
            <a:spLocks noChangeArrowheads="1"/>
          </p:cNvSpPr>
          <p:nvPr/>
        </p:nvSpPr>
        <p:spPr bwMode="auto">
          <a:xfrm>
            <a:off x="1203325" y="1292224"/>
            <a:ext cx="3100388" cy="54578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12700" algn="ctr">
            <a:solidFill>
              <a:schemeClr val="tx1"/>
            </a:solidFill>
            <a:round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 algn="l">
              <a:defRPr/>
            </a:pPr>
            <a:r>
              <a:rPr lang="en-GB" sz="1400" b="1" i="1" dirty="0">
                <a:solidFill>
                  <a:schemeClr val="bg1"/>
                </a:solidFill>
              </a:rPr>
              <a:t>Vision</a:t>
            </a:r>
          </a:p>
          <a:p>
            <a:pPr algn="l">
              <a:defRPr/>
            </a:pPr>
            <a:endParaRPr lang="en-GB" sz="1400" b="1" i="1" dirty="0">
              <a:solidFill>
                <a:schemeClr val="bg1"/>
              </a:solidFill>
            </a:endParaRPr>
          </a:p>
        </p:txBody>
      </p:sp>
      <p:sp>
        <p:nvSpPr>
          <p:cNvPr id="71693" name="AutoShape 13"/>
          <p:cNvSpPr>
            <a:spLocks noChangeArrowheads="1"/>
          </p:cNvSpPr>
          <p:nvPr/>
        </p:nvSpPr>
        <p:spPr bwMode="auto">
          <a:xfrm>
            <a:off x="1206500" y="1667319"/>
            <a:ext cx="3100388" cy="781799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 algn="l">
              <a:defRPr/>
            </a:pPr>
            <a:r>
              <a:rPr lang="en-GB" sz="1400" b="0" dirty="0" smtClean="0">
                <a:solidFill>
                  <a:schemeClr val="tx1"/>
                </a:solidFill>
              </a:rPr>
              <a:t>By mid 2012,  Community Power from Mobile will </a:t>
            </a:r>
            <a:r>
              <a:rPr lang="en-GB" sz="1400" dirty="0" smtClean="0">
                <a:solidFill>
                  <a:schemeClr val="tx1"/>
                </a:solidFill>
              </a:rPr>
              <a:t>have… </a:t>
            </a:r>
            <a:endParaRPr lang="en-GB" sz="1400" b="0" dirty="0">
              <a:solidFill>
                <a:schemeClr val="tx1"/>
              </a:solidFill>
            </a:endParaRPr>
          </a:p>
        </p:txBody>
      </p:sp>
      <p:sp>
        <p:nvSpPr>
          <p:cNvPr id="71719" name="AutoShape 39"/>
          <p:cNvSpPr>
            <a:spLocks noChangeArrowheads="1"/>
          </p:cNvSpPr>
          <p:nvPr/>
        </p:nvSpPr>
        <p:spPr bwMode="auto">
          <a:xfrm>
            <a:off x="1838325" y="2640880"/>
            <a:ext cx="2643188" cy="54578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12700" algn="ctr">
            <a:solidFill>
              <a:schemeClr val="tx1"/>
            </a:solidFill>
            <a:round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 algn="l">
              <a:defRPr/>
            </a:pPr>
            <a:r>
              <a:rPr lang="en-GB" sz="1400" b="1" i="1" dirty="0">
                <a:solidFill>
                  <a:schemeClr val="bg1"/>
                </a:solidFill>
              </a:rPr>
              <a:t>Part 1</a:t>
            </a:r>
          </a:p>
          <a:p>
            <a:pPr algn="l">
              <a:defRPr/>
            </a:pPr>
            <a:endParaRPr lang="en-GB" sz="1400" b="1" i="1" dirty="0">
              <a:solidFill>
                <a:schemeClr val="bg1"/>
              </a:solidFill>
            </a:endParaRPr>
          </a:p>
        </p:txBody>
      </p:sp>
      <p:sp>
        <p:nvSpPr>
          <p:cNvPr id="71720" name="AutoShape 40"/>
          <p:cNvSpPr>
            <a:spLocks noChangeArrowheads="1"/>
          </p:cNvSpPr>
          <p:nvPr/>
        </p:nvSpPr>
        <p:spPr bwMode="auto">
          <a:xfrm>
            <a:off x="1828800" y="3015974"/>
            <a:ext cx="2643188" cy="116953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 algn="l">
              <a:defRPr/>
            </a:pPr>
            <a:r>
              <a:rPr lang="en-GB" sz="1400" dirty="0">
                <a:solidFill>
                  <a:schemeClr val="tx1"/>
                </a:solidFill>
              </a:rPr>
              <a:t>… </a:t>
            </a:r>
            <a:r>
              <a:rPr lang="en-GB" sz="1400" dirty="0" smtClean="0">
                <a:solidFill>
                  <a:schemeClr val="tx1"/>
                </a:solidFill>
              </a:rPr>
              <a:t>identified commercially viable business model(s) for charging services …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71721" name="AutoShape 41"/>
          <p:cNvSpPr>
            <a:spLocks noChangeArrowheads="1"/>
          </p:cNvSpPr>
          <p:nvPr/>
        </p:nvSpPr>
        <p:spPr bwMode="auto">
          <a:xfrm>
            <a:off x="1838325" y="4276124"/>
            <a:ext cx="2643188" cy="54578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12700" algn="ctr">
            <a:solidFill>
              <a:schemeClr val="tx1"/>
            </a:solidFill>
            <a:round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 algn="l">
              <a:defRPr/>
            </a:pPr>
            <a:r>
              <a:rPr lang="en-GB" sz="1400" b="1" i="1" dirty="0">
                <a:solidFill>
                  <a:schemeClr val="bg1"/>
                </a:solidFill>
              </a:rPr>
              <a:t>Part 2</a:t>
            </a:r>
          </a:p>
          <a:p>
            <a:pPr algn="l">
              <a:defRPr/>
            </a:pPr>
            <a:endParaRPr lang="en-GB" sz="1400" b="1" i="1" dirty="0">
              <a:solidFill>
                <a:schemeClr val="bg1"/>
              </a:solidFill>
            </a:endParaRPr>
          </a:p>
        </p:txBody>
      </p:sp>
      <p:sp>
        <p:nvSpPr>
          <p:cNvPr id="71722" name="AutoShape 42"/>
          <p:cNvSpPr>
            <a:spLocks noChangeArrowheads="1"/>
          </p:cNvSpPr>
          <p:nvPr/>
        </p:nvSpPr>
        <p:spPr bwMode="auto">
          <a:xfrm>
            <a:off x="1841500" y="4634361"/>
            <a:ext cx="2643188" cy="116953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 algn="l">
              <a:defRPr/>
            </a:pPr>
            <a:r>
              <a:rPr lang="en-GB" sz="1400" b="0" dirty="0" smtClean="0">
                <a:solidFill>
                  <a:schemeClr val="tx1"/>
                </a:solidFill>
              </a:rPr>
              <a:t>…</a:t>
            </a:r>
            <a:r>
              <a:rPr lang="en-GB" sz="1400" dirty="0" smtClean="0">
                <a:solidFill>
                  <a:schemeClr val="tx1"/>
                </a:solidFill>
              </a:rPr>
              <a:t>assisted 10 MNOs to expand their rollouts across the developing world…</a:t>
            </a:r>
            <a:endParaRPr lang="en-GB" sz="1400" dirty="0">
              <a:solidFill>
                <a:schemeClr val="tx1"/>
              </a:solidFill>
            </a:endParaRPr>
          </a:p>
        </p:txBody>
      </p:sp>
      <p:cxnSp>
        <p:nvCxnSpPr>
          <p:cNvPr id="4107" name="AutoShape 45"/>
          <p:cNvCxnSpPr>
            <a:cxnSpLocks noChangeShapeType="1"/>
            <a:stCxn id="71693" idx="1"/>
            <a:endCxn id="71720" idx="1"/>
          </p:cNvCxnSpPr>
          <p:nvPr/>
        </p:nvCxnSpPr>
        <p:spPr bwMode="auto">
          <a:xfrm rot="10800000" flipH="1" flipV="1">
            <a:off x="1206500" y="2059272"/>
            <a:ext cx="622300" cy="1542525"/>
          </a:xfrm>
          <a:prstGeom prst="bentConnector3">
            <a:avLst>
              <a:gd name="adj1" fmla="val -36736"/>
            </a:avLst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4108" name="AutoShape 46"/>
          <p:cNvCxnSpPr>
            <a:cxnSpLocks noChangeShapeType="1"/>
            <a:stCxn id="71693" idx="1"/>
            <a:endCxn id="71722" idx="1"/>
          </p:cNvCxnSpPr>
          <p:nvPr/>
        </p:nvCxnSpPr>
        <p:spPr bwMode="auto">
          <a:xfrm rot="10800000" flipH="1" flipV="1">
            <a:off x="1206500" y="2059272"/>
            <a:ext cx="635000" cy="3160911"/>
          </a:xfrm>
          <a:prstGeom prst="bentConnector3">
            <a:avLst>
              <a:gd name="adj1" fmla="val -36000"/>
            </a:avLst>
          </a:prstGeom>
          <a:noFill/>
          <a:ln w="2857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71728" name="AutoShape 48"/>
          <p:cNvSpPr>
            <a:spLocks noChangeArrowheads="1"/>
          </p:cNvSpPr>
          <p:nvPr/>
        </p:nvSpPr>
        <p:spPr bwMode="auto">
          <a:xfrm>
            <a:off x="5241925" y="2640880"/>
            <a:ext cx="2643188" cy="545785"/>
          </a:xfrm>
          <a:prstGeom prst="roundRect">
            <a:avLst>
              <a:gd name="adj" fmla="val 16667"/>
            </a:avLst>
          </a:prstGeom>
          <a:solidFill>
            <a:srgbClr val="CC0000"/>
          </a:solidFill>
          <a:ln w="12700" algn="ctr">
            <a:solidFill>
              <a:srgbClr val="CC0000"/>
            </a:solidFill>
            <a:round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 algn="l">
              <a:defRPr/>
            </a:pPr>
            <a:r>
              <a:rPr lang="en-GB" sz="1400" b="1" i="1" dirty="0">
                <a:solidFill>
                  <a:schemeClr val="tx1"/>
                </a:solidFill>
              </a:rPr>
              <a:t>Objective 1</a:t>
            </a:r>
          </a:p>
          <a:p>
            <a:pPr algn="l">
              <a:defRPr/>
            </a:pPr>
            <a:endParaRPr lang="en-GB" sz="1400" b="1" i="1" dirty="0">
              <a:solidFill>
                <a:schemeClr val="tx1"/>
              </a:solidFill>
            </a:endParaRPr>
          </a:p>
        </p:txBody>
      </p:sp>
      <p:sp>
        <p:nvSpPr>
          <p:cNvPr id="71729" name="AutoShape 49"/>
          <p:cNvSpPr>
            <a:spLocks noChangeArrowheads="1"/>
          </p:cNvSpPr>
          <p:nvPr/>
        </p:nvSpPr>
        <p:spPr bwMode="auto">
          <a:xfrm>
            <a:off x="5232400" y="3049691"/>
            <a:ext cx="2643188" cy="111896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 lvl="0" algn="l"/>
            <a:r>
              <a:rPr lang="en-GB" sz="1400" dirty="0" smtClean="0">
                <a:solidFill>
                  <a:schemeClr val="tx1"/>
                </a:solidFill>
              </a:rPr>
              <a:t>3 year return on investment demonstrated</a:t>
            </a:r>
          </a:p>
        </p:txBody>
      </p:sp>
      <p:sp>
        <p:nvSpPr>
          <p:cNvPr id="71730" name="AutoShape 50"/>
          <p:cNvSpPr>
            <a:spLocks noChangeArrowheads="1"/>
          </p:cNvSpPr>
          <p:nvPr/>
        </p:nvSpPr>
        <p:spPr bwMode="auto">
          <a:xfrm>
            <a:off x="5241925" y="4242408"/>
            <a:ext cx="2643188" cy="545785"/>
          </a:xfrm>
          <a:prstGeom prst="roundRect">
            <a:avLst>
              <a:gd name="adj" fmla="val 16667"/>
            </a:avLst>
          </a:prstGeom>
          <a:solidFill>
            <a:srgbClr val="CC0000"/>
          </a:solidFill>
          <a:ln w="12700" algn="ctr">
            <a:solidFill>
              <a:srgbClr val="CC0000"/>
            </a:solidFill>
            <a:round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 algn="l">
              <a:defRPr/>
            </a:pPr>
            <a:r>
              <a:rPr lang="en-GB" sz="1400" b="1" i="1" dirty="0">
                <a:solidFill>
                  <a:schemeClr val="tx1"/>
                </a:solidFill>
              </a:rPr>
              <a:t>Objective 2</a:t>
            </a:r>
          </a:p>
          <a:p>
            <a:pPr algn="l">
              <a:defRPr/>
            </a:pPr>
            <a:endParaRPr lang="en-GB" sz="1400" b="1" i="1" dirty="0">
              <a:solidFill>
                <a:schemeClr val="tx1"/>
              </a:solidFill>
            </a:endParaRPr>
          </a:p>
        </p:txBody>
      </p:sp>
      <p:sp>
        <p:nvSpPr>
          <p:cNvPr id="71731" name="AutoShape 51"/>
          <p:cNvSpPr>
            <a:spLocks noChangeArrowheads="1"/>
          </p:cNvSpPr>
          <p:nvPr/>
        </p:nvSpPr>
        <p:spPr bwMode="auto">
          <a:xfrm>
            <a:off x="5245100" y="4634361"/>
            <a:ext cx="2643188" cy="116953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2700" algn="ctr">
            <a:solidFill>
              <a:schemeClr val="tx1"/>
            </a:solidFill>
            <a:round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 lvl="0" algn="l"/>
            <a:r>
              <a:rPr lang="en-US" sz="1400" dirty="0" smtClean="0">
                <a:solidFill>
                  <a:schemeClr val="tx1"/>
                </a:solidFill>
              </a:rPr>
              <a:t>10 MNOs or tower companies planning 10-500 site rollouts </a:t>
            </a:r>
            <a:endParaRPr lang="en-GB" sz="1400" dirty="0">
              <a:solidFill>
                <a:schemeClr val="tx1"/>
              </a:solidFill>
            </a:endParaRPr>
          </a:p>
        </p:txBody>
      </p:sp>
      <p:cxnSp>
        <p:nvCxnSpPr>
          <p:cNvPr id="4116" name="AutoShape 56"/>
          <p:cNvCxnSpPr>
            <a:cxnSpLocks noChangeShapeType="1"/>
            <a:stCxn id="71720" idx="3"/>
            <a:endCxn id="71729" idx="1"/>
          </p:cNvCxnSpPr>
          <p:nvPr/>
        </p:nvCxnSpPr>
        <p:spPr bwMode="auto">
          <a:xfrm>
            <a:off x="4471988" y="3600744"/>
            <a:ext cx="760412" cy="842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3" name="AutoShape 56"/>
          <p:cNvCxnSpPr>
            <a:cxnSpLocks noChangeShapeType="1"/>
          </p:cNvCxnSpPr>
          <p:nvPr/>
        </p:nvCxnSpPr>
        <p:spPr bwMode="auto">
          <a:xfrm>
            <a:off x="4497388" y="5169609"/>
            <a:ext cx="760412" cy="842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174" y="333375"/>
            <a:ext cx="8281523" cy="777875"/>
          </a:xfrm>
        </p:spPr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GSMA/IFC Partnership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3" name="Content Placeholder 22"/>
          <p:cNvSpPr>
            <a:spLocks noGrp="1"/>
          </p:cNvSpPr>
          <p:nvPr>
            <p:ph idx="1"/>
          </p:nvPr>
        </p:nvSpPr>
        <p:spPr>
          <a:xfrm>
            <a:off x="4121834" y="1180333"/>
            <a:ext cx="4562621" cy="4768947"/>
          </a:xfrm>
        </p:spPr>
        <p:txBody>
          <a:bodyPr/>
          <a:lstStyle/>
          <a:p>
            <a:r>
              <a:rPr lang="en-GB" sz="2000" dirty="0" smtClean="0">
                <a:hlinkClick r:id="rId2"/>
              </a:rPr>
              <a:t>Publicly launched on 17</a:t>
            </a:r>
            <a:r>
              <a:rPr lang="en-GB" sz="2000" baseline="30000" dirty="0" smtClean="0">
                <a:hlinkClick r:id="rId2"/>
              </a:rPr>
              <a:t>th</a:t>
            </a:r>
            <a:r>
              <a:rPr lang="en-GB" sz="2000" dirty="0" smtClean="0">
                <a:hlinkClick r:id="rId2"/>
              </a:rPr>
              <a:t> November 2010 at the Mobile Asia Congress in Hong </a:t>
            </a:r>
            <a:r>
              <a:rPr lang="en-GB" sz="2000" dirty="0" smtClean="0">
                <a:hlinkClick r:id="rId2"/>
              </a:rPr>
              <a:t>Kong </a:t>
            </a:r>
            <a:endParaRPr lang="en-GB" sz="2000" dirty="0" smtClean="0"/>
          </a:p>
          <a:p>
            <a:endParaRPr lang="en-GB" sz="2000" dirty="0" smtClean="0"/>
          </a:p>
          <a:p>
            <a:r>
              <a:rPr lang="en-GB" sz="2000" dirty="0" smtClean="0"/>
              <a:t>The end goal is to demonstrate a scalable, revenue driven business model for charging services from excess power at off-grid towers</a:t>
            </a:r>
          </a:p>
          <a:p>
            <a:endParaRPr lang="en-GB" sz="2000" dirty="0" smtClean="0"/>
          </a:p>
          <a:p>
            <a:r>
              <a:rPr lang="en-GB" sz="2000" dirty="0" smtClean="0"/>
              <a:t>Initial scope will focus on charging </a:t>
            </a:r>
            <a:r>
              <a:rPr lang="en-GB" sz="2000" dirty="0" smtClean="0"/>
              <a:t>a </a:t>
            </a:r>
            <a:r>
              <a:rPr lang="en-GB" sz="2000" dirty="0" smtClean="0"/>
              <a:t>of devices </a:t>
            </a:r>
            <a:r>
              <a:rPr lang="en-GB" sz="2000" dirty="0" smtClean="0"/>
              <a:t>such as mobile handsets, lanterns and household batteries, </a:t>
            </a:r>
            <a:r>
              <a:rPr lang="en-GB" sz="2000" dirty="0" smtClean="0"/>
              <a:t>but longer time looking </a:t>
            </a:r>
            <a:r>
              <a:rPr lang="en-GB" sz="2000" dirty="0" smtClean="0"/>
              <a:t>to power, businesses, clinics, vaccination refrigerators, schools and </a:t>
            </a:r>
            <a:r>
              <a:rPr lang="en-GB" sz="2000" dirty="0" smtClean="0"/>
              <a:t>homes</a:t>
            </a:r>
            <a:endParaRPr lang="en-GB" sz="2000" dirty="0" smtClean="0"/>
          </a:p>
        </p:txBody>
      </p:sp>
      <p:pic>
        <p:nvPicPr>
          <p:cNvPr id="24" name="Picture 8" descr="http://www.nextology.com/en/lab/wp-content/uploads/2010/02/gsm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57751" y="1336429"/>
            <a:ext cx="1568665" cy="1477109"/>
          </a:xfrm>
          <a:prstGeom prst="rect">
            <a:avLst/>
          </a:prstGeom>
          <a:noFill/>
        </p:spPr>
      </p:pic>
      <p:pic>
        <p:nvPicPr>
          <p:cNvPr id="25" name="Picture 10" descr="http://t1.gstatic.com/images?q=tbn:ANd9GcRkqLtmotduW0gvkgyKjWFcgbbwXeSE4vQou6FGLMDq4cTyMN8&amp;t=1&amp;usg=__T6s1tsrlJw2NHprjEel3eRv7Vv8=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248" y="4487596"/>
            <a:ext cx="1626574" cy="1561512"/>
          </a:xfrm>
          <a:prstGeom prst="rect">
            <a:avLst/>
          </a:prstGeom>
          <a:noFill/>
        </p:spPr>
      </p:pic>
      <p:pic>
        <p:nvPicPr>
          <p:cNvPr id="2051" name="Picture 3" descr="C:\Documents and Settings\sgubbi\Desktop\LA_log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0506" y="3011366"/>
            <a:ext cx="3175269" cy="1257300"/>
          </a:xfrm>
          <a:prstGeom prst="rect">
            <a:avLst/>
          </a:prstGeom>
          <a:noFill/>
        </p:spPr>
      </p:pic>
      <p:pic>
        <p:nvPicPr>
          <p:cNvPr id="2052" name="Picture 4" descr="C:\Documents and Settings\sgubbi\Desktop\wbcube-small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58732" y="4628271"/>
            <a:ext cx="1443797" cy="12361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Project structure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76809" name="Rectangle 9"/>
          <p:cNvSpPr>
            <a:spLocks noChangeArrowheads="1"/>
          </p:cNvSpPr>
          <p:nvPr/>
        </p:nvSpPr>
        <p:spPr bwMode="auto">
          <a:xfrm>
            <a:off x="523460" y="1177856"/>
            <a:ext cx="2457450" cy="498924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rgbClr val="CD0921"/>
            </a:outerShdw>
          </a:effectLst>
        </p:spPr>
        <p:txBody>
          <a:bodyPr/>
          <a:lstStyle/>
          <a:p>
            <a:pPr algn="ctr">
              <a:lnSpc>
                <a:spcPct val="125000"/>
              </a:lnSpc>
            </a:pPr>
            <a:r>
              <a:rPr lang="en-GB" sz="1200" b="1" u="sng" dirty="0" smtClean="0">
                <a:solidFill>
                  <a:schemeClr val="tx1"/>
                </a:solidFill>
                <a:latin typeface="+mj-lt"/>
              </a:rPr>
              <a:t>Barrier – Awareness &amp; Ecosystem</a:t>
            </a:r>
          </a:p>
          <a:p>
            <a:r>
              <a:rPr lang="en-GB" sz="1200" dirty="0" smtClean="0">
                <a:solidFill>
                  <a:schemeClr val="tx1"/>
                </a:solidFill>
              </a:rPr>
              <a:t>Provision of Community Power at base stations is a nascent  concept within telecoms and MNOs have limited understanding of the opportunity, the case studies, business models and the required partners.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49166" name="Text Box 14"/>
          <p:cNvSpPr txBox="1">
            <a:spLocks noChangeArrowheads="1"/>
          </p:cNvSpPr>
          <p:nvPr/>
        </p:nvSpPr>
        <p:spPr bwMode="auto">
          <a:xfrm>
            <a:off x="532985" y="3222219"/>
            <a:ext cx="2452688" cy="221599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77800" indent="-177800" algn="ctr">
              <a:spcBef>
                <a:spcPct val="50000"/>
              </a:spcBef>
            </a:pPr>
            <a:r>
              <a:rPr lang="en-GB" sz="1200" b="1" u="sng" dirty="0" smtClean="0">
                <a:solidFill>
                  <a:schemeClr val="tx1"/>
                </a:solidFill>
                <a:latin typeface="+mj-lt"/>
              </a:rPr>
              <a:t>Workstream –  Knowledge Sharing &amp; Convening</a:t>
            </a:r>
          </a:p>
          <a:p>
            <a:pPr marL="342900" indent="-342900">
              <a:spcBef>
                <a:spcPct val="50000"/>
              </a:spcBef>
            </a:pPr>
            <a:endParaRPr lang="en-GB" sz="1200" b="1" u="sng" dirty="0" smtClean="0">
              <a:solidFill>
                <a:schemeClr val="tx1"/>
              </a:solidFill>
              <a:latin typeface="+mj-lt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GB" sz="1200" dirty="0" smtClean="0">
                <a:solidFill>
                  <a:schemeClr val="tx1"/>
                </a:solidFill>
              </a:rPr>
              <a:t>Updated Community Power white paper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GB" sz="1200" dirty="0" smtClean="0">
                <a:solidFill>
                  <a:schemeClr val="tx1"/>
                </a:solidFill>
              </a:rPr>
              <a:t>Integration with GPM Working Group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GB" sz="1200" dirty="0" smtClean="0">
                <a:solidFill>
                  <a:schemeClr val="tx1"/>
                </a:solidFill>
              </a:rPr>
              <a:t>Community Power Website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GB" sz="1200" dirty="0" smtClean="0">
                <a:solidFill>
                  <a:schemeClr val="tx1"/>
                </a:solidFill>
              </a:rPr>
              <a:t>Integration with GPM Bi-annual report 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GB" sz="1200" dirty="0" smtClean="0">
                <a:solidFill>
                  <a:schemeClr val="tx1"/>
                </a:solidFill>
              </a:rPr>
              <a:t>Partner landscape  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6300018" y="1196440"/>
            <a:ext cx="2457450" cy="49641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rgbClr val="CD0921"/>
            </a:outerShdw>
          </a:effectLst>
        </p:spPr>
        <p:txBody>
          <a:bodyPr/>
          <a:lstStyle/>
          <a:p>
            <a:pPr algn="ctr">
              <a:lnSpc>
                <a:spcPct val="125000"/>
              </a:lnSpc>
            </a:pPr>
            <a:r>
              <a:rPr lang="en-GB" sz="1200" b="1" u="sng" dirty="0" smtClean="0">
                <a:solidFill>
                  <a:schemeClr val="tx1"/>
                </a:solidFill>
                <a:latin typeface="+mj-lt"/>
              </a:rPr>
              <a:t>Barrier – Expertise and Capacity</a:t>
            </a:r>
          </a:p>
          <a:p>
            <a:r>
              <a:rPr lang="en-GB" sz="1200" dirty="0" smtClean="0">
                <a:solidFill>
                  <a:schemeClr val="tx1"/>
                </a:solidFill>
              </a:rPr>
              <a:t>In order to deploy Community Power, MNOs require new skills and expertise, and in many cases, MNOs will require direct support in scoping, planning and executing a Community Power  implementation.     </a:t>
            </a:r>
          </a:p>
          <a:p>
            <a:pPr marL="179388" lvl="1">
              <a:buClr>
                <a:srgbClr val="CD0921"/>
              </a:buClr>
              <a:buFont typeface="Wingdings" pitchFamily="2" charset="2"/>
              <a:buChar char="§"/>
            </a:pPr>
            <a:endParaRPr lang="en-GB" sz="1200" dirty="0" smtClean="0">
              <a:solidFill>
                <a:schemeClr val="tx1"/>
              </a:solidFill>
            </a:endParaRPr>
          </a:p>
        </p:txBody>
      </p:sp>
      <p:sp>
        <p:nvSpPr>
          <p:cNvPr id="49170" name="Line 18"/>
          <p:cNvSpPr>
            <a:spLocks noChangeShapeType="1"/>
          </p:cNvSpPr>
          <p:nvPr/>
        </p:nvSpPr>
        <p:spPr bwMode="auto">
          <a:xfrm>
            <a:off x="6322243" y="3104615"/>
            <a:ext cx="24225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9171" name="Text Box 19"/>
          <p:cNvSpPr txBox="1">
            <a:spLocks noChangeArrowheads="1"/>
          </p:cNvSpPr>
          <p:nvPr/>
        </p:nvSpPr>
        <p:spPr bwMode="auto">
          <a:xfrm>
            <a:off x="6324057" y="3213319"/>
            <a:ext cx="2452688" cy="240065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200" b="1" u="sng" dirty="0" smtClean="0">
                <a:solidFill>
                  <a:schemeClr val="tx1"/>
                </a:solidFill>
                <a:latin typeface="+mj-lt"/>
              </a:rPr>
              <a:t>Workstream – Technical Assistance and Training </a:t>
            </a:r>
          </a:p>
          <a:p>
            <a:pPr marL="228600" indent="-228600">
              <a:buFont typeface="+mj-lt"/>
              <a:buAutoNum type="arabicPeriod"/>
            </a:pPr>
            <a:endParaRPr lang="en-GB" sz="1200" dirty="0" smtClean="0">
              <a:solidFill>
                <a:schemeClr val="tx1"/>
              </a:solidFill>
            </a:endParaRPr>
          </a:p>
          <a:p>
            <a:pPr marL="228600" indent="-228600">
              <a:buFont typeface="+mj-lt"/>
              <a:buAutoNum type="arabicPeriod"/>
            </a:pPr>
            <a:r>
              <a:rPr lang="en-GB" sz="1200" dirty="0" smtClean="0">
                <a:solidFill>
                  <a:schemeClr val="tx1"/>
                </a:solidFill>
              </a:rPr>
              <a:t>Feasibility Studies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200" dirty="0" smtClean="0">
                <a:solidFill>
                  <a:schemeClr val="tx1"/>
                </a:solidFill>
              </a:rPr>
              <a:t>Training materials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200" dirty="0" smtClean="0">
                <a:solidFill>
                  <a:schemeClr val="tx1"/>
                </a:solidFill>
              </a:rPr>
              <a:t>Implementation Support 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200" dirty="0" smtClean="0">
                <a:solidFill>
                  <a:schemeClr val="tx1"/>
                </a:solidFill>
              </a:rPr>
              <a:t>Community Power RFP Design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200" dirty="0" smtClean="0">
                <a:solidFill>
                  <a:schemeClr val="tx1"/>
                </a:solidFill>
              </a:rPr>
              <a:t>Technical designs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200" dirty="0" smtClean="0">
                <a:solidFill>
                  <a:schemeClr val="tx1"/>
                </a:solidFill>
              </a:rPr>
              <a:t>Replication guides</a:t>
            </a:r>
          </a:p>
          <a:p>
            <a:pPr marL="228600" indent="-228600">
              <a:buFont typeface="+mj-lt"/>
              <a:buAutoNum type="arabicPeriod"/>
            </a:pPr>
            <a:endParaRPr lang="en-GB" sz="1200" dirty="0" smtClean="0">
              <a:solidFill>
                <a:schemeClr val="tx1"/>
              </a:solidFill>
            </a:endParaRPr>
          </a:p>
          <a:p>
            <a:pPr marL="342900" indent="-342900">
              <a:spcBef>
                <a:spcPct val="50000"/>
              </a:spcBef>
              <a:buFont typeface="+mj-lt"/>
              <a:buAutoNum type="arabicPeriod"/>
            </a:pPr>
            <a:endParaRPr lang="en-GB" sz="1200" dirty="0" smtClean="0">
              <a:solidFill>
                <a:schemeClr val="tx1"/>
              </a:solidFill>
            </a:endParaRPr>
          </a:p>
        </p:txBody>
      </p:sp>
      <p:sp>
        <p:nvSpPr>
          <p:cNvPr id="3" name="Rectangle 9"/>
          <p:cNvSpPr>
            <a:spLocks noChangeArrowheads="1"/>
          </p:cNvSpPr>
          <p:nvPr/>
        </p:nvSpPr>
        <p:spPr bwMode="auto">
          <a:xfrm>
            <a:off x="3421295" y="1189761"/>
            <a:ext cx="2457450" cy="497416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rgbClr val="CD0921"/>
            </a:outerShdw>
          </a:effectLst>
        </p:spPr>
        <p:txBody>
          <a:bodyPr/>
          <a:lstStyle/>
          <a:p>
            <a:pPr algn="ctr">
              <a:lnSpc>
                <a:spcPct val="125000"/>
              </a:lnSpc>
            </a:pPr>
            <a:r>
              <a:rPr lang="en-GB" sz="1200" b="1" u="sng" dirty="0" smtClean="0">
                <a:solidFill>
                  <a:schemeClr val="tx1"/>
                </a:solidFill>
                <a:latin typeface="+mj-lt"/>
              </a:rPr>
              <a:t>Barrier – Business Case</a:t>
            </a:r>
          </a:p>
          <a:p>
            <a:r>
              <a:rPr lang="en-GB" sz="1200" dirty="0" smtClean="0">
                <a:solidFill>
                  <a:schemeClr val="tx1"/>
                </a:solidFill>
              </a:rPr>
              <a:t>As </a:t>
            </a:r>
            <a:r>
              <a:rPr lang="en-GB" sz="1200" dirty="0" smtClean="0">
                <a:solidFill>
                  <a:schemeClr val="tx1"/>
                </a:solidFill>
              </a:rPr>
              <a:t>Community Power is a nascent concept within telecoms the financially viable business models require identification and demonstration.  Attractive financial returns must be identified for all stakeholders of the value chain to enable scaling.  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49176" name="Line 24"/>
          <p:cNvSpPr>
            <a:spLocks noChangeShapeType="1"/>
          </p:cNvSpPr>
          <p:nvPr/>
        </p:nvSpPr>
        <p:spPr bwMode="auto">
          <a:xfrm>
            <a:off x="3429233" y="3123862"/>
            <a:ext cx="24225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9177" name="Text Box 25"/>
          <p:cNvSpPr txBox="1">
            <a:spLocks noChangeArrowheads="1"/>
          </p:cNvSpPr>
          <p:nvPr/>
        </p:nvSpPr>
        <p:spPr bwMode="auto">
          <a:xfrm>
            <a:off x="3416533" y="3236268"/>
            <a:ext cx="2452687" cy="203132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50000"/>
              </a:spcBef>
            </a:pPr>
            <a:r>
              <a:rPr lang="en-GB" sz="1200" b="1" u="sng" dirty="0" smtClean="0">
                <a:solidFill>
                  <a:schemeClr val="tx1"/>
                </a:solidFill>
                <a:latin typeface="+mj-lt"/>
              </a:rPr>
              <a:t>Workstream – Community Power Pilots</a:t>
            </a:r>
          </a:p>
          <a:p>
            <a:pPr marL="342900" indent="-342900">
              <a:spcBef>
                <a:spcPct val="50000"/>
              </a:spcBef>
            </a:pPr>
            <a:endParaRPr lang="en-GB" sz="1200" b="1" u="sng" dirty="0">
              <a:solidFill>
                <a:schemeClr val="tx1"/>
              </a:solidFill>
              <a:latin typeface="+mj-lt"/>
            </a:endParaRPr>
          </a:p>
          <a:p>
            <a:pPr marL="342900" indent="-342900">
              <a:buFontTx/>
              <a:buAutoNum type="arabicPeriod"/>
            </a:pPr>
            <a:r>
              <a:rPr lang="en-GB" sz="1200" dirty="0" smtClean="0">
                <a:solidFill>
                  <a:schemeClr val="tx1"/>
                </a:solidFill>
              </a:rPr>
              <a:t>Pilots in East Africa and India, at least 2 per region</a:t>
            </a:r>
          </a:p>
          <a:p>
            <a:pPr marL="342900" indent="-342900">
              <a:buFontTx/>
              <a:buAutoNum type="arabicPeriod"/>
            </a:pPr>
            <a:r>
              <a:rPr lang="en-GB" sz="1200" dirty="0" smtClean="0">
                <a:solidFill>
                  <a:schemeClr val="tx1"/>
                </a:solidFill>
              </a:rPr>
              <a:t>Publication of pilot case studies and close out reports</a:t>
            </a:r>
          </a:p>
          <a:p>
            <a:pPr marL="342900" indent="-342900">
              <a:buFontTx/>
              <a:buAutoNum type="arabicPeriod"/>
            </a:pPr>
            <a:r>
              <a:rPr lang="en-GB" sz="1200" dirty="0" smtClean="0">
                <a:solidFill>
                  <a:schemeClr val="tx1"/>
                </a:solidFill>
              </a:rPr>
              <a:t>Case studies of non-GSMA pilots</a:t>
            </a:r>
          </a:p>
        </p:txBody>
      </p:sp>
      <p:sp>
        <p:nvSpPr>
          <p:cNvPr id="23" name="Line 18"/>
          <p:cNvSpPr>
            <a:spLocks noChangeShapeType="1"/>
          </p:cNvSpPr>
          <p:nvPr/>
        </p:nvSpPr>
        <p:spPr bwMode="auto">
          <a:xfrm>
            <a:off x="561560" y="3119099"/>
            <a:ext cx="24225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/>
          <a:lstStyle/>
          <a:p>
            <a:endParaRPr lang="en-GB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CPM Pilot Objectives – India and East Africa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12" name="Content Placeholder 22"/>
          <p:cNvSpPr>
            <a:spLocks noGrp="1"/>
          </p:cNvSpPr>
          <p:nvPr>
            <p:ph idx="1"/>
          </p:nvPr>
        </p:nvSpPr>
        <p:spPr>
          <a:xfrm>
            <a:off x="3924886" y="1181685"/>
            <a:ext cx="5036233" cy="5008099"/>
          </a:xfrm>
        </p:spPr>
        <p:txBody>
          <a:bodyPr/>
          <a:lstStyle/>
          <a:p>
            <a:r>
              <a:rPr lang="en-GB" sz="1900" dirty="0" smtClean="0"/>
              <a:t>Demonstrate a </a:t>
            </a:r>
            <a:r>
              <a:rPr lang="en-GB" sz="1900" dirty="0" err="1" smtClean="0"/>
              <a:t>scaleable</a:t>
            </a:r>
            <a:r>
              <a:rPr lang="en-GB" sz="1900" dirty="0" smtClean="0"/>
              <a:t>, revenue driven business model for charging services</a:t>
            </a:r>
          </a:p>
          <a:p>
            <a:endParaRPr lang="en-GB" sz="1900" dirty="0" smtClean="0"/>
          </a:p>
          <a:p>
            <a:r>
              <a:rPr lang="en-GB" sz="1900" dirty="0" smtClean="0"/>
              <a:t>Integrate charging services into mobile banking and payment platforms</a:t>
            </a:r>
          </a:p>
          <a:p>
            <a:endParaRPr lang="en-GB" sz="1900" dirty="0" smtClean="0"/>
          </a:p>
          <a:p>
            <a:r>
              <a:rPr lang="en-GB" sz="1900" dirty="0" smtClean="0"/>
              <a:t>Improve the business case for off-grid base stations, thus enabling expansion of network coverage</a:t>
            </a:r>
          </a:p>
          <a:p>
            <a:endParaRPr lang="en-GB" sz="1900" dirty="0" smtClean="0"/>
          </a:p>
          <a:p>
            <a:r>
              <a:rPr lang="en-GB" sz="1900" dirty="0" smtClean="0"/>
              <a:t>Identify and list high potential vendors/</a:t>
            </a:r>
            <a:r>
              <a:rPr lang="en-GB" sz="1900" dirty="0" err="1" smtClean="0"/>
              <a:t>ESCos</a:t>
            </a:r>
            <a:endParaRPr lang="en-GB" sz="1900" dirty="0" smtClean="0"/>
          </a:p>
          <a:p>
            <a:endParaRPr lang="en-GB" sz="1900" dirty="0" smtClean="0"/>
          </a:p>
          <a:p>
            <a:r>
              <a:rPr lang="en-GB" sz="1900" dirty="0" smtClean="0"/>
              <a:t>Monitor and evaluate multiple CPM models and technologies</a:t>
            </a:r>
          </a:p>
        </p:txBody>
      </p:sp>
      <p:pic>
        <p:nvPicPr>
          <p:cNvPr id="3077" name="Picture 5" descr="C:\Documents and Settings\sgubbi\Desktop\mobile_payment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6067" y="1252025"/>
            <a:ext cx="3458820" cy="48392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174" y="333375"/>
            <a:ext cx="8492540" cy="777875"/>
          </a:xfrm>
        </p:spPr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Integration with </a:t>
            </a:r>
            <a:r>
              <a:rPr lang="en-GB" dirty="0" smtClean="0">
                <a:solidFill>
                  <a:schemeClr val="tx1"/>
                </a:solidFill>
              </a:rPr>
              <a:t>mobile banking </a:t>
            </a:r>
            <a:r>
              <a:rPr lang="en-GB" dirty="0" smtClean="0">
                <a:solidFill>
                  <a:schemeClr val="tx1"/>
                </a:solidFill>
              </a:rPr>
              <a:t>and </a:t>
            </a:r>
            <a:r>
              <a:rPr lang="en-GB" dirty="0" smtClean="0">
                <a:solidFill>
                  <a:schemeClr val="tx1"/>
                </a:solidFill>
              </a:rPr>
              <a:t>payment platforms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9434" y="1296538"/>
            <a:ext cx="8567877" cy="4626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Line Callout 1 10"/>
          <p:cNvSpPr/>
          <p:nvPr/>
        </p:nvSpPr>
        <p:spPr>
          <a:xfrm flipH="1">
            <a:off x="573206" y="1828800"/>
            <a:ext cx="1856202" cy="1289281"/>
          </a:xfrm>
          <a:prstGeom prst="borderCallout1">
            <a:avLst>
              <a:gd name="adj1" fmla="val 99698"/>
              <a:gd name="adj2" fmla="val 49568"/>
              <a:gd name="adj3" fmla="val 176154"/>
              <a:gd name="adj4" fmla="val -6581"/>
            </a:avLst>
          </a:prstGeom>
          <a:solidFill>
            <a:schemeClr val="tx1">
              <a:alpha val="50196"/>
            </a:schemeClr>
          </a:solidFill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1800" dirty="0" smtClean="0"/>
              <a:t>Payments automated by mobile banking</a:t>
            </a:r>
          </a:p>
        </p:txBody>
      </p:sp>
      <p:sp>
        <p:nvSpPr>
          <p:cNvPr id="12" name="Line Callout 1 11"/>
          <p:cNvSpPr/>
          <p:nvPr/>
        </p:nvSpPr>
        <p:spPr>
          <a:xfrm flipH="1">
            <a:off x="6853450" y="1473958"/>
            <a:ext cx="1812878" cy="1114135"/>
          </a:xfrm>
          <a:prstGeom prst="borderCallout1">
            <a:avLst>
              <a:gd name="adj1" fmla="val 99698"/>
              <a:gd name="adj2" fmla="val 49568"/>
              <a:gd name="adj3" fmla="val 83893"/>
              <a:gd name="adj4" fmla="val 200985"/>
            </a:avLst>
          </a:prstGeom>
          <a:solidFill>
            <a:schemeClr val="tx1">
              <a:alpha val="50196"/>
            </a:schemeClr>
          </a:solidFill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1800" dirty="0" smtClean="0"/>
              <a:t>Use excess base station power instead of solar</a:t>
            </a:r>
          </a:p>
        </p:txBody>
      </p:sp>
      <p:sp>
        <p:nvSpPr>
          <p:cNvPr id="13" name="Line Callout 1 12"/>
          <p:cNvSpPr/>
          <p:nvPr/>
        </p:nvSpPr>
        <p:spPr>
          <a:xfrm flipH="1">
            <a:off x="6350758" y="3045725"/>
            <a:ext cx="1812878" cy="1114135"/>
          </a:xfrm>
          <a:prstGeom prst="borderCallout1">
            <a:avLst>
              <a:gd name="adj1" fmla="val 99698"/>
              <a:gd name="adj2" fmla="val 49568"/>
              <a:gd name="adj3" fmla="val 99818"/>
              <a:gd name="adj4" fmla="val 205502"/>
            </a:avLst>
          </a:prstGeom>
          <a:solidFill>
            <a:schemeClr val="tx1">
              <a:alpha val="50196"/>
            </a:schemeClr>
          </a:solidFill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1800" dirty="0" smtClean="0"/>
              <a:t>Sell airtime AND charging services</a:t>
            </a:r>
          </a:p>
        </p:txBody>
      </p:sp>
      <p:sp>
        <p:nvSpPr>
          <p:cNvPr id="14" name="Multiply 13"/>
          <p:cNvSpPr/>
          <p:nvPr/>
        </p:nvSpPr>
        <p:spPr bwMode="auto">
          <a:xfrm>
            <a:off x="4067033" y="1951631"/>
            <a:ext cx="1173707" cy="900752"/>
          </a:xfrm>
          <a:prstGeom prst="mathMultiply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0" i="0" u="none" strike="noStrike" cap="none" normalizeH="0" baseline="0" smtClean="0">
              <a:ln>
                <a:noFill/>
              </a:ln>
              <a:solidFill>
                <a:srgbClr val="00486C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ktangel 30"/>
          <p:cNvSpPr>
            <a:spLocks noChangeArrowheads="1"/>
          </p:cNvSpPr>
          <p:nvPr/>
        </p:nvSpPr>
        <p:spPr bwMode="auto">
          <a:xfrm>
            <a:off x="365125" y="2353230"/>
            <a:ext cx="8474075" cy="3525227"/>
          </a:xfrm>
          <a:prstGeom prst="rect">
            <a:avLst/>
          </a:prstGeom>
          <a:gradFill rotWithShape="1">
            <a:gsLst>
              <a:gs pos="0">
                <a:srgbClr val="E6E6E6"/>
              </a:gs>
              <a:gs pos="100000">
                <a:srgbClr val="F3F3F3"/>
              </a:gs>
            </a:gsLst>
            <a:lin ang="16200000"/>
          </a:gradFill>
          <a:ln w="9525">
            <a:solidFill>
              <a:srgbClr val="E1E1E1"/>
            </a:solidFill>
            <a:miter lim="800000"/>
            <a:headEnd/>
            <a:tailEnd/>
          </a:ln>
          <a:effectLst>
            <a:outerShdw blurRad="63500" dist="127001" dir="2700000" algn="t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+mn-lt"/>
            </a:endParaRPr>
          </a:p>
        </p:txBody>
      </p:sp>
      <p:graphicFrame>
        <p:nvGraphicFramePr>
          <p:cNvPr id="33" name="Group 3"/>
          <p:cNvGraphicFramePr>
            <a:graphicFrameLocks noGrp="1"/>
          </p:cNvGraphicFramePr>
          <p:nvPr/>
        </p:nvGraphicFramePr>
        <p:xfrm>
          <a:off x="191883" y="2280205"/>
          <a:ext cx="8872604" cy="3908384"/>
        </p:xfrm>
        <a:graphic>
          <a:graphicData uri="http://schemas.openxmlformats.org/drawingml/2006/table">
            <a:tbl>
              <a:tblPr/>
              <a:tblGrid>
                <a:gridCol w="3434442"/>
                <a:gridCol w="985432"/>
                <a:gridCol w="901147"/>
                <a:gridCol w="887949"/>
                <a:gridCol w="884041"/>
                <a:gridCol w="911242"/>
                <a:gridCol w="868351"/>
              </a:tblGrid>
              <a:tr h="424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Ｐゴシック" pitchFamily="-112" charset="-128"/>
                          <a:cs typeface="Arial" charset="0"/>
                        </a:rPr>
                        <a:t>Activity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227088"/>
                        </a:gs>
                        <a:gs pos="100000">
                          <a:srgbClr val="00206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Ｐゴシック" pitchFamily="-112" charset="-128"/>
                          <a:cs typeface="Arial" charset="0"/>
                        </a:rPr>
                        <a:t>Q4 2010</a:t>
                      </a:r>
                    </a:p>
                  </a:txBody>
                  <a:tcPr marL="0" marR="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227088"/>
                        </a:gs>
                        <a:gs pos="100000">
                          <a:srgbClr val="00206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Ｐゴシック" pitchFamily="-112" charset="-128"/>
                          <a:cs typeface="Arial" charset="0"/>
                        </a:rPr>
                        <a:t>Q1 2011</a:t>
                      </a:r>
                    </a:p>
                  </a:txBody>
                  <a:tcPr marL="0" marR="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227088"/>
                        </a:gs>
                        <a:gs pos="100000">
                          <a:srgbClr val="00206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Ｐゴシック" pitchFamily="-112" charset="-128"/>
                          <a:cs typeface="Arial" charset="0"/>
                        </a:rPr>
                        <a:t>Q2 2011</a:t>
                      </a:r>
                    </a:p>
                  </a:txBody>
                  <a:tcPr marL="0" marR="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227088"/>
                        </a:gs>
                        <a:gs pos="100000">
                          <a:srgbClr val="00206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Ｐゴシック" pitchFamily="-112" charset="-128"/>
                          <a:cs typeface="Arial" charset="0"/>
                        </a:rPr>
                        <a:t>Q3 2011</a:t>
                      </a:r>
                    </a:p>
                  </a:txBody>
                  <a:tcPr marL="0" marR="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227088"/>
                        </a:gs>
                        <a:gs pos="100000">
                          <a:srgbClr val="00206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Ｐゴシック" pitchFamily="-112" charset="-128"/>
                          <a:cs typeface="Arial" charset="0"/>
                        </a:rPr>
                        <a:t>Q4 2011</a:t>
                      </a:r>
                    </a:p>
                  </a:txBody>
                  <a:tcPr marL="0" marR="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227088"/>
                        </a:gs>
                        <a:gs pos="100000">
                          <a:srgbClr val="00206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ＭＳ Ｐゴシック" pitchFamily="-112" charset="-128"/>
                          <a:cs typeface="Arial" charset="0"/>
                        </a:rPr>
                        <a:t>Q1 2012</a:t>
                      </a:r>
                    </a:p>
                  </a:txBody>
                  <a:tcPr marL="0" marR="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227088"/>
                        </a:gs>
                        <a:gs pos="100000">
                          <a:srgbClr val="002060"/>
                        </a:gs>
                      </a:gsLst>
                      <a:lin ang="5400000" scaled="1"/>
                    </a:gradFill>
                  </a:tcPr>
                </a:tc>
              </a:tr>
              <a:tr h="285719">
                <a:tc>
                  <a:txBody>
                    <a:bodyPr/>
                    <a:lstStyle/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3F3F3F"/>
                          </a:solidFill>
                          <a:effectLst/>
                          <a:latin typeface="+mn-lt"/>
                          <a:ea typeface="ＭＳ Ｐゴシック" pitchFamily="-112" charset="-128"/>
                          <a:cs typeface="Arial" charset="0"/>
                        </a:rPr>
                        <a:t>GSMA-IFC CPM Programme Formal Launch</a:t>
                      </a: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16D9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316D9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16D9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85719">
                <a:tc>
                  <a:txBody>
                    <a:bodyPr/>
                    <a:lstStyle/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3F3F3F"/>
                          </a:solidFill>
                          <a:effectLst/>
                          <a:latin typeface="+mn-lt"/>
                          <a:ea typeface="ＭＳ Ｐゴシック" pitchFamily="-112" charset="-128"/>
                          <a:cs typeface="Arial" charset="0"/>
                        </a:rPr>
                        <a:t>Finalise &amp; Sign Contracts with Pilot Partners</a:t>
                      </a: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16D9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316D9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16D9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85719">
                <a:tc>
                  <a:txBody>
                    <a:bodyPr/>
                    <a:lstStyle/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3F3F3F"/>
                          </a:solidFill>
                          <a:effectLst/>
                          <a:latin typeface="+mn-lt"/>
                          <a:ea typeface="ＭＳ Ｐゴシック" pitchFamily="-112" charset="-128"/>
                          <a:cs typeface="Arial" charset="0"/>
                        </a:rPr>
                        <a:t>Pilot Technical Designs &amp; Business Models</a:t>
                      </a: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16D9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316D9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16D9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85719">
                <a:tc>
                  <a:txBody>
                    <a:bodyPr/>
                    <a:lstStyle/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3F3F3F"/>
                          </a:solidFill>
                          <a:effectLst/>
                          <a:latin typeface="+mn-lt"/>
                          <a:ea typeface="ＭＳ Ｐゴシック" pitchFamily="-112" charset="-128"/>
                          <a:cs typeface="Arial" charset="0"/>
                        </a:rPr>
                        <a:t>India Working Group</a:t>
                      </a: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16D9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16D9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16D9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85719">
                <a:tc>
                  <a:txBody>
                    <a:bodyPr/>
                    <a:lstStyle/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3F3F3F"/>
                          </a:solidFill>
                          <a:effectLst/>
                          <a:latin typeface="+mn-lt"/>
                          <a:ea typeface="ＭＳ Ｐゴシック" pitchFamily="-112" charset="-128"/>
                          <a:cs typeface="Arial" charset="0"/>
                        </a:rPr>
                        <a:t>Select Pilot Site &amp; Customise Design</a:t>
                      </a: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85719">
                <a:tc>
                  <a:txBody>
                    <a:bodyPr/>
                    <a:lstStyle/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3F3F3F"/>
                          </a:solidFill>
                          <a:effectLst/>
                          <a:latin typeface="+mn-lt"/>
                          <a:ea typeface="ＭＳ Ｐゴシック" pitchFamily="-112" charset="-128"/>
                          <a:cs typeface="Arial" charset="0"/>
                        </a:rPr>
                        <a:t>East Africa Working Group (Tentative)</a:t>
                      </a: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85719">
                <a:tc>
                  <a:txBody>
                    <a:bodyPr/>
                    <a:lstStyle/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3F3F3F"/>
                          </a:solidFill>
                          <a:effectLst/>
                          <a:latin typeface="+mn-lt"/>
                          <a:ea typeface="ＭＳ Ｐゴシック" pitchFamily="-112" charset="-128"/>
                          <a:cs typeface="Arial" charset="0"/>
                        </a:rPr>
                        <a:t>Installation &amp; Operational Setup</a:t>
                      </a: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85719">
                <a:tc>
                  <a:txBody>
                    <a:bodyPr/>
                    <a:lstStyle/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3F3F3F"/>
                          </a:solidFill>
                          <a:effectLst/>
                          <a:latin typeface="+mn-lt"/>
                          <a:ea typeface="ＭＳ Ｐゴシック" pitchFamily="-112" charset="-128"/>
                          <a:cs typeface="Arial" charset="0"/>
                        </a:rPr>
                        <a:t>Report Key Technical Learnings from Pilots</a:t>
                      </a: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85719">
                <a:tc>
                  <a:txBody>
                    <a:bodyPr/>
                    <a:lstStyle/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3F3F3F"/>
                          </a:solidFill>
                          <a:effectLst/>
                          <a:latin typeface="+mn-lt"/>
                          <a:ea typeface="ＭＳ Ｐゴシック" pitchFamily="-112" charset="-128"/>
                          <a:cs typeface="Arial" charset="0"/>
                        </a:rPr>
                        <a:t>Report Key Business/Engagement/Delivery Model related learnings</a:t>
                      </a: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85719">
                <a:tc>
                  <a:txBody>
                    <a:bodyPr/>
                    <a:lstStyle/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3F3F3F"/>
                          </a:solidFill>
                          <a:effectLst/>
                          <a:latin typeface="+mn-lt"/>
                          <a:ea typeface="ＭＳ Ｐゴシック" pitchFamily="-112" charset="-128"/>
                          <a:cs typeface="Arial" charset="0"/>
                        </a:rPr>
                        <a:t>Pilot Case Studies, Handover,  Evaluation &amp; Close Out Reports</a:t>
                      </a: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85719">
                <a:tc>
                  <a:txBody>
                    <a:bodyPr/>
                    <a:lstStyle/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3F3F3F"/>
                          </a:solidFill>
                          <a:effectLst/>
                          <a:latin typeface="+mn-lt"/>
                          <a:ea typeface="ＭＳ Ｐゴシック" pitchFamily="-112" charset="-128"/>
                          <a:cs typeface="Arial" charset="0"/>
                        </a:rPr>
                        <a:t>Working Group</a:t>
                      </a: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285719">
                <a:tc>
                  <a:txBody>
                    <a:bodyPr/>
                    <a:lstStyle/>
                    <a:p>
                      <a:pPr marL="180975" marR="0" lvl="0" indent="-1809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noProof="1" smtClean="0">
                          <a:ln>
                            <a:noFill/>
                          </a:ln>
                          <a:solidFill>
                            <a:srgbClr val="3F3F3F"/>
                          </a:solidFill>
                          <a:effectLst/>
                          <a:latin typeface="+mn-lt"/>
                          <a:ea typeface="ＭＳ Ｐゴシック" pitchFamily="-112" charset="-128"/>
                          <a:cs typeface="Arial" charset="0"/>
                        </a:rPr>
                        <a:t>Develop CPM Methodology, Standard Designs &amp; Replication Guides</a:t>
                      </a: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3F3F3F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-112" charset="2"/>
                        <a:buNone/>
                        <a:tabLst/>
                      </a:pPr>
                      <a:endParaRPr kumimoji="0" 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ＭＳ Ｐゴシック" pitchFamily="-112" charset="-128"/>
                        <a:cs typeface="Arial" charset="0"/>
                      </a:endParaRPr>
                    </a:p>
                  </a:txBody>
                  <a:tcPr marL="90000" marR="18000" marT="18000" marB="18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  <p:sp>
        <p:nvSpPr>
          <p:cNvPr id="34" name="Rektangel 4"/>
          <p:cNvSpPr>
            <a:spLocks noChangeArrowheads="1"/>
          </p:cNvSpPr>
          <p:nvPr/>
        </p:nvSpPr>
        <p:spPr bwMode="auto">
          <a:xfrm>
            <a:off x="3680425" y="3024554"/>
            <a:ext cx="933777" cy="25321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227088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indent="-342900" algn="ctr" defTabSz="914400">
              <a:buFont typeface="Calibri" pitchFamily="-112" charset="0"/>
              <a:buAutoNum type="arabicPeriod"/>
            </a:pPr>
            <a:endParaRPr lang="en-GB" sz="1400" b="1" noProof="1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5" name="Rektangel 20"/>
          <p:cNvSpPr>
            <a:spLocks noChangeArrowheads="1"/>
          </p:cNvSpPr>
          <p:nvPr/>
        </p:nvSpPr>
        <p:spPr bwMode="auto">
          <a:xfrm>
            <a:off x="709593" y="1547446"/>
            <a:ext cx="231496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9388" indent="-179388" algn="l" defTabSz="914400">
              <a:spcBef>
                <a:spcPct val="20000"/>
              </a:spcBef>
            </a:pPr>
            <a:r>
              <a:rPr lang="en-GB" sz="1600" b="1" noProof="1" smtClean="0">
                <a:solidFill>
                  <a:srgbClr val="3F3F3F"/>
                </a:solidFill>
                <a:latin typeface="+mn-lt"/>
                <a:cs typeface="Arial" charset="0"/>
              </a:rPr>
              <a:t>Build</a:t>
            </a:r>
            <a:endParaRPr lang="en-GB" sz="1600" b="1" noProof="1">
              <a:solidFill>
                <a:srgbClr val="3F3F3F"/>
              </a:solidFill>
              <a:latin typeface="+mn-lt"/>
              <a:cs typeface="Arial" charset="0"/>
            </a:endParaRPr>
          </a:p>
        </p:txBody>
      </p:sp>
      <p:sp>
        <p:nvSpPr>
          <p:cNvPr id="36" name="Rektangel 23"/>
          <p:cNvSpPr>
            <a:spLocks noChangeArrowheads="1"/>
          </p:cNvSpPr>
          <p:nvPr/>
        </p:nvSpPr>
        <p:spPr bwMode="auto">
          <a:xfrm>
            <a:off x="721853" y="1181687"/>
            <a:ext cx="219015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9388" indent="-179388" algn="l" defTabSz="914400">
              <a:spcBef>
                <a:spcPct val="20000"/>
              </a:spcBef>
            </a:pPr>
            <a:r>
              <a:rPr lang="en-GB" sz="1600" b="1" noProof="1" smtClean="0">
                <a:solidFill>
                  <a:srgbClr val="3F3F3F"/>
                </a:solidFill>
                <a:latin typeface="+mn-lt"/>
                <a:cs typeface="Arial" charset="0"/>
              </a:rPr>
              <a:t>Setup/Design</a:t>
            </a:r>
            <a:endParaRPr lang="en-GB" sz="1600" b="1" noProof="1">
              <a:solidFill>
                <a:srgbClr val="3F3F3F"/>
              </a:solidFill>
              <a:latin typeface="+mn-lt"/>
              <a:cs typeface="Arial" charset="0"/>
            </a:endParaRPr>
          </a:p>
        </p:txBody>
      </p:sp>
      <p:sp>
        <p:nvSpPr>
          <p:cNvPr id="37" name="Rektangel 29"/>
          <p:cNvSpPr>
            <a:spLocks noChangeArrowheads="1"/>
          </p:cNvSpPr>
          <p:nvPr/>
        </p:nvSpPr>
        <p:spPr bwMode="auto">
          <a:xfrm>
            <a:off x="689665" y="1899139"/>
            <a:ext cx="257404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9388" indent="-179388" algn="l" defTabSz="914400">
              <a:spcBef>
                <a:spcPct val="20000"/>
              </a:spcBef>
            </a:pPr>
            <a:r>
              <a:rPr lang="en-GB" sz="1600" b="1" noProof="1" smtClean="0">
                <a:solidFill>
                  <a:srgbClr val="3F3F3F"/>
                </a:solidFill>
                <a:latin typeface="+mn-lt"/>
                <a:cs typeface="Arial" charset="0"/>
              </a:rPr>
              <a:t>Monitoring &amp; Evaluation</a:t>
            </a:r>
            <a:endParaRPr lang="en-GB" sz="1600" b="1" noProof="1">
              <a:solidFill>
                <a:srgbClr val="3F3F3F"/>
              </a:solidFill>
              <a:latin typeface="+mn-lt"/>
              <a:cs typeface="Arial" charset="0"/>
            </a:endParaRPr>
          </a:p>
        </p:txBody>
      </p:sp>
      <p:sp>
        <p:nvSpPr>
          <p:cNvPr id="38" name="Rektangel 33"/>
          <p:cNvSpPr>
            <a:spLocks noChangeArrowheads="1"/>
          </p:cNvSpPr>
          <p:nvPr/>
        </p:nvSpPr>
        <p:spPr bwMode="auto">
          <a:xfrm>
            <a:off x="376927" y="1902656"/>
            <a:ext cx="288925" cy="274638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9050">
            <a:noFill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/>
          <a:lstStyle/>
          <a:p>
            <a:pPr indent="-342900">
              <a:buFont typeface="Calibri" pitchFamily="-112" charset="0"/>
              <a:buAutoNum type="arabicPeriod"/>
            </a:pPr>
            <a:endParaRPr lang="en-GB" sz="1600" noProof="1">
              <a:solidFill>
                <a:srgbClr val="FFFFFF"/>
              </a:solidFill>
              <a:latin typeface="+mn-lt"/>
            </a:endParaRPr>
          </a:p>
        </p:txBody>
      </p:sp>
      <p:sp>
        <p:nvSpPr>
          <p:cNvPr id="39" name="Rektangel 36"/>
          <p:cNvSpPr>
            <a:spLocks noChangeArrowheads="1"/>
          </p:cNvSpPr>
          <p:nvPr/>
        </p:nvSpPr>
        <p:spPr bwMode="auto">
          <a:xfrm>
            <a:off x="371061" y="1272209"/>
            <a:ext cx="295607" cy="25179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227088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indent="-342900" algn="ctr" defTabSz="914400">
              <a:buFont typeface="Calibri" pitchFamily="-112" charset="0"/>
              <a:buAutoNum type="arabicPeriod"/>
            </a:pPr>
            <a:endParaRPr lang="en-GB" sz="1600" b="1" noProof="1">
              <a:solidFill>
                <a:srgbClr val="FFFFFF"/>
              </a:solidFill>
              <a:latin typeface="+mn-lt"/>
            </a:endParaRPr>
          </a:p>
        </p:txBody>
      </p:sp>
      <p:sp>
        <p:nvSpPr>
          <p:cNvPr id="40" name="Rektangel 38"/>
          <p:cNvSpPr>
            <a:spLocks noChangeArrowheads="1"/>
          </p:cNvSpPr>
          <p:nvPr/>
        </p:nvSpPr>
        <p:spPr bwMode="auto">
          <a:xfrm>
            <a:off x="377147" y="1566839"/>
            <a:ext cx="290512" cy="27463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rgbClr val="34A8CC"/>
            </a:solidFill>
            <a:miter lim="800000"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indent="-342900" algn="ctr">
              <a:buFont typeface="Calibri" pitchFamily="-112" charset="0"/>
              <a:buAutoNum type="arabicPeriod"/>
            </a:pPr>
            <a:endParaRPr lang="en-GB" sz="1600" b="1" noProof="1">
              <a:solidFill>
                <a:srgbClr val="FFFFFF"/>
              </a:solidFill>
              <a:latin typeface="+mn-lt"/>
            </a:endParaRPr>
          </a:p>
        </p:txBody>
      </p:sp>
      <p:sp>
        <p:nvSpPr>
          <p:cNvPr id="41" name="Rektangel 41"/>
          <p:cNvSpPr>
            <a:spLocks noChangeArrowheads="1"/>
          </p:cNvSpPr>
          <p:nvPr/>
        </p:nvSpPr>
        <p:spPr bwMode="auto">
          <a:xfrm>
            <a:off x="6413849" y="4744278"/>
            <a:ext cx="861594" cy="265044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9050">
            <a:noFill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/>
          <a:lstStyle/>
          <a:p>
            <a:pPr indent="-342900">
              <a:buFont typeface="Calibri" pitchFamily="-112" charset="0"/>
              <a:buAutoNum type="arabicPeriod"/>
            </a:pPr>
            <a:endParaRPr lang="en-GB" noProof="1">
              <a:solidFill>
                <a:srgbClr val="FFFFFF"/>
              </a:solidFill>
              <a:latin typeface="+mn-lt"/>
            </a:endParaRPr>
          </a:p>
        </p:txBody>
      </p:sp>
      <p:sp>
        <p:nvSpPr>
          <p:cNvPr id="42" name="Rektangel 4"/>
          <p:cNvSpPr>
            <a:spLocks noChangeArrowheads="1"/>
          </p:cNvSpPr>
          <p:nvPr/>
        </p:nvSpPr>
        <p:spPr bwMode="auto">
          <a:xfrm>
            <a:off x="3703262" y="3319975"/>
            <a:ext cx="1248565" cy="23915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rgbClr val="227088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indent="-342900" algn="ctr" defTabSz="914400">
              <a:buFont typeface="Calibri" pitchFamily="-112" charset="0"/>
              <a:buAutoNum type="arabicPeriod"/>
            </a:pPr>
            <a:endParaRPr lang="en-GB" sz="1400" b="1" noProof="1">
              <a:solidFill>
                <a:srgbClr val="FFFFFF"/>
              </a:solidFill>
              <a:latin typeface="+mn-lt"/>
            </a:endParaRPr>
          </a:p>
        </p:txBody>
      </p:sp>
      <p:sp>
        <p:nvSpPr>
          <p:cNvPr id="43" name="6-Point Star 42"/>
          <p:cNvSpPr/>
          <p:nvPr/>
        </p:nvSpPr>
        <p:spPr bwMode="auto">
          <a:xfrm>
            <a:off x="3951799" y="2675502"/>
            <a:ext cx="298683" cy="332742"/>
          </a:xfrm>
          <a:prstGeom prst="star6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sx="1000" sy="1000" algn="ctr" rotWithShape="0">
              <a:srgbClr val="CD0921"/>
            </a:outerShdw>
          </a:effectLst>
        </p:spPr>
        <p:txBody>
          <a:bodyPr lIns="18000" tIns="18000" rIns="18000" bIns="18000" rtlCol="0" anchor="ctr"/>
          <a:lstStyle/>
          <a:p>
            <a:endParaRPr lang="en-GB" sz="14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4" name="Rektangel 38"/>
          <p:cNvSpPr>
            <a:spLocks noChangeArrowheads="1"/>
          </p:cNvSpPr>
          <p:nvPr/>
        </p:nvSpPr>
        <p:spPr bwMode="auto">
          <a:xfrm>
            <a:off x="5195756" y="4412974"/>
            <a:ext cx="1218295" cy="27170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rgbClr val="34A8CC"/>
            </a:solidFill>
            <a:miter lim="800000"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indent="-342900" algn="ctr">
              <a:buFont typeface="Calibri" pitchFamily="-112" charset="0"/>
              <a:buAutoNum type="arabicPeriod"/>
            </a:pPr>
            <a:endParaRPr lang="en-GB" sz="1600" b="1" noProof="1">
              <a:solidFill>
                <a:srgbClr val="FFFFFF"/>
              </a:solidFill>
              <a:latin typeface="+mn-lt"/>
            </a:endParaRPr>
          </a:p>
        </p:txBody>
      </p:sp>
      <p:sp>
        <p:nvSpPr>
          <p:cNvPr id="45" name="Rektangel 38"/>
          <p:cNvSpPr>
            <a:spLocks noChangeArrowheads="1"/>
          </p:cNvSpPr>
          <p:nvPr/>
        </p:nvSpPr>
        <p:spPr bwMode="auto">
          <a:xfrm>
            <a:off x="4614203" y="3868615"/>
            <a:ext cx="886265" cy="2532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rgbClr val="34A8CC"/>
            </a:solidFill>
            <a:miter lim="800000"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 anchor="ctr"/>
          <a:lstStyle/>
          <a:p>
            <a:pPr indent="-342900" algn="ctr">
              <a:buFont typeface="Calibri" pitchFamily="-112" charset="0"/>
              <a:buAutoNum type="arabicPeriod"/>
            </a:pPr>
            <a:endParaRPr lang="en-GB" sz="1600" b="1" noProof="1">
              <a:solidFill>
                <a:srgbClr val="FFFFFF"/>
              </a:solidFill>
              <a:latin typeface="+mn-lt"/>
            </a:endParaRPr>
          </a:p>
        </p:txBody>
      </p:sp>
      <p:sp>
        <p:nvSpPr>
          <p:cNvPr id="50" name="6-Point Star 49"/>
          <p:cNvSpPr/>
          <p:nvPr/>
        </p:nvSpPr>
        <p:spPr bwMode="auto">
          <a:xfrm>
            <a:off x="7263728" y="5546227"/>
            <a:ext cx="316515" cy="403999"/>
          </a:xfrm>
          <a:prstGeom prst="star6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sx="1000" sy="1000" algn="ctr" rotWithShape="0">
              <a:srgbClr val="CD0921"/>
            </a:outerShdw>
          </a:effectLst>
        </p:spPr>
        <p:txBody>
          <a:bodyPr lIns="18000" tIns="18000" rIns="18000" bIns="18000" rtlCol="0" anchor="ctr"/>
          <a:lstStyle/>
          <a:p>
            <a:r>
              <a:rPr lang="en-GB" sz="1400" b="1" dirty="0" smtClean="0">
                <a:solidFill>
                  <a:schemeClr val="tx1"/>
                </a:solidFill>
                <a:latin typeface="+mn-lt"/>
              </a:rPr>
              <a:t>?</a:t>
            </a:r>
            <a:endParaRPr lang="en-GB" sz="14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1" name="Rektangel 41"/>
          <p:cNvSpPr>
            <a:spLocks noChangeArrowheads="1"/>
          </p:cNvSpPr>
          <p:nvPr/>
        </p:nvSpPr>
        <p:spPr bwMode="auto">
          <a:xfrm>
            <a:off x="6738832" y="5022575"/>
            <a:ext cx="1146211" cy="278294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9050">
            <a:noFill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/>
          <a:lstStyle/>
          <a:p>
            <a:pPr indent="-342900">
              <a:buFont typeface="Calibri" pitchFamily="-112" charset="0"/>
              <a:buAutoNum type="arabicPeriod"/>
            </a:pPr>
            <a:endParaRPr lang="en-GB" noProof="1">
              <a:solidFill>
                <a:srgbClr val="FFFFFF"/>
              </a:solidFill>
              <a:latin typeface="+mn-lt"/>
            </a:endParaRPr>
          </a:p>
        </p:txBody>
      </p:sp>
      <p:sp>
        <p:nvSpPr>
          <p:cNvPr id="52" name="Title 54"/>
          <p:cNvSpPr>
            <a:spLocks noGrp="1"/>
          </p:cNvSpPr>
          <p:nvPr>
            <p:ph type="title"/>
          </p:nvPr>
        </p:nvSpPr>
        <p:spPr>
          <a:xfrm>
            <a:off x="384175" y="333375"/>
            <a:ext cx="6707188" cy="777875"/>
          </a:xfrm>
        </p:spPr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CPM Pilots Implementation</a:t>
            </a:r>
            <a:r>
              <a:rPr lang="en-GB" baseline="0" dirty="0" smtClean="0">
                <a:solidFill>
                  <a:schemeClr val="tx1"/>
                </a:solidFill>
              </a:rPr>
              <a:t> Timeline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3" name="6-Point Star 52"/>
          <p:cNvSpPr/>
          <p:nvPr/>
        </p:nvSpPr>
        <p:spPr bwMode="auto">
          <a:xfrm>
            <a:off x="5522690" y="4041914"/>
            <a:ext cx="334771" cy="372675"/>
          </a:xfrm>
          <a:prstGeom prst="star6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sx="1000" sy="1000" algn="ctr" rotWithShape="0">
              <a:srgbClr val="CD0921"/>
            </a:outerShdw>
          </a:effectLst>
        </p:spPr>
        <p:txBody>
          <a:bodyPr lIns="18000" tIns="18000" rIns="18000" bIns="18000" rtlCol="0" anchor="ctr"/>
          <a:lstStyle/>
          <a:p>
            <a:r>
              <a:rPr lang="en-GB" sz="1400" b="1" dirty="0" smtClean="0">
                <a:solidFill>
                  <a:schemeClr val="tx1"/>
                </a:solidFill>
                <a:latin typeface="+mn-lt"/>
              </a:rPr>
              <a:t>?</a:t>
            </a:r>
            <a:endParaRPr lang="en-GB" sz="14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4" name="6-Point Star 53"/>
          <p:cNvSpPr/>
          <p:nvPr/>
        </p:nvSpPr>
        <p:spPr bwMode="auto">
          <a:xfrm>
            <a:off x="4200427" y="3543509"/>
            <a:ext cx="292059" cy="326125"/>
          </a:xfrm>
          <a:prstGeom prst="star6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sx="1000" sy="1000" algn="ctr" rotWithShape="0">
              <a:srgbClr val="CD0921"/>
            </a:outerShdw>
          </a:effectLst>
        </p:spPr>
        <p:txBody>
          <a:bodyPr lIns="18000" tIns="18000" rIns="18000" bIns="18000" rtlCol="0" anchor="ctr"/>
          <a:lstStyle/>
          <a:p>
            <a:endParaRPr lang="en-GB" sz="14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5" name="Rektangel 41"/>
          <p:cNvSpPr>
            <a:spLocks noChangeArrowheads="1"/>
          </p:cNvSpPr>
          <p:nvPr/>
        </p:nvSpPr>
        <p:spPr bwMode="auto">
          <a:xfrm>
            <a:off x="7235784" y="5340625"/>
            <a:ext cx="954059" cy="271667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9050">
            <a:noFill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/>
          <a:lstStyle/>
          <a:p>
            <a:pPr indent="-342900">
              <a:buFont typeface="Calibri" pitchFamily="-112" charset="0"/>
              <a:buAutoNum type="arabicPeriod"/>
            </a:pPr>
            <a:endParaRPr lang="en-GB" noProof="1">
              <a:solidFill>
                <a:srgbClr val="FFFFFF"/>
              </a:solidFill>
              <a:latin typeface="+mn-lt"/>
            </a:endParaRPr>
          </a:p>
        </p:txBody>
      </p:sp>
      <p:sp>
        <p:nvSpPr>
          <p:cNvPr id="56" name="Rektangel 23"/>
          <p:cNvSpPr>
            <a:spLocks noChangeArrowheads="1"/>
          </p:cNvSpPr>
          <p:nvPr/>
        </p:nvSpPr>
        <p:spPr bwMode="auto">
          <a:xfrm>
            <a:off x="3988473" y="1175063"/>
            <a:ext cx="373754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9388" indent="-179388" algn="l" defTabSz="914400">
              <a:spcBef>
                <a:spcPct val="20000"/>
              </a:spcBef>
            </a:pPr>
            <a:r>
              <a:rPr lang="en-GB" sz="1600" b="1" noProof="1" smtClean="0">
                <a:solidFill>
                  <a:srgbClr val="3F3F3F"/>
                </a:solidFill>
                <a:latin typeface="+mn-lt"/>
                <a:cs typeface="Arial" charset="0"/>
              </a:rPr>
              <a:t>Technical Assistance &amp; Training</a:t>
            </a:r>
            <a:endParaRPr lang="en-GB" sz="1600" b="1" noProof="1">
              <a:solidFill>
                <a:srgbClr val="3F3F3F"/>
              </a:solidFill>
              <a:latin typeface="+mn-lt"/>
              <a:cs typeface="Arial" charset="0"/>
            </a:endParaRPr>
          </a:p>
        </p:txBody>
      </p:sp>
      <p:sp>
        <p:nvSpPr>
          <p:cNvPr id="57" name="Rektangel 36"/>
          <p:cNvSpPr>
            <a:spLocks noChangeArrowheads="1"/>
          </p:cNvSpPr>
          <p:nvPr/>
        </p:nvSpPr>
        <p:spPr bwMode="auto">
          <a:xfrm>
            <a:off x="3717194" y="1208522"/>
            <a:ext cx="258458" cy="26246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rgbClr val="227088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indent="-342900" algn="ctr" defTabSz="914400">
              <a:buFont typeface="Calibri" pitchFamily="-112" charset="0"/>
              <a:buAutoNum type="arabicPeriod"/>
            </a:pPr>
            <a:endParaRPr lang="en-GB" sz="1600" b="1" noProof="1">
              <a:solidFill>
                <a:srgbClr val="FFFFFF"/>
              </a:solidFill>
              <a:latin typeface="+mn-lt"/>
            </a:endParaRPr>
          </a:p>
        </p:txBody>
      </p:sp>
      <p:sp>
        <p:nvSpPr>
          <p:cNvPr id="58" name="Rektangel 41"/>
          <p:cNvSpPr>
            <a:spLocks noChangeArrowheads="1"/>
          </p:cNvSpPr>
          <p:nvPr/>
        </p:nvSpPr>
        <p:spPr bwMode="auto">
          <a:xfrm>
            <a:off x="8216348" y="5989982"/>
            <a:ext cx="861392" cy="27829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noFill/>
            <a:round/>
            <a:headEnd/>
            <a:tailEnd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</p:spPr>
        <p:txBody>
          <a:bodyPr/>
          <a:lstStyle/>
          <a:p>
            <a:pPr indent="-342900">
              <a:buFont typeface="Calibri" pitchFamily="-112" charset="0"/>
              <a:buAutoNum type="arabicPeriod"/>
            </a:pPr>
            <a:endParaRPr lang="en-GB" noProof="1">
              <a:solidFill>
                <a:srgbClr val="FFFFF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"/>
          <p:cNvSpPr>
            <a:spLocks noGrp="1" noChangeArrowheads="1"/>
          </p:cNvSpPr>
          <p:nvPr>
            <p:ph type="title"/>
          </p:nvPr>
        </p:nvSpPr>
        <p:spPr>
          <a:xfrm>
            <a:off x="384175" y="333375"/>
            <a:ext cx="6707188" cy="77787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>
                <a:solidFill>
                  <a:schemeClr val="tx1"/>
                </a:solidFill>
              </a:rPr>
              <a:t>Questions</a:t>
            </a:r>
            <a:r>
              <a:rPr lang="en-US" dirty="0" smtClean="0">
                <a:solidFill>
                  <a:schemeClr val="tx1"/>
                </a:solidFill>
              </a:rPr>
              <a:t>?</a:t>
            </a:r>
            <a:endParaRPr lang="en-US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Future Opportunity: For Discussion</a:t>
            </a: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760"/>
            <a:ext cx="4932041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ontent Placeholder 22"/>
          <p:cNvSpPr txBox="1">
            <a:spLocks/>
          </p:cNvSpPr>
          <p:nvPr/>
        </p:nvSpPr>
        <p:spPr>
          <a:xfrm>
            <a:off x="4932040" y="1181685"/>
            <a:ext cx="4029079" cy="5008099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D0921"/>
              </a:buClr>
              <a:buSzPct val="50000"/>
              <a:buFont typeface="Wingdings 2" pitchFamily="18" charset="2"/>
              <a:buChar char="¢"/>
              <a:tabLst/>
              <a:defRPr/>
            </a:pPr>
            <a:r>
              <a:rPr kumimoji="0" lang="en-GB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alatino"/>
                <a:ea typeface="+mn-ea"/>
                <a:cs typeface="Palatino"/>
              </a:rPr>
              <a:t>Adaptation</a:t>
            </a:r>
            <a:r>
              <a:rPr kumimoji="0" lang="en-GB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alatino"/>
                <a:ea typeface="+mn-ea"/>
                <a:cs typeface="Palatino"/>
              </a:rPr>
              <a:t> of the OPEX model for solar powered BTS in India</a:t>
            </a:r>
            <a:endParaRPr kumimoji="0" lang="en-GB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alatino"/>
              <a:ea typeface="+mn-ea"/>
              <a:cs typeface="Palatino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D0921"/>
              </a:buClr>
              <a:buSzPct val="50000"/>
              <a:buFont typeface="Wingdings 2" pitchFamily="18" charset="2"/>
              <a:buChar char="¢"/>
              <a:tabLst/>
              <a:defRPr/>
            </a:pPr>
            <a:r>
              <a:rPr lang="en-GB" kern="0" dirty="0" smtClean="0">
                <a:latin typeface="Palatino"/>
                <a:cs typeface="Palatino"/>
              </a:rPr>
              <a:t>Operator or tower company sells their diesel generators to a 3</a:t>
            </a:r>
            <a:r>
              <a:rPr lang="en-GB" kern="0" baseline="30000" dirty="0" smtClean="0">
                <a:latin typeface="Palatino"/>
                <a:cs typeface="Palatino"/>
              </a:rPr>
              <a:t>rd</a:t>
            </a:r>
            <a:r>
              <a:rPr lang="en-GB" kern="0" dirty="0" smtClean="0">
                <a:latin typeface="Palatino"/>
                <a:cs typeface="Palatino"/>
              </a:rPr>
              <a:t> party Distributed Utility Company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D0921"/>
              </a:buClr>
              <a:buSzPct val="50000"/>
              <a:buFont typeface="Wingdings 2" pitchFamily="18" charset="2"/>
              <a:buChar char="¢"/>
              <a:tabLst/>
              <a:defRPr/>
            </a:pPr>
            <a:r>
              <a:rPr lang="en-GB" kern="0" dirty="0" smtClean="0">
                <a:latin typeface="Palatino"/>
                <a:cs typeface="Palatino"/>
              </a:rPr>
              <a:t>The 3</a:t>
            </a:r>
            <a:r>
              <a:rPr lang="en-GB" kern="0" baseline="30000" dirty="0" smtClean="0">
                <a:latin typeface="Palatino"/>
                <a:cs typeface="Palatino"/>
              </a:rPr>
              <a:t>rd</a:t>
            </a:r>
            <a:r>
              <a:rPr lang="en-GB" kern="0" dirty="0" smtClean="0">
                <a:latin typeface="Palatino"/>
                <a:cs typeface="Palatino"/>
              </a:rPr>
              <a:t> party constructs a mini-grid to the BTS and the community and sells power at reduced cost due to economy of scale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D0921"/>
              </a:buClr>
              <a:buSzPct val="50000"/>
              <a:buFont typeface="Wingdings 2" pitchFamily="18" charset="2"/>
              <a:buChar char="¢"/>
              <a:tabLst/>
              <a:defRPr/>
            </a:pPr>
            <a:r>
              <a:rPr lang="en-GB" kern="0" dirty="0" smtClean="0">
                <a:latin typeface="Palatino"/>
                <a:cs typeface="Palatino"/>
              </a:rPr>
              <a:t>Diesel generator could remain within the BTS site for a rental fee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D0921"/>
              </a:buClr>
              <a:buSzPct val="50000"/>
              <a:buFont typeface="Wingdings 2" pitchFamily="18" charset="2"/>
              <a:buChar char="¢"/>
              <a:tabLst/>
              <a:defRPr/>
            </a:pPr>
            <a:r>
              <a:rPr lang="en-GB" kern="0" dirty="0" smtClean="0">
                <a:latin typeface="Palatino"/>
                <a:cs typeface="Palatino"/>
              </a:rPr>
              <a:t>Operator/tower company receives cheaper energy, earns rent, releases capital from </a:t>
            </a:r>
            <a:r>
              <a:rPr lang="en-GB" kern="0" dirty="0" err="1" smtClean="0">
                <a:latin typeface="Palatino"/>
                <a:cs typeface="Palatino"/>
              </a:rPr>
              <a:t>genset</a:t>
            </a:r>
            <a:r>
              <a:rPr lang="en-GB" kern="0" dirty="0" smtClean="0">
                <a:latin typeface="Palatino"/>
                <a:cs typeface="Palatino"/>
              </a:rPr>
              <a:t> sales, outsources non-core business and enables community to be powered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D0921"/>
              </a:buClr>
              <a:buSzPct val="50000"/>
              <a:buFont typeface="Wingdings 2" pitchFamily="18" charset="2"/>
              <a:buChar char="¢"/>
              <a:tabLst/>
              <a:defRPr/>
            </a:pPr>
            <a:endParaRPr lang="en-GB" kern="0" dirty="0" smtClean="0">
              <a:latin typeface="Palatino"/>
              <a:cs typeface="Palatino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D0921"/>
              </a:buClr>
              <a:buSzPct val="50000"/>
              <a:buFont typeface="Wingdings 2" pitchFamily="18" charset="2"/>
              <a:buChar char="¢"/>
              <a:tabLst/>
              <a:defRPr/>
            </a:pPr>
            <a:endParaRPr lang="en-GB" kern="0" dirty="0" smtClean="0">
              <a:latin typeface="Palatino"/>
              <a:cs typeface="Palatin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Custom 9">
      <a:dk1>
        <a:srgbClr val="000000"/>
      </a:dk1>
      <a:lt1>
        <a:srgbClr val="FFFFFF"/>
      </a:lt1>
      <a:dk2>
        <a:srgbClr val="730B25"/>
      </a:dk2>
      <a:lt2>
        <a:srgbClr val="8B9BA0"/>
      </a:lt2>
      <a:accent1>
        <a:srgbClr val="D01D31"/>
      </a:accent1>
      <a:accent2>
        <a:srgbClr val="2E2F56"/>
      </a:accent2>
      <a:accent3>
        <a:srgbClr val="D05825"/>
      </a:accent3>
      <a:accent4>
        <a:srgbClr val="789D92"/>
      </a:accent4>
      <a:accent5>
        <a:srgbClr val="DDD7BD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 Narrow"/>
        <a:ea typeface=""/>
        <a:cs typeface="Arial"/>
      </a:majorFont>
      <a:minorFont>
        <a:latin typeface="Arial Narrow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Default Design">
  <a:themeElements>
    <a:clrScheme name="Custom 3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FFF00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EAC730"/>
      </a:accent6>
      <a:hlink>
        <a:srgbClr val="0070C0"/>
      </a:hlink>
      <a:folHlink>
        <a:srgbClr val="0070C0"/>
      </a:folHlink>
    </a:clrScheme>
    <a:fontScheme name="2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00" b="0" i="0" u="none" strike="noStrike" cap="none" normalizeH="0" baseline="0" smtClean="0">
            <a:ln>
              <a:noFill/>
            </a:ln>
            <a:solidFill>
              <a:srgbClr val="00486C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00" b="0" i="0" u="none" strike="noStrike" cap="none" normalizeH="0" baseline="0" smtClean="0">
            <a:ln>
              <a:noFill/>
            </a:ln>
            <a:solidFill>
              <a:srgbClr val="00486C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18046</TotalTime>
  <Words>1189</Words>
  <Application>Microsoft Office PowerPoint</Application>
  <PresentationFormat>On-screen Show (4:3)</PresentationFormat>
  <Paragraphs>161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Default Design</vt:lpstr>
      <vt:lpstr>Office Theme</vt:lpstr>
      <vt:lpstr>2_Default Design</vt:lpstr>
      <vt:lpstr>Slide 0</vt:lpstr>
      <vt:lpstr>1.6 billion people live off-grid, creating barriers for economic development and mobile industry growth </vt:lpstr>
      <vt:lpstr>The mobile industry has succeeded in deploying powered infrastructure to remote, off-grid regions</vt:lpstr>
      <vt:lpstr>An opportunity exists for operators to provide or sell excess power to the local community</vt:lpstr>
      <vt:lpstr>Scale is possible due to the amount of power infrastructure already deployed</vt:lpstr>
      <vt:lpstr>Example Pilot Setup</vt:lpstr>
      <vt:lpstr>Sample CPM Pilot Model</vt:lpstr>
      <vt:lpstr>Community Power from Mobile – Next Steps</vt:lpstr>
      <vt:lpstr>GSMA Community Power from Mobile: Vision &amp; Objectives</vt:lpstr>
      <vt:lpstr>GSMA/IFC Partnership</vt:lpstr>
      <vt:lpstr>Project structure</vt:lpstr>
      <vt:lpstr>CPM Pilot Objectives – India and East Africa</vt:lpstr>
      <vt:lpstr>Integration with mobile banking and payment platforms</vt:lpstr>
      <vt:lpstr>CPM Pilots Implementation Timeline</vt:lpstr>
      <vt:lpstr>Questions?</vt:lpstr>
      <vt:lpstr>Future Opportunity: For Discussion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gsmc presentation template1</dc:title>
  <dc:creator>S &amp; B Wyre Ltd      info@sbwyre.com</dc:creator>
  <cp:lastModifiedBy>administrator</cp:lastModifiedBy>
  <cp:revision>462</cp:revision>
  <dcterms:created xsi:type="dcterms:W3CDTF">2010-08-25T23:58:13Z</dcterms:created>
  <dcterms:modified xsi:type="dcterms:W3CDTF">2010-11-19T16:08:26Z</dcterms:modified>
</cp:coreProperties>
</file>