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</p:sldMasterIdLst>
  <p:notesMasterIdLst>
    <p:notesMasterId r:id="rId20"/>
  </p:notesMasterIdLst>
  <p:handoutMasterIdLst>
    <p:handoutMasterId r:id="rId21"/>
  </p:handoutMasterIdLst>
  <p:sldIdLst>
    <p:sldId id="256" r:id="rId4"/>
    <p:sldId id="389" r:id="rId5"/>
    <p:sldId id="393" r:id="rId6"/>
    <p:sldId id="404" r:id="rId7"/>
    <p:sldId id="395" r:id="rId8"/>
    <p:sldId id="408" r:id="rId9"/>
    <p:sldId id="405" r:id="rId10"/>
    <p:sldId id="407" r:id="rId11"/>
    <p:sldId id="409" r:id="rId12"/>
    <p:sldId id="410" r:id="rId13"/>
    <p:sldId id="399" r:id="rId14"/>
    <p:sldId id="375" r:id="rId15"/>
    <p:sldId id="355" r:id="rId16"/>
    <p:sldId id="369" r:id="rId17"/>
    <p:sldId id="356" r:id="rId18"/>
    <p:sldId id="386" r:id="rId19"/>
  </p:sldIdLst>
  <p:sldSz cx="9144000" cy="6858000" type="screen4x3"/>
  <p:notesSz cx="6867525" cy="99949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22" autoAdjust="0"/>
    <p:restoredTop sz="87542" autoAdjust="0"/>
  </p:normalViewPr>
  <p:slideViewPr>
    <p:cSldViewPr>
      <p:cViewPr>
        <p:scale>
          <a:sx n="70" d="100"/>
          <a:sy n="70" d="100"/>
        </p:scale>
        <p:origin x="-1470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2988"/>
    </p:cViewPr>
  </p:sorterViewPr>
  <p:notesViewPr>
    <p:cSldViewPr>
      <p:cViewPr varScale="1">
        <p:scale>
          <a:sx n="78" d="100"/>
          <a:sy n="78" d="100"/>
        </p:scale>
        <p:origin x="-2070" y="-84"/>
      </p:cViewPr>
      <p:guideLst>
        <p:guide orient="horz" pos="3148"/>
        <p:guide pos="216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C64DC983-4F57-456C-BEA9-0CF262102456}" type="datetimeFigureOut">
              <a:rPr lang="en-US"/>
              <a:pPr/>
              <a:t>3/15/2011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93250"/>
            <a:ext cx="2976563" cy="500063"/>
          </a:xfrm>
          <a:prstGeom prst="rect">
            <a:avLst/>
          </a:prstGeom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375" y="9493250"/>
            <a:ext cx="2976563" cy="500063"/>
          </a:xfrm>
          <a:prstGeom prst="rect">
            <a:avLst/>
          </a:prstGeom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87630FC4-6868-41F2-80DC-5344381119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2013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6563" cy="500063"/>
          </a:xfrm>
          <a:prstGeom prst="rect">
            <a:avLst/>
          </a:prstGeom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6563" cy="500063"/>
          </a:xfrm>
          <a:prstGeom prst="rect">
            <a:avLst/>
          </a:prstGeom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D72B3F6C-7E04-4D4E-8D80-5080B1B15374}" type="datetimeFigureOut">
              <a:rPr lang="en-IE"/>
              <a:pPr/>
              <a:t>15/03/2011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5038" y="749300"/>
            <a:ext cx="4999037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05" tIns="45853" rIns="91705" bIns="45853" rtlCol="0" anchor="ctr"/>
          <a:lstStyle/>
          <a:p>
            <a:pPr lvl="0"/>
            <a:endParaRPr lang="en-IE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388" y="4748213"/>
            <a:ext cx="5492750" cy="4497387"/>
          </a:xfrm>
          <a:prstGeom prst="rect">
            <a:avLst/>
          </a:prstGeom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93250"/>
            <a:ext cx="2976563" cy="500063"/>
          </a:xfrm>
          <a:prstGeom prst="rect">
            <a:avLst/>
          </a:prstGeom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9375" y="9493250"/>
            <a:ext cx="2976563" cy="500063"/>
          </a:xfrm>
          <a:prstGeom prst="rect">
            <a:avLst/>
          </a:prstGeom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0FC2C075-9BAA-4834-8C25-4A841C42A861}" type="slidenum">
              <a:rPr lang="en-IE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xmlns="" val="21928344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9A5E307-535E-43F3-BAB2-A7661EBFB99E}" type="slidenum">
              <a:rPr lang="en-IE"/>
              <a:pPr/>
              <a:t>1</a:t>
            </a:fld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B46C168-481E-425A-8FEC-3707156F99CC}" type="slidenum">
              <a:rPr lang="en-IE"/>
              <a:pPr/>
              <a:t>5</a:t>
            </a:fld>
            <a:endParaRPr lang="en-I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1982F85-F54E-4F22-BF2E-694DC8CA6FEE}" type="slidenum">
              <a:rPr lang="en-IE"/>
              <a:pPr/>
              <a:t>11</a:t>
            </a:fld>
            <a:endParaRPr lang="en-I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635BA8B-6B1A-4976-8C03-C818108717E8}" type="slidenum">
              <a:rPr lang="en-IE"/>
              <a:pPr/>
              <a:t>12</a:t>
            </a:fld>
            <a:endParaRPr lang="en-I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79C3BA-33CD-4C68-896B-C91455680B11}" type="slidenum">
              <a:rPr lang="en-IE"/>
              <a:pPr/>
              <a:t>13</a:t>
            </a:fld>
            <a:endParaRPr lang="en-I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68A6B7-5F62-47F9-98C9-2C9B4AD5D7BC}" type="slidenum">
              <a:rPr lang="en-IE"/>
              <a:pPr/>
              <a:t>14</a:t>
            </a:fld>
            <a:endParaRPr lang="en-I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4F86506-8F0A-4D0C-9DE9-262121E6AC70}" type="slidenum">
              <a:rPr lang="en-IE"/>
              <a:pPr/>
              <a:t>15</a:t>
            </a:fld>
            <a:endParaRPr lang="en-I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218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A5F2AE7-646D-452E-BA1C-D1D6B4633A0C}" type="slidenum">
              <a:rPr lang="en-IE"/>
              <a:pPr/>
              <a:t>16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reeform 4"/>
          <p:cNvSpPr>
            <a:spLocks/>
          </p:cNvSpPr>
          <p:nvPr userDrawn="1"/>
        </p:nvSpPr>
        <p:spPr bwMode="auto">
          <a:xfrm>
            <a:off x="8054975" y="0"/>
            <a:ext cx="1089025" cy="2663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32" y="0"/>
              </a:cxn>
              <a:cxn ang="0">
                <a:pos x="1432" y="3492"/>
              </a:cxn>
              <a:cxn ang="0">
                <a:pos x="1419" y="3252"/>
              </a:cxn>
              <a:cxn ang="0">
                <a:pos x="1406" y="3024"/>
              </a:cxn>
              <a:cxn ang="0">
                <a:pos x="1393" y="2807"/>
              </a:cxn>
              <a:cxn ang="0">
                <a:pos x="1379" y="2601"/>
              </a:cxn>
              <a:cxn ang="0">
                <a:pos x="1364" y="2407"/>
              </a:cxn>
              <a:cxn ang="0">
                <a:pos x="1348" y="2222"/>
              </a:cxn>
              <a:cxn ang="0">
                <a:pos x="1330" y="2047"/>
              </a:cxn>
              <a:cxn ang="0">
                <a:pos x="1311" y="1881"/>
              </a:cxn>
              <a:cxn ang="0">
                <a:pos x="1291" y="1726"/>
              </a:cxn>
              <a:cxn ang="0">
                <a:pos x="1268" y="1580"/>
              </a:cxn>
              <a:cxn ang="0">
                <a:pos x="1245" y="1442"/>
              </a:cxn>
              <a:cxn ang="0">
                <a:pos x="1218" y="1313"/>
              </a:cxn>
              <a:cxn ang="0">
                <a:pos x="1190" y="1192"/>
              </a:cxn>
              <a:cxn ang="0">
                <a:pos x="1158" y="1078"/>
              </a:cxn>
              <a:cxn ang="0">
                <a:pos x="1125" y="973"/>
              </a:cxn>
              <a:cxn ang="0">
                <a:pos x="1089" y="873"/>
              </a:cxn>
              <a:cxn ang="0">
                <a:pos x="1049" y="781"/>
              </a:cxn>
              <a:cxn ang="0">
                <a:pos x="1007" y="696"/>
              </a:cxn>
              <a:cxn ang="0">
                <a:pos x="962" y="617"/>
              </a:cxn>
              <a:cxn ang="0">
                <a:pos x="913" y="544"/>
              </a:cxn>
              <a:cxn ang="0">
                <a:pos x="860" y="475"/>
              </a:cxn>
              <a:cxn ang="0">
                <a:pos x="804" y="413"/>
              </a:cxn>
              <a:cxn ang="0">
                <a:pos x="744" y="354"/>
              </a:cxn>
              <a:cxn ang="0">
                <a:pos x="680" y="301"/>
              </a:cxn>
              <a:cxn ang="0">
                <a:pos x="611" y="252"/>
              </a:cxn>
              <a:cxn ang="0">
                <a:pos x="539" y="206"/>
              </a:cxn>
              <a:cxn ang="0">
                <a:pos x="461" y="165"/>
              </a:cxn>
              <a:cxn ang="0">
                <a:pos x="379" y="128"/>
              </a:cxn>
              <a:cxn ang="0">
                <a:pos x="292" y="92"/>
              </a:cxn>
              <a:cxn ang="0">
                <a:pos x="200" y="59"/>
              </a:cxn>
              <a:cxn ang="0">
                <a:pos x="103" y="28"/>
              </a:cxn>
              <a:cxn ang="0">
                <a:pos x="0" y="0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 userDrawn="1"/>
        </p:nvSpPr>
        <p:spPr bwMode="auto">
          <a:xfrm>
            <a:off x="1295400" y="5715000"/>
            <a:ext cx="6858000" cy="914400"/>
          </a:xfrm>
          <a:custGeom>
            <a:avLst/>
            <a:gdLst/>
            <a:ahLst/>
            <a:cxnLst>
              <a:cxn ang="0">
                <a:pos x="17264" y="180"/>
              </a:cxn>
              <a:cxn ang="0">
                <a:pos x="16706" y="689"/>
              </a:cxn>
              <a:cxn ang="0">
                <a:pos x="15959" y="1141"/>
              </a:cxn>
              <a:cxn ang="0">
                <a:pos x="15050" y="1535"/>
              </a:cxn>
              <a:cxn ang="0">
                <a:pos x="14003" y="1871"/>
              </a:cxn>
              <a:cxn ang="0">
                <a:pos x="12844" y="2151"/>
              </a:cxn>
              <a:cxn ang="0">
                <a:pos x="11599" y="2374"/>
              </a:cxn>
              <a:cxn ang="0">
                <a:pos x="10294" y="2540"/>
              </a:cxn>
              <a:cxn ang="0">
                <a:pos x="8951" y="2649"/>
              </a:cxn>
              <a:cxn ang="0">
                <a:pos x="7599" y="2704"/>
              </a:cxn>
              <a:cxn ang="0">
                <a:pos x="6264" y="2702"/>
              </a:cxn>
              <a:cxn ang="0">
                <a:pos x="4968" y="2645"/>
              </a:cxn>
              <a:cxn ang="0">
                <a:pos x="3740" y="2534"/>
              </a:cxn>
              <a:cxn ang="0">
                <a:pos x="2603" y="2367"/>
              </a:cxn>
              <a:cxn ang="0">
                <a:pos x="1584" y="2147"/>
              </a:cxn>
              <a:cxn ang="0">
                <a:pos x="708" y="1871"/>
              </a:cxn>
              <a:cxn ang="0">
                <a:pos x="0" y="1543"/>
              </a:cxn>
              <a:cxn ang="0">
                <a:pos x="341" y="1635"/>
              </a:cxn>
              <a:cxn ang="0">
                <a:pos x="1155" y="1920"/>
              </a:cxn>
              <a:cxn ang="0">
                <a:pos x="2121" y="2151"/>
              </a:cxn>
              <a:cxn ang="0">
                <a:pos x="3215" y="2331"/>
              </a:cxn>
              <a:cxn ang="0">
                <a:pos x="4413" y="2457"/>
              </a:cxn>
              <a:cxn ang="0">
                <a:pos x="5686" y="2531"/>
              </a:cxn>
              <a:cxn ang="0">
                <a:pos x="7011" y="2550"/>
              </a:cxn>
              <a:cxn ang="0">
                <a:pos x="8361" y="2515"/>
              </a:cxn>
              <a:cxn ang="0">
                <a:pos x="9712" y="2426"/>
              </a:cxn>
              <a:cxn ang="0">
                <a:pos x="11037" y="2283"/>
              </a:cxn>
              <a:cxn ang="0">
                <a:pos x="12311" y="2084"/>
              </a:cxn>
              <a:cxn ang="0">
                <a:pos x="13509" y="1831"/>
              </a:cxn>
              <a:cxn ang="0">
                <a:pos x="14604" y="1522"/>
              </a:cxn>
              <a:cxn ang="0">
                <a:pos x="15571" y="1158"/>
              </a:cxn>
              <a:cxn ang="0">
                <a:pos x="16386" y="737"/>
              </a:cxn>
              <a:cxn ang="0">
                <a:pos x="17021" y="260"/>
              </a:cxn>
            </a:cxnLst>
            <a:rect l="0" t="0" r="r" b="b"/>
            <a:pathLst>
              <a:path w="17264" h="2710">
                <a:moveTo>
                  <a:pt x="17264" y="0"/>
                </a:moveTo>
                <a:lnTo>
                  <a:pt x="17264" y="180"/>
                </a:lnTo>
                <a:lnTo>
                  <a:pt x="17010" y="442"/>
                </a:lnTo>
                <a:lnTo>
                  <a:pt x="16706" y="689"/>
                </a:lnTo>
                <a:lnTo>
                  <a:pt x="16354" y="923"/>
                </a:lnTo>
                <a:lnTo>
                  <a:pt x="15959" y="1141"/>
                </a:lnTo>
                <a:lnTo>
                  <a:pt x="15524" y="1345"/>
                </a:lnTo>
                <a:lnTo>
                  <a:pt x="15050" y="1535"/>
                </a:lnTo>
                <a:lnTo>
                  <a:pt x="14543" y="1710"/>
                </a:lnTo>
                <a:lnTo>
                  <a:pt x="14003" y="1871"/>
                </a:lnTo>
                <a:lnTo>
                  <a:pt x="13437" y="2018"/>
                </a:lnTo>
                <a:lnTo>
                  <a:pt x="12844" y="2151"/>
                </a:lnTo>
                <a:lnTo>
                  <a:pt x="12232" y="2269"/>
                </a:lnTo>
                <a:lnTo>
                  <a:pt x="11599" y="2374"/>
                </a:lnTo>
                <a:lnTo>
                  <a:pt x="10952" y="2464"/>
                </a:lnTo>
                <a:lnTo>
                  <a:pt x="10294" y="2540"/>
                </a:lnTo>
                <a:lnTo>
                  <a:pt x="9625" y="2602"/>
                </a:lnTo>
                <a:lnTo>
                  <a:pt x="8951" y="2649"/>
                </a:lnTo>
                <a:lnTo>
                  <a:pt x="8275" y="2684"/>
                </a:lnTo>
                <a:lnTo>
                  <a:pt x="7599" y="2704"/>
                </a:lnTo>
                <a:lnTo>
                  <a:pt x="6928" y="2710"/>
                </a:lnTo>
                <a:lnTo>
                  <a:pt x="6264" y="2702"/>
                </a:lnTo>
                <a:lnTo>
                  <a:pt x="5609" y="2681"/>
                </a:lnTo>
                <a:lnTo>
                  <a:pt x="4968" y="2645"/>
                </a:lnTo>
                <a:lnTo>
                  <a:pt x="4344" y="2597"/>
                </a:lnTo>
                <a:lnTo>
                  <a:pt x="3740" y="2534"/>
                </a:lnTo>
                <a:lnTo>
                  <a:pt x="3158" y="2457"/>
                </a:lnTo>
                <a:lnTo>
                  <a:pt x="2603" y="2367"/>
                </a:lnTo>
                <a:lnTo>
                  <a:pt x="2077" y="2264"/>
                </a:lnTo>
                <a:lnTo>
                  <a:pt x="1584" y="2147"/>
                </a:lnTo>
                <a:lnTo>
                  <a:pt x="1126" y="2016"/>
                </a:lnTo>
                <a:lnTo>
                  <a:pt x="708" y="1871"/>
                </a:lnTo>
                <a:lnTo>
                  <a:pt x="331" y="1714"/>
                </a:lnTo>
                <a:lnTo>
                  <a:pt x="0" y="1543"/>
                </a:lnTo>
                <a:lnTo>
                  <a:pt x="0" y="1474"/>
                </a:lnTo>
                <a:lnTo>
                  <a:pt x="341" y="1635"/>
                </a:lnTo>
                <a:lnTo>
                  <a:pt x="727" y="1784"/>
                </a:lnTo>
                <a:lnTo>
                  <a:pt x="1155" y="1920"/>
                </a:lnTo>
                <a:lnTo>
                  <a:pt x="1621" y="2042"/>
                </a:lnTo>
                <a:lnTo>
                  <a:pt x="2121" y="2151"/>
                </a:lnTo>
                <a:lnTo>
                  <a:pt x="2654" y="2249"/>
                </a:lnTo>
                <a:lnTo>
                  <a:pt x="3215" y="2331"/>
                </a:lnTo>
                <a:lnTo>
                  <a:pt x="3803" y="2401"/>
                </a:lnTo>
                <a:lnTo>
                  <a:pt x="4413" y="2457"/>
                </a:lnTo>
                <a:lnTo>
                  <a:pt x="5041" y="2500"/>
                </a:lnTo>
                <a:lnTo>
                  <a:pt x="5686" y="2531"/>
                </a:lnTo>
                <a:lnTo>
                  <a:pt x="6343" y="2547"/>
                </a:lnTo>
                <a:lnTo>
                  <a:pt x="7011" y="2550"/>
                </a:lnTo>
                <a:lnTo>
                  <a:pt x="7685" y="2539"/>
                </a:lnTo>
                <a:lnTo>
                  <a:pt x="8361" y="2515"/>
                </a:lnTo>
                <a:lnTo>
                  <a:pt x="9039" y="2478"/>
                </a:lnTo>
                <a:lnTo>
                  <a:pt x="9712" y="2426"/>
                </a:lnTo>
                <a:lnTo>
                  <a:pt x="10379" y="2361"/>
                </a:lnTo>
                <a:lnTo>
                  <a:pt x="11037" y="2283"/>
                </a:lnTo>
                <a:lnTo>
                  <a:pt x="11682" y="2190"/>
                </a:lnTo>
                <a:lnTo>
                  <a:pt x="12311" y="2084"/>
                </a:lnTo>
                <a:lnTo>
                  <a:pt x="12921" y="1964"/>
                </a:lnTo>
                <a:lnTo>
                  <a:pt x="13509" y="1831"/>
                </a:lnTo>
                <a:lnTo>
                  <a:pt x="14070" y="1683"/>
                </a:lnTo>
                <a:lnTo>
                  <a:pt x="14604" y="1522"/>
                </a:lnTo>
                <a:lnTo>
                  <a:pt x="15105" y="1347"/>
                </a:lnTo>
                <a:lnTo>
                  <a:pt x="15571" y="1158"/>
                </a:lnTo>
                <a:lnTo>
                  <a:pt x="15999" y="954"/>
                </a:lnTo>
                <a:lnTo>
                  <a:pt x="16386" y="737"/>
                </a:lnTo>
                <a:lnTo>
                  <a:pt x="16728" y="506"/>
                </a:lnTo>
                <a:lnTo>
                  <a:pt x="17021" y="260"/>
                </a:lnTo>
                <a:lnTo>
                  <a:pt x="17264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0000"/>
                </a:schemeClr>
              </a:gs>
              <a:gs pos="50000">
                <a:schemeClr val="accent2"/>
              </a:gs>
              <a:gs pos="100000">
                <a:schemeClr val="bg1">
                  <a:alpha val="30000"/>
                </a:schemeClr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grpSp>
        <p:nvGrpSpPr>
          <p:cNvPr id="7" name="Group 31"/>
          <p:cNvGrpSpPr>
            <a:grpSpLocks/>
          </p:cNvGrpSpPr>
          <p:nvPr userDrawn="1"/>
        </p:nvGrpSpPr>
        <p:grpSpPr bwMode="auto">
          <a:xfrm rot="10800000">
            <a:off x="0" y="4519613"/>
            <a:ext cx="2057400" cy="2338387"/>
            <a:chOff x="7467600" y="0"/>
            <a:chExt cx="1676400" cy="1905000"/>
          </a:xfrm>
        </p:grpSpPr>
        <p:sp>
          <p:nvSpPr>
            <p:cNvPr id="8" name="Teardrop 7"/>
            <p:cNvSpPr/>
            <p:nvPr userDrawn="1"/>
          </p:nvSpPr>
          <p:spPr>
            <a:xfrm>
              <a:off x="7620235" y="380224"/>
              <a:ext cx="1523765" cy="1523483"/>
            </a:xfrm>
            <a:prstGeom prst="teardrop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" name="Teardrop 8"/>
            <p:cNvSpPr/>
            <p:nvPr userDrawn="1"/>
          </p:nvSpPr>
          <p:spPr>
            <a:xfrm>
              <a:off x="7467600" y="-1294"/>
              <a:ext cx="1143470" cy="1143259"/>
            </a:xfrm>
            <a:prstGeom prst="teardrop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Teardrop 9"/>
            <p:cNvSpPr/>
            <p:nvPr userDrawn="1"/>
          </p:nvSpPr>
          <p:spPr>
            <a:xfrm>
              <a:off x="7772870" y="0"/>
              <a:ext cx="1371130" cy="1372169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11" name="Group 67"/>
          <p:cNvGrpSpPr>
            <a:grpSpLocks noChangeAspect="1"/>
          </p:cNvGrpSpPr>
          <p:nvPr userDrawn="1"/>
        </p:nvGrpSpPr>
        <p:grpSpPr bwMode="auto">
          <a:xfrm flipH="1" flipV="1">
            <a:off x="152398" y="152400"/>
            <a:ext cx="1600202" cy="1033671"/>
            <a:chOff x="2497" y="1995"/>
            <a:chExt cx="805" cy="52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" name="Rectangle 69"/>
            <p:cNvSpPr>
              <a:spLocks noChangeArrowheads="1"/>
            </p:cNvSpPr>
            <p:nvPr/>
          </p:nvSpPr>
          <p:spPr bwMode="auto">
            <a:xfrm>
              <a:off x="3043" y="2467"/>
              <a:ext cx="46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3" name="Rectangle 70"/>
            <p:cNvSpPr>
              <a:spLocks noChangeArrowheads="1"/>
            </p:cNvSpPr>
            <p:nvPr/>
          </p:nvSpPr>
          <p:spPr bwMode="auto">
            <a:xfrm>
              <a:off x="2699" y="2467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4" name="Rectangle 71"/>
            <p:cNvSpPr>
              <a:spLocks noChangeArrowheads="1"/>
            </p:cNvSpPr>
            <p:nvPr/>
          </p:nvSpPr>
          <p:spPr bwMode="auto">
            <a:xfrm>
              <a:off x="2598" y="2467"/>
              <a:ext cx="47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5" name="Rectangle 72"/>
            <p:cNvSpPr>
              <a:spLocks noChangeArrowheads="1"/>
            </p:cNvSpPr>
            <p:nvPr/>
          </p:nvSpPr>
          <p:spPr bwMode="auto">
            <a:xfrm>
              <a:off x="2497" y="2467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6" name="Rectangle 73"/>
            <p:cNvSpPr>
              <a:spLocks noChangeArrowheads="1"/>
            </p:cNvSpPr>
            <p:nvPr/>
          </p:nvSpPr>
          <p:spPr bwMode="auto">
            <a:xfrm>
              <a:off x="3148" y="2467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7" name="Rectangle 74"/>
            <p:cNvSpPr>
              <a:spLocks noChangeArrowheads="1"/>
            </p:cNvSpPr>
            <p:nvPr/>
          </p:nvSpPr>
          <p:spPr bwMode="auto">
            <a:xfrm>
              <a:off x="3254" y="2467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8" name="Rectangle 75"/>
            <p:cNvSpPr>
              <a:spLocks noChangeArrowheads="1"/>
            </p:cNvSpPr>
            <p:nvPr/>
          </p:nvSpPr>
          <p:spPr bwMode="auto">
            <a:xfrm>
              <a:off x="3148" y="2206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9" name="Rectangle 76"/>
            <p:cNvSpPr>
              <a:spLocks noChangeArrowheads="1"/>
            </p:cNvSpPr>
            <p:nvPr/>
          </p:nvSpPr>
          <p:spPr bwMode="auto">
            <a:xfrm>
              <a:off x="3254" y="2206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0" name="Rectangle 77"/>
            <p:cNvSpPr>
              <a:spLocks noChangeArrowheads="1"/>
            </p:cNvSpPr>
            <p:nvPr/>
          </p:nvSpPr>
          <p:spPr bwMode="auto">
            <a:xfrm>
              <a:off x="3148" y="2100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1" name="Rectangle 78"/>
            <p:cNvSpPr>
              <a:spLocks noChangeArrowheads="1"/>
            </p:cNvSpPr>
            <p:nvPr/>
          </p:nvSpPr>
          <p:spPr bwMode="auto">
            <a:xfrm>
              <a:off x="3254" y="2100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2" name="Rectangle 79"/>
            <p:cNvSpPr>
              <a:spLocks noChangeArrowheads="1"/>
            </p:cNvSpPr>
            <p:nvPr/>
          </p:nvSpPr>
          <p:spPr bwMode="auto">
            <a:xfrm>
              <a:off x="2940" y="2206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3" name="Rectangle 80"/>
            <p:cNvSpPr>
              <a:spLocks noChangeArrowheads="1"/>
            </p:cNvSpPr>
            <p:nvPr/>
          </p:nvSpPr>
          <p:spPr bwMode="auto">
            <a:xfrm>
              <a:off x="3046" y="2206"/>
              <a:ext cx="47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4" name="Rectangle 81"/>
            <p:cNvSpPr>
              <a:spLocks noChangeArrowheads="1"/>
            </p:cNvSpPr>
            <p:nvPr/>
          </p:nvSpPr>
          <p:spPr bwMode="auto">
            <a:xfrm>
              <a:off x="2839" y="2206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5" name="Rectangle 82"/>
            <p:cNvSpPr>
              <a:spLocks noChangeArrowheads="1"/>
            </p:cNvSpPr>
            <p:nvPr/>
          </p:nvSpPr>
          <p:spPr bwMode="auto">
            <a:xfrm>
              <a:off x="3148" y="2305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6" name="Rectangle 83"/>
            <p:cNvSpPr>
              <a:spLocks noChangeArrowheads="1"/>
            </p:cNvSpPr>
            <p:nvPr/>
          </p:nvSpPr>
          <p:spPr bwMode="auto">
            <a:xfrm>
              <a:off x="3254" y="2305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7" name="Rectangle 84"/>
            <p:cNvSpPr>
              <a:spLocks noChangeArrowheads="1"/>
            </p:cNvSpPr>
            <p:nvPr/>
          </p:nvSpPr>
          <p:spPr bwMode="auto">
            <a:xfrm>
              <a:off x="2940" y="2305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8" name="Rectangle 85"/>
            <p:cNvSpPr>
              <a:spLocks noChangeArrowheads="1"/>
            </p:cNvSpPr>
            <p:nvPr/>
          </p:nvSpPr>
          <p:spPr bwMode="auto">
            <a:xfrm>
              <a:off x="3046" y="2305"/>
              <a:ext cx="47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29" name="Rectangle 86"/>
            <p:cNvSpPr>
              <a:spLocks noChangeArrowheads="1"/>
            </p:cNvSpPr>
            <p:nvPr/>
          </p:nvSpPr>
          <p:spPr bwMode="auto">
            <a:xfrm>
              <a:off x="2839" y="2305"/>
              <a:ext cx="48" cy="4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30" name="Rectangle 87"/>
            <p:cNvSpPr>
              <a:spLocks noChangeArrowheads="1"/>
            </p:cNvSpPr>
            <p:nvPr/>
          </p:nvSpPr>
          <p:spPr bwMode="auto">
            <a:xfrm>
              <a:off x="3148" y="1995"/>
              <a:ext cx="48" cy="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31" name="Rectangle 88"/>
            <p:cNvSpPr>
              <a:spLocks noChangeArrowheads="1"/>
            </p:cNvSpPr>
            <p:nvPr/>
          </p:nvSpPr>
          <p:spPr bwMode="auto">
            <a:xfrm>
              <a:off x="3254" y="1995"/>
              <a:ext cx="48" cy="4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</p:grpSp>
      <p:pic>
        <p:nvPicPr>
          <p:cNvPr id="32" name="Picture 61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688" y="3721100"/>
            <a:ext cx="1874837" cy="243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62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250" y="77788"/>
            <a:ext cx="5122863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646331"/>
          </a:xfrm>
        </p:spPr>
        <p:txBody>
          <a:bodyPr>
            <a:normAutofit/>
          </a:bodyPr>
          <a:lstStyle>
            <a:lvl1pPr algn="ctr">
              <a:defRPr sz="36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7772400" cy="461665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3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3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98DE00-50FB-45D9-84D6-FA439A85E4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ACADA-0B9C-4664-B0CC-CF6FA4E5E1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5B403E-4F31-4D6D-957C-E31A131878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1A77EA-546C-4843-9114-8954E1B8BA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BAE49-AF20-4964-80AB-51C012D752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B96E78-68BE-44F0-B1CB-608A3DA3215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93F64C-7765-4EB6-BDA0-8168CB3AEE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288EAC-4CF0-41EE-8E48-B061F19F43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5C08A4-DA5B-4C11-B8F5-975636A935E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BC95CC-3C04-4F59-86B4-999F39AC81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B6FBF-4856-40D1-847B-78E10A4BD9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F4E252-047B-4F0E-BB82-719ADDE874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916AB4-B960-4767-AC6F-FD7EB51EE91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4136D-2022-4EC2-9349-A552F27454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CA56A4-D444-4B31-9DF0-1289BF1F6F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DB8C1-411B-45B0-A9F2-71D9763501B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DC90FF-90E1-44AC-9C65-15026400722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A4AB85-2A1A-4EAA-930B-E5742831F77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61872-F890-46A2-8B78-53CAD53452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718E4D-A901-461C-A0AF-11A8D063AA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B95106-E82F-40D4-8378-4EC62CC8421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EDDBB4-54C4-4049-962F-21C9DD4274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33" name="Rectangle 32"/>
            <p:cNvSpPr/>
            <p:nvPr userDrawn="1"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28" name="Group 67"/>
            <p:cNvGrpSpPr>
              <a:grpSpLocks noChangeAspect="1"/>
            </p:cNvGrpSpPr>
            <p:nvPr userDrawn="1"/>
          </p:nvGrpSpPr>
          <p:grpSpPr bwMode="auto">
            <a:xfrm flipH="1" flipV="1">
              <a:off x="152398" y="152400"/>
              <a:ext cx="1066802" cy="689114"/>
              <a:chOff x="2497" y="1995"/>
              <a:chExt cx="805" cy="520"/>
            </a:xfrm>
            <a:solidFill>
              <a:schemeClr val="accent2">
                <a:lumMod val="20000"/>
                <a:lumOff val="80000"/>
              </a:schemeClr>
            </a:solidFill>
          </p:grpSpPr>
          <p:sp>
            <p:nvSpPr>
              <p:cNvPr id="8" name="Rectangle 69"/>
              <p:cNvSpPr>
                <a:spLocks noChangeArrowheads="1"/>
              </p:cNvSpPr>
              <p:nvPr/>
            </p:nvSpPr>
            <p:spPr bwMode="auto">
              <a:xfrm>
                <a:off x="3043" y="2467"/>
                <a:ext cx="46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9" name="Rectangle 70"/>
              <p:cNvSpPr>
                <a:spLocks noChangeArrowheads="1"/>
              </p:cNvSpPr>
              <p:nvPr/>
            </p:nvSpPr>
            <p:spPr bwMode="auto">
              <a:xfrm>
                <a:off x="2699" y="2467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0" name="Rectangle 71"/>
              <p:cNvSpPr>
                <a:spLocks noChangeArrowheads="1"/>
              </p:cNvSpPr>
              <p:nvPr/>
            </p:nvSpPr>
            <p:spPr bwMode="auto">
              <a:xfrm>
                <a:off x="2598" y="2467"/>
                <a:ext cx="47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1" name="Rectangle 72"/>
              <p:cNvSpPr>
                <a:spLocks noChangeArrowheads="1"/>
              </p:cNvSpPr>
              <p:nvPr/>
            </p:nvSpPr>
            <p:spPr bwMode="auto">
              <a:xfrm>
                <a:off x="2497" y="2467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2" name="Rectangle 73"/>
              <p:cNvSpPr>
                <a:spLocks noChangeArrowheads="1"/>
              </p:cNvSpPr>
              <p:nvPr/>
            </p:nvSpPr>
            <p:spPr bwMode="auto">
              <a:xfrm>
                <a:off x="3148" y="2467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3" name="Rectangle 74"/>
              <p:cNvSpPr>
                <a:spLocks noChangeArrowheads="1"/>
              </p:cNvSpPr>
              <p:nvPr/>
            </p:nvSpPr>
            <p:spPr bwMode="auto">
              <a:xfrm>
                <a:off x="3254" y="2467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4" name="Rectangle 75"/>
              <p:cNvSpPr>
                <a:spLocks noChangeArrowheads="1"/>
              </p:cNvSpPr>
              <p:nvPr/>
            </p:nvSpPr>
            <p:spPr bwMode="auto">
              <a:xfrm>
                <a:off x="3148" y="2206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5" name="Rectangle 76"/>
              <p:cNvSpPr>
                <a:spLocks noChangeArrowheads="1"/>
              </p:cNvSpPr>
              <p:nvPr/>
            </p:nvSpPr>
            <p:spPr bwMode="auto">
              <a:xfrm>
                <a:off x="3254" y="2206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6" name="Rectangle 77"/>
              <p:cNvSpPr>
                <a:spLocks noChangeArrowheads="1"/>
              </p:cNvSpPr>
              <p:nvPr/>
            </p:nvSpPr>
            <p:spPr bwMode="auto">
              <a:xfrm>
                <a:off x="3148" y="2100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7" name="Rectangle 78"/>
              <p:cNvSpPr>
                <a:spLocks noChangeArrowheads="1"/>
              </p:cNvSpPr>
              <p:nvPr/>
            </p:nvSpPr>
            <p:spPr bwMode="auto">
              <a:xfrm>
                <a:off x="3254" y="2100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8" name="Rectangle 79"/>
              <p:cNvSpPr>
                <a:spLocks noChangeArrowheads="1"/>
              </p:cNvSpPr>
              <p:nvPr/>
            </p:nvSpPr>
            <p:spPr bwMode="auto">
              <a:xfrm>
                <a:off x="2940" y="2206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19" name="Rectangle 80"/>
              <p:cNvSpPr>
                <a:spLocks noChangeArrowheads="1"/>
              </p:cNvSpPr>
              <p:nvPr/>
            </p:nvSpPr>
            <p:spPr bwMode="auto">
              <a:xfrm>
                <a:off x="3046" y="2206"/>
                <a:ext cx="47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20" name="Rectangle 81"/>
              <p:cNvSpPr>
                <a:spLocks noChangeArrowheads="1"/>
              </p:cNvSpPr>
              <p:nvPr/>
            </p:nvSpPr>
            <p:spPr bwMode="auto">
              <a:xfrm>
                <a:off x="2839" y="2206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21" name="Rectangle 82"/>
              <p:cNvSpPr>
                <a:spLocks noChangeArrowheads="1"/>
              </p:cNvSpPr>
              <p:nvPr/>
            </p:nvSpPr>
            <p:spPr bwMode="auto">
              <a:xfrm>
                <a:off x="3148" y="2305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22" name="Rectangle 83"/>
              <p:cNvSpPr>
                <a:spLocks noChangeArrowheads="1"/>
              </p:cNvSpPr>
              <p:nvPr/>
            </p:nvSpPr>
            <p:spPr bwMode="auto">
              <a:xfrm>
                <a:off x="3254" y="2305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23" name="Rectangle 84"/>
              <p:cNvSpPr>
                <a:spLocks noChangeArrowheads="1"/>
              </p:cNvSpPr>
              <p:nvPr/>
            </p:nvSpPr>
            <p:spPr bwMode="auto">
              <a:xfrm>
                <a:off x="2940" y="2305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24" name="Rectangle 85"/>
              <p:cNvSpPr>
                <a:spLocks noChangeArrowheads="1"/>
              </p:cNvSpPr>
              <p:nvPr/>
            </p:nvSpPr>
            <p:spPr bwMode="auto">
              <a:xfrm>
                <a:off x="3046" y="2305"/>
                <a:ext cx="47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25" name="Rectangle 86"/>
              <p:cNvSpPr>
                <a:spLocks noChangeArrowheads="1"/>
              </p:cNvSpPr>
              <p:nvPr/>
            </p:nvSpPr>
            <p:spPr bwMode="auto">
              <a:xfrm>
                <a:off x="2839" y="2305"/>
                <a:ext cx="48" cy="4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26" name="Rectangle 87"/>
              <p:cNvSpPr>
                <a:spLocks noChangeArrowheads="1"/>
              </p:cNvSpPr>
              <p:nvPr/>
            </p:nvSpPr>
            <p:spPr bwMode="auto">
              <a:xfrm>
                <a:off x="3148" y="1995"/>
                <a:ext cx="48" cy="4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  <p:sp>
            <p:nvSpPr>
              <p:cNvPr id="27" name="Rectangle 88"/>
              <p:cNvSpPr>
                <a:spLocks noChangeArrowheads="1"/>
              </p:cNvSpPr>
              <p:nvPr/>
            </p:nvSpPr>
            <p:spPr bwMode="auto">
              <a:xfrm>
                <a:off x="3254" y="1995"/>
                <a:ext cx="48" cy="4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latin typeface="+mn-lt"/>
                  <a:cs typeface="+mn-cs"/>
                </a:endParaRPr>
              </a:p>
            </p:txBody>
          </p:sp>
        </p:grpSp>
        <p:sp>
          <p:nvSpPr>
            <p:cNvPr id="30" name="Freeform 29"/>
            <p:cNvSpPr>
              <a:spLocks/>
            </p:cNvSpPr>
            <p:nvPr userDrawn="1"/>
          </p:nvSpPr>
          <p:spPr bwMode="auto">
            <a:xfrm>
              <a:off x="8054975" y="0"/>
              <a:ext cx="1089025" cy="26638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432" y="0"/>
                </a:cxn>
                <a:cxn ang="0">
                  <a:pos x="1432" y="3492"/>
                </a:cxn>
                <a:cxn ang="0">
                  <a:pos x="1419" y="3252"/>
                </a:cxn>
                <a:cxn ang="0">
                  <a:pos x="1406" y="3024"/>
                </a:cxn>
                <a:cxn ang="0">
                  <a:pos x="1393" y="2807"/>
                </a:cxn>
                <a:cxn ang="0">
                  <a:pos x="1379" y="2601"/>
                </a:cxn>
                <a:cxn ang="0">
                  <a:pos x="1364" y="2407"/>
                </a:cxn>
                <a:cxn ang="0">
                  <a:pos x="1348" y="2222"/>
                </a:cxn>
                <a:cxn ang="0">
                  <a:pos x="1330" y="2047"/>
                </a:cxn>
                <a:cxn ang="0">
                  <a:pos x="1311" y="1881"/>
                </a:cxn>
                <a:cxn ang="0">
                  <a:pos x="1291" y="1726"/>
                </a:cxn>
                <a:cxn ang="0">
                  <a:pos x="1268" y="1580"/>
                </a:cxn>
                <a:cxn ang="0">
                  <a:pos x="1245" y="1442"/>
                </a:cxn>
                <a:cxn ang="0">
                  <a:pos x="1218" y="1313"/>
                </a:cxn>
                <a:cxn ang="0">
                  <a:pos x="1190" y="1192"/>
                </a:cxn>
                <a:cxn ang="0">
                  <a:pos x="1158" y="1078"/>
                </a:cxn>
                <a:cxn ang="0">
                  <a:pos x="1125" y="973"/>
                </a:cxn>
                <a:cxn ang="0">
                  <a:pos x="1089" y="873"/>
                </a:cxn>
                <a:cxn ang="0">
                  <a:pos x="1049" y="781"/>
                </a:cxn>
                <a:cxn ang="0">
                  <a:pos x="1007" y="696"/>
                </a:cxn>
                <a:cxn ang="0">
                  <a:pos x="962" y="617"/>
                </a:cxn>
                <a:cxn ang="0">
                  <a:pos x="913" y="544"/>
                </a:cxn>
                <a:cxn ang="0">
                  <a:pos x="860" y="475"/>
                </a:cxn>
                <a:cxn ang="0">
                  <a:pos x="804" y="413"/>
                </a:cxn>
                <a:cxn ang="0">
                  <a:pos x="744" y="354"/>
                </a:cxn>
                <a:cxn ang="0">
                  <a:pos x="680" y="301"/>
                </a:cxn>
                <a:cxn ang="0">
                  <a:pos x="611" y="252"/>
                </a:cxn>
                <a:cxn ang="0">
                  <a:pos x="539" y="206"/>
                </a:cxn>
                <a:cxn ang="0">
                  <a:pos x="461" y="165"/>
                </a:cxn>
                <a:cxn ang="0">
                  <a:pos x="379" y="128"/>
                </a:cxn>
                <a:cxn ang="0">
                  <a:pos x="292" y="92"/>
                </a:cxn>
                <a:cxn ang="0">
                  <a:pos x="200" y="59"/>
                </a:cxn>
                <a:cxn ang="0">
                  <a:pos x="103" y="28"/>
                </a:cxn>
                <a:cxn ang="0">
                  <a:pos x="0" y="0"/>
                </a:cxn>
              </a:cxnLst>
              <a:rect l="0" t="0" r="r" b="b"/>
              <a:pathLst>
                <a:path w="1432" h="3492">
                  <a:moveTo>
                    <a:pt x="0" y="0"/>
                  </a:moveTo>
                  <a:lnTo>
                    <a:pt x="1432" y="0"/>
                  </a:lnTo>
                  <a:lnTo>
                    <a:pt x="1432" y="3492"/>
                  </a:lnTo>
                  <a:lnTo>
                    <a:pt x="1419" y="3252"/>
                  </a:lnTo>
                  <a:lnTo>
                    <a:pt x="1406" y="3024"/>
                  </a:lnTo>
                  <a:lnTo>
                    <a:pt x="1393" y="2807"/>
                  </a:lnTo>
                  <a:lnTo>
                    <a:pt x="1379" y="2601"/>
                  </a:lnTo>
                  <a:lnTo>
                    <a:pt x="1364" y="2407"/>
                  </a:lnTo>
                  <a:lnTo>
                    <a:pt x="1348" y="2222"/>
                  </a:lnTo>
                  <a:lnTo>
                    <a:pt x="1330" y="2047"/>
                  </a:lnTo>
                  <a:lnTo>
                    <a:pt x="1311" y="1881"/>
                  </a:lnTo>
                  <a:lnTo>
                    <a:pt x="1291" y="1726"/>
                  </a:lnTo>
                  <a:lnTo>
                    <a:pt x="1268" y="1580"/>
                  </a:lnTo>
                  <a:lnTo>
                    <a:pt x="1245" y="1442"/>
                  </a:lnTo>
                  <a:lnTo>
                    <a:pt x="1218" y="1313"/>
                  </a:lnTo>
                  <a:lnTo>
                    <a:pt x="1190" y="1192"/>
                  </a:lnTo>
                  <a:lnTo>
                    <a:pt x="1158" y="1078"/>
                  </a:lnTo>
                  <a:lnTo>
                    <a:pt x="1125" y="973"/>
                  </a:lnTo>
                  <a:lnTo>
                    <a:pt x="1089" y="873"/>
                  </a:lnTo>
                  <a:lnTo>
                    <a:pt x="1049" y="781"/>
                  </a:lnTo>
                  <a:lnTo>
                    <a:pt x="1007" y="696"/>
                  </a:lnTo>
                  <a:lnTo>
                    <a:pt x="962" y="617"/>
                  </a:lnTo>
                  <a:lnTo>
                    <a:pt x="913" y="544"/>
                  </a:lnTo>
                  <a:lnTo>
                    <a:pt x="860" y="475"/>
                  </a:lnTo>
                  <a:lnTo>
                    <a:pt x="804" y="413"/>
                  </a:lnTo>
                  <a:lnTo>
                    <a:pt x="744" y="354"/>
                  </a:lnTo>
                  <a:lnTo>
                    <a:pt x="680" y="301"/>
                  </a:lnTo>
                  <a:lnTo>
                    <a:pt x="611" y="252"/>
                  </a:lnTo>
                  <a:lnTo>
                    <a:pt x="539" y="206"/>
                  </a:lnTo>
                  <a:lnTo>
                    <a:pt x="461" y="165"/>
                  </a:lnTo>
                  <a:lnTo>
                    <a:pt x="379" y="128"/>
                  </a:lnTo>
                  <a:lnTo>
                    <a:pt x="292" y="92"/>
                  </a:lnTo>
                  <a:lnTo>
                    <a:pt x="200" y="59"/>
                  </a:lnTo>
                  <a:lnTo>
                    <a:pt x="10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52" name="Freeform 51"/>
            <p:cNvSpPr>
              <a:spLocks/>
            </p:cNvSpPr>
            <p:nvPr userDrawn="1"/>
          </p:nvSpPr>
          <p:spPr bwMode="auto">
            <a:xfrm>
              <a:off x="1295400" y="5715000"/>
              <a:ext cx="6858000" cy="914400"/>
            </a:xfrm>
            <a:custGeom>
              <a:avLst/>
              <a:gdLst/>
              <a:ahLst/>
              <a:cxnLst>
                <a:cxn ang="0">
                  <a:pos x="17264" y="180"/>
                </a:cxn>
                <a:cxn ang="0">
                  <a:pos x="16706" y="689"/>
                </a:cxn>
                <a:cxn ang="0">
                  <a:pos x="15959" y="1141"/>
                </a:cxn>
                <a:cxn ang="0">
                  <a:pos x="15050" y="1535"/>
                </a:cxn>
                <a:cxn ang="0">
                  <a:pos x="14003" y="1871"/>
                </a:cxn>
                <a:cxn ang="0">
                  <a:pos x="12844" y="2151"/>
                </a:cxn>
                <a:cxn ang="0">
                  <a:pos x="11599" y="2374"/>
                </a:cxn>
                <a:cxn ang="0">
                  <a:pos x="10294" y="2540"/>
                </a:cxn>
                <a:cxn ang="0">
                  <a:pos x="8951" y="2649"/>
                </a:cxn>
                <a:cxn ang="0">
                  <a:pos x="7599" y="2704"/>
                </a:cxn>
                <a:cxn ang="0">
                  <a:pos x="6264" y="2702"/>
                </a:cxn>
                <a:cxn ang="0">
                  <a:pos x="4968" y="2645"/>
                </a:cxn>
                <a:cxn ang="0">
                  <a:pos x="3740" y="2534"/>
                </a:cxn>
                <a:cxn ang="0">
                  <a:pos x="2603" y="2367"/>
                </a:cxn>
                <a:cxn ang="0">
                  <a:pos x="1584" y="2147"/>
                </a:cxn>
                <a:cxn ang="0">
                  <a:pos x="708" y="1871"/>
                </a:cxn>
                <a:cxn ang="0">
                  <a:pos x="0" y="1543"/>
                </a:cxn>
                <a:cxn ang="0">
                  <a:pos x="341" y="1635"/>
                </a:cxn>
                <a:cxn ang="0">
                  <a:pos x="1155" y="1920"/>
                </a:cxn>
                <a:cxn ang="0">
                  <a:pos x="2121" y="2151"/>
                </a:cxn>
                <a:cxn ang="0">
                  <a:pos x="3215" y="2331"/>
                </a:cxn>
                <a:cxn ang="0">
                  <a:pos x="4413" y="2457"/>
                </a:cxn>
                <a:cxn ang="0">
                  <a:pos x="5686" y="2531"/>
                </a:cxn>
                <a:cxn ang="0">
                  <a:pos x="7011" y="2550"/>
                </a:cxn>
                <a:cxn ang="0">
                  <a:pos x="8361" y="2515"/>
                </a:cxn>
                <a:cxn ang="0">
                  <a:pos x="9712" y="2426"/>
                </a:cxn>
                <a:cxn ang="0">
                  <a:pos x="11037" y="2283"/>
                </a:cxn>
                <a:cxn ang="0">
                  <a:pos x="12311" y="2084"/>
                </a:cxn>
                <a:cxn ang="0">
                  <a:pos x="13509" y="1831"/>
                </a:cxn>
                <a:cxn ang="0">
                  <a:pos x="14604" y="1522"/>
                </a:cxn>
                <a:cxn ang="0">
                  <a:pos x="15571" y="1158"/>
                </a:cxn>
                <a:cxn ang="0">
                  <a:pos x="16386" y="737"/>
                </a:cxn>
                <a:cxn ang="0">
                  <a:pos x="17021" y="260"/>
                </a:cxn>
              </a:cxnLst>
              <a:rect l="0" t="0" r="r" b="b"/>
              <a:pathLst>
                <a:path w="17264" h="2710">
                  <a:moveTo>
                    <a:pt x="17264" y="0"/>
                  </a:moveTo>
                  <a:lnTo>
                    <a:pt x="17264" y="180"/>
                  </a:lnTo>
                  <a:lnTo>
                    <a:pt x="17010" y="442"/>
                  </a:lnTo>
                  <a:lnTo>
                    <a:pt x="16706" y="689"/>
                  </a:lnTo>
                  <a:lnTo>
                    <a:pt x="16354" y="923"/>
                  </a:lnTo>
                  <a:lnTo>
                    <a:pt x="15959" y="1141"/>
                  </a:lnTo>
                  <a:lnTo>
                    <a:pt x="15524" y="1345"/>
                  </a:lnTo>
                  <a:lnTo>
                    <a:pt x="15050" y="1535"/>
                  </a:lnTo>
                  <a:lnTo>
                    <a:pt x="14543" y="1710"/>
                  </a:lnTo>
                  <a:lnTo>
                    <a:pt x="14003" y="1871"/>
                  </a:lnTo>
                  <a:lnTo>
                    <a:pt x="13437" y="2018"/>
                  </a:lnTo>
                  <a:lnTo>
                    <a:pt x="12844" y="2151"/>
                  </a:lnTo>
                  <a:lnTo>
                    <a:pt x="12232" y="2269"/>
                  </a:lnTo>
                  <a:lnTo>
                    <a:pt x="11599" y="2374"/>
                  </a:lnTo>
                  <a:lnTo>
                    <a:pt x="10952" y="2464"/>
                  </a:lnTo>
                  <a:lnTo>
                    <a:pt x="10294" y="2540"/>
                  </a:lnTo>
                  <a:lnTo>
                    <a:pt x="9625" y="2602"/>
                  </a:lnTo>
                  <a:lnTo>
                    <a:pt x="8951" y="2649"/>
                  </a:lnTo>
                  <a:lnTo>
                    <a:pt x="8275" y="2684"/>
                  </a:lnTo>
                  <a:lnTo>
                    <a:pt x="7599" y="2704"/>
                  </a:lnTo>
                  <a:lnTo>
                    <a:pt x="6928" y="2710"/>
                  </a:lnTo>
                  <a:lnTo>
                    <a:pt x="6264" y="2702"/>
                  </a:lnTo>
                  <a:lnTo>
                    <a:pt x="5609" y="2681"/>
                  </a:lnTo>
                  <a:lnTo>
                    <a:pt x="4968" y="2645"/>
                  </a:lnTo>
                  <a:lnTo>
                    <a:pt x="4344" y="2597"/>
                  </a:lnTo>
                  <a:lnTo>
                    <a:pt x="3740" y="2534"/>
                  </a:lnTo>
                  <a:lnTo>
                    <a:pt x="3158" y="2457"/>
                  </a:lnTo>
                  <a:lnTo>
                    <a:pt x="2603" y="2367"/>
                  </a:lnTo>
                  <a:lnTo>
                    <a:pt x="2077" y="2264"/>
                  </a:lnTo>
                  <a:lnTo>
                    <a:pt x="1584" y="2147"/>
                  </a:lnTo>
                  <a:lnTo>
                    <a:pt x="1126" y="2016"/>
                  </a:lnTo>
                  <a:lnTo>
                    <a:pt x="708" y="1871"/>
                  </a:lnTo>
                  <a:lnTo>
                    <a:pt x="331" y="1714"/>
                  </a:lnTo>
                  <a:lnTo>
                    <a:pt x="0" y="1543"/>
                  </a:lnTo>
                  <a:lnTo>
                    <a:pt x="0" y="1474"/>
                  </a:lnTo>
                  <a:lnTo>
                    <a:pt x="341" y="1635"/>
                  </a:lnTo>
                  <a:lnTo>
                    <a:pt x="727" y="1784"/>
                  </a:lnTo>
                  <a:lnTo>
                    <a:pt x="1155" y="1920"/>
                  </a:lnTo>
                  <a:lnTo>
                    <a:pt x="1621" y="2042"/>
                  </a:lnTo>
                  <a:lnTo>
                    <a:pt x="2121" y="2151"/>
                  </a:lnTo>
                  <a:lnTo>
                    <a:pt x="2654" y="2249"/>
                  </a:lnTo>
                  <a:lnTo>
                    <a:pt x="3215" y="2331"/>
                  </a:lnTo>
                  <a:lnTo>
                    <a:pt x="3803" y="2401"/>
                  </a:lnTo>
                  <a:lnTo>
                    <a:pt x="4413" y="2457"/>
                  </a:lnTo>
                  <a:lnTo>
                    <a:pt x="5041" y="2500"/>
                  </a:lnTo>
                  <a:lnTo>
                    <a:pt x="5686" y="2531"/>
                  </a:lnTo>
                  <a:lnTo>
                    <a:pt x="6343" y="2547"/>
                  </a:lnTo>
                  <a:lnTo>
                    <a:pt x="7011" y="2550"/>
                  </a:lnTo>
                  <a:lnTo>
                    <a:pt x="7685" y="2539"/>
                  </a:lnTo>
                  <a:lnTo>
                    <a:pt x="8361" y="2515"/>
                  </a:lnTo>
                  <a:lnTo>
                    <a:pt x="9039" y="2478"/>
                  </a:lnTo>
                  <a:lnTo>
                    <a:pt x="9712" y="2426"/>
                  </a:lnTo>
                  <a:lnTo>
                    <a:pt x="10379" y="2361"/>
                  </a:lnTo>
                  <a:lnTo>
                    <a:pt x="11037" y="2283"/>
                  </a:lnTo>
                  <a:lnTo>
                    <a:pt x="11682" y="2190"/>
                  </a:lnTo>
                  <a:lnTo>
                    <a:pt x="12311" y="2084"/>
                  </a:lnTo>
                  <a:lnTo>
                    <a:pt x="12921" y="1964"/>
                  </a:lnTo>
                  <a:lnTo>
                    <a:pt x="13509" y="1831"/>
                  </a:lnTo>
                  <a:lnTo>
                    <a:pt x="14070" y="1683"/>
                  </a:lnTo>
                  <a:lnTo>
                    <a:pt x="14604" y="1522"/>
                  </a:lnTo>
                  <a:lnTo>
                    <a:pt x="15105" y="1347"/>
                  </a:lnTo>
                  <a:lnTo>
                    <a:pt x="15571" y="1158"/>
                  </a:lnTo>
                  <a:lnTo>
                    <a:pt x="15999" y="954"/>
                  </a:lnTo>
                  <a:lnTo>
                    <a:pt x="16386" y="737"/>
                  </a:lnTo>
                  <a:lnTo>
                    <a:pt x="16728" y="506"/>
                  </a:lnTo>
                  <a:lnTo>
                    <a:pt x="17021" y="260"/>
                  </a:lnTo>
                  <a:lnTo>
                    <a:pt x="1726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50000">
                  <a:schemeClr val="accent2"/>
                </a:gs>
                <a:gs pos="100000">
                  <a:schemeClr val="bg1">
                    <a:alpha val="30000"/>
                  </a:schemeClr>
                </a:gs>
              </a:gsLst>
              <a:lin ang="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EDE8C95E-EC09-4B0A-B110-7AFBEED7A3C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rgbClr val="768D5A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rgbClr val="768D5A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rgbClr val="768D5A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rgbClr val="768D5A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rgbClr val="768D5A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768D5A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768D5A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768D5A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768D5A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AF9738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AF9738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rgbClr val="AF9738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AF9738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rgbClr val="AF973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6B00C26A-2171-40EE-8E45-904341D7159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539552" y="2564904"/>
            <a:ext cx="7772400" cy="64611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68D5A"/>
                </a:solidFill>
              </a:rPr>
              <a:t>Rapid deployment of Community Power </a:t>
            </a:r>
            <a:br>
              <a:rPr lang="en-US" dirty="0" smtClean="0">
                <a:solidFill>
                  <a:srgbClr val="768D5A"/>
                </a:solidFill>
              </a:rPr>
            </a:br>
            <a:r>
              <a:rPr lang="en-US" dirty="0" smtClean="0">
                <a:solidFill>
                  <a:srgbClr val="768D5A"/>
                </a:solidFill>
              </a:rPr>
              <a:t>as a strategy to cheaper BTS power</a:t>
            </a:r>
            <a:endParaRPr lang="en-US" dirty="0" smtClean="0">
              <a:solidFill>
                <a:srgbClr val="768D5A"/>
              </a:solidFill>
            </a:endParaRPr>
          </a:p>
        </p:txBody>
      </p:sp>
      <p:sp>
        <p:nvSpPr>
          <p:cNvPr id="4099" name="TextBox 3"/>
          <p:cNvSpPr txBox="1">
            <a:spLocks noChangeArrowheads="1"/>
          </p:cNvSpPr>
          <p:nvPr/>
        </p:nvSpPr>
        <p:spPr bwMode="auto">
          <a:xfrm>
            <a:off x="2411760" y="5229200"/>
            <a:ext cx="475297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E" dirty="0">
                <a:latin typeface="Calibri" pitchFamily="34" charset="0"/>
              </a:rPr>
              <a:t>Declan Murphy, </a:t>
            </a:r>
            <a:r>
              <a:rPr lang="en-IE" i="1" dirty="0">
                <a:latin typeface="Calibri" pitchFamily="34" charset="0"/>
              </a:rPr>
              <a:t>Founder</a:t>
            </a:r>
          </a:p>
          <a:p>
            <a:r>
              <a:rPr lang="en-IE" dirty="0" err="1">
                <a:latin typeface="Calibri" pitchFamily="34" charset="0"/>
              </a:rPr>
              <a:t>Owenroe</a:t>
            </a:r>
            <a:r>
              <a:rPr lang="en-IE" dirty="0">
                <a:latin typeface="Calibri" pitchFamily="34" charset="0"/>
              </a:rPr>
              <a:t> </a:t>
            </a:r>
            <a:r>
              <a:rPr lang="en-IE" dirty="0" err="1">
                <a:latin typeface="Calibri" pitchFamily="34" charset="0"/>
              </a:rPr>
              <a:t>Lemass</a:t>
            </a:r>
            <a:r>
              <a:rPr lang="en-IE" dirty="0">
                <a:latin typeface="Calibri" pitchFamily="34" charset="0"/>
              </a:rPr>
              <a:t>, </a:t>
            </a:r>
            <a:r>
              <a:rPr lang="en-IE" i="1" dirty="0" err="1">
                <a:latin typeface="Calibri" pitchFamily="34" charset="0"/>
              </a:rPr>
              <a:t>Renewables</a:t>
            </a:r>
            <a:r>
              <a:rPr lang="en-IE" i="1" dirty="0">
                <a:latin typeface="Calibri" pitchFamily="34" charset="0"/>
              </a:rPr>
              <a:t> Engineer</a:t>
            </a:r>
          </a:p>
          <a:p>
            <a:r>
              <a:rPr lang="en-IE" dirty="0">
                <a:latin typeface="Calibri" pitchFamily="34" charset="0"/>
              </a:rPr>
              <a:t>Clive Gilmore, </a:t>
            </a:r>
            <a:r>
              <a:rPr lang="en-IE" i="1" dirty="0">
                <a:latin typeface="Calibri" pitchFamily="34" charset="0"/>
              </a:rPr>
              <a:t>Technical Director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99792" y="3429000"/>
            <a:ext cx="561657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E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March 2011 – </a:t>
            </a:r>
            <a:r>
              <a:rPr lang="en-IE" dirty="0" err="1" smtClean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Mombassa</a:t>
            </a:r>
            <a:endParaRPr lang="en-IE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1B368-36C5-4687-A438-1AB192428FFD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Who has the problem?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00808"/>
            <a:ext cx="4326791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 smtClean="0"/>
              <a:t>Operator  Issues</a:t>
            </a:r>
            <a:endParaRPr lang="en-US" u="sng" dirty="0" smtClean="0"/>
          </a:p>
          <a:p>
            <a:r>
              <a:rPr lang="en-US" dirty="0" smtClean="0"/>
              <a:t>carbon footprint</a:t>
            </a:r>
          </a:p>
          <a:p>
            <a:r>
              <a:rPr lang="en-US" dirty="0"/>
              <a:t>D</a:t>
            </a:r>
            <a:r>
              <a:rPr lang="en-US" dirty="0" smtClean="0"/>
              <a:t>iesel </a:t>
            </a:r>
            <a:r>
              <a:rPr lang="en-US" dirty="0" err="1" smtClean="0"/>
              <a:t>hastle</a:t>
            </a:r>
            <a:endParaRPr lang="en-US" dirty="0" smtClean="0"/>
          </a:p>
          <a:p>
            <a:r>
              <a:rPr lang="en-US" dirty="0" err="1" smtClean="0"/>
              <a:t>Capex</a:t>
            </a:r>
            <a:r>
              <a:rPr lang="en-US" dirty="0" smtClean="0"/>
              <a:t> burden</a:t>
            </a:r>
          </a:p>
          <a:p>
            <a:r>
              <a:rPr lang="en-US" dirty="0" smtClean="0"/>
              <a:t>Maintenance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Cost / Bal Sheet / </a:t>
            </a:r>
            <a:r>
              <a:rPr lang="en-US" dirty="0" err="1" smtClean="0"/>
              <a:t>hastle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220072" y="1988840"/>
            <a:ext cx="3283919" cy="3085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	every BTS off reliable grid Community = </a:t>
            </a:r>
            <a:r>
              <a:rPr lang="en-US" sz="2400" dirty="0" err="1" smtClean="0">
                <a:solidFill>
                  <a:srgbClr val="FF0000"/>
                </a:solidFill>
              </a:rPr>
              <a:t>communmity</a:t>
            </a:r>
            <a:r>
              <a:rPr lang="en-US" sz="2400" dirty="0" smtClean="0">
                <a:solidFill>
                  <a:srgbClr val="FF0000"/>
                </a:solidFill>
              </a:rPr>
              <a:t> off grid.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923928" y="3429000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923928" y="3645024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74851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Our Solution</a:t>
            </a:r>
            <a:br>
              <a:rPr lang="en-US" dirty="0" smtClean="0"/>
            </a:br>
            <a:r>
              <a:rPr lang="en-US" dirty="0" smtClean="0"/>
              <a:t>GSMA – TEF - MNO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Step 1  	2011 - 2012</a:t>
            </a:r>
            <a:br>
              <a:rPr lang="en-US" dirty="0" smtClean="0"/>
            </a:br>
            <a:r>
              <a:rPr lang="en-US" dirty="0" smtClean="0"/>
              <a:t>Create the platform for the community to use &amp; pay for electricity</a:t>
            </a:r>
          </a:p>
          <a:p>
            <a:endParaRPr lang="en-US" dirty="0" smtClean="0"/>
          </a:p>
          <a:p>
            <a:r>
              <a:rPr lang="en-US" dirty="0" smtClean="0"/>
              <a:t>Step 2 	2012 - 2014</a:t>
            </a:r>
          </a:p>
          <a:p>
            <a:pPr>
              <a:buNone/>
            </a:pPr>
            <a:r>
              <a:rPr lang="en-US" dirty="0" smtClean="0"/>
              <a:t>	Grow the community demand, and use their revenue base to co-pay for distributed power gen, located at BTS. Distributed Utility!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6215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Step 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3284984"/>
            <a:ext cx="7509520" cy="2952328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	Uses existing BTS  surplus gen capacity to seed electrification in community.</a:t>
            </a:r>
          </a:p>
          <a:p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MNO gets $14,000 return in each community </a:t>
            </a:r>
            <a:r>
              <a:rPr lang="en-US" sz="1800" dirty="0" smtClean="0"/>
              <a:t>($4800 pa)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Community gets reliable affordable power.  Ability to grow</a:t>
            </a:r>
          </a:p>
          <a:p>
            <a:pPr>
              <a:buNone/>
            </a:pP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CADA-0B9C-4664-B0CC-CF6FA4E5E1C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179512" y="260648"/>
            <a:ext cx="1368152" cy="4032448"/>
          </a:xfrm>
          <a:prstGeom prst="triangle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>
                <a:solidFill>
                  <a:schemeClr val="tx1"/>
                </a:solidFill>
              </a:rPr>
              <a:t>BTS</a:t>
            </a:r>
          </a:p>
        </p:txBody>
      </p:sp>
      <p:sp>
        <p:nvSpPr>
          <p:cNvPr id="12" name="Smiley Face 11"/>
          <p:cNvSpPr/>
          <p:nvPr/>
        </p:nvSpPr>
        <p:spPr>
          <a:xfrm>
            <a:off x="6017121" y="1226840"/>
            <a:ext cx="504825" cy="690563"/>
          </a:xfrm>
          <a:prstGeom prst="smileyFace">
            <a:avLst>
              <a:gd name="adj" fmla="val 2976"/>
            </a:avLst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13" name="Regular Pentagon 12"/>
          <p:cNvSpPr/>
          <p:nvPr/>
        </p:nvSpPr>
        <p:spPr>
          <a:xfrm>
            <a:off x="5982196" y="1196678"/>
            <a:ext cx="576262" cy="144462"/>
          </a:xfrm>
          <a:prstGeom prst="pentag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14" name="Picture 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5400000">
            <a:off x="1272281" y="1616151"/>
            <a:ext cx="1809384" cy="111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Bild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276872"/>
            <a:ext cx="1215649" cy="791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C:\Program Files\Microsoft Office\MEDIA\CAGCAT10\j0234657.wmf"/>
          <p:cNvPicPr>
            <a:picLocks noChangeAspect="1" noChangeArrowheads="1"/>
          </p:cNvPicPr>
          <p:nvPr/>
        </p:nvPicPr>
        <p:blipFill>
          <a:blip r:embed="rId4" cstate="print"/>
          <a:srcRect l="7336" t="12062" r="17819" b="9537"/>
          <a:stretch>
            <a:fillRect/>
          </a:stretch>
        </p:blipFill>
        <p:spPr bwMode="auto">
          <a:xfrm>
            <a:off x="5872658" y="1196678"/>
            <a:ext cx="720725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2348880"/>
            <a:ext cx="1103313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60032" y="1124744"/>
            <a:ext cx="2333372" cy="187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1052736"/>
            <a:ext cx="1103313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Bild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484784"/>
            <a:ext cx="1215649" cy="791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1700808"/>
            <a:ext cx="1103313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mtClean="0"/>
              <a:t>Pricing to Customers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91513" cy="3627440"/>
        </p:xfrm>
        <a:graphic>
          <a:graphicData uri="http://schemas.openxmlformats.org/drawingml/2006/table">
            <a:tbl>
              <a:tblPr/>
              <a:tblGrid>
                <a:gridCol w="4978400"/>
                <a:gridCol w="3313113"/>
              </a:tblGrid>
              <a:tr h="725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IE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Phone charging service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(</a:t>
                      </a:r>
                      <a:r>
                        <a:rPr kumimoji="0" lang="en-IE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free if bundled with airtime)</a:t>
                      </a:r>
                      <a:endParaRPr kumimoji="0" lang="en-IE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Free - US$0.20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Airtime sales service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Market Rates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Household battery service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US$5.00 / month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(12 charges / month)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725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Ancillary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(</a:t>
                      </a:r>
                      <a:r>
                        <a:rPr kumimoji="0" lang="en-IE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phone sales, phone service, light device sales, etc.</a:t>
                      </a: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E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Cost + 35%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009D0-F99E-4D34-A239-C936DD72CD57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47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Rapid Rollout – No MNO 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3768" y="1600200"/>
            <a:ext cx="6203032" cy="4525963"/>
          </a:xfrm>
        </p:spPr>
        <p:txBody>
          <a:bodyPr/>
          <a:lstStyle/>
          <a:p>
            <a:r>
              <a:rPr lang="en-US" dirty="0" smtClean="0"/>
              <a:t>2011  ……   200 + sites  </a:t>
            </a:r>
            <a:r>
              <a:rPr lang="en-US" sz="1600" dirty="0" smtClean="0"/>
              <a:t>(min 54 per operator)</a:t>
            </a:r>
            <a:endParaRPr lang="en-US" dirty="0" smtClean="0"/>
          </a:p>
          <a:p>
            <a:r>
              <a:rPr lang="en-US" dirty="0" smtClean="0"/>
              <a:t>2012 ……  4000 sites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err="1" smtClean="0"/>
              <a:t>Standardised</a:t>
            </a:r>
            <a:r>
              <a:rPr lang="en-US" dirty="0" smtClean="0"/>
              <a:t>  </a:t>
            </a:r>
            <a:r>
              <a:rPr lang="en-US" sz="2000" dirty="0" smtClean="0"/>
              <a:t>(</a:t>
            </a:r>
            <a:r>
              <a:rPr lang="en-US" sz="1800" dirty="0" smtClean="0"/>
              <a:t>2 hour BTS installation)</a:t>
            </a:r>
            <a:endParaRPr lang="en-US" dirty="0" smtClean="0"/>
          </a:p>
          <a:p>
            <a:r>
              <a:rPr lang="en-US" dirty="0" smtClean="0"/>
              <a:t>Zero Pain to MNO</a:t>
            </a:r>
          </a:p>
          <a:p>
            <a:r>
              <a:rPr lang="en-US" dirty="0" smtClean="0"/>
              <a:t>Zero Cost to MNO</a:t>
            </a:r>
          </a:p>
          <a:p>
            <a:r>
              <a:rPr lang="en-US" dirty="0" smtClean="0"/>
              <a:t>Live airtime support only</a:t>
            </a:r>
          </a:p>
          <a:p>
            <a:endParaRPr lang="en-US" dirty="0" smtClean="0"/>
          </a:p>
          <a:p>
            <a:r>
              <a:rPr lang="en-US" dirty="0" smtClean="0"/>
              <a:t>399%  </a:t>
            </a:r>
            <a:r>
              <a:rPr lang="en-US" sz="2400" dirty="0" smtClean="0"/>
              <a:t>($9,000 – 14,000 MNO return)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smtClean="0"/>
              <a:t>© 2011 The Ecology Foundation Limited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CADA-0B9C-4664-B0CC-CF6FA4E5E1C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/>
          <a:lstStyle/>
          <a:p>
            <a:pPr algn="ctr">
              <a:buNone/>
            </a:pPr>
            <a:endParaRPr lang="en-US" sz="2400" dirty="0" smtClean="0"/>
          </a:p>
          <a:p>
            <a:r>
              <a:rPr lang="en-US" sz="2400" dirty="0" smtClean="0"/>
              <a:t>Use community demand for power to underwrite new TEF power facility </a:t>
            </a:r>
            <a:r>
              <a:rPr lang="en-US" sz="1800" dirty="0" smtClean="0"/>
              <a:t>( assume 30kv ++ solar)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TEF system serves </a:t>
            </a:r>
            <a:r>
              <a:rPr lang="en-US" sz="2400" dirty="0" smtClean="0"/>
              <a:t>BOTH community &amp; BTS</a:t>
            </a:r>
            <a:r>
              <a:rPr lang="en-US" sz="2400" dirty="0" smtClean="0"/>
              <a:t>.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Community power /</a:t>
            </a:r>
            <a:r>
              <a:rPr lang="en-US" sz="2400" dirty="0" err="1" smtClean="0"/>
              <a:t>kwhr</a:t>
            </a:r>
            <a:r>
              <a:rPr lang="en-US" sz="2400" dirty="0" smtClean="0"/>
              <a:t> higher than BTS</a:t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sz="2400" dirty="0" smtClean="0"/>
              <a:t>Estimate </a:t>
            </a:r>
            <a:r>
              <a:rPr lang="en-US" sz="1400" dirty="0" smtClean="0"/>
              <a:t>($3,50 / watt installed )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C00000"/>
                </a:solidFill>
              </a:rPr>
              <a:t>MNO solar  PPA @ </a:t>
            </a:r>
            <a:r>
              <a:rPr lang="en-US" sz="2400" dirty="0" smtClean="0">
                <a:solidFill>
                  <a:srgbClr val="C00000"/>
                </a:solidFill>
              </a:rPr>
              <a:t>us $</a:t>
            </a:r>
            <a:r>
              <a:rPr lang="en-US" sz="2400" dirty="0" smtClean="0">
                <a:solidFill>
                  <a:srgbClr val="C00000"/>
                </a:solidFill>
              </a:rPr>
              <a:t>0.60 – 70c / </a:t>
            </a:r>
            <a:r>
              <a:rPr lang="en-US" sz="2400" dirty="0" err="1" smtClean="0">
                <a:solidFill>
                  <a:srgbClr val="C00000"/>
                </a:solidFill>
              </a:rPr>
              <a:t>kwhr</a:t>
            </a:r>
            <a:endParaRPr lang="en-US" sz="2400" dirty="0" smtClean="0">
              <a:solidFill>
                <a:srgbClr val="C00000"/>
              </a:solidFill>
            </a:endParaRPr>
          </a:p>
          <a:p>
            <a:pPr lvl="2">
              <a:buNone/>
            </a:pPr>
            <a:r>
              <a:rPr lang="en-US" sz="2400" dirty="0" smtClean="0">
                <a:solidFill>
                  <a:srgbClr val="C00000"/>
                </a:solidFill>
              </a:rPr>
              <a:t>Community PPA @ </a:t>
            </a:r>
            <a:r>
              <a:rPr lang="en-US" sz="2400" dirty="0" smtClean="0">
                <a:solidFill>
                  <a:srgbClr val="C00000"/>
                </a:solidFill>
              </a:rPr>
              <a:t>us </a:t>
            </a:r>
            <a:r>
              <a:rPr lang="en-US" sz="2400" dirty="0" smtClean="0">
                <a:solidFill>
                  <a:srgbClr val="C00000"/>
                </a:solidFill>
              </a:rPr>
              <a:t>$1.20 </a:t>
            </a:r>
            <a:r>
              <a:rPr lang="en-US" sz="2400" dirty="0" smtClean="0">
                <a:solidFill>
                  <a:srgbClr val="C00000"/>
                </a:solidFill>
              </a:rPr>
              <a:t>– </a:t>
            </a:r>
            <a:r>
              <a:rPr lang="en-US" sz="2400" dirty="0" smtClean="0">
                <a:solidFill>
                  <a:srgbClr val="C00000"/>
                </a:solidFill>
              </a:rPr>
              <a:t>1.50 </a:t>
            </a:r>
            <a:r>
              <a:rPr lang="en-US" sz="2400" dirty="0" smtClean="0">
                <a:solidFill>
                  <a:srgbClr val="C00000"/>
                </a:solidFill>
              </a:rPr>
              <a:t>/ </a:t>
            </a:r>
            <a:r>
              <a:rPr lang="en-US" sz="2400" dirty="0" err="1" smtClean="0">
                <a:solidFill>
                  <a:srgbClr val="C00000"/>
                </a:solidFill>
              </a:rPr>
              <a:t>kwhr</a:t>
            </a:r>
            <a:endParaRPr lang="en-US" sz="2400" dirty="0" smtClean="0">
              <a:solidFill>
                <a:srgbClr val="C00000"/>
              </a:solidFill>
            </a:endParaRPr>
          </a:p>
          <a:p>
            <a:pPr lvl="2">
              <a:buNone/>
            </a:pPr>
            <a:endParaRPr lang="en-US" sz="2400" dirty="0" smtClean="0"/>
          </a:p>
          <a:p>
            <a:pPr lvl="2">
              <a:buNone/>
            </a:pPr>
            <a:r>
              <a:rPr lang="en-US" sz="3200" dirty="0" smtClean="0"/>
              <a:t>			Win </a:t>
            </a:r>
            <a:r>
              <a:rPr lang="en-US" sz="3200" dirty="0" err="1" smtClean="0"/>
              <a:t>Win</a:t>
            </a:r>
            <a:r>
              <a:rPr lang="en-US" sz="3200" dirty="0" smtClean="0"/>
              <a:t> </a:t>
            </a:r>
            <a:r>
              <a:rPr lang="en-US" sz="3200" dirty="0" err="1" smtClean="0"/>
              <a:t>Win</a:t>
            </a:r>
            <a:endParaRPr lang="en-US" sz="32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© 2011 The Ecology Foundation Limited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CADA-0B9C-4664-B0CC-CF6FA4E5E1C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6511" y="2420888"/>
            <a:ext cx="2317489" cy="2310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Step 2 growth….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052737"/>
            <a:ext cx="7725544" cy="1440160"/>
          </a:xfrm>
        </p:spPr>
        <p:txBody>
          <a:bodyPr/>
          <a:lstStyle/>
          <a:p>
            <a:pPr algn="ctr"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Initial provide 30 – 50 % of BTS power demand from </a:t>
            </a:r>
            <a:r>
              <a:rPr lang="en-US" sz="2400" dirty="0" err="1" smtClean="0"/>
              <a:t>Tef</a:t>
            </a:r>
            <a:r>
              <a:rPr lang="en-US" sz="2400" dirty="0" smtClean="0"/>
              <a:t> community system.  Co </a:t>
            </a:r>
            <a:r>
              <a:rPr lang="en-US" sz="2400" dirty="0" smtClean="0"/>
              <a:t>power  BTS with Diesel, shared battery bank</a:t>
            </a:r>
          </a:p>
          <a:p>
            <a:endParaRPr lang="en-US" sz="2400" dirty="0" smtClean="0"/>
          </a:p>
          <a:p>
            <a:r>
              <a:rPr lang="en-US" sz="2400" dirty="0" smtClean="0"/>
              <a:t>Add extra central TEF capacity as community house hold users grow, &amp; mini grid establishes.  </a:t>
            </a:r>
          </a:p>
          <a:p>
            <a:endParaRPr lang="en-US" sz="2400" dirty="0" smtClean="0"/>
          </a:p>
          <a:p>
            <a:r>
              <a:rPr lang="en-US" sz="2400" dirty="0" smtClean="0"/>
              <a:t>Finally TEF community PPA supplies the majority of BTS power, leaving Diesel gen set backup.</a:t>
            </a:r>
            <a:br>
              <a:rPr lang="en-US" sz="2400" dirty="0" smtClean="0"/>
            </a:br>
            <a:endParaRPr lang="en-US" sz="24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© 2011 The Ecology Foundation Limited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CADA-0B9C-4664-B0CC-CF6FA4E5E1C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3744416"/>
          </a:xfrm>
        </p:spPr>
        <p:txBody>
          <a:bodyPr/>
          <a:lstStyle/>
          <a:p>
            <a:r>
              <a:rPr lang="en-US" sz="2400" dirty="0" smtClean="0"/>
              <a:t>2011		200 + pilots	</a:t>
            </a:r>
          </a:p>
          <a:p>
            <a:endParaRPr lang="en-US" sz="2400" dirty="0" smtClean="0"/>
          </a:p>
          <a:p>
            <a:r>
              <a:rPr lang="en-US" sz="2400" dirty="0" smtClean="0"/>
              <a:t>2012		4000 community power sites </a:t>
            </a:r>
            <a:r>
              <a:rPr lang="en-US" sz="1600" dirty="0" smtClean="0"/>
              <a:t>(excess)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2012		pilot community solar to BTS </a:t>
            </a:r>
            <a:r>
              <a:rPr lang="en-US" sz="1400" dirty="0" smtClean="0"/>
              <a:t>(40-60% capacity)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2013		2000 BTS + Community co gen Solar sites</a:t>
            </a:r>
          </a:p>
          <a:p>
            <a:r>
              <a:rPr lang="en-US" sz="2400" dirty="0" smtClean="0"/>
              <a:t>2014		1000 pa solar rollout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© 2011 The Ecology Foundation Limited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CADA-0B9C-4664-B0CC-CF6FA4E5E1C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475656" y="5085184"/>
            <a:ext cx="61206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MNO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gets lowest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kwhr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price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– no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upfront cost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– single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power partner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–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diesel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backup – seamless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rollout</a:t>
            </a:r>
          </a:p>
          <a:p>
            <a:pPr algn="ctr"/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Community gets power = bigger airtime market</a:t>
            </a:r>
          </a:p>
          <a:p>
            <a:pPr algn="ctr"/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792" y="260648"/>
            <a:ext cx="3608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768D5A"/>
                </a:solidFill>
                <a:latin typeface="+mj-lt"/>
                <a:ea typeface="+mj-ea"/>
                <a:cs typeface="+mj-cs"/>
              </a:rPr>
              <a:t>Rapid deployment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20110304 V.11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© 2011 The Ecology Foundation Limited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CADA-0B9C-4664-B0CC-CF6FA4E5E1C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347864" y="2420888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Win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	MNO   </a:t>
            </a:r>
          </a:p>
          <a:p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Win 	Community </a:t>
            </a:r>
          </a:p>
          <a:p>
            <a:endParaRPr lang="en-US" sz="28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Win 	Environment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IE" dirty="0" smtClean="0"/>
              <a:t>399 % Return to </a:t>
            </a:r>
            <a:r>
              <a:rPr lang="en-IE" dirty="0" smtClean="0"/>
              <a:t>MNO over </a:t>
            </a:r>
            <a:r>
              <a:rPr lang="en-IE" dirty="0" smtClean="0"/>
              <a:t>30 months </a:t>
            </a:r>
            <a:br>
              <a:rPr lang="en-IE" dirty="0" smtClean="0"/>
            </a:br>
            <a:r>
              <a:rPr lang="en-IE" sz="2000" dirty="0" smtClean="0"/>
              <a:t>( </a:t>
            </a:r>
            <a:r>
              <a:rPr lang="en-IE" sz="2000" dirty="0" smtClean="0"/>
              <a:t>$3 ARPU rural, 200 regular users per BTS)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C0412-3EF9-43C7-B9B0-0F3DD963E64D}" type="slidenum">
              <a:rPr lang="en-US"/>
              <a:pPr/>
              <a:t>11</a:t>
            </a:fld>
            <a:endParaRPr lang="en-US" dirty="0"/>
          </a:p>
        </p:txBody>
      </p:sp>
      <p:graphicFrame>
        <p:nvGraphicFramePr>
          <p:cNvPr id="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23785551"/>
              </p:ext>
            </p:extLst>
          </p:nvPr>
        </p:nvGraphicFramePr>
        <p:xfrm>
          <a:off x="214282" y="2214554"/>
          <a:ext cx="8676456" cy="3074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8033"/>
                <a:gridCol w="6008423"/>
              </a:tblGrid>
              <a:tr h="1119231">
                <a:tc>
                  <a:txBody>
                    <a:bodyPr/>
                    <a:lstStyle/>
                    <a:p>
                      <a:pPr algn="ctr"/>
                      <a:r>
                        <a:rPr lang="en-IE" dirty="0" smtClean="0"/>
                        <a:t>Return to </a:t>
                      </a:r>
                      <a:r>
                        <a:rPr lang="en-IE" dirty="0" smtClean="0"/>
                        <a:t>MNO</a:t>
                      </a:r>
                      <a:endParaRPr lang="en-I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E" dirty="0" smtClean="0"/>
                        <a:t/>
                      </a:r>
                      <a:br>
                        <a:rPr lang="en-IE" dirty="0" smtClean="0"/>
                      </a:br>
                      <a:r>
                        <a:rPr lang="en-IE" dirty="0" smtClean="0"/>
                        <a:t>10% - 20% ARPU increase existing users ($</a:t>
                      </a:r>
                      <a:r>
                        <a:rPr lang="en-IE" dirty="0" smtClean="0"/>
                        <a:t>7,500 </a:t>
                      </a:r>
                      <a:r>
                        <a:rPr lang="en-IE" dirty="0" smtClean="0"/>
                        <a:t>per BTS)</a:t>
                      </a:r>
                    </a:p>
                    <a:p>
                      <a:r>
                        <a:rPr lang="en-IE" dirty="0" smtClean="0"/>
                        <a:t>5% increase in local mobile ownership    ($</a:t>
                      </a:r>
                      <a:r>
                        <a:rPr lang="en-IE" dirty="0" smtClean="0"/>
                        <a:t>3,700 </a:t>
                      </a:r>
                      <a:r>
                        <a:rPr lang="en-IE" dirty="0" smtClean="0"/>
                        <a:t>per BTS)</a:t>
                      </a:r>
                    </a:p>
                    <a:p>
                      <a:r>
                        <a:rPr lang="en-IE" dirty="0" smtClean="0"/>
                        <a:t>US$0.40 per kWh revenue                          ($3,000 </a:t>
                      </a:r>
                      <a:r>
                        <a:rPr lang="en-IE" dirty="0" smtClean="0"/>
                        <a:t>per </a:t>
                      </a:r>
                      <a:r>
                        <a:rPr lang="en-IE" dirty="0" smtClean="0"/>
                        <a:t>BTS) </a:t>
                      </a:r>
                    </a:p>
                    <a:p>
                      <a:endParaRPr lang="en-IE" dirty="0"/>
                    </a:p>
                  </a:txBody>
                  <a:tcPr anchor="ctr"/>
                </a:tc>
              </a:tr>
              <a:tr h="818904"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rgbClr val="FF0000"/>
                          </a:solidFill>
                        </a:rPr>
                        <a:t>Total return</a:t>
                      </a:r>
                      <a:r>
                        <a:rPr lang="en-IE" sz="2000" baseline="0" dirty="0" smtClean="0">
                          <a:solidFill>
                            <a:srgbClr val="FF0000"/>
                          </a:solidFill>
                        </a:rPr>
                        <a:t> per BTS</a:t>
                      </a:r>
                      <a:endParaRPr lang="en-IE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rgbClr val="FF0000"/>
                          </a:solidFill>
                        </a:rPr>
                        <a:t>               US$14,000  per BTS </a:t>
                      </a:r>
                      <a:r>
                        <a:rPr lang="en-IE" sz="2000" dirty="0" smtClean="0">
                          <a:solidFill>
                            <a:srgbClr val="FF0000"/>
                          </a:solidFill>
                        </a:rPr>
                        <a:t>after 30 months </a:t>
                      </a:r>
                      <a:endParaRPr lang="en-IE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rgbClr val="FF0000"/>
                          </a:solidFill>
                        </a:rPr>
                        <a:t>1000 BTS</a:t>
                      </a:r>
                      <a:endParaRPr lang="en-IE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E" sz="2000" dirty="0" smtClean="0">
                          <a:solidFill>
                            <a:srgbClr val="FF0000"/>
                          </a:solidFill>
                        </a:rPr>
                        <a:t>      US$ 9 M  at</a:t>
                      </a:r>
                      <a:r>
                        <a:rPr lang="en-IE" sz="20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IE" sz="2000" dirty="0" smtClean="0">
                          <a:solidFill>
                            <a:srgbClr val="FF0000"/>
                          </a:solidFill>
                        </a:rPr>
                        <a:t>30 months</a:t>
                      </a:r>
                      <a:endParaRPr lang="en-IE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4357686" y="5715016"/>
            <a:ext cx="3223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IE" b="1" dirty="0" smtClean="0">
                <a:solidFill>
                  <a:schemeClr val="accent1">
                    <a:lumMod val="75000"/>
                  </a:schemeClr>
                </a:solidFill>
              </a:rPr>
              <a:t>Plus dramatic social impact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57620" y="5429264"/>
            <a:ext cx="41216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399% return on $3,600 airtime support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259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creen shot 2011-03-04 at 04.51.4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813"/>
            <a:ext cx="9144000" cy="683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F3227-04B0-4E77-93B4-E7A13A3176D3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mtClean="0"/>
              <a:t>Component # 1 – TEF BTS Interface Unit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IE" sz="2600" smtClean="0"/>
              <a:t>Programmed for Permitted Excess Power (PEP)</a:t>
            </a:r>
            <a:br>
              <a:rPr lang="en-IE" sz="2600" smtClean="0"/>
            </a:br>
            <a:endParaRPr lang="en-IE" sz="2600" smtClean="0"/>
          </a:p>
          <a:p>
            <a:pPr>
              <a:lnSpc>
                <a:spcPct val="80000"/>
              </a:lnSpc>
            </a:pPr>
            <a:r>
              <a:rPr lang="en-IE" sz="2600" smtClean="0"/>
              <a:t>When power usage reaches PEP, e.g., 1.5kW, no more power can be drawn</a:t>
            </a:r>
            <a:br>
              <a:rPr lang="en-IE" sz="2600" smtClean="0"/>
            </a:br>
            <a:endParaRPr lang="en-IE" sz="2600" smtClean="0"/>
          </a:p>
          <a:p>
            <a:pPr>
              <a:lnSpc>
                <a:spcPct val="80000"/>
              </a:lnSpc>
            </a:pPr>
            <a:r>
              <a:rPr lang="en-IE" sz="2600" smtClean="0"/>
              <a:t>Has communications functionality for remote switch on/off </a:t>
            </a:r>
          </a:p>
          <a:p>
            <a:pPr lvl="1">
              <a:lnSpc>
                <a:spcPct val="80000"/>
              </a:lnSpc>
            </a:pPr>
            <a:r>
              <a:rPr lang="en-IE" sz="2200" smtClean="0"/>
              <a:t>GSM device can be added. </a:t>
            </a:r>
          </a:p>
          <a:p>
            <a:pPr>
              <a:lnSpc>
                <a:spcPct val="80000"/>
              </a:lnSpc>
            </a:pPr>
            <a:endParaRPr lang="en-IE" sz="260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93C4D-3E36-49DA-918F-98DC5873B09B}" type="slidenum">
              <a:rPr lang="en-US"/>
              <a:pPr/>
              <a:t>13</a:t>
            </a:fld>
            <a:endParaRPr lang="en-US"/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4722019" y="2702719"/>
            <a:ext cx="4100512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en-GB" smtClean="0"/>
              <a:t>Control System circuits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19460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61A8E-E5DE-4CE0-A1FB-40E62345107E}" type="slidenum">
              <a:rPr lang="en-US"/>
              <a:pPr/>
              <a:t>14</a:t>
            </a:fld>
            <a:endParaRPr lang="en-US"/>
          </a:p>
        </p:txBody>
      </p:sp>
      <p:pic>
        <p:nvPicPr>
          <p:cNvPr id="19464" name="Picture 2"/>
          <p:cNvPicPr>
            <a:picLocks noChangeAspect="1" noChangeArrowheads="1"/>
          </p:cNvPicPr>
          <p:nvPr/>
        </p:nvPicPr>
        <p:blipFill>
          <a:blip r:embed="rId3" cstate="print"/>
          <a:srcRect l="6789" t="10980" r="5801" b="4916"/>
          <a:stretch>
            <a:fillRect/>
          </a:stretch>
        </p:blipFill>
        <p:spPr bwMode="auto">
          <a:xfrm>
            <a:off x="250825" y="1125538"/>
            <a:ext cx="8742363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smtClean="0"/>
              <a:t>Component # 1 – BTS Interface Unit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600200"/>
            <a:ext cx="5194300" cy="470852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IE" sz="2000" smtClean="0"/>
              <a:t>Installation</a:t>
            </a:r>
          </a:p>
          <a:p>
            <a:pPr lvl="1">
              <a:lnSpc>
                <a:spcPct val="80000"/>
              </a:lnSpc>
            </a:pPr>
            <a:r>
              <a:rPr lang="en-IE" sz="1700" smtClean="0"/>
              <a:t>Single connection to BTS distribution board</a:t>
            </a:r>
          </a:p>
          <a:p>
            <a:pPr lvl="1">
              <a:lnSpc>
                <a:spcPct val="80000"/>
              </a:lnSpc>
            </a:pPr>
            <a:r>
              <a:rPr lang="en-IE" sz="1700" smtClean="0"/>
              <a:t>Meter connection from AC distribution board to charge point power take-off</a:t>
            </a:r>
          </a:p>
          <a:p>
            <a:pPr lvl="1">
              <a:lnSpc>
                <a:spcPct val="80000"/>
              </a:lnSpc>
            </a:pPr>
            <a:r>
              <a:rPr lang="en-IE" sz="1700" smtClean="0"/>
              <a:t>Mounted anywhere in BTS compound (ideally on inside perimeter fence)</a:t>
            </a:r>
          </a:p>
          <a:p>
            <a:pPr lvl="1">
              <a:lnSpc>
                <a:spcPct val="80000"/>
              </a:lnSpc>
            </a:pPr>
            <a:r>
              <a:rPr lang="en-IE" sz="1700" smtClean="0"/>
              <a:t>Single cable through perimeter wall / fence</a:t>
            </a:r>
          </a:p>
          <a:p>
            <a:pPr lvl="1">
              <a:lnSpc>
                <a:spcPct val="80000"/>
              </a:lnSpc>
            </a:pPr>
            <a:r>
              <a:rPr lang="en-IE" sz="1700" smtClean="0"/>
              <a:t>Install time 2-3 hours, no down time</a:t>
            </a:r>
          </a:p>
          <a:p>
            <a:pPr lvl="1">
              <a:lnSpc>
                <a:spcPct val="80000"/>
              </a:lnSpc>
            </a:pPr>
            <a:r>
              <a:rPr lang="en-IE" sz="1700" smtClean="0"/>
              <a:t>Sealed unit; minimal maintenance</a:t>
            </a:r>
          </a:p>
          <a:p>
            <a:pPr>
              <a:lnSpc>
                <a:spcPct val="80000"/>
              </a:lnSpc>
            </a:pPr>
            <a:endParaRPr lang="en-IE" sz="2000" smtClean="0"/>
          </a:p>
          <a:p>
            <a:pPr>
              <a:lnSpc>
                <a:spcPct val="80000"/>
              </a:lnSpc>
            </a:pPr>
            <a:r>
              <a:rPr lang="en-IE" sz="2000" smtClean="0"/>
              <a:t>Shut-off 1  - Permitted excess exceeded </a:t>
            </a:r>
          </a:p>
          <a:p>
            <a:pPr>
              <a:lnSpc>
                <a:spcPct val="80000"/>
              </a:lnSpc>
            </a:pPr>
            <a:r>
              <a:rPr lang="en-IE" sz="2000" smtClean="0"/>
              <a:t>Shut off 2 – Deny agent power. </a:t>
            </a:r>
          </a:p>
          <a:p>
            <a:pPr>
              <a:lnSpc>
                <a:spcPct val="80000"/>
              </a:lnSpc>
            </a:pPr>
            <a:r>
              <a:rPr lang="en-IE" sz="2000" smtClean="0"/>
              <a:t>Manual in pilot phase</a:t>
            </a:r>
          </a:p>
          <a:p>
            <a:pPr lvl="1">
              <a:lnSpc>
                <a:spcPct val="80000"/>
              </a:lnSpc>
            </a:pPr>
            <a:r>
              <a:rPr lang="en-IE" sz="1700" smtClean="0"/>
              <a:t>inside BTS.</a:t>
            </a:r>
          </a:p>
          <a:p>
            <a:pPr>
              <a:lnSpc>
                <a:spcPct val="80000"/>
              </a:lnSpc>
            </a:pPr>
            <a:r>
              <a:rPr lang="en-IE" sz="2000" smtClean="0"/>
              <a:t>Automatic  in implementation phase</a:t>
            </a:r>
          </a:p>
          <a:p>
            <a:pPr>
              <a:lnSpc>
                <a:spcPct val="80000"/>
              </a:lnSpc>
            </a:pPr>
            <a:endParaRPr lang="en-IE" sz="2000" smtClean="0"/>
          </a:p>
          <a:p>
            <a:pPr>
              <a:lnSpc>
                <a:spcPct val="80000"/>
              </a:lnSpc>
            </a:pPr>
            <a:r>
              <a:rPr lang="en-IE" sz="2000" smtClean="0"/>
              <a:t>Complete protection to BTS equipment</a:t>
            </a:r>
          </a:p>
          <a:p>
            <a:pPr>
              <a:lnSpc>
                <a:spcPct val="80000"/>
              </a:lnSpc>
            </a:pPr>
            <a:endParaRPr lang="en-IE" sz="200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1CB9D-2AA7-475A-86ED-1D25563DB1D0}" type="slidenum">
              <a:rPr lang="en-US"/>
              <a:pPr/>
              <a:t>15</a:t>
            </a:fld>
            <a:endParaRPr lang="en-US"/>
          </a:p>
        </p:txBody>
      </p:sp>
      <p:pic>
        <p:nvPicPr>
          <p:cNvPr id="20487" name="Picture 9"/>
          <p:cNvPicPr>
            <a:picLocks noChangeAspect="1" noChangeArrowheads="1"/>
          </p:cNvPicPr>
          <p:nvPr/>
        </p:nvPicPr>
        <p:blipFill>
          <a:blip r:embed="rId3" cstate="print"/>
          <a:srcRect l="23438" t="10800" r="6316" b="8969"/>
          <a:stretch>
            <a:fillRect/>
          </a:stretch>
        </p:blipFill>
        <p:spPr bwMode="auto">
          <a:xfrm>
            <a:off x="5867400" y="1514475"/>
            <a:ext cx="2736850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87313" y="534988"/>
            <a:ext cx="9144001" cy="626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6600"/>
          </a:xfrm>
        </p:spPr>
        <p:txBody>
          <a:bodyPr/>
          <a:lstStyle/>
          <a:p>
            <a:pPr algn="ctr"/>
            <a:r>
              <a:rPr lang="en-IE" smtClean="0"/>
              <a:t>Pilot Plan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/>
              <a:t>© 2011 The Ecology Foundation Limited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20110304 V.11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1DF03-63F7-493C-98C9-0D120F6B596E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eenWave_BusPresentation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23AB631-2C77-48E2-965F-5E9DD09909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GreenWave_BusPresentation</Template>
  <TotalTime>2855</TotalTime>
  <Words>519</Words>
  <Application>Microsoft Office PowerPoint</Application>
  <PresentationFormat>On-screen Show (4:3)</PresentationFormat>
  <Paragraphs>168</Paragraphs>
  <Slides>16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GreenWave_BusPresentation</vt:lpstr>
      <vt:lpstr>Custom Design</vt:lpstr>
      <vt:lpstr>Rapid deployment of Community Power  as a strategy to cheaper BTS power</vt:lpstr>
      <vt:lpstr>Who has the problem?</vt:lpstr>
      <vt:lpstr>Our Solution GSMA – TEF - MNO</vt:lpstr>
      <vt:lpstr>Step 1 </vt:lpstr>
      <vt:lpstr>Pricing to Customers</vt:lpstr>
      <vt:lpstr>Rapid Rollout – No MNO Cost</vt:lpstr>
      <vt:lpstr>Step 2</vt:lpstr>
      <vt:lpstr>Step 2 growth….</vt:lpstr>
      <vt:lpstr>Slide 9</vt:lpstr>
      <vt:lpstr>Slide 10</vt:lpstr>
      <vt:lpstr>399 % Return to MNO over 30 months  ( $3 ARPU rural, 200 regular users per BTS)</vt:lpstr>
      <vt:lpstr>Slide 12</vt:lpstr>
      <vt:lpstr>Component # 1 – TEF BTS Interface Unit</vt:lpstr>
      <vt:lpstr>Control System circuits </vt:lpstr>
      <vt:lpstr>Component # 1 – BTS Interface Unit</vt:lpstr>
      <vt:lpstr>Pilot Plan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Power in East Africa</dc:title>
  <dc:creator>T. Gerard Bennett</dc:creator>
  <cp:lastModifiedBy>Admin</cp:lastModifiedBy>
  <cp:revision>94</cp:revision>
  <cp:lastPrinted>2011-03-06T12:52:12Z</cp:lastPrinted>
  <dcterms:created xsi:type="dcterms:W3CDTF">2011-03-01T10:26:06Z</dcterms:created>
  <dcterms:modified xsi:type="dcterms:W3CDTF">2011-03-15T05:47:15Z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TC103853799990</vt:lpwstr>
  </property>
</Properties>
</file>