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85" r:id="rId1"/>
    <p:sldMasterId id="2147484102" r:id="rId2"/>
  </p:sldMasterIdLst>
  <p:notesMasterIdLst>
    <p:notesMasterId r:id="rId26"/>
  </p:notesMasterIdLst>
  <p:handoutMasterIdLst>
    <p:handoutMasterId r:id="rId27"/>
  </p:handoutMasterIdLst>
  <p:sldIdLst>
    <p:sldId id="607" r:id="rId3"/>
    <p:sldId id="650" r:id="rId4"/>
    <p:sldId id="634" r:id="rId5"/>
    <p:sldId id="636" r:id="rId6"/>
    <p:sldId id="642" r:id="rId7"/>
    <p:sldId id="651" r:id="rId8"/>
    <p:sldId id="657" r:id="rId9"/>
    <p:sldId id="658" r:id="rId10"/>
    <p:sldId id="661" r:id="rId11"/>
    <p:sldId id="660" r:id="rId12"/>
    <p:sldId id="659" r:id="rId13"/>
    <p:sldId id="662" r:id="rId14"/>
    <p:sldId id="663" r:id="rId15"/>
    <p:sldId id="648" r:id="rId16"/>
    <p:sldId id="664" r:id="rId17"/>
    <p:sldId id="665" r:id="rId18"/>
    <p:sldId id="666" r:id="rId19"/>
    <p:sldId id="667" r:id="rId20"/>
    <p:sldId id="655" r:id="rId21"/>
    <p:sldId id="645" r:id="rId22"/>
    <p:sldId id="669" r:id="rId23"/>
    <p:sldId id="670" r:id="rId24"/>
    <p:sldId id="652" r:id="rId25"/>
  </p:sldIdLst>
  <p:sldSz cx="9144000" cy="6858000" type="screen4x3"/>
  <p:notesSz cx="6797675" cy="992822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900" kern="1200">
        <a:solidFill>
          <a:srgbClr val="00486C"/>
        </a:solidFill>
        <a:latin typeface="Arial" pitchFamily="34" charset="0"/>
        <a:ea typeface="+mn-ea"/>
        <a:cs typeface="Arial" pitchFamily="34" charset="0"/>
      </a:defRPr>
    </a:lvl1pPr>
    <a:lvl2pPr marL="457200" algn="ctr" rtl="0" fontAlgn="base">
      <a:spcBef>
        <a:spcPct val="0"/>
      </a:spcBef>
      <a:spcAft>
        <a:spcPct val="0"/>
      </a:spcAft>
      <a:defRPr sz="900" kern="1200">
        <a:solidFill>
          <a:srgbClr val="00486C"/>
        </a:solidFill>
        <a:latin typeface="Arial" pitchFamily="34" charset="0"/>
        <a:ea typeface="+mn-ea"/>
        <a:cs typeface="Arial" pitchFamily="34" charset="0"/>
      </a:defRPr>
    </a:lvl2pPr>
    <a:lvl3pPr marL="914400" algn="ctr" rtl="0" fontAlgn="base">
      <a:spcBef>
        <a:spcPct val="0"/>
      </a:spcBef>
      <a:spcAft>
        <a:spcPct val="0"/>
      </a:spcAft>
      <a:defRPr sz="900" kern="1200">
        <a:solidFill>
          <a:srgbClr val="00486C"/>
        </a:solidFill>
        <a:latin typeface="Arial" pitchFamily="34" charset="0"/>
        <a:ea typeface="+mn-ea"/>
        <a:cs typeface="Arial" pitchFamily="34" charset="0"/>
      </a:defRPr>
    </a:lvl3pPr>
    <a:lvl4pPr marL="1371600" algn="ctr" rtl="0" fontAlgn="base">
      <a:spcBef>
        <a:spcPct val="0"/>
      </a:spcBef>
      <a:spcAft>
        <a:spcPct val="0"/>
      </a:spcAft>
      <a:defRPr sz="900" kern="1200">
        <a:solidFill>
          <a:srgbClr val="00486C"/>
        </a:solidFill>
        <a:latin typeface="Arial" pitchFamily="34" charset="0"/>
        <a:ea typeface="+mn-ea"/>
        <a:cs typeface="Arial" pitchFamily="34" charset="0"/>
      </a:defRPr>
    </a:lvl4pPr>
    <a:lvl5pPr marL="1828800" algn="ctr" rtl="0" fontAlgn="base">
      <a:spcBef>
        <a:spcPct val="0"/>
      </a:spcBef>
      <a:spcAft>
        <a:spcPct val="0"/>
      </a:spcAft>
      <a:defRPr sz="900" kern="1200">
        <a:solidFill>
          <a:srgbClr val="00486C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900" kern="1200">
        <a:solidFill>
          <a:srgbClr val="00486C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900" kern="1200">
        <a:solidFill>
          <a:srgbClr val="00486C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900" kern="1200">
        <a:solidFill>
          <a:srgbClr val="00486C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900" kern="1200">
        <a:solidFill>
          <a:srgbClr val="00486C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969"/>
    <a:srgbClr val="820E1B"/>
    <a:srgbClr val="0066FF"/>
    <a:srgbClr val="E3DED1"/>
    <a:srgbClr val="0083D7"/>
    <a:srgbClr val="006C00"/>
    <a:srgbClr val="00B015"/>
    <a:srgbClr val="FFB7B7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06" autoAdjust="0"/>
    <p:restoredTop sz="92132" autoAdjust="0"/>
  </p:normalViewPr>
  <p:slideViewPr>
    <p:cSldViewPr snapToGrid="0">
      <p:cViewPr>
        <p:scale>
          <a:sx n="66" d="100"/>
          <a:sy n="66" d="100"/>
        </p:scale>
        <p:origin x="-492" y="-150"/>
      </p:cViewPr>
      <p:guideLst>
        <p:guide orient="horz" pos="545"/>
        <p:guide pos="3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370"/>
    </p:cViewPr>
  </p:sorterViewPr>
  <p:notesViewPr>
    <p:cSldViewPr snapToGrid="0">
      <p:cViewPr varScale="1">
        <p:scale>
          <a:sx n="52" d="100"/>
          <a:sy n="52" d="100"/>
        </p:scale>
        <p:origin x="-2640" y="-102"/>
      </p:cViewPr>
      <p:guideLst>
        <p:guide orient="horz" pos="3128"/>
        <p:guide pos="2141"/>
      </p:guideLst>
    </p:cSldViewPr>
  </p:notes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2B51E5-56D1-43E0-A16A-5792E36EA04B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ACA9886-0D3E-4AF6-946B-5CD62B735BCD}">
      <dgm:prSet custT="1"/>
      <dgm:spPr>
        <a:gradFill rotWithShape="0">
          <a:gsLst>
            <a:gs pos="0">
              <a:srgbClr val="FF6969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GB" sz="2400" dirty="0" smtClean="0"/>
            <a:t>CPM: Problem and Opportunity Statements</a:t>
          </a:r>
          <a:endParaRPr lang="en-US" sz="2400" dirty="0"/>
        </a:p>
      </dgm:t>
    </dgm:pt>
    <dgm:pt modelId="{AB9378E7-031E-47C5-BF81-3C13AD42BD78}" type="parTrans" cxnId="{771E2DD2-0427-490B-B8D6-6756F7248BAE}">
      <dgm:prSet/>
      <dgm:spPr/>
      <dgm:t>
        <a:bodyPr/>
        <a:lstStyle/>
        <a:p>
          <a:endParaRPr lang="en-US" sz="2400"/>
        </a:p>
      </dgm:t>
    </dgm:pt>
    <dgm:pt modelId="{8EDB348F-6E37-4A7F-9596-5F6305FD5967}" type="sibTrans" cxnId="{771E2DD2-0427-490B-B8D6-6756F7248BAE}">
      <dgm:prSet/>
      <dgm:spPr/>
      <dgm:t>
        <a:bodyPr/>
        <a:lstStyle/>
        <a:p>
          <a:endParaRPr lang="en-US" sz="2400"/>
        </a:p>
      </dgm:t>
    </dgm:pt>
    <dgm:pt modelId="{C8F80A4D-D0B8-4005-92D8-0F25BA982B3E}">
      <dgm:prSet custT="1"/>
      <dgm:spPr/>
      <dgm:t>
        <a:bodyPr/>
        <a:lstStyle/>
        <a:p>
          <a:r>
            <a:rPr lang="en-GB" sz="2400" dirty="0" smtClean="0"/>
            <a:t>Off-grid Charging Services: Demand and Existing Solutions</a:t>
          </a:r>
          <a:endParaRPr lang="en-GB" sz="2400" dirty="0"/>
        </a:p>
      </dgm:t>
    </dgm:pt>
    <dgm:pt modelId="{AE270303-1CBF-45B4-8D7E-7C4B00B6D480}" type="sibTrans" cxnId="{B5A87B57-19EA-41E1-87F2-93BA6EC9EF95}">
      <dgm:prSet/>
      <dgm:spPr/>
      <dgm:t>
        <a:bodyPr/>
        <a:lstStyle/>
        <a:p>
          <a:endParaRPr lang="en-GB" sz="2400"/>
        </a:p>
      </dgm:t>
    </dgm:pt>
    <dgm:pt modelId="{B1FF7CEB-331E-474A-AE9D-21F2B9708A10}" type="parTrans" cxnId="{B5A87B57-19EA-41E1-87F2-93BA6EC9EF95}">
      <dgm:prSet/>
      <dgm:spPr/>
      <dgm:t>
        <a:bodyPr/>
        <a:lstStyle/>
        <a:p>
          <a:endParaRPr lang="en-GB" sz="2400"/>
        </a:p>
      </dgm:t>
    </dgm:pt>
    <dgm:pt modelId="{D1C0AE76-918B-4E1F-9642-62926441A5AB}">
      <dgm:prSet custT="1"/>
      <dgm:spPr/>
      <dgm:t>
        <a:bodyPr/>
        <a:lstStyle/>
        <a:p>
          <a:r>
            <a:rPr lang="en-GB" sz="2400" dirty="0" smtClean="0"/>
            <a:t>The Telecom Tower based Charging Services Opportunity</a:t>
          </a:r>
          <a:endParaRPr lang="en-GB" sz="2400" dirty="0"/>
        </a:p>
      </dgm:t>
    </dgm:pt>
    <dgm:pt modelId="{E36CBF66-2950-4CB0-83BF-B5A2BD715195}" type="parTrans" cxnId="{594187DD-9FF6-493F-A716-58416E246763}">
      <dgm:prSet/>
      <dgm:spPr/>
      <dgm:t>
        <a:bodyPr/>
        <a:lstStyle/>
        <a:p>
          <a:endParaRPr lang="en-GB"/>
        </a:p>
      </dgm:t>
    </dgm:pt>
    <dgm:pt modelId="{4F970002-77B8-4841-ADCD-D9A2EB86104E}" type="sibTrans" cxnId="{594187DD-9FF6-493F-A716-58416E246763}">
      <dgm:prSet/>
      <dgm:spPr/>
      <dgm:t>
        <a:bodyPr/>
        <a:lstStyle/>
        <a:p>
          <a:endParaRPr lang="en-GB"/>
        </a:p>
      </dgm:t>
    </dgm:pt>
    <dgm:pt modelId="{AA8ABEA5-A1C7-4FDF-9117-6662F6C65161}">
      <dgm:prSet/>
      <dgm:spPr/>
      <dgm:t>
        <a:bodyPr/>
        <a:lstStyle/>
        <a:p>
          <a:r>
            <a:rPr lang="en-GB" dirty="0" smtClean="0"/>
            <a:t>CPM Charging Services Implementation Models</a:t>
          </a:r>
          <a:endParaRPr lang="en-GB" dirty="0"/>
        </a:p>
      </dgm:t>
    </dgm:pt>
    <dgm:pt modelId="{1003C60D-358C-4F6B-BED8-51E4F1099123}" type="parTrans" cxnId="{82F7E84E-39C7-4A03-9292-BC687AC85B06}">
      <dgm:prSet/>
      <dgm:spPr/>
      <dgm:t>
        <a:bodyPr/>
        <a:lstStyle/>
        <a:p>
          <a:endParaRPr lang="en-GB"/>
        </a:p>
      </dgm:t>
    </dgm:pt>
    <dgm:pt modelId="{96A4AA8D-7E31-4132-A241-E6BDA6821E4B}" type="sibTrans" cxnId="{82F7E84E-39C7-4A03-9292-BC687AC85B06}">
      <dgm:prSet/>
      <dgm:spPr/>
      <dgm:t>
        <a:bodyPr/>
        <a:lstStyle/>
        <a:p>
          <a:endParaRPr lang="en-GB"/>
        </a:p>
      </dgm:t>
    </dgm:pt>
    <dgm:pt modelId="{4F0B6161-A8B7-4F28-80F3-8A9A894004D0}" type="pres">
      <dgm:prSet presAssocID="{5F2B51E5-56D1-43E0-A16A-5792E36EA0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EA47A6-49BD-460C-9F28-DDDA199D7DCB}" type="pres">
      <dgm:prSet presAssocID="{8ACA9886-0D3E-4AF6-946B-5CD62B735BCD}" presName="parentText" presStyleLbl="node1" presStyleIdx="0" presStyleCnt="4" custLinFactNeighborY="-1786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C900C1-7766-4D97-92E5-586B7D0A7B92}" type="pres">
      <dgm:prSet presAssocID="{8EDB348F-6E37-4A7F-9596-5F6305FD5967}" presName="spacer" presStyleCnt="0"/>
      <dgm:spPr/>
    </dgm:pt>
    <dgm:pt modelId="{9008F682-7785-4D0B-9594-15C78CADF0D1}" type="pres">
      <dgm:prSet presAssocID="{C8F80A4D-D0B8-4005-92D8-0F25BA982B3E}" presName="parentText" presStyleLbl="node1" presStyleIdx="1" presStyleCnt="4" custLinFactNeighborY="-3429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7FCE8A0-760A-413F-98CD-DBD0DA65AF79}" type="pres">
      <dgm:prSet presAssocID="{AE270303-1CBF-45B4-8D7E-7C4B00B6D480}" presName="spacer" presStyleCnt="0"/>
      <dgm:spPr/>
    </dgm:pt>
    <dgm:pt modelId="{F1D6E774-3B34-4F56-8AE6-75DACD93F121}" type="pres">
      <dgm:prSet presAssocID="{D1C0AE76-918B-4E1F-9642-62926441A5A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D91A13-9367-4B8C-90EE-90085066B8BD}" type="pres">
      <dgm:prSet presAssocID="{4F970002-77B8-4841-ADCD-D9A2EB86104E}" presName="spacer" presStyleCnt="0"/>
      <dgm:spPr/>
    </dgm:pt>
    <dgm:pt modelId="{20ACC243-5039-42DD-B59A-EB36C3E0E9CD}" type="pres">
      <dgm:prSet presAssocID="{AA8ABEA5-A1C7-4FDF-9117-6662F6C6516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5A87B57-19EA-41E1-87F2-93BA6EC9EF95}" srcId="{5F2B51E5-56D1-43E0-A16A-5792E36EA04B}" destId="{C8F80A4D-D0B8-4005-92D8-0F25BA982B3E}" srcOrd="1" destOrd="0" parTransId="{B1FF7CEB-331E-474A-AE9D-21F2B9708A10}" sibTransId="{AE270303-1CBF-45B4-8D7E-7C4B00B6D480}"/>
    <dgm:cxn modelId="{594187DD-9FF6-493F-A716-58416E246763}" srcId="{5F2B51E5-56D1-43E0-A16A-5792E36EA04B}" destId="{D1C0AE76-918B-4E1F-9642-62926441A5AB}" srcOrd="2" destOrd="0" parTransId="{E36CBF66-2950-4CB0-83BF-B5A2BD715195}" sibTransId="{4F970002-77B8-4841-ADCD-D9A2EB86104E}"/>
    <dgm:cxn modelId="{C09B9BB6-95FE-44B5-B639-31B66B2FA033}" type="presOf" srcId="{AA8ABEA5-A1C7-4FDF-9117-6662F6C65161}" destId="{20ACC243-5039-42DD-B59A-EB36C3E0E9CD}" srcOrd="0" destOrd="0" presId="urn:microsoft.com/office/officeart/2005/8/layout/vList2"/>
    <dgm:cxn modelId="{7A308951-3063-46E4-A153-61025D49C7B4}" type="presOf" srcId="{D1C0AE76-918B-4E1F-9642-62926441A5AB}" destId="{F1D6E774-3B34-4F56-8AE6-75DACD93F121}" srcOrd="0" destOrd="0" presId="urn:microsoft.com/office/officeart/2005/8/layout/vList2"/>
    <dgm:cxn modelId="{771E2DD2-0427-490B-B8D6-6756F7248BAE}" srcId="{5F2B51E5-56D1-43E0-A16A-5792E36EA04B}" destId="{8ACA9886-0D3E-4AF6-946B-5CD62B735BCD}" srcOrd="0" destOrd="0" parTransId="{AB9378E7-031E-47C5-BF81-3C13AD42BD78}" sibTransId="{8EDB348F-6E37-4A7F-9596-5F6305FD5967}"/>
    <dgm:cxn modelId="{BA4FDB10-5470-45B7-89AC-5665443125BD}" type="presOf" srcId="{C8F80A4D-D0B8-4005-92D8-0F25BA982B3E}" destId="{9008F682-7785-4D0B-9594-15C78CADF0D1}" srcOrd="0" destOrd="0" presId="urn:microsoft.com/office/officeart/2005/8/layout/vList2"/>
    <dgm:cxn modelId="{D3D21674-A867-4602-AFD1-76A4388AE565}" type="presOf" srcId="{5F2B51E5-56D1-43E0-A16A-5792E36EA04B}" destId="{4F0B6161-A8B7-4F28-80F3-8A9A894004D0}" srcOrd="0" destOrd="0" presId="urn:microsoft.com/office/officeart/2005/8/layout/vList2"/>
    <dgm:cxn modelId="{5E42F413-1701-41CD-8911-749049018D92}" type="presOf" srcId="{8ACA9886-0D3E-4AF6-946B-5CD62B735BCD}" destId="{B3EA47A6-49BD-460C-9F28-DDDA199D7DCB}" srcOrd="0" destOrd="0" presId="urn:microsoft.com/office/officeart/2005/8/layout/vList2"/>
    <dgm:cxn modelId="{82F7E84E-39C7-4A03-9292-BC687AC85B06}" srcId="{5F2B51E5-56D1-43E0-A16A-5792E36EA04B}" destId="{AA8ABEA5-A1C7-4FDF-9117-6662F6C65161}" srcOrd="3" destOrd="0" parTransId="{1003C60D-358C-4F6B-BED8-51E4F1099123}" sibTransId="{96A4AA8D-7E31-4132-A241-E6BDA6821E4B}"/>
    <dgm:cxn modelId="{BE79FB89-62B4-48A9-89D0-728ABCE15FA3}" type="presParOf" srcId="{4F0B6161-A8B7-4F28-80F3-8A9A894004D0}" destId="{B3EA47A6-49BD-460C-9F28-DDDA199D7DCB}" srcOrd="0" destOrd="0" presId="urn:microsoft.com/office/officeart/2005/8/layout/vList2"/>
    <dgm:cxn modelId="{2797DBD6-57A7-4975-A667-B37D413E15A8}" type="presParOf" srcId="{4F0B6161-A8B7-4F28-80F3-8A9A894004D0}" destId="{BAC900C1-7766-4D97-92E5-586B7D0A7B92}" srcOrd="1" destOrd="0" presId="urn:microsoft.com/office/officeart/2005/8/layout/vList2"/>
    <dgm:cxn modelId="{0D13ADD8-31AC-4ABB-B0F3-9E1F1C43E960}" type="presParOf" srcId="{4F0B6161-A8B7-4F28-80F3-8A9A894004D0}" destId="{9008F682-7785-4D0B-9594-15C78CADF0D1}" srcOrd="2" destOrd="0" presId="urn:microsoft.com/office/officeart/2005/8/layout/vList2"/>
    <dgm:cxn modelId="{FABFEB9A-1F86-40CB-B6CC-AE093A13478F}" type="presParOf" srcId="{4F0B6161-A8B7-4F28-80F3-8A9A894004D0}" destId="{47FCE8A0-760A-413F-98CD-DBD0DA65AF79}" srcOrd="3" destOrd="0" presId="urn:microsoft.com/office/officeart/2005/8/layout/vList2"/>
    <dgm:cxn modelId="{67DAF705-1AF7-472D-81A7-4E24CD62C9BE}" type="presParOf" srcId="{4F0B6161-A8B7-4F28-80F3-8A9A894004D0}" destId="{F1D6E774-3B34-4F56-8AE6-75DACD93F121}" srcOrd="4" destOrd="0" presId="urn:microsoft.com/office/officeart/2005/8/layout/vList2"/>
    <dgm:cxn modelId="{850FF580-EDBF-4760-94B0-8EF8D3889B3E}" type="presParOf" srcId="{4F0B6161-A8B7-4F28-80F3-8A9A894004D0}" destId="{AAD91A13-9367-4B8C-90EE-90085066B8BD}" srcOrd="5" destOrd="0" presId="urn:microsoft.com/office/officeart/2005/8/layout/vList2"/>
    <dgm:cxn modelId="{B791F68A-ED74-49CD-883B-38B5171916D7}" type="presParOf" srcId="{4F0B6161-A8B7-4F28-80F3-8A9A894004D0}" destId="{20ACC243-5039-42DD-B59A-EB36C3E0E9C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2B51E5-56D1-43E0-A16A-5792E36EA04B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ACA9886-0D3E-4AF6-946B-5CD62B735BCD}">
      <dgm:prSet custT="1"/>
      <dgm:spPr>
        <a:gradFill rotWithShape="0">
          <a:gsLst>
            <a:gs pos="0">
              <a:srgbClr val="820E1B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GB" sz="2400" dirty="0" smtClean="0"/>
            <a:t>CPM: Problem and Opportunity Statements</a:t>
          </a:r>
          <a:endParaRPr lang="en-US" sz="2400" dirty="0"/>
        </a:p>
      </dgm:t>
    </dgm:pt>
    <dgm:pt modelId="{AB9378E7-031E-47C5-BF81-3C13AD42BD78}" type="parTrans" cxnId="{771E2DD2-0427-490B-B8D6-6756F7248BAE}">
      <dgm:prSet/>
      <dgm:spPr/>
      <dgm:t>
        <a:bodyPr/>
        <a:lstStyle/>
        <a:p>
          <a:endParaRPr lang="en-US" sz="2400"/>
        </a:p>
      </dgm:t>
    </dgm:pt>
    <dgm:pt modelId="{8EDB348F-6E37-4A7F-9596-5F6305FD5967}" type="sibTrans" cxnId="{771E2DD2-0427-490B-B8D6-6756F7248BAE}">
      <dgm:prSet/>
      <dgm:spPr/>
      <dgm:t>
        <a:bodyPr/>
        <a:lstStyle/>
        <a:p>
          <a:endParaRPr lang="en-US" sz="2400"/>
        </a:p>
      </dgm:t>
    </dgm:pt>
    <dgm:pt modelId="{C8F80A4D-D0B8-4005-92D8-0F25BA982B3E}">
      <dgm:prSet custT="1"/>
      <dgm:spPr>
        <a:gradFill rotWithShape="0">
          <a:gsLst>
            <a:gs pos="0">
              <a:srgbClr val="FF6969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GB" sz="2400" dirty="0" smtClean="0"/>
            <a:t>Off-grid Charging Services: Demand and Existing Solutions</a:t>
          </a:r>
          <a:endParaRPr lang="en-GB" sz="2400" dirty="0"/>
        </a:p>
      </dgm:t>
    </dgm:pt>
    <dgm:pt modelId="{AE270303-1CBF-45B4-8D7E-7C4B00B6D480}" type="sibTrans" cxnId="{B5A87B57-19EA-41E1-87F2-93BA6EC9EF95}">
      <dgm:prSet/>
      <dgm:spPr/>
      <dgm:t>
        <a:bodyPr/>
        <a:lstStyle/>
        <a:p>
          <a:endParaRPr lang="en-GB" sz="2400"/>
        </a:p>
      </dgm:t>
    </dgm:pt>
    <dgm:pt modelId="{B1FF7CEB-331E-474A-AE9D-21F2B9708A10}" type="parTrans" cxnId="{B5A87B57-19EA-41E1-87F2-93BA6EC9EF95}">
      <dgm:prSet/>
      <dgm:spPr/>
      <dgm:t>
        <a:bodyPr/>
        <a:lstStyle/>
        <a:p>
          <a:endParaRPr lang="en-GB" sz="2400"/>
        </a:p>
      </dgm:t>
    </dgm:pt>
    <dgm:pt modelId="{D1C0AE76-918B-4E1F-9642-62926441A5AB}">
      <dgm:prSet custT="1"/>
      <dgm:spPr/>
      <dgm:t>
        <a:bodyPr/>
        <a:lstStyle/>
        <a:p>
          <a:r>
            <a:rPr lang="en-GB" sz="2400" dirty="0" smtClean="0"/>
            <a:t>The Telecom Tower based Charging Services Opportunity</a:t>
          </a:r>
          <a:endParaRPr lang="en-GB" sz="2400" dirty="0"/>
        </a:p>
      </dgm:t>
    </dgm:pt>
    <dgm:pt modelId="{E36CBF66-2950-4CB0-83BF-B5A2BD715195}" type="parTrans" cxnId="{594187DD-9FF6-493F-A716-58416E246763}">
      <dgm:prSet/>
      <dgm:spPr/>
      <dgm:t>
        <a:bodyPr/>
        <a:lstStyle/>
        <a:p>
          <a:endParaRPr lang="en-GB"/>
        </a:p>
      </dgm:t>
    </dgm:pt>
    <dgm:pt modelId="{4F970002-77B8-4841-ADCD-D9A2EB86104E}" type="sibTrans" cxnId="{594187DD-9FF6-493F-A716-58416E246763}">
      <dgm:prSet/>
      <dgm:spPr/>
      <dgm:t>
        <a:bodyPr/>
        <a:lstStyle/>
        <a:p>
          <a:endParaRPr lang="en-GB"/>
        </a:p>
      </dgm:t>
    </dgm:pt>
    <dgm:pt modelId="{AA8ABEA5-A1C7-4FDF-9117-6662F6C65161}">
      <dgm:prSet/>
      <dgm:spPr/>
      <dgm:t>
        <a:bodyPr/>
        <a:lstStyle/>
        <a:p>
          <a:r>
            <a:rPr lang="en-GB" dirty="0" smtClean="0"/>
            <a:t>CPM Charging Services Implementation Models</a:t>
          </a:r>
          <a:endParaRPr lang="en-GB" dirty="0"/>
        </a:p>
      </dgm:t>
    </dgm:pt>
    <dgm:pt modelId="{1003C60D-358C-4F6B-BED8-51E4F1099123}" type="parTrans" cxnId="{82F7E84E-39C7-4A03-9292-BC687AC85B06}">
      <dgm:prSet/>
      <dgm:spPr/>
      <dgm:t>
        <a:bodyPr/>
        <a:lstStyle/>
        <a:p>
          <a:endParaRPr lang="en-GB"/>
        </a:p>
      </dgm:t>
    </dgm:pt>
    <dgm:pt modelId="{96A4AA8D-7E31-4132-A241-E6BDA6821E4B}" type="sibTrans" cxnId="{82F7E84E-39C7-4A03-9292-BC687AC85B06}">
      <dgm:prSet/>
      <dgm:spPr/>
      <dgm:t>
        <a:bodyPr/>
        <a:lstStyle/>
        <a:p>
          <a:endParaRPr lang="en-GB"/>
        </a:p>
      </dgm:t>
    </dgm:pt>
    <dgm:pt modelId="{4F0B6161-A8B7-4F28-80F3-8A9A894004D0}" type="pres">
      <dgm:prSet presAssocID="{5F2B51E5-56D1-43E0-A16A-5792E36EA0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EA47A6-49BD-460C-9F28-DDDA199D7DCB}" type="pres">
      <dgm:prSet presAssocID="{8ACA9886-0D3E-4AF6-946B-5CD62B735BCD}" presName="parentText" presStyleLbl="node1" presStyleIdx="0" presStyleCnt="4" custLinFactNeighborY="-1786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C900C1-7766-4D97-92E5-586B7D0A7B92}" type="pres">
      <dgm:prSet presAssocID="{8EDB348F-6E37-4A7F-9596-5F6305FD5967}" presName="spacer" presStyleCnt="0"/>
      <dgm:spPr/>
    </dgm:pt>
    <dgm:pt modelId="{9008F682-7785-4D0B-9594-15C78CADF0D1}" type="pres">
      <dgm:prSet presAssocID="{C8F80A4D-D0B8-4005-92D8-0F25BA982B3E}" presName="parentText" presStyleLbl="node1" presStyleIdx="1" presStyleCnt="4" custLinFactNeighborY="-3429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7FCE8A0-760A-413F-98CD-DBD0DA65AF79}" type="pres">
      <dgm:prSet presAssocID="{AE270303-1CBF-45B4-8D7E-7C4B00B6D480}" presName="spacer" presStyleCnt="0"/>
      <dgm:spPr/>
    </dgm:pt>
    <dgm:pt modelId="{F1D6E774-3B34-4F56-8AE6-75DACD93F121}" type="pres">
      <dgm:prSet presAssocID="{D1C0AE76-918B-4E1F-9642-62926441A5A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D91A13-9367-4B8C-90EE-90085066B8BD}" type="pres">
      <dgm:prSet presAssocID="{4F970002-77B8-4841-ADCD-D9A2EB86104E}" presName="spacer" presStyleCnt="0"/>
      <dgm:spPr/>
    </dgm:pt>
    <dgm:pt modelId="{20ACC243-5039-42DD-B59A-EB36C3E0E9CD}" type="pres">
      <dgm:prSet presAssocID="{AA8ABEA5-A1C7-4FDF-9117-6662F6C6516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5A87B57-19EA-41E1-87F2-93BA6EC9EF95}" srcId="{5F2B51E5-56D1-43E0-A16A-5792E36EA04B}" destId="{C8F80A4D-D0B8-4005-92D8-0F25BA982B3E}" srcOrd="1" destOrd="0" parTransId="{B1FF7CEB-331E-474A-AE9D-21F2B9708A10}" sibTransId="{AE270303-1CBF-45B4-8D7E-7C4B00B6D480}"/>
    <dgm:cxn modelId="{D3D0C494-BB88-478C-8DB9-99C26891F712}" type="presOf" srcId="{AA8ABEA5-A1C7-4FDF-9117-6662F6C65161}" destId="{20ACC243-5039-42DD-B59A-EB36C3E0E9CD}" srcOrd="0" destOrd="0" presId="urn:microsoft.com/office/officeart/2005/8/layout/vList2"/>
    <dgm:cxn modelId="{594187DD-9FF6-493F-A716-58416E246763}" srcId="{5F2B51E5-56D1-43E0-A16A-5792E36EA04B}" destId="{D1C0AE76-918B-4E1F-9642-62926441A5AB}" srcOrd="2" destOrd="0" parTransId="{E36CBF66-2950-4CB0-83BF-B5A2BD715195}" sibTransId="{4F970002-77B8-4841-ADCD-D9A2EB86104E}"/>
    <dgm:cxn modelId="{771E2DD2-0427-490B-B8D6-6756F7248BAE}" srcId="{5F2B51E5-56D1-43E0-A16A-5792E36EA04B}" destId="{8ACA9886-0D3E-4AF6-946B-5CD62B735BCD}" srcOrd="0" destOrd="0" parTransId="{AB9378E7-031E-47C5-BF81-3C13AD42BD78}" sibTransId="{8EDB348F-6E37-4A7F-9596-5F6305FD5967}"/>
    <dgm:cxn modelId="{B7C43785-5172-4DFA-B693-179C71BDB1FB}" type="presOf" srcId="{8ACA9886-0D3E-4AF6-946B-5CD62B735BCD}" destId="{B3EA47A6-49BD-460C-9F28-DDDA199D7DCB}" srcOrd="0" destOrd="0" presId="urn:microsoft.com/office/officeart/2005/8/layout/vList2"/>
    <dgm:cxn modelId="{F1A4F1FF-E878-4B30-B55C-2CBFD1B0174D}" type="presOf" srcId="{C8F80A4D-D0B8-4005-92D8-0F25BA982B3E}" destId="{9008F682-7785-4D0B-9594-15C78CADF0D1}" srcOrd="0" destOrd="0" presId="urn:microsoft.com/office/officeart/2005/8/layout/vList2"/>
    <dgm:cxn modelId="{89490B74-24E7-408A-8A17-057598763AC7}" type="presOf" srcId="{5F2B51E5-56D1-43E0-A16A-5792E36EA04B}" destId="{4F0B6161-A8B7-4F28-80F3-8A9A894004D0}" srcOrd="0" destOrd="0" presId="urn:microsoft.com/office/officeart/2005/8/layout/vList2"/>
    <dgm:cxn modelId="{82F7E84E-39C7-4A03-9292-BC687AC85B06}" srcId="{5F2B51E5-56D1-43E0-A16A-5792E36EA04B}" destId="{AA8ABEA5-A1C7-4FDF-9117-6662F6C65161}" srcOrd="3" destOrd="0" parTransId="{1003C60D-358C-4F6B-BED8-51E4F1099123}" sibTransId="{96A4AA8D-7E31-4132-A241-E6BDA6821E4B}"/>
    <dgm:cxn modelId="{E56E0E34-CFCB-4870-9615-D4B42F295052}" type="presOf" srcId="{D1C0AE76-918B-4E1F-9642-62926441A5AB}" destId="{F1D6E774-3B34-4F56-8AE6-75DACD93F121}" srcOrd="0" destOrd="0" presId="urn:microsoft.com/office/officeart/2005/8/layout/vList2"/>
    <dgm:cxn modelId="{D8909A8F-2F9C-438F-AD5A-6906A1DDF8BC}" type="presParOf" srcId="{4F0B6161-A8B7-4F28-80F3-8A9A894004D0}" destId="{B3EA47A6-49BD-460C-9F28-DDDA199D7DCB}" srcOrd="0" destOrd="0" presId="urn:microsoft.com/office/officeart/2005/8/layout/vList2"/>
    <dgm:cxn modelId="{BA2713E7-519A-4060-A028-6A96D28791B0}" type="presParOf" srcId="{4F0B6161-A8B7-4F28-80F3-8A9A894004D0}" destId="{BAC900C1-7766-4D97-92E5-586B7D0A7B92}" srcOrd="1" destOrd="0" presId="urn:microsoft.com/office/officeart/2005/8/layout/vList2"/>
    <dgm:cxn modelId="{1F7605AB-DB59-4028-8E1E-D3E1DA66CDA2}" type="presParOf" srcId="{4F0B6161-A8B7-4F28-80F3-8A9A894004D0}" destId="{9008F682-7785-4D0B-9594-15C78CADF0D1}" srcOrd="2" destOrd="0" presId="urn:microsoft.com/office/officeart/2005/8/layout/vList2"/>
    <dgm:cxn modelId="{5B924342-7377-48A1-A362-B80776E696A1}" type="presParOf" srcId="{4F0B6161-A8B7-4F28-80F3-8A9A894004D0}" destId="{47FCE8A0-760A-413F-98CD-DBD0DA65AF79}" srcOrd="3" destOrd="0" presId="urn:microsoft.com/office/officeart/2005/8/layout/vList2"/>
    <dgm:cxn modelId="{C9D89C6F-95FE-42C4-9D99-AEBD381F8B2B}" type="presParOf" srcId="{4F0B6161-A8B7-4F28-80F3-8A9A894004D0}" destId="{F1D6E774-3B34-4F56-8AE6-75DACD93F121}" srcOrd="4" destOrd="0" presId="urn:microsoft.com/office/officeart/2005/8/layout/vList2"/>
    <dgm:cxn modelId="{FB340C88-EE9B-480E-957B-9AA46F9C2773}" type="presParOf" srcId="{4F0B6161-A8B7-4F28-80F3-8A9A894004D0}" destId="{AAD91A13-9367-4B8C-90EE-90085066B8BD}" srcOrd="5" destOrd="0" presId="urn:microsoft.com/office/officeart/2005/8/layout/vList2"/>
    <dgm:cxn modelId="{25B2C7F0-9DF1-4451-AAB4-A74F9D89CAD2}" type="presParOf" srcId="{4F0B6161-A8B7-4F28-80F3-8A9A894004D0}" destId="{20ACC243-5039-42DD-B59A-EB36C3E0E9C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2B51E5-56D1-43E0-A16A-5792E36EA04B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ACA9886-0D3E-4AF6-946B-5CD62B735BCD}">
      <dgm:prSet custT="1"/>
      <dgm:spPr>
        <a:gradFill rotWithShape="0">
          <a:gsLst>
            <a:gs pos="0">
              <a:srgbClr val="820E1B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GB" sz="2400" dirty="0" smtClean="0"/>
            <a:t>CPM: Problem and Opportunity Statements</a:t>
          </a:r>
          <a:endParaRPr lang="en-US" sz="2400" dirty="0"/>
        </a:p>
      </dgm:t>
    </dgm:pt>
    <dgm:pt modelId="{AB9378E7-031E-47C5-BF81-3C13AD42BD78}" type="parTrans" cxnId="{771E2DD2-0427-490B-B8D6-6756F7248BAE}">
      <dgm:prSet/>
      <dgm:spPr/>
      <dgm:t>
        <a:bodyPr/>
        <a:lstStyle/>
        <a:p>
          <a:endParaRPr lang="en-US" sz="2400"/>
        </a:p>
      </dgm:t>
    </dgm:pt>
    <dgm:pt modelId="{8EDB348F-6E37-4A7F-9596-5F6305FD5967}" type="sibTrans" cxnId="{771E2DD2-0427-490B-B8D6-6756F7248BAE}">
      <dgm:prSet/>
      <dgm:spPr/>
      <dgm:t>
        <a:bodyPr/>
        <a:lstStyle/>
        <a:p>
          <a:endParaRPr lang="en-US" sz="2400"/>
        </a:p>
      </dgm:t>
    </dgm:pt>
    <dgm:pt modelId="{C8F80A4D-D0B8-4005-92D8-0F25BA982B3E}">
      <dgm:prSet custT="1"/>
      <dgm:spPr/>
      <dgm:t>
        <a:bodyPr/>
        <a:lstStyle/>
        <a:p>
          <a:r>
            <a:rPr lang="en-GB" sz="2400" dirty="0" smtClean="0"/>
            <a:t>Off-grid Charging Services: Demand and Existing Solutions</a:t>
          </a:r>
          <a:endParaRPr lang="en-GB" sz="2400" dirty="0"/>
        </a:p>
      </dgm:t>
    </dgm:pt>
    <dgm:pt modelId="{AE270303-1CBF-45B4-8D7E-7C4B00B6D480}" type="sibTrans" cxnId="{B5A87B57-19EA-41E1-87F2-93BA6EC9EF95}">
      <dgm:prSet/>
      <dgm:spPr/>
      <dgm:t>
        <a:bodyPr/>
        <a:lstStyle/>
        <a:p>
          <a:endParaRPr lang="en-GB" sz="2400"/>
        </a:p>
      </dgm:t>
    </dgm:pt>
    <dgm:pt modelId="{B1FF7CEB-331E-474A-AE9D-21F2B9708A10}" type="parTrans" cxnId="{B5A87B57-19EA-41E1-87F2-93BA6EC9EF95}">
      <dgm:prSet/>
      <dgm:spPr/>
      <dgm:t>
        <a:bodyPr/>
        <a:lstStyle/>
        <a:p>
          <a:endParaRPr lang="en-GB" sz="2400"/>
        </a:p>
      </dgm:t>
    </dgm:pt>
    <dgm:pt modelId="{D1C0AE76-918B-4E1F-9642-62926441A5AB}">
      <dgm:prSet custT="1"/>
      <dgm:spPr>
        <a:gradFill rotWithShape="0">
          <a:gsLst>
            <a:gs pos="0">
              <a:srgbClr val="FF6969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GB" sz="2400" dirty="0" smtClean="0"/>
            <a:t>The Telecom Tower based Charging Services Opportunity</a:t>
          </a:r>
          <a:endParaRPr lang="en-GB" sz="2400" dirty="0"/>
        </a:p>
      </dgm:t>
    </dgm:pt>
    <dgm:pt modelId="{E36CBF66-2950-4CB0-83BF-B5A2BD715195}" type="parTrans" cxnId="{594187DD-9FF6-493F-A716-58416E246763}">
      <dgm:prSet/>
      <dgm:spPr/>
      <dgm:t>
        <a:bodyPr/>
        <a:lstStyle/>
        <a:p>
          <a:endParaRPr lang="en-GB"/>
        </a:p>
      </dgm:t>
    </dgm:pt>
    <dgm:pt modelId="{4F970002-77B8-4841-ADCD-D9A2EB86104E}" type="sibTrans" cxnId="{594187DD-9FF6-493F-A716-58416E246763}">
      <dgm:prSet/>
      <dgm:spPr/>
      <dgm:t>
        <a:bodyPr/>
        <a:lstStyle/>
        <a:p>
          <a:endParaRPr lang="en-GB"/>
        </a:p>
      </dgm:t>
    </dgm:pt>
    <dgm:pt modelId="{AA8ABEA5-A1C7-4FDF-9117-6662F6C65161}">
      <dgm:prSet/>
      <dgm:spPr/>
      <dgm:t>
        <a:bodyPr/>
        <a:lstStyle/>
        <a:p>
          <a:r>
            <a:rPr lang="en-GB" dirty="0" smtClean="0"/>
            <a:t>CPM Charging Services Implementation Models</a:t>
          </a:r>
          <a:endParaRPr lang="en-GB" dirty="0"/>
        </a:p>
      </dgm:t>
    </dgm:pt>
    <dgm:pt modelId="{1003C60D-358C-4F6B-BED8-51E4F1099123}" type="parTrans" cxnId="{82F7E84E-39C7-4A03-9292-BC687AC85B06}">
      <dgm:prSet/>
      <dgm:spPr/>
      <dgm:t>
        <a:bodyPr/>
        <a:lstStyle/>
        <a:p>
          <a:endParaRPr lang="en-GB"/>
        </a:p>
      </dgm:t>
    </dgm:pt>
    <dgm:pt modelId="{96A4AA8D-7E31-4132-A241-E6BDA6821E4B}" type="sibTrans" cxnId="{82F7E84E-39C7-4A03-9292-BC687AC85B06}">
      <dgm:prSet/>
      <dgm:spPr/>
      <dgm:t>
        <a:bodyPr/>
        <a:lstStyle/>
        <a:p>
          <a:endParaRPr lang="en-GB"/>
        </a:p>
      </dgm:t>
    </dgm:pt>
    <dgm:pt modelId="{4F0B6161-A8B7-4F28-80F3-8A9A894004D0}" type="pres">
      <dgm:prSet presAssocID="{5F2B51E5-56D1-43E0-A16A-5792E36EA0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EA47A6-49BD-460C-9F28-DDDA199D7DCB}" type="pres">
      <dgm:prSet presAssocID="{8ACA9886-0D3E-4AF6-946B-5CD62B735BCD}" presName="parentText" presStyleLbl="node1" presStyleIdx="0" presStyleCnt="4" custLinFactNeighborY="-1786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C900C1-7766-4D97-92E5-586B7D0A7B92}" type="pres">
      <dgm:prSet presAssocID="{8EDB348F-6E37-4A7F-9596-5F6305FD5967}" presName="spacer" presStyleCnt="0"/>
      <dgm:spPr/>
    </dgm:pt>
    <dgm:pt modelId="{9008F682-7785-4D0B-9594-15C78CADF0D1}" type="pres">
      <dgm:prSet presAssocID="{C8F80A4D-D0B8-4005-92D8-0F25BA982B3E}" presName="parentText" presStyleLbl="node1" presStyleIdx="1" presStyleCnt="4" custLinFactNeighborY="-3429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7FCE8A0-760A-413F-98CD-DBD0DA65AF79}" type="pres">
      <dgm:prSet presAssocID="{AE270303-1CBF-45B4-8D7E-7C4B00B6D480}" presName="spacer" presStyleCnt="0"/>
      <dgm:spPr/>
    </dgm:pt>
    <dgm:pt modelId="{F1D6E774-3B34-4F56-8AE6-75DACD93F121}" type="pres">
      <dgm:prSet presAssocID="{D1C0AE76-918B-4E1F-9642-62926441A5A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D91A13-9367-4B8C-90EE-90085066B8BD}" type="pres">
      <dgm:prSet presAssocID="{4F970002-77B8-4841-ADCD-D9A2EB86104E}" presName="spacer" presStyleCnt="0"/>
      <dgm:spPr/>
    </dgm:pt>
    <dgm:pt modelId="{20ACC243-5039-42DD-B59A-EB36C3E0E9CD}" type="pres">
      <dgm:prSet presAssocID="{AA8ABEA5-A1C7-4FDF-9117-6662F6C6516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5A87B57-19EA-41E1-87F2-93BA6EC9EF95}" srcId="{5F2B51E5-56D1-43E0-A16A-5792E36EA04B}" destId="{C8F80A4D-D0B8-4005-92D8-0F25BA982B3E}" srcOrd="1" destOrd="0" parTransId="{B1FF7CEB-331E-474A-AE9D-21F2B9708A10}" sibTransId="{AE270303-1CBF-45B4-8D7E-7C4B00B6D480}"/>
    <dgm:cxn modelId="{594187DD-9FF6-493F-A716-58416E246763}" srcId="{5F2B51E5-56D1-43E0-A16A-5792E36EA04B}" destId="{D1C0AE76-918B-4E1F-9642-62926441A5AB}" srcOrd="2" destOrd="0" parTransId="{E36CBF66-2950-4CB0-83BF-B5A2BD715195}" sibTransId="{4F970002-77B8-4841-ADCD-D9A2EB86104E}"/>
    <dgm:cxn modelId="{771E2DD2-0427-490B-B8D6-6756F7248BAE}" srcId="{5F2B51E5-56D1-43E0-A16A-5792E36EA04B}" destId="{8ACA9886-0D3E-4AF6-946B-5CD62B735BCD}" srcOrd="0" destOrd="0" parTransId="{AB9378E7-031E-47C5-BF81-3C13AD42BD78}" sibTransId="{8EDB348F-6E37-4A7F-9596-5F6305FD5967}"/>
    <dgm:cxn modelId="{F731B3A1-346C-4EA3-BFED-B56F53C299D5}" type="presOf" srcId="{C8F80A4D-D0B8-4005-92D8-0F25BA982B3E}" destId="{9008F682-7785-4D0B-9594-15C78CADF0D1}" srcOrd="0" destOrd="0" presId="urn:microsoft.com/office/officeart/2005/8/layout/vList2"/>
    <dgm:cxn modelId="{91BC6E1F-EDBF-4BF7-BB97-05CD1E6892BE}" type="presOf" srcId="{8ACA9886-0D3E-4AF6-946B-5CD62B735BCD}" destId="{B3EA47A6-49BD-460C-9F28-DDDA199D7DCB}" srcOrd="0" destOrd="0" presId="urn:microsoft.com/office/officeart/2005/8/layout/vList2"/>
    <dgm:cxn modelId="{22670B2B-405B-4F32-B90A-E3A7CE6DBFE6}" type="presOf" srcId="{5F2B51E5-56D1-43E0-A16A-5792E36EA04B}" destId="{4F0B6161-A8B7-4F28-80F3-8A9A894004D0}" srcOrd="0" destOrd="0" presId="urn:microsoft.com/office/officeart/2005/8/layout/vList2"/>
    <dgm:cxn modelId="{DD83832D-7311-4FEF-9046-D7635B93AF9B}" type="presOf" srcId="{AA8ABEA5-A1C7-4FDF-9117-6662F6C65161}" destId="{20ACC243-5039-42DD-B59A-EB36C3E0E9CD}" srcOrd="0" destOrd="0" presId="urn:microsoft.com/office/officeart/2005/8/layout/vList2"/>
    <dgm:cxn modelId="{7DAA3E3A-D1C6-43D6-8C68-833B51B31034}" type="presOf" srcId="{D1C0AE76-918B-4E1F-9642-62926441A5AB}" destId="{F1D6E774-3B34-4F56-8AE6-75DACD93F121}" srcOrd="0" destOrd="0" presId="urn:microsoft.com/office/officeart/2005/8/layout/vList2"/>
    <dgm:cxn modelId="{82F7E84E-39C7-4A03-9292-BC687AC85B06}" srcId="{5F2B51E5-56D1-43E0-A16A-5792E36EA04B}" destId="{AA8ABEA5-A1C7-4FDF-9117-6662F6C65161}" srcOrd="3" destOrd="0" parTransId="{1003C60D-358C-4F6B-BED8-51E4F1099123}" sibTransId="{96A4AA8D-7E31-4132-A241-E6BDA6821E4B}"/>
    <dgm:cxn modelId="{6A3D3091-9AAE-4017-A60E-62507C0F450A}" type="presParOf" srcId="{4F0B6161-A8B7-4F28-80F3-8A9A894004D0}" destId="{B3EA47A6-49BD-460C-9F28-DDDA199D7DCB}" srcOrd="0" destOrd="0" presId="urn:microsoft.com/office/officeart/2005/8/layout/vList2"/>
    <dgm:cxn modelId="{CAC67F7C-7B6C-4FC4-91EC-67CBE3DEE4CE}" type="presParOf" srcId="{4F0B6161-A8B7-4F28-80F3-8A9A894004D0}" destId="{BAC900C1-7766-4D97-92E5-586B7D0A7B92}" srcOrd="1" destOrd="0" presId="urn:microsoft.com/office/officeart/2005/8/layout/vList2"/>
    <dgm:cxn modelId="{782327AF-4FC5-425F-A9E9-715284F4F8F8}" type="presParOf" srcId="{4F0B6161-A8B7-4F28-80F3-8A9A894004D0}" destId="{9008F682-7785-4D0B-9594-15C78CADF0D1}" srcOrd="2" destOrd="0" presId="urn:microsoft.com/office/officeart/2005/8/layout/vList2"/>
    <dgm:cxn modelId="{2B713553-C1CB-43D2-9587-D53AB92491FC}" type="presParOf" srcId="{4F0B6161-A8B7-4F28-80F3-8A9A894004D0}" destId="{47FCE8A0-760A-413F-98CD-DBD0DA65AF79}" srcOrd="3" destOrd="0" presId="urn:microsoft.com/office/officeart/2005/8/layout/vList2"/>
    <dgm:cxn modelId="{AEB6F198-25F6-4A84-9909-B416DE748B8F}" type="presParOf" srcId="{4F0B6161-A8B7-4F28-80F3-8A9A894004D0}" destId="{F1D6E774-3B34-4F56-8AE6-75DACD93F121}" srcOrd="4" destOrd="0" presId="urn:microsoft.com/office/officeart/2005/8/layout/vList2"/>
    <dgm:cxn modelId="{D336170A-541F-4386-94F0-E15B3D005FC0}" type="presParOf" srcId="{4F0B6161-A8B7-4F28-80F3-8A9A894004D0}" destId="{AAD91A13-9367-4B8C-90EE-90085066B8BD}" srcOrd="5" destOrd="0" presId="urn:microsoft.com/office/officeart/2005/8/layout/vList2"/>
    <dgm:cxn modelId="{D5783D76-A948-4D61-9FC3-D64E4A1BA47E}" type="presParOf" srcId="{4F0B6161-A8B7-4F28-80F3-8A9A894004D0}" destId="{20ACC243-5039-42DD-B59A-EB36C3E0E9C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2B51E5-56D1-43E0-A16A-5792E36EA04B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ACA9886-0D3E-4AF6-946B-5CD62B735BCD}">
      <dgm:prSet custT="1"/>
      <dgm:spPr>
        <a:gradFill rotWithShape="0">
          <a:gsLst>
            <a:gs pos="0">
              <a:srgbClr val="820E1B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GB" sz="2400" dirty="0" smtClean="0"/>
            <a:t>CPM: Problem and Opportunity Statements</a:t>
          </a:r>
          <a:endParaRPr lang="en-US" sz="2400" dirty="0"/>
        </a:p>
      </dgm:t>
    </dgm:pt>
    <dgm:pt modelId="{AB9378E7-031E-47C5-BF81-3C13AD42BD78}" type="parTrans" cxnId="{771E2DD2-0427-490B-B8D6-6756F7248BAE}">
      <dgm:prSet/>
      <dgm:spPr/>
      <dgm:t>
        <a:bodyPr/>
        <a:lstStyle/>
        <a:p>
          <a:endParaRPr lang="en-US" sz="2400"/>
        </a:p>
      </dgm:t>
    </dgm:pt>
    <dgm:pt modelId="{8EDB348F-6E37-4A7F-9596-5F6305FD5967}" type="sibTrans" cxnId="{771E2DD2-0427-490B-B8D6-6756F7248BAE}">
      <dgm:prSet/>
      <dgm:spPr/>
      <dgm:t>
        <a:bodyPr/>
        <a:lstStyle/>
        <a:p>
          <a:endParaRPr lang="en-US" sz="2400"/>
        </a:p>
      </dgm:t>
    </dgm:pt>
    <dgm:pt modelId="{C8F80A4D-D0B8-4005-92D8-0F25BA982B3E}">
      <dgm:prSet custT="1"/>
      <dgm:spPr/>
      <dgm:t>
        <a:bodyPr/>
        <a:lstStyle/>
        <a:p>
          <a:r>
            <a:rPr lang="en-GB" sz="2400" dirty="0" smtClean="0"/>
            <a:t>Off-grid Charging Services: Demand and Existing Solutions</a:t>
          </a:r>
          <a:endParaRPr lang="en-GB" sz="2400" dirty="0"/>
        </a:p>
      </dgm:t>
    </dgm:pt>
    <dgm:pt modelId="{AE270303-1CBF-45B4-8D7E-7C4B00B6D480}" type="sibTrans" cxnId="{B5A87B57-19EA-41E1-87F2-93BA6EC9EF95}">
      <dgm:prSet/>
      <dgm:spPr/>
      <dgm:t>
        <a:bodyPr/>
        <a:lstStyle/>
        <a:p>
          <a:endParaRPr lang="en-GB" sz="2400"/>
        </a:p>
      </dgm:t>
    </dgm:pt>
    <dgm:pt modelId="{B1FF7CEB-331E-474A-AE9D-21F2B9708A10}" type="parTrans" cxnId="{B5A87B57-19EA-41E1-87F2-93BA6EC9EF95}">
      <dgm:prSet/>
      <dgm:spPr/>
      <dgm:t>
        <a:bodyPr/>
        <a:lstStyle/>
        <a:p>
          <a:endParaRPr lang="en-GB" sz="2400"/>
        </a:p>
      </dgm:t>
    </dgm:pt>
    <dgm:pt modelId="{D1C0AE76-918B-4E1F-9642-62926441A5AB}">
      <dgm:prSet custT="1"/>
      <dgm:spPr/>
      <dgm:t>
        <a:bodyPr/>
        <a:lstStyle/>
        <a:p>
          <a:r>
            <a:rPr lang="en-GB" sz="2400" dirty="0" smtClean="0"/>
            <a:t>The Telecom Tower based Charging Services Opportunity</a:t>
          </a:r>
          <a:endParaRPr lang="en-GB" sz="2400" dirty="0"/>
        </a:p>
      </dgm:t>
    </dgm:pt>
    <dgm:pt modelId="{E36CBF66-2950-4CB0-83BF-B5A2BD715195}" type="parTrans" cxnId="{594187DD-9FF6-493F-A716-58416E246763}">
      <dgm:prSet/>
      <dgm:spPr/>
      <dgm:t>
        <a:bodyPr/>
        <a:lstStyle/>
        <a:p>
          <a:endParaRPr lang="en-GB"/>
        </a:p>
      </dgm:t>
    </dgm:pt>
    <dgm:pt modelId="{4F970002-77B8-4841-ADCD-D9A2EB86104E}" type="sibTrans" cxnId="{594187DD-9FF6-493F-A716-58416E246763}">
      <dgm:prSet/>
      <dgm:spPr/>
      <dgm:t>
        <a:bodyPr/>
        <a:lstStyle/>
        <a:p>
          <a:endParaRPr lang="en-GB"/>
        </a:p>
      </dgm:t>
    </dgm:pt>
    <dgm:pt modelId="{AA8ABEA5-A1C7-4FDF-9117-6662F6C65161}">
      <dgm:prSet/>
      <dgm:spPr>
        <a:gradFill rotWithShape="0">
          <a:gsLst>
            <a:gs pos="0">
              <a:srgbClr val="FF6969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n-GB" dirty="0" smtClean="0"/>
            <a:t>CPM Charging Services Implementation Models</a:t>
          </a:r>
          <a:endParaRPr lang="en-GB" dirty="0"/>
        </a:p>
      </dgm:t>
    </dgm:pt>
    <dgm:pt modelId="{1003C60D-358C-4F6B-BED8-51E4F1099123}" type="parTrans" cxnId="{82F7E84E-39C7-4A03-9292-BC687AC85B06}">
      <dgm:prSet/>
      <dgm:spPr/>
      <dgm:t>
        <a:bodyPr/>
        <a:lstStyle/>
        <a:p>
          <a:endParaRPr lang="en-GB"/>
        </a:p>
      </dgm:t>
    </dgm:pt>
    <dgm:pt modelId="{96A4AA8D-7E31-4132-A241-E6BDA6821E4B}" type="sibTrans" cxnId="{82F7E84E-39C7-4A03-9292-BC687AC85B06}">
      <dgm:prSet/>
      <dgm:spPr/>
      <dgm:t>
        <a:bodyPr/>
        <a:lstStyle/>
        <a:p>
          <a:endParaRPr lang="en-GB"/>
        </a:p>
      </dgm:t>
    </dgm:pt>
    <dgm:pt modelId="{4F0B6161-A8B7-4F28-80F3-8A9A894004D0}" type="pres">
      <dgm:prSet presAssocID="{5F2B51E5-56D1-43E0-A16A-5792E36EA04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EA47A6-49BD-460C-9F28-DDDA199D7DCB}" type="pres">
      <dgm:prSet presAssocID="{8ACA9886-0D3E-4AF6-946B-5CD62B735BCD}" presName="parentText" presStyleLbl="node1" presStyleIdx="0" presStyleCnt="4" custLinFactNeighborY="-1786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C900C1-7766-4D97-92E5-586B7D0A7B92}" type="pres">
      <dgm:prSet presAssocID="{8EDB348F-6E37-4A7F-9596-5F6305FD5967}" presName="spacer" presStyleCnt="0"/>
      <dgm:spPr/>
    </dgm:pt>
    <dgm:pt modelId="{9008F682-7785-4D0B-9594-15C78CADF0D1}" type="pres">
      <dgm:prSet presAssocID="{C8F80A4D-D0B8-4005-92D8-0F25BA982B3E}" presName="parentText" presStyleLbl="node1" presStyleIdx="1" presStyleCnt="4" custLinFactNeighborY="-3429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7FCE8A0-760A-413F-98CD-DBD0DA65AF79}" type="pres">
      <dgm:prSet presAssocID="{AE270303-1CBF-45B4-8D7E-7C4B00B6D480}" presName="spacer" presStyleCnt="0"/>
      <dgm:spPr/>
    </dgm:pt>
    <dgm:pt modelId="{F1D6E774-3B34-4F56-8AE6-75DACD93F121}" type="pres">
      <dgm:prSet presAssocID="{D1C0AE76-918B-4E1F-9642-62926441A5A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D91A13-9367-4B8C-90EE-90085066B8BD}" type="pres">
      <dgm:prSet presAssocID="{4F970002-77B8-4841-ADCD-D9A2EB86104E}" presName="spacer" presStyleCnt="0"/>
      <dgm:spPr/>
    </dgm:pt>
    <dgm:pt modelId="{20ACC243-5039-42DD-B59A-EB36C3E0E9CD}" type="pres">
      <dgm:prSet presAssocID="{AA8ABEA5-A1C7-4FDF-9117-6662F6C6516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CCD882A-D5DD-4663-BB65-D35F2FC1294B}" type="presOf" srcId="{D1C0AE76-918B-4E1F-9642-62926441A5AB}" destId="{F1D6E774-3B34-4F56-8AE6-75DACD93F121}" srcOrd="0" destOrd="0" presId="urn:microsoft.com/office/officeart/2005/8/layout/vList2"/>
    <dgm:cxn modelId="{B5A87B57-19EA-41E1-87F2-93BA6EC9EF95}" srcId="{5F2B51E5-56D1-43E0-A16A-5792E36EA04B}" destId="{C8F80A4D-D0B8-4005-92D8-0F25BA982B3E}" srcOrd="1" destOrd="0" parTransId="{B1FF7CEB-331E-474A-AE9D-21F2B9708A10}" sibTransId="{AE270303-1CBF-45B4-8D7E-7C4B00B6D480}"/>
    <dgm:cxn modelId="{594187DD-9FF6-493F-A716-58416E246763}" srcId="{5F2B51E5-56D1-43E0-A16A-5792E36EA04B}" destId="{D1C0AE76-918B-4E1F-9642-62926441A5AB}" srcOrd="2" destOrd="0" parTransId="{E36CBF66-2950-4CB0-83BF-B5A2BD715195}" sibTransId="{4F970002-77B8-4841-ADCD-D9A2EB86104E}"/>
    <dgm:cxn modelId="{C4D73DE6-4A31-4099-AC6F-D1EB6EEA414E}" type="presOf" srcId="{C8F80A4D-D0B8-4005-92D8-0F25BA982B3E}" destId="{9008F682-7785-4D0B-9594-15C78CADF0D1}" srcOrd="0" destOrd="0" presId="urn:microsoft.com/office/officeart/2005/8/layout/vList2"/>
    <dgm:cxn modelId="{94383738-0507-49E6-9388-B42A12BB37A6}" type="presOf" srcId="{AA8ABEA5-A1C7-4FDF-9117-6662F6C65161}" destId="{20ACC243-5039-42DD-B59A-EB36C3E0E9CD}" srcOrd="0" destOrd="0" presId="urn:microsoft.com/office/officeart/2005/8/layout/vList2"/>
    <dgm:cxn modelId="{771E2DD2-0427-490B-B8D6-6756F7248BAE}" srcId="{5F2B51E5-56D1-43E0-A16A-5792E36EA04B}" destId="{8ACA9886-0D3E-4AF6-946B-5CD62B735BCD}" srcOrd="0" destOrd="0" parTransId="{AB9378E7-031E-47C5-BF81-3C13AD42BD78}" sibTransId="{8EDB348F-6E37-4A7F-9596-5F6305FD5967}"/>
    <dgm:cxn modelId="{9375BCB1-11FA-48CD-899F-573DDA9085DF}" type="presOf" srcId="{5F2B51E5-56D1-43E0-A16A-5792E36EA04B}" destId="{4F0B6161-A8B7-4F28-80F3-8A9A894004D0}" srcOrd="0" destOrd="0" presId="urn:microsoft.com/office/officeart/2005/8/layout/vList2"/>
    <dgm:cxn modelId="{1278F71F-9FBF-4038-B2B9-BD77C09A17A1}" type="presOf" srcId="{8ACA9886-0D3E-4AF6-946B-5CD62B735BCD}" destId="{B3EA47A6-49BD-460C-9F28-DDDA199D7DCB}" srcOrd="0" destOrd="0" presId="urn:microsoft.com/office/officeart/2005/8/layout/vList2"/>
    <dgm:cxn modelId="{82F7E84E-39C7-4A03-9292-BC687AC85B06}" srcId="{5F2B51E5-56D1-43E0-A16A-5792E36EA04B}" destId="{AA8ABEA5-A1C7-4FDF-9117-6662F6C65161}" srcOrd="3" destOrd="0" parTransId="{1003C60D-358C-4F6B-BED8-51E4F1099123}" sibTransId="{96A4AA8D-7E31-4132-A241-E6BDA6821E4B}"/>
    <dgm:cxn modelId="{36B4A0D4-C1C9-407D-95A4-E2D562CF63AC}" type="presParOf" srcId="{4F0B6161-A8B7-4F28-80F3-8A9A894004D0}" destId="{B3EA47A6-49BD-460C-9F28-DDDA199D7DCB}" srcOrd="0" destOrd="0" presId="urn:microsoft.com/office/officeart/2005/8/layout/vList2"/>
    <dgm:cxn modelId="{55246786-D347-4312-84D9-B5F4E66059C2}" type="presParOf" srcId="{4F0B6161-A8B7-4F28-80F3-8A9A894004D0}" destId="{BAC900C1-7766-4D97-92E5-586B7D0A7B92}" srcOrd="1" destOrd="0" presId="urn:microsoft.com/office/officeart/2005/8/layout/vList2"/>
    <dgm:cxn modelId="{2FF7CB60-8AEA-426B-9C19-DE6DDB395187}" type="presParOf" srcId="{4F0B6161-A8B7-4F28-80F3-8A9A894004D0}" destId="{9008F682-7785-4D0B-9594-15C78CADF0D1}" srcOrd="2" destOrd="0" presId="urn:microsoft.com/office/officeart/2005/8/layout/vList2"/>
    <dgm:cxn modelId="{723DE105-868B-4E67-8CE1-53467FF0D3BA}" type="presParOf" srcId="{4F0B6161-A8B7-4F28-80F3-8A9A894004D0}" destId="{47FCE8A0-760A-413F-98CD-DBD0DA65AF79}" srcOrd="3" destOrd="0" presId="urn:microsoft.com/office/officeart/2005/8/layout/vList2"/>
    <dgm:cxn modelId="{B55DADE3-3B0D-4BDC-8682-394FF2263D4D}" type="presParOf" srcId="{4F0B6161-A8B7-4F28-80F3-8A9A894004D0}" destId="{F1D6E774-3B34-4F56-8AE6-75DACD93F121}" srcOrd="4" destOrd="0" presId="urn:microsoft.com/office/officeart/2005/8/layout/vList2"/>
    <dgm:cxn modelId="{236D9A4F-3726-4E1F-B432-1FB05538DD7B}" type="presParOf" srcId="{4F0B6161-A8B7-4F28-80F3-8A9A894004D0}" destId="{AAD91A13-9367-4B8C-90EE-90085066B8BD}" srcOrd="5" destOrd="0" presId="urn:microsoft.com/office/officeart/2005/8/layout/vList2"/>
    <dgm:cxn modelId="{F1005285-589F-4F05-948A-8A7266FEC291}" type="presParOf" srcId="{4F0B6161-A8B7-4F28-80F3-8A9A894004D0}" destId="{20ACC243-5039-42DD-B59A-EB36C3E0E9C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EA47A6-49BD-460C-9F28-DDDA199D7DCB}">
      <dsp:nvSpPr>
        <dsp:cNvPr id="0" name=""/>
        <dsp:cNvSpPr/>
      </dsp:nvSpPr>
      <dsp:spPr>
        <a:xfrm>
          <a:off x="0" y="32890"/>
          <a:ext cx="7235706" cy="1000235"/>
        </a:xfrm>
        <a:prstGeom prst="roundRect">
          <a:avLst/>
        </a:prstGeom>
        <a:gradFill rotWithShape="0">
          <a:gsLst>
            <a:gs pos="0">
              <a:srgbClr val="FF6969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CPM: Problem and Opportunity Statements</a:t>
          </a:r>
          <a:endParaRPr lang="en-US" sz="2400" kern="1200" dirty="0"/>
        </a:p>
      </dsp:txBody>
      <dsp:txXfrm>
        <a:off x="0" y="32890"/>
        <a:ext cx="7235706" cy="1000235"/>
      </dsp:txXfrm>
    </dsp:sp>
    <dsp:sp modelId="{9008F682-7785-4D0B-9594-15C78CADF0D1}">
      <dsp:nvSpPr>
        <dsp:cNvPr id="0" name=""/>
        <dsp:cNvSpPr/>
      </dsp:nvSpPr>
      <dsp:spPr>
        <a:xfrm>
          <a:off x="0" y="1095700"/>
          <a:ext cx="7235706" cy="10002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Off-grid Charging Services: Demand and Existing Solutions</a:t>
          </a:r>
          <a:endParaRPr lang="en-GB" sz="2400" kern="1200" dirty="0"/>
        </a:p>
      </dsp:txBody>
      <dsp:txXfrm>
        <a:off x="0" y="1095700"/>
        <a:ext cx="7235706" cy="1000235"/>
      </dsp:txXfrm>
    </dsp:sp>
    <dsp:sp modelId="{F1D6E774-3B34-4F56-8AE6-75DACD93F121}">
      <dsp:nvSpPr>
        <dsp:cNvPr id="0" name=""/>
        <dsp:cNvSpPr/>
      </dsp:nvSpPr>
      <dsp:spPr>
        <a:xfrm>
          <a:off x="0" y="2196496"/>
          <a:ext cx="7235706" cy="10002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The Telecom Tower based Charging Services Opportunity</a:t>
          </a:r>
          <a:endParaRPr lang="en-GB" sz="2400" kern="1200" dirty="0"/>
        </a:p>
      </dsp:txBody>
      <dsp:txXfrm>
        <a:off x="0" y="2196496"/>
        <a:ext cx="7235706" cy="1000235"/>
      </dsp:txXfrm>
    </dsp:sp>
    <dsp:sp modelId="{20ACC243-5039-42DD-B59A-EB36C3E0E9CD}">
      <dsp:nvSpPr>
        <dsp:cNvPr id="0" name=""/>
        <dsp:cNvSpPr/>
      </dsp:nvSpPr>
      <dsp:spPr>
        <a:xfrm>
          <a:off x="0" y="3271611"/>
          <a:ext cx="7235706" cy="10002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/>
            <a:t>CPM Charging Services Implementation Models</a:t>
          </a:r>
          <a:endParaRPr lang="en-GB" sz="2600" kern="1200" dirty="0"/>
        </a:p>
      </dsp:txBody>
      <dsp:txXfrm>
        <a:off x="0" y="3271611"/>
        <a:ext cx="7235706" cy="10002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EA47A6-49BD-460C-9F28-DDDA199D7DCB}">
      <dsp:nvSpPr>
        <dsp:cNvPr id="0" name=""/>
        <dsp:cNvSpPr/>
      </dsp:nvSpPr>
      <dsp:spPr>
        <a:xfrm>
          <a:off x="0" y="32890"/>
          <a:ext cx="7235706" cy="1000235"/>
        </a:xfrm>
        <a:prstGeom prst="roundRect">
          <a:avLst/>
        </a:prstGeom>
        <a:gradFill rotWithShape="0">
          <a:gsLst>
            <a:gs pos="0">
              <a:srgbClr val="820E1B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CPM: Problem and Opportunity Statements</a:t>
          </a:r>
          <a:endParaRPr lang="en-US" sz="2400" kern="1200" dirty="0"/>
        </a:p>
      </dsp:txBody>
      <dsp:txXfrm>
        <a:off x="0" y="32890"/>
        <a:ext cx="7235706" cy="1000235"/>
      </dsp:txXfrm>
    </dsp:sp>
    <dsp:sp modelId="{9008F682-7785-4D0B-9594-15C78CADF0D1}">
      <dsp:nvSpPr>
        <dsp:cNvPr id="0" name=""/>
        <dsp:cNvSpPr/>
      </dsp:nvSpPr>
      <dsp:spPr>
        <a:xfrm>
          <a:off x="0" y="1095700"/>
          <a:ext cx="7235706" cy="1000235"/>
        </a:xfrm>
        <a:prstGeom prst="roundRect">
          <a:avLst/>
        </a:prstGeom>
        <a:gradFill rotWithShape="0">
          <a:gsLst>
            <a:gs pos="0">
              <a:srgbClr val="FF6969"/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Off-grid Charging Services: Demand and Existing Solutions</a:t>
          </a:r>
          <a:endParaRPr lang="en-GB" sz="2400" kern="1200" dirty="0"/>
        </a:p>
      </dsp:txBody>
      <dsp:txXfrm>
        <a:off x="0" y="1095700"/>
        <a:ext cx="7235706" cy="1000235"/>
      </dsp:txXfrm>
    </dsp:sp>
    <dsp:sp modelId="{F1D6E774-3B34-4F56-8AE6-75DACD93F121}">
      <dsp:nvSpPr>
        <dsp:cNvPr id="0" name=""/>
        <dsp:cNvSpPr/>
      </dsp:nvSpPr>
      <dsp:spPr>
        <a:xfrm>
          <a:off x="0" y="2196496"/>
          <a:ext cx="7235706" cy="10002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The Telecom Tower based Charging Services Opportunity</a:t>
          </a:r>
          <a:endParaRPr lang="en-GB" sz="2400" kern="1200" dirty="0"/>
        </a:p>
      </dsp:txBody>
      <dsp:txXfrm>
        <a:off x="0" y="2196496"/>
        <a:ext cx="7235706" cy="1000235"/>
      </dsp:txXfrm>
    </dsp:sp>
    <dsp:sp modelId="{20ACC243-5039-42DD-B59A-EB36C3E0E9CD}">
      <dsp:nvSpPr>
        <dsp:cNvPr id="0" name=""/>
        <dsp:cNvSpPr/>
      </dsp:nvSpPr>
      <dsp:spPr>
        <a:xfrm>
          <a:off x="0" y="3271611"/>
          <a:ext cx="7235706" cy="100023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dirty="0" smtClean="0"/>
            <a:t>CPM Charging Services Implementation Models</a:t>
          </a:r>
          <a:endParaRPr lang="en-GB" sz="2600" kern="1200" dirty="0"/>
        </a:p>
      </dsp:txBody>
      <dsp:txXfrm>
        <a:off x="0" y="3271611"/>
        <a:ext cx="7235706" cy="100023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l" defTabSz="913947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r" defTabSz="913947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258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l" defTabSz="913947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31258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r" defTabSz="913947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87C874-71C7-4F98-A5CE-24ABB21E0B7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l" defTabSz="913947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>
            <a:lvl1pPr algn="r" defTabSz="913947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7218"/>
            <a:ext cx="4984750" cy="4466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258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l" defTabSz="913947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258"/>
            <a:ext cx="2946400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0" tIns="45710" rIns="91420" bIns="45710" numCol="1" anchor="b" anchorCtr="0" compatLnSpc="1">
            <a:prstTxWarp prst="textNoShape">
              <a:avLst/>
            </a:prstTxWarp>
          </a:bodyPr>
          <a:lstStyle>
            <a:lvl1pPr algn="r" defTabSz="913947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39F0BE7-3BCD-470D-AA80-A3E83983FE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een_power_for_mobile_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123877" y="5796286"/>
            <a:ext cx="2829600" cy="712160"/>
          </a:xfrm>
          <a:prstGeom prst="rect">
            <a:avLst/>
          </a:prstGeom>
        </p:spPr>
      </p:pic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457200" y="5486400"/>
            <a:ext cx="8686800" cy="0"/>
          </a:xfrm>
          <a:prstGeom prst="line">
            <a:avLst/>
          </a:prstGeom>
          <a:noFill/>
          <a:ln w="47625">
            <a:solidFill>
              <a:srgbClr val="CD092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7825" y="6169025"/>
            <a:ext cx="640080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sz="600" dirty="0">
                <a:solidFill>
                  <a:schemeClr val="tx1"/>
                </a:solidFill>
                <a:latin typeface="Arial" charset="0"/>
                <a:cs typeface="Arial" charset="0"/>
              </a:rPr>
              <a:t>Restricted - Confidential Information</a:t>
            </a:r>
          </a:p>
          <a:p>
            <a:pPr algn="l">
              <a:lnSpc>
                <a:spcPct val="130000"/>
              </a:lnSpc>
              <a:defRPr/>
            </a:pPr>
            <a:r>
              <a:rPr lang="en-US" sz="600" dirty="0">
                <a:solidFill>
                  <a:schemeClr val="tx1"/>
                </a:solidFill>
                <a:latin typeface="Arial" charset="0"/>
                <a:cs typeface="Arial" charset="0"/>
              </a:rPr>
              <a:t>© GSMA </a:t>
            </a:r>
            <a:r>
              <a:rPr lang="en-US" sz="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2009</a:t>
            </a:r>
            <a:endParaRPr lang="en-US" sz="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>
              <a:lnSpc>
                <a:spcPct val="130000"/>
              </a:lnSpc>
              <a:defRPr/>
            </a:pPr>
            <a:r>
              <a:rPr lang="en-US" sz="600" dirty="0">
                <a:solidFill>
                  <a:schemeClr val="tx1"/>
                </a:solidFill>
                <a:latin typeface="Arial" charset="0"/>
                <a:cs typeface="Arial" charset="0"/>
              </a:rPr>
              <a:t>All GSMA meetings are conducted in full compliance with the GSMA’s anti-trust compliance policy 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57338" y="2895600"/>
            <a:ext cx="6019800" cy="792163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 sz="1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7942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114800" cy="43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557338"/>
            <a:ext cx="4114800" cy="43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333375"/>
            <a:ext cx="2112962" cy="56102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175" y="333375"/>
            <a:ext cx="6189663" cy="56102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457200" y="5486400"/>
            <a:ext cx="8686800" cy="0"/>
          </a:xfrm>
          <a:prstGeom prst="line">
            <a:avLst/>
          </a:prstGeom>
          <a:noFill/>
          <a:ln w="47625">
            <a:solidFill>
              <a:srgbClr val="CD092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7825" y="6169025"/>
            <a:ext cx="640080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sz="600" dirty="0">
                <a:solidFill>
                  <a:schemeClr val="tx1"/>
                </a:solidFill>
                <a:latin typeface="Arial" charset="0"/>
                <a:cs typeface="Arial" charset="0"/>
              </a:rPr>
              <a:t>Restricted - Confidential Information</a:t>
            </a:r>
          </a:p>
          <a:p>
            <a:pPr algn="l">
              <a:lnSpc>
                <a:spcPct val="130000"/>
              </a:lnSpc>
              <a:defRPr/>
            </a:pPr>
            <a:r>
              <a:rPr lang="en-US" sz="600" dirty="0">
                <a:solidFill>
                  <a:schemeClr val="tx1"/>
                </a:solidFill>
                <a:latin typeface="Arial" charset="0"/>
                <a:cs typeface="Arial" charset="0"/>
              </a:rPr>
              <a:t>© GSMA 2008  </a:t>
            </a:r>
          </a:p>
          <a:p>
            <a:pPr algn="l">
              <a:lnSpc>
                <a:spcPct val="130000"/>
              </a:lnSpc>
              <a:defRPr/>
            </a:pPr>
            <a:r>
              <a:rPr lang="en-US" sz="600" dirty="0">
                <a:solidFill>
                  <a:schemeClr val="tx1"/>
                </a:solidFill>
                <a:latin typeface="Arial" charset="0"/>
                <a:cs typeface="Arial" charset="0"/>
              </a:rPr>
              <a:t>All GSMA meetings are conducted in full compliance with the GSMA’s anti-trust compliance policy </a:t>
            </a:r>
          </a:p>
        </p:txBody>
      </p:sp>
      <p:pic>
        <p:nvPicPr>
          <p:cNvPr id="6" name="Picture 3" descr="gsma_dev_fund_rgb_posi_smal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0275" y="5743575"/>
            <a:ext cx="28289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7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57338" y="2895600"/>
            <a:ext cx="6019800" cy="792163"/>
          </a:xfrm>
          <a:prstGeom prst="rect">
            <a:avLst/>
          </a:prstGeom>
        </p:spPr>
        <p:txBody>
          <a:bodyPr/>
          <a:lstStyle>
            <a:lvl1pPr marL="0" indent="0" algn="ctr">
              <a:buFont typeface="Wingdings 2" pitchFamily="18" charset="2"/>
              <a:buNone/>
              <a:defRPr sz="1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7942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75" y="333375"/>
            <a:ext cx="6707188" cy="77787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7338"/>
            <a:ext cx="8382000" cy="4386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75" y="333375"/>
            <a:ext cx="6707188" cy="7778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114800" cy="4386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557338"/>
            <a:ext cx="4114800" cy="4386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75" y="333375"/>
            <a:ext cx="6707188" cy="7778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75" y="333375"/>
            <a:ext cx="6707188" cy="7778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57338"/>
            <a:ext cx="8382000" cy="4386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333375"/>
            <a:ext cx="2112962" cy="56102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175" y="333375"/>
            <a:ext cx="6189663" cy="56102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green_power_for_mobile_logo.jpg"/>
          <p:cNvPicPr>
            <a:picLocks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7288799" y="6175332"/>
            <a:ext cx="1652400" cy="432780"/>
          </a:xfrm>
          <a:prstGeom prst="rect">
            <a:avLst/>
          </a:prstGeom>
        </p:spPr>
      </p:pic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4175" y="333375"/>
            <a:ext cx="670718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57338"/>
            <a:ext cx="8382000" cy="438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6917" name="Line 5"/>
          <p:cNvSpPr>
            <a:spLocks noChangeShapeType="1"/>
          </p:cNvSpPr>
          <p:nvPr/>
        </p:nvSpPr>
        <p:spPr bwMode="auto">
          <a:xfrm>
            <a:off x="457200" y="1143000"/>
            <a:ext cx="8686800" cy="0"/>
          </a:xfrm>
          <a:prstGeom prst="line">
            <a:avLst/>
          </a:prstGeom>
          <a:noFill/>
          <a:ln w="47625">
            <a:solidFill>
              <a:srgbClr val="CD092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66918" name="Text Box 6"/>
          <p:cNvSpPr txBox="1">
            <a:spLocks noChangeArrowheads="1"/>
          </p:cNvSpPr>
          <p:nvPr/>
        </p:nvSpPr>
        <p:spPr bwMode="auto">
          <a:xfrm>
            <a:off x="2484438" y="5734050"/>
            <a:ext cx="1296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endParaRPr lang="en-GB" sz="18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66920" name="Text Box 8"/>
          <p:cNvSpPr txBox="1">
            <a:spLocks noChangeArrowheads="1"/>
          </p:cNvSpPr>
          <p:nvPr/>
        </p:nvSpPr>
        <p:spPr bwMode="auto">
          <a:xfrm>
            <a:off x="3352800" y="60198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endParaRPr lang="en-US" sz="18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66921" name="Text Box 9"/>
          <p:cNvSpPr txBox="1">
            <a:spLocks noChangeArrowheads="1"/>
          </p:cNvSpPr>
          <p:nvPr/>
        </p:nvSpPr>
        <p:spPr bwMode="auto">
          <a:xfrm>
            <a:off x="4305300" y="6400800"/>
            <a:ext cx="5334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defRPr/>
            </a:pPr>
            <a:fld id="{3FAED60E-22FB-4161-BED7-8BA8328FD40F}" type="slidenum">
              <a:rPr lang="en-US" sz="600">
                <a:solidFill>
                  <a:schemeClr val="tx1"/>
                </a:solidFill>
                <a:latin typeface="Arial" charset="0"/>
                <a:cs typeface="Arial" charset="0"/>
              </a:rPr>
              <a:pPr>
                <a:lnSpc>
                  <a:spcPct val="150000"/>
                </a:lnSpc>
                <a:spcBef>
                  <a:spcPct val="50000"/>
                </a:spcBef>
                <a:defRPr/>
              </a:pPr>
              <a:t>‹#›</a:t>
            </a:fld>
            <a:endParaRPr lang="en-US" sz="6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66922" name="Text Box 10"/>
          <p:cNvSpPr txBox="1">
            <a:spLocks noChangeArrowheads="1"/>
          </p:cNvSpPr>
          <p:nvPr/>
        </p:nvSpPr>
        <p:spPr bwMode="auto">
          <a:xfrm>
            <a:off x="381000" y="6096000"/>
            <a:ext cx="449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endParaRPr lang="en-US" sz="18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66923" name="Text Box 11"/>
          <p:cNvSpPr txBox="1">
            <a:spLocks noChangeArrowheads="1"/>
          </p:cNvSpPr>
          <p:nvPr/>
        </p:nvSpPr>
        <p:spPr bwMode="auto">
          <a:xfrm>
            <a:off x="457200" y="609600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endParaRPr lang="en-US" sz="18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 userDrawn="1"/>
        </p:nvSpPr>
        <p:spPr bwMode="auto">
          <a:xfrm>
            <a:off x="377825" y="6169025"/>
            <a:ext cx="640080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en-US" sz="600" dirty="0">
                <a:solidFill>
                  <a:schemeClr val="tx1"/>
                </a:solidFill>
                <a:latin typeface="Arial" charset="0"/>
                <a:cs typeface="Arial" charset="0"/>
              </a:rPr>
              <a:t>Restricted - Confidential Information</a:t>
            </a:r>
          </a:p>
          <a:p>
            <a:pPr algn="l">
              <a:lnSpc>
                <a:spcPct val="130000"/>
              </a:lnSpc>
              <a:defRPr/>
            </a:pPr>
            <a:r>
              <a:rPr lang="en-US" sz="600" dirty="0">
                <a:solidFill>
                  <a:schemeClr val="tx1"/>
                </a:solidFill>
                <a:latin typeface="Arial" charset="0"/>
                <a:cs typeface="Arial" charset="0"/>
              </a:rPr>
              <a:t>© GSMA </a:t>
            </a:r>
            <a:r>
              <a:rPr lang="en-US" sz="6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2009  </a:t>
            </a:r>
            <a:endParaRPr lang="en-US" sz="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>
              <a:lnSpc>
                <a:spcPct val="130000"/>
              </a:lnSpc>
              <a:defRPr/>
            </a:pPr>
            <a:r>
              <a:rPr lang="en-US" sz="600" dirty="0">
                <a:solidFill>
                  <a:schemeClr val="tx1"/>
                </a:solidFill>
                <a:latin typeface="Arial" charset="0"/>
                <a:cs typeface="Arial" charset="0"/>
              </a:rPr>
              <a:t>All GSMA meetings are conducted in full compliance with the GSMA’s anti-trust compliance policy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33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81000" indent="-3810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Wingdings 2" pitchFamily="18" charset="2"/>
        <a:buChar char="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2pPr>
      <a:lvl3pPr marL="1219200" indent="-3048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Arial" pitchFamily="34" charset="0"/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676400" indent="-3048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95500" indent="-2667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Font typeface="Arial" pitchFamily="34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5pPr>
      <a:lvl6pPr marL="2552700" indent="-266700" algn="l" rtl="0" fontAlgn="base">
        <a:spcBef>
          <a:spcPct val="20000"/>
        </a:spcBef>
        <a:spcAft>
          <a:spcPct val="0"/>
        </a:spcAft>
        <a:buClr>
          <a:srgbClr val="CD0921"/>
        </a:buClr>
        <a:buFont typeface="Arial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6pPr>
      <a:lvl7pPr marL="3009900" indent="-266700" algn="l" rtl="0" fontAlgn="base">
        <a:spcBef>
          <a:spcPct val="20000"/>
        </a:spcBef>
        <a:spcAft>
          <a:spcPct val="0"/>
        </a:spcAft>
        <a:buClr>
          <a:srgbClr val="CD0921"/>
        </a:buClr>
        <a:buFont typeface="Arial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7pPr>
      <a:lvl8pPr marL="3467100" indent="-266700" algn="l" rtl="0" fontAlgn="base">
        <a:spcBef>
          <a:spcPct val="20000"/>
        </a:spcBef>
        <a:spcAft>
          <a:spcPct val="0"/>
        </a:spcAft>
        <a:buClr>
          <a:srgbClr val="CD0921"/>
        </a:buClr>
        <a:buFont typeface="Arial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8pPr>
      <a:lvl9pPr marL="3924300" indent="-266700" algn="l" rtl="0" fontAlgn="base">
        <a:spcBef>
          <a:spcPct val="20000"/>
        </a:spcBef>
        <a:spcAft>
          <a:spcPct val="0"/>
        </a:spcAft>
        <a:buClr>
          <a:srgbClr val="CD0921"/>
        </a:buClr>
        <a:buFont typeface="Arial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323" r:id="rId1"/>
    <p:sldLayoutId id="2147484334" r:id="rId2"/>
    <p:sldLayoutId id="2147484324" r:id="rId3"/>
    <p:sldLayoutId id="2147484325" r:id="rId4"/>
    <p:sldLayoutId id="2147484326" r:id="rId5"/>
    <p:sldLayoutId id="2147484327" r:id="rId6"/>
    <p:sldLayoutId id="2147484328" r:id="rId7"/>
    <p:sldLayoutId id="2147484329" r:id="rId8"/>
    <p:sldLayoutId id="2147484330" r:id="rId9"/>
    <p:sldLayoutId id="2147484331" r:id="rId10"/>
    <p:sldLayoutId id="21474843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81000" indent="-3810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Wingdings 2" pitchFamily="18" charset="2"/>
        <a:buChar char="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2pPr>
      <a:lvl3pPr marL="1219200" indent="-3048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Arial" pitchFamily="34" charset="0"/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676400" indent="-3048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95500" indent="-2667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Font typeface="Arial" pitchFamily="34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5pPr>
      <a:lvl6pPr marL="2552700" indent="-266700" algn="l" rtl="0" fontAlgn="base">
        <a:spcBef>
          <a:spcPct val="20000"/>
        </a:spcBef>
        <a:spcAft>
          <a:spcPct val="0"/>
        </a:spcAft>
        <a:buClr>
          <a:srgbClr val="CD0921"/>
        </a:buClr>
        <a:buFont typeface="Arial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6pPr>
      <a:lvl7pPr marL="3009900" indent="-266700" algn="l" rtl="0" fontAlgn="base">
        <a:spcBef>
          <a:spcPct val="20000"/>
        </a:spcBef>
        <a:spcAft>
          <a:spcPct val="0"/>
        </a:spcAft>
        <a:buClr>
          <a:srgbClr val="CD0921"/>
        </a:buClr>
        <a:buFont typeface="Arial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7pPr>
      <a:lvl8pPr marL="3467100" indent="-266700" algn="l" rtl="0" fontAlgn="base">
        <a:spcBef>
          <a:spcPct val="20000"/>
        </a:spcBef>
        <a:spcAft>
          <a:spcPct val="0"/>
        </a:spcAft>
        <a:buClr>
          <a:srgbClr val="CD0921"/>
        </a:buClr>
        <a:buFont typeface="Arial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8pPr>
      <a:lvl9pPr marL="3924300" indent="-266700" algn="l" rtl="0" fontAlgn="base">
        <a:spcBef>
          <a:spcPct val="20000"/>
        </a:spcBef>
        <a:spcAft>
          <a:spcPct val="0"/>
        </a:spcAft>
        <a:buClr>
          <a:srgbClr val="CD0921"/>
        </a:buClr>
        <a:buFont typeface="Arial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Server_Contents\Green Power for Base Stations\Innovation\Community Power Project\Market_Clarification\Travel\Trip Reports Dani\Pictures\P10508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5733143"/>
          </a:xfrm>
          <a:prstGeom prst="rect">
            <a:avLst/>
          </a:prstGeom>
          <a:noFill/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4708068"/>
            <a:ext cx="9144000" cy="1008063"/>
          </a:xfrm>
          <a:prstGeom prst="rect">
            <a:avLst/>
          </a:prstGeom>
          <a:solidFill>
            <a:schemeClr val="tx1">
              <a:alpha val="79999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GB" sz="3600" dirty="0" smtClean="0">
                <a:solidFill>
                  <a:schemeClr val="bg1"/>
                </a:solidFill>
              </a:rPr>
              <a:t>Charging Services</a:t>
            </a:r>
          </a:p>
          <a:p>
            <a:r>
              <a:rPr lang="en-GB" sz="2400" dirty="0" smtClean="0">
                <a:solidFill>
                  <a:schemeClr val="bg1"/>
                </a:solidFill>
              </a:rPr>
              <a:t>Community Power from Mobile (CPM)</a:t>
            </a:r>
            <a:r>
              <a:rPr lang="en-GB" sz="2000" dirty="0" smtClean="0">
                <a:solidFill>
                  <a:schemeClr val="bg1"/>
                </a:solidFill>
              </a:rPr>
              <a:t> - Using Mobile to Extend the Grid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Agenda</a:t>
            </a:r>
            <a:endParaRPr lang="en-US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1153551" y="1393371"/>
          <a:ext cx="7235706" cy="431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75" y="333375"/>
            <a:ext cx="8527596" cy="777875"/>
          </a:xfrm>
        </p:spPr>
        <p:txBody>
          <a:bodyPr/>
          <a:lstStyle/>
          <a:p>
            <a:r>
              <a:rPr lang="en-GB" dirty="0" smtClean="0"/>
              <a:t>Nearly 1.6 Billion People are Currently Off-grid and Nearly 1.3 Billion Will Still be Off-grid in 2030 </a:t>
            </a:r>
            <a:endParaRPr lang="en-GB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028" y="1190172"/>
            <a:ext cx="8403771" cy="4702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57199" y="71438"/>
            <a:ext cx="7756071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639,000 Off-grid Telecom Towers by 2012</a:t>
            </a:r>
          </a:p>
        </p:txBody>
      </p: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681" y="1248229"/>
            <a:ext cx="8338004" cy="458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460376" y="5909818"/>
            <a:ext cx="2311854" cy="22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b="1" dirty="0"/>
              <a:t>Source: GSMA Research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7693025" cy="777875"/>
          </a:xfrm>
        </p:spPr>
        <p:txBody>
          <a:bodyPr/>
          <a:lstStyle/>
          <a:p>
            <a:r>
              <a:rPr lang="en-GB" dirty="0" smtClean="0"/>
              <a:t>Significant Amount of Excess Power in Off-grid Telecom Towers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4615544" y="1915882"/>
            <a:ext cx="4296228" cy="395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Standalone diesel sites have about 5 kW of excess power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800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Green power sites have limited excess power availability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800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The amount of excess power available in these sites is enough to provide services to charge mobile phones, lanterns and household batteries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" pitchFamily="2" charset="2"/>
              <a:buChar char="§"/>
            </a:pPr>
            <a:endParaRPr lang="en-GB" sz="1600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" pitchFamily="2" charset="2"/>
              <a:buChar char="§"/>
            </a:pPr>
            <a:endParaRPr lang="en-GB" sz="1600" dirty="0" smtClean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05520" y="5822732"/>
            <a:ext cx="2311854" cy="22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Source: GSMA Research</a:t>
            </a:r>
          </a:p>
        </p:txBody>
      </p:sp>
      <p:pic>
        <p:nvPicPr>
          <p:cNvPr id="6" name="Picture 2" descr="C:\Server_Contents\Green Power for Base Stations\Innovation\Community Power Project\Market_Clarification\White_Paper\Hi_Res_Images\Figure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427" y="1480458"/>
            <a:ext cx="4093029" cy="45429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Agenda</a:t>
            </a:r>
            <a:endParaRPr lang="en-US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1153551" y="1393371"/>
          <a:ext cx="7235706" cy="431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/>
          <p:nvPr/>
        </p:nvPicPr>
        <p:blipFill>
          <a:blip r:embed="rId2" cstate="print"/>
          <a:srcRect b="51546"/>
          <a:stretch>
            <a:fillRect/>
          </a:stretch>
        </p:blipFill>
        <p:spPr bwMode="auto">
          <a:xfrm>
            <a:off x="576507" y="4204388"/>
            <a:ext cx="3937453" cy="1978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7693025" cy="777875"/>
          </a:xfrm>
        </p:spPr>
        <p:txBody>
          <a:bodyPr/>
          <a:lstStyle/>
          <a:p>
            <a:r>
              <a:rPr lang="en-GB" dirty="0" smtClean="0"/>
              <a:t>Expenditure on Energy Services in Off-grid Areas</a:t>
            </a:r>
            <a:endParaRPr lang="en-GB" dirty="0"/>
          </a:p>
        </p:txBody>
      </p:sp>
      <p:pic>
        <p:nvPicPr>
          <p:cNvPr id="13" name="Picture 12"/>
          <p:cNvPicPr/>
          <p:nvPr/>
        </p:nvPicPr>
        <p:blipFill>
          <a:blip r:embed="rId3" cstate="print"/>
          <a:srcRect t="65486"/>
          <a:stretch>
            <a:fillRect/>
          </a:stretch>
        </p:blipFill>
        <p:spPr bwMode="auto">
          <a:xfrm>
            <a:off x="5443310" y="1698169"/>
            <a:ext cx="3512004" cy="242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297543" y="1234827"/>
            <a:ext cx="5363027" cy="280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US" sz="1800" dirty="0" smtClean="0">
                <a:solidFill>
                  <a:schemeClr val="tx1"/>
                </a:solidFill>
              </a:rPr>
              <a:t>Total </a:t>
            </a:r>
            <a:r>
              <a:rPr lang="en-US" sz="1800" dirty="0" err="1" smtClean="0">
                <a:solidFill>
                  <a:schemeClr val="tx1"/>
                </a:solidFill>
              </a:rPr>
              <a:t>BoP</a:t>
            </a:r>
            <a:r>
              <a:rPr lang="en-US" sz="1800" dirty="0" smtClean="0">
                <a:solidFill>
                  <a:schemeClr val="tx1"/>
                </a:solidFill>
              </a:rPr>
              <a:t> household energy market worldwide is estimated to be $433 billion, representing the spending of 3.96 billion people*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US" sz="1800" dirty="0" err="1" smtClean="0">
                <a:solidFill>
                  <a:schemeClr val="tx1"/>
                </a:solidFill>
              </a:rPr>
              <a:t>BoP</a:t>
            </a:r>
            <a:r>
              <a:rPr lang="en-US" sz="1800" dirty="0" smtClean="0">
                <a:solidFill>
                  <a:schemeClr val="tx1"/>
                </a:solidFill>
              </a:rPr>
              <a:t> households devote an average of 9% of their expenditures to energy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US" sz="1800" dirty="0" smtClean="0">
                <a:solidFill>
                  <a:schemeClr val="tx1"/>
                </a:solidFill>
              </a:rPr>
              <a:t>The lower </a:t>
            </a:r>
            <a:r>
              <a:rPr lang="en-US" sz="1800" dirty="0" err="1" smtClean="0">
                <a:solidFill>
                  <a:schemeClr val="tx1"/>
                </a:solidFill>
              </a:rPr>
              <a:t>BoP</a:t>
            </a:r>
            <a:r>
              <a:rPr lang="en-US" sz="1800" dirty="0" smtClean="0">
                <a:solidFill>
                  <a:schemeClr val="tx1"/>
                </a:solidFill>
              </a:rPr>
              <a:t> tends to spend more (in value) on energy than households with higher income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94631" y="6248389"/>
            <a:ext cx="29246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r>
              <a:rPr lang="en-GB" sz="1100" dirty="0" smtClean="0">
                <a:solidFill>
                  <a:schemeClr val="tx1"/>
                </a:solidFill>
              </a:rPr>
              <a:t>* Source The next 4 Billion report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06574" y="3788218"/>
            <a:ext cx="29246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r>
              <a:rPr lang="en-GB" sz="1100" dirty="0" smtClean="0">
                <a:solidFill>
                  <a:schemeClr val="tx1"/>
                </a:solidFill>
              </a:rPr>
              <a:t>Source UN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7693025" cy="777875"/>
          </a:xfrm>
        </p:spPr>
        <p:txBody>
          <a:bodyPr/>
          <a:lstStyle/>
          <a:p>
            <a:r>
              <a:rPr lang="en-GB" dirty="0" smtClean="0"/>
              <a:t>Mobile Phone Charging: Demand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3715640" y="1277257"/>
            <a:ext cx="5196114" cy="5466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US" sz="1800" dirty="0" smtClean="0">
                <a:solidFill>
                  <a:schemeClr val="tx1"/>
                </a:solidFill>
              </a:rPr>
              <a:t>6 billion mobile phone subscribers by mid-2012 with a majority of new subscribers living in off-grid areas 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US" sz="1800" dirty="0" smtClean="0">
                <a:solidFill>
                  <a:schemeClr val="tx1"/>
                </a:solidFill>
              </a:rPr>
              <a:t>Lack of energy access limits the usage of mobile phone services in off grid areas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US" sz="1800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GSMA research in East Africa indicates that subscribers spend </a:t>
            </a:r>
            <a:r>
              <a:rPr lang="en-GB" sz="1800" b="1" dirty="0" smtClean="0">
                <a:solidFill>
                  <a:schemeClr val="tx1"/>
                </a:solidFill>
                <a:latin typeface="+mn-lt"/>
                <a:cs typeface="+mn-cs"/>
              </a:rPr>
              <a:t>US$ 0.1 to 0.25 per </a:t>
            </a:r>
            <a:r>
              <a:rPr lang="en-GB" sz="1800" b="1" dirty="0" smtClean="0">
                <a:solidFill>
                  <a:schemeClr val="tx1"/>
                </a:solidFill>
              </a:rPr>
              <a:t>mobile phone charging cycle</a:t>
            </a:r>
            <a:r>
              <a:rPr lang="en-GB" sz="1800" dirty="0" smtClean="0">
                <a:solidFill>
                  <a:schemeClr val="tx1"/>
                </a:solidFill>
              </a:rPr>
              <a:t>, for </a:t>
            </a: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a total of US$ 1 to 3 per month (up to 30% of monthly mobile expenditure)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800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Subscribers living in remote areas </a:t>
            </a:r>
            <a:r>
              <a:rPr lang="en-GB" sz="1800" b="1" dirty="0" smtClean="0">
                <a:solidFill>
                  <a:schemeClr val="tx1"/>
                </a:solidFill>
                <a:latin typeface="+mn-lt"/>
                <a:cs typeface="+mn-cs"/>
              </a:rPr>
              <a:t>travel up to 20 km to reach phone shops offering charging solutions</a:t>
            </a: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, spending an additional US$ 25 per month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800" dirty="0" smtClean="0">
              <a:solidFill>
                <a:schemeClr val="tx1"/>
              </a:solidFill>
              <a:latin typeface="+mn-lt"/>
              <a:cs typeface="+mn-cs"/>
            </a:endParaRPr>
          </a:p>
        </p:txBody>
      </p:sp>
      <p:pic>
        <p:nvPicPr>
          <p:cNvPr id="11" name="Content Placeholder 3" descr="IMG_03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310" y="1349829"/>
            <a:ext cx="2670628" cy="4804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7693025" cy="777875"/>
          </a:xfrm>
        </p:spPr>
        <p:txBody>
          <a:bodyPr/>
          <a:lstStyle/>
          <a:p>
            <a:r>
              <a:rPr lang="en-GB" dirty="0" smtClean="0"/>
              <a:t>Mobile Phone Charging: Existing Solutions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5065483" y="1262744"/>
            <a:ext cx="3686634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Solar Phones introduced by operators such as </a:t>
            </a:r>
            <a:r>
              <a:rPr lang="en-GB" sz="1600" dirty="0" err="1" smtClean="0">
                <a:solidFill>
                  <a:schemeClr val="tx1"/>
                </a:solidFill>
                <a:latin typeface="+mn-lt"/>
                <a:cs typeface="+mn-cs"/>
              </a:rPr>
              <a:t>Safaricom</a:t>
            </a: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, Uganda Telecom and </a:t>
            </a:r>
            <a:r>
              <a:rPr lang="en-GB" sz="1600" dirty="0" err="1" smtClean="0">
                <a:solidFill>
                  <a:schemeClr val="tx1"/>
                </a:solidFill>
                <a:latin typeface="+mn-lt"/>
                <a:cs typeface="+mn-cs"/>
              </a:rPr>
              <a:t>Digicel</a:t>
            </a: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, are moderately successful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Concerns remain over high cost, low efficiency  and limited durability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dirty="0" smtClean="0">
              <a:solidFill>
                <a:schemeClr val="tx1"/>
              </a:solidFill>
              <a:latin typeface="+mn-lt"/>
              <a:cs typeface="+mn-cs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2622" y="1322615"/>
            <a:ext cx="2757719" cy="171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498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863604" y="4789709"/>
            <a:ext cx="8280388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External chargers can be useful in remote communities since they can charge multiple low power devices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Most external chargers available today are either solar (ex: </a:t>
            </a:r>
            <a:r>
              <a:rPr lang="en-GB" sz="1600" dirty="0" err="1" smtClean="0">
                <a:solidFill>
                  <a:schemeClr val="tx1"/>
                </a:solidFill>
                <a:latin typeface="+mn-lt"/>
                <a:cs typeface="+mn-cs"/>
              </a:rPr>
              <a:t>Solio</a:t>
            </a: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 solar charger) or kinetic  (ex: </a:t>
            </a:r>
            <a:r>
              <a:rPr lang="en-GB" sz="1600" dirty="0" err="1" smtClean="0">
                <a:solidFill>
                  <a:schemeClr val="tx1"/>
                </a:solidFill>
                <a:latin typeface="+mn-lt"/>
                <a:cs typeface="+mn-cs"/>
              </a:rPr>
              <a:t>Nuru</a:t>
            </a: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 pedal charger)</a:t>
            </a:r>
            <a:endParaRPr lang="en-GB" sz="1600" dirty="0" smtClean="0">
              <a:solidFill>
                <a:schemeClr val="tx1"/>
              </a:solidFill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</a:rPr>
              <a:t>Concerns remain on their cost (typically US$ 30 to 100) and efficiency</a:t>
            </a:r>
            <a:endParaRPr lang="en-GB" sz="1600" dirty="0" smtClean="0">
              <a:solidFill>
                <a:schemeClr val="tx1"/>
              </a:solidFill>
              <a:latin typeface="+mn-lt"/>
              <a:cs typeface="+mn-cs"/>
            </a:endParaRPr>
          </a:p>
        </p:txBody>
      </p:sp>
      <p:pic>
        <p:nvPicPr>
          <p:cNvPr id="15" name="Picture 2" descr="C:\Documents and Settings\sgubbi\Desktop\soli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9083" y="3367315"/>
            <a:ext cx="2206173" cy="1277258"/>
          </a:xfrm>
          <a:prstGeom prst="rect">
            <a:avLst/>
          </a:prstGeom>
          <a:noFill/>
          <a:effectLst>
            <a:outerShdw blurRad="50800" dist="50800" dir="1272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6" name="Picture 1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9297" y="3294742"/>
            <a:ext cx="2061028" cy="1436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1446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7" name="Rectangle 16"/>
          <p:cNvSpPr/>
          <p:nvPr/>
        </p:nvSpPr>
        <p:spPr>
          <a:xfrm>
            <a:off x="849083" y="1937645"/>
            <a:ext cx="1168401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r>
              <a:rPr lang="en-GB" sz="1600" b="1" dirty="0" smtClean="0">
                <a:solidFill>
                  <a:schemeClr val="tx1"/>
                </a:solidFill>
                <a:latin typeface="+mn-lt"/>
                <a:cs typeface="+mn-cs"/>
              </a:rPr>
              <a:t>Handset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b="1" dirty="0" smtClean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56342" y="3701126"/>
            <a:ext cx="1168401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r>
              <a:rPr lang="en-GB" sz="1600" b="1" dirty="0" smtClean="0">
                <a:solidFill>
                  <a:schemeClr val="tx1"/>
                </a:solidFill>
                <a:latin typeface="+mn-lt"/>
                <a:cs typeface="+mn-cs"/>
              </a:rPr>
              <a:t>External Charger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b="1" dirty="0" smtClean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7693025" cy="777875"/>
          </a:xfrm>
        </p:spPr>
        <p:txBody>
          <a:bodyPr/>
          <a:lstStyle/>
          <a:p>
            <a:r>
              <a:rPr lang="en-GB" dirty="0" smtClean="0"/>
              <a:t>Lighting Solutions: Demand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4180114" y="3759199"/>
            <a:ext cx="4717126" cy="250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prstClr val="black"/>
                </a:solidFill>
              </a:rPr>
              <a:t>A total of US$ 38 billion is being spent each year by poor households on fuel based lighting  -  African </a:t>
            </a:r>
            <a:r>
              <a:rPr lang="en-GB" sz="1600" dirty="0" err="1" smtClean="0">
                <a:solidFill>
                  <a:prstClr val="black"/>
                </a:solidFill>
              </a:rPr>
              <a:t>BoP</a:t>
            </a:r>
            <a:r>
              <a:rPr lang="en-GB" sz="1600" dirty="0" smtClean="0">
                <a:solidFill>
                  <a:prstClr val="black"/>
                </a:solidFill>
              </a:rPr>
              <a:t> spending alone at US$ 10 billion.</a:t>
            </a:r>
            <a:endParaRPr lang="en-GB" sz="1600" dirty="0" smtClean="0">
              <a:solidFill>
                <a:schemeClr val="tx1"/>
              </a:solidFill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</a:rPr>
              <a:t>Major concerns over these sources of energy: fumes are poisonous and efficiency is low   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endParaRPr lang="en-GB" sz="1600" dirty="0" smtClean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7600" y="1422401"/>
            <a:ext cx="2743200" cy="2322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1098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4" name="Picture 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307" y="3294744"/>
            <a:ext cx="3251204" cy="297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420909" y="1339739"/>
            <a:ext cx="5689600" cy="191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prstClr val="black"/>
                </a:solidFill>
              </a:rPr>
              <a:t>Off-grid customers spend an estimated US $8 to 12 per month on lighting solutions such as candles, kerosene, dry cells or battery charging </a:t>
            </a: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dirty="0" smtClean="0">
              <a:solidFill>
                <a:prstClr val="black"/>
              </a:solidFill>
            </a:endParaRP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</a:rPr>
              <a:t>Off grid households spend US$ 5-20 per kWh for lighting compared to US$ 0.15 per kWh spent by those connected to the grid.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8484055" cy="777875"/>
          </a:xfrm>
        </p:spPr>
        <p:txBody>
          <a:bodyPr/>
          <a:lstStyle/>
          <a:p>
            <a:r>
              <a:rPr lang="en-GB" dirty="0" smtClean="0"/>
              <a:t>Lighting Solutions: Existing Solutions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3947886" y="1480456"/>
            <a:ext cx="5196114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Several companies are now providing rechargeable lanterns and torches in off-grid areas of India and Africa: Barefoot Power, </a:t>
            </a:r>
            <a:r>
              <a:rPr lang="en-GB" sz="1800" dirty="0" err="1" smtClean="0">
                <a:solidFill>
                  <a:schemeClr val="tx1"/>
                </a:solidFill>
                <a:latin typeface="+mn-lt"/>
                <a:cs typeface="+mn-cs"/>
              </a:rPr>
              <a:t>D.Light</a:t>
            </a: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 Designs, </a:t>
            </a:r>
            <a:r>
              <a:rPr lang="en-GB" sz="1800" dirty="0" err="1" smtClean="0">
                <a:solidFill>
                  <a:schemeClr val="tx1"/>
                </a:solidFill>
                <a:latin typeface="+mn-lt"/>
                <a:cs typeface="+mn-cs"/>
              </a:rPr>
              <a:t>Nuru</a:t>
            </a: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 Lights, OSRAM etc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800" dirty="0" smtClean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0286" y="3265713"/>
            <a:ext cx="41220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1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Programmes are being developed to </a:t>
            </a:r>
            <a:r>
              <a:rPr lang="en-GB" sz="1600" dirty="0" smtClean="0">
                <a:solidFill>
                  <a:schemeClr val="tx1"/>
                </a:solidFill>
              </a:rPr>
              <a:t>provide light and mobile phone charging services from solar-based energy hubs</a:t>
            </a:r>
          </a:p>
          <a:p>
            <a:pPr marL="838200" lvl="1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Ericsson’s Millennium Villages in Africa,</a:t>
            </a:r>
          </a:p>
          <a:p>
            <a:pPr marL="838200" lvl="1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OSRAM’s O-Hub in Kenya</a:t>
            </a:r>
          </a:p>
          <a:p>
            <a:pPr marL="838200" lvl="1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TERI’s Lighting a Billion Lives in India</a:t>
            </a:r>
            <a:endParaRPr lang="en-GB" sz="1600" dirty="0" smtClean="0">
              <a:solidFill>
                <a:schemeClr val="tx1"/>
              </a:solidFill>
            </a:endParaRPr>
          </a:p>
          <a:p>
            <a:pPr marL="838200" lvl="1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marL="838200" lvl="1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dirty="0" smtClean="0">
              <a:solidFill>
                <a:schemeClr val="tx1"/>
              </a:solidFill>
              <a:latin typeface="+mn-lt"/>
              <a:cs typeface="+mn-cs"/>
            </a:endParaRPr>
          </a:p>
        </p:txBody>
      </p:sp>
      <p:pic>
        <p:nvPicPr>
          <p:cNvPr id="13" name="Picture 3" descr="C:\Documents and Settings\sgubbi\Desktop\51w7An+IFcL._SL500_AA300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307" y="1303564"/>
            <a:ext cx="3155950" cy="1686378"/>
          </a:xfrm>
          <a:prstGeom prst="rect">
            <a:avLst/>
          </a:prstGeom>
          <a:noFill/>
        </p:spPr>
      </p:pic>
      <p:pic>
        <p:nvPicPr>
          <p:cNvPr id="15" name="Picture 5" descr="C:\Documents and Settings\sgubbi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7959" y="3027592"/>
            <a:ext cx="4120270" cy="2792637"/>
          </a:xfrm>
          <a:prstGeom prst="rect">
            <a:avLst/>
          </a:prstGeom>
          <a:noFill/>
          <a:effectLst>
            <a:outerShdw blurRad="50800" dist="50800" dir="111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297553" y="5885540"/>
            <a:ext cx="8077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1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  <a:latin typeface="+mn-lt"/>
                <a:cs typeface="+mn-cs"/>
              </a:rPr>
              <a:t>However service cost is rising due to the solar panel high cost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8484055" cy="777875"/>
          </a:xfrm>
        </p:spPr>
        <p:txBody>
          <a:bodyPr/>
          <a:lstStyle/>
          <a:p>
            <a:r>
              <a:rPr lang="en-GB" dirty="0" smtClean="0"/>
              <a:t>Household Battery Solutions: Demand &amp; Existing Solutions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4180114" y="1586476"/>
            <a:ext cx="4731658" cy="457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</a:rPr>
              <a:t>Average off-grid household expenditure on kerosene and AA batteries (lights, radios,..): US$8 per month</a:t>
            </a: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800" dirty="0" smtClean="0">
              <a:solidFill>
                <a:schemeClr val="tx1"/>
              </a:solidFill>
            </a:endParaRP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</a:rPr>
              <a:t>Concerns: these options are expensive, inconvenient and hazardous</a:t>
            </a: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US" sz="1800" dirty="0" smtClean="0">
                <a:solidFill>
                  <a:schemeClr val="tx1"/>
                </a:solidFill>
              </a:rPr>
              <a:t>Household batteries are becoming popular in off-grid areas – can provide energy to many low power devices.</a:t>
            </a:r>
          </a:p>
          <a:p>
            <a:pPr marL="838200" lvl="1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US" sz="1800" dirty="0" smtClean="0">
                <a:solidFill>
                  <a:schemeClr val="tx1"/>
                </a:solidFill>
              </a:rPr>
              <a:t>Companies such as EGG Energy based in Tanzania provides a household battery  (12V, 12Ah) subscription service</a:t>
            </a:r>
            <a:endParaRPr lang="en-GB" sz="1800" dirty="0" smtClean="0">
              <a:solidFill>
                <a:schemeClr val="tx1"/>
              </a:solidFill>
            </a:endParaRP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800" dirty="0" smtClean="0">
              <a:solidFill>
                <a:prstClr val="black"/>
              </a:solidFill>
            </a:endParaRPr>
          </a:p>
        </p:txBody>
      </p:sp>
      <p:pic>
        <p:nvPicPr>
          <p:cNvPr id="11" name="Picture 4" descr="C:\Documents and Settings\sgubbi\Desktop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7830" y="3918859"/>
            <a:ext cx="2324558" cy="2052585"/>
          </a:xfrm>
          <a:prstGeom prst="rect">
            <a:avLst/>
          </a:prstGeom>
          <a:noFill/>
          <a:effectLst>
            <a:outerShdw blurRad="50800" dist="50800" dir="1062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2" name="Picture 11" descr="egg-energy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858" y="1355044"/>
            <a:ext cx="3602272" cy="2462213"/>
          </a:xfrm>
          <a:prstGeom prst="rect">
            <a:avLst/>
          </a:prstGeom>
          <a:effectLst>
            <a:outerShdw blurRad="50800" dist="50800" dir="10440000" algn="ctr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Agenda</a:t>
            </a:r>
            <a:endParaRPr lang="en-US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1153551" y="1393371"/>
          <a:ext cx="7235706" cy="431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8338911" cy="777875"/>
          </a:xfrm>
        </p:spPr>
        <p:txBody>
          <a:bodyPr/>
          <a:lstStyle/>
          <a:p>
            <a:r>
              <a:rPr lang="en-GB" dirty="0" smtClean="0"/>
              <a:t>Off Grid Base Stations by country</a:t>
            </a:r>
            <a:endParaRPr lang="en-GB" dirty="0"/>
          </a:p>
        </p:txBody>
      </p:sp>
      <p:pic>
        <p:nvPicPr>
          <p:cNvPr id="7" name="Picture 6" descr="elec vs penetratio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7549" y="2002975"/>
            <a:ext cx="6052438" cy="3962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29770" y="1240137"/>
            <a:ext cx="8091715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US" sz="1600" dirty="0" smtClean="0">
                <a:solidFill>
                  <a:schemeClr val="tx1"/>
                </a:solidFill>
              </a:rPr>
              <a:t>Market sizing based on the electrifying rates and mobile penetration variables</a:t>
            </a:r>
            <a:endParaRPr lang="en-GB" sz="1600" dirty="0" smtClean="0">
              <a:solidFill>
                <a:schemeClr val="tx1"/>
              </a:solidFill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</a:rPr>
              <a:t>Size of circle is proportional to the number of off-grid base stations by country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8338911" cy="777875"/>
          </a:xfrm>
        </p:spPr>
        <p:txBody>
          <a:bodyPr/>
          <a:lstStyle/>
          <a:p>
            <a:r>
              <a:rPr lang="en-GB" dirty="0" smtClean="0"/>
              <a:t>Off Grid Market Sizing by country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529770" y="1240137"/>
            <a:ext cx="8091715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US" sz="1600" dirty="0" smtClean="0">
                <a:solidFill>
                  <a:schemeClr val="tx1"/>
                </a:solidFill>
              </a:rPr>
              <a:t>Market sizing based on the electrifying rates and mobile penetration variables</a:t>
            </a:r>
            <a:endParaRPr lang="en-GB" sz="1600" dirty="0" smtClean="0">
              <a:solidFill>
                <a:schemeClr val="tx1"/>
              </a:solidFill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</a:rPr>
              <a:t>Size of circle is proportional to the off grid market value by country (based on number off grid subscribers and average ARPU)</a:t>
            </a:r>
          </a:p>
        </p:txBody>
      </p:sp>
      <p:pic>
        <p:nvPicPr>
          <p:cNvPr id="9" name="Picture 8" descr="elec vs arp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1" y="2177147"/>
            <a:ext cx="5704108" cy="4020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13659" y="1306287"/>
            <a:ext cx="2924627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</a:rPr>
              <a:t>Off-grid mobile charging solutions result in ARPU increases by 10-14%*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</a:rPr>
              <a:t>More airtime usage and reduced customer expenditure on energy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</a:rPr>
              <a:t>Based on conservative ARPU increase for 500 million off-grid customers, direct revenue for MNOs could total up to US$ 3.2 billion per annum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dirty="0" smtClean="0">
              <a:solidFill>
                <a:schemeClr val="tx1"/>
              </a:solidFill>
            </a:endParaRP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prstClr val="black"/>
                </a:solidFill>
              </a:rPr>
              <a:t>Theft prevention - local community take care of the charging station</a:t>
            </a:r>
            <a:endParaRPr lang="en-GB" sz="1600" dirty="0" smtClean="0">
              <a:solidFill>
                <a:schemeClr val="tx1"/>
              </a:solidFill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r>
              <a:rPr lang="en-GB" sz="1600" dirty="0" smtClean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9" name="Picture 8"/>
          <p:cNvPicPr/>
          <p:nvPr/>
        </p:nvPicPr>
        <p:blipFill>
          <a:blip r:embed="rId2" cstate="print"/>
          <a:srcRect r="7345"/>
          <a:stretch>
            <a:fillRect/>
          </a:stretch>
        </p:blipFill>
        <p:spPr bwMode="auto">
          <a:xfrm>
            <a:off x="3410848" y="1327616"/>
            <a:ext cx="5513988" cy="4652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82576" y="333375"/>
            <a:ext cx="8759826" cy="777875"/>
          </a:xfrm>
        </p:spPr>
        <p:txBody>
          <a:bodyPr/>
          <a:lstStyle/>
          <a:p>
            <a:r>
              <a:rPr lang="en-GB" dirty="0" smtClean="0"/>
              <a:t>The Telecom Tower based Charging Services Opportunity</a:t>
            </a:r>
            <a:br>
              <a:rPr lang="en-GB" dirty="0" smtClean="0"/>
            </a:br>
            <a:r>
              <a:rPr lang="en-GB" dirty="0" smtClean="0"/>
              <a:t>for Operator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362860" y="5958103"/>
            <a:ext cx="29246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r>
              <a:rPr lang="en-GB" sz="1100" dirty="0" smtClean="0">
                <a:solidFill>
                  <a:schemeClr val="tx1"/>
                </a:solidFill>
              </a:rPr>
              <a:t>* Source </a:t>
            </a:r>
            <a:r>
              <a:rPr lang="en-GB" sz="1100" dirty="0" err="1" smtClean="0">
                <a:solidFill>
                  <a:schemeClr val="tx1"/>
                </a:solidFill>
              </a:rPr>
              <a:t>Digicel</a:t>
            </a:r>
            <a:endParaRPr lang="en-GB" sz="11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82576" y="333375"/>
            <a:ext cx="8759826" cy="777875"/>
          </a:xfrm>
        </p:spPr>
        <p:txBody>
          <a:bodyPr/>
          <a:lstStyle/>
          <a:p>
            <a:r>
              <a:rPr lang="en-GB" dirty="0" smtClean="0"/>
              <a:t>The Telecom Tower based Charging Services Opportunity for the Community</a:t>
            </a:r>
            <a:endParaRPr lang="en-GB" dirty="0"/>
          </a:p>
        </p:txBody>
      </p:sp>
      <p:grpSp>
        <p:nvGrpSpPr>
          <p:cNvPr id="12" name="Group 11"/>
          <p:cNvGrpSpPr/>
          <p:nvPr/>
        </p:nvGrpSpPr>
        <p:grpSpPr>
          <a:xfrm>
            <a:off x="4833257" y="1933357"/>
            <a:ext cx="3846283" cy="2783776"/>
            <a:chOff x="2776538" y="2354263"/>
            <a:chExt cx="3590925" cy="2157412"/>
          </a:xfrm>
        </p:grpSpPr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76538" y="2354263"/>
              <a:ext cx="3590925" cy="2157412"/>
            </a:xfrm>
            <a:prstGeom prst="rect">
              <a:avLst/>
            </a:prstGeom>
            <a:noFill/>
          </p:spPr>
        </p:pic>
        <p:cxnSp>
          <p:nvCxnSpPr>
            <p:cNvPr id="15" name="AutoShape 2"/>
            <p:cNvCxnSpPr>
              <a:cxnSpLocks noChangeShapeType="1"/>
            </p:cNvCxnSpPr>
            <p:nvPr/>
          </p:nvCxnSpPr>
          <p:spPr bwMode="auto">
            <a:xfrm flipV="1">
              <a:off x="3973957" y="2785584"/>
              <a:ext cx="714375" cy="114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6" name="Text Box 3"/>
            <p:cNvSpPr txBox="1">
              <a:spLocks noChangeArrowheads="1"/>
            </p:cNvSpPr>
            <p:nvPr/>
          </p:nvSpPr>
          <p:spPr bwMode="auto">
            <a:xfrm>
              <a:off x="3583118" y="2522977"/>
              <a:ext cx="1761718" cy="29368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10-14% ARPU increase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297543" y="1465944"/>
            <a:ext cx="4187371" cy="3588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r>
              <a:rPr lang="en-GB" sz="1600" dirty="0" smtClean="0">
                <a:solidFill>
                  <a:prstClr val="black"/>
                </a:solidFill>
              </a:rPr>
              <a:t>Community Benefits from Charging Services</a:t>
            </a: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dirty="0" smtClean="0">
              <a:solidFill>
                <a:prstClr val="black"/>
              </a:solidFill>
            </a:endParaRP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prstClr val="black"/>
                </a:solidFill>
              </a:rPr>
              <a:t>Major cut-down in travel time and costs to charge phones, lanterns and other low power devices</a:t>
            </a: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endParaRPr lang="en-GB" sz="1600" dirty="0" smtClean="0">
              <a:solidFill>
                <a:prstClr val="black"/>
              </a:solidFill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schemeClr val="tx1"/>
                </a:solidFill>
              </a:rPr>
              <a:t>Increased purchasing power for telecoms (handset, airtime) or lights - solar chargers needs not be purchased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endParaRPr lang="en-GB" sz="1600" dirty="0" smtClean="0">
              <a:solidFill>
                <a:prstClr val="black"/>
              </a:solidFill>
            </a:endParaRP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600" dirty="0" smtClean="0">
                <a:solidFill>
                  <a:prstClr val="black"/>
                </a:solidFill>
              </a:rPr>
              <a:t>Aids local economic development by creating local employment for managing the charging station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82576" y="333375"/>
            <a:ext cx="8759826" cy="777875"/>
          </a:xfrm>
        </p:spPr>
        <p:txBody>
          <a:bodyPr/>
          <a:lstStyle/>
          <a:p>
            <a:r>
              <a:rPr lang="en-GB" dirty="0" smtClean="0"/>
              <a:t>Strong Business Case for Charging Services Implementing Partner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246747" y="1596569"/>
            <a:ext cx="4528457" cy="1495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Good business case exists for implementing handset charging and lantern charging applications from </a:t>
            </a:r>
            <a:r>
              <a:rPr lang="en-GB" sz="1800" b="1" dirty="0" smtClean="0">
                <a:solidFill>
                  <a:schemeClr val="tx1"/>
                </a:solidFill>
                <a:latin typeface="+mn-lt"/>
                <a:cs typeface="+mn-cs"/>
              </a:rPr>
              <a:t>diesel generator-based </a:t>
            </a: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off-grid sites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dirty="0" smtClean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73603" y="1531255"/>
            <a:ext cx="4426852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Good business case exists for implementing only handset charging but not lantern charging applications from </a:t>
            </a:r>
            <a:r>
              <a:rPr lang="en-GB" sz="1800" b="1" dirty="0" smtClean="0">
                <a:solidFill>
                  <a:schemeClr val="tx1"/>
                </a:solidFill>
                <a:latin typeface="+mn-lt"/>
                <a:cs typeface="+mn-cs"/>
              </a:rPr>
              <a:t>green power-based </a:t>
            </a: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off-grid sites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600" dirty="0" smtClean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17" name="TextBox 4"/>
          <p:cNvSpPr txBox="1">
            <a:spLocks noChangeArrowheads="1"/>
          </p:cNvSpPr>
          <p:nvPr/>
        </p:nvSpPr>
        <p:spPr bwMode="auto">
          <a:xfrm>
            <a:off x="3479355" y="5750161"/>
            <a:ext cx="231185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Source: GSMA </a:t>
            </a:r>
            <a:r>
              <a:rPr lang="en-GB" b="1" dirty="0" smtClean="0">
                <a:solidFill>
                  <a:schemeClr val="tx1"/>
                </a:solidFill>
              </a:rPr>
              <a:t>Research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941" y="3294742"/>
            <a:ext cx="4200363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10920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1831" y="3323776"/>
            <a:ext cx="4272900" cy="187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10980000" algn="ctr" rotWithShape="0">
              <a:srgbClr val="000000">
                <a:alpha val="43137"/>
              </a:srgbClr>
            </a:outerShdw>
          </a:effectLst>
        </p:spPr>
      </p:pic>
      <p:cxnSp>
        <p:nvCxnSpPr>
          <p:cNvPr id="20" name="Straight Connector 19"/>
          <p:cNvCxnSpPr/>
          <p:nvPr/>
        </p:nvCxnSpPr>
        <p:spPr bwMode="auto">
          <a:xfrm rot="16200000" flipH="1">
            <a:off x="2460170" y="3505199"/>
            <a:ext cx="4281714" cy="29029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Agenda</a:t>
            </a:r>
            <a:endParaRPr lang="en-US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1153551" y="1393371"/>
          <a:ext cx="7235706" cy="431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4175" y="333375"/>
            <a:ext cx="8484054" cy="777875"/>
          </a:xfrm>
        </p:spPr>
        <p:txBody>
          <a:bodyPr/>
          <a:lstStyle/>
          <a:p>
            <a:r>
              <a:rPr lang="en-GB" dirty="0" smtClean="0"/>
              <a:t>CPM Charging Services Value Chain &amp; Implementation Options</a:t>
            </a:r>
            <a:endParaRPr lang="en-GB" dirty="0"/>
          </a:p>
        </p:txBody>
      </p:sp>
      <p:sp>
        <p:nvSpPr>
          <p:cNvPr id="8" name="Freeform 54"/>
          <p:cNvSpPr>
            <a:spLocks/>
          </p:cNvSpPr>
          <p:nvPr/>
        </p:nvSpPr>
        <p:spPr bwMode="auto">
          <a:xfrm>
            <a:off x="589913" y="1531939"/>
            <a:ext cx="2056837" cy="449262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GB" sz="1050" b="1" dirty="0" smtClean="0">
                <a:solidFill>
                  <a:schemeClr val="tx1"/>
                </a:solidFill>
              </a:rPr>
              <a:t>Power Infrastructure Owner</a:t>
            </a:r>
            <a:endParaRPr lang="en-US" sz="1050" b="1" dirty="0" smtClean="0">
              <a:solidFill>
                <a:schemeClr val="tx1"/>
              </a:solidFill>
            </a:endParaRPr>
          </a:p>
        </p:txBody>
      </p:sp>
      <p:sp>
        <p:nvSpPr>
          <p:cNvPr id="9" name="Freeform 67"/>
          <p:cNvSpPr>
            <a:spLocks/>
          </p:cNvSpPr>
          <p:nvPr/>
        </p:nvSpPr>
        <p:spPr bwMode="auto">
          <a:xfrm>
            <a:off x="2503171" y="1531939"/>
            <a:ext cx="2056837" cy="449262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0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en-US" sz="1050" b="1" dirty="0" smtClean="0">
                <a:solidFill>
                  <a:schemeClr val="tx1"/>
                </a:solidFill>
              </a:rPr>
              <a:t>Power Distribution Owner</a:t>
            </a:r>
            <a:endParaRPr lang="en-US" sz="1050" b="1" dirty="0">
              <a:solidFill>
                <a:schemeClr val="tx1"/>
              </a:solidFill>
            </a:endParaRPr>
          </a:p>
        </p:txBody>
      </p:sp>
      <p:sp>
        <p:nvSpPr>
          <p:cNvPr id="10" name="Freeform 70"/>
          <p:cNvSpPr>
            <a:spLocks/>
          </p:cNvSpPr>
          <p:nvPr/>
        </p:nvSpPr>
        <p:spPr bwMode="auto">
          <a:xfrm>
            <a:off x="6319675" y="1531939"/>
            <a:ext cx="2056837" cy="449262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5" y="0"/>
                </a:lnTo>
                <a:lnTo>
                  <a:pt x="565" y="189"/>
                </a:lnTo>
                <a:lnTo>
                  <a:pt x="495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050" b="1" dirty="0" smtClean="0">
                <a:solidFill>
                  <a:schemeClr val="tx1"/>
                </a:solidFill>
              </a:rPr>
              <a:t>Consumer</a:t>
            </a:r>
          </a:p>
        </p:txBody>
      </p:sp>
      <p:sp>
        <p:nvSpPr>
          <p:cNvPr id="11" name="Freeform 83"/>
          <p:cNvSpPr>
            <a:spLocks/>
          </p:cNvSpPr>
          <p:nvPr/>
        </p:nvSpPr>
        <p:spPr bwMode="auto">
          <a:xfrm>
            <a:off x="4403075" y="1531939"/>
            <a:ext cx="2063516" cy="449262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en-US" sz="1050" b="1" dirty="0" smtClean="0">
                <a:solidFill>
                  <a:schemeClr val="tx1"/>
                </a:solidFill>
              </a:rPr>
              <a:t>Charging Services Operator</a:t>
            </a:r>
            <a:endParaRPr lang="en-US" sz="1050" b="1" dirty="0">
              <a:solidFill>
                <a:schemeClr val="tx1"/>
              </a:solidFill>
            </a:endParaRPr>
          </a:p>
        </p:txBody>
      </p:sp>
      <p:sp>
        <p:nvSpPr>
          <p:cNvPr id="12" name="Freeform 54"/>
          <p:cNvSpPr>
            <a:spLocks/>
          </p:cNvSpPr>
          <p:nvPr/>
        </p:nvSpPr>
        <p:spPr bwMode="auto">
          <a:xfrm>
            <a:off x="577213" y="2344739"/>
            <a:ext cx="2056837" cy="461962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GB" sz="1100" b="1" dirty="0" smtClean="0">
                <a:solidFill>
                  <a:schemeClr val="tx1"/>
                </a:solidFill>
              </a:rPr>
              <a:t>MNO/Tower Company</a:t>
            </a:r>
            <a:endParaRPr lang="en-US" sz="1100" b="1" dirty="0" smtClean="0">
              <a:solidFill>
                <a:schemeClr val="tx1"/>
              </a:solidFill>
            </a:endParaRPr>
          </a:p>
        </p:txBody>
      </p:sp>
      <p:sp>
        <p:nvSpPr>
          <p:cNvPr id="13" name="Freeform 67"/>
          <p:cNvSpPr>
            <a:spLocks/>
          </p:cNvSpPr>
          <p:nvPr/>
        </p:nvSpPr>
        <p:spPr bwMode="auto">
          <a:xfrm>
            <a:off x="2490471" y="2344739"/>
            <a:ext cx="2056837" cy="461962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0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en-US" sz="1100" b="1" dirty="0" smtClean="0">
                <a:solidFill>
                  <a:schemeClr val="tx1"/>
                </a:solidFill>
              </a:rPr>
              <a:t>MNO/Tower Company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4" name="Freeform 70"/>
          <p:cNvSpPr>
            <a:spLocks/>
          </p:cNvSpPr>
          <p:nvPr/>
        </p:nvSpPr>
        <p:spPr bwMode="auto">
          <a:xfrm>
            <a:off x="6306975" y="2344739"/>
            <a:ext cx="2056837" cy="461962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5" y="0"/>
                </a:lnTo>
                <a:lnTo>
                  <a:pt x="565" y="189"/>
                </a:lnTo>
                <a:lnTo>
                  <a:pt x="495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100" b="1" dirty="0" smtClean="0">
                <a:solidFill>
                  <a:schemeClr val="tx1"/>
                </a:solidFill>
              </a:rPr>
              <a:t>Consumer</a:t>
            </a:r>
          </a:p>
        </p:txBody>
      </p:sp>
      <p:sp>
        <p:nvSpPr>
          <p:cNvPr id="15" name="Freeform 83"/>
          <p:cNvSpPr>
            <a:spLocks/>
          </p:cNvSpPr>
          <p:nvPr/>
        </p:nvSpPr>
        <p:spPr bwMode="auto">
          <a:xfrm>
            <a:off x="4390375" y="2344739"/>
            <a:ext cx="2063516" cy="461962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en-US" sz="1100" b="1" dirty="0" smtClean="0">
                <a:solidFill>
                  <a:schemeClr val="tx1"/>
                </a:solidFill>
              </a:rPr>
              <a:t>Telecom Managed Services Provider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7471" y="1117600"/>
            <a:ext cx="3270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u="sng" dirty="0" smtClean="0">
                <a:solidFill>
                  <a:schemeClr val="tx1"/>
                </a:solidFill>
              </a:rPr>
              <a:t>CPM Charging Services Value Chain</a:t>
            </a:r>
            <a:endParaRPr lang="en-GB" sz="1400" b="1" u="sng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1157" y="2019300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tx1"/>
                </a:solidFill>
              </a:rPr>
              <a:t>Option 1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8" name="Freeform 54"/>
          <p:cNvSpPr>
            <a:spLocks/>
          </p:cNvSpPr>
          <p:nvPr/>
        </p:nvSpPr>
        <p:spPr bwMode="auto">
          <a:xfrm>
            <a:off x="615313" y="4859339"/>
            <a:ext cx="2056837" cy="474662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GB" sz="1100" b="1" dirty="0" smtClean="0">
                <a:solidFill>
                  <a:schemeClr val="tx1"/>
                </a:solidFill>
              </a:rPr>
              <a:t>MNO/Tower Company</a:t>
            </a:r>
            <a:endParaRPr lang="en-US" sz="1100" b="1" dirty="0" smtClean="0">
              <a:solidFill>
                <a:schemeClr val="tx1"/>
              </a:solidFill>
            </a:endParaRPr>
          </a:p>
        </p:txBody>
      </p:sp>
      <p:sp>
        <p:nvSpPr>
          <p:cNvPr id="19" name="Freeform 67"/>
          <p:cNvSpPr>
            <a:spLocks/>
          </p:cNvSpPr>
          <p:nvPr/>
        </p:nvSpPr>
        <p:spPr bwMode="auto">
          <a:xfrm>
            <a:off x="2528571" y="4859339"/>
            <a:ext cx="2056837" cy="474662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0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100" b="1" dirty="0" smtClean="0">
                <a:solidFill>
                  <a:schemeClr val="tx1"/>
                </a:solidFill>
              </a:rPr>
              <a:t>MNO/Tower Company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0" name="Freeform 70"/>
          <p:cNvSpPr>
            <a:spLocks/>
          </p:cNvSpPr>
          <p:nvPr/>
        </p:nvSpPr>
        <p:spPr bwMode="auto">
          <a:xfrm>
            <a:off x="6345075" y="4859339"/>
            <a:ext cx="2056837" cy="474662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5" y="0"/>
                </a:lnTo>
                <a:lnTo>
                  <a:pt x="565" y="189"/>
                </a:lnTo>
                <a:lnTo>
                  <a:pt x="495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100" b="1" dirty="0" smtClean="0">
                <a:solidFill>
                  <a:schemeClr val="tx1"/>
                </a:solidFill>
              </a:rPr>
              <a:t>Consumer</a:t>
            </a:r>
          </a:p>
        </p:txBody>
      </p:sp>
      <p:sp>
        <p:nvSpPr>
          <p:cNvPr id="21" name="Freeform 83"/>
          <p:cNvSpPr>
            <a:spLocks/>
          </p:cNvSpPr>
          <p:nvPr/>
        </p:nvSpPr>
        <p:spPr bwMode="auto">
          <a:xfrm>
            <a:off x="4428475" y="4859339"/>
            <a:ext cx="2063516" cy="474662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100" b="1" dirty="0" smtClean="0">
                <a:solidFill>
                  <a:schemeClr val="tx1"/>
                </a:solidFill>
              </a:rPr>
              <a:t>Third Party </a:t>
            </a:r>
            <a:r>
              <a:rPr lang="en-US" sz="1100" b="1" dirty="0" err="1" smtClean="0">
                <a:solidFill>
                  <a:schemeClr val="tx1"/>
                </a:solidFill>
              </a:rPr>
              <a:t>ESCo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2" name="Freeform 54"/>
          <p:cNvSpPr>
            <a:spLocks/>
          </p:cNvSpPr>
          <p:nvPr/>
        </p:nvSpPr>
        <p:spPr bwMode="auto">
          <a:xfrm>
            <a:off x="615313" y="4097339"/>
            <a:ext cx="2056837" cy="449261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GB" sz="1100" b="1" dirty="0" smtClean="0">
                <a:solidFill>
                  <a:schemeClr val="tx1"/>
                </a:solidFill>
              </a:rPr>
              <a:t>MNO/Tower Company</a:t>
            </a:r>
            <a:endParaRPr lang="en-US" sz="1100" b="1" dirty="0" smtClean="0">
              <a:solidFill>
                <a:schemeClr val="tx1"/>
              </a:solidFill>
            </a:endParaRPr>
          </a:p>
        </p:txBody>
      </p:sp>
      <p:sp>
        <p:nvSpPr>
          <p:cNvPr id="23" name="Freeform 67"/>
          <p:cNvSpPr>
            <a:spLocks/>
          </p:cNvSpPr>
          <p:nvPr/>
        </p:nvSpPr>
        <p:spPr bwMode="auto">
          <a:xfrm>
            <a:off x="2528571" y="4097339"/>
            <a:ext cx="2056837" cy="449261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0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100" b="1" dirty="0" smtClean="0">
                <a:solidFill>
                  <a:schemeClr val="tx1"/>
                </a:solidFill>
              </a:rPr>
              <a:t>Telecom Managed Services Provider</a:t>
            </a:r>
          </a:p>
        </p:txBody>
      </p:sp>
      <p:sp>
        <p:nvSpPr>
          <p:cNvPr id="24" name="Freeform 70"/>
          <p:cNvSpPr>
            <a:spLocks/>
          </p:cNvSpPr>
          <p:nvPr/>
        </p:nvSpPr>
        <p:spPr bwMode="auto">
          <a:xfrm>
            <a:off x="6345075" y="4097339"/>
            <a:ext cx="2056837" cy="449261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5" y="0"/>
                </a:lnTo>
                <a:lnTo>
                  <a:pt x="565" y="189"/>
                </a:lnTo>
                <a:lnTo>
                  <a:pt x="495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100" b="1" dirty="0" smtClean="0">
                <a:solidFill>
                  <a:schemeClr val="tx1"/>
                </a:solidFill>
              </a:rPr>
              <a:t>Consumer</a:t>
            </a:r>
          </a:p>
        </p:txBody>
      </p:sp>
      <p:sp>
        <p:nvSpPr>
          <p:cNvPr id="25" name="Freeform 83"/>
          <p:cNvSpPr>
            <a:spLocks/>
          </p:cNvSpPr>
          <p:nvPr/>
        </p:nvSpPr>
        <p:spPr bwMode="auto">
          <a:xfrm>
            <a:off x="4428475" y="4097339"/>
            <a:ext cx="2063516" cy="449261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eaLnBrk="0" hangingPunct="0"/>
            <a:r>
              <a:rPr lang="en-US" sz="1100" b="1" dirty="0" smtClean="0">
                <a:solidFill>
                  <a:schemeClr val="tx1"/>
                </a:solidFill>
              </a:rPr>
              <a:t>Third Party </a:t>
            </a:r>
            <a:r>
              <a:rPr lang="en-US" sz="1100" b="1" dirty="0" err="1" smtClean="0">
                <a:solidFill>
                  <a:schemeClr val="tx1"/>
                </a:solidFill>
              </a:rPr>
              <a:t>ESCo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9257" y="2844800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tx1"/>
                </a:solidFill>
              </a:rPr>
              <a:t>Option 2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4657" y="3746500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tx1"/>
                </a:solidFill>
              </a:rPr>
              <a:t>Option 3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7357" y="4572000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tx1"/>
                </a:solidFill>
              </a:rPr>
              <a:t>Option 4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29" name="Freeform 54"/>
          <p:cNvSpPr>
            <a:spLocks/>
          </p:cNvSpPr>
          <p:nvPr/>
        </p:nvSpPr>
        <p:spPr bwMode="auto">
          <a:xfrm>
            <a:off x="602613" y="5684839"/>
            <a:ext cx="2056837" cy="449261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GB" sz="1100" b="1" dirty="0" smtClean="0">
                <a:solidFill>
                  <a:schemeClr val="tx1"/>
                </a:solidFill>
              </a:rPr>
              <a:t>MNO/Tower Company</a:t>
            </a:r>
            <a:endParaRPr lang="en-US" sz="1100" b="1" dirty="0" smtClean="0">
              <a:solidFill>
                <a:schemeClr val="tx1"/>
              </a:solidFill>
            </a:endParaRPr>
          </a:p>
        </p:txBody>
      </p:sp>
      <p:sp>
        <p:nvSpPr>
          <p:cNvPr id="30" name="Freeform 67"/>
          <p:cNvSpPr>
            <a:spLocks/>
          </p:cNvSpPr>
          <p:nvPr/>
        </p:nvSpPr>
        <p:spPr bwMode="auto">
          <a:xfrm>
            <a:off x="2515871" y="5684839"/>
            <a:ext cx="2056837" cy="449261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0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GB" sz="1100" b="1" dirty="0" smtClean="0">
                <a:solidFill>
                  <a:schemeClr val="tx1"/>
                </a:solidFill>
              </a:rPr>
              <a:t>MNO/Tower Company</a:t>
            </a:r>
            <a:endParaRPr lang="en-US" sz="1100" b="1" dirty="0" smtClean="0">
              <a:solidFill>
                <a:schemeClr val="tx1"/>
              </a:solidFill>
            </a:endParaRPr>
          </a:p>
        </p:txBody>
      </p:sp>
      <p:sp>
        <p:nvSpPr>
          <p:cNvPr id="31" name="Freeform 70"/>
          <p:cNvSpPr>
            <a:spLocks/>
          </p:cNvSpPr>
          <p:nvPr/>
        </p:nvSpPr>
        <p:spPr bwMode="auto">
          <a:xfrm>
            <a:off x="6332375" y="5684839"/>
            <a:ext cx="2056837" cy="449261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5" y="0"/>
                </a:lnTo>
                <a:lnTo>
                  <a:pt x="565" y="189"/>
                </a:lnTo>
                <a:lnTo>
                  <a:pt x="495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100" b="1" dirty="0" smtClean="0">
                <a:solidFill>
                  <a:schemeClr val="tx1"/>
                </a:solidFill>
              </a:rPr>
              <a:t>Consumer</a:t>
            </a:r>
          </a:p>
        </p:txBody>
      </p:sp>
      <p:sp>
        <p:nvSpPr>
          <p:cNvPr id="32" name="Freeform 83"/>
          <p:cNvSpPr>
            <a:spLocks/>
          </p:cNvSpPr>
          <p:nvPr/>
        </p:nvSpPr>
        <p:spPr bwMode="auto">
          <a:xfrm>
            <a:off x="4415775" y="5684839"/>
            <a:ext cx="2063516" cy="449261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GB" sz="1100" b="1" dirty="0" smtClean="0">
                <a:solidFill>
                  <a:schemeClr val="tx1"/>
                </a:solidFill>
              </a:rPr>
              <a:t>MNO/Tower Company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11957" y="5334000"/>
            <a:ext cx="2392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tx1"/>
                </a:solidFill>
              </a:rPr>
              <a:t>Option 5 (Least Preferred)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34" name="Freeform 54"/>
          <p:cNvSpPr>
            <a:spLocks/>
          </p:cNvSpPr>
          <p:nvPr/>
        </p:nvSpPr>
        <p:spPr bwMode="auto">
          <a:xfrm>
            <a:off x="628013" y="3195639"/>
            <a:ext cx="2056837" cy="449261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GB" sz="1100" b="1" dirty="0" smtClean="0">
                <a:solidFill>
                  <a:schemeClr val="tx1"/>
                </a:solidFill>
              </a:rPr>
              <a:t>MNO/Tower Company</a:t>
            </a:r>
            <a:endParaRPr lang="en-US" sz="1100" b="1" dirty="0" smtClean="0">
              <a:solidFill>
                <a:schemeClr val="tx1"/>
              </a:solidFill>
            </a:endParaRPr>
          </a:p>
        </p:txBody>
      </p:sp>
      <p:sp>
        <p:nvSpPr>
          <p:cNvPr id="35" name="Freeform 67"/>
          <p:cNvSpPr>
            <a:spLocks/>
          </p:cNvSpPr>
          <p:nvPr/>
        </p:nvSpPr>
        <p:spPr bwMode="auto">
          <a:xfrm>
            <a:off x="2541271" y="3195639"/>
            <a:ext cx="2056837" cy="449261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0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100" b="1" dirty="0" smtClean="0">
                <a:solidFill>
                  <a:schemeClr val="tx1"/>
                </a:solidFill>
              </a:rPr>
              <a:t>Telecom Managed Services Provider</a:t>
            </a:r>
          </a:p>
        </p:txBody>
      </p:sp>
      <p:sp>
        <p:nvSpPr>
          <p:cNvPr id="36" name="Freeform 70"/>
          <p:cNvSpPr>
            <a:spLocks/>
          </p:cNvSpPr>
          <p:nvPr/>
        </p:nvSpPr>
        <p:spPr bwMode="auto">
          <a:xfrm>
            <a:off x="6357775" y="3195639"/>
            <a:ext cx="2056837" cy="449261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5" y="0"/>
                </a:lnTo>
                <a:lnTo>
                  <a:pt x="565" y="189"/>
                </a:lnTo>
                <a:lnTo>
                  <a:pt x="495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100" b="1" dirty="0" smtClean="0">
                <a:solidFill>
                  <a:schemeClr val="tx1"/>
                </a:solidFill>
              </a:rPr>
              <a:t>Consumer</a:t>
            </a:r>
          </a:p>
        </p:txBody>
      </p:sp>
      <p:sp>
        <p:nvSpPr>
          <p:cNvPr id="37" name="Freeform 83"/>
          <p:cNvSpPr>
            <a:spLocks/>
          </p:cNvSpPr>
          <p:nvPr/>
        </p:nvSpPr>
        <p:spPr bwMode="auto">
          <a:xfrm>
            <a:off x="4441175" y="3195639"/>
            <a:ext cx="2063516" cy="449261"/>
          </a:xfrm>
          <a:custGeom>
            <a:avLst/>
            <a:gdLst>
              <a:gd name="T0" fmla="*/ 0 w 565"/>
              <a:gd name="T1" fmla="*/ 0 h 378"/>
              <a:gd name="T2" fmla="*/ 2147483647 w 565"/>
              <a:gd name="T3" fmla="*/ 0 h 378"/>
              <a:gd name="T4" fmla="*/ 2147483647 w 565"/>
              <a:gd name="T5" fmla="*/ 2147483647 h 378"/>
              <a:gd name="T6" fmla="*/ 2147483647 w 565"/>
              <a:gd name="T7" fmla="*/ 2147483647 h 378"/>
              <a:gd name="T8" fmla="*/ 0 w 565"/>
              <a:gd name="T9" fmla="*/ 2147483647 h 378"/>
              <a:gd name="T10" fmla="*/ 2147483647 w 565"/>
              <a:gd name="T11" fmla="*/ 2147483647 h 378"/>
              <a:gd name="T12" fmla="*/ 0 w 565"/>
              <a:gd name="T13" fmla="*/ 0 h 3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65"/>
              <a:gd name="T22" fmla="*/ 0 h 378"/>
              <a:gd name="T23" fmla="*/ 565 w 565"/>
              <a:gd name="T24" fmla="*/ 378 h 37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65" h="378">
                <a:moveTo>
                  <a:pt x="0" y="0"/>
                </a:moveTo>
                <a:lnTo>
                  <a:pt x="494" y="0"/>
                </a:lnTo>
                <a:lnTo>
                  <a:pt x="565" y="189"/>
                </a:lnTo>
                <a:lnTo>
                  <a:pt x="494" y="378"/>
                </a:lnTo>
                <a:lnTo>
                  <a:pt x="0" y="378"/>
                </a:lnTo>
                <a:lnTo>
                  <a:pt x="71" y="189"/>
                </a:lnTo>
                <a:lnTo>
                  <a:pt x="0" y="0"/>
                </a:lnTo>
                <a:close/>
              </a:path>
            </a:pathLst>
          </a:custGeom>
          <a:solidFill>
            <a:srgbClr val="C0C0C0"/>
          </a:solidFill>
          <a:ln w="9525" algn="ctr">
            <a:noFill/>
            <a:round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en-US" sz="1100" b="1" dirty="0" smtClean="0">
                <a:solidFill>
                  <a:schemeClr val="tx1"/>
                </a:solidFill>
              </a:rPr>
              <a:t>Telecom Managed Services Provider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4175" y="333375"/>
            <a:ext cx="8484054" cy="777875"/>
          </a:xfrm>
        </p:spPr>
        <p:txBody>
          <a:bodyPr/>
          <a:lstStyle/>
          <a:p>
            <a:r>
              <a:rPr lang="en-GB" dirty="0" smtClean="0"/>
              <a:t>CPM Charging Services: Sample India Model</a:t>
            </a:r>
            <a:endParaRPr lang="en-GB" dirty="0"/>
          </a:p>
        </p:txBody>
      </p:sp>
      <p:grpSp>
        <p:nvGrpSpPr>
          <p:cNvPr id="2" name="Group 46"/>
          <p:cNvGrpSpPr/>
          <p:nvPr/>
        </p:nvGrpSpPr>
        <p:grpSpPr>
          <a:xfrm>
            <a:off x="4746171" y="1944903"/>
            <a:ext cx="4151084" cy="2467430"/>
            <a:chOff x="207963" y="1321435"/>
            <a:chExt cx="4756150" cy="1894840"/>
          </a:xfrm>
        </p:grpSpPr>
        <p:sp>
          <p:nvSpPr>
            <p:cNvPr id="38" name="Rectangle 66"/>
            <p:cNvSpPr>
              <a:spLocks noChangeArrowheads="1"/>
            </p:cNvSpPr>
            <p:nvPr/>
          </p:nvSpPr>
          <p:spPr bwMode="gray">
            <a:xfrm>
              <a:off x="207963" y="1321435"/>
              <a:ext cx="4756150" cy="3127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FFFFFF"/>
                  </a:solidFill>
                </a:rPr>
                <a:t>CPM Charging Services Model</a:t>
              </a:r>
              <a:endParaRPr lang="en-US" sz="1200" b="1" dirty="0">
                <a:solidFill>
                  <a:srgbClr val="FFFFFF"/>
                </a:solidFill>
              </a:endParaRPr>
            </a:p>
          </p:txBody>
        </p:sp>
        <p:sp>
          <p:nvSpPr>
            <p:cNvPr id="39" name="Freeform 54"/>
            <p:cNvSpPr>
              <a:spLocks/>
            </p:cNvSpPr>
            <p:nvPr/>
          </p:nvSpPr>
          <p:spPr bwMode="auto">
            <a:xfrm>
              <a:off x="223838" y="1760538"/>
              <a:ext cx="1239148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4" y="0"/>
                  </a:lnTo>
                  <a:lnTo>
                    <a:pt x="565" y="189"/>
                  </a:lnTo>
                  <a:lnTo>
                    <a:pt x="494" y="378"/>
                  </a:lnTo>
                  <a:lnTo>
                    <a:pt x="0" y="378"/>
                  </a:lnTo>
                  <a:lnTo>
                    <a:pt x="71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0" hangingPunct="0"/>
              <a:r>
                <a:rPr lang="en-GB" sz="1200" b="1" dirty="0" smtClean="0">
                  <a:solidFill>
                    <a:schemeClr val="tx1"/>
                  </a:solidFill>
                </a:rPr>
                <a:t>Power Infrastructure Owner</a:t>
              </a:r>
              <a:endParaRPr lang="en-US" sz="12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40" name="Freeform 67"/>
            <p:cNvSpPr>
              <a:spLocks/>
            </p:cNvSpPr>
            <p:nvPr/>
          </p:nvSpPr>
          <p:spPr bwMode="auto">
            <a:xfrm>
              <a:off x="1376487" y="1760538"/>
              <a:ext cx="1239148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4" y="0"/>
                  </a:lnTo>
                  <a:lnTo>
                    <a:pt x="565" y="189"/>
                  </a:lnTo>
                  <a:lnTo>
                    <a:pt x="494" y="378"/>
                  </a:lnTo>
                  <a:lnTo>
                    <a:pt x="0" y="378"/>
                  </a:lnTo>
                  <a:lnTo>
                    <a:pt x="70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 eaLnBrk="0" hangingPunct="0"/>
              <a:r>
                <a:rPr lang="en-US" sz="1200" b="1" dirty="0" smtClean="0">
                  <a:solidFill>
                    <a:schemeClr val="tx1"/>
                  </a:solidFill>
                </a:rPr>
                <a:t>Power Distribution Owner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Freeform 70"/>
            <p:cNvSpPr>
              <a:spLocks/>
            </p:cNvSpPr>
            <p:nvPr/>
          </p:nvSpPr>
          <p:spPr bwMode="auto">
            <a:xfrm>
              <a:off x="3675752" y="1760538"/>
              <a:ext cx="1239148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5" y="0"/>
                  </a:lnTo>
                  <a:lnTo>
                    <a:pt x="565" y="189"/>
                  </a:lnTo>
                  <a:lnTo>
                    <a:pt x="495" y="378"/>
                  </a:lnTo>
                  <a:lnTo>
                    <a:pt x="0" y="378"/>
                  </a:lnTo>
                  <a:lnTo>
                    <a:pt x="71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sz="1200" b="1" dirty="0" smtClean="0">
                  <a:solidFill>
                    <a:schemeClr val="tx1"/>
                  </a:solidFill>
                </a:rPr>
                <a:t>Consumer</a:t>
              </a:r>
            </a:p>
          </p:txBody>
        </p:sp>
        <p:sp>
          <p:nvSpPr>
            <p:cNvPr id="42" name="Freeform 83"/>
            <p:cNvSpPr>
              <a:spLocks/>
            </p:cNvSpPr>
            <p:nvPr/>
          </p:nvSpPr>
          <p:spPr bwMode="auto">
            <a:xfrm>
              <a:off x="2521090" y="1760538"/>
              <a:ext cx="1243172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4" y="0"/>
                  </a:lnTo>
                  <a:lnTo>
                    <a:pt x="565" y="189"/>
                  </a:lnTo>
                  <a:lnTo>
                    <a:pt x="494" y="378"/>
                  </a:lnTo>
                  <a:lnTo>
                    <a:pt x="0" y="378"/>
                  </a:lnTo>
                  <a:lnTo>
                    <a:pt x="71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 eaLnBrk="0" hangingPunct="0"/>
              <a:r>
                <a:rPr lang="en-US" sz="1200" b="1" dirty="0" smtClean="0">
                  <a:solidFill>
                    <a:schemeClr val="tx1"/>
                  </a:solidFill>
                </a:rPr>
                <a:t>Charging Services Operator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Freeform 54"/>
            <p:cNvSpPr>
              <a:spLocks/>
            </p:cNvSpPr>
            <p:nvPr/>
          </p:nvSpPr>
          <p:spPr bwMode="auto">
            <a:xfrm>
              <a:off x="242888" y="2636838"/>
              <a:ext cx="1239148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4" y="0"/>
                  </a:lnTo>
                  <a:lnTo>
                    <a:pt x="565" y="189"/>
                  </a:lnTo>
                  <a:lnTo>
                    <a:pt x="494" y="378"/>
                  </a:lnTo>
                  <a:lnTo>
                    <a:pt x="0" y="378"/>
                  </a:lnTo>
                  <a:lnTo>
                    <a:pt x="71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0" hangingPunct="0"/>
              <a:r>
                <a:rPr lang="en-GB" sz="1200" b="1" dirty="0" smtClean="0">
                  <a:solidFill>
                    <a:schemeClr val="tx1"/>
                  </a:solidFill>
                </a:rPr>
                <a:t>Partner 1</a:t>
              </a:r>
              <a:endParaRPr lang="en-US" sz="12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44" name="Freeform 67"/>
            <p:cNvSpPr>
              <a:spLocks/>
            </p:cNvSpPr>
            <p:nvPr/>
          </p:nvSpPr>
          <p:spPr bwMode="auto">
            <a:xfrm>
              <a:off x="1395537" y="2636838"/>
              <a:ext cx="1239148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4" y="0"/>
                  </a:lnTo>
                  <a:lnTo>
                    <a:pt x="565" y="189"/>
                  </a:lnTo>
                  <a:lnTo>
                    <a:pt x="494" y="378"/>
                  </a:lnTo>
                  <a:lnTo>
                    <a:pt x="0" y="378"/>
                  </a:lnTo>
                  <a:lnTo>
                    <a:pt x="70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 eaLnBrk="0" hangingPunct="0"/>
              <a:r>
                <a:rPr lang="en-US" sz="1200" b="1" dirty="0" smtClean="0">
                  <a:solidFill>
                    <a:schemeClr val="tx1"/>
                  </a:solidFill>
                </a:rPr>
                <a:t>Partner 1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 70"/>
            <p:cNvSpPr>
              <a:spLocks/>
            </p:cNvSpPr>
            <p:nvPr/>
          </p:nvSpPr>
          <p:spPr bwMode="auto">
            <a:xfrm>
              <a:off x="3694802" y="2636838"/>
              <a:ext cx="1239148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5" y="0"/>
                  </a:lnTo>
                  <a:lnTo>
                    <a:pt x="565" y="189"/>
                  </a:lnTo>
                  <a:lnTo>
                    <a:pt x="495" y="378"/>
                  </a:lnTo>
                  <a:lnTo>
                    <a:pt x="0" y="378"/>
                  </a:lnTo>
                  <a:lnTo>
                    <a:pt x="71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sz="1200" b="1" dirty="0" smtClean="0">
                  <a:solidFill>
                    <a:schemeClr val="tx1"/>
                  </a:solidFill>
                </a:rPr>
                <a:t>Consumer</a:t>
              </a:r>
            </a:p>
          </p:txBody>
        </p:sp>
        <p:sp>
          <p:nvSpPr>
            <p:cNvPr id="46" name="Freeform 83"/>
            <p:cNvSpPr>
              <a:spLocks/>
            </p:cNvSpPr>
            <p:nvPr/>
          </p:nvSpPr>
          <p:spPr bwMode="auto">
            <a:xfrm>
              <a:off x="2540140" y="2636838"/>
              <a:ext cx="1243172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4" y="0"/>
                  </a:lnTo>
                  <a:lnTo>
                    <a:pt x="565" y="189"/>
                  </a:lnTo>
                  <a:lnTo>
                    <a:pt x="494" y="378"/>
                  </a:lnTo>
                  <a:lnTo>
                    <a:pt x="0" y="378"/>
                  </a:lnTo>
                  <a:lnTo>
                    <a:pt x="71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 eaLnBrk="0" hangingPunct="0"/>
              <a:r>
                <a:rPr lang="en-US" sz="1200" b="1" dirty="0" smtClean="0">
                  <a:solidFill>
                    <a:schemeClr val="tx1"/>
                  </a:solidFill>
                </a:rPr>
                <a:t>Partner 2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420914" y="1336488"/>
            <a:ext cx="4339772" cy="347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Partner 1 (Indian tower company) provides 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Permission to use its off-grid site with excess power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Technical design support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endParaRPr lang="en-GB" sz="1800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Partner 2 (Off-grid energy provider) will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Build a charging station at a site with excess power owned by Partner 1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Hire locals as employees/franchises to provide charging services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9944" y="4804668"/>
            <a:ext cx="8490855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Partner 1 benefits from increased ARPUs</a:t>
            </a: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800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Partner 2 benefits from revenues for providing charging services and from increased penetration of its energy/lighting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4175" y="333375"/>
            <a:ext cx="8484054" cy="777875"/>
          </a:xfrm>
        </p:spPr>
        <p:txBody>
          <a:bodyPr/>
          <a:lstStyle/>
          <a:p>
            <a:r>
              <a:rPr lang="en-GB" dirty="0" smtClean="0"/>
              <a:t>CPM Charging Services: Sample East Africa Model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75775" y="1249402"/>
            <a:ext cx="4209143" cy="347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Partner 1 (Kenyan MNO) provides 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Permission to use its site with excess power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Technical design support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Integration into mobile banking payment platform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Partner 2 (Off-grid energy provider) will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Build a charging station at a site owned by Partner 1</a:t>
            </a:r>
          </a:p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Hire locals as employees/franchises to provide charging services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5776" y="5022378"/>
            <a:ext cx="8490855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Partner 1 benefits from increased ARPUs </a:t>
            </a:r>
            <a:r>
              <a:rPr lang="en-GB" sz="1800" dirty="0" smtClean="0">
                <a:solidFill>
                  <a:schemeClr val="tx1"/>
                </a:solidFill>
              </a:rPr>
              <a:t>and increased usage of M-PESA</a:t>
            </a:r>
            <a:endParaRPr lang="en-GB" sz="1800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lang="en-GB" sz="1800" dirty="0" smtClean="0">
              <a:solidFill>
                <a:schemeClr val="tx1"/>
              </a:solidFill>
              <a:latin typeface="+mn-lt"/>
              <a:cs typeface="+mn-cs"/>
            </a:endParaRP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sz="1800" dirty="0" smtClean="0">
                <a:solidFill>
                  <a:schemeClr val="tx1"/>
                </a:solidFill>
                <a:latin typeface="+mn-lt"/>
                <a:cs typeface="+mn-cs"/>
              </a:rPr>
              <a:t>Partner 2 benefits from revenues for providing charging services and from increased energy/lighting products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4354286" y="1901365"/>
            <a:ext cx="4601028" cy="2670638"/>
            <a:chOff x="207963" y="1270635"/>
            <a:chExt cx="4756150" cy="1894840"/>
          </a:xfrm>
        </p:grpSpPr>
        <p:sp>
          <p:nvSpPr>
            <p:cNvPr id="21" name="Rectangle 66"/>
            <p:cNvSpPr>
              <a:spLocks noChangeArrowheads="1"/>
            </p:cNvSpPr>
            <p:nvPr/>
          </p:nvSpPr>
          <p:spPr bwMode="gray">
            <a:xfrm>
              <a:off x="207963" y="1270635"/>
              <a:ext cx="4756150" cy="3127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200" b="1" dirty="0" smtClean="0">
                  <a:solidFill>
                    <a:srgbClr val="FFFFFF"/>
                  </a:solidFill>
                </a:rPr>
                <a:t>CPM Charging Services Value Chain</a:t>
              </a:r>
              <a:endParaRPr lang="en-US" sz="1200" b="1" dirty="0">
                <a:solidFill>
                  <a:srgbClr val="FFFFFF"/>
                </a:solidFill>
              </a:endParaRPr>
            </a:p>
          </p:txBody>
        </p:sp>
        <p:sp>
          <p:nvSpPr>
            <p:cNvPr id="22" name="Freeform 54"/>
            <p:cNvSpPr>
              <a:spLocks/>
            </p:cNvSpPr>
            <p:nvPr/>
          </p:nvSpPr>
          <p:spPr bwMode="auto">
            <a:xfrm>
              <a:off x="223838" y="1709738"/>
              <a:ext cx="1239148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4" y="0"/>
                  </a:lnTo>
                  <a:lnTo>
                    <a:pt x="565" y="189"/>
                  </a:lnTo>
                  <a:lnTo>
                    <a:pt x="494" y="378"/>
                  </a:lnTo>
                  <a:lnTo>
                    <a:pt x="0" y="378"/>
                  </a:lnTo>
                  <a:lnTo>
                    <a:pt x="71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0" hangingPunct="0"/>
              <a:r>
                <a:rPr lang="en-GB" sz="1200" b="1" dirty="0" smtClean="0">
                  <a:solidFill>
                    <a:schemeClr val="tx1"/>
                  </a:solidFill>
                </a:rPr>
                <a:t>Power Infrastructure Owner</a:t>
              </a:r>
              <a:endParaRPr lang="en-US" sz="12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3" name="Freeform 67"/>
            <p:cNvSpPr>
              <a:spLocks/>
            </p:cNvSpPr>
            <p:nvPr/>
          </p:nvSpPr>
          <p:spPr bwMode="auto">
            <a:xfrm>
              <a:off x="1376487" y="1709738"/>
              <a:ext cx="1239148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4" y="0"/>
                  </a:lnTo>
                  <a:lnTo>
                    <a:pt x="565" y="189"/>
                  </a:lnTo>
                  <a:lnTo>
                    <a:pt x="494" y="378"/>
                  </a:lnTo>
                  <a:lnTo>
                    <a:pt x="0" y="378"/>
                  </a:lnTo>
                  <a:lnTo>
                    <a:pt x="70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 eaLnBrk="0" hangingPunct="0"/>
              <a:r>
                <a:rPr lang="en-US" sz="1200" b="1" dirty="0" smtClean="0">
                  <a:solidFill>
                    <a:schemeClr val="tx1"/>
                  </a:solidFill>
                </a:rPr>
                <a:t>Power Distribution Owner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Freeform 70"/>
            <p:cNvSpPr>
              <a:spLocks/>
            </p:cNvSpPr>
            <p:nvPr/>
          </p:nvSpPr>
          <p:spPr bwMode="auto">
            <a:xfrm>
              <a:off x="3675752" y="1709738"/>
              <a:ext cx="1239148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5" y="0"/>
                  </a:lnTo>
                  <a:lnTo>
                    <a:pt x="565" y="189"/>
                  </a:lnTo>
                  <a:lnTo>
                    <a:pt x="495" y="378"/>
                  </a:lnTo>
                  <a:lnTo>
                    <a:pt x="0" y="378"/>
                  </a:lnTo>
                  <a:lnTo>
                    <a:pt x="71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sz="1200" b="1" dirty="0" smtClean="0">
                  <a:solidFill>
                    <a:schemeClr val="tx1"/>
                  </a:solidFill>
                </a:rPr>
                <a:t>Consumer</a:t>
              </a:r>
            </a:p>
          </p:txBody>
        </p:sp>
        <p:sp>
          <p:nvSpPr>
            <p:cNvPr id="25" name="Freeform 83"/>
            <p:cNvSpPr>
              <a:spLocks/>
            </p:cNvSpPr>
            <p:nvPr/>
          </p:nvSpPr>
          <p:spPr bwMode="auto">
            <a:xfrm>
              <a:off x="2521090" y="1709738"/>
              <a:ext cx="1243172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4" y="0"/>
                  </a:lnTo>
                  <a:lnTo>
                    <a:pt x="565" y="189"/>
                  </a:lnTo>
                  <a:lnTo>
                    <a:pt x="494" y="378"/>
                  </a:lnTo>
                  <a:lnTo>
                    <a:pt x="0" y="378"/>
                  </a:lnTo>
                  <a:lnTo>
                    <a:pt x="71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 eaLnBrk="0" hangingPunct="0"/>
              <a:r>
                <a:rPr lang="en-US" sz="1200" b="1" dirty="0" smtClean="0">
                  <a:solidFill>
                    <a:schemeClr val="tx1"/>
                  </a:solidFill>
                </a:rPr>
                <a:t>Charging Services Operator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26" name="Freeform 54"/>
            <p:cNvSpPr>
              <a:spLocks/>
            </p:cNvSpPr>
            <p:nvPr/>
          </p:nvSpPr>
          <p:spPr bwMode="auto">
            <a:xfrm>
              <a:off x="242888" y="2586038"/>
              <a:ext cx="1239148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4" y="0"/>
                  </a:lnTo>
                  <a:lnTo>
                    <a:pt x="565" y="189"/>
                  </a:lnTo>
                  <a:lnTo>
                    <a:pt x="494" y="378"/>
                  </a:lnTo>
                  <a:lnTo>
                    <a:pt x="0" y="378"/>
                  </a:lnTo>
                  <a:lnTo>
                    <a:pt x="71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0" hangingPunct="0"/>
              <a:r>
                <a:rPr lang="en-GB" sz="1200" b="1" dirty="0" smtClean="0">
                  <a:solidFill>
                    <a:schemeClr val="tx1"/>
                  </a:solidFill>
                </a:rPr>
                <a:t>Partner 1</a:t>
              </a:r>
              <a:endParaRPr lang="en-US" sz="1200" b="1" dirty="0" smtClean="0">
                <a:solidFill>
                  <a:schemeClr val="tx1"/>
                </a:solidFill>
              </a:endParaRPr>
            </a:p>
          </p:txBody>
        </p:sp>
        <p:sp>
          <p:nvSpPr>
            <p:cNvPr id="27" name="Freeform 67"/>
            <p:cNvSpPr>
              <a:spLocks/>
            </p:cNvSpPr>
            <p:nvPr/>
          </p:nvSpPr>
          <p:spPr bwMode="auto">
            <a:xfrm>
              <a:off x="1395537" y="2586038"/>
              <a:ext cx="1239148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4" y="0"/>
                  </a:lnTo>
                  <a:lnTo>
                    <a:pt x="565" y="189"/>
                  </a:lnTo>
                  <a:lnTo>
                    <a:pt x="494" y="378"/>
                  </a:lnTo>
                  <a:lnTo>
                    <a:pt x="0" y="378"/>
                  </a:lnTo>
                  <a:lnTo>
                    <a:pt x="70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 eaLnBrk="0" hangingPunct="0"/>
              <a:r>
                <a:rPr lang="en-US" sz="1200" b="1" dirty="0" smtClean="0">
                  <a:solidFill>
                    <a:schemeClr val="tx1"/>
                  </a:solidFill>
                </a:rPr>
                <a:t>Partner 1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Freeform 70"/>
            <p:cNvSpPr>
              <a:spLocks/>
            </p:cNvSpPr>
            <p:nvPr/>
          </p:nvSpPr>
          <p:spPr bwMode="auto">
            <a:xfrm>
              <a:off x="3694802" y="2586038"/>
              <a:ext cx="1239148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5" y="0"/>
                  </a:lnTo>
                  <a:lnTo>
                    <a:pt x="565" y="189"/>
                  </a:lnTo>
                  <a:lnTo>
                    <a:pt x="495" y="378"/>
                  </a:lnTo>
                  <a:lnTo>
                    <a:pt x="0" y="378"/>
                  </a:lnTo>
                  <a:lnTo>
                    <a:pt x="71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0" hangingPunct="0"/>
              <a:r>
                <a:rPr lang="en-US" sz="1200" b="1" dirty="0" smtClean="0">
                  <a:solidFill>
                    <a:schemeClr val="tx1"/>
                  </a:solidFill>
                </a:rPr>
                <a:t>Consumer</a:t>
              </a:r>
            </a:p>
          </p:txBody>
        </p:sp>
        <p:sp>
          <p:nvSpPr>
            <p:cNvPr id="29" name="Freeform 83"/>
            <p:cNvSpPr>
              <a:spLocks/>
            </p:cNvSpPr>
            <p:nvPr/>
          </p:nvSpPr>
          <p:spPr bwMode="auto">
            <a:xfrm>
              <a:off x="2540140" y="2586038"/>
              <a:ext cx="1243172" cy="579437"/>
            </a:xfrm>
            <a:custGeom>
              <a:avLst/>
              <a:gdLst>
                <a:gd name="T0" fmla="*/ 0 w 565"/>
                <a:gd name="T1" fmla="*/ 0 h 378"/>
                <a:gd name="T2" fmla="*/ 2147483647 w 565"/>
                <a:gd name="T3" fmla="*/ 0 h 378"/>
                <a:gd name="T4" fmla="*/ 2147483647 w 565"/>
                <a:gd name="T5" fmla="*/ 2147483647 h 378"/>
                <a:gd name="T6" fmla="*/ 2147483647 w 565"/>
                <a:gd name="T7" fmla="*/ 2147483647 h 378"/>
                <a:gd name="T8" fmla="*/ 0 w 565"/>
                <a:gd name="T9" fmla="*/ 2147483647 h 378"/>
                <a:gd name="T10" fmla="*/ 2147483647 w 565"/>
                <a:gd name="T11" fmla="*/ 2147483647 h 378"/>
                <a:gd name="T12" fmla="*/ 0 w 565"/>
                <a:gd name="T13" fmla="*/ 0 h 3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5"/>
                <a:gd name="T22" fmla="*/ 0 h 378"/>
                <a:gd name="T23" fmla="*/ 565 w 565"/>
                <a:gd name="T24" fmla="*/ 378 h 3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5" h="378">
                  <a:moveTo>
                    <a:pt x="0" y="0"/>
                  </a:moveTo>
                  <a:lnTo>
                    <a:pt x="494" y="0"/>
                  </a:lnTo>
                  <a:lnTo>
                    <a:pt x="565" y="189"/>
                  </a:lnTo>
                  <a:lnTo>
                    <a:pt x="494" y="378"/>
                  </a:lnTo>
                  <a:lnTo>
                    <a:pt x="0" y="378"/>
                  </a:lnTo>
                  <a:lnTo>
                    <a:pt x="71" y="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 eaLnBrk="0" hangingPunct="0"/>
              <a:r>
                <a:rPr lang="en-US" sz="1200" b="1" dirty="0" smtClean="0">
                  <a:solidFill>
                    <a:schemeClr val="tx1"/>
                  </a:solidFill>
                </a:rPr>
                <a:t>Partner 2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GB" dirty="0" smtClean="0"/>
              <a:t>Thank You!</a:t>
            </a:r>
            <a:endParaRPr lang="en-US" dirty="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91318" y="2996747"/>
            <a:ext cx="670718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Questions?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Design">
  <a:themeElements>
    <a:clrScheme name="Custom 6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FF00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EAC730"/>
      </a:accent6>
      <a:hlink>
        <a:srgbClr val="6B9F25"/>
      </a:hlink>
      <a:folHlink>
        <a:srgbClr val="92D05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 smtClean="0">
            <a:ln>
              <a:noFill/>
            </a:ln>
            <a:solidFill>
              <a:srgbClr val="00486C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 smtClean="0">
            <a:ln>
              <a:noFill/>
            </a:ln>
            <a:solidFill>
              <a:srgbClr val="00486C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Custom 6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FF00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EAC730"/>
      </a:accent6>
      <a:hlink>
        <a:srgbClr val="6B9F25"/>
      </a:hlink>
      <a:folHlink>
        <a:srgbClr val="92D05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 smtClean="0">
            <a:ln>
              <a:noFill/>
            </a:ln>
            <a:solidFill>
              <a:srgbClr val="00486C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 smtClean="0">
            <a:ln>
              <a:noFill/>
            </a:ln>
            <a:solidFill>
              <a:srgbClr val="00486C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14468</TotalTime>
  <Words>1270</Words>
  <Application>Microsoft Office PowerPoint</Application>
  <PresentationFormat>On-screen Show (4:3)</PresentationFormat>
  <Paragraphs>179</Paragraphs>
  <Slides>23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2_Default Design</vt:lpstr>
      <vt:lpstr>3_Default Design</vt:lpstr>
      <vt:lpstr>Slide 0</vt:lpstr>
      <vt:lpstr>Agenda</vt:lpstr>
      <vt:lpstr>Nearly 1.6 Billion People are Currently Off-grid and Nearly 1.3 Billion Will Still be Off-grid in 2030 </vt:lpstr>
      <vt:lpstr>639,000 Off-grid Telecom Towers by 2012</vt:lpstr>
      <vt:lpstr>Significant Amount of Excess Power in Off-grid Telecom Towers</vt:lpstr>
      <vt:lpstr>Agenda</vt:lpstr>
      <vt:lpstr>Expenditure on Energy Services in Off-grid Areas</vt:lpstr>
      <vt:lpstr>Mobile Phone Charging: Demand</vt:lpstr>
      <vt:lpstr>Mobile Phone Charging: Existing Solutions</vt:lpstr>
      <vt:lpstr>Lighting Solutions: Demand</vt:lpstr>
      <vt:lpstr>Lighting Solutions: Existing Solutions</vt:lpstr>
      <vt:lpstr>Household Battery Solutions: Demand &amp; Existing Solutions</vt:lpstr>
      <vt:lpstr>Agenda</vt:lpstr>
      <vt:lpstr>Off Grid Base Stations by country</vt:lpstr>
      <vt:lpstr>Off Grid Market Sizing by country</vt:lpstr>
      <vt:lpstr>The Telecom Tower based Charging Services Opportunity for Operator</vt:lpstr>
      <vt:lpstr>The Telecom Tower based Charging Services Opportunity for the Community</vt:lpstr>
      <vt:lpstr>Strong Business Case for Charging Services Implementing Partner</vt:lpstr>
      <vt:lpstr>Agenda</vt:lpstr>
      <vt:lpstr>CPM Charging Services Value Chain &amp; Implementation Options</vt:lpstr>
      <vt:lpstr>CPM Charging Services: Sample India Model</vt:lpstr>
      <vt:lpstr>CPM Charging Services: Sample East Africa Model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GSMA Green Power for Mobile Overview_August 2009</dc:title>
  <cp:lastModifiedBy>administrator</cp:lastModifiedBy>
  <cp:revision>1475</cp:revision>
  <dcterms:created xsi:type="dcterms:W3CDTF">2007-07-18T12:42:56Z</dcterms:created>
  <dcterms:modified xsi:type="dcterms:W3CDTF">2010-10-12T11:16:53Z</dcterms:modified>
</cp:coreProperties>
</file>