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3" r:id="rId1"/>
  </p:sldMasterIdLst>
  <p:notesMasterIdLst>
    <p:notesMasterId r:id="rId10"/>
  </p:notesMasterIdLst>
  <p:handoutMasterIdLst>
    <p:handoutMasterId r:id="rId11"/>
  </p:handoutMasterIdLst>
  <p:sldIdLst>
    <p:sldId id="1721" r:id="rId2"/>
    <p:sldId id="1760" r:id="rId3"/>
    <p:sldId id="1768" r:id="rId4"/>
    <p:sldId id="1762" r:id="rId5"/>
    <p:sldId id="1767" r:id="rId6"/>
    <p:sldId id="1765" r:id="rId7"/>
    <p:sldId id="1766" r:id="rId8"/>
    <p:sldId id="1759" r:id="rId9"/>
  </p:sldIdLst>
  <p:sldSz cx="9144000" cy="6858000" type="screen4x3"/>
  <p:notesSz cx="6807200" cy="9939338"/>
  <p:custDataLst>
    <p:tags r:id="rId12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94">
          <p15:clr>
            <a:srgbClr val="A4A3A4"/>
          </p15:clr>
        </p15:guide>
        <p15:guide id="2" orient="horz" pos="4223">
          <p15:clr>
            <a:srgbClr val="A4A3A4"/>
          </p15:clr>
        </p15:guide>
        <p15:guide id="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E33122"/>
    <a:srgbClr val="A9F5FD"/>
    <a:srgbClr val="C73E1F"/>
    <a:srgbClr val="0000FF"/>
    <a:srgbClr val="EB7979"/>
    <a:srgbClr val="000000"/>
    <a:srgbClr val="EFEEEC"/>
    <a:srgbClr val="FFFF99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63" autoAdjust="0"/>
    <p:restoredTop sz="99857" autoAdjust="0"/>
  </p:normalViewPr>
  <p:slideViewPr>
    <p:cSldViewPr showGuides="1">
      <p:cViewPr varScale="1">
        <p:scale>
          <a:sx n="70" d="100"/>
          <a:sy n="70" d="100"/>
        </p:scale>
        <p:origin x="798" y="66"/>
      </p:cViewPr>
      <p:guideLst>
        <p:guide orient="horz" pos="1094"/>
        <p:guide orient="horz" pos="4223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21336"/>
    </p:cViewPr>
  </p:sorterViewPr>
  <p:notesViewPr>
    <p:cSldViewPr snapToGrid="0" showGuides="1">
      <p:cViewPr varScale="1">
        <p:scale>
          <a:sx n="67" d="100"/>
          <a:sy n="67" d="100"/>
        </p:scale>
        <p:origin x="-3204" y="-96"/>
      </p:cViewPr>
      <p:guideLst>
        <p:guide orient="horz" pos="3131"/>
        <p:guide pos="214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43" y="6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37497BA2-BE1C-4EE9-A31C-7FFCDEBC3FDE}" type="datetimeFigureOut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9440652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43" y="9440652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F0C191C2-D4F7-424F-868C-23ADE6615EB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554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6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732C4D34-2C19-43C3-91CC-9F2B4AC12977}" type="datetimeFigureOut">
              <a:rPr lang="en-US" smtClean="0"/>
              <a:pPr/>
              <a:t>7/10/2014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90"/>
            <a:ext cx="5445760" cy="4472702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9440652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52"/>
            <a:ext cx="2949786" cy="49696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D256E95E-57AA-4526-AA4C-3002F47FB1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9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Natural_disaster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Disaster" TargetMode="External"/><Relationship Id="rId4" Type="http://schemas.openxmlformats.org/officeDocument/2006/relationships/hyperlink" Target="http://en.wikipedia.org/wiki/Man-made_hazards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Telkomsel</a:t>
            </a:r>
            <a:r>
              <a:rPr lang="en-US" dirty="0" smtClean="0"/>
              <a:t> is a leading cellular operator in Indonesia, which serves more than130 million customers, thus representing around 52% amongst big 3 cellular operators at the end of 2013. </a:t>
            </a:r>
          </a:p>
          <a:p>
            <a:r>
              <a:rPr lang="en-US" dirty="0" smtClean="0"/>
              <a:t> </a:t>
            </a:r>
          </a:p>
          <a:p>
            <a:r>
              <a:rPr lang="en-US" dirty="0" smtClean="0"/>
              <a:t>Operating since 1995, </a:t>
            </a:r>
            <a:r>
              <a:rPr lang="en-US" dirty="0" err="1" smtClean="0"/>
              <a:t>Telkomsel</a:t>
            </a:r>
            <a:r>
              <a:rPr lang="en-US" dirty="0" smtClean="0"/>
              <a:t> is the subsidiary of PT Telekomunikasi Indonesia </a:t>
            </a:r>
            <a:r>
              <a:rPr lang="en-US" dirty="0" err="1" smtClean="0"/>
              <a:t>Tbk</a:t>
            </a:r>
            <a:r>
              <a:rPr lang="en-US" dirty="0" smtClean="0"/>
              <a:t> (65%) and Singapore Telecom Mobile </a:t>
            </a:r>
            <a:r>
              <a:rPr lang="en-US" dirty="0" err="1" smtClean="0"/>
              <a:t>Pte</a:t>
            </a:r>
            <a:r>
              <a:rPr lang="en-US" dirty="0" smtClean="0"/>
              <a:t> Ltd (35%). </a:t>
            </a:r>
          </a:p>
          <a:p>
            <a:r>
              <a:rPr lang="en-US" dirty="0" smtClean="0"/>
              <a:t>  </a:t>
            </a:r>
          </a:p>
          <a:p>
            <a:r>
              <a:rPr lang="en-US" dirty="0" smtClean="0"/>
              <a:t>Now with almost 70,000 BTSs and more than 4,700 employees operating in 11 regions in Indonesia, our services can cover the need of 95% of Indonesian population for telecommunication service.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202B2-2581-4B1D-A1D9-FE6F54CA7EC5}" type="slidenum">
              <a:rPr lang="id-ID" smtClean="0"/>
              <a:pPr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3255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Disaster recovery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(DR) the policies, process and procedures that are related to preparing for recovery or continuation of technology infrastructure which are vital to an organization after a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Natural disaster"/>
              </a:rPr>
              <a:t>natural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or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 tooltip="Man-made hazards"/>
              </a:rPr>
              <a:t>human-induced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 tooltip="Disaster"/>
              </a:rPr>
              <a:t>disaster</a:t>
            </a:r>
            <a:r>
              <a:rPr lang="en-US" dirty="0" smtClean="0">
                <a:effectLst/>
              </a:rPr>
              <a:t>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 Continuity Management (BCM) is defined as a holistic management process that identifies potential threats to an organization and the impacts to business operations those threats, if realized, might cause, and which provides a framework for building organizational resilience with the capability of an effective response that safeguards the interests of its key stakeholders, reputation, brand and value-creating activities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202B2-2581-4B1D-A1D9-FE6F54CA7EC5}" type="slidenum">
              <a:rPr lang="id-ID" smtClean="0"/>
              <a:pPr/>
              <a:t>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6325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 txBox="1">
            <a:spLocks/>
          </p:cNvSpPr>
          <p:nvPr userDrawn="1"/>
        </p:nvSpPr>
        <p:spPr>
          <a:xfrm>
            <a:off x="468314" y="6519864"/>
            <a:ext cx="2895600" cy="365125"/>
          </a:xfrm>
          <a:prstGeom prst="rect">
            <a:avLst/>
          </a:prstGeom>
        </p:spPr>
        <p:txBody>
          <a:bodyPr anchor="ctr"/>
          <a:lstStyle>
            <a:lvl1pPr algn="l">
              <a:defRPr sz="105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d-ID" dirty="0" smtClean="0">
                <a:solidFill>
                  <a:prstClr val="black">
                    <a:tint val="75000"/>
                  </a:prstClr>
                </a:solidFill>
                <a:latin typeface="Calibri"/>
                <a:cs typeface="Arial" charset="0"/>
              </a:rPr>
              <a:t>CONFIDENTIAL – INTERNAL USE ONLY</a:t>
            </a:r>
            <a:endParaRPr lang="en-US" dirty="0" smtClean="0">
              <a:solidFill>
                <a:prstClr val="black">
                  <a:tint val="7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0"/>
            <a:ext cx="7772401" cy="14700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0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1"/>
            <a:ext cx="8229601" cy="5287966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781329" cy="43204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82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82158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52741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052741"/>
            <a:ext cx="4038600" cy="507342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58829" y="188640"/>
            <a:ext cx="5781329" cy="43204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08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 userDrawn="1"/>
        </p:nvSpPr>
        <p:spPr>
          <a:xfrm>
            <a:off x="158749" y="188913"/>
            <a:ext cx="5781676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srgbClr val="000000"/>
                </a:solidFill>
                <a:latin typeface="Calibri"/>
                <a:cs typeface="Arial" charset="0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05273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92498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05273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92498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  <a:p>
            <a:pPr>
              <a:defRPr/>
            </a:pP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596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31"/>
          <p:cNvSpPr>
            <a:spLocks noChangeArrowheads="1"/>
          </p:cNvSpPr>
          <p:nvPr userDrawn="1"/>
        </p:nvSpPr>
        <p:spPr bwMode="auto">
          <a:xfrm>
            <a:off x="152399" y="147639"/>
            <a:ext cx="5788026" cy="473075"/>
          </a:xfrm>
          <a:prstGeom prst="roundRect">
            <a:avLst>
              <a:gd name="adj" fmla="val 13690"/>
            </a:avLst>
          </a:prstGeom>
          <a:gradFill rotWithShape="1">
            <a:gsLst>
              <a:gs pos="0">
                <a:srgbClr val="A00000"/>
              </a:gs>
              <a:gs pos="50000">
                <a:srgbClr val="E60000"/>
              </a:gs>
              <a:gs pos="100000">
                <a:srgbClr val="FF0000"/>
              </a:gs>
            </a:gsLst>
            <a:lin ang="0" scaled="1"/>
          </a:gra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Century Gothic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 userDrawn="1"/>
        </p:nvSpPr>
        <p:spPr>
          <a:xfrm>
            <a:off x="158749" y="188913"/>
            <a:ext cx="5781676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  <a:cs typeface="Arial" charset="0"/>
              </a:rPr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0941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131"/>
          <p:cNvSpPr>
            <a:spLocks noChangeArrowheads="1"/>
          </p:cNvSpPr>
          <p:nvPr userDrawn="1"/>
        </p:nvSpPr>
        <p:spPr bwMode="auto">
          <a:xfrm>
            <a:off x="152399" y="147639"/>
            <a:ext cx="5788026" cy="473075"/>
          </a:xfrm>
          <a:prstGeom prst="roundRect">
            <a:avLst>
              <a:gd name="adj" fmla="val 13690"/>
            </a:avLst>
          </a:prstGeom>
          <a:gradFill rotWithShape="1">
            <a:gsLst>
              <a:gs pos="0">
                <a:srgbClr val="A00000"/>
              </a:gs>
              <a:gs pos="50000">
                <a:srgbClr val="E60000"/>
              </a:gs>
              <a:gs pos="100000">
                <a:srgbClr val="FF0000"/>
              </a:gs>
            </a:gsLst>
            <a:lin ang="0" scaled="1"/>
          </a:gra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Century Gothic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58829" y="188640"/>
            <a:ext cx="5781329" cy="43204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62785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31"/>
          <p:cNvSpPr>
            <a:spLocks noChangeArrowheads="1"/>
          </p:cNvSpPr>
          <p:nvPr userDrawn="1"/>
        </p:nvSpPr>
        <p:spPr bwMode="auto">
          <a:xfrm>
            <a:off x="152399" y="147639"/>
            <a:ext cx="5788026" cy="473075"/>
          </a:xfrm>
          <a:prstGeom prst="roundRect">
            <a:avLst>
              <a:gd name="adj" fmla="val 13690"/>
            </a:avLst>
          </a:prstGeom>
          <a:gradFill rotWithShape="1">
            <a:gsLst>
              <a:gs pos="0">
                <a:srgbClr val="A00000"/>
              </a:gs>
              <a:gs pos="50000">
                <a:srgbClr val="E60000"/>
              </a:gs>
              <a:gs pos="100000">
                <a:srgbClr val="FF0000"/>
              </a:gs>
            </a:gsLst>
            <a:lin ang="0" scaled="1"/>
          </a:gra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Century Gothic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 userDrawn="1"/>
        </p:nvSpPr>
        <p:spPr>
          <a:xfrm>
            <a:off x="158749" y="188913"/>
            <a:ext cx="5781676" cy="4318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en-US" dirty="0" smtClean="0">
                <a:solidFill>
                  <a:prstClr val="white"/>
                </a:solidFill>
                <a:latin typeface="Calibri"/>
                <a:cs typeface="Arial" charset="0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44239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744240"/>
            <a:ext cx="5111750" cy="558357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906290"/>
            <a:ext cx="3008313" cy="44750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0880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703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31"/>
          <p:cNvSpPr>
            <a:spLocks noChangeArrowheads="1"/>
          </p:cNvSpPr>
          <p:nvPr userDrawn="1"/>
        </p:nvSpPr>
        <p:spPr bwMode="auto">
          <a:xfrm>
            <a:off x="152399" y="147639"/>
            <a:ext cx="5788026" cy="473075"/>
          </a:xfrm>
          <a:prstGeom prst="roundRect">
            <a:avLst>
              <a:gd name="adj" fmla="val 13690"/>
            </a:avLst>
          </a:prstGeom>
          <a:gradFill rotWithShape="1">
            <a:gsLst>
              <a:gs pos="0">
                <a:srgbClr val="A00000"/>
              </a:gs>
              <a:gs pos="50000">
                <a:srgbClr val="E60000"/>
              </a:gs>
              <a:gs pos="100000">
                <a:srgbClr val="FF0000"/>
              </a:gs>
            </a:gsLst>
            <a:lin ang="0" scaled="1"/>
          </a:gra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  <a:latin typeface="Century Gothic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96755"/>
            <a:ext cx="8229601" cy="492941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58829" y="188640"/>
            <a:ext cx="5781329" cy="43204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5449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9524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5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E4662F0-CD4B-4880-A9A1-4B2AA728DA09}" type="datetime1">
              <a:rPr lang="id-ID">
                <a:latin typeface="Calibri"/>
              </a:rPr>
              <a:pPr>
                <a:defRPr/>
              </a:pPr>
              <a:t>10/07/2014</a:t>
            </a:fld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latin typeface="Calibri"/>
              </a:rPr>
              <a:t>STRICTLY CONFIDENTIAL</a:t>
            </a:r>
          </a:p>
        </p:txBody>
      </p:sp>
    </p:spTree>
    <p:extLst>
      <p:ext uri="{BB962C8B-B14F-4D97-AF65-F5344CB8AC3E}">
        <p14:creationId xmlns:p14="http://schemas.microsoft.com/office/powerpoint/2010/main" val="4107923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 userDrawn="1"/>
        </p:nvCxnSpPr>
        <p:spPr>
          <a:xfrm>
            <a:off x="112714" y="700088"/>
            <a:ext cx="8893176" cy="0"/>
          </a:xfrm>
          <a:prstGeom prst="line">
            <a:avLst/>
          </a:prstGeom>
          <a:ln w="38100" cmpd="thickThin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175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AC8E1-0424-4032-91E3-3591B1D6D584}" type="datetimeFigureOut">
              <a:rPr lang="en-US">
                <a:latin typeface="Calibri"/>
              </a:rPr>
              <a:pPr>
                <a:defRPr/>
              </a:pPr>
              <a:t>7/10/2014</a:t>
            </a:fld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2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1F5CC76-F664-4D6B-B58D-E6A50041D817}" type="slidenum">
              <a:rPr lang="en-US">
                <a:latin typeface="Calibri"/>
              </a:rPr>
              <a:pPr>
                <a:defRPr/>
              </a:p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44558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AC8E1-0424-4032-91E3-3591B1D6D584}" type="datetimeFigureOut">
              <a:rPr lang="en-US">
                <a:latin typeface="Calibri"/>
              </a:rPr>
              <a:pPr>
                <a:defRPr/>
              </a:pPr>
              <a:t>7/10/2014</a:t>
            </a:fld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2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4498AAF-4D59-4521-ABDF-93068288B870}" type="slidenum">
              <a:rPr lang="en-US">
                <a:latin typeface="Calibri"/>
              </a:rPr>
              <a:pPr>
                <a:defRPr/>
              </a:p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0963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AC8E1-0424-4032-91E3-3591B1D6D584}" type="datetimeFigureOut">
              <a:rPr lang="en-US">
                <a:latin typeface="Calibri"/>
              </a:rPr>
              <a:pPr>
                <a:defRPr/>
              </a:pPr>
              <a:t>7/10/2014</a:t>
            </a:fld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2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4D7B4A-040B-441E-B954-2B500229F418}" type="slidenum">
              <a:rPr lang="en-US">
                <a:latin typeface="Calibri"/>
              </a:rPr>
              <a:pPr>
                <a:defRPr/>
              </a:p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991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1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4AC8E1-0424-4032-91E3-3591B1D6D584}" type="datetimeFigureOut">
              <a:rPr lang="en-US">
                <a:latin typeface="Calibri"/>
              </a:rPr>
              <a:pPr>
                <a:defRPr/>
              </a:pPr>
              <a:t>7/10/2014</a:t>
            </a:fld>
            <a:endParaRPr lang="en-US">
              <a:latin typeface="Calibri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2" y="6356351"/>
            <a:ext cx="2133599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96157DE-BFB8-49F4-AB05-4720A55A0DB2}" type="slidenum">
              <a:rPr lang="en-US">
                <a:latin typeface="Calibri"/>
              </a:rPr>
              <a:pPr>
                <a:defRPr/>
              </a:pPr>
              <a:t>‹#›</a:t>
            </a:fld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78000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48614" y="0"/>
            <a:ext cx="10191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426019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1"/>
            <a:ext cx="8229601" cy="4525963"/>
          </a:xfrm>
        </p:spPr>
        <p:txBody>
          <a:bodyPr rtlCol="0">
            <a:normAutofit/>
          </a:bodyPr>
          <a:lstStyle/>
          <a:p>
            <a:pPr lvl="0"/>
            <a:endParaRPr lang="en-GB" noProof="0" smtClean="0"/>
          </a:p>
        </p:txBody>
      </p:sp>
    </p:spTree>
    <p:extLst>
      <p:ext uri="{BB962C8B-B14F-4D97-AF65-F5344CB8AC3E}">
        <p14:creationId xmlns:p14="http://schemas.microsoft.com/office/powerpoint/2010/main" val="3117967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05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0977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1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4"/>
            <a:ext cx="8229601" cy="4525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1" y="6356351"/>
            <a:ext cx="2895600" cy="365125"/>
          </a:xfrm>
        </p:spPr>
        <p:txBody>
          <a:bodyPr/>
          <a:lstStyle>
            <a:lvl1pPr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endParaRPr lang="en-US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3162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3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975" y="1773238"/>
            <a:ext cx="6781800" cy="5040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65198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50" i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id-ID">
                <a:latin typeface="Calibri"/>
              </a:rPr>
              <a:t>CONFIDENTIAL – INTERNAL USE ONLY</a:t>
            </a:r>
            <a:endParaRPr lang="en-US">
              <a:latin typeface="Calibri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8382001" y="6324600"/>
            <a:ext cx="457199" cy="433254"/>
          </a:xfrm>
          <a:prstGeom prst="ellipse">
            <a:avLst/>
          </a:prstGeom>
          <a:noFill/>
          <a:ln>
            <a:solidFill>
              <a:srgbClr val="FFFFFF"/>
            </a:solidFill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>
              <a:defRPr/>
            </a:pPr>
            <a:fld id="{2DDA4ACB-A506-463B-9F68-19FC14E074CA}" type="slidenum">
              <a:rPr lang="en-US" sz="1050" b="1">
                <a:solidFill>
                  <a:srgbClr val="FFFFFF"/>
                </a:solidFill>
                <a:latin typeface="Century Gothic" pitchFamily="34" charset="0"/>
                <a:cs typeface="Times New Roman" pitchFamily="18" charset="0"/>
              </a:rPr>
              <a:pPr algn="ctr">
                <a:defRPr/>
              </a:pPr>
              <a:t>‹#›</a:t>
            </a:fld>
            <a:endParaRPr lang="en-US" sz="1000" b="1" dirty="0">
              <a:solidFill>
                <a:srgbClr val="FFFFFF"/>
              </a:solidFill>
              <a:latin typeface="Century Gothic" pitchFamily="34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7543800" y="41910"/>
            <a:ext cx="1600200" cy="720090"/>
          </a:xfrm>
          <a:prstGeom prst="rect">
            <a:avLst/>
          </a:prstGeom>
        </p:spPr>
      </p:pic>
      <p:pic>
        <p:nvPicPr>
          <p:cNvPr id="2" name="Picture 1" descr="Screen Shot 2014-06-23 at 9.36.49 PM.png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68501"/>
            <a:ext cx="1651000" cy="61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30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  <p:sldLayoutId id="2147483696" r:id="rId13"/>
    <p:sldLayoutId id="2147483697" r:id="rId14"/>
    <p:sldLayoutId id="2147483698" r:id="rId15"/>
    <p:sldLayoutId id="2147483699" r:id="rId16"/>
    <p:sldLayoutId id="2147483700" r:id="rId17"/>
    <p:sldLayoutId id="2147483701" r:id="rId18"/>
    <p:sldLayoutId id="2147483702" r:id="rId19"/>
    <p:sldLayoutId id="2147483703" r:id="rId20"/>
    <p:sldLayoutId id="2147483704" r:id="rId21"/>
    <p:sldLayoutId id="2147483705" r:id="rId2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50600" y="1916507"/>
            <a:ext cx="5186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The role of mobile technology </a:t>
            </a:r>
          </a:p>
          <a:p>
            <a:pPr algn="ctr"/>
            <a:r>
              <a:rPr lang="en-US" sz="2800" b="1" dirty="0" smtClean="0">
                <a:solidFill>
                  <a:schemeClr val="bg1">
                    <a:lumMod val="50000"/>
                  </a:schemeClr>
                </a:solidFill>
              </a:rPr>
              <a:t>during disaster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5001" y="3200401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Hanang Setiohargo </a:t>
            </a:r>
          </a:p>
          <a:p>
            <a:pPr algn="ctr"/>
            <a:r>
              <a:rPr lang="en-US" sz="1600" dirty="0" smtClean="0">
                <a:solidFill>
                  <a:schemeClr val="bg2">
                    <a:lumMod val="50000"/>
                  </a:schemeClr>
                </a:solidFill>
              </a:rPr>
              <a:t>Vice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President Network Quality Management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1002" y="5405735"/>
            <a:ext cx="684799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 k</a:t>
            </a:r>
            <a:r>
              <a:rPr lang="en-US" sz="2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ey note for GSMA South East Asia Regional Event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685800" y="5867400"/>
            <a:ext cx="58009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“A Spotlight on Indonesia”</a:t>
            </a:r>
            <a:endParaRPr lang="en-US" sz="2400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15101" y="3835147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Jakarta, 24 June 2014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33400"/>
            <a:ext cx="2895600" cy="1295400"/>
          </a:xfrm>
          <a:prstGeom prst="round2SameRect">
            <a:avLst>
              <a:gd name="adj1" fmla="val 10370"/>
              <a:gd name="adj2" fmla="val 0"/>
            </a:avLst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828801"/>
            <a:ext cx="2895600" cy="10667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2895600"/>
            <a:ext cx="2895600" cy="11242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990600" y="3962401"/>
            <a:ext cx="2895600" cy="1295400"/>
          </a:xfrm>
          <a:prstGeom prst="round2SameRect">
            <a:avLst>
              <a:gd name="adj1" fmla="val 0"/>
              <a:gd name="adj2" fmla="val 10371"/>
            </a:avLst>
          </a:prstGeom>
        </p:spPr>
      </p:pic>
    </p:spTree>
    <p:extLst>
      <p:ext uri="{BB962C8B-B14F-4D97-AF65-F5344CB8AC3E}">
        <p14:creationId xmlns:p14="http://schemas.microsoft.com/office/powerpoint/2010/main" val="242759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en-US" sz="2800" dirty="0" err="1" smtClean="0"/>
              <a:t>Telkomsel</a:t>
            </a:r>
            <a:r>
              <a:rPr lang="en-US" sz="2800" dirty="0" smtClean="0"/>
              <a:t> Profile</a:t>
            </a:r>
            <a:endParaRPr lang="en-US" sz="2800" dirty="0"/>
          </a:p>
        </p:txBody>
      </p:sp>
      <p:grpSp>
        <p:nvGrpSpPr>
          <p:cNvPr id="28" name="Group 27"/>
          <p:cNvGrpSpPr/>
          <p:nvPr/>
        </p:nvGrpSpPr>
        <p:grpSpPr>
          <a:xfrm>
            <a:off x="611560" y="993304"/>
            <a:ext cx="7992888" cy="2664296"/>
            <a:chOff x="683568" y="1772816"/>
            <a:chExt cx="7992888" cy="2664296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348608" y="2023864"/>
              <a:ext cx="1921396" cy="967814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3664360" y="3244552"/>
              <a:ext cx="1399667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+133</a:t>
              </a:r>
              <a:r>
                <a:rPr lang="en-US" sz="2000" dirty="0" smtClean="0"/>
                <a:t> </a:t>
              </a:r>
              <a:r>
                <a:rPr lang="en-US" dirty="0" smtClean="0"/>
                <a:t>million</a:t>
              </a:r>
            </a:p>
            <a:p>
              <a:pPr algn="ctr"/>
              <a:r>
                <a:rPr lang="en-US" dirty="0" smtClean="0"/>
                <a:t>customers</a:t>
              </a:r>
              <a:endParaRPr lang="en-US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333" t="13255" r="24000" b="13645"/>
            <a:stretch/>
          </p:blipFill>
          <p:spPr>
            <a:xfrm>
              <a:off x="6320408" y="1871464"/>
              <a:ext cx="1248627" cy="1232197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5939408" y="3244552"/>
              <a:ext cx="2022083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/>
                <a:t>52% </a:t>
              </a:r>
              <a:r>
                <a:rPr lang="en-US" dirty="0" smtClean="0"/>
                <a:t>market shares </a:t>
              </a:r>
            </a:p>
            <a:p>
              <a:pPr algn="ctr"/>
              <a:r>
                <a:rPr lang="en-US" dirty="0" smtClean="0"/>
                <a:t>(among big 3)</a:t>
              </a:r>
              <a:endParaRPr lang="en-US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83568" y="1772816"/>
              <a:ext cx="7992888" cy="266429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390" t="5381" r="21915" b="7349"/>
            <a:stretch/>
          </p:blipFill>
          <p:spPr>
            <a:xfrm>
              <a:off x="1061353" y="1942810"/>
              <a:ext cx="1729402" cy="1716496"/>
            </a:xfrm>
            <a:prstGeom prst="rect">
              <a:avLst/>
            </a:prstGeom>
          </p:spPr>
        </p:pic>
      </p:grpSp>
      <p:sp>
        <p:nvSpPr>
          <p:cNvPr id="31" name="TextBox 30"/>
          <p:cNvSpPr txBox="1"/>
          <p:nvPr/>
        </p:nvSpPr>
        <p:spPr>
          <a:xfrm>
            <a:off x="2743200" y="4267200"/>
            <a:ext cx="5198859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more than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75,000 BTS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00 Cell on Wheel </a:t>
            </a:r>
          </a:p>
          <a:p>
            <a:pPr marL="457200" indent="-45720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1000 sites Telkomsel Special Telco Services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-457200">
              <a:buFont typeface="Wingdings" charset="2"/>
              <a:buChar char="§"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Coverage 95% of Indonesian Population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3222848"/>
            <a:ext cx="645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TELKOMSEL</a:t>
            </a:r>
            <a:r>
              <a:rPr lang="en-US" dirty="0" smtClean="0"/>
              <a:t> as market leader in Indonesia and 6</a:t>
            </a:r>
            <a:r>
              <a:rPr lang="en-US" baseline="30000" dirty="0" smtClean="0"/>
              <a:t>th</a:t>
            </a:r>
            <a:r>
              <a:rPr lang="en-US" dirty="0" smtClean="0"/>
              <a:t> rank in the world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33366" y="2800890"/>
            <a:ext cx="1415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Shareholders</a:t>
            </a:r>
            <a:endParaRPr lang="en-US" dirty="0"/>
          </a:p>
        </p:txBody>
      </p:sp>
      <p:pic>
        <p:nvPicPr>
          <p:cNvPr id="15" name="Picture 7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517" y="3733799"/>
            <a:ext cx="1791883" cy="312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869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 descr="Screen Shot 2014-06-24 at 1.54.50 AM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463" b="-24463"/>
          <a:stretch>
            <a:fillRect/>
          </a:stretch>
        </p:blipFill>
        <p:spPr>
          <a:xfrm>
            <a:off x="286716" y="-152399"/>
            <a:ext cx="8182658" cy="52578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Earthquakes, Floods, &amp; Volcanoes</a:t>
            </a:r>
            <a:endParaRPr lang="en-US" dirty="0"/>
          </a:p>
        </p:txBody>
      </p:sp>
      <p:sp>
        <p:nvSpPr>
          <p:cNvPr id="19" name="Explosion 1 18"/>
          <p:cNvSpPr/>
          <p:nvPr/>
        </p:nvSpPr>
        <p:spPr>
          <a:xfrm>
            <a:off x="762000" y="1295400"/>
            <a:ext cx="288032" cy="216024"/>
          </a:xfrm>
          <a:prstGeom prst="irregularSeal1">
            <a:avLst/>
          </a:prstGeom>
          <a:solidFill>
            <a:srgbClr val="FFFF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xplosion 1 19"/>
          <p:cNvSpPr/>
          <p:nvPr/>
        </p:nvSpPr>
        <p:spPr>
          <a:xfrm>
            <a:off x="1447800" y="1981200"/>
            <a:ext cx="288032" cy="216024"/>
          </a:xfrm>
          <a:prstGeom prst="irregularSeal1">
            <a:avLst/>
          </a:prstGeom>
          <a:solidFill>
            <a:srgbClr val="FFFF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xplosion 1 20"/>
          <p:cNvSpPr/>
          <p:nvPr/>
        </p:nvSpPr>
        <p:spPr>
          <a:xfrm>
            <a:off x="3200400" y="3307481"/>
            <a:ext cx="288032" cy="216024"/>
          </a:xfrm>
          <a:prstGeom prst="irregularSeal1">
            <a:avLst/>
          </a:prstGeom>
          <a:solidFill>
            <a:srgbClr val="FFFF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774547" y="1066800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2004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76600" y="3124200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2006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00200" y="1828800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2009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26" name="Content Placeholder 3"/>
          <p:cNvSpPr txBox="1">
            <a:spLocks/>
          </p:cNvSpPr>
          <p:nvPr/>
        </p:nvSpPr>
        <p:spPr>
          <a:xfrm>
            <a:off x="714770" y="4277671"/>
            <a:ext cx="3095230" cy="258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id-ID" sz="1400" b="1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Natural Disaster</a:t>
            </a:r>
            <a:r>
              <a:rPr kumimoji="0" lang="en-US" sz="1400" b="1" i="0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 2004-2014</a:t>
            </a:r>
            <a:endParaRPr kumimoji="0" lang="id-ID" sz="1400" b="1" i="0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000" b="1" dirty="0" smtClean="0"/>
              <a:t> </a:t>
            </a:r>
            <a:r>
              <a:rPr lang="id-ID" sz="1050" b="1" dirty="0" smtClean="0"/>
              <a:t>Aceh </a:t>
            </a:r>
            <a:r>
              <a:rPr lang="id-ID" sz="1200" b="1" dirty="0"/>
              <a:t>Tsunami Dec </a:t>
            </a:r>
            <a:r>
              <a:rPr lang="id-ID" sz="1200" b="1" dirty="0" smtClean="0"/>
              <a:t>2004</a:t>
            </a:r>
            <a:endParaRPr lang="id-ID" sz="1200" b="1" dirty="0"/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 smtClean="0"/>
              <a:t> </a:t>
            </a:r>
            <a:r>
              <a:rPr lang="id-ID" sz="1200" b="1" dirty="0" smtClean="0"/>
              <a:t>Yogyakarta </a:t>
            </a:r>
            <a:r>
              <a:rPr lang="id-ID" sz="1200" b="1" dirty="0"/>
              <a:t>Earthquake </a:t>
            </a:r>
            <a:r>
              <a:rPr lang="en-US" sz="1200" b="1" dirty="0"/>
              <a:t>M</a:t>
            </a:r>
            <a:r>
              <a:rPr lang="id-ID" sz="1200" b="1" dirty="0" smtClean="0"/>
              <a:t>ay 2006</a:t>
            </a:r>
            <a:endParaRPr lang="id-ID" sz="1200" b="1" dirty="0"/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 smtClean="0"/>
              <a:t> </a:t>
            </a:r>
            <a:r>
              <a:rPr lang="id-ID" sz="1200" b="1" dirty="0" smtClean="0"/>
              <a:t>West </a:t>
            </a:r>
            <a:r>
              <a:rPr lang="id-ID" sz="1200" b="1" dirty="0"/>
              <a:t>Sumatera Earthquake March </a:t>
            </a:r>
            <a:r>
              <a:rPr lang="id-ID" sz="1200" b="1" dirty="0" smtClean="0"/>
              <a:t>2007</a:t>
            </a:r>
            <a:endParaRPr lang="en-US" sz="1200" b="1" dirty="0" smtClean="0"/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smtClean="0"/>
              <a:t>Padang Earthquake 30 September 2009</a:t>
            </a:r>
            <a:endParaRPr lang="id-ID" sz="1200" b="1" dirty="0"/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 smtClean="0"/>
              <a:t> </a:t>
            </a:r>
            <a:r>
              <a:rPr lang="id-ID" sz="1200" b="1" dirty="0" smtClean="0"/>
              <a:t>Jakarta </a:t>
            </a:r>
            <a:r>
              <a:rPr lang="id-ID" sz="1200" b="1" dirty="0"/>
              <a:t>Floods 1996, 2002, </a:t>
            </a:r>
            <a:r>
              <a:rPr lang="id-ID" sz="1200" b="1" dirty="0" smtClean="0"/>
              <a:t>2007</a:t>
            </a:r>
            <a:r>
              <a:rPr lang="en-US" sz="1200" b="1" dirty="0" smtClean="0"/>
              <a:t>, 2013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err="1" smtClean="0"/>
              <a:t>Merapi</a:t>
            </a:r>
            <a:r>
              <a:rPr lang="en-US" sz="1200" b="1" dirty="0" smtClean="0"/>
              <a:t> Eruption 26 October 2010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smtClean="0"/>
              <a:t>Heavy flood </a:t>
            </a:r>
            <a:r>
              <a:rPr lang="en-US" sz="1200" b="1" dirty="0" err="1" smtClean="0"/>
              <a:t>Wasior</a:t>
            </a:r>
            <a:r>
              <a:rPr lang="en-US" sz="1200" b="1" dirty="0" smtClean="0"/>
              <a:t> October 2010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err="1" smtClean="0"/>
              <a:t>Mentawai</a:t>
            </a:r>
            <a:r>
              <a:rPr lang="en-US" sz="1200" b="1" dirty="0" smtClean="0"/>
              <a:t> Tsunami 25 October 2010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err="1" smtClean="0"/>
              <a:t>Sinabung</a:t>
            </a:r>
            <a:r>
              <a:rPr lang="en-US" sz="1200" b="1" dirty="0" smtClean="0"/>
              <a:t> Eruption August 2010, September 2013 , January 2014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 smtClean="0"/>
              <a:t> Manado Flood 2013</a:t>
            </a:r>
          </a:p>
          <a:p>
            <a:pPr marL="174625" marR="0" lvl="0" indent="-174625">
              <a:lnSpc>
                <a:spcPct val="100000"/>
              </a:lnSpc>
              <a:buClrTx/>
              <a:buSzPct val="60000"/>
              <a:buFont typeface="Wingdings" pitchFamily="2" charset="2"/>
              <a:buChar char="§"/>
              <a:tabLst/>
              <a:defRPr/>
            </a:pPr>
            <a:r>
              <a:rPr lang="en-US" sz="1200" b="1" dirty="0"/>
              <a:t> </a:t>
            </a:r>
            <a:r>
              <a:rPr lang="en-US" sz="1200" b="1" dirty="0" err="1" smtClean="0"/>
              <a:t>Kelud</a:t>
            </a:r>
            <a:r>
              <a:rPr lang="en-US" sz="1200" b="1" dirty="0" smtClean="0"/>
              <a:t> Eruption February 2014</a:t>
            </a:r>
            <a:endParaRPr lang="id-ID" sz="1200" b="1" dirty="0"/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572000" y="4343400"/>
            <a:ext cx="4337766" cy="2544840"/>
            <a:chOff x="4495800" y="4315392"/>
            <a:chExt cx="4337766" cy="2544840"/>
          </a:xfrm>
        </p:grpSpPr>
        <p:pic>
          <p:nvPicPr>
            <p:cNvPr id="27" name="Picture 26" descr="Map_indonesia_volcanoes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4315392"/>
              <a:ext cx="4261566" cy="2390208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4495800" y="6629400"/>
              <a:ext cx="137140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i="1" dirty="0" smtClean="0"/>
                <a:t>Source: Wikipedia Image</a:t>
              </a:r>
              <a:endParaRPr lang="en-US" sz="900" i="1" dirty="0"/>
            </a:p>
          </p:txBody>
        </p:sp>
      </p:grpSp>
      <p:sp>
        <p:nvSpPr>
          <p:cNvPr id="34" name="Explosion 1 33"/>
          <p:cNvSpPr/>
          <p:nvPr/>
        </p:nvSpPr>
        <p:spPr>
          <a:xfrm>
            <a:off x="7255768" y="2450976"/>
            <a:ext cx="288032" cy="216024"/>
          </a:xfrm>
          <a:prstGeom prst="irregularSeal1">
            <a:avLst/>
          </a:prstGeom>
          <a:solidFill>
            <a:schemeClr val="tx2">
              <a:lumMod val="20000"/>
              <a:lumOff val="80000"/>
            </a:schemeClr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Explosion 1 34"/>
          <p:cNvSpPr/>
          <p:nvPr/>
        </p:nvSpPr>
        <p:spPr>
          <a:xfrm>
            <a:off x="5486400" y="1905000"/>
            <a:ext cx="288032" cy="216024"/>
          </a:xfrm>
          <a:prstGeom prst="irregularSeal1">
            <a:avLst/>
          </a:prstGeom>
          <a:solidFill>
            <a:srgbClr val="C6D9F1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Explosion 1 35"/>
          <p:cNvSpPr/>
          <p:nvPr/>
        </p:nvSpPr>
        <p:spPr>
          <a:xfrm>
            <a:off x="1371600" y="2286000"/>
            <a:ext cx="288032" cy="216024"/>
          </a:xfrm>
          <a:prstGeom prst="irregularSeal1">
            <a:avLst/>
          </a:prstGeom>
          <a:solidFill>
            <a:srgbClr val="FFFF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990600" y="2362200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2010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40613" y="2514600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2010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181600" y="1736725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2013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0" name="Explosion 1 39"/>
          <p:cNvSpPr/>
          <p:nvPr/>
        </p:nvSpPr>
        <p:spPr>
          <a:xfrm>
            <a:off x="1295400" y="1447800"/>
            <a:ext cx="288032" cy="216024"/>
          </a:xfrm>
          <a:prstGeom prst="irregularSeal1">
            <a:avLst/>
          </a:prstGeom>
          <a:solidFill>
            <a:srgbClr val="FAC09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219200" y="1277779"/>
            <a:ext cx="4446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2010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2" name="Explosion 1 41"/>
          <p:cNvSpPr/>
          <p:nvPr/>
        </p:nvSpPr>
        <p:spPr>
          <a:xfrm>
            <a:off x="609600" y="3200400"/>
            <a:ext cx="186432" cy="139824"/>
          </a:xfrm>
          <a:prstGeom prst="irregularSeal1">
            <a:avLst/>
          </a:prstGeom>
          <a:solidFill>
            <a:srgbClr val="FFFF00"/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838200" y="3124200"/>
            <a:ext cx="8321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Earthquakes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4" name="Explosion 1 43"/>
          <p:cNvSpPr/>
          <p:nvPr/>
        </p:nvSpPr>
        <p:spPr>
          <a:xfrm>
            <a:off x="609600" y="3352800"/>
            <a:ext cx="186432" cy="139824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xplosion 1 44"/>
          <p:cNvSpPr/>
          <p:nvPr/>
        </p:nvSpPr>
        <p:spPr>
          <a:xfrm>
            <a:off x="609600" y="3505200"/>
            <a:ext cx="186432" cy="139824"/>
          </a:xfrm>
          <a:prstGeom prst="irregularSeal1">
            <a:avLst/>
          </a:prstGeom>
          <a:solidFill>
            <a:schemeClr val="accent6">
              <a:lumMod val="60000"/>
              <a:lumOff val="40000"/>
            </a:schemeClr>
          </a:solidFill>
          <a:ln w="63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838200" y="3276600"/>
            <a:ext cx="5258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Floods</a:t>
            </a:r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8200" y="3429000"/>
            <a:ext cx="7191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Volcanoes</a:t>
            </a:r>
            <a:endParaRPr lang="en-US" sz="1000" dirty="0">
              <a:solidFill>
                <a:srgbClr val="FFFFFF"/>
              </a:solidFill>
            </a:endParaRPr>
          </a:p>
        </p:txBody>
      </p:sp>
      <p:pic>
        <p:nvPicPr>
          <p:cNvPr id="49" name="Picture 48" descr="Screen Shot 2014-06-24 at 3.27.48 AM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657600"/>
            <a:ext cx="167640" cy="2032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838200" y="3581400"/>
            <a:ext cx="1696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FFFF"/>
                </a:solidFill>
              </a:rPr>
              <a:t>Recorded major earthquakes</a:t>
            </a:r>
          </a:p>
          <a:p>
            <a:r>
              <a:rPr lang="en-US" sz="1000" dirty="0" smtClean="0">
                <a:solidFill>
                  <a:srgbClr val="FFFFFF"/>
                </a:solidFill>
              </a:rPr>
              <a:t>from 1797</a:t>
            </a:r>
            <a:endParaRPr 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1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34" grpId="0" animBg="1"/>
      <p:bldP spid="35" grpId="0" animBg="1"/>
      <p:bldP spid="36" grpId="0" animBg="1"/>
      <p:bldP spid="40" grpId="0" animBg="1"/>
      <p:bldP spid="42" grpId="0" animBg="1"/>
      <p:bldP spid="44" grpId="0" animBg="1"/>
      <p:bldP spid="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6934200" cy="487362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 smtClean="0"/>
              <a:t>Telkomsel’s</a:t>
            </a:r>
            <a:r>
              <a:rPr lang="en-US" sz="2800" dirty="0" smtClean="0"/>
              <a:t> Preparation for </a:t>
            </a:r>
            <a:br>
              <a:rPr lang="en-US" sz="2800" dirty="0" smtClean="0"/>
            </a:br>
            <a:r>
              <a:rPr lang="en-US" sz="2800" dirty="0" smtClean="0"/>
              <a:t>Disasters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234752" y="1200944"/>
            <a:ext cx="345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A. Policies, Procedures and People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" y="3119497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  <a:r>
              <a:rPr lang="en-US" b="1" dirty="0" smtClean="0"/>
              <a:t>. Technology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1460718"/>
            <a:ext cx="5181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Telkomsel has been implementing </a:t>
            </a:r>
            <a:r>
              <a:rPr lang="en-US" sz="1600" b="1" dirty="0" smtClean="0"/>
              <a:t>B</a:t>
            </a:r>
            <a:r>
              <a:rPr lang="en-US" sz="1600" dirty="0" smtClean="0"/>
              <a:t>usiness </a:t>
            </a:r>
            <a:r>
              <a:rPr lang="en-US" sz="1600" b="1" dirty="0" smtClean="0"/>
              <a:t>C</a:t>
            </a:r>
            <a:r>
              <a:rPr lang="en-US" sz="1600" dirty="0" smtClean="0"/>
              <a:t>ontinuity </a:t>
            </a:r>
            <a:r>
              <a:rPr lang="en-US" sz="1600" b="1" dirty="0" smtClean="0"/>
              <a:t>M</a:t>
            </a:r>
            <a:r>
              <a:rPr lang="en-US" sz="1600" dirty="0" smtClean="0"/>
              <a:t>anagement (</a:t>
            </a:r>
            <a:r>
              <a:rPr lang="en-US" sz="1600" b="1" dirty="0" smtClean="0"/>
              <a:t>BCM) </a:t>
            </a:r>
            <a:r>
              <a:rPr lang="en-US" sz="1600" dirty="0" smtClean="0"/>
              <a:t>Policies, including organization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Establishing continues communication with Government and institution such as BNPB, BKMG, &amp; PMI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Special Team : </a:t>
            </a:r>
            <a:r>
              <a:rPr lang="en-US" sz="1600" b="1" dirty="0" smtClean="0"/>
              <a:t>TERRA</a:t>
            </a:r>
            <a:r>
              <a:rPr lang="en-US" sz="1600" dirty="0" smtClean="0"/>
              <a:t> (</a:t>
            </a:r>
            <a:r>
              <a:rPr lang="en-US" sz="1600" b="1" dirty="0"/>
              <a:t>T</a:t>
            </a:r>
            <a:r>
              <a:rPr lang="en-US" sz="1600" dirty="0"/>
              <a:t>elkomsel </a:t>
            </a:r>
            <a:r>
              <a:rPr lang="en-US" sz="1600" b="1" dirty="0"/>
              <a:t>E</a:t>
            </a:r>
            <a:r>
              <a:rPr lang="en-US" sz="1600" dirty="0"/>
              <a:t>mergency </a:t>
            </a:r>
            <a:r>
              <a:rPr lang="en-US" sz="1600" b="1" dirty="0"/>
              <a:t>R</a:t>
            </a:r>
            <a:r>
              <a:rPr lang="en-US" sz="1600" dirty="0"/>
              <a:t>esponse and </a:t>
            </a:r>
            <a:r>
              <a:rPr lang="en-US" sz="1600" b="1" dirty="0"/>
              <a:t>R</a:t>
            </a:r>
            <a:r>
              <a:rPr lang="en-US" sz="1600" dirty="0"/>
              <a:t>ecovery </a:t>
            </a:r>
            <a:r>
              <a:rPr lang="en-US" sz="1600" b="1" dirty="0" smtClean="0"/>
              <a:t>A</a:t>
            </a:r>
            <a:r>
              <a:rPr lang="en-US" sz="1600" dirty="0" smtClean="0"/>
              <a:t>ctivity)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7400" y="1124744"/>
            <a:ext cx="3053128" cy="207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33401" y="5722203"/>
            <a:ext cx="533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Short Message Services Warning and Disaster Info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“</a:t>
            </a:r>
            <a:r>
              <a:rPr lang="en-US" sz="1600" dirty="0" err="1" smtClean="0"/>
              <a:t>Posko</a:t>
            </a:r>
            <a:r>
              <a:rPr lang="en-US" sz="1600" dirty="0" smtClean="0"/>
              <a:t>”/Command Post to provide food, shelter, water, clothes, communication  etc.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5410200"/>
            <a:ext cx="203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C. CSR and Services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33400" y="3424297"/>
            <a:ext cx="525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 smtClean="0"/>
              <a:t>Network Pooling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Geo-Redundancy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/>
              <a:t>Disaster Recovery Center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Tier III Certified Data Center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Backup </a:t>
            </a:r>
            <a:r>
              <a:rPr lang="en-US" sz="1600" dirty="0"/>
              <a:t>: Link, Electricity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Cell on Wheel “COMBAT” (</a:t>
            </a:r>
            <a:r>
              <a:rPr lang="en-US" sz="1600" b="1" dirty="0" err="1" smtClean="0"/>
              <a:t>CO</a:t>
            </a:r>
            <a:r>
              <a:rPr lang="en-US" sz="1600" dirty="0" err="1" smtClean="0"/>
              <a:t>mpact</a:t>
            </a:r>
            <a:r>
              <a:rPr lang="en-US" sz="1600" b="1" dirty="0" smtClean="0"/>
              <a:t> </a:t>
            </a:r>
            <a:r>
              <a:rPr lang="en-US" sz="1600" b="1" dirty="0"/>
              <a:t>M</a:t>
            </a:r>
            <a:r>
              <a:rPr lang="en-US" sz="1600" dirty="0"/>
              <a:t>obile</a:t>
            </a:r>
            <a:r>
              <a:rPr lang="en-US" sz="1600" b="1" dirty="0"/>
              <a:t> </a:t>
            </a:r>
            <a:r>
              <a:rPr lang="en-US" sz="1600" b="1" dirty="0" smtClean="0"/>
              <a:t>Ba</a:t>
            </a:r>
            <a:r>
              <a:rPr lang="en-US" sz="1600" dirty="0" smtClean="0"/>
              <a:t>se</a:t>
            </a:r>
            <a:r>
              <a:rPr lang="en-US" sz="1600" b="1" dirty="0" smtClean="0"/>
              <a:t> </a:t>
            </a:r>
            <a:r>
              <a:rPr lang="en-US" sz="1600" dirty="0" err="1"/>
              <a:t>S</a:t>
            </a:r>
            <a:r>
              <a:rPr lang="en-US" sz="1600" b="1" dirty="0" err="1" smtClean="0"/>
              <a:t>T</a:t>
            </a:r>
            <a:r>
              <a:rPr lang="en-US" sz="1600" dirty="0" err="1" smtClean="0"/>
              <a:t>ation</a:t>
            </a:r>
            <a:r>
              <a:rPr lang="en-US" sz="1600" b="1" dirty="0"/>
              <a:t>) 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Mobile </a:t>
            </a:r>
            <a:r>
              <a:rPr lang="en-US" sz="1600" dirty="0" err="1"/>
              <a:t>Genset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endParaRPr lang="en-US" sz="16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3429000"/>
            <a:ext cx="3048000" cy="2286000"/>
          </a:xfrm>
          <a:prstGeom prst="rect">
            <a:avLst/>
          </a:prstGeom>
          <a:ln>
            <a:solidFill>
              <a:srgbClr val="63252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248400" y="5715000"/>
            <a:ext cx="2274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Telecommunication post “</a:t>
            </a:r>
            <a:r>
              <a:rPr lang="en-US" sz="1200" dirty="0" err="1" smtClean="0"/>
              <a:t>posko</a:t>
            </a:r>
            <a:r>
              <a:rPr lang="en-US" sz="1200" dirty="0" smtClean="0"/>
              <a:t>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3123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Telkomsel’s</a:t>
            </a:r>
            <a:r>
              <a:rPr lang="en-US" dirty="0" smtClean="0"/>
              <a:t> Resilient Network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681864" y="838200"/>
            <a:ext cx="7535432" cy="2362200"/>
            <a:chOff x="452985" y="914400"/>
            <a:chExt cx="8069111" cy="29739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914400"/>
              <a:ext cx="8064896" cy="2973930"/>
            </a:xfrm>
            <a:prstGeom prst="rect">
              <a:avLst/>
            </a:prstGeom>
          </p:spPr>
        </p:pic>
        <p:sp>
          <p:nvSpPr>
            <p:cNvPr id="7" name="Can 6"/>
            <p:cNvSpPr/>
            <p:nvPr/>
          </p:nvSpPr>
          <p:spPr>
            <a:xfrm>
              <a:off x="838200" y="1143000"/>
              <a:ext cx="152400" cy="228600"/>
            </a:xfrm>
            <a:prstGeom prst="can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Can 7"/>
            <p:cNvSpPr/>
            <p:nvPr/>
          </p:nvSpPr>
          <p:spPr>
            <a:xfrm>
              <a:off x="1864250" y="2324100"/>
              <a:ext cx="152399" cy="228601"/>
            </a:xfrm>
            <a:prstGeom prst="can">
              <a:avLst/>
            </a:prstGeom>
            <a:solidFill>
              <a:srgbClr val="92D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Can 8"/>
            <p:cNvSpPr/>
            <p:nvPr/>
          </p:nvSpPr>
          <p:spPr>
            <a:xfrm>
              <a:off x="2438400" y="2895600"/>
              <a:ext cx="152400" cy="228600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Can 9"/>
            <p:cNvSpPr/>
            <p:nvPr/>
          </p:nvSpPr>
          <p:spPr>
            <a:xfrm>
              <a:off x="3581400" y="3124200"/>
              <a:ext cx="152400" cy="228600"/>
            </a:xfrm>
            <a:prstGeom prst="can">
              <a:avLst/>
            </a:prstGeom>
            <a:solidFill>
              <a:srgbClr val="FF66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an 10"/>
            <p:cNvSpPr/>
            <p:nvPr/>
          </p:nvSpPr>
          <p:spPr>
            <a:xfrm>
              <a:off x="4724400" y="2667000"/>
              <a:ext cx="152400" cy="228600"/>
            </a:xfrm>
            <a:prstGeom prst="can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Can 12"/>
            <p:cNvSpPr/>
            <p:nvPr/>
          </p:nvSpPr>
          <p:spPr>
            <a:xfrm>
              <a:off x="4114800" y="1905000"/>
              <a:ext cx="152400" cy="228600"/>
            </a:xfrm>
            <a:prstGeom prst="can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Cube 13"/>
            <p:cNvSpPr/>
            <p:nvPr/>
          </p:nvSpPr>
          <p:spPr>
            <a:xfrm>
              <a:off x="2971800" y="3124200"/>
              <a:ext cx="228600" cy="228600"/>
            </a:xfrm>
            <a:prstGeom prst="cube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 rot="1948187">
              <a:off x="452985" y="931414"/>
              <a:ext cx="968312" cy="609600"/>
            </a:xfrm>
            <a:prstGeom prst="ellipse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 rot="2803542">
              <a:off x="1165351" y="1569465"/>
              <a:ext cx="686800" cy="518500"/>
            </a:xfrm>
            <a:prstGeom prst="ellipse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 rot="2563371">
              <a:off x="1560221" y="2136806"/>
              <a:ext cx="978054" cy="761999"/>
            </a:xfrm>
            <a:prstGeom prst="ellipse">
              <a:avLst/>
            </a:prstGeom>
            <a:noFill/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8600" y="3424297"/>
            <a:ext cx="5257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CORE NETWORK RESILIENT INFRASTRUCTURE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smtClean="0"/>
              <a:t>Geo-Redundancy</a:t>
            </a:r>
            <a:r>
              <a:rPr lang="en-US" sz="1600" dirty="0" smtClean="0"/>
              <a:t> for Subscriber Data (HLR) cover in Medan – Palembang, Jakarta – Surabaya and </a:t>
            </a:r>
            <a:r>
              <a:rPr lang="en-US" sz="1600" dirty="0" err="1" smtClean="0"/>
              <a:t>Makasar</a:t>
            </a:r>
            <a:r>
              <a:rPr lang="en-US" sz="1600" dirty="0" smtClean="0"/>
              <a:t> – Balikpapan</a:t>
            </a:r>
          </a:p>
          <a:p>
            <a:pPr marL="285750" indent="-285750">
              <a:buFont typeface="Arial"/>
              <a:buChar char="•"/>
            </a:pPr>
            <a:r>
              <a:rPr lang="en-US" sz="1600" b="1" dirty="0" smtClean="0"/>
              <a:t>Disaster Recovery Center </a:t>
            </a:r>
            <a:r>
              <a:rPr lang="en-US" sz="1600" dirty="0" smtClean="0"/>
              <a:t>for Charging System in Solo, HLR in Jakarta &amp; </a:t>
            </a:r>
            <a:r>
              <a:rPr lang="en-US" sz="1600" dirty="0" err="1" smtClean="0"/>
              <a:t>Batam</a:t>
            </a:r>
            <a:endParaRPr lang="en-US" sz="1600" dirty="0" smtClean="0"/>
          </a:p>
          <a:p>
            <a:pPr marL="285750" indent="-285750">
              <a:buFont typeface="Arial"/>
              <a:buChar char="•"/>
            </a:pPr>
            <a:r>
              <a:rPr lang="en-US" sz="1600" b="1" dirty="0" smtClean="0"/>
              <a:t>Network Pooling </a:t>
            </a:r>
            <a:r>
              <a:rPr lang="en-US" sz="1600" dirty="0" smtClean="0"/>
              <a:t>in every Region (11 Regions) for Core Network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3276601"/>
            <a:ext cx="3590978" cy="27488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6553200" y="6019800"/>
            <a:ext cx="19780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 smtClean="0"/>
              <a:t>600+ Cell on Wheel “COMBAT”</a:t>
            </a:r>
            <a:endParaRPr lang="en-US" sz="11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1343011" y="947440"/>
            <a:ext cx="119295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Network Pooling 1</a:t>
            </a:r>
            <a:endParaRPr 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812272" y="2071036"/>
            <a:ext cx="105189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Geo-Redundant</a:t>
            </a:r>
            <a:endParaRPr lang="en-US" sz="1050" dirty="0"/>
          </a:p>
        </p:txBody>
      </p:sp>
      <p:cxnSp>
        <p:nvCxnSpPr>
          <p:cNvPr id="6" name="Elbow Connector 5"/>
          <p:cNvCxnSpPr>
            <a:stCxn id="7" idx="2"/>
            <a:endCxn id="8" idx="2"/>
          </p:cNvCxnSpPr>
          <p:nvPr/>
        </p:nvCxnSpPr>
        <p:spPr>
          <a:xfrm rot="10800000" flipH="1" flipV="1">
            <a:off x="1041600" y="1110567"/>
            <a:ext cx="958189" cy="938150"/>
          </a:xfrm>
          <a:prstGeom prst="bentConnector3">
            <a:avLst>
              <a:gd name="adj1" fmla="val -23858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9" idx="3"/>
            <a:endCxn id="10" idx="3"/>
          </p:cNvCxnSpPr>
          <p:nvPr/>
        </p:nvCxnSpPr>
        <p:spPr>
          <a:xfrm rot="16200000" flipH="1">
            <a:off x="3050039" y="2150537"/>
            <a:ext cx="181578" cy="1067404"/>
          </a:xfrm>
          <a:prstGeom prst="bentConnector3">
            <a:avLst>
              <a:gd name="adj1" fmla="val 225896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3" idx="3"/>
            <a:endCxn id="11" idx="3"/>
          </p:cNvCxnSpPr>
          <p:nvPr/>
        </p:nvCxnSpPr>
        <p:spPr>
          <a:xfrm rot="16200000" flipH="1">
            <a:off x="4154664" y="1824602"/>
            <a:ext cx="605259" cy="569282"/>
          </a:xfrm>
          <a:prstGeom prst="bentConnector3">
            <a:avLst>
              <a:gd name="adj1" fmla="val 137769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916213" y="2382343"/>
            <a:ext cx="4138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DRC</a:t>
            </a:r>
            <a:endParaRPr lang="en-US" sz="1050" dirty="0"/>
          </a:p>
        </p:txBody>
      </p:sp>
      <p:sp>
        <p:nvSpPr>
          <p:cNvPr id="36" name="TextBox 35"/>
          <p:cNvSpPr txBox="1"/>
          <p:nvPr/>
        </p:nvSpPr>
        <p:spPr>
          <a:xfrm>
            <a:off x="2080918" y="2682427"/>
            <a:ext cx="4138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DRC</a:t>
            </a:r>
            <a:endParaRPr lang="en-US" sz="1050" dirty="0"/>
          </a:p>
        </p:txBody>
      </p:sp>
      <p:sp>
        <p:nvSpPr>
          <p:cNvPr id="37" name="Cube 36"/>
          <p:cNvSpPr/>
          <p:nvPr/>
        </p:nvSpPr>
        <p:spPr>
          <a:xfrm>
            <a:off x="2343794" y="2502660"/>
            <a:ext cx="213481" cy="181578"/>
          </a:xfrm>
          <a:prstGeom prst="cube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ube 37"/>
          <p:cNvSpPr/>
          <p:nvPr/>
        </p:nvSpPr>
        <p:spPr>
          <a:xfrm>
            <a:off x="1832747" y="1441647"/>
            <a:ext cx="213481" cy="181578"/>
          </a:xfrm>
          <a:prstGeom prst="cube">
            <a:avLst/>
          </a:prstGeom>
          <a:solidFill>
            <a:schemeClr val="tx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2046228" y="1410000"/>
            <a:ext cx="4138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/>
              <a:t>DRC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48222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www.telkomsel.com/web/images/common/combat01-com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4958" y="4343400"/>
            <a:ext cx="2927101" cy="1947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Challenges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457200" y="2788622"/>
            <a:ext cx="7685856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1800" b="0" dirty="0" smtClean="0"/>
              <a:t>2. Restoring mobile network infrastructure during</a:t>
            </a:r>
          </a:p>
          <a:p>
            <a:r>
              <a:rPr lang="en-US" sz="1800" b="0" dirty="0"/>
              <a:t> </a:t>
            </a:r>
            <a:r>
              <a:rPr lang="en-US" sz="1800" b="0" dirty="0" smtClean="0"/>
              <a:t>    and after disaster</a:t>
            </a:r>
            <a:endParaRPr lang="en-US" sz="1800" b="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914400"/>
            <a:ext cx="4419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n-US" dirty="0" smtClean="0"/>
              <a:t>Collaboration between </a:t>
            </a:r>
            <a:r>
              <a:rPr lang="en-US" dirty="0"/>
              <a:t>operators, NGO, vendor </a:t>
            </a:r>
            <a:r>
              <a:rPr lang="en-US" dirty="0" err="1"/>
              <a:t>etc</a:t>
            </a:r>
            <a:r>
              <a:rPr lang="en-US" dirty="0"/>
              <a:t> </a:t>
            </a:r>
            <a:r>
              <a:rPr lang="en-US" dirty="0" smtClean="0"/>
              <a:t>led by</a:t>
            </a:r>
            <a:r>
              <a:rPr lang="en-US" dirty="0"/>
              <a:t> </a:t>
            </a:r>
            <a:r>
              <a:rPr lang="en-US" dirty="0" smtClean="0"/>
              <a:t>Government </a:t>
            </a:r>
            <a:r>
              <a:rPr lang="en-US" dirty="0"/>
              <a:t>to be more </a:t>
            </a:r>
            <a:r>
              <a:rPr lang="en-US" dirty="0" smtClean="0"/>
              <a:t>responsive, effective and </a:t>
            </a:r>
            <a:r>
              <a:rPr lang="en-US" dirty="0"/>
              <a:t>efficient in disaster recovery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3500497"/>
            <a:ext cx="4800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600" dirty="0"/>
              <a:t>to </a:t>
            </a:r>
            <a:r>
              <a:rPr lang="en-US" sz="1600" dirty="0" smtClean="0"/>
              <a:t>restore infrastructure </a:t>
            </a:r>
            <a:r>
              <a:rPr lang="en-US" sz="1600" dirty="0"/>
              <a:t>after disaster is </a:t>
            </a:r>
            <a:r>
              <a:rPr lang="en-US" sz="1600" dirty="0" smtClean="0"/>
              <a:t>challenging; </a:t>
            </a:r>
            <a:r>
              <a:rPr lang="en-US" sz="1600" dirty="0"/>
              <a:t>the biggest challenge is </a:t>
            </a:r>
            <a:r>
              <a:rPr lang="en-US" sz="1600" b="1" dirty="0" smtClean="0"/>
              <a:t>safety </a:t>
            </a:r>
            <a:r>
              <a:rPr lang="en-US" sz="1600" dirty="0" smtClean="0"/>
              <a:t>issues, lack of </a:t>
            </a:r>
            <a:r>
              <a:rPr lang="en-US" sz="1600" b="1" dirty="0" smtClean="0"/>
              <a:t>electricity</a:t>
            </a:r>
            <a:r>
              <a:rPr lang="en-US" sz="1600" dirty="0" smtClean="0"/>
              <a:t>/energy </a:t>
            </a:r>
            <a:r>
              <a:rPr lang="en-US" sz="1600" dirty="0"/>
              <a:t>and </a:t>
            </a:r>
            <a:r>
              <a:rPr lang="en-US" sz="1600" b="1" dirty="0" smtClean="0"/>
              <a:t>isolated </a:t>
            </a:r>
            <a:r>
              <a:rPr lang="en-US" sz="1600" dirty="0" smtClean="0"/>
              <a:t>areas.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i="1" dirty="0" smtClean="0"/>
              <a:t>TELKOMSEL </a:t>
            </a:r>
            <a:r>
              <a:rPr lang="en-US" sz="1600" b="1" dirty="0" smtClean="0"/>
              <a:t>“COMBAT”</a:t>
            </a:r>
            <a:r>
              <a:rPr lang="en-US" sz="1600" dirty="0" smtClean="0"/>
              <a:t> </a:t>
            </a:r>
            <a:r>
              <a:rPr lang="en-US" sz="1600" b="1" dirty="0"/>
              <a:t>(</a:t>
            </a:r>
            <a:r>
              <a:rPr lang="en-US" sz="1600" b="1" dirty="0" err="1"/>
              <a:t>CO</a:t>
            </a:r>
            <a:r>
              <a:rPr lang="en-US" sz="1600" dirty="0" err="1"/>
              <a:t>mpact</a:t>
            </a:r>
            <a:r>
              <a:rPr lang="en-US" sz="1600" b="1" dirty="0"/>
              <a:t> M</a:t>
            </a:r>
            <a:r>
              <a:rPr lang="en-US" sz="1600" dirty="0"/>
              <a:t>obile</a:t>
            </a:r>
            <a:r>
              <a:rPr lang="en-US" sz="1600" b="1" dirty="0"/>
              <a:t> </a:t>
            </a:r>
            <a:r>
              <a:rPr lang="en-US" sz="1600" b="1" dirty="0" err="1"/>
              <a:t>BA</a:t>
            </a:r>
            <a:r>
              <a:rPr lang="en-US" sz="1600" dirty="0" err="1"/>
              <a:t>se</a:t>
            </a:r>
            <a:r>
              <a:rPr lang="en-US" sz="1600" b="1" dirty="0"/>
              <a:t> </a:t>
            </a:r>
            <a:r>
              <a:rPr lang="en-US" sz="1600" dirty="0" err="1"/>
              <a:t>s</a:t>
            </a:r>
            <a:r>
              <a:rPr lang="en-US" sz="1600" b="1" dirty="0" err="1"/>
              <a:t>T</a:t>
            </a:r>
            <a:r>
              <a:rPr lang="en-US" sz="1600" dirty="0" err="1"/>
              <a:t>ation</a:t>
            </a:r>
            <a:r>
              <a:rPr lang="en-US" sz="1600" b="1" dirty="0"/>
              <a:t>) </a:t>
            </a:r>
            <a:r>
              <a:rPr lang="en-US" sz="1600" dirty="0" smtClean="0"/>
              <a:t>is </a:t>
            </a:r>
            <a:r>
              <a:rPr lang="en-US" sz="1600" dirty="0"/>
              <a:t>one </a:t>
            </a:r>
            <a:r>
              <a:rPr lang="en-US" sz="1600" dirty="0" smtClean="0"/>
              <a:t>of the </a:t>
            </a:r>
            <a:r>
              <a:rPr lang="en-US" sz="1600" dirty="0"/>
              <a:t>important and fastest solution </a:t>
            </a:r>
            <a:r>
              <a:rPr lang="en-US" sz="1600" dirty="0" smtClean="0"/>
              <a:t>for telecommunication </a:t>
            </a:r>
            <a:r>
              <a:rPr lang="en-US" sz="1600" dirty="0"/>
              <a:t>infrastructure </a:t>
            </a:r>
            <a:r>
              <a:rPr lang="en-US" sz="1600" dirty="0" smtClean="0"/>
              <a:t>recovery in </a:t>
            </a:r>
            <a:r>
              <a:rPr lang="en-US" sz="1600" dirty="0"/>
              <a:t>disaster </a:t>
            </a:r>
            <a:r>
              <a:rPr lang="en-US" sz="1600" dirty="0" smtClean="0"/>
              <a:t>area</a:t>
            </a:r>
            <a:endParaRPr lang="en-US" sz="1600" dirty="0"/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“COMBAT” can be installed </a:t>
            </a:r>
            <a:r>
              <a:rPr lang="en-US" sz="1600" dirty="0"/>
              <a:t>within </a:t>
            </a:r>
            <a:r>
              <a:rPr lang="en-US" sz="1600" dirty="0" smtClean="0"/>
              <a:t>5 hours.</a:t>
            </a:r>
          </a:p>
        </p:txBody>
      </p:sp>
      <p:pic>
        <p:nvPicPr>
          <p:cNvPr id="3074" name="Picture 2" descr="http://data.tribunnews.com/foto/bank/images/20140114_172743_direktur-network-telkomsel-abdus-somad-arief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4958" y="2667000"/>
            <a:ext cx="2927101" cy="17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rpcommtelkomseljatim.files.wordpress.com/2010/03/telkomsel-malang5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4959" y="872879"/>
            <a:ext cx="2927100" cy="194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22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Learned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33400" y="1066800"/>
            <a:ext cx="8229600" cy="44196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1800" b="0" dirty="0" smtClean="0"/>
              <a:t>Telkomsel </a:t>
            </a:r>
            <a:r>
              <a:rPr lang="en-US" sz="1800" b="0" dirty="0"/>
              <a:t>always </a:t>
            </a:r>
            <a:r>
              <a:rPr lang="en-US" sz="1800" b="0" dirty="0" smtClean="0"/>
              <a:t>try to do </a:t>
            </a:r>
            <a:r>
              <a:rPr lang="en-US" sz="1800" b="0" dirty="0"/>
              <a:t>the </a:t>
            </a:r>
            <a:r>
              <a:rPr lang="en-US" sz="1800" b="0" dirty="0" smtClean="0"/>
              <a:t>best in providing </a:t>
            </a:r>
            <a:r>
              <a:rPr lang="en-US" sz="1800" b="0" dirty="0"/>
              <a:t>excellent service </a:t>
            </a:r>
            <a:r>
              <a:rPr lang="en-US" sz="1800" b="0" dirty="0" smtClean="0"/>
              <a:t>even during disaster situation. To do this, we prepare: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1800" b="1" i="1" dirty="0" smtClean="0"/>
              <a:t>People</a:t>
            </a:r>
            <a:r>
              <a:rPr lang="en-US" sz="1800" dirty="0" smtClean="0"/>
              <a:t> </a:t>
            </a:r>
            <a:r>
              <a:rPr lang="en-US" sz="1800" dirty="0"/>
              <a:t>		: </a:t>
            </a:r>
            <a:r>
              <a:rPr lang="en-US" sz="1800" dirty="0" smtClean="0"/>
              <a:t>TERRA </a:t>
            </a:r>
            <a:r>
              <a:rPr lang="en-US" sz="1800" dirty="0"/>
              <a:t>(</a:t>
            </a:r>
            <a:r>
              <a:rPr lang="en-US" sz="1800" b="1" dirty="0" err="1"/>
              <a:t>T</a:t>
            </a:r>
            <a:r>
              <a:rPr lang="en-US" sz="1800" dirty="0" err="1"/>
              <a:t>elkomsel</a:t>
            </a:r>
            <a:r>
              <a:rPr lang="en-US" sz="1800" dirty="0"/>
              <a:t> </a:t>
            </a:r>
            <a:r>
              <a:rPr lang="en-US" sz="1800" b="1" dirty="0"/>
              <a:t>E</a:t>
            </a:r>
            <a:r>
              <a:rPr lang="en-US" sz="1800" dirty="0"/>
              <a:t>mergency </a:t>
            </a:r>
            <a:r>
              <a:rPr lang="en-US" sz="1800" b="1" dirty="0"/>
              <a:t>R</a:t>
            </a:r>
            <a:r>
              <a:rPr lang="en-US" sz="1800" dirty="0"/>
              <a:t>esponse and </a:t>
            </a:r>
            <a:r>
              <a:rPr lang="en-US" sz="1800" b="1" dirty="0"/>
              <a:t>R</a:t>
            </a:r>
            <a:r>
              <a:rPr lang="en-US" sz="1800" dirty="0"/>
              <a:t>ecovery </a:t>
            </a:r>
            <a:r>
              <a:rPr lang="en-US" sz="1800" b="1" dirty="0"/>
              <a:t>A</a:t>
            </a:r>
            <a:r>
              <a:rPr lang="en-US" sz="1800" dirty="0"/>
              <a:t>ctivity</a:t>
            </a:r>
            <a:r>
              <a:rPr lang="en-US" sz="1800" dirty="0" smtClean="0"/>
              <a:t>) </a:t>
            </a:r>
            <a:r>
              <a:rPr lang="en-US" sz="1800" dirty="0"/>
              <a:t>&amp; Support </a:t>
            </a:r>
            <a:r>
              <a:rPr lang="en-US" sz="1800" dirty="0" smtClean="0"/>
              <a:t>team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1800" b="1" i="1" dirty="0" smtClean="0"/>
              <a:t>Technology</a:t>
            </a:r>
            <a:r>
              <a:rPr lang="en-US" sz="1800" dirty="0" smtClean="0"/>
              <a:t> </a:t>
            </a:r>
            <a:r>
              <a:rPr lang="en-US" sz="1800" dirty="0"/>
              <a:t>	: COMBAT, </a:t>
            </a:r>
            <a:r>
              <a:rPr lang="en-US" sz="1800" dirty="0" smtClean="0"/>
              <a:t>Disaster </a:t>
            </a:r>
            <a:r>
              <a:rPr lang="en-US" sz="1800" dirty="0"/>
              <a:t>recovery </a:t>
            </a:r>
            <a:r>
              <a:rPr lang="en-US" sz="1800" dirty="0" smtClean="0"/>
              <a:t>Center, Geo redundancy</a:t>
            </a:r>
          </a:p>
          <a:p>
            <a:pPr marL="914400" lvl="1" indent="-457200" algn="l">
              <a:buFont typeface="Arial" pitchFamily="34" charset="0"/>
              <a:buChar char="•"/>
            </a:pPr>
            <a:r>
              <a:rPr lang="en-US" sz="1800" b="1" i="1" dirty="0" smtClean="0"/>
              <a:t>Policy </a:t>
            </a:r>
            <a:r>
              <a:rPr lang="en-US" sz="1800" b="1" i="1" dirty="0"/>
              <a:t>&amp; Procedures </a:t>
            </a:r>
            <a:r>
              <a:rPr lang="en-US" sz="1800" dirty="0" smtClean="0"/>
              <a:t>: </a:t>
            </a:r>
            <a:r>
              <a:rPr lang="en-US" sz="1800" dirty="0"/>
              <a:t>BCM (</a:t>
            </a:r>
            <a:r>
              <a:rPr lang="en-US" sz="1800" b="1" dirty="0"/>
              <a:t>B</a:t>
            </a:r>
            <a:r>
              <a:rPr lang="en-US" sz="1800" dirty="0"/>
              <a:t>usiness </a:t>
            </a:r>
            <a:r>
              <a:rPr lang="en-US" sz="1800" b="1" dirty="0"/>
              <a:t>C</a:t>
            </a:r>
            <a:r>
              <a:rPr lang="en-US" sz="1800" dirty="0"/>
              <a:t>ontinuity </a:t>
            </a:r>
            <a:r>
              <a:rPr lang="en-US" sz="1800" b="1" dirty="0"/>
              <a:t>M</a:t>
            </a:r>
            <a:r>
              <a:rPr lang="en-US" sz="1800" dirty="0"/>
              <a:t>anagement ) </a:t>
            </a:r>
            <a:r>
              <a:rPr lang="en-US" sz="1800" dirty="0" smtClean="0"/>
              <a:t>Policies</a:t>
            </a:r>
          </a:p>
          <a:p>
            <a:pPr lvl="1" algn="l"/>
            <a:r>
              <a:rPr lang="en-US" sz="1800" dirty="0" smtClean="0"/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 smtClean="0"/>
              <a:t>Telecommunication (network infrastructure) has a major role for disaster recovery area, GSMA can support and propose special standard to ETSI/3GPP for handling disaster such as special channel for alerting (SMS/USSD/Cell broadcast) or other standard for disaster.</a:t>
            </a:r>
            <a:endParaRPr lang="en-US" sz="1800" b="0" dirty="0"/>
          </a:p>
        </p:txBody>
      </p:sp>
      <p:sp>
        <p:nvSpPr>
          <p:cNvPr id="5" name="Rectangle 4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2" name="Picture 1" descr="YNT_850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197325"/>
            <a:ext cx="3886200" cy="2584475"/>
          </a:xfrm>
          <a:prstGeom prst="rect">
            <a:avLst/>
          </a:prstGeom>
        </p:spPr>
      </p:pic>
      <p:pic>
        <p:nvPicPr>
          <p:cNvPr id="8" name="Picture 7" descr="IMG00338-20120514-0958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7" t="3054" r="18116" b="31217"/>
          <a:stretch/>
        </p:blipFill>
        <p:spPr>
          <a:xfrm>
            <a:off x="4114800" y="4191000"/>
            <a:ext cx="3581399" cy="2569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176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0" y="331084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394173"/>
            <a:ext cx="3284404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://www.indotelko.com/images/media/mobgra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682" y="3701571"/>
            <a:ext cx="217170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data.tribunnews.com/foto/bank/images/20140122_171956_bantuan-air-bersih-untuk-korban-banjir-bandang-manado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715141"/>
            <a:ext cx="233849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krjogja.com/photos/fa2043388e90fbfa273a5b5f88a4b627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62690" y="3715141"/>
            <a:ext cx="2309710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8683" y="1327498"/>
            <a:ext cx="1349375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9" descr="DSC00474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6599" y="1371600"/>
            <a:ext cx="1475530" cy="226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914400" y="5562600"/>
            <a:ext cx="5813133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b="1" dirty="0" smtClean="0"/>
              <a:t>Attention please… </a:t>
            </a:r>
          </a:p>
          <a:p>
            <a:r>
              <a:rPr lang="en-US" sz="2000" b="1" dirty="0" smtClean="0"/>
              <a:t>We will have </a:t>
            </a:r>
            <a:r>
              <a:rPr lang="en-US" sz="2000" b="1" dirty="0"/>
              <a:t>our </a:t>
            </a:r>
            <a:r>
              <a:rPr lang="en-US" sz="2000" b="1" dirty="0" smtClean="0"/>
              <a:t>“COMBAT” Quick Installation </a:t>
            </a:r>
            <a:r>
              <a:rPr lang="en-US" sz="2000" b="1" dirty="0"/>
              <a:t>DEMO </a:t>
            </a:r>
            <a:r>
              <a:rPr lang="en-US" sz="2000" b="1" dirty="0" smtClean="0"/>
              <a:t>@ 14.00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8656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2213&quot;/&gt;&lt;CPresentation id=&quot;1&quot;&gt;&lt;m_precDefaultNumber/&gt;&lt;m_precDefaultPercent/&gt;&lt;m_precDefaultDate&gt;&lt;m_strFormatTime&gt;%#m/%#d/%Y&lt;/m_strFormatTime&gt;&lt;/m_precDefaultDate&gt;&lt;m_precDefaultYear&gt;&lt;m_strFormatTime&gt;%Y&lt;/m_strFormatTime&gt;&lt;/m_precDefaultYear&gt;&lt;m_precDefaultQuarter&gt;&lt;m_strFormatTime&gt;Q%5&lt;/m_strFormatTime&gt;&lt;/m_precDefaultQuarter&gt;&lt;m_precDefaultMonth&gt;&lt;m_strFormatTime&gt;%1&lt;/m_strFormatTime&gt;&lt;/m_precDefaultMonth&gt;&lt;m_precDefaultWeek&gt;&lt;m_strFormatTime&gt;%d.%m.&lt;/m_strFormatTime&gt;&lt;/m_precDefaultWeek&gt;&lt;m_precDefaultDay&gt;&lt;m_strFormatTime&gt;%#d&lt;/m_strFormatTime&gt;&lt;/m_precDefaultDay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heme/theme1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541</Words>
  <Application>Microsoft Office PowerPoint</Application>
  <PresentationFormat>On-screen Show (4:3)</PresentationFormat>
  <Paragraphs>101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MS PGothic</vt:lpstr>
      <vt:lpstr>Arial</vt:lpstr>
      <vt:lpstr>Calibri</vt:lpstr>
      <vt:lpstr>Century Gothic</vt:lpstr>
      <vt:lpstr>Times New Roman</vt:lpstr>
      <vt:lpstr>Wingdings</vt:lpstr>
      <vt:lpstr>Wingdings 2</vt:lpstr>
      <vt:lpstr>7_Office Theme</vt:lpstr>
      <vt:lpstr>PowerPoint Presentation</vt:lpstr>
      <vt:lpstr>Telkomsel Profile</vt:lpstr>
      <vt:lpstr>Earthquakes, Floods, &amp; Volcanoes</vt:lpstr>
      <vt:lpstr>Telkomsel’s Preparation for  Disasters</vt:lpstr>
      <vt:lpstr>Telkomsel’s Resilient Network</vt:lpstr>
      <vt:lpstr>Our Challenges</vt:lpstr>
      <vt:lpstr>Lesson Learned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2013-03-08T10:47:39Z</dcterms:created>
  <dcterms:modified xsi:type="dcterms:W3CDTF">2014-07-10T09:36:39Z</dcterms:modified>
  <cp:version/>
</cp:coreProperties>
</file>